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72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4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6667" autoAdjust="0"/>
  </p:normalViewPr>
  <p:slideViewPr>
    <p:cSldViewPr snapToGrid="0" snapToObjects="1">
      <p:cViewPr varScale="1">
        <p:scale>
          <a:sx n="102" d="100"/>
          <a:sy n="102" d="100"/>
        </p:scale>
        <p:origin x="2122" y="7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abriele\Desktop\PPT%20GENOA\COSTI%20trasformativ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e\Desktop\PPT%20GENOA\COSTI%20trasformativ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e\Desktop\PPT%20GENOA\COSTI%20trasformativ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e\Desktop\PPT%20GENOA\COSTI%20trasformativ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ara\Desktop\PPT%20GENOA\MDPI%20e%20Frontiers%202019-2025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Springer!$A$2:$A$7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Springer!$B$2:$B$7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13</c:v>
                </c:pt>
                <c:pt idx="3">
                  <c:v>16</c:v>
                </c:pt>
                <c:pt idx="4">
                  <c:v>29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1-4834-88C3-BE2E11024B9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Springer!$A$2:$A$7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Springer!$C$2:$C$7</c:f>
            </c:numRef>
          </c:val>
          <c:extLst>
            <c:ext xmlns:c16="http://schemas.microsoft.com/office/drawing/2014/chart" uri="{C3380CC4-5D6E-409C-BE32-E72D297353CC}">
              <c16:uniqueId val="{00000001-C9C1-4834-88C3-BE2E11024B9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Springer!$A$2:$A$7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Springer!$D$2:$D$7</c:f>
            </c:numRef>
          </c:val>
          <c:extLst>
            <c:ext xmlns:c16="http://schemas.microsoft.com/office/drawing/2014/chart" uri="{C3380CC4-5D6E-409C-BE32-E72D297353CC}">
              <c16:uniqueId val="{00000002-C9C1-4834-88C3-BE2E1102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2417920"/>
        <c:axId val="2032413568"/>
      </c:barChart>
      <c:lineChart>
        <c:grouping val="standard"/>
        <c:varyColors val="0"/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Springer!$A$2:$A$7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Springer!$E$2:$E$7</c:f>
              <c:numCache>
                <c:formatCode>0.00%</c:formatCode>
                <c:ptCount val="6"/>
                <c:pt idx="0">
                  <c:v>0.23152691796167743</c:v>
                </c:pt>
                <c:pt idx="1">
                  <c:v>0.7195455633171306</c:v>
                </c:pt>
                <c:pt idx="2">
                  <c:v>0.68795256306916297</c:v>
                </c:pt>
                <c:pt idx="3">
                  <c:v>0.80865240177881015</c:v>
                </c:pt>
                <c:pt idx="4">
                  <c:v>1.3175324585856605</c:v>
                </c:pt>
                <c:pt idx="5">
                  <c:v>0.99389763779527562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C1-4834-88C3-BE2E1102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409760"/>
        <c:axId val="2032412480"/>
      </c:lineChart>
      <c:catAx>
        <c:axId val="20324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13568"/>
        <c:crosses val="autoZero"/>
        <c:auto val="1"/>
        <c:lblAlgn val="ctr"/>
        <c:lblOffset val="100"/>
        <c:noMultiLvlLbl val="0"/>
      </c:catAx>
      <c:valAx>
        <c:axId val="203241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17920"/>
        <c:crosses val="autoZero"/>
        <c:crossBetween val="between"/>
      </c:valAx>
      <c:valAx>
        <c:axId val="203241248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09760"/>
        <c:crosses val="max"/>
        <c:crossBetween val="between"/>
      </c:valAx>
      <c:catAx>
        <c:axId val="2032409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241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WILEY!$B$1</c:f>
              <c:strCache>
                <c:ptCount val="1"/>
                <c:pt idx="0">
                  <c:v>Articoli Approvati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WILEY!$A$2:$A$4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WILEY!$B$2:$B$4</c:f>
              <c:numCache>
                <c:formatCode>General</c:formatCode>
                <c:ptCount val="3"/>
                <c:pt idx="0">
                  <c:v>10</c:v>
                </c:pt>
                <c:pt idx="1">
                  <c:v>21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5-464B-8766-DA17467E92C9}"/>
            </c:ext>
          </c:extLst>
        </c:ser>
        <c:ser>
          <c:idx val="1"/>
          <c:order val="1"/>
          <c:tx>
            <c:strRef>
              <c:f>WILEY!$C$1</c:f>
              <c:strCache>
                <c:ptCount val="1"/>
                <c:pt idx="0">
                  <c:v>APC coperte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WILEY!$A$2:$A$4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WILEY!$C$2:$C$4</c:f>
            </c:numRef>
          </c:val>
          <c:extLst>
            <c:ext xmlns:c16="http://schemas.microsoft.com/office/drawing/2014/chart" uri="{C3380CC4-5D6E-409C-BE32-E72D297353CC}">
              <c16:uniqueId val="{00000001-8BE5-464B-8766-DA17467E92C9}"/>
            </c:ext>
          </c:extLst>
        </c:ser>
        <c:ser>
          <c:idx val="2"/>
          <c:order val="2"/>
          <c:tx>
            <c:strRef>
              <c:f>WILEY!$D$1</c:f>
              <c:strCache>
                <c:ptCount val="1"/>
                <c:pt idx="0">
                  <c:v>Costo Accordo INGV Wiley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WILEY!$A$2:$A$4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WILEY!$D$2:$D$4</c:f>
            </c:numRef>
          </c:val>
          <c:extLst>
            <c:ext xmlns:c16="http://schemas.microsoft.com/office/drawing/2014/chart" uri="{C3380CC4-5D6E-409C-BE32-E72D297353CC}">
              <c16:uniqueId val="{00000002-8BE5-464B-8766-DA17467E9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2415200"/>
        <c:axId val="2032415744"/>
      </c:barChart>
      <c:lineChart>
        <c:grouping val="standard"/>
        <c:varyColors val="0"/>
        <c:ser>
          <c:idx val="3"/>
          <c:order val="3"/>
          <c:tx>
            <c:strRef>
              <c:f>WILEY!$E$1</c:f>
              <c:strCache>
                <c:ptCount val="1"/>
                <c:pt idx="0">
                  <c:v>utilizzo Qu. PUBB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WILEY!$A$2:$A$4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WILEY!$E$2:$E$4</c:f>
              <c:numCache>
                <c:formatCode>0.00%</c:formatCode>
                <c:ptCount val="3"/>
                <c:pt idx="0">
                  <c:v>0.3877942822338557</c:v>
                </c:pt>
                <c:pt idx="1">
                  <c:v>0.80493295473936199</c:v>
                </c:pt>
                <c:pt idx="2">
                  <c:v>1.067904345492213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E5-464B-8766-DA17467E9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416288"/>
        <c:axId val="2032420640"/>
      </c:lineChart>
      <c:catAx>
        <c:axId val="20324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15744"/>
        <c:crosses val="autoZero"/>
        <c:auto val="1"/>
        <c:lblAlgn val="ctr"/>
        <c:lblOffset val="100"/>
        <c:noMultiLvlLbl val="0"/>
      </c:catAx>
      <c:valAx>
        <c:axId val="20324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15200"/>
        <c:crosses val="autoZero"/>
        <c:crossBetween val="between"/>
      </c:valAx>
      <c:valAx>
        <c:axId val="203242064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16288"/>
        <c:crosses val="max"/>
        <c:crossBetween val="between"/>
      </c:valAx>
      <c:catAx>
        <c:axId val="203241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2420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96039181602714E-2"/>
          <c:y val="3.7508417243239625E-2"/>
          <c:w val="0.84129105084225086"/>
          <c:h val="0.85747523394357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Elsevier!$B$1</c:f>
              <c:strCache>
                <c:ptCount val="1"/>
                <c:pt idx="0">
                  <c:v>Articoli Approvati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Elsevier!$A$2:$A$4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Elsevier!$B$2:$B$4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A-4B1C-814D-95146EB50501}"/>
            </c:ext>
          </c:extLst>
        </c:ser>
        <c:ser>
          <c:idx val="1"/>
          <c:order val="1"/>
          <c:tx>
            <c:strRef>
              <c:f>Elsevier!$C$1</c:f>
              <c:strCache>
                <c:ptCount val="1"/>
                <c:pt idx="0">
                  <c:v>APC coperte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Elsevier!$A$2:$A$4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Elsevier!$C$2:$C$4</c:f>
            </c:numRef>
          </c:val>
          <c:extLst>
            <c:ext xmlns:c16="http://schemas.microsoft.com/office/drawing/2014/chart" uri="{C3380CC4-5D6E-409C-BE32-E72D297353CC}">
              <c16:uniqueId val="{00000001-D49A-4B1C-814D-95146EB50501}"/>
            </c:ext>
          </c:extLst>
        </c:ser>
        <c:ser>
          <c:idx val="2"/>
          <c:order val="2"/>
          <c:tx>
            <c:strRef>
              <c:f>Elsevier!$D$1</c:f>
              <c:strCache>
                <c:ptCount val="1"/>
                <c:pt idx="0">
                  <c:v>Costo Accordo INGV Elsevier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Elsevier!$A$2:$A$4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Elsevier!$D$2:$D$4</c:f>
            </c:numRef>
          </c:val>
          <c:extLst>
            <c:ext xmlns:c16="http://schemas.microsoft.com/office/drawing/2014/chart" uri="{C3380CC4-5D6E-409C-BE32-E72D297353CC}">
              <c16:uniqueId val="{00000002-D49A-4B1C-814D-95146EB5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2405408"/>
        <c:axId val="2032408128"/>
      </c:barChart>
      <c:lineChart>
        <c:grouping val="standard"/>
        <c:varyColors val="0"/>
        <c:ser>
          <c:idx val="3"/>
          <c:order val="3"/>
          <c:tx>
            <c:strRef>
              <c:f>Elsevier!$E$1</c:f>
              <c:strCache>
                <c:ptCount val="1"/>
                <c:pt idx="0">
                  <c:v>utilizzo Qu. PUBB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Elsevier!$A$2:$A$4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Elsevier!$E$2:$E$4</c:f>
              <c:numCache>
                <c:formatCode>0.00%</c:formatCode>
                <c:ptCount val="3"/>
                <c:pt idx="0">
                  <c:v>0.12437512157185107</c:v>
                </c:pt>
                <c:pt idx="1">
                  <c:v>0.60999200985888946</c:v>
                </c:pt>
                <c:pt idx="2">
                  <c:v>0.30247189121855067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9A-4B1C-814D-95146EB5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420096"/>
        <c:axId val="2032406496"/>
      </c:lineChart>
      <c:catAx>
        <c:axId val="20324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08128"/>
        <c:crosses val="autoZero"/>
        <c:auto val="1"/>
        <c:lblAlgn val="ctr"/>
        <c:lblOffset val="100"/>
        <c:noMultiLvlLbl val="0"/>
      </c:catAx>
      <c:valAx>
        <c:axId val="20324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05408"/>
        <c:crosses val="autoZero"/>
        <c:crossBetween val="between"/>
      </c:valAx>
      <c:valAx>
        <c:axId val="203240649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2420096"/>
        <c:crosses val="max"/>
        <c:crossBetween val="between"/>
      </c:valAx>
      <c:catAx>
        <c:axId val="203242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240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Totali!$G$4</c:f>
              <c:strCache>
                <c:ptCount val="1"/>
                <c:pt idx="0">
                  <c:v>Springer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Totali!$H$3:$M$3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Totali!$H$4:$M$4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13</c:v>
                </c:pt>
                <c:pt idx="3">
                  <c:v>16</c:v>
                </c:pt>
                <c:pt idx="4">
                  <c:v>29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44-49AC-9C51-CD49476FFB8A}"/>
            </c:ext>
          </c:extLst>
        </c:ser>
        <c:ser>
          <c:idx val="1"/>
          <c:order val="1"/>
          <c:tx>
            <c:strRef>
              <c:f>Totali!$G$5</c:f>
              <c:strCache>
                <c:ptCount val="1"/>
                <c:pt idx="0">
                  <c:v>Wiley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Totali!$H$3:$M$3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Totali!$H$5:$M$5</c:f>
              <c:numCache>
                <c:formatCode>General</c:formatCode>
                <c:ptCount val="6"/>
                <c:pt idx="3">
                  <c:v>10</c:v>
                </c:pt>
                <c:pt idx="4">
                  <c:v>21</c:v>
                </c:pt>
                <c:pt idx="5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44-49AC-9C51-CD49476FFB8A}"/>
            </c:ext>
          </c:extLst>
        </c:ser>
        <c:ser>
          <c:idx val="2"/>
          <c:order val="2"/>
          <c:tx>
            <c:strRef>
              <c:f>Totali!$G$6</c:f>
              <c:strCache>
                <c:ptCount val="1"/>
                <c:pt idx="0">
                  <c:v>Elsevier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Totali!$H$3:$M$3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Totali!$H$6:$M$6</c:f>
              <c:numCache>
                <c:formatCode>General</c:formatCode>
                <c:ptCount val="6"/>
                <c:pt idx="3">
                  <c:v>7</c:v>
                </c:pt>
                <c:pt idx="4">
                  <c:v>35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4-49AC-9C51-CD49476FF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559504"/>
        <c:axId val="1946556240"/>
      </c:lineChart>
      <c:catAx>
        <c:axId val="194655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6556240"/>
        <c:crosses val="autoZero"/>
        <c:auto val="1"/>
        <c:lblAlgn val="ctr"/>
        <c:lblOffset val="100"/>
        <c:noMultiLvlLbl val="0"/>
      </c:catAx>
      <c:valAx>
        <c:axId val="194655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655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</c:f>
              <c:strCache>
                <c:ptCount val="1"/>
                <c:pt idx="0">
                  <c:v>MDPI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Foglio1!$A$7:$A$13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Foglio1!$B$7:$B$13</c:f>
              <c:numCache>
                <c:formatCode>General</c:formatCode>
                <c:ptCount val="7"/>
                <c:pt idx="0">
                  <c:v>46</c:v>
                </c:pt>
                <c:pt idx="1">
                  <c:v>89</c:v>
                </c:pt>
                <c:pt idx="2">
                  <c:v>147</c:v>
                </c:pt>
                <c:pt idx="3">
                  <c:v>116</c:v>
                </c:pt>
                <c:pt idx="4">
                  <c:v>116</c:v>
                </c:pt>
                <c:pt idx="5">
                  <c:v>91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5-4ED9-833D-D053762DB0BF}"/>
            </c:ext>
          </c:extLst>
        </c:ser>
        <c:ser>
          <c:idx val="1"/>
          <c:order val="1"/>
          <c:tx>
            <c:strRef>
              <c:f>Foglio1!$C$6</c:f>
              <c:strCache>
                <c:ptCount val="1"/>
                <c:pt idx="0">
                  <c:v>Frontiers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Foglio1!$A$7:$A$13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Foglio1!$C$7:$C$13</c:f>
              <c:numCache>
                <c:formatCode>General</c:formatCode>
                <c:ptCount val="7"/>
                <c:pt idx="0">
                  <c:v>20</c:v>
                </c:pt>
                <c:pt idx="1">
                  <c:v>38</c:v>
                </c:pt>
                <c:pt idx="2">
                  <c:v>83</c:v>
                </c:pt>
                <c:pt idx="3">
                  <c:v>61</c:v>
                </c:pt>
                <c:pt idx="4">
                  <c:v>50</c:v>
                </c:pt>
                <c:pt idx="5">
                  <c:v>14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5-4ED9-833D-D053762DB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9804783"/>
        <c:axId val="809805263"/>
      </c:barChart>
      <c:catAx>
        <c:axId val="80980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805263"/>
        <c:crosses val="autoZero"/>
        <c:auto val="1"/>
        <c:lblAlgn val="ctr"/>
        <c:lblOffset val="100"/>
        <c:noMultiLvlLbl val="0"/>
      </c:catAx>
      <c:valAx>
        <c:axId val="80980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980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0.04225</cdr:x>
      <cdr:y>0.28879</cdr:y>
    </cdr:from>
    <cdr:to>
      <cdr:x>0.88995</cdr:x>
      <cdr:y>0.29566</cdr:y>
    </cdr:to>
    <cdr:cxnSp macro="">
      <cdr:nvCxnSpPr>
        <cdr:cNvPr id="3" name="Connettore 1 2">
          <a:extLst xmlns:a="http://schemas.openxmlformats.org/drawingml/2006/main">
            <a:ext uri="{FF2B5EF4-FFF2-40B4-BE49-F238E27FC236}">
              <a16:creationId xmlns:a16="http://schemas.microsoft.com/office/drawing/2014/main" id="{5420E4B1-1F69-FFEB-C440-19DE59167528}"/>
            </a:ext>
          </a:extLst>
        </cdr:cNvPr>
        <cdr:cNvCxnSpPr/>
      </cdr:nvCxnSpPr>
      <cdr:spPr>
        <a:xfrm xmlns:a="http://schemas.openxmlformats.org/drawingml/2006/main" flipH="1">
          <a:off x="203788" y="882869"/>
          <a:ext cx="4088524" cy="210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AD12-209E-C24C-9482-627D7BAC158E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02BC3-CF9C-5240-B87E-C244FFC4B5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56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2BC3-CF9C-5240-B87E-C244FFC4B54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2BC3-CF9C-5240-B87E-C244FFC4B54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2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66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5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59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0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9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3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16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25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88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2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0E39-1704-4845-8D2F-FBAF545DE25D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D160-C0EA-664F-86DF-AA427C91B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40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e.ferrara@ingv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Aptos ExtraBold" panose="020B0004020202020204" pitchFamily="34" charset="0"/>
              </a:rPr>
              <a:t>Predatory</a:t>
            </a:r>
            <a:r>
              <a:rPr lang="it-IT" dirty="0">
                <a:latin typeface="Aptos ExtraBold" panose="020B0004020202020204" pitchFamily="34" charset="0"/>
              </a:rPr>
              <a:t> publishing? MDPI e </a:t>
            </a:r>
            <a:r>
              <a:rPr lang="it-IT" dirty="0" err="1">
                <a:latin typeface="Aptos ExtraBold" panose="020B0004020202020204" pitchFamily="34" charset="0"/>
              </a:rPr>
              <a:t>Frontiers</a:t>
            </a:r>
            <a:r>
              <a:rPr lang="it-IT" dirty="0">
                <a:latin typeface="Aptos ExtraBold" panose="020B0004020202020204" pitchFamily="34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388B9E3-B02B-77E7-7348-7D60DC583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12913"/>
              </p:ext>
            </p:extLst>
          </p:nvPr>
        </p:nvGraphicFramePr>
        <p:xfrm>
          <a:off x="342510" y="1389583"/>
          <a:ext cx="3172683" cy="19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46079" imgH="1516271" progId="Excel.Sheet.8">
                  <p:embed/>
                </p:oleObj>
              </mc:Choice>
              <mc:Fallback>
                <p:oleObj name="Worksheet" r:id="rId2" imgW="2446079" imgH="151627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510" y="1389583"/>
                        <a:ext cx="3172683" cy="19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408B463-27A0-0F6D-5E8F-336F0ED8B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485886"/>
              </p:ext>
            </p:extLst>
          </p:nvPr>
        </p:nvGraphicFramePr>
        <p:xfrm>
          <a:off x="3874958" y="2866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61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68F1-7FB1-143A-5E23-A48C24255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B267C-E3CE-A974-C3AD-770CC61E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Aptos ExtraBold" panose="020B0004020202020204" pitchFamily="34" charset="0"/>
              </a:rPr>
              <a:t>Predatory</a:t>
            </a:r>
            <a:r>
              <a:rPr lang="it-IT" dirty="0">
                <a:latin typeface="Aptos ExtraBold" panose="020B0004020202020204" pitchFamily="34" charset="0"/>
              </a:rPr>
              <a:t> publishing? MDPI e </a:t>
            </a:r>
            <a:r>
              <a:rPr lang="it-IT" dirty="0" err="1">
                <a:latin typeface="Aptos ExtraBold" panose="020B0004020202020204" pitchFamily="34" charset="0"/>
              </a:rPr>
              <a:t>Frontiers</a:t>
            </a:r>
            <a:r>
              <a:rPr lang="it-IT" dirty="0">
                <a:latin typeface="Aptos ExtraBold" panose="020B000402020202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831CBB-4BF3-E769-9C3D-DCA51A53916D}"/>
              </a:ext>
            </a:extLst>
          </p:cNvPr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DE13389-A033-D689-596C-B0ED3D36A9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510" y="1389583"/>
          <a:ext cx="3172683" cy="19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46079" imgH="1516271" progId="Excel.Sheet.8">
                  <p:embed/>
                </p:oleObj>
              </mc:Choice>
              <mc:Fallback>
                <p:oleObj name="Worksheet" r:id="rId2" imgW="2446079" imgH="1516271" progId="Excel.Sheet.8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D10FDE0-5602-8340-9E9E-C4C2663E7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510" y="1389583"/>
                        <a:ext cx="3172683" cy="19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90C5EA5E-5744-5DEB-6B6F-7D10348330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511" y="3599520"/>
          <a:ext cx="2382086" cy="19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836356" imgH="1516271" progId="Excel.Sheet.8">
                  <p:embed/>
                </p:oleObj>
              </mc:Choice>
              <mc:Fallback>
                <p:oleObj name="Worksheet" r:id="rId4" imgW="1836356" imgH="1516271" progId="Excel.Sheet.8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5C6B354E-6D03-E074-8430-481BFDF65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511" y="3599520"/>
                        <a:ext cx="2382086" cy="19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E108A17-36C0-728E-1ADC-9E5BCEEBD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0363" y="3796040"/>
          <a:ext cx="1631637" cy="179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6960" imgH="1348740" progId="Excel.Sheet.8">
                  <p:embed/>
                </p:oleObj>
              </mc:Choice>
              <mc:Fallback>
                <p:oleObj name="Worksheet" r:id="rId6" imgW="1226960" imgH="1348740" progId="Excel.Sheet.8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51C67B-FA16-D086-7F2F-8C758506C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0363" y="3796040"/>
                        <a:ext cx="1631637" cy="1794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8039462-FF2E-B3E1-0406-ABEF60E29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83791"/>
              </p:ext>
            </p:extLst>
          </p:nvPr>
        </p:nvGraphicFramePr>
        <p:xfrm>
          <a:off x="5007262" y="3796040"/>
          <a:ext cx="2562771" cy="210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645859" imgH="1348740" progId="Excel.Sheet.8">
                  <p:embed/>
                </p:oleObj>
              </mc:Choice>
              <mc:Fallback>
                <p:oleObj name="Worksheet" r:id="rId8" imgW="1645859" imgH="1348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7262" y="3796040"/>
                        <a:ext cx="2562771" cy="210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344A9C-31D3-EE6D-DE32-91C9A101897B}"/>
              </a:ext>
            </a:extLst>
          </p:cNvPr>
          <p:cNvSpPr txBox="1"/>
          <p:nvPr/>
        </p:nvSpPr>
        <p:spPr>
          <a:xfrm>
            <a:off x="5111646" y="3429000"/>
            <a:ext cx="238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APC Circa 2000 €</a:t>
            </a:r>
          </a:p>
        </p:txBody>
      </p:sp>
      <p:sp>
        <p:nvSpPr>
          <p:cNvPr id="10" name="Segno di moltiplicazione 9">
            <a:extLst>
              <a:ext uri="{FF2B5EF4-FFF2-40B4-BE49-F238E27FC236}">
                <a16:creationId xmlns:a16="http://schemas.microsoft.com/office/drawing/2014/main" id="{698904B1-F127-A1D0-766F-FC3013EBC5BA}"/>
              </a:ext>
            </a:extLst>
          </p:cNvPr>
          <p:cNvSpPr/>
          <p:nvPr/>
        </p:nvSpPr>
        <p:spPr>
          <a:xfrm>
            <a:off x="4018848" y="2640170"/>
            <a:ext cx="4609476" cy="402485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3DD8A-7B97-098C-1A18-1AAA2F4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85A12-0ECA-D475-5FA5-7051E20F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Aptos ExtraBold" panose="020B0004020202020204" pitchFamily="34" charset="0"/>
              </a:rPr>
              <a:t>Predatory</a:t>
            </a:r>
            <a:r>
              <a:rPr lang="it-IT" dirty="0">
                <a:latin typeface="Aptos ExtraBold" panose="020B0004020202020204" pitchFamily="34" charset="0"/>
              </a:rPr>
              <a:t> publishing? MDPI e </a:t>
            </a:r>
            <a:r>
              <a:rPr lang="it-IT" dirty="0" err="1">
                <a:latin typeface="Aptos ExtraBold" panose="020B0004020202020204" pitchFamily="34" charset="0"/>
              </a:rPr>
              <a:t>Frontiers</a:t>
            </a:r>
            <a:r>
              <a:rPr lang="it-IT" dirty="0">
                <a:latin typeface="Aptos ExtraBold" panose="020B000402020202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A742BD-70E9-B1E8-571A-8D1EF7BD1614}"/>
              </a:ext>
            </a:extLst>
          </p:cNvPr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4B8047-8D6F-5656-997B-45C2176D5EE6}"/>
              </a:ext>
            </a:extLst>
          </p:cNvPr>
          <p:cNvSpPr txBox="1"/>
          <p:nvPr/>
        </p:nvSpPr>
        <p:spPr>
          <a:xfrm>
            <a:off x="517161" y="1903751"/>
            <a:ext cx="8169639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ptos SemiBold" panose="020B0004020202020204" pitchFamily="34" charset="0"/>
              </a:rPr>
              <a:t>Non tutte le pubblicazioni sono state pagate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Aptos SemiBold" panose="020B0004020202020204" pitchFamily="34" charset="0"/>
              </a:rPr>
              <a:t>Molte ad invito o come editor di special </a:t>
            </a:r>
            <a:r>
              <a:rPr lang="it-IT" sz="2400" dirty="0" err="1">
                <a:latin typeface="Aptos SemiBold" panose="020B0004020202020204" pitchFamily="34" charset="0"/>
              </a:rPr>
              <a:t>issue</a:t>
            </a:r>
            <a:endParaRPr lang="it-IT" sz="2400" dirty="0">
              <a:latin typeface="Aptos SemiBold" panose="020B00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Aptos SemiBold" panose="020B0004020202020204" pitchFamily="34" charset="0"/>
              </a:rPr>
              <a:t>Spesso hanno usufruito di voucher sconto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ptos SemiBold" panose="020B0004020202020204" pitchFamily="34" charset="0"/>
              </a:rPr>
              <a:t>I ricercatori li possono percepire come un’opportunità di fronte all’esaurimento dei token dei Trasformativi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Aptos SemiBold" panose="020B0004020202020204" pitchFamily="34" charset="0"/>
              </a:rPr>
              <a:t>Migrazione di R&amp;T «anziani» verso questi editori a discapito di Springer e Wiley</a:t>
            </a:r>
          </a:p>
        </p:txBody>
      </p:sp>
    </p:spTree>
    <p:extLst>
      <p:ext uri="{BB962C8B-B14F-4D97-AF65-F5344CB8AC3E}">
        <p14:creationId xmlns:p14="http://schemas.microsoft.com/office/powerpoint/2010/main" val="17206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FFA3-2D59-CE0B-E284-8FE189E0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4EA15-8B97-08F5-9302-3E1BB2E2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9C9FB3-E057-F4D4-AEAF-35D77379AA4A}"/>
              </a:ext>
            </a:extLst>
          </p:cNvPr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F4649E-B053-7824-8005-98E156E86041}"/>
              </a:ext>
            </a:extLst>
          </p:cNvPr>
          <p:cNvSpPr txBox="1"/>
          <p:nvPr/>
        </p:nvSpPr>
        <p:spPr>
          <a:xfrm>
            <a:off x="517161" y="1903751"/>
            <a:ext cx="8169639" cy="243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ptos SemiBold" panose="020B0004020202020204" pitchFamily="34" charset="0"/>
              </a:rPr>
              <a:t>E’ fondamentale creare un capitolo di bilancio ad hoc per tutte quelle pubblicazioni che non passano attraverso i contratti della biblioteca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ptos SemiBold" panose="020B0004020202020204" pitchFamily="34" charset="0"/>
              </a:rPr>
              <a:t>Aumentare la formazione sui contratti Trasformativi al personale e sulle licenze creative common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>
                <a:latin typeface="Aptos SemiBold" panose="020B0004020202020204" pitchFamily="34" charset="0"/>
              </a:rPr>
              <a:t>Effettuare il monitoraggio </a:t>
            </a:r>
            <a:r>
              <a:rPr lang="it-IT" sz="2400" dirty="0">
                <a:latin typeface="Aptos SemiBold" panose="020B0004020202020204" pitchFamily="34" charset="0"/>
              </a:rPr>
              <a:t>costante delle pubblicazioni </a:t>
            </a:r>
          </a:p>
        </p:txBody>
      </p:sp>
    </p:spTree>
    <p:extLst>
      <p:ext uri="{BB962C8B-B14F-4D97-AF65-F5344CB8AC3E}">
        <p14:creationId xmlns:p14="http://schemas.microsoft.com/office/powerpoint/2010/main" val="353570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C4BE-5E72-5840-CABA-EBB08FFB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3FC32-EB01-4B42-4EA4-0345814A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24032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Vi ringrazio per l’attenzione</a:t>
            </a:r>
            <a:br>
              <a:rPr lang="it-IT" dirty="0">
                <a:latin typeface="Aptos ExtraBold" panose="020B0004020202020204" pitchFamily="34" charset="0"/>
              </a:rPr>
            </a:br>
            <a:r>
              <a:rPr lang="it-IT" dirty="0">
                <a:latin typeface="Aptos ExtraBold" panose="020B0004020202020204" pitchFamily="34" charset="0"/>
                <a:hlinkClick r:id="rId2"/>
              </a:rPr>
              <a:t>gabriele.ferrara@ingv.it</a:t>
            </a:r>
            <a:r>
              <a:rPr lang="it-IT" dirty="0">
                <a:latin typeface="Aptos ExtraBold" panose="020B000402020202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1D741E-89C0-C183-7224-9E6017FAD115}"/>
              </a:ext>
            </a:extLst>
          </p:cNvPr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</p:spTree>
    <p:extLst>
      <p:ext uri="{BB962C8B-B14F-4D97-AF65-F5344CB8AC3E}">
        <p14:creationId xmlns:p14="http://schemas.microsoft.com/office/powerpoint/2010/main" val="71912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ptos SemiBold" panose="020F0502020204030204" pitchFamily="34" charset="0"/>
              </a:rPr>
              <a:t>Situazione Italiana</a:t>
            </a:r>
          </a:p>
          <a:p>
            <a:r>
              <a:rPr lang="it-IT" dirty="0">
                <a:latin typeface="Aptos SemiBold" panose="020F0502020204030204" pitchFamily="34" charset="0"/>
              </a:rPr>
              <a:t> I contratti sottoscritti da INGV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err="1">
                <a:latin typeface="Aptos SemiBold" panose="020F0502020204030204" pitchFamily="34" charset="0"/>
              </a:rPr>
              <a:t>Springer</a:t>
            </a:r>
            <a:endParaRPr lang="it-IT" dirty="0">
              <a:latin typeface="Aptos SemiBold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err="1">
                <a:latin typeface="Aptos SemiBold" panose="020F0502020204030204" pitchFamily="34" charset="0"/>
              </a:rPr>
              <a:t>Wiley</a:t>
            </a:r>
            <a:endParaRPr lang="it-IT" dirty="0">
              <a:latin typeface="Aptos SemiBold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err="1">
                <a:latin typeface="Aptos SemiBold" panose="020F0502020204030204" pitchFamily="34" charset="0"/>
              </a:rPr>
              <a:t>Elsevier</a:t>
            </a:r>
            <a:endParaRPr lang="it-IT" dirty="0">
              <a:latin typeface="Aptos SemiBold" panose="020F0502020204030204" pitchFamily="34" charset="0"/>
            </a:endParaRPr>
          </a:p>
          <a:p>
            <a:r>
              <a:rPr lang="it-IT" dirty="0" err="1">
                <a:latin typeface="Aptos SemiBold" panose="020F0502020204030204" pitchFamily="34" charset="0"/>
              </a:rPr>
              <a:t>Predatory</a:t>
            </a:r>
            <a:r>
              <a:rPr lang="it-IT" dirty="0">
                <a:latin typeface="Aptos SemiBold" panose="020F0502020204030204" pitchFamily="34" charset="0"/>
              </a:rPr>
              <a:t> </a:t>
            </a:r>
            <a:r>
              <a:rPr lang="it-IT" dirty="0" err="1">
                <a:latin typeface="Aptos SemiBold" panose="020F0502020204030204" pitchFamily="34" charset="0"/>
              </a:rPr>
              <a:t>publishing</a:t>
            </a:r>
            <a:r>
              <a:rPr lang="it-IT" dirty="0">
                <a:latin typeface="Aptos SemiBold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latin typeface="Aptos SemiBold" panose="020F0502020204030204" pitchFamily="34" charset="0"/>
              </a:rPr>
              <a:t>MDPI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err="1">
                <a:latin typeface="Aptos SemiBold" panose="020F0502020204030204" pitchFamily="34" charset="0"/>
              </a:rPr>
              <a:t>Frontiers</a:t>
            </a:r>
            <a:endParaRPr lang="it-IT" dirty="0">
              <a:latin typeface="Aptos SemiBold" panose="020F0502020204030204" pitchFamily="34" charset="0"/>
            </a:endParaRPr>
          </a:p>
        </p:txBody>
      </p:sp>
      <p:sp>
        <p:nvSpPr>
          <p:cNvPr id="5" name="Rettangolo 4" descr="Contract">
            <a:extLst>
              <a:ext uri="{FF2B5EF4-FFF2-40B4-BE49-F238E27FC236}">
                <a16:creationId xmlns:a16="http://schemas.microsoft.com/office/drawing/2014/main" id="{F921F660-35D7-3970-66FD-DEFE733ED5EA}"/>
              </a:ext>
            </a:extLst>
          </p:cNvPr>
          <p:cNvSpPr/>
          <p:nvPr/>
        </p:nvSpPr>
        <p:spPr>
          <a:xfrm>
            <a:off x="6486253" y="1291046"/>
            <a:ext cx="2405413" cy="257213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</p:spTree>
    <p:extLst>
      <p:ext uri="{BB962C8B-B14F-4D97-AF65-F5344CB8AC3E}">
        <p14:creationId xmlns:p14="http://schemas.microsoft.com/office/powerpoint/2010/main" val="223112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La situazione in Italia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752917"/>
              </p:ext>
            </p:extLst>
          </p:nvPr>
        </p:nvGraphicFramePr>
        <p:xfrm>
          <a:off x="457200" y="1496123"/>
          <a:ext cx="8229597" cy="2211635"/>
        </p:xfrm>
        <a:graphic>
          <a:graphicData uri="http://schemas.openxmlformats.org/drawingml/2006/table">
            <a:tbl>
              <a:tblPr/>
              <a:tblGrid>
                <a:gridCol w="227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30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99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0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66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Editore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2019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2020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2021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2022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%OA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%OA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%OA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%OA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%OA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American Chemical Society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864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0,46%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422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929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45,43%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890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64,38%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623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81,33%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660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842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78,38%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Cambridge University Press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472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2,75%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531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33,33%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222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538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41,26%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47,78%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250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50,40%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Elsevier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1317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13190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9,98%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6573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13699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47,98%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IEEE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1291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5,96%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270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1552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17,40%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578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1465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39,45%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IOP Publishing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72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15,35%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328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557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58,89%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Royal Society of Chemistry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136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526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25,86%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57,28%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443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72,01%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Springer Nature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426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7354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5,79%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2021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8934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22,62%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3749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8442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44,41%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4074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8238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49,45%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4126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7841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52,62%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Walter de Gruyter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372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1,61%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23,16%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387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30,23%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420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36,67%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423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44,68%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3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Wiley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6401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6,00%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2069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5719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36,18%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2491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5109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48,76%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3080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5097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60,43%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3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Wolters Kluwer Health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2060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1,60%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1406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8,82%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108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1331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8,11%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167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1296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12,89%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69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Totale Italia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1934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42327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4,57%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4795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48083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9,97%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8909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44694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19,93%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10549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40294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26,18%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16259</a:t>
                      </a:r>
                    </a:p>
                  </a:txBody>
                  <a:tcPr marL="5955" marR="5955" marT="5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40205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40,44%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3715874"/>
            <a:ext cx="5039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Tabella 1 Evoluzione delle pubblicazioni OA</a:t>
            </a:r>
            <a:r>
              <a:rPr lang="it-IT" sz="900" baseline="30000" dirty="0"/>
              <a:t>1</a:t>
            </a:r>
            <a:endParaRPr lang="it-IT" sz="9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6842" y="6056749"/>
            <a:ext cx="8092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aseline="30000" dirty="0"/>
              <a:t>1</a:t>
            </a:r>
            <a:r>
              <a:rPr lang="it-IT" sz="800" dirty="0"/>
              <a:t> Nino </a:t>
            </a:r>
            <a:r>
              <a:rPr lang="it-IT" sz="800" dirty="0" err="1"/>
              <a:t>Grizzuti</a:t>
            </a:r>
            <a:r>
              <a:rPr lang="it-IT" sz="800" dirty="0"/>
              <a:t>, Francesca Rossi, Antonio Scolari (2024), I contratti trasformativi. In RAPPORTO SULLE BIBLIOTECHE ITALIANE 2021-2023. </a:t>
            </a:r>
            <a:r>
              <a:rPr lang="it-IT" sz="800" dirty="0" err="1"/>
              <a:t>pg</a:t>
            </a:r>
            <a:r>
              <a:rPr lang="it-IT" sz="800" dirty="0"/>
              <a:t> 45-55</a:t>
            </a:r>
          </a:p>
        </p:txBody>
      </p:sp>
    </p:spTree>
    <p:extLst>
      <p:ext uri="{BB962C8B-B14F-4D97-AF65-F5344CB8AC3E}">
        <p14:creationId xmlns:p14="http://schemas.microsoft.com/office/powerpoint/2010/main" val="259543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>
                <a:latin typeface="Aptos SemiBold" panose="020B0004020202020204" pitchFamily="34" charset="0"/>
              </a:rPr>
              <a:t>Springer</a:t>
            </a:r>
            <a:r>
              <a:rPr lang="it-IT" sz="2400" dirty="0">
                <a:latin typeface="Aptos SemiBold" panose="020B0004020202020204" pitchFamily="34" charset="0"/>
              </a:rPr>
              <a:t> 2020-2024, rinnovato 2025-2029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Numero di </a:t>
            </a:r>
            <a:r>
              <a:rPr lang="it-IT" sz="2400" dirty="0" err="1">
                <a:latin typeface="Aptos SemiBold" panose="020B0004020202020204" pitchFamily="34" charset="0"/>
              </a:rPr>
              <a:t>token</a:t>
            </a:r>
            <a:r>
              <a:rPr lang="it-IT" sz="2400" dirty="0">
                <a:latin typeface="Aptos SemiBold" panose="020B0004020202020204" pitchFamily="34" charset="0"/>
              </a:rPr>
              <a:t> prefissato a livello Nazionale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15%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85%</a:t>
            </a:r>
          </a:p>
          <a:p>
            <a:r>
              <a:rPr lang="it-IT" sz="2400" dirty="0" err="1">
                <a:latin typeface="Aptos SemiBold" panose="020B0004020202020204" pitchFamily="34" charset="0"/>
              </a:rPr>
              <a:t>Wiley</a:t>
            </a:r>
            <a:r>
              <a:rPr lang="it-IT" sz="2400" dirty="0">
                <a:latin typeface="Aptos SemiBold" panose="020B0004020202020204" pitchFamily="34" charset="0"/>
              </a:rPr>
              <a:t> 2023. 2024-2027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Numero di </a:t>
            </a:r>
            <a:r>
              <a:rPr lang="it-IT" sz="2400" dirty="0" err="1">
                <a:latin typeface="Aptos SemiBold" panose="020B0004020202020204" pitchFamily="34" charset="0"/>
              </a:rPr>
              <a:t>token</a:t>
            </a:r>
            <a:r>
              <a:rPr lang="it-IT" sz="2400" dirty="0">
                <a:latin typeface="Aptos SemiBold" panose="020B0004020202020204" pitchFamily="34" charset="0"/>
              </a:rPr>
              <a:t> prefissato a livello Nazionale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17%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83%</a:t>
            </a:r>
          </a:p>
          <a:p>
            <a:r>
              <a:rPr lang="it-IT" sz="2400" dirty="0" err="1">
                <a:latin typeface="Aptos SemiBold" panose="020B0004020202020204" pitchFamily="34" charset="0"/>
              </a:rPr>
              <a:t>Elsevier</a:t>
            </a:r>
            <a:r>
              <a:rPr lang="it-IT" sz="2400" dirty="0">
                <a:latin typeface="Aptos SemiBold" panose="020B0004020202020204" pitchFamily="34" charset="0"/>
              </a:rPr>
              <a:t> 2023-2027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Numero di </a:t>
            </a:r>
            <a:r>
              <a:rPr lang="it-IT" sz="2400" dirty="0" err="1">
                <a:latin typeface="Aptos SemiBold" panose="020B0004020202020204" pitchFamily="34" charset="0"/>
              </a:rPr>
              <a:t>token</a:t>
            </a:r>
            <a:r>
              <a:rPr lang="it-IT" sz="2400" dirty="0">
                <a:latin typeface="Aptos SemiBold" panose="020B0004020202020204" pitchFamily="34" charset="0"/>
              </a:rPr>
              <a:t> prefissato a livello Nazionale per gli anni 2023 e 2024 dal 2025 illimitati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sz="2400" dirty="0">
                <a:latin typeface="Aptos SemiBold" panose="020B0004020202020204" pitchFamily="34" charset="0"/>
              </a:rPr>
              <a:t>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70%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30%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</p:spTree>
    <p:extLst>
      <p:ext uri="{BB962C8B-B14F-4D97-AF65-F5344CB8AC3E}">
        <p14:creationId xmlns:p14="http://schemas.microsoft.com/office/powerpoint/2010/main" val="180803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dirty="0" err="1">
                <a:latin typeface="Aptos SemiBold" panose="020B0004020202020204" pitchFamily="34" charset="0"/>
              </a:rPr>
              <a:t>Springer</a:t>
            </a:r>
            <a:r>
              <a:rPr lang="it-IT" sz="2400" dirty="0">
                <a:latin typeface="Aptos SemiBold" panose="020B0004020202020204" pitchFamily="34" charset="0"/>
              </a:rPr>
              <a:t> 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15%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85%</a:t>
            </a:r>
          </a:p>
          <a:p>
            <a:pPr marL="0" indent="0">
              <a:buNone/>
            </a:pPr>
            <a:endParaRPr lang="it-IT" sz="2400" dirty="0">
              <a:latin typeface="Aptos SemiBold" panose="020B00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70100"/>
              </p:ext>
            </p:extLst>
          </p:nvPr>
        </p:nvGraphicFramePr>
        <p:xfrm>
          <a:off x="124262" y="2168087"/>
          <a:ext cx="3534353" cy="188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2673502" imgH="1428958" progId="Excel.Sheet.12">
                  <p:embed/>
                </p:oleObj>
              </mc:Choice>
              <mc:Fallback>
                <p:oleObj name="Foglio di lavoro" r:id="rId2" imgW="2673502" imgH="1428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62" y="2168087"/>
                        <a:ext cx="3534353" cy="188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979042"/>
              </p:ext>
            </p:extLst>
          </p:nvPr>
        </p:nvGraphicFramePr>
        <p:xfrm>
          <a:off x="3720662" y="2806262"/>
          <a:ext cx="5165835" cy="340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Connettore 1 10"/>
          <p:cNvCxnSpPr/>
          <p:nvPr/>
        </p:nvCxnSpPr>
        <p:spPr>
          <a:xfrm flipH="1">
            <a:off x="3972910" y="4056993"/>
            <a:ext cx="4277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0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dirty="0" err="1">
                <a:latin typeface="Aptos SemiBold" panose="020B0004020202020204" pitchFamily="34" charset="0"/>
              </a:rPr>
              <a:t>Wiley</a:t>
            </a:r>
            <a:r>
              <a:rPr lang="it-IT" sz="2400" dirty="0">
                <a:latin typeface="Aptos SemiBold" panose="020B0004020202020204" pitchFamily="34" charset="0"/>
              </a:rPr>
              <a:t> 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17%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83%</a:t>
            </a:r>
          </a:p>
          <a:p>
            <a:pPr marL="0" indent="0">
              <a:buNone/>
            </a:pPr>
            <a:endParaRPr lang="it-IT" sz="2400" dirty="0">
              <a:latin typeface="Aptos SemiBold" panose="020B00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502900"/>
              </p:ext>
            </p:extLst>
          </p:nvPr>
        </p:nvGraphicFramePr>
        <p:xfrm>
          <a:off x="80612" y="2085974"/>
          <a:ext cx="3656982" cy="122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2673502" imgH="895281" progId="Excel.Sheet.12">
                  <p:embed/>
                </p:oleObj>
              </mc:Choice>
              <mc:Fallback>
                <p:oleObj name="Foglio di lavoro" r:id="rId2" imgW="2673502" imgH="895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612" y="2085974"/>
                        <a:ext cx="3656982" cy="122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011535"/>
              </p:ext>
            </p:extLst>
          </p:nvPr>
        </p:nvGraphicFramePr>
        <p:xfrm>
          <a:off x="3737592" y="3069021"/>
          <a:ext cx="4823084" cy="305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53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dirty="0" err="1">
                <a:latin typeface="Aptos SemiBold" panose="020B0004020202020204" pitchFamily="34" charset="0"/>
              </a:rPr>
              <a:t>Elsevier</a:t>
            </a:r>
            <a:r>
              <a:rPr lang="it-IT" sz="2400" dirty="0">
                <a:latin typeface="Aptos SemiBold" panose="020B0004020202020204" pitchFamily="34" charset="0"/>
              </a:rPr>
              <a:t> Quota </a:t>
            </a:r>
            <a:r>
              <a:rPr lang="it-IT" sz="2400" dirty="0" err="1">
                <a:latin typeface="Aptos SemiBold" panose="020B0004020202020204" pitchFamily="34" charset="0"/>
              </a:rPr>
              <a:t>read</a:t>
            </a:r>
            <a:r>
              <a:rPr lang="it-IT" sz="2400" dirty="0">
                <a:latin typeface="Aptos SemiBold" panose="020B0004020202020204" pitchFamily="34" charset="0"/>
              </a:rPr>
              <a:t> 70%  - quota </a:t>
            </a:r>
            <a:r>
              <a:rPr lang="it-IT" sz="2400" dirty="0" err="1">
                <a:latin typeface="Aptos SemiBold" panose="020B0004020202020204" pitchFamily="34" charset="0"/>
              </a:rPr>
              <a:t>publishing</a:t>
            </a:r>
            <a:r>
              <a:rPr lang="it-IT" sz="2400" dirty="0">
                <a:latin typeface="Aptos SemiBold" panose="020B0004020202020204" pitchFamily="34" charset="0"/>
              </a:rPr>
              <a:t> 30%</a:t>
            </a:r>
          </a:p>
          <a:p>
            <a:pPr marL="0" indent="0">
              <a:buNone/>
            </a:pPr>
            <a:endParaRPr lang="it-IT" sz="2400" dirty="0">
              <a:latin typeface="Aptos SemiBold" panose="020B00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181492"/>
              </p:ext>
            </p:extLst>
          </p:nvPr>
        </p:nvGraphicFramePr>
        <p:xfrm>
          <a:off x="168825" y="2085974"/>
          <a:ext cx="3625409" cy="119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2724267" imgH="895281" progId="Excel.Sheet.12">
                  <p:embed/>
                </p:oleObj>
              </mc:Choice>
              <mc:Fallback>
                <p:oleObj name="Foglio di lavoro" r:id="rId2" imgW="2724267" imgH="895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825" y="2085974"/>
                        <a:ext cx="3625409" cy="119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35068"/>
              </p:ext>
            </p:extLst>
          </p:nvPr>
        </p:nvGraphicFramePr>
        <p:xfrm>
          <a:off x="3426372" y="3163614"/>
          <a:ext cx="5260428" cy="304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Connettore 1 7"/>
          <p:cNvCxnSpPr/>
          <p:nvPr/>
        </p:nvCxnSpPr>
        <p:spPr>
          <a:xfrm flipH="1">
            <a:off x="3636580" y="4771696"/>
            <a:ext cx="45509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3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I contratti Trasformativi all’INGV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D6987-5031-4B4E-76F6-221C9896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>
                <a:latin typeface="Aptos SemiBold" panose="020B0004020202020204" pitchFamily="34" charset="0"/>
              </a:rPr>
              <a:t>2020-2025 approvati 218 lavori</a:t>
            </a:r>
          </a:p>
          <a:p>
            <a:pPr marL="0" indent="0">
              <a:buNone/>
            </a:pPr>
            <a:endParaRPr lang="it-IT" sz="2400" dirty="0">
              <a:latin typeface="Aptos SemiBold" panose="020B00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7C983AF-5587-E001-48E7-9200B549D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68734"/>
              </p:ext>
            </p:extLst>
          </p:nvPr>
        </p:nvGraphicFramePr>
        <p:xfrm>
          <a:off x="4803228" y="1232875"/>
          <a:ext cx="3883572" cy="487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49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1E0C4-36A7-A3D2-99CB-93BA9C58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ptos ExtraBold" panose="020B0004020202020204" pitchFamily="34" charset="0"/>
              </a:rPr>
              <a:t>Pubblicazioni INGV 2019-2025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6295697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GenOA</a:t>
            </a:r>
            <a:r>
              <a:rPr lang="it-IT" dirty="0"/>
              <a:t> Week 2025 – 20/11/2025 Gabriele Ferrara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77BE6BD-0FCF-8D6C-C469-F5D0C0534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83916"/>
              </p:ext>
            </p:extLst>
          </p:nvPr>
        </p:nvGraphicFramePr>
        <p:xfrm>
          <a:off x="457200" y="1600200"/>
          <a:ext cx="3362445" cy="341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83982" imgH="2522111" progId="Excel.Sheet.8">
                  <p:embed/>
                </p:oleObj>
              </mc:Choice>
              <mc:Fallback>
                <p:oleObj name="Worksheet" r:id="rId2" imgW="2483982" imgH="25221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3362445" cy="341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37D54385-86B3-CDF5-D53F-D7FCC0689398}"/>
              </a:ext>
            </a:extLst>
          </p:cNvPr>
          <p:cNvCxnSpPr/>
          <p:nvPr/>
        </p:nvCxnSpPr>
        <p:spPr>
          <a:xfrm>
            <a:off x="3819645" y="2158584"/>
            <a:ext cx="1477569" cy="3672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2506E254-EE41-D935-48ED-AD4F8A71AEF3}"/>
              </a:ext>
            </a:extLst>
          </p:cNvPr>
          <p:cNvCxnSpPr/>
          <p:nvPr/>
        </p:nvCxnSpPr>
        <p:spPr>
          <a:xfrm flipV="1">
            <a:off x="3882452" y="2653259"/>
            <a:ext cx="1414762" cy="209862"/>
          </a:xfrm>
          <a:prstGeom prst="bentConnector3">
            <a:avLst>
              <a:gd name="adj1" fmla="val 4841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B9EA2C-A0A8-97C6-F4B9-04608C675ED6}"/>
              </a:ext>
            </a:extLst>
          </p:cNvPr>
          <p:cNvSpPr txBox="1"/>
          <p:nvPr/>
        </p:nvSpPr>
        <p:spPr>
          <a:xfrm>
            <a:off x="5569883" y="2185854"/>
            <a:ext cx="2780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ptos ExtraBold" panose="020B0004020202020204" pitchFamily="34" charset="0"/>
              </a:rPr>
              <a:t>20% </a:t>
            </a:r>
            <a:r>
              <a:rPr lang="it-IT" sz="2000" dirty="0">
                <a:latin typeface="Aptos ExtraBold" panose="020B0004020202020204" pitchFamily="34" charset="0"/>
              </a:rPr>
              <a:t>della produzione scientifica dell’ente</a:t>
            </a:r>
            <a:endParaRPr lang="it-IT" sz="4000" dirty="0"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666</Words>
  <Application>Microsoft Office PowerPoint</Application>
  <PresentationFormat>Presentazione su schermo (4:3)</PresentationFormat>
  <Paragraphs>258</Paragraphs>
  <Slides>14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Aptos ExtraBold</vt:lpstr>
      <vt:lpstr>Aptos Narrow</vt:lpstr>
      <vt:lpstr>Aptos SemiBold</vt:lpstr>
      <vt:lpstr>Arial</vt:lpstr>
      <vt:lpstr>Calibri</vt:lpstr>
      <vt:lpstr>Wingdings</vt:lpstr>
      <vt:lpstr>Tema di Office</vt:lpstr>
      <vt:lpstr>Foglio di lavoro</vt:lpstr>
      <vt:lpstr>Worksheet</vt:lpstr>
      <vt:lpstr>Presentazione standard di PowerPoint</vt:lpstr>
      <vt:lpstr>I contratti Trasformativi all’INGV</vt:lpstr>
      <vt:lpstr>La situazione in Italia</vt:lpstr>
      <vt:lpstr>I contratti Trasformativi all’INGV</vt:lpstr>
      <vt:lpstr>I contratti Trasformativi all’INGV</vt:lpstr>
      <vt:lpstr>I contratti Trasformativi all’INGV</vt:lpstr>
      <vt:lpstr>I contratti Trasformativi all’INGV</vt:lpstr>
      <vt:lpstr>I contratti Trasformativi all’INGV</vt:lpstr>
      <vt:lpstr>Pubblicazioni INGV 2019-2025</vt:lpstr>
      <vt:lpstr>Predatory publishing? MDPI e Frontiers </vt:lpstr>
      <vt:lpstr>Predatory publishing? MDPI e Frontiers </vt:lpstr>
      <vt:lpstr>Predatory publishing? MDPI e Frontiers </vt:lpstr>
      <vt:lpstr>Conclusioni</vt:lpstr>
      <vt:lpstr>Vi ringrazio per l’attenzione gabriele.ferrara@ingv.it </vt:lpstr>
    </vt:vector>
  </TitlesOfParts>
  <Company>Università 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MacBookPro Carlo Doglioni</dc:creator>
  <cp:lastModifiedBy>Gabriele Ferrara</cp:lastModifiedBy>
  <cp:revision>151</cp:revision>
  <dcterms:created xsi:type="dcterms:W3CDTF">2018-01-07T12:42:20Z</dcterms:created>
  <dcterms:modified xsi:type="dcterms:W3CDTF">2025-11-17T13:59:35Z</dcterms:modified>
</cp:coreProperties>
</file>