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677" r:id="rId3"/>
    <p:sldId id="710" r:id="rId4"/>
    <p:sldId id="687" r:id="rId5"/>
    <p:sldId id="654" r:id="rId6"/>
    <p:sldId id="688" r:id="rId7"/>
    <p:sldId id="259" r:id="rId8"/>
    <p:sldId id="689" r:id="rId9"/>
    <p:sldId id="270" r:id="rId10"/>
    <p:sldId id="699" r:id="rId11"/>
    <p:sldId id="263" r:id="rId12"/>
    <p:sldId id="590" r:id="rId13"/>
    <p:sldId id="709" r:id="rId14"/>
    <p:sldId id="615" r:id="rId15"/>
    <p:sldId id="261" r:id="rId16"/>
    <p:sldId id="707" r:id="rId17"/>
    <p:sldId id="651" r:id="rId18"/>
    <p:sldId id="641" r:id="rId19"/>
    <p:sldId id="691" r:id="rId20"/>
    <p:sldId id="697" r:id="rId21"/>
    <p:sldId id="693" r:id="rId22"/>
    <p:sldId id="258" r:id="rId23"/>
    <p:sldId id="708" r:id="rId24"/>
    <p:sldId id="257" r:id="rId25"/>
    <p:sldId id="701" r:id="rId26"/>
    <p:sldId id="669" r:id="rId27"/>
    <p:sldId id="678" r:id="rId28"/>
    <p:sldId id="686" r:id="rId29"/>
    <p:sldId id="694" r:id="rId30"/>
    <p:sldId id="704" r:id="rId31"/>
    <p:sldId id="639" r:id="rId32"/>
    <p:sldId id="685" r:id="rId33"/>
    <p:sldId id="698" r:id="rId34"/>
    <p:sldId id="705" r:id="rId35"/>
    <p:sldId id="702" r:id="rId3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/>
    <p:restoredTop sz="94651"/>
  </p:normalViewPr>
  <p:slideViewPr>
    <p:cSldViewPr snapToGrid="0">
      <p:cViewPr varScale="1">
        <p:scale>
          <a:sx n="110" d="100"/>
          <a:sy n="110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981DD8-E689-0643-9E09-5E9EADE54E24}" type="datetimeFigureOut">
              <a:rPr lang="en-IT" smtClean="0"/>
              <a:t>12/11/25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150ED-036C-6E4B-9B24-C44F4DC358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59807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3701EA-DF26-E240-8D77-406B88AC139A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3784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14E10-3A41-0953-97F7-2778E17E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F0E232F-ABE0-1569-E2FA-2FBD58665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F6F40FC-4837-40E3-8ACF-1FAA6CCEF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26CDB6-58A3-7E0D-F063-1A42CD9776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F74D4-BCF5-DE45-B066-1CE44A91E34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765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07112-1B4F-A843-8ED6-4D785AF40A5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121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B07112-1B4F-A843-8ED6-4D785AF40A5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65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B0F9D-5008-9B41-12D4-54AB55C5A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7FC81-E839-04C2-2078-FCF30A8C7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3179A-5D5C-8A8C-2637-6FAFDFB0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A99D-5FBD-A148-A698-06ACE45F5EC7}" type="datetime1">
              <a:rPr lang="it-IT" smtClean="0"/>
              <a:t>12/11/25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F25A5-B513-126C-0252-127015B4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6582A-1D2B-78A7-3305-BB2481C1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83023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9FFBE-C64F-EFB1-0884-DE29F820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51924-0D18-6E2F-9912-A09F91B0A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34493-0EC7-6577-DB4A-7F72370F7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25EF-4BFF-6849-9C0B-AF5AA3599EB2}" type="datetime1">
              <a:rPr lang="it-IT" smtClean="0"/>
              <a:t>12/11/25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6FB51-B9B7-BC9F-639B-500295914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9A120-73A0-695F-3C87-5F822A50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8463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FB34D-575C-6FD7-B65F-8C6C32963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F66B2-5416-1DB5-0C1C-0911DA287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CBEAB-A67A-DE4F-3440-51AEDCCDC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5A952-FBE0-A24F-96D2-B438FE7F8B1A}" type="datetime1">
              <a:rPr lang="it-IT" smtClean="0"/>
              <a:t>12/11/25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BD78A-4004-F21C-EE9D-F86FB6DB2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9279A-A78D-F362-E50B-8EF2D6FF0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81906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95895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666D-AD03-134B-0BD2-003D0909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6EDAA-57F2-7EF6-8358-AEEAB2E14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19135-8B6D-47E4-7742-D56357DEC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22404-B748-2C48-AD6B-33EF408331B7}" type="datetime1">
              <a:rPr lang="it-IT" smtClean="0"/>
              <a:t>12/11/25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F96DB-9D4F-1CE3-F483-A8977865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298ED-9A3D-F209-99CE-AAAF6D7A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12268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D8D20-958E-EEE9-F47A-04E85237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8C735-05E5-9C9F-0ED2-2A8ED5F36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42B4B-BF1D-A68B-A02C-E24E9940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6FA3A-59BC-3E44-AC0B-55C76F17173E}" type="datetime1">
              <a:rPr lang="it-IT" smtClean="0"/>
              <a:t>12/11/25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E65C0-F349-9B60-5C8B-3B231083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70027-4C95-30A2-36F2-50283841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271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90C36-87E5-CA4B-4CB5-2625CD45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BF093-E360-3C45-83FA-1FD1C31BC1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F5E02-2C2D-B28D-71EE-D07923B9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57823-33CF-E9E4-0493-2F4BD4F9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C399E-C8E0-D34A-A1A5-5E72249A7395}" type="datetime1">
              <a:rPr lang="it-IT" smtClean="0"/>
              <a:t>12/11/25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271E6-0687-5664-AB6B-CE1B5B36D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7CE4A-09C6-CADD-7E31-6B9BF176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9683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C63E-3F67-2457-5B40-9FCE8FEF2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A46D98-0E80-734A-6A84-D4ECD8960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C8B6D-C1A0-EC87-F700-2DC6B9C76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0CA79-4DEC-AE3C-3EF7-F6CC5AC2E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1DBC5-6796-AAA8-2610-F9DE36B91C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E2934-B0D2-2DED-4F7D-8870C826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E979-04BE-244F-AC7C-82CEDC562BD5}" type="datetime1">
              <a:rPr lang="it-IT" smtClean="0"/>
              <a:t>12/11/25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6EF5C7-E1A3-5609-6591-8AA7C6CD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F10478-DF4D-580C-D0D4-D8B7544A3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6757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39BE3-DEBB-7A3B-B317-837F3DFBA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7BB9C-2EC3-170E-BCC5-E6AEE34B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A04F-2C18-0C45-B976-9F717818B9CE}" type="datetime1">
              <a:rPr lang="it-IT" smtClean="0"/>
              <a:t>12/11/25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D102B-16AF-96CF-63CD-0875CE63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4CEAE-DBB4-675E-4EB7-E9C3A07A1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9897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E3602C-39C2-9092-F9A9-00731449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738DB-2864-7047-8DE2-50D945251EEB}" type="datetime1">
              <a:rPr lang="it-IT" smtClean="0"/>
              <a:t>12/11/25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0061CE-33EF-8F86-B578-7CF54CF6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B2393-C9F5-834F-FA38-8D03D09B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2480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1496-07FE-3362-DE80-DF1F0AD3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3DEB2-2DD8-25D2-12CC-BB6F2FD38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F72FD-564F-B2C5-B223-5B444F27E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55A6E-28EC-6A19-D634-46319975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4C459-F020-184B-B8CC-D22D6D3AAF1E}" type="datetime1">
              <a:rPr lang="it-IT" smtClean="0"/>
              <a:t>12/11/25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D83B2-0E11-EC61-B750-AD8F1A0FD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2BDF8-0AD4-D154-D4D6-2AD1C873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7840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6AE3C-AA2B-38CC-B9EE-8CD5A886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84DD-F1C9-7692-8BEE-2E4F0CBF0B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E4B48-6688-B3BD-D3B0-AF7121D9B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A17F43-CBF1-CD7C-364D-9C841AFD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FA073-DEC1-8541-9548-0C263683E4D4}" type="datetime1">
              <a:rPr lang="it-IT" smtClean="0"/>
              <a:t>12/11/25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D98E3-F3A2-0CD5-764D-9A4965AE6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61EFD-2B56-D1BA-273D-03AF7889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0559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A9CFA-0E5D-E2C1-AA1B-D08CDB2D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5FF84-5CA3-541C-3F32-6DDF9EB04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38168-3FAE-5F1C-D5EB-62F0712A34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DBA87D-15FE-5445-B65A-F3E4DB3CEC6A}" type="datetime1">
              <a:rPr lang="it-IT" smtClean="0"/>
              <a:t>12/11/25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9FFA8-03D1-D455-0C96-3BD8E1A11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0ABB5-536B-2929-6FED-F35187A2E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97B92C-E5EF-2E47-A14B-89B3D8BB0C7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7053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tif"/><Relationship Id="rId16" Type="http://schemas.openxmlformats.org/officeDocument/2006/relationships/image" Target="../media/image6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tif"/><Relationship Id="rId15" Type="http://schemas.openxmlformats.org/officeDocument/2006/relationships/image" Target="../media/image68.tif"/><Relationship Id="rId10" Type="http://schemas.openxmlformats.org/officeDocument/2006/relationships/image" Target="../media/image63.png"/><Relationship Id="rId19" Type="http://schemas.openxmlformats.org/officeDocument/2006/relationships/image" Target="../media/image72.tif"/><Relationship Id="rId4" Type="http://schemas.openxmlformats.org/officeDocument/2006/relationships/image" Target="../media/image57.tif"/><Relationship Id="rId9" Type="http://schemas.openxmlformats.org/officeDocument/2006/relationships/image" Target="../media/image62.png"/><Relationship Id="rId14" Type="http://schemas.openxmlformats.org/officeDocument/2006/relationships/image" Target="../media/image67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microsoft.com/office/2007/relationships/hdphoto" Target="../media/hdphoto1.wdp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emf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jpeg"/><Relationship Id="rId7" Type="http://schemas.openxmlformats.org/officeDocument/2006/relationships/image" Target="../media/image105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map of the earth with fans&#10;&#10;AI-generated content may be incorrect.">
            <a:extLst>
              <a:ext uri="{FF2B5EF4-FFF2-40B4-BE49-F238E27FC236}">
                <a16:creationId xmlns:a16="http://schemas.microsoft.com/office/drawing/2014/main" id="{42E76971-37A0-6495-7379-99449D337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88" r="-1" b="20160"/>
          <a:stretch>
            <a:fillRect/>
          </a:stretch>
        </p:blipFill>
        <p:spPr>
          <a:xfrm>
            <a:off x="-1219" y="-8"/>
            <a:ext cx="12191695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4996" y="1290918"/>
            <a:ext cx="4656579" cy="4208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07827" y="1378821"/>
            <a:ext cx="4333482" cy="401886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720717" y="756951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82263" y="628018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3982" y="3576909"/>
            <a:ext cx="2685901" cy="245888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1178" y="3487951"/>
            <a:ext cx="3051507" cy="274203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F4CD7-2D40-2959-69EE-840C41FAA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5632" y="3227695"/>
            <a:ext cx="3797450" cy="658591"/>
          </a:xfrm>
        </p:spPr>
        <p:txBody>
          <a:bodyPr anchor="b">
            <a:noAutofit/>
          </a:bodyPr>
          <a:lstStyle/>
          <a:p>
            <a:r>
              <a:rPr lang="en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GravNet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2E794B-2C58-C78E-6811-7985C15CC2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0194" y="3998795"/>
            <a:ext cx="3068324" cy="738402"/>
          </a:xfrm>
        </p:spPr>
        <p:txBody>
          <a:bodyPr anchor="t">
            <a:normAutofit/>
          </a:bodyPr>
          <a:lstStyle/>
          <a:p>
            <a:r>
              <a:rPr lang="en-IT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Claudio Gatti</a:t>
            </a:r>
          </a:p>
        </p:txBody>
      </p:sp>
      <p:pic>
        <p:nvPicPr>
          <p:cNvPr id="6" name="Picture 5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2A2A3D9F-47DF-1D0E-9039-273D1BE737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70" r="3" b="2238"/>
          <a:stretch>
            <a:fillRect/>
          </a:stretch>
        </p:blipFill>
        <p:spPr>
          <a:xfrm>
            <a:off x="7854697" y="822204"/>
            <a:ext cx="2606312" cy="2405492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4" name="Picture 3" descr="A purple lightning bolt with rings around it&#10;&#10;AI-generated content may be incorrect.">
            <a:extLst>
              <a:ext uri="{FF2B5EF4-FFF2-40B4-BE49-F238E27FC236}">
                <a16:creationId xmlns:a16="http://schemas.microsoft.com/office/drawing/2014/main" id="{FA948F56-38A6-18C0-6041-3EB885CABE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085" r="3" b="3"/>
          <a:stretch>
            <a:fillRect/>
          </a:stretch>
        </p:blipFill>
        <p:spPr>
          <a:xfrm>
            <a:off x="6243077" y="3675142"/>
            <a:ext cx="2438717" cy="226592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044862" y="0"/>
                </a:moveTo>
                <a:cubicBezTo>
                  <a:pt x="1215179" y="0"/>
                  <a:pt x="1387802" y="32328"/>
                  <a:pt x="1557753" y="96112"/>
                </a:cubicBezTo>
                <a:cubicBezTo>
                  <a:pt x="1723247" y="158111"/>
                  <a:pt x="1880773" y="249422"/>
                  <a:pt x="2013399" y="360139"/>
                </a:cubicBezTo>
                <a:cubicBezTo>
                  <a:pt x="2148332" y="472747"/>
                  <a:pt x="2254380" y="600878"/>
                  <a:pt x="2328556" y="740859"/>
                </a:cubicBezTo>
                <a:cubicBezTo>
                  <a:pt x="2404358" y="883954"/>
                  <a:pt x="2442835" y="1033026"/>
                  <a:pt x="2442835" y="1183934"/>
                </a:cubicBezTo>
                <a:cubicBezTo>
                  <a:pt x="2442835" y="1335916"/>
                  <a:pt x="2381449" y="1424674"/>
                  <a:pt x="2253698" y="1595346"/>
                </a:cubicBezTo>
                <a:cubicBezTo>
                  <a:pt x="2222875" y="1636509"/>
                  <a:pt x="2191002" y="1679100"/>
                  <a:pt x="2158397" y="1725930"/>
                </a:cubicBezTo>
                <a:cubicBezTo>
                  <a:pt x="1909237" y="2083719"/>
                  <a:pt x="1641784" y="2236365"/>
                  <a:pt x="1264141" y="2236365"/>
                </a:cubicBezTo>
                <a:cubicBezTo>
                  <a:pt x="1016293" y="2236365"/>
                  <a:pt x="834443" y="2112012"/>
                  <a:pt x="585284" y="1922342"/>
                </a:cubicBezTo>
                <a:cubicBezTo>
                  <a:pt x="557449" y="1901149"/>
                  <a:pt x="529613" y="1880210"/>
                  <a:pt x="502667" y="1859987"/>
                </a:cubicBezTo>
                <a:cubicBezTo>
                  <a:pt x="356623" y="1750240"/>
                  <a:pt x="218702" y="1646569"/>
                  <a:pt x="126912" y="1534012"/>
                </a:cubicBezTo>
                <a:cubicBezTo>
                  <a:pt x="39159" y="1426410"/>
                  <a:pt x="0" y="1318451"/>
                  <a:pt x="0" y="1183934"/>
                </a:cubicBezTo>
                <a:cubicBezTo>
                  <a:pt x="0" y="846776"/>
                  <a:pt x="101173" y="543630"/>
                  <a:pt x="284911" y="330315"/>
                </a:cubicBezTo>
                <a:cubicBezTo>
                  <a:pt x="374812" y="225981"/>
                  <a:pt x="482643" y="144883"/>
                  <a:pt x="605414" y="89320"/>
                </a:cubicBezTo>
                <a:cubicBezTo>
                  <a:pt x="736415" y="30080"/>
                  <a:pt x="884243" y="0"/>
                  <a:pt x="1044862" y="0"/>
                </a:cubicBezTo>
                <a:close/>
              </a:path>
            </a:pathLst>
          </a:custGeom>
        </p:spPr>
      </p:pic>
      <p:pic>
        <p:nvPicPr>
          <p:cNvPr id="8" name="Picture 7" descr="A circular logo with text&#10;&#10;AI-generated content may be incorrect.">
            <a:extLst>
              <a:ext uri="{FF2B5EF4-FFF2-40B4-BE49-F238E27FC236}">
                <a16:creationId xmlns:a16="http://schemas.microsoft.com/office/drawing/2014/main" id="{80BEB52D-6FAA-7226-AA40-CDCCF7F97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9" y="58967"/>
            <a:ext cx="1170593" cy="1188000"/>
          </a:xfrm>
          <a:prstGeom prst="ellipse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3A9D1-4209-CE75-5AE2-475401DA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</a:t>
            </a:fld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8FF04-35ED-B805-3B6C-9C5E6987E728}"/>
              </a:ext>
            </a:extLst>
          </p:cNvPr>
          <p:cNvSpPr txBox="1"/>
          <p:nvPr/>
        </p:nvSpPr>
        <p:spPr>
          <a:xfrm>
            <a:off x="103520" y="6385247"/>
            <a:ext cx="5008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70th LNF Scientific Committee –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1212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6DFFB-2724-EF69-2379-D16C621C8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Carpentry Structure 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 the access to the experimental and technical area and for hosting the new cryogenic turret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B588D023-0AA6-47F3-4E79-21D3D0C9C213}"/>
              </a:ext>
            </a:extLst>
          </p:cNvPr>
          <p:cNvGrpSpPr/>
          <p:nvPr/>
        </p:nvGrpSpPr>
        <p:grpSpPr>
          <a:xfrm>
            <a:off x="5108535" y="2095728"/>
            <a:ext cx="6245265" cy="3539491"/>
            <a:chOff x="1763740" y="1823229"/>
            <a:chExt cx="7772400" cy="4404992"/>
          </a:xfrm>
        </p:grpSpPr>
        <p:pic>
          <p:nvPicPr>
            <p:cNvPr id="4" name="Picture 3" descr="A drawing of a factory&#10;&#10;AI-generated content may be incorrect.">
              <a:extLst>
                <a:ext uri="{FF2B5EF4-FFF2-40B4-BE49-F238E27FC236}">
                  <a16:creationId xmlns:a16="http://schemas.microsoft.com/office/drawing/2014/main" id="{275AA048-8981-6946-880D-BE71B274E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740" y="1823229"/>
              <a:ext cx="7772400" cy="409721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61102E-2609-2D85-E2F2-30C9236790B0}"/>
                </a:ext>
              </a:extLst>
            </p:cNvPr>
            <p:cNvSpPr txBox="1"/>
            <p:nvPr/>
          </p:nvSpPr>
          <p:spPr>
            <a:xfrm>
              <a:off x="1763740" y="5920444"/>
              <a:ext cx="1539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30606">
                <a:spcAft>
                  <a:spcPts val="510"/>
                </a:spcAft>
              </a:pPr>
              <a:r>
                <a:rPr lang="en-IT" sz="111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Credit F. Rosatelli</a:t>
              </a:r>
              <a:endParaRPr lang="en-IT" sz="140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4E9C3-305C-1E91-7EB2-8B90D5D0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73373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55348-0237-DCE5-E8B1-02B7D905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868" y="1006933"/>
            <a:ext cx="2982141" cy="17251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noProof="0" dirty="0"/>
              <a:t>FINUDA  Control System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E7F3FA-C4CA-EBC4-F7AE-4C201C5EF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7995" y="6356350"/>
            <a:ext cx="72301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C12960-6E85-460F-B6E3-5B82CB31AF3D}" type="slidenum">
              <a:rPr lang="en-US" noProof="0" smtClean="0"/>
              <a:pPr>
                <a:spcAft>
                  <a:spcPts val="600"/>
                </a:spcAft>
              </a:pPr>
              <a:t>11</a:t>
            </a:fld>
            <a:endParaRPr lang="en-US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F41A55F-A69E-4FAD-26CD-C46B8871D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7" y="842859"/>
            <a:ext cx="3765524" cy="25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4F9D6E-DFA5-2D6C-8A4A-C15108C539B8}"/>
              </a:ext>
            </a:extLst>
          </p:cNvPr>
          <p:cNvSpPr txBox="1"/>
          <p:nvPr/>
        </p:nvSpPr>
        <p:spPr>
          <a:xfrm>
            <a:off x="2902629" y="6563295"/>
            <a:ext cx="2590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Capuano, Petrucciani, DiPirro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98CEB7-3921-E126-54DD-7C478F624BFB}"/>
              </a:ext>
            </a:extLst>
          </p:cNvPr>
          <p:cNvSpPr txBox="1"/>
          <p:nvPr/>
        </p:nvSpPr>
        <p:spPr>
          <a:xfrm>
            <a:off x="8548868" y="3143829"/>
            <a:ext cx="315227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Reconstructed the operating diagram for the magnet control and cooling system and the various components involved.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 new architecture was designed to replace the old control system, the instruments were identified, and the purchase process ongoing.</a:t>
            </a:r>
            <a:r>
              <a:rPr lang="en-IT" sz="1600" dirty="0"/>
              <a:t> </a:t>
            </a:r>
          </a:p>
        </p:txBody>
      </p:sp>
      <p:pic>
        <p:nvPicPr>
          <p:cNvPr id="6" name="Segnaposto contenuto 5" descr="Immagine che contiene testo, macchina, distributore automatico, pannello di controllo&#10;&#10;Il contenuto generato dall'IA potrebbe non essere corretto.">
            <a:extLst>
              <a:ext uri="{FF2B5EF4-FFF2-40B4-BE49-F238E27FC236}">
                <a16:creationId xmlns:a16="http://schemas.microsoft.com/office/drawing/2014/main" id="{DD4B6E66-63D3-3E61-C12D-4D87B83BD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9" y="592073"/>
            <a:ext cx="1295362" cy="3060000"/>
          </a:xfrm>
          <a:prstGeom prst="rect">
            <a:avLst/>
          </a:prstGeom>
        </p:spPr>
      </p:pic>
      <p:pic>
        <p:nvPicPr>
          <p:cNvPr id="15" name="Segnaposto contenuto 6" descr="Immagine che contiene testo, lampada&#10;&#10;Il contenuto generato dall'IA potrebbe non essere corretto.">
            <a:extLst>
              <a:ext uri="{FF2B5EF4-FFF2-40B4-BE49-F238E27FC236}">
                <a16:creationId xmlns:a16="http://schemas.microsoft.com/office/drawing/2014/main" id="{F49D8AD0-323A-10C3-7E06-3EBBEC547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65" y="3491766"/>
            <a:ext cx="2594064" cy="2880000"/>
          </a:xfrm>
          <a:prstGeom prst="rect">
            <a:avLst/>
          </a:prstGeom>
        </p:spPr>
      </p:pic>
      <p:pic>
        <p:nvPicPr>
          <p:cNvPr id="14" name="Segnaposto contenuto 7">
            <a:extLst>
              <a:ext uri="{FF2B5EF4-FFF2-40B4-BE49-F238E27FC236}">
                <a16:creationId xmlns:a16="http://schemas.microsoft.com/office/drawing/2014/main" id="{A036E907-B115-8859-964A-973262FD0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50" y="4377066"/>
            <a:ext cx="1638722" cy="966713"/>
          </a:xfrm>
          <a:prstGeom prst="rect">
            <a:avLst/>
          </a:prstGeom>
        </p:spPr>
      </p:pic>
      <p:sp>
        <p:nvSpPr>
          <p:cNvPr id="17" name="Bent Arrow 16">
            <a:extLst>
              <a:ext uri="{FF2B5EF4-FFF2-40B4-BE49-F238E27FC236}">
                <a16:creationId xmlns:a16="http://schemas.microsoft.com/office/drawing/2014/main" id="{23B6A576-70CB-7679-CD33-C084CE6C8CAC}"/>
              </a:ext>
            </a:extLst>
          </p:cNvPr>
          <p:cNvSpPr/>
          <p:nvPr/>
        </p:nvSpPr>
        <p:spPr>
          <a:xfrm flipV="1">
            <a:off x="924093" y="3862850"/>
            <a:ext cx="1242646" cy="1336431"/>
          </a:xfrm>
          <a:prstGeom prst="bentArrow">
            <a:avLst>
              <a:gd name="adj1" fmla="val 13679"/>
              <a:gd name="adj2" fmla="val 17453"/>
              <a:gd name="adj3" fmla="val 28774"/>
              <a:gd name="adj4" fmla="val 456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19" name="Picture 18" descr="A close up of numbers&#10;&#10;AI-generated content may be incorrect.">
            <a:extLst>
              <a:ext uri="{FF2B5EF4-FFF2-40B4-BE49-F238E27FC236}">
                <a16:creationId xmlns:a16="http://schemas.microsoft.com/office/drawing/2014/main" id="{E141B953-7E1F-61F0-1551-4FE8676C0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2025" y="5817970"/>
            <a:ext cx="1190961" cy="540000"/>
          </a:xfrm>
          <a:prstGeom prst="rect">
            <a:avLst/>
          </a:prstGeom>
        </p:spPr>
      </p:pic>
      <p:pic>
        <p:nvPicPr>
          <p:cNvPr id="20" name="Immagine 16">
            <a:extLst>
              <a:ext uri="{FF2B5EF4-FFF2-40B4-BE49-F238E27FC236}">
                <a16:creationId xmlns:a16="http://schemas.microsoft.com/office/drawing/2014/main" id="{F0EB5C1A-0A34-17B3-0526-D770AB3FD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t="53289"/>
          <a:stretch>
            <a:fillRect/>
          </a:stretch>
        </p:blipFill>
        <p:spPr>
          <a:xfrm>
            <a:off x="5701576" y="4691756"/>
            <a:ext cx="2560560" cy="1328452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04BD32D1-842D-E315-E3D4-91D4E31818BC}"/>
              </a:ext>
            </a:extLst>
          </p:cNvPr>
          <p:cNvSpPr/>
          <p:nvPr/>
        </p:nvSpPr>
        <p:spPr>
          <a:xfrm>
            <a:off x="9418615" y="5958761"/>
            <a:ext cx="621323" cy="27000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1485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F1152-F60B-C62E-34D2-7E9E47019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670C9DC-6F63-409C-2F89-2483C8FACDB5}"/>
              </a:ext>
            </a:extLst>
          </p:cNvPr>
          <p:cNvSpPr txBox="1"/>
          <p:nvPr/>
        </p:nvSpPr>
        <p:spPr>
          <a:xfrm>
            <a:off x="263371" y="1799288"/>
            <a:ext cx="5412419" cy="4156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Electromagnetic design ongoing and proceeding in synergy with mechanical design</a:t>
            </a:r>
            <a:r>
              <a:rPr lang="en-US" sz="1600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Electromagnetic design</a:t>
            </a:r>
            <a:r>
              <a:rPr lang="en-US" sz="1600" dirty="0"/>
              <a:t> is in its final phases. The main parts of the FLASH detector have been defined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</a:t>
            </a:r>
            <a:r>
              <a:rPr lang="en-US" sz="1600" b="1" dirty="0"/>
              <a:t>mechanical designs </a:t>
            </a:r>
            <a:r>
              <a:rPr lang="en-US" sz="1600" dirty="0"/>
              <a:t>for the cavity and tuners have been developed and electromagnetically simulated.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The dimensions and mechanics of the </a:t>
            </a:r>
            <a:r>
              <a:rPr lang="en-US" sz="1600" b="1" dirty="0"/>
              <a:t>FLASH prototype </a:t>
            </a:r>
            <a:r>
              <a:rPr lang="en-US" sz="1600" dirty="0"/>
              <a:t>have been defined and electromagnetic simulations to extract the main parameters have begun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F9BA3FA7-3690-DE36-5159-4DA5FF576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285582"/>
              </p:ext>
            </p:extLst>
          </p:nvPr>
        </p:nvGraphicFramePr>
        <p:xfrm>
          <a:off x="5903254" y="1675638"/>
          <a:ext cx="6025375" cy="426796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4833785">
                  <a:extLst>
                    <a:ext uri="{9D8B030D-6E8A-4147-A177-3AD203B41FA5}">
                      <a16:colId xmlns:a16="http://schemas.microsoft.com/office/drawing/2014/main" val="1266109062"/>
                    </a:ext>
                  </a:extLst>
                </a:gridCol>
                <a:gridCol w="1191590">
                  <a:extLst>
                    <a:ext uri="{9D8B030D-6E8A-4147-A177-3AD203B41FA5}">
                      <a16:colId xmlns:a16="http://schemas.microsoft.com/office/drawing/2014/main" val="247258116"/>
                    </a:ext>
                  </a:extLst>
                </a:gridCol>
              </a:tblGrid>
              <a:tr h="3589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u="none" strike="noStrike" kern="1200" cap="all" spc="15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Status</a:t>
                      </a:r>
                    </a:p>
                    <a:p>
                      <a:pPr algn="l" fontAlgn="ctr">
                        <a:buNone/>
                      </a:pPr>
                      <a:r>
                        <a:rPr lang="en-GB" sz="1100" b="0" u="none" strike="noStrike" cap="all" spc="150" noProof="0" dirty="0">
                          <a:solidFill>
                            <a:schemeClr val="lt1"/>
                          </a:solidFill>
                          <a:effectLst/>
                        </a:rPr>
                        <a:t>Simulations Activity for FLASH</a:t>
                      </a:r>
                      <a:endParaRPr lang="en-GB" sz="1100" b="0" i="0" u="none" strike="noStrike" cap="all" spc="150" noProof="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100" b="0" u="none" strike="noStrike" cap="all" spc="150" noProof="0" dirty="0">
                          <a:solidFill>
                            <a:schemeClr val="lt1"/>
                          </a:solidFill>
                          <a:effectLst/>
                        </a:rPr>
                        <a:t> Status</a:t>
                      </a:r>
                      <a:endParaRPr lang="en-GB" sz="1100" b="0" i="0" u="none" strike="noStrike" cap="all" spc="150" noProof="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680929"/>
                  </a:ext>
                </a:extLst>
              </a:tr>
              <a:tr h="38209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Simulate the coupling effect between two orthogonal TE modes induced by the loop antenna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b="1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GB" sz="1200" b="1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9983124"/>
                  </a:ext>
                </a:extLst>
              </a:tr>
              <a:tr h="2431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Study capacitive tuning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u="none" strike="noStrike" cap="none" spc="0" noProof="0">
                          <a:solidFill>
                            <a:schemeClr val="tx1"/>
                          </a:solidFill>
                          <a:effectLst/>
                        </a:rPr>
                        <a:t>To be started</a:t>
                      </a:r>
                      <a:endParaRPr lang="en-GB" sz="1200" b="0" i="0" u="none" strike="noStrike" cap="none" spc="0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4347"/>
                  </a:ext>
                </a:extLst>
              </a:tr>
              <a:tr h="38209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Study the effect of mechanical vibrations produced on the antennas (monopole and loop)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b="1" u="none" strike="noStrike" cap="none" spc="0" noProof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GB" sz="1200" b="1" i="0" u="none" strike="noStrike" cap="none" spc="0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216390"/>
                  </a:ext>
                </a:extLst>
              </a:tr>
              <a:tr h="38209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Perform an EM analysis to find the optimal monopole configuration for all TM modes of interest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b="1" u="none" strike="noStrike" cap="none" spc="0" noProof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GB" sz="1200" b="1" i="0" u="none" strike="noStrike" cap="none" spc="0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88898"/>
                  </a:ext>
                </a:extLst>
              </a:tr>
              <a:tr h="24317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Define the exactly position of the loop antenna on cavity end caps 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b="1" u="none" strike="noStrike" cap="none" spc="0" noProof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GB" sz="1200" b="1" i="0" u="none" strike="noStrike" cap="none" spc="0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501504"/>
                  </a:ext>
                </a:extLst>
              </a:tr>
              <a:tr h="2431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Develop an algorithm for optimal monopole length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u="none" strike="noStrike" cap="none" spc="0" noProof="0">
                          <a:solidFill>
                            <a:schemeClr val="tx1"/>
                          </a:solidFill>
                          <a:effectLst/>
                        </a:rPr>
                        <a:t>To be started</a:t>
                      </a:r>
                      <a:endParaRPr lang="en-GB" sz="1200" b="0" i="0" u="none" strike="noStrike" cap="none" spc="0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190053"/>
                  </a:ext>
                </a:extLst>
              </a:tr>
              <a:tr h="38209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b="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Calculate the maximum effective tuning sensitivity with optimal β (e.g., β=2)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b="1" u="none" strike="noStrike" cap="none" spc="0" noProof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GB" sz="1200" b="1" i="0" u="none" strike="noStrike" cap="none" spc="0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560444"/>
                  </a:ext>
                </a:extLst>
              </a:tr>
              <a:tr h="24317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Fine tuning with dielectric rod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b="1" u="none" strike="noStrike" cap="none" spc="0" noProof="0">
                          <a:solidFill>
                            <a:schemeClr val="tx1"/>
                          </a:solidFill>
                          <a:effectLst/>
                        </a:rPr>
                        <a:t>In progress</a:t>
                      </a:r>
                      <a:endParaRPr lang="en-GB" sz="1200" b="1" i="0" u="none" strike="noStrike" cap="none" spc="0" noProof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22335"/>
                  </a:ext>
                </a:extLst>
              </a:tr>
              <a:tr h="382091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GB" sz="1200" u="none" strike="noStrike" cap="none" spc="0" noProof="0" dirty="0" err="1">
                          <a:solidFill>
                            <a:schemeClr val="tx1"/>
                          </a:solidFill>
                          <a:effectLst/>
                        </a:rPr>
                        <a:t>Analyze</a:t>
                      </a: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 the effect of losses from the mechanical moving parts of the tuners on the Q factor for all modes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GB" sz="1200" u="none" strike="noStrike" cap="none" spc="0" noProof="0" dirty="0">
                          <a:solidFill>
                            <a:schemeClr val="tx1"/>
                          </a:solidFill>
                          <a:effectLst/>
                        </a:rPr>
                        <a:t>To be started</a:t>
                      </a:r>
                      <a:endParaRPr lang="en-GB" sz="1200" b="0" i="0" u="none" strike="noStrike" cap="none" spc="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18" marR="68618" marT="68618" marB="68618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162793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7FADE6E4-D0D6-D12F-1ABA-C65560D8F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567" y="473725"/>
            <a:ext cx="3850310" cy="1325563"/>
          </a:xfrm>
        </p:spPr>
        <p:txBody>
          <a:bodyPr/>
          <a:lstStyle/>
          <a:p>
            <a:r>
              <a:rPr lang="en-IT" dirty="0"/>
              <a:t>WP3: RF Cavity </a:t>
            </a:r>
            <a:r>
              <a:rPr lang="en-IT" sz="2000" dirty="0"/>
              <a:t>(S. Tocci and A. Diaz)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71F67-342D-C389-1969-1FA95E60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96725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236FE-8788-4C25-685C-68A2B067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AD7E3487-23E2-9D58-FC7A-ECC88EE9CA1F}"/>
              </a:ext>
            </a:extLst>
          </p:cNvPr>
          <p:cNvSpPr txBox="1">
            <a:spLocks/>
          </p:cNvSpPr>
          <p:nvPr/>
        </p:nvSpPr>
        <p:spPr>
          <a:xfrm>
            <a:off x="343896" y="245786"/>
            <a:ext cx="7599381" cy="531824"/>
          </a:xfrm>
          <a:prstGeom prst="rect">
            <a:avLst/>
          </a:prstGeom>
        </p:spPr>
        <p:txBody>
          <a:bodyPr vert="horz" wrap="square" lIns="0" tIns="99961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9098" algn="l">
              <a:lnSpc>
                <a:spcPct val="100000"/>
              </a:lnSpc>
              <a:spcBef>
                <a:spcPts val="91"/>
              </a:spcBef>
            </a:pPr>
            <a:r>
              <a:rPr lang="en-US" sz="2800" spc="-9" dirty="0">
                <a:latin typeface="+mn-lt"/>
                <a:cs typeface="Calibri"/>
              </a:rPr>
              <a:t>Mechanical Design FLASH cavity and prototype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7410F6-E4C4-6CF8-A7CC-23C2405A0C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735"/>
          <a:stretch>
            <a:fillRect/>
          </a:stretch>
        </p:blipFill>
        <p:spPr>
          <a:xfrm>
            <a:off x="3345079" y="1121231"/>
            <a:ext cx="4598198" cy="5222715"/>
          </a:xfrm>
          <a:prstGeom prst="rect">
            <a:avLst/>
          </a:prstGeom>
        </p:spPr>
      </p:pic>
      <p:cxnSp>
        <p:nvCxnSpPr>
          <p:cNvPr id="22" name="Connettore diritto a freccia 21">
            <a:extLst>
              <a:ext uri="{FF2B5EF4-FFF2-40B4-BE49-F238E27FC236}">
                <a16:creationId xmlns:a16="http://schemas.microsoft.com/office/drawing/2014/main" id="{31B63C6D-173E-8FBA-B68F-5DB81F40941C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159118" y="1494757"/>
            <a:ext cx="2649802" cy="730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979E36A-61A3-CB44-6D52-6B15CF1ED9F9}"/>
              </a:ext>
            </a:extLst>
          </p:cNvPr>
          <p:cNvSpPr txBox="1"/>
          <p:nvPr/>
        </p:nvSpPr>
        <p:spPr>
          <a:xfrm>
            <a:off x="1418338" y="1310091"/>
            <a:ext cx="74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Tuner</a:t>
            </a:r>
          </a:p>
        </p:txBody>
      </p:sp>
      <p:cxnSp>
        <p:nvCxnSpPr>
          <p:cNvPr id="32" name="Connettore diritto a freccia 31">
            <a:extLst>
              <a:ext uri="{FF2B5EF4-FFF2-40B4-BE49-F238E27FC236}">
                <a16:creationId xmlns:a16="http://schemas.microsoft.com/office/drawing/2014/main" id="{889AB000-D2D2-C18F-2AA7-0507B3A88B1D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7236178" y="4967111"/>
            <a:ext cx="1212767" cy="10975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B6B49D1D-68A5-9FE8-6CCB-94C6D5A3E6A2}"/>
              </a:ext>
            </a:extLst>
          </p:cNvPr>
          <p:cNvSpPr txBox="1"/>
          <p:nvPr/>
        </p:nvSpPr>
        <p:spPr>
          <a:xfrm>
            <a:off x="8448945" y="5741452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Cooling manifold is not needed for prototype</a:t>
            </a:r>
          </a:p>
        </p:txBody>
      </p:sp>
      <p:cxnSp>
        <p:nvCxnSpPr>
          <p:cNvPr id="39" name="Connettore diritto a freccia 38">
            <a:extLst>
              <a:ext uri="{FF2B5EF4-FFF2-40B4-BE49-F238E27FC236}">
                <a16:creationId xmlns:a16="http://schemas.microsoft.com/office/drawing/2014/main" id="{9CD8EE76-BCBF-1AA8-0915-7C877A639CCD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7647663" y="1761067"/>
            <a:ext cx="1991344" cy="12283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1338165-114C-A91A-0E5A-409C60839D6F}"/>
              </a:ext>
            </a:extLst>
          </p:cNvPr>
          <p:cNvSpPr txBox="1"/>
          <p:nvPr/>
        </p:nvSpPr>
        <p:spPr>
          <a:xfrm>
            <a:off x="9639007" y="2527703"/>
            <a:ext cx="2209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Cooling/connection rods for prototype only</a:t>
            </a:r>
          </a:p>
        </p:txBody>
      </p:sp>
      <p:cxnSp>
        <p:nvCxnSpPr>
          <p:cNvPr id="50" name="Connettore diritto a freccia 49">
            <a:extLst>
              <a:ext uri="{FF2B5EF4-FFF2-40B4-BE49-F238E27FC236}">
                <a16:creationId xmlns:a16="http://schemas.microsoft.com/office/drawing/2014/main" id="{FCA7726D-9CC8-94E1-3866-11484380D9D0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5795567" y="1660993"/>
            <a:ext cx="432479" cy="4548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B4D590A-902A-52ED-D612-36F999978517}"/>
              </a:ext>
            </a:extLst>
          </p:cNvPr>
          <p:cNvSpPr txBox="1"/>
          <p:nvPr/>
        </p:nvSpPr>
        <p:spPr>
          <a:xfrm>
            <a:off x="4941977" y="1014662"/>
            <a:ext cx="170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Loop Antenna (TE mode)</a:t>
            </a:r>
          </a:p>
        </p:txBody>
      </p:sp>
      <p:cxnSp>
        <p:nvCxnSpPr>
          <p:cNvPr id="59" name="Connettore diritto a freccia 58">
            <a:extLst>
              <a:ext uri="{FF2B5EF4-FFF2-40B4-BE49-F238E27FC236}">
                <a16:creationId xmlns:a16="http://schemas.microsoft.com/office/drawing/2014/main" id="{C0CDD5CF-39DC-9577-86FE-A47A0DAD75B4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2919892" y="2845159"/>
            <a:ext cx="2747925" cy="240660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B300ED4D-5A6C-4968-9398-A2A6766B8214}"/>
              </a:ext>
            </a:extLst>
          </p:cNvPr>
          <p:cNvSpPr txBox="1"/>
          <p:nvPr/>
        </p:nvSpPr>
        <p:spPr>
          <a:xfrm>
            <a:off x="600138" y="4928595"/>
            <a:ext cx="231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Monopole Antenna (TM mode)</a:t>
            </a:r>
          </a:p>
        </p:txBody>
      </p:sp>
      <p:cxnSp>
        <p:nvCxnSpPr>
          <p:cNvPr id="78" name="Connettore diritto a freccia 77">
            <a:extLst>
              <a:ext uri="{FF2B5EF4-FFF2-40B4-BE49-F238E27FC236}">
                <a16:creationId xmlns:a16="http://schemas.microsoft.com/office/drawing/2014/main" id="{3578EAD5-134B-EF0F-3C56-90C701E4574C}"/>
              </a:ext>
            </a:extLst>
          </p:cNvPr>
          <p:cNvCxnSpPr>
            <a:cxnSpLocks/>
            <a:stCxn id="79" idx="3"/>
          </p:cNvCxnSpPr>
          <p:nvPr/>
        </p:nvCxnSpPr>
        <p:spPr>
          <a:xfrm>
            <a:off x="2312647" y="2392706"/>
            <a:ext cx="1920051" cy="7300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6E10DBC6-0B04-F79C-1226-FB27882D3860}"/>
              </a:ext>
            </a:extLst>
          </p:cNvPr>
          <p:cNvSpPr txBox="1"/>
          <p:nvPr/>
        </p:nvSpPr>
        <p:spPr>
          <a:xfrm>
            <a:off x="842116" y="2208040"/>
            <a:ext cx="147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Rotating disk</a:t>
            </a:r>
          </a:p>
        </p:txBody>
      </p:sp>
      <p:sp>
        <p:nvSpPr>
          <p:cNvPr id="3" name="object 738">
            <a:extLst>
              <a:ext uri="{FF2B5EF4-FFF2-40B4-BE49-F238E27FC236}">
                <a16:creationId xmlns:a16="http://schemas.microsoft.com/office/drawing/2014/main" id="{88AB9B2A-9E06-9434-7171-3DA53FD927BD}"/>
              </a:ext>
            </a:extLst>
          </p:cNvPr>
          <p:cNvSpPr txBox="1"/>
          <p:nvPr/>
        </p:nvSpPr>
        <p:spPr>
          <a:xfrm>
            <a:off x="3169822" y="6275306"/>
            <a:ext cx="1124032" cy="32124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950" spc="25" dirty="0">
                <a:latin typeface="Arial"/>
                <a:cs typeface="Arial"/>
              </a:rPr>
              <a:t>S. Tomassini</a:t>
            </a:r>
            <a:r>
              <a:rPr sz="950" spc="25" dirty="0">
                <a:latin typeface="Arial"/>
                <a:cs typeface="Arial"/>
              </a:rPr>
              <a:t> </a:t>
            </a:r>
            <a:r>
              <a:rPr sz="950" spc="-25" dirty="0">
                <a:latin typeface="Arial"/>
                <a:cs typeface="Arial"/>
              </a:rPr>
              <a:t>LNF</a:t>
            </a:r>
            <a:endParaRPr lang="it-IT" sz="950" spc="-2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it-IT" sz="950" spc="-25" dirty="0">
                <a:latin typeface="Arial"/>
                <a:cs typeface="Arial"/>
              </a:rPr>
              <a:t>S. Tocci LNF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05E11-1394-0785-D0E3-BE45C44B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5107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4890C-072B-CE71-A512-C6C954F47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29329"/>
            <a:ext cx="10765912" cy="9259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Tuning System</a:t>
            </a: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901674D-66BF-1E5D-1576-EE7206A02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12" y="1467017"/>
            <a:ext cx="5119088" cy="2841092"/>
          </a:xfrm>
          <a:prstGeom prst="rect">
            <a:avLst/>
          </a:prstGeom>
        </p:spPr>
      </p:pic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5F87D43C-E4F8-99A9-F710-C010C2241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r="18051"/>
          <a:stretch>
            <a:fillRect/>
          </a:stretch>
        </p:blipFill>
        <p:spPr>
          <a:xfrm>
            <a:off x="873842" y="932965"/>
            <a:ext cx="4525128" cy="3600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8453BA-4524-7E28-71C2-2DB96C5E0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95DAD-9B37-7B58-F25A-281BFF81F6F5}"/>
              </a:ext>
            </a:extLst>
          </p:cNvPr>
          <p:cNvSpPr txBox="1"/>
          <p:nvPr/>
        </p:nvSpPr>
        <p:spPr>
          <a:xfrm>
            <a:off x="6793032" y="4308109"/>
            <a:ext cx="1238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Credit S.Tocci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CDA2A-E7E5-556D-F92B-4F62C05BF717}"/>
              </a:ext>
            </a:extLst>
          </p:cNvPr>
          <p:cNvSpPr txBox="1"/>
          <p:nvPr/>
        </p:nvSpPr>
        <p:spPr>
          <a:xfrm>
            <a:off x="873842" y="4452330"/>
            <a:ext cx="1455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S. Tomassini</a:t>
            </a:r>
          </a:p>
        </p:txBody>
      </p:sp>
    </p:spTree>
    <p:extLst>
      <p:ext uri="{BB962C8B-B14F-4D97-AF65-F5344CB8AC3E}">
        <p14:creationId xmlns:p14="http://schemas.microsoft.com/office/powerpoint/2010/main" val="99317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4">
            <a:extLst>
              <a:ext uri="{FF2B5EF4-FFF2-40B4-BE49-F238E27FC236}">
                <a16:creationId xmlns:a16="http://schemas.microsoft.com/office/drawing/2014/main" id="{9C0655AE-DDA0-FED7-296F-D401AA6F29C5}"/>
              </a:ext>
            </a:extLst>
          </p:cNvPr>
          <p:cNvSpPr txBox="1">
            <a:spLocks/>
          </p:cNvSpPr>
          <p:nvPr/>
        </p:nvSpPr>
        <p:spPr>
          <a:xfrm>
            <a:off x="343896" y="245786"/>
            <a:ext cx="7599381" cy="531824"/>
          </a:xfrm>
          <a:prstGeom prst="rect">
            <a:avLst/>
          </a:prstGeom>
        </p:spPr>
        <p:txBody>
          <a:bodyPr vert="horz" wrap="square" lIns="0" tIns="99961" rIns="0" bIns="0" rtlCol="0" anchor="ctr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9098" algn="l">
              <a:lnSpc>
                <a:spcPct val="100000"/>
              </a:lnSpc>
              <a:spcBef>
                <a:spcPts val="91"/>
              </a:spcBef>
            </a:pPr>
            <a:r>
              <a:rPr lang="en-US" sz="2800" spc="-9" dirty="0">
                <a:cs typeface="Calibri"/>
              </a:rPr>
              <a:t>Mechanical Design: Tuners sliding contacts</a:t>
            </a:r>
          </a:p>
        </p:txBody>
      </p:sp>
      <p:pic>
        <p:nvPicPr>
          <p:cNvPr id="8" name="Immagine 7" descr="Immagine che contiene schermata, Modellazione 3D, Software per la grafica&#10;&#10;Il contenuto generato dall'IA potrebbe non essere corretto.">
            <a:extLst>
              <a:ext uri="{FF2B5EF4-FFF2-40B4-BE49-F238E27FC236}">
                <a16:creationId xmlns:a16="http://schemas.microsoft.com/office/drawing/2014/main" id="{CBC55856-A92F-46A9-BF1E-D013EE6BC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22" b="20429"/>
          <a:stretch>
            <a:fillRect/>
          </a:stretch>
        </p:blipFill>
        <p:spPr>
          <a:xfrm>
            <a:off x="3825099" y="1038699"/>
            <a:ext cx="2971495" cy="2845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magine 11" descr="Immagine che contiene cielo, schermata, cartone animato, aria aperta&#10;&#10;Il contenuto generato dall'IA potrebbe non essere corretto.">
            <a:extLst>
              <a:ext uri="{FF2B5EF4-FFF2-40B4-BE49-F238E27FC236}">
                <a16:creationId xmlns:a16="http://schemas.microsoft.com/office/drawing/2014/main" id="{6BBFE6DD-BDC7-BAF9-41C5-E0D8DD4AC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882" y="4123940"/>
            <a:ext cx="4460434" cy="257509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BAF9A47-393B-D503-BDEE-F2F991533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46896" y="2275350"/>
            <a:ext cx="4810841" cy="2777392"/>
          </a:xfrm>
          <a:prstGeom prst="rect">
            <a:avLst/>
          </a:prstGeom>
        </p:spPr>
      </p:pic>
      <p:cxnSp>
        <p:nvCxnSpPr>
          <p:cNvPr id="14" name="Connettore diritto a freccia 13">
            <a:extLst>
              <a:ext uri="{FF2B5EF4-FFF2-40B4-BE49-F238E27FC236}">
                <a16:creationId xmlns:a16="http://schemas.microsoft.com/office/drawing/2014/main" id="{30998C56-035F-0E98-C416-1228B2E3C386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1140699" y="4875295"/>
            <a:ext cx="1997391" cy="1091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EECB81-AB24-0219-A844-D21C1C9522D1}"/>
              </a:ext>
            </a:extLst>
          </p:cNvPr>
          <p:cNvSpPr txBox="1"/>
          <p:nvPr/>
        </p:nvSpPr>
        <p:spPr>
          <a:xfrm>
            <a:off x="727146" y="5966773"/>
            <a:ext cx="82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Tuner</a:t>
            </a:r>
          </a:p>
        </p:txBody>
      </p:sp>
      <p:cxnSp>
        <p:nvCxnSpPr>
          <p:cNvPr id="23" name="Connettore diritto a freccia 22">
            <a:extLst>
              <a:ext uri="{FF2B5EF4-FFF2-40B4-BE49-F238E27FC236}">
                <a16:creationId xmlns:a16="http://schemas.microsoft.com/office/drawing/2014/main" id="{F083A4F8-57F5-365C-9310-3B65773D34FA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435156" y="5429956"/>
            <a:ext cx="2971495" cy="634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6D7C2F2-F329-E13C-213C-9C3F974823ED}"/>
              </a:ext>
            </a:extLst>
          </p:cNvPr>
          <p:cNvSpPr txBox="1"/>
          <p:nvPr/>
        </p:nvSpPr>
        <p:spPr>
          <a:xfrm>
            <a:off x="6577818" y="6064618"/>
            <a:ext cx="165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Rotating disk</a:t>
            </a:r>
          </a:p>
        </p:txBody>
      </p:sp>
      <p:cxnSp>
        <p:nvCxnSpPr>
          <p:cNvPr id="30" name="Connettore diritto a freccia 29">
            <a:extLst>
              <a:ext uri="{FF2B5EF4-FFF2-40B4-BE49-F238E27FC236}">
                <a16:creationId xmlns:a16="http://schemas.microsoft.com/office/drawing/2014/main" id="{8F85B43A-FAEF-6FBC-EB60-6A2EE6461DE0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406651" y="4875295"/>
            <a:ext cx="1931108" cy="11893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ttore diritto a freccia 34">
            <a:extLst>
              <a:ext uri="{FF2B5EF4-FFF2-40B4-BE49-F238E27FC236}">
                <a16:creationId xmlns:a16="http://schemas.microsoft.com/office/drawing/2014/main" id="{2DCDFA5A-45F3-F737-3E27-102501E7C083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103672" y="4696178"/>
            <a:ext cx="1413750" cy="5764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331357D-6FA4-391D-B5FA-B0467927A6F8}"/>
              </a:ext>
            </a:extLst>
          </p:cNvPr>
          <p:cNvSpPr txBox="1"/>
          <p:nvPr/>
        </p:nvSpPr>
        <p:spPr>
          <a:xfrm>
            <a:off x="69963" y="4949503"/>
            <a:ext cx="103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Vacuum Hole 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688F499-7D80-7172-B7D2-96DBADEB1989}"/>
              </a:ext>
            </a:extLst>
          </p:cNvPr>
          <p:cNvSpPr txBox="1"/>
          <p:nvPr/>
        </p:nvSpPr>
        <p:spPr>
          <a:xfrm>
            <a:off x="4808920" y="3344613"/>
            <a:ext cx="19577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RF sliding contact</a:t>
            </a:r>
          </a:p>
        </p:txBody>
      </p:sp>
      <p:cxnSp>
        <p:nvCxnSpPr>
          <p:cNvPr id="43" name="Connettore diritto a freccia 42">
            <a:extLst>
              <a:ext uri="{FF2B5EF4-FFF2-40B4-BE49-F238E27FC236}">
                <a16:creationId xmlns:a16="http://schemas.microsoft.com/office/drawing/2014/main" id="{15554A30-2331-3B58-6A46-9526F402250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796594" y="2461252"/>
            <a:ext cx="2957006" cy="2255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Connettore diritto a freccia 58">
            <a:extLst>
              <a:ext uri="{FF2B5EF4-FFF2-40B4-BE49-F238E27FC236}">
                <a16:creationId xmlns:a16="http://schemas.microsoft.com/office/drawing/2014/main" id="{5D3D7C91-E20A-C8FC-EFCA-D53F108C7826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495059" y="3883804"/>
            <a:ext cx="815788" cy="11768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Connettore diritto a freccia 70">
            <a:extLst>
              <a:ext uri="{FF2B5EF4-FFF2-40B4-BE49-F238E27FC236}">
                <a16:creationId xmlns:a16="http://schemas.microsoft.com/office/drawing/2014/main" id="{FE5BD1EB-12FF-F186-1CF8-B7A420FCFE80}"/>
              </a:ext>
            </a:extLst>
          </p:cNvPr>
          <p:cNvCxnSpPr>
            <a:cxnSpLocks/>
          </p:cNvCxnSpPr>
          <p:nvPr/>
        </p:nvCxnSpPr>
        <p:spPr>
          <a:xfrm>
            <a:off x="2675467" y="2461251"/>
            <a:ext cx="1819592" cy="5077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223AE194-8E0F-063B-9A37-15E251DACD32}"/>
              </a:ext>
            </a:extLst>
          </p:cNvPr>
          <p:cNvSpPr txBox="1"/>
          <p:nvPr/>
        </p:nvSpPr>
        <p:spPr>
          <a:xfrm>
            <a:off x="1822441" y="213808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Springs</a:t>
            </a:r>
          </a:p>
        </p:txBody>
      </p:sp>
      <p:cxnSp>
        <p:nvCxnSpPr>
          <p:cNvPr id="75" name="Connettore diritto a freccia 74">
            <a:extLst>
              <a:ext uri="{FF2B5EF4-FFF2-40B4-BE49-F238E27FC236}">
                <a16:creationId xmlns:a16="http://schemas.microsoft.com/office/drawing/2014/main" id="{73DD6EAE-B469-2AD1-2800-F040D77B3865}"/>
              </a:ext>
            </a:extLst>
          </p:cNvPr>
          <p:cNvCxnSpPr>
            <a:cxnSpLocks/>
          </p:cNvCxnSpPr>
          <p:nvPr/>
        </p:nvCxnSpPr>
        <p:spPr>
          <a:xfrm>
            <a:off x="2368586" y="3249387"/>
            <a:ext cx="212647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CDC5D664-8C26-AB36-B4B0-6FE526E861EA}"/>
              </a:ext>
            </a:extLst>
          </p:cNvPr>
          <p:cNvSpPr txBox="1"/>
          <p:nvPr/>
        </p:nvSpPr>
        <p:spPr>
          <a:xfrm>
            <a:off x="595311" y="3064721"/>
            <a:ext cx="1563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Metal contact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A5FEEB-6547-53EF-FFCA-060FC3A7FDC7}"/>
              </a:ext>
            </a:extLst>
          </p:cNvPr>
          <p:cNvSpPr txBox="1"/>
          <p:nvPr/>
        </p:nvSpPr>
        <p:spPr>
          <a:xfrm>
            <a:off x="8757985" y="6197605"/>
            <a:ext cx="1455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S. Tomassini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BAAEA8-459B-0CC3-E229-691C06070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80006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35874-D654-1A1F-1A1B-5670E143C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Analysis of Mechanical Vibrations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D78AE5-D05A-DF12-D2B6-B54E4905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145" y="4245731"/>
            <a:ext cx="3392000" cy="190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BF6499-62B1-8C62-AF0A-9D467D0BD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F8120-9C47-0860-EC63-0099B83D5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55" y="5199731"/>
            <a:ext cx="5352758" cy="54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6CDDFE-D452-AD46-90F3-24793ED3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4" y="4479731"/>
            <a:ext cx="71883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051B3-8F4A-1238-257B-2666D9216DBF}"/>
              </a:ext>
            </a:extLst>
          </p:cNvPr>
          <p:cNvSpPr txBox="1"/>
          <p:nvPr/>
        </p:nvSpPr>
        <p:spPr>
          <a:xfrm>
            <a:off x="1232255" y="4664495"/>
            <a:ext cx="49935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PhD student in engineering in La Sapienza University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E5A53-8966-6A7D-B4E8-465254FE6BA7}"/>
              </a:ext>
            </a:extLst>
          </p:cNvPr>
          <p:cNvSpPr txBox="1"/>
          <p:nvPr/>
        </p:nvSpPr>
        <p:spPr>
          <a:xfrm>
            <a:off x="478784" y="2069547"/>
            <a:ext cx="48250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Vibrations, especially from the tuners, degrade the stability of the resonant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Study the dynamic of the oscillating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Determine the impact on the RF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Determine the damping of oscillations due to the presence of  1.1 T magnetic field</a:t>
            </a:r>
          </a:p>
        </p:txBody>
      </p:sp>
      <p:pic>
        <p:nvPicPr>
          <p:cNvPr id="11" name="Picture 10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9BDE723F-962D-CDB5-0A79-39069E4E77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145" y="1580872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2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794E1-7EAA-85BB-9FFC-3CF66A28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Surface Roughness</a:t>
            </a:r>
          </a:p>
        </p:txBody>
      </p:sp>
      <p:pic>
        <p:nvPicPr>
          <p:cNvPr id="6" name="Content Placeholder 5" descr="A screen shot of a graph&#10;&#10;AI-generated content may be incorrect.">
            <a:extLst>
              <a:ext uri="{FF2B5EF4-FFF2-40B4-BE49-F238E27FC236}">
                <a16:creationId xmlns:a16="http://schemas.microsoft.com/office/drawing/2014/main" id="{B8B55AF4-C8AB-5FDF-F188-376BC3610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899" b="28310"/>
          <a:stretch>
            <a:fillRect/>
          </a:stretch>
        </p:blipFill>
        <p:spPr>
          <a:xfrm>
            <a:off x="6098153" y="1690688"/>
            <a:ext cx="5033146" cy="3744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4A812-38F2-EE98-C562-AF4B4382E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 descr="A graph with dots and lines&#10;&#10;AI-generated content may be incorrect.">
            <a:extLst>
              <a:ext uri="{FF2B5EF4-FFF2-40B4-BE49-F238E27FC236}">
                <a16:creationId xmlns:a16="http://schemas.microsoft.com/office/drawing/2014/main" id="{D487D007-82D0-83F1-4627-66308760E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3" y="2241000"/>
            <a:ext cx="4530821" cy="33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B2B03E-3974-DCDE-D054-57ABACD6C9AE}"/>
              </a:ext>
            </a:extLst>
          </p:cNvPr>
          <p:cNvSpPr txBox="1"/>
          <p:nvPr/>
        </p:nvSpPr>
        <p:spPr>
          <a:xfrm>
            <a:off x="861725" y="1894948"/>
            <a:ext cx="37982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 Hernandez et al 1986 J. Phys. E: Sci. </a:t>
            </a:r>
            <a:r>
              <a:rPr lang="en-GB" sz="1200" dirty="0" err="1"/>
              <a:t>Instrum</a:t>
            </a:r>
            <a:r>
              <a:rPr lang="en-GB" sz="1200" dirty="0"/>
              <a:t>. 19 222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231BAE-BB9B-808B-ABAD-13C70C8E4E48}"/>
              </a:ext>
            </a:extLst>
          </p:cNvPr>
          <p:cNvSpPr txBox="1"/>
          <p:nvPr/>
        </p:nvSpPr>
        <p:spPr>
          <a:xfrm>
            <a:off x="861725" y="5619349"/>
            <a:ext cx="46363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For cryogenic copper at 100 MHz we expect a skin depth delta=1 micron (RRR=50 in the CDR) and no less than 0.6 micron (in the anomalous limit for very high RRR).</a:t>
            </a:r>
            <a:endParaRPr lang="en-IT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475B37-545E-899A-1666-A0F65D744C85}"/>
              </a:ext>
            </a:extLst>
          </p:cNvPr>
          <p:cNvSpPr txBox="1"/>
          <p:nvPr/>
        </p:nvSpPr>
        <p:spPr>
          <a:xfrm>
            <a:off x="2073334" y="4262664"/>
            <a:ext cx="3247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Rule of thumb: roughness/skin depth&lt;1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8A22D9-EBDC-9782-2953-E68508901AC4}"/>
              </a:ext>
            </a:extLst>
          </p:cNvPr>
          <p:cNvSpPr txBox="1"/>
          <p:nvPr/>
        </p:nvSpPr>
        <p:spPr>
          <a:xfrm>
            <a:off x="8476101" y="472378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IT" dirty="0"/>
              <a:t>(</a:t>
            </a:r>
            <a:r>
              <a:rPr lang="en-IT" dirty="0">
                <a:latin typeface="Symbol" pitchFamily="2" charset="2"/>
              </a:rPr>
              <a:t>m</a:t>
            </a:r>
            <a:r>
              <a:rPr lang="en-IT" dirty="0"/>
              <a:t>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794845-8BDE-4739-AADD-251C7CFB7744}"/>
              </a:ext>
            </a:extLst>
          </p:cNvPr>
          <p:cNvSpPr txBox="1"/>
          <p:nvPr/>
        </p:nvSpPr>
        <p:spPr>
          <a:xfrm>
            <a:off x="6096000" y="2190303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Q</a:t>
            </a:r>
            <a:r>
              <a:rPr lang="en-IT" baseline="-25000" dirty="0"/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CF31EF-CD72-A2D2-9856-D2200FC4A8C9}"/>
              </a:ext>
            </a:extLst>
          </p:cNvPr>
          <p:cNvSpPr txBox="1"/>
          <p:nvPr/>
        </p:nvSpPr>
        <p:spPr>
          <a:xfrm>
            <a:off x="7914579" y="2190303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600,000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06D224-4116-D8A1-0830-69929587314F}"/>
              </a:ext>
            </a:extLst>
          </p:cNvPr>
          <p:cNvCxnSpPr/>
          <p:nvPr/>
        </p:nvCxnSpPr>
        <p:spPr>
          <a:xfrm>
            <a:off x="6532338" y="2374969"/>
            <a:ext cx="127836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1321C0-1196-154B-902A-6550D827F493}"/>
              </a:ext>
            </a:extLst>
          </p:cNvPr>
          <p:cNvCxnSpPr>
            <a:cxnSpLocks/>
          </p:cNvCxnSpPr>
          <p:nvPr/>
        </p:nvCxnSpPr>
        <p:spPr>
          <a:xfrm flipV="1">
            <a:off x="6677155" y="3670376"/>
            <a:ext cx="1813347" cy="83916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0110D49-B051-7E1C-B8DF-2A7DCB44C6C0}"/>
              </a:ext>
            </a:extLst>
          </p:cNvPr>
          <p:cNvSpPr txBox="1"/>
          <p:nvPr/>
        </p:nvSpPr>
        <p:spPr>
          <a:xfrm>
            <a:off x="8614726" y="3522358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-15%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75D8C7-A9B1-925A-1E9D-82E203CC1C6B}"/>
              </a:ext>
            </a:extLst>
          </p:cNvPr>
          <p:cNvCxnSpPr>
            <a:cxnSpLocks/>
          </p:cNvCxnSpPr>
          <p:nvPr/>
        </p:nvCxnSpPr>
        <p:spPr>
          <a:xfrm>
            <a:off x="8476101" y="3670376"/>
            <a:ext cx="37551" cy="1548879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B600010-ACB0-9175-619A-A70B235F2470}"/>
              </a:ext>
            </a:extLst>
          </p:cNvPr>
          <p:cNvSpPr txBox="1"/>
          <p:nvPr/>
        </p:nvSpPr>
        <p:spPr>
          <a:xfrm>
            <a:off x="6096000" y="5573183"/>
            <a:ext cx="4385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The target is roughness below 0.4 microns:</a:t>
            </a:r>
          </a:p>
          <a:p>
            <a:pPr marL="342900" indent="-342900">
              <a:buAutoNum type="arabicParenR"/>
            </a:pPr>
            <a:r>
              <a:rPr lang="en-GB" sz="1600" dirty="0"/>
              <a:t>1 micron mechanical</a:t>
            </a:r>
          </a:p>
          <a:p>
            <a:pPr marL="342900" indent="-342900">
              <a:buAutoNum type="arabicParenR"/>
            </a:pPr>
            <a:r>
              <a:rPr lang="en-GB" sz="1600" dirty="0"/>
              <a:t>0.5 micron chemical surface treatment</a:t>
            </a:r>
          </a:p>
        </p:txBody>
      </p:sp>
    </p:spTree>
    <p:extLst>
      <p:ext uri="{BB962C8B-B14F-4D97-AF65-F5344CB8AC3E}">
        <p14:creationId xmlns:p14="http://schemas.microsoft.com/office/powerpoint/2010/main" val="1815879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AA591-3B67-62A2-8374-503324B2D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700MHz Prototype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8DC94B-4EE3-B570-6545-3F1387028D70}"/>
              </a:ext>
            </a:extLst>
          </p:cNvPr>
          <p:cNvSpPr txBox="1"/>
          <p:nvPr/>
        </p:nvSpPr>
        <p:spPr>
          <a:xfrm>
            <a:off x="437508" y="1619715"/>
            <a:ext cx="37791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4K cryostat </a:t>
            </a:r>
            <a:r>
              <a:rPr lang="en-IT" sz="1200" dirty="0"/>
              <a:t>(Ligi, Iungo, Beatrici, Tocci) </a:t>
            </a:r>
            <a:r>
              <a:rPr lang="en-IT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Cavity mechanical design</a:t>
            </a:r>
            <a:r>
              <a:rPr lang="en-IT" sz="1200" dirty="0"/>
              <a:t>(Tomassini)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Manufactoring </a:t>
            </a:r>
            <a:r>
              <a:rPr lang="en-IT" sz="1200" dirty="0"/>
              <a:t>(Uni Bonn)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Surface treatment </a:t>
            </a:r>
            <a:r>
              <a:rPr lang="en-IT" sz="1200" dirty="0"/>
              <a:t>(LNL)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F1AE95-77DB-623A-3DEC-EC88DB413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18</a:t>
            </a:fld>
            <a:endParaRPr lang="en-US"/>
          </a:p>
        </p:txBody>
      </p:sp>
      <p:pic>
        <p:nvPicPr>
          <p:cNvPr id="10" name="Content Placeholder 9" descr="A close-up of a machine&#10;&#10;AI-generated content may be incorrect.">
            <a:extLst>
              <a:ext uri="{FF2B5EF4-FFF2-40B4-BE49-F238E27FC236}">
                <a16:creationId xmlns:a16="http://schemas.microsoft.com/office/drawing/2014/main" id="{4E98FE97-E3DC-4438-88C4-50E417B05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421" r="26432"/>
          <a:stretch>
            <a:fillRect/>
          </a:stretch>
        </p:blipFill>
        <p:spPr>
          <a:xfrm>
            <a:off x="4216619" y="1280349"/>
            <a:ext cx="4060220" cy="5076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9DA39A-F782-C63A-F6CC-8514F3B2A26D}"/>
              </a:ext>
            </a:extLst>
          </p:cNvPr>
          <p:cNvSpPr txBox="1"/>
          <p:nvPr/>
        </p:nvSpPr>
        <p:spPr>
          <a:xfrm>
            <a:off x="5767677" y="6125517"/>
            <a:ext cx="1014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S. Tomassini</a:t>
            </a:r>
          </a:p>
          <a:p>
            <a:r>
              <a:rPr lang="en-IT" sz="1200" dirty="0"/>
              <a:t>A. Iungo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FCC0EB-7A81-8E7A-549F-7400A168AD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394"/>
          <a:stretch>
            <a:fillRect/>
          </a:stretch>
        </p:blipFill>
        <p:spPr>
          <a:xfrm>
            <a:off x="8276839" y="1085517"/>
            <a:ext cx="2811204" cy="5040000"/>
          </a:xfrm>
          <a:prstGeom prst="rect">
            <a:avLst/>
          </a:prstGeom>
        </p:spPr>
      </p:pic>
      <p:pic>
        <p:nvPicPr>
          <p:cNvPr id="5" name="Content Placeholder 8" descr="A diagram of a diagram of a planet&#10;&#10;AI-generated content may be incorrect.">
            <a:extLst>
              <a:ext uri="{FF2B5EF4-FFF2-40B4-BE49-F238E27FC236}">
                <a16:creationId xmlns:a16="http://schemas.microsoft.com/office/drawing/2014/main" id="{1EC538A2-E0C0-E228-2587-8FB7D1E0E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3" y="3429000"/>
            <a:ext cx="2566477" cy="25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3290E-E50C-E9C5-4A61-10D507A5A79E}"/>
              </a:ext>
            </a:extLst>
          </p:cNvPr>
          <p:cNvSpPr txBox="1"/>
          <p:nvPr/>
        </p:nvSpPr>
        <p:spPr>
          <a:xfrm>
            <a:off x="838200" y="6229637"/>
            <a:ext cx="22273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arXiv:2402.03432v2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46A07-D051-0361-70B7-A063163876A6}"/>
              </a:ext>
            </a:extLst>
          </p:cNvPr>
          <p:cNvSpPr txBox="1"/>
          <p:nvPr/>
        </p:nvSpPr>
        <p:spPr>
          <a:xfrm>
            <a:off x="437508" y="2968874"/>
            <a:ext cx="31588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Galactic dark photons as decay products from scalar dark matter</a:t>
            </a:r>
          </a:p>
        </p:txBody>
      </p:sp>
    </p:spTree>
    <p:extLst>
      <p:ext uri="{BB962C8B-B14F-4D97-AF65-F5344CB8AC3E}">
        <p14:creationId xmlns:p14="http://schemas.microsoft.com/office/powerpoint/2010/main" val="546203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481B-B0D2-0D49-09E1-615378802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325563"/>
          </a:xfrm>
        </p:spPr>
        <p:txBody>
          <a:bodyPr/>
          <a:lstStyle/>
          <a:p>
            <a:r>
              <a:rPr lang="en-IT" dirty="0"/>
              <a:t>WP4: Signal Amplification and Acquisition </a:t>
            </a:r>
            <a:r>
              <a:rPr lang="en-IT" sz="2000" dirty="0"/>
              <a:t>(P. Falferi and G. Lamanna)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AE50F6-3E0D-25C9-34A3-0777785C5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68" y="1690688"/>
            <a:ext cx="1826687" cy="493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0655C-2026-7C8B-AFD5-9F8265C5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939" y="2254582"/>
            <a:ext cx="4292399" cy="33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36DFD-D395-904C-504F-7018395CCB39}"/>
              </a:ext>
            </a:extLst>
          </p:cNvPr>
          <p:cNvSpPr txBox="1"/>
          <p:nvPr/>
        </p:nvSpPr>
        <p:spPr>
          <a:xfrm>
            <a:off x="5146936" y="2580782"/>
            <a:ext cx="15905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-60 dB @ 220 MHz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5CC689C-2FE9-2948-2A13-D2C64599DF6A}"/>
              </a:ext>
            </a:extLst>
          </p:cNvPr>
          <p:cNvCxnSpPr>
            <a:cxnSpLocks/>
          </p:cNvCxnSpPr>
          <p:nvPr/>
        </p:nvCxnSpPr>
        <p:spPr>
          <a:xfrm flipH="1">
            <a:off x="4566142" y="2836698"/>
            <a:ext cx="524656" cy="1626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8FE7339-7CD3-B4B7-3E68-5CDA36BEB0EC}"/>
              </a:ext>
            </a:extLst>
          </p:cNvPr>
          <p:cNvSpPr txBox="1"/>
          <p:nvPr/>
        </p:nvSpPr>
        <p:spPr>
          <a:xfrm>
            <a:off x="5299336" y="3090020"/>
            <a:ext cx="18389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400" dirty="0"/>
              <a:t>band (-3dB) </a:t>
            </a:r>
            <a:r>
              <a:rPr lang="it-IT" sz="1400" dirty="0">
                <a:sym typeface="Symbol" panose="05050102010706020507" pitchFamily="18" charset="2"/>
              </a:rPr>
              <a:t> 80 </a:t>
            </a:r>
            <a:r>
              <a:rPr lang="it-IT" sz="1400" dirty="0"/>
              <a:t>MHz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D67AC49-A118-817B-2F52-E3C0E7308FCE}"/>
              </a:ext>
            </a:extLst>
          </p:cNvPr>
          <p:cNvCxnSpPr>
            <a:cxnSpLocks/>
          </p:cNvCxnSpPr>
          <p:nvPr/>
        </p:nvCxnSpPr>
        <p:spPr>
          <a:xfrm flipH="1" flipV="1">
            <a:off x="4694350" y="3275017"/>
            <a:ext cx="550126" cy="8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A751CEC-A2F3-B9C0-C3D1-811B37439FB8}"/>
              </a:ext>
            </a:extLst>
          </p:cNvPr>
          <p:cNvSpPr txBox="1"/>
          <p:nvPr/>
        </p:nvSpPr>
        <p:spPr>
          <a:xfrm>
            <a:off x="8002818" y="2475518"/>
            <a:ext cx="3109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PostAmp</a:t>
            </a:r>
            <a:r>
              <a:rPr lang="it-IT" sz="1600" dirty="0"/>
              <a:t> Gain (200 MHz) </a:t>
            </a:r>
            <a:r>
              <a:rPr lang="it-IT" sz="1600" dirty="0">
                <a:sym typeface="Symbol" panose="05050102010706020507" pitchFamily="18" charset="2"/>
              </a:rPr>
              <a:t>  15 dB</a:t>
            </a:r>
            <a:endParaRPr lang="it-IT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E83773-9DA0-F016-8807-9E6690C90B15}"/>
              </a:ext>
            </a:extLst>
          </p:cNvPr>
          <p:cNvSpPr txBox="1"/>
          <p:nvPr/>
        </p:nvSpPr>
        <p:spPr>
          <a:xfrm>
            <a:off x="8002818" y="2916818"/>
            <a:ext cx="335098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/>
              <a:t>MSA #425-1 Gain (200 MHz) </a:t>
            </a:r>
            <a:r>
              <a:rPr lang="it-IT" sz="1600" dirty="0">
                <a:sym typeface="Symbol" panose="05050102010706020507" pitchFamily="18" charset="2"/>
              </a:rPr>
              <a:t>  15 dB</a:t>
            </a:r>
          </a:p>
          <a:p>
            <a:r>
              <a:rPr lang="it-IT" sz="1600" dirty="0">
                <a:sym typeface="Symbol" panose="05050102010706020507" pitchFamily="18" charset="2"/>
              </a:rPr>
              <a:t>MSA #425-1 </a:t>
            </a:r>
            <a:r>
              <a:rPr lang="it-IT" sz="1600" dirty="0" err="1">
                <a:sym typeface="Symbol" panose="05050102010706020507" pitchFamily="18" charset="2"/>
              </a:rPr>
              <a:t>Bandwidth</a:t>
            </a:r>
            <a:r>
              <a:rPr lang="it-IT" sz="1600" dirty="0">
                <a:sym typeface="Symbol" panose="05050102010706020507" pitchFamily="18" charset="2"/>
              </a:rPr>
              <a:t>  80 MHz</a:t>
            </a:r>
            <a:endParaRPr lang="it-IT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6EBB6A-ECCE-E0CD-E962-C1EB06CC699F}"/>
              </a:ext>
            </a:extLst>
          </p:cNvPr>
          <p:cNvSpPr txBox="1"/>
          <p:nvPr/>
        </p:nvSpPr>
        <p:spPr>
          <a:xfrm>
            <a:off x="7987312" y="3760615"/>
            <a:ext cx="3124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Further tests in preparation:</a:t>
            </a:r>
          </a:p>
          <a:p>
            <a:pPr marL="342900" indent="-342900">
              <a:buFont typeface="+mj-lt"/>
              <a:buAutoNum type="arabicPeriod"/>
            </a:pPr>
            <a:r>
              <a:rPr lang="en-IT" sz="1600" dirty="0"/>
              <a:t>in B field at Camerino Uni. Shielding under study in Liverpool Uni.</a:t>
            </a:r>
          </a:p>
          <a:p>
            <a:pPr marL="342900" indent="-342900">
              <a:buFont typeface="+mj-lt"/>
              <a:buAutoNum type="arabicPeriod"/>
            </a:pPr>
            <a:r>
              <a:rPr lang="en-IT" sz="1600" dirty="0"/>
              <a:t>Multiplexing to more SQUIDS in Pisa Uni.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5DAD0EB-B0F1-8ED9-DF57-296F8530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19</a:t>
            </a:fld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A804B2-7BFC-7CB2-7EC6-8C4820CC2D54}"/>
              </a:ext>
            </a:extLst>
          </p:cNvPr>
          <p:cNvSpPr txBox="1"/>
          <p:nvPr/>
        </p:nvSpPr>
        <p:spPr>
          <a:xfrm>
            <a:off x="3533501" y="5515456"/>
            <a:ext cx="1183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IT" sz="1200" dirty="0"/>
              <a:t>redit P. Falferi</a:t>
            </a:r>
          </a:p>
        </p:txBody>
      </p:sp>
    </p:spTree>
    <p:extLst>
      <p:ext uri="{BB962C8B-B14F-4D97-AF65-F5344CB8AC3E}">
        <p14:creationId xmlns:p14="http://schemas.microsoft.com/office/powerpoint/2010/main" val="382994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37412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8AE70-4982-6692-4FFD-1152D9506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60925-5FB1-C80D-6BA5-A9C3C9B08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GravNet</a:t>
            </a:r>
            <a:r>
              <a:rPr lang="en-GB" dirty="0"/>
              <a:t> </a:t>
            </a:r>
            <a:r>
              <a:rPr lang="en-GB" sz="1600" dirty="0"/>
              <a:t>A Global Network for the Search of High Frequency Gravitational Waves</a:t>
            </a:r>
            <a:endParaRPr lang="en-IT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F8C9D1-2820-B68A-07A2-8A537326A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2</a:t>
            </a:fld>
            <a:endParaRPr lang="en-IT"/>
          </a:p>
        </p:txBody>
      </p:sp>
      <p:pic>
        <p:nvPicPr>
          <p:cNvPr id="4" name="Picture 3" descr="A map of the earth with fans&#10;&#10;AI-generated content may be incorrect.">
            <a:extLst>
              <a:ext uri="{FF2B5EF4-FFF2-40B4-BE49-F238E27FC236}">
                <a16:creationId xmlns:a16="http://schemas.microsoft.com/office/drawing/2014/main" id="{5EFE50FC-F73C-A4BE-DB1F-147B6C206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306" y="1885188"/>
            <a:ext cx="2880000" cy="28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60B326-4CD8-4B59-E5C1-3C8B5213EA59}"/>
              </a:ext>
            </a:extLst>
          </p:cNvPr>
          <p:cNvSpPr txBox="1"/>
          <p:nvPr/>
        </p:nvSpPr>
        <p:spPr>
          <a:xfrm>
            <a:off x="4397250" y="4868528"/>
            <a:ext cx="3298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Initial sites: Mainz, Bonn, Frascati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AA7D72-F503-A12C-8FA7-4530E102D272}"/>
              </a:ext>
            </a:extLst>
          </p:cNvPr>
          <p:cNvGrpSpPr>
            <a:grpSpLocks noChangeAspect="1"/>
          </p:cNvGrpSpPr>
          <p:nvPr/>
        </p:nvGrpSpPr>
        <p:grpSpPr>
          <a:xfrm>
            <a:off x="889837" y="1638998"/>
            <a:ext cx="1583561" cy="2520000"/>
            <a:chOff x="644649" y="1593000"/>
            <a:chExt cx="2141218" cy="3407436"/>
          </a:xfrm>
        </p:grpSpPr>
        <p:pic>
          <p:nvPicPr>
            <p:cNvPr id="6" name="Picture 5" descr="A gold and silver machine&#10;&#10;Description automatically generated with medium confidence">
              <a:extLst>
                <a:ext uri="{FF2B5EF4-FFF2-40B4-BE49-F238E27FC236}">
                  <a16:creationId xmlns:a16="http://schemas.microsoft.com/office/drawing/2014/main" id="{EBE4A196-6AFB-148F-D96B-F3732AEF4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248"/>
            <a:stretch/>
          </p:blipFill>
          <p:spPr>
            <a:xfrm>
              <a:off x="728529" y="1593000"/>
              <a:ext cx="2057338" cy="3096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2EC93B-9B57-533C-FC11-11511577A31B}"/>
                </a:ext>
              </a:extLst>
            </p:cNvPr>
            <p:cNvSpPr txBox="1"/>
            <p:nvPr/>
          </p:nvSpPr>
          <p:spPr>
            <a:xfrm>
              <a:off x="644649" y="4692659"/>
              <a:ext cx="1112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QUAX@LNF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57C00F-3EA8-B401-E7F7-D4E7940F3770}"/>
              </a:ext>
            </a:extLst>
          </p:cNvPr>
          <p:cNvGrpSpPr/>
          <p:nvPr/>
        </p:nvGrpSpPr>
        <p:grpSpPr>
          <a:xfrm>
            <a:off x="8849786" y="1070738"/>
            <a:ext cx="2405403" cy="2143777"/>
            <a:chOff x="8837865" y="1484733"/>
            <a:chExt cx="2405403" cy="21437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60ED47-CD51-818B-0BC7-FE430A28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3653" y="1484733"/>
              <a:ext cx="2329615" cy="1836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076A59-AE86-E9FF-3AA7-C6C2952EB470}"/>
                </a:ext>
              </a:extLst>
            </p:cNvPr>
            <p:cNvSpPr txBox="1"/>
            <p:nvPr/>
          </p:nvSpPr>
          <p:spPr>
            <a:xfrm>
              <a:off x="8837865" y="3320733"/>
              <a:ext cx="7089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SUPAX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7D14D44-67C1-B5AB-79E0-7F4CA49C2867}"/>
              </a:ext>
            </a:extLst>
          </p:cNvPr>
          <p:cNvSpPr txBox="1"/>
          <p:nvPr/>
        </p:nvSpPr>
        <p:spPr>
          <a:xfrm>
            <a:off x="700635" y="4391475"/>
            <a:ext cx="3346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IT" sz="1600" dirty="0"/>
              <a:t>3 high frequency RF cavities per site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T" sz="1600" dirty="0"/>
              <a:t>One RF cavity at 100 MHz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IT" sz="1600" dirty="0"/>
              <a:t>Multi-mode readout</a:t>
            </a:r>
          </a:p>
        </p:txBody>
      </p:sp>
      <p:pic>
        <p:nvPicPr>
          <p:cNvPr id="4098" name="Picture 2" descr="Send five times more GPS with MOTOTRBO Single CSBK - DJ0WH">
            <a:extLst>
              <a:ext uri="{FF2B5EF4-FFF2-40B4-BE49-F238E27FC236}">
                <a16:creationId xmlns:a16="http://schemas.microsoft.com/office/drawing/2014/main" id="{BD81C3A6-6F6A-A254-B6D3-93D1C64C4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89" y="2552441"/>
            <a:ext cx="867852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Send five times more GPS with MOTOTRBO Single CSBK - DJ0WH">
            <a:extLst>
              <a:ext uri="{FF2B5EF4-FFF2-40B4-BE49-F238E27FC236}">
                <a16:creationId xmlns:a16="http://schemas.microsoft.com/office/drawing/2014/main" id="{000CB0F8-17FE-082B-1C66-C40361A9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9923" y="2559369"/>
            <a:ext cx="867852" cy="8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814FC-09FE-5BC8-7A32-6AE437BA937B}"/>
              </a:ext>
            </a:extLst>
          </p:cNvPr>
          <p:cNvGrpSpPr>
            <a:grpSpLocks noChangeAspect="1"/>
          </p:cNvGrpSpPr>
          <p:nvPr/>
        </p:nvGrpSpPr>
        <p:grpSpPr>
          <a:xfrm>
            <a:off x="9109557" y="3214515"/>
            <a:ext cx="1992459" cy="2700000"/>
            <a:chOff x="8925574" y="3393562"/>
            <a:chExt cx="1957912" cy="2653185"/>
          </a:xfrm>
        </p:grpSpPr>
        <p:pic>
          <p:nvPicPr>
            <p:cNvPr id="9" name="Immagine 11">
              <a:extLst>
                <a:ext uri="{FF2B5EF4-FFF2-40B4-BE49-F238E27FC236}">
                  <a16:creationId xmlns:a16="http://schemas.microsoft.com/office/drawing/2014/main" id="{F713F4FF-79F0-2C90-7E6A-2AB60DE55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4"/>
            <a:stretch>
              <a:fillRect/>
            </a:stretch>
          </p:blipFill>
          <p:spPr>
            <a:xfrm>
              <a:off x="9000424" y="3393562"/>
              <a:ext cx="1883062" cy="2556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B9FC36-4072-CA70-3FD0-918570FD4E94}"/>
                </a:ext>
              </a:extLst>
            </p:cNvPr>
            <p:cNvSpPr txBox="1"/>
            <p:nvPr/>
          </p:nvSpPr>
          <p:spPr>
            <a:xfrm>
              <a:off x="8925574" y="5738970"/>
              <a:ext cx="795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FLASH</a:t>
              </a:r>
            </a:p>
          </p:txBody>
        </p:sp>
      </p:grpSp>
      <p:pic>
        <p:nvPicPr>
          <p:cNvPr id="20" name="Picture 19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9F70D998-124C-0E58-CCE2-4D9A78C21A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9" t="19910" r="7895" b="23041"/>
          <a:stretch>
            <a:fillRect/>
          </a:stretch>
        </p:blipFill>
        <p:spPr>
          <a:xfrm>
            <a:off x="2479191" y="1637925"/>
            <a:ext cx="1388724" cy="864000"/>
          </a:xfrm>
          <a:prstGeom prst="rect">
            <a:avLst/>
          </a:prstGeom>
        </p:spPr>
      </p:pic>
      <p:pic>
        <p:nvPicPr>
          <p:cNvPr id="21" name="Picture 20" descr="A purple lightning bolt with rings around it&#10;&#10;AI-generated content may be incorrect.">
            <a:extLst>
              <a:ext uri="{FF2B5EF4-FFF2-40B4-BE49-F238E27FC236}">
                <a16:creationId xmlns:a16="http://schemas.microsoft.com/office/drawing/2014/main" id="{E9A7144E-188C-D73D-A7B4-A3851E049FD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069" t="12500" r="25764" b="8750"/>
          <a:stretch>
            <a:fillRect/>
          </a:stretch>
        </p:blipFill>
        <p:spPr>
          <a:xfrm>
            <a:off x="8045872" y="3928673"/>
            <a:ext cx="899060" cy="144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8963329-6CFA-4DE0-F5AE-ED4E1B81FCA1}"/>
              </a:ext>
            </a:extLst>
          </p:cNvPr>
          <p:cNvSpPr txBox="1"/>
          <p:nvPr/>
        </p:nvSpPr>
        <p:spPr>
          <a:xfrm>
            <a:off x="838200" y="5601150"/>
            <a:ext cx="8652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Goal: Extend the network to more sites and technologies (BAW, Levitated Sensors …)</a:t>
            </a:r>
            <a:r>
              <a:rPr lang="en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5986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IDAS Triumf based DAQ; fast (test with QUAX ongoing with 70MB/s on disk) and slow control drivers under development…"/>
          <p:cNvSpPr txBox="1">
            <a:spLocks noGrp="1"/>
          </p:cNvSpPr>
          <p:nvPr>
            <p:ph type="body" sz="half" idx="1"/>
          </p:nvPr>
        </p:nvSpPr>
        <p:spPr>
          <a:xfrm>
            <a:off x="628760" y="1810695"/>
            <a:ext cx="5334569" cy="43832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defTabSz="963144">
              <a:spcBef>
                <a:spcPts val="1750"/>
              </a:spcBef>
              <a:buNone/>
              <a:defRPr sz="3792"/>
            </a:pPr>
            <a:r>
              <a:rPr lang="it-IT" sz="1600" b="1" dirty="0" err="1"/>
              <a:t>GravNet</a:t>
            </a:r>
            <a:r>
              <a:rPr lang="it-IT" sz="1600" b="1" dirty="0"/>
              <a:t> Computing Model</a:t>
            </a:r>
          </a:p>
          <a:p>
            <a:pPr marL="240792" indent="-240792" defTabSz="963144">
              <a:spcBef>
                <a:spcPts val="1750"/>
              </a:spcBef>
              <a:defRPr sz="3792"/>
            </a:pPr>
            <a:r>
              <a:rPr sz="1600" dirty="0"/>
              <a:t>MIDAS </a:t>
            </a:r>
            <a:r>
              <a:rPr sz="1600" dirty="0" err="1"/>
              <a:t>Triumf</a:t>
            </a:r>
            <a:r>
              <a:rPr sz="1600" dirty="0"/>
              <a:t> based </a:t>
            </a:r>
            <a:r>
              <a:rPr sz="1600" b="1" dirty="0"/>
              <a:t>DAQ</a:t>
            </a:r>
            <a:r>
              <a:rPr sz="1600" dirty="0"/>
              <a:t>; fast (test with QUAX ongoing with 70MB/s on disk) and slow control drivers under development</a:t>
            </a:r>
          </a:p>
          <a:p>
            <a:pPr marL="240792" indent="-240792" defTabSz="963144">
              <a:spcBef>
                <a:spcPts val="1750"/>
              </a:spcBef>
              <a:defRPr sz="3792"/>
            </a:pPr>
            <a:r>
              <a:rPr sz="1600" b="1" dirty="0"/>
              <a:t>online data filtering</a:t>
            </a:r>
            <a:r>
              <a:rPr sz="1600" dirty="0"/>
              <a:t> for axion/HFGW search under study</a:t>
            </a:r>
          </a:p>
          <a:p>
            <a:pPr marL="240792" indent="-240792" defTabSz="963144">
              <a:spcBef>
                <a:spcPts val="1750"/>
              </a:spcBef>
              <a:defRPr sz="3792"/>
            </a:pPr>
            <a:r>
              <a:rPr sz="1600" dirty="0"/>
              <a:t>local </a:t>
            </a:r>
            <a:r>
              <a:rPr sz="1600" b="1" dirty="0"/>
              <a:t>data buffer</a:t>
            </a:r>
            <a:r>
              <a:rPr sz="1600" dirty="0"/>
              <a:t> (3TB </a:t>
            </a:r>
            <a:r>
              <a:rPr sz="1600" dirty="0" err="1"/>
              <a:t>NVMe</a:t>
            </a:r>
            <a:r>
              <a:rPr sz="1600" dirty="0"/>
              <a:t>) and metadata (SQL)</a:t>
            </a:r>
          </a:p>
          <a:p>
            <a:pPr marL="240792" indent="-240792" defTabSz="963144">
              <a:spcBef>
                <a:spcPts val="1750"/>
              </a:spcBef>
              <a:defRPr sz="3792"/>
            </a:pPr>
            <a:r>
              <a:rPr sz="1600" b="1" dirty="0"/>
              <a:t>streaming server</a:t>
            </a:r>
            <a:r>
              <a:rPr sz="1600" dirty="0"/>
              <a:t> for online data monitoring, pre-analysis and alert on events</a:t>
            </a:r>
          </a:p>
          <a:p>
            <a:pPr marL="240792" indent="-240792" defTabSz="963144">
              <a:spcBef>
                <a:spcPts val="1750"/>
              </a:spcBef>
              <a:defRPr sz="3792"/>
            </a:pPr>
            <a:r>
              <a:rPr sz="1600" dirty="0"/>
              <a:t>remote </a:t>
            </a:r>
            <a:r>
              <a:rPr sz="1600" b="1" dirty="0"/>
              <a:t>storage and tape</a:t>
            </a:r>
            <a:r>
              <a:rPr sz="1600" dirty="0"/>
              <a:t> backend @CNAF with RUCIO data management</a:t>
            </a:r>
          </a:p>
          <a:p>
            <a:pPr marL="240792" indent="-240792" defTabSz="963144">
              <a:spcBef>
                <a:spcPts val="1750"/>
              </a:spcBef>
              <a:defRPr sz="3792"/>
            </a:pPr>
            <a:r>
              <a:rPr sz="1600" b="1" dirty="0"/>
              <a:t>data access</a:t>
            </a:r>
            <a:r>
              <a:rPr sz="1600" dirty="0"/>
              <a:t> and </a:t>
            </a:r>
            <a:r>
              <a:rPr sz="1600" b="1" dirty="0"/>
              <a:t>analysis facility</a:t>
            </a:r>
            <a:r>
              <a:rPr sz="1600" dirty="0"/>
              <a:t> (notebooks, batch system, experiment software/CVMFS) open to all the members of the collaboration </a:t>
            </a:r>
          </a:p>
        </p:txBody>
      </p:sp>
      <p:grpSp>
        <p:nvGrpSpPr>
          <p:cNvPr id="215" name="Group"/>
          <p:cNvGrpSpPr/>
          <p:nvPr/>
        </p:nvGrpSpPr>
        <p:grpSpPr>
          <a:xfrm>
            <a:off x="6083369" y="2741945"/>
            <a:ext cx="5600631" cy="3900156"/>
            <a:chOff x="0" y="0"/>
            <a:chExt cx="12091252" cy="8009100"/>
          </a:xfrm>
        </p:grpSpPr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2">
              <a:alphaModFix amt="53884"/>
            </a:blip>
            <a:stretch>
              <a:fillRect/>
            </a:stretch>
          </p:blipFill>
          <p:spPr>
            <a:xfrm>
              <a:off x="1371489" y="0"/>
              <a:ext cx="9442307" cy="58092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6" name="Group"/>
            <p:cNvGrpSpPr/>
            <p:nvPr/>
          </p:nvGrpSpPr>
          <p:grpSpPr>
            <a:xfrm>
              <a:off x="7293467" y="138444"/>
              <a:ext cx="3618152" cy="1988988"/>
              <a:chOff x="0" y="0"/>
              <a:chExt cx="3618151" cy="1988987"/>
            </a:xfrm>
          </p:grpSpPr>
          <p:pic>
            <p:nvPicPr>
              <p:cNvPr id="184" name="bjzaN2loTcg46vFIV-2vabiDS2IFE2iWVcBqB9TXQL8x_UozQK9ingKUysQdmYxYyGfk0ujUPxUhdSeLYM6mDWQVtQKMKMNTxmYpPKWO1F5sJb1Pb7Tt8hkp6t04tOPGepTKMje7QojL.png" descr="bjzaN2loTcg46vFIV-2vabiDS2IFE2iWVcBqB9TXQL8x_UozQK9ingKUysQdmYxYyGfk0ujUPxUhdSeLYM6mDWQVtQKMKMNTxmYpPKWO1F5sJb1Pb7Tt8hkp6t04tOPGepTKMje7QojL.png"/>
              <p:cNvPicPr>
                <a:picLocks noChangeAspect="1"/>
              </p:cNvPicPr>
              <p:nvPr/>
            </p:nvPicPr>
            <p:blipFill>
              <a:blip r:embed="rId3"/>
              <a:srcRect l="34269" t="37584" r="34269" b="44939"/>
              <a:stretch>
                <a:fillRect/>
              </a:stretch>
            </p:blipFill>
            <p:spPr>
              <a:xfrm>
                <a:off x="0" y="532632"/>
                <a:ext cx="2663020" cy="1456356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sp>
            <p:nvSpPr>
              <p:cNvPr id="185" name="BATCH"/>
              <p:cNvSpPr txBox="1"/>
              <p:nvPr/>
            </p:nvSpPr>
            <p:spPr>
              <a:xfrm>
                <a:off x="2162290" y="0"/>
                <a:ext cx="1455862" cy="4703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800" b="1"/>
                </a:lvl1pPr>
              </a:lstStyle>
              <a:p>
                <a:r>
                  <a:rPr sz="1400"/>
                  <a:t>BATCH</a:t>
                </a:r>
              </a:p>
            </p:txBody>
          </p:sp>
        </p:grpSp>
        <p:grpSp>
          <p:nvGrpSpPr>
            <p:cNvPr id="190" name="Group"/>
            <p:cNvGrpSpPr/>
            <p:nvPr/>
          </p:nvGrpSpPr>
          <p:grpSpPr>
            <a:xfrm>
              <a:off x="8413731" y="2471339"/>
              <a:ext cx="3677523" cy="1736898"/>
              <a:chOff x="0" y="0"/>
              <a:chExt cx="3677521" cy="1736897"/>
            </a:xfrm>
          </p:grpSpPr>
          <p:pic>
            <p:nvPicPr>
              <p:cNvPr id="187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800" y="453954"/>
                <a:ext cx="2773556" cy="7889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8" name="Image" descr="Image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0" y="666103"/>
                <a:ext cx="1070794" cy="10707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9" name="ANALISYS"/>
              <p:cNvSpPr txBox="1"/>
              <p:nvPr/>
            </p:nvSpPr>
            <p:spPr>
              <a:xfrm>
                <a:off x="830167" y="0"/>
                <a:ext cx="2847355" cy="4395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800" b="1"/>
                </a:lvl1pPr>
              </a:lstStyle>
              <a:p>
                <a:r>
                  <a:rPr sz="1400"/>
                  <a:t>ANALISYS</a:t>
                </a:r>
              </a:p>
            </p:txBody>
          </p:sp>
        </p:grpSp>
        <p:grpSp>
          <p:nvGrpSpPr>
            <p:cNvPr id="194" name="Group"/>
            <p:cNvGrpSpPr/>
            <p:nvPr/>
          </p:nvGrpSpPr>
          <p:grpSpPr>
            <a:xfrm>
              <a:off x="0" y="1807800"/>
              <a:ext cx="3502252" cy="3368604"/>
              <a:chOff x="0" y="-125186"/>
              <a:chExt cx="3502251" cy="3368602"/>
            </a:xfrm>
          </p:grpSpPr>
          <p:pic>
            <p:nvPicPr>
              <p:cNvPr id="191" name="HPC.png" descr="HPC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0052" y="-125187"/>
                <a:ext cx="2156329" cy="21563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2" name="gpu.png" descr="gpu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9272" y="928122"/>
                <a:ext cx="1702980" cy="14470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3" name="RESOURCES"/>
              <p:cNvSpPr txBox="1"/>
              <p:nvPr/>
            </p:nvSpPr>
            <p:spPr>
              <a:xfrm>
                <a:off x="0" y="1714189"/>
                <a:ext cx="2460462" cy="15292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800" b="1"/>
                </a:lvl1pPr>
              </a:lstStyle>
              <a:p>
                <a:r>
                  <a:rPr sz="1400"/>
                  <a:t>RESOURCES</a:t>
                </a:r>
              </a:p>
            </p:txBody>
          </p:sp>
        </p:grpSp>
        <p:grpSp>
          <p:nvGrpSpPr>
            <p:cNvPr id="199" name="Group"/>
            <p:cNvGrpSpPr/>
            <p:nvPr/>
          </p:nvGrpSpPr>
          <p:grpSpPr>
            <a:xfrm>
              <a:off x="1355786" y="344446"/>
              <a:ext cx="5441561" cy="2695955"/>
              <a:chOff x="0" y="0"/>
              <a:chExt cx="5441559" cy="2695953"/>
            </a:xfrm>
          </p:grpSpPr>
          <p:pic>
            <p:nvPicPr>
              <p:cNvPr id="195" name="y-3TmdZ2k-L3XKcBQVzc_mnQZzBbrEl9_c1fsnlANDwEr5DRxh6LH-dhiJyymyd4OlwyhBkE4gI5x4ZrtV9uNqaRpkumsnEUy3vTZWtH4cpwCUhRQgdGrivhEHuJvu7n7y-wslfG4uwK.png" descr="y-3TmdZ2k-L3XKcBQVzc_mnQZzBbrEl9_c1fsnlANDwEr5DRxh6LH-dhiJyymyd4OlwyhBkE4gI5x4ZrtV9uNqaRpkumsnEUy3vTZWtH4cpwCUhRQgdGrivhEHuJvu7n7y-wslfG4uwK.png"/>
              <p:cNvPicPr>
                <a:picLocks noChangeAspect="1"/>
              </p:cNvPicPr>
              <p:nvPr/>
            </p:nvPicPr>
            <p:blipFill>
              <a:blip r:embed="rId8"/>
              <a:srcRect b="9538"/>
              <a:stretch>
                <a:fillRect/>
              </a:stretch>
            </p:blipFill>
            <p:spPr>
              <a:xfrm>
                <a:off x="1402231" y="0"/>
                <a:ext cx="3180757" cy="17983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6" name="Screenshot 2022-11-06 at 08.50.27.png" descr="Screenshot 2022-11-06 at 08.50.27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97123" y="450847"/>
                <a:ext cx="2561394" cy="18807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97" name="WEB GUI"/>
              <p:cNvSpPr txBox="1"/>
              <p:nvPr/>
            </p:nvSpPr>
            <p:spPr>
              <a:xfrm>
                <a:off x="-1" y="365837"/>
                <a:ext cx="1316800" cy="11767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800" b="1"/>
                </a:lvl1pPr>
              </a:lstStyle>
              <a:p>
                <a:r>
                  <a:rPr sz="1400"/>
                  <a:t>WEB GUI</a:t>
                </a:r>
              </a:p>
            </p:txBody>
          </p:sp>
          <p:pic>
            <p:nvPicPr>
              <p:cNvPr id="198" name="6VBe9U_iPERB_hBG-bLO5kBNRYJFsFxzX8rt8f01v5-XCluwHy48XsRgPsLZEtqs8_gThF4fmOhtojUeUQ1ZwcOPQO_TRNpTqpr1oYziNITjWdZ58zl1N5VfnKn6ZXf0-0NSSXk4v8ZQ.png" descr="6VBe9U_iPERB_hBG-bLO5kBNRYJFsFxzX8rt8f01v5-XCluwHy48XsRgPsLZEtqs8_gThF4fmOhtojUeUQ1ZwcOPQO_TRNpTqpr1oYziNITjWdZ58zl1N5VfnKn6ZXf0-0NSSXk4v8ZQ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58423" y="1307766"/>
                <a:ext cx="1683137" cy="13881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8" name="Group"/>
            <p:cNvGrpSpPr/>
            <p:nvPr/>
          </p:nvGrpSpPr>
          <p:grpSpPr>
            <a:xfrm>
              <a:off x="1120816" y="4552911"/>
              <a:ext cx="4187551" cy="2840662"/>
              <a:chOff x="0" y="-29132"/>
              <a:chExt cx="4187550" cy="2840660"/>
            </a:xfrm>
          </p:grpSpPr>
          <p:grpSp>
            <p:nvGrpSpPr>
              <p:cNvPr id="204" name="Group"/>
              <p:cNvGrpSpPr/>
              <p:nvPr/>
            </p:nvGrpSpPr>
            <p:grpSpPr>
              <a:xfrm>
                <a:off x="1887835" y="31394"/>
                <a:ext cx="1594445" cy="1388188"/>
                <a:chOff x="0" y="0"/>
                <a:chExt cx="1594443" cy="1388186"/>
              </a:xfrm>
            </p:grpSpPr>
            <p:pic>
              <p:nvPicPr>
                <p:cNvPr id="200" name="storage.png" descr="storage.png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0" y="0"/>
                  <a:ext cx="1451386" cy="13881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1" name="user"/>
                <p:cNvSpPr txBox="1"/>
                <p:nvPr/>
              </p:nvSpPr>
              <p:spPr>
                <a:xfrm>
                  <a:off x="447332" y="253486"/>
                  <a:ext cx="764518" cy="33225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2200">
                      <a:solidFill>
                        <a:schemeClr val="accent3"/>
                      </a:solidFill>
                    </a:defRPr>
                  </a:lvl1pPr>
                </a:lstStyle>
                <a:p>
                  <a:r>
                    <a:rPr sz="1100"/>
                    <a:t>user</a:t>
                  </a:r>
                </a:p>
              </p:txBody>
            </p:sp>
            <p:sp>
              <p:nvSpPr>
                <p:cNvPr id="202" name="scratch"/>
                <p:cNvSpPr txBox="1"/>
                <p:nvPr/>
              </p:nvSpPr>
              <p:spPr>
                <a:xfrm>
                  <a:off x="284016" y="632195"/>
                  <a:ext cx="1310428" cy="34932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2200">
                      <a:solidFill>
                        <a:schemeClr val="accent4"/>
                      </a:solidFill>
                    </a:defRPr>
                  </a:lvl1pPr>
                </a:lstStyle>
                <a:p>
                  <a:r>
                    <a:rPr sz="1100"/>
                    <a:t>scratch</a:t>
                  </a:r>
                </a:p>
              </p:txBody>
            </p:sp>
            <p:sp>
              <p:nvSpPr>
                <p:cNvPr id="203" name="data"/>
                <p:cNvSpPr txBox="1"/>
                <p:nvPr/>
              </p:nvSpPr>
              <p:spPr>
                <a:xfrm>
                  <a:off x="459581" y="1010904"/>
                  <a:ext cx="902059" cy="34932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25400" tIns="25400" rIns="25400" bIns="25400" numCol="1" anchor="ctr">
                  <a:noAutofit/>
                </a:bodyPr>
                <a:lstStyle>
                  <a:lvl1pPr>
                    <a:defRPr sz="2200">
                      <a:solidFill>
                        <a:schemeClr val="accent5"/>
                      </a:solidFill>
                    </a:defRPr>
                  </a:lvl1pPr>
                </a:lstStyle>
                <a:p>
                  <a:r>
                    <a:rPr sz="1100"/>
                    <a:t>data</a:t>
                  </a:r>
                </a:p>
              </p:txBody>
            </p:sp>
          </p:grpSp>
          <p:pic>
            <p:nvPicPr>
              <p:cNvPr id="205" name="tape.png" descr="tape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978232" y="573210"/>
                <a:ext cx="1209319" cy="12987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6" name="STORAGE/TAPE"/>
              <p:cNvSpPr txBox="1"/>
              <p:nvPr/>
            </p:nvSpPr>
            <p:spPr>
              <a:xfrm>
                <a:off x="-1" y="1576018"/>
                <a:ext cx="2752513" cy="123551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800" b="1"/>
                </a:lvl1pPr>
              </a:lstStyle>
              <a:p>
                <a:r>
                  <a:rPr sz="1400"/>
                  <a:t>STORAGE/TAPE</a:t>
                </a:r>
              </a:p>
            </p:txBody>
          </p:sp>
          <p:sp>
            <p:nvSpPr>
              <p:cNvPr id="207" name="S3"/>
              <p:cNvSpPr txBox="1"/>
              <p:nvPr/>
            </p:nvSpPr>
            <p:spPr>
              <a:xfrm>
                <a:off x="2215590" y="-29133"/>
                <a:ext cx="795877" cy="4129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>
                <a:lvl1pPr algn="ctr">
                  <a:lnSpc>
                    <a:spcPct val="100000"/>
                  </a:lnSpc>
                  <a:spcBef>
                    <a:spcPts val="0"/>
                  </a:spcBef>
                  <a:defRPr sz="2800" b="1">
                    <a:solidFill>
                      <a:schemeClr val="accent5">
                        <a:lumOff val="-29866"/>
                      </a:schemeClr>
                    </a:solidFill>
                  </a:defRPr>
                </a:lvl1pPr>
              </a:lstStyle>
              <a:p>
                <a:r>
                  <a:rPr sz="1400"/>
                  <a:t>S3</a:t>
                </a:r>
              </a:p>
            </p:txBody>
          </p:sp>
        </p:grpSp>
        <p:grpSp>
          <p:nvGrpSpPr>
            <p:cNvPr id="214" name="Group"/>
            <p:cNvGrpSpPr/>
            <p:nvPr/>
          </p:nvGrpSpPr>
          <p:grpSpPr>
            <a:xfrm>
              <a:off x="5679257" y="4512858"/>
              <a:ext cx="4363441" cy="3496243"/>
              <a:chOff x="-466121" y="0"/>
              <a:chExt cx="4363440" cy="3496241"/>
            </a:xfrm>
          </p:grpSpPr>
          <p:pic>
            <p:nvPicPr>
              <p:cNvPr id="209" name="n4_ZLKK1ugsjwpTZTNN_FzSSlh3A03UrJ-kyVPsxzy9DsbpC_KuAto9JaPMCAw5RJFXBFqUOnH8a0h5tOVwX0tTLIrY8AxtxIkEMx1vZQR5ygOSXYQy9wKY3lL5imfIMdEmeGfAWXvdAHTWG4qbII3wyRrPtFaJJ18KFr7LM9jflpmSgozocJOT83gd6wHZ2=s2048.png" descr="n4_ZLKK1ugsjwpTZTNN_FzSSlh3A03UrJ-kyVPsxzy9DsbpC_KuAto9JaPMCAw5RJFXBFqUOnH8a0h5tOVwX0tTLIrY8AxtxIkEMx1vZQR5ygOSXYQy9wKY3lL5imfIMdEmeGfAWXvdAHTWG4qbII3wyRrPtFaJJ18KFr7LM9jflpmSgozocJOT83gd6wHZ2=s2048.png"/>
              <p:cNvPicPr>
                <a:picLocks noChangeAspect="1"/>
              </p:cNvPicPr>
              <p:nvPr/>
            </p:nvPicPr>
            <p:blipFill>
              <a:blip r:embed="rId13">
                <a:alphaModFix amt="73354"/>
              </a:blip>
              <a:stretch>
                <a:fillRect/>
              </a:stretch>
            </p:blipFill>
            <p:spPr>
              <a:xfrm>
                <a:off x="624400" y="764612"/>
                <a:ext cx="2803114" cy="13881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0" name="Image" descr="Image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57858" y="382723"/>
                <a:ext cx="1451386" cy="145138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11" name="METADATA &amp;…"/>
              <p:cNvSpPr txBox="1"/>
              <p:nvPr/>
            </p:nvSpPr>
            <p:spPr>
              <a:xfrm>
                <a:off x="-466122" y="2292750"/>
                <a:ext cx="3296433" cy="12034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25400" tIns="25400" rIns="25400" bIns="25400" numCol="1" anchor="ctr">
                <a:noAutofit/>
              </a:bodyPr>
              <a:lstStyle/>
              <a:p>
                <a:pPr algn="ctr">
                  <a:defRPr sz="2800" b="1"/>
                </a:pPr>
                <a:r>
                  <a:rPr sz="1400"/>
                  <a:t>METADATA &amp;</a:t>
                </a:r>
              </a:p>
              <a:p>
                <a:pPr algn="ctr">
                  <a:defRPr sz="2800" b="1"/>
                </a:pPr>
                <a:r>
                  <a:rPr sz="1400"/>
                  <a:t>SLOW CONTROL</a:t>
                </a:r>
              </a:p>
            </p:txBody>
          </p:sp>
          <p:pic>
            <p:nvPicPr>
              <p:cNvPr id="212" name="Image" descr="Image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19488" y="1093879"/>
                <a:ext cx="1377831" cy="14053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3" name="Image" descr="Image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98980" y="0"/>
                <a:ext cx="1203199" cy="6246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22" name="Group"/>
          <p:cNvGrpSpPr/>
          <p:nvPr/>
        </p:nvGrpSpPr>
        <p:grpSpPr>
          <a:xfrm>
            <a:off x="8268157" y="1123144"/>
            <a:ext cx="1811735" cy="1442216"/>
            <a:chOff x="-95249" y="-95250"/>
            <a:chExt cx="3623468" cy="2884429"/>
          </a:xfrm>
        </p:grpSpPr>
        <p:pic>
          <p:nvPicPr>
            <p:cNvPr id="216" name="Rectangle Rectangle" descr="Rectangle Rectangle"/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95250" y="-95250"/>
              <a:ext cx="3623469" cy="2884430"/>
            </a:xfrm>
            <a:prstGeom prst="rect">
              <a:avLst/>
            </a:prstGeom>
            <a:effectLst/>
          </p:spPr>
        </p:pic>
        <p:pic>
          <p:nvPicPr>
            <p:cNvPr id="218" name="storage.png" descr="storage.png"/>
            <p:cNvPicPr>
              <a:picLocks noChangeAspect="1"/>
            </p:cNvPicPr>
            <p:nvPr/>
          </p:nvPicPr>
          <p:blipFill>
            <a:blip r:embed="rId11">
              <a:alphaModFix amt="69036"/>
            </a:blip>
            <a:stretch>
              <a:fillRect/>
            </a:stretch>
          </p:blipFill>
          <p:spPr>
            <a:xfrm>
              <a:off x="1752506" y="969538"/>
              <a:ext cx="1378540" cy="1318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sql.png" descr="sql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82508" y="1225768"/>
              <a:ext cx="1378540" cy="1378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DAQ"/>
            <p:cNvSpPr txBox="1"/>
            <p:nvPr/>
          </p:nvSpPr>
          <p:spPr>
            <a:xfrm>
              <a:off x="952236" y="94223"/>
              <a:ext cx="1400181" cy="5110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2800" b="1"/>
              </a:lvl1pPr>
            </a:lstStyle>
            <a:p>
              <a:r>
                <a:rPr sz="1400"/>
                <a:t>DAQ</a:t>
              </a:r>
            </a:p>
          </p:txBody>
        </p:sp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16966" y="512104"/>
              <a:ext cx="2670721" cy="597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" name="Arrow"/>
          <p:cNvSpPr/>
          <p:nvPr/>
        </p:nvSpPr>
        <p:spPr>
          <a:xfrm rot="5400000">
            <a:off x="8905706" y="2604352"/>
            <a:ext cx="536639" cy="444177"/>
          </a:xfrm>
          <a:prstGeom prst="rightArrow">
            <a:avLst>
              <a:gd name="adj1" fmla="val 55113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99E2B0-D0D5-DA24-AE7B-9374895D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69" y="263763"/>
            <a:ext cx="8275206" cy="1325563"/>
          </a:xfrm>
        </p:spPr>
        <p:txBody>
          <a:bodyPr/>
          <a:lstStyle/>
          <a:p>
            <a:r>
              <a:rPr lang="en-IT" dirty="0"/>
              <a:t>WP5: Data Analysis and Computing </a:t>
            </a:r>
            <a:r>
              <a:rPr lang="en-IT" sz="2000" dirty="0"/>
              <a:t>(K. Schmieden and G. Mazzitelli )</a:t>
            </a:r>
            <a:endParaRPr lang="en-I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F0694-CBA0-224F-474C-1D396B8B54B8}"/>
              </a:ext>
            </a:extLst>
          </p:cNvPr>
          <p:cNvSpPr txBox="1"/>
          <p:nvPr/>
        </p:nvSpPr>
        <p:spPr>
          <a:xfrm>
            <a:off x="6653208" y="6437078"/>
            <a:ext cx="139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IT" sz="1200" dirty="0"/>
              <a:t>redit G Mazzitelli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D04B94-3051-65E6-9994-C59CDB01AE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T" smtClean="0"/>
              <a:t>20</a:t>
            </a:fld>
            <a:endParaRPr lang="en-IT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EC4E-1095-4314-EA75-30A031256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WP6: FINUDA Decommissioning and FLASH Commissioning </a:t>
            </a:r>
            <a:r>
              <a:rPr lang="en-IT" sz="2000" dirty="0"/>
              <a:t>(S. Gazzana)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151D418-16C4-3A99-A275-7549A7B452A6}"/>
              </a:ext>
            </a:extLst>
          </p:cNvPr>
          <p:cNvSpPr txBox="1">
            <a:spLocks/>
          </p:cNvSpPr>
          <p:nvPr/>
        </p:nvSpPr>
        <p:spPr>
          <a:xfrm>
            <a:off x="838199" y="1989659"/>
            <a:ext cx="10193215" cy="4067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err="1">
                <a:solidFill>
                  <a:srgbClr val="000000"/>
                </a:solidFill>
              </a:rPr>
              <a:t>We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found</a:t>
            </a:r>
            <a:r>
              <a:rPr lang="it-IT" sz="1800" dirty="0">
                <a:solidFill>
                  <a:srgbClr val="000000"/>
                </a:solidFill>
              </a:rPr>
              <a:t> the option of outsourcing the </a:t>
            </a:r>
            <a:r>
              <a:rPr lang="it-IT" sz="1800" dirty="0" err="1">
                <a:solidFill>
                  <a:srgbClr val="000000"/>
                </a:solidFill>
              </a:rPr>
              <a:t>dismantling</a:t>
            </a:r>
            <a:r>
              <a:rPr lang="it-IT" sz="1800" dirty="0">
                <a:solidFill>
                  <a:srgbClr val="000000"/>
                </a:solidFill>
              </a:rPr>
              <a:t> work to an </a:t>
            </a:r>
            <a:r>
              <a:rPr lang="it-IT" sz="1800" dirty="0" err="1">
                <a:solidFill>
                  <a:srgbClr val="000000"/>
                </a:solidFill>
              </a:rPr>
              <a:t>external</a:t>
            </a:r>
            <a:r>
              <a:rPr lang="it-IT" sz="1800" dirty="0">
                <a:solidFill>
                  <a:srgbClr val="000000"/>
                </a:solidFill>
              </a:rPr>
              <a:t> company </a:t>
            </a:r>
            <a:r>
              <a:rPr lang="it-IT" sz="1800" dirty="0" err="1">
                <a:solidFill>
                  <a:srgbClr val="000000"/>
                </a:solidFill>
              </a:rPr>
              <a:t>too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expensive</a:t>
            </a:r>
            <a:r>
              <a:rPr lang="it-IT" sz="18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</a:rPr>
              <a:t>A new </a:t>
            </a:r>
            <a:r>
              <a:rPr lang="it-IT" sz="1800" dirty="0" err="1">
                <a:solidFill>
                  <a:srgbClr val="000000"/>
                </a:solidFill>
              </a:rPr>
              <a:t>disassembly</a:t>
            </a:r>
            <a:r>
              <a:rPr lang="it-IT" sz="1800" dirty="0">
                <a:solidFill>
                  <a:srgbClr val="000000"/>
                </a:solidFill>
              </a:rPr>
              <a:t> procedure </a:t>
            </a:r>
            <a:r>
              <a:rPr lang="it-IT" sz="1800" dirty="0" err="1">
                <a:solidFill>
                  <a:srgbClr val="000000"/>
                </a:solidFill>
              </a:rPr>
              <a:t>was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agreed</a:t>
            </a:r>
            <a:r>
              <a:rPr lang="it-IT" sz="1800" dirty="0">
                <a:solidFill>
                  <a:srgbClr val="000000"/>
                </a:solidFill>
              </a:rPr>
              <a:t> with the </a:t>
            </a:r>
            <a:r>
              <a:rPr lang="it-IT" sz="1800" dirty="0" err="1">
                <a:solidFill>
                  <a:srgbClr val="000000"/>
                </a:solidFill>
              </a:rPr>
              <a:t>Safety</a:t>
            </a:r>
            <a:r>
              <a:rPr lang="it-IT" sz="1800" dirty="0">
                <a:solidFill>
                  <a:srgbClr val="000000"/>
                </a:solidFill>
              </a:rPr>
              <a:t> and </a:t>
            </a:r>
            <a:r>
              <a:rPr lang="it-IT" sz="1800" dirty="0" err="1">
                <a:solidFill>
                  <a:srgbClr val="000000"/>
                </a:solidFill>
              </a:rPr>
              <a:t>Protection</a:t>
            </a:r>
            <a:r>
              <a:rPr lang="it-IT" sz="1800" dirty="0">
                <a:solidFill>
                  <a:srgbClr val="000000"/>
                </a:solidFill>
              </a:rPr>
              <a:t> Service (S. Vescovi). 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</a:rPr>
              <a:t>Some delay in the </a:t>
            </a:r>
            <a:r>
              <a:rPr lang="it-IT" sz="1800" dirty="0" err="1">
                <a:solidFill>
                  <a:srgbClr val="000000"/>
                </a:solidFill>
              </a:rPr>
              <a:t>operations</a:t>
            </a:r>
            <a:r>
              <a:rPr lang="it-IT" sz="1800" dirty="0">
                <a:solidFill>
                  <a:srgbClr val="000000"/>
                </a:solidFill>
              </a:rPr>
              <a:t> </a:t>
            </a:r>
            <a:r>
              <a:rPr lang="it-IT" sz="1800" dirty="0" err="1">
                <a:solidFill>
                  <a:srgbClr val="000000"/>
                </a:solidFill>
              </a:rPr>
              <a:t>inevitable</a:t>
            </a:r>
            <a:r>
              <a:rPr lang="it-IT" sz="1800" dirty="0">
                <a:solidFill>
                  <a:srgbClr val="000000"/>
                </a:solidFill>
              </a:rPr>
              <a:t>.</a:t>
            </a:r>
            <a:endParaRPr lang="it-IT" sz="180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it-IT" sz="1800" dirty="0" err="1"/>
              <a:t>Refurbishing</a:t>
            </a:r>
            <a:r>
              <a:rPr lang="it-IT" sz="1800" dirty="0"/>
              <a:t> and </a:t>
            </a:r>
            <a:r>
              <a:rPr lang="it-IT" sz="1800" dirty="0" err="1"/>
              <a:t>certification</a:t>
            </a:r>
            <a:r>
              <a:rPr lang="it-IT" sz="1800" dirty="0"/>
              <a:t> of the </a:t>
            </a:r>
            <a:r>
              <a:rPr lang="it-IT" sz="1800" dirty="0" err="1"/>
              <a:t>original</a:t>
            </a:r>
            <a:r>
              <a:rPr lang="it-IT" sz="1800" dirty="0"/>
              <a:t> FINUDA assembly tools.</a:t>
            </a:r>
          </a:p>
          <a:p>
            <a:r>
              <a:rPr lang="it-IT" sz="1800" dirty="0" err="1">
                <a:solidFill>
                  <a:srgbClr val="000000"/>
                </a:solidFill>
              </a:rPr>
              <a:t>Extraction</a:t>
            </a:r>
            <a:r>
              <a:rPr lang="it-IT" sz="1800" dirty="0">
                <a:solidFill>
                  <a:srgbClr val="000000"/>
                </a:solidFill>
              </a:rPr>
              <a:t> of the FINUDA </a:t>
            </a:r>
            <a:r>
              <a:rPr lang="it-IT" sz="1800" dirty="0" err="1">
                <a:solidFill>
                  <a:srgbClr val="000000"/>
                </a:solidFill>
              </a:rPr>
              <a:t>Clepsydra</a:t>
            </a:r>
            <a:endParaRPr lang="it-IT" sz="180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800" i="0" u="none" strike="noStrike" dirty="0" err="1">
                <a:solidFill>
                  <a:srgbClr val="000000"/>
                </a:solidFill>
                <a:effectLst/>
              </a:rPr>
              <a:t>Dismounting</a:t>
            </a:r>
            <a:r>
              <a:rPr lang="it-IT" sz="1800" i="0" u="none" strike="noStrike" dirty="0">
                <a:solidFill>
                  <a:srgbClr val="000000"/>
                </a:solidFill>
                <a:effectLst/>
              </a:rPr>
              <a:t> of </a:t>
            </a:r>
            <a:r>
              <a:rPr lang="it-IT" sz="1800" dirty="0" err="1">
                <a:solidFill>
                  <a:srgbClr val="000000"/>
                </a:solidFill>
              </a:rPr>
              <a:t>S</a:t>
            </a:r>
            <a:r>
              <a:rPr lang="it-IT" sz="1800" i="0" u="none" strike="noStrike" dirty="0" err="1">
                <a:solidFill>
                  <a:srgbClr val="000000"/>
                </a:solidFill>
                <a:effectLst/>
              </a:rPr>
              <a:t>cintillators</a:t>
            </a:r>
            <a:r>
              <a:rPr lang="it-IT" sz="180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it-IT" sz="1800" i="0" u="none" strike="noStrike" dirty="0" err="1">
                <a:solidFill>
                  <a:srgbClr val="000000"/>
                </a:solidFill>
                <a:effectLst/>
              </a:rPr>
              <a:t>Phototubes</a:t>
            </a:r>
            <a:endParaRPr lang="it-IT" sz="180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endParaRPr lang="it-IT" sz="180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it-IT" sz="1800" b="1" dirty="0" err="1">
                <a:solidFill>
                  <a:srgbClr val="000000"/>
                </a:solidFill>
              </a:rPr>
              <a:t>Ongoing</a:t>
            </a:r>
            <a:r>
              <a:rPr lang="it-IT" sz="1800" b="1" dirty="0">
                <a:solidFill>
                  <a:srgbClr val="000000"/>
                </a:solidFill>
              </a:rPr>
              <a:t> activities:</a:t>
            </a:r>
          </a:p>
          <a:p>
            <a:r>
              <a:rPr lang="it-IT" sz="1800" dirty="0" err="1"/>
              <a:t>Maintenance</a:t>
            </a:r>
            <a:r>
              <a:rPr lang="it-IT" sz="1800" dirty="0"/>
              <a:t> and testing of </a:t>
            </a:r>
            <a:r>
              <a:rPr lang="it-IT" sz="1800" dirty="0" err="1"/>
              <a:t>hydraulic</a:t>
            </a:r>
            <a:r>
              <a:rPr lang="it-IT" sz="1800" dirty="0"/>
              <a:t> and </a:t>
            </a:r>
            <a:r>
              <a:rPr lang="it-IT" sz="1800" dirty="0" err="1"/>
              <a:t>endcap</a:t>
            </a:r>
            <a:r>
              <a:rPr lang="it-IT" sz="1800" dirty="0"/>
              <a:t> </a:t>
            </a:r>
            <a:r>
              <a:rPr lang="it-IT" sz="1800" dirty="0" err="1"/>
              <a:t>handling</a:t>
            </a:r>
            <a:r>
              <a:rPr lang="it-IT" sz="1800" dirty="0"/>
              <a:t> systems.</a:t>
            </a:r>
          </a:p>
          <a:p>
            <a:r>
              <a:rPr lang="it-IT" sz="1800" dirty="0" err="1"/>
              <a:t>Certification</a:t>
            </a:r>
            <a:r>
              <a:rPr lang="it-IT" sz="1800" dirty="0"/>
              <a:t> of the DAFNE </a:t>
            </a:r>
            <a:r>
              <a:rPr lang="it-IT" sz="1800" dirty="0" err="1"/>
              <a:t>cryogenic</a:t>
            </a:r>
            <a:r>
              <a:rPr lang="it-IT" sz="1800" dirty="0"/>
              <a:t> </a:t>
            </a:r>
            <a:r>
              <a:rPr lang="it-IT" sz="1800" dirty="0" err="1"/>
              <a:t>plant</a:t>
            </a:r>
            <a:r>
              <a:rPr lang="it-IT" sz="1800" dirty="0"/>
              <a:t>.</a:t>
            </a:r>
            <a:endParaRPr lang="it-IT" sz="1800" b="1" dirty="0">
              <a:solidFill>
                <a:srgbClr val="00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GB" sz="2000" noProof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F22F03-742F-D820-304F-DAF04637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26741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57" y="884047"/>
            <a:ext cx="8143855" cy="5757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73" y="208681"/>
            <a:ext cx="5088010" cy="12926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TOOLS &amp; PROCEDURE TO REMOVE THE ‘’CLESSIDRA’’ OF FINUDA EXPERIMENT FROM MAGNET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THE IDEA IS TO RE-USE THE SAME TOOLS USED DURING THE INSTALLATION TRYING TO SEMPLIFICATE THE OPERATIONS IN ORDER TO PROCEED MORE FAST AND EASLY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7014" y="5418738"/>
            <a:ext cx="4056118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 Narrow" panose="020B0606020202030204" pitchFamily="34" charset="0"/>
              </a:rPr>
              <a:t>IN ORDER TO GO ON ON THIS DIRECTION WE HAVE A REFURBUSHING WORK TO DO ON THESE TOOLS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HERE A SCHEME OF TOOLS NECESSARY </a:t>
            </a:r>
          </a:p>
        </p:txBody>
      </p:sp>
      <p:sp>
        <p:nvSpPr>
          <p:cNvPr id="6" name="TextBox 5"/>
          <p:cNvSpPr txBox="1"/>
          <p:nvPr/>
        </p:nvSpPr>
        <p:spPr>
          <a:xfrm rot="20561020">
            <a:off x="8389742" y="912541"/>
            <a:ext cx="174159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>
                <a:latin typeface="Arial Narrow" panose="020B0606020202030204" pitchFamily="34" charset="0"/>
              </a:rPr>
              <a:t>WORK IN PROGRESS</a:t>
            </a:r>
            <a:br>
              <a:rPr lang="it-IT" sz="1400" b="1" i="1" dirty="0">
                <a:latin typeface="Arial Narrow" panose="020B0606020202030204" pitchFamily="34" charset="0"/>
              </a:rPr>
            </a:br>
            <a:r>
              <a:rPr lang="it-IT" sz="1400" b="1" i="1" dirty="0">
                <a:latin typeface="Arial Narrow" panose="020B0606020202030204" pitchFamily="34" charset="0"/>
              </a:rPr>
              <a:t>NOT FINAL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CB19AD-FF41-ABF6-CFA1-A5584E6D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22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2FC43-C398-52EF-225F-74C76A6EE658}"/>
              </a:ext>
            </a:extLst>
          </p:cNvPr>
          <p:cNvSpPr txBox="1"/>
          <p:nvPr/>
        </p:nvSpPr>
        <p:spPr>
          <a:xfrm>
            <a:off x="117682" y="6444476"/>
            <a:ext cx="1441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C. Capoccia</a:t>
            </a:r>
          </a:p>
        </p:txBody>
      </p:sp>
    </p:spTree>
    <p:extLst>
      <p:ext uri="{BB962C8B-B14F-4D97-AF65-F5344CB8AC3E}">
        <p14:creationId xmlns:p14="http://schemas.microsoft.com/office/powerpoint/2010/main" val="2200161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0" t="27405" r="13716" b="15021"/>
          <a:stretch/>
        </p:blipFill>
        <p:spPr>
          <a:xfrm>
            <a:off x="1334057" y="2977589"/>
            <a:ext cx="6304922" cy="357657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27521" r="12880" b="13923"/>
          <a:stretch/>
        </p:blipFill>
        <p:spPr>
          <a:xfrm>
            <a:off x="4857805" y="226893"/>
            <a:ext cx="5995686" cy="32250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34057" y="478700"/>
            <a:ext cx="3732136" cy="14465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STARTING POINT OF PROCEDURE: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HERE A SCHEME OF TOOLS INSTALLED:</a:t>
            </a:r>
          </a:p>
          <a:p>
            <a:pPr marL="285750" indent="-285750">
              <a:buFontTx/>
              <a:buChar char="-"/>
            </a:pPr>
            <a:r>
              <a:rPr lang="it-IT" sz="1400" i="1" dirty="0">
                <a:latin typeface="Arial Narrow" panose="020B0606020202030204" pitchFamily="34" charset="0"/>
              </a:rPr>
              <a:t>TOWERS</a:t>
            </a:r>
          </a:p>
          <a:p>
            <a:pPr marL="285750" indent="-285750">
              <a:buFontTx/>
              <a:buChar char="-"/>
            </a:pPr>
            <a:r>
              <a:rPr lang="it-IT" sz="1400" i="1" dirty="0">
                <a:latin typeface="Arial Narrow" panose="020B0606020202030204" pitchFamily="34" charset="0"/>
              </a:rPr>
              <a:t>RAIL SUPPORT</a:t>
            </a:r>
          </a:p>
          <a:p>
            <a:pPr marL="285750" indent="-285750">
              <a:buFontTx/>
              <a:buChar char="-"/>
            </a:pPr>
            <a:r>
              <a:rPr lang="it-IT" sz="1400" i="1" dirty="0">
                <a:latin typeface="Arial Narrow" panose="020B0606020202030204" pitchFamily="34" charset="0"/>
              </a:rPr>
              <a:t>RAILS</a:t>
            </a:r>
          </a:p>
          <a:p>
            <a:pPr marL="285750" indent="-285750">
              <a:buFontTx/>
              <a:buChar char="-"/>
            </a:pPr>
            <a:r>
              <a:rPr lang="it-IT" sz="1400" i="1" dirty="0">
                <a:latin typeface="Arial Narrow" panose="020B0606020202030204" pitchFamily="34" charset="0"/>
              </a:rPr>
              <a:t>TROLLEY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3368" y="3662659"/>
            <a:ext cx="3177552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 Narrow" panose="020B0606020202030204" pitchFamily="34" charset="0"/>
              </a:rPr>
              <a:t>EXTRACTION: THE ‘’CLESSIDRA’’, PULLED BY WINCHES, TRANSLATE FOLLOWING RAILS LEAVING THE MAGNET   </a:t>
            </a:r>
          </a:p>
        </p:txBody>
      </p:sp>
      <p:sp>
        <p:nvSpPr>
          <p:cNvPr id="9" name="TextBox 8"/>
          <p:cNvSpPr txBox="1"/>
          <p:nvPr/>
        </p:nvSpPr>
        <p:spPr>
          <a:xfrm rot="20561020">
            <a:off x="2554278" y="1777617"/>
            <a:ext cx="174159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>
                <a:latin typeface="Arial Narrow" panose="020B0606020202030204" pitchFamily="34" charset="0"/>
              </a:rPr>
              <a:t>WORK IN PROGRESS</a:t>
            </a:r>
            <a:br>
              <a:rPr lang="it-IT" sz="1400" b="1" i="1" dirty="0">
                <a:latin typeface="Arial Narrow" panose="020B0606020202030204" pitchFamily="34" charset="0"/>
              </a:rPr>
            </a:br>
            <a:r>
              <a:rPr lang="it-IT" sz="1400" b="1" i="1" dirty="0">
                <a:latin typeface="Arial Narrow" panose="020B0606020202030204" pitchFamily="34" charset="0"/>
              </a:rPr>
              <a:t>NOT FINAL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42" y="5941703"/>
            <a:ext cx="593649" cy="6124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D7D9A-615E-D307-731C-2EFB25469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23</a:t>
            </a:fld>
            <a:endParaRPr lang="en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DDF8E-1F10-7353-F42E-35A7F5E26795}"/>
              </a:ext>
            </a:extLst>
          </p:cNvPr>
          <p:cNvSpPr txBox="1"/>
          <p:nvPr/>
        </p:nvSpPr>
        <p:spPr>
          <a:xfrm>
            <a:off x="127729" y="6538912"/>
            <a:ext cx="1441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C. Capoccia</a:t>
            </a:r>
          </a:p>
        </p:txBody>
      </p:sp>
    </p:spTree>
    <p:extLst>
      <p:ext uri="{BB962C8B-B14F-4D97-AF65-F5344CB8AC3E}">
        <p14:creationId xmlns:p14="http://schemas.microsoft.com/office/powerpoint/2010/main" val="29770935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17637" r="13119" b="14515"/>
          <a:stretch/>
        </p:blipFill>
        <p:spPr>
          <a:xfrm>
            <a:off x="4007735" y="2238759"/>
            <a:ext cx="6794341" cy="4318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9" t="29113" r="22545" b="16221"/>
          <a:stretch/>
        </p:blipFill>
        <p:spPr>
          <a:xfrm>
            <a:off x="1448282" y="213748"/>
            <a:ext cx="4887410" cy="305571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130547" y="456568"/>
            <a:ext cx="3177552" cy="9541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 Narrow" panose="020B0606020202030204" pitchFamily="34" charset="0"/>
              </a:rPr>
              <a:t>CONNECTION TO CRANE: REMOVING THE UPPER COVER OF ‘’CLESSIDRA’’ IS POSSIBLE TO CONNECT THE TROLLEYS (BOTH) BY CHAIN TO THE CRANE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8282" y="3530495"/>
            <a:ext cx="3177552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>
                <a:latin typeface="Arial Narrow" panose="020B0606020202030204" pitchFamily="34" charset="0"/>
              </a:rPr>
              <a:t>TAKE-AWAY THE ‘’CLESSIDRA’’: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DISMOUNT THE CONNECTIONS OF RAIL WITH SUPPORT AND FIXED THEM TOGETHER WITH TROLLEY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THAN MOVE AWAY THE ‘’CLESSIDRA’’ </a:t>
            </a:r>
          </a:p>
        </p:txBody>
      </p:sp>
      <p:sp>
        <p:nvSpPr>
          <p:cNvPr id="6" name="TextBox 5"/>
          <p:cNvSpPr txBox="1"/>
          <p:nvPr/>
        </p:nvSpPr>
        <p:spPr>
          <a:xfrm rot="20561020">
            <a:off x="6875860" y="1857294"/>
            <a:ext cx="174159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>
                <a:latin typeface="Arial Narrow" panose="020B0606020202030204" pitchFamily="34" charset="0"/>
              </a:rPr>
              <a:t>WORK IN PROGRESS</a:t>
            </a:r>
            <a:br>
              <a:rPr lang="it-IT" sz="1400" b="1" i="1" dirty="0">
                <a:latin typeface="Arial Narrow" panose="020B0606020202030204" pitchFamily="34" charset="0"/>
              </a:rPr>
            </a:br>
            <a:r>
              <a:rPr lang="it-IT" sz="1400" b="1" i="1" dirty="0">
                <a:latin typeface="Arial Narrow" panose="020B0606020202030204" pitchFamily="34" charset="0"/>
              </a:rPr>
              <a:t>NOT FINAL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283" y="5944597"/>
            <a:ext cx="593649" cy="6124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50ABC0-4BF5-208B-EFEA-D5EDD9F10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9384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185C7431-4A26-819C-383B-9D8B98C01D3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130"/>
          <a:stretch>
            <a:fillRect/>
          </a:stretch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713318-B09F-29AA-48C0-B307C5A1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2964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FE37-65AF-8ACF-E882-04BEDC3A7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QUAX@LNF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AEDF1-725D-C2D3-41D2-6D9381FE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7DD6A-99A9-244B-9593-4346DA031E8E}" type="slidenum">
              <a:rPr lang="en-IT" smtClean="0"/>
              <a:t>26</a:t>
            </a:fld>
            <a:endParaRPr lang="en-IT"/>
          </a:p>
        </p:txBody>
      </p:sp>
      <p:pic>
        <p:nvPicPr>
          <p:cNvPr id="4" name="Picture 11" descr="A large metal object with a round metal frame&#10;&#10;AI-generated content may be incorrect.">
            <a:extLst>
              <a:ext uri="{FF2B5EF4-FFF2-40B4-BE49-F238E27FC236}">
                <a16:creationId xmlns:a16="http://schemas.microsoft.com/office/drawing/2014/main" id="{1225B1E7-0270-D610-EA79-502B38A30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4102" y="18000"/>
            <a:ext cx="4257898" cy="6840000"/>
          </a:xfrm>
          <a:prstGeom prst="rect">
            <a:avLst/>
          </a:prstGeom>
        </p:spPr>
      </p:pic>
      <p:pic>
        <p:nvPicPr>
          <p:cNvPr id="6" name="Content Placeholder 3" descr="A logo with a blue circle and a blue circle with a blue star&#10;&#10;AI-generated content may be incorrect.">
            <a:extLst>
              <a:ext uri="{FF2B5EF4-FFF2-40B4-BE49-F238E27FC236}">
                <a16:creationId xmlns:a16="http://schemas.microsoft.com/office/drawing/2014/main" id="{D1BF548D-9F9F-D840-45EC-EE049B0FEB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493" b="20257"/>
          <a:stretch>
            <a:fillRect/>
          </a:stretch>
        </p:blipFill>
        <p:spPr>
          <a:xfrm>
            <a:off x="3986629" y="667905"/>
            <a:ext cx="2239999" cy="126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3A8B43-CE3C-FFB2-E01A-BA3AC9D3533D}"/>
              </a:ext>
            </a:extLst>
          </p:cNvPr>
          <p:cNvSpPr txBox="1"/>
          <p:nvPr/>
        </p:nvSpPr>
        <p:spPr>
          <a:xfrm>
            <a:off x="730692" y="6492875"/>
            <a:ext cx="34878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Phys. Rev. D 110, 022008  (2024)</a:t>
            </a:r>
            <a:endParaRPr lang="en-IT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A68496-B8CE-5D32-3452-C937DB06A76E}"/>
              </a:ext>
            </a:extLst>
          </p:cNvPr>
          <p:cNvGrpSpPr/>
          <p:nvPr/>
        </p:nvGrpSpPr>
        <p:grpSpPr>
          <a:xfrm>
            <a:off x="730692" y="1690688"/>
            <a:ext cx="3058260" cy="4680000"/>
            <a:chOff x="730692" y="1690688"/>
            <a:chExt cx="3058260" cy="468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FC4F72-881E-BC12-FE0F-E068E07B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0692" y="1690688"/>
              <a:ext cx="3058260" cy="468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0F5CD5-8775-8614-6886-B8F2EEB7C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16010" y="4736172"/>
              <a:ext cx="657468" cy="612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1C7B98-A1B2-9E5D-0A7D-D07F4FCFF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0040" y="4736172"/>
              <a:ext cx="258750" cy="3600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163E97B-66A0-72C9-80AA-A9C8C041C9C1}"/>
              </a:ext>
            </a:extLst>
          </p:cNvPr>
          <p:cNvSpPr txBox="1"/>
          <p:nvPr/>
        </p:nvSpPr>
        <p:spPr>
          <a:xfrm>
            <a:off x="3986629" y="1927905"/>
            <a:ext cx="32097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00B0F0"/>
                </a:solidFill>
                <a:effectLst/>
                <a:latin typeface="Noto Sans" panose="020B0502040504020204" pitchFamily="34" charset="0"/>
              </a:rPr>
              <a:t>New QUAX@LNL results in PRL</a:t>
            </a:r>
          </a:p>
          <a:p>
            <a:r>
              <a:rPr lang="en-GB" sz="1200" b="0" i="0" u="none" strike="noStrike" dirty="0">
                <a:solidFill>
                  <a:srgbClr val="00B0F0"/>
                </a:solidFill>
                <a:effectLst/>
                <a:latin typeface="Noto Sans" panose="020B0502040504020204" pitchFamily="34" charset="0"/>
              </a:rPr>
              <a:t>https://</a:t>
            </a:r>
            <a:r>
              <a:rPr lang="en-GB" sz="1200" b="0" i="0" u="none" strike="noStrike" dirty="0" err="1">
                <a:solidFill>
                  <a:srgbClr val="00B0F0"/>
                </a:solidFill>
                <a:effectLst/>
                <a:latin typeface="Noto Sans" panose="020B0502040504020204" pitchFamily="34" charset="0"/>
              </a:rPr>
              <a:t>doi.org</a:t>
            </a:r>
            <a:r>
              <a:rPr lang="en-GB" sz="1200" b="0" i="0" u="none" strike="noStrike" dirty="0">
                <a:solidFill>
                  <a:srgbClr val="00B0F0"/>
                </a:solidFill>
                <a:effectLst/>
                <a:latin typeface="Noto Sans" panose="020B0502040504020204" pitchFamily="34" charset="0"/>
              </a:rPr>
              <a:t>/10.1103/4dv9-72t5</a:t>
            </a:r>
            <a:endParaRPr lang="en-IT" sz="1200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D18FEE-179D-9B41-050E-DD30A774F9A3}"/>
              </a:ext>
            </a:extLst>
          </p:cNvPr>
          <p:cNvSpPr txBox="1"/>
          <p:nvPr/>
        </p:nvSpPr>
        <p:spPr>
          <a:xfrm>
            <a:off x="3995148" y="3063141"/>
            <a:ext cx="37327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Improvements in LNF haloscope:</a:t>
            </a:r>
          </a:p>
          <a:p>
            <a:endParaRPr lang="en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Quantum limited TWPA amplifier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Improved cavity tuner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Calibration Noise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Multi-mode acquisition for HFGW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GPS time acqusition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New digitizer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 dirty="0"/>
              <a:t>MIDAS DAQ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1600" dirty="0"/>
          </a:p>
          <a:p>
            <a:r>
              <a:rPr lang="en-IT" sz="1600" dirty="0"/>
              <a:t>Technical stop of two months for a leak in the </a:t>
            </a:r>
            <a:r>
              <a:rPr lang="en-IT" sz="1600" dirty="0">
                <a:solidFill>
                  <a:srgbClr val="FF0000"/>
                </a:solidFill>
              </a:rPr>
              <a:t>new</a:t>
            </a:r>
            <a:r>
              <a:rPr lang="en-IT" sz="1600" dirty="0"/>
              <a:t> thermal switch. Sending it back for repairs.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FFD2A6-F2CF-7737-973D-1AE42CE61A43}"/>
              </a:ext>
            </a:extLst>
          </p:cNvPr>
          <p:cNvSpPr>
            <a:spLocks noChangeAspect="1"/>
          </p:cNvSpPr>
          <p:nvPr/>
        </p:nvSpPr>
        <p:spPr>
          <a:xfrm>
            <a:off x="2396465" y="4592172"/>
            <a:ext cx="900000" cy="90000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9" name="Immagine 6" descr="Immagine che contiene terreno, pavimento, interno, legno&#10;&#10;Il contenuto generato dall'IA potrebbe non essere corretto.">
            <a:extLst>
              <a:ext uri="{FF2B5EF4-FFF2-40B4-BE49-F238E27FC236}">
                <a16:creationId xmlns:a16="http://schemas.microsoft.com/office/drawing/2014/main" id="{E7A48AC6-A96D-243B-6C6D-819B15EF2B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7100" t="44467" b="15344"/>
          <a:stretch>
            <a:fillRect/>
          </a:stretch>
        </p:blipFill>
        <p:spPr>
          <a:xfrm rot="5400000">
            <a:off x="7790361" y="4551660"/>
            <a:ext cx="2172125" cy="1404000"/>
          </a:xfrm>
          <a:prstGeom prst="ellipse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5CED51-F72F-B92B-DDA0-9FA9DC257EDE}"/>
              </a:ext>
            </a:extLst>
          </p:cNvPr>
          <p:cNvCxnSpPr/>
          <p:nvPr/>
        </p:nvCxnSpPr>
        <p:spPr>
          <a:xfrm>
            <a:off x="9390185" y="4454769"/>
            <a:ext cx="592015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08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D632FA04-C009-E64D-9DF8-18014D9D7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49869"/>
          <a:stretch>
            <a:fillRect/>
          </a:stretch>
        </p:blipFill>
        <p:spPr bwMode="auto">
          <a:xfrm>
            <a:off x="4197462" y="3230288"/>
            <a:ext cx="3161788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2CA6D94-E65F-B9AE-2192-CD6A3F0D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Multi-Mode Detection for HFGW</a:t>
            </a:r>
            <a:br>
              <a:rPr lang="en-GB" dirty="0"/>
            </a:b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3455FD-A877-0B50-C732-E3B59DFE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27</a:t>
            </a:fld>
            <a:endParaRPr lang="en-IT"/>
          </a:p>
        </p:txBody>
      </p:sp>
      <p:graphicFrame>
        <p:nvGraphicFramePr>
          <p:cNvPr id="6" name="Tabella 7">
            <a:extLst>
              <a:ext uri="{FF2B5EF4-FFF2-40B4-BE49-F238E27FC236}">
                <a16:creationId xmlns:a16="http://schemas.microsoft.com/office/drawing/2014/main" id="{55D961FD-4CAA-4C5E-A25B-C3CCD3834E2D}"/>
              </a:ext>
            </a:extLst>
          </p:cNvPr>
          <p:cNvGraphicFramePr>
            <a:graphicFrameLocks noGrp="1"/>
          </p:cNvGraphicFramePr>
          <p:nvPr/>
        </p:nvGraphicFramePr>
        <p:xfrm>
          <a:off x="953968" y="1863969"/>
          <a:ext cx="3507642" cy="156503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169214">
                  <a:extLst>
                    <a:ext uri="{9D8B030D-6E8A-4147-A177-3AD203B41FA5}">
                      <a16:colId xmlns:a16="http://schemas.microsoft.com/office/drawing/2014/main" val="1553557724"/>
                    </a:ext>
                  </a:extLst>
                </a:gridCol>
                <a:gridCol w="1169214">
                  <a:extLst>
                    <a:ext uri="{9D8B030D-6E8A-4147-A177-3AD203B41FA5}">
                      <a16:colId xmlns:a16="http://schemas.microsoft.com/office/drawing/2014/main" val="3151905490"/>
                    </a:ext>
                  </a:extLst>
                </a:gridCol>
                <a:gridCol w="1169214">
                  <a:extLst>
                    <a:ext uri="{9D8B030D-6E8A-4147-A177-3AD203B41FA5}">
                      <a16:colId xmlns:a16="http://schemas.microsoft.com/office/drawing/2014/main" val="1607024689"/>
                    </a:ext>
                  </a:extLst>
                </a:gridCol>
              </a:tblGrid>
              <a:tr h="435290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Resonant Frequency [GHz]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Q factor (@4°K)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5588969"/>
                  </a:ext>
                </a:extLst>
              </a:tr>
              <a:tr h="30831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TM010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0772056"/>
                  </a:ext>
                </a:extLst>
              </a:tr>
              <a:tr h="30831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TM011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8.69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675891"/>
                  </a:ext>
                </a:extLst>
              </a:tr>
              <a:tr h="308317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TM012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8.75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1e5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8697928"/>
                  </a:ext>
                </a:extLst>
              </a:tr>
            </a:tbl>
          </a:graphicData>
        </a:graphic>
      </p:graphicFrame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30EC21D-6B3E-5940-D308-777670D26A29}"/>
              </a:ext>
            </a:extLst>
          </p:cNvPr>
          <p:cNvSpPr/>
          <p:nvPr/>
        </p:nvSpPr>
        <p:spPr>
          <a:xfrm>
            <a:off x="1219901" y="2511972"/>
            <a:ext cx="2975775" cy="26902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428512A-5D0F-1BE0-D853-AFD5F1ED5562}"/>
              </a:ext>
            </a:extLst>
          </p:cNvPr>
          <p:cNvSpPr/>
          <p:nvPr/>
        </p:nvSpPr>
        <p:spPr>
          <a:xfrm>
            <a:off x="1174848" y="2821471"/>
            <a:ext cx="3065880" cy="26902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146B4E9-F3EB-4B0C-402B-D6F4D36E834B}"/>
              </a:ext>
            </a:extLst>
          </p:cNvPr>
          <p:cNvSpPr/>
          <p:nvPr/>
        </p:nvSpPr>
        <p:spPr>
          <a:xfrm>
            <a:off x="1219900" y="3189532"/>
            <a:ext cx="2975775" cy="18619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C2C745-DD09-6BD3-AC8A-DC9E3252D3BC}"/>
              </a:ext>
            </a:extLst>
          </p:cNvPr>
          <p:cNvSpPr txBox="1"/>
          <p:nvPr/>
        </p:nvSpPr>
        <p:spPr>
          <a:xfrm>
            <a:off x="952181" y="2144865"/>
            <a:ext cx="1112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QUAX@LNF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CCADAE-3B5D-3CCD-E1CF-1252B78A86A7}"/>
              </a:ext>
            </a:extLst>
          </p:cNvPr>
          <p:cNvGrpSpPr/>
          <p:nvPr/>
        </p:nvGrpSpPr>
        <p:grpSpPr>
          <a:xfrm>
            <a:off x="7588154" y="1242906"/>
            <a:ext cx="3382158" cy="2096937"/>
            <a:chOff x="7652198" y="966055"/>
            <a:chExt cx="3382158" cy="2096937"/>
          </a:xfrm>
        </p:grpSpPr>
        <p:pic>
          <p:nvPicPr>
            <p:cNvPr id="4" name="Immagine 14" descr="A graph of a wave&#10;&#10;AI-generated content may be incorrect.">
              <a:extLst>
                <a:ext uri="{FF2B5EF4-FFF2-40B4-BE49-F238E27FC236}">
                  <a16:creationId xmlns:a16="http://schemas.microsoft.com/office/drawing/2014/main" id="{5557366F-00FE-E1D5-CAC0-8EE5ED1E8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2198" y="966055"/>
              <a:ext cx="3382158" cy="2096937"/>
            </a:xfrm>
            <a:prstGeom prst="rect">
              <a:avLst/>
            </a:prstGeom>
          </p:spPr>
        </p:pic>
        <p:sp>
          <p:nvSpPr>
            <p:cNvPr id="5" name="CasellaDiTesto 7">
              <a:extLst>
                <a:ext uri="{FF2B5EF4-FFF2-40B4-BE49-F238E27FC236}">
                  <a16:creationId xmlns:a16="http://schemas.microsoft.com/office/drawing/2014/main" id="{EA073804-E264-D987-4ED4-308E67D6FF20}"/>
                </a:ext>
              </a:extLst>
            </p:cNvPr>
            <p:cNvSpPr txBox="1"/>
            <p:nvPr/>
          </p:nvSpPr>
          <p:spPr>
            <a:xfrm>
              <a:off x="7819732" y="1068235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TM010</a:t>
              </a:r>
            </a:p>
          </p:txBody>
        </p:sp>
        <p:sp>
          <p:nvSpPr>
            <p:cNvPr id="10" name="CasellaDiTesto 8">
              <a:extLst>
                <a:ext uri="{FF2B5EF4-FFF2-40B4-BE49-F238E27FC236}">
                  <a16:creationId xmlns:a16="http://schemas.microsoft.com/office/drawing/2014/main" id="{EA0E03A3-3AC7-5390-8DA0-95A5313400A5}"/>
                </a:ext>
              </a:extLst>
            </p:cNvPr>
            <p:cNvSpPr txBox="1"/>
            <p:nvPr/>
          </p:nvSpPr>
          <p:spPr>
            <a:xfrm>
              <a:off x="8114845" y="1777717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TM011</a:t>
              </a:r>
            </a:p>
          </p:txBody>
        </p:sp>
        <p:sp>
          <p:nvSpPr>
            <p:cNvPr id="14" name="CasellaDiTesto 11">
              <a:extLst>
                <a:ext uri="{FF2B5EF4-FFF2-40B4-BE49-F238E27FC236}">
                  <a16:creationId xmlns:a16="http://schemas.microsoft.com/office/drawing/2014/main" id="{AA6E1F4A-D5AD-E626-303E-6540992A372C}"/>
                </a:ext>
              </a:extLst>
            </p:cNvPr>
            <p:cNvSpPr txBox="1"/>
            <p:nvPr/>
          </p:nvSpPr>
          <p:spPr>
            <a:xfrm>
              <a:off x="8577492" y="996677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TM012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C68464-CD75-F47F-0938-3522D7758112}"/>
              </a:ext>
            </a:extLst>
          </p:cNvPr>
          <p:cNvGrpSpPr/>
          <p:nvPr/>
        </p:nvGrpSpPr>
        <p:grpSpPr>
          <a:xfrm>
            <a:off x="7588154" y="3817568"/>
            <a:ext cx="3382158" cy="2130687"/>
            <a:chOff x="8133461" y="3720940"/>
            <a:chExt cx="3382158" cy="2130687"/>
          </a:xfrm>
        </p:grpSpPr>
        <p:pic>
          <p:nvPicPr>
            <p:cNvPr id="18" name="Immagine 9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35CEAD96-FBB5-F982-F1C8-291599D73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67" r="717"/>
            <a:stretch>
              <a:fillRect/>
            </a:stretch>
          </p:blipFill>
          <p:spPr>
            <a:xfrm>
              <a:off x="8133461" y="3720940"/>
              <a:ext cx="3382158" cy="2130687"/>
            </a:xfrm>
            <a:prstGeom prst="rect">
              <a:avLst/>
            </a:prstGeom>
          </p:spPr>
        </p:pic>
        <p:sp>
          <p:nvSpPr>
            <p:cNvPr id="20" name="CasellaDiTesto 7">
              <a:extLst>
                <a:ext uri="{FF2B5EF4-FFF2-40B4-BE49-F238E27FC236}">
                  <a16:creationId xmlns:a16="http://schemas.microsoft.com/office/drawing/2014/main" id="{D754831C-E880-A1FE-DF1F-26291016B0A1}"/>
                </a:ext>
              </a:extLst>
            </p:cNvPr>
            <p:cNvSpPr txBox="1"/>
            <p:nvPr/>
          </p:nvSpPr>
          <p:spPr>
            <a:xfrm>
              <a:off x="8422133" y="5357134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TM010</a:t>
              </a:r>
            </a:p>
          </p:txBody>
        </p:sp>
        <p:sp>
          <p:nvSpPr>
            <p:cNvPr id="21" name="CasellaDiTesto 8">
              <a:extLst>
                <a:ext uri="{FF2B5EF4-FFF2-40B4-BE49-F238E27FC236}">
                  <a16:creationId xmlns:a16="http://schemas.microsoft.com/office/drawing/2014/main" id="{5730E431-73E9-7442-EB96-B6C774BCC42C}"/>
                </a:ext>
              </a:extLst>
            </p:cNvPr>
            <p:cNvSpPr txBox="1"/>
            <p:nvPr/>
          </p:nvSpPr>
          <p:spPr>
            <a:xfrm>
              <a:off x="8422133" y="4916245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TM011</a:t>
              </a:r>
            </a:p>
          </p:txBody>
        </p:sp>
        <p:sp>
          <p:nvSpPr>
            <p:cNvPr id="22" name="CasellaDiTesto 11">
              <a:extLst>
                <a:ext uri="{FF2B5EF4-FFF2-40B4-BE49-F238E27FC236}">
                  <a16:creationId xmlns:a16="http://schemas.microsoft.com/office/drawing/2014/main" id="{B9908440-D4E9-5411-90A9-0F9E6256D813}"/>
                </a:ext>
              </a:extLst>
            </p:cNvPr>
            <p:cNvSpPr txBox="1"/>
            <p:nvPr/>
          </p:nvSpPr>
          <p:spPr>
            <a:xfrm>
              <a:off x="8422133" y="4501980"/>
              <a:ext cx="5902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TM012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DE25AD3-CCA8-3BD3-A2AF-372524B37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96" y="4252594"/>
            <a:ext cx="1927935" cy="10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495F0-DA8D-5CA8-ADD8-CB8EFAD3AD5E}"/>
              </a:ext>
            </a:extLst>
          </p:cNvPr>
          <p:cNvSpPr txBox="1"/>
          <p:nvPr/>
        </p:nvSpPr>
        <p:spPr>
          <a:xfrm>
            <a:off x="952181" y="1352110"/>
            <a:ext cx="48357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Acquisition setup for the next QUAX@LNF data take</a:t>
            </a:r>
            <a:endParaRPr lang="en-IT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ECBDB-D1AE-7BBC-999B-A51E208E66EF}"/>
              </a:ext>
            </a:extLst>
          </p:cNvPr>
          <p:cNvSpPr txBox="1"/>
          <p:nvPr/>
        </p:nvSpPr>
        <p:spPr>
          <a:xfrm>
            <a:off x="5275951" y="6233806"/>
            <a:ext cx="1023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Y. Kim</a:t>
            </a:r>
          </a:p>
        </p:txBody>
      </p:sp>
    </p:spTree>
    <p:extLst>
      <p:ext uri="{BB962C8B-B14F-4D97-AF65-F5344CB8AC3E}">
        <p14:creationId xmlns:p14="http://schemas.microsoft.com/office/powerpoint/2010/main" val="4187748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15010-31D1-A881-F7F0-BCAF3FF34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Daily Modulation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E12EF-8CEF-CDCF-9DAC-CFD931891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1E3F9-A74E-3241-9EBB-4E8AA11FC4FB}" type="slidenum">
              <a:rPr lang="en-IT" smtClean="0"/>
              <a:t>28</a:t>
            </a:fld>
            <a:endParaRPr lang="en-IT"/>
          </a:p>
        </p:txBody>
      </p:sp>
      <p:pic>
        <p:nvPicPr>
          <p:cNvPr id="4" name="그림 4">
            <a:extLst>
              <a:ext uri="{FF2B5EF4-FFF2-40B4-BE49-F238E27FC236}">
                <a16:creationId xmlns:a16="http://schemas.microsoft.com/office/drawing/2014/main" id="{1FA0178B-D0DF-9262-67F9-7423A4B5D5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8200" y="1690688"/>
            <a:ext cx="5414334" cy="2702750"/>
          </a:xfrm>
          <a:prstGeom prst="rect">
            <a:avLst/>
          </a:prstGeom>
        </p:spPr>
      </p:pic>
      <p:pic>
        <p:nvPicPr>
          <p:cNvPr id="5" name="그림 6">
            <a:extLst>
              <a:ext uri="{FF2B5EF4-FFF2-40B4-BE49-F238E27FC236}">
                <a16:creationId xmlns:a16="http://schemas.microsoft.com/office/drawing/2014/main" id="{3F928D9D-45C5-2144-9C46-A26C3D2CA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3897" y="1690688"/>
            <a:ext cx="5414333" cy="2707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BC1190-0FDC-C40A-9897-3241C400CD3B}"/>
              </a:ext>
            </a:extLst>
          </p:cNvPr>
          <p:cNvSpPr txBox="1"/>
          <p:nvPr/>
        </p:nvSpPr>
        <p:spPr>
          <a:xfrm>
            <a:off x="838200" y="4828758"/>
            <a:ext cx="3756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Coupling to GW from different directions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93E6B-04EF-904D-0356-6427408C30CD}"/>
              </a:ext>
            </a:extLst>
          </p:cNvPr>
          <p:cNvSpPr txBox="1"/>
          <p:nvPr/>
        </p:nvSpPr>
        <p:spPr>
          <a:xfrm>
            <a:off x="6543897" y="4393438"/>
            <a:ext cx="1163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Credit Y. Kim</a:t>
            </a:r>
          </a:p>
        </p:txBody>
      </p:sp>
    </p:spTree>
    <p:extLst>
      <p:ext uri="{BB962C8B-B14F-4D97-AF65-F5344CB8AC3E}">
        <p14:creationId xmlns:p14="http://schemas.microsoft.com/office/powerpoint/2010/main" val="1560797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5FD44-8297-5208-9A08-A3C24393D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Characterization of TWPA Amplifier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58EDC-834D-B380-2A85-D8FD0F85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98202" y="1441372"/>
            <a:ext cx="5532706" cy="53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8A70F2-566D-66C2-BD78-A873B9D1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518776" y="1791000"/>
            <a:ext cx="6290884" cy="32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78987-CDE6-8BEE-FA44-F38C4F2BB476}"/>
              </a:ext>
            </a:extLst>
          </p:cNvPr>
          <p:cNvSpPr txBox="1"/>
          <p:nvPr/>
        </p:nvSpPr>
        <p:spPr>
          <a:xfrm>
            <a:off x="5730908" y="5416628"/>
            <a:ext cx="5866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 In collaboration with Y. Kim (Mainz) and S. Horodenski (Bonn) that joind at LNF the  COLD team (led by A. Rettaroli) in October for the TWPA characterization.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B0097-89E2-E1B9-7C49-5F6CD86EB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06062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CC0D9-2AB3-D891-D1E6-01C910365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map of the world&#10;&#10;AI-generated content may be incorrect.">
            <a:extLst>
              <a:ext uri="{FF2B5EF4-FFF2-40B4-BE49-F238E27FC236}">
                <a16:creationId xmlns:a16="http://schemas.microsoft.com/office/drawing/2014/main" id="{679146F3-41D4-6D64-A87B-6D77768C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" r="10402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C3340D-AC4E-C04D-363F-EB289E198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3A1E3F9-A74E-3241-9EBB-4E8AA11FC4F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A5196702-AFD0-0E68-76D9-0B00713EC980}"/>
              </a:ext>
            </a:extLst>
          </p:cNvPr>
          <p:cNvSpPr/>
          <p:nvPr/>
        </p:nvSpPr>
        <p:spPr>
          <a:xfrm>
            <a:off x="5722572" y="1219200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Smiley Face 6">
            <a:extLst>
              <a:ext uri="{FF2B5EF4-FFF2-40B4-BE49-F238E27FC236}">
                <a16:creationId xmlns:a16="http://schemas.microsoft.com/office/drawing/2014/main" id="{22AC34E2-0C11-5171-C016-60D067398F86}"/>
              </a:ext>
            </a:extLst>
          </p:cNvPr>
          <p:cNvSpPr/>
          <p:nvPr/>
        </p:nvSpPr>
        <p:spPr>
          <a:xfrm>
            <a:off x="5874972" y="1371600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8CA84A08-BC37-9860-5802-261F27EEA31F}"/>
              </a:ext>
            </a:extLst>
          </p:cNvPr>
          <p:cNvSpPr/>
          <p:nvPr/>
        </p:nvSpPr>
        <p:spPr>
          <a:xfrm>
            <a:off x="5176472" y="1219200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87CEE449-98CF-602E-8D28-B65B38E8A0FF}"/>
              </a:ext>
            </a:extLst>
          </p:cNvPr>
          <p:cNvSpPr/>
          <p:nvPr/>
        </p:nvSpPr>
        <p:spPr>
          <a:xfrm>
            <a:off x="4604972" y="2209800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565F0BE3-9A2D-7726-80D8-BF811740A6F5}"/>
              </a:ext>
            </a:extLst>
          </p:cNvPr>
          <p:cNvSpPr/>
          <p:nvPr/>
        </p:nvSpPr>
        <p:spPr>
          <a:xfrm>
            <a:off x="5707308" y="1622425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Smiley Face 10">
            <a:extLst>
              <a:ext uri="{FF2B5EF4-FFF2-40B4-BE49-F238E27FC236}">
                <a16:creationId xmlns:a16="http://schemas.microsoft.com/office/drawing/2014/main" id="{419AE53D-1605-DDC6-8981-3E0F46F143F9}"/>
              </a:ext>
            </a:extLst>
          </p:cNvPr>
          <p:cNvSpPr/>
          <p:nvPr/>
        </p:nvSpPr>
        <p:spPr>
          <a:xfrm>
            <a:off x="5859708" y="1774825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099EF51C-902A-CAE4-4528-D4391237A431}"/>
              </a:ext>
            </a:extLst>
          </p:cNvPr>
          <p:cNvSpPr/>
          <p:nvPr/>
        </p:nvSpPr>
        <p:spPr>
          <a:xfrm>
            <a:off x="5938472" y="1560513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92D54066-33B0-40EF-AB72-4574AAFA8580}"/>
              </a:ext>
            </a:extLst>
          </p:cNvPr>
          <p:cNvSpPr/>
          <p:nvPr/>
        </p:nvSpPr>
        <p:spPr>
          <a:xfrm>
            <a:off x="9982200" y="5239087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F96C0FDE-73C8-4FBC-112A-F7593D1DCDC8}"/>
              </a:ext>
            </a:extLst>
          </p:cNvPr>
          <p:cNvSpPr/>
          <p:nvPr/>
        </p:nvSpPr>
        <p:spPr>
          <a:xfrm>
            <a:off x="7569200" y="2568913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96B42079-D129-09AA-382D-8C99595088F1}"/>
              </a:ext>
            </a:extLst>
          </p:cNvPr>
          <p:cNvSpPr/>
          <p:nvPr/>
        </p:nvSpPr>
        <p:spPr>
          <a:xfrm>
            <a:off x="9974628" y="1825625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D859810A-3122-A5C6-0234-B420C5935C48}"/>
              </a:ext>
            </a:extLst>
          </p:cNvPr>
          <p:cNvSpPr/>
          <p:nvPr/>
        </p:nvSpPr>
        <p:spPr>
          <a:xfrm>
            <a:off x="1883288" y="1757363"/>
            <a:ext cx="233728" cy="2032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6B75C-9109-AE53-8A34-88858B4C7948}"/>
              </a:ext>
            </a:extLst>
          </p:cNvPr>
          <p:cNvSpPr txBox="1"/>
          <p:nvPr/>
        </p:nvSpPr>
        <p:spPr>
          <a:xfrm>
            <a:off x="445978" y="4007980"/>
            <a:ext cx="3964803" cy="246221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T" sz="1400" dirty="0"/>
              <a:t>Beijing (CN): Magnetometer; Hz</a:t>
            </a:r>
          </a:p>
          <a:p>
            <a:r>
              <a:rPr lang="en-IT" sz="1400" dirty="0"/>
              <a:t>Chicago (US): OLS; 100 kHz</a:t>
            </a:r>
          </a:p>
          <a:p>
            <a:r>
              <a:rPr lang="en-IT" sz="1400" dirty="0"/>
              <a:t>Milan (EU-IT): BAW; 1 MHz</a:t>
            </a:r>
          </a:p>
          <a:p>
            <a:r>
              <a:rPr lang="en-IT" sz="1400" dirty="0"/>
              <a:t>Perth (AU): BAW, RF Cavity; 1 MHz, 10 GHz</a:t>
            </a:r>
          </a:p>
          <a:p>
            <a:r>
              <a:rPr lang="en-IT" sz="1400" dirty="0"/>
              <a:t>Mainz (EU-DE): RF C</a:t>
            </a:r>
            <a:r>
              <a:rPr lang="en-GB" sz="1400" dirty="0"/>
              <a:t>a</a:t>
            </a:r>
            <a:r>
              <a:rPr lang="en-IT" sz="1400" dirty="0"/>
              <a:t>vity, Magnetom.; Hz,10 GHz</a:t>
            </a:r>
          </a:p>
          <a:p>
            <a:r>
              <a:rPr lang="en-IT" sz="1400" dirty="0"/>
              <a:t>Frascati (EU-IT): RF Cavity; 100 MHz ,10 GHz</a:t>
            </a:r>
          </a:p>
          <a:p>
            <a:r>
              <a:rPr lang="en-IT" sz="1400" dirty="0"/>
              <a:t>Legnaro (EU-IT): RF Cavity, e-spin; 10 GHz</a:t>
            </a:r>
          </a:p>
          <a:p>
            <a:r>
              <a:rPr lang="en-IT" sz="1400" dirty="0"/>
              <a:t>Bonn (EU-DE): RF Cavity; 10 GHz</a:t>
            </a:r>
          </a:p>
          <a:p>
            <a:r>
              <a:rPr lang="en-IT" sz="1400" dirty="0"/>
              <a:t>Tenerife (EU-ES): Dielectric: 10 GHz, 30 GHz</a:t>
            </a:r>
          </a:p>
          <a:p>
            <a:r>
              <a:rPr lang="en-IT" sz="1400" dirty="0"/>
              <a:t>Manchester (GB): RF Cavity: 30 GHz</a:t>
            </a:r>
          </a:p>
          <a:p>
            <a:r>
              <a:rPr lang="en-IT" sz="1400" dirty="0"/>
              <a:t>Abu Dhabi (AE): Dielectric; 300 THz</a:t>
            </a:r>
          </a:p>
        </p:txBody>
      </p:sp>
      <p:pic>
        <p:nvPicPr>
          <p:cNvPr id="2" name="Picture 1" descr="A screenshot of a web page&#10;&#10;AI-generated content may be incorrect.">
            <a:extLst>
              <a:ext uri="{FF2B5EF4-FFF2-40B4-BE49-F238E27FC236}">
                <a16:creationId xmlns:a16="http://schemas.microsoft.com/office/drawing/2014/main" id="{B0A62BF4-7692-57BD-A637-55AB9F5ACF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6632"/>
          <a:stretch>
            <a:fillRect/>
          </a:stretch>
        </p:blipFill>
        <p:spPr>
          <a:xfrm>
            <a:off x="4604972" y="4022193"/>
            <a:ext cx="4740046" cy="244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91E089-A225-08FB-9BBB-03FB7FF63F3D}"/>
              </a:ext>
            </a:extLst>
          </p:cNvPr>
          <p:cNvSpPr txBox="1"/>
          <p:nvPr/>
        </p:nvSpPr>
        <p:spPr>
          <a:xfrm>
            <a:off x="4604972" y="6538912"/>
            <a:ext cx="4297621" cy="285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>
                <a:solidFill>
                  <a:schemeClr val="bg1"/>
                </a:solidFill>
              </a:rPr>
              <a:t>https://indico.him.uni-mainz.de/event/229/overview</a:t>
            </a:r>
          </a:p>
        </p:txBody>
      </p:sp>
    </p:spTree>
    <p:extLst>
      <p:ext uri="{BB962C8B-B14F-4D97-AF65-F5344CB8AC3E}">
        <p14:creationId xmlns:p14="http://schemas.microsoft.com/office/powerpoint/2010/main" val="306625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rcular logo with text&#10;&#10;AI-generated content may be incorrect.">
            <a:extLst>
              <a:ext uri="{FF2B5EF4-FFF2-40B4-BE49-F238E27FC236}">
                <a16:creationId xmlns:a16="http://schemas.microsoft.com/office/drawing/2014/main" id="{08C1FB1C-A33E-7B26-FEB0-E36300C25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286" y="643466"/>
            <a:ext cx="5501428" cy="55710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42712C-18D7-7D95-9E60-03DF57EAF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49017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DC5E2-2219-EE51-D14B-54F916654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E4FC-3A9A-E64E-D0F9-3F4BF7583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5986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Coherent Oscillations in Weakly Anharmonic NbSe2 Qubit</a:t>
            </a:r>
            <a:br>
              <a:rPr lang="en-IT" dirty="0"/>
            </a:br>
            <a:endParaRPr lang="en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908008-5A10-9F77-BDF5-4A9B56D6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F14A-D07F-FE4E-BFC8-EF61D4A45EFB}" type="slidenum">
              <a:rPr lang="en-IT" smtClean="0"/>
              <a:t>31</a:t>
            </a:fld>
            <a:endParaRPr lang="en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5FC634-0A22-FD4D-17C9-99A755FBB2B4}"/>
                  </a:ext>
                </a:extLst>
              </p:cNvPr>
              <p:cNvSpPr txBox="1"/>
              <p:nvPr/>
            </p:nvSpPr>
            <p:spPr>
              <a:xfrm>
                <a:off x="1848371" y="5218688"/>
                <a:ext cx="2480551" cy="7671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𝑞𝑢𝑏𝑖𝑡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=12.6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it-IT" sz="2400" b="0" dirty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∼6.5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IT" sz="2400" dirty="0"/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25FC634-0A22-FD4D-17C9-99A755FBB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71" y="5218688"/>
                <a:ext cx="2480551" cy="767198"/>
              </a:xfrm>
              <a:prstGeom prst="rect">
                <a:avLst/>
              </a:prstGeom>
              <a:blipFill>
                <a:blip r:embed="rId2"/>
                <a:stretch>
                  <a:fillRect l="-6122" t="-3226" r="-1531" b="-16129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22" descr="Immagine che contiene testo, schermata, linea, Carattere&#10;&#10;Il contenuto generato dall'IA potrebbe non essere corretto.">
            <a:extLst>
              <a:ext uri="{FF2B5EF4-FFF2-40B4-BE49-F238E27FC236}">
                <a16:creationId xmlns:a16="http://schemas.microsoft.com/office/drawing/2014/main" id="{9C7E9608-F47F-E84E-6DBE-1E8EFDA0F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410000" cy="3528000"/>
          </a:xfrm>
          <a:prstGeom prst="rect">
            <a:avLst/>
          </a:prstGeo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A56DBEDF-F570-00A2-26D0-88EFCD137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975" y="3828486"/>
            <a:ext cx="3357580" cy="2520000"/>
          </a:xfrm>
          <a:prstGeom prst="rect">
            <a:avLst/>
          </a:prstGeom>
        </p:spPr>
      </p:pic>
      <p:pic>
        <p:nvPicPr>
          <p:cNvPr id="4" name="Picture 3" descr="A logo with a hexagon and a letter&#10;&#10;AI-generated content may be incorrect.">
            <a:extLst>
              <a:ext uri="{FF2B5EF4-FFF2-40B4-BE49-F238E27FC236}">
                <a16:creationId xmlns:a16="http://schemas.microsoft.com/office/drawing/2014/main" id="{C40F3BEC-CFEE-7044-7432-6557F213F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8" y="5964882"/>
            <a:ext cx="2028170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108ED9-9A29-46E4-1BD0-D0E240882978}"/>
              </a:ext>
            </a:extLst>
          </p:cNvPr>
          <p:cNvSpPr txBox="1"/>
          <p:nvPr/>
        </p:nvSpPr>
        <p:spPr>
          <a:xfrm>
            <a:off x="1088643" y="6444476"/>
            <a:ext cx="15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PI Alessandro D’Elia</a:t>
            </a:r>
          </a:p>
        </p:txBody>
      </p:sp>
      <p:pic>
        <p:nvPicPr>
          <p:cNvPr id="7" name="Picture 6" descr="A close-up of a broken glass&#10;&#10;AI-generated content may be incorrect.">
            <a:extLst>
              <a:ext uri="{FF2B5EF4-FFF2-40B4-BE49-F238E27FC236}">
                <a16:creationId xmlns:a16="http://schemas.microsoft.com/office/drawing/2014/main" id="{FA227F1E-7756-AD23-7478-1DAE08E429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160" r="6734" b="1"/>
          <a:stretch/>
        </p:blipFill>
        <p:spPr>
          <a:xfrm>
            <a:off x="7078241" y="1027906"/>
            <a:ext cx="2660294" cy="259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3CEF00-02FA-6EDA-5731-ECF89766ACD5}"/>
              </a:ext>
            </a:extLst>
          </p:cNvPr>
          <p:cNvSpPr txBox="1"/>
          <p:nvPr/>
        </p:nvSpPr>
        <p:spPr>
          <a:xfrm>
            <a:off x="3437815" y="1824024"/>
            <a:ext cx="364042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Paper submitted!</a:t>
            </a:r>
          </a:p>
          <a:p>
            <a:pPr algn="ctr"/>
            <a:r>
              <a:rPr lang="en-GB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A. D’Elia et al. arXiv:2509.17160</a:t>
            </a:r>
          </a:p>
        </p:txBody>
      </p:sp>
    </p:spTree>
    <p:extLst>
      <p:ext uri="{BB962C8B-B14F-4D97-AF65-F5344CB8AC3E}">
        <p14:creationId xmlns:p14="http://schemas.microsoft.com/office/powerpoint/2010/main" val="2085244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36CD2-CFFC-C09D-43DC-2055058D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New NbSe</a:t>
            </a:r>
            <a:r>
              <a:rPr lang="en-IT" baseline="-25000" dirty="0"/>
              <a:t>2</a:t>
            </a:r>
            <a:r>
              <a:rPr lang="en-IT" dirty="0"/>
              <a:t> Qubit with large anharmonicity</a:t>
            </a:r>
          </a:p>
        </p:txBody>
      </p:sp>
      <p:pic>
        <p:nvPicPr>
          <p:cNvPr id="3" name="Immagine 9">
            <a:extLst>
              <a:ext uri="{FF2B5EF4-FFF2-40B4-BE49-F238E27FC236}">
                <a16:creationId xmlns:a16="http://schemas.microsoft.com/office/drawing/2014/main" id="{248F19F8-0D65-5F88-8372-AFACC288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74" t="23962" r="19838" b="28901"/>
          <a:stretch>
            <a:fillRect/>
          </a:stretch>
        </p:blipFill>
        <p:spPr>
          <a:xfrm>
            <a:off x="1253467" y="1953000"/>
            <a:ext cx="3265628" cy="2952000"/>
          </a:xfrm>
          <a:prstGeom prst="rect">
            <a:avLst/>
          </a:prstGeom>
        </p:spPr>
      </p:pic>
      <p:sp>
        <p:nvSpPr>
          <p:cNvPr id="4" name="CasellaDiTesto 21">
            <a:extLst>
              <a:ext uri="{FF2B5EF4-FFF2-40B4-BE49-F238E27FC236}">
                <a16:creationId xmlns:a16="http://schemas.microsoft.com/office/drawing/2014/main" id="{01CCCFB5-DD36-B65A-7054-2242AAA37F15}"/>
              </a:ext>
            </a:extLst>
          </p:cNvPr>
          <p:cNvSpPr txBox="1"/>
          <p:nvPr/>
        </p:nvSpPr>
        <p:spPr>
          <a:xfrm>
            <a:off x="1102645" y="5338583"/>
            <a:ext cx="4993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Frequency ~10.8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/>
              <a:t>Anharmonicity</a:t>
            </a:r>
            <a:r>
              <a:rPr lang="it-IT" dirty="0"/>
              <a:t> ~400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Full </a:t>
            </a:r>
            <a:r>
              <a:rPr lang="it-IT" dirty="0" err="1"/>
              <a:t>Rabi</a:t>
            </a:r>
            <a:r>
              <a:rPr lang="it-IT" dirty="0"/>
              <a:t>, Ramsey and </a:t>
            </a:r>
            <a:r>
              <a:rPr lang="it-IT" dirty="0" err="1"/>
              <a:t>Echo</a:t>
            </a:r>
            <a:r>
              <a:rPr lang="it-IT" dirty="0"/>
              <a:t> </a:t>
            </a:r>
            <a:r>
              <a:rPr lang="it-IT" dirty="0" err="1"/>
              <a:t>characterization</a:t>
            </a:r>
            <a:r>
              <a:rPr lang="it-IT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New paper in </a:t>
            </a:r>
            <a:r>
              <a:rPr lang="it-IT" dirty="0" err="1"/>
              <a:t>preparation</a:t>
            </a:r>
            <a:r>
              <a:rPr lang="it-IT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F9F18F-21F4-D585-BA5F-555E1C5D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760" y="1486583"/>
            <a:ext cx="5132294" cy="3852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5B6A1-3D42-E6E3-56B3-E1097A3DD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4F97A-ACE8-854F-860F-DF284E7FB9ED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2861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0D5A-8E9A-BF26-63AF-81DB7CC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14855"/>
            <a:ext cx="9144000" cy="7867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 Qubits Photon-Counter</a:t>
            </a:r>
          </a:p>
        </p:txBody>
      </p:sp>
      <p:pic>
        <p:nvPicPr>
          <p:cNvPr id="4" name="Picture 3" descr="A group of metal plates&#10;&#10;AI-generated content may be incorrect.">
            <a:extLst>
              <a:ext uri="{FF2B5EF4-FFF2-40B4-BE49-F238E27FC236}">
                <a16:creationId xmlns:a16="http://schemas.microsoft.com/office/drawing/2014/main" id="{894F02BC-164E-237A-478E-902FCEF5E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8528"/>
          <a:stretch>
            <a:fillRect/>
          </a:stretch>
        </p:blipFill>
        <p:spPr>
          <a:xfrm rot="16200000">
            <a:off x="745159" y="-745159"/>
            <a:ext cx="4605681" cy="6096000"/>
          </a:xfrm>
          <a:prstGeom prst="rect">
            <a:avLst/>
          </a:prstGeom>
        </p:spPr>
      </p:pic>
      <p:pic>
        <p:nvPicPr>
          <p:cNvPr id="6" name="Picture 5" descr="A black square object on a red surface&#10;&#10;AI-generated content may be incorrect.">
            <a:extLst>
              <a:ext uri="{FF2B5EF4-FFF2-40B4-BE49-F238E27FC236}">
                <a16:creationId xmlns:a16="http://schemas.microsoft.com/office/drawing/2014/main" id="{98038644-B9B7-E759-A102-3AD1E226AC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25" b="3832"/>
          <a:stretch>
            <a:fillRect/>
          </a:stretch>
        </p:blipFill>
        <p:spPr>
          <a:xfrm>
            <a:off x="6095998" y="10"/>
            <a:ext cx="6096000" cy="4605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A4F5A4-1409-1D21-0242-3FD06D0E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4543999"/>
            <a:ext cx="12192000" cy="123364"/>
            <a:chOff x="1" y="6737460"/>
            <a:chExt cx="12192000" cy="1233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B05FAC-21CF-D544-5CD5-C4FB6577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3E6EB2-0E8D-3B8D-C520-219B1D4F0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83BA5C2-FABE-70A1-BAF6-ACB5CC4EF220}"/>
              </a:ext>
            </a:extLst>
          </p:cNvPr>
          <p:cNvSpPr txBox="1"/>
          <p:nvPr/>
        </p:nvSpPr>
        <p:spPr>
          <a:xfrm>
            <a:off x="615613" y="5949050"/>
            <a:ext cx="10960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The resonant cavity was fabricated at INFN-LNL and the qubits at CNR-IFN (not the final qubit design).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8C93A-1D79-1AA8-3A1B-BF1D887B584B}"/>
              </a:ext>
            </a:extLst>
          </p:cNvPr>
          <p:cNvSpPr txBox="1"/>
          <p:nvPr/>
        </p:nvSpPr>
        <p:spPr>
          <a:xfrm>
            <a:off x="615613" y="6427374"/>
            <a:ext cx="3740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A. Piedju et al. Nuovo Cimento proceedings IFAE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968F3-D2D5-E6F9-B0BB-4BEB436F2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5330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D3DDB6-13AE-3F3D-A6B8-8FCD7CC3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98" y="264470"/>
            <a:ext cx="9543202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COLD Lab expansion works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285209-27DA-BF94-1375-E472D3CE4A50}"/>
              </a:ext>
            </a:extLst>
          </p:cNvPr>
          <p:cNvGrpSpPr/>
          <p:nvPr/>
        </p:nvGrpSpPr>
        <p:grpSpPr>
          <a:xfrm>
            <a:off x="501444" y="1203583"/>
            <a:ext cx="9703988" cy="5389947"/>
            <a:chOff x="501444" y="1203583"/>
            <a:chExt cx="9703988" cy="5389947"/>
          </a:xfrm>
        </p:grpSpPr>
        <p:pic>
          <p:nvPicPr>
            <p:cNvPr id="5" name="Picture 4" descr="A blueprint of a building&#10;&#10;AI-generated content may be incorrect.">
              <a:extLst>
                <a:ext uri="{FF2B5EF4-FFF2-40B4-BE49-F238E27FC236}">
                  <a16:creationId xmlns:a16="http://schemas.microsoft.com/office/drawing/2014/main" id="{0AFFE250-BC87-ECAD-5BDB-49F695C38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444" y="1203583"/>
              <a:ext cx="9703988" cy="5220000"/>
            </a:xfrm>
            <a:prstGeom prst="rect">
              <a:avLst/>
            </a:prstGeom>
          </p:spPr>
        </p:pic>
        <p:pic>
          <p:nvPicPr>
            <p:cNvPr id="2" name="Content Placeholder 9" descr="A close-up of a machine&#10;&#10;AI-generated content may be incorrect.">
              <a:extLst>
                <a:ext uri="{FF2B5EF4-FFF2-40B4-BE49-F238E27FC236}">
                  <a16:creationId xmlns:a16="http://schemas.microsoft.com/office/drawing/2014/main" id="{214C6D07-6305-B597-636C-460ACC15B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7421" r="26432"/>
            <a:stretch>
              <a:fillRect/>
            </a:stretch>
          </p:blipFill>
          <p:spPr>
            <a:xfrm>
              <a:off x="2463298" y="4914327"/>
              <a:ext cx="921460" cy="1152000"/>
            </a:xfrm>
            <a:prstGeom prst="rect">
              <a:avLst/>
            </a:prstGeom>
          </p:spPr>
        </p:pic>
        <p:pic>
          <p:nvPicPr>
            <p:cNvPr id="11" name="Picture 10" descr="A room with many electronic equipment&#10;&#10;AI-generated content may be incorrect.">
              <a:extLst>
                <a:ext uri="{FF2B5EF4-FFF2-40B4-BE49-F238E27FC236}">
                  <a16:creationId xmlns:a16="http://schemas.microsoft.com/office/drawing/2014/main" id="{F8E616D3-E28C-AD69-6045-367EF7C33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1051" t="15628"/>
            <a:stretch>
              <a:fillRect/>
            </a:stretch>
          </p:blipFill>
          <p:spPr>
            <a:xfrm>
              <a:off x="2234265" y="1730995"/>
              <a:ext cx="1497163" cy="900000"/>
            </a:xfrm>
            <a:prstGeom prst="rect">
              <a:avLst/>
            </a:prstGeom>
          </p:spPr>
        </p:pic>
        <p:pic>
          <p:nvPicPr>
            <p:cNvPr id="14" name="Picture 13" descr="A machine in a factory&#10;&#10;AI-generated content may be incorrect.">
              <a:extLst>
                <a:ext uri="{FF2B5EF4-FFF2-40B4-BE49-F238E27FC236}">
                  <a16:creationId xmlns:a16="http://schemas.microsoft.com/office/drawing/2014/main" id="{6F686AD7-1760-9BD9-AB2F-F9137D505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471" t="9083" b="5977"/>
            <a:stretch>
              <a:fillRect/>
            </a:stretch>
          </p:blipFill>
          <p:spPr>
            <a:xfrm>
              <a:off x="2502600" y="3226701"/>
              <a:ext cx="960495" cy="1080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1E5284-49F6-2AAA-9F3C-71408DD62A0B}"/>
                </a:ext>
              </a:extLst>
            </p:cNvPr>
            <p:cNvSpPr txBox="1"/>
            <p:nvPr/>
          </p:nvSpPr>
          <p:spPr>
            <a:xfrm>
              <a:off x="3130866" y="5912438"/>
              <a:ext cx="2640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4K cryostat for FLASH prototype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1EBB54-7157-A917-765D-ECF50BC16ED3}"/>
                </a:ext>
              </a:extLst>
            </p:cNvPr>
            <p:cNvSpPr txBox="1"/>
            <p:nvPr/>
          </p:nvSpPr>
          <p:spPr>
            <a:xfrm>
              <a:off x="2485651" y="4287134"/>
              <a:ext cx="118604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400" dirty="0"/>
                <a:t>BF DR for qubit tests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72EEDC-BDB1-CE6B-70C2-FB069EAC963B}"/>
                </a:ext>
              </a:extLst>
            </p:cNvPr>
            <p:cNvSpPr txBox="1"/>
            <p:nvPr/>
          </p:nvSpPr>
          <p:spPr>
            <a:xfrm>
              <a:off x="2224732" y="2664546"/>
              <a:ext cx="149716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400" dirty="0"/>
                <a:t>HFGW and Axion experiment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F9CA12-B931-2DEB-0D6C-1D8DB106ABF8}"/>
                </a:ext>
              </a:extLst>
            </p:cNvPr>
            <p:cNvSpPr txBox="1"/>
            <p:nvPr/>
          </p:nvSpPr>
          <p:spPr>
            <a:xfrm>
              <a:off x="1052496" y="2798159"/>
              <a:ext cx="788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dirty="0"/>
                <a:t>Office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92333C-8AF8-CF63-A861-278A4C58D828}"/>
                </a:ext>
              </a:extLst>
            </p:cNvPr>
            <p:cNvSpPr txBox="1"/>
            <p:nvPr/>
          </p:nvSpPr>
          <p:spPr>
            <a:xfrm>
              <a:off x="1134969" y="3386917"/>
              <a:ext cx="10085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T" sz="1200" dirty="0"/>
                <a:t>Storage Room</a:t>
              </a:r>
            </a:p>
          </p:txBody>
        </p:sp>
        <p:pic>
          <p:nvPicPr>
            <p:cNvPr id="22" name="Immagine 5">
              <a:extLst>
                <a:ext uri="{FF2B5EF4-FFF2-40B4-BE49-F238E27FC236}">
                  <a16:creationId xmlns:a16="http://schemas.microsoft.com/office/drawing/2014/main" id="{FA6977D3-C2FD-6CC5-AD41-0B360D919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14" y="5685922"/>
              <a:ext cx="775063" cy="900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52F8CC-27C6-F60C-232B-7949433E08B9}"/>
                </a:ext>
              </a:extLst>
            </p:cNvPr>
            <p:cNvSpPr txBox="1"/>
            <p:nvPr/>
          </p:nvSpPr>
          <p:spPr>
            <a:xfrm>
              <a:off x="1818645" y="6285753"/>
              <a:ext cx="14708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/>
                <a:t>NbSe2 qubit Lab</a:t>
              </a:r>
            </a:p>
          </p:txBody>
        </p:sp>
        <p:pic>
          <p:nvPicPr>
            <p:cNvPr id="25" name="Picture 24" descr="A person in a mask sitting in a room with a computer&#10;&#10;AI-generated content may be incorrect.">
              <a:extLst>
                <a:ext uri="{FF2B5EF4-FFF2-40B4-BE49-F238E27FC236}">
                  <a16:creationId xmlns:a16="http://schemas.microsoft.com/office/drawing/2014/main" id="{19BFA186-2856-C260-2E65-DD46C987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3369" t="56667" r="19151"/>
            <a:stretch>
              <a:fillRect/>
            </a:stretch>
          </p:blipFill>
          <p:spPr>
            <a:xfrm rot="5400000">
              <a:off x="3746894" y="2718537"/>
              <a:ext cx="946665" cy="648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3AB9B8-2C1D-D3F2-29EF-AB0E6DAD1467}"/>
                </a:ext>
              </a:extLst>
            </p:cNvPr>
            <p:cNvSpPr txBox="1"/>
            <p:nvPr/>
          </p:nvSpPr>
          <p:spPr>
            <a:xfrm>
              <a:off x="3686238" y="3559874"/>
              <a:ext cx="950488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IT" sz="1400" dirty="0"/>
                <a:t>LHe 8T cryostat</a:t>
              </a:r>
            </a:p>
            <a:p>
              <a:r>
                <a:rPr lang="en-IT" sz="1400" dirty="0"/>
                <a:t>SC cavities</a:t>
              </a:r>
            </a:p>
          </p:txBody>
        </p:sp>
      </p:grpSp>
      <p:pic>
        <p:nvPicPr>
          <p:cNvPr id="28" name="Picture 27" descr="A circular logo with text&#10;&#10;AI-generated content may be incorrect.">
            <a:extLst>
              <a:ext uri="{FF2B5EF4-FFF2-40B4-BE49-F238E27FC236}">
                <a16:creationId xmlns:a16="http://schemas.microsoft.com/office/drawing/2014/main" id="{E20CE2C2-830E-DBF0-EB19-0BBD064B3F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7863" y="212900"/>
            <a:ext cx="1560790" cy="1584000"/>
          </a:xfrm>
          <a:prstGeom prst="ellipse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CC2BA-3F7C-FADC-D636-15D2A79F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83937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F8E45-4359-0175-EBCA-31E657E91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8B4F1-D671-C255-2D49-1DBEBB2AE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T" sz="2200" dirty="0"/>
              <a:t>GravNet Collaboration expanding.</a:t>
            </a:r>
          </a:p>
          <a:p>
            <a:r>
              <a:rPr lang="en-IT" sz="2200" dirty="0"/>
              <a:t> FLASH Collaboration is taking shape; Collaboration with CERN started; Periodic FLASH meetings; Engineering PhD students from La Sapienza etc.</a:t>
            </a:r>
          </a:p>
          <a:p>
            <a:r>
              <a:rPr lang="en-IT" sz="2200" dirty="0"/>
              <a:t>WP teams formed and work is progressing.</a:t>
            </a:r>
          </a:p>
          <a:p>
            <a:r>
              <a:rPr lang="en-IT" sz="2200" dirty="0"/>
              <a:t>Test of FLASH prototype foreseen in summer 2026: investigating the possibility of doing relativistic-DP searches.</a:t>
            </a:r>
          </a:p>
          <a:p>
            <a:r>
              <a:rPr lang="en-IT" sz="2200" dirty="0"/>
              <a:t>Preparing QUAX@LNF/GravNet multimode run; TWPA amplifier characterized; 2 months technical stop for a leak in the thermal switch</a:t>
            </a:r>
          </a:p>
          <a:p>
            <a:r>
              <a:rPr lang="en-IT" sz="2200" dirty="0"/>
              <a:t>Submitted paper on first NbSe2 qubit! New paper in preparation with results on new more anharmonic samples.</a:t>
            </a:r>
          </a:p>
          <a:p>
            <a:r>
              <a:rPr lang="en-IT" sz="2200" dirty="0"/>
              <a:t>LNL sent the triple cavity for the 2-qubits photon counter. </a:t>
            </a:r>
            <a:r>
              <a:rPr lang="en-GB" sz="2200" dirty="0"/>
              <a:t>We are now commissioning a foundry to produce the qubits.</a:t>
            </a:r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588A8-2BC0-1347-BC16-9B9EA73A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35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06322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6174622-66ED-251C-0A9B-17F828C3820F}"/>
              </a:ext>
            </a:extLst>
          </p:cNvPr>
          <p:cNvGrpSpPr/>
          <p:nvPr/>
        </p:nvGrpSpPr>
        <p:grpSpPr>
          <a:xfrm>
            <a:off x="4356872" y="643466"/>
            <a:ext cx="3478255" cy="5571067"/>
            <a:chOff x="7801036" y="657369"/>
            <a:chExt cx="3363825" cy="5387786"/>
          </a:xfrm>
        </p:grpSpPr>
        <p:pic>
          <p:nvPicPr>
            <p:cNvPr id="4" name="Picture 3" descr="A purple lightning bolt with rings around it&#10;&#10;AI-generated content may be incorrect.">
              <a:extLst>
                <a:ext uri="{FF2B5EF4-FFF2-40B4-BE49-F238E27FC236}">
                  <a16:creationId xmlns:a16="http://schemas.microsoft.com/office/drawing/2014/main" id="{719BAE59-B9DD-4D8C-2865-CA6BAD809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5069" t="12500" r="25764" b="8750"/>
            <a:stretch>
              <a:fillRect/>
            </a:stretch>
          </p:blipFill>
          <p:spPr>
            <a:xfrm>
              <a:off x="7801036" y="657369"/>
              <a:ext cx="3363825" cy="538778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8F11F2-4AEB-6063-DB76-F1EA011E2D18}"/>
                </a:ext>
              </a:extLst>
            </p:cNvPr>
            <p:cNvSpPr txBox="1"/>
            <p:nvPr/>
          </p:nvSpPr>
          <p:spPr>
            <a:xfrm>
              <a:off x="7948246" y="4771292"/>
              <a:ext cx="1266093" cy="4454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IT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563976-90C0-E72A-638C-4D460317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8038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C7FB-9EB5-B514-8201-4B0CF1F5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FLASH Collaboration</a:t>
            </a:r>
          </a:p>
        </p:txBody>
      </p:sp>
      <p:pic>
        <p:nvPicPr>
          <p:cNvPr id="6" name="Content Placeholder 5" descr="A document with text and a list of information&#10;&#10;AI-generated content may be incorrect.">
            <a:extLst>
              <a:ext uri="{FF2B5EF4-FFF2-40B4-BE49-F238E27FC236}">
                <a16:creationId xmlns:a16="http://schemas.microsoft.com/office/drawing/2014/main" id="{A5770761-8303-6DC0-79A8-C91DDA989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51" y="1521926"/>
            <a:ext cx="4614683" cy="5040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16206-163F-C566-89D0-EF213624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6DB68-3F2C-8658-E9A1-906CBF27833C}"/>
              </a:ext>
            </a:extLst>
          </p:cNvPr>
          <p:cNvGrpSpPr>
            <a:grpSpLocks noChangeAspect="1"/>
          </p:cNvGrpSpPr>
          <p:nvPr/>
        </p:nvGrpSpPr>
        <p:grpSpPr>
          <a:xfrm>
            <a:off x="5468734" y="3296350"/>
            <a:ext cx="5425658" cy="3060000"/>
            <a:chOff x="569153" y="1822428"/>
            <a:chExt cx="7881921" cy="4445306"/>
          </a:xfrm>
        </p:grpSpPr>
        <p:pic>
          <p:nvPicPr>
            <p:cNvPr id="10" name="Picture 9" descr="A blue and black logo&#10;&#10;Description automatically generated">
              <a:extLst>
                <a:ext uri="{FF2B5EF4-FFF2-40B4-BE49-F238E27FC236}">
                  <a16:creationId xmlns:a16="http://schemas.microsoft.com/office/drawing/2014/main" id="{143F7426-6992-BD9E-753A-AC57EFF6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153" y="4251821"/>
              <a:ext cx="1595822" cy="720000"/>
            </a:xfrm>
            <a:prstGeom prst="rect">
              <a:avLst/>
            </a:prstGeom>
          </p:spPr>
        </p:pic>
        <p:pic>
          <p:nvPicPr>
            <p:cNvPr id="11" name="Picture 10" descr="A black background with blue text and a black circle&#10;&#10;Description automatically generated">
              <a:extLst>
                <a:ext uri="{FF2B5EF4-FFF2-40B4-BE49-F238E27FC236}">
                  <a16:creationId xmlns:a16="http://schemas.microsoft.com/office/drawing/2014/main" id="{B047AA81-9199-8438-C4A9-ADBABA8A4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610" y="1930546"/>
              <a:ext cx="1261733" cy="792000"/>
            </a:xfrm>
            <a:prstGeom prst="rect">
              <a:avLst/>
            </a:prstGeom>
          </p:spPr>
        </p:pic>
        <p:pic>
          <p:nvPicPr>
            <p:cNvPr id="12" name="Picture 11" descr="A logo with a child's face&#10;&#10;Description automatically generated">
              <a:extLst>
                <a:ext uri="{FF2B5EF4-FFF2-40B4-BE49-F238E27FC236}">
                  <a16:creationId xmlns:a16="http://schemas.microsoft.com/office/drawing/2014/main" id="{50B36CCE-CF64-D7D4-F42A-0A58BA7B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610" y="5367734"/>
              <a:ext cx="1358081" cy="756000"/>
            </a:xfrm>
            <a:prstGeom prst="rect">
              <a:avLst/>
            </a:prstGeom>
          </p:spPr>
        </p:pic>
        <p:pic>
          <p:nvPicPr>
            <p:cNvPr id="13" name="Picture 12" descr="A blue and black logo&#10;&#10;Description automatically generated">
              <a:extLst>
                <a:ext uri="{FF2B5EF4-FFF2-40B4-BE49-F238E27FC236}">
                  <a16:creationId xmlns:a16="http://schemas.microsoft.com/office/drawing/2014/main" id="{B30A9212-EBB5-05F6-1057-29A347DB5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6498" y="1822428"/>
              <a:ext cx="1732069" cy="1080000"/>
            </a:xfrm>
            <a:prstGeom prst="rect">
              <a:avLst/>
            </a:prstGeom>
          </p:spPr>
        </p:pic>
        <p:pic>
          <p:nvPicPr>
            <p:cNvPr id="14" name="Picture 13" descr="A blue and white shield with red text&#10;&#10;Description automatically generated">
              <a:extLst>
                <a:ext uri="{FF2B5EF4-FFF2-40B4-BE49-F238E27FC236}">
                  <a16:creationId xmlns:a16="http://schemas.microsoft.com/office/drawing/2014/main" id="{BBC8BEE3-32EF-AAFF-8002-AF36487A4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8463" y="3037183"/>
              <a:ext cx="728026" cy="900000"/>
            </a:xfrm>
            <a:prstGeom prst="rect">
              <a:avLst/>
            </a:prstGeom>
          </p:spPr>
        </p:pic>
        <p:pic>
          <p:nvPicPr>
            <p:cNvPr id="15" name="Picture 14" descr="A blue circle with white text&#10;&#10;Description automatically generated">
              <a:extLst>
                <a:ext uri="{FF2B5EF4-FFF2-40B4-BE49-F238E27FC236}">
                  <a16:creationId xmlns:a16="http://schemas.microsoft.com/office/drawing/2014/main" id="{0B275165-1816-AA0B-EF35-0E264CEB7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5743" y="1931406"/>
              <a:ext cx="864000" cy="864000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1939BE9-0186-DE30-FC6F-136AF76C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7084" t="21887" r="13542" b="15613"/>
            <a:stretch/>
          </p:blipFill>
          <p:spPr>
            <a:xfrm>
              <a:off x="4228567" y="2916402"/>
              <a:ext cx="2544417" cy="1440000"/>
            </a:xfrm>
            <a:prstGeom prst="rect">
              <a:avLst/>
            </a:prstGeom>
          </p:spPr>
        </p:pic>
        <p:pic>
          <p:nvPicPr>
            <p:cNvPr id="17" name="Picture 16" descr="A blue and white logo&#10;&#10;Description automatically generated">
              <a:extLst>
                <a:ext uri="{FF2B5EF4-FFF2-40B4-BE49-F238E27FC236}">
                  <a16:creationId xmlns:a16="http://schemas.microsoft.com/office/drawing/2014/main" id="{7DD78800-6B8C-9B51-9751-3ED568056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03095" y="5187734"/>
              <a:ext cx="1080000" cy="1080000"/>
            </a:xfrm>
            <a:prstGeom prst="rect">
              <a:avLst/>
            </a:prstGeom>
          </p:spPr>
        </p:pic>
        <p:pic>
          <p:nvPicPr>
            <p:cNvPr id="18" name="Picture 17" descr="A blue and yellow sign with white text&#10;&#10;Description automatically generated">
              <a:extLst>
                <a:ext uri="{FF2B5EF4-FFF2-40B4-BE49-F238E27FC236}">
                  <a16:creationId xmlns:a16="http://schemas.microsoft.com/office/drawing/2014/main" id="{0F066517-D00B-D98B-33C0-EA950759C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878411" y="5367734"/>
              <a:ext cx="1400000" cy="900000"/>
            </a:xfrm>
            <a:prstGeom prst="rect">
              <a:avLst/>
            </a:prstGeom>
          </p:spPr>
        </p:pic>
        <p:pic>
          <p:nvPicPr>
            <p:cNvPr id="19" name="Picture 18" descr="A logo on a blue background&#10;&#10;Description automatically generated">
              <a:extLst>
                <a:ext uri="{FF2B5EF4-FFF2-40B4-BE49-F238E27FC236}">
                  <a16:creationId xmlns:a16="http://schemas.microsoft.com/office/drawing/2014/main" id="{3672FFE8-B3D8-0B4A-D7B5-D9469A77E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893095" y="4071821"/>
              <a:ext cx="900000" cy="900000"/>
            </a:xfrm>
            <a:prstGeom prst="rect">
              <a:avLst/>
            </a:prstGeom>
          </p:spPr>
        </p:pic>
        <p:pic>
          <p:nvPicPr>
            <p:cNvPr id="20" name="Picture 19" descr="A logo for a university&#10;&#10;Description automatically generated">
              <a:extLst>
                <a:ext uri="{FF2B5EF4-FFF2-40B4-BE49-F238E27FC236}">
                  <a16:creationId xmlns:a16="http://schemas.microsoft.com/office/drawing/2014/main" id="{1BA58F6D-412D-7D53-2B30-B3619F69F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28381" b="27570"/>
            <a:stretch/>
          </p:blipFill>
          <p:spPr>
            <a:xfrm>
              <a:off x="2496498" y="2999415"/>
              <a:ext cx="2177737" cy="720000"/>
            </a:xfrm>
            <a:prstGeom prst="rect">
              <a:avLst/>
            </a:prstGeom>
          </p:spPr>
        </p:pic>
        <p:pic>
          <p:nvPicPr>
            <p:cNvPr id="21" name="Picture 20" descr="A green and black logo&#10;&#10;Description automatically generated">
              <a:extLst>
                <a:ext uri="{FF2B5EF4-FFF2-40B4-BE49-F238E27FC236}">
                  <a16:creationId xmlns:a16="http://schemas.microsoft.com/office/drawing/2014/main" id="{CE582C0E-E848-4442-EFF5-369FB6E3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78411" y="4520068"/>
              <a:ext cx="1418664" cy="684000"/>
            </a:xfrm>
            <a:prstGeom prst="rect">
              <a:avLst/>
            </a:prstGeom>
          </p:spPr>
        </p:pic>
        <p:pic>
          <p:nvPicPr>
            <p:cNvPr id="22" name="Picture 21" descr="A close-up of a sign&#10;&#10;Description automatically generated">
              <a:extLst>
                <a:ext uri="{FF2B5EF4-FFF2-40B4-BE49-F238E27FC236}">
                  <a16:creationId xmlns:a16="http://schemas.microsoft.com/office/drawing/2014/main" id="{1B132ADE-8017-6EBA-2617-504331AE2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04674" y="1974645"/>
              <a:ext cx="2246400" cy="648000"/>
            </a:xfrm>
            <a:prstGeom prst="rect">
              <a:avLst/>
            </a:prstGeom>
          </p:spPr>
        </p:pic>
        <p:pic>
          <p:nvPicPr>
            <p:cNvPr id="23" name="Picture 2" descr="UNISA | Home">
              <a:extLst>
                <a:ext uri="{FF2B5EF4-FFF2-40B4-BE49-F238E27FC236}">
                  <a16:creationId xmlns:a16="http://schemas.microsoft.com/office/drawing/2014/main" id="{112AABF5-D8CA-31EA-D685-B48AB866F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531" y="2857183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EN / Bilkent University – Bilkent University Emblem">
              <a:extLst>
                <a:ext uri="{FF2B5EF4-FFF2-40B4-BE49-F238E27FC236}">
                  <a16:creationId xmlns:a16="http://schemas.microsoft.com/office/drawing/2014/main" id="{0D669CCA-857D-7A39-7F4E-C71CD5E3E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531" y="4230940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23C907E-9474-E8B0-07E8-D52BDEB04745}"/>
              </a:ext>
            </a:extLst>
          </p:cNvPr>
          <p:cNvSpPr txBox="1"/>
          <p:nvPr/>
        </p:nvSpPr>
        <p:spPr>
          <a:xfrm>
            <a:off x="6013575" y="1575178"/>
            <a:ext cx="3219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Technical Board</a:t>
            </a:r>
          </a:p>
          <a:p>
            <a:r>
              <a:rPr lang="en-IT" sz="1600" dirty="0"/>
              <a:t>F. Bossi (Chair), S. Gazzana (Technical Manager), C. Ligi (Cryogenics), G. Mazzitelli (Computing), C. Gatti (PI)</a:t>
            </a:r>
          </a:p>
        </p:txBody>
      </p:sp>
    </p:spTree>
    <p:extLst>
      <p:ext uri="{BB962C8B-B14F-4D97-AF65-F5344CB8AC3E}">
        <p14:creationId xmlns:p14="http://schemas.microsoft.com/office/powerpoint/2010/main" val="166249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589843-C88E-320F-67DA-CD92F3DE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WP1 Physics Reach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(L. </a:t>
            </a:r>
            <a:r>
              <a:rPr lang="en-US" sz="2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Visinelli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F. Mescia)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1AD7A-EDD3-3569-B231-C012816F6F69}"/>
              </a:ext>
            </a:extLst>
          </p:cNvPr>
          <p:cNvSpPr txBox="1"/>
          <p:nvPr/>
        </p:nvSpPr>
        <p:spPr>
          <a:xfrm>
            <a:off x="1144923" y="2405894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The theoretical work currently focuses on: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Detecting axion mini-clusters with FLASH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Relativistic axions and DP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Coupling to HFGW (within GravNet)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Concerning future applications and detector upgrades: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Investigating dilaton detection with Bulk Acoustic Wave (BAW) resonators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Searching for millicharged particles with FLASH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CCF808-D944-BDA0-E368-D7302DE2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8542" y="909081"/>
            <a:ext cx="3385379" cy="507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D8CBDB-0259-65B7-4F2A-72ABB2EA4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9378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92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3E0EA0-B0B9-5731-2A61-1229DD505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95" y="135969"/>
            <a:ext cx="10689345" cy="63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24ECF2-AE6C-CEB2-3660-6AB0831BFA3F}"/>
              </a:ext>
            </a:extLst>
          </p:cNvPr>
          <p:cNvSpPr txBox="1"/>
          <p:nvPr/>
        </p:nvSpPr>
        <p:spPr>
          <a:xfrm>
            <a:off x="1487158" y="6356350"/>
            <a:ext cx="228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/>
              <a:t>Visinelli arxiv:2011.05377</a:t>
            </a:r>
            <a:r>
              <a:rPr lang="en-IT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03BEF-8CB9-3BD9-9090-9EB9AE0EE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4296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9AA5C-8C48-9A67-606C-AAC80C56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WP2: Cryostat Mechanical Design and Cryogenics </a:t>
            </a:r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(C. Ligi)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7EC06-649D-EBE1-DD8B-0994F8C099CD}"/>
              </a:ext>
            </a:extLst>
          </p:cNvPr>
          <p:cNvSpPr txBox="1"/>
          <p:nvPr/>
        </p:nvSpPr>
        <p:spPr>
          <a:xfrm>
            <a:off x="645066" y="2031101"/>
            <a:ext cx="4282984" cy="3511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Signed by CERN and LNF a Collaboration Agreement for the cryogenic design of the FLASH experiment.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 PhD student in engineering from La Sapienza University is now working with the Cryogenic Service at CERN.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 report on FLASH cryogenics is expected in summer 2026 and the final report on its mechanical design before summer 2027.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ocument with black text&#10;&#10;AI-generated content may be incorrect.">
            <a:extLst>
              <a:ext uri="{FF2B5EF4-FFF2-40B4-BE49-F238E27FC236}">
                <a16:creationId xmlns:a16="http://schemas.microsoft.com/office/drawing/2014/main" id="{0AC48226-1AB7-8567-8E9E-F54E03A7C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624160"/>
            <a:ext cx="5628018" cy="337680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1A71C-29C0-7A26-D504-888E74DC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597B92C-E5EF-2E47-A14B-89B3D8BB0C72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22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585B0A-C0A6-FE03-0BBD-FB04054F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11" descr="A diagram of a machine&#10;&#10;AI-generated content may be incorrect.">
            <a:extLst>
              <a:ext uri="{FF2B5EF4-FFF2-40B4-BE49-F238E27FC236}">
                <a16:creationId xmlns:a16="http://schemas.microsoft.com/office/drawing/2014/main" id="{5B882D61-51EB-E83A-BFB7-090E51C3A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" r="-2" b="-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7A1D14-4328-F71F-E32A-F9BF34777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it-IT" sz="4000" i="1" dirty="0" err="1"/>
              <a:t>Ongoing</a:t>
            </a:r>
            <a:r>
              <a:rPr lang="it-IT" sz="4000" i="1" dirty="0"/>
              <a:t> Work</a:t>
            </a:r>
            <a:endParaRPr lang="en-GB" sz="4000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D076C8-21B3-07A1-7CFB-C27669FE7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1800" dirty="0"/>
              <a:t>Definition of the RF </a:t>
            </a:r>
            <a:r>
              <a:rPr lang="it-IT" sz="1800" dirty="0" err="1"/>
              <a:t>cavity</a:t>
            </a:r>
            <a:r>
              <a:rPr lang="it-IT" sz="1800" dirty="0"/>
              <a:t> </a:t>
            </a:r>
            <a:r>
              <a:rPr lang="it-IT" sz="1800" dirty="0" err="1"/>
              <a:t>cryostat</a:t>
            </a:r>
            <a:r>
              <a:rPr lang="it-IT" sz="1800" dirty="0"/>
              <a:t> general layout </a:t>
            </a:r>
            <a:r>
              <a:rPr lang="it-IT" sz="1800" dirty="0" err="1"/>
              <a:t>details</a:t>
            </a:r>
            <a:endParaRPr lang="it-IT" sz="1800" dirty="0"/>
          </a:p>
          <a:p>
            <a:r>
              <a:rPr lang="it-IT" sz="1800" dirty="0" err="1"/>
              <a:t>Cryostat</a:t>
            </a:r>
            <a:r>
              <a:rPr lang="it-IT" sz="1800" dirty="0"/>
              <a:t> </a:t>
            </a:r>
            <a:r>
              <a:rPr lang="it-IT" sz="1800" dirty="0" err="1"/>
              <a:t>cryo</a:t>
            </a:r>
            <a:r>
              <a:rPr lang="it-IT" sz="1800" dirty="0"/>
              <a:t>/</a:t>
            </a:r>
            <a:r>
              <a:rPr lang="it-IT" sz="1800" dirty="0" err="1"/>
              <a:t>mechanical</a:t>
            </a:r>
            <a:r>
              <a:rPr lang="it-IT" sz="1800" dirty="0"/>
              <a:t> design of </a:t>
            </a:r>
          </a:p>
          <a:p>
            <a:pPr lvl="1"/>
            <a:r>
              <a:rPr lang="it-IT" sz="1800" dirty="0"/>
              <a:t>RF </a:t>
            </a:r>
            <a:r>
              <a:rPr lang="it-IT" sz="1800" dirty="0" err="1"/>
              <a:t>cavity</a:t>
            </a:r>
            <a:endParaRPr lang="it-IT" sz="1800" dirty="0"/>
          </a:p>
          <a:p>
            <a:pPr lvl="1"/>
            <a:r>
              <a:rPr lang="it-IT" sz="1800" dirty="0"/>
              <a:t>vacuum </a:t>
            </a:r>
            <a:r>
              <a:rPr lang="it-IT" sz="1800" dirty="0" err="1"/>
              <a:t>shield</a:t>
            </a:r>
            <a:endParaRPr lang="it-IT" sz="1800" dirty="0"/>
          </a:p>
          <a:p>
            <a:pPr lvl="1"/>
            <a:r>
              <a:rPr lang="it-IT" sz="1800" dirty="0"/>
              <a:t>70 K </a:t>
            </a:r>
            <a:r>
              <a:rPr lang="it-IT" sz="1800" dirty="0" err="1"/>
              <a:t>radiation</a:t>
            </a:r>
            <a:r>
              <a:rPr lang="it-IT" sz="1800" dirty="0"/>
              <a:t> </a:t>
            </a:r>
            <a:r>
              <a:rPr lang="it-IT" sz="1800" dirty="0" err="1"/>
              <a:t>shield</a:t>
            </a:r>
            <a:endParaRPr lang="it-IT" sz="1800" dirty="0">
              <a:cs typeface="Calibri"/>
            </a:endParaRPr>
          </a:p>
          <a:p>
            <a:r>
              <a:rPr lang="it-IT" sz="1800" dirty="0" err="1"/>
              <a:t>Cryogenic</a:t>
            </a:r>
            <a:r>
              <a:rPr lang="it-IT" sz="1800" dirty="0"/>
              <a:t> </a:t>
            </a:r>
            <a:r>
              <a:rPr lang="it-IT" sz="1800" dirty="0" err="1"/>
              <a:t>turret</a:t>
            </a:r>
            <a:r>
              <a:rPr lang="it-IT" sz="1800" dirty="0"/>
              <a:t> </a:t>
            </a:r>
            <a:r>
              <a:rPr lang="it-IT" sz="1800" dirty="0" err="1"/>
              <a:t>cryo</a:t>
            </a:r>
            <a:r>
              <a:rPr lang="it-IT" sz="1800" dirty="0"/>
              <a:t>/</a:t>
            </a:r>
            <a:r>
              <a:rPr lang="it-IT" sz="1800" dirty="0" err="1"/>
              <a:t>mechanical</a:t>
            </a:r>
            <a:r>
              <a:rPr lang="it-IT" sz="1800" dirty="0"/>
              <a:t> design</a:t>
            </a:r>
            <a:endParaRPr lang="it-IT" sz="1800" dirty="0">
              <a:cs typeface="Calibri"/>
            </a:endParaRPr>
          </a:p>
          <a:p>
            <a:r>
              <a:rPr lang="it-IT" sz="1800" dirty="0" err="1"/>
              <a:t>Cryogenic</a:t>
            </a:r>
            <a:r>
              <a:rPr lang="it-IT" sz="1800" dirty="0"/>
              <a:t> transfer lines design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B86BC-4674-4CFF-F58D-1F93FA18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7B92C-E5EF-2E47-A14B-89B3D8BB0C72}" type="slidenum">
              <a:rPr lang="en-IT" smtClean="0"/>
              <a:t>9</a:t>
            </a:fld>
            <a:endParaRPr lang="en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C89F9C-2D23-C76F-E73C-5D8787B4459A}"/>
              </a:ext>
            </a:extLst>
          </p:cNvPr>
          <p:cNvSpPr txBox="1"/>
          <p:nvPr/>
        </p:nvSpPr>
        <p:spPr>
          <a:xfrm>
            <a:off x="304801" y="6240078"/>
            <a:ext cx="1441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/>
              <a:t>Credit C. Capoccia</a:t>
            </a:r>
          </a:p>
        </p:txBody>
      </p:sp>
    </p:spTree>
    <p:extLst>
      <p:ext uri="{BB962C8B-B14F-4D97-AF65-F5344CB8AC3E}">
        <p14:creationId xmlns:p14="http://schemas.microsoft.com/office/powerpoint/2010/main" val="2462869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1901</Words>
  <Application>Microsoft Macintosh PowerPoint</Application>
  <PresentationFormat>Widescreen</PresentationFormat>
  <Paragraphs>310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Meiryo</vt:lpstr>
      <vt:lpstr>Aptos</vt:lpstr>
      <vt:lpstr>Aptos Display</vt:lpstr>
      <vt:lpstr>Arial</vt:lpstr>
      <vt:lpstr>Arial Narrow</vt:lpstr>
      <vt:lpstr>Calibri</vt:lpstr>
      <vt:lpstr>Cambria Math</vt:lpstr>
      <vt:lpstr>Noto Sans</vt:lpstr>
      <vt:lpstr>Symbol</vt:lpstr>
      <vt:lpstr>Wingdings</vt:lpstr>
      <vt:lpstr>Office Theme</vt:lpstr>
      <vt:lpstr>GravNet</vt:lpstr>
      <vt:lpstr>GravNet A Global Network for the Search of High Frequency Gravitational Waves</vt:lpstr>
      <vt:lpstr>PowerPoint Presentation</vt:lpstr>
      <vt:lpstr>PowerPoint Presentation</vt:lpstr>
      <vt:lpstr>FLASH Collaboration</vt:lpstr>
      <vt:lpstr>WP1 Physics Reach  (L. Visinelli and F. Mescia)</vt:lpstr>
      <vt:lpstr>PowerPoint Presentation</vt:lpstr>
      <vt:lpstr>WP2: Cryostat Mechanical Design and Cryogenics (C. Ligi) </vt:lpstr>
      <vt:lpstr>Ongoing Work</vt:lpstr>
      <vt:lpstr>Carpentry Structure  for the access to the experimental and technical area and for hosting the new cryogenic turret</vt:lpstr>
      <vt:lpstr>FINUDA  Control System</vt:lpstr>
      <vt:lpstr>WP3: RF Cavity (S. Tocci and A. Diaz) </vt:lpstr>
      <vt:lpstr>PowerPoint Presentation</vt:lpstr>
      <vt:lpstr>Tuning System</vt:lpstr>
      <vt:lpstr>PowerPoint Presentation</vt:lpstr>
      <vt:lpstr>Analysis of Mechanical Vibrations</vt:lpstr>
      <vt:lpstr>Surface Roughness</vt:lpstr>
      <vt:lpstr>700MHz Prototype</vt:lpstr>
      <vt:lpstr>WP4: Signal Amplification and Acquisition (P. Falferi and G. Lamanna) </vt:lpstr>
      <vt:lpstr>WP5: Data Analysis and Computing (K. Schmieden and G. Mazzitelli )</vt:lpstr>
      <vt:lpstr>WP6: FINUDA Decommissioning and FLASH Commissioning (S. Gazzana)</vt:lpstr>
      <vt:lpstr>PowerPoint Presentation</vt:lpstr>
      <vt:lpstr>PowerPoint Presentation</vt:lpstr>
      <vt:lpstr>PowerPoint Presentation</vt:lpstr>
      <vt:lpstr>PowerPoint Presentation</vt:lpstr>
      <vt:lpstr>QUAX@LNF</vt:lpstr>
      <vt:lpstr>Multi-Mode Detection for HFGW </vt:lpstr>
      <vt:lpstr>Daily Modulation</vt:lpstr>
      <vt:lpstr>Characterization of TWPA Amplifier </vt:lpstr>
      <vt:lpstr>PowerPoint Presentation</vt:lpstr>
      <vt:lpstr>Coherent Oscillations in Weakly Anharmonic NbSe2 Qubit </vt:lpstr>
      <vt:lpstr>New NbSe2 Qubit with large anharmonicity</vt:lpstr>
      <vt:lpstr>2 Qubits Photon-Counter</vt:lpstr>
      <vt:lpstr>COLD Lab expansion works</vt:lpstr>
      <vt:lpstr>In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Claudio Gatti</dc:creator>
  <cp:lastModifiedBy>Claudio Gatti</cp:lastModifiedBy>
  <cp:revision>369</cp:revision>
  <dcterms:created xsi:type="dcterms:W3CDTF">2025-11-07T05:42:57Z</dcterms:created>
  <dcterms:modified xsi:type="dcterms:W3CDTF">2025-11-12T09:05:58Z</dcterms:modified>
</cp:coreProperties>
</file>