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513" r:id="rId4"/>
    <p:sldMasterId id="2147484680" r:id="rId5"/>
    <p:sldMasterId id="2147484708" r:id="rId6"/>
    <p:sldMasterId id="2147484722" r:id="rId7"/>
    <p:sldMasterId id="2147484734" r:id="rId8"/>
    <p:sldMasterId id="2147484749" r:id="rId9"/>
    <p:sldMasterId id="2147484761" r:id="rId10"/>
  </p:sldMasterIdLst>
  <p:notesMasterIdLst>
    <p:notesMasterId r:id="rId46"/>
  </p:notesMasterIdLst>
  <p:handoutMasterIdLst>
    <p:handoutMasterId r:id="rId47"/>
  </p:handoutMasterIdLst>
  <p:sldIdLst>
    <p:sldId id="256" r:id="rId11"/>
    <p:sldId id="21323" r:id="rId12"/>
    <p:sldId id="4286" r:id="rId13"/>
    <p:sldId id="21448" r:id="rId14"/>
    <p:sldId id="21361" r:id="rId15"/>
    <p:sldId id="21420" r:id="rId16"/>
    <p:sldId id="21335" r:id="rId17"/>
    <p:sldId id="21352" r:id="rId18"/>
    <p:sldId id="21345" r:id="rId19"/>
    <p:sldId id="21423" r:id="rId20"/>
    <p:sldId id="21365" r:id="rId21"/>
    <p:sldId id="21368" r:id="rId22"/>
    <p:sldId id="3787" r:id="rId23"/>
    <p:sldId id="21341" r:id="rId24"/>
    <p:sldId id="3875" r:id="rId25"/>
    <p:sldId id="257" r:id="rId26"/>
    <p:sldId id="21451" r:id="rId27"/>
    <p:sldId id="667" r:id="rId28"/>
    <p:sldId id="502" r:id="rId29"/>
    <p:sldId id="525" r:id="rId30"/>
    <p:sldId id="3865" r:id="rId31"/>
    <p:sldId id="669" r:id="rId32"/>
    <p:sldId id="21421" r:id="rId33"/>
    <p:sldId id="21452" r:id="rId34"/>
    <p:sldId id="733" r:id="rId35"/>
    <p:sldId id="21415" r:id="rId36"/>
    <p:sldId id="21416" r:id="rId37"/>
    <p:sldId id="21412" r:id="rId38"/>
    <p:sldId id="21413" r:id="rId39"/>
    <p:sldId id="21449" r:id="rId40"/>
    <p:sldId id="21422" r:id="rId41"/>
    <p:sldId id="21366" r:id="rId42"/>
    <p:sldId id="670" r:id="rId43"/>
    <p:sldId id="594" r:id="rId44"/>
    <p:sldId id="671" r:id="rId45"/>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C88"/>
    <a:srgbClr val="DDEAF8"/>
    <a:srgbClr val="4472C4"/>
    <a:srgbClr val="FF40FF"/>
    <a:srgbClr val="ED9E0B"/>
    <a:srgbClr val="4B568B"/>
    <a:srgbClr val="FCAF18"/>
    <a:srgbClr val="A5A5A5"/>
    <a:srgbClr val="A6A6A6"/>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F2100-F1E8-A94B-B21B-A96FFF0236C8}" v="4" dt="2025-02-18T16:56:00.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5" autoAdjust="0"/>
    <p:restoredTop sz="91208" autoAdjust="0"/>
  </p:normalViewPr>
  <p:slideViewPr>
    <p:cSldViewPr snapToGrid="0">
      <p:cViewPr varScale="1">
        <p:scale>
          <a:sx n="101" d="100"/>
          <a:sy n="101" d="100"/>
        </p:scale>
        <p:origin x="216" y="224"/>
      </p:cViewPr>
      <p:guideLst>
        <p:guide orient="horz" pos="799"/>
        <p:guide pos="3840"/>
      </p:guideLst>
    </p:cSldViewPr>
  </p:slideViewPr>
  <p:outlineViewPr>
    <p:cViewPr>
      <p:scale>
        <a:sx n="33" d="100"/>
        <a:sy n="33" d="100"/>
      </p:scale>
      <p:origin x="16" y="12960"/>
    </p:cViewPr>
  </p:outlineViewPr>
  <p:notesTextViewPr>
    <p:cViewPr>
      <p:scale>
        <a:sx n="25" d="100"/>
        <a:sy n="2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11/11/25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11/11/2025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dirty="0"/>
          </a:p>
        </p:txBody>
      </p:sp>
    </p:spTree>
    <p:extLst>
      <p:ext uri="{BB962C8B-B14F-4D97-AF65-F5344CB8AC3E}">
        <p14:creationId xmlns:p14="http://schemas.microsoft.com/office/powerpoint/2010/main" val="386926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5</a:t>
            </a:fld>
            <a:endParaRPr lang="en-GB"/>
          </a:p>
        </p:txBody>
      </p:sp>
    </p:spTree>
    <p:extLst>
      <p:ext uri="{BB962C8B-B14F-4D97-AF65-F5344CB8AC3E}">
        <p14:creationId xmlns:p14="http://schemas.microsoft.com/office/powerpoint/2010/main" val="59875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14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92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Arial" panose="020B0604020202020204" pitchFamily="34" charset="0"/>
              </a:rPr>
              <a:t>ARIA will include a 3m-long Apple 2 modulator, a dispersive section and four 2.2m-long Apple 2 radiators, as in the lower sketch, undulators analogous to those at Fermi. </a:t>
            </a:r>
          </a:p>
          <a:p>
            <a:r>
              <a:rPr lang="en-US" sz="1800" kern="100">
                <a:effectLst/>
                <a:latin typeface="Calibri" panose="020F0502020204030204" pitchFamily="34" charset="0"/>
                <a:ea typeface="Calibri" panose="020F0502020204030204" pitchFamily="34" charset="0"/>
                <a:cs typeface="Arial" panose="020B0604020202020204" pitchFamily="34" charset="0"/>
              </a:rPr>
              <a:t>The Aria beamline will work in seeded configuration adopting an OPA laser in different spectral region (320-400 + 600-800 nm), 200-400 fs duration and 20 </a:t>
            </a:r>
            <a:r>
              <a:rPr lang="en-US" sz="1800" kern="100" err="1">
                <a:effectLst/>
                <a:latin typeface="Calibri" panose="020F0502020204030204" pitchFamily="34" charset="0"/>
                <a:ea typeface="Calibri" panose="020F0502020204030204" pitchFamily="34" charset="0"/>
                <a:cs typeface="Arial" panose="020B0604020202020204" pitchFamily="34" charset="0"/>
              </a:rPr>
              <a:t>uJ</a:t>
            </a:r>
            <a:r>
              <a:rPr lang="en-US" sz="1800" kern="100">
                <a:effectLst/>
                <a:latin typeface="Calibri" panose="020F0502020204030204" pitchFamily="34" charset="0"/>
                <a:ea typeface="Calibri" panose="020F0502020204030204" pitchFamily="34" charset="0"/>
                <a:cs typeface="Arial" panose="020B0604020202020204" pitchFamily="34" charset="0"/>
              </a:rPr>
              <a:t> Energy. </a:t>
            </a:r>
            <a:endParaRPr lang="it-IT" sz="1800" kern="100">
              <a:effectLst/>
              <a:latin typeface="Calibri" panose="020F0502020204030204" pitchFamily="34" charset="0"/>
              <a:ea typeface="Calibri" panose="020F0502020204030204" pitchFamily="34" charset="0"/>
              <a:cs typeface="Arial" panose="020B0604020202020204" pitchFamily="34" charset="0"/>
            </a:endParaRPr>
          </a:p>
          <a:p>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19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CD8C3-9734-41DA-B2C0-D3C43EAABD5B}"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643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3B504-670E-264B-9372-B7F30D646369}"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209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Arial" panose="020B0604020202020204" pitchFamily="34" charset="0"/>
              </a:rPr>
              <a:t>We have considered to use FEL radiation for photoemission spectroscopy, Raman spectroscopy, </a:t>
            </a:r>
            <a:r>
              <a:rPr lang="en-US" sz="1200" b="0">
                <a:solidFill>
                  <a:srgbClr val="00A0FC"/>
                </a:solidFill>
                <a:latin typeface="Arial"/>
              </a:rPr>
              <a:t>time-of-flight spectroscopy, and photo fragmentation of molecules </a:t>
            </a:r>
            <a:r>
              <a:rPr lang="en-US" sz="1200" b="0" kern="100">
                <a:solidFill>
                  <a:srgbClr val="00A0FC"/>
                </a:solidFill>
                <a:effectLst/>
                <a:latin typeface="Calibri" panose="020F0502020204030204" pitchFamily="34" charset="0"/>
                <a:cs typeface="Arial" panose="020B0604020202020204" pitchFamily="34" charset="0"/>
              </a:rPr>
              <a:t>for</a:t>
            </a:r>
            <a:r>
              <a:rPr lang="en-US" sz="1200" kern="100">
                <a:effectLst/>
                <a:latin typeface="Calibri" panose="020F0502020204030204" pitchFamily="34" charset="0"/>
                <a:ea typeface="Calibri" panose="020F0502020204030204" pitchFamily="34" charset="0"/>
                <a:cs typeface="Arial" panose="020B0604020202020204" pitchFamily="34" charset="0"/>
              </a:rPr>
              <a:t> different samples exploiting the peculiar characteristic of the radiation as the ultra-short length, peak brilliance.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A0FC"/>
              </a:solidFill>
              <a:latin typeface="Arial"/>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83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0.jpeg"/><Relationship Id="rId16" Type="http://schemas.openxmlformats.org/officeDocument/2006/relationships/image" Target="../media/image44.png"/><Relationship Id="rId1" Type="http://schemas.openxmlformats.org/officeDocument/2006/relationships/slideMaster" Target="../slideMasters/slideMaster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jpe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image" Target="../media/image3.JP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Master" Target="../slideMasters/slideMaster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 Id="rId22" Type="http://schemas.openxmlformats.org/officeDocument/2006/relationships/image" Target="../media/image6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42AC53-F6EF-F59E-E9DC-9F6C6951F9C7}"/>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961ABB7C-CF31-7EAF-4AA4-5708AABF807A}"/>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4" name="Segnaposto piè di pagina 3">
            <a:extLst>
              <a:ext uri="{FF2B5EF4-FFF2-40B4-BE49-F238E27FC236}">
                <a16:creationId xmlns:a16="http://schemas.microsoft.com/office/drawing/2014/main" id="{A568EE81-76DD-8194-4B2D-B4C86DA99A41}"/>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0F7DFF9B-E8B1-A301-C72F-D10D4C3B8528}"/>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1273066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79CA944-CB0C-1AF0-B4E3-0B48DF47402C}"/>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3" name="Segnaposto piè di pagina 2">
            <a:extLst>
              <a:ext uri="{FF2B5EF4-FFF2-40B4-BE49-F238E27FC236}">
                <a16:creationId xmlns:a16="http://schemas.microsoft.com/office/drawing/2014/main" id="{6F879776-B506-B3CE-2D59-AADCC14270CD}"/>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DB555547-1216-3BD9-3825-AEE62C650FDE}"/>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42200837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66F675-4B01-4CEE-62AA-46BA87B285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1BE93527-A41B-F3E9-D854-90FC439B8F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61ED8B72-7273-3EAD-52E7-A810BD006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28A3280-2377-5694-7FB4-EE229442FDDE}"/>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6" name="Segnaposto piè di pagina 5">
            <a:extLst>
              <a:ext uri="{FF2B5EF4-FFF2-40B4-BE49-F238E27FC236}">
                <a16:creationId xmlns:a16="http://schemas.microsoft.com/office/drawing/2014/main" id="{B360F080-6E76-8D40-F46F-6A4FF62EB75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DA0BB850-BAAB-39E5-FFEF-051EC98FBBFE}"/>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4049803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C11A5-DBEF-6EB3-F16C-2D92A4CF896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3BFFA679-12ED-0FEE-8DA6-2EAD8C12D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6FD16912-0C51-7B03-A8E8-DE6E459B3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89FD3D6-8FFD-D113-F042-5D29E0BFE3F3}"/>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6" name="Segnaposto piè di pagina 5">
            <a:extLst>
              <a:ext uri="{FF2B5EF4-FFF2-40B4-BE49-F238E27FC236}">
                <a16:creationId xmlns:a16="http://schemas.microsoft.com/office/drawing/2014/main" id="{BA147594-C24D-9BED-65E1-7785CDF369F0}"/>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9BE07F9-CB59-390D-BF4B-A9F4FDF53297}"/>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19243982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A80142-362D-7E38-F124-FB28C7EF6AF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53394987-773A-7953-3F74-FAFAFCCAD80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E4EE0F0-9DE5-FDF9-C67F-A69A8037F687}"/>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5" name="Segnaposto piè di pagina 4">
            <a:extLst>
              <a:ext uri="{FF2B5EF4-FFF2-40B4-BE49-F238E27FC236}">
                <a16:creationId xmlns:a16="http://schemas.microsoft.com/office/drawing/2014/main" id="{964CE174-028C-F78D-9962-2D06E75E5B29}"/>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EC0C990-7BC3-B2F7-E036-6F886CB73C42}"/>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40538882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88364BF-13AB-613D-8F15-0D55D3DF62B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DE882735-D47D-484E-71CF-61D98FB21E1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3F08932-36BC-EB39-AAE4-3398DE40341A}"/>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5" name="Segnaposto piè di pagina 4">
            <a:extLst>
              <a:ext uri="{FF2B5EF4-FFF2-40B4-BE49-F238E27FC236}">
                <a16:creationId xmlns:a16="http://schemas.microsoft.com/office/drawing/2014/main" id="{FECAC843-C29A-F459-523D-AAEA1C01662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7F400B67-86F2-5A47-AC69-E7169FA603C4}"/>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23409978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2DBEAE-5515-D0FF-3B91-730F9E5FA4D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7EDD16B-B5C4-F896-11CA-4EC1A45CB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94B2D96-9921-4AF4-4C29-79E5B1CA1714}"/>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5" name="Segnaposto piè di pagina 4">
            <a:extLst>
              <a:ext uri="{FF2B5EF4-FFF2-40B4-BE49-F238E27FC236}">
                <a16:creationId xmlns:a16="http://schemas.microsoft.com/office/drawing/2014/main" id="{62633B4E-D385-AE9A-DBF9-DE885FB828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7C1397-74D1-3E0D-2945-C50170435DD3}"/>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1069219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B555F-1A00-908E-F704-0310ABB67AE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F119E0-61A5-82FE-83CA-5C224531666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1E030F4-F47F-AC5E-F766-9113A37B15CB}"/>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5" name="Segnaposto piè di pagina 4">
            <a:extLst>
              <a:ext uri="{FF2B5EF4-FFF2-40B4-BE49-F238E27FC236}">
                <a16:creationId xmlns:a16="http://schemas.microsoft.com/office/drawing/2014/main" id="{F77C4F4B-68B6-8527-394D-338A55EF1A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EA0E0A8-AB39-3DC7-4528-ACDBC55FF4C2}"/>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29853545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5BEE26-2B0C-48DB-B556-C69CA3B1451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876BB96-5B3C-7D49-9A9D-0577CECFE8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99705A5-56B3-E4FB-0AC2-5171424BB11E}"/>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5" name="Segnaposto piè di pagina 4">
            <a:extLst>
              <a:ext uri="{FF2B5EF4-FFF2-40B4-BE49-F238E27FC236}">
                <a16:creationId xmlns:a16="http://schemas.microsoft.com/office/drawing/2014/main" id="{9F83A6A6-87AD-72DA-5A13-D8CFED4BE11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9E3EBF9-855D-EE25-15FF-438725468DC3}"/>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1161396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9F8F03-57A6-587C-3062-845876DEEE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B9B537E-5900-2F71-757B-E903602F107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0CE1E76-2E4E-ED98-B430-14EB4B98930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61B9CA6-AE7F-9A5A-6087-5C8484C4DDF5}"/>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6" name="Segnaposto piè di pagina 5">
            <a:extLst>
              <a:ext uri="{FF2B5EF4-FFF2-40B4-BE49-F238E27FC236}">
                <a16:creationId xmlns:a16="http://schemas.microsoft.com/office/drawing/2014/main" id="{EB2D335F-9443-27B2-08AA-88AE7DD533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6FE0C90-89A4-55FC-710C-BB349AB981E1}"/>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3133793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BAC1D5-7908-91DD-6C82-0CDA9B1BC59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78C79F4-8057-29FF-221F-67C5408C5C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E110225-E85C-6B7A-E03B-D8F499E5CCA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9791C1B-49E7-C11E-DF70-92962B537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B419098-BF82-C1F6-839D-0992FE83E9E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97B59B0-27E4-DB20-2C0D-990687AC96FB}"/>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8" name="Segnaposto piè di pagina 7">
            <a:extLst>
              <a:ext uri="{FF2B5EF4-FFF2-40B4-BE49-F238E27FC236}">
                <a16:creationId xmlns:a16="http://schemas.microsoft.com/office/drawing/2014/main" id="{E45DEF42-C1A4-D8FF-1C12-5A558A1D775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3FC345A-05DC-0294-16F9-89277421D22C}"/>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4211492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7D794F-5A56-AFE4-4696-F4EFE1CFC5E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2D5880-12DD-4261-946F-76DFD2344571}"/>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4" name="Segnaposto piè di pagina 3">
            <a:extLst>
              <a:ext uri="{FF2B5EF4-FFF2-40B4-BE49-F238E27FC236}">
                <a16:creationId xmlns:a16="http://schemas.microsoft.com/office/drawing/2014/main" id="{07B1FC7E-5BEC-B4B8-8E8D-6977FA48CB6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92392A2-1122-E24C-9AED-F4C105792720}"/>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41154644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0212582-A225-D2D1-2A91-AF675CAE409E}"/>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3" name="Segnaposto piè di pagina 2">
            <a:extLst>
              <a:ext uri="{FF2B5EF4-FFF2-40B4-BE49-F238E27FC236}">
                <a16:creationId xmlns:a16="http://schemas.microsoft.com/office/drawing/2014/main" id="{7CEFB8EC-9781-3D8F-96FF-D2FAFD29B5F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773C885-AA6B-2CB7-2940-43BDCB591796}"/>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7202019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B63572-92F8-C96C-AED0-935F111A97E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F66A404-C46F-EC27-A8C3-00DFBC5ED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05A46A7-A1F1-0EE2-C7D3-7C57ABD07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6F7FDCA-9AF1-2CCA-1FDA-C4B8D1A69172}"/>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6" name="Segnaposto piè di pagina 5">
            <a:extLst>
              <a:ext uri="{FF2B5EF4-FFF2-40B4-BE49-F238E27FC236}">
                <a16:creationId xmlns:a16="http://schemas.microsoft.com/office/drawing/2014/main" id="{BBDC6EF1-C560-6481-78DB-60F5321CCD5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3AF1C1C-7CEE-6DB1-981B-E3173B029D8C}"/>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32652427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0C5FF-8C87-0517-48B8-34A0BC9BB04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892326-C551-5984-F83F-5F8B7C9735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50DA690-4643-A75E-7ED9-007C1AAC1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1F46514-6316-F318-4FFF-A507A93D137D}"/>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6" name="Segnaposto piè di pagina 5">
            <a:extLst>
              <a:ext uri="{FF2B5EF4-FFF2-40B4-BE49-F238E27FC236}">
                <a16:creationId xmlns:a16="http://schemas.microsoft.com/office/drawing/2014/main" id="{C2A77044-07C9-68E7-40B7-6526605F065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1203720-2465-92B9-1A78-E47CF991AD15}"/>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817785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20CAC1-076A-11B2-1A44-771DDD13F2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8F1F511-39ED-6A8C-2EBF-45514DF3D3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B668A9-2D17-A29F-897C-EC482D458CD2}"/>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5" name="Segnaposto piè di pagina 4">
            <a:extLst>
              <a:ext uri="{FF2B5EF4-FFF2-40B4-BE49-F238E27FC236}">
                <a16:creationId xmlns:a16="http://schemas.microsoft.com/office/drawing/2014/main" id="{AFB0EED2-B51E-BD2F-7B35-053A7D5169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37F91A-9915-F319-220A-07BA07611EC7}"/>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1708886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C38C0E-123F-E831-95FB-1EE214EEA26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B2891FE-9DE8-979B-FF18-92909417525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775FF4-25A3-340E-87E1-8C125A7C3C67}"/>
              </a:ext>
            </a:extLst>
          </p:cNvPr>
          <p:cNvSpPr>
            <a:spLocks noGrp="1"/>
          </p:cNvSpPr>
          <p:nvPr>
            <p:ph type="dt" sz="half" idx="10"/>
          </p:nvPr>
        </p:nvSpPr>
        <p:spPr/>
        <p:txBody>
          <a:bodyPr/>
          <a:lstStyle/>
          <a:p>
            <a:fld id="{0EEB911F-80EA-4CA5-ADC7-E6E694A33B90}" type="datetimeFigureOut">
              <a:rPr lang="it-IT" smtClean="0"/>
              <a:t>11/11/25</a:t>
            </a:fld>
            <a:endParaRPr lang="it-IT"/>
          </a:p>
        </p:txBody>
      </p:sp>
      <p:sp>
        <p:nvSpPr>
          <p:cNvPr id="5" name="Segnaposto piè di pagina 4">
            <a:extLst>
              <a:ext uri="{FF2B5EF4-FFF2-40B4-BE49-F238E27FC236}">
                <a16:creationId xmlns:a16="http://schemas.microsoft.com/office/drawing/2014/main" id="{99D9304E-59B9-C585-2C7E-E296F3DC343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4B55FA-7ACA-C655-2998-21EE82073F3A}"/>
              </a:ext>
            </a:extLst>
          </p:cNvPr>
          <p:cNvSpPr>
            <a:spLocks noGrp="1"/>
          </p:cNvSpPr>
          <p:nvPr>
            <p:ph type="sldNum" sz="quarter" idx="12"/>
          </p:nvPr>
        </p:nvSpPr>
        <p:spPr/>
        <p:txBody>
          <a:bodyPr/>
          <a:lstStyle/>
          <a:p>
            <a:fld id="{B06C78B4-2EFE-411F-B2A1-C4B9FF0B3996}" type="slidenum">
              <a:rPr lang="it-IT" smtClean="0"/>
              <a:t>‹#›</a:t>
            </a:fld>
            <a:endParaRPr lang="it-IT"/>
          </a:p>
        </p:txBody>
      </p:sp>
    </p:spTree>
    <p:extLst>
      <p:ext uri="{BB962C8B-B14F-4D97-AF65-F5344CB8AC3E}">
        <p14:creationId xmlns:p14="http://schemas.microsoft.com/office/powerpoint/2010/main" val="3000861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883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r>
              <a:rPr lang="en-GB"/>
              <a:t>R. Assmann &amp; M. Ferrario - TIARA - 19 Oct 2022</a:t>
            </a:r>
          </a:p>
        </p:txBody>
      </p:sp>
    </p:spTree>
    <p:extLst>
      <p:ext uri="{BB962C8B-B14F-4D97-AF65-F5344CB8AC3E}">
        <p14:creationId xmlns:p14="http://schemas.microsoft.com/office/powerpoint/2010/main" val="3605119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65787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11759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&amp; M. Ferrario - TIARA - 19 Oct 2022</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02712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&amp; M. Ferrario - TIARA - 19 Oct 2022</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21708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&amp; M. Ferrario - TIARA - 19 Oct 2022</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701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1183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46472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37824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6792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9590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882166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11/11/25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11/11/25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author / institute</a:t>
            </a:r>
            <a:r>
              <a:rPr lang="en-GB"/>
              <a:t> and occasion</a:t>
            </a:r>
            <a:endParaRPr lang="en-US"/>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3288963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a:t>Click to edit Master title style</a:t>
            </a:r>
            <a:endParaRPr lang="en-GB"/>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2259574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32787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26104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031096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14669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9935387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596933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28321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04183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864957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59441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Tree>
    <p:extLst>
      <p:ext uri="{BB962C8B-B14F-4D97-AF65-F5344CB8AC3E}">
        <p14:creationId xmlns:p14="http://schemas.microsoft.com/office/powerpoint/2010/main" val="212289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0" y="5210346"/>
            <a:ext cx="3736126"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pic>
        <p:nvPicPr>
          <p:cNvPr id="6" name="Picture 5">
            <a:extLst>
              <a:ext uri="{FF2B5EF4-FFF2-40B4-BE49-F238E27FC236}">
                <a16:creationId xmlns:a16="http://schemas.microsoft.com/office/drawing/2014/main" id="{FE2A91CB-2AEA-71F9-99B4-FE84A7C35B0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543995" y="273553"/>
            <a:ext cx="2788151" cy="1261233"/>
          </a:xfrm>
          <a:prstGeom prst="rect">
            <a:avLst/>
          </a:prstGeom>
        </p:spPr>
      </p:pic>
    </p:spTree>
    <p:extLst>
      <p:ext uri="{BB962C8B-B14F-4D97-AF65-F5344CB8AC3E}">
        <p14:creationId xmlns:p14="http://schemas.microsoft.com/office/powerpoint/2010/main" val="2895784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3" y="6462572"/>
            <a:ext cx="5180359" cy="365125"/>
          </a:xfrm>
        </p:spPr>
        <p:txBody>
          <a:bodyPr/>
          <a:lstStyle>
            <a:lvl1pPr>
              <a:defRPr i="1">
                <a:solidFill>
                  <a:srgbClr val="334186"/>
                </a:solidFill>
              </a:defRPr>
            </a:lvl1pPr>
          </a:lstStyle>
          <a:p>
            <a:pPr algn="l"/>
            <a:r>
              <a:rPr lang="en-GB"/>
              <a:t>IV EuPRAXIA@SPARC_LAB Review Committee Meeting, LNF, November 30, 2022</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grpSp>
        <p:nvGrpSpPr>
          <p:cNvPr id="4" name="Group 3">
            <a:extLst>
              <a:ext uri="{FF2B5EF4-FFF2-40B4-BE49-F238E27FC236}">
                <a16:creationId xmlns:a16="http://schemas.microsoft.com/office/drawing/2014/main" id="{8C2C8A98-6E54-60B4-EC66-130DC0080D27}"/>
              </a:ext>
            </a:extLst>
          </p:cNvPr>
          <p:cNvGrpSpPr/>
          <p:nvPr userDrawn="1"/>
        </p:nvGrpSpPr>
        <p:grpSpPr>
          <a:xfrm>
            <a:off x="220133" y="-59851"/>
            <a:ext cx="1943100" cy="872190"/>
            <a:chOff x="3888739" y="2944556"/>
            <a:chExt cx="1943100" cy="872190"/>
          </a:xfrm>
        </p:grpSpPr>
        <p:pic>
          <p:nvPicPr>
            <p:cNvPr id="8" name="Picture 7">
              <a:extLst>
                <a:ext uri="{FF2B5EF4-FFF2-40B4-BE49-F238E27FC236}">
                  <a16:creationId xmlns:a16="http://schemas.microsoft.com/office/drawing/2014/main" id="{14D20BC6-6005-1522-DEB8-7EE6010AF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7117" y="2944556"/>
              <a:ext cx="1421141" cy="610580"/>
            </a:xfrm>
            <a:prstGeom prst="rect">
              <a:avLst/>
            </a:prstGeom>
          </p:spPr>
        </p:pic>
        <p:sp>
          <p:nvSpPr>
            <p:cNvPr id="9" name="TextBox 8">
              <a:extLst>
                <a:ext uri="{FF2B5EF4-FFF2-40B4-BE49-F238E27FC236}">
                  <a16:creationId xmlns:a16="http://schemas.microsoft.com/office/drawing/2014/main" id="{9093E76B-2A09-B4AC-611C-36DEBEBF12D0}"/>
                </a:ext>
              </a:extLst>
            </p:cNvPr>
            <p:cNvSpPr txBox="1"/>
            <p:nvPr/>
          </p:nvSpPr>
          <p:spPr>
            <a:xfrm>
              <a:off x="3888739" y="3555136"/>
              <a:ext cx="1943100" cy="261610"/>
            </a:xfrm>
            <a:prstGeom prst="rect">
              <a:avLst/>
            </a:prstGeom>
            <a:noFill/>
          </p:spPr>
          <p:txBody>
            <a:bodyPr wrap="square" rtlCol="0">
              <a:spAutoFit/>
            </a:bodyPr>
            <a:lstStyle/>
            <a:p>
              <a:r>
                <a:rPr lang="en-GB" sz="1100">
                  <a:solidFill>
                    <a:srgbClr val="2C3882"/>
                  </a:solidFill>
                </a:rPr>
                <a:t>a</a:t>
              </a:r>
              <a:r>
                <a:rPr lang="en-IT" sz="1100">
                  <a:solidFill>
                    <a:srgbClr val="2C3882"/>
                  </a:solidFill>
                </a:rPr>
                <a:t>t </a:t>
              </a:r>
              <a:r>
                <a:rPr lang="en-IT" sz="1100">
                  <a:solidFill>
                    <a:srgbClr val="FCAF18"/>
                  </a:solidFill>
                </a:rPr>
                <a:t>S</a:t>
              </a:r>
              <a:r>
                <a:rPr lang="en-IT" sz="1100">
                  <a:solidFill>
                    <a:srgbClr val="2C3882"/>
                  </a:solidFill>
                </a:rPr>
                <a:t>PARC_</a:t>
              </a:r>
              <a:r>
                <a:rPr lang="en-IT" sz="1100">
                  <a:solidFill>
                    <a:srgbClr val="FCAF18"/>
                  </a:solidFill>
                </a:rPr>
                <a:t>L</a:t>
              </a:r>
              <a:r>
                <a:rPr lang="en-IT" sz="1100">
                  <a:solidFill>
                    <a:srgbClr val="2C3882"/>
                  </a:solidFill>
                </a:rPr>
                <a:t>AB</a:t>
              </a:r>
            </a:p>
          </p:txBody>
        </p:sp>
      </p:grpSp>
    </p:spTree>
    <p:extLst>
      <p:ext uri="{BB962C8B-B14F-4D97-AF65-F5344CB8AC3E}">
        <p14:creationId xmlns:p14="http://schemas.microsoft.com/office/powerpoint/2010/main" val="2545998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11/11/2025</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20118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11/11/2025</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74274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11/11/2025</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939793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11/11/2025</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330697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11/11/2025</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034584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11/11/2025</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53473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11/11/2025</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20504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11/11/2025</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895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603250" y="539750"/>
            <a:ext cx="10985500" cy="716582"/>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2019466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11/11/2025</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3305197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it-IT"/>
              <a:t>Fare clic per modificare lo stile del titolo dello schema</a:t>
            </a:r>
            <a:endParaRPr lang="en-GB"/>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author / institute</a:t>
            </a:r>
            <a:r>
              <a:rPr lang="en-GB"/>
              <a:t> and occasion</a:t>
            </a:r>
            <a:endParaRPr lang="en-US"/>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2661400" y="2693691"/>
            <a:ext cx="1152130" cy="588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143" y="5204384"/>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02005" y="5204384"/>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31867"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591953" y="5204384"/>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pic>
        <p:nvPicPr>
          <p:cNvPr id="10" name="Picture 9" descr="A red and white flag&#10;&#10;Description automatically generated">
            <a:extLst>
              <a:ext uri="{FF2B5EF4-FFF2-40B4-BE49-F238E27FC236}">
                <a16:creationId xmlns:a16="http://schemas.microsoft.com/office/drawing/2014/main" id="{A432073E-30D0-1321-D61C-19FE02D74C2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22752" y="5703104"/>
            <a:ext cx="539895" cy="360000"/>
          </a:xfrm>
          <a:prstGeom prst="rect">
            <a:avLst/>
          </a:prstGeom>
          <a:ln w="3175">
            <a:solidFill>
              <a:schemeClr val="bg1">
                <a:lumMod val="85000"/>
              </a:schemeClr>
            </a:solidFill>
          </a:ln>
        </p:spPr>
      </p:pic>
      <p:pic>
        <p:nvPicPr>
          <p:cNvPr id="13" name="Picture 12" descr="A flag with a star&#10;&#10;Description automatically generated">
            <a:extLst>
              <a:ext uri="{FF2B5EF4-FFF2-40B4-BE49-F238E27FC236}">
                <a16:creationId xmlns:a16="http://schemas.microsoft.com/office/drawing/2014/main" id="{8F882AFF-47C1-56E6-A6EE-53B6BD8437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852144" y="5204384"/>
            <a:ext cx="540211" cy="360000"/>
          </a:xfrm>
          <a:prstGeom prst="rect">
            <a:avLst/>
          </a:prstGeom>
          <a:ln w="3175">
            <a:solidFill>
              <a:schemeClr val="bg1">
                <a:lumMod val="85000"/>
              </a:schemeClr>
            </a:solidFill>
          </a:ln>
        </p:spPr>
      </p:pic>
      <p:pic>
        <p:nvPicPr>
          <p:cNvPr id="15" name="Picture 14" descr="A red circle with white background&#10;&#10;Description automatically generated">
            <a:extLst>
              <a:ext uri="{FF2B5EF4-FFF2-40B4-BE49-F238E27FC236}">
                <a16:creationId xmlns:a16="http://schemas.microsoft.com/office/drawing/2014/main" id="{86656072-735B-1CC6-9FD3-2B2E5BE0D9D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482506" y="5204384"/>
            <a:ext cx="540211" cy="360000"/>
          </a:xfrm>
          <a:prstGeom prst="rect">
            <a:avLst/>
          </a:prstGeom>
          <a:ln w="3175">
            <a:solidFill>
              <a:schemeClr val="bg1">
                <a:lumMod val="85000"/>
              </a:schemeClr>
            </a:solidFill>
          </a:ln>
        </p:spPr>
      </p:pic>
      <p:pic>
        <p:nvPicPr>
          <p:cNvPr id="18" name="Picture 17" descr="A red and white flag&#10;&#10;Description automatically generated">
            <a:extLst>
              <a:ext uri="{FF2B5EF4-FFF2-40B4-BE49-F238E27FC236}">
                <a16:creationId xmlns:a16="http://schemas.microsoft.com/office/drawing/2014/main" id="{D6DDA5FD-EF50-ADF7-ACCA-929B0C6727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482717" y="5703104"/>
            <a:ext cx="540000" cy="360000"/>
          </a:xfrm>
          <a:prstGeom prst="rect">
            <a:avLst/>
          </a:prstGeom>
          <a:ln w="3175">
            <a:solidFill>
              <a:schemeClr val="bg1">
                <a:lumMod val="85000"/>
              </a:schemeClr>
            </a:solidFill>
          </a:ln>
        </p:spPr>
      </p:pic>
      <p:pic>
        <p:nvPicPr>
          <p:cNvPr id="21" name="Picture 20" descr="A flag with a red blue and white stripe&#10;&#10;Description automatically generated">
            <a:extLst>
              <a:ext uri="{FF2B5EF4-FFF2-40B4-BE49-F238E27FC236}">
                <a16:creationId xmlns:a16="http://schemas.microsoft.com/office/drawing/2014/main" id="{2F8C4F3E-377C-0CC5-10FD-5F12E137FAF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221996" y="5204384"/>
            <a:ext cx="540000" cy="360000"/>
          </a:xfrm>
          <a:prstGeom prst="rect">
            <a:avLst/>
          </a:prstGeom>
          <a:ln w="3175">
            <a:solidFill>
              <a:schemeClr val="bg1">
                <a:lumMod val="85000"/>
              </a:schemeClr>
            </a:solidFill>
          </a:ln>
        </p:spPr>
      </p:pic>
      <p:pic>
        <p:nvPicPr>
          <p:cNvPr id="24" name="Picture 23" descr="A blue and yellow flag&#10;&#10;Description automatically generated">
            <a:extLst>
              <a:ext uri="{FF2B5EF4-FFF2-40B4-BE49-F238E27FC236}">
                <a16:creationId xmlns:a16="http://schemas.microsoft.com/office/drawing/2014/main" id="{57BFDC14-E866-AD12-B5F8-AF5AAEFE1F2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852921" y="5703104"/>
            <a:ext cx="539520" cy="360000"/>
          </a:xfrm>
          <a:prstGeom prst="rect">
            <a:avLst/>
          </a:prstGeom>
          <a:ln w="3175">
            <a:solidFill>
              <a:schemeClr val="bg1">
                <a:lumMod val="85000"/>
              </a:schemeClr>
            </a:solidFill>
          </a:ln>
        </p:spPr>
      </p:pic>
    </p:spTree>
    <p:extLst>
      <p:ext uri="{BB962C8B-B14F-4D97-AF65-F5344CB8AC3E}">
        <p14:creationId xmlns:p14="http://schemas.microsoft.com/office/powerpoint/2010/main" val="1509535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it-IT"/>
              <a:t>Fare clic per modificare lo stile del titolo dello schema</a:t>
            </a:r>
            <a:endParaRPr lang="en-GB"/>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102319" y="6503215"/>
            <a:ext cx="4808728" cy="365125"/>
          </a:xfrm>
        </p:spPr>
        <p:txBody>
          <a:bodyPr/>
          <a:lstStyle>
            <a:lvl1pPr>
              <a:defRPr i="1">
                <a:solidFill>
                  <a:srgbClr val="334186"/>
                </a:solidFill>
              </a:defRPr>
            </a:lvl1pPr>
          </a:lstStyle>
          <a:p>
            <a:r>
              <a:rPr lang="en-GB"/>
              <a:t>C. Vaccarezza, EuPRAXIA_PP General Meeting 2025, ELI Beamlines Prague</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a:solidFill>
                  <a:srgbClr val="2C3982"/>
                </a:solidFill>
              </a:rPr>
              <a:t>www.eupraxia-pp.org</a:t>
            </a:r>
          </a:p>
        </p:txBody>
      </p:sp>
    </p:spTree>
    <p:extLst>
      <p:ext uri="{BB962C8B-B14F-4D97-AF65-F5344CB8AC3E}">
        <p14:creationId xmlns:p14="http://schemas.microsoft.com/office/powerpoint/2010/main" val="3127018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it-IT"/>
              <a:t>Fare clic per modificare lo stile del titolo dello schema</a:t>
            </a:r>
            <a:endParaRPr lang="en-GB"/>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1" y="6492875"/>
            <a:ext cx="5435029" cy="365125"/>
          </a:xfrm>
        </p:spPr>
        <p:txBody>
          <a:bodyPr/>
          <a:lstStyle>
            <a:lvl1pPr>
              <a:defRPr i="1">
                <a:solidFill>
                  <a:srgbClr val="334186"/>
                </a:solidFill>
              </a:defRPr>
            </a:lvl1pPr>
          </a:lstStyle>
          <a:p>
            <a:r>
              <a:rPr lang="en-GB"/>
              <a:t>C. Vaccarezza, EuPRAXIA_PP General Meeting 2025, ELI Beamlines Prague</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a:solidFill>
                  <a:srgbClr val="2C3982"/>
                </a:solidFill>
              </a:rPr>
              <a:t>www.eupraxia-pp.org</a:t>
            </a:r>
          </a:p>
        </p:txBody>
      </p:sp>
    </p:spTree>
    <p:extLst>
      <p:ext uri="{BB962C8B-B14F-4D97-AF65-F5344CB8AC3E}">
        <p14:creationId xmlns:p14="http://schemas.microsoft.com/office/powerpoint/2010/main" val="2003332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C. Vaccarezza, EuPRAXIA_PP General Meeting 2025, ELI Beamlines Prague</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37281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it-IT"/>
              <a:t>Fare clic per modificare lo stile del titolo dello schema</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C. Vaccarezza, EuPRAXIA_PP General Meeting 2025, ELI Beamlines Prague</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08329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C. Vaccarezza, EuPRAXIA_PP General Meeting 2025, ELI Beamlines Prague</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512094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it-IT"/>
              <a:t>Fare clic per modificare lo stile del titolo dello schema</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C. Vaccarezza, EuPRAXIA_PP General Meeting 2025, ELI Beamlines Prague</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57335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C. Vaccarezza, EuPRAXIA_PP General Meeting 2025, ELI Beamlines Prague</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2593691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C. Vaccarezza, EuPRAXIA_PP General Meeting 2025, ELI Beamlines Prague</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21623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C. Vaccarezza, EuPRAXIA_PP General Meeting 2025, ELI Beamlines Prague</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016781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it-IT"/>
              <a:t>Fare clic per modificare lo stile del titolo dello schema</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C. Vaccarezza, EuPRAXIA_PP General Meeting 2025, ELI Beamlines Prague</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886850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C. Vaccarezza, EuPRAXIA_PP General Meeting 2025, ELI Beamlines Prague</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47400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603250" y="539750"/>
            <a:ext cx="10985500" cy="716582"/>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65997925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184064331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C5E709-BC22-8EF7-DD20-3BF62434F4D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487FF06F-8A86-416B-9A9C-9A037C7F5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50C21EC3-4CAD-5678-7133-05F7923F20C1}"/>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5" name="Segnaposto piè di pagina 4">
            <a:extLst>
              <a:ext uri="{FF2B5EF4-FFF2-40B4-BE49-F238E27FC236}">
                <a16:creationId xmlns:a16="http://schemas.microsoft.com/office/drawing/2014/main" id="{6429968F-4444-C86D-B562-5022816587E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9EC1BF3-FAF4-DDBD-C8E1-220C3C100374}"/>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3932679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A9DBC7-E274-64A7-6585-E7FE273B9E1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28E982E-EDA8-4A08-DC2E-A0498DE3595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1856769C-B8CA-7886-DD92-522F41CA5360}"/>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5" name="Segnaposto piè di pagina 4">
            <a:extLst>
              <a:ext uri="{FF2B5EF4-FFF2-40B4-BE49-F238E27FC236}">
                <a16:creationId xmlns:a16="http://schemas.microsoft.com/office/drawing/2014/main" id="{172F95DE-9EAE-A7F0-F6F6-BADCC610CDA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C551BE7-BD94-E816-6B57-028E4C168C61}"/>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9323419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101ED7-06E5-BEA6-4328-DA0E437C8A3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E3843BA-1B79-3A1D-0200-60697BB66A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D20E221-18BA-C567-4639-7940A24E2248}"/>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5" name="Segnaposto piè di pagina 4">
            <a:extLst>
              <a:ext uri="{FF2B5EF4-FFF2-40B4-BE49-F238E27FC236}">
                <a16:creationId xmlns:a16="http://schemas.microsoft.com/office/drawing/2014/main" id="{D44D9DE9-0D98-B78F-FD50-D152E8076B18}"/>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70EC1345-A74D-9D78-0C4D-8299F616FA0B}"/>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28034167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744459-0113-652C-DAD3-42276506ECD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178B0810-1E0C-8337-54E7-0F7A2F0A48F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92345065-254F-4575-A028-5FA7B02C41B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443DB0E2-9214-2A57-923A-436F950546D7}"/>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6" name="Segnaposto piè di pagina 5">
            <a:extLst>
              <a:ext uri="{FF2B5EF4-FFF2-40B4-BE49-F238E27FC236}">
                <a16:creationId xmlns:a16="http://schemas.microsoft.com/office/drawing/2014/main" id="{F7A3852A-A04D-B8F0-9F2C-EDD2B8464702}"/>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DB31C06-D5AC-6412-8783-19F648464623}"/>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25452128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6F2BDA-044A-ADA9-6683-365F734FB4E1}"/>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D6F1AB2E-EEEA-F451-0BED-BDC18B9B42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090C4EF-8FD5-09CC-460F-61D2D5365F2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4F199722-48E7-A8D8-547D-429E1B37D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8736852-D344-ABFA-1ED7-6B05E031451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7CFC2CC4-8CA2-52ED-4758-CC40BF7D403E}"/>
              </a:ext>
            </a:extLst>
          </p:cNvPr>
          <p:cNvSpPr>
            <a:spLocks noGrp="1"/>
          </p:cNvSpPr>
          <p:nvPr>
            <p:ph type="dt" sz="half" idx="10"/>
          </p:nvPr>
        </p:nvSpPr>
        <p:spPr/>
        <p:txBody>
          <a:bodyPr/>
          <a:lstStyle/>
          <a:p>
            <a:fld id="{4BADC09C-9625-C547-9F82-67786FD0222C}" type="datetimeFigureOut">
              <a:rPr lang="en-GB" smtClean="0"/>
              <a:t>11/11/2025</a:t>
            </a:fld>
            <a:endParaRPr lang="en-GB"/>
          </a:p>
        </p:txBody>
      </p:sp>
      <p:sp>
        <p:nvSpPr>
          <p:cNvPr id="8" name="Segnaposto piè di pagina 7">
            <a:extLst>
              <a:ext uri="{FF2B5EF4-FFF2-40B4-BE49-F238E27FC236}">
                <a16:creationId xmlns:a16="http://schemas.microsoft.com/office/drawing/2014/main" id="{41FC3879-D855-F68F-5643-8085016F6D09}"/>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99CC879F-D027-1E87-CB66-5C0E0FD66D58}"/>
              </a:ext>
            </a:extLst>
          </p:cNvPr>
          <p:cNvSpPr>
            <a:spLocks noGrp="1"/>
          </p:cNvSpPr>
          <p:nvPr>
            <p:ph type="sldNum" sz="quarter" idx="12"/>
          </p:nvPr>
        </p:nvSpPr>
        <p:spPr/>
        <p:txBody>
          <a:bodyPr/>
          <a:lstStyle/>
          <a:p>
            <a:fld id="{F8C788CC-7CE8-674D-8ADF-9E926495749D}" type="slidenum">
              <a:rPr lang="en-GB" smtClean="0"/>
              <a:t>‹#›</a:t>
            </a:fld>
            <a:endParaRPr lang="en-GB"/>
          </a:p>
        </p:txBody>
      </p:sp>
    </p:spTree>
    <p:extLst>
      <p:ext uri="{BB962C8B-B14F-4D97-AF65-F5344CB8AC3E}">
        <p14:creationId xmlns:p14="http://schemas.microsoft.com/office/powerpoint/2010/main" val="3997209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27.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6.png"/><Relationship Id="rId2" Type="http://schemas.openxmlformats.org/officeDocument/2006/relationships/slideLayout" Target="../slideLayouts/slideLayout45.xml"/><Relationship Id="rId16" Type="http://schemas.openxmlformats.org/officeDocument/2006/relationships/image" Target="../media/image25.jp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24.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11/11/25</a:t>
            </a:fld>
            <a:endParaRPr lang="en-US"/>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378F589-6356-E9C9-D960-CFFC71DA4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4A95A62-5574-F959-9E40-155FED75F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80F29D-32F0-349C-BDCA-6C2F980FFA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EB911F-80EA-4CA5-ADC7-E6E694A33B90}" type="datetimeFigureOut">
              <a:rPr lang="it-IT" smtClean="0"/>
              <a:t>11/11/25</a:t>
            </a:fld>
            <a:endParaRPr lang="it-IT"/>
          </a:p>
        </p:txBody>
      </p:sp>
      <p:sp>
        <p:nvSpPr>
          <p:cNvPr id="5" name="Segnaposto piè di pagina 4">
            <a:extLst>
              <a:ext uri="{FF2B5EF4-FFF2-40B4-BE49-F238E27FC236}">
                <a16:creationId xmlns:a16="http://schemas.microsoft.com/office/drawing/2014/main" id="{9E182676-77F8-D4A9-5D14-3635513D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C3B742A1-BCEF-6FCE-3A20-C3E510CB9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6C78B4-2EFE-411F-B2A1-C4B9FF0B3996}" type="slidenum">
              <a:rPr lang="it-IT" smtClean="0"/>
              <a:t>‹#›</a:t>
            </a:fld>
            <a:endParaRPr lang="it-IT"/>
          </a:p>
        </p:txBody>
      </p:sp>
    </p:spTree>
    <p:extLst>
      <p:ext uri="{BB962C8B-B14F-4D97-AF65-F5344CB8AC3E}">
        <p14:creationId xmlns:p14="http://schemas.microsoft.com/office/powerpoint/2010/main" val="2902374328"/>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R. </a:t>
            </a:r>
            <a:r>
              <a:rPr lang="en-GB" err="1"/>
              <a:t>Assmann</a:t>
            </a:r>
            <a:r>
              <a:rPr lang="en-GB"/>
              <a:t> - EuAPS </a:t>
            </a:r>
            <a:r>
              <a:rPr lang="en-GB" err="1"/>
              <a:t>Kickoff</a:t>
            </a:r>
            <a:r>
              <a:rPr lang="en-GB"/>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en-GB"/>
              <a:t>R. Assmann &amp; M. Ferrario - TIARA - 19 Oct 2022</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44115408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821513335"/>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11/11/2025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1041545036"/>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 Vaccarezza, EuPRAXIA_PP General Meeting 2025, ELI Beamlines Prague</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707392778"/>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2311F95-54C9-1E32-A7E8-73032BB164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DB5C1E6-A322-100E-B3D4-10D5CBC09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CDF6020-14BF-C8D1-DDBB-7BC4AB623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ADC09C-9625-C547-9F82-67786FD0222C}" type="datetimeFigureOut">
              <a:rPr lang="en-GB" smtClean="0"/>
              <a:pPr/>
              <a:t>11/11/2025</a:t>
            </a:fld>
            <a:r>
              <a:rPr lang="en-GB"/>
              <a:t> – SILS 2025</a:t>
            </a:r>
          </a:p>
        </p:txBody>
      </p:sp>
      <p:sp>
        <p:nvSpPr>
          <p:cNvPr id="5" name="Segnaposto piè di pagina 4">
            <a:extLst>
              <a:ext uri="{FF2B5EF4-FFF2-40B4-BE49-F238E27FC236}">
                <a16:creationId xmlns:a16="http://schemas.microsoft.com/office/drawing/2014/main" id="{1D00FFF1-F870-0180-839F-14C79BCE7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Luca Giannessi</a:t>
            </a:r>
          </a:p>
        </p:txBody>
      </p:sp>
      <p:sp>
        <p:nvSpPr>
          <p:cNvPr id="6" name="Segnaposto numero diapositiva 5">
            <a:extLst>
              <a:ext uri="{FF2B5EF4-FFF2-40B4-BE49-F238E27FC236}">
                <a16:creationId xmlns:a16="http://schemas.microsoft.com/office/drawing/2014/main" id="{35CF2458-E7B9-621E-BBB3-B1D33BB90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788CC-7CE8-674D-8ADF-9E926495749D}" type="slidenum">
              <a:rPr lang="en-GB" smtClean="0"/>
              <a:t>‹#›</a:t>
            </a:fld>
            <a:endParaRPr lang="en-GB"/>
          </a:p>
        </p:txBody>
      </p:sp>
    </p:spTree>
    <p:extLst>
      <p:ext uri="{BB962C8B-B14F-4D97-AF65-F5344CB8AC3E}">
        <p14:creationId xmlns:p14="http://schemas.microsoft.com/office/powerpoint/2010/main" val="3935986400"/>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 Id="rId5" Type="http://schemas.openxmlformats.org/officeDocument/2006/relationships/image" Target="../media/image90.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2.xml"/><Relationship Id="rId6" Type="http://schemas.openxmlformats.org/officeDocument/2006/relationships/image" Target="../media/image79.jpeg"/><Relationship Id="rId5" Type="http://schemas.openxmlformats.org/officeDocument/2006/relationships/image" Target="../media/image94.png"/><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98.jpeg"/><Relationship Id="rId2" Type="http://schemas.openxmlformats.org/officeDocument/2006/relationships/image" Target="../media/image95.jpg"/><Relationship Id="rId1" Type="http://schemas.openxmlformats.org/officeDocument/2006/relationships/slideLayout" Target="../slideLayouts/slideLayout22.xml"/><Relationship Id="rId6" Type="http://schemas.openxmlformats.org/officeDocument/2006/relationships/image" Target="../media/image97.JPG"/><Relationship Id="rId5" Type="http://schemas.microsoft.com/office/2007/relationships/hdphoto" Target="../media/hdphoto1.wdp"/><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emf"/><Relationship Id="rId7"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07.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96.xml"/><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png"/><Relationship Id="rId4" Type="http://schemas.openxmlformats.org/officeDocument/2006/relationships/image" Target="../media/image70.png"/></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emf"/><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96.xml"/><Relationship Id="rId4" Type="http://schemas.openxmlformats.org/officeDocument/2006/relationships/image" Target="../media/image126.png"/></Relationships>
</file>

<file path=ppt/slides/_rels/slide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58.xml"/><Relationship Id="rId4" Type="http://schemas.openxmlformats.org/officeDocument/2006/relationships/image" Target="../media/image410.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58.xml"/><Relationship Id="rId6" Type="http://schemas.openxmlformats.org/officeDocument/2006/relationships/image" Target="../media/image135.jpe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jpeg"/><Relationship Id="rId9" Type="http://schemas.openxmlformats.org/officeDocument/2006/relationships/image" Target="../media/image138.png"/></Relationships>
</file>

<file path=ppt/slides/_rels/slide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7.xml"/><Relationship Id="rId4" Type="http://schemas.openxmlformats.org/officeDocument/2006/relationships/image" Target="../media/image142.jpeg"/></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1.png"/><Relationship Id="rId4" Type="http://schemas.openxmlformats.org/officeDocument/2006/relationships/image" Target="../media/image7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8.xml"/><Relationship Id="rId5" Type="http://schemas.openxmlformats.org/officeDocument/2006/relationships/image" Target="../media/image85.png"/><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3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96.xml"/><Relationship Id="rId4" Type="http://schemas.openxmlformats.org/officeDocument/2006/relationships/image" Target="../media/image155.png"/></Relationships>
</file>

<file path=ppt/slides/_rels/slide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00.xml"/><Relationship Id="rId5" Type="http://schemas.openxmlformats.org/officeDocument/2006/relationships/hyperlink" Target="https://lightcon.com/product/topas-prime-opa/#performance" TargetMode="External"/><Relationship Id="rId4" Type="http://schemas.openxmlformats.org/officeDocument/2006/relationships/image" Target="../media/image158.png"/></Relationships>
</file>

<file path=ppt/slides/_rels/slide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5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3317957" y="2190953"/>
            <a:ext cx="7918040" cy="2226428"/>
            <a:chOff x="3471990" y="2100371"/>
            <a:chExt cx="7963518" cy="2226428"/>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defTabSz="914400">
                <a:defRPr/>
              </a:pPr>
              <a:r>
                <a:rPr lang="en-GB" sz="3600" b="1" dirty="0">
                  <a:solidFill>
                    <a:prstClr val="white"/>
                  </a:solidFill>
                  <a:ea typeface="Helvetica Neue"/>
                  <a:cs typeface="Helvetica Neue"/>
                </a:rPr>
                <a:t>EuPRAXIA: Project status summary</a:t>
              </a: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1123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r>
                <a:rPr lang="en-IT" sz="2800" kern="100">
                  <a:effectLst/>
                  <a:latin typeface="Calibri" panose="020F0502020204030204" pitchFamily="34" charset="0"/>
                  <a:ea typeface="Calibri" panose="020F0502020204030204" pitchFamily="34" charset="0"/>
                  <a:cs typeface="Times New Roman" panose="02020603050405020304" pitchFamily="18" charset="0"/>
                </a:rPr>
                <a:t>Massimo Ferrario (INFN-LNF)</a:t>
              </a:r>
            </a:p>
            <a:p>
              <a:r>
                <a:rPr lang="en-GB"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IT" sz="2400" kern="100">
                  <a:solidFill>
                    <a:schemeClr val="bg1"/>
                  </a:solidFill>
                  <a:latin typeface="Calibri" panose="020F0502020204030204" pitchFamily="34" charset="0"/>
                  <a:ea typeface="Calibri" panose="020F0502020204030204" pitchFamily="34" charset="0"/>
                  <a:cs typeface="Times New Roman" panose="02020603050405020304" pitchFamily="18" charset="0"/>
                </a:rPr>
                <a:t>n behalf of the EuPRAXIA@SPARC_LAB Team</a:t>
              </a:r>
              <a:endParaRPr lang="en-IT"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11" name="TextBox 10">
            <a:extLst>
              <a:ext uri="{FF2B5EF4-FFF2-40B4-BE49-F238E27FC236}">
                <a16:creationId xmlns:a16="http://schemas.microsoft.com/office/drawing/2014/main" id="{9AC379A6-16B6-3398-0B69-F970BA4BD14B}"/>
              </a:ext>
            </a:extLst>
          </p:cNvPr>
          <p:cNvSpPr txBox="1"/>
          <p:nvPr/>
        </p:nvSpPr>
        <p:spPr>
          <a:xfrm>
            <a:off x="6768792" y="6123548"/>
            <a:ext cx="531449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T" sz="2000" kern="100">
                <a:solidFill>
                  <a:srgbClr val="002060"/>
                </a:solidFill>
                <a:latin typeface="Calibri" panose="020F0502020204030204" pitchFamily="34" charset="0"/>
                <a:cs typeface="Times New Roman" panose="02020603050405020304" pitchFamily="18" charset="0"/>
              </a:rPr>
              <a:t>LNF Scientific Committee, </a:t>
            </a:r>
            <a:r>
              <a:rPr lang="en-IT" sz="2000" kern="100">
                <a:solidFill>
                  <a:srgbClr val="002060"/>
                </a:solidFill>
                <a:latin typeface="Calibri" panose="020F0502020204030204" pitchFamily="34" charset="0"/>
                <a:cs typeface="Times New Roman" panose="02020603050405020304" pitchFamily="18" charset="0"/>
                <a:sym typeface="Calibri"/>
              </a:rPr>
              <a:t>November 12 , 2025 </a:t>
            </a:r>
            <a:endParaRPr lang="en-GB" sz="2000" kern="100" dirty="0">
              <a:solidFill>
                <a:srgbClr val="002060"/>
              </a:solidFill>
              <a:latin typeface="Calibri" panose="020F0502020204030204" pitchFamily="34" charset="0"/>
              <a:cs typeface="Times New Roman" panose="02020603050405020304" pitchFamily="18" charset="0"/>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E73D-CAAC-D696-BE47-300C6FEB8D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825102-7A8B-376B-AD2F-3267AF74E1C8}"/>
              </a:ext>
            </a:extLst>
          </p:cNvPr>
          <p:cNvSpPr>
            <a:spLocks noGrp="1"/>
          </p:cNvSpPr>
          <p:nvPr>
            <p:ph type="title"/>
          </p:nvPr>
        </p:nvSpPr>
        <p:spPr/>
        <p:txBody>
          <a:bodyPr>
            <a:normAutofit/>
          </a:bodyPr>
          <a:lstStyle/>
          <a:p>
            <a:r>
              <a:rPr lang="en-IT" sz="3200">
                <a:latin typeface="+mn-lt"/>
              </a:rPr>
              <a:t>Scientific Case and Applications  </a:t>
            </a:r>
          </a:p>
        </p:txBody>
      </p:sp>
      <p:graphicFrame>
        <p:nvGraphicFramePr>
          <p:cNvPr id="7" name="Table 6">
            <a:extLst>
              <a:ext uri="{FF2B5EF4-FFF2-40B4-BE49-F238E27FC236}">
                <a16:creationId xmlns:a16="http://schemas.microsoft.com/office/drawing/2014/main" id="{89C29F6D-989E-21CB-7729-127A489A96B3}"/>
              </a:ext>
            </a:extLst>
          </p:cNvPr>
          <p:cNvGraphicFramePr>
            <a:graphicFrameLocks noGrp="1"/>
          </p:cNvGraphicFramePr>
          <p:nvPr/>
        </p:nvGraphicFramePr>
        <p:xfrm>
          <a:off x="140506" y="831881"/>
          <a:ext cx="8046720" cy="5554980"/>
        </p:xfrm>
        <a:graphic>
          <a:graphicData uri="http://schemas.openxmlformats.org/drawingml/2006/table">
            <a:tbl>
              <a:tblPr firstRow="1" bandRow="1"/>
              <a:tblGrid>
                <a:gridCol w="164592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62865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Application Area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Scientific Focus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Techniques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Key Impact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Renewable Energy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Charge transport in solar cells &amp; catalysts</a:t>
                      </a:r>
                    </a:p>
                    <a:p>
                      <a:r>
                        <a:t>• Photocatalytic H₂ production</a:t>
                      </a:r>
                    </a:p>
                    <a:p>
                      <a:r>
                        <a:t>• PFAS/PClAS analysis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XES, PI-MS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Efficient solar materials</a:t>
                      </a:r>
                    </a:p>
                    <a:p>
                      <a:r>
                        <a:t>• Clean hydrogen production</a:t>
                      </a:r>
                    </a:p>
                    <a:p>
                      <a:r>
                        <a:t>• Environmental remediation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Warm Dense Matter (WDM)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Extreme temperature/density</a:t>
                      </a:r>
                    </a:p>
                    <a:p>
                      <a:r>
                        <a:t>• Astrophysics &amp; fusion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Time-resolved XAS, TR-XES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Stellar/planetary modeling</a:t>
                      </a:r>
                    </a:p>
                    <a:p>
                      <a:r>
                        <a:t>• Fusion research support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Battery Technology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Ion migration &amp; interfaces</a:t>
                      </a:r>
                    </a:p>
                    <a:p>
                      <a:r>
                        <a:t>• Solid-state battery study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non-linear X-ray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Safer, longer-life batteries</a:t>
                      </a:r>
                    </a:p>
                    <a:p>
                      <a:r>
                        <a:t>• High energy density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Structural 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Live-cell imaging</a:t>
                      </a:r>
                    </a:p>
                    <a:p>
                      <a:r>
                        <a:t>• Cellular processes (stress, DNA damage)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CDI, XAS, CEI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Real-time biomolecular studies</a:t>
                      </a:r>
                    </a:p>
                    <a:p>
                      <a:r>
                        <a:t>• Disease mechanism insight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Health &amp; Radiobiology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DNA damage by radiation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X-ray pump–probe, photo-fragmentation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Radioprotection</a:t>
                      </a:r>
                    </a:p>
                    <a:p>
                      <a:r>
                        <a:t>• Cancer treatment improvement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Atmospheric 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VOC/NOx oxidation</a:t>
                      </a:r>
                    </a:p>
                    <a:p>
                      <a:r>
                        <a:t>• Aerosol dynamics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PI-MS, ion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Pollution models</a:t>
                      </a:r>
                    </a:p>
                    <a:p>
                      <a:r>
                        <a:t>• Climate studies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Astrochemistry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Radiation chemistry in space</a:t>
                      </a:r>
                    </a:p>
                    <a:p>
                      <a:r>
                        <a:t>• Organic molecule formation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photochemistry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Space molecular evolution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24A25328-F9AB-8097-C589-9277DDE23F3B}"/>
              </a:ext>
            </a:extLst>
          </p:cNvPr>
          <p:cNvPicPr>
            <a:picLocks noChangeAspect="1"/>
          </p:cNvPicPr>
          <p:nvPr/>
        </p:nvPicPr>
        <p:blipFill>
          <a:blip r:embed="rId2"/>
          <a:srcRect l="6409" r="47356" b="31334"/>
          <a:stretch/>
        </p:blipFill>
        <p:spPr>
          <a:xfrm>
            <a:off x="8293850" y="4762749"/>
            <a:ext cx="1676400" cy="1458125"/>
          </a:xfrm>
          <a:prstGeom prst="rect">
            <a:avLst/>
          </a:prstGeom>
        </p:spPr>
      </p:pic>
      <p:pic>
        <p:nvPicPr>
          <p:cNvPr id="10" name="Picture 9" descr="A diagram of a cell scale&#10;&#10;Description automatically generated">
            <a:extLst>
              <a:ext uri="{FF2B5EF4-FFF2-40B4-BE49-F238E27FC236}">
                <a16:creationId xmlns:a16="http://schemas.microsoft.com/office/drawing/2014/main" id="{CA81FF2C-DF42-15D1-8E10-EA68017B434C}"/>
              </a:ext>
            </a:extLst>
          </p:cNvPr>
          <p:cNvPicPr>
            <a:picLocks noChangeAspect="1"/>
          </p:cNvPicPr>
          <p:nvPr/>
        </p:nvPicPr>
        <p:blipFill>
          <a:blip r:embed="rId3"/>
          <a:stretch>
            <a:fillRect/>
          </a:stretch>
        </p:blipFill>
        <p:spPr>
          <a:xfrm>
            <a:off x="8395271" y="851497"/>
            <a:ext cx="3686565" cy="997541"/>
          </a:xfrm>
          <a:prstGeom prst="rect">
            <a:avLst/>
          </a:prstGeom>
        </p:spPr>
      </p:pic>
      <p:pic>
        <p:nvPicPr>
          <p:cNvPr id="2" name="Picture 1032">
            <a:extLst>
              <a:ext uri="{FF2B5EF4-FFF2-40B4-BE49-F238E27FC236}">
                <a16:creationId xmlns:a16="http://schemas.microsoft.com/office/drawing/2014/main" id="{DBE741B2-299F-4396-DB7C-745BE48B2D21}"/>
              </a:ext>
            </a:extLst>
          </p:cNvPr>
          <p:cNvPicPr>
            <a:picLocks noChangeAspect="1"/>
          </p:cNvPicPr>
          <p:nvPr/>
        </p:nvPicPr>
        <p:blipFill>
          <a:blip r:embed="rId4">
            <a:extLst>
              <a:ext uri="{28A0092B-C50C-407E-A947-70E740481C1C}">
                <a14:useLocalDpi xmlns:a14="http://schemas.microsoft.com/office/drawing/2010/main" val="0"/>
              </a:ext>
            </a:extLst>
          </a:blip>
          <a:srcRect b="18273"/>
          <a:stretch/>
        </p:blipFill>
        <p:spPr bwMode="auto">
          <a:xfrm>
            <a:off x="10209163" y="4738971"/>
            <a:ext cx="1842331" cy="1505680"/>
          </a:xfrm>
          <a:prstGeom prst="rect">
            <a:avLst/>
          </a:prstGeom>
          <a:noFill/>
          <a:ln>
            <a:noFill/>
          </a:ln>
          <a:effectLst/>
          <a:extLst>
            <a:ext uri="{909E8E84-426E-40dd-AFC4-6F175D3DCCD1}">
              <a14:hiddenFill xmlns="" xmlns:a14="http://schemas.microsoft.com/office/drawing/2010/main">
                <a:blipFill dpi="0" rotWithShape="0">
                  <a:blip/>
                  <a:srcRect/>
                  <a:tile tx="0" ty="0" sx="100000" sy="100000" flip="none" algn="tl"/>
                </a:blip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C0439E8F-F9ED-CBDA-261D-2BF64DDDB4FA}"/>
              </a:ext>
            </a:extLst>
          </p:cNvPr>
          <p:cNvPicPr>
            <a:picLocks noChangeAspect="1"/>
          </p:cNvPicPr>
          <p:nvPr/>
        </p:nvPicPr>
        <p:blipFill>
          <a:blip r:embed="rId5"/>
          <a:stretch>
            <a:fillRect/>
          </a:stretch>
        </p:blipFill>
        <p:spPr>
          <a:xfrm>
            <a:off x="8561035" y="1883181"/>
            <a:ext cx="3296256" cy="2797870"/>
          </a:xfrm>
          <a:prstGeom prst="rect">
            <a:avLst/>
          </a:prstGeom>
        </p:spPr>
      </p:pic>
    </p:spTree>
    <p:extLst>
      <p:ext uri="{BB962C8B-B14F-4D97-AF65-F5344CB8AC3E}">
        <p14:creationId xmlns:p14="http://schemas.microsoft.com/office/powerpoint/2010/main" val="364184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999B0-2A75-366B-1500-2E8A3C9173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EB3189-B3F4-5ACA-CDFB-A0E2E7270089}"/>
              </a:ext>
            </a:extLst>
          </p:cNvPr>
          <p:cNvSpPr>
            <a:spLocks noGrp="1"/>
          </p:cNvSpPr>
          <p:nvPr>
            <p:ph type="title"/>
          </p:nvPr>
        </p:nvSpPr>
        <p:spPr>
          <a:xfrm>
            <a:off x="1651820" y="-272186"/>
            <a:ext cx="9512710" cy="1325563"/>
          </a:xfrm>
        </p:spPr>
        <p:txBody>
          <a:bodyPr/>
          <a:lstStyle/>
          <a:p>
            <a:r>
              <a:rPr lang="en-GB" sz="2800" dirty="0"/>
              <a:t>1</a:t>
            </a:r>
            <a:r>
              <a:rPr lang="en-GB" sz="2800" baseline="30000" dirty="0"/>
              <a:t>st</a:t>
            </a:r>
            <a:r>
              <a:rPr lang="en-GB" sz="2800" dirty="0"/>
              <a:t> X band full scale prototype ready for high power test</a:t>
            </a:r>
            <a:endParaRPr lang="en-IT" dirty="0"/>
          </a:p>
        </p:txBody>
      </p:sp>
      <p:pic>
        <p:nvPicPr>
          <p:cNvPr id="2" name="Immagine 1">
            <a:extLst>
              <a:ext uri="{FF2B5EF4-FFF2-40B4-BE49-F238E27FC236}">
                <a16:creationId xmlns:a16="http://schemas.microsoft.com/office/drawing/2014/main" id="{004E8B48-8E17-581C-B467-4EDB0842F98A}"/>
              </a:ext>
            </a:extLst>
          </p:cNvPr>
          <p:cNvPicPr>
            <a:picLocks noChangeAspect="1"/>
          </p:cNvPicPr>
          <p:nvPr/>
        </p:nvPicPr>
        <p:blipFill>
          <a:blip r:embed="rId2"/>
          <a:stretch>
            <a:fillRect/>
          </a:stretch>
        </p:blipFill>
        <p:spPr>
          <a:xfrm>
            <a:off x="103133" y="3835129"/>
            <a:ext cx="3972910" cy="2484160"/>
          </a:xfrm>
          <a:prstGeom prst="rect">
            <a:avLst/>
          </a:prstGeom>
        </p:spPr>
      </p:pic>
      <p:pic>
        <p:nvPicPr>
          <p:cNvPr id="4" name="Immagine 3">
            <a:extLst>
              <a:ext uri="{FF2B5EF4-FFF2-40B4-BE49-F238E27FC236}">
                <a16:creationId xmlns:a16="http://schemas.microsoft.com/office/drawing/2014/main" id="{74F727FA-E46E-8CB0-E274-8A37550B5421}"/>
              </a:ext>
            </a:extLst>
          </p:cNvPr>
          <p:cNvPicPr>
            <a:picLocks noChangeAspect="1"/>
          </p:cNvPicPr>
          <p:nvPr/>
        </p:nvPicPr>
        <p:blipFill>
          <a:blip r:embed="rId3"/>
          <a:stretch>
            <a:fillRect/>
          </a:stretch>
        </p:blipFill>
        <p:spPr>
          <a:xfrm>
            <a:off x="7181849" y="859939"/>
            <a:ext cx="4639331" cy="2809182"/>
          </a:xfrm>
          <a:prstGeom prst="rect">
            <a:avLst/>
          </a:prstGeom>
        </p:spPr>
      </p:pic>
      <p:pic>
        <p:nvPicPr>
          <p:cNvPr id="5" name="Immagine 4">
            <a:extLst>
              <a:ext uri="{FF2B5EF4-FFF2-40B4-BE49-F238E27FC236}">
                <a16:creationId xmlns:a16="http://schemas.microsoft.com/office/drawing/2014/main" id="{C048CD60-CD65-DC2B-2C45-6925ADC1767B}"/>
              </a:ext>
            </a:extLst>
          </p:cNvPr>
          <p:cNvPicPr>
            <a:picLocks noChangeAspect="1"/>
          </p:cNvPicPr>
          <p:nvPr/>
        </p:nvPicPr>
        <p:blipFill>
          <a:blip r:embed="rId4"/>
          <a:stretch>
            <a:fillRect/>
          </a:stretch>
        </p:blipFill>
        <p:spPr>
          <a:xfrm>
            <a:off x="4133850" y="3849517"/>
            <a:ext cx="3981450" cy="2439125"/>
          </a:xfrm>
          <a:prstGeom prst="rect">
            <a:avLst/>
          </a:prstGeom>
        </p:spPr>
      </p:pic>
      <p:pic>
        <p:nvPicPr>
          <p:cNvPr id="6" name="Immagine 5">
            <a:extLst>
              <a:ext uri="{FF2B5EF4-FFF2-40B4-BE49-F238E27FC236}">
                <a16:creationId xmlns:a16="http://schemas.microsoft.com/office/drawing/2014/main" id="{1C08F6AA-AA35-D308-69B8-371481EF64E1}"/>
              </a:ext>
            </a:extLst>
          </p:cNvPr>
          <p:cNvPicPr>
            <a:picLocks noChangeAspect="1"/>
          </p:cNvPicPr>
          <p:nvPr/>
        </p:nvPicPr>
        <p:blipFill>
          <a:blip r:embed="rId5"/>
          <a:stretch>
            <a:fillRect/>
          </a:stretch>
        </p:blipFill>
        <p:spPr>
          <a:xfrm>
            <a:off x="8639175" y="3754997"/>
            <a:ext cx="3181350" cy="2521978"/>
          </a:xfrm>
          <a:prstGeom prst="rect">
            <a:avLst/>
          </a:prstGeom>
        </p:spPr>
      </p:pic>
      <p:pic>
        <p:nvPicPr>
          <p:cNvPr id="7" name="Immagine 6" descr="Immagine che contiene macchina, ingegneria, interno, industria&#10;&#10;Il contenuto generato dall'IA potrebbe non essere corretto.">
            <a:extLst>
              <a:ext uri="{FF2B5EF4-FFF2-40B4-BE49-F238E27FC236}">
                <a16:creationId xmlns:a16="http://schemas.microsoft.com/office/drawing/2014/main" id="{92D35A8C-C6FC-A6AF-5630-A5A6EA8CD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74" y="843985"/>
            <a:ext cx="4943385" cy="2851715"/>
          </a:xfrm>
          <a:prstGeom prst="rect">
            <a:avLst/>
          </a:prstGeom>
        </p:spPr>
      </p:pic>
      <p:sp>
        <p:nvSpPr>
          <p:cNvPr id="9" name="CasellaDiTesto 8">
            <a:extLst>
              <a:ext uri="{FF2B5EF4-FFF2-40B4-BE49-F238E27FC236}">
                <a16:creationId xmlns:a16="http://schemas.microsoft.com/office/drawing/2014/main" id="{C080C0D2-41CB-D08C-155B-B00204684939}"/>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135689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Carattere, numero">
            <a:extLst>
              <a:ext uri="{FF2B5EF4-FFF2-40B4-BE49-F238E27FC236}">
                <a16:creationId xmlns:a16="http://schemas.microsoft.com/office/drawing/2014/main" id="{A150F3D6-93D4-337C-7ACD-C6FC6BBBE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3" y="944651"/>
            <a:ext cx="6939002" cy="4773970"/>
          </a:xfrm>
          <a:prstGeom prst="rect">
            <a:avLst/>
          </a:prstGeom>
        </p:spPr>
      </p:pic>
      <p:pic>
        <p:nvPicPr>
          <p:cNvPr id="11" name="Immagine 10">
            <a:extLst>
              <a:ext uri="{FF2B5EF4-FFF2-40B4-BE49-F238E27FC236}">
                <a16:creationId xmlns:a16="http://schemas.microsoft.com/office/drawing/2014/main" id="{3ECC84EA-292F-CD4B-3668-EA2A7E62B7EE}"/>
              </a:ext>
            </a:extLst>
          </p:cNvPr>
          <p:cNvPicPr>
            <a:picLocks noChangeAspect="1"/>
          </p:cNvPicPr>
          <p:nvPr/>
        </p:nvPicPr>
        <p:blipFill>
          <a:blip r:embed="rId3"/>
          <a:stretch>
            <a:fillRect/>
          </a:stretch>
        </p:blipFill>
        <p:spPr>
          <a:xfrm>
            <a:off x="7350524" y="932781"/>
            <a:ext cx="4436055" cy="1156834"/>
          </a:xfrm>
          <a:prstGeom prst="rect">
            <a:avLst/>
          </a:prstGeom>
          <a:effectLst/>
        </p:spPr>
      </p:pic>
      <p:grpSp>
        <p:nvGrpSpPr>
          <p:cNvPr id="12" name="Gruppo 11">
            <a:extLst>
              <a:ext uri="{FF2B5EF4-FFF2-40B4-BE49-F238E27FC236}">
                <a16:creationId xmlns:a16="http://schemas.microsoft.com/office/drawing/2014/main" id="{03129D26-3B11-BA27-D528-1E2539FAC6D6}"/>
              </a:ext>
            </a:extLst>
          </p:cNvPr>
          <p:cNvGrpSpPr/>
          <p:nvPr/>
        </p:nvGrpSpPr>
        <p:grpSpPr>
          <a:xfrm>
            <a:off x="5537200" y="3105813"/>
            <a:ext cx="3807573" cy="1883699"/>
            <a:chOff x="5463914" y="3229595"/>
            <a:chExt cx="3807573" cy="1883699"/>
          </a:xfrm>
        </p:grpSpPr>
        <p:pic>
          <p:nvPicPr>
            <p:cNvPr id="13" name="Immagine 12" descr="Immagine che contiene interno, giocattolo, pavimento, presa&#10;&#10;Descrizione generata automaticamente">
              <a:extLst>
                <a:ext uri="{FF2B5EF4-FFF2-40B4-BE49-F238E27FC236}">
                  <a16:creationId xmlns:a16="http://schemas.microsoft.com/office/drawing/2014/main" id="{DC39E4A7-DA43-B831-C8D5-AD86D75CBF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8000"/>
                      </a14:imgEffect>
                      <a14:imgEffect>
                        <a14:brightnessContrast bright="20000" contrast="-4000"/>
                      </a14:imgEffect>
                    </a14:imgLayer>
                  </a14:imgProps>
                </a:ext>
                <a:ext uri="{28A0092B-C50C-407E-A947-70E740481C1C}">
                  <a14:useLocalDpi xmlns:a14="http://schemas.microsoft.com/office/drawing/2010/main" val="0"/>
                </a:ext>
              </a:extLst>
            </a:blip>
            <a:srcRect l="37964" t="32186" r="26058" b="32639"/>
            <a:stretch/>
          </p:blipFill>
          <p:spPr>
            <a:xfrm>
              <a:off x="7826467" y="3229595"/>
              <a:ext cx="1445020" cy="1883699"/>
            </a:xfrm>
            <a:prstGeom prst="rect">
              <a:avLst/>
            </a:prstGeom>
            <a:ln>
              <a:solidFill>
                <a:schemeClr val="accent1"/>
              </a:solidFill>
            </a:ln>
          </p:spPr>
        </p:pic>
        <p:cxnSp>
          <p:nvCxnSpPr>
            <p:cNvPr id="14" name="Connettore 2 13">
              <a:extLst>
                <a:ext uri="{FF2B5EF4-FFF2-40B4-BE49-F238E27FC236}">
                  <a16:creationId xmlns:a16="http://schemas.microsoft.com/office/drawing/2014/main" id="{DC3FA245-48FC-B9D4-438A-1374F28C2148}"/>
                </a:ext>
              </a:extLst>
            </p:cNvPr>
            <p:cNvCxnSpPr>
              <a:cxnSpLocks/>
              <a:endCxn id="13" idx="1"/>
            </p:cNvCxnSpPr>
            <p:nvPr/>
          </p:nvCxnSpPr>
          <p:spPr>
            <a:xfrm flipV="1">
              <a:off x="5463914" y="4171445"/>
              <a:ext cx="2362553" cy="36347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CDF70A68-D0B3-B943-5C4B-F014C04E4E2B}"/>
              </a:ext>
            </a:extLst>
          </p:cNvPr>
          <p:cNvGrpSpPr/>
          <p:nvPr/>
        </p:nvGrpSpPr>
        <p:grpSpPr>
          <a:xfrm>
            <a:off x="6748055" y="2280861"/>
            <a:ext cx="4792331" cy="1310924"/>
            <a:chOff x="5912940" y="2552689"/>
            <a:chExt cx="4792331" cy="1310924"/>
          </a:xfrm>
        </p:grpSpPr>
        <p:pic>
          <p:nvPicPr>
            <p:cNvPr id="16" name="Picture 126">
              <a:extLst>
                <a:ext uri="{FF2B5EF4-FFF2-40B4-BE49-F238E27FC236}">
                  <a16:creationId xmlns:a16="http://schemas.microsoft.com/office/drawing/2014/main" id="{7D61FC5D-E0A4-6563-D441-042FC414F528}"/>
                </a:ext>
              </a:extLst>
            </p:cNvPr>
            <p:cNvPicPr>
              <a:picLocks noChangeAspect="1"/>
            </p:cNvPicPr>
            <p:nvPr/>
          </p:nvPicPr>
          <p:blipFill rotWithShape="1">
            <a:blip r:embed="rId6">
              <a:extLst>
                <a:ext uri="{28A0092B-C50C-407E-A947-70E740481C1C}">
                  <a14:useLocalDpi xmlns:a14="http://schemas.microsoft.com/office/drawing/2010/main" val="0"/>
                </a:ext>
              </a:extLst>
            </a:blip>
            <a:srcRect r="12659"/>
            <a:stretch/>
          </p:blipFill>
          <p:spPr>
            <a:xfrm>
              <a:off x="9141038" y="2552689"/>
              <a:ext cx="1564233" cy="1310924"/>
            </a:xfrm>
            <a:prstGeom prst="rect">
              <a:avLst/>
            </a:prstGeom>
          </p:spPr>
        </p:pic>
        <p:cxnSp>
          <p:nvCxnSpPr>
            <p:cNvPr id="17" name="Connettore 2 16">
              <a:extLst>
                <a:ext uri="{FF2B5EF4-FFF2-40B4-BE49-F238E27FC236}">
                  <a16:creationId xmlns:a16="http://schemas.microsoft.com/office/drawing/2014/main" id="{2504D9D7-5CFC-60B6-9F67-B62046BE9DF9}"/>
                </a:ext>
              </a:extLst>
            </p:cNvPr>
            <p:cNvCxnSpPr>
              <a:cxnSpLocks/>
              <a:endCxn id="16" idx="1"/>
            </p:cNvCxnSpPr>
            <p:nvPr/>
          </p:nvCxnSpPr>
          <p:spPr>
            <a:xfrm>
              <a:off x="5912940" y="3161603"/>
              <a:ext cx="3228098" cy="4654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uppo 17">
            <a:extLst>
              <a:ext uri="{FF2B5EF4-FFF2-40B4-BE49-F238E27FC236}">
                <a16:creationId xmlns:a16="http://schemas.microsoft.com/office/drawing/2014/main" id="{7553C9A3-7286-76A0-0300-AB7220FBF2F0}"/>
              </a:ext>
            </a:extLst>
          </p:cNvPr>
          <p:cNvGrpSpPr/>
          <p:nvPr/>
        </p:nvGrpSpPr>
        <p:grpSpPr>
          <a:xfrm>
            <a:off x="4665134" y="4493377"/>
            <a:ext cx="6875253" cy="1431842"/>
            <a:chOff x="5520723" y="4924903"/>
            <a:chExt cx="6604263" cy="1325563"/>
          </a:xfrm>
        </p:grpSpPr>
        <p:pic>
          <p:nvPicPr>
            <p:cNvPr id="19" name="Immagine 18" descr="Immagine che contiene testo, Carattere, schermata, linea&#10;&#10;Descrizione generata automaticamente">
              <a:extLst>
                <a:ext uri="{FF2B5EF4-FFF2-40B4-BE49-F238E27FC236}">
                  <a16:creationId xmlns:a16="http://schemas.microsoft.com/office/drawing/2014/main" id="{38CCE279-AD01-4A3C-35CC-5F7C825D7DB1}"/>
                </a:ext>
              </a:extLst>
            </p:cNvPr>
            <p:cNvPicPr>
              <a:picLocks noChangeAspect="1"/>
            </p:cNvPicPr>
            <p:nvPr/>
          </p:nvPicPr>
          <p:blipFill>
            <a:blip r:embed="rId7">
              <a:extLst>
                <a:ext uri="{28A0092B-C50C-407E-A947-70E740481C1C}">
                  <a14:useLocalDpi xmlns:a14="http://schemas.microsoft.com/office/drawing/2010/main" val="0"/>
                </a:ext>
              </a:extLst>
            </a:blip>
            <a:srcRect l="6486" t="4297" r="12068" b="2667"/>
            <a:stretch/>
          </p:blipFill>
          <p:spPr>
            <a:xfrm>
              <a:off x="10483273" y="4924903"/>
              <a:ext cx="1641713" cy="1325563"/>
            </a:xfrm>
            <a:prstGeom prst="rect">
              <a:avLst/>
            </a:prstGeom>
          </p:spPr>
        </p:pic>
        <p:cxnSp>
          <p:nvCxnSpPr>
            <p:cNvPr id="20" name="Connettore 2 19">
              <a:extLst>
                <a:ext uri="{FF2B5EF4-FFF2-40B4-BE49-F238E27FC236}">
                  <a16:creationId xmlns:a16="http://schemas.microsoft.com/office/drawing/2014/main" id="{A8C358F2-CBBF-CB94-97DB-52284634DA40}"/>
                </a:ext>
              </a:extLst>
            </p:cNvPr>
            <p:cNvCxnSpPr>
              <a:cxnSpLocks/>
            </p:cNvCxnSpPr>
            <p:nvPr/>
          </p:nvCxnSpPr>
          <p:spPr>
            <a:xfrm>
              <a:off x="5520723" y="5384212"/>
              <a:ext cx="5482558" cy="2749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2" name="Connettore 2 21">
            <a:extLst>
              <a:ext uri="{FF2B5EF4-FFF2-40B4-BE49-F238E27FC236}">
                <a16:creationId xmlns:a16="http://schemas.microsoft.com/office/drawing/2014/main" id="{5A055FD0-C945-6CFC-54FA-49CFD2310E0D}"/>
              </a:ext>
            </a:extLst>
          </p:cNvPr>
          <p:cNvCxnSpPr>
            <a:cxnSpLocks/>
            <a:endCxn id="11" idx="1"/>
          </p:cNvCxnSpPr>
          <p:nvPr/>
        </p:nvCxnSpPr>
        <p:spPr>
          <a:xfrm flipV="1">
            <a:off x="5994400" y="1511198"/>
            <a:ext cx="1356124" cy="3777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092F3255-FBB0-B238-E377-94FE137DF3E4}"/>
              </a:ext>
            </a:extLst>
          </p:cNvPr>
          <p:cNvSpPr>
            <a:spLocks noGrp="1"/>
          </p:cNvSpPr>
          <p:nvPr>
            <p:ph type="title"/>
          </p:nvPr>
        </p:nvSpPr>
        <p:spPr>
          <a:xfrm>
            <a:off x="2115128" y="-272186"/>
            <a:ext cx="7961747" cy="1325563"/>
          </a:xfrm>
        </p:spPr>
        <p:txBody>
          <a:bodyPr>
            <a:normAutofit/>
          </a:bodyPr>
          <a:lstStyle/>
          <a:p>
            <a:r>
              <a:rPr lang="en-GB" sz="2800"/>
              <a:t>Plasma Accelerating Module</a:t>
            </a:r>
          </a:p>
        </p:txBody>
      </p:sp>
      <p:sp>
        <p:nvSpPr>
          <p:cNvPr id="2" name="TextBox 1">
            <a:extLst>
              <a:ext uri="{FF2B5EF4-FFF2-40B4-BE49-F238E27FC236}">
                <a16:creationId xmlns:a16="http://schemas.microsoft.com/office/drawing/2014/main" id="{5A126B60-D094-F7BF-DA7B-0680580514CD}"/>
              </a:ext>
            </a:extLst>
          </p:cNvPr>
          <p:cNvSpPr txBox="1"/>
          <p:nvPr/>
        </p:nvSpPr>
        <p:spPr>
          <a:xfrm>
            <a:off x="9678101" y="6442090"/>
            <a:ext cx="2160335" cy="384721"/>
          </a:xfrm>
          <a:prstGeom prst="rect">
            <a:avLst/>
          </a:prstGeom>
          <a:noFill/>
        </p:spPr>
        <p:txBody>
          <a:bodyPr wrap="none" rtlCol="0">
            <a:spAutoFit/>
          </a:bodyPr>
          <a:lstStyle/>
          <a:p>
            <a:r>
              <a:rPr lang="en-GB" dirty="0"/>
              <a:t>C</a:t>
            </a:r>
            <a:r>
              <a:rPr lang="en-IT" dirty="0"/>
              <a:t>ourtesy A. Biagioni</a:t>
            </a:r>
          </a:p>
        </p:txBody>
      </p:sp>
    </p:spTree>
    <p:extLst>
      <p:ext uri="{BB962C8B-B14F-4D97-AF65-F5344CB8AC3E}">
        <p14:creationId xmlns:p14="http://schemas.microsoft.com/office/powerpoint/2010/main" val="2816639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chine with boxes and boxes on it&#10;&#10;Description automatically generated with medium confidence">
            <a:extLst>
              <a:ext uri="{FF2B5EF4-FFF2-40B4-BE49-F238E27FC236}">
                <a16:creationId xmlns:a16="http://schemas.microsoft.com/office/drawing/2014/main" id="{898B0F5A-267A-C270-3E51-5D1914BEC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72" y="929641"/>
            <a:ext cx="11400199" cy="5463330"/>
          </a:xfrm>
          <a:prstGeom prst="rect">
            <a:avLst/>
          </a:prstGeom>
        </p:spPr>
      </p:pic>
      <p:sp>
        <p:nvSpPr>
          <p:cNvPr id="5" name="Title 2">
            <a:extLst>
              <a:ext uri="{FF2B5EF4-FFF2-40B4-BE49-F238E27FC236}">
                <a16:creationId xmlns:a16="http://schemas.microsoft.com/office/drawing/2014/main" id="{CF0C7448-80BF-FF03-4301-674509E1134D}"/>
              </a:ext>
            </a:extLst>
          </p:cNvPr>
          <p:cNvSpPr txBox="1">
            <a:spLocks/>
          </p:cNvSpPr>
          <p:nvPr/>
        </p:nvSpPr>
        <p:spPr>
          <a:xfrm>
            <a:off x="2115128" y="-272186"/>
            <a:ext cx="796174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500" b="1" kern="1200">
                <a:solidFill>
                  <a:srgbClr val="33418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334186"/>
                </a:solidFill>
                <a:effectLst/>
                <a:uLnTx/>
                <a:uFillTx/>
                <a:latin typeface="Calibri Light" panose="020F0302020204030204"/>
                <a:ea typeface="+mj-ea"/>
                <a:cs typeface="+mj-cs"/>
              </a:rPr>
              <a:t>Plasma Accelerating Module</a:t>
            </a:r>
          </a:p>
        </p:txBody>
      </p:sp>
    </p:spTree>
    <p:extLst>
      <p:ext uri="{BB962C8B-B14F-4D97-AF65-F5344CB8AC3E}">
        <p14:creationId xmlns:p14="http://schemas.microsoft.com/office/powerpoint/2010/main" val="123864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C1AEEECE-1DD7-53B9-253E-34841BB06D44}"/>
              </a:ext>
            </a:extLst>
          </p:cNvPr>
          <p:cNvSpPr>
            <a:spLocks noGrp="1"/>
          </p:cNvSpPr>
          <p:nvPr>
            <p:ph idx="1"/>
          </p:nvPr>
        </p:nvSpPr>
        <p:spPr>
          <a:xfrm>
            <a:off x="4582759" y="804251"/>
            <a:ext cx="7467002" cy="2396149"/>
          </a:xfrm>
        </p:spPr>
        <p:txBody>
          <a:bodyPr>
            <a:normAutofit/>
          </a:bodyPr>
          <a:lstStyle/>
          <a:p>
            <a:pPr marL="0" indent="0" algn="just">
              <a:buNone/>
            </a:pPr>
            <a:r>
              <a:rPr lang="it-IT" sz="1400">
                <a:solidFill>
                  <a:schemeClr val="bg1"/>
                </a:solidFill>
                <a:latin typeface="Times New Roman" panose="02020603050405020304" pitchFamily="18" charset="0"/>
                <a:cs typeface="Times New Roman" panose="02020603050405020304" pitchFamily="18" charset="0"/>
              </a:rPr>
              <a:t>The </a:t>
            </a:r>
            <a:r>
              <a:rPr lang="it-IT" sz="1400" err="1">
                <a:solidFill>
                  <a:schemeClr val="bg1"/>
                </a:solidFill>
                <a:latin typeface="Times New Roman" panose="02020603050405020304" pitchFamily="18" charset="0"/>
                <a:cs typeface="Times New Roman" panose="02020603050405020304" pitchFamily="18" charset="0"/>
              </a:rPr>
              <a:t>separation</a:t>
            </a:r>
            <a:r>
              <a:rPr lang="it-IT" sz="1400">
                <a:solidFill>
                  <a:schemeClr val="bg1"/>
                </a:solidFill>
                <a:latin typeface="Times New Roman" panose="02020603050405020304" pitchFamily="18" charset="0"/>
                <a:cs typeface="Times New Roman" panose="02020603050405020304" pitchFamily="18" charset="0"/>
              </a:rPr>
              <a:t> of the driver and </a:t>
            </a:r>
            <a:r>
              <a:rPr lang="it-IT" sz="1400" err="1">
                <a:solidFill>
                  <a:schemeClr val="bg1"/>
                </a:solidFill>
                <a:latin typeface="Times New Roman" panose="02020603050405020304" pitchFamily="18" charset="0"/>
                <a:cs typeface="Times New Roman" panose="02020603050405020304" pitchFamily="18" charset="0"/>
              </a:rPr>
              <a:t>witness</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beams</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is</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achieved</a:t>
            </a:r>
            <a:r>
              <a:rPr lang="it-IT" sz="1400">
                <a:solidFill>
                  <a:schemeClr val="bg1"/>
                </a:solidFill>
                <a:latin typeface="Times New Roman" panose="02020603050405020304" pitchFamily="18" charset="0"/>
                <a:cs typeface="Times New Roman" panose="02020603050405020304" pitchFamily="18" charset="0"/>
              </a:rPr>
              <a:t> by </a:t>
            </a:r>
            <a:r>
              <a:rPr lang="it-IT" sz="1400" err="1">
                <a:solidFill>
                  <a:schemeClr val="bg1"/>
                </a:solidFill>
                <a:latin typeface="Times New Roman" panose="02020603050405020304" pitchFamily="18" charset="0"/>
                <a:cs typeface="Times New Roman" panose="02020603050405020304" pitchFamily="18" charset="0"/>
              </a:rPr>
              <a:t>exploiting</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their</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different</a:t>
            </a:r>
            <a:r>
              <a:rPr lang="it-IT" sz="1400">
                <a:solidFill>
                  <a:schemeClr val="bg1"/>
                </a:solidFill>
                <a:latin typeface="Times New Roman" panose="02020603050405020304" pitchFamily="18" charset="0"/>
                <a:cs typeface="Times New Roman" panose="02020603050405020304" pitchFamily="18" charset="0"/>
              </a:rPr>
              <a:t> energies, </a:t>
            </a:r>
            <a:r>
              <a:rPr lang="it-IT" sz="1400" err="1">
                <a:solidFill>
                  <a:schemeClr val="bg1"/>
                </a:solidFill>
                <a:latin typeface="Times New Roman" panose="02020603050405020304" pitchFamily="18" charset="0"/>
                <a:cs typeface="Times New Roman" panose="02020603050405020304" pitchFamily="18" charset="0"/>
              </a:rPr>
              <a:t>using</a:t>
            </a:r>
            <a:r>
              <a:rPr lang="it-IT" sz="1400">
                <a:solidFill>
                  <a:schemeClr val="bg1"/>
                </a:solidFill>
                <a:latin typeface="Times New Roman" panose="02020603050405020304" pitchFamily="18" charset="0"/>
                <a:cs typeface="Times New Roman" panose="02020603050405020304" pitchFamily="18" charset="0"/>
              </a:rPr>
              <a:t> a </a:t>
            </a:r>
            <a:r>
              <a:rPr lang="it-IT" sz="1400" err="1">
                <a:solidFill>
                  <a:schemeClr val="bg1"/>
                </a:solidFill>
                <a:latin typeface="Times New Roman" panose="02020603050405020304" pitchFamily="18" charset="0"/>
                <a:cs typeface="Times New Roman" panose="02020603050405020304" pitchFamily="18" charset="0"/>
              </a:rPr>
              <a:t>magnetic</a:t>
            </a:r>
            <a:r>
              <a:rPr lang="it-IT" sz="1400">
                <a:solidFill>
                  <a:schemeClr val="bg1"/>
                </a:solidFill>
                <a:latin typeface="Times New Roman" panose="02020603050405020304" pitchFamily="18" charset="0"/>
                <a:cs typeface="Times New Roman" panose="02020603050405020304" pitchFamily="18" charset="0"/>
              </a:rPr>
              <a:t> chicane and a </a:t>
            </a:r>
            <a:r>
              <a:rPr lang="it-IT" sz="1400" err="1">
                <a:solidFill>
                  <a:schemeClr val="bg1"/>
                </a:solidFill>
                <a:latin typeface="Times New Roman" panose="02020603050405020304" pitchFamily="18" charset="0"/>
                <a:cs typeface="Times New Roman" panose="02020603050405020304" pitchFamily="18" charset="0"/>
              </a:rPr>
              <a:t>septum</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dipole</a:t>
            </a:r>
            <a:r>
              <a:rPr lang="it-IT" sz="1400">
                <a:solidFill>
                  <a:schemeClr val="bg1"/>
                </a:solidFill>
                <a:latin typeface="Times New Roman" panose="02020603050405020304" pitchFamily="18" charset="0"/>
                <a:cs typeface="Times New Roman" panose="02020603050405020304" pitchFamily="18" charset="0"/>
              </a:rPr>
              <a:t>. </a:t>
            </a:r>
          </a:p>
          <a:p>
            <a:pPr marL="0" indent="0" algn="just">
              <a:buNone/>
            </a:pPr>
            <a:r>
              <a:rPr lang="it-IT" sz="1400">
                <a:solidFill>
                  <a:schemeClr val="bg1"/>
                </a:solidFill>
                <a:latin typeface="Times New Roman" panose="02020603050405020304" pitchFamily="18" charset="0"/>
                <a:cs typeface="Times New Roman" panose="02020603050405020304" pitchFamily="18" charset="0"/>
              </a:rPr>
              <a:t>In the first </a:t>
            </a:r>
            <a:r>
              <a:rPr lang="it-IT" sz="1400" err="1">
                <a:solidFill>
                  <a:schemeClr val="bg1"/>
                </a:solidFill>
                <a:latin typeface="Times New Roman" panose="02020603050405020304" pitchFamily="18" charset="0"/>
                <a:cs typeface="Times New Roman" panose="02020603050405020304" pitchFamily="18" charset="0"/>
              </a:rPr>
              <a:t>dipole</a:t>
            </a:r>
            <a:r>
              <a:rPr lang="it-IT" sz="1400">
                <a:solidFill>
                  <a:schemeClr val="bg1"/>
                </a:solidFill>
                <a:latin typeface="Times New Roman" panose="02020603050405020304" pitchFamily="18" charset="0"/>
                <a:cs typeface="Times New Roman" panose="02020603050405020304" pitchFamily="18" charset="0"/>
              </a:rPr>
              <a:t>, the </a:t>
            </a:r>
            <a:r>
              <a:rPr lang="it-IT" sz="1400" err="1">
                <a:solidFill>
                  <a:schemeClr val="bg1"/>
                </a:solidFill>
                <a:latin typeface="Times New Roman" panose="02020603050405020304" pitchFamily="18" charset="0"/>
                <a:cs typeface="Times New Roman" panose="02020603050405020304" pitchFamily="18" charset="0"/>
              </a:rPr>
              <a:t>deflection</a:t>
            </a:r>
            <a:r>
              <a:rPr lang="it-IT" sz="1400">
                <a:solidFill>
                  <a:schemeClr val="bg1"/>
                </a:solidFill>
                <a:latin typeface="Times New Roman" panose="02020603050405020304" pitchFamily="18" charset="0"/>
                <a:cs typeface="Times New Roman" panose="02020603050405020304" pitchFamily="18" charset="0"/>
              </a:rPr>
              <a:t> angle </a:t>
            </a:r>
            <a:r>
              <a:rPr lang="it-IT" sz="1400" err="1">
                <a:solidFill>
                  <a:schemeClr val="bg1"/>
                </a:solidFill>
                <a:latin typeface="Times New Roman" panose="02020603050405020304" pitchFamily="18" charset="0"/>
                <a:cs typeface="Times New Roman" panose="02020603050405020304" pitchFamily="18" charset="0"/>
              </a:rPr>
              <a:t>differs</a:t>
            </a:r>
            <a:r>
              <a:rPr lang="it-IT" sz="1400">
                <a:solidFill>
                  <a:schemeClr val="bg1"/>
                </a:solidFill>
                <a:latin typeface="Times New Roman" panose="02020603050405020304" pitchFamily="18" charset="0"/>
                <a:cs typeface="Times New Roman" panose="02020603050405020304" pitchFamily="18" charset="0"/>
              </a:rPr>
              <a:t> for the </a:t>
            </a:r>
            <a:r>
              <a:rPr lang="it-IT" sz="1400" err="1">
                <a:solidFill>
                  <a:schemeClr val="bg1"/>
                </a:solidFill>
                <a:latin typeface="Times New Roman" panose="02020603050405020304" pitchFamily="18" charset="0"/>
                <a:cs typeface="Times New Roman" panose="02020603050405020304" pitchFamily="18" charset="0"/>
              </a:rPr>
              <a:t>two</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beams</a:t>
            </a:r>
            <a:r>
              <a:rPr lang="it-IT" sz="1400">
                <a:solidFill>
                  <a:schemeClr val="bg1"/>
                </a:solidFill>
                <a:latin typeface="Times New Roman" panose="02020603050405020304" pitchFamily="18" charset="0"/>
                <a:cs typeface="Times New Roman" panose="02020603050405020304" pitchFamily="18" charset="0"/>
              </a:rPr>
              <a:t> due to </a:t>
            </a:r>
            <a:r>
              <a:rPr lang="it-IT" sz="1400" err="1">
                <a:solidFill>
                  <a:schemeClr val="bg1"/>
                </a:solidFill>
                <a:latin typeface="Times New Roman" panose="02020603050405020304" pitchFamily="18" charset="0"/>
                <a:cs typeface="Times New Roman" panose="02020603050405020304" pitchFamily="18" charset="0"/>
              </a:rPr>
              <a:t>their</a:t>
            </a:r>
            <a:r>
              <a:rPr lang="it-IT" sz="1400">
                <a:solidFill>
                  <a:schemeClr val="bg1"/>
                </a:solidFill>
                <a:latin typeface="Times New Roman" panose="02020603050405020304" pitchFamily="18" charset="0"/>
                <a:cs typeface="Times New Roman" panose="02020603050405020304" pitchFamily="18" charset="0"/>
              </a:rPr>
              <a:t> energy </a:t>
            </a:r>
            <a:r>
              <a:rPr lang="it-IT" sz="1400" err="1">
                <a:solidFill>
                  <a:schemeClr val="bg1"/>
                </a:solidFill>
                <a:latin typeface="Times New Roman" panose="02020603050405020304" pitchFamily="18" charset="0"/>
                <a:cs typeface="Times New Roman" panose="02020603050405020304" pitchFamily="18" charset="0"/>
              </a:rPr>
              <a:t>difference</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resulting</a:t>
            </a:r>
            <a:r>
              <a:rPr lang="it-IT" sz="1400">
                <a:solidFill>
                  <a:schemeClr val="bg1"/>
                </a:solidFill>
                <a:latin typeface="Times New Roman" panose="02020603050405020304" pitchFamily="18" charset="0"/>
                <a:cs typeface="Times New Roman" panose="02020603050405020304" pitchFamily="18" charset="0"/>
              </a:rPr>
              <a:t> in a </a:t>
            </a:r>
            <a:r>
              <a:rPr lang="it-IT" sz="1400" err="1">
                <a:solidFill>
                  <a:schemeClr val="bg1"/>
                </a:solidFill>
                <a:latin typeface="Times New Roman" panose="02020603050405020304" pitchFamily="18" charset="0"/>
                <a:cs typeface="Times New Roman" panose="02020603050405020304" pitchFamily="18" charset="0"/>
              </a:rPr>
              <a:t>transverse</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separation</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that</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is</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preserved</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through</a:t>
            </a:r>
            <a:r>
              <a:rPr lang="it-IT" sz="1400">
                <a:solidFill>
                  <a:schemeClr val="bg1"/>
                </a:solidFill>
                <a:latin typeface="Times New Roman" panose="02020603050405020304" pitchFamily="18" charset="0"/>
                <a:cs typeface="Times New Roman" panose="02020603050405020304" pitchFamily="18" charset="0"/>
              </a:rPr>
              <a:t> the second </a:t>
            </a:r>
            <a:r>
              <a:rPr lang="it-IT" sz="1400" err="1">
                <a:solidFill>
                  <a:schemeClr val="bg1"/>
                </a:solidFill>
                <a:latin typeface="Times New Roman" panose="02020603050405020304" pitchFamily="18" charset="0"/>
                <a:cs typeface="Times New Roman" panose="02020603050405020304" pitchFamily="18" charset="0"/>
              </a:rPr>
              <a:t>dipole</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As</a:t>
            </a:r>
            <a:r>
              <a:rPr lang="it-IT" sz="1400">
                <a:solidFill>
                  <a:schemeClr val="bg1"/>
                </a:solidFill>
                <a:latin typeface="Times New Roman" panose="02020603050405020304" pitchFamily="18" charset="0"/>
                <a:cs typeface="Times New Roman" panose="02020603050405020304" pitchFamily="18" charset="0"/>
              </a:rPr>
              <a:t> a </a:t>
            </a:r>
            <a:r>
              <a:rPr lang="it-IT" sz="1400" err="1">
                <a:solidFill>
                  <a:schemeClr val="bg1"/>
                </a:solidFill>
                <a:latin typeface="Times New Roman" panose="02020603050405020304" pitchFamily="18" charset="0"/>
                <a:cs typeface="Times New Roman" panose="02020603050405020304" pitchFamily="18" charset="0"/>
              </a:rPr>
              <a:t>result</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between</a:t>
            </a:r>
            <a:r>
              <a:rPr lang="it-IT" sz="1400">
                <a:solidFill>
                  <a:schemeClr val="bg1"/>
                </a:solidFill>
                <a:latin typeface="Times New Roman" panose="02020603050405020304" pitchFamily="18" charset="0"/>
                <a:cs typeface="Times New Roman" panose="02020603050405020304" pitchFamily="18" charset="0"/>
              </a:rPr>
              <a:t> the second and </a:t>
            </a:r>
            <a:r>
              <a:rPr lang="it-IT" sz="1400" err="1">
                <a:solidFill>
                  <a:schemeClr val="bg1"/>
                </a:solidFill>
                <a:latin typeface="Times New Roman" panose="02020603050405020304" pitchFamily="18" charset="0"/>
                <a:cs typeface="Times New Roman" panose="02020603050405020304" pitchFamily="18" charset="0"/>
              </a:rPr>
              <a:t>third</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dipoles</a:t>
            </a:r>
            <a:r>
              <a:rPr lang="it-IT" sz="1400">
                <a:solidFill>
                  <a:schemeClr val="bg1"/>
                </a:solidFill>
                <a:latin typeface="Times New Roman" panose="02020603050405020304" pitchFamily="18" charset="0"/>
                <a:cs typeface="Times New Roman" panose="02020603050405020304" pitchFamily="18" charset="0"/>
              </a:rPr>
              <a:t>, the </a:t>
            </a:r>
            <a:r>
              <a:rPr lang="it-IT" sz="1400" err="1">
                <a:solidFill>
                  <a:schemeClr val="bg1"/>
                </a:solidFill>
                <a:latin typeface="Times New Roman" panose="02020603050405020304" pitchFamily="18" charset="0"/>
                <a:cs typeface="Times New Roman" panose="02020603050405020304" pitchFamily="18" charset="0"/>
              </a:rPr>
              <a:t>two</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beams</a:t>
            </a:r>
            <a:r>
              <a:rPr lang="it-IT" sz="1400">
                <a:solidFill>
                  <a:schemeClr val="bg1"/>
                </a:solidFill>
                <a:latin typeface="Times New Roman" panose="02020603050405020304" pitchFamily="18" charset="0"/>
                <a:cs typeface="Times New Roman" panose="02020603050405020304" pitchFamily="18" charset="0"/>
              </a:rPr>
              <a:t> propagate </a:t>
            </a:r>
            <a:r>
              <a:rPr lang="it-IT" sz="1400" err="1">
                <a:solidFill>
                  <a:schemeClr val="bg1"/>
                </a:solidFill>
                <a:latin typeface="Times New Roman" panose="02020603050405020304" pitchFamily="18" charset="0"/>
                <a:cs typeface="Times New Roman" panose="02020603050405020304" pitchFamily="18" charset="0"/>
              </a:rPr>
              <a:t>parallel</a:t>
            </a:r>
            <a:r>
              <a:rPr lang="it-IT" sz="1400">
                <a:solidFill>
                  <a:schemeClr val="bg1"/>
                </a:solidFill>
                <a:latin typeface="Times New Roman" panose="02020603050405020304" pitchFamily="18" charset="0"/>
                <a:cs typeface="Times New Roman" panose="02020603050405020304" pitchFamily="18" charset="0"/>
              </a:rPr>
              <a:t> to </a:t>
            </a:r>
            <a:r>
              <a:rPr lang="it-IT" sz="1400" err="1">
                <a:solidFill>
                  <a:schemeClr val="bg1"/>
                </a:solidFill>
                <a:latin typeface="Times New Roman" panose="02020603050405020304" pitchFamily="18" charset="0"/>
                <a:cs typeface="Times New Roman" panose="02020603050405020304" pitchFamily="18" charset="0"/>
              </a:rPr>
              <a:t>each</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other</a:t>
            </a:r>
            <a:r>
              <a:rPr lang="it-IT" sz="1400">
                <a:solidFill>
                  <a:schemeClr val="bg1"/>
                </a:solidFill>
                <a:latin typeface="Times New Roman" panose="02020603050405020304" pitchFamily="18" charset="0"/>
                <a:cs typeface="Times New Roman" panose="02020603050405020304" pitchFamily="18" charset="0"/>
              </a:rPr>
              <a:t> with a </a:t>
            </a:r>
            <a:r>
              <a:rPr lang="it-IT" sz="1400" err="1">
                <a:solidFill>
                  <a:schemeClr val="bg1"/>
                </a:solidFill>
                <a:latin typeface="Times New Roman" panose="02020603050405020304" pitchFamily="18" charset="0"/>
                <a:cs typeface="Times New Roman" panose="02020603050405020304" pitchFamily="18" charset="0"/>
              </a:rPr>
              <a:t>transverse</a:t>
            </a:r>
            <a:r>
              <a:rPr lang="it-IT" sz="1400">
                <a:solidFill>
                  <a:schemeClr val="bg1"/>
                </a:solidFill>
                <a:latin typeface="Times New Roman" panose="02020603050405020304" pitchFamily="18" charset="0"/>
                <a:cs typeface="Times New Roman" panose="02020603050405020304" pitchFamily="18" charset="0"/>
              </a:rPr>
              <a:t> offset. </a:t>
            </a:r>
          </a:p>
          <a:p>
            <a:pPr marL="0" indent="0" algn="just">
              <a:buNone/>
            </a:pPr>
            <a:r>
              <a:rPr lang="it-IT" sz="1400">
                <a:solidFill>
                  <a:schemeClr val="bg1"/>
                </a:solidFill>
                <a:latin typeface="Times New Roman" panose="02020603050405020304" pitchFamily="18" charset="0"/>
                <a:cs typeface="Times New Roman" panose="02020603050405020304" pitchFamily="18" charset="0"/>
              </a:rPr>
              <a:t>At </a:t>
            </a:r>
            <a:r>
              <a:rPr lang="it-IT" sz="1400" err="1">
                <a:solidFill>
                  <a:schemeClr val="bg1"/>
                </a:solidFill>
                <a:latin typeface="Times New Roman" panose="02020603050405020304" pitchFamily="18" charset="0"/>
                <a:cs typeface="Times New Roman" panose="02020603050405020304" pitchFamily="18" charset="0"/>
              </a:rPr>
              <a:t>this</a:t>
            </a:r>
            <a:r>
              <a:rPr lang="it-IT" sz="1400">
                <a:solidFill>
                  <a:schemeClr val="bg1"/>
                </a:solidFill>
                <a:latin typeface="Times New Roman" panose="02020603050405020304" pitchFamily="18" charset="0"/>
                <a:cs typeface="Times New Roman" panose="02020603050405020304" pitchFamily="18" charset="0"/>
              </a:rPr>
              <a:t> point, a </a:t>
            </a:r>
            <a:r>
              <a:rPr lang="it-IT" sz="1400" err="1">
                <a:solidFill>
                  <a:schemeClr val="bg1"/>
                </a:solidFill>
                <a:latin typeface="Times New Roman" panose="02020603050405020304" pitchFamily="18" charset="0"/>
                <a:cs typeface="Times New Roman" panose="02020603050405020304" pitchFamily="18" charset="0"/>
              </a:rPr>
              <a:t>septum</a:t>
            </a:r>
            <a:r>
              <a:rPr lang="it-IT" sz="1400">
                <a:solidFill>
                  <a:schemeClr val="bg1"/>
                </a:solidFill>
                <a:latin typeface="Times New Roman" panose="02020603050405020304" pitchFamily="18" charset="0"/>
                <a:cs typeface="Times New Roman" panose="02020603050405020304" pitchFamily="18" charset="0"/>
              </a:rPr>
              <a:t> C </a:t>
            </a:r>
            <a:r>
              <a:rPr lang="it-IT" sz="1400" err="1">
                <a:solidFill>
                  <a:schemeClr val="bg1"/>
                </a:solidFill>
                <a:latin typeface="Times New Roman" panose="02020603050405020304" pitchFamily="18" charset="0"/>
                <a:cs typeface="Times New Roman" panose="02020603050405020304" pitchFamily="18" charset="0"/>
              </a:rPr>
              <a:t>dipole</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is</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inserted</a:t>
            </a:r>
            <a:r>
              <a:rPr lang="it-IT" sz="1400">
                <a:solidFill>
                  <a:schemeClr val="bg1"/>
                </a:solidFill>
                <a:latin typeface="Times New Roman" panose="02020603050405020304" pitchFamily="18" charset="0"/>
                <a:cs typeface="Times New Roman" panose="02020603050405020304" pitchFamily="18" charset="0"/>
              </a:rPr>
              <a:t>, with the </a:t>
            </a:r>
            <a:r>
              <a:rPr lang="it-IT" sz="1400" err="1">
                <a:solidFill>
                  <a:schemeClr val="bg1"/>
                </a:solidFill>
                <a:latin typeface="Times New Roman" panose="02020603050405020304" pitchFamily="18" charset="0"/>
                <a:cs typeface="Times New Roman" panose="02020603050405020304" pitchFamily="18" charset="0"/>
              </a:rPr>
              <a:t>transverse</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geometry</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schematically</a:t>
            </a:r>
            <a:r>
              <a:rPr lang="it-IT" sz="1400">
                <a:solidFill>
                  <a:schemeClr val="bg1"/>
                </a:solidFill>
                <a:latin typeface="Times New Roman" panose="02020603050405020304" pitchFamily="18" charset="0"/>
                <a:cs typeface="Times New Roman" panose="02020603050405020304" pitchFamily="18" charset="0"/>
              </a:rPr>
              <a:t> </a:t>
            </a:r>
            <a:r>
              <a:rPr lang="it-IT" sz="1400" err="1">
                <a:solidFill>
                  <a:schemeClr val="bg1"/>
                </a:solidFill>
                <a:latin typeface="Times New Roman" panose="02020603050405020304" pitchFamily="18" charset="0"/>
                <a:cs typeface="Times New Roman" panose="02020603050405020304" pitchFamily="18" charset="0"/>
              </a:rPr>
              <a:t>shown</a:t>
            </a:r>
            <a:r>
              <a:rPr lang="it-IT" sz="1400">
                <a:solidFill>
                  <a:schemeClr val="bg1"/>
                </a:solidFill>
                <a:latin typeface="Times New Roman" panose="02020603050405020304" pitchFamily="18" charset="0"/>
                <a:cs typeface="Times New Roman" panose="02020603050405020304" pitchFamily="18" charset="0"/>
              </a:rPr>
              <a:t> in figure </a:t>
            </a:r>
            <a:r>
              <a:rPr lang="it-IT" sz="1400" err="1">
                <a:solidFill>
                  <a:schemeClr val="bg1"/>
                </a:solidFill>
                <a:latin typeface="Times New Roman" panose="02020603050405020304" pitchFamily="18" charset="0"/>
                <a:cs typeface="Times New Roman" panose="02020603050405020304" pitchFamily="18" charset="0"/>
              </a:rPr>
              <a:t>below</a:t>
            </a:r>
            <a:r>
              <a:rPr lang="it-IT" sz="1400">
                <a:solidFill>
                  <a:schemeClr val="bg1"/>
                </a:solidFill>
                <a:latin typeface="Times New Roman" panose="02020603050405020304" pitchFamily="18" charset="0"/>
                <a:cs typeface="Times New Roman" panose="02020603050405020304" pitchFamily="18" charset="0"/>
              </a:rPr>
              <a:t>.</a:t>
            </a:r>
          </a:p>
          <a:p>
            <a:pPr marL="0" indent="0">
              <a:buNone/>
            </a:pPr>
            <a:endParaRPr lang="it-IT" sz="1400">
              <a:solidFill>
                <a:schemeClr val="bg1"/>
              </a:solidFill>
              <a:latin typeface="Times New Roman" panose="02020603050405020304" pitchFamily="18" charset="0"/>
              <a:cs typeface="Times New Roman" panose="02020603050405020304" pitchFamily="18" charset="0"/>
            </a:endParaRPr>
          </a:p>
          <a:p>
            <a:pPr marL="0" indent="0">
              <a:buNone/>
            </a:pPr>
            <a:endParaRPr lang="en-US" sz="1400">
              <a:solidFill>
                <a:schemeClr val="bg1"/>
              </a:solidFill>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57F99018-D21B-FBD4-2719-C3D78192A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4" name="Titolo 3">
            <a:extLst>
              <a:ext uri="{FF2B5EF4-FFF2-40B4-BE49-F238E27FC236}">
                <a16:creationId xmlns:a16="http://schemas.microsoft.com/office/drawing/2014/main" id="{951E8CB9-5F80-7C1C-547D-764077FBA3A7}"/>
              </a:ext>
            </a:extLst>
          </p:cNvPr>
          <p:cNvSpPr>
            <a:spLocks noGrp="1"/>
          </p:cNvSpPr>
          <p:nvPr>
            <p:ph type="title"/>
          </p:nvPr>
        </p:nvSpPr>
        <p:spPr/>
        <p:txBody>
          <a:bodyPr/>
          <a:lstStyle/>
          <a:p>
            <a:r>
              <a:rPr lang="en-US"/>
              <a:t>The Driver-Witness Separator</a:t>
            </a:r>
          </a:p>
        </p:txBody>
      </p:sp>
      <p:sp>
        <p:nvSpPr>
          <p:cNvPr id="5" name="Segnaposto piè di pagina 4">
            <a:extLst>
              <a:ext uri="{FF2B5EF4-FFF2-40B4-BE49-F238E27FC236}">
                <a16:creationId xmlns:a16="http://schemas.microsoft.com/office/drawing/2014/main" id="{83F0BD45-999F-7174-8615-AE706E536156}"/>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334186"/>
                </a:solidFill>
                <a:effectLst/>
                <a:uLnTx/>
                <a:uFillTx/>
                <a:latin typeface="Calibri" panose="020F0502020204030204"/>
                <a:ea typeface="+mn-ea"/>
                <a:cs typeface="+mn-cs"/>
              </a:rPr>
              <a:t>C. </a:t>
            </a:r>
            <a:r>
              <a:rPr kumimoji="0" lang="en-GB" sz="1200" b="0" i="1" u="none" strike="noStrike" kern="1200" cap="none" spc="0" normalizeH="0" baseline="0" noProof="0" err="1">
                <a:ln>
                  <a:noFill/>
                </a:ln>
                <a:solidFill>
                  <a:srgbClr val="334186"/>
                </a:solidFill>
                <a:effectLst/>
                <a:uLnTx/>
                <a:uFillTx/>
                <a:latin typeface="Calibri" panose="020F0502020204030204"/>
                <a:ea typeface="+mn-ea"/>
                <a:cs typeface="+mn-cs"/>
              </a:rPr>
              <a:t>Vaccarezza</a:t>
            </a:r>
            <a:r>
              <a:rPr kumimoji="0" lang="en-GB" sz="1200" b="0" i="1" u="none" strike="noStrike" kern="1200" cap="none" spc="0" normalizeH="0" baseline="0" noProof="0">
                <a:ln>
                  <a:noFill/>
                </a:ln>
                <a:solidFill>
                  <a:srgbClr val="334186"/>
                </a:solidFill>
                <a:effectLst/>
                <a:uLnTx/>
                <a:uFillTx/>
                <a:latin typeface="Calibri" panose="020F0502020204030204"/>
                <a:ea typeface="+mn-ea"/>
                <a:cs typeface="+mn-cs"/>
              </a:rPr>
              <a:t>, </a:t>
            </a:r>
            <a:r>
              <a:rPr kumimoji="0" lang="en-GB" sz="1200" b="0" i="1" u="none" strike="noStrike" kern="1200" cap="none" spc="0" normalizeH="0" baseline="0" noProof="0" err="1">
                <a:ln>
                  <a:noFill/>
                </a:ln>
                <a:solidFill>
                  <a:srgbClr val="334186"/>
                </a:solidFill>
                <a:effectLst/>
                <a:uLnTx/>
                <a:uFillTx/>
                <a:latin typeface="Calibri" panose="020F0502020204030204"/>
                <a:ea typeface="+mn-ea"/>
                <a:cs typeface="+mn-cs"/>
              </a:rPr>
              <a:t>EuPRAXIA_PP</a:t>
            </a:r>
            <a:r>
              <a:rPr kumimoji="0" lang="en-GB" sz="1200" b="0" i="1" u="none" strike="noStrike" kern="1200" cap="none" spc="0" normalizeH="0" baseline="0" noProof="0">
                <a:ln>
                  <a:noFill/>
                </a:ln>
                <a:solidFill>
                  <a:srgbClr val="334186"/>
                </a:solidFill>
                <a:effectLst/>
                <a:uLnTx/>
                <a:uFillTx/>
                <a:latin typeface="Calibri" panose="020F0502020204030204"/>
                <a:ea typeface="+mn-ea"/>
                <a:cs typeface="+mn-cs"/>
              </a:rPr>
              <a:t> General Meeting 2025</a:t>
            </a:r>
          </a:p>
        </p:txBody>
      </p:sp>
      <p:pic>
        <p:nvPicPr>
          <p:cNvPr id="6" name="Immagine 5">
            <a:extLst>
              <a:ext uri="{FF2B5EF4-FFF2-40B4-BE49-F238E27FC236}">
                <a16:creationId xmlns:a16="http://schemas.microsoft.com/office/drawing/2014/main" id="{D2AA8555-F3B8-178F-6721-1FF91C4BD8A3}"/>
              </a:ext>
            </a:extLst>
          </p:cNvPr>
          <p:cNvPicPr>
            <a:picLocks noChangeAspect="1"/>
          </p:cNvPicPr>
          <p:nvPr/>
        </p:nvPicPr>
        <p:blipFill>
          <a:blip r:embed="rId2"/>
          <a:stretch>
            <a:fillRect/>
          </a:stretch>
        </p:blipFill>
        <p:spPr>
          <a:xfrm>
            <a:off x="6896014" y="2687537"/>
            <a:ext cx="4270403" cy="1471234"/>
          </a:xfrm>
          <a:prstGeom prst="rect">
            <a:avLst/>
          </a:prstGeom>
        </p:spPr>
      </p:pic>
      <p:pic>
        <p:nvPicPr>
          <p:cNvPr id="7" name="Immagine 6">
            <a:extLst>
              <a:ext uri="{FF2B5EF4-FFF2-40B4-BE49-F238E27FC236}">
                <a16:creationId xmlns:a16="http://schemas.microsoft.com/office/drawing/2014/main" id="{1983128F-4E4D-7643-7804-CB32748DF4B5}"/>
              </a:ext>
            </a:extLst>
          </p:cNvPr>
          <p:cNvPicPr>
            <a:picLocks noChangeAspect="1"/>
          </p:cNvPicPr>
          <p:nvPr/>
        </p:nvPicPr>
        <p:blipFill>
          <a:blip r:embed="rId3"/>
          <a:stretch>
            <a:fillRect/>
          </a:stretch>
        </p:blipFill>
        <p:spPr>
          <a:xfrm>
            <a:off x="5937278" y="4512630"/>
            <a:ext cx="2863154" cy="1644580"/>
          </a:xfrm>
          <a:prstGeom prst="rect">
            <a:avLst/>
          </a:prstGeom>
        </p:spPr>
      </p:pic>
      <p:sp>
        <p:nvSpPr>
          <p:cNvPr id="9" name="CasellaDiTesto 8">
            <a:extLst>
              <a:ext uri="{FF2B5EF4-FFF2-40B4-BE49-F238E27FC236}">
                <a16:creationId xmlns:a16="http://schemas.microsoft.com/office/drawing/2014/main" id="{C3FC5898-8D87-CBF7-CCFB-CCCCC2F10FC9}"/>
              </a:ext>
            </a:extLst>
          </p:cNvPr>
          <p:cNvSpPr txBox="1"/>
          <p:nvPr/>
        </p:nvSpPr>
        <p:spPr>
          <a:xfrm>
            <a:off x="5911153" y="6136455"/>
            <a:ext cx="281247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The 3D design of the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septum</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dipole</a:t>
            </a:r>
            <a:endPar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pic>
        <p:nvPicPr>
          <p:cNvPr id="10" name="Immagine 9">
            <a:extLst>
              <a:ext uri="{FF2B5EF4-FFF2-40B4-BE49-F238E27FC236}">
                <a16:creationId xmlns:a16="http://schemas.microsoft.com/office/drawing/2014/main" id="{11ECCCC7-ECB9-0F4A-41C9-C38126683A4D}"/>
              </a:ext>
            </a:extLst>
          </p:cNvPr>
          <p:cNvPicPr>
            <a:picLocks noChangeAspect="1"/>
          </p:cNvPicPr>
          <p:nvPr/>
        </p:nvPicPr>
        <p:blipFill>
          <a:blip r:embed="rId4"/>
          <a:stretch>
            <a:fillRect/>
          </a:stretch>
        </p:blipFill>
        <p:spPr>
          <a:xfrm>
            <a:off x="9111672" y="4512630"/>
            <a:ext cx="2863154" cy="1587266"/>
          </a:xfrm>
          <a:prstGeom prst="rect">
            <a:avLst/>
          </a:prstGeom>
        </p:spPr>
      </p:pic>
      <p:sp>
        <p:nvSpPr>
          <p:cNvPr id="12" name="CasellaDiTesto 11">
            <a:extLst>
              <a:ext uri="{FF2B5EF4-FFF2-40B4-BE49-F238E27FC236}">
                <a16:creationId xmlns:a16="http://schemas.microsoft.com/office/drawing/2014/main" id="{51900FEE-9353-3EDD-B0AF-C38B7920B468}"/>
              </a:ext>
            </a:extLst>
          </p:cNvPr>
          <p:cNvSpPr txBox="1"/>
          <p:nvPr/>
        </p:nvSpPr>
        <p:spPr>
          <a:xfrm>
            <a:off x="9111672" y="6136454"/>
            <a:ext cx="281090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Details</a:t>
            </a:r>
            <a:r>
              <a:rPr kumimoji="0" lang="it-IT" sz="1400" b="0" i="1"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of the field in the </a:t>
            </a:r>
            <a:r>
              <a:rPr kumimoji="0" lang="it-IT" sz="1400" b="0" i="1"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septum</a:t>
            </a:r>
            <a:endPar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pic>
        <p:nvPicPr>
          <p:cNvPr id="13" name="Immagine 12">
            <a:extLst>
              <a:ext uri="{FF2B5EF4-FFF2-40B4-BE49-F238E27FC236}">
                <a16:creationId xmlns:a16="http://schemas.microsoft.com/office/drawing/2014/main" id="{B8E17095-5F80-F564-889B-B0E871F95D04}"/>
              </a:ext>
            </a:extLst>
          </p:cNvPr>
          <p:cNvPicPr>
            <a:picLocks noChangeAspect="1"/>
          </p:cNvPicPr>
          <p:nvPr/>
        </p:nvPicPr>
        <p:blipFill>
          <a:blip r:embed="rId5"/>
          <a:srcRect t="2944" b="3252"/>
          <a:stretch>
            <a:fillRect/>
          </a:stretch>
        </p:blipFill>
        <p:spPr>
          <a:xfrm>
            <a:off x="594412" y="828687"/>
            <a:ext cx="3711213" cy="2545162"/>
          </a:xfrm>
          <a:prstGeom prst="rect">
            <a:avLst/>
          </a:prstGeom>
        </p:spPr>
      </p:pic>
      <p:grpSp>
        <p:nvGrpSpPr>
          <p:cNvPr id="43" name="Gruppo 42">
            <a:extLst>
              <a:ext uri="{FF2B5EF4-FFF2-40B4-BE49-F238E27FC236}">
                <a16:creationId xmlns:a16="http://schemas.microsoft.com/office/drawing/2014/main" id="{0A02B2C2-F1D0-1181-8E40-1CEA7D907DC7}"/>
              </a:ext>
            </a:extLst>
          </p:cNvPr>
          <p:cNvGrpSpPr/>
          <p:nvPr/>
        </p:nvGrpSpPr>
        <p:grpSpPr>
          <a:xfrm>
            <a:off x="211534" y="3413690"/>
            <a:ext cx="7157321" cy="2635811"/>
            <a:chOff x="211534" y="3654530"/>
            <a:chExt cx="7157321" cy="2635811"/>
          </a:xfrm>
        </p:grpSpPr>
        <p:pic>
          <p:nvPicPr>
            <p:cNvPr id="14" name="Immagine 13">
              <a:extLst>
                <a:ext uri="{FF2B5EF4-FFF2-40B4-BE49-F238E27FC236}">
                  <a16:creationId xmlns:a16="http://schemas.microsoft.com/office/drawing/2014/main" id="{E57031DA-BDAF-EBB0-BD84-0F1880F93AFC}"/>
                </a:ext>
              </a:extLst>
            </p:cNvPr>
            <p:cNvPicPr>
              <a:picLocks noChangeAspect="1"/>
            </p:cNvPicPr>
            <p:nvPr/>
          </p:nvPicPr>
          <p:blipFill>
            <a:blip r:embed="rId6"/>
            <a:srcRect t="4771"/>
            <a:stretch>
              <a:fillRect/>
            </a:stretch>
          </p:blipFill>
          <p:spPr>
            <a:xfrm>
              <a:off x="594412" y="3981988"/>
              <a:ext cx="3800619" cy="2308353"/>
            </a:xfrm>
            <a:prstGeom prst="rect">
              <a:avLst/>
            </a:prstGeom>
          </p:spPr>
        </p:pic>
        <p:grpSp>
          <p:nvGrpSpPr>
            <p:cNvPr id="25" name="Gruppo 24">
              <a:extLst>
                <a:ext uri="{FF2B5EF4-FFF2-40B4-BE49-F238E27FC236}">
                  <a16:creationId xmlns:a16="http://schemas.microsoft.com/office/drawing/2014/main" id="{2151294B-B5BF-A76A-6E6B-9D40C13D238A}"/>
                </a:ext>
              </a:extLst>
            </p:cNvPr>
            <p:cNvGrpSpPr/>
            <p:nvPr/>
          </p:nvGrpSpPr>
          <p:grpSpPr>
            <a:xfrm>
              <a:off x="887848" y="4028913"/>
              <a:ext cx="672472" cy="191548"/>
              <a:chOff x="4313673" y="3689188"/>
              <a:chExt cx="672472" cy="191548"/>
            </a:xfrm>
          </p:grpSpPr>
          <p:cxnSp>
            <p:nvCxnSpPr>
              <p:cNvPr id="17" name="Connettore dritto 16">
                <a:extLst>
                  <a:ext uri="{FF2B5EF4-FFF2-40B4-BE49-F238E27FC236}">
                    <a16:creationId xmlns:a16="http://schemas.microsoft.com/office/drawing/2014/main" id="{9CD0159B-386E-D98A-C9C5-C5944B0F4B80}"/>
                  </a:ext>
                </a:extLst>
              </p:cNvPr>
              <p:cNvCxnSpPr>
                <a:cxnSpLocks/>
              </p:cNvCxnSpPr>
              <p:nvPr/>
            </p:nvCxnSpPr>
            <p:spPr>
              <a:xfrm>
                <a:off x="4649909" y="3692363"/>
                <a:ext cx="3362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Connettore dritto 18">
                <a:extLst>
                  <a:ext uri="{FF2B5EF4-FFF2-40B4-BE49-F238E27FC236}">
                    <a16:creationId xmlns:a16="http://schemas.microsoft.com/office/drawing/2014/main" id="{A2454FC2-FEE3-5BBC-AD3F-6E72350414D1}"/>
                  </a:ext>
                </a:extLst>
              </p:cNvPr>
              <p:cNvCxnSpPr>
                <a:cxnSpLocks/>
              </p:cNvCxnSpPr>
              <p:nvPr/>
            </p:nvCxnSpPr>
            <p:spPr>
              <a:xfrm>
                <a:off x="4649909" y="3868967"/>
                <a:ext cx="3362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Connettore dritto 19">
                <a:extLst>
                  <a:ext uri="{FF2B5EF4-FFF2-40B4-BE49-F238E27FC236}">
                    <a16:creationId xmlns:a16="http://schemas.microsoft.com/office/drawing/2014/main" id="{D42A29A5-E1CE-3181-2C44-FAA0B9A383DE}"/>
                  </a:ext>
                </a:extLst>
              </p:cNvPr>
              <p:cNvCxnSpPr>
                <a:cxnSpLocks/>
              </p:cNvCxnSpPr>
              <p:nvPr/>
            </p:nvCxnSpPr>
            <p:spPr>
              <a:xfrm>
                <a:off x="4971353" y="3689188"/>
                <a:ext cx="0" cy="1915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Connettore dritto 21">
                <a:extLst>
                  <a:ext uri="{FF2B5EF4-FFF2-40B4-BE49-F238E27FC236}">
                    <a16:creationId xmlns:a16="http://schemas.microsoft.com/office/drawing/2014/main" id="{1D1AA01F-3263-8687-DCEA-BE5F760D405F}"/>
                  </a:ext>
                </a:extLst>
              </p:cNvPr>
              <p:cNvCxnSpPr>
                <a:cxnSpLocks/>
              </p:cNvCxnSpPr>
              <p:nvPr/>
            </p:nvCxnSpPr>
            <p:spPr>
              <a:xfrm>
                <a:off x="4313673" y="3873028"/>
                <a:ext cx="336236"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ttore dritto 22">
                <a:extLst>
                  <a:ext uri="{FF2B5EF4-FFF2-40B4-BE49-F238E27FC236}">
                    <a16:creationId xmlns:a16="http://schemas.microsoft.com/office/drawing/2014/main" id="{AC88A4BB-E8C0-ADCC-4E34-E27FCD2956A1}"/>
                  </a:ext>
                </a:extLst>
              </p:cNvPr>
              <p:cNvCxnSpPr>
                <a:cxnSpLocks/>
              </p:cNvCxnSpPr>
              <p:nvPr/>
            </p:nvCxnSpPr>
            <p:spPr>
              <a:xfrm>
                <a:off x="4313673" y="3692053"/>
                <a:ext cx="336236"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
          <p:nvSpPr>
            <p:cNvPr id="26" name="CasellaDiTesto 25">
              <a:extLst>
                <a:ext uri="{FF2B5EF4-FFF2-40B4-BE49-F238E27FC236}">
                  <a16:creationId xmlns:a16="http://schemas.microsoft.com/office/drawing/2014/main" id="{B737DACA-BAB4-78AB-DAC1-58377FAB2ADE}"/>
                </a:ext>
              </a:extLst>
            </p:cNvPr>
            <p:cNvSpPr txBox="1"/>
            <p:nvPr/>
          </p:nvSpPr>
          <p:spPr>
            <a:xfrm>
              <a:off x="211534" y="3996396"/>
              <a:ext cx="14414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B050"/>
                  </a:solidFill>
                  <a:effectLst/>
                  <a:uLnTx/>
                  <a:uFillTx/>
                  <a:latin typeface="Bradley Hand" pitchFamily="2" charset="77"/>
                  <a:ea typeface="+mn-ea"/>
                  <a:cs typeface="Dreaming Outloud Script Pro" panose="03050502040304050704" pitchFamily="66" charset="77"/>
                </a:rPr>
                <a:t>plasma chamber</a:t>
              </a:r>
            </a:p>
          </p:txBody>
        </p:sp>
        <p:cxnSp>
          <p:nvCxnSpPr>
            <p:cNvPr id="28" name="Connettore diritto a freccia 27">
              <a:extLst>
                <a:ext uri="{FF2B5EF4-FFF2-40B4-BE49-F238E27FC236}">
                  <a16:creationId xmlns:a16="http://schemas.microsoft.com/office/drawing/2014/main" id="{02AADEC8-3389-57B3-71CC-26545D17499B}"/>
                </a:ext>
              </a:extLst>
            </p:cNvPr>
            <p:cNvCxnSpPr/>
            <p:nvPr/>
          </p:nvCxnSpPr>
          <p:spPr>
            <a:xfrm flipV="1">
              <a:off x="1276350" y="4159759"/>
              <a:ext cx="0" cy="20685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B9EFB687-2FBB-CB0E-1B23-F291D0C708A3}"/>
                </a:ext>
              </a:extLst>
            </p:cNvPr>
            <p:cNvSpPr txBox="1"/>
            <p:nvPr/>
          </p:nvSpPr>
          <p:spPr>
            <a:xfrm>
              <a:off x="887848" y="4319346"/>
              <a:ext cx="11858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ED7D31"/>
                  </a:solidFill>
                  <a:effectLst/>
                  <a:uLnTx/>
                  <a:uFillTx/>
                  <a:latin typeface="Bradley Hand" pitchFamily="2" charset="77"/>
                  <a:ea typeface="+mn-ea"/>
                  <a:cs typeface="Dreaming Outloud Script Pro" panose="03050502040304050704" pitchFamily="66" charset="77"/>
                </a:rPr>
                <a:t>Capillary exit</a:t>
              </a:r>
            </a:p>
          </p:txBody>
        </p:sp>
        <p:cxnSp>
          <p:nvCxnSpPr>
            <p:cNvPr id="31" name="Connettore diritto a freccia 30">
              <a:extLst>
                <a:ext uri="{FF2B5EF4-FFF2-40B4-BE49-F238E27FC236}">
                  <a16:creationId xmlns:a16="http://schemas.microsoft.com/office/drawing/2014/main" id="{3EC535BD-D0E2-4BB7-7A85-D87CC2AC98E5}"/>
                </a:ext>
              </a:extLst>
            </p:cNvPr>
            <p:cNvCxnSpPr/>
            <p:nvPr/>
          </p:nvCxnSpPr>
          <p:spPr>
            <a:xfrm flipV="1">
              <a:off x="3665607" y="4159759"/>
              <a:ext cx="0" cy="20685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202DAEA9-FC30-E512-6342-5AF35A3722B3}"/>
                </a:ext>
              </a:extLst>
            </p:cNvPr>
            <p:cNvSpPr txBox="1"/>
            <p:nvPr/>
          </p:nvSpPr>
          <p:spPr>
            <a:xfrm>
              <a:off x="3089279" y="4319346"/>
              <a:ext cx="13514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B0F0"/>
                  </a:solidFill>
                  <a:effectLst/>
                  <a:uLnTx/>
                  <a:uFillTx/>
                  <a:latin typeface="Bradley Hand" pitchFamily="2" charset="77"/>
                  <a:ea typeface="+mn-ea"/>
                  <a:cs typeface="Dreaming Outloud Script Pro" panose="03050502040304050704" pitchFamily="66" charset="77"/>
                </a:rPr>
                <a:t>Undulator entrance</a:t>
              </a:r>
            </a:p>
          </p:txBody>
        </p:sp>
        <p:sp>
          <p:nvSpPr>
            <p:cNvPr id="33" name="Ovale 32">
              <a:extLst>
                <a:ext uri="{FF2B5EF4-FFF2-40B4-BE49-F238E27FC236}">
                  <a16:creationId xmlns:a16="http://schemas.microsoft.com/office/drawing/2014/main" id="{519C9E94-626E-F3CD-774B-3BE7AEB25576}"/>
                </a:ext>
              </a:extLst>
            </p:cNvPr>
            <p:cNvSpPr/>
            <p:nvPr/>
          </p:nvSpPr>
          <p:spPr>
            <a:xfrm>
              <a:off x="1590675" y="4054475"/>
              <a:ext cx="574675" cy="1933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ttore diritto a freccia 34">
              <a:extLst>
                <a:ext uri="{FF2B5EF4-FFF2-40B4-BE49-F238E27FC236}">
                  <a16:creationId xmlns:a16="http://schemas.microsoft.com/office/drawing/2014/main" id="{1F5D98C1-64CC-69E4-C5F5-F984974DC2D8}"/>
                </a:ext>
              </a:extLst>
            </p:cNvPr>
            <p:cNvCxnSpPr>
              <a:cxnSpLocks/>
            </p:cNvCxnSpPr>
            <p:nvPr/>
          </p:nvCxnSpPr>
          <p:spPr>
            <a:xfrm flipV="1">
              <a:off x="2115126" y="3654530"/>
              <a:ext cx="5253729" cy="4475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CasellaDiTesto 37">
            <a:extLst>
              <a:ext uri="{FF2B5EF4-FFF2-40B4-BE49-F238E27FC236}">
                <a16:creationId xmlns:a16="http://schemas.microsoft.com/office/drawing/2014/main" id="{071644A9-ABEC-9CC7-1C2E-B809F79511E6}"/>
              </a:ext>
            </a:extLst>
          </p:cNvPr>
          <p:cNvSpPr txBox="1"/>
          <p:nvPr/>
        </p:nvSpPr>
        <p:spPr>
          <a:xfrm>
            <a:off x="142150" y="3362231"/>
            <a:ext cx="60972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Energy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distribution</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of the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Comb</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beam</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at</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the plasma exit</a:t>
            </a:r>
          </a:p>
        </p:txBody>
      </p:sp>
      <p:sp>
        <p:nvSpPr>
          <p:cNvPr id="42" name="CasellaDiTesto 41">
            <a:extLst>
              <a:ext uri="{FF2B5EF4-FFF2-40B4-BE49-F238E27FC236}">
                <a16:creationId xmlns:a16="http://schemas.microsoft.com/office/drawing/2014/main" id="{7412C75F-ADA6-C728-A7E5-DB16D5ED99A8}"/>
              </a:ext>
            </a:extLst>
          </p:cNvPr>
          <p:cNvSpPr txBox="1"/>
          <p:nvPr/>
        </p:nvSpPr>
        <p:spPr>
          <a:xfrm>
            <a:off x="6896014" y="4180813"/>
            <a:ext cx="445064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The 3D design of the driver-</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witness</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separator chicane</a:t>
            </a:r>
          </a:p>
        </p:txBody>
      </p:sp>
      <p:sp>
        <p:nvSpPr>
          <p:cNvPr id="44" name="CasellaDiTesto 43">
            <a:extLst>
              <a:ext uri="{FF2B5EF4-FFF2-40B4-BE49-F238E27FC236}">
                <a16:creationId xmlns:a16="http://schemas.microsoft.com/office/drawing/2014/main" id="{8C580F71-7AA9-4411-62BA-EF68EC388562}"/>
              </a:ext>
            </a:extLst>
          </p:cNvPr>
          <p:cNvSpPr txBox="1"/>
          <p:nvPr/>
        </p:nvSpPr>
        <p:spPr>
          <a:xfrm>
            <a:off x="-471210" y="6005137"/>
            <a:ext cx="609724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Twiss</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parameters</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for the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witness</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beam</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along</a:t>
            </a:r>
            <a:endPar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the </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capture</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it-IT" sz="1400" b="0" i="0" u="none" strike="noStrike" kern="1200" cap="none" spc="0" normalizeH="0" baseline="0" noProof="0" err="1">
                <a:ln>
                  <a:noFill/>
                </a:ln>
                <a:solidFill>
                  <a:srgbClr val="FFC000"/>
                </a:solidFill>
                <a:effectLst/>
                <a:uLnTx/>
                <a:uFillTx/>
                <a:latin typeface="Times New Roman" panose="02020603050405020304" pitchFamily="18" charset="0"/>
                <a:ea typeface="+mn-ea"/>
                <a:cs typeface="Times New Roman" panose="02020603050405020304" pitchFamily="18" charset="0"/>
              </a:rPr>
              <a:t>separation</a:t>
            </a:r>
            <a:r>
              <a:rPr kumimoji="0" lang="it-IT" sz="14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transfer line</a:t>
            </a:r>
          </a:p>
        </p:txBody>
      </p:sp>
      <p:sp>
        <p:nvSpPr>
          <p:cNvPr id="8" name="TextBox 6">
            <a:extLst>
              <a:ext uri="{FF2B5EF4-FFF2-40B4-BE49-F238E27FC236}">
                <a16:creationId xmlns:a16="http://schemas.microsoft.com/office/drawing/2014/main" id="{503BFDCF-E368-5942-3C87-0BCEF7873C88}"/>
              </a:ext>
            </a:extLst>
          </p:cNvPr>
          <p:cNvSpPr txBox="1"/>
          <p:nvPr/>
        </p:nvSpPr>
        <p:spPr>
          <a:xfrm>
            <a:off x="9838039" y="6524851"/>
            <a:ext cx="1716659" cy="276999"/>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Courtesy L. Sabbatini</a:t>
            </a:r>
          </a:p>
        </p:txBody>
      </p:sp>
    </p:spTree>
    <p:extLst>
      <p:ext uri="{BB962C8B-B14F-4D97-AF65-F5344CB8AC3E}">
        <p14:creationId xmlns:p14="http://schemas.microsoft.com/office/powerpoint/2010/main" val="2810241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b="0">
                <a:latin typeface="+mn-lt"/>
              </a:rPr>
              <a:t>Radiation Generation: FEL</a:t>
            </a:r>
            <a:endParaRPr lang="en-US" sz="3600" b="0" i="1">
              <a:latin typeface="+mn-lt"/>
            </a:endParaRPr>
          </a:p>
        </p:txBody>
      </p:sp>
      <p:pic>
        <p:nvPicPr>
          <p:cNvPr id="8" name="Picture 7">
            <a:extLst>
              <a:ext uri="{FF2B5EF4-FFF2-40B4-BE49-F238E27FC236}">
                <a16:creationId xmlns:a16="http://schemas.microsoft.com/office/drawing/2014/main" id="{43BCF3E0-01AC-6406-3628-C9DB7E3A9B29}"/>
              </a:ext>
            </a:extLst>
          </p:cNvPr>
          <p:cNvPicPr>
            <a:picLocks noChangeAspect="1"/>
          </p:cNvPicPr>
          <p:nvPr/>
        </p:nvPicPr>
        <p:blipFill>
          <a:blip r:embed="rId3"/>
          <a:stretch>
            <a:fillRect/>
          </a:stretch>
        </p:blipFill>
        <p:spPr>
          <a:xfrm>
            <a:off x="526093" y="863558"/>
            <a:ext cx="11245785" cy="5461959"/>
          </a:xfrm>
          <a:prstGeom prst="rect">
            <a:avLst/>
          </a:prstGeom>
        </p:spPr>
      </p:pic>
      <p:cxnSp>
        <p:nvCxnSpPr>
          <p:cNvPr id="4" name="Gerade Verbindung 37">
            <a:extLst>
              <a:ext uri="{FF2B5EF4-FFF2-40B4-BE49-F238E27FC236}">
                <a16:creationId xmlns:a16="http://schemas.microsoft.com/office/drawing/2014/main" id="{C5F62509-5F71-202E-A5A7-2ED1D192B6C7}"/>
              </a:ext>
            </a:extLst>
          </p:cNvPr>
          <p:cNvCxnSpPr>
            <a:cxnSpLocks/>
          </p:cNvCxnSpPr>
          <p:nvPr/>
        </p:nvCxnSpPr>
        <p:spPr>
          <a:xfrm flipV="1">
            <a:off x="9548062" y="6257944"/>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AD7C4571-48F4-B4FC-A3C0-1C5294EAA620}"/>
              </a:ext>
            </a:extLst>
          </p:cNvPr>
          <p:cNvSpPr/>
          <p:nvPr/>
        </p:nvSpPr>
        <p:spPr>
          <a:xfrm>
            <a:off x="641893" y="1578183"/>
            <a:ext cx="11137823" cy="2107753"/>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1C8F7E7B-E0C3-1A8A-E27D-8FBE6E68F0F0}"/>
              </a:ext>
            </a:extLst>
          </p:cNvPr>
          <p:cNvSpPr/>
          <p:nvPr/>
        </p:nvSpPr>
        <p:spPr>
          <a:xfrm>
            <a:off x="7663971" y="3688937"/>
            <a:ext cx="1971040" cy="826554"/>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egnaposto numero diapositiva 12">
            <a:extLst>
              <a:ext uri="{FF2B5EF4-FFF2-40B4-BE49-F238E27FC236}">
                <a16:creationId xmlns:a16="http://schemas.microsoft.com/office/drawing/2014/main" id="{015DEFD3-D3DA-91FC-7933-279219829B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A89E652-1D3E-0927-D55D-1881F1E4EA19}"/>
              </a:ext>
            </a:extLst>
          </p:cNvPr>
          <p:cNvSpPr/>
          <p:nvPr/>
        </p:nvSpPr>
        <p:spPr>
          <a:xfrm>
            <a:off x="4996688" y="6542896"/>
            <a:ext cx="2864418" cy="26329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3DEB0D-8489-1E87-EF40-A2FAAC6C71E2}"/>
              </a:ext>
            </a:extLst>
          </p:cNvPr>
          <p:cNvSpPr txBox="1"/>
          <p:nvPr/>
        </p:nvSpPr>
        <p:spPr>
          <a:xfrm>
            <a:off x="8104340" y="6468263"/>
            <a:ext cx="34624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Courtesy of L.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Giannessi</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F.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Stellato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9F4617C-B96F-6312-CB14-167FFBFB0C13}"/>
              </a:ext>
            </a:extLst>
          </p:cNvPr>
          <p:cNvSpPr/>
          <p:nvPr/>
        </p:nvSpPr>
        <p:spPr>
          <a:xfrm>
            <a:off x="723122" y="5949168"/>
            <a:ext cx="8019672" cy="4206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27EB76C-5346-A4B6-32B9-F23902D65BD7}"/>
              </a:ext>
            </a:extLst>
          </p:cNvPr>
          <p:cNvSpPr/>
          <p:nvPr/>
        </p:nvSpPr>
        <p:spPr>
          <a:xfrm>
            <a:off x="2538233" y="5681794"/>
            <a:ext cx="6793658" cy="538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1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7FE645-1101-2B0E-9D35-3401E274757F}"/>
              </a:ext>
            </a:extLst>
          </p:cNvPr>
          <p:cNvSpPr>
            <a:spLocks noGrp="1"/>
          </p:cNvSpPr>
          <p:nvPr>
            <p:ph type="title"/>
          </p:nvPr>
        </p:nvSpPr>
        <p:spPr>
          <a:xfrm>
            <a:off x="838200" y="0"/>
            <a:ext cx="10515600" cy="900000"/>
          </a:xfrm>
        </p:spPr>
        <p:txBody>
          <a:bodyPr/>
          <a:lstStyle/>
          <a:p>
            <a:r>
              <a:rPr lang="it-IT" b="1" dirty="0">
                <a:solidFill>
                  <a:schemeClr val="tx2">
                    <a:lumMod val="90000"/>
                    <a:lumOff val="10000"/>
                  </a:schemeClr>
                </a:solidFill>
              </a:rPr>
              <a:t>Convenzione con Regione Lazio</a:t>
            </a:r>
          </a:p>
        </p:txBody>
      </p:sp>
      <p:sp>
        <p:nvSpPr>
          <p:cNvPr id="3" name="Segnaposto contenuto 2">
            <a:extLst>
              <a:ext uri="{FF2B5EF4-FFF2-40B4-BE49-F238E27FC236}">
                <a16:creationId xmlns:a16="http://schemas.microsoft.com/office/drawing/2014/main" id="{55189A76-173D-E484-39BC-256529F3F6CF}"/>
              </a:ext>
            </a:extLst>
          </p:cNvPr>
          <p:cNvSpPr>
            <a:spLocks noGrp="1"/>
          </p:cNvSpPr>
          <p:nvPr>
            <p:ph idx="1"/>
          </p:nvPr>
        </p:nvSpPr>
        <p:spPr>
          <a:xfrm>
            <a:off x="297250" y="1016000"/>
            <a:ext cx="8845613" cy="930461"/>
          </a:xfrm>
        </p:spPr>
        <p:txBody>
          <a:bodyPr>
            <a:normAutofit/>
          </a:bodyPr>
          <a:lstStyle/>
          <a:p>
            <a:r>
              <a:rPr lang="it-IT" sz="2400" dirty="0"/>
              <a:t>Protocollo di intesa: MUR – RL – INFN siglato nel dicembre 2024</a:t>
            </a:r>
          </a:p>
          <a:p>
            <a:r>
              <a:rPr lang="it-IT" sz="2400" dirty="0"/>
              <a:t>Convenzione attuativa: RL – INFN firmata il 13.10.2025</a:t>
            </a:r>
          </a:p>
        </p:txBody>
      </p:sp>
      <p:pic>
        <p:nvPicPr>
          <p:cNvPr id="6" name="Immagine 5">
            <a:extLst>
              <a:ext uri="{FF2B5EF4-FFF2-40B4-BE49-F238E27FC236}">
                <a16:creationId xmlns:a16="http://schemas.microsoft.com/office/drawing/2014/main" id="{8B159A76-B00F-F80B-D987-A5D631D5E0EB}"/>
              </a:ext>
            </a:extLst>
          </p:cNvPr>
          <p:cNvPicPr>
            <a:picLocks noChangeAspect="1"/>
          </p:cNvPicPr>
          <p:nvPr/>
        </p:nvPicPr>
        <p:blipFill>
          <a:blip r:embed="rId3"/>
          <a:stretch>
            <a:fillRect/>
          </a:stretch>
        </p:blipFill>
        <p:spPr>
          <a:xfrm>
            <a:off x="9142863" y="369454"/>
            <a:ext cx="2882804" cy="3523673"/>
          </a:xfrm>
          <a:prstGeom prst="rect">
            <a:avLst/>
          </a:prstGeom>
          <a:ln w="19050">
            <a:solidFill>
              <a:schemeClr val="tx1"/>
            </a:solidFill>
          </a:ln>
          <a:effectLst>
            <a:outerShdw blurRad="127000" dist="38100" dir="2700000" algn="tl" rotWithShape="0">
              <a:prstClr val="black">
                <a:alpha val="50000"/>
              </a:prstClr>
            </a:outerShdw>
          </a:effectLst>
        </p:spPr>
      </p:pic>
      <p:pic>
        <p:nvPicPr>
          <p:cNvPr id="7" name="Immagine 6">
            <a:extLst>
              <a:ext uri="{FF2B5EF4-FFF2-40B4-BE49-F238E27FC236}">
                <a16:creationId xmlns:a16="http://schemas.microsoft.com/office/drawing/2014/main" id="{0C5E4C6F-E62F-6EE6-8262-D580C060AD3B}"/>
              </a:ext>
            </a:extLst>
          </p:cNvPr>
          <p:cNvPicPr>
            <a:picLocks noChangeAspect="1"/>
          </p:cNvPicPr>
          <p:nvPr/>
        </p:nvPicPr>
        <p:blipFill>
          <a:blip r:embed="rId4"/>
          <a:stretch>
            <a:fillRect/>
          </a:stretch>
        </p:blipFill>
        <p:spPr>
          <a:xfrm>
            <a:off x="9259674" y="2641600"/>
            <a:ext cx="2877548" cy="4119228"/>
          </a:xfrm>
          <a:prstGeom prst="rect">
            <a:avLst/>
          </a:prstGeom>
          <a:ln w="19050">
            <a:solidFill>
              <a:schemeClr val="tx1"/>
            </a:solidFill>
          </a:ln>
          <a:effectLst>
            <a:outerShdw blurRad="63500" dist="38100" dir="2700000" algn="tl" rotWithShape="0">
              <a:prstClr val="black">
                <a:alpha val="50000"/>
              </a:prstClr>
            </a:outerShdw>
          </a:effectLst>
        </p:spPr>
      </p:pic>
      <p:pic>
        <p:nvPicPr>
          <p:cNvPr id="8" name="Immagine 7">
            <a:extLst>
              <a:ext uri="{FF2B5EF4-FFF2-40B4-BE49-F238E27FC236}">
                <a16:creationId xmlns:a16="http://schemas.microsoft.com/office/drawing/2014/main" id="{1EBDE418-F9BB-6726-EEDD-66D582A5E4B6}"/>
              </a:ext>
            </a:extLst>
          </p:cNvPr>
          <p:cNvPicPr>
            <a:picLocks noChangeAspect="1"/>
          </p:cNvPicPr>
          <p:nvPr/>
        </p:nvPicPr>
        <p:blipFill>
          <a:blip r:embed="rId5"/>
          <a:stretch>
            <a:fillRect/>
          </a:stretch>
        </p:blipFill>
        <p:spPr>
          <a:xfrm>
            <a:off x="4807545" y="1955903"/>
            <a:ext cx="3125073" cy="3795956"/>
          </a:xfrm>
          <a:prstGeom prst="rect">
            <a:avLst/>
          </a:prstGeom>
          <a:ln w="19050">
            <a:solidFill>
              <a:schemeClr val="tx1"/>
            </a:solidFill>
          </a:ln>
          <a:effectLst>
            <a:outerShdw blurRad="50800" dist="38100" dir="2700000" algn="tl" rotWithShape="0">
              <a:prstClr val="black">
                <a:alpha val="50000"/>
              </a:prstClr>
            </a:outerShdw>
          </a:effectLst>
        </p:spPr>
      </p:pic>
      <p:pic>
        <p:nvPicPr>
          <p:cNvPr id="12" name="Immagine 11">
            <a:extLst>
              <a:ext uri="{FF2B5EF4-FFF2-40B4-BE49-F238E27FC236}">
                <a16:creationId xmlns:a16="http://schemas.microsoft.com/office/drawing/2014/main" id="{0687BC73-7DD0-6D90-E658-34868F96B7D3}"/>
              </a:ext>
            </a:extLst>
          </p:cNvPr>
          <p:cNvPicPr>
            <a:picLocks noChangeAspect="1"/>
          </p:cNvPicPr>
          <p:nvPr/>
        </p:nvPicPr>
        <p:blipFill>
          <a:blip r:embed="rId6"/>
          <a:stretch>
            <a:fillRect/>
          </a:stretch>
        </p:blipFill>
        <p:spPr>
          <a:xfrm>
            <a:off x="716785" y="1955903"/>
            <a:ext cx="2880516" cy="2955636"/>
          </a:xfrm>
          <a:prstGeom prst="rect">
            <a:avLst/>
          </a:prstGeom>
          <a:ln w="19050">
            <a:solidFill>
              <a:schemeClr val="tx1"/>
            </a:solidFill>
          </a:ln>
          <a:effectLst>
            <a:outerShdw blurRad="63500" dist="38100" dir="2700000" algn="tl" rotWithShape="0">
              <a:prstClr val="black">
                <a:alpha val="50000"/>
              </a:prstClr>
            </a:outerShdw>
          </a:effectLst>
        </p:spPr>
      </p:pic>
      <p:pic>
        <p:nvPicPr>
          <p:cNvPr id="13" name="Immagine 12">
            <a:extLst>
              <a:ext uri="{FF2B5EF4-FFF2-40B4-BE49-F238E27FC236}">
                <a16:creationId xmlns:a16="http://schemas.microsoft.com/office/drawing/2014/main" id="{A0DE2654-4124-F5E8-1968-6407971A3FB6}"/>
              </a:ext>
            </a:extLst>
          </p:cNvPr>
          <p:cNvPicPr>
            <a:picLocks noChangeAspect="1"/>
          </p:cNvPicPr>
          <p:nvPr/>
        </p:nvPicPr>
        <p:blipFill>
          <a:blip r:embed="rId7"/>
          <a:stretch>
            <a:fillRect/>
          </a:stretch>
        </p:blipFill>
        <p:spPr>
          <a:xfrm>
            <a:off x="420137" y="4911539"/>
            <a:ext cx="3452130" cy="1946460"/>
          </a:xfrm>
          <a:prstGeom prst="rect">
            <a:avLst/>
          </a:prstGeom>
        </p:spPr>
      </p:pic>
      <p:pic>
        <p:nvPicPr>
          <p:cNvPr id="14" name="Immagine 13">
            <a:extLst>
              <a:ext uri="{FF2B5EF4-FFF2-40B4-BE49-F238E27FC236}">
                <a16:creationId xmlns:a16="http://schemas.microsoft.com/office/drawing/2014/main" id="{AD18C39D-4E95-DA30-04AD-4F4B7A248315}"/>
              </a:ext>
            </a:extLst>
          </p:cNvPr>
          <p:cNvPicPr>
            <a:picLocks noChangeAspect="1"/>
          </p:cNvPicPr>
          <p:nvPr/>
        </p:nvPicPr>
        <p:blipFill>
          <a:blip r:embed="rId8"/>
          <a:stretch>
            <a:fillRect/>
          </a:stretch>
        </p:blipFill>
        <p:spPr>
          <a:xfrm>
            <a:off x="3971876" y="4911539"/>
            <a:ext cx="4796410" cy="1683795"/>
          </a:xfrm>
          <a:prstGeom prst="rect">
            <a:avLst/>
          </a:prstGeom>
        </p:spPr>
      </p:pic>
    </p:spTree>
    <p:extLst>
      <p:ext uri="{BB962C8B-B14F-4D97-AF65-F5344CB8AC3E}">
        <p14:creationId xmlns:p14="http://schemas.microsoft.com/office/powerpoint/2010/main" val="4101274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EDCA06-6271-B523-D044-703D73DC8BBF}"/>
              </a:ext>
            </a:extLst>
          </p:cNvPr>
          <p:cNvSpPr>
            <a:spLocks noGrp="1"/>
          </p:cNvSpPr>
          <p:nvPr>
            <p:ph type="sldNum" sz="quarter" idx="12"/>
          </p:nvPr>
        </p:nvSpPr>
        <p:spPr/>
        <p:txBody>
          <a:bodyPr/>
          <a:lstStyle/>
          <a:p>
            <a:fld id="{3A3A6714-3D1F-4857-9904-D935B84167FA}" type="slidenum">
              <a:rPr lang="en-GB" smtClean="0"/>
              <a:pPr/>
              <a:t>17</a:t>
            </a:fld>
            <a:endParaRPr lang="en-GB"/>
          </a:p>
        </p:txBody>
      </p:sp>
      <p:sp>
        <p:nvSpPr>
          <p:cNvPr id="4" name="Title 3">
            <a:extLst>
              <a:ext uri="{FF2B5EF4-FFF2-40B4-BE49-F238E27FC236}">
                <a16:creationId xmlns:a16="http://schemas.microsoft.com/office/drawing/2014/main" id="{E88D7EAA-7D3D-1E28-1E78-50EC5E6DC448}"/>
              </a:ext>
            </a:extLst>
          </p:cNvPr>
          <p:cNvSpPr>
            <a:spLocks noGrp="1"/>
          </p:cNvSpPr>
          <p:nvPr>
            <p:ph type="title"/>
          </p:nvPr>
        </p:nvSpPr>
        <p:spPr>
          <a:xfrm>
            <a:off x="1816100" y="-272186"/>
            <a:ext cx="9182099" cy="1325563"/>
          </a:xfrm>
        </p:spPr>
        <p:txBody>
          <a:bodyPr>
            <a:normAutofit/>
          </a:bodyPr>
          <a:lstStyle/>
          <a:p>
            <a:r>
              <a:rPr lang="en-GB" sz="3600" b="1" dirty="0">
                <a:solidFill>
                  <a:srgbClr val="0E2841">
                    <a:lumMod val="90000"/>
                    <a:lumOff val="10000"/>
                  </a:srgbClr>
                </a:solidFill>
                <a:latin typeface="Aptos Display" panose="02110004020202020204"/>
              </a:rPr>
              <a:t>From the Agreement with the Lazio Region</a:t>
            </a:r>
            <a:endParaRPr lang="en-IT" dirty="0"/>
          </a:p>
        </p:txBody>
      </p:sp>
      <p:sp>
        <p:nvSpPr>
          <p:cNvPr id="6" name="Segnaposto contenuto 2">
            <a:extLst>
              <a:ext uri="{FF2B5EF4-FFF2-40B4-BE49-F238E27FC236}">
                <a16:creationId xmlns:a16="http://schemas.microsoft.com/office/drawing/2014/main" id="{6E9B485C-229B-597A-6F4E-2B3BB32C1577}"/>
              </a:ext>
            </a:extLst>
          </p:cNvPr>
          <p:cNvSpPr>
            <a:spLocks noGrp="1"/>
          </p:cNvSpPr>
          <p:nvPr>
            <p:ph idx="1"/>
          </p:nvPr>
        </p:nvSpPr>
        <p:spPr>
          <a:xfrm>
            <a:off x="291523" y="860515"/>
            <a:ext cx="11563350" cy="5813137"/>
          </a:xfrm>
        </p:spPr>
        <p:txBody>
          <a:bodyPr>
            <a:noAutofit/>
          </a:bodyPr>
          <a:lstStyle/>
          <a:p>
            <a:r>
              <a:rPr lang="en-GB" sz="2400" b="1" dirty="0"/>
              <a:t>Objective:</a:t>
            </a:r>
            <a:r>
              <a:rPr lang="en-GB" sz="2400" dirty="0"/>
              <a:t> Construction of the ARIA beamline and the equipment necessary to ensure its operation.</a:t>
            </a:r>
          </a:p>
          <a:p>
            <a:r>
              <a:rPr lang="en-GB" sz="2400" b="1" dirty="0"/>
              <a:t>Budget:</a:t>
            </a:r>
            <a:r>
              <a:rPr lang="en-GB" sz="2400" dirty="0"/>
              <a:t> </a:t>
            </a:r>
            <a:r>
              <a:rPr lang="en-GB" sz="2400" dirty="0">
                <a:highlight>
                  <a:srgbClr val="FFFF00"/>
                </a:highlight>
              </a:rPr>
              <a:t>Total investment of €20M </a:t>
            </a:r>
            <a:r>
              <a:rPr lang="en-GB" sz="2400" dirty="0"/>
              <a:t>(€10M from regional POR FESR funds</a:t>
            </a:r>
            <a:r>
              <a:rPr lang="en-GB" sz="2400" dirty="0">
                <a:highlight>
                  <a:srgbClr val="FFFF00"/>
                </a:highlight>
              </a:rPr>
              <a:t>, €10M from INFN co-funds</a:t>
            </a:r>
            <a:r>
              <a:rPr lang="en-GB" sz="2400" dirty="0"/>
              <a:t>).</a:t>
            </a:r>
          </a:p>
          <a:p>
            <a:endParaRPr lang="en-GB" sz="2400" dirty="0"/>
          </a:p>
          <a:p>
            <a:r>
              <a:rPr lang="en-GB" sz="2400" b="1" dirty="0"/>
              <a:t>Project start</a:t>
            </a:r>
            <a:r>
              <a:rPr lang="en-GB" sz="2400" b="1" dirty="0">
                <a:highlight>
                  <a:srgbClr val="FFFF00"/>
                </a:highlight>
              </a:rPr>
              <a:t>:</a:t>
            </a:r>
            <a:r>
              <a:rPr lang="en-GB" sz="2400" dirty="0">
                <a:highlight>
                  <a:srgbClr val="FFFF00"/>
                </a:highlight>
              </a:rPr>
              <a:t> 01.10.2025</a:t>
            </a:r>
          </a:p>
          <a:p>
            <a:r>
              <a:rPr lang="en-GB" sz="2400" b="1" dirty="0"/>
              <a:t>Project end:</a:t>
            </a:r>
            <a:r>
              <a:rPr lang="en-GB" sz="2400" dirty="0"/>
              <a:t> </a:t>
            </a:r>
            <a:r>
              <a:rPr lang="en-GB" sz="2400" dirty="0">
                <a:highlight>
                  <a:srgbClr val="FFFF00"/>
                </a:highlight>
              </a:rPr>
              <a:t>31.12.2028</a:t>
            </a:r>
            <a:r>
              <a:rPr lang="en-GB" sz="2400" dirty="0"/>
              <a:t> </a:t>
            </a:r>
          </a:p>
          <a:p>
            <a:endParaRPr lang="en-GB" sz="2400" b="1" dirty="0"/>
          </a:p>
          <a:p>
            <a:r>
              <a:rPr lang="en-GB" sz="2400" b="1" dirty="0"/>
              <a:t>Organization into 5 macro-areas </a:t>
            </a:r>
          </a:p>
          <a:p>
            <a:pPr lvl="1"/>
            <a:r>
              <a:rPr lang="en-GB" sz="2000" dirty="0"/>
              <a:t>Electron transport (€5.3M)</a:t>
            </a:r>
          </a:p>
          <a:p>
            <a:pPr lvl="1"/>
            <a:r>
              <a:rPr lang="en-GB" sz="2000" dirty="0"/>
              <a:t>Undulator line (€6.0M)</a:t>
            </a:r>
          </a:p>
          <a:p>
            <a:pPr lvl="1"/>
            <a:r>
              <a:rPr lang="en-GB" sz="2000" dirty="0"/>
              <a:t>Photon transport (€2.2M)</a:t>
            </a:r>
          </a:p>
          <a:p>
            <a:pPr lvl="1"/>
            <a:r>
              <a:rPr lang="en-GB" sz="2000" dirty="0"/>
              <a:t>User experimental stations (€4.2M)</a:t>
            </a:r>
          </a:p>
          <a:p>
            <a:pPr lvl="1"/>
            <a:r>
              <a:rPr lang="en-GB" sz="2000" dirty="0"/>
              <a:t>Other project costs (€2.3M)</a:t>
            </a:r>
          </a:p>
          <a:p>
            <a:pPr marL="0" indent="0">
              <a:buNone/>
            </a:pPr>
            <a:endParaRPr lang="en-GB" sz="2400" dirty="0"/>
          </a:p>
        </p:txBody>
      </p:sp>
      <p:pic>
        <p:nvPicPr>
          <p:cNvPr id="7" name="Immagine 7">
            <a:extLst>
              <a:ext uri="{FF2B5EF4-FFF2-40B4-BE49-F238E27FC236}">
                <a16:creationId xmlns:a16="http://schemas.microsoft.com/office/drawing/2014/main" id="{24DD64B2-E023-69FA-3BDB-EA0532F21445}"/>
              </a:ext>
            </a:extLst>
          </p:cNvPr>
          <p:cNvPicPr>
            <a:picLocks noChangeAspect="1"/>
          </p:cNvPicPr>
          <p:nvPr/>
        </p:nvPicPr>
        <p:blipFill>
          <a:blip r:embed="rId2"/>
          <a:stretch>
            <a:fillRect/>
          </a:stretch>
        </p:blipFill>
        <p:spPr>
          <a:xfrm rot="5400000">
            <a:off x="6715705" y="993085"/>
            <a:ext cx="3991779" cy="6377765"/>
          </a:xfrm>
          <a:prstGeom prst="rect">
            <a:avLst/>
          </a:prstGeom>
        </p:spPr>
      </p:pic>
      <p:sp>
        <p:nvSpPr>
          <p:cNvPr id="8" name="TextBox 7">
            <a:extLst>
              <a:ext uri="{FF2B5EF4-FFF2-40B4-BE49-F238E27FC236}">
                <a16:creationId xmlns:a16="http://schemas.microsoft.com/office/drawing/2014/main" id="{1B774D3A-9666-1EFC-F2A0-1399AAE2CAC2}"/>
              </a:ext>
            </a:extLst>
          </p:cNvPr>
          <p:cNvSpPr txBox="1"/>
          <p:nvPr/>
        </p:nvSpPr>
        <p:spPr>
          <a:xfrm>
            <a:off x="9818841" y="6488668"/>
            <a:ext cx="2373160"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Courtesy of L. Sabatini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63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F0F712EA-C839-34EC-DD7D-275FCE2E6836}"/>
              </a:ext>
            </a:extLst>
          </p:cNvPr>
          <p:cNvSpPr>
            <a:spLocks noGrp="1"/>
          </p:cNvSpPr>
          <p:nvPr>
            <p:ph type="title"/>
          </p:nvPr>
        </p:nvSpPr>
        <p:spPr>
          <a:xfrm>
            <a:off x="1171698" y="374930"/>
            <a:ext cx="10324902" cy="1325563"/>
          </a:xfrm>
          <a:effectLst>
            <a:outerShdw blurRad="50800" dist="38100" dir="8100000" algn="tr" rotWithShape="0">
              <a:prstClr val="black">
                <a:alpha val="40000"/>
              </a:prstClr>
            </a:outerShdw>
          </a:effectLst>
        </p:spPr>
        <p:txBody>
          <a:bodyPr/>
          <a:lstStyle/>
          <a:p>
            <a:r>
              <a:rPr lang="it-IT" b="1" dirty="0">
                <a:solidFill>
                  <a:srgbClr val="0070C0"/>
                </a:solidFill>
              </a:rPr>
              <a:t>ARIA: </a:t>
            </a:r>
            <a:r>
              <a:rPr lang="it-IT" sz="3200" b="1" dirty="0"/>
              <a:t>SEEDED FEL line – High-Gain </a:t>
            </a:r>
            <a:r>
              <a:rPr lang="it-IT" sz="3200" b="1" dirty="0" err="1"/>
              <a:t>Harmonic</a:t>
            </a:r>
            <a:r>
              <a:rPr lang="it-IT" sz="3200" b="1" dirty="0"/>
              <a:t> generation</a:t>
            </a:r>
            <a:br>
              <a:rPr lang="it-IT" sz="2800" dirty="0"/>
            </a:br>
            <a:r>
              <a:rPr lang="it-IT" sz="2800" dirty="0"/>
              <a:t>	        Full </a:t>
            </a:r>
            <a:r>
              <a:rPr lang="it-IT" sz="2800" dirty="0" err="1"/>
              <a:t>coherence</a:t>
            </a:r>
            <a:r>
              <a:rPr lang="it-IT" sz="2800" dirty="0"/>
              <a:t> = laser-like </a:t>
            </a:r>
            <a:r>
              <a:rPr lang="it-IT" sz="2800" dirty="0" err="1"/>
              <a:t>statistics</a:t>
            </a:r>
            <a:endParaRPr lang="en-GB" dirty="0"/>
          </a:p>
        </p:txBody>
      </p:sp>
      <p:sp>
        <p:nvSpPr>
          <p:cNvPr id="8" name="Segnaposto contenuto 7">
            <a:extLst>
              <a:ext uri="{FF2B5EF4-FFF2-40B4-BE49-F238E27FC236}">
                <a16:creationId xmlns:a16="http://schemas.microsoft.com/office/drawing/2014/main" id="{4E2627F0-BE0A-FB82-1972-9DA61F37AFDF}"/>
              </a:ext>
            </a:extLst>
          </p:cNvPr>
          <p:cNvSpPr>
            <a:spLocks noGrp="1"/>
          </p:cNvSpPr>
          <p:nvPr>
            <p:ph idx="1"/>
          </p:nvPr>
        </p:nvSpPr>
        <p:spPr>
          <a:xfrm>
            <a:off x="479376" y="3861048"/>
            <a:ext cx="7290793" cy="2501786"/>
          </a:xfrm>
        </p:spPr>
        <p:txBody>
          <a:bodyPr>
            <a:normAutofit lnSpcReduction="10000"/>
          </a:bodyPr>
          <a:lstStyle/>
          <a:p>
            <a:r>
              <a:rPr lang="it-IT" sz="2000" dirty="0" err="1"/>
              <a:t>Wavelength</a:t>
            </a:r>
            <a:r>
              <a:rPr lang="it-IT" sz="2000" dirty="0"/>
              <a:t> range 50 – 180 nm – </a:t>
            </a:r>
            <a:r>
              <a:rPr lang="it-IT" sz="2000" dirty="0" err="1"/>
              <a:t>continuously</a:t>
            </a:r>
            <a:r>
              <a:rPr lang="it-IT" sz="2000" dirty="0"/>
              <a:t> tunable – 10-100 </a:t>
            </a:r>
            <a:r>
              <a:rPr lang="it-IT" sz="2000" dirty="0" err="1"/>
              <a:t>uJ</a:t>
            </a:r>
            <a:r>
              <a:rPr lang="it-IT" sz="2000" dirty="0"/>
              <a:t> </a:t>
            </a:r>
            <a:r>
              <a:rPr lang="it-IT" sz="2000" dirty="0" err="1"/>
              <a:t>pulse</a:t>
            </a:r>
            <a:r>
              <a:rPr lang="it-IT" sz="2000" dirty="0"/>
              <a:t> energy</a:t>
            </a:r>
          </a:p>
          <a:p>
            <a:r>
              <a:rPr lang="it-IT" sz="2000" dirty="0"/>
              <a:t>Total </a:t>
            </a:r>
            <a:r>
              <a:rPr lang="it-IT" sz="2000" dirty="0" err="1"/>
              <a:t>physical</a:t>
            </a:r>
            <a:r>
              <a:rPr lang="it-IT" sz="2000" dirty="0"/>
              <a:t> </a:t>
            </a:r>
            <a:r>
              <a:rPr lang="it-IT" sz="2000" dirty="0" err="1"/>
              <a:t>length</a:t>
            </a:r>
            <a:r>
              <a:rPr lang="it-IT" sz="2000" dirty="0"/>
              <a:t> 20 m (</a:t>
            </a:r>
            <a:r>
              <a:rPr lang="it-IT" sz="2000" dirty="0" err="1"/>
              <a:t>not</a:t>
            </a:r>
            <a:r>
              <a:rPr lang="it-IT" sz="2000" dirty="0"/>
              <a:t> just </a:t>
            </a:r>
            <a:r>
              <a:rPr lang="it-IT" sz="2000" dirty="0" err="1"/>
              <a:t>magnetic</a:t>
            </a:r>
            <a:r>
              <a:rPr lang="it-IT" sz="2000" dirty="0"/>
              <a:t>) modulator – dispersive </a:t>
            </a:r>
            <a:r>
              <a:rPr lang="it-IT" sz="2000" dirty="0" err="1"/>
              <a:t>section</a:t>
            </a:r>
            <a:r>
              <a:rPr lang="it-IT" sz="2000" dirty="0"/>
              <a:t> – 4 </a:t>
            </a:r>
            <a:r>
              <a:rPr lang="it-IT" sz="2000" dirty="0" err="1"/>
              <a:t>radiators</a:t>
            </a:r>
            <a:endParaRPr lang="it-IT" sz="2000" dirty="0"/>
          </a:p>
          <a:p>
            <a:r>
              <a:rPr lang="it-IT" sz="2000" dirty="0" err="1"/>
              <a:t>Variable</a:t>
            </a:r>
            <a:r>
              <a:rPr lang="it-IT" sz="2000" dirty="0"/>
              <a:t> </a:t>
            </a:r>
            <a:r>
              <a:rPr lang="it-IT" sz="2000" dirty="0" err="1"/>
              <a:t>polarization</a:t>
            </a:r>
            <a:r>
              <a:rPr lang="it-IT" sz="2000" dirty="0"/>
              <a:t> (</a:t>
            </a:r>
            <a:r>
              <a:rPr lang="it-IT" sz="2000" dirty="0" err="1"/>
              <a:t>circular</a:t>
            </a:r>
            <a:r>
              <a:rPr lang="it-IT" sz="2000" dirty="0"/>
              <a:t> </a:t>
            </a:r>
            <a:r>
              <a:rPr lang="it-IT" sz="2000" dirty="0" err="1"/>
              <a:t>left</a:t>
            </a:r>
            <a:r>
              <a:rPr lang="it-IT" sz="2000" dirty="0"/>
              <a:t>/</a:t>
            </a:r>
            <a:r>
              <a:rPr lang="it-IT" sz="2000" dirty="0" err="1"/>
              <a:t>right</a:t>
            </a:r>
            <a:r>
              <a:rPr lang="it-IT" sz="2000" dirty="0"/>
              <a:t>, </a:t>
            </a:r>
            <a:r>
              <a:rPr lang="it-IT" sz="2000" dirty="0" err="1"/>
              <a:t>horizontal</a:t>
            </a:r>
            <a:r>
              <a:rPr lang="it-IT" sz="2000" dirty="0"/>
              <a:t> and </a:t>
            </a:r>
            <a:r>
              <a:rPr lang="it-IT" sz="2000" dirty="0" err="1"/>
              <a:t>vertical</a:t>
            </a:r>
            <a:r>
              <a:rPr lang="it-IT" sz="2000" dirty="0"/>
              <a:t>)</a:t>
            </a:r>
          </a:p>
          <a:p>
            <a:r>
              <a:rPr lang="it-IT" sz="2000" dirty="0"/>
              <a:t>Design </a:t>
            </a:r>
            <a:r>
              <a:rPr lang="it-IT" sz="2000" dirty="0" err="1"/>
              <a:t>almost</a:t>
            </a:r>
            <a:r>
              <a:rPr lang="it-IT" sz="2000" dirty="0"/>
              <a:t> </a:t>
            </a:r>
            <a:r>
              <a:rPr lang="it-IT" sz="2000" dirty="0" err="1"/>
              <a:t>readily</a:t>
            </a:r>
            <a:r>
              <a:rPr lang="it-IT" sz="2000" dirty="0"/>
              <a:t> </a:t>
            </a:r>
            <a:r>
              <a:rPr lang="it-IT" sz="2000" dirty="0" err="1"/>
              <a:t>available</a:t>
            </a:r>
            <a:r>
              <a:rPr lang="it-IT" sz="2000" dirty="0"/>
              <a:t>. </a:t>
            </a:r>
            <a:r>
              <a:rPr lang="it-IT" sz="2000" dirty="0" err="1"/>
              <a:t>Could</a:t>
            </a:r>
            <a:r>
              <a:rPr lang="it-IT" sz="2000" dirty="0"/>
              <a:t> be ready for users </a:t>
            </a:r>
            <a:r>
              <a:rPr lang="it-IT" sz="2000" dirty="0" err="1"/>
              <a:t>since</a:t>
            </a:r>
            <a:r>
              <a:rPr lang="it-IT" sz="2000" dirty="0"/>
              <a:t> the first </a:t>
            </a:r>
            <a:r>
              <a:rPr lang="it-IT" sz="2000" dirty="0" err="1"/>
              <a:t>commissioning</a:t>
            </a:r>
            <a:r>
              <a:rPr lang="it-IT" sz="2000" dirty="0"/>
              <a:t> </a:t>
            </a:r>
            <a:r>
              <a:rPr lang="it-IT" sz="2000" dirty="0" err="1"/>
              <a:t>phase</a:t>
            </a:r>
            <a:r>
              <a:rPr lang="it-IT" sz="2000" dirty="0"/>
              <a:t>. </a:t>
            </a:r>
            <a:r>
              <a:rPr lang="it-IT" sz="2000" dirty="0" err="1"/>
              <a:t>Would</a:t>
            </a:r>
            <a:r>
              <a:rPr lang="it-IT" sz="2000" dirty="0"/>
              <a:t> </a:t>
            </a:r>
            <a:r>
              <a:rPr lang="it-IT" sz="2000" dirty="0" err="1"/>
              <a:t>contribute</a:t>
            </a:r>
            <a:r>
              <a:rPr lang="it-IT" sz="2000" dirty="0"/>
              <a:t> to </a:t>
            </a:r>
            <a:r>
              <a:rPr lang="it-IT" sz="2000" dirty="0" err="1"/>
              <a:t>establish</a:t>
            </a:r>
            <a:r>
              <a:rPr lang="it-IT" sz="2000" dirty="0"/>
              <a:t> a user community for the </a:t>
            </a:r>
            <a:r>
              <a:rPr lang="it-IT" sz="2000" dirty="0" err="1"/>
              <a:t>EupraXia</a:t>
            </a:r>
            <a:r>
              <a:rPr lang="it-IT" sz="2000" dirty="0"/>
              <a:t> </a:t>
            </a:r>
            <a:r>
              <a:rPr lang="it-IT" sz="2000" dirty="0" err="1"/>
              <a:t>at</a:t>
            </a:r>
            <a:r>
              <a:rPr lang="it-IT" sz="2000" dirty="0"/>
              <a:t> </a:t>
            </a:r>
            <a:r>
              <a:rPr lang="it-IT" sz="2000" dirty="0" err="1"/>
              <a:t>SparcLab</a:t>
            </a:r>
            <a:r>
              <a:rPr lang="it-IT" sz="2000" dirty="0"/>
              <a:t> user facility </a:t>
            </a:r>
          </a:p>
          <a:p>
            <a:endParaRPr lang="en-GB" sz="1800" dirty="0"/>
          </a:p>
        </p:txBody>
      </p:sp>
      <p:sp>
        <p:nvSpPr>
          <p:cNvPr id="6" name="Segnaposto numero diapositiva 5">
            <a:extLst>
              <a:ext uri="{FF2B5EF4-FFF2-40B4-BE49-F238E27FC236}">
                <a16:creationId xmlns:a16="http://schemas.microsoft.com/office/drawing/2014/main" id="{C23BEDD9-1A9A-A2E1-B6B6-624946BC96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6FBE0-971E-9141-908B-F4C9F2B4A260}"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2" name="CasellaDiTesto 11">
            <a:extLst>
              <a:ext uri="{FF2B5EF4-FFF2-40B4-BE49-F238E27FC236}">
                <a16:creationId xmlns:a16="http://schemas.microsoft.com/office/drawing/2014/main" id="{8CEC01CD-5292-ABA6-4117-6E70686F6F13}"/>
              </a:ext>
            </a:extLst>
          </p:cNvPr>
          <p:cNvSpPr txBox="1"/>
          <p:nvPr/>
        </p:nvSpPr>
        <p:spPr>
          <a:xfrm>
            <a:off x="4443312" y="1760133"/>
            <a:ext cx="909329" cy="3833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Modulator</a:t>
            </a:r>
          </a:p>
        </p:txBody>
      </p:sp>
      <p:sp>
        <p:nvSpPr>
          <p:cNvPr id="45" name="Rettangolo 44">
            <a:extLst>
              <a:ext uri="{FF2B5EF4-FFF2-40B4-BE49-F238E27FC236}">
                <a16:creationId xmlns:a16="http://schemas.microsoft.com/office/drawing/2014/main" id="{18CFBA98-66D1-FFE0-F31A-FC29BC3CC6CF}"/>
              </a:ext>
            </a:extLst>
          </p:cNvPr>
          <p:cNvSpPr/>
          <p:nvPr/>
        </p:nvSpPr>
        <p:spPr>
          <a:xfrm>
            <a:off x="4665110" y="2158140"/>
            <a:ext cx="445665" cy="231304"/>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ettangolo 45">
            <a:extLst>
              <a:ext uri="{FF2B5EF4-FFF2-40B4-BE49-F238E27FC236}">
                <a16:creationId xmlns:a16="http://schemas.microsoft.com/office/drawing/2014/main" id="{FFEBE663-D0D0-5624-E49C-30B199735FCF}"/>
              </a:ext>
            </a:extLst>
          </p:cNvPr>
          <p:cNvSpPr/>
          <p:nvPr/>
        </p:nvSpPr>
        <p:spPr>
          <a:xfrm>
            <a:off x="5687731" y="2162793"/>
            <a:ext cx="445665" cy="23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Rettangolo 46">
            <a:extLst>
              <a:ext uri="{FF2B5EF4-FFF2-40B4-BE49-F238E27FC236}">
                <a16:creationId xmlns:a16="http://schemas.microsoft.com/office/drawing/2014/main" id="{53307437-10E5-6E2E-EF0E-DC3464F7F855}"/>
              </a:ext>
            </a:extLst>
          </p:cNvPr>
          <p:cNvSpPr/>
          <p:nvPr/>
        </p:nvSpPr>
        <p:spPr>
          <a:xfrm>
            <a:off x="6237579" y="2162793"/>
            <a:ext cx="445665" cy="23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ettangolo 47">
            <a:extLst>
              <a:ext uri="{FF2B5EF4-FFF2-40B4-BE49-F238E27FC236}">
                <a16:creationId xmlns:a16="http://schemas.microsoft.com/office/drawing/2014/main" id="{986ACF58-3593-390E-ABF8-DE3AC46938B8}"/>
              </a:ext>
            </a:extLst>
          </p:cNvPr>
          <p:cNvSpPr/>
          <p:nvPr/>
        </p:nvSpPr>
        <p:spPr>
          <a:xfrm>
            <a:off x="6787427" y="2162793"/>
            <a:ext cx="445665" cy="23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ettangolo 48">
            <a:extLst>
              <a:ext uri="{FF2B5EF4-FFF2-40B4-BE49-F238E27FC236}">
                <a16:creationId xmlns:a16="http://schemas.microsoft.com/office/drawing/2014/main" id="{D9EC01B0-DD9C-38ED-5C30-580EB64337D9}"/>
              </a:ext>
            </a:extLst>
          </p:cNvPr>
          <p:cNvSpPr/>
          <p:nvPr/>
        </p:nvSpPr>
        <p:spPr>
          <a:xfrm>
            <a:off x="7337274" y="2162793"/>
            <a:ext cx="445665" cy="23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ettangolo 49">
            <a:extLst>
              <a:ext uri="{FF2B5EF4-FFF2-40B4-BE49-F238E27FC236}">
                <a16:creationId xmlns:a16="http://schemas.microsoft.com/office/drawing/2014/main" id="{65318066-2108-E51B-2558-D83504782E8D}"/>
              </a:ext>
            </a:extLst>
          </p:cNvPr>
          <p:cNvSpPr/>
          <p:nvPr/>
        </p:nvSpPr>
        <p:spPr>
          <a:xfrm>
            <a:off x="5299394" y="2141357"/>
            <a:ext cx="195340" cy="3003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CasellaDiTesto 13">
            <a:extLst>
              <a:ext uri="{FF2B5EF4-FFF2-40B4-BE49-F238E27FC236}">
                <a16:creationId xmlns:a16="http://schemas.microsoft.com/office/drawing/2014/main" id="{6AC82FBA-315C-DF93-F855-521563049CBE}"/>
              </a:ext>
            </a:extLst>
          </p:cNvPr>
          <p:cNvSpPr txBox="1"/>
          <p:nvPr/>
        </p:nvSpPr>
        <p:spPr>
          <a:xfrm>
            <a:off x="4675763" y="2429501"/>
            <a:ext cx="1436668" cy="3833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Dispersive </a:t>
            </a:r>
            <a:r>
              <a:rPr kumimoji="0" lang="it-IT" sz="1800" b="0" i="0" u="none" strike="noStrike" kern="1200" cap="none" spc="0" normalizeH="0" baseline="0" noProof="0" err="1">
                <a:ln>
                  <a:noFill/>
                </a:ln>
                <a:solidFill>
                  <a:prstClr val="black"/>
                </a:solidFill>
                <a:effectLst/>
                <a:uLnTx/>
                <a:uFillTx/>
                <a:latin typeface="Aptos" panose="02110004020202020204"/>
                <a:ea typeface="+mn-ea"/>
                <a:cs typeface="+mn-cs"/>
              </a:rPr>
              <a:t>section</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5" name="Connettore 2 14">
            <a:extLst>
              <a:ext uri="{FF2B5EF4-FFF2-40B4-BE49-F238E27FC236}">
                <a16:creationId xmlns:a16="http://schemas.microsoft.com/office/drawing/2014/main" id="{ABAE4E14-992F-EE8C-0191-7D7439BF1B3A}"/>
              </a:ext>
            </a:extLst>
          </p:cNvPr>
          <p:cNvCxnSpPr>
            <a:cxnSpLocks/>
          </p:cNvCxnSpPr>
          <p:nvPr/>
        </p:nvCxnSpPr>
        <p:spPr>
          <a:xfrm>
            <a:off x="3143435" y="2282176"/>
            <a:ext cx="144744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310FE1A-9F9D-DA41-6625-7D18F3E3A404}"/>
              </a:ext>
            </a:extLst>
          </p:cNvPr>
          <p:cNvSpPr txBox="1"/>
          <p:nvPr/>
        </p:nvSpPr>
        <p:spPr>
          <a:xfrm>
            <a:off x="3180246" y="1932291"/>
            <a:ext cx="493351" cy="3833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prstClr val="black"/>
                </a:solidFill>
                <a:effectLst/>
                <a:uLnTx/>
                <a:uFillTx/>
                <a:latin typeface="Aptos" panose="02110004020202020204"/>
                <a:ea typeface="+mn-ea"/>
                <a:cs typeface="+mn-cs"/>
              </a:rPr>
              <a:t>Seed</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7" name="Gruppo 16">
            <a:extLst>
              <a:ext uri="{FF2B5EF4-FFF2-40B4-BE49-F238E27FC236}">
                <a16:creationId xmlns:a16="http://schemas.microsoft.com/office/drawing/2014/main" id="{A03C68A7-FD27-F75E-1D36-C05BF5B7A845}"/>
              </a:ext>
            </a:extLst>
          </p:cNvPr>
          <p:cNvGrpSpPr/>
          <p:nvPr/>
        </p:nvGrpSpPr>
        <p:grpSpPr>
          <a:xfrm>
            <a:off x="5543868" y="2218884"/>
            <a:ext cx="98096" cy="126380"/>
            <a:chOff x="9148502" y="4221220"/>
            <a:chExt cx="127876" cy="121753"/>
          </a:xfrm>
        </p:grpSpPr>
        <p:sp>
          <p:nvSpPr>
            <p:cNvPr id="42" name="Rettangolo 41">
              <a:extLst>
                <a:ext uri="{FF2B5EF4-FFF2-40B4-BE49-F238E27FC236}">
                  <a16:creationId xmlns:a16="http://schemas.microsoft.com/office/drawing/2014/main" id="{CBE92101-9E4B-9B25-F584-EFBBEC015047}"/>
                </a:ext>
              </a:extLst>
            </p:cNvPr>
            <p:cNvSpPr/>
            <p:nvPr/>
          </p:nvSpPr>
          <p:spPr>
            <a:xfrm>
              <a:off x="9242555" y="4221220"/>
              <a:ext cx="33823" cy="12175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ttangolo 42">
              <a:extLst>
                <a:ext uri="{FF2B5EF4-FFF2-40B4-BE49-F238E27FC236}">
                  <a16:creationId xmlns:a16="http://schemas.microsoft.com/office/drawing/2014/main" id="{DA6D2C14-31AC-5024-5F2F-1A56E3480016}"/>
                </a:ext>
              </a:extLst>
            </p:cNvPr>
            <p:cNvSpPr/>
            <p:nvPr/>
          </p:nvSpPr>
          <p:spPr>
            <a:xfrm>
              <a:off x="9204153" y="4258509"/>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Rettangolo 43">
              <a:extLst>
                <a:ext uri="{FF2B5EF4-FFF2-40B4-BE49-F238E27FC236}">
                  <a16:creationId xmlns:a16="http://schemas.microsoft.com/office/drawing/2014/main" id="{07849B96-D7F9-4A4F-251E-EEA2C16D1166}"/>
                </a:ext>
              </a:extLst>
            </p:cNvPr>
            <p:cNvSpPr/>
            <p:nvPr/>
          </p:nvSpPr>
          <p:spPr>
            <a:xfrm>
              <a:off x="9148502" y="4258509"/>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uppo 17">
            <a:extLst>
              <a:ext uri="{FF2B5EF4-FFF2-40B4-BE49-F238E27FC236}">
                <a16:creationId xmlns:a16="http://schemas.microsoft.com/office/drawing/2014/main" id="{8157D623-0E52-1D66-3A0F-53D74A42A777}"/>
              </a:ext>
            </a:extLst>
          </p:cNvPr>
          <p:cNvGrpSpPr/>
          <p:nvPr/>
        </p:nvGrpSpPr>
        <p:grpSpPr>
          <a:xfrm>
            <a:off x="6142250" y="2213243"/>
            <a:ext cx="1180552" cy="126380"/>
            <a:chOff x="6670995" y="5644535"/>
            <a:chExt cx="1538951" cy="121753"/>
          </a:xfrm>
        </p:grpSpPr>
        <p:grpSp>
          <p:nvGrpSpPr>
            <p:cNvPr id="29" name="Gruppo 28">
              <a:extLst>
                <a:ext uri="{FF2B5EF4-FFF2-40B4-BE49-F238E27FC236}">
                  <a16:creationId xmlns:a16="http://schemas.microsoft.com/office/drawing/2014/main" id="{88F446A4-1582-AD8E-5C5A-9EB7E1CB75D5}"/>
                </a:ext>
              </a:extLst>
            </p:cNvPr>
            <p:cNvGrpSpPr/>
            <p:nvPr/>
          </p:nvGrpSpPr>
          <p:grpSpPr>
            <a:xfrm>
              <a:off x="6738887" y="5644535"/>
              <a:ext cx="1471059" cy="121753"/>
              <a:chOff x="6667450" y="5923141"/>
              <a:chExt cx="1471059" cy="121753"/>
            </a:xfrm>
          </p:grpSpPr>
          <p:sp>
            <p:nvSpPr>
              <p:cNvPr id="39" name="Rettangolo 38">
                <a:extLst>
                  <a:ext uri="{FF2B5EF4-FFF2-40B4-BE49-F238E27FC236}">
                    <a16:creationId xmlns:a16="http://schemas.microsoft.com/office/drawing/2014/main" id="{37CA6328-0384-F301-DC34-7CB81BA3DCAD}"/>
                  </a:ext>
                </a:extLst>
              </p:cNvPr>
              <p:cNvSpPr/>
              <p:nvPr/>
            </p:nvSpPr>
            <p:spPr>
              <a:xfrm>
                <a:off x="6667450"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Rettangolo 39">
                <a:extLst>
                  <a:ext uri="{FF2B5EF4-FFF2-40B4-BE49-F238E27FC236}">
                    <a16:creationId xmlns:a16="http://schemas.microsoft.com/office/drawing/2014/main" id="{554733FC-4F6F-C9C6-86DE-A0861D8699D0}"/>
                  </a:ext>
                </a:extLst>
              </p:cNvPr>
              <p:cNvSpPr/>
              <p:nvPr/>
            </p:nvSpPr>
            <p:spPr>
              <a:xfrm>
                <a:off x="7386068"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ettangolo 40">
                <a:extLst>
                  <a:ext uri="{FF2B5EF4-FFF2-40B4-BE49-F238E27FC236}">
                    <a16:creationId xmlns:a16="http://schemas.microsoft.com/office/drawing/2014/main" id="{F3E0867F-BC05-05FC-5DEC-65BB1E4C8284}"/>
                  </a:ext>
                </a:extLst>
              </p:cNvPr>
              <p:cNvSpPr/>
              <p:nvPr/>
            </p:nvSpPr>
            <p:spPr>
              <a:xfrm>
                <a:off x="8104686"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0" name="Gruppo 29">
              <a:extLst>
                <a:ext uri="{FF2B5EF4-FFF2-40B4-BE49-F238E27FC236}">
                  <a16:creationId xmlns:a16="http://schemas.microsoft.com/office/drawing/2014/main" id="{58F0D5E6-D35C-CD62-D899-E722BA8C475F}"/>
                </a:ext>
              </a:extLst>
            </p:cNvPr>
            <p:cNvGrpSpPr/>
            <p:nvPr/>
          </p:nvGrpSpPr>
          <p:grpSpPr>
            <a:xfrm>
              <a:off x="6670995" y="5671304"/>
              <a:ext cx="1508598" cy="68215"/>
              <a:chOff x="6542408" y="5611066"/>
              <a:chExt cx="1465736" cy="122144"/>
            </a:xfrm>
          </p:grpSpPr>
          <p:grpSp>
            <p:nvGrpSpPr>
              <p:cNvPr id="31" name="Gruppo 30">
                <a:extLst>
                  <a:ext uri="{FF2B5EF4-FFF2-40B4-BE49-F238E27FC236}">
                    <a16:creationId xmlns:a16="http://schemas.microsoft.com/office/drawing/2014/main" id="{88171D32-AD3F-CB5A-A575-74B31DAB938B}"/>
                  </a:ext>
                </a:extLst>
              </p:cNvPr>
              <p:cNvGrpSpPr/>
              <p:nvPr/>
            </p:nvGrpSpPr>
            <p:grpSpPr>
              <a:xfrm>
                <a:off x="6542408" y="5611066"/>
                <a:ext cx="1437494" cy="122144"/>
                <a:chOff x="9778528" y="4255644"/>
                <a:chExt cx="1167163" cy="47175"/>
              </a:xfrm>
            </p:grpSpPr>
            <p:sp>
              <p:nvSpPr>
                <p:cNvPr id="36" name="Rettangolo 35">
                  <a:extLst>
                    <a:ext uri="{FF2B5EF4-FFF2-40B4-BE49-F238E27FC236}">
                      <a16:creationId xmlns:a16="http://schemas.microsoft.com/office/drawing/2014/main" id="{4C1F16F3-2E6D-ACA1-6A61-B5671707B223}"/>
                    </a:ext>
                  </a:extLst>
                </p:cNvPr>
                <p:cNvSpPr/>
                <p:nvPr/>
              </p:nvSpPr>
              <p:spPr>
                <a:xfrm>
                  <a:off x="9778528"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ttangolo 36">
                  <a:extLst>
                    <a:ext uri="{FF2B5EF4-FFF2-40B4-BE49-F238E27FC236}">
                      <a16:creationId xmlns:a16="http://schemas.microsoft.com/office/drawing/2014/main" id="{6C3E709E-AE37-3F77-1A6E-EC026B66E95B}"/>
                    </a:ext>
                  </a:extLst>
                </p:cNvPr>
                <p:cNvSpPr/>
                <p:nvPr/>
              </p:nvSpPr>
              <p:spPr>
                <a:xfrm>
                  <a:off x="10352904"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ettangolo 37">
                  <a:extLst>
                    <a:ext uri="{FF2B5EF4-FFF2-40B4-BE49-F238E27FC236}">
                      <a16:creationId xmlns:a16="http://schemas.microsoft.com/office/drawing/2014/main" id="{50215C73-E301-53DA-6413-8464C05CBC90}"/>
                    </a:ext>
                  </a:extLst>
                </p:cNvPr>
                <p:cNvSpPr/>
                <p:nvPr/>
              </p:nvSpPr>
              <p:spPr>
                <a:xfrm>
                  <a:off x="10927280"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 name="Gruppo 31">
                <a:extLst>
                  <a:ext uri="{FF2B5EF4-FFF2-40B4-BE49-F238E27FC236}">
                    <a16:creationId xmlns:a16="http://schemas.microsoft.com/office/drawing/2014/main" id="{BEB0BB52-440F-DBE4-09BB-C76833DCDFF2}"/>
                  </a:ext>
                </a:extLst>
              </p:cNvPr>
              <p:cNvGrpSpPr/>
              <p:nvPr/>
            </p:nvGrpSpPr>
            <p:grpSpPr>
              <a:xfrm>
                <a:off x="6570650" y="5611066"/>
                <a:ext cx="1437494" cy="122144"/>
                <a:chOff x="9401408" y="3857406"/>
                <a:chExt cx="1167163" cy="47175"/>
              </a:xfrm>
            </p:grpSpPr>
            <p:sp>
              <p:nvSpPr>
                <p:cNvPr id="33" name="Rettangolo 32">
                  <a:extLst>
                    <a:ext uri="{FF2B5EF4-FFF2-40B4-BE49-F238E27FC236}">
                      <a16:creationId xmlns:a16="http://schemas.microsoft.com/office/drawing/2014/main" id="{A7059C40-01EF-FABA-FBB7-54A90AA932FF}"/>
                    </a:ext>
                  </a:extLst>
                </p:cNvPr>
                <p:cNvSpPr/>
                <p:nvPr/>
              </p:nvSpPr>
              <p:spPr>
                <a:xfrm>
                  <a:off x="9401408"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ttangolo 33">
                  <a:extLst>
                    <a:ext uri="{FF2B5EF4-FFF2-40B4-BE49-F238E27FC236}">
                      <a16:creationId xmlns:a16="http://schemas.microsoft.com/office/drawing/2014/main" id="{C186E90E-B1FA-4092-C427-013090C45B99}"/>
                    </a:ext>
                  </a:extLst>
                </p:cNvPr>
                <p:cNvSpPr/>
                <p:nvPr/>
              </p:nvSpPr>
              <p:spPr>
                <a:xfrm>
                  <a:off x="9975784"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ttangolo 34">
                  <a:extLst>
                    <a:ext uri="{FF2B5EF4-FFF2-40B4-BE49-F238E27FC236}">
                      <a16:creationId xmlns:a16="http://schemas.microsoft.com/office/drawing/2014/main" id="{F990D007-213D-977F-043D-50B36054B93C}"/>
                    </a:ext>
                  </a:extLst>
                </p:cNvPr>
                <p:cNvSpPr/>
                <p:nvPr/>
              </p:nvSpPr>
              <p:spPr>
                <a:xfrm>
                  <a:off x="10550160"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grpSp>
        <p:nvGrpSpPr>
          <p:cNvPr id="19" name="Gruppo 18">
            <a:extLst>
              <a:ext uri="{FF2B5EF4-FFF2-40B4-BE49-F238E27FC236}">
                <a16:creationId xmlns:a16="http://schemas.microsoft.com/office/drawing/2014/main" id="{3584CF54-EA56-6BC3-69AC-A225CA5FDB57}"/>
              </a:ext>
            </a:extLst>
          </p:cNvPr>
          <p:cNvGrpSpPr/>
          <p:nvPr/>
        </p:nvGrpSpPr>
        <p:grpSpPr>
          <a:xfrm>
            <a:off x="3937774" y="2214705"/>
            <a:ext cx="424852" cy="126380"/>
            <a:chOff x="3100034" y="6473210"/>
            <a:chExt cx="553831" cy="121753"/>
          </a:xfrm>
        </p:grpSpPr>
        <p:sp>
          <p:nvSpPr>
            <p:cNvPr id="25" name="Rettangolo 24">
              <a:extLst>
                <a:ext uri="{FF2B5EF4-FFF2-40B4-BE49-F238E27FC236}">
                  <a16:creationId xmlns:a16="http://schemas.microsoft.com/office/drawing/2014/main" id="{A0412785-43F4-CBD5-5E8E-F9A700F76991}"/>
                </a:ext>
              </a:extLst>
            </p:cNvPr>
            <p:cNvSpPr/>
            <p:nvPr/>
          </p:nvSpPr>
          <p:spPr>
            <a:xfrm>
              <a:off x="3100034"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ttangolo 25">
              <a:extLst>
                <a:ext uri="{FF2B5EF4-FFF2-40B4-BE49-F238E27FC236}">
                  <a16:creationId xmlns:a16="http://schemas.microsoft.com/office/drawing/2014/main" id="{5265CD03-C494-3636-16D7-1CD11306C8EF}"/>
                </a:ext>
              </a:extLst>
            </p:cNvPr>
            <p:cNvSpPr/>
            <p:nvPr/>
          </p:nvSpPr>
          <p:spPr>
            <a:xfrm>
              <a:off x="3620042"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ttangolo 26">
              <a:extLst>
                <a:ext uri="{FF2B5EF4-FFF2-40B4-BE49-F238E27FC236}">
                  <a16:creationId xmlns:a16="http://schemas.microsoft.com/office/drawing/2014/main" id="{C14488EC-3088-6679-33B2-FD128A5C90DD}"/>
                </a:ext>
              </a:extLst>
            </p:cNvPr>
            <p:cNvSpPr/>
            <p:nvPr/>
          </p:nvSpPr>
          <p:spPr>
            <a:xfrm>
              <a:off x="3273370"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ttangolo 27">
              <a:extLst>
                <a:ext uri="{FF2B5EF4-FFF2-40B4-BE49-F238E27FC236}">
                  <a16:creationId xmlns:a16="http://schemas.microsoft.com/office/drawing/2014/main" id="{EAA23949-EB27-A282-4CCD-DBE8E65F3986}"/>
                </a:ext>
              </a:extLst>
            </p:cNvPr>
            <p:cNvSpPr/>
            <p:nvPr/>
          </p:nvSpPr>
          <p:spPr>
            <a:xfrm>
              <a:off x="3446706"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uppo 19">
            <a:extLst>
              <a:ext uri="{FF2B5EF4-FFF2-40B4-BE49-F238E27FC236}">
                <a16:creationId xmlns:a16="http://schemas.microsoft.com/office/drawing/2014/main" id="{E22EB0D4-4D09-DEF2-2996-61F809A41F1A}"/>
              </a:ext>
            </a:extLst>
          </p:cNvPr>
          <p:cNvGrpSpPr/>
          <p:nvPr/>
        </p:nvGrpSpPr>
        <p:grpSpPr>
          <a:xfrm>
            <a:off x="5169396" y="2255119"/>
            <a:ext cx="56814" cy="48968"/>
            <a:chOff x="9453302" y="4563309"/>
            <a:chExt cx="74062" cy="47175"/>
          </a:xfrm>
        </p:grpSpPr>
        <p:sp>
          <p:nvSpPr>
            <p:cNvPr id="23" name="Rettangolo 22">
              <a:extLst>
                <a:ext uri="{FF2B5EF4-FFF2-40B4-BE49-F238E27FC236}">
                  <a16:creationId xmlns:a16="http://schemas.microsoft.com/office/drawing/2014/main" id="{0442467F-7C20-2FC0-F97B-529674870D31}"/>
                </a:ext>
              </a:extLst>
            </p:cNvPr>
            <p:cNvSpPr/>
            <p:nvPr/>
          </p:nvSpPr>
          <p:spPr>
            <a:xfrm>
              <a:off x="9508953" y="4563309"/>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ttangolo 23">
              <a:extLst>
                <a:ext uri="{FF2B5EF4-FFF2-40B4-BE49-F238E27FC236}">
                  <a16:creationId xmlns:a16="http://schemas.microsoft.com/office/drawing/2014/main" id="{922226C0-DAE5-291B-7F22-F15167978A0B}"/>
                </a:ext>
              </a:extLst>
            </p:cNvPr>
            <p:cNvSpPr/>
            <p:nvPr/>
          </p:nvSpPr>
          <p:spPr>
            <a:xfrm>
              <a:off x="9453302" y="4563309"/>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984"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 name="Triangolo 20">
            <a:extLst>
              <a:ext uri="{FF2B5EF4-FFF2-40B4-BE49-F238E27FC236}">
                <a16:creationId xmlns:a16="http://schemas.microsoft.com/office/drawing/2014/main" id="{F8DC721F-7B71-3F2C-B93D-4DA8F1BC58AF}"/>
              </a:ext>
            </a:extLst>
          </p:cNvPr>
          <p:cNvSpPr/>
          <p:nvPr/>
        </p:nvSpPr>
        <p:spPr>
          <a:xfrm rot="16200000">
            <a:off x="7059238" y="508492"/>
            <a:ext cx="47457" cy="3538485"/>
          </a:xfrm>
          <a:prstGeom prst="triangle">
            <a:avLst/>
          </a:prstGeom>
          <a:gradFill flip="none" rotWithShape="1">
            <a:gsLst>
              <a:gs pos="0">
                <a:schemeClr val="accent1">
                  <a:lumMod val="5000"/>
                  <a:lumOff val="95000"/>
                </a:schemeClr>
              </a:gs>
              <a:gs pos="47983">
                <a:srgbClr val="7030A0">
                  <a:alpha val="54000"/>
                </a:srgbClr>
              </a:gs>
              <a:gs pos="25000">
                <a:schemeClr val="accent1">
                  <a:lumMod val="45000"/>
                  <a:lumOff val="55000"/>
                </a:schemeClr>
              </a:gs>
              <a:gs pos="72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ttore 1 21">
            <a:extLst>
              <a:ext uri="{FF2B5EF4-FFF2-40B4-BE49-F238E27FC236}">
                <a16:creationId xmlns:a16="http://schemas.microsoft.com/office/drawing/2014/main" id="{62BF739D-924B-3630-9F6D-DD4BBC93D521}"/>
              </a:ext>
            </a:extLst>
          </p:cNvPr>
          <p:cNvCxnSpPr/>
          <p:nvPr/>
        </p:nvCxnSpPr>
        <p:spPr>
          <a:xfrm>
            <a:off x="2265156" y="2282940"/>
            <a:ext cx="6159605"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892D4BC-B333-611B-780E-8E1EA8CE1EBC}"/>
              </a:ext>
            </a:extLst>
          </p:cNvPr>
          <p:cNvSpPr txBox="1"/>
          <p:nvPr/>
        </p:nvSpPr>
        <p:spPr>
          <a:xfrm>
            <a:off x="6109428" y="1746778"/>
            <a:ext cx="751930" cy="3833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prstClr val="black"/>
                </a:solidFill>
                <a:effectLst/>
                <a:uLnTx/>
                <a:uFillTx/>
                <a:latin typeface="Aptos" panose="02110004020202020204"/>
                <a:ea typeface="+mn-ea"/>
                <a:cs typeface="+mn-cs"/>
              </a:rPr>
              <a:t>Radiators</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3" name="Group 20">
            <a:extLst>
              <a:ext uri="{FF2B5EF4-FFF2-40B4-BE49-F238E27FC236}">
                <a16:creationId xmlns:a16="http://schemas.microsoft.com/office/drawing/2014/main" id="{CDA4182E-7567-49AB-D4C0-89F9EEB64C9D}"/>
              </a:ext>
            </a:extLst>
          </p:cNvPr>
          <p:cNvGrpSpPr/>
          <p:nvPr/>
        </p:nvGrpSpPr>
        <p:grpSpPr>
          <a:xfrm>
            <a:off x="4077244" y="3276896"/>
            <a:ext cx="2235400" cy="565206"/>
            <a:chOff x="1439912" y="3779837"/>
            <a:chExt cx="3275675" cy="868981"/>
          </a:xfrm>
        </p:grpSpPr>
        <p:sp>
          <p:nvSpPr>
            <p:cNvPr id="54" name="Oval 21">
              <a:extLst>
                <a:ext uri="{FF2B5EF4-FFF2-40B4-BE49-F238E27FC236}">
                  <a16:creationId xmlns:a16="http://schemas.microsoft.com/office/drawing/2014/main" id="{5982ACDA-FE77-CAAB-5A87-315A139BA074}"/>
                </a:ext>
              </a:extLst>
            </p:cNvPr>
            <p:cNvSpPr/>
            <p:nvPr/>
          </p:nvSpPr>
          <p:spPr>
            <a:xfrm>
              <a:off x="1439912" y="3779837"/>
              <a:ext cx="2489363" cy="422920"/>
            </a:xfrm>
            <a:prstGeom prst="ellipse">
              <a:avLst/>
            </a:prstGeom>
            <a:gradFill>
              <a:gsLst>
                <a:gs pos="0">
                  <a:srgbClr val="00B050"/>
                </a:gs>
                <a:gs pos="100000">
                  <a:schemeClr val="accent3">
                    <a:lumMod val="40000"/>
                    <a:lumOff val="60000"/>
                  </a:schemeClr>
                </a:gs>
              </a:gsLst>
            </a:gradFill>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038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1">
                <a:ln>
                  <a:noFill/>
                </a:ln>
                <a:solidFill>
                  <a:srgbClr val="00B050"/>
                </a:solidFill>
                <a:effectLst/>
                <a:uLnTx/>
                <a:uFillTx/>
                <a:latin typeface="Calibri"/>
                <a:ea typeface="+mn-ea"/>
                <a:cs typeface="+mn-cs"/>
              </a:endParaRPr>
            </a:p>
          </p:txBody>
        </p:sp>
        <p:sp>
          <p:nvSpPr>
            <p:cNvPr id="55" name="TextBox 22">
              <a:extLst>
                <a:ext uri="{FF2B5EF4-FFF2-40B4-BE49-F238E27FC236}">
                  <a16:creationId xmlns:a16="http://schemas.microsoft.com/office/drawing/2014/main" id="{70F21554-F6FF-B0B8-B536-4CAA7843E130}"/>
                </a:ext>
              </a:extLst>
            </p:cNvPr>
            <p:cNvSpPr txBox="1"/>
            <p:nvPr/>
          </p:nvSpPr>
          <p:spPr>
            <a:xfrm>
              <a:off x="3392640" y="4080985"/>
              <a:ext cx="1322947" cy="567833"/>
            </a:xfrm>
            <a:prstGeom prst="rect">
              <a:avLst/>
            </a:prstGeom>
            <a:noFill/>
          </p:spPr>
          <p:txBody>
            <a:bodyPr wrap="none" rtlCol="0">
              <a:spAutoFit/>
            </a:bodyPr>
            <a:lstStyle/>
            <a:p>
              <a:pPr marL="0" marR="0" lvl="0" indent="0" algn="l" defTabSz="50381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1">
                  <a:ln>
                    <a:noFill/>
                  </a:ln>
                  <a:solidFill>
                    <a:srgbClr val="00B050"/>
                  </a:solidFill>
                  <a:effectLst/>
                  <a:uLnTx/>
                  <a:uFillTx/>
                  <a:latin typeface="Calibri" panose="020F0502020204030204" pitchFamily="34" charset="0"/>
                  <a:ea typeface="+mn-ea"/>
                  <a:cs typeface="Calibri" panose="020F0502020204030204" pitchFamily="34" charset="0"/>
                </a:rPr>
                <a:t>e-beam</a:t>
              </a:r>
            </a:p>
          </p:txBody>
        </p:sp>
      </p:grpSp>
      <p:grpSp>
        <p:nvGrpSpPr>
          <p:cNvPr id="56" name="Group 26">
            <a:extLst>
              <a:ext uri="{FF2B5EF4-FFF2-40B4-BE49-F238E27FC236}">
                <a16:creationId xmlns:a16="http://schemas.microsoft.com/office/drawing/2014/main" id="{A2C062B4-7350-2F57-1BB5-CB4F217D5A81}"/>
              </a:ext>
            </a:extLst>
          </p:cNvPr>
          <p:cNvGrpSpPr/>
          <p:nvPr/>
        </p:nvGrpSpPr>
        <p:grpSpPr>
          <a:xfrm>
            <a:off x="4149156" y="2815047"/>
            <a:ext cx="1089224" cy="720478"/>
            <a:chOff x="1441954" y="3131765"/>
            <a:chExt cx="1596109" cy="1107703"/>
          </a:xfrm>
        </p:grpSpPr>
        <p:sp>
          <p:nvSpPr>
            <p:cNvPr id="57" name="Freeform 18">
              <a:extLst>
                <a:ext uri="{FF2B5EF4-FFF2-40B4-BE49-F238E27FC236}">
                  <a16:creationId xmlns:a16="http://schemas.microsoft.com/office/drawing/2014/main" id="{9C3E97A7-43F8-89A9-BE4A-2EE5FAEEA4AA}"/>
                </a:ext>
              </a:extLst>
            </p:cNvPr>
            <p:cNvSpPr>
              <a:spLocks/>
            </p:cNvSpPr>
            <p:nvPr/>
          </p:nvSpPr>
          <p:spPr bwMode="auto">
            <a:xfrm>
              <a:off x="2052751" y="3131765"/>
              <a:ext cx="985312" cy="1107703"/>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flip="none" rotWithShape="1">
              <a:gsLst>
                <a:gs pos="30000">
                  <a:srgbClr val="FF6600"/>
                </a:gs>
                <a:gs pos="100000">
                  <a:srgbClr val="FFFFFF"/>
                </a:gs>
              </a:gsLst>
              <a:lin ang="0" scaled="1"/>
              <a:tileRect/>
            </a:gradFill>
            <a:ln w="19050" cmpd="sng">
              <a:solidFill>
                <a:srgbClr val="FF6600"/>
              </a:solidFill>
              <a:prstDash val="solid"/>
              <a:round/>
              <a:headEnd/>
              <a:tailEnd/>
            </a:ln>
          </p:spPr>
          <p:txBody>
            <a:bodyPr/>
            <a:lstStyle/>
            <a:p>
              <a:pPr marL="0" marR="0" lvl="0" indent="0" algn="l" defTabSz="5038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1">
                <a:ln>
                  <a:noFill/>
                </a:ln>
                <a:solidFill>
                  <a:prstClr val="black"/>
                </a:solidFill>
                <a:effectLst/>
                <a:uLnTx/>
                <a:uFillTx/>
                <a:latin typeface="Calibri"/>
                <a:ea typeface="+mn-ea"/>
                <a:cs typeface="+mn-cs"/>
              </a:endParaRPr>
            </a:p>
          </p:txBody>
        </p:sp>
        <p:sp>
          <p:nvSpPr>
            <p:cNvPr id="58" name="TextBox 28">
              <a:extLst>
                <a:ext uri="{FF2B5EF4-FFF2-40B4-BE49-F238E27FC236}">
                  <a16:creationId xmlns:a16="http://schemas.microsoft.com/office/drawing/2014/main" id="{779A1135-F0BE-F513-931D-BE157F1BD611}"/>
                </a:ext>
              </a:extLst>
            </p:cNvPr>
            <p:cNvSpPr txBox="1"/>
            <p:nvPr/>
          </p:nvSpPr>
          <p:spPr>
            <a:xfrm>
              <a:off x="1441954" y="3251279"/>
              <a:ext cx="1019928" cy="567832"/>
            </a:xfrm>
            <a:prstGeom prst="rect">
              <a:avLst/>
            </a:prstGeom>
            <a:noFill/>
          </p:spPr>
          <p:txBody>
            <a:bodyPr wrap="none" rtlCol="0">
              <a:spAutoFit/>
            </a:bodyPr>
            <a:lstStyle/>
            <a:p>
              <a:pPr marL="0" marR="0" lvl="0" indent="0" algn="l" defTabSz="50381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1">
                  <a:ln>
                    <a:noFill/>
                  </a:ln>
                  <a:solidFill>
                    <a:srgbClr val="FF6600"/>
                  </a:solidFill>
                  <a:effectLst/>
                  <a:uLnTx/>
                  <a:uFillTx/>
                  <a:latin typeface="Calibri" panose="020F0502020204030204" pitchFamily="34" charset="0"/>
                  <a:ea typeface="+mn-ea"/>
                  <a:cs typeface="Calibri" panose="020F0502020204030204" pitchFamily="34" charset="0"/>
                </a:rPr>
                <a:t>Seed</a:t>
              </a:r>
              <a:r>
                <a:rPr kumimoji="0" lang="en-US" sz="1800" b="0" i="1" u="none" strike="noStrike" kern="1200" cap="none" spc="0" normalizeH="0" baseline="0" noProof="1">
                  <a:ln>
                    <a:noFill/>
                  </a:ln>
                  <a:solidFill>
                    <a:srgbClr val="9BBB59">
                      <a:lumMod val="60000"/>
                      <a:lumOff val="40000"/>
                    </a:srgbClr>
                  </a:solidFill>
                  <a:effectLst/>
                  <a:uLnTx/>
                  <a:uFillTx/>
                  <a:latin typeface="Calibri" panose="020F0502020204030204" pitchFamily="34" charset="0"/>
                  <a:ea typeface="+mn-ea"/>
                  <a:cs typeface="Calibri" panose="020F0502020204030204" pitchFamily="34" charset="0"/>
                </a:rPr>
                <a:t> </a:t>
              </a:r>
              <a:endParaRPr kumimoji="0" lang="en-US" sz="2400" b="0" i="1" u="none" strike="noStrike" kern="1200" cap="none" spc="0" normalizeH="0" baseline="0" noProof="1">
                <a:ln>
                  <a:noFill/>
                </a:ln>
                <a:solidFill>
                  <a:srgbClr val="98FF77"/>
                </a:solidFill>
                <a:effectLst/>
                <a:uLnTx/>
                <a:uFillTx/>
                <a:latin typeface="Calibri" panose="020F0502020204030204" pitchFamily="34" charset="0"/>
                <a:ea typeface="+mn-ea"/>
                <a:cs typeface="Calibri" panose="020F0502020204030204" pitchFamily="34" charset="0"/>
              </a:endParaRPr>
            </a:p>
          </p:txBody>
        </p:sp>
      </p:grpSp>
      <p:grpSp>
        <p:nvGrpSpPr>
          <p:cNvPr id="59" name="Group 32">
            <a:extLst>
              <a:ext uri="{FF2B5EF4-FFF2-40B4-BE49-F238E27FC236}">
                <a16:creationId xmlns:a16="http://schemas.microsoft.com/office/drawing/2014/main" id="{53E487C9-F6F1-0F60-85EB-827B828AA35E}"/>
              </a:ext>
            </a:extLst>
          </p:cNvPr>
          <p:cNvGrpSpPr/>
          <p:nvPr/>
        </p:nvGrpSpPr>
        <p:grpSpPr>
          <a:xfrm>
            <a:off x="6129172" y="3232194"/>
            <a:ext cx="4291126" cy="604783"/>
            <a:chOff x="4132984" y="4427909"/>
            <a:chExt cx="6491629" cy="813948"/>
          </a:xfrm>
        </p:grpSpPr>
        <p:sp>
          <p:nvSpPr>
            <p:cNvPr id="60" name="Right Arrow 33">
              <a:extLst>
                <a:ext uri="{FF2B5EF4-FFF2-40B4-BE49-F238E27FC236}">
                  <a16:creationId xmlns:a16="http://schemas.microsoft.com/office/drawing/2014/main" id="{CCA93191-6E1E-F5BE-B54E-AD196E33BB8B}"/>
                </a:ext>
              </a:extLst>
            </p:cNvPr>
            <p:cNvSpPr/>
            <p:nvPr/>
          </p:nvSpPr>
          <p:spPr bwMode="auto">
            <a:xfrm>
              <a:off x="4132984" y="4544761"/>
              <a:ext cx="1063196" cy="251844"/>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0796" tIns="50398" rIns="100796" bIns="50398" numCol="1" rtlCol="0" anchor="t" anchorCtr="0" compatLnSpc="1">
              <a:prstTxWarp prst="textNoShape">
                <a:avLst/>
              </a:prstTxWarp>
            </a:bodyPr>
            <a:lstStyle/>
            <a:p>
              <a:pPr marL="0" marR="0" lvl="0" indent="0" algn="l" defTabSz="5038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1">
                <a:ln>
                  <a:noFill/>
                </a:ln>
                <a:solidFill>
                  <a:srgbClr val="FF0000"/>
                </a:solidFill>
                <a:effectLst/>
                <a:uLnTx/>
                <a:uFillTx/>
                <a:latin typeface="Calibri"/>
                <a:ea typeface="+mn-ea"/>
                <a:cs typeface="+mn-cs"/>
              </a:endParaRPr>
            </a:p>
          </p:txBody>
        </p:sp>
        <p:grpSp>
          <p:nvGrpSpPr>
            <p:cNvPr id="61" name="Group 34">
              <a:extLst>
                <a:ext uri="{FF2B5EF4-FFF2-40B4-BE49-F238E27FC236}">
                  <a16:creationId xmlns:a16="http://schemas.microsoft.com/office/drawing/2014/main" id="{DDC43F94-F415-07C4-9135-ABB8F070C7B1}"/>
                </a:ext>
              </a:extLst>
            </p:cNvPr>
            <p:cNvGrpSpPr/>
            <p:nvPr/>
          </p:nvGrpSpPr>
          <p:grpSpPr>
            <a:xfrm>
              <a:off x="5702645" y="4427909"/>
              <a:ext cx="2489363" cy="431319"/>
              <a:chOff x="5702645" y="4427909"/>
              <a:chExt cx="2489363" cy="431319"/>
            </a:xfrm>
          </p:grpSpPr>
          <p:sp>
            <p:nvSpPr>
              <p:cNvPr id="63" name="Oval 36">
                <a:extLst>
                  <a:ext uri="{FF2B5EF4-FFF2-40B4-BE49-F238E27FC236}">
                    <a16:creationId xmlns:a16="http://schemas.microsoft.com/office/drawing/2014/main" id="{E340FFB6-061E-5531-5060-CDD89CA7F160}"/>
                  </a:ext>
                </a:extLst>
              </p:cNvPr>
              <p:cNvSpPr/>
              <p:nvPr/>
            </p:nvSpPr>
            <p:spPr>
              <a:xfrm>
                <a:off x="6552480" y="4427909"/>
                <a:ext cx="685410" cy="431319"/>
              </a:xfrm>
              <a:prstGeom prst="ellipse">
                <a:avLst/>
              </a:prstGeom>
              <a:gradFill>
                <a:gsLst>
                  <a:gs pos="0">
                    <a:srgbClr val="00B050"/>
                  </a:gs>
                  <a:gs pos="99000">
                    <a:schemeClr val="accent3">
                      <a:lumMod val="20000"/>
                      <a:lumOff val="80000"/>
                    </a:schemeClr>
                  </a:gs>
                </a:gsLst>
              </a:gradFill>
              <a:effectLst>
                <a:glow rad="584200">
                  <a:srgbClr val="00B05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038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1">
                  <a:ln>
                    <a:noFill/>
                  </a:ln>
                  <a:solidFill>
                    <a:srgbClr val="FF0000"/>
                  </a:solidFill>
                  <a:effectLst/>
                  <a:uLnTx/>
                  <a:uFillTx/>
                  <a:latin typeface="Calibri"/>
                  <a:ea typeface="+mn-ea"/>
                  <a:cs typeface="+mn-cs"/>
                </a:endParaRPr>
              </a:p>
            </p:txBody>
          </p:sp>
          <p:sp>
            <p:nvSpPr>
              <p:cNvPr id="64" name="Oval 37">
                <a:extLst>
                  <a:ext uri="{FF2B5EF4-FFF2-40B4-BE49-F238E27FC236}">
                    <a16:creationId xmlns:a16="http://schemas.microsoft.com/office/drawing/2014/main" id="{D83F07C8-5761-4243-528C-9E553136734D}"/>
                  </a:ext>
                </a:extLst>
              </p:cNvPr>
              <p:cNvSpPr/>
              <p:nvPr/>
            </p:nvSpPr>
            <p:spPr>
              <a:xfrm>
                <a:off x="5702645" y="4427909"/>
                <a:ext cx="2489363" cy="422920"/>
              </a:xfrm>
              <a:prstGeom prst="ellipse">
                <a:avLst/>
              </a:prstGeom>
              <a:gradFill>
                <a:gsLst>
                  <a:gs pos="0">
                    <a:srgbClr val="00B050"/>
                  </a:gs>
                  <a:gs pos="100000">
                    <a:schemeClr val="accent3">
                      <a:lumMod val="20000"/>
                      <a:lumOff val="80000"/>
                    </a:schemeClr>
                  </a:gs>
                </a:gsLst>
              </a:gradFill>
              <a:ln>
                <a:gradFill flip="none" rotWithShape="1">
                  <a:gsLst>
                    <a:gs pos="0">
                      <a:srgbClr val="00B050"/>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038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1">
                  <a:ln>
                    <a:noFill/>
                  </a:ln>
                  <a:solidFill>
                    <a:srgbClr val="FF0000"/>
                  </a:solidFill>
                  <a:effectLst/>
                  <a:uLnTx/>
                  <a:uFillTx/>
                  <a:latin typeface="Calibri"/>
                  <a:ea typeface="+mn-ea"/>
                  <a:cs typeface="+mn-cs"/>
                </a:endParaRPr>
              </a:p>
            </p:txBody>
          </p:sp>
        </p:grpSp>
        <p:sp>
          <p:nvSpPr>
            <p:cNvPr id="62" name="TextBox 35">
              <a:extLst>
                <a:ext uri="{FF2B5EF4-FFF2-40B4-BE49-F238E27FC236}">
                  <a16:creationId xmlns:a16="http://schemas.microsoft.com/office/drawing/2014/main" id="{E7E145AC-8F37-5030-7B4E-540B32111561}"/>
                </a:ext>
              </a:extLst>
            </p:cNvPr>
            <p:cNvSpPr txBox="1"/>
            <p:nvPr/>
          </p:nvSpPr>
          <p:spPr>
            <a:xfrm>
              <a:off x="7654826" y="4744791"/>
              <a:ext cx="2969787" cy="497066"/>
            </a:xfrm>
            <a:prstGeom prst="rect">
              <a:avLst/>
            </a:prstGeom>
            <a:noFill/>
          </p:spPr>
          <p:txBody>
            <a:bodyPr wrap="none" rtlCol="0">
              <a:spAutoFit/>
            </a:bodyPr>
            <a:lstStyle/>
            <a:p>
              <a:pPr marL="0" marR="0" lvl="0" indent="0" algn="l" defTabSz="50381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1">
                  <a:ln>
                    <a:noFill/>
                  </a:ln>
                  <a:solidFill>
                    <a:srgbClr val="00B050"/>
                  </a:solidFill>
                  <a:effectLst/>
                  <a:uLnTx/>
                  <a:uFillTx/>
                  <a:latin typeface="Calibri" panose="020F0502020204030204" pitchFamily="34" charset="0"/>
                  <a:ea typeface="+mn-ea"/>
                  <a:cs typeface="Calibri" panose="020F0502020204030204" pitchFamily="34" charset="0"/>
                </a:rPr>
                <a:t>modulated e-beam</a:t>
              </a:r>
            </a:p>
          </p:txBody>
        </p:sp>
      </p:grpSp>
      <p:grpSp>
        <p:nvGrpSpPr>
          <p:cNvPr id="65" name="Group 38">
            <a:extLst>
              <a:ext uri="{FF2B5EF4-FFF2-40B4-BE49-F238E27FC236}">
                <a16:creationId xmlns:a16="http://schemas.microsoft.com/office/drawing/2014/main" id="{AC1C64C1-0700-2708-CDA2-6A37032D5300}"/>
              </a:ext>
            </a:extLst>
          </p:cNvPr>
          <p:cNvGrpSpPr/>
          <p:nvPr/>
        </p:nvGrpSpPr>
        <p:grpSpPr>
          <a:xfrm>
            <a:off x="7707957" y="2715303"/>
            <a:ext cx="3575562" cy="823051"/>
            <a:chOff x="6337484" y="3841867"/>
            <a:chExt cx="5409128" cy="1107703"/>
          </a:xfrm>
        </p:grpSpPr>
        <p:sp>
          <p:nvSpPr>
            <p:cNvPr id="66" name="Freeform 18">
              <a:extLst>
                <a:ext uri="{FF2B5EF4-FFF2-40B4-BE49-F238E27FC236}">
                  <a16:creationId xmlns:a16="http://schemas.microsoft.com/office/drawing/2014/main" id="{79446C03-9F5C-9D77-A76C-2EDFB16EF671}"/>
                </a:ext>
              </a:extLst>
            </p:cNvPr>
            <p:cNvSpPr>
              <a:spLocks/>
            </p:cNvSpPr>
            <p:nvPr/>
          </p:nvSpPr>
          <p:spPr bwMode="auto">
            <a:xfrm>
              <a:off x="6337484" y="3841867"/>
              <a:ext cx="985312" cy="1107703"/>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flip="none" rotWithShape="1">
              <a:gsLst>
                <a:gs pos="27000">
                  <a:srgbClr val="4472C4"/>
                </a:gs>
                <a:gs pos="100000">
                  <a:srgbClr val="FFFFFF"/>
                </a:gs>
              </a:gsLst>
              <a:lin ang="0" scaled="1"/>
              <a:tileRect/>
            </a:gradFill>
            <a:ln w="19050" cmpd="sng">
              <a:solidFill>
                <a:srgbClr val="139BFB"/>
              </a:solidFill>
              <a:prstDash val="solid"/>
              <a:round/>
              <a:headEnd/>
              <a:tailEnd/>
            </a:ln>
          </p:spPr>
          <p:txBody>
            <a:bodyPr lIns="111107" tIns="55553" rIns="111107" bIns="55553"/>
            <a:lstStyle/>
            <a:p>
              <a:pPr marL="0" marR="0" lvl="0" indent="0" algn="l" defTabSz="5038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1">
                <a:ln>
                  <a:noFill/>
                </a:ln>
                <a:solidFill>
                  <a:prstClr val="black"/>
                </a:solidFill>
                <a:effectLst/>
                <a:uLnTx/>
                <a:uFillTx/>
                <a:latin typeface="Calibri"/>
                <a:ea typeface="+mn-ea"/>
                <a:cs typeface="+mn-cs"/>
              </a:endParaRPr>
            </a:p>
          </p:txBody>
        </p:sp>
        <p:sp>
          <p:nvSpPr>
            <p:cNvPr id="67" name="TextBox 40">
              <a:extLst>
                <a:ext uri="{FF2B5EF4-FFF2-40B4-BE49-F238E27FC236}">
                  <a16:creationId xmlns:a16="http://schemas.microsoft.com/office/drawing/2014/main" id="{F3D08A72-8394-277D-3580-FBEE3D8A1706}"/>
                </a:ext>
              </a:extLst>
            </p:cNvPr>
            <p:cNvSpPr txBox="1"/>
            <p:nvPr/>
          </p:nvSpPr>
          <p:spPr>
            <a:xfrm>
              <a:off x="7391145" y="3971854"/>
              <a:ext cx="4355467" cy="489644"/>
            </a:xfrm>
            <a:prstGeom prst="rect">
              <a:avLst/>
            </a:prstGeom>
            <a:noFill/>
          </p:spPr>
          <p:txBody>
            <a:bodyPr wrap="square" rtlCol="0">
              <a:spAutoFit/>
            </a:bodyPr>
            <a:lstStyle/>
            <a:p>
              <a:pPr marL="0" marR="0" lvl="0" indent="0" algn="l" defTabSz="503816" rtl="0" eaLnBrk="1" fontAlgn="auto" latinLnBrk="0" hangingPunct="1">
                <a:lnSpc>
                  <a:spcPct val="100000"/>
                </a:lnSpc>
                <a:spcBef>
                  <a:spcPts val="0"/>
                </a:spcBef>
                <a:spcAft>
                  <a:spcPts val="0"/>
                </a:spcAft>
                <a:buClrTx/>
                <a:buSzTx/>
                <a:buFontTx/>
                <a:buNone/>
                <a:tabLst/>
                <a:defRPr/>
              </a:pPr>
              <a:r>
                <a:rPr kumimoji="0" lang="en-US" sz="1764" b="0" i="1"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n</a:t>
              </a:r>
              <a:r>
                <a:rPr kumimoji="0" lang="en-US" sz="1764" b="0" i="1" u="none" strike="noStrike" kern="1200" cap="none" spc="0" normalizeH="0" baseline="30000" noProof="1">
                  <a:ln>
                    <a:noFill/>
                  </a:ln>
                  <a:solidFill>
                    <a:srgbClr val="0070C0"/>
                  </a:solidFill>
                  <a:effectLst/>
                  <a:uLnTx/>
                  <a:uFillTx/>
                  <a:latin typeface="Calibri" panose="020F0502020204030204" pitchFamily="34" charset="0"/>
                  <a:ea typeface="+mn-ea"/>
                  <a:cs typeface="Calibri" panose="020F0502020204030204" pitchFamily="34" charset="0"/>
                </a:rPr>
                <a:t>th</a:t>
              </a:r>
              <a:r>
                <a:rPr kumimoji="0" lang="en-US" sz="1764" b="0" i="1"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 harmonic radiation</a:t>
              </a:r>
              <a:endParaRPr kumimoji="0" lang="en-US" sz="2205" b="0" i="1"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117" name="Gruppo 116">
            <a:extLst>
              <a:ext uri="{FF2B5EF4-FFF2-40B4-BE49-F238E27FC236}">
                <a16:creationId xmlns:a16="http://schemas.microsoft.com/office/drawing/2014/main" id="{12EFCE5E-376F-882C-14B4-FA2CD1C0DA78}"/>
              </a:ext>
            </a:extLst>
          </p:cNvPr>
          <p:cNvGrpSpPr/>
          <p:nvPr/>
        </p:nvGrpSpPr>
        <p:grpSpPr>
          <a:xfrm>
            <a:off x="8198951" y="4234723"/>
            <a:ext cx="2327887" cy="2262473"/>
            <a:chOff x="164660" y="2787663"/>
            <a:chExt cx="2327887" cy="2262473"/>
          </a:xfrm>
        </p:grpSpPr>
        <p:grpSp>
          <p:nvGrpSpPr>
            <p:cNvPr id="110" name="Gruppo 109">
              <a:extLst>
                <a:ext uri="{FF2B5EF4-FFF2-40B4-BE49-F238E27FC236}">
                  <a16:creationId xmlns:a16="http://schemas.microsoft.com/office/drawing/2014/main" id="{DC1AA7B1-F716-448C-279D-B22D4827637D}"/>
                </a:ext>
              </a:extLst>
            </p:cNvPr>
            <p:cNvGrpSpPr/>
            <p:nvPr/>
          </p:nvGrpSpPr>
          <p:grpSpPr>
            <a:xfrm>
              <a:off x="164660" y="3083469"/>
              <a:ext cx="2327887" cy="1966667"/>
              <a:chOff x="137283" y="3116321"/>
              <a:chExt cx="2327887" cy="1966667"/>
            </a:xfrm>
          </p:grpSpPr>
          <p:pic>
            <p:nvPicPr>
              <p:cNvPr id="111" name="Immagine 110">
                <a:extLst>
                  <a:ext uri="{FF2B5EF4-FFF2-40B4-BE49-F238E27FC236}">
                    <a16:creationId xmlns:a16="http://schemas.microsoft.com/office/drawing/2014/main" id="{246D05CC-EE0E-2397-AAD3-70187612EFEA}"/>
                  </a:ext>
                </a:extLst>
              </p:cNvPr>
              <p:cNvPicPr>
                <a:picLocks noChangeAspect="1"/>
              </p:cNvPicPr>
              <p:nvPr/>
            </p:nvPicPr>
            <p:blipFill>
              <a:blip r:embed="rId2"/>
              <a:stretch>
                <a:fillRect/>
              </a:stretch>
            </p:blipFill>
            <p:spPr>
              <a:xfrm>
                <a:off x="164735" y="3116321"/>
                <a:ext cx="2300435" cy="1966667"/>
              </a:xfrm>
              <a:prstGeom prst="rect">
                <a:avLst/>
              </a:prstGeom>
              <a:ln>
                <a:solidFill>
                  <a:schemeClr val="tx1"/>
                </a:solidFill>
              </a:ln>
              <a:effectLst>
                <a:outerShdw blurRad="50800" dist="38100" dir="8100000" algn="tr" rotWithShape="0">
                  <a:prstClr val="black">
                    <a:alpha val="40000"/>
                  </a:prstClr>
                </a:outerShdw>
              </a:effectLst>
            </p:spPr>
          </p:pic>
          <p:grpSp>
            <p:nvGrpSpPr>
              <p:cNvPr id="112" name="Gruppo 111">
                <a:extLst>
                  <a:ext uri="{FF2B5EF4-FFF2-40B4-BE49-F238E27FC236}">
                    <a16:creationId xmlns:a16="http://schemas.microsoft.com/office/drawing/2014/main" id="{6B16E5DE-3608-612B-67B4-0671EBA94DD6}"/>
                  </a:ext>
                </a:extLst>
              </p:cNvPr>
              <p:cNvGrpSpPr/>
              <p:nvPr/>
            </p:nvGrpSpPr>
            <p:grpSpPr>
              <a:xfrm>
                <a:off x="137283" y="3374713"/>
                <a:ext cx="230832" cy="570990"/>
                <a:chOff x="137283" y="3374713"/>
                <a:chExt cx="230832" cy="570990"/>
              </a:xfrm>
            </p:grpSpPr>
            <p:sp>
              <p:nvSpPr>
                <p:cNvPr id="114" name="Rettangolo 113">
                  <a:extLst>
                    <a:ext uri="{FF2B5EF4-FFF2-40B4-BE49-F238E27FC236}">
                      <a16:creationId xmlns:a16="http://schemas.microsoft.com/office/drawing/2014/main" id="{6D9B58B5-65F0-FEC2-1A42-83D485FB24AC}"/>
                    </a:ext>
                  </a:extLst>
                </p:cNvPr>
                <p:cNvSpPr/>
                <p:nvPr/>
              </p:nvSpPr>
              <p:spPr bwMode="auto">
                <a:xfrm>
                  <a:off x="186165" y="3591894"/>
                  <a:ext cx="169739" cy="16973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GB" sz="2400" b="0"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endParaRPr>
                </a:p>
              </p:txBody>
            </p:sp>
            <p:sp>
              <p:nvSpPr>
                <p:cNvPr id="115" name="CasellaDiTesto 114">
                  <a:extLst>
                    <a:ext uri="{FF2B5EF4-FFF2-40B4-BE49-F238E27FC236}">
                      <a16:creationId xmlns:a16="http://schemas.microsoft.com/office/drawing/2014/main" id="{1A2ADA6C-7BE1-3014-B5EC-A22DD7F36DA6}"/>
                    </a:ext>
                  </a:extLst>
                </p:cNvPr>
                <p:cNvSpPr txBox="1"/>
                <p:nvPr/>
              </p:nvSpPr>
              <p:spPr>
                <a:xfrm rot="16200000">
                  <a:off x="-32796" y="3544792"/>
                  <a:ext cx="5709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PT Sans Caption" panose="020B0603020203020204" pitchFamily="34" charset="77"/>
                      <a:ea typeface="+mn-ea"/>
                      <a:cs typeface="+mn-cs"/>
                    </a:rPr>
                    <a:t>Energy</a:t>
                  </a:r>
                </a:p>
              </p:txBody>
            </p:sp>
          </p:grpSp>
          <p:sp>
            <p:nvSpPr>
              <p:cNvPr id="113" name="CasellaDiTesto 112">
                <a:extLst>
                  <a:ext uri="{FF2B5EF4-FFF2-40B4-BE49-F238E27FC236}">
                    <a16:creationId xmlns:a16="http://schemas.microsoft.com/office/drawing/2014/main" id="{C4B0DD99-492F-32FC-D633-A9A9E0C79513}"/>
                  </a:ext>
                </a:extLst>
              </p:cNvPr>
              <p:cNvSpPr txBox="1"/>
              <p:nvPr/>
            </p:nvSpPr>
            <p:spPr>
              <a:xfrm>
                <a:off x="1148989" y="4239261"/>
                <a:ext cx="522900"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PT Sans Caption" panose="020B0603020203020204" pitchFamily="34" charset="77"/>
                    <a:ea typeface="+mn-ea"/>
                    <a:cs typeface="+mn-cs"/>
                  </a:rPr>
                  <a:t>Phase</a:t>
                </a:r>
              </a:p>
            </p:txBody>
          </p:sp>
        </p:grpSp>
        <p:sp>
          <p:nvSpPr>
            <p:cNvPr id="116" name="CasellaDiTesto 115">
              <a:extLst>
                <a:ext uri="{FF2B5EF4-FFF2-40B4-BE49-F238E27FC236}">
                  <a16:creationId xmlns:a16="http://schemas.microsoft.com/office/drawing/2014/main" id="{35D0AA47-5A1A-A0F6-C34A-D65A044DB2AC}"/>
                </a:ext>
              </a:extLst>
            </p:cNvPr>
            <p:cNvSpPr txBox="1"/>
            <p:nvPr/>
          </p:nvSpPr>
          <p:spPr>
            <a:xfrm>
              <a:off x="533432" y="2787663"/>
              <a:ext cx="17139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initial beam phase space</a:t>
              </a:r>
            </a:p>
          </p:txBody>
        </p:sp>
      </p:grpSp>
      <p:grpSp>
        <p:nvGrpSpPr>
          <p:cNvPr id="109" name="Gruppo 108">
            <a:extLst>
              <a:ext uri="{FF2B5EF4-FFF2-40B4-BE49-F238E27FC236}">
                <a16:creationId xmlns:a16="http://schemas.microsoft.com/office/drawing/2014/main" id="{E6C76430-1D1E-88D4-95AD-6247D350692E}"/>
              </a:ext>
            </a:extLst>
          </p:cNvPr>
          <p:cNvGrpSpPr/>
          <p:nvPr/>
        </p:nvGrpSpPr>
        <p:grpSpPr>
          <a:xfrm>
            <a:off x="8198816" y="4244761"/>
            <a:ext cx="2333060" cy="2239220"/>
            <a:chOff x="2633174" y="2797701"/>
            <a:chExt cx="2333060" cy="2239220"/>
          </a:xfrm>
        </p:grpSpPr>
        <p:grpSp>
          <p:nvGrpSpPr>
            <p:cNvPr id="102" name="Gruppo 101">
              <a:extLst>
                <a:ext uri="{FF2B5EF4-FFF2-40B4-BE49-F238E27FC236}">
                  <a16:creationId xmlns:a16="http://schemas.microsoft.com/office/drawing/2014/main" id="{ED42A152-8AED-4766-1511-7D4622F3290B}"/>
                </a:ext>
              </a:extLst>
            </p:cNvPr>
            <p:cNvGrpSpPr/>
            <p:nvPr/>
          </p:nvGrpSpPr>
          <p:grpSpPr>
            <a:xfrm>
              <a:off x="2633174" y="3083721"/>
              <a:ext cx="2333060" cy="1953200"/>
              <a:chOff x="2523666" y="3111098"/>
              <a:chExt cx="2333060" cy="1953200"/>
            </a:xfrm>
          </p:grpSpPr>
          <p:pic>
            <p:nvPicPr>
              <p:cNvPr id="103" name="Immagine 102">
                <a:extLst>
                  <a:ext uri="{FF2B5EF4-FFF2-40B4-BE49-F238E27FC236}">
                    <a16:creationId xmlns:a16="http://schemas.microsoft.com/office/drawing/2014/main" id="{9D70C238-7263-08B8-08C4-804DD0C2125F}"/>
                  </a:ext>
                </a:extLst>
              </p:cNvPr>
              <p:cNvPicPr>
                <a:picLocks noChangeAspect="1"/>
              </p:cNvPicPr>
              <p:nvPr/>
            </p:nvPicPr>
            <p:blipFill>
              <a:blip r:embed="rId3"/>
              <a:stretch>
                <a:fillRect/>
              </a:stretch>
            </p:blipFill>
            <p:spPr>
              <a:xfrm>
                <a:off x="2560950" y="3111098"/>
                <a:ext cx="2295776" cy="1953200"/>
              </a:xfrm>
              <a:prstGeom prst="rect">
                <a:avLst/>
              </a:prstGeom>
              <a:ln w="28575">
                <a:solidFill>
                  <a:srgbClr val="FF8736"/>
                </a:solidFill>
              </a:ln>
              <a:effectLst>
                <a:outerShdw blurRad="50800" dist="38100" dir="8100000" algn="tr" rotWithShape="0">
                  <a:prstClr val="black">
                    <a:alpha val="40000"/>
                  </a:prstClr>
                </a:outerShdw>
              </a:effectLst>
            </p:spPr>
          </p:pic>
          <p:sp>
            <p:nvSpPr>
              <p:cNvPr id="104" name="CasellaDiTesto 103">
                <a:extLst>
                  <a:ext uri="{FF2B5EF4-FFF2-40B4-BE49-F238E27FC236}">
                    <a16:creationId xmlns:a16="http://schemas.microsoft.com/office/drawing/2014/main" id="{49BFEB0E-A6D9-4799-A3E2-07B79228996A}"/>
                  </a:ext>
                </a:extLst>
              </p:cNvPr>
              <p:cNvSpPr txBox="1"/>
              <p:nvPr/>
            </p:nvSpPr>
            <p:spPr>
              <a:xfrm>
                <a:off x="3579176" y="4232873"/>
                <a:ext cx="522900"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PT Sans Caption" panose="020B0603020203020204" pitchFamily="34" charset="77"/>
                    <a:ea typeface="+mn-ea"/>
                    <a:cs typeface="+mn-cs"/>
                  </a:rPr>
                  <a:t>Phase</a:t>
                </a:r>
              </a:p>
            </p:txBody>
          </p:sp>
          <p:grpSp>
            <p:nvGrpSpPr>
              <p:cNvPr id="105" name="Gruppo 104">
                <a:extLst>
                  <a:ext uri="{FF2B5EF4-FFF2-40B4-BE49-F238E27FC236}">
                    <a16:creationId xmlns:a16="http://schemas.microsoft.com/office/drawing/2014/main" id="{F984DD7C-461C-E899-20D9-D4BCB30B821C}"/>
                  </a:ext>
                </a:extLst>
              </p:cNvPr>
              <p:cNvGrpSpPr/>
              <p:nvPr/>
            </p:nvGrpSpPr>
            <p:grpSpPr>
              <a:xfrm>
                <a:off x="2523666" y="3340947"/>
                <a:ext cx="230832" cy="570990"/>
                <a:chOff x="137283" y="3374713"/>
                <a:chExt cx="230832" cy="570990"/>
              </a:xfrm>
            </p:grpSpPr>
            <p:sp>
              <p:nvSpPr>
                <p:cNvPr id="106" name="Rettangolo 105">
                  <a:extLst>
                    <a:ext uri="{FF2B5EF4-FFF2-40B4-BE49-F238E27FC236}">
                      <a16:creationId xmlns:a16="http://schemas.microsoft.com/office/drawing/2014/main" id="{904D4C30-26B3-AD62-029B-8CCCA699CDED}"/>
                    </a:ext>
                  </a:extLst>
                </p:cNvPr>
                <p:cNvSpPr/>
                <p:nvPr/>
              </p:nvSpPr>
              <p:spPr bwMode="auto">
                <a:xfrm>
                  <a:off x="186165" y="3591894"/>
                  <a:ext cx="169739" cy="16973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GB" sz="2400" b="0"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endParaRPr>
                </a:p>
              </p:txBody>
            </p:sp>
            <p:sp>
              <p:nvSpPr>
                <p:cNvPr id="107" name="CasellaDiTesto 106">
                  <a:extLst>
                    <a:ext uri="{FF2B5EF4-FFF2-40B4-BE49-F238E27FC236}">
                      <a16:creationId xmlns:a16="http://schemas.microsoft.com/office/drawing/2014/main" id="{4FB8D4F9-9019-9EA1-BC80-287EEE36A483}"/>
                    </a:ext>
                  </a:extLst>
                </p:cNvPr>
                <p:cNvSpPr txBox="1"/>
                <p:nvPr/>
              </p:nvSpPr>
              <p:spPr>
                <a:xfrm rot="16200000">
                  <a:off x="-32796" y="3544792"/>
                  <a:ext cx="5709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PT Sans Caption" panose="020B0603020203020204" pitchFamily="34" charset="77"/>
                      <a:ea typeface="+mn-ea"/>
                      <a:cs typeface="+mn-cs"/>
                    </a:rPr>
                    <a:t>Energy</a:t>
                  </a:r>
                </a:p>
              </p:txBody>
            </p:sp>
          </p:grpSp>
        </p:grpSp>
        <p:sp>
          <p:nvSpPr>
            <p:cNvPr id="108" name="CasellaDiTesto 107">
              <a:extLst>
                <a:ext uri="{FF2B5EF4-FFF2-40B4-BE49-F238E27FC236}">
                  <a16:creationId xmlns:a16="http://schemas.microsoft.com/office/drawing/2014/main" id="{7A21741F-8254-7E2D-B535-FED4BF564DA1}"/>
                </a:ext>
              </a:extLst>
            </p:cNvPr>
            <p:cNvSpPr txBox="1"/>
            <p:nvPr/>
          </p:nvSpPr>
          <p:spPr>
            <a:xfrm>
              <a:off x="3007423" y="2797701"/>
              <a:ext cx="17242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Energy modulated beam</a:t>
              </a:r>
            </a:p>
          </p:txBody>
        </p:sp>
      </p:grpSp>
      <p:grpSp>
        <p:nvGrpSpPr>
          <p:cNvPr id="101" name="Gruppo 100">
            <a:extLst>
              <a:ext uri="{FF2B5EF4-FFF2-40B4-BE49-F238E27FC236}">
                <a16:creationId xmlns:a16="http://schemas.microsoft.com/office/drawing/2014/main" id="{39926C12-6A7F-4B81-0945-D6DBE27CE10D}"/>
              </a:ext>
            </a:extLst>
          </p:cNvPr>
          <p:cNvGrpSpPr/>
          <p:nvPr/>
        </p:nvGrpSpPr>
        <p:grpSpPr>
          <a:xfrm>
            <a:off x="8190702" y="4206840"/>
            <a:ext cx="2363481" cy="2284497"/>
            <a:chOff x="5119029" y="2759781"/>
            <a:chExt cx="2363481" cy="2284497"/>
          </a:xfrm>
        </p:grpSpPr>
        <p:pic>
          <p:nvPicPr>
            <p:cNvPr id="95" name="Segnaposto contenuto 6">
              <a:extLst>
                <a:ext uri="{FF2B5EF4-FFF2-40B4-BE49-F238E27FC236}">
                  <a16:creationId xmlns:a16="http://schemas.microsoft.com/office/drawing/2014/main" id="{79E04049-3ECA-E77C-C10C-8CE85FA485F7}"/>
                </a:ext>
              </a:extLst>
            </p:cNvPr>
            <p:cNvPicPr>
              <a:picLocks noChangeAspect="1"/>
            </p:cNvPicPr>
            <p:nvPr/>
          </p:nvPicPr>
          <p:blipFill>
            <a:blip r:embed="rId4"/>
            <a:stretch>
              <a:fillRect/>
            </a:stretch>
          </p:blipFill>
          <p:spPr>
            <a:xfrm>
              <a:off x="5150949" y="3077839"/>
              <a:ext cx="2331561" cy="1966439"/>
            </a:xfrm>
            <a:prstGeom prst="rect">
              <a:avLst/>
            </a:prstGeom>
            <a:ln w="28575">
              <a:solidFill>
                <a:srgbClr val="008000"/>
              </a:solidFill>
            </a:ln>
            <a:effectLst>
              <a:outerShdw blurRad="50800" dist="38100" dir="8100000" algn="tr" rotWithShape="0">
                <a:prstClr val="black">
                  <a:alpha val="40000"/>
                </a:prstClr>
              </a:outerShdw>
            </a:effectLst>
          </p:spPr>
        </p:pic>
        <p:sp>
          <p:nvSpPr>
            <p:cNvPr id="96" name="CasellaDiTesto 95">
              <a:extLst>
                <a:ext uri="{FF2B5EF4-FFF2-40B4-BE49-F238E27FC236}">
                  <a16:creationId xmlns:a16="http://schemas.microsoft.com/office/drawing/2014/main" id="{D8583382-9590-8FB1-6A26-7AFB248CB2B3}"/>
                </a:ext>
              </a:extLst>
            </p:cNvPr>
            <p:cNvSpPr txBox="1"/>
            <p:nvPr/>
          </p:nvSpPr>
          <p:spPr>
            <a:xfrm>
              <a:off x="6158112" y="4200020"/>
              <a:ext cx="522900"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PT Sans Caption" panose="020B0603020203020204" pitchFamily="34" charset="77"/>
                  <a:ea typeface="+mn-ea"/>
                  <a:cs typeface="+mn-cs"/>
                </a:rPr>
                <a:t>Phase</a:t>
              </a:r>
            </a:p>
          </p:txBody>
        </p:sp>
        <p:grpSp>
          <p:nvGrpSpPr>
            <p:cNvPr id="97" name="Gruppo 96">
              <a:extLst>
                <a:ext uri="{FF2B5EF4-FFF2-40B4-BE49-F238E27FC236}">
                  <a16:creationId xmlns:a16="http://schemas.microsoft.com/office/drawing/2014/main" id="{AEDF9ADA-813C-BAFD-CAD7-93C394C4552A}"/>
                </a:ext>
              </a:extLst>
            </p:cNvPr>
            <p:cNvGrpSpPr/>
            <p:nvPr/>
          </p:nvGrpSpPr>
          <p:grpSpPr>
            <a:xfrm>
              <a:off x="5119029" y="3297144"/>
              <a:ext cx="230832" cy="570990"/>
              <a:chOff x="137283" y="3374713"/>
              <a:chExt cx="230832" cy="570990"/>
            </a:xfrm>
          </p:grpSpPr>
          <p:sp>
            <p:nvSpPr>
              <p:cNvPr id="98" name="Rettangolo 97">
                <a:extLst>
                  <a:ext uri="{FF2B5EF4-FFF2-40B4-BE49-F238E27FC236}">
                    <a16:creationId xmlns:a16="http://schemas.microsoft.com/office/drawing/2014/main" id="{56942D72-8DFB-EF05-23E9-5523047A330B}"/>
                  </a:ext>
                </a:extLst>
              </p:cNvPr>
              <p:cNvSpPr/>
              <p:nvPr/>
            </p:nvSpPr>
            <p:spPr bwMode="auto">
              <a:xfrm>
                <a:off x="186165" y="3591894"/>
                <a:ext cx="169739" cy="16973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GB" sz="2400" b="0"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endParaRPr>
              </a:p>
            </p:txBody>
          </p:sp>
          <p:sp>
            <p:nvSpPr>
              <p:cNvPr id="99" name="CasellaDiTesto 98">
                <a:extLst>
                  <a:ext uri="{FF2B5EF4-FFF2-40B4-BE49-F238E27FC236}">
                    <a16:creationId xmlns:a16="http://schemas.microsoft.com/office/drawing/2014/main" id="{18183C7F-8399-C436-0E49-4A8EEBDFEAF6}"/>
                  </a:ext>
                </a:extLst>
              </p:cNvPr>
              <p:cNvSpPr txBox="1"/>
              <p:nvPr/>
            </p:nvSpPr>
            <p:spPr>
              <a:xfrm rot="16200000">
                <a:off x="-32796" y="3544792"/>
                <a:ext cx="5709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PT Sans Caption" panose="020B0603020203020204" pitchFamily="34" charset="77"/>
                    <a:ea typeface="+mn-ea"/>
                    <a:cs typeface="+mn-cs"/>
                  </a:rPr>
                  <a:t>Energy</a:t>
                </a:r>
              </a:p>
            </p:txBody>
          </p:sp>
        </p:grpSp>
        <p:sp>
          <p:nvSpPr>
            <p:cNvPr id="100" name="CasellaDiTesto 99">
              <a:extLst>
                <a:ext uri="{FF2B5EF4-FFF2-40B4-BE49-F238E27FC236}">
                  <a16:creationId xmlns:a16="http://schemas.microsoft.com/office/drawing/2014/main" id="{4E7C605C-88BE-4985-60A9-DB5DA0A91220}"/>
                </a:ext>
              </a:extLst>
            </p:cNvPr>
            <p:cNvSpPr txBox="1"/>
            <p:nvPr/>
          </p:nvSpPr>
          <p:spPr>
            <a:xfrm>
              <a:off x="5548866" y="2759781"/>
              <a:ext cx="17171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Density modulated beam</a:t>
              </a:r>
            </a:p>
          </p:txBody>
        </p:sp>
      </p:grpSp>
      <p:grpSp>
        <p:nvGrpSpPr>
          <p:cNvPr id="89" name="Gruppo 88">
            <a:extLst>
              <a:ext uri="{FF2B5EF4-FFF2-40B4-BE49-F238E27FC236}">
                <a16:creationId xmlns:a16="http://schemas.microsoft.com/office/drawing/2014/main" id="{70278F58-16E3-75C5-DE27-BA213F674C65}"/>
              </a:ext>
            </a:extLst>
          </p:cNvPr>
          <p:cNvGrpSpPr/>
          <p:nvPr/>
        </p:nvGrpSpPr>
        <p:grpSpPr>
          <a:xfrm>
            <a:off x="9528586" y="4292379"/>
            <a:ext cx="2663414" cy="1887440"/>
            <a:chOff x="6392917" y="2871951"/>
            <a:chExt cx="2663414" cy="1887440"/>
          </a:xfrm>
        </p:grpSpPr>
        <p:sp>
          <p:nvSpPr>
            <p:cNvPr id="90" name="CasellaDiTesto 89">
              <a:extLst>
                <a:ext uri="{FF2B5EF4-FFF2-40B4-BE49-F238E27FC236}">
                  <a16:creationId xmlns:a16="http://schemas.microsoft.com/office/drawing/2014/main" id="{D3764553-ADE5-1E85-95C8-86D1E3BD6D31}"/>
                </a:ext>
              </a:extLst>
            </p:cNvPr>
            <p:cNvSpPr txBox="1"/>
            <p:nvPr/>
          </p:nvSpPr>
          <p:spPr>
            <a:xfrm>
              <a:off x="7739910" y="2871951"/>
              <a:ext cx="1316421" cy="1887440"/>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1">
                  <a:ln>
                    <a:noFill/>
                  </a:ln>
                  <a:solidFill>
                    <a:srgbClr val="C00000"/>
                  </a:solidFill>
                  <a:effectLst/>
                  <a:uLnTx/>
                  <a:uFillTx/>
                  <a:latin typeface="Calibri" panose="020F0502020204030204" pitchFamily="34" charset="0"/>
                  <a:ea typeface="+mn-ea"/>
                  <a:cs typeface="Calibri" panose="020F0502020204030204" pitchFamily="34" charset="0"/>
                </a:rPr>
                <a:t>One of the higher order harmonics is amplified</a:t>
              </a:r>
              <a:endParaRPr kumimoji="0" lang="en-GB" sz="18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cxnSp>
          <p:nvCxnSpPr>
            <p:cNvPr id="91" name="Connettore 2 90">
              <a:extLst>
                <a:ext uri="{FF2B5EF4-FFF2-40B4-BE49-F238E27FC236}">
                  <a16:creationId xmlns:a16="http://schemas.microsoft.com/office/drawing/2014/main" id="{FA73FFAC-9CEF-9789-133F-BFCFDA3F0756}"/>
                </a:ext>
              </a:extLst>
            </p:cNvPr>
            <p:cNvCxnSpPr>
              <a:stCxn id="90" idx="1"/>
            </p:cNvCxnSpPr>
            <p:nvPr/>
          </p:nvCxnSpPr>
          <p:spPr bwMode="auto">
            <a:xfrm flipH="1">
              <a:off x="6392917" y="3815671"/>
              <a:ext cx="1346993" cy="779977"/>
            </a:xfrm>
            <a:prstGeom prst="straightConnector1">
              <a:avLst/>
            </a:prstGeom>
            <a:solidFill>
              <a:srgbClr val="00B8FF"/>
            </a:solidFill>
            <a:ln w="9525" cap="flat" cmpd="sng" algn="ctr">
              <a:solidFill>
                <a:srgbClr val="C00000"/>
              </a:solidFill>
              <a:prstDash val="solid"/>
              <a:round/>
              <a:headEnd type="none" w="med" len="med"/>
              <a:tailEnd type="triangle"/>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2" name="Connettore 2 91">
              <a:extLst>
                <a:ext uri="{FF2B5EF4-FFF2-40B4-BE49-F238E27FC236}">
                  <a16:creationId xmlns:a16="http://schemas.microsoft.com/office/drawing/2014/main" id="{EF8D6EA3-E3BE-FCB6-6F5B-8628CCA486B9}"/>
                </a:ext>
              </a:extLst>
            </p:cNvPr>
            <p:cNvCxnSpPr>
              <a:cxnSpLocks/>
              <a:stCxn id="90" idx="1"/>
            </p:cNvCxnSpPr>
            <p:nvPr/>
          </p:nvCxnSpPr>
          <p:spPr bwMode="auto">
            <a:xfrm flipH="1">
              <a:off x="6660931" y="3815671"/>
              <a:ext cx="1078979" cy="819391"/>
            </a:xfrm>
            <a:prstGeom prst="straightConnector1">
              <a:avLst/>
            </a:prstGeom>
            <a:solidFill>
              <a:srgbClr val="00B8FF"/>
            </a:solidFill>
            <a:ln w="9525" cap="flat" cmpd="sng" algn="ctr">
              <a:solidFill>
                <a:srgbClr val="C00000"/>
              </a:solidFill>
              <a:prstDash val="solid"/>
              <a:round/>
              <a:headEnd type="none" w="med" len="med"/>
              <a:tailEnd type="triangle"/>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3" name="Connettore 2 92">
              <a:extLst>
                <a:ext uri="{FF2B5EF4-FFF2-40B4-BE49-F238E27FC236}">
                  <a16:creationId xmlns:a16="http://schemas.microsoft.com/office/drawing/2014/main" id="{68D98535-C47A-8F79-1645-99C2578B7D30}"/>
                </a:ext>
              </a:extLst>
            </p:cNvPr>
            <p:cNvCxnSpPr>
              <a:cxnSpLocks/>
              <a:stCxn id="90" idx="1"/>
            </p:cNvCxnSpPr>
            <p:nvPr/>
          </p:nvCxnSpPr>
          <p:spPr bwMode="auto">
            <a:xfrm flipH="1">
              <a:off x="6889531" y="3815671"/>
              <a:ext cx="850379" cy="850922"/>
            </a:xfrm>
            <a:prstGeom prst="straightConnector1">
              <a:avLst/>
            </a:prstGeom>
            <a:solidFill>
              <a:srgbClr val="00B8FF"/>
            </a:solidFill>
            <a:ln w="9525" cap="flat" cmpd="sng" algn="ctr">
              <a:solidFill>
                <a:srgbClr val="C00000"/>
              </a:solidFill>
              <a:prstDash val="solid"/>
              <a:round/>
              <a:headEnd type="none" w="med" len="med"/>
              <a:tailEnd type="triangle"/>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4" name="Connettore 2 93">
              <a:extLst>
                <a:ext uri="{FF2B5EF4-FFF2-40B4-BE49-F238E27FC236}">
                  <a16:creationId xmlns:a16="http://schemas.microsoft.com/office/drawing/2014/main" id="{D3AB31FA-BBF7-E559-D394-770D0F9E762B}"/>
                </a:ext>
              </a:extLst>
            </p:cNvPr>
            <p:cNvCxnSpPr>
              <a:cxnSpLocks/>
              <a:stCxn id="90" idx="1"/>
            </p:cNvCxnSpPr>
            <p:nvPr/>
          </p:nvCxnSpPr>
          <p:spPr bwMode="auto">
            <a:xfrm flipH="1">
              <a:off x="7189076" y="3815671"/>
              <a:ext cx="550834" cy="858805"/>
            </a:xfrm>
            <a:prstGeom prst="straightConnector1">
              <a:avLst/>
            </a:prstGeom>
            <a:solidFill>
              <a:srgbClr val="00B8FF"/>
            </a:solidFill>
            <a:ln w="9525" cap="flat" cmpd="sng" algn="ctr">
              <a:solidFill>
                <a:srgbClr val="C00000"/>
              </a:solidFill>
              <a:prstDash val="solid"/>
              <a:round/>
              <a:headEnd type="none" w="med" len="med"/>
              <a:tailEnd type="triangle"/>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 name="TextBox 1">
            <a:extLst>
              <a:ext uri="{FF2B5EF4-FFF2-40B4-BE49-F238E27FC236}">
                <a16:creationId xmlns:a16="http://schemas.microsoft.com/office/drawing/2014/main" id="{E95A0A85-AC9D-AC30-43EB-8666BC9FB0D0}"/>
              </a:ext>
            </a:extLst>
          </p:cNvPr>
          <p:cNvSpPr txBox="1"/>
          <p:nvPr/>
        </p:nvSpPr>
        <p:spPr>
          <a:xfrm>
            <a:off x="9733557" y="6515805"/>
            <a:ext cx="2525560"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Courtesy of L.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Giannessi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0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9"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dissolve">
                                      <p:cBhvr>
                                        <p:cTn id="10" dur="500"/>
                                        <p:tgtEl>
                                          <p:spTgt spid="1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500"/>
                            </p:stCondLst>
                            <p:childTnLst>
                              <p:par>
                                <p:cTn id="17" presetID="9" presetClass="exit" presetSubtype="0" fill="hold" nodeType="afterEffect">
                                  <p:stCondLst>
                                    <p:cond delay="0"/>
                                  </p:stCondLst>
                                  <p:childTnLst>
                                    <p:animEffect transition="out" filter="dissolve">
                                      <p:cBhvr>
                                        <p:cTn id="18" dur="500"/>
                                        <p:tgtEl>
                                          <p:spTgt spid="117"/>
                                        </p:tgtEl>
                                      </p:cBhvr>
                                    </p:animEffect>
                                    <p:set>
                                      <p:cBhvr>
                                        <p:cTn id="19" dur="1" fill="hold">
                                          <p:stCondLst>
                                            <p:cond delay="499"/>
                                          </p:stCondLst>
                                        </p:cTn>
                                        <p:tgtEl>
                                          <p:spTgt spid="117"/>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dissolve">
                                      <p:cBhvr>
                                        <p:cTn id="22" dur="500"/>
                                        <p:tgtEl>
                                          <p:spTgt spid="109"/>
                                        </p:tgtEl>
                                      </p:cBhvr>
                                    </p:animEffect>
                                  </p:childTnLst>
                                </p:cTn>
                              </p:par>
                              <p:par>
                                <p:cTn id="23" presetID="26" presetClass="emph" presetSubtype="0" repeatCount="5000" fill="hold" grpId="0" nodeType="withEffect">
                                  <p:stCondLst>
                                    <p:cond delay="0"/>
                                  </p:stCondLst>
                                  <p:childTnLst>
                                    <p:animEffect transition="out" filter="fade">
                                      <p:cBhvr>
                                        <p:cTn id="24" dur="500" tmFilter="0, 0; .2, .5; .8, .5; 1, 0"/>
                                        <p:tgtEl>
                                          <p:spTgt spid="45"/>
                                        </p:tgtEl>
                                      </p:cBhvr>
                                    </p:animEffect>
                                    <p:animScale>
                                      <p:cBhvr>
                                        <p:cTn id="25" dur="250" autoRev="1" fill="hold"/>
                                        <p:tgtEl>
                                          <p:spTgt spid="45"/>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09"/>
                                        </p:tgtEl>
                                      </p:cBhvr>
                                    </p:animEffect>
                                    <p:set>
                                      <p:cBhvr>
                                        <p:cTn id="30" dur="1" fill="hold">
                                          <p:stCondLst>
                                            <p:cond delay="499"/>
                                          </p:stCondLst>
                                        </p:cTn>
                                        <p:tgtEl>
                                          <p:spTgt spid="109"/>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dissolve">
                                      <p:cBhvr>
                                        <p:cTn id="33" dur="500"/>
                                        <p:tgtEl>
                                          <p:spTgt spid="101"/>
                                        </p:tgtEl>
                                      </p:cBhvr>
                                    </p:animEffect>
                                  </p:childTnLst>
                                </p:cTn>
                              </p:par>
                              <p:par>
                                <p:cTn id="34" presetID="27" presetClass="emph" presetSubtype="0" repeatCount="5000" fill="remove" grpId="0" nodeType="withEffect">
                                  <p:stCondLst>
                                    <p:cond delay="0"/>
                                  </p:stCondLst>
                                  <p:childTnLst>
                                    <p:animClr clrSpc="rgb" dir="cw">
                                      <p:cBhvr override="childStyle">
                                        <p:cTn id="35" dur="250" autoRev="1" fill="remove"/>
                                        <p:tgtEl>
                                          <p:spTgt spid="50"/>
                                        </p:tgtEl>
                                        <p:attrNameLst>
                                          <p:attrName>style.color</p:attrName>
                                        </p:attrNameLst>
                                      </p:cBhvr>
                                      <p:to>
                                        <a:schemeClr val="bg1"/>
                                      </p:to>
                                    </p:animClr>
                                    <p:animClr clrSpc="rgb" dir="cw">
                                      <p:cBhvr>
                                        <p:cTn id="36" dur="250" autoRev="1" fill="remove"/>
                                        <p:tgtEl>
                                          <p:spTgt spid="50"/>
                                        </p:tgtEl>
                                        <p:attrNameLst>
                                          <p:attrName>fillcolor</p:attrName>
                                        </p:attrNameLst>
                                      </p:cBhvr>
                                      <p:to>
                                        <a:schemeClr val="bg1"/>
                                      </p:to>
                                    </p:animClr>
                                    <p:set>
                                      <p:cBhvr>
                                        <p:cTn id="37" dur="250" autoRev="1" fill="remove"/>
                                        <p:tgtEl>
                                          <p:spTgt spid="50"/>
                                        </p:tgtEl>
                                        <p:attrNameLst>
                                          <p:attrName>fill.type</p:attrName>
                                        </p:attrNameLst>
                                      </p:cBhvr>
                                      <p:to>
                                        <p:strVal val="solid"/>
                                      </p:to>
                                    </p:set>
                                    <p:set>
                                      <p:cBhvr>
                                        <p:cTn id="38" dur="250" autoRev="1" fill="remove"/>
                                        <p:tgtEl>
                                          <p:spTgt spid="5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dissolve">
                                      <p:cBhvr>
                                        <p:cTn id="43" dur="500"/>
                                        <p:tgtEl>
                                          <p:spTgt spid="89"/>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13EDF-4947-6441-A414-DEAA0BB45D77}"/>
              </a:ext>
            </a:extLst>
          </p:cNvPr>
          <p:cNvSpPr>
            <a:spLocks noGrp="1"/>
          </p:cNvSpPr>
          <p:nvPr>
            <p:ph type="title"/>
          </p:nvPr>
        </p:nvSpPr>
        <p:spPr>
          <a:xfrm>
            <a:off x="747827" y="302931"/>
            <a:ext cx="10304872" cy="572724"/>
          </a:xfrm>
          <a:effectLst>
            <a:outerShdw blurRad="50800" dist="38100" dir="8100000" algn="tr" rotWithShape="0">
              <a:prstClr val="black">
                <a:alpha val="40000"/>
              </a:prstClr>
            </a:outerShdw>
          </a:effectLst>
        </p:spPr>
        <p:txBody>
          <a:bodyPr>
            <a:normAutofit fontScale="90000"/>
          </a:bodyPr>
          <a:lstStyle/>
          <a:p>
            <a:r>
              <a:rPr lang="it-IT" sz="3600" b="1">
                <a:solidFill>
                  <a:srgbClr val="0070C0"/>
                </a:solidFill>
              </a:rPr>
              <a:t>ARIA: </a:t>
            </a:r>
            <a:r>
              <a:rPr lang="it-IT" sz="3100" b="1"/>
              <a:t>a SEEDED FEL line in the long </a:t>
            </a:r>
            <a:r>
              <a:rPr lang="it-IT" sz="3100" b="1" err="1"/>
              <a:t>wavelength</a:t>
            </a:r>
            <a:r>
              <a:rPr lang="it-IT" sz="3100" b="1"/>
              <a:t> range (50-180 nm)</a:t>
            </a:r>
            <a:endParaRPr lang="it-IT" sz="3600" b="1"/>
          </a:p>
        </p:txBody>
      </p:sp>
      <p:sp>
        <p:nvSpPr>
          <p:cNvPr id="3" name="Segnaposto contenuto 2">
            <a:extLst>
              <a:ext uri="{FF2B5EF4-FFF2-40B4-BE49-F238E27FC236}">
                <a16:creationId xmlns:a16="http://schemas.microsoft.com/office/drawing/2014/main" id="{91FE6E2C-7056-094C-90F4-02A5A647203A}"/>
              </a:ext>
            </a:extLst>
          </p:cNvPr>
          <p:cNvSpPr>
            <a:spLocks noGrp="1"/>
          </p:cNvSpPr>
          <p:nvPr>
            <p:ph idx="1"/>
          </p:nvPr>
        </p:nvSpPr>
        <p:spPr>
          <a:xfrm>
            <a:off x="419745" y="980969"/>
            <a:ext cx="11323076" cy="1436767"/>
          </a:xfrm>
        </p:spPr>
        <p:txBody>
          <a:bodyPr>
            <a:normAutofit/>
          </a:bodyPr>
          <a:lstStyle/>
          <a:p>
            <a:pPr marL="342900" indent="-342900">
              <a:buAutoNum type="arabicParenR"/>
            </a:pPr>
            <a:r>
              <a:rPr lang="it-IT" sz="1800" b="1" dirty="0">
                <a:solidFill>
                  <a:srgbClr val="0070C0"/>
                </a:solidFill>
              </a:rPr>
              <a:t>E-</a:t>
            </a:r>
            <a:r>
              <a:rPr lang="it-IT" sz="1800" b="1" dirty="0" err="1">
                <a:solidFill>
                  <a:srgbClr val="0070C0"/>
                </a:solidFill>
              </a:rPr>
              <a:t>bunch</a:t>
            </a:r>
            <a:r>
              <a:rPr lang="it-IT" sz="1800" b="1" dirty="0">
                <a:solidFill>
                  <a:srgbClr val="0070C0"/>
                </a:solidFill>
              </a:rPr>
              <a:t> </a:t>
            </a:r>
            <a:r>
              <a:rPr lang="it-IT" sz="1800" b="1" dirty="0" err="1">
                <a:solidFill>
                  <a:srgbClr val="0070C0"/>
                </a:solidFill>
              </a:rPr>
              <a:t>shape</a:t>
            </a:r>
            <a:r>
              <a:rPr lang="it-IT" sz="1800" b="1" dirty="0">
                <a:solidFill>
                  <a:srgbClr val="0070C0"/>
                </a:solidFill>
              </a:rPr>
              <a:t> </a:t>
            </a:r>
            <a:r>
              <a:rPr lang="it-IT" sz="1800" b="1" dirty="0" err="1">
                <a:solidFill>
                  <a:srgbClr val="0070C0"/>
                </a:solidFill>
              </a:rPr>
              <a:t>flexibility</a:t>
            </a:r>
            <a:r>
              <a:rPr lang="it-IT" sz="1800" dirty="0"/>
              <a:t>: low </a:t>
            </a:r>
            <a:r>
              <a:rPr lang="it-IT" sz="1800" dirty="0" err="1"/>
              <a:t>charge</a:t>
            </a:r>
            <a:r>
              <a:rPr lang="it-IT" sz="1800" dirty="0"/>
              <a:t> short </a:t>
            </a:r>
            <a:r>
              <a:rPr lang="it-IT" sz="1800" dirty="0" err="1"/>
              <a:t>pulse</a:t>
            </a:r>
            <a:r>
              <a:rPr lang="it-IT" sz="1800" dirty="0"/>
              <a:t> </a:t>
            </a:r>
            <a:r>
              <a:rPr lang="it-IT" sz="1800" dirty="0" err="1"/>
              <a:t>operation</a:t>
            </a:r>
            <a:r>
              <a:rPr lang="it-IT" sz="1800" dirty="0"/>
              <a:t> mode – high </a:t>
            </a:r>
            <a:r>
              <a:rPr lang="it-IT" sz="1800" dirty="0" err="1"/>
              <a:t>charge</a:t>
            </a:r>
            <a:r>
              <a:rPr lang="it-IT" sz="1800" dirty="0"/>
              <a:t> long </a:t>
            </a:r>
            <a:r>
              <a:rPr lang="it-IT" sz="1800" dirty="0" err="1"/>
              <a:t>bunch</a:t>
            </a:r>
            <a:r>
              <a:rPr lang="it-IT" sz="1800" dirty="0"/>
              <a:t> mode</a:t>
            </a:r>
            <a:endParaRPr lang="it-IT" sz="1800" u="sng" dirty="0"/>
          </a:p>
          <a:p>
            <a:pPr marL="342900" indent="-342900">
              <a:buAutoNum type="arabicParenR"/>
            </a:pPr>
            <a:r>
              <a:rPr lang="it-IT" sz="1800" b="1" dirty="0" err="1">
                <a:solidFill>
                  <a:srgbClr val="0070C0"/>
                </a:solidFill>
              </a:rPr>
              <a:t>Synchronization</a:t>
            </a:r>
            <a:r>
              <a:rPr lang="it-IT" sz="1800" dirty="0"/>
              <a:t> with </a:t>
            </a:r>
            <a:r>
              <a:rPr lang="it-IT" sz="1800" dirty="0" err="1"/>
              <a:t>external</a:t>
            </a:r>
            <a:r>
              <a:rPr lang="it-IT" sz="1800" dirty="0"/>
              <a:t> </a:t>
            </a:r>
            <a:r>
              <a:rPr lang="it-IT" sz="1800" dirty="0" err="1"/>
              <a:t>lasers</a:t>
            </a:r>
            <a:r>
              <a:rPr lang="it-IT" sz="1800" dirty="0"/>
              <a:t> </a:t>
            </a:r>
          </a:p>
          <a:p>
            <a:pPr marL="342900" indent="-342900">
              <a:buFont typeface="Arial" panose="020B0604020202020204" pitchFamily="34" charset="0"/>
              <a:buAutoNum type="arabicParenR"/>
            </a:pPr>
            <a:r>
              <a:rPr lang="it-IT" sz="1800" b="1" dirty="0">
                <a:solidFill>
                  <a:srgbClr val="0070C0"/>
                </a:solidFill>
              </a:rPr>
              <a:t>Low e-</a:t>
            </a:r>
            <a:r>
              <a:rPr lang="it-IT" sz="1800" b="1" dirty="0" err="1">
                <a:solidFill>
                  <a:srgbClr val="0070C0"/>
                </a:solidFill>
              </a:rPr>
              <a:t>beam</a:t>
            </a:r>
            <a:r>
              <a:rPr lang="it-IT" sz="1800" b="1" dirty="0">
                <a:solidFill>
                  <a:srgbClr val="0070C0"/>
                </a:solidFill>
              </a:rPr>
              <a:t> </a:t>
            </a:r>
            <a:r>
              <a:rPr lang="it-IT" sz="1800" b="1" dirty="0" err="1">
                <a:solidFill>
                  <a:srgbClr val="0070C0"/>
                </a:solidFill>
              </a:rPr>
              <a:t>temporal</a:t>
            </a:r>
            <a:r>
              <a:rPr lang="it-IT" sz="1800" b="1" dirty="0">
                <a:solidFill>
                  <a:srgbClr val="0070C0"/>
                </a:solidFill>
              </a:rPr>
              <a:t> jitter</a:t>
            </a:r>
            <a:endParaRPr lang="it-IT" sz="1800" dirty="0"/>
          </a:p>
        </p:txBody>
      </p:sp>
      <p:sp>
        <p:nvSpPr>
          <p:cNvPr id="11" name="CasellaDiTesto 10">
            <a:extLst>
              <a:ext uri="{FF2B5EF4-FFF2-40B4-BE49-F238E27FC236}">
                <a16:creationId xmlns:a16="http://schemas.microsoft.com/office/drawing/2014/main" id="{7D988310-0FB3-0549-A3E6-6DF9AC2EC90C}"/>
              </a:ext>
            </a:extLst>
          </p:cNvPr>
          <p:cNvSpPr txBox="1"/>
          <p:nvPr/>
        </p:nvSpPr>
        <p:spPr>
          <a:xfrm>
            <a:off x="0" y="5612047"/>
            <a:ext cx="12443919"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No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other</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seeded</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FEL facility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covers the range</a:t>
            </a:r>
            <a:r>
              <a:rPr kumimoji="0" lang="it-IT" sz="1800" b="0"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50-180 nm</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except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fo the </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DALIAN light source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specialized</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in long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pulses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Superposition</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with </a:t>
            </a:r>
            <a:r>
              <a:rPr kumimoji="0" lang="it-IT" sz="1800" b="0" i="0" u="none" strike="noStrike" kern="1200" cap="none" spc="0" normalizeH="0" baseline="0" noProof="0" dirty="0">
                <a:ln>
                  <a:noFill/>
                </a:ln>
                <a:solidFill>
                  <a:srgbClr val="0070C0"/>
                </a:solidFill>
                <a:effectLst/>
                <a:uLnTx/>
                <a:uFillTx/>
                <a:latin typeface="Aptos" panose="02110004020202020204"/>
                <a:ea typeface="+mn-ea"/>
                <a:cs typeface="+mn-cs"/>
              </a:rPr>
              <a:t>HHG sources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but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without</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their</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limitations</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on POLARIZATION,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phot</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energy tuning &amp;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intensity</a:t>
            </a:r>
            <a:endPar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Can be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synchronized</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with HHG sources or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external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lasers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multicolor</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multi-</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pulse</a:t>
            </a:r>
            <a:r>
              <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rPr>
              <a:t> pump and probe </a:t>
            </a:r>
            <a:r>
              <a:rPr kumimoji="0" lang="it-IT" sz="1800" b="1" i="0" u="none" strike="noStrike" kern="1200" cap="none" spc="0" normalizeH="0" baseline="0" noProof="0" dirty="0" err="1">
                <a:ln>
                  <a:noFill/>
                </a:ln>
                <a:solidFill>
                  <a:srgbClr val="0070C0"/>
                </a:solidFill>
                <a:effectLst/>
                <a:uLnTx/>
                <a:uFillTx/>
                <a:latin typeface="Aptos" panose="02110004020202020204"/>
                <a:ea typeface="+mn-ea"/>
                <a:cs typeface="+mn-cs"/>
              </a:rPr>
              <a:t>operation</a:t>
            </a:r>
            <a:endParaRPr kumimoji="0" lang="it-IT" sz="18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8" name="CasellaDiTesto 7">
            <a:extLst>
              <a:ext uri="{FF2B5EF4-FFF2-40B4-BE49-F238E27FC236}">
                <a16:creationId xmlns:a16="http://schemas.microsoft.com/office/drawing/2014/main" id="{526B5D01-0A0B-234E-8417-90D075253F47}"/>
              </a:ext>
            </a:extLst>
          </p:cNvPr>
          <p:cNvSpPr txBox="1"/>
          <p:nvPr/>
        </p:nvSpPr>
        <p:spPr>
          <a:xfrm>
            <a:off x="1031849" y="2210686"/>
            <a:ext cx="1082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ptos" panose="02110004020202020204"/>
                <a:ea typeface="+mn-ea"/>
                <a:cs typeface="+mn-cs"/>
              </a:rPr>
              <a:t>TWO </a:t>
            </a:r>
            <a:r>
              <a:rPr kumimoji="0" lang="it-IT" sz="2400" b="1" i="0" u="none" strike="noStrike" kern="1200" cap="none" spc="0" normalizeH="0" baseline="0" noProof="0" dirty="0" err="1">
                <a:ln>
                  <a:noFill/>
                </a:ln>
                <a:solidFill>
                  <a:prstClr val="black"/>
                </a:solidFill>
                <a:effectLst/>
                <a:uLnTx/>
                <a:uFillTx/>
                <a:latin typeface="Aptos" panose="02110004020202020204"/>
                <a:ea typeface="+mn-ea"/>
                <a:cs typeface="+mn-cs"/>
              </a:rPr>
              <a:t>Modes</a:t>
            </a:r>
            <a:r>
              <a:rPr kumimoji="0" lang="it-IT" sz="2400" b="1"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it-IT" sz="2400" b="1" i="0" u="none" strike="noStrike" kern="1200" cap="none" spc="0" normalizeH="0" baseline="0" noProof="0" dirty="0" err="1">
                <a:ln>
                  <a:noFill/>
                </a:ln>
                <a:solidFill>
                  <a:prstClr val="black"/>
                </a:solidFill>
                <a:effectLst/>
                <a:uLnTx/>
                <a:uFillTx/>
                <a:latin typeface="Aptos" panose="02110004020202020204"/>
                <a:ea typeface="+mn-ea"/>
                <a:cs typeface="+mn-cs"/>
              </a:rPr>
              <a:t>operation</a:t>
            </a:r>
            <a:r>
              <a:rPr kumimoji="0" lang="it-IT"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2400" b="0" i="0" u="none" strike="noStrike" kern="1200" cap="none" spc="0" normalizeH="0" baseline="0" noProof="0" dirty="0">
                <a:ln>
                  <a:noFill/>
                </a:ln>
                <a:solidFill>
                  <a:srgbClr val="0070C0"/>
                </a:solidFill>
                <a:effectLst/>
                <a:uLnTx/>
                <a:uFillTx/>
                <a:latin typeface="Aptos" panose="02110004020202020204"/>
                <a:ea typeface="+mn-ea"/>
                <a:cs typeface="+mn-cs"/>
              </a:rPr>
              <a:t>Long e-</a:t>
            </a:r>
            <a:r>
              <a:rPr kumimoji="0" lang="it-IT" sz="2400" b="0" i="0" u="none" strike="noStrike" kern="1200" cap="none" spc="0" normalizeH="0" baseline="0" noProof="0" dirty="0" err="1">
                <a:ln>
                  <a:noFill/>
                </a:ln>
                <a:solidFill>
                  <a:srgbClr val="0070C0"/>
                </a:solidFill>
                <a:effectLst/>
                <a:uLnTx/>
                <a:uFillTx/>
                <a:latin typeface="Aptos" panose="02110004020202020204"/>
                <a:ea typeface="+mn-ea"/>
                <a:cs typeface="+mn-cs"/>
              </a:rPr>
              <a:t>bunch</a:t>
            </a:r>
            <a:r>
              <a:rPr kumimoji="0" lang="it-IT" sz="2400" b="0"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2400" b="0" i="0" u="none" strike="noStrike" kern="1200" cap="none" spc="0" normalizeH="0" baseline="0" noProof="0" dirty="0" err="1">
                <a:ln>
                  <a:noFill/>
                </a:ln>
                <a:solidFill>
                  <a:srgbClr val="0070C0"/>
                </a:solidFill>
                <a:effectLst/>
                <a:uLnTx/>
                <a:uFillTx/>
                <a:latin typeface="Aptos" panose="02110004020202020204"/>
                <a:ea typeface="+mn-ea"/>
                <a:cs typeface="+mn-cs"/>
              </a:rPr>
              <a:t>left</a:t>
            </a:r>
            <a:r>
              <a:rPr kumimoji="0" lang="it-IT" sz="2400" b="0"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it-IT" sz="2400" b="0" i="0" u="none" strike="noStrike" kern="1200" cap="none" spc="0" normalizeH="0" baseline="0" noProof="0" dirty="0">
                <a:ln>
                  <a:noFill/>
                </a:ln>
                <a:solidFill>
                  <a:srgbClr val="FF0000"/>
                </a:solidFill>
                <a:effectLst/>
                <a:uLnTx/>
                <a:uFillTx/>
                <a:latin typeface="Aptos" panose="02110004020202020204"/>
                <a:ea typeface="+mn-ea"/>
                <a:cs typeface="+mn-cs"/>
              </a:rPr>
              <a:t>Short e-</a:t>
            </a:r>
            <a:r>
              <a:rPr kumimoji="0" lang="it-IT" sz="2400" b="0" i="0" u="none" strike="noStrike" kern="1200" cap="none" spc="0" normalizeH="0" baseline="0" noProof="0" dirty="0" err="1">
                <a:ln>
                  <a:noFill/>
                </a:ln>
                <a:solidFill>
                  <a:srgbClr val="FF0000"/>
                </a:solidFill>
                <a:effectLst/>
                <a:uLnTx/>
                <a:uFillTx/>
                <a:latin typeface="Aptos" panose="02110004020202020204"/>
                <a:ea typeface="+mn-ea"/>
                <a:cs typeface="+mn-cs"/>
              </a:rPr>
              <a:t>bunch</a:t>
            </a:r>
            <a:r>
              <a:rPr kumimoji="0" lang="it-IT" sz="24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it-IT" sz="2400" b="0" i="0" u="none" strike="noStrike" kern="1200" cap="none" spc="0" normalizeH="0" baseline="0" noProof="0" dirty="0" err="1">
                <a:ln>
                  <a:noFill/>
                </a:ln>
                <a:solidFill>
                  <a:srgbClr val="FF0000"/>
                </a:solidFill>
                <a:effectLst/>
                <a:uLnTx/>
                <a:uFillTx/>
                <a:latin typeface="Aptos" panose="02110004020202020204"/>
                <a:ea typeface="+mn-ea"/>
                <a:cs typeface="+mn-cs"/>
              </a:rPr>
              <a:t>right</a:t>
            </a:r>
            <a:r>
              <a:rPr kumimoji="0" lang="it-IT" sz="2400" b="0" i="0" u="none" strike="noStrike" kern="1200" cap="none" spc="0" normalizeH="0" baseline="0" noProof="0" dirty="0">
                <a:ln>
                  <a:noFill/>
                </a:ln>
                <a:solidFill>
                  <a:srgbClr val="FF0000"/>
                </a:solidFill>
                <a:effectLst/>
                <a:uLnTx/>
                <a:uFillTx/>
                <a:latin typeface="Aptos" panose="02110004020202020204"/>
                <a:ea typeface="+mn-ea"/>
                <a:cs typeface="+mn-cs"/>
              </a:rPr>
              <a:t>)</a:t>
            </a:r>
          </a:p>
        </p:txBody>
      </p:sp>
      <p:grpSp>
        <p:nvGrpSpPr>
          <p:cNvPr id="48" name="Gruppo 47">
            <a:extLst>
              <a:ext uri="{FF2B5EF4-FFF2-40B4-BE49-F238E27FC236}">
                <a16:creationId xmlns:a16="http://schemas.microsoft.com/office/drawing/2014/main" id="{317150EC-0B70-544E-B21F-14AC7F965B71}"/>
              </a:ext>
            </a:extLst>
          </p:cNvPr>
          <p:cNvGrpSpPr/>
          <p:nvPr/>
        </p:nvGrpSpPr>
        <p:grpSpPr>
          <a:xfrm>
            <a:off x="442913" y="2657958"/>
            <a:ext cx="4429125" cy="2799867"/>
            <a:chOff x="689675" y="2657959"/>
            <a:chExt cx="4175281" cy="2781946"/>
          </a:xfrm>
        </p:grpSpPr>
        <p:sp>
          <p:nvSpPr>
            <p:cNvPr id="28" name="Rettangolo 27">
              <a:extLst>
                <a:ext uri="{FF2B5EF4-FFF2-40B4-BE49-F238E27FC236}">
                  <a16:creationId xmlns:a16="http://schemas.microsoft.com/office/drawing/2014/main" id="{8ED3A437-AC03-0740-BA70-B26F78573318}"/>
                </a:ext>
              </a:extLst>
            </p:cNvPr>
            <p:cNvSpPr/>
            <p:nvPr/>
          </p:nvSpPr>
          <p:spPr>
            <a:xfrm>
              <a:off x="689675" y="2657959"/>
              <a:ext cx="4045057" cy="2781946"/>
            </a:xfrm>
            <a:prstGeom prst="rect">
              <a:avLst/>
            </a:prstGeom>
            <a:solidFill>
              <a:schemeClr val="bg1"/>
            </a:solidFill>
            <a:ln>
              <a:solidFill>
                <a:schemeClr val="accent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CasellaDiTesto 21">
              <a:extLst>
                <a:ext uri="{FF2B5EF4-FFF2-40B4-BE49-F238E27FC236}">
                  <a16:creationId xmlns:a16="http://schemas.microsoft.com/office/drawing/2014/main" id="{9A4E8956-D3F0-7244-8642-D961EAFEFDDB}"/>
                </a:ext>
              </a:extLst>
            </p:cNvPr>
            <p:cNvSpPr txBox="1"/>
            <p:nvPr/>
          </p:nvSpPr>
          <p:spPr>
            <a:xfrm>
              <a:off x="782663" y="4153545"/>
              <a:ext cx="4082293" cy="1131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ptos" panose="02110004020202020204"/>
                  <a:ea typeface="+mn-ea"/>
                  <a:cs typeface="+mn-cs"/>
                </a:rPr>
                <a:t>Long-e bunch, low current – short seed.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Pulse duration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“long wavelengths”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limited by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narrow gain bandwidth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800" b="1" i="1" u="none" strike="noStrike" kern="1200" cap="none" spc="0" normalizeH="0" baseline="0" noProof="0" dirty="0">
                  <a:ln>
                    <a:noFill/>
                  </a:ln>
                  <a:solidFill>
                    <a:srgbClr val="0070C0"/>
                  </a:solidFill>
                  <a:effectLst/>
                  <a:uLnTx/>
                  <a:uFillTx/>
                  <a:latin typeface="Aptos" panose="02110004020202020204"/>
                  <a:ea typeface="+mn-ea"/>
                  <a:cs typeface="+mn-cs"/>
                </a:rPr>
                <a:t>FERMI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like, </a:t>
              </a:r>
              <a:r>
                <a:rPr lang="en-US" sz="1800" b="1" dirty="0">
                  <a:solidFill>
                    <a:srgbClr val="0070C0"/>
                  </a:solidFill>
                  <a:latin typeface="Aptos" panose="02110004020202020204"/>
                </a:rPr>
                <a:t>RF mode only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grpSp>
          <p:nvGrpSpPr>
            <p:cNvPr id="26" name="Gruppo 25">
              <a:extLst>
                <a:ext uri="{FF2B5EF4-FFF2-40B4-BE49-F238E27FC236}">
                  <a16:creationId xmlns:a16="http://schemas.microsoft.com/office/drawing/2014/main" id="{95D47899-C850-2449-86A1-085463A2F13C}"/>
                </a:ext>
              </a:extLst>
            </p:cNvPr>
            <p:cNvGrpSpPr/>
            <p:nvPr/>
          </p:nvGrpSpPr>
          <p:grpSpPr>
            <a:xfrm>
              <a:off x="1098239" y="2798969"/>
              <a:ext cx="3582728" cy="1158316"/>
              <a:chOff x="1299717" y="3178678"/>
              <a:chExt cx="3582728" cy="1158316"/>
            </a:xfrm>
          </p:grpSpPr>
          <p:grpSp>
            <p:nvGrpSpPr>
              <p:cNvPr id="9" name="Group 4">
                <a:extLst>
                  <a:ext uri="{FF2B5EF4-FFF2-40B4-BE49-F238E27FC236}">
                    <a16:creationId xmlns:a16="http://schemas.microsoft.com/office/drawing/2014/main" id="{419A0227-C80F-B34E-B009-80A616C8E402}"/>
                  </a:ext>
                </a:extLst>
              </p:cNvPr>
              <p:cNvGrpSpPr/>
              <p:nvPr/>
            </p:nvGrpSpPr>
            <p:grpSpPr>
              <a:xfrm>
                <a:off x="1299717" y="3332106"/>
                <a:ext cx="2546248" cy="1004888"/>
                <a:chOff x="1920702" y="2772412"/>
                <a:chExt cx="2546248" cy="1004888"/>
              </a:xfrm>
            </p:grpSpPr>
            <p:sp>
              <p:nvSpPr>
                <p:cNvPr id="10" name="Oval 5">
                  <a:extLst>
                    <a:ext uri="{FF2B5EF4-FFF2-40B4-BE49-F238E27FC236}">
                      <a16:creationId xmlns:a16="http://schemas.microsoft.com/office/drawing/2014/main" id="{35A25CB2-BE5C-894F-9B27-9C78DCC3E8EC}"/>
                    </a:ext>
                  </a:extLst>
                </p:cNvPr>
                <p:cNvSpPr/>
                <p:nvPr/>
              </p:nvSpPr>
              <p:spPr>
                <a:xfrm>
                  <a:off x="1920702" y="3378137"/>
                  <a:ext cx="2258068" cy="383665"/>
                </a:xfrm>
                <a:prstGeom prst="ellipse">
                  <a:avLst/>
                </a:prstGeom>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2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18">
                  <a:extLst>
                    <a:ext uri="{FF2B5EF4-FFF2-40B4-BE49-F238E27FC236}">
                      <a16:creationId xmlns:a16="http://schemas.microsoft.com/office/drawing/2014/main" id="{DC9772EA-1125-3F46-AB66-0D7F224E055F}"/>
                    </a:ext>
                  </a:extLst>
                </p:cNvPr>
                <p:cNvSpPr>
                  <a:spLocks/>
                </p:cNvSpPr>
                <p:nvPr/>
              </p:nvSpPr>
              <p:spPr bwMode="auto">
                <a:xfrm>
                  <a:off x="2648046" y="2772412"/>
                  <a:ext cx="893763" cy="1004888"/>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flip="none" rotWithShape="1">
                  <a:gsLst>
                    <a:gs pos="30000">
                      <a:srgbClr val="FF6600"/>
                    </a:gs>
                    <a:gs pos="100000">
                      <a:srgbClr val="FFFFFF"/>
                    </a:gs>
                  </a:gsLst>
                  <a:lin ang="0" scaled="1"/>
                  <a:tileRect/>
                </a:gradFill>
                <a:ln w="19050" cmpd="sng">
                  <a:solidFill>
                    <a:srgbClr val="FF6600"/>
                  </a:solidFill>
                  <a:prstDash val="solid"/>
                  <a:round/>
                  <a:headEnd/>
                  <a:tailEnd/>
                </a:ln>
              </p:spPr>
              <p:txBody>
                <a:bodyPr/>
                <a:lstStyle/>
                <a:p>
                  <a:pPr marL="0" marR="0" lvl="0" indent="0" algn="l" defTabSz="40323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ＭＳ Ｐゴシック" charset="0"/>
                    <a:cs typeface="ＭＳ Ｐゴシック" charset="0"/>
                  </a:endParaRPr>
                </a:p>
              </p:txBody>
            </p:sp>
            <p:sp>
              <p:nvSpPr>
                <p:cNvPr id="13" name="TextBox 7">
                  <a:extLst>
                    <a:ext uri="{FF2B5EF4-FFF2-40B4-BE49-F238E27FC236}">
                      <a16:creationId xmlns:a16="http://schemas.microsoft.com/office/drawing/2014/main" id="{1EA6A40F-EA3C-F94A-BD2E-C013CDCC1996}"/>
                    </a:ext>
                  </a:extLst>
                </p:cNvPr>
                <p:cNvSpPr txBox="1"/>
                <p:nvPr/>
              </p:nvSpPr>
              <p:spPr>
                <a:xfrm>
                  <a:off x="3524427" y="3040020"/>
                  <a:ext cx="942523" cy="369332"/>
                </a:xfrm>
                <a:prstGeom prst="rect">
                  <a:avLst/>
                </a:prstGeom>
                <a:noFill/>
              </p:spPr>
              <p:txBody>
                <a:bodyPr wrap="none" rtlCol="0">
                  <a:spAutoFit/>
                </a:bodyPr>
                <a:lstStyle/>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376092"/>
                      </a:solidFill>
                      <a:effectLst/>
                      <a:uLnTx/>
                      <a:uFillTx/>
                      <a:latin typeface="Times New Roman"/>
                      <a:ea typeface="ＭＳ Ｐゴシック" charset="0"/>
                      <a:cs typeface="Times New Roman"/>
                    </a:rPr>
                    <a:t>e-beam</a:t>
                  </a:r>
                </a:p>
              </p:txBody>
            </p:sp>
            <p:sp>
              <p:nvSpPr>
                <p:cNvPr id="14" name="TextBox 8">
                  <a:extLst>
                    <a:ext uri="{FF2B5EF4-FFF2-40B4-BE49-F238E27FC236}">
                      <a16:creationId xmlns:a16="http://schemas.microsoft.com/office/drawing/2014/main" id="{8B6331B8-CCC4-A54B-8571-5C65A42F378A}"/>
                    </a:ext>
                  </a:extLst>
                </p:cNvPr>
                <p:cNvSpPr txBox="1"/>
                <p:nvPr/>
              </p:nvSpPr>
              <p:spPr>
                <a:xfrm>
                  <a:off x="2236473" y="2890363"/>
                  <a:ext cx="698954" cy="369332"/>
                </a:xfrm>
                <a:prstGeom prst="rect">
                  <a:avLst/>
                </a:prstGeom>
                <a:noFill/>
              </p:spPr>
              <p:txBody>
                <a:bodyPr wrap="none" rtlCol="0">
                  <a:spAutoFit/>
                </a:bodyPr>
                <a:lstStyle/>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6600"/>
                      </a:solidFill>
                      <a:effectLst/>
                      <a:uLnTx/>
                      <a:uFillTx/>
                      <a:latin typeface="Times New Roman"/>
                      <a:ea typeface="ＭＳ Ｐゴシック" charset="0"/>
                      <a:cs typeface="Times New Roman"/>
                    </a:rPr>
                    <a:t>Seed</a:t>
                  </a:r>
                  <a:r>
                    <a:rPr kumimoji="0" lang="en-US" sz="1800" b="0" i="1" u="none" strike="noStrike" kern="1200" cap="none" spc="0" normalizeH="0" baseline="0" noProof="0">
                      <a:ln>
                        <a:noFill/>
                      </a:ln>
                      <a:solidFill>
                        <a:srgbClr val="54FF1D">
                          <a:lumMod val="60000"/>
                          <a:lumOff val="40000"/>
                        </a:srgbClr>
                      </a:solidFill>
                      <a:effectLst/>
                      <a:uLnTx/>
                      <a:uFillTx/>
                      <a:latin typeface="Times New Roman"/>
                      <a:ea typeface="ＭＳ Ｐゴシック" charset="0"/>
                      <a:cs typeface="Times New Roman"/>
                    </a:rPr>
                    <a:t> </a:t>
                  </a:r>
                  <a:endParaRPr kumimoji="0" lang="en-US" sz="2000" b="0" i="1" u="none" strike="noStrike" kern="1200" cap="none" spc="0" normalizeH="0" baseline="0" noProof="0">
                    <a:ln>
                      <a:noFill/>
                    </a:ln>
                    <a:solidFill>
                      <a:srgbClr val="98FF77"/>
                    </a:solidFill>
                    <a:effectLst/>
                    <a:uLnTx/>
                    <a:uFillTx/>
                    <a:latin typeface="Times New Roman"/>
                    <a:ea typeface="ＭＳ Ｐゴシック" charset="0"/>
                    <a:cs typeface="Times New Roman"/>
                  </a:endParaRPr>
                </a:p>
              </p:txBody>
            </p:sp>
          </p:grpSp>
          <p:sp>
            <p:nvSpPr>
              <p:cNvPr id="20" name="Freeform 18">
                <a:extLst>
                  <a:ext uri="{FF2B5EF4-FFF2-40B4-BE49-F238E27FC236}">
                    <a16:creationId xmlns:a16="http://schemas.microsoft.com/office/drawing/2014/main" id="{8DD6EE14-1047-5444-A43A-B9D0F7326AFD}"/>
                  </a:ext>
                </a:extLst>
              </p:cNvPr>
              <p:cNvSpPr>
                <a:spLocks/>
              </p:cNvSpPr>
              <p:nvPr/>
            </p:nvSpPr>
            <p:spPr bwMode="auto">
              <a:xfrm>
                <a:off x="3866828" y="3329522"/>
                <a:ext cx="577996" cy="1004888"/>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flip="none" rotWithShape="1">
                <a:gsLst>
                  <a:gs pos="30000">
                    <a:srgbClr val="7030A0"/>
                  </a:gs>
                  <a:gs pos="100000">
                    <a:srgbClr val="FFFFFF"/>
                  </a:gs>
                </a:gsLst>
                <a:lin ang="0" scaled="1"/>
                <a:tileRect/>
              </a:gradFill>
              <a:ln w="19050" cmpd="sng">
                <a:solidFill>
                  <a:srgbClr val="7030A0"/>
                </a:solidFill>
                <a:prstDash val="solid"/>
                <a:round/>
                <a:headEnd/>
                <a:tailEnd/>
              </a:ln>
            </p:spPr>
            <p:txBody>
              <a:bodyPr/>
              <a:lstStyle/>
              <a:p>
                <a:pPr marL="0" marR="0" lvl="0" indent="0" algn="l" defTabSz="40323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ＭＳ Ｐゴシック" charset="0"/>
                  <a:cs typeface="ＭＳ Ｐゴシック" charset="0"/>
                </a:endParaRPr>
              </a:p>
            </p:txBody>
          </p:sp>
          <p:sp>
            <p:nvSpPr>
              <p:cNvPr id="24" name="TextBox 7">
                <a:extLst>
                  <a:ext uri="{FF2B5EF4-FFF2-40B4-BE49-F238E27FC236}">
                    <a16:creationId xmlns:a16="http://schemas.microsoft.com/office/drawing/2014/main" id="{CB76ACE4-C33A-014B-9C41-EF14B8CF5B2C}"/>
                  </a:ext>
                </a:extLst>
              </p:cNvPr>
              <p:cNvSpPr txBox="1"/>
              <p:nvPr/>
            </p:nvSpPr>
            <p:spPr>
              <a:xfrm>
                <a:off x="4210466" y="3178678"/>
                <a:ext cx="671979" cy="646331"/>
              </a:xfrm>
              <a:prstGeom prst="rect">
                <a:avLst/>
              </a:prstGeom>
              <a:noFill/>
            </p:spPr>
            <p:txBody>
              <a:bodyPr wrap="none" rtlCol="0">
                <a:spAutoFit/>
              </a:bodyPr>
              <a:lstStyle/>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7030A0"/>
                    </a:solidFill>
                    <a:effectLst/>
                    <a:uLnTx/>
                    <a:uFillTx/>
                    <a:latin typeface="Times New Roman"/>
                    <a:ea typeface="ＭＳ Ｐゴシック" charset="0"/>
                    <a:cs typeface="Times New Roman"/>
                  </a:rPr>
                  <a:t>FEL</a:t>
                </a:r>
              </a:p>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7030A0"/>
                    </a:solidFill>
                    <a:effectLst/>
                    <a:uLnTx/>
                    <a:uFillTx/>
                    <a:latin typeface="Times New Roman"/>
                    <a:ea typeface="ＭＳ Ｐゴシック" charset="0"/>
                    <a:cs typeface="Times New Roman"/>
                  </a:rPr>
                  <a:t>pulse</a:t>
                </a:r>
              </a:p>
            </p:txBody>
          </p:sp>
        </p:grpSp>
      </p:grpSp>
      <p:grpSp>
        <p:nvGrpSpPr>
          <p:cNvPr id="30" name="Gruppo 29">
            <a:extLst>
              <a:ext uri="{FF2B5EF4-FFF2-40B4-BE49-F238E27FC236}">
                <a16:creationId xmlns:a16="http://schemas.microsoft.com/office/drawing/2014/main" id="{A89AB2F0-3DAB-1F47-808A-23A90DF7AC66}"/>
              </a:ext>
            </a:extLst>
          </p:cNvPr>
          <p:cNvGrpSpPr/>
          <p:nvPr/>
        </p:nvGrpSpPr>
        <p:grpSpPr>
          <a:xfrm>
            <a:off x="5080861" y="2639877"/>
            <a:ext cx="6620360" cy="2781946"/>
            <a:chOff x="5080861" y="2639877"/>
            <a:chExt cx="6620360" cy="2781946"/>
          </a:xfrm>
        </p:grpSpPr>
        <p:sp>
          <p:nvSpPr>
            <p:cNvPr id="29" name="Rettangolo 28">
              <a:extLst>
                <a:ext uri="{FF2B5EF4-FFF2-40B4-BE49-F238E27FC236}">
                  <a16:creationId xmlns:a16="http://schemas.microsoft.com/office/drawing/2014/main" id="{AE110879-403C-FD46-9C57-A078166B8B1C}"/>
                </a:ext>
              </a:extLst>
            </p:cNvPr>
            <p:cNvSpPr/>
            <p:nvPr/>
          </p:nvSpPr>
          <p:spPr>
            <a:xfrm>
              <a:off x="5080861" y="2639877"/>
              <a:ext cx="6620360" cy="2781946"/>
            </a:xfrm>
            <a:prstGeom prst="rect">
              <a:avLst/>
            </a:prstGeom>
            <a:solidFill>
              <a:schemeClr val="bg1"/>
            </a:solid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CasellaDiTesto 22">
              <a:extLst>
                <a:ext uri="{FF2B5EF4-FFF2-40B4-BE49-F238E27FC236}">
                  <a16:creationId xmlns:a16="http://schemas.microsoft.com/office/drawing/2014/main" id="{C7D983AF-373F-754D-AC06-FA628BDCC16C}"/>
                </a:ext>
              </a:extLst>
            </p:cNvPr>
            <p:cNvSpPr txBox="1"/>
            <p:nvPr/>
          </p:nvSpPr>
          <p:spPr>
            <a:xfrm>
              <a:off x="5154273" y="4119966"/>
              <a:ext cx="6232091"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Short &amp; high current e-bunch, long seed</a:t>
              </a:r>
              <a:r>
                <a:rPr kumimoji="0" lang="en-US" sz="1800" b="1" i="0" u="none" strike="noStrike" kern="1200" cap="none" spc="0" normalizeH="0" baseline="0" noProof="0" dirty="0">
                  <a:ln>
                    <a:noFill/>
                  </a:ln>
                  <a:solidFill>
                    <a:srgbClr val="0070C0"/>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Pulse duration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limited by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e-bunch duration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&amp; large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gain bandwidth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EuPRAXIA Beam/Plasma mode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grpSp>
          <p:nvGrpSpPr>
            <p:cNvPr id="27" name="Gruppo 26">
              <a:extLst>
                <a:ext uri="{FF2B5EF4-FFF2-40B4-BE49-F238E27FC236}">
                  <a16:creationId xmlns:a16="http://schemas.microsoft.com/office/drawing/2014/main" id="{4532296A-BCE2-2642-BFDE-1D029DDFC776}"/>
                </a:ext>
              </a:extLst>
            </p:cNvPr>
            <p:cNvGrpSpPr/>
            <p:nvPr/>
          </p:nvGrpSpPr>
          <p:grpSpPr>
            <a:xfrm>
              <a:off x="5091194" y="2690480"/>
              <a:ext cx="6468437" cy="1472227"/>
              <a:chOff x="5184184" y="3046941"/>
              <a:chExt cx="6468437" cy="1472227"/>
            </a:xfrm>
          </p:grpSpPr>
          <p:grpSp>
            <p:nvGrpSpPr>
              <p:cNvPr id="15" name="Group 4">
                <a:extLst>
                  <a:ext uri="{FF2B5EF4-FFF2-40B4-BE49-F238E27FC236}">
                    <a16:creationId xmlns:a16="http://schemas.microsoft.com/office/drawing/2014/main" id="{5F7B8BFF-50DE-8A44-9621-461EB04D418F}"/>
                  </a:ext>
                </a:extLst>
              </p:cNvPr>
              <p:cNvGrpSpPr/>
              <p:nvPr/>
            </p:nvGrpSpPr>
            <p:grpSpPr>
              <a:xfrm>
                <a:off x="5184184" y="3046941"/>
                <a:ext cx="6300061" cy="1472227"/>
                <a:chOff x="-42858" y="2482081"/>
                <a:chExt cx="6300061" cy="1472227"/>
              </a:xfrm>
            </p:grpSpPr>
            <p:sp>
              <p:nvSpPr>
                <p:cNvPr id="17" name="Freeform 18">
                  <a:extLst>
                    <a:ext uri="{FF2B5EF4-FFF2-40B4-BE49-F238E27FC236}">
                      <a16:creationId xmlns:a16="http://schemas.microsoft.com/office/drawing/2014/main" id="{DEFD2C08-5288-B24D-8964-D904EFB7780C}"/>
                    </a:ext>
                  </a:extLst>
                </p:cNvPr>
                <p:cNvSpPr>
                  <a:spLocks/>
                </p:cNvSpPr>
                <p:nvPr/>
              </p:nvSpPr>
              <p:spPr bwMode="auto">
                <a:xfrm>
                  <a:off x="-42858" y="3232225"/>
                  <a:ext cx="6300061" cy="537326"/>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flip="none" rotWithShape="1">
                  <a:gsLst>
                    <a:gs pos="30000">
                      <a:srgbClr val="FF6600"/>
                    </a:gs>
                    <a:gs pos="100000">
                      <a:srgbClr val="FFFFFF"/>
                    </a:gs>
                  </a:gsLst>
                  <a:lin ang="0" scaled="1"/>
                  <a:tileRect/>
                </a:gradFill>
                <a:ln w="19050" cmpd="sng">
                  <a:solidFill>
                    <a:srgbClr val="FF6600"/>
                  </a:solidFill>
                  <a:prstDash val="solid"/>
                  <a:round/>
                  <a:headEnd/>
                  <a:tailEnd/>
                </a:ln>
              </p:spPr>
              <p:txBody>
                <a:bodyPr/>
                <a:lstStyle/>
                <a:p>
                  <a:pPr marL="0" marR="0" lvl="0" indent="0" algn="l" defTabSz="40323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ＭＳ Ｐゴシック" charset="0"/>
                    <a:cs typeface="ＭＳ Ｐゴシック" charset="0"/>
                  </a:endParaRPr>
                </a:p>
              </p:txBody>
            </p:sp>
            <p:sp>
              <p:nvSpPr>
                <p:cNvPr id="18" name="TextBox 7">
                  <a:extLst>
                    <a:ext uri="{FF2B5EF4-FFF2-40B4-BE49-F238E27FC236}">
                      <a16:creationId xmlns:a16="http://schemas.microsoft.com/office/drawing/2014/main" id="{7DE972A0-88EF-0B4D-A09C-95055053FA16}"/>
                    </a:ext>
                  </a:extLst>
                </p:cNvPr>
                <p:cNvSpPr txBox="1"/>
                <p:nvPr/>
              </p:nvSpPr>
              <p:spPr>
                <a:xfrm>
                  <a:off x="2191574" y="2482081"/>
                  <a:ext cx="942523" cy="369332"/>
                </a:xfrm>
                <a:prstGeom prst="rect">
                  <a:avLst/>
                </a:prstGeom>
                <a:noFill/>
              </p:spPr>
              <p:txBody>
                <a:bodyPr wrap="none" rtlCol="0">
                  <a:spAutoFit/>
                </a:bodyPr>
                <a:lstStyle/>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376092"/>
                      </a:solidFill>
                      <a:effectLst/>
                      <a:uLnTx/>
                      <a:uFillTx/>
                      <a:latin typeface="Times New Roman"/>
                      <a:ea typeface="ＭＳ Ｐゴシック" charset="0"/>
                      <a:cs typeface="Times New Roman"/>
                    </a:rPr>
                    <a:t>e-beam</a:t>
                  </a:r>
                </a:p>
              </p:txBody>
            </p:sp>
            <p:sp>
              <p:nvSpPr>
                <p:cNvPr id="19" name="TextBox 8">
                  <a:extLst>
                    <a:ext uri="{FF2B5EF4-FFF2-40B4-BE49-F238E27FC236}">
                      <a16:creationId xmlns:a16="http://schemas.microsoft.com/office/drawing/2014/main" id="{D9D6A412-A8AC-6F44-A80B-9EB3810E161A}"/>
                    </a:ext>
                  </a:extLst>
                </p:cNvPr>
                <p:cNvSpPr txBox="1"/>
                <p:nvPr/>
              </p:nvSpPr>
              <p:spPr>
                <a:xfrm>
                  <a:off x="1748278" y="3239075"/>
                  <a:ext cx="698954" cy="369332"/>
                </a:xfrm>
                <a:prstGeom prst="rect">
                  <a:avLst/>
                </a:prstGeom>
                <a:noFill/>
              </p:spPr>
              <p:txBody>
                <a:bodyPr wrap="none" rtlCol="0">
                  <a:spAutoFit/>
                </a:bodyPr>
                <a:lstStyle/>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6600"/>
                      </a:solidFill>
                      <a:effectLst/>
                      <a:uLnTx/>
                      <a:uFillTx/>
                      <a:latin typeface="Times New Roman"/>
                      <a:ea typeface="ＭＳ Ｐゴシック" charset="0"/>
                      <a:cs typeface="Times New Roman"/>
                    </a:rPr>
                    <a:t>Seed</a:t>
                  </a:r>
                  <a:r>
                    <a:rPr kumimoji="0" lang="en-US" sz="1800" b="0" i="1" u="none" strike="noStrike" kern="1200" cap="none" spc="0" normalizeH="0" baseline="0" noProof="0">
                      <a:ln>
                        <a:noFill/>
                      </a:ln>
                      <a:solidFill>
                        <a:srgbClr val="54FF1D">
                          <a:lumMod val="60000"/>
                          <a:lumOff val="40000"/>
                        </a:srgbClr>
                      </a:solidFill>
                      <a:effectLst/>
                      <a:uLnTx/>
                      <a:uFillTx/>
                      <a:latin typeface="Times New Roman"/>
                      <a:ea typeface="ＭＳ Ｐゴシック" charset="0"/>
                      <a:cs typeface="Times New Roman"/>
                    </a:rPr>
                    <a:t> </a:t>
                  </a:r>
                  <a:endParaRPr kumimoji="0" lang="en-US" sz="2000" b="0" i="1" u="none" strike="noStrike" kern="1200" cap="none" spc="0" normalizeH="0" baseline="0" noProof="0">
                    <a:ln>
                      <a:noFill/>
                    </a:ln>
                    <a:solidFill>
                      <a:srgbClr val="98FF77"/>
                    </a:solidFill>
                    <a:effectLst/>
                    <a:uLnTx/>
                    <a:uFillTx/>
                    <a:latin typeface="Times New Roman"/>
                    <a:ea typeface="ＭＳ Ｐゴシック" charset="0"/>
                    <a:cs typeface="Times New Roman"/>
                  </a:endParaRPr>
                </a:p>
              </p:txBody>
            </p:sp>
            <p:sp>
              <p:nvSpPr>
                <p:cNvPr id="16" name="Oval 5">
                  <a:extLst>
                    <a:ext uri="{FF2B5EF4-FFF2-40B4-BE49-F238E27FC236}">
                      <a16:creationId xmlns:a16="http://schemas.microsoft.com/office/drawing/2014/main" id="{79266CF7-AD77-7040-92A3-5DF990CBF605}"/>
                    </a:ext>
                  </a:extLst>
                </p:cNvPr>
                <p:cNvSpPr/>
                <p:nvPr/>
              </p:nvSpPr>
              <p:spPr>
                <a:xfrm>
                  <a:off x="3002246" y="2626568"/>
                  <a:ext cx="45719" cy="1327740"/>
                </a:xfrm>
                <a:prstGeom prst="ellipse">
                  <a:avLst/>
                </a:prstGeom>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2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1" name="Freeform 18">
                <a:extLst>
                  <a:ext uri="{FF2B5EF4-FFF2-40B4-BE49-F238E27FC236}">
                    <a16:creationId xmlns:a16="http://schemas.microsoft.com/office/drawing/2014/main" id="{0C6D171E-0686-F34E-BCC4-C38C0D266B8F}"/>
                  </a:ext>
                </a:extLst>
              </p:cNvPr>
              <p:cNvSpPr>
                <a:spLocks/>
              </p:cNvSpPr>
              <p:nvPr/>
            </p:nvSpPr>
            <p:spPr bwMode="auto">
              <a:xfrm>
                <a:off x="10838483" y="3326939"/>
                <a:ext cx="157565" cy="1004888"/>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flip="none" rotWithShape="1">
                <a:gsLst>
                  <a:gs pos="30000">
                    <a:srgbClr val="7030A0"/>
                  </a:gs>
                  <a:gs pos="100000">
                    <a:srgbClr val="FFFFFF"/>
                  </a:gs>
                </a:gsLst>
                <a:lin ang="0" scaled="1"/>
                <a:tileRect/>
              </a:gradFill>
              <a:ln w="19050" cmpd="sng">
                <a:solidFill>
                  <a:srgbClr val="7030A0"/>
                </a:solidFill>
                <a:prstDash val="solid"/>
                <a:round/>
                <a:headEnd/>
                <a:tailEnd/>
              </a:ln>
            </p:spPr>
            <p:txBody>
              <a:bodyPr/>
              <a:lstStyle/>
              <a:p>
                <a:pPr marL="0" marR="0" lvl="0" indent="0" algn="l" defTabSz="40323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ＭＳ Ｐゴシック" charset="0"/>
                  <a:cs typeface="ＭＳ Ｐゴシック" charset="0"/>
                </a:endParaRPr>
              </a:p>
            </p:txBody>
          </p:sp>
          <p:sp>
            <p:nvSpPr>
              <p:cNvPr id="25" name="TextBox 7">
                <a:extLst>
                  <a:ext uri="{FF2B5EF4-FFF2-40B4-BE49-F238E27FC236}">
                    <a16:creationId xmlns:a16="http://schemas.microsoft.com/office/drawing/2014/main" id="{0433230C-B339-4847-BB66-9C5CAC718892}"/>
                  </a:ext>
                </a:extLst>
              </p:cNvPr>
              <p:cNvSpPr txBox="1"/>
              <p:nvPr/>
            </p:nvSpPr>
            <p:spPr>
              <a:xfrm>
                <a:off x="10980642" y="3199343"/>
                <a:ext cx="671979" cy="646331"/>
              </a:xfrm>
              <a:prstGeom prst="rect">
                <a:avLst/>
              </a:prstGeom>
              <a:noFill/>
            </p:spPr>
            <p:txBody>
              <a:bodyPr wrap="none" rtlCol="0">
                <a:spAutoFit/>
              </a:bodyPr>
              <a:lstStyle/>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7030A0"/>
                    </a:solidFill>
                    <a:effectLst/>
                    <a:uLnTx/>
                    <a:uFillTx/>
                    <a:latin typeface="Times New Roman"/>
                    <a:ea typeface="ＭＳ Ｐゴシック" charset="0"/>
                    <a:cs typeface="Times New Roman"/>
                  </a:rPr>
                  <a:t>FEL</a:t>
                </a:r>
              </a:p>
              <a:p>
                <a:pPr marL="0" marR="0" lvl="0" indent="0" algn="l" defTabSz="403236"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7030A0"/>
                    </a:solidFill>
                    <a:effectLst/>
                    <a:uLnTx/>
                    <a:uFillTx/>
                    <a:latin typeface="Times New Roman"/>
                    <a:ea typeface="ＭＳ Ｐゴシック" charset="0"/>
                    <a:cs typeface="Times New Roman"/>
                  </a:rPr>
                  <a:t>pulse</a:t>
                </a:r>
              </a:p>
            </p:txBody>
          </p:sp>
        </p:grpSp>
      </p:grpSp>
      <p:sp>
        <p:nvSpPr>
          <p:cNvPr id="4" name="TextBox 3">
            <a:extLst>
              <a:ext uri="{FF2B5EF4-FFF2-40B4-BE49-F238E27FC236}">
                <a16:creationId xmlns:a16="http://schemas.microsoft.com/office/drawing/2014/main" id="{3611F102-E264-F009-D1EA-F5DC2FE32621}"/>
              </a:ext>
            </a:extLst>
          </p:cNvPr>
          <p:cNvSpPr txBox="1"/>
          <p:nvPr/>
        </p:nvSpPr>
        <p:spPr>
          <a:xfrm>
            <a:off x="9733557" y="6515805"/>
            <a:ext cx="2525560"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Courtesy of L.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Giannessi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7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F957749-E9C6-F734-72A4-39A7F3B78358}"/>
            </a:ext>
          </a:extLst>
        </p:cNvPr>
        <p:cNvGrpSpPr/>
        <p:nvPr/>
      </p:nvGrpSpPr>
      <p:grpSpPr>
        <a:xfrm>
          <a:off x="0" y="0"/>
          <a:ext cx="0" cy="0"/>
          <a:chOff x="0" y="0"/>
          <a:chExt cx="0" cy="0"/>
        </a:xfrm>
      </p:grpSpPr>
      <p:sp>
        <p:nvSpPr>
          <p:cNvPr id="173" name="Outline">
            <a:extLst>
              <a:ext uri="{FF2B5EF4-FFF2-40B4-BE49-F238E27FC236}">
                <a16:creationId xmlns:a16="http://schemas.microsoft.com/office/drawing/2014/main" id="{19C13AED-3EE9-6EC8-E96F-8C094E2A436D}"/>
              </a:ext>
            </a:extLst>
          </p:cNvPr>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Recommendations from previous meeting </a:t>
            </a:r>
          </a:p>
        </p:txBody>
      </p:sp>
      <p:pic>
        <p:nvPicPr>
          <p:cNvPr id="175" name="Picture 3" descr="Picture 3">
            <a:extLst>
              <a:ext uri="{FF2B5EF4-FFF2-40B4-BE49-F238E27FC236}">
                <a16:creationId xmlns:a16="http://schemas.microsoft.com/office/drawing/2014/main" id="{E808D8CB-C7BB-81CA-4F89-A4E6E12DA3FE}"/>
              </a:ext>
            </a:extLst>
          </p:cNvPr>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a:extLst>
              <a:ext uri="{FF2B5EF4-FFF2-40B4-BE49-F238E27FC236}">
                <a16:creationId xmlns:a16="http://schemas.microsoft.com/office/drawing/2014/main" id="{EE791780-273E-E309-2EB7-95D540842C18}"/>
              </a:ext>
            </a:extLst>
          </p:cNvPr>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a:extLst>
              <a:ext uri="{FF2B5EF4-FFF2-40B4-BE49-F238E27FC236}">
                <a16:creationId xmlns:a16="http://schemas.microsoft.com/office/drawing/2014/main" id="{13C4CE01-3F43-9AA2-72B9-BC4659197B04}"/>
              </a:ext>
            </a:extLst>
          </p:cNvPr>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a:extLst>
              <a:ext uri="{FF2B5EF4-FFF2-40B4-BE49-F238E27FC236}">
                <a16:creationId xmlns:a16="http://schemas.microsoft.com/office/drawing/2014/main" id="{5B70DF7B-AA35-A4BC-E773-553467272F38}"/>
              </a:ext>
            </a:extLst>
          </p:cNvPr>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a:extLst>
              <a:ext uri="{FF2B5EF4-FFF2-40B4-BE49-F238E27FC236}">
                <a16:creationId xmlns:a16="http://schemas.microsoft.com/office/drawing/2014/main" id="{17F82BB3-3B1A-E542-91A1-F36920794C75}"/>
              </a:ext>
            </a:extLst>
          </p:cNvPr>
          <p:cNvSpPr txBox="1">
            <a:spLocks noGrp="1"/>
          </p:cNvSpPr>
          <p:nvPr>
            <p:ph type="sldNum" sz="quarter" idx="2"/>
          </p:nvPr>
        </p:nvSpPr>
        <p:spPr>
          <a:xfrm>
            <a:off x="5977460" y="6486708"/>
            <a:ext cx="230832" cy="241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2</a:t>
            </a:fld>
            <a:endParaRPr kumimoji="0" sz="900" b="0" i="0" u="none" strike="noStrike" kern="0" cap="none" spc="0" normalizeH="0" baseline="0" noProof="0" dirty="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D5BBEA07-3648-5B01-C9DE-E5118221A08A}"/>
              </a:ext>
            </a:extLst>
          </p:cNvPr>
          <p:cNvPicPr>
            <a:picLocks noChangeAspect="1"/>
          </p:cNvPicPr>
          <p:nvPr/>
        </p:nvPicPr>
        <p:blipFill>
          <a:blip r:embed="rId6"/>
          <a:stretch>
            <a:fillRect/>
          </a:stretch>
        </p:blipFill>
        <p:spPr>
          <a:xfrm>
            <a:off x="316017" y="1132050"/>
            <a:ext cx="3583681" cy="5029200"/>
          </a:xfrm>
          <a:prstGeom prst="rect">
            <a:avLst/>
          </a:prstGeom>
          <a:ln>
            <a:solidFill>
              <a:schemeClr val="tx1"/>
            </a:solidFill>
          </a:ln>
        </p:spPr>
      </p:pic>
      <p:pic>
        <p:nvPicPr>
          <p:cNvPr id="6" name="Picture 5">
            <a:extLst>
              <a:ext uri="{FF2B5EF4-FFF2-40B4-BE49-F238E27FC236}">
                <a16:creationId xmlns:a16="http://schemas.microsoft.com/office/drawing/2014/main" id="{D5750D12-B265-0A83-05EB-A927C4A96236}"/>
              </a:ext>
            </a:extLst>
          </p:cNvPr>
          <p:cNvPicPr>
            <a:picLocks noChangeAspect="1"/>
          </p:cNvPicPr>
          <p:nvPr/>
        </p:nvPicPr>
        <p:blipFill>
          <a:blip r:embed="rId7"/>
          <a:stretch>
            <a:fillRect/>
          </a:stretch>
        </p:blipFill>
        <p:spPr>
          <a:xfrm>
            <a:off x="4217844" y="3045375"/>
            <a:ext cx="7772400" cy="2507225"/>
          </a:xfrm>
          <a:prstGeom prst="rect">
            <a:avLst/>
          </a:prstGeom>
        </p:spPr>
      </p:pic>
      <p:pic>
        <p:nvPicPr>
          <p:cNvPr id="7" name="Picture 6">
            <a:extLst>
              <a:ext uri="{FF2B5EF4-FFF2-40B4-BE49-F238E27FC236}">
                <a16:creationId xmlns:a16="http://schemas.microsoft.com/office/drawing/2014/main" id="{1FE198CF-1741-B748-F59A-95587A0937FE}"/>
              </a:ext>
            </a:extLst>
          </p:cNvPr>
          <p:cNvPicPr>
            <a:picLocks noChangeAspect="1"/>
          </p:cNvPicPr>
          <p:nvPr/>
        </p:nvPicPr>
        <p:blipFill>
          <a:blip r:embed="rId8"/>
          <a:stretch>
            <a:fillRect/>
          </a:stretch>
        </p:blipFill>
        <p:spPr>
          <a:xfrm>
            <a:off x="5449717" y="1459884"/>
            <a:ext cx="5308654" cy="843861"/>
          </a:xfrm>
          <a:prstGeom prst="rect">
            <a:avLst/>
          </a:prstGeom>
        </p:spPr>
      </p:pic>
    </p:spTree>
    <p:extLst>
      <p:ext uri="{BB962C8B-B14F-4D97-AF65-F5344CB8AC3E}">
        <p14:creationId xmlns:p14="http://schemas.microsoft.com/office/powerpoint/2010/main" val="12209573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orda 186">
            <a:extLst>
              <a:ext uri="{FF2B5EF4-FFF2-40B4-BE49-F238E27FC236}">
                <a16:creationId xmlns:a16="http://schemas.microsoft.com/office/drawing/2014/main" id="{39096E15-F6BF-D642-AC2F-3EA352F721B6}"/>
              </a:ext>
            </a:extLst>
          </p:cNvPr>
          <p:cNvSpPr/>
          <p:nvPr/>
        </p:nvSpPr>
        <p:spPr>
          <a:xfrm>
            <a:off x="9148977" y="4304265"/>
            <a:ext cx="1596465" cy="1351722"/>
          </a:xfrm>
          <a:prstGeom prst="chord">
            <a:avLst>
              <a:gd name="adj1" fmla="val 10773303"/>
              <a:gd name="adj2" fmla="val 24116"/>
            </a:avLst>
          </a:prstGeom>
          <a:solidFill>
            <a:srgbClr val="7030A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6" name="Corda 185">
            <a:extLst>
              <a:ext uri="{FF2B5EF4-FFF2-40B4-BE49-F238E27FC236}">
                <a16:creationId xmlns:a16="http://schemas.microsoft.com/office/drawing/2014/main" id="{D21D5638-4C23-5F42-A1FD-A7B4EB36A1A3}"/>
              </a:ext>
            </a:extLst>
          </p:cNvPr>
          <p:cNvSpPr/>
          <p:nvPr/>
        </p:nvSpPr>
        <p:spPr>
          <a:xfrm>
            <a:off x="9149752" y="4582561"/>
            <a:ext cx="1579788" cy="763327"/>
          </a:xfrm>
          <a:prstGeom prst="chord">
            <a:avLst>
              <a:gd name="adj1" fmla="val 10765588"/>
              <a:gd name="adj2" fmla="val 34776"/>
            </a:avLst>
          </a:prstGeom>
          <a:solidFill>
            <a:srgbClr val="D883FF">
              <a:alpha val="6206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olo 1">
            <a:extLst>
              <a:ext uri="{FF2B5EF4-FFF2-40B4-BE49-F238E27FC236}">
                <a16:creationId xmlns:a16="http://schemas.microsoft.com/office/drawing/2014/main" id="{DD60828D-5F58-7746-B54A-98FE16D8647C}"/>
              </a:ext>
            </a:extLst>
          </p:cNvPr>
          <p:cNvSpPr>
            <a:spLocks noGrp="1"/>
          </p:cNvSpPr>
          <p:nvPr>
            <p:ph type="title"/>
          </p:nvPr>
        </p:nvSpPr>
        <p:spPr>
          <a:xfrm>
            <a:off x="479376" y="548680"/>
            <a:ext cx="10515600" cy="1325563"/>
          </a:xfrm>
        </p:spPr>
        <p:txBody>
          <a:bodyPr/>
          <a:lstStyle/>
          <a:p>
            <a:r>
              <a:rPr lang="en-US"/>
              <a:t>Complementarity with FERMI</a:t>
            </a:r>
            <a:r>
              <a:rPr lang="en-US" baseline="30000"/>
              <a:t>*</a:t>
            </a:r>
          </a:p>
        </p:txBody>
      </p:sp>
      <p:sp>
        <p:nvSpPr>
          <p:cNvPr id="190" name="Segnaposto numero diapositiva 189">
            <a:extLst>
              <a:ext uri="{FF2B5EF4-FFF2-40B4-BE49-F238E27FC236}">
                <a16:creationId xmlns:a16="http://schemas.microsoft.com/office/drawing/2014/main" id="{53B0C12C-8DAA-454D-87CF-B2C914F01513}"/>
              </a:ext>
            </a:extLst>
          </p:cNvPr>
          <p:cNvSpPr>
            <a:spLocks noGrp="1"/>
          </p:cNvSpPr>
          <p:nvPr>
            <p:ph type="sldNum" sz="quarter" idx="12"/>
          </p:nvPr>
        </p:nvSpPr>
        <p:spPr>
          <a:xfrm>
            <a:off x="9296400" y="63706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6FBE0-971E-9141-908B-F4C9F2B4A260}"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1" name="Corda 70">
            <a:extLst>
              <a:ext uri="{FF2B5EF4-FFF2-40B4-BE49-F238E27FC236}">
                <a16:creationId xmlns:a16="http://schemas.microsoft.com/office/drawing/2014/main" id="{E82855C3-13CD-E94B-9177-4D88AC9D9A64}"/>
              </a:ext>
            </a:extLst>
          </p:cNvPr>
          <p:cNvSpPr/>
          <p:nvPr/>
        </p:nvSpPr>
        <p:spPr>
          <a:xfrm>
            <a:off x="3522345" y="3658553"/>
            <a:ext cx="3321368" cy="2613660"/>
          </a:xfrm>
          <a:prstGeom prst="chord">
            <a:avLst>
              <a:gd name="adj1" fmla="val 10778040"/>
              <a:gd name="adj2" fmla="val 10260"/>
            </a:avLst>
          </a:prstGeom>
          <a:solidFill>
            <a:schemeClr val="accent1">
              <a:alpha val="5962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Corda 68">
            <a:extLst>
              <a:ext uri="{FF2B5EF4-FFF2-40B4-BE49-F238E27FC236}">
                <a16:creationId xmlns:a16="http://schemas.microsoft.com/office/drawing/2014/main" id="{4D93D7A0-43CD-EB45-9A34-3D88A895CD9F}"/>
              </a:ext>
            </a:extLst>
          </p:cNvPr>
          <p:cNvSpPr/>
          <p:nvPr/>
        </p:nvSpPr>
        <p:spPr>
          <a:xfrm>
            <a:off x="2135560" y="3140968"/>
            <a:ext cx="2403961" cy="3629025"/>
          </a:xfrm>
          <a:prstGeom prst="chord">
            <a:avLst>
              <a:gd name="adj1" fmla="val 10778040"/>
              <a:gd name="adj2" fmla="val 51783"/>
            </a:avLst>
          </a:prstGeom>
          <a:solidFill>
            <a:schemeClr val="accent1">
              <a:lumMod val="40000"/>
              <a:lumOff val="60000"/>
              <a:alpha val="5957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Corda 71">
            <a:extLst>
              <a:ext uri="{FF2B5EF4-FFF2-40B4-BE49-F238E27FC236}">
                <a16:creationId xmlns:a16="http://schemas.microsoft.com/office/drawing/2014/main" id="{F10CEF17-D1E6-9F40-AFE7-03ABF008BD19}"/>
              </a:ext>
            </a:extLst>
          </p:cNvPr>
          <p:cNvSpPr/>
          <p:nvPr/>
        </p:nvSpPr>
        <p:spPr>
          <a:xfrm>
            <a:off x="6006667" y="3296568"/>
            <a:ext cx="3880283" cy="3375695"/>
          </a:xfrm>
          <a:prstGeom prst="chord">
            <a:avLst>
              <a:gd name="adj1" fmla="val 10765588"/>
              <a:gd name="adj2" fmla="val 43199"/>
            </a:avLst>
          </a:prstGeom>
          <a:solidFill>
            <a:srgbClr val="D883FF">
              <a:alpha val="678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Corda 72">
            <a:extLst>
              <a:ext uri="{FF2B5EF4-FFF2-40B4-BE49-F238E27FC236}">
                <a16:creationId xmlns:a16="http://schemas.microsoft.com/office/drawing/2014/main" id="{EA92CE94-A2B5-6341-B642-0EF4EDD36021}"/>
              </a:ext>
            </a:extLst>
          </p:cNvPr>
          <p:cNvSpPr/>
          <p:nvPr/>
        </p:nvSpPr>
        <p:spPr>
          <a:xfrm>
            <a:off x="6744073" y="3304585"/>
            <a:ext cx="1759698" cy="3364775"/>
          </a:xfrm>
          <a:prstGeom prst="chord">
            <a:avLst>
              <a:gd name="adj1" fmla="val 10758490"/>
              <a:gd name="adj2" fmla="val 38630"/>
            </a:avLst>
          </a:prstGeom>
          <a:solidFill>
            <a:srgbClr val="7030A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4" name="CasellaDiTesto 73">
            <a:extLst>
              <a:ext uri="{FF2B5EF4-FFF2-40B4-BE49-F238E27FC236}">
                <a16:creationId xmlns:a16="http://schemas.microsoft.com/office/drawing/2014/main" id="{1535570F-20CA-7B4A-97EC-706A71244D5E}"/>
              </a:ext>
            </a:extLst>
          </p:cNvPr>
          <p:cNvSpPr txBox="1"/>
          <p:nvPr/>
        </p:nvSpPr>
        <p:spPr>
          <a:xfrm>
            <a:off x="2999656" y="3573016"/>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ARIA</a:t>
            </a:r>
          </a:p>
        </p:txBody>
      </p:sp>
      <p:sp>
        <p:nvSpPr>
          <p:cNvPr id="75" name="CasellaDiTesto 74">
            <a:extLst>
              <a:ext uri="{FF2B5EF4-FFF2-40B4-BE49-F238E27FC236}">
                <a16:creationId xmlns:a16="http://schemas.microsoft.com/office/drawing/2014/main" id="{95594304-9269-B34C-BE56-92D9CB1F1F24}"/>
              </a:ext>
            </a:extLst>
          </p:cNvPr>
          <p:cNvSpPr txBox="1"/>
          <p:nvPr/>
        </p:nvSpPr>
        <p:spPr>
          <a:xfrm>
            <a:off x="4655840" y="4005064"/>
            <a:ext cx="1390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FERMI FEL-1</a:t>
            </a: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76" name="CasellaDiTesto 75">
            <a:extLst>
              <a:ext uri="{FF2B5EF4-FFF2-40B4-BE49-F238E27FC236}">
                <a16:creationId xmlns:a16="http://schemas.microsoft.com/office/drawing/2014/main" id="{EBA91ABC-DF3F-1C47-953F-025DC8FD9DE7}"/>
              </a:ext>
            </a:extLst>
          </p:cNvPr>
          <p:cNvSpPr txBox="1"/>
          <p:nvPr/>
        </p:nvSpPr>
        <p:spPr>
          <a:xfrm>
            <a:off x="8400256" y="3717032"/>
            <a:ext cx="8627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FERMI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FEL-2</a:t>
            </a: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30000" noProof="0">
              <a:ln>
                <a:noFill/>
              </a:ln>
              <a:solidFill>
                <a:prstClr val="black"/>
              </a:solidFill>
              <a:effectLst/>
              <a:uLnTx/>
              <a:uFillTx/>
              <a:latin typeface="Aptos" panose="02110004020202020204"/>
              <a:ea typeface="+mn-ea"/>
              <a:cs typeface="+mn-cs"/>
            </a:endParaRPr>
          </a:p>
        </p:txBody>
      </p:sp>
      <p:sp>
        <p:nvSpPr>
          <p:cNvPr id="77" name="CasellaDiTesto 76">
            <a:extLst>
              <a:ext uri="{FF2B5EF4-FFF2-40B4-BE49-F238E27FC236}">
                <a16:creationId xmlns:a16="http://schemas.microsoft.com/office/drawing/2014/main" id="{2D78F8CD-477C-F34B-98E4-031F6C8CBFFD}"/>
              </a:ext>
            </a:extLst>
          </p:cNvPr>
          <p:cNvSpPr txBox="1"/>
          <p:nvPr/>
        </p:nvSpPr>
        <p:spPr>
          <a:xfrm>
            <a:off x="7248128" y="4149080"/>
            <a:ext cx="746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ptos" panose="02110004020202020204"/>
                <a:ea typeface="+mn-ea"/>
                <a:cs typeface="+mn-cs"/>
              </a:rPr>
              <a:t>AQUA</a:t>
            </a:r>
          </a:p>
        </p:txBody>
      </p:sp>
      <p:sp>
        <p:nvSpPr>
          <p:cNvPr id="78" name="CasellaDiTesto 77">
            <a:extLst>
              <a:ext uri="{FF2B5EF4-FFF2-40B4-BE49-F238E27FC236}">
                <a16:creationId xmlns:a16="http://schemas.microsoft.com/office/drawing/2014/main" id="{8E3D73B4-B0B9-2F49-B3D5-404335039BF1}"/>
              </a:ext>
            </a:extLst>
          </p:cNvPr>
          <p:cNvSpPr txBox="1"/>
          <p:nvPr/>
        </p:nvSpPr>
        <p:spPr>
          <a:xfrm>
            <a:off x="5519936" y="6237312"/>
            <a:ext cx="5321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In the </a:t>
            </a:r>
            <a:r>
              <a:rPr kumimoji="0" lang="en-US" sz="1800" b="0" i="0" u="sng" strike="noStrike" kern="1200" cap="none" spc="0" normalizeH="0" baseline="0" noProof="0">
                <a:ln>
                  <a:noFill/>
                </a:ln>
                <a:solidFill>
                  <a:prstClr val="black"/>
                </a:solidFill>
                <a:effectLst/>
                <a:uLnTx/>
                <a:uFillTx/>
                <a:latin typeface="Aptos" panose="02110004020202020204"/>
                <a:ea typeface="+mn-ea"/>
                <a:cs typeface="+mn-cs"/>
              </a:rPr>
              <a:t>FERMI 2.0 scenario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(after FERMI upgrade)</a:t>
            </a:r>
          </a:p>
        </p:txBody>
      </p:sp>
      <p:grpSp>
        <p:nvGrpSpPr>
          <p:cNvPr id="65" name="Gruppo 64">
            <a:extLst>
              <a:ext uri="{FF2B5EF4-FFF2-40B4-BE49-F238E27FC236}">
                <a16:creationId xmlns:a16="http://schemas.microsoft.com/office/drawing/2014/main" id="{6DAE2B04-1E4E-CE43-88E0-FFC052BC7520}"/>
              </a:ext>
            </a:extLst>
          </p:cNvPr>
          <p:cNvGrpSpPr/>
          <p:nvPr/>
        </p:nvGrpSpPr>
        <p:grpSpPr>
          <a:xfrm>
            <a:off x="652952" y="4691374"/>
            <a:ext cx="8836743" cy="591231"/>
            <a:chOff x="1005209" y="3545465"/>
            <a:chExt cx="8836743" cy="591231"/>
          </a:xfrm>
        </p:grpSpPr>
        <p:grpSp>
          <p:nvGrpSpPr>
            <p:cNvPr id="7" name="Gruppo 6">
              <a:extLst>
                <a:ext uri="{FF2B5EF4-FFF2-40B4-BE49-F238E27FC236}">
                  <a16:creationId xmlns:a16="http://schemas.microsoft.com/office/drawing/2014/main" id="{90C64F01-DC5B-8942-9CD2-29C8F1C2D088}"/>
                </a:ext>
              </a:extLst>
            </p:cNvPr>
            <p:cNvGrpSpPr/>
            <p:nvPr/>
          </p:nvGrpSpPr>
          <p:grpSpPr>
            <a:xfrm>
              <a:off x="1648504" y="3769419"/>
              <a:ext cx="7973251" cy="162378"/>
              <a:chOff x="1146497" y="5464231"/>
              <a:chExt cx="8011592" cy="178992"/>
            </a:xfrm>
          </p:grpSpPr>
          <p:cxnSp>
            <p:nvCxnSpPr>
              <p:cNvPr id="17" name="Connettore 1 16">
                <a:extLst>
                  <a:ext uri="{FF2B5EF4-FFF2-40B4-BE49-F238E27FC236}">
                    <a16:creationId xmlns:a16="http://schemas.microsoft.com/office/drawing/2014/main" id="{A23EA7E8-E80A-0C43-AAF3-A9F3BBC1D1D7}"/>
                  </a:ext>
                </a:extLst>
              </p:cNvPr>
              <p:cNvCxnSpPr>
                <a:cxnSpLocks/>
              </p:cNvCxnSpPr>
              <p:nvPr/>
            </p:nvCxnSpPr>
            <p:spPr bwMode="auto">
              <a:xfrm>
                <a:off x="5142562" y="5464231"/>
                <a:ext cx="0" cy="178992"/>
              </a:xfrm>
              <a:prstGeom prst="line">
                <a:avLst/>
              </a:prstGeom>
              <a:solidFill>
                <a:srgbClr val="00B8FF"/>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Connettore 1 17">
                <a:extLst>
                  <a:ext uri="{FF2B5EF4-FFF2-40B4-BE49-F238E27FC236}">
                    <a16:creationId xmlns:a16="http://schemas.microsoft.com/office/drawing/2014/main" id="{EBC17393-003E-D84E-A65A-98BCE330A847}"/>
                  </a:ext>
                </a:extLst>
              </p:cNvPr>
              <p:cNvCxnSpPr>
                <a:cxnSpLocks/>
              </p:cNvCxnSpPr>
              <p:nvPr/>
            </p:nvCxnSpPr>
            <p:spPr bwMode="auto">
              <a:xfrm>
                <a:off x="2340129"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nettore 1 18">
                <a:extLst>
                  <a:ext uri="{FF2B5EF4-FFF2-40B4-BE49-F238E27FC236}">
                    <a16:creationId xmlns:a16="http://schemas.microsoft.com/office/drawing/2014/main" id="{B7B40AD5-B53F-F94C-82A6-D9E68CDD8B78}"/>
                  </a:ext>
                </a:extLst>
              </p:cNvPr>
              <p:cNvCxnSpPr>
                <a:cxnSpLocks/>
              </p:cNvCxnSpPr>
              <p:nvPr/>
            </p:nvCxnSpPr>
            <p:spPr bwMode="auto">
              <a:xfrm>
                <a:off x="3025168"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Connettore 1 19">
                <a:extLst>
                  <a:ext uri="{FF2B5EF4-FFF2-40B4-BE49-F238E27FC236}">
                    <a16:creationId xmlns:a16="http://schemas.microsoft.com/office/drawing/2014/main" id="{57859830-D85D-E74C-BB2D-352E8375CF71}"/>
                  </a:ext>
                </a:extLst>
              </p:cNvPr>
              <p:cNvCxnSpPr>
                <a:cxnSpLocks/>
              </p:cNvCxnSpPr>
              <p:nvPr/>
            </p:nvCxnSpPr>
            <p:spPr bwMode="auto">
              <a:xfrm>
                <a:off x="3538948"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Connettore 1 20">
                <a:extLst>
                  <a:ext uri="{FF2B5EF4-FFF2-40B4-BE49-F238E27FC236}">
                    <a16:creationId xmlns:a16="http://schemas.microsoft.com/office/drawing/2014/main" id="{31EDB45D-7B64-CB47-BC9F-CAEE27BFE821}"/>
                  </a:ext>
                </a:extLst>
              </p:cNvPr>
              <p:cNvCxnSpPr>
                <a:cxnSpLocks/>
              </p:cNvCxnSpPr>
              <p:nvPr/>
            </p:nvCxnSpPr>
            <p:spPr bwMode="auto">
              <a:xfrm>
                <a:off x="3935960"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Connettore 1 21">
                <a:extLst>
                  <a:ext uri="{FF2B5EF4-FFF2-40B4-BE49-F238E27FC236}">
                    <a16:creationId xmlns:a16="http://schemas.microsoft.com/office/drawing/2014/main" id="{F39B5126-0D17-644B-87D9-62019E5E19F2}"/>
                  </a:ext>
                </a:extLst>
              </p:cNvPr>
              <p:cNvCxnSpPr>
                <a:cxnSpLocks/>
              </p:cNvCxnSpPr>
              <p:nvPr/>
            </p:nvCxnSpPr>
            <p:spPr bwMode="auto">
              <a:xfrm>
                <a:off x="4262909"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Connettore 1 22">
                <a:extLst>
                  <a:ext uri="{FF2B5EF4-FFF2-40B4-BE49-F238E27FC236}">
                    <a16:creationId xmlns:a16="http://schemas.microsoft.com/office/drawing/2014/main" id="{9E49E4C2-47C8-4C48-9753-3BB47049E117}"/>
                  </a:ext>
                </a:extLst>
              </p:cNvPr>
              <p:cNvCxnSpPr>
                <a:cxnSpLocks/>
              </p:cNvCxnSpPr>
              <p:nvPr/>
            </p:nvCxnSpPr>
            <p:spPr bwMode="auto">
              <a:xfrm>
                <a:off x="4527585"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nettore 1 23">
                <a:extLst>
                  <a:ext uri="{FF2B5EF4-FFF2-40B4-BE49-F238E27FC236}">
                    <a16:creationId xmlns:a16="http://schemas.microsoft.com/office/drawing/2014/main" id="{4CE946E1-3A6A-594D-A8FD-96D611D5B515}"/>
                  </a:ext>
                </a:extLst>
              </p:cNvPr>
              <p:cNvCxnSpPr>
                <a:cxnSpLocks/>
              </p:cNvCxnSpPr>
              <p:nvPr/>
            </p:nvCxnSpPr>
            <p:spPr bwMode="auto">
              <a:xfrm>
                <a:off x="4745552"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Connettore 1 24">
                <a:extLst>
                  <a:ext uri="{FF2B5EF4-FFF2-40B4-BE49-F238E27FC236}">
                    <a16:creationId xmlns:a16="http://schemas.microsoft.com/office/drawing/2014/main" id="{30EE2A12-2881-1640-98A4-EAF691AB35A8}"/>
                  </a:ext>
                </a:extLst>
              </p:cNvPr>
              <p:cNvCxnSpPr>
                <a:cxnSpLocks/>
              </p:cNvCxnSpPr>
              <p:nvPr/>
            </p:nvCxnSpPr>
            <p:spPr bwMode="auto">
              <a:xfrm>
                <a:off x="4955734"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Connettore 1 25">
                <a:extLst>
                  <a:ext uri="{FF2B5EF4-FFF2-40B4-BE49-F238E27FC236}">
                    <a16:creationId xmlns:a16="http://schemas.microsoft.com/office/drawing/2014/main" id="{2BC38B1B-8E28-6048-AD26-53580126DB6D}"/>
                  </a:ext>
                </a:extLst>
              </p:cNvPr>
              <p:cNvCxnSpPr>
                <a:cxnSpLocks/>
              </p:cNvCxnSpPr>
              <p:nvPr/>
            </p:nvCxnSpPr>
            <p:spPr bwMode="auto">
              <a:xfrm>
                <a:off x="9158089" y="5472925"/>
                <a:ext cx="0" cy="161604"/>
              </a:xfrm>
              <a:prstGeom prst="line">
                <a:avLst/>
              </a:prstGeom>
              <a:solidFill>
                <a:srgbClr val="00B8FF"/>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Connettore 1 26">
                <a:extLst>
                  <a:ext uri="{FF2B5EF4-FFF2-40B4-BE49-F238E27FC236}">
                    <a16:creationId xmlns:a16="http://schemas.microsoft.com/office/drawing/2014/main" id="{4167FC3E-28F1-2F48-B877-9DB24AAD0371}"/>
                  </a:ext>
                </a:extLst>
              </p:cNvPr>
              <p:cNvCxnSpPr>
                <a:cxnSpLocks/>
              </p:cNvCxnSpPr>
              <p:nvPr/>
            </p:nvCxnSpPr>
            <p:spPr bwMode="auto">
              <a:xfrm>
                <a:off x="6355656"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Connettore 1 27">
                <a:extLst>
                  <a:ext uri="{FF2B5EF4-FFF2-40B4-BE49-F238E27FC236}">
                    <a16:creationId xmlns:a16="http://schemas.microsoft.com/office/drawing/2014/main" id="{47A83FE5-75A5-6A4D-B344-52E07F33807C}"/>
                  </a:ext>
                </a:extLst>
              </p:cNvPr>
              <p:cNvCxnSpPr>
                <a:cxnSpLocks/>
              </p:cNvCxnSpPr>
              <p:nvPr/>
            </p:nvCxnSpPr>
            <p:spPr bwMode="auto">
              <a:xfrm>
                <a:off x="7040695"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Connettore 1 28">
                <a:extLst>
                  <a:ext uri="{FF2B5EF4-FFF2-40B4-BE49-F238E27FC236}">
                    <a16:creationId xmlns:a16="http://schemas.microsoft.com/office/drawing/2014/main" id="{BDB79917-FB58-1F49-A814-25E1397336B1}"/>
                  </a:ext>
                </a:extLst>
              </p:cNvPr>
              <p:cNvCxnSpPr>
                <a:cxnSpLocks/>
              </p:cNvCxnSpPr>
              <p:nvPr/>
            </p:nvCxnSpPr>
            <p:spPr bwMode="auto">
              <a:xfrm>
                <a:off x="7554475"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1 29">
                <a:extLst>
                  <a:ext uri="{FF2B5EF4-FFF2-40B4-BE49-F238E27FC236}">
                    <a16:creationId xmlns:a16="http://schemas.microsoft.com/office/drawing/2014/main" id="{830BD6DA-4C1A-5144-A66B-FAB5DE10CDAB}"/>
                  </a:ext>
                </a:extLst>
              </p:cNvPr>
              <p:cNvCxnSpPr>
                <a:cxnSpLocks/>
              </p:cNvCxnSpPr>
              <p:nvPr/>
            </p:nvCxnSpPr>
            <p:spPr bwMode="auto">
              <a:xfrm>
                <a:off x="7951487"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Connettore 1 30">
                <a:extLst>
                  <a:ext uri="{FF2B5EF4-FFF2-40B4-BE49-F238E27FC236}">
                    <a16:creationId xmlns:a16="http://schemas.microsoft.com/office/drawing/2014/main" id="{B8A41547-A89F-F748-B05D-1A31E604139A}"/>
                  </a:ext>
                </a:extLst>
              </p:cNvPr>
              <p:cNvCxnSpPr>
                <a:cxnSpLocks/>
              </p:cNvCxnSpPr>
              <p:nvPr/>
            </p:nvCxnSpPr>
            <p:spPr bwMode="auto">
              <a:xfrm>
                <a:off x="8278436"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Connettore 1 31">
                <a:extLst>
                  <a:ext uri="{FF2B5EF4-FFF2-40B4-BE49-F238E27FC236}">
                    <a16:creationId xmlns:a16="http://schemas.microsoft.com/office/drawing/2014/main" id="{CF4E5D65-8DBD-BF4F-B342-31EAF044C08E}"/>
                  </a:ext>
                </a:extLst>
              </p:cNvPr>
              <p:cNvCxnSpPr>
                <a:cxnSpLocks/>
              </p:cNvCxnSpPr>
              <p:nvPr/>
            </p:nvCxnSpPr>
            <p:spPr bwMode="auto">
              <a:xfrm>
                <a:off x="8543112"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nettore 1 32">
                <a:extLst>
                  <a:ext uri="{FF2B5EF4-FFF2-40B4-BE49-F238E27FC236}">
                    <a16:creationId xmlns:a16="http://schemas.microsoft.com/office/drawing/2014/main" id="{57A5811F-638C-0642-9B96-DD9C8BD383FB}"/>
                  </a:ext>
                </a:extLst>
              </p:cNvPr>
              <p:cNvCxnSpPr>
                <a:cxnSpLocks/>
              </p:cNvCxnSpPr>
              <p:nvPr/>
            </p:nvCxnSpPr>
            <p:spPr bwMode="auto">
              <a:xfrm>
                <a:off x="8761079"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Connettore 1 33">
                <a:extLst>
                  <a:ext uri="{FF2B5EF4-FFF2-40B4-BE49-F238E27FC236}">
                    <a16:creationId xmlns:a16="http://schemas.microsoft.com/office/drawing/2014/main" id="{D6CBC97F-93A2-0B4F-B174-8A16C206B58C}"/>
                  </a:ext>
                </a:extLst>
              </p:cNvPr>
              <p:cNvCxnSpPr>
                <a:cxnSpLocks/>
              </p:cNvCxnSpPr>
              <p:nvPr/>
            </p:nvCxnSpPr>
            <p:spPr bwMode="auto">
              <a:xfrm>
                <a:off x="8971261" y="5504632"/>
                <a:ext cx="0" cy="9819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Connettore 1 34">
                <a:extLst>
                  <a:ext uri="{FF2B5EF4-FFF2-40B4-BE49-F238E27FC236}">
                    <a16:creationId xmlns:a16="http://schemas.microsoft.com/office/drawing/2014/main" id="{69461353-D2EB-5E45-9E56-E6042002D13E}"/>
                  </a:ext>
                </a:extLst>
              </p:cNvPr>
              <p:cNvCxnSpPr>
                <a:cxnSpLocks/>
              </p:cNvCxnSpPr>
              <p:nvPr/>
            </p:nvCxnSpPr>
            <p:spPr bwMode="auto">
              <a:xfrm>
                <a:off x="1146497" y="5472414"/>
                <a:ext cx="0" cy="162627"/>
              </a:xfrm>
              <a:prstGeom prst="line">
                <a:avLst/>
              </a:prstGeom>
              <a:solidFill>
                <a:srgbClr val="00B8FF"/>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3" name="Gruppo 62">
              <a:extLst>
                <a:ext uri="{FF2B5EF4-FFF2-40B4-BE49-F238E27FC236}">
                  <a16:creationId xmlns:a16="http://schemas.microsoft.com/office/drawing/2014/main" id="{D2D85079-29D8-504D-82A7-82B7F41B89B6}"/>
                </a:ext>
              </a:extLst>
            </p:cNvPr>
            <p:cNvGrpSpPr/>
            <p:nvPr/>
          </p:nvGrpSpPr>
          <p:grpSpPr>
            <a:xfrm>
              <a:off x="1008456" y="3545465"/>
              <a:ext cx="8833496" cy="246041"/>
              <a:chOff x="1291677" y="5722222"/>
              <a:chExt cx="8833496" cy="246041"/>
            </a:xfrm>
          </p:grpSpPr>
          <p:sp>
            <p:nvSpPr>
              <p:cNvPr id="36" name="CasellaDiTesto 35">
                <a:extLst>
                  <a:ext uri="{FF2B5EF4-FFF2-40B4-BE49-F238E27FC236}">
                    <a16:creationId xmlns:a16="http://schemas.microsoft.com/office/drawing/2014/main" id="{4B993115-69D8-5540-AF9A-7ADD9EF021F8}"/>
                  </a:ext>
                </a:extLst>
              </p:cNvPr>
              <p:cNvSpPr txBox="1"/>
              <p:nvPr/>
            </p:nvSpPr>
            <p:spPr>
              <a:xfrm>
                <a:off x="1748031" y="5742291"/>
                <a:ext cx="372218"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248</a:t>
                </a:r>
              </a:p>
            </p:txBody>
          </p:sp>
          <p:sp>
            <p:nvSpPr>
              <p:cNvPr id="37" name="CasellaDiTesto 36">
                <a:extLst>
                  <a:ext uri="{FF2B5EF4-FFF2-40B4-BE49-F238E27FC236}">
                    <a16:creationId xmlns:a16="http://schemas.microsoft.com/office/drawing/2014/main" id="{E568022F-41DE-4E41-A5F3-1A6C5E1B127A}"/>
                  </a:ext>
                </a:extLst>
              </p:cNvPr>
              <p:cNvSpPr txBox="1"/>
              <p:nvPr/>
            </p:nvSpPr>
            <p:spPr>
              <a:xfrm>
                <a:off x="8861363" y="5750383"/>
                <a:ext cx="335348"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4.1</a:t>
                </a:r>
              </a:p>
            </p:txBody>
          </p:sp>
          <p:sp>
            <p:nvSpPr>
              <p:cNvPr id="38" name="CasellaDiTesto 37">
                <a:extLst>
                  <a:ext uri="{FF2B5EF4-FFF2-40B4-BE49-F238E27FC236}">
                    <a16:creationId xmlns:a16="http://schemas.microsoft.com/office/drawing/2014/main" id="{787D5268-04C2-4B48-88E3-C68BE1C56CCA}"/>
                  </a:ext>
                </a:extLst>
              </p:cNvPr>
              <p:cNvSpPr txBox="1"/>
              <p:nvPr/>
            </p:nvSpPr>
            <p:spPr>
              <a:xfrm>
                <a:off x="5702990" y="5742291"/>
                <a:ext cx="397866"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24.8</a:t>
                </a:r>
              </a:p>
            </p:txBody>
          </p:sp>
          <p:sp>
            <p:nvSpPr>
              <p:cNvPr id="39" name="CasellaDiTesto 38">
                <a:extLst>
                  <a:ext uri="{FF2B5EF4-FFF2-40B4-BE49-F238E27FC236}">
                    <a16:creationId xmlns:a16="http://schemas.microsoft.com/office/drawing/2014/main" id="{996D8630-7EA4-6A4D-9FC6-A39210CB0A5B}"/>
                  </a:ext>
                </a:extLst>
              </p:cNvPr>
              <p:cNvSpPr txBox="1"/>
              <p:nvPr/>
            </p:nvSpPr>
            <p:spPr>
              <a:xfrm>
                <a:off x="9727307" y="5742291"/>
                <a:ext cx="397866"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2.48</a:t>
                </a:r>
              </a:p>
            </p:txBody>
          </p:sp>
          <p:sp>
            <p:nvSpPr>
              <p:cNvPr id="40" name="CasellaDiTesto 39">
                <a:extLst>
                  <a:ext uri="{FF2B5EF4-FFF2-40B4-BE49-F238E27FC236}">
                    <a16:creationId xmlns:a16="http://schemas.microsoft.com/office/drawing/2014/main" id="{B57453C0-EDDE-704F-9B85-2E92B00A7C3A}"/>
                  </a:ext>
                </a:extLst>
              </p:cNvPr>
              <p:cNvSpPr txBox="1"/>
              <p:nvPr/>
            </p:nvSpPr>
            <p:spPr>
              <a:xfrm>
                <a:off x="4500534" y="5742291"/>
                <a:ext cx="397866"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49.5</a:t>
                </a:r>
              </a:p>
            </p:txBody>
          </p:sp>
          <p:sp>
            <p:nvSpPr>
              <p:cNvPr id="41" name="CasellaDiTesto 40">
                <a:extLst>
                  <a:ext uri="{FF2B5EF4-FFF2-40B4-BE49-F238E27FC236}">
                    <a16:creationId xmlns:a16="http://schemas.microsoft.com/office/drawing/2014/main" id="{C7C34E70-C45F-6047-AAA7-F4E52747754F}"/>
                  </a:ext>
                </a:extLst>
              </p:cNvPr>
              <p:cNvSpPr txBox="1"/>
              <p:nvPr/>
            </p:nvSpPr>
            <p:spPr>
              <a:xfrm>
                <a:off x="7644318" y="5742291"/>
                <a:ext cx="335348"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8.2</a:t>
                </a:r>
              </a:p>
            </p:txBody>
          </p:sp>
          <p:sp>
            <p:nvSpPr>
              <p:cNvPr id="11" name="CasellaDiTesto 10">
                <a:extLst>
                  <a:ext uri="{FF2B5EF4-FFF2-40B4-BE49-F238E27FC236}">
                    <a16:creationId xmlns:a16="http://schemas.microsoft.com/office/drawing/2014/main" id="{81EC673D-99E1-B74F-A483-50A0F7D9DBB2}"/>
                  </a:ext>
                </a:extLst>
              </p:cNvPr>
              <p:cNvSpPr txBox="1"/>
              <p:nvPr/>
            </p:nvSpPr>
            <p:spPr>
              <a:xfrm>
                <a:off x="1291677" y="5722222"/>
                <a:ext cx="529312" cy="2459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8"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λ</a:t>
                </a:r>
                <a:r>
                  <a:rPr kumimoji="0" lang="en-US" sz="998"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(nm)</a:t>
                </a:r>
              </a:p>
            </p:txBody>
          </p:sp>
        </p:grpSp>
        <p:grpSp>
          <p:nvGrpSpPr>
            <p:cNvPr id="64" name="Gruppo 63">
              <a:extLst>
                <a:ext uri="{FF2B5EF4-FFF2-40B4-BE49-F238E27FC236}">
                  <a16:creationId xmlns:a16="http://schemas.microsoft.com/office/drawing/2014/main" id="{65144023-26CF-EC41-9B54-57ECD8F35517}"/>
                </a:ext>
              </a:extLst>
            </p:cNvPr>
            <p:cNvGrpSpPr/>
            <p:nvPr/>
          </p:nvGrpSpPr>
          <p:grpSpPr>
            <a:xfrm>
              <a:off x="1005209" y="3897720"/>
              <a:ext cx="8815880" cy="238976"/>
              <a:chOff x="1288430" y="6098753"/>
              <a:chExt cx="8815880" cy="238976"/>
            </a:xfrm>
          </p:grpSpPr>
          <p:sp>
            <p:nvSpPr>
              <p:cNvPr id="12" name="CasellaDiTesto 11">
                <a:extLst>
                  <a:ext uri="{FF2B5EF4-FFF2-40B4-BE49-F238E27FC236}">
                    <a16:creationId xmlns:a16="http://schemas.microsoft.com/office/drawing/2014/main" id="{E5D026F0-6CAC-E646-82A1-057516720D8F}"/>
                  </a:ext>
                </a:extLst>
              </p:cNvPr>
              <p:cNvSpPr txBox="1"/>
              <p:nvPr/>
            </p:nvSpPr>
            <p:spPr>
              <a:xfrm>
                <a:off x="1793738" y="6111898"/>
                <a:ext cx="247184"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5</a:t>
                </a:r>
              </a:p>
            </p:txBody>
          </p:sp>
          <p:sp>
            <p:nvSpPr>
              <p:cNvPr id="13" name="CasellaDiTesto 12">
                <a:extLst>
                  <a:ext uri="{FF2B5EF4-FFF2-40B4-BE49-F238E27FC236}">
                    <a16:creationId xmlns:a16="http://schemas.microsoft.com/office/drawing/2014/main" id="{CBCA6FDB-42DB-3844-B6B1-D353B94A44C4}"/>
                  </a:ext>
                </a:extLst>
              </p:cNvPr>
              <p:cNvSpPr txBox="1"/>
              <p:nvPr/>
            </p:nvSpPr>
            <p:spPr>
              <a:xfrm>
                <a:off x="8855916" y="6111898"/>
                <a:ext cx="372218"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300</a:t>
                </a:r>
              </a:p>
            </p:txBody>
          </p:sp>
          <p:sp>
            <p:nvSpPr>
              <p:cNvPr id="14" name="CasellaDiTesto 13">
                <a:extLst>
                  <a:ext uri="{FF2B5EF4-FFF2-40B4-BE49-F238E27FC236}">
                    <a16:creationId xmlns:a16="http://schemas.microsoft.com/office/drawing/2014/main" id="{847FA5FF-8FA5-644B-B874-11DF0E626F4C}"/>
                  </a:ext>
                </a:extLst>
              </p:cNvPr>
              <p:cNvSpPr txBox="1"/>
              <p:nvPr/>
            </p:nvSpPr>
            <p:spPr>
              <a:xfrm>
                <a:off x="5754648" y="6111898"/>
                <a:ext cx="309700"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50</a:t>
                </a:r>
              </a:p>
            </p:txBody>
          </p:sp>
          <p:sp>
            <p:nvSpPr>
              <p:cNvPr id="15" name="CasellaDiTesto 14">
                <a:extLst>
                  <a:ext uri="{FF2B5EF4-FFF2-40B4-BE49-F238E27FC236}">
                    <a16:creationId xmlns:a16="http://schemas.microsoft.com/office/drawing/2014/main" id="{9F45FA4F-1CB5-CD45-8801-24DABC22CB8E}"/>
                  </a:ext>
                </a:extLst>
              </p:cNvPr>
              <p:cNvSpPr txBox="1"/>
              <p:nvPr/>
            </p:nvSpPr>
            <p:spPr>
              <a:xfrm>
                <a:off x="9732092" y="6111898"/>
                <a:ext cx="372218"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500</a:t>
                </a:r>
              </a:p>
            </p:txBody>
          </p:sp>
          <p:sp>
            <p:nvSpPr>
              <p:cNvPr id="16" name="CasellaDiTesto 15">
                <a:extLst>
                  <a:ext uri="{FF2B5EF4-FFF2-40B4-BE49-F238E27FC236}">
                    <a16:creationId xmlns:a16="http://schemas.microsoft.com/office/drawing/2014/main" id="{1AEB3575-5074-C74E-811A-1B402443B647}"/>
                  </a:ext>
                </a:extLst>
              </p:cNvPr>
              <p:cNvSpPr txBox="1"/>
              <p:nvPr/>
            </p:nvSpPr>
            <p:spPr>
              <a:xfrm>
                <a:off x="4554024" y="6111898"/>
                <a:ext cx="309700"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25</a:t>
                </a:r>
              </a:p>
            </p:txBody>
          </p:sp>
          <p:sp>
            <p:nvSpPr>
              <p:cNvPr id="10" name="CasellaDiTesto 9">
                <a:extLst>
                  <a:ext uri="{FF2B5EF4-FFF2-40B4-BE49-F238E27FC236}">
                    <a16:creationId xmlns:a16="http://schemas.microsoft.com/office/drawing/2014/main" id="{8169C70A-1B83-154D-94C2-69F63FCC06B3}"/>
                  </a:ext>
                </a:extLst>
              </p:cNvPr>
              <p:cNvSpPr txBox="1"/>
              <p:nvPr/>
            </p:nvSpPr>
            <p:spPr>
              <a:xfrm>
                <a:off x="1288430" y="6098753"/>
                <a:ext cx="561372" cy="2389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h𝜈 (eV)</a:t>
                </a:r>
              </a:p>
            </p:txBody>
          </p:sp>
          <p:sp>
            <p:nvSpPr>
              <p:cNvPr id="62" name="CasellaDiTesto 61">
                <a:extLst>
                  <a:ext uri="{FF2B5EF4-FFF2-40B4-BE49-F238E27FC236}">
                    <a16:creationId xmlns:a16="http://schemas.microsoft.com/office/drawing/2014/main" id="{FFAC9CF1-3BE0-CD4A-9409-0C3F821529E8}"/>
                  </a:ext>
                </a:extLst>
              </p:cNvPr>
              <p:cNvSpPr txBox="1"/>
              <p:nvPr/>
            </p:nvSpPr>
            <p:spPr>
              <a:xfrm>
                <a:off x="7608393" y="6111898"/>
                <a:ext cx="372218"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150</a:t>
                </a:r>
              </a:p>
            </p:txBody>
          </p:sp>
        </p:grpSp>
        <p:cxnSp>
          <p:nvCxnSpPr>
            <p:cNvPr id="6" name="Connettore 1 5">
              <a:extLst>
                <a:ext uri="{FF2B5EF4-FFF2-40B4-BE49-F238E27FC236}">
                  <a16:creationId xmlns:a16="http://schemas.microsoft.com/office/drawing/2014/main" id="{530F510E-E4AC-4F44-81E1-22FF281B2AE0}"/>
                </a:ext>
              </a:extLst>
            </p:cNvPr>
            <p:cNvCxnSpPr>
              <a:cxnSpLocks/>
            </p:cNvCxnSpPr>
            <p:nvPr/>
          </p:nvCxnSpPr>
          <p:spPr bwMode="auto">
            <a:xfrm>
              <a:off x="1510098" y="3848145"/>
              <a:ext cx="8196632"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85" name="Gruppo 184">
            <a:extLst>
              <a:ext uri="{FF2B5EF4-FFF2-40B4-BE49-F238E27FC236}">
                <a16:creationId xmlns:a16="http://schemas.microsoft.com/office/drawing/2014/main" id="{ACFFA3DC-DE4C-AF46-A6C8-1140BE25B5F5}"/>
              </a:ext>
            </a:extLst>
          </p:cNvPr>
          <p:cNvGrpSpPr/>
          <p:nvPr/>
        </p:nvGrpSpPr>
        <p:grpSpPr>
          <a:xfrm>
            <a:off x="9264650" y="4715643"/>
            <a:ext cx="2616200" cy="543546"/>
            <a:chOff x="5384800" y="2028005"/>
            <a:chExt cx="2616200" cy="543546"/>
          </a:xfrm>
        </p:grpSpPr>
        <p:cxnSp>
          <p:nvCxnSpPr>
            <p:cNvPr id="157" name="Connettore 1 156">
              <a:extLst>
                <a:ext uri="{FF2B5EF4-FFF2-40B4-BE49-F238E27FC236}">
                  <a16:creationId xmlns:a16="http://schemas.microsoft.com/office/drawing/2014/main" id="{43A6375E-B739-B548-A206-BE903A04B105}"/>
                </a:ext>
              </a:extLst>
            </p:cNvPr>
            <p:cNvCxnSpPr>
              <a:cxnSpLocks/>
            </p:cNvCxnSpPr>
            <p:nvPr/>
          </p:nvCxnSpPr>
          <p:spPr bwMode="auto">
            <a:xfrm>
              <a:off x="5390253" y="2226974"/>
              <a:ext cx="0" cy="162378"/>
            </a:xfrm>
            <a:prstGeom prst="line">
              <a:avLst/>
            </a:prstGeom>
            <a:solidFill>
              <a:srgbClr val="00B8FF"/>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9" name="Connettore 1 158">
              <a:extLst>
                <a:ext uri="{FF2B5EF4-FFF2-40B4-BE49-F238E27FC236}">
                  <a16:creationId xmlns:a16="http://schemas.microsoft.com/office/drawing/2014/main" id="{DB7EE2B4-2E11-3E49-8B78-40B17C211E4E}"/>
                </a:ext>
              </a:extLst>
            </p:cNvPr>
            <p:cNvCxnSpPr>
              <a:cxnSpLocks/>
            </p:cNvCxnSpPr>
            <p:nvPr/>
          </p:nvCxnSpPr>
          <p:spPr bwMode="auto">
            <a:xfrm>
              <a:off x="6597542" y="2263625"/>
              <a:ext cx="0" cy="8907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0" name="Connettore 1 159">
              <a:extLst>
                <a:ext uri="{FF2B5EF4-FFF2-40B4-BE49-F238E27FC236}">
                  <a16:creationId xmlns:a16="http://schemas.microsoft.com/office/drawing/2014/main" id="{0DC389C4-C62D-B543-BAF6-BA5F5034FEA3}"/>
                </a:ext>
              </a:extLst>
            </p:cNvPr>
            <p:cNvCxnSpPr>
              <a:cxnSpLocks/>
            </p:cNvCxnSpPr>
            <p:nvPr/>
          </p:nvCxnSpPr>
          <p:spPr bwMode="auto">
            <a:xfrm>
              <a:off x="7279302" y="2263625"/>
              <a:ext cx="0" cy="8907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1" name="Connettore 1 160">
              <a:extLst>
                <a:ext uri="{FF2B5EF4-FFF2-40B4-BE49-F238E27FC236}">
                  <a16:creationId xmlns:a16="http://schemas.microsoft.com/office/drawing/2014/main" id="{C4E55B8B-4761-1E46-B491-9D0E0918D8D2}"/>
                </a:ext>
              </a:extLst>
            </p:cNvPr>
            <p:cNvCxnSpPr>
              <a:cxnSpLocks/>
            </p:cNvCxnSpPr>
            <p:nvPr/>
          </p:nvCxnSpPr>
          <p:spPr bwMode="auto">
            <a:xfrm>
              <a:off x="7790623" y="2263625"/>
              <a:ext cx="0" cy="8907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84" name="Gruppo 183">
              <a:extLst>
                <a:ext uri="{FF2B5EF4-FFF2-40B4-BE49-F238E27FC236}">
                  <a16:creationId xmlns:a16="http://schemas.microsoft.com/office/drawing/2014/main" id="{EF0ABCA7-9E67-4F49-A511-079AA412063F}"/>
                </a:ext>
              </a:extLst>
            </p:cNvPr>
            <p:cNvGrpSpPr/>
            <p:nvPr/>
          </p:nvGrpSpPr>
          <p:grpSpPr>
            <a:xfrm>
              <a:off x="5384800" y="2028005"/>
              <a:ext cx="2616200" cy="543546"/>
              <a:chOff x="5384800" y="2028005"/>
              <a:chExt cx="2616200" cy="543546"/>
            </a:xfrm>
          </p:grpSpPr>
          <p:sp>
            <p:nvSpPr>
              <p:cNvPr id="170" name="CasellaDiTesto 169">
                <a:extLst>
                  <a:ext uri="{FF2B5EF4-FFF2-40B4-BE49-F238E27FC236}">
                    <a16:creationId xmlns:a16="http://schemas.microsoft.com/office/drawing/2014/main" id="{A3CD384B-935D-E44E-BC5D-5D67D18EEDF9}"/>
                  </a:ext>
                </a:extLst>
              </p:cNvPr>
              <p:cNvSpPr txBox="1"/>
              <p:nvPr/>
            </p:nvSpPr>
            <p:spPr>
              <a:xfrm>
                <a:off x="6381988" y="2353671"/>
                <a:ext cx="434734"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1000</a:t>
                </a:r>
              </a:p>
            </p:txBody>
          </p:sp>
          <p:sp>
            <p:nvSpPr>
              <p:cNvPr id="171" name="CasellaDiTesto 170">
                <a:extLst>
                  <a:ext uri="{FF2B5EF4-FFF2-40B4-BE49-F238E27FC236}">
                    <a16:creationId xmlns:a16="http://schemas.microsoft.com/office/drawing/2014/main" id="{0626DB7B-BCC0-5845-AFD0-C9589DA19E71}"/>
                  </a:ext>
                </a:extLst>
              </p:cNvPr>
              <p:cNvSpPr txBox="1"/>
              <p:nvPr/>
            </p:nvSpPr>
            <p:spPr>
              <a:xfrm>
                <a:off x="7055498" y="2353671"/>
                <a:ext cx="434734"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1500</a:t>
                </a:r>
              </a:p>
            </p:txBody>
          </p:sp>
          <p:sp>
            <p:nvSpPr>
              <p:cNvPr id="172" name="CasellaDiTesto 171">
                <a:extLst>
                  <a:ext uri="{FF2B5EF4-FFF2-40B4-BE49-F238E27FC236}">
                    <a16:creationId xmlns:a16="http://schemas.microsoft.com/office/drawing/2014/main" id="{E0637D83-B193-414A-AFFE-69168A34EE44}"/>
                  </a:ext>
                </a:extLst>
              </p:cNvPr>
              <p:cNvSpPr txBox="1"/>
              <p:nvPr/>
            </p:nvSpPr>
            <p:spPr>
              <a:xfrm>
                <a:off x="7561859" y="2353671"/>
                <a:ext cx="434734"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2000</a:t>
                </a:r>
              </a:p>
            </p:txBody>
          </p:sp>
          <p:sp>
            <p:nvSpPr>
              <p:cNvPr id="173" name="CasellaDiTesto 172">
                <a:extLst>
                  <a:ext uri="{FF2B5EF4-FFF2-40B4-BE49-F238E27FC236}">
                    <a16:creationId xmlns:a16="http://schemas.microsoft.com/office/drawing/2014/main" id="{DC291A9B-60C8-224F-8AF8-05C074C52674}"/>
                  </a:ext>
                </a:extLst>
              </p:cNvPr>
              <p:cNvSpPr txBox="1"/>
              <p:nvPr/>
            </p:nvSpPr>
            <p:spPr>
              <a:xfrm>
                <a:off x="6396868" y="2032921"/>
                <a:ext cx="397866"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1.24</a:t>
                </a:r>
              </a:p>
            </p:txBody>
          </p:sp>
          <p:sp>
            <p:nvSpPr>
              <p:cNvPr id="174" name="CasellaDiTesto 173">
                <a:extLst>
                  <a:ext uri="{FF2B5EF4-FFF2-40B4-BE49-F238E27FC236}">
                    <a16:creationId xmlns:a16="http://schemas.microsoft.com/office/drawing/2014/main" id="{5ABF1A7F-2722-6747-AAAF-165C440B230B}"/>
                  </a:ext>
                </a:extLst>
              </p:cNvPr>
              <p:cNvSpPr txBox="1"/>
              <p:nvPr/>
            </p:nvSpPr>
            <p:spPr>
              <a:xfrm>
                <a:off x="7080210" y="2037837"/>
                <a:ext cx="397866"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0.83</a:t>
                </a:r>
              </a:p>
            </p:txBody>
          </p:sp>
          <p:sp>
            <p:nvSpPr>
              <p:cNvPr id="175" name="CasellaDiTesto 174">
                <a:extLst>
                  <a:ext uri="{FF2B5EF4-FFF2-40B4-BE49-F238E27FC236}">
                    <a16:creationId xmlns:a16="http://schemas.microsoft.com/office/drawing/2014/main" id="{B73EF374-E513-094D-9CE0-031538A3E663}"/>
                  </a:ext>
                </a:extLst>
              </p:cNvPr>
              <p:cNvSpPr txBox="1"/>
              <p:nvPr/>
            </p:nvSpPr>
            <p:spPr>
              <a:xfrm>
                <a:off x="7591487" y="2028005"/>
                <a:ext cx="397866" cy="217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6" b="0" i="0" u="none" strike="noStrike" kern="1200" cap="none" spc="0" normalizeH="0" baseline="0" noProof="0">
                    <a:ln>
                      <a:noFill/>
                    </a:ln>
                    <a:solidFill>
                      <a:prstClr val="black"/>
                    </a:solidFill>
                    <a:effectLst/>
                    <a:uLnTx/>
                    <a:uFillTx/>
                    <a:latin typeface="PT Sans Caption" panose="020B0603020203020204" pitchFamily="34" charset="77"/>
                    <a:ea typeface="+mn-ea"/>
                    <a:cs typeface="+mn-cs"/>
                  </a:rPr>
                  <a:t>0.63</a:t>
                </a:r>
              </a:p>
            </p:txBody>
          </p:sp>
          <p:cxnSp>
            <p:nvCxnSpPr>
              <p:cNvPr id="177" name="Connettore 1 176">
                <a:extLst>
                  <a:ext uri="{FF2B5EF4-FFF2-40B4-BE49-F238E27FC236}">
                    <a16:creationId xmlns:a16="http://schemas.microsoft.com/office/drawing/2014/main" id="{A0F4E33A-8837-7C4C-A830-E776F4FC06A1}"/>
                  </a:ext>
                </a:extLst>
              </p:cNvPr>
              <p:cNvCxnSpPr>
                <a:cxnSpLocks/>
              </p:cNvCxnSpPr>
              <p:nvPr/>
            </p:nvCxnSpPr>
            <p:spPr bwMode="auto">
              <a:xfrm>
                <a:off x="5384800" y="2306080"/>
                <a:ext cx="261620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sp>
        <p:nvSpPr>
          <p:cNvPr id="188" name="CasellaDiTesto 187">
            <a:extLst>
              <a:ext uri="{FF2B5EF4-FFF2-40B4-BE49-F238E27FC236}">
                <a16:creationId xmlns:a16="http://schemas.microsoft.com/office/drawing/2014/main" id="{63D0D7C5-7ACC-F849-A2AA-C197A721D582}"/>
              </a:ext>
            </a:extLst>
          </p:cNvPr>
          <p:cNvSpPr txBox="1"/>
          <p:nvPr/>
        </p:nvSpPr>
        <p:spPr>
          <a:xfrm>
            <a:off x="9755399" y="3625546"/>
            <a:ext cx="22088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Higher 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Harmonics at FERMI</a:t>
            </a:r>
          </a:p>
        </p:txBody>
      </p:sp>
      <p:pic>
        <p:nvPicPr>
          <p:cNvPr id="3" name="Immagine 2">
            <a:extLst>
              <a:ext uri="{FF2B5EF4-FFF2-40B4-BE49-F238E27FC236}">
                <a16:creationId xmlns:a16="http://schemas.microsoft.com/office/drawing/2014/main" id="{2B2ADD9D-F2F4-557D-D8C5-CA1F90814F0C}"/>
              </a:ext>
            </a:extLst>
          </p:cNvPr>
          <p:cNvPicPr>
            <a:picLocks noChangeAspect="1"/>
          </p:cNvPicPr>
          <p:nvPr/>
        </p:nvPicPr>
        <p:blipFill>
          <a:blip r:embed="rId2"/>
          <a:stretch>
            <a:fillRect/>
          </a:stretch>
        </p:blipFill>
        <p:spPr>
          <a:xfrm>
            <a:off x="8112224" y="836712"/>
            <a:ext cx="3706540" cy="657284"/>
          </a:xfrm>
          <a:prstGeom prst="rect">
            <a:avLst/>
          </a:prstGeom>
        </p:spPr>
      </p:pic>
      <p:pic>
        <p:nvPicPr>
          <p:cNvPr id="4" name="Immagine 3">
            <a:extLst>
              <a:ext uri="{FF2B5EF4-FFF2-40B4-BE49-F238E27FC236}">
                <a16:creationId xmlns:a16="http://schemas.microsoft.com/office/drawing/2014/main" id="{33BC2253-B2DC-BDD2-D7BC-09118AEEF1D0}"/>
              </a:ext>
            </a:extLst>
          </p:cNvPr>
          <p:cNvPicPr>
            <a:picLocks noChangeAspect="1"/>
          </p:cNvPicPr>
          <p:nvPr/>
        </p:nvPicPr>
        <p:blipFill>
          <a:blip r:embed="rId3"/>
          <a:stretch>
            <a:fillRect/>
          </a:stretch>
        </p:blipFill>
        <p:spPr>
          <a:xfrm>
            <a:off x="10560496" y="5589240"/>
            <a:ext cx="779463" cy="1087884"/>
          </a:xfrm>
          <a:prstGeom prst="rect">
            <a:avLst/>
          </a:prstGeom>
        </p:spPr>
      </p:pic>
    </p:spTree>
    <p:extLst>
      <p:ext uri="{BB962C8B-B14F-4D97-AF65-F5344CB8AC3E}">
        <p14:creationId xmlns:p14="http://schemas.microsoft.com/office/powerpoint/2010/main" val="1893668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B2E5EC-DF7B-D327-E41E-BC83835AA460}"/>
              </a:ext>
            </a:extLst>
          </p:cNvPr>
          <p:cNvSpPr/>
          <p:nvPr/>
        </p:nvSpPr>
        <p:spPr>
          <a:xfrm>
            <a:off x="4996688" y="6542896"/>
            <a:ext cx="2864418" cy="26329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olo 2">
            <a:extLst>
              <a:ext uri="{FF2B5EF4-FFF2-40B4-BE49-F238E27FC236}">
                <a16:creationId xmlns:a16="http://schemas.microsoft.com/office/drawing/2014/main" id="{C8DBCE50-9E89-E8CD-2D13-BBA4331A975F}"/>
              </a:ext>
            </a:extLst>
          </p:cNvPr>
          <p:cNvSpPr>
            <a:spLocks noGrp="1"/>
          </p:cNvSpPr>
          <p:nvPr>
            <p:ph type="title"/>
          </p:nvPr>
        </p:nvSpPr>
        <p:spPr/>
        <p:txBody>
          <a:bodyPr/>
          <a:lstStyle/>
          <a:p>
            <a:r>
              <a:rPr lang="en-US" b="0">
                <a:latin typeface="+mn-lt"/>
              </a:rPr>
              <a:t>ARIA beamline scientific case</a:t>
            </a:r>
          </a:p>
        </p:txBody>
      </p:sp>
      <p:sp>
        <p:nvSpPr>
          <p:cNvPr id="12" name="CasellaDiTesto 11">
            <a:extLst>
              <a:ext uri="{FF2B5EF4-FFF2-40B4-BE49-F238E27FC236}">
                <a16:creationId xmlns:a16="http://schemas.microsoft.com/office/drawing/2014/main" id="{29C3F37C-82D2-EA3A-C548-F6231970B2D5}"/>
              </a:ext>
            </a:extLst>
          </p:cNvPr>
          <p:cNvSpPr txBox="1"/>
          <p:nvPr/>
        </p:nvSpPr>
        <p:spPr>
          <a:xfrm>
            <a:off x="7996288" y="1305309"/>
            <a:ext cx="426572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Gas phase &amp; Atmosphere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(Earth &amp; Planets)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Aerosols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(Pollution, nanoparticles)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Molecules &amp; gases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(spectroscopies,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Proteins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(spectroscopies)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Surfaces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a:ln>
                  <a:noFill/>
                </a:ln>
                <a:solidFill>
                  <a:srgbClr val="C00000"/>
                </a:solidFill>
                <a:effectLst/>
                <a:uLnTx/>
                <a:uFillTx/>
                <a:latin typeface="Calibri "/>
                <a:ea typeface="+mn-ea"/>
                <a:cs typeface="Arial" panose="020B0604020202020204" pitchFamily="34" charset="0"/>
                <a:sym typeface="Arial" panose="020B0604020202020204" pitchFamily="34" charset="0"/>
              </a:rPr>
              <a:t>(ablation &amp; deposition)</a:t>
            </a:r>
            <a:endParaRPr kumimoji="0" lang="en-US" altLang="it-IT" sz="2400" b="0" i="1" u="none" strike="noStrike" kern="1200" cap="none" spc="0" normalizeH="0" baseline="0" noProof="0">
              <a:ln>
                <a:noFill/>
              </a:ln>
              <a:solidFill>
                <a:srgbClr val="002060"/>
              </a:solidFill>
              <a:effectLst/>
              <a:uLnTx/>
              <a:uFillTx/>
              <a:latin typeface="Calibri "/>
              <a:ea typeface="+mn-ea"/>
              <a:cs typeface="Arial" panose="020B0604020202020204" pitchFamily="34" charset="0"/>
              <a:sym typeface="Arial" panose="020B0604020202020204" pitchFamily="34" charset="0"/>
            </a:endParaRPr>
          </a:p>
        </p:txBody>
      </p:sp>
      <p:pic>
        <p:nvPicPr>
          <p:cNvPr id="14" name="Picture 4">
            <a:extLst>
              <a:ext uri="{FF2B5EF4-FFF2-40B4-BE49-F238E27FC236}">
                <a16:creationId xmlns:a16="http://schemas.microsoft.com/office/drawing/2014/main" id="{8D1DDC50-28FB-DEA9-9688-746CF75E4F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363" b="6339"/>
          <a:stretch/>
        </p:blipFill>
        <p:spPr>
          <a:xfrm>
            <a:off x="3981526" y="1815923"/>
            <a:ext cx="1600674" cy="1613077"/>
          </a:xfrm>
          <a:prstGeom prst="rect">
            <a:avLst/>
          </a:prstGeom>
        </p:spPr>
      </p:pic>
      <p:sp>
        <p:nvSpPr>
          <p:cNvPr id="9" name="Segnaposto numero diapositiva 8">
            <a:extLst>
              <a:ext uri="{FF2B5EF4-FFF2-40B4-BE49-F238E27FC236}">
                <a16:creationId xmlns:a16="http://schemas.microsoft.com/office/drawing/2014/main" id="{981A093B-7B90-86D6-5986-A9E2921154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334186"/>
              </a:solidFill>
              <a:effectLst/>
              <a:uLnTx/>
              <a:uFillTx/>
              <a:latin typeface="Calibri" panose="020F0502020204030204"/>
              <a:ea typeface="+mn-ea"/>
              <a:cs typeface="+mn-cs"/>
            </a:endParaRPr>
          </a:p>
        </p:txBody>
      </p:sp>
      <p:pic>
        <p:nvPicPr>
          <p:cNvPr id="11" name="Immagine 10">
            <a:extLst>
              <a:ext uri="{FF2B5EF4-FFF2-40B4-BE49-F238E27FC236}">
                <a16:creationId xmlns:a16="http://schemas.microsoft.com/office/drawing/2014/main" id="{68226DCC-E2A4-7B5D-A724-821F663D7EDD}"/>
              </a:ext>
            </a:extLst>
          </p:cNvPr>
          <p:cNvPicPr>
            <a:picLocks noChangeAspect="1"/>
          </p:cNvPicPr>
          <p:nvPr/>
        </p:nvPicPr>
        <p:blipFill>
          <a:blip r:embed="rId4"/>
          <a:stretch>
            <a:fillRect/>
          </a:stretch>
        </p:blipFill>
        <p:spPr>
          <a:xfrm>
            <a:off x="5179646" y="1369088"/>
            <a:ext cx="2498501" cy="797668"/>
          </a:xfrm>
          <a:prstGeom prst="rect">
            <a:avLst/>
          </a:prstGeom>
        </p:spPr>
      </p:pic>
      <p:pic>
        <p:nvPicPr>
          <p:cNvPr id="16" name="Immagine 15">
            <a:extLst>
              <a:ext uri="{FF2B5EF4-FFF2-40B4-BE49-F238E27FC236}">
                <a16:creationId xmlns:a16="http://schemas.microsoft.com/office/drawing/2014/main" id="{8118B434-C244-2091-8A7F-2FA9084E6AE9}"/>
              </a:ext>
            </a:extLst>
          </p:cNvPr>
          <p:cNvPicPr>
            <a:picLocks noChangeAspect="1"/>
          </p:cNvPicPr>
          <p:nvPr/>
        </p:nvPicPr>
        <p:blipFill>
          <a:blip r:embed="rId5"/>
          <a:stretch>
            <a:fillRect/>
          </a:stretch>
        </p:blipFill>
        <p:spPr>
          <a:xfrm>
            <a:off x="4632738" y="4039569"/>
            <a:ext cx="1168793" cy="1559635"/>
          </a:xfrm>
          <a:prstGeom prst="rect">
            <a:avLst/>
          </a:prstGeom>
        </p:spPr>
      </p:pic>
      <p:pic>
        <p:nvPicPr>
          <p:cNvPr id="19" name="Immagine 18">
            <a:extLst>
              <a:ext uri="{FF2B5EF4-FFF2-40B4-BE49-F238E27FC236}">
                <a16:creationId xmlns:a16="http://schemas.microsoft.com/office/drawing/2014/main" id="{608ACE19-DCFD-7B53-9221-0F1CD10073DB}"/>
              </a:ext>
            </a:extLst>
          </p:cNvPr>
          <p:cNvPicPr>
            <a:picLocks noChangeAspect="1"/>
          </p:cNvPicPr>
          <p:nvPr/>
        </p:nvPicPr>
        <p:blipFill>
          <a:blip r:embed="rId6"/>
          <a:stretch>
            <a:fillRect/>
          </a:stretch>
        </p:blipFill>
        <p:spPr>
          <a:xfrm>
            <a:off x="5797884" y="2890682"/>
            <a:ext cx="1821776" cy="984238"/>
          </a:xfrm>
          <a:prstGeom prst="rect">
            <a:avLst/>
          </a:prstGeom>
        </p:spPr>
      </p:pic>
      <p:pic>
        <p:nvPicPr>
          <p:cNvPr id="20" name="Immagine 19">
            <a:extLst>
              <a:ext uri="{FF2B5EF4-FFF2-40B4-BE49-F238E27FC236}">
                <a16:creationId xmlns:a16="http://schemas.microsoft.com/office/drawing/2014/main" id="{417619AF-CD15-52CA-400D-1E06C8314CC1}"/>
              </a:ext>
            </a:extLst>
          </p:cNvPr>
          <p:cNvPicPr>
            <a:picLocks noChangeAspect="1"/>
          </p:cNvPicPr>
          <p:nvPr/>
        </p:nvPicPr>
        <p:blipFill>
          <a:blip r:embed="rId7"/>
          <a:stretch>
            <a:fillRect/>
          </a:stretch>
        </p:blipFill>
        <p:spPr>
          <a:xfrm>
            <a:off x="5958828" y="3991969"/>
            <a:ext cx="2425859" cy="1689147"/>
          </a:xfrm>
          <a:prstGeom prst="rect">
            <a:avLst/>
          </a:prstGeom>
        </p:spPr>
      </p:pic>
      <p:sp>
        <p:nvSpPr>
          <p:cNvPr id="4" name="Rectangle 7">
            <a:extLst>
              <a:ext uri="{FF2B5EF4-FFF2-40B4-BE49-F238E27FC236}">
                <a16:creationId xmlns:a16="http://schemas.microsoft.com/office/drawing/2014/main" id="{9F1F3170-E99A-642E-A942-075689DC8978}"/>
              </a:ext>
            </a:extLst>
          </p:cNvPr>
          <p:cNvSpPr txBox="1">
            <a:spLocks noChangeArrowheads="1"/>
          </p:cNvSpPr>
          <p:nvPr/>
        </p:nvSpPr>
        <p:spPr>
          <a:xfrm>
            <a:off x="526901" y="1053377"/>
            <a:ext cx="4450100" cy="478717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rPr>
              <a:t>Photoemission spectroscopy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rPr>
              <a:t>Photoelectron Circular Dichroism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rPr>
              <a:t>Raman spectroscopy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rPr>
              <a:t>Photo-fragmentation of molecules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Wingdings" panose="05000000000000000000" pitchFamily="2" charset="2"/>
              </a:rPr>
              <a:t>Time of Flight Spectroscopy</a:t>
            </a:r>
            <a:endParaRPr kumimoji="0" lang="en-US" altLang="it-IT" sz="2400" b="0" i="0" u="none" strike="noStrike" kern="1200" cap="none" spc="0" normalizeH="0" baseline="0" noProof="0">
              <a:ln>
                <a:noFill/>
              </a:ln>
              <a:solidFill>
                <a:prstClr val="black"/>
              </a:solidFill>
              <a:effectLst/>
              <a:uLnTx/>
              <a:uFillTx/>
              <a:latin typeface="Calibri "/>
              <a:ea typeface="+mn-ea"/>
              <a:cs typeface="Arial" panose="020B0604020202020204" pitchFamily="34" charset="0"/>
              <a:sym typeface="Arial" panose="020B0604020202020204" pitchFamily="34" charset="0"/>
            </a:endParaRPr>
          </a:p>
        </p:txBody>
      </p:sp>
      <p:sp>
        <p:nvSpPr>
          <p:cNvPr id="5" name="Rettangolo 10">
            <a:extLst>
              <a:ext uri="{FF2B5EF4-FFF2-40B4-BE49-F238E27FC236}">
                <a16:creationId xmlns:a16="http://schemas.microsoft.com/office/drawing/2014/main" id="{3A424327-5C31-56D9-7B1A-B12F2BD04822}"/>
              </a:ext>
            </a:extLst>
          </p:cNvPr>
          <p:cNvSpPr/>
          <p:nvPr/>
        </p:nvSpPr>
        <p:spPr>
          <a:xfrm>
            <a:off x="526901" y="782089"/>
            <a:ext cx="10110599"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2060"/>
                </a:solidFill>
                <a:effectLst/>
                <a:uLnTx/>
                <a:uFillTx/>
                <a:latin typeface="Calibri" panose="020F0502020204030204"/>
                <a:ea typeface="+mn-ea"/>
                <a:cs typeface="+mn-cs"/>
              </a:rPr>
              <a:t>Experimental</a:t>
            </a:r>
            <a:r>
              <a:rPr kumimoji="0" lang="it-IT" sz="2800" b="1" i="0" u="none" strike="noStrike" kern="1200" cap="none" spc="0" normalizeH="0" baseline="0" noProof="0">
                <a:ln>
                  <a:noFill/>
                </a:ln>
                <a:solidFill>
                  <a:srgbClr val="003300"/>
                </a:solidFill>
                <a:effectLst/>
                <a:uLnTx/>
                <a:uFillTx/>
                <a:latin typeface="Calibri" panose="020F0502020204030204"/>
                <a:ea typeface="+mn-ea"/>
                <a:cs typeface="+mn-cs"/>
              </a:rPr>
              <a:t> </a:t>
            </a:r>
            <a:r>
              <a:rPr kumimoji="0" lang="it-IT" sz="2800" b="1" i="0" u="none" strike="noStrike" kern="1200" cap="none" spc="0" normalizeH="0" baseline="0" noProof="0">
                <a:ln>
                  <a:noFill/>
                </a:ln>
                <a:solidFill>
                  <a:prstClr val="black"/>
                </a:solidFill>
                <a:effectLst/>
                <a:uLnTx/>
                <a:uFillTx/>
                <a:latin typeface="Calibri" panose="020F0502020204030204"/>
                <a:ea typeface="+mn-ea"/>
                <a:cs typeface="+mn-cs"/>
              </a:rPr>
              <a:t>techniques</a:t>
            </a:r>
            <a:r>
              <a:rPr kumimoji="0" lang="it-IT" sz="2800" b="1" i="0" u="none" strike="noStrike" kern="1200" cap="none" spc="0" normalizeH="0" baseline="0" noProof="0">
                <a:ln>
                  <a:noFill/>
                </a:ln>
                <a:solidFill>
                  <a:srgbClr val="003300"/>
                </a:solidFill>
                <a:effectLst/>
                <a:uLnTx/>
                <a:uFillTx/>
                <a:latin typeface="Calibri" panose="020F0502020204030204"/>
                <a:ea typeface="+mn-ea"/>
                <a:cs typeface="+mn-cs"/>
              </a:rPr>
              <a:t> </a:t>
            </a:r>
            <a:r>
              <a:rPr kumimoji="0" lang="it-IT" sz="2800" b="1" i="0" u="none" strike="noStrike" kern="1200" cap="none" spc="0" normalizeH="0" baseline="0" noProof="0">
                <a:ln>
                  <a:noFill/>
                </a:ln>
                <a:solidFill>
                  <a:srgbClr val="002060"/>
                </a:solidFill>
                <a:effectLst/>
                <a:uLnTx/>
                <a:uFillTx/>
                <a:latin typeface="Calibri" panose="020F0502020204030204"/>
                <a:ea typeface="+mn-ea"/>
                <a:cs typeface="+mn-cs"/>
              </a:rPr>
              <a:t>and typology of </a:t>
            </a:r>
            <a:r>
              <a:rPr kumimoji="0" lang="it-IT" sz="2800" b="1" i="0" u="none" strike="noStrike" kern="1200" cap="none" spc="0" normalizeH="0" baseline="0" noProof="0">
                <a:ln>
                  <a:noFill/>
                </a:ln>
                <a:solidFill>
                  <a:srgbClr val="C00000"/>
                </a:solidFill>
                <a:effectLst/>
                <a:uLnTx/>
                <a:uFillTx/>
                <a:latin typeface="Calibri" panose="020F0502020204030204"/>
                <a:ea typeface="+mn-ea"/>
                <a:cs typeface="+mn-cs"/>
              </a:rPr>
              <a:t>samples (&amp; </a:t>
            </a:r>
            <a:r>
              <a:rPr kumimoji="0" lang="it-IT" sz="2800" b="1" i="0" u="none" strike="noStrike" kern="1200" cap="none" spc="0" normalizeH="0" baseline="0" noProof="0" err="1">
                <a:ln>
                  <a:noFill/>
                </a:ln>
                <a:solidFill>
                  <a:srgbClr val="C00000"/>
                </a:solidFill>
                <a:effectLst/>
                <a:uLnTx/>
                <a:uFillTx/>
                <a:latin typeface="Calibri" panose="020F0502020204030204"/>
                <a:ea typeface="+mn-ea"/>
                <a:cs typeface="+mn-cs"/>
              </a:rPr>
              <a:t>applications</a:t>
            </a:r>
            <a:r>
              <a:rPr kumimoji="0" lang="it-IT" sz="2800" b="1" i="0" u="none" strike="noStrike" kern="1200" cap="none" spc="0" normalizeH="0" baseline="0" noProof="0">
                <a:ln>
                  <a:noFill/>
                </a:ln>
                <a:solidFill>
                  <a:srgbClr val="C00000"/>
                </a:solidFill>
                <a:effectLst/>
                <a:uLnTx/>
                <a:uFillTx/>
                <a:latin typeface="Calibri" panose="020F0502020204030204"/>
                <a:ea typeface="+mn-ea"/>
                <a:cs typeface="+mn-cs"/>
              </a:rPr>
              <a:t>)</a:t>
            </a:r>
            <a:r>
              <a:rPr kumimoji="0" lang="it-IT" sz="2800" b="1" i="0" u="none" strike="noStrike" kern="1200" cap="none" spc="0" normalizeH="0" baseline="0" noProof="0">
                <a:ln>
                  <a:noFill/>
                </a:ln>
                <a:solidFill>
                  <a:srgbClr val="002060"/>
                </a:solidFill>
                <a:effectLst/>
                <a:uLnTx/>
                <a:uFillTx/>
                <a:latin typeface="Calibri" panose="020F0502020204030204"/>
                <a:ea typeface="+mn-ea"/>
                <a:cs typeface="+mn-cs"/>
              </a:rPr>
              <a:t> </a:t>
            </a:r>
            <a:endParaRPr kumimoji="0" lang="en-GB"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F5EF7F-4A05-5983-54D7-02B5B66AB6D3}"/>
              </a:ext>
            </a:extLst>
          </p:cNvPr>
          <p:cNvSpPr txBox="1"/>
          <p:nvPr/>
        </p:nvSpPr>
        <p:spPr>
          <a:xfrm>
            <a:off x="774884" y="6449081"/>
            <a:ext cx="36940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Courtesy of F.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Stellato</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and F. Villa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11">
            <a:extLst>
              <a:ext uri="{FF2B5EF4-FFF2-40B4-BE49-F238E27FC236}">
                <a16:creationId xmlns:a16="http://schemas.microsoft.com/office/drawing/2014/main" id="{BC9788A3-1EA4-6D07-4F67-9615D2FC2054}"/>
              </a:ext>
            </a:extLst>
          </p:cNvPr>
          <p:cNvGrpSpPr/>
          <p:nvPr/>
        </p:nvGrpSpPr>
        <p:grpSpPr>
          <a:xfrm>
            <a:off x="3041186" y="5599540"/>
            <a:ext cx="9027360" cy="792000"/>
            <a:chOff x="2512080" y="6067800"/>
            <a:chExt cx="9027360" cy="792000"/>
          </a:xfrm>
        </p:grpSpPr>
        <p:pic>
          <p:nvPicPr>
            <p:cNvPr id="8" name="Picture 5">
              <a:extLst>
                <a:ext uri="{FF2B5EF4-FFF2-40B4-BE49-F238E27FC236}">
                  <a16:creationId xmlns:a16="http://schemas.microsoft.com/office/drawing/2014/main" id="{A43A2D3E-8180-6D45-AE29-263BADF773F8}"/>
                </a:ext>
              </a:extLst>
            </p:cNvPr>
            <p:cNvPicPr/>
            <p:nvPr/>
          </p:nvPicPr>
          <p:blipFill>
            <a:blip r:embed="rId8"/>
            <a:srcRect t="36190" b="36190"/>
            <a:stretch/>
          </p:blipFill>
          <p:spPr>
            <a:xfrm>
              <a:off x="2512080" y="6170760"/>
              <a:ext cx="9027360" cy="689040"/>
            </a:xfrm>
            <a:prstGeom prst="rect">
              <a:avLst/>
            </a:prstGeom>
            <a:noFill/>
            <a:ln w="9360">
              <a:noFill/>
            </a:ln>
            <a:effectLst>
              <a:outerShdw dist="23040" dir="5400000" rotWithShape="0">
                <a:srgbClr val="000000">
                  <a:alpha val="35000"/>
                </a:srgbClr>
              </a:outerShdw>
            </a:effectLst>
          </p:spPr>
        </p:pic>
        <p:sp>
          <p:nvSpPr>
            <p:cNvPr id="10" name="Oval 7">
              <a:extLst>
                <a:ext uri="{FF2B5EF4-FFF2-40B4-BE49-F238E27FC236}">
                  <a16:creationId xmlns:a16="http://schemas.microsoft.com/office/drawing/2014/main" id="{195B58F2-D3A9-8D3D-1C03-461289C7D193}"/>
                </a:ext>
              </a:extLst>
            </p:cNvPr>
            <p:cNvSpPr/>
            <p:nvPr/>
          </p:nvSpPr>
          <p:spPr>
            <a:xfrm>
              <a:off x="8469720" y="6461640"/>
              <a:ext cx="3069720" cy="323640"/>
            </a:xfrm>
            <a:custGeom>
              <a:avLst/>
              <a:gdLst>
                <a:gd name="textAreaLeft" fmla="*/ 449280 w 3069720"/>
                <a:gd name="textAreaRight" fmla="*/ 2620440 w 3069720"/>
                <a:gd name="textAreaTop" fmla="*/ 47160 h 323640"/>
                <a:gd name="textAreaBottom" fmla="*/ 276480 h 323640"/>
              </a:gdLst>
              <a:ahLst/>
              <a:cxnLst/>
              <a:rect l="textAreaLeft" t="textAreaTop" r="textAreaRight" b="textAreaBottom"/>
              <a:pathLst>
                <a:path w="204672" h="21600">
                  <a:moveTo>
                    <a:pt x="0" y="10800"/>
                  </a:moveTo>
                  <a:lnTo>
                    <a:pt x="0" y="10800"/>
                  </a:lnTo>
                  <a:arcTo wR="0" hR="0" stAng="0" swAng="0"/>
                  <a:lnTo>
                    <a:pt x="0" y="10800"/>
                  </a:lnTo>
                  <a:arcTo wR="102336" hR="10800" stAng="-10800000" swAng="21550000"/>
                  <a:close/>
                </a:path>
              </a:pathLst>
            </a:custGeom>
            <a:noFill/>
            <a:ln w="12600">
              <a:solidFill>
                <a:srgbClr val="000000"/>
              </a:solidFill>
              <a:miter/>
            </a:ln>
          </p:spPr>
          <p:style>
            <a:lnRef idx="0">
              <a:scrgbClr r="0" g="0" b="0"/>
            </a:lnRef>
            <a:fillRef idx="0">
              <a:scrgbClr r="0" g="0" b="0"/>
            </a:fillRef>
            <a:effectRef idx="0">
              <a:scrgbClr r="0" g="0" b="0"/>
            </a:effectRef>
            <a:fontRef idx="minor"/>
          </p:style>
          <p:txBody>
            <a:bodyPr lIns="91080" rIns="9108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3" name="Straight Arrow Connector 8">
              <a:extLst>
                <a:ext uri="{FF2B5EF4-FFF2-40B4-BE49-F238E27FC236}">
                  <a16:creationId xmlns:a16="http://schemas.microsoft.com/office/drawing/2014/main" id="{4CD4F4FB-DCB9-66BA-2C30-58346EE7CE19}"/>
                </a:ext>
              </a:extLst>
            </p:cNvPr>
            <p:cNvCxnSpPr/>
            <p:nvPr/>
          </p:nvCxnSpPr>
          <p:spPr>
            <a:xfrm>
              <a:off x="8517960" y="6315480"/>
              <a:ext cx="2791800" cy="9000"/>
            </a:xfrm>
            <a:prstGeom prst="straightConnector1">
              <a:avLst/>
            </a:prstGeom>
            <a:ln w="6480">
              <a:solidFill>
                <a:srgbClr val="4472C4"/>
              </a:solidFill>
              <a:miter/>
              <a:headEnd type="triangle" w="med" len="med"/>
              <a:tailEnd type="triangle" w="med" len="med"/>
            </a:ln>
          </p:spPr>
        </p:cxnSp>
        <p:sp>
          <p:nvSpPr>
            <p:cNvPr id="18" name="TextBox 9">
              <a:extLst>
                <a:ext uri="{FF2B5EF4-FFF2-40B4-BE49-F238E27FC236}">
                  <a16:creationId xmlns:a16="http://schemas.microsoft.com/office/drawing/2014/main" id="{12EC4013-CE6C-0923-A809-0DE9F2F2F762}"/>
                </a:ext>
              </a:extLst>
            </p:cNvPr>
            <p:cNvSpPr txBox="1"/>
            <p:nvPr/>
          </p:nvSpPr>
          <p:spPr>
            <a:xfrm>
              <a:off x="9792720" y="6067800"/>
              <a:ext cx="655200" cy="369000"/>
            </a:xfrm>
            <a:prstGeom prst="rect">
              <a:avLst/>
            </a:prstGeom>
            <a:noFill/>
            <a:ln w="0">
              <a:noFill/>
            </a:ln>
          </p:spPr>
          <p:txBody>
            <a:bodyPr wrap="none" lIns="91080" rIns="910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00000"/>
                  </a:solidFill>
                  <a:effectLst/>
                  <a:uLnTx/>
                  <a:uFillTx/>
                  <a:latin typeface="Calibri"/>
                  <a:ea typeface="ヒラギノ明朝 Pro W3"/>
                  <a:cs typeface="+mn-cs"/>
                </a:rPr>
                <a:t>50 m</a:t>
              </a:r>
              <a:endParaRPr kumimoji="0" lang="it-IT"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808378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7B94BFD-8D1A-FBBD-34C1-F824E6A694A5}"/>
              </a:ext>
            </a:extLst>
          </p:cNvPr>
          <p:cNvSpPr>
            <a:spLocks noGrp="1"/>
          </p:cNvSpPr>
          <p:nvPr>
            <p:ph type="title"/>
          </p:nvPr>
        </p:nvSpPr>
        <p:spPr>
          <a:xfrm>
            <a:off x="328472" y="547466"/>
            <a:ext cx="7386778" cy="784186"/>
          </a:xfrm>
          <a:effectLst>
            <a:outerShdw blurRad="50800" dist="38100" dir="8100000" algn="tr" rotWithShape="0">
              <a:prstClr val="black">
                <a:alpha val="40000"/>
              </a:prstClr>
            </a:outerShdw>
          </a:effectLst>
        </p:spPr>
        <p:txBody>
          <a:bodyPr>
            <a:normAutofit fontScale="90000"/>
          </a:bodyPr>
          <a:lstStyle/>
          <a:p>
            <a:pPr algn="ctr"/>
            <a:r>
              <a:rPr lang="en-US" b="1">
                <a:solidFill>
                  <a:srgbClr val="139BFB"/>
                </a:solidFill>
              </a:rPr>
              <a:t>ARIA: </a:t>
            </a:r>
            <a:r>
              <a:rPr lang="en-US"/>
              <a:t>Radiator Undulators</a:t>
            </a:r>
            <a:br>
              <a:rPr lang="en-US"/>
            </a:br>
            <a:r>
              <a:rPr lang="en-US" sz="2400">
                <a:solidFill>
                  <a:schemeClr val="bg2">
                    <a:lumMod val="25000"/>
                  </a:schemeClr>
                </a:solidFill>
              </a:rPr>
              <a:t>two options:</a:t>
            </a:r>
            <a:endParaRPr lang="en-US">
              <a:solidFill>
                <a:schemeClr val="bg2">
                  <a:lumMod val="25000"/>
                </a:schemeClr>
              </a:solidFill>
            </a:endParaRPr>
          </a:p>
        </p:txBody>
      </p:sp>
      <p:sp>
        <p:nvSpPr>
          <p:cNvPr id="10" name="Text Box 65">
            <a:extLst>
              <a:ext uri="{FF2B5EF4-FFF2-40B4-BE49-F238E27FC236}">
                <a16:creationId xmlns:a16="http://schemas.microsoft.com/office/drawing/2014/main" id="{74F49534-ADB9-062A-18F7-B78A0DD79744}"/>
              </a:ext>
            </a:extLst>
          </p:cNvPr>
          <p:cNvSpPr txBox="1">
            <a:spLocks noGrp="1" noChangeArrowheads="1"/>
          </p:cNvSpPr>
          <p:nvPr>
            <p:ph idx="1"/>
          </p:nvPr>
        </p:nvSpPr>
        <p:spPr bwMode="auto">
          <a:xfrm>
            <a:off x="541249" y="2517698"/>
            <a:ext cx="4669943" cy="170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spcBef>
                <a:spcPct val="50000"/>
              </a:spcBef>
              <a:buNone/>
            </a:pPr>
            <a:r>
              <a:rPr lang="en-US" altLang="en-IT" sz="1600" b="1"/>
              <a:t>Main features:</a:t>
            </a:r>
          </a:p>
          <a:p>
            <a:pPr>
              <a:spcBef>
                <a:spcPct val="50000"/>
              </a:spcBef>
              <a:buFont typeface="Wingdings" pitchFamily="2" charset="2"/>
              <a:buChar char="§"/>
            </a:pPr>
            <a:r>
              <a:rPr lang="en-US" altLang="en-IT" sz="1800"/>
              <a:t> variable gap, variable phase for adjustable polarization (EPU) (six motors) </a:t>
            </a:r>
          </a:p>
          <a:p>
            <a:pPr>
              <a:buFont typeface="Wingdings" pitchFamily="2" charset="2"/>
              <a:buChar char="§"/>
            </a:pPr>
            <a:r>
              <a:rPr lang="en-US" altLang="en-IT" sz="1800" i="1">
                <a:latin typeface="Times New Roman" panose="02020603050405020304" pitchFamily="18" charset="0"/>
                <a:cs typeface="Times New Roman" panose="02020603050405020304" pitchFamily="18" charset="0"/>
              </a:rPr>
              <a:t> 𝛌</a:t>
            </a:r>
            <a:r>
              <a:rPr lang="en-US" altLang="en-IT" sz="1800" i="1" baseline="-25000">
                <a:latin typeface="Times New Roman" panose="02020603050405020304" pitchFamily="18" charset="0"/>
                <a:cs typeface="Times New Roman" panose="02020603050405020304" pitchFamily="18" charset="0"/>
              </a:rPr>
              <a:t>u</a:t>
            </a:r>
            <a:r>
              <a:rPr lang="en-US" altLang="en-IT" sz="1800" i="1">
                <a:latin typeface="Times New Roman" panose="02020603050405020304" pitchFamily="18" charset="0"/>
                <a:cs typeface="Times New Roman" panose="02020603050405020304" pitchFamily="18" charset="0"/>
              </a:rPr>
              <a:t> = 55.2 mm, Np=42, L</a:t>
            </a:r>
            <a:r>
              <a:rPr lang="en-US" altLang="en-IT" sz="1800" i="1" baseline="-25000">
                <a:latin typeface="Times New Roman" panose="02020603050405020304" pitchFamily="18" charset="0"/>
                <a:cs typeface="Times New Roman" panose="02020603050405020304" pitchFamily="18" charset="0"/>
              </a:rPr>
              <a:t>u</a:t>
            </a:r>
            <a:r>
              <a:rPr lang="en-US" altLang="en-IT" sz="1800" i="1">
                <a:latin typeface="Times New Roman" panose="02020603050405020304" pitchFamily="18" charset="0"/>
                <a:cs typeface="Times New Roman" panose="02020603050405020304" pitchFamily="18" charset="0"/>
              </a:rPr>
              <a:t>=2.4 m</a:t>
            </a:r>
          </a:p>
          <a:p>
            <a:pPr>
              <a:buFont typeface="Wingdings" pitchFamily="2" charset="2"/>
              <a:buChar char="§"/>
            </a:pPr>
            <a:r>
              <a:rPr lang="en-US" altLang="en-IT" sz="1800"/>
              <a:t> working gap: 10 </a:t>
            </a:r>
            <a:r>
              <a:rPr lang="en-US" altLang="en-IT" sz="1800">
                <a:cs typeface="Arial" panose="020B0604020202020204" pitchFamily="34" charset="0"/>
              </a:rPr>
              <a:t>÷</a:t>
            </a:r>
            <a:r>
              <a:rPr lang="en-US" altLang="en-IT" sz="1800"/>
              <a:t> 32 mm</a:t>
            </a:r>
          </a:p>
        </p:txBody>
      </p:sp>
      <p:sp>
        <p:nvSpPr>
          <p:cNvPr id="6" name="Segnaposto numero diapositiva 5">
            <a:extLst>
              <a:ext uri="{FF2B5EF4-FFF2-40B4-BE49-F238E27FC236}">
                <a16:creationId xmlns:a16="http://schemas.microsoft.com/office/drawing/2014/main" id="{9BAE133F-051A-E018-66E4-A0D9FA00EC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6FBE0-971E-9141-908B-F4C9F2B4A260}"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Picture 64">
            <a:extLst>
              <a:ext uri="{FF2B5EF4-FFF2-40B4-BE49-F238E27FC236}">
                <a16:creationId xmlns:a16="http://schemas.microsoft.com/office/drawing/2014/main" id="{C4B711BE-6C01-9378-5024-7AA651E5F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983"/>
          <a:stretch/>
        </p:blipFill>
        <p:spPr bwMode="auto">
          <a:xfrm>
            <a:off x="4007768" y="3429000"/>
            <a:ext cx="1989409" cy="300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825C2B0E-548A-53B0-98F6-BADF424A7B27}"/>
              </a:ext>
            </a:extLst>
          </p:cNvPr>
          <p:cNvSpPr txBox="1"/>
          <p:nvPr/>
        </p:nvSpPr>
        <p:spPr>
          <a:xfrm>
            <a:off x="3924692" y="6366314"/>
            <a:ext cx="2187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FERMI FEL-1 Radiator</a:t>
            </a:r>
          </a:p>
        </p:txBody>
      </p:sp>
      <p:sp>
        <p:nvSpPr>
          <p:cNvPr id="60" name="CasellaDiTesto 59">
            <a:extLst>
              <a:ext uri="{FF2B5EF4-FFF2-40B4-BE49-F238E27FC236}">
                <a16:creationId xmlns:a16="http://schemas.microsoft.com/office/drawing/2014/main" id="{46417B8B-3F8B-EADE-0518-FB51D457723D}"/>
              </a:ext>
            </a:extLst>
          </p:cNvPr>
          <p:cNvSpPr txBox="1"/>
          <p:nvPr/>
        </p:nvSpPr>
        <p:spPr>
          <a:xfrm>
            <a:off x="1910634" y="2474236"/>
            <a:ext cx="27815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Courtesy of Bruno </a:t>
            </a:r>
            <a:r>
              <a:rPr kumimoji="0" lang="en-US" sz="1800" b="0" i="1"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Diviacco</a:t>
            </a:r>
            <a:endPar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Immagine 60">
            <a:extLst>
              <a:ext uri="{FF2B5EF4-FFF2-40B4-BE49-F238E27FC236}">
                <a16:creationId xmlns:a16="http://schemas.microsoft.com/office/drawing/2014/main" id="{38739072-7E58-E13B-5D1D-3550DF66860A}"/>
              </a:ext>
            </a:extLst>
          </p:cNvPr>
          <p:cNvPicPr>
            <a:picLocks noChangeAspect="1"/>
          </p:cNvPicPr>
          <p:nvPr/>
        </p:nvPicPr>
        <p:blipFill>
          <a:blip r:embed="rId3"/>
          <a:stretch>
            <a:fillRect/>
          </a:stretch>
        </p:blipFill>
        <p:spPr>
          <a:xfrm>
            <a:off x="548388" y="4305669"/>
            <a:ext cx="3063557" cy="2069891"/>
          </a:xfrm>
          <a:prstGeom prst="rect">
            <a:avLst/>
          </a:prstGeom>
        </p:spPr>
      </p:pic>
      <p:sp>
        <p:nvSpPr>
          <p:cNvPr id="62" name="CasellaDiTesto 61">
            <a:extLst>
              <a:ext uri="{FF2B5EF4-FFF2-40B4-BE49-F238E27FC236}">
                <a16:creationId xmlns:a16="http://schemas.microsoft.com/office/drawing/2014/main" id="{3AE8106F-F505-2458-9BBD-4D3C8CB74E52}"/>
              </a:ext>
            </a:extLst>
          </p:cNvPr>
          <p:cNvSpPr txBox="1"/>
          <p:nvPr/>
        </p:nvSpPr>
        <p:spPr>
          <a:xfrm>
            <a:off x="514066" y="1744622"/>
            <a:ext cx="44041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APPLE-II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Similar to </a:t>
            </a:r>
            <a:r>
              <a:rPr kumimoji="0" lang="en-US" sz="1800" b="0" i="0" u="none" strike="noStrike" kern="1200" cap="none" spc="0" normalizeH="0" baseline="0" noProof="0">
                <a:ln>
                  <a:noFill/>
                </a:ln>
                <a:solidFill>
                  <a:srgbClr val="139BFB"/>
                </a:solidFill>
                <a:effectLst/>
                <a:uLnTx/>
                <a:uFillTx/>
                <a:latin typeface="Aptos" panose="02110004020202020204"/>
                <a:ea typeface="+mn-ea"/>
                <a:cs typeface="+mn-cs"/>
              </a:rPr>
              <a:t>FERMI FEL-1</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radiators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built by KYMA in 2009-2010</a:t>
            </a:r>
          </a:p>
        </p:txBody>
      </p:sp>
      <p:sp>
        <p:nvSpPr>
          <p:cNvPr id="3" name="CasellaDiTesto 2">
            <a:extLst>
              <a:ext uri="{FF2B5EF4-FFF2-40B4-BE49-F238E27FC236}">
                <a16:creationId xmlns:a16="http://schemas.microsoft.com/office/drawing/2014/main" id="{45C3A429-5589-70B9-1AB9-459BC1F17DB5}"/>
              </a:ext>
            </a:extLst>
          </p:cNvPr>
          <p:cNvSpPr txBox="1"/>
          <p:nvPr/>
        </p:nvSpPr>
        <p:spPr>
          <a:xfrm>
            <a:off x="6001945" y="1683958"/>
            <a:ext cx="50626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APPLE X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Similar to </a:t>
            </a:r>
            <a:r>
              <a:rPr kumimoji="0" lang="en-US" sz="1800" b="0" i="0" u="none" strike="noStrike" kern="1200" cap="none" spc="0" normalizeH="0" baseline="0" noProof="0">
                <a:ln>
                  <a:noFill/>
                </a:ln>
                <a:solidFill>
                  <a:srgbClr val="139BFB"/>
                </a:solidFill>
                <a:effectLst/>
                <a:uLnTx/>
                <a:uFillTx/>
                <a:latin typeface="Aptos" panose="02110004020202020204"/>
                <a:ea typeface="+mn-ea"/>
                <a:cs typeface="+mn-cs"/>
              </a:rPr>
              <a:t>AQUA</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radiators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Prototype built by KYMA in 2022-2024 for SABINA</a:t>
            </a:r>
          </a:p>
        </p:txBody>
      </p:sp>
      <p:sp>
        <p:nvSpPr>
          <p:cNvPr id="8" name="Text Box 65">
            <a:extLst>
              <a:ext uri="{FF2B5EF4-FFF2-40B4-BE49-F238E27FC236}">
                <a16:creationId xmlns:a16="http://schemas.microsoft.com/office/drawing/2014/main" id="{A7AB8FAF-733D-65D9-A9DB-A09061DE5993}"/>
              </a:ext>
            </a:extLst>
          </p:cNvPr>
          <p:cNvSpPr txBox="1">
            <a:spLocks noChangeArrowheads="1"/>
          </p:cNvSpPr>
          <p:nvPr/>
        </p:nvSpPr>
        <p:spPr bwMode="auto">
          <a:xfrm>
            <a:off x="6073517" y="2519177"/>
            <a:ext cx="5502965" cy="17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kumimoji="0" lang="en-US" altLang="en-IT" sz="1600" b="1" i="0" u="none" strike="noStrike" kern="1200" cap="none" spc="0" normalizeH="0" baseline="0" noProof="0">
                <a:ln>
                  <a:noFill/>
                </a:ln>
                <a:solidFill>
                  <a:prstClr val="black"/>
                </a:solidFill>
                <a:effectLst/>
                <a:uLnTx/>
                <a:uFillTx/>
                <a:latin typeface="Aptos" panose="02110004020202020204"/>
                <a:ea typeface="+mn-ea"/>
                <a:cs typeface="+mn-cs"/>
              </a:rPr>
              <a:t>Main features:</a:t>
            </a:r>
          </a:p>
          <a:p>
            <a:pPr marL="228600" marR="0" lvl="0" indent="-228600" algn="l" defTabSz="914400" rtl="0" eaLnBrk="1" fontAlgn="auto" latinLnBrk="0" hangingPunct="1">
              <a:lnSpc>
                <a:spcPct val="90000"/>
              </a:lnSpc>
              <a:spcBef>
                <a:spcPct val="50000"/>
              </a:spcBef>
              <a:spcAft>
                <a:spcPts val="0"/>
              </a:spcAft>
              <a:buClrTx/>
              <a:buSzTx/>
              <a:buFont typeface="Wingdings" pitchFamily="2" charset="2"/>
              <a:buChar char="§"/>
              <a:tabLst/>
              <a:defRPr/>
            </a:pPr>
            <a:r>
              <a:rPr kumimoji="0" lang="en-US" altLang="en-IT" sz="1800" b="0" i="0" u="none" strike="noStrike" kern="1200" cap="none" spc="0" normalizeH="0" baseline="0" noProof="0">
                <a:ln>
                  <a:noFill/>
                </a:ln>
                <a:solidFill>
                  <a:prstClr val="black"/>
                </a:solidFill>
                <a:effectLst/>
                <a:uLnTx/>
                <a:uFillTx/>
                <a:latin typeface="Aptos" panose="02110004020202020204"/>
                <a:ea typeface="+mn-ea"/>
                <a:cs typeface="+mn-cs"/>
              </a:rPr>
              <a:t> variable gap, variable phase for adjustable polarization (EPU) – </a:t>
            </a:r>
            <a:r>
              <a:rPr kumimoji="0" lang="en-US" altLang="en-IT" sz="1800" b="1" i="0" u="none" strike="noStrike" kern="1200" cap="none" spc="0" normalizeH="0" baseline="0" noProof="0">
                <a:ln>
                  <a:noFill/>
                </a:ln>
                <a:solidFill>
                  <a:prstClr val="black"/>
                </a:solidFill>
                <a:effectLst/>
                <a:uLnTx/>
                <a:uFillTx/>
                <a:latin typeface="Aptos" panose="02110004020202020204"/>
                <a:ea typeface="+mn-ea"/>
                <a:cs typeface="+mn-cs"/>
              </a:rPr>
              <a:t>K</a:t>
            </a:r>
            <a:r>
              <a:rPr kumimoji="0" lang="en-US" altLang="en-IT" sz="1800" b="1" i="0" u="none" strike="noStrike" kern="1200" cap="none" spc="0" normalizeH="0" baseline="-25000" noProof="0">
                <a:ln>
                  <a:noFill/>
                </a:ln>
                <a:solidFill>
                  <a:prstClr val="black"/>
                </a:solidFill>
                <a:effectLst/>
                <a:uLnTx/>
                <a:uFillTx/>
                <a:latin typeface="Aptos" panose="02110004020202020204"/>
                <a:ea typeface="+mn-ea"/>
                <a:cs typeface="+mn-cs"/>
              </a:rPr>
              <a:t>RMS</a:t>
            </a:r>
            <a:r>
              <a:rPr kumimoji="0" lang="en-US" altLang="en-IT" sz="1800" b="1" i="0" u="none" strike="noStrike" kern="1200" cap="none" spc="0" normalizeH="0" baseline="0" noProof="0">
                <a:ln>
                  <a:noFill/>
                </a:ln>
                <a:solidFill>
                  <a:prstClr val="black"/>
                </a:solidFill>
                <a:effectLst/>
                <a:uLnTx/>
                <a:uFillTx/>
                <a:latin typeface="Aptos" panose="02110004020202020204"/>
                <a:ea typeface="+mn-ea"/>
                <a:cs typeface="+mn-cs"/>
              </a:rPr>
              <a:t> independent of polarization</a:t>
            </a:r>
          </a:p>
          <a:p>
            <a:pPr marL="228600" marR="0" lvl="0" indent="-228600" algn="l" defTabSz="914400" rtl="0" eaLnBrk="1" fontAlgn="auto" latinLnBrk="0" hangingPunct="1">
              <a:lnSpc>
                <a:spcPct val="90000"/>
              </a:lnSpc>
              <a:spcBef>
                <a:spcPct val="50000"/>
              </a:spcBef>
              <a:spcAft>
                <a:spcPts val="0"/>
              </a:spcAft>
              <a:buClrTx/>
              <a:buSzTx/>
              <a:buFont typeface="Wingdings" pitchFamily="2" charset="2"/>
              <a:buChar char="§"/>
              <a:tabLst/>
              <a:defRPr/>
            </a:pPr>
            <a:r>
              <a:rPr kumimoji="0" lang="en-US" altLang="en-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𝛌</a:t>
            </a:r>
            <a:r>
              <a:rPr kumimoji="0" lang="en-US" altLang="en-IT" sz="1800" b="0" i="1"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u</a:t>
            </a:r>
            <a:r>
              <a:rPr kumimoji="0" lang="en-US" altLang="en-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48 mm, Np=41, L</a:t>
            </a:r>
            <a:r>
              <a:rPr kumimoji="0" lang="en-US" altLang="en-IT" sz="1800" b="0" i="1"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u</a:t>
            </a:r>
            <a:r>
              <a:rPr kumimoji="0" lang="en-US" altLang="en-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 m</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altLang="en-IT" sz="1800" b="0" i="0" u="none" strike="noStrike" kern="1200" cap="none" spc="0" normalizeH="0" baseline="0" noProof="0">
                <a:ln>
                  <a:noFill/>
                </a:ln>
                <a:solidFill>
                  <a:prstClr val="black"/>
                </a:solidFill>
                <a:effectLst/>
                <a:uLnTx/>
                <a:uFillTx/>
                <a:latin typeface="Aptos" panose="02110004020202020204"/>
                <a:ea typeface="+mn-ea"/>
                <a:cs typeface="+mn-cs"/>
              </a:rPr>
              <a:t> working gap: 10 </a:t>
            </a:r>
            <a:r>
              <a:rPr kumimoji="0" lang="en-US" altLang="en-IT"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rPr>
              <a:t>÷</a:t>
            </a:r>
            <a:r>
              <a:rPr kumimoji="0" lang="en-US" altLang="en-IT" sz="1800" b="0" i="0" u="none" strike="noStrike" kern="1200" cap="none" spc="0" normalizeH="0" baseline="0" noProof="0">
                <a:ln>
                  <a:noFill/>
                </a:ln>
                <a:solidFill>
                  <a:prstClr val="black"/>
                </a:solidFill>
                <a:effectLst/>
                <a:uLnTx/>
                <a:uFillTx/>
                <a:latin typeface="Aptos" panose="02110004020202020204"/>
                <a:ea typeface="+mn-ea"/>
                <a:cs typeface="+mn-cs"/>
              </a:rPr>
              <a:t> 32 mm</a:t>
            </a:r>
          </a:p>
        </p:txBody>
      </p:sp>
      <p:sp>
        <p:nvSpPr>
          <p:cNvPr id="11" name="CasellaDiTesto 10">
            <a:extLst>
              <a:ext uri="{FF2B5EF4-FFF2-40B4-BE49-F238E27FC236}">
                <a16:creationId xmlns:a16="http://schemas.microsoft.com/office/drawing/2014/main" id="{A202F9D6-8452-B7A9-9124-2F416B7C524F}"/>
              </a:ext>
            </a:extLst>
          </p:cNvPr>
          <p:cNvSpPr txBox="1"/>
          <p:nvPr/>
        </p:nvSpPr>
        <p:spPr>
          <a:xfrm>
            <a:off x="2086253" y="1438182"/>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a:t>
            </a:r>
          </a:p>
        </p:txBody>
      </p:sp>
      <p:sp>
        <p:nvSpPr>
          <p:cNvPr id="12" name="CasellaDiTesto 11">
            <a:extLst>
              <a:ext uri="{FF2B5EF4-FFF2-40B4-BE49-F238E27FC236}">
                <a16:creationId xmlns:a16="http://schemas.microsoft.com/office/drawing/2014/main" id="{27C91E43-1144-719E-C2EA-1614AE0644BC}"/>
              </a:ext>
            </a:extLst>
          </p:cNvPr>
          <p:cNvSpPr txBox="1"/>
          <p:nvPr/>
        </p:nvSpPr>
        <p:spPr>
          <a:xfrm>
            <a:off x="7849340" y="1342007"/>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a:t>
            </a:r>
          </a:p>
        </p:txBody>
      </p:sp>
      <p:pic>
        <p:nvPicPr>
          <p:cNvPr id="2" name="Immagine 1">
            <a:extLst>
              <a:ext uri="{FF2B5EF4-FFF2-40B4-BE49-F238E27FC236}">
                <a16:creationId xmlns:a16="http://schemas.microsoft.com/office/drawing/2014/main" id="{A3AD81CC-7107-4CF1-7705-F7E90EAB776F}"/>
              </a:ext>
            </a:extLst>
          </p:cNvPr>
          <p:cNvPicPr>
            <a:picLocks noChangeAspect="1"/>
          </p:cNvPicPr>
          <p:nvPr/>
        </p:nvPicPr>
        <p:blipFill>
          <a:blip r:embed="rId4"/>
          <a:stretch>
            <a:fillRect/>
          </a:stretch>
        </p:blipFill>
        <p:spPr>
          <a:xfrm>
            <a:off x="9336360" y="3893966"/>
            <a:ext cx="2607444" cy="2777726"/>
          </a:xfrm>
          <a:prstGeom prst="rect">
            <a:avLst/>
          </a:prstGeom>
        </p:spPr>
      </p:pic>
    </p:spTree>
    <p:extLst>
      <p:ext uri="{BB962C8B-B14F-4D97-AF65-F5344CB8AC3E}">
        <p14:creationId xmlns:p14="http://schemas.microsoft.com/office/powerpoint/2010/main" val="344097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EE62C-63DC-DC10-C522-9C706B9671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7ED873-070F-82C5-DC00-68355AC0742B}"/>
              </a:ext>
            </a:extLst>
          </p:cNvPr>
          <p:cNvSpPr>
            <a:spLocks noGrp="1"/>
          </p:cNvSpPr>
          <p:nvPr>
            <p:ph type="title"/>
          </p:nvPr>
        </p:nvSpPr>
        <p:spPr/>
        <p:txBody>
          <a:bodyPr>
            <a:normAutofit/>
          </a:bodyPr>
          <a:lstStyle/>
          <a:p>
            <a:r>
              <a:rPr lang="en-IT" sz="3200" b="1" dirty="0">
                <a:effectLst/>
                <a:latin typeface="+mn-lt"/>
                <a:ea typeface="Times New Roman" panose="02020603050405020304" pitchFamily="18" charset="0"/>
                <a:cs typeface="Times New Roman" panose="02020603050405020304" pitchFamily="18" charset="0"/>
              </a:rPr>
              <a:t>Project Cost, Timeline, and Management</a:t>
            </a:r>
          </a:p>
        </p:txBody>
      </p:sp>
      <p:sp>
        <p:nvSpPr>
          <p:cNvPr id="9" name="TextBox 8">
            <a:extLst>
              <a:ext uri="{FF2B5EF4-FFF2-40B4-BE49-F238E27FC236}">
                <a16:creationId xmlns:a16="http://schemas.microsoft.com/office/drawing/2014/main" id="{6DED2532-DC39-706F-04F2-C588A9F4AD3D}"/>
              </a:ext>
            </a:extLst>
          </p:cNvPr>
          <p:cNvSpPr txBox="1"/>
          <p:nvPr/>
        </p:nvSpPr>
        <p:spPr>
          <a:xfrm>
            <a:off x="209554" y="4109834"/>
            <a:ext cx="11772892" cy="2554545"/>
          </a:xfrm>
          <a:prstGeom prst="rect">
            <a:avLst/>
          </a:prstGeom>
          <a:noFill/>
        </p:spPr>
        <p:txBody>
          <a:bodyPr wrap="square">
            <a:spAutoFit/>
          </a:bodyPr>
          <a:lstStyle/>
          <a:p>
            <a:pPr marL="285750" indent="-285750" algn="just">
              <a:buFont typeface="Arial" panose="020B0604020202020204" pitchFamily="34" charset="0"/>
              <a:buChar char="•"/>
            </a:pPr>
            <a:r>
              <a:rPr lang="en-GB" sz="1600" dirty="0"/>
              <a:t>The funds allocated by the Ministry have been gradually accumulated over the years and are now sufficient to launch the tender for the construction of the building, which also includes the 2026 allocation. They have been also partially used for R&amp;D activities as support of the TDR preparation.</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This situation leaves no financial margin for issuing additional tenders in 2026. Starting from 2027, the cash flow is expected to return positive, allowing the initiation of the procurement phase.</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In the meantime, to mitigate the current financial constraints, potential synergies with the </a:t>
            </a:r>
            <a:r>
              <a:rPr lang="en-GB" sz="1600" b="1" dirty="0"/>
              <a:t>ARIA Beamline</a:t>
            </a:r>
            <a:r>
              <a:rPr lang="en-GB" sz="1600" dirty="0"/>
              <a:t> project will be explored, along with other possible funding sources, at least for the less resource-intensive items.</a:t>
            </a:r>
          </a:p>
          <a:p>
            <a:pPr marL="285750" marR="0" lvl="0"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T"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58D2F9-4573-A925-80CB-C3CC9473F227}"/>
              </a:ext>
            </a:extLst>
          </p:cNvPr>
          <p:cNvGrpSpPr/>
          <p:nvPr/>
        </p:nvGrpSpPr>
        <p:grpSpPr>
          <a:xfrm>
            <a:off x="5630668" y="859241"/>
            <a:ext cx="6071488" cy="3250593"/>
            <a:chOff x="5532683" y="1053377"/>
            <a:chExt cx="6071488" cy="3250593"/>
          </a:xfrm>
        </p:grpSpPr>
        <p:pic>
          <p:nvPicPr>
            <p:cNvPr id="4" name="Picture 3">
              <a:extLst>
                <a:ext uri="{FF2B5EF4-FFF2-40B4-BE49-F238E27FC236}">
                  <a16:creationId xmlns:a16="http://schemas.microsoft.com/office/drawing/2014/main" id="{FFED4784-2D1F-C4C7-A45A-AE0B785D5E37}"/>
                </a:ext>
              </a:extLst>
            </p:cNvPr>
            <p:cNvPicPr>
              <a:picLocks noChangeAspect="1"/>
            </p:cNvPicPr>
            <p:nvPr/>
          </p:nvPicPr>
          <p:blipFill>
            <a:blip r:embed="rId2"/>
            <a:srcRect b="8903"/>
            <a:stretch/>
          </p:blipFill>
          <p:spPr>
            <a:xfrm>
              <a:off x="5532683" y="1053377"/>
              <a:ext cx="6071488" cy="3250593"/>
            </a:xfrm>
            <a:prstGeom prst="rect">
              <a:avLst/>
            </a:prstGeom>
          </p:spPr>
        </p:pic>
        <p:cxnSp>
          <p:nvCxnSpPr>
            <p:cNvPr id="5" name="Straight Connector 4">
              <a:extLst>
                <a:ext uri="{FF2B5EF4-FFF2-40B4-BE49-F238E27FC236}">
                  <a16:creationId xmlns:a16="http://schemas.microsoft.com/office/drawing/2014/main" id="{D1535DD0-7CBA-DE9D-48AD-030D08E3B2D5}"/>
                </a:ext>
              </a:extLst>
            </p:cNvPr>
            <p:cNvCxnSpPr>
              <a:cxnSpLocks/>
            </p:cNvCxnSpPr>
            <p:nvPr/>
          </p:nvCxnSpPr>
          <p:spPr>
            <a:xfrm>
              <a:off x="8497228" y="1053377"/>
              <a:ext cx="0" cy="325059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33DD2E4-E781-1AD9-4062-769EED0716DC}"/>
              </a:ext>
            </a:extLst>
          </p:cNvPr>
          <p:cNvPicPr>
            <a:picLocks noChangeAspect="1"/>
          </p:cNvPicPr>
          <p:nvPr/>
        </p:nvPicPr>
        <p:blipFill>
          <a:blip r:embed="rId3"/>
          <a:stretch>
            <a:fillRect/>
          </a:stretch>
        </p:blipFill>
        <p:spPr>
          <a:xfrm>
            <a:off x="489844" y="929241"/>
            <a:ext cx="3807137" cy="3110594"/>
          </a:xfrm>
          <a:prstGeom prst="rect">
            <a:avLst/>
          </a:prstGeom>
        </p:spPr>
      </p:pic>
    </p:spTree>
    <p:extLst>
      <p:ext uri="{BB962C8B-B14F-4D97-AF65-F5344CB8AC3E}">
        <p14:creationId xmlns:p14="http://schemas.microsoft.com/office/powerpoint/2010/main" val="166727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55524-07EA-7F1B-19FC-3F5380531FE1}"/>
              </a:ext>
            </a:extLst>
          </p:cNvPr>
          <p:cNvSpPr>
            <a:spLocks noGrp="1"/>
          </p:cNvSpPr>
          <p:nvPr>
            <p:ph type="title"/>
          </p:nvPr>
        </p:nvSpPr>
        <p:spPr/>
        <p:txBody>
          <a:bodyPr/>
          <a:lstStyle/>
          <a:p>
            <a:r>
              <a:rPr lang="en-IT" sz="3200" dirty="0">
                <a:latin typeface="+mn-lt"/>
                <a:cs typeface="Times New Roman" panose="02020603050405020304" pitchFamily="18" charset="0"/>
              </a:rPr>
              <a:t>Conclusions</a:t>
            </a:r>
          </a:p>
        </p:txBody>
      </p:sp>
      <p:sp>
        <p:nvSpPr>
          <p:cNvPr id="6" name="TextBox 5">
            <a:extLst>
              <a:ext uri="{FF2B5EF4-FFF2-40B4-BE49-F238E27FC236}">
                <a16:creationId xmlns:a16="http://schemas.microsoft.com/office/drawing/2014/main" id="{D159BB0D-EA35-4212-3E25-8A739EDA7D10}"/>
              </a:ext>
            </a:extLst>
          </p:cNvPr>
          <p:cNvSpPr txBox="1"/>
          <p:nvPr/>
        </p:nvSpPr>
        <p:spPr>
          <a:xfrm>
            <a:off x="425450" y="1158607"/>
            <a:ext cx="11341100" cy="5324535"/>
          </a:xfrm>
          <a:prstGeom prst="rect">
            <a:avLst/>
          </a:prstGeom>
          <a:noFill/>
        </p:spPr>
        <p:txBody>
          <a:bodyPr wrap="square">
            <a:spAutoFit/>
          </a:bodyPr>
          <a:lstStyle/>
          <a:p>
            <a:pPr marL="342900" indent="-342900">
              <a:buFont typeface="Arial" panose="020B0604020202020204" pitchFamily="34" charset="0"/>
              <a:buChar char="•"/>
            </a:pPr>
            <a:r>
              <a:rPr lang="en-GB" sz="2000" b="1" dirty="0" err="1"/>
              <a:t>EuPRAXIA@SPARC_LAB</a:t>
            </a:r>
            <a:r>
              <a:rPr lang="en-GB" sz="2000" dirty="0"/>
              <a:t> has reached an advanced design maturity, with most subsystems at </a:t>
            </a:r>
            <a:r>
              <a:rPr lang="en-GB" sz="2000" b="1" dirty="0"/>
              <a:t>TRL ≥ 7</a:t>
            </a:r>
            <a:r>
              <a:rPr lang="en-GB" sz="2000" dirty="0"/>
              <a:t> and validated through dedicated test facilities. The TDR delivery is foreseen by February 3</a:t>
            </a:r>
            <a:r>
              <a:rPr lang="en-GB" sz="2000" baseline="30000" dirty="0"/>
              <a:t>rd</a:t>
            </a:r>
            <a:r>
              <a:rPr lang="en-GB" sz="2000" dirty="0"/>
              <a:t>.</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Infrastructure works</a:t>
            </a:r>
            <a:r>
              <a:rPr lang="en-GB" sz="2000" dirty="0"/>
              <a:t> are ready to enter the </a:t>
            </a:r>
            <a:r>
              <a:rPr lang="en-GB" sz="2000" b="1" dirty="0"/>
              <a:t>tendering phase</a:t>
            </a: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AQUA and ARIA beamlines</a:t>
            </a:r>
            <a:r>
              <a:rPr lang="en-GB" sz="2000" dirty="0"/>
              <a:t> will provide </a:t>
            </a:r>
            <a:r>
              <a:rPr lang="en-GB" sz="2000" b="1" dirty="0"/>
              <a:t>unique FEL capabilities</a:t>
            </a:r>
            <a:r>
              <a:rPr lang="en-GB" sz="2000" dirty="0"/>
              <a:t> from 4 nm to 180 nm, covering both seeded and SASE regimes with full polarization control.</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The ARIA project</a:t>
            </a:r>
            <a:r>
              <a:rPr lang="en-GB" sz="2000" dirty="0"/>
              <a:t>, co-funded by </a:t>
            </a:r>
            <a:r>
              <a:rPr lang="en-GB" sz="2000" dirty="0" err="1"/>
              <a:t>Regione</a:t>
            </a:r>
            <a:r>
              <a:rPr lang="en-GB" sz="2000" dirty="0"/>
              <a:t> Lazio and INFN (20 M€), will be a strategic step toward the EuPRAXIA user facility.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 </a:t>
            </a:r>
            <a:r>
              <a:rPr lang="en-GB" sz="2000" b="1" dirty="0"/>
              <a:t>EuAPS project</a:t>
            </a:r>
            <a:r>
              <a:rPr lang="en-GB" sz="2000" dirty="0"/>
              <a:t> (X-ray betatron radiation source), funded under PNRR, is entering its final installation stage and aims to start operations by </a:t>
            </a:r>
            <a:r>
              <a:rPr lang="en-GB" sz="2000" b="1" dirty="0"/>
              <a:t>April 2026</a:t>
            </a:r>
            <a:r>
              <a:rPr lang="en-GB" sz="2000" dirty="0"/>
              <a:t>, marking the </a:t>
            </a:r>
            <a:r>
              <a:rPr lang="en-GB" sz="2000" b="1" dirty="0"/>
              <a:t>first step toward the EuPRAXIA plasma-based facility</a:t>
            </a:r>
            <a:r>
              <a:rPr lang="en-GB" sz="2000" dirty="0"/>
              <a:t>.</a:t>
            </a:r>
          </a:p>
          <a:p>
            <a:endParaRPr lang="en-GB" sz="2000" dirty="0"/>
          </a:p>
          <a:p>
            <a:pPr marL="342900" indent="-342900">
              <a:buFont typeface="Arial" panose="020B0604020202020204" pitchFamily="34" charset="0"/>
              <a:buChar char="•"/>
            </a:pPr>
            <a:r>
              <a:rPr lang="en-GB" sz="2000" b="1" dirty="0"/>
              <a:t>First FEL user operations</a:t>
            </a:r>
            <a:r>
              <a:rPr lang="en-GB" sz="2000" dirty="0"/>
              <a:t> are expected by </a:t>
            </a:r>
            <a:r>
              <a:rPr lang="en-GB" sz="2000" b="1" dirty="0"/>
              <a:t>2031</a:t>
            </a:r>
            <a:r>
              <a:rPr lang="en-GB" sz="2000" dirty="0"/>
              <a:t>, establishing </a:t>
            </a:r>
            <a:r>
              <a:rPr lang="en-GB" sz="2000" dirty="0" err="1"/>
              <a:t>EuPRAXIA@SPARC_LAB</a:t>
            </a:r>
            <a:r>
              <a:rPr lang="en-GB" sz="2000" dirty="0"/>
              <a:t> as </a:t>
            </a:r>
            <a:r>
              <a:rPr lang="en-GB" sz="2000" b="1" dirty="0"/>
              <a:t>Europe’s first plasma-based FEL user facility</a:t>
            </a:r>
            <a:r>
              <a:rPr lang="en-GB" sz="2000" dirty="0"/>
              <a:t> for photon science.</a:t>
            </a:r>
          </a:p>
        </p:txBody>
      </p:sp>
    </p:spTree>
    <p:extLst>
      <p:ext uri="{BB962C8B-B14F-4D97-AF65-F5344CB8AC3E}">
        <p14:creationId xmlns:p14="http://schemas.microsoft.com/office/powerpoint/2010/main" val="110620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05" y="-1591399"/>
            <a:ext cx="13016362" cy="10040798"/>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a:ea typeface="ヒラギノ明朝 Pro W3" charset="0"/>
                <a:cs typeface="ヒラギノ明朝 Pro W3" charset="0"/>
                <a:sym typeface="American Typewriter" charset="0"/>
              </a:rPr>
              <a:t>Thank for your attention</a:t>
            </a:r>
          </a:p>
        </p:txBody>
      </p:sp>
    </p:spTree>
    <p:extLst>
      <p:ext uri="{BB962C8B-B14F-4D97-AF65-F5344CB8AC3E}">
        <p14:creationId xmlns:p14="http://schemas.microsoft.com/office/powerpoint/2010/main" val="164858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egnaposto numero diapositiva 26">
            <a:extLst>
              <a:ext uri="{FF2B5EF4-FFF2-40B4-BE49-F238E27FC236}">
                <a16:creationId xmlns:a16="http://schemas.microsoft.com/office/drawing/2014/main" id="{79676367-B737-C110-0DF0-A225F422A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334186"/>
              </a:solidFill>
              <a:effectLst/>
              <a:uLnTx/>
              <a:uFillTx/>
              <a:latin typeface="Calibri"/>
              <a:ea typeface="+mn-ea"/>
              <a:cs typeface="+mn-cs"/>
            </a:endParaRPr>
          </a:p>
        </p:txBody>
      </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noProof="0">
                <a:latin typeface="+mn-lt"/>
              </a:rPr>
              <a:t>AQUA beamline: Undulators</a:t>
            </a:r>
            <a:endParaRPr lang="en-US" sz="3600" b="0" i="1" noProof="0">
              <a:latin typeface="+mn-lt"/>
            </a:endParaRPr>
          </a:p>
        </p:txBody>
      </p:sp>
      <p:pic>
        <p:nvPicPr>
          <p:cNvPr id="3" name="Picture 2" descr="A group of black crates&#10;&#10;AI-generated content may be incorrect.">
            <a:extLst>
              <a:ext uri="{FF2B5EF4-FFF2-40B4-BE49-F238E27FC236}">
                <a16:creationId xmlns:a16="http://schemas.microsoft.com/office/drawing/2014/main" id="{E18B6DE3-44E4-4252-4047-D43EB047C2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7" t="17976" r="8512" b="5742"/>
          <a:stretch>
            <a:fillRect/>
          </a:stretch>
        </p:blipFill>
        <p:spPr>
          <a:xfrm>
            <a:off x="625251" y="1301593"/>
            <a:ext cx="10477885" cy="2019300"/>
          </a:xfrm>
          <a:prstGeom prst="rect">
            <a:avLst/>
          </a:prstGeom>
        </p:spPr>
      </p:pic>
      <p:pic>
        <p:nvPicPr>
          <p:cNvPr id="5" name="Immagine 9">
            <a:extLst>
              <a:ext uri="{FF2B5EF4-FFF2-40B4-BE49-F238E27FC236}">
                <a16:creationId xmlns:a16="http://schemas.microsoft.com/office/drawing/2014/main" id="{5280F94C-5E31-423A-0416-1FB0F9AACFFC}"/>
              </a:ext>
            </a:extLst>
          </p:cNvPr>
          <p:cNvPicPr>
            <a:picLocks noChangeAspect="1"/>
          </p:cNvPicPr>
          <p:nvPr/>
        </p:nvPicPr>
        <p:blipFill>
          <a:blip r:embed="rId3"/>
          <a:srcRect t="6135"/>
          <a:stretch>
            <a:fillRect/>
          </a:stretch>
        </p:blipFill>
        <p:spPr>
          <a:xfrm>
            <a:off x="8272124" y="2620652"/>
            <a:ext cx="3880324" cy="3765220"/>
          </a:xfrm>
          <a:prstGeom prst="rect">
            <a:avLst/>
          </a:prstGeom>
          <a:ln>
            <a:solidFill>
              <a:schemeClr val="tx1"/>
            </a:solidFill>
          </a:ln>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E8ED8D7A-7BD9-0689-B67E-133329476ACD}"/>
                  </a:ext>
                </a:extLst>
              </p:cNvPr>
              <p:cNvGraphicFramePr>
                <a:graphicFrameLocks noGrp="1"/>
              </p:cNvGraphicFramePr>
              <p:nvPr/>
            </p:nvGraphicFramePr>
            <p:xfrm>
              <a:off x="625251" y="3368352"/>
              <a:ext cx="7041877" cy="3017520"/>
            </p:xfrm>
            <a:graphic>
              <a:graphicData uri="http://schemas.openxmlformats.org/drawingml/2006/table">
                <a:tbl>
                  <a:tblPr firstRow="1" bandRow="1">
                    <a:tableStyleId>{5C22544A-7EE6-4342-B048-85BDC9FD1C3A}</a:tableStyleId>
                  </a:tblPr>
                  <a:tblGrid>
                    <a:gridCol w="2810576">
                      <a:extLst>
                        <a:ext uri="{9D8B030D-6E8A-4147-A177-3AD203B41FA5}">
                          <a16:colId xmlns:a16="http://schemas.microsoft.com/office/drawing/2014/main" val="1099789071"/>
                        </a:ext>
                      </a:extLst>
                    </a:gridCol>
                    <a:gridCol w="1183908">
                      <a:extLst>
                        <a:ext uri="{9D8B030D-6E8A-4147-A177-3AD203B41FA5}">
                          <a16:colId xmlns:a16="http://schemas.microsoft.com/office/drawing/2014/main" val="2016301050"/>
                        </a:ext>
                      </a:extLst>
                    </a:gridCol>
                    <a:gridCol w="1463040">
                      <a:extLst>
                        <a:ext uri="{9D8B030D-6E8A-4147-A177-3AD203B41FA5}">
                          <a16:colId xmlns:a16="http://schemas.microsoft.com/office/drawing/2014/main" val="992330894"/>
                        </a:ext>
                      </a:extLst>
                    </a:gridCol>
                    <a:gridCol w="1584353">
                      <a:extLst>
                        <a:ext uri="{9D8B030D-6E8A-4147-A177-3AD203B41FA5}">
                          <a16:colId xmlns:a16="http://schemas.microsoft.com/office/drawing/2014/main" val="542426210"/>
                        </a:ext>
                      </a:extLst>
                    </a:gridCol>
                  </a:tblGrid>
                  <a:tr h="376978">
                    <a:tc>
                      <a:txBody>
                        <a:bodyPr/>
                        <a:lstStyle/>
                        <a:p>
                          <a:endParaRPr lang="en-US" noProof="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n-lt"/>
                              <a:ea typeface="+mn-ea"/>
                              <a:cs typeface="+mn-cs"/>
                            </a:rPr>
                            <a:t>Units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4"/>
                              </a:solidFill>
                              <a:effectLst/>
                              <a:uLnTx/>
                              <a:uFillTx/>
                              <a:latin typeface="+mn-lt"/>
                              <a:ea typeface="+mn-ea"/>
                              <a:cs typeface="+mn-cs"/>
                            </a:rPr>
                            <a:t>PWFA</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n-lt"/>
                              <a:ea typeface="+mn-ea"/>
                              <a:cs typeface="+mn-cs"/>
                            </a:rPr>
                            <a:t>Full RF</a:t>
                          </a:r>
                        </a:p>
                      </a:txBody>
                      <a:tcPr/>
                    </a:tc>
                    <a:extLst>
                      <a:ext uri="{0D108BD9-81ED-4DB2-BD59-A6C34878D82A}">
                        <a16:rowId xmlns:a16="http://schemas.microsoft.com/office/drawing/2014/main" val="522799035"/>
                      </a:ext>
                    </a:extLst>
                  </a:tr>
                  <a:tr h="245036">
                    <a:tc>
                      <a:txBody>
                        <a:bodyPr/>
                        <a:lstStyle/>
                        <a:p>
                          <a:r>
                            <a:rPr lang="en-US" sz="1800" i="1" noProof="0">
                              <a:effectLst/>
                              <a:latin typeface="Helvetica" pitchFamily="2" charset="0"/>
                            </a:rPr>
                            <a:t>𝜌 (3D)</a:t>
                          </a:r>
                          <a:endParaRPr lang="en-US" sz="1800" noProof="0">
                            <a:effectLst/>
                            <a:latin typeface="Helvetica" pitchFamily="2"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ea typeface="Cambria Math" panose="02040503050406030204" pitchFamily="18" charset="0"/>
                                  </a:rPr>
                                  <m:t>×</m:t>
                                </m:r>
                                <m:sSup>
                                  <m:sSupPr>
                                    <m:ctrlPr>
                                      <a:rPr lang="en-US" sz="1800" i="1" noProof="0" smtClean="0">
                                        <a:latin typeface="Cambria Math" panose="02040503050406030204" pitchFamily="18" charset="0"/>
                                        <a:ea typeface="Cambria Math" panose="02040503050406030204" pitchFamily="18" charset="0"/>
                                      </a:rPr>
                                    </m:ctrlPr>
                                  </m:sSupPr>
                                  <m:e>
                                    <m:r>
                                      <a:rPr lang="en-US" sz="1800" b="0" i="1" noProof="0" smtClean="0">
                                        <a:latin typeface="Cambria Math" panose="02040503050406030204" pitchFamily="18" charset="0"/>
                                        <a:ea typeface="Cambria Math" panose="02040503050406030204" pitchFamily="18" charset="0"/>
                                      </a:rPr>
                                      <m:t>10</m:t>
                                    </m:r>
                                  </m:e>
                                  <m:sup>
                                    <m:r>
                                      <a:rPr lang="en-US" sz="1800" b="0" i="1" noProof="0" smtClean="0">
                                        <a:latin typeface="Cambria Math" panose="02040503050406030204" pitchFamily="18" charset="0"/>
                                        <a:ea typeface="Cambria Math" panose="02040503050406030204" pitchFamily="18" charset="0"/>
                                      </a:rPr>
                                      <m:t>−3</m:t>
                                    </m:r>
                                  </m:sup>
                                </m:sSup>
                              </m:oMath>
                            </m:oMathPara>
                          </a14:m>
                          <a:endParaRPr lang="en-US" sz="1800" noProof="0"/>
                        </a:p>
                      </a:txBody>
                      <a:tcPr/>
                    </a:tc>
                    <a:tc>
                      <a:txBody>
                        <a:bodyPr/>
                        <a:lstStyle/>
                        <a:p>
                          <a:pPr algn="ctr"/>
                          <a:r>
                            <a:rPr lang="en-US" sz="1800" noProof="0"/>
                            <a:t>0.77</a:t>
                          </a:r>
                        </a:p>
                      </a:txBody>
                      <a:tcPr>
                        <a:solidFill>
                          <a:schemeClr val="accent2">
                            <a:lumMod val="40000"/>
                            <a:lumOff val="60000"/>
                          </a:schemeClr>
                        </a:solidFill>
                      </a:tcPr>
                    </a:tc>
                    <a:tc>
                      <a:txBody>
                        <a:bodyPr/>
                        <a:lstStyle/>
                        <a:p>
                          <a:pPr algn="ctr"/>
                          <a:r>
                            <a:rPr lang="en-US" sz="1800" noProof="0"/>
                            <a:t>1.49</a:t>
                          </a:r>
                        </a:p>
                      </a:txBody>
                      <a:tcPr>
                        <a:solidFill>
                          <a:schemeClr val="accent5">
                            <a:lumMod val="40000"/>
                            <a:lumOff val="60000"/>
                          </a:schemeClr>
                        </a:solidFill>
                      </a:tcPr>
                    </a:tc>
                    <a:extLst>
                      <a:ext uri="{0D108BD9-81ED-4DB2-BD59-A6C34878D82A}">
                        <a16:rowId xmlns:a16="http://schemas.microsoft.com/office/drawing/2014/main" val="1017526986"/>
                      </a:ext>
                    </a:extLst>
                  </a:tr>
                  <a:tr h="245036">
                    <a:tc>
                      <a:txBody>
                        <a:bodyPr/>
                        <a:lstStyle/>
                        <a:p>
                          <a:r>
                            <a:rPr lang="en-US" sz="1800" noProof="0"/>
                            <a:t>Saturation length</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noProof="0" smtClean="0">
                                    <a:latin typeface="Cambria Math" panose="02040503050406030204" pitchFamily="18" charset="0"/>
                                  </a:rPr>
                                  <m:t>𝑚</m:t>
                                </m:r>
                              </m:oMath>
                            </m:oMathPara>
                          </a14:m>
                          <a:endParaRPr lang="en-US" sz="1800" noProof="0"/>
                        </a:p>
                      </a:txBody>
                      <a:tcPr/>
                    </a:tc>
                    <a:tc>
                      <a:txBody>
                        <a:bodyPr/>
                        <a:lstStyle/>
                        <a:p>
                          <a:pPr algn="ctr"/>
                          <a:r>
                            <a:rPr lang="en-US" sz="1800" noProof="0"/>
                            <a:t>20.5</a:t>
                          </a:r>
                        </a:p>
                      </a:txBody>
                      <a:tcPr>
                        <a:solidFill>
                          <a:schemeClr val="accent2">
                            <a:lumMod val="40000"/>
                            <a:lumOff val="60000"/>
                          </a:schemeClr>
                        </a:solidFill>
                      </a:tcPr>
                    </a:tc>
                    <a:tc>
                      <a:txBody>
                        <a:bodyPr/>
                        <a:lstStyle/>
                        <a:p>
                          <a:pPr algn="ctr"/>
                          <a:r>
                            <a:rPr lang="en-US" sz="1800" noProof="0"/>
                            <a:t>20.0</a:t>
                          </a:r>
                        </a:p>
                      </a:txBody>
                      <a:tcPr>
                        <a:solidFill>
                          <a:schemeClr val="accent5">
                            <a:lumMod val="40000"/>
                            <a:lumOff val="60000"/>
                          </a:schemeClr>
                        </a:solidFill>
                      </a:tcPr>
                    </a:tc>
                    <a:extLst>
                      <a:ext uri="{0D108BD9-81ED-4DB2-BD59-A6C34878D82A}">
                        <a16:rowId xmlns:a16="http://schemas.microsoft.com/office/drawing/2014/main" val="2674325542"/>
                      </a:ext>
                    </a:extLst>
                  </a:tr>
                  <a:tr h="245036">
                    <a:tc>
                      <a:txBody>
                        <a:bodyPr/>
                        <a:lstStyle/>
                        <a:p>
                          <a:r>
                            <a:rPr lang="en-US" sz="1800" noProof="0"/>
                            <a:t>Radiation wavelength</a:t>
                          </a:r>
                        </a:p>
                      </a:txBody>
                      <a:tcPr/>
                    </a:tc>
                    <a:tc>
                      <a:txBody>
                        <a:bodyPr/>
                        <a:lstStyle/>
                        <a:p>
                          <a:pPr algn="ctr"/>
                          <a14:m>
                            <m:oMathPara xmlns:m="http://schemas.openxmlformats.org/officeDocument/2006/math">
                              <m:oMathParaPr>
                                <m:jc m:val="centerGroup"/>
                              </m:oMathParaPr>
                              <m:oMath xmlns:m="http://schemas.openxmlformats.org/officeDocument/2006/math">
                                <m:r>
                                  <a:rPr lang="en-US" sz="1800" b="0" i="1" noProof="0" smtClean="0">
                                    <a:latin typeface="Cambria Math" panose="02040503050406030204" pitchFamily="18" charset="0"/>
                                  </a:rPr>
                                  <m:t>𝑛𝑚</m:t>
                                </m:r>
                              </m:oMath>
                            </m:oMathPara>
                          </a14:m>
                          <a:endParaRPr lang="en-US" sz="1800" noProof="0"/>
                        </a:p>
                      </a:txBody>
                      <a:tcPr/>
                    </a:tc>
                    <a:tc>
                      <a:txBody>
                        <a:bodyPr/>
                        <a:lstStyle/>
                        <a:p>
                          <a:pPr algn="ctr"/>
                          <a:r>
                            <a:rPr lang="en-US" sz="1800" noProof="0"/>
                            <a:t>4.0</a:t>
                          </a:r>
                        </a:p>
                      </a:txBody>
                      <a:tcPr>
                        <a:solidFill>
                          <a:schemeClr val="accent2">
                            <a:lumMod val="40000"/>
                            <a:lumOff val="60000"/>
                          </a:schemeClr>
                        </a:solidFill>
                      </a:tcPr>
                    </a:tc>
                    <a:tc>
                      <a:txBody>
                        <a:bodyPr/>
                        <a:lstStyle/>
                        <a:p>
                          <a:pPr algn="ctr"/>
                          <a:r>
                            <a:rPr lang="en-US" sz="1800" noProof="0"/>
                            <a:t>4.0</a:t>
                          </a:r>
                        </a:p>
                      </a:txBody>
                      <a:tcPr>
                        <a:solidFill>
                          <a:schemeClr val="accent5">
                            <a:lumMod val="40000"/>
                            <a:lumOff val="60000"/>
                          </a:schemeClr>
                        </a:solidFill>
                      </a:tcPr>
                    </a:tc>
                    <a:extLst>
                      <a:ext uri="{0D108BD9-81ED-4DB2-BD59-A6C34878D82A}">
                        <a16:rowId xmlns:a16="http://schemas.microsoft.com/office/drawing/2014/main" val="512209691"/>
                      </a:ext>
                    </a:extLst>
                  </a:tr>
                  <a:tr h="245036">
                    <a:tc>
                      <a:txBody>
                        <a:bodyPr/>
                        <a:lstStyle/>
                        <a:p>
                          <a:r>
                            <a:rPr lang="en-US" sz="1800" noProof="0"/>
                            <a:t>Photon Pulse Energy</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𝜇</m:t>
                                </m:r>
                                <m:r>
                                  <a:rPr lang="en-US" sz="1800" b="0" i="1" noProof="0" smtClean="0">
                                    <a:latin typeface="Cambria Math" panose="02040503050406030204" pitchFamily="18" charset="0"/>
                                  </a:rPr>
                                  <m:t>𝐽</m:t>
                                </m:r>
                              </m:oMath>
                            </m:oMathPara>
                          </a14:m>
                          <a:endParaRPr lang="en-US" sz="1800" noProof="0"/>
                        </a:p>
                      </a:txBody>
                      <a:tcPr/>
                    </a:tc>
                    <a:tc>
                      <a:txBody>
                        <a:bodyPr/>
                        <a:lstStyle/>
                        <a:p>
                          <a:pPr algn="ctr"/>
                          <a:r>
                            <a:rPr lang="en-US" sz="1800" b="1" noProof="0"/>
                            <a:t>16</a:t>
                          </a:r>
                        </a:p>
                      </a:txBody>
                      <a:tcPr>
                        <a:solidFill>
                          <a:schemeClr val="accent2">
                            <a:lumMod val="40000"/>
                            <a:lumOff val="60000"/>
                          </a:schemeClr>
                        </a:solidFill>
                      </a:tcPr>
                    </a:tc>
                    <a:tc>
                      <a:txBody>
                        <a:bodyPr/>
                        <a:lstStyle/>
                        <a:p>
                          <a:pPr algn="ctr"/>
                          <a:r>
                            <a:rPr lang="en-US" sz="1800" b="1" noProof="0"/>
                            <a:t>156</a:t>
                          </a:r>
                        </a:p>
                      </a:txBody>
                      <a:tcPr>
                        <a:solidFill>
                          <a:schemeClr val="accent5">
                            <a:lumMod val="40000"/>
                            <a:lumOff val="60000"/>
                          </a:schemeClr>
                        </a:solidFill>
                      </a:tcPr>
                    </a:tc>
                    <a:extLst>
                      <a:ext uri="{0D108BD9-81ED-4DB2-BD59-A6C34878D82A}">
                        <a16:rowId xmlns:a16="http://schemas.microsoft.com/office/drawing/2014/main" val="1340210276"/>
                      </a:ext>
                    </a:extLst>
                  </a:tr>
                  <a:tr h="245036">
                    <a:tc>
                      <a:txBody>
                        <a:bodyPr/>
                        <a:lstStyle/>
                        <a:p>
                          <a:r>
                            <a:rPr lang="en-US" sz="1800" noProof="0"/>
                            <a:t>Photon per pulse</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ea typeface="Cambria Math" panose="02040503050406030204" pitchFamily="18" charset="0"/>
                                  </a:rPr>
                                  <m:t>×</m:t>
                                </m:r>
                                <m:sSup>
                                  <m:sSupPr>
                                    <m:ctrlPr>
                                      <a:rPr lang="en-US" sz="1800" i="1" noProof="0" smtClean="0">
                                        <a:latin typeface="Cambria Math" panose="02040503050406030204" pitchFamily="18" charset="0"/>
                                        <a:ea typeface="Cambria Math" panose="02040503050406030204" pitchFamily="18" charset="0"/>
                                      </a:rPr>
                                    </m:ctrlPr>
                                  </m:sSupPr>
                                  <m:e>
                                    <m:r>
                                      <a:rPr lang="en-US" sz="1800" b="0" i="1" noProof="0" smtClean="0">
                                        <a:latin typeface="Cambria Math" panose="02040503050406030204" pitchFamily="18" charset="0"/>
                                        <a:ea typeface="Cambria Math" panose="02040503050406030204" pitchFamily="18" charset="0"/>
                                      </a:rPr>
                                      <m:t>10</m:t>
                                    </m:r>
                                  </m:e>
                                  <m:sup>
                                    <m:r>
                                      <a:rPr lang="en-US" sz="1800" b="0" i="1" noProof="0" smtClean="0">
                                        <a:latin typeface="Cambria Math" panose="02040503050406030204" pitchFamily="18" charset="0"/>
                                        <a:ea typeface="Cambria Math" panose="02040503050406030204" pitchFamily="18" charset="0"/>
                                      </a:rPr>
                                      <m:t>11</m:t>
                                    </m:r>
                                  </m:sup>
                                </m:sSup>
                              </m:oMath>
                            </m:oMathPara>
                          </a14:m>
                          <a:endParaRPr lang="en-US" sz="1800" noProof="0"/>
                        </a:p>
                      </a:txBody>
                      <a:tcPr/>
                    </a:tc>
                    <a:tc>
                      <a:txBody>
                        <a:bodyPr/>
                        <a:lstStyle/>
                        <a:p>
                          <a:pPr algn="ctr"/>
                          <a:r>
                            <a:rPr lang="en-US" sz="1800" noProof="0"/>
                            <a:t>3.2</a:t>
                          </a:r>
                        </a:p>
                      </a:txBody>
                      <a:tcPr>
                        <a:solidFill>
                          <a:schemeClr val="accent2">
                            <a:lumMod val="40000"/>
                            <a:lumOff val="60000"/>
                          </a:schemeClr>
                        </a:solidFill>
                      </a:tcPr>
                    </a:tc>
                    <a:tc>
                      <a:txBody>
                        <a:bodyPr/>
                        <a:lstStyle/>
                        <a:p>
                          <a:pPr algn="ctr"/>
                          <a:r>
                            <a:rPr lang="en-US" sz="1800" noProof="0"/>
                            <a:t>31.3</a:t>
                          </a:r>
                        </a:p>
                      </a:txBody>
                      <a:tcPr>
                        <a:solidFill>
                          <a:schemeClr val="accent5">
                            <a:lumMod val="40000"/>
                            <a:lumOff val="60000"/>
                          </a:schemeClr>
                        </a:solidFill>
                      </a:tcPr>
                    </a:tc>
                    <a:extLst>
                      <a:ext uri="{0D108BD9-81ED-4DB2-BD59-A6C34878D82A}">
                        <a16:rowId xmlns:a16="http://schemas.microsoft.com/office/drawing/2014/main" val="1283037696"/>
                      </a:ext>
                    </a:extLst>
                  </a:tr>
                  <a:tr h="245036">
                    <a:tc>
                      <a:txBody>
                        <a:bodyPr/>
                        <a:lstStyle/>
                        <a:p>
                          <a:r>
                            <a:rPr lang="en-US" sz="1800" noProof="0"/>
                            <a:t>Photon Bandwidth</a:t>
                          </a:r>
                        </a:p>
                      </a:txBody>
                      <a:tcPr/>
                    </a:tc>
                    <a:tc>
                      <a:txBody>
                        <a:bodyPr/>
                        <a:lstStyle/>
                        <a:p>
                          <a:pPr algn="ct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m:t>
                                </m:r>
                              </m:oMath>
                            </m:oMathPara>
                          </a14:m>
                          <a:endParaRPr lang="en-US" sz="1800" noProof="0"/>
                        </a:p>
                      </a:txBody>
                      <a:tcPr/>
                    </a:tc>
                    <a:tc>
                      <a:txBody>
                        <a:bodyPr/>
                        <a:lstStyle/>
                        <a:p>
                          <a:pPr algn="ctr"/>
                          <a:r>
                            <a:rPr lang="en-US" sz="1800" noProof="0"/>
                            <a:t>0.4</a:t>
                          </a:r>
                        </a:p>
                      </a:txBody>
                      <a:tcPr>
                        <a:solidFill>
                          <a:schemeClr val="accent2">
                            <a:lumMod val="40000"/>
                            <a:lumOff val="60000"/>
                          </a:schemeClr>
                        </a:solidFill>
                      </a:tcPr>
                    </a:tc>
                    <a:tc>
                      <a:txBody>
                        <a:bodyPr/>
                        <a:lstStyle/>
                        <a:p>
                          <a:pPr algn="ctr"/>
                          <a:r>
                            <a:rPr lang="en-US" sz="1800" noProof="0"/>
                            <a:t>0.5</a:t>
                          </a:r>
                        </a:p>
                      </a:txBody>
                      <a:tcPr>
                        <a:solidFill>
                          <a:schemeClr val="accent5">
                            <a:lumMod val="40000"/>
                            <a:lumOff val="60000"/>
                          </a:schemeClr>
                        </a:solidFill>
                      </a:tcPr>
                    </a:tc>
                    <a:extLst>
                      <a:ext uri="{0D108BD9-81ED-4DB2-BD59-A6C34878D82A}">
                        <a16:rowId xmlns:a16="http://schemas.microsoft.com/office/drawing/2014/main" val="1117953529"/>
                      </a:ext>
                    </a:extLst>
                  </a:tr>
                  <a:tr h="245036">
                    <a:tc>
                      <a:txBody>
                        <a:bodyPr/>
                        <a:lstStyle/>
                        <a:p>
                          <a:r>
                            <a:rPr lang="en-US" sz="1800" noProof="0"/>
                            <a:t>Photon pulse length (rms)</a:t>
                          </a:r>
                        </a:p>
                      </a:txBody>
                      <a:tcPr/>
                    </a:tc>
                    <a:tc>
                      <a:txBody>
                        <a:bodyPr/>
                        <a:lstStyle/>
                        <a:p>
                          <a:pPr algn="ctr"/>
                          <a:r>
                            <a:rPr lang="en-US" sz="1800" noProof="0"/>
                            <a:t>fs</a:t>
                          </a:r>
                        </a:p>
                      </a:txBody>
                      <a:tcPr/>
                    </a:tc>
                    <a:tc>
                      <a:txBody>
                        <a:bodyPr/>
                        <a:lstStyle/>
                        <a:p>
                          <a:pPr algn="ctr"/>
                          <a:r>
                            <a:rPr lang="en-US" sz="1800" b="1" noProof="0"/>
                            <a:t>1.0</a:t>
                          </a:r>
                        </a:p>
                      </a:txBody>
                      <a:tcPr>
                        <a:solidFill>
                          <a:schemeClr val="accent2">
                            <a:lumMod val="40000"/>
                            <a:lumOff val="60000"/>
                          </a:schemeClr>
                        </a:solidFill>
                      </a:tcPr>
                    </a:tc>
                    <a:tc>
                      <a:txBody>
                        <a:bodyPr/>
                        <a:lstStyle/>
                        <a:p>
                          <a:pPr algn="ctr"/>
                          <a:r>
                            <a:rPr lang="en-US" sz="1800" b="1" noProof="0"/>
                            <a:t>14.1</a:t>
                          </a:r>
                        </a:p>
                      </a:txBody>
                      <a:tcPr>
                        <a:solidFill>
                          <a:schemeClr val="accent5">
                            <a:lumMod val="40000"/>
                            <a:lumOff val="60000"/>
                          </a:schemeClr>
                        </a:solidFill>
                      </a:tcPr>
                    </a:tc>
                    <a:extLst>
                      <a:ext uri="{0D108BD9-81ED-4DB2-BD59-A6C34878D82A}">
                        <a16:rowId xmlns:a16="http://schemas.microsoft.com/office/drawing/2014/main" val="142879370"/>
                      </a:ext>
                    </a:extLst>
                  </a:tr>
                </a:tbl>
              </a:graphicData>
            </a:graphic>
          </p:graphicFrame>
        </mc:Choice>
        <mc:Fallback xmlns="">
          <p:graphicFrame>
            <p:nvGraphicFramePr>
              <p:cNvPr id="2" name="Tabella 1">
                <a:extLst>
                  <a:ext uri="{FF2B5EF4-FFF2-40B4-BE49-F238E27FC236}">
                    <a16:creationId xmlns:a16="http://schemas.microsoft.com/office/drawing/2014/main" id="{E8ED8D7A-7BD9-0689-B67E-133329476ACD}"/>
                  </a:ext>
                </a:extLst>
              </p:cNvPr>
              <p:cNvGraphicFramePr>
                <a:graphicFrameLocks noGrp="1"/>
              </p:cNvGraphicFramePr>
              <p:nvPr>
                <p:extLst>
                  <p:ext uri="{D42A27DB-BD31-4B8C-83A1-F6EECF244321}">
                    <p14:modId xmlns:p14="http://schemas.microsoft.com/office/powerpoint/2010/main" val="2863878285"/>
                  </p:ext>
                </p:extLst>
              </p:nvPr>
            </p:nvGraphicFramePr>
            <p:xfrm>
              <a:off x="625251" y="3368352"/>
              <a:ext cx="7041877" cy="3017520"/>
            </p:xfrm>
            <a:graphic>
              <a:graphicData uri="http://schemas.openxmlformats.org/drawingml/2006/table">
                <a:tbl>
                  <a:tblPr firstRow="1" bandRow="1">
                    <a:tableStyleId>{5C22544A-7EE6-4342-B048-85BDC9FD1C3A}</a:tableStyleId>
                  </a:tblPr>
                  <a:tblGrid>
                    <a:gridCol w="2810576">
                      <a:extLst>
                        <a:ext uri="{9D8B030D-6E8A-4147-A177-3AD203B41FA5}">
                          <a16:colId xmlns:a16="http://schemas.microsoft.com/office/drawing/2014/main" val="1099789071"/>
                        </a:ext>
                      </a:extLst>
                    </a:gridCol>
                    <a:gridCol w="1183908">
                      <a:extLst>
                        <a:ext uri="{9D8B030D-6E8A-4147-A177-3AD203B41FA5}">
                          <a16:colId xmlns:a16="http://schemas.microsoft.com/office/drawing/2014/main" val="2016301050"/>
                        </a:ext>
                      </a:extLst>
                    </a:gridCol>
                    <a:gridCol w="1463040">
                      <a:extLst>
                        <a:ext uri="{9D8B030D-6E8A-4147-A177-3AD203B41FA5}">
                          <a16:colId xmlns:a16="http://schemas.microsoft.com/office/drawing/2014/main" val="992330894"/>
                        </a:ext>
                      </a:extLst>
                    </a:gridCol>
                    <a:gridCol w="1584353">
                      <a:extLst>
                        <a:ext uri="{9D8B030D-6E8A-4147-A177-3AD203B41FA5}">
                          <a16:colId xmlns:a16="http://schemas.microsoft.com/office/drawing/2014/main" val="542426210"/>
                        </a:ext>
                      </a:extLst>
                    </a:gridCol>
                  </a:tblGrid>
                  <a:tr h="457200">
                    <a:tc>
                      <a:txBody>
                        <a:bodyPr/>
                        <a:lstStyle/>
                        <a:p>
                          <a:endParaRPr lang="en-US" noProof="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n-lt"/>
                              <a:ea typeface="+mn-ea"/>
                              <a:cs typeface="+mn-cs"/>
                            </a:rPr>
                            <a:t>Units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4"/>
                              </a:solidFill>
                              <a:effectLst/>
                              <a:uLnTx/>
                              <a:uFillTx/>
                              <a:latin typeface="+mn-lt"/>
                              <a:ea typeface="+mn-ea"/>
                              <a:cs typeface="+mn-cs"/>
                            </a:rPr>
                            <a:t>PWFA</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n-lt"/>
                              <a:ea typeface="+mn-ea"/>
                              <a:cs typeface="+mn-cs"/>
                            </a:rPr>
                            <a:t>Full RF</a:t>
                          </a:r>
                        </a:p>
                      </a:txBody>
                      <a:tcPr/>
                    </a:tc>
                    <a:extLst>
                      <a:ext uri="{0D108BD9-81ED-4DB2-BD59-A6C34878D82A}">
                        <a16:rowId xmlns:a16="http://schemas.microsoft.com/office/drawing/2014/main" val="522799035"/>
                      </a:ext>
                    </a:extLst>
                  </a:tr>
                  <a:tr h="365760">
                    <a:tc>
                      <a:txBody>
                        <a:bodyPr/>
                        <a:lstStyle/>
                        <a:p>
                          <a:r>
                            <a:rPr lang="en-US" sz="1800" i="1" noProof="0">
                              <a:effectLst/>
                              <a:latin typeface="Helvetica" pitchFamily="2" charset="0"/>
                            </a:rPr>
                            <a:t>𝜌 (3D)</a:t>
                          </a:r>
                          <a:endParaRPr lang="en-US" sz="1800" noProof="0">
                            <a:effectLst/>
                            <a:latin typeface="Helvetica" pitchFamily="2" charset="0"/>
                          </a:endParaRPr>
                        </a:p>
                      </a:txBody>
                      <a:tcPr/>
                    </a:tc>
                    <a:tc>
                      <a:txBody>
                        <a:bodyPr/>
                        <a:lstStyle/>
                        <a:p>
                          <a:endParaRPr lang="it-IT"/>
                        </a:p>
                      </a:txBody>
                      <a:tcPr>
                        <a:blipFill>
                          <a:blip r:embed="rId4"/>
                          <a:stretch>
                            <a:fillRect l="-236923" t="-136667" r="-258462" b="-628333"/>
                          </a:stretch>
                        </a:blipFill>
                      </a:tcPr>
                    </a:tc>
                    <a:tc>
                      <a:txBody>
                        <a:bodyPr/>
                        <a:lstStyle/>
                        <a:p>
                          <a:pPr algn="ctr"/>
                          <a:r>
                            <a:rPr lang="en-US" sz="1800" noProof="0"/>
                            <a:t>0.77</a:t>
                          </a:r>
                        </a:p>
                      </a:txBody>
                      <a:tcPr>
                        <a:solidFill>
                          <a:schemeClr val="accent2">
                            <a:lumMod val="40000"/>
                            <a:lumOff val="60000"/>
                          </a:schemeClr>
                        </a:solidFill>
                      </a:tcPr>
                    </a:tc>
                    <a:tc>
                      <a:txBody>
                        <a:bodyPr/>
                        <a:lstStyle/>
                        <a:p>
                          <a:pPr algn="ctr"/>
                          <a:r>
                            <a:rPr lang="en-US" sz="1800" noProof="0"/>
                            <a:t>1.49</a:t>
                          </a:r>
                        </a:p>
                      </a:txBody>
                      <a:tcPr>
                        <a:solidFill>
                          <a:schemeClr val="accent5">
                            <a:lumMod val="40000"/>
                            <a:lumOff val="60000"/>
                          </a:schemeClr>
                        </a:solidFill>
                      </a:tcPr>
                    </a:tc>
                    <a:extLst>
                      <a:ext uri="{0D108BD9-81ED-4DB2-BD59-A6C34878D82A}">
                        <a16:rowId xmlns:a16="http://schemas.microsoft.com/office/drawing/2014/main" val="1017526986"/>
                      </a:ext>
                    </a:extLst>
                  </a:tr>
                  <a:tr h="365760">
                    <a:tc>
                      <a:txBody>
                        <a:bodyPr/>
                        <a:lstStyle/>
                        <a:p>
                          <a:r>
                            <a:rPr lang="en-US" sz="1800" noProof="0"/>
                            <a:t>Saturation length</a:t>
                          </a:r>
                        </a:p>
                      </a:txBody>
                      <a:tcPr/>
                    </a:tc>
                    <a:tc>
                      <a:txBody>
                        <a:bodyPr/>
                        <a:lstStyle/>
                        <a:p>
                          <a:endParaRPr lang="it-IT"/>
                        </a:p>
                      </a:txBody>
                      <a:tcPr>
                        <a:blipFill>
                          <a:blip r:embed="rId4"/>
                          <a:stretch>
                            <a:fillRect l="-236923" t="-236667" r="-258462" b="-528333"/>
                          </a:stretch>
                        </a:blipFill>
                      </a:tcPr>
                    </a:tc>
                    <a:tc>
                      <a:txBody>
                        <a:bodyPr/>
                        <a:lstStyle/>
                        <a:p>
                          <a:pPr algn="ctr"/>
                          <a:r>
                            <a:rPr lang="en-US" sz="1800" noProof="0"/>
                            <a:t>20.5</a:t>
                          </a:r>
                        </a:p>
                      </a:txBody>
                      <a:tcPr>
                        <a:solidFill>
                          <a:schemeClr val="accent2">
                            <a:lumMod val="40000"/>
                            <a:lumOff val="60000"/>
                          </a:schemeClr>
                        </a:solidFill>
                      </a:tcPr>
                    </a:tc>
                    <a:tc>
                      <a:txBody>
                        <a:bodyPr/>
                        <a:lstStyle/>
                        <a:p>
                          <a:pPr algn="ctr"/>
                          <a:r>
                            <a:rPr lang="en-US" sz="1800" noProof="0"/>
                            <a:t>20.0</a:t>
                          </a:r>
                        </a:p>
                      </a:txBody>
                      <a:tcPr>
                        <a:solidFill>
                          <a:schemeClr val="accent5">
                            <a:lumMod val="40000"/>
                            <a:lumOff val="60000"/>
                          </a:schemeClr>
                        </a:solidFill>
                      </a:tcPr>
                    </a:tc>
                    <a:extLst>
                      <a:ext uri="{0D108BD9-81ED-4DB2-BD59-A6C34878D82A}">
                        <a16:rowId xmlns:a16="http://schemas.microsoft.com/office/drawing/2014/main" val="2674325542"/>
                      </a:ext>
                    </a:extLst>
                  </a:tr>
                  <a:tr h="365760">
                    <a:tc>
                      <a:txBody>
                        <a:bodyPr/>
                        <a:lstStyle/>
                        <a:p>
                          <a:r>
                            <a:rPr lang="en-US" sz="1800" noProof="0"/>
                            <a:t>Radiation wavelength</a:t>
                          </a:r>
                        </a:p>
                      </a:txBody>
                      <a:tcPr/>
                    </a:tc>
                    <a:tc>
                      <a:txBody>
                        <a:bodyPr/>
                        <a:lstStyle/>
                        <a:p>
                          <a:endParaRPr lang="it-IT"/>
                        </a:p>
                      </a:txBody>
                      <a:tcPr>
                        <a:blipFill>
                          <a:blip r:embed="rId4"/>
                          <a:stretch>
                            <a:fillRect l="-236923" t="-331148" r="-258462" b="-419672"/>
                          </a:stretch>
                        </a:blipFill>
                      </a:tcPr>
                    </a:tc>
                    <a:tc>
                      <a:txBody>
                        <a:bodyPr/>
                        <a:lstStyle/>
                        <a:p>
                          <a:pPr algn="ctr"/>
                          <a:r>
                            <a:rPr lang="en-US" sz="1800" noProof="0"/>
                            <a:t>4.0</a:t>
                          </a:r>
                        </a:p>
                      </a:txBody>
                      <a:tcPr>
                        <a:solidFill>
                          <a:schemeClr val="accent2">
                            <a:lumMod val="40000"/>
                            <a:lumOff val="60000"/>
                          </a:schemeClr>
                        </a:solidFill>
                      </a:tcPr>
                    </a:tc>
                    <a:tc>
                      <a:txBody>
                        <a:bodyPr/>
                        <a:lstStyle/>
                        <a:p>
                          <a:pPr algn="ctr"/>
                          <a:r>
                            <a:rPr lang="en-US" sz="1800" noProof="0"/>
                            <a:t>4.0</a:t>
                          </a:r>
                        </a:p>
                      </a:txBody>
                      <a:tcPr>
                        <a:solidFill>
                          <a:schemeClr val="accent5">
                            <a:lumMod val="40000"/>
                            <a:lumOff val="60000"/>
                          </a:schemeClr>
                        </a:solidFill>
                      </a:tcPr>
                    </a:tc>
                    <a:extLst>
                      <a:ext uri="{0D108BD9-81ED-4DB2-BD59-A6C34878D82A}">
                        <a16:rowId xmlns:a16="http://schemas.microsoft.com/office/drawing/2014/main" val="512209691"/>
                      </a:ext>
                    </a:extLst>
                  </a:tr>
                  <a:tr h="365760">
                    <a:tc>
                      <a:txBody>
                        <a:bodyPr/>
                        <a:lstStyle/>
                        <a:p>
                          <a:r>
                            <a:rPr lang="en-US" sz="1800" noProof="0"/>
                            <a:t>Photon Pulse Energy</a:t>
                          </a:r>
                        </a:p>
                      </a:txBody>
                      <a:tcPr/>
                    </a:tc>
                    <a:tc>
                      <a:txBody>
                        <a:bodyPr/>
                        <a:lstStyle/>
                        <a:p>
                          <a:endParaRPr lang="it-IT"/>
                        </a:p>
                      </a:txBody>
                      <a:tcPr>
                        <a:blipFill>
                          <a:blip r:embed="rId4"/>
                          <a:stretch>
                            <a:fillRect l="-236923" t="-438333" r="-258462" b="-326667"/>
                          </a:stretch>
                        </a:blipFill>
                      </a:tcPr>
                    </a:tc>
                    <a:tc>
                      <a:txBody>
                        <a:bodyPr/>
                        <a:lstStyle/>
                        <a:p>
                          <a:pPr algn="ctr"/>
                          <a:r>
                            <a:rPr lang="en-US" sz="1800" b="1" noProof="0" dirty="0"/>
                            <a:t>16</a:t>
                          </a:r>
                        </a:p>
                      </a:txBody>
                      <a:tcPr>
                        <a:solidFill>
                          <a:schemeClr val="accent2">
                            <a:lumMod val="40000"/>
                            <a:lumOff val="60000"/>
                          </a:schemeClr>
                        </a:solidFill>
                      </a:tcPr>
                    </a:tc>
                    <a:tc>
                      <a:txBody>
                        <a:bodyPr/>
                        <a:lstStyle/>
                        <a:p>
                          <a:pPr algn="ctr"/>
                          <a:r>
                            <a:rPr lang="en-US" sz="1800" b="1" noProof="0"/>
                            <a:t>156</a:t>
                          </a:r>
                        </a:p>
                      </a:txBody>
                      <a:tcPr>
                        <a:solidFill>
                          <a:schemeClr val="accent5">
                            <a:lumMod val="40000"/>
                            <a:lumOff val="60000"/>
                          </a:schemeClr>
                        </a:solidFill>
                      </a:tcPr>
                    </a:tc>
                    <a:extLst>
                      <a:ext uri="{0D108BD9-81ED-4DB2-BD59-A6C34878D82A}">
                        <a16:rowId xmlns:a16="http://schemas.microsoft.com/office/drawing/2014/main" val="1340210276"/>
                      </a:ext>
                    </a:extLst>
                  </a:tr>
                  <a:tr h="365760">
                    <a:tc>
                      <a:txBody>
                        <a:bodyPr/>
                        <a:lstStyle/>
                        <a:p>
                          <a:r>
                            <a:rPr lang="en-US" sz="1800" noProof="0"/>
                            <a:t>Photon per pulse</a:t>
                          </a:r>
                        </a:p>
                      </a:txBody>
                      <a:tcPr/>
                    </a:tc>
                    <a:tc>
                      <a:txBody>
                        <a:bodyPr/>
                        <a:lstStyle/>
                        <a:p>
                          <a:endParaRPr lang="it-IT"/>
                        </a:p>
                      </a:txBody>
                      <a:tcPr>
                        <a:blipFill>
                          <a:blip r:embed="rId4"/>
                          <a:stretch>
                            <a:fillRect l="-236923" t="-538333" r="-258462" b="-226667"/>
                          </a:stretch>
                        </a:blipFill>
                      </a:tcPr>
                    </a:tc>
                    <a:tc>
                      <a:txBody>
                        <a:bodyPr/>
                        <a:lstStyle/>
                        <a:p>
                          <a:pPr algn="ctr"/>
                          <a:r>
                            <a:rPr lang="en-US" sz="1800" noProof="0"/>
                            <a:t>3.2</a:t>
                          </a:r>
                        </a:p>
                      </a:txBody>
                      <a:tcPr>
                        <a:solidFill>
                          <a:schemeClr val="accent2">
                            <a:lumMod val="40000"/>
                            <a:lumOff val="60000"/>
                          </a:schemeClr>
                        </a:solidFill>
                      </a:tcPr>
                    </a:tc>
                    <a:tc>
                      <a:txBody>
                        <a:bodyPr/>
                        <a:lstStyle/>
                        <a:p>
                          <a:pPr algn="ctr"/>
                          <a:r>
                            <a:rPr lang="en-US" sz="1800" noProof="0"/>
                            <a:t>31.3</a:t>
                          </a:r>
                        </a:p>
                      </a:txBody>
                      <a:tcPr>
                        <a:solidFill>
                          <a:schemeClr val="accent5">
                            <a:lumMod val="40000"/>
                            <a:lumOff val="60000"/>
                          </a:schemeClr>
                        </a:solidFill>
                      </a:tcPr>
                    </a:tc>
                    <a:extLst>
                      <a:ext uri="{0D108BD9-81ED-4DB2-BD59-A6C34878D82A}">
                        <a16:rowId xmlns:a16="http://schemas.microsoft.com/office/drawing/2014/main" val="1283037696"/>
                      </a:ext>
                    </a:extLst>
                  </a:tr>
                  <a:tr h="365760">
                    <a:tc>
                      <a:txBody>
                        <a:bodyPr/>
                        <a:lstStyle/>
                        <a:p>
                          <a:r>
                            <a:rPr lang="en-US" sz="1800" noProof="0" dirty="0"/>
                            <a:t>Photon Bandwidth</a:t>
                          </a:r>
                        </a:p>
                      </a:txBody>
                      <a:tcPr/>
                    </a:tc>
                    <a:tc>
                      <a:txBody>
                        <a:bodyPr/>
                        <a:lstStyle/>
                        <a:p>
                          <a:endParaRPr lang="it-IT"/>
                        </a:p>
                      </a:txBody>
                      <a:tcPr>
                        <a:blipFill>
                          <a:blip r:embed="rId4"/>
                          <a:stretch>
                            <a:fillRect l="-236923" t="-638333" r="-258462" b="-126667"/>
                          </a:stretch>
                        </a:blipFill>
                      </a:tcPr>
                    </a:tc>
                    <a:tc>
                      <a:txBody>
                        <a:bodyPr/>
                        <a:lstStyle/>
                        <a:p>
                          <a:pPr algn="ctr"/>
                          <a:r>
                            <a:rPr lang="en-US" sz="1800" noProof="0"/>
                            <a:t>0.4</a:t>
                          </a:r>
                        </a:p>
                      </a:txBody>
                      <a:tcPr>
                        <a:solidFill>
                          <a:schemeClr val="accent2">
                            <a:lumMod val="40000"/>
                            <a:lumOff val="60000"/>
                          </a:schemeClr>
                        </a:solidFill>
                      </a:tcPr>
                    </a:tc>
                    <a:tc>
                      <a:txBody>
                        <a:bodyPr/>
                        <a:lstStyle/>
                        <a:p>
                          <a:pPr algn="ctr"/>
                          <a:r>
                            <a:rPr lang="en-US" sz="1800" noProof="0"/>
                            <a:t>0.5</a:t>
                          </a:r>
                        </a:p>
                      </a:txBody>
                      <a:tcPr>
                        <a:solidFill>
                          <a:schemeClr val="accent5">
                            <a:lumMod val="40000"/>
                            <a:lumOff val="60000"/>
                          </a:schemeClr>
                        </a:solidFill>
                      </a:tcPr>
                    </a:tc>
                    <a:extLst>
                      <a:ext uri="{0D108BD9-81ED-4DB2-BD59-A6C34878D82A}">
                        <a16:rowId xmlns:a16="http://schemas.microsoft.com/office/drawing/2014/main" val="1117953529"/>
                      </a:ext>
                    </a:extLst>
                  </a:tr>
                  <a:tr h="365760">
                    <a:tc>
                      <a:txBody>
                        <a:bodyPr/>
                        <a:lstStyle/>
                        <a:p>
                          <a:r>
                            <a:rPr lang="en-US" sz="1800" noProof="0"/>
                            <a:t>Photon pulse length (rms)</a:t>
                          </a:r>
                        </a:p>
                      </a:txBody>
                      <a:tcPr/>
                    </a:tc>
                    <a:tc>
                      <a:txBody>
                        <a:bodyPr/>
                        <a:lstStyle/>
                        <a:p>
                          <a:pPr algn="ctr"/>
                          <a:r>
                            <a:rPr lang="en-US" sz="1800" noProof="0"/>
                            <a:t>fs</a:t>
                          </a:r>
                        </a:p>
                      </a:txBody>
                      <a:tcPr/>
                    </a:tc>
                    <a:tc>
                      <a:txBody>
                        <a:bodyPr/>
                        <a:lstStyle/>
                        <a:p>
                          <a:pPr algn="ctr"/>
                          <a:r>
                            <a:rPr lang="en-US" sz="1800" b="1" noProof="0"/>
                            <a:t>1.0</a:t>
                          </a:r>
                        </a:p>
                      </a:txBody>
                      <a:tcPr>
                        <a:solidFill>
                          <a:schemeClr val="accent2">
                            <a:lumMod val="40000"/>
                            <a:lumOff val="60000"/>
                          </a:schemeClr>
                        </a:solidFill>
                      </a:tcPr>
                    </a:tc>
                    <a:tc>
                      <a:txBody>
                        <a:bodyPr/>
                        <a:lstStyle/>
                        <a:p>
                          <a:pPr algn="ctr"/>
                          <a:r>
                            <a:rPr lang="en-US" sz="1800" b="1" noProof="0" dirty="0"/>
                            <a:t>14.1</a:t>
                          </a:r>
                        </a:p>
                      </a:txBody>
                      <a:tcPr>
                        <a:solidFill>
                          <a:schemeClr val="accent5">
                            <a:lumMod val="40000"/>
                            <a:lumOff val="60000"/>
                          </a:schemeClr>
                        </a:solidFill>
                      </a:tcPr>
                    </a:tc>
                    <a:extLst>
                      <a:ext uri="{0D108BD9-81ED-4DB2-BD59-A6C34878D82A}">
                        <a16:rowId xmlns:a16="http://schemas.microsoft.com/office/drawing/2014/main" val="142879370"/>
                      </a:ext>
                    </a:extLst>
                  </a:tr>
                </a:tbl>
              </a:graphicData>
            </a:graphic>
          </p:graphicFrame>
        </mc:Fallback>
      </mc:AlternateContent>
      <p:sp>
        <p:nvSpPr>
          <p:cNvPr id="4" name="CasellaDiTesto 3">
            <a:extLst>
              <a:ext uri="{FF2B5EF4-FFF2-40B4-BE49-F238E27FC236}">
                <a16:creationId xmlns:a16="http://schemas.microsoft.com/office/drawing/2014/main" id="{EEA30FA7-6717-5F85-8027-3D858C179DFD}"/>
              </a:ext>
            </a:extLst>
          </p:cNvPr>
          <p:cNvSpPr txBox="1"/>
          <p:nvPr/>
        </p:nvSpPr>
        <p:spPr>
          <a:xfrm>
            <a:off x="-55367" y="828710"/>
            <a:ext cx="123027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10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Apple X</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undulators for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SASE</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FEL in the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water window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with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variable polarization</a:t>
            </a:r>
          </a:p>
        </p:txBody>
      </p:sp>
    </p:spTree>
    <p:extLst>
      <p:ext uri="{BB962C8B-B14F-4D97-AF65-F5344CB8AC3E}">
        <p14:creationId xmlns:p14="http://schemas.microsoft.com/office/powerpoint/2010/main" val="1739866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bot&#10;&#10;Description automatically generated">
            <a:extLst>
              <a:ext uri="{FF2B5EF4-FFF2-40B4-BE49-F238E27FC236}">
                <a16:creationId xmlns:a16="http://schemas.microsoft.com/office/drawing/2014/main" id="{902171B3-57A6-7279-1AD0-98F07F069118}"/>
              </a:ext>
            </a:extLst>
          </p:cNvPr>
          <p:cNvPicPr>
            <a:picLocks noChangeAspect="1"/>
          </p:cNvPicPr>
          <p:nvPr/>
        </p:nvPicPr>
        <p:blipFill>
          <a:blip r:embed="rId2">
            <a:extLst>
              <a:ext uri="{28A0092B-C50C-407E-A947-70E740481C1C}">
                <a14:useLocalDpi xmlns:a14="http://schemas.microsoft.com/office/drawing/2010/main" val="0"/>
              </a:ext>
            </a:extLst>
          </a:blip>
          <a:srcRect t="16639"/>
          <a:stretch>
            <a:fillRect/>
          </a:stretch>
        </p:blipFill>
        <p:spPr>
          <a:xfrm>
            <a:off x="15298" y="1198511"/>
            <a:ext cx="12176702" cy="4848317"/>
          </a:xfrm>
          <a:prstGeom prst="rect">
            <a:avLst/>
          </a:prstGeom>
        </p:spPr>
      </p:pic>
      <p:sp>
        <p:nvSpPr>
          <p:cNvPr id="27" name="Segnaposto numero diapositiva 26">
            <a:extLst>
              <a:ext uri="{FF2B5EF4-FFF2-40B4-BE49-F238E27FC236}">
                <a16:creationId xmlns:a16="http://schemas.microsoft.com/office/drawing/2014/main" id="{65B1F2AA-0073-53FF-707F-881414DF9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34186"/>
              </a:solidFill>
              <a:effectLst/>
              <a:uLnTx/>
              <a:uFillTx/>
              <a:latin typeface="Calibri"/>
              <a:ea typeface="+mn-ea"/>
              <a:cs typeface="+mn-cs"/>
            </a:endParaRPr>
          </a:p>
        </p:txBody>
      </p:sp>
      <p:sp>
        <p:nvSpPr>
          <p:cNvPr id="3" name="Title 2">
            <a:extLst>
              <a:ext uri="{FF2B5EF4-FFF2-40B4-BE49-F238E27FC236}">
                <a16:creationId xmlns:a16="http://schemas.microsoft.com/office/drawing/2014/main" id="{038A3BA8-703F-7800-22B8-C1291BDF15AC}"/>
              </a:ext>
            </a:extLst>
          </p:cNvPr>
          <p:cNvSpPr>
            <a:spLocks noGrp="1"/>
          </p:cNvSpPr>
          <p:nvPr>
            <p:ph type="title"/>
          </p:nvPr>
        </p:nvSpPr>
        <p:spPr/>
        <p:txBody>
          <a:bodyPr>
            <a:normAutofit/>
          </a:bodyPr>
          <a:lstStyle/>
          <a:p>
            <a:r>
              <a:rPr lang="en-US" sz="3600" noProof="0">
                <a:latin typeface="+mn-lt"/>
              </a:rPr>
              <a:t>AQUA Beamline: Photon Beamline</a:t>
            </a:r>
          </a:p>
        </p:txBody>
      </p:sp>
      <p:sp>
        <p:nvSpPr>
          <p:cNvPr id="7" name="TextBox 8">
            <a:extLst>
              <a:ext uri="{FF2B5EF4-FFF2-40B4-BE49-F238E27FC236}">
                <a16:creationId xmlns:a16="http://schemas.microsoft.com/office/drawing/2014/main" id="{C4EF0891-8A06-9CAE-69B1-94B710788050}"/>
              </a:ext>
            </a:extLst>
          </p:cNvPr>
          <p:cNvSpPr txBox="1"/>
          <p:nvPr/>
        </p:nvSpPr>
        <p:spPr>
          <a:xfrm rot="4299408">
            <a:off x="156925" y="4112023"/>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8" name="TextBox 9">
            <a:extLst>
              <a:ext uri="{FF2B5EF4-FFF2-40B4-BE49-F238E27FC236}">
                <a16:creationId xmlns:a16="http://schemas.microsoft.com/office/drawing/2014/main" id="{31B3280D-4182-50B9-FAA7-73894719D0FF}"/>
              </a:ext>
            </a:extLst>
          </p:cNvPr>
          <p:cNvSpPr txBox="1"/>
          <p:nvPr/>
        </p:nvSpPr>
        <p:spPr>
          <a:xfrm rot="4110595">
            <a:off x="2593906" y="3301135"/>
            <a:ext cx="7279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Mirror</a:t>
            </a:r>
          </a:p>
        </p:txBody>
      </p:sp>
      <p:sp>
        <p:nvSpPr>
          <p:cNvPr id="9" name="TextBox 10">
            <a:extLst>
              <a:ext uri="{FF2B5EF4-FFF2-40B4-BE49-F238E27FC236}">
                <a16:creationId xmlns:a16="http://schemas.microsoft.com/office/drawing/2014/main" id="{395D3D3C-F70F-E3A3-3EE1-1E6F6B8D4BA1}"/>
              </a:ext>
            </a:extLst>
          </p:cNvPr>
          <p:cNvSpPr txBox="1"/>
          <p:nvPr/>
        </p:nvSpPr>
        <p:spPr>
          <a:xfrm rot="4115474">
            <a:off x="2248170" y="3245329"/>
            <a:ext cx="9337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Aperture</a:t>
            </a:r>
          </a:p>
        </p:txBody>
      </p:sp>
      <p:sp>
        <p:nvSpPr>
          <p:cNvPr id="10" name="TextBox 11">
            <a:extLst>
              <a:ext uri="{FF2B5EF4-FFF2-40B4-BE49-F238E27FC236}">
                <a16:creationId xmlns:a16="http://schemas.microsoft.com/office/drawing/2014/main" id="{313EB717-7329-8C16-8324-81F030568F32}"/>
              </a:ext>
            </a:extLst>
          </p:cNvPr>
          <p:cNvSpPr txBox="1"/>
          <p:nvPr/>
        </p:nvSpPr>
        <p:spPr>
          <a:xfrm rot="4345573">
            <a:off x="5889557" y="2634858"/>
            <a:ext cx="13290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Spectrometer</a:t>
            </a:r>
          </a:p>
        </p:txBody>
      </p:sp>
      <p:sp>
        <p:nvSpPr>
          <p:cNvPr id="11" name="TextBox 12">
            <a:extLst>
              <a:ext uri="{FF2B5EF4-FFF2-40B4-BE49-F238E27FC236}">
                <a16:creationId xmlns:a16="http://schemas.microsoft.com/office/drawing/2014/main" id="{B55B2CF0-0CDB-02DE-0115-4C9AF4B979B6}"/>
              </a:ext>
            </a:extLst>
          </p:cNvPr>
          <p:cNvSpPr txBox="1"/>
          <p:nvPr/>
        </p:nvSpPr>
        <p:spPr>
          <a:xfrm rot="3663685">
            <a:off x="3785692" y="3268190"/>
            <a:ext cx="6903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Filters</a:t>
            </a:r>
          </a:p>
        </p:txBody>
      </p:sp>
      <p:sp>
        <p:nvSpPr>
          <p:cNvPr id="12" name="TextBox 13">
            <a:extLst>
              <a:ext uri="{FF2B5EF4-FFF2-40B4-BE49-F238E27FC236}">
                <a16:creationId xmlns:a16="http://schemas.microsoft.com/office/drawing/2014/main" id="{5AFC7E88-6A76-60F5-B7F5-E9200BC7250B}"/>
              </a:ext>
            </a:extLst>
          </p:cNvPr>
          <p:cNvSpPr txBox="1"/>
          <p:nvPr/>
        </p:nvSpPr>
        <p:spPr>
          <a:xfrm rot="4113807">
            <a:off x="9241102" y="4457586"/>
            <a:ext cx="22738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70C0"/>
                </a:solidFill>
                <a:effectLst/>
                <a:uLnTx/>
                <a:uFillTx/>
                <a:latin typeface="Calibri"/>
                <a:ea typeface="+mn-ea"/>
                <a:cs typeface="+mn-cs"/>
              </a:rPr>
              <a:t>Radial ion. chamber area</a:t>
            </a:r>
          </a:p>
        </p:txBody>
      </p:sp>
      <p:sp>
        <p:nvSpPr>
          <p:cNvPr id="13" name="TextBox 14">
            <a:extLst>
              <a:ext uri="{FF2B5EF4-FFF2-40B4-BE49-F238E27FC236}">
                <a16:creationId xmlns:a16="http://schemas.microsoft.com/office/drawing/2014/main" id="{E329A9BB-644D-7E2F-177B-200A4542D0CD}"/>
              </a:ext>
            </a:extLst>
          </p:cNvPr>
          <p:cNvSpPr txBox="1"/>
          <p:nvPr/>
        </p:nvSpPr>
        <p:spPr>
          <a:xfrm rot="20895323">
            <a:off x="4543399" y="4120482"/>
            <a:ext cx="1978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black"/>
                </a:solidFill>
                <a:effectLst/>
                <a:uLnTx/>
                <a:uFillTx/>
                <a:latin typeface="Calibri"/>
                <a:ea typeface="+mn-ea"/>
                <a:cs typeface="+mn-cs"/>
              </a:rPr>
              <a:t>Monochromator area</a:t>
            </a:r>
          </a:p>
        </p:txBody>
      </p:sp>
      <p:sp>
        <p:nvSpPr>
          <p:cNvPr id="14" name="TextBox 15">
            <a:extLst>
              <a:ext uri="{FF2B5EF4-FFF2-40B4-BE49-F238E27FC236}">
                <a16:creationId xmlns:a16="http://schemas.microsoft.com/office/drawing/2014/main" id="{11AC62FB-ECDB-ABE9-E299-65EE17967B37}"/>
              </a:ext>
            </a:extLst>
          </p:cNvPr>
          <p:cNvSpPr txBox="1"/>
          <p:nvPr/>
        </p:nvSpPr>
        <p:spPr>
          <a:xfrm rot="21126591">
            <a:off x="7643522" y="3705795"/>
            <a:ext cx="1987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black"/>
                </a:solidFill>
                <a:effectLst/>
                <a:uLnTx/>
                <a:uFillTx/>
                <a:latin typeface="Calibri"/>
                <a:ea typeface="+mn-ea"/>
                <a:cs typeface="+mn-cs"/>
              </a:rPr>
              <a:t>Split &amp; delay line area</a:t>
            </a:r>
          </a:p>
        </p:txBody>
      </p:sp>
      <p:sp>
        <p:nvSpPr>
          <p:cNvPr id="15" name="TextBox 16">
            <a:extLst>
              <a:ext uri="{FF2B5EF4-FFF2-40B4-BE49-F238E27FC236}">
                <a16:creationId xmlns:a16="http://schemas.microsoft.com/office/drawing/2014/main" id="{E11ED1BB-FC9B-30BE-2332-7C6F0E299724}"/>
              </a:ext>
            </a:extLst>
          </p:cNvPr>
          <p:cNvSpPr txBox="1"/>
          <p:nvPr/>
        </p:nvSpPr>
        <p:spPr>
          <a:xfrm rot="20791303">
            <a:off x="996375" y="4337137"/>
            <a:ext cx="12865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Gas absorber</a:t>
            </a:r>
          </a:p>
        </p:txBody>
      </p:sp>
      <p:sp>
        <p:nvSpPr>
          <p:cNvPr id="16" name="TextBox 17">
            <a:extLst>
              <a:ext uri="{FF2B5EF4-FFF2-40B4-BE49-F238E27FC236}">
                <a16:creationId xmlns:a16="http://schemas.microsoft.com/office/drawing/2014/main" id="{1FE33DD8-063C-A16D-B9FD-A712062200B0}"/>
              </a:ext>
            </a:extLst>
          </p:cNvPr>
          <p:cNvSpPr txBox="1"/>
          <p:nvPr/>
        </p:nvSpPr>
        <p:spPr>
          <a:xfrm rot="3782389">
            <a:off x="9777996" y="1772091"/>
            <a:ext cx="11219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K-B mirrors</a:t>
            </a:r>
          </a:p>
        </p:txBody>
      </p:sp>
      <p:sp>
        <p:nvSpPr>
          <p:cNvPr id="17" name="TextBox 18">
            <a:extLst>
              <a:ext uri="{FF2B5EF4-FFF2-40B4-BE49-F238E27FC236}">
                <a16:creationId xmlns:a16="http://schemas.microsoft.com/office/drawing/2014/main" id="{3F0B0D3A-96D8-6628-E0A3-E9B6A9F1C65A}"/>
              </a:ext>
            </a:extLst>
          </p:cNvPr>
          <p:cNvSpPr txBox="1"/>
          <p:nvPr/>
        </p:nvSpPr>
        <p:spPr>
          <a:xfrm rot="20870189">
            <a:off x="10492206" y="1579447"/>
            <a:ext cx="17529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a:ea typeface="+mn-ea"/>
                <a:cs typeface="+mn-cs"/>
              </a:rPr>
              <a:t>Exp. Chamber area</a:t>
            </a:r>
          </a:p>
        </p:txBody>
      </p:sp>
      <p:sp>
        <p:nvSpPr>
          <p:cNvPr id="41" name="TextBox 20">
            <a:extLst>
              <a:ext uri="{FF2B5EF4-FFF2-40B4-BE49-F238E27FC236}">
                <a16:creationId xmlns:a16="http://schemas.microsoft.com/office/drawing/2014/main" id="{9CA4EDA9-2B35-46B1-8398-F9064529068E}"/>
              </a:ext>
            </a:extLst>
          </p:cNvPr>
          <p:cNvSpPr txBox="1"/>
          <p:nvPr/>
        </p:nvSpPr>
        <p:spPr>
          <a:xfrm rot="4495044">
            <a:off x="7062505" y="2618989"/>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BPM</a:t>
            </a:r>
          </a:p>
        </p:txBody>
      </p:sp>
      <p:sp>
        <p:nvSpPr>
          <p:cNvPr id="5" name="TextBox 8">
            <a:extLst>
              <a:ext uri="{FF2B5EF4-FFF2-40B4-BE49-F238E27FC236}">
                <a16:creationId xmlns:a16="http://schemas.microsoft.com/office/drawing/2014/main" id="{3B5C69BE-8F01-9B1C-0C1D-71AD68A26E5B}"/>
              </a:ext>
            </a:extLst>
          </p:cNvPr>
          <p:cNvSpPr txBox="1"/>
          <p:nvPr/>
        </p:nvSpPr>
        <p:spPr>
          <a:xfrm rot="4287926">
            <a:off x="2075617" y="3229995"/>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6" name="TextBox 20">
            <a:extLst>
              <a:ext uri="{FF2B5EF4-FFF2-40B4-BE49-F238E27FC236}">
                <a16:creationId xmlns:a16="http://schemas.microsoft.com/office/drawing/2014/main" id="{81D00A0E-3471-AC69-622B-B7E564C48B50}"/>
              </a:ext>
            </a:extLst>
          </p:cNvPr>
          <p:cNvSpPr txBox="1"/>
          <p:nvPr/>
        </p:nvSpPr>
        <p:spPr>
          <a:xfrm rot="4495044">
            <a:off x="5786097" y="2762977"/>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BPM</a:t>
            </a:r>
          </a:p>
        </p:txBody>
      </p:sp>
      <p:sp>
        <p:nvSpPr>
          <p:cNvPr id="18" name="TextBox 8">
            <a:extLst>
              <a:ext uri="{FF2B5EF4-FFF2-40B4-BE49-F238E27FC236}">
                <a16:creationId xmlns:a16="http://schemas.microsoft.com/office/drawing/2014/main" id="{969EF6B0-4FB0-29B1-423A-D822AA98183C}"/>
              </a:ext>
            </a:extLst>
          </p:cNvPr>
          <p:cNvSpPr txBox="1"/>
          <p:nvPr/>
        </p:nvSpPr>
        <p:spPr>
          <a:xfrm rot="3797274">
            <a:off x="9817503" y="2153596"/>
            <a:ext cx="734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19" name="TextBox 12">
            <a:extLst>
              <a:ext uri="{FF2B5EF4-FFF2-40B4-BE49-F238E27FC236}">
                <a16:creationId xmlns:a16="http://schemas.microsoft.com/office/drawing/2014/main" id="{EEC5E5F4-B017-C68F-73D1-23AB34635C5F}"/>
              </a:ext>
            </a:extLst>
          </p:cNvPr>
          <p:cNvSpPr txBox="1"/>
          <p:nvPr/>
        </p:nvSpPr>
        <p:spPr>
          <a:xfrm rot="3937168">
            <a:off x="9521333" y="2153596"/>
            <a:ext cx="6903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Filters</a:t>
            </a:r>
          </a:p>
        </p:txBody>
      </p:sp>
      <p:grpSp>
        <p:nvGrpSpPr>
          <p:cNvPr id="28" name="Gruppo 27">
            <a:extLst>
              <a:ext uri="{FF2B5EF4-FFF2-40B4-BE49-F238E27FC236}">
                <a16:creationId xmlns:a16="http://schemas.microsoft.com/office/drawing/2014/main" id="{282BDC07-105A-6F7A-4F2F-A19CB6340BAA}"/>
              </a:ext>
            </a:extLst>
          </p:cNvPr>
          <p:cNvGrpSpPr/>
          <p:nvPr/>
        </p:nvGrpSpPr>
        <p:grpSpPr>
          <a:xfrm>
            <a:off x="18881" y="830234"/>
            <a:ext cx="9643662" cy="2225418"/>
            <a:chOff x="18881" y="830234"/>
            <a:chExt cx="9643662" cy="2225418"/>
          </a:xfrm>
        </p:grpSpPr>
        <p:pic>
          <p:nvPicPr>
            <p:cNvPr id="20" name="Immagine 1" descr="Immagine che contiene testo, schermata, software, Software multimediale&#10;&#10;Descrizione generata automaticamente">
              <a:extLst>
                <a:ext uri="{FF2B5EF4-FFF2-40B4-BE49-F238E27FC236}">
                  <a16:creationId xmlns:a16="http://schemas.microsoft.com/office/drawing/2014/main" id="{C0AA91B3-77D1-CCDF-5A5D-771D48D69F7A}"/>
                </a:ext>
              </a:extLst>
            </p:cNvPr>
            <p:cNvPicPr>
              <a:picLocks noChangeAspect="1"/>
            </p:cNvPicPr>
            <p:nvPr/>
          </p:nvPicPr>
          <p:blipFill rotWithShape="1">
            <a:blip r:embed="rId3"/>
            <a:srcRect l="31962" t="28033" r="21401" b="21515"/>
            <a:stretch/>
          </p:blipFill>
          <p:spPr>
            <a:xfrm>
              <a:off x="18881" y="1694322"/>
              <a:ext cx="2237224" cy="1361330"/>
            </a:xfrm>
            <a:prstGeom prst="rect">
              <a:avLst/>
            </a:prstGeom>
          </p:spPr>
        </p:pic>
        <p:pic>
          <p:nvPicPr>
            <p:cNvPr id="21" name="Picture 4">
              <a:extLst>
                <a:ext uri="{FF2B5EF4-FFF2-40B4-BE49-F238E27FC236}">
                  <a16:creationId xmlns:a16="http://schemas.microsoft.com/office/drawing/2014/main" id="{D9F2E07D-96C5-FA69-2830-A91756D07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02" r="15283" b="25189"/>
            <a:stretch/>
          </p:blipFill>
          <p:spPr bwMode="auto">
            <a:xfrm>
              <a:off x="6502196" y="1075448"/>
              <a:ext cx="1342110"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6B03DF6F-0B85-FCEE-848B-F7507E8D801F}"/>
                </a:ext>
              </a:extLst>
            </p:cNvPr>
            <p:cNvPicPr>
              <a:picLocks noChangeAspect="1"/>
            </p:cNvPicPr>
            <p:nvPr/>
          </p:nvPicPr>
          <p:blipFill>
            <a:blip r:embed="rId5"/>
            <a:stretch>
              <a:fillRect/>
            </a:stretch>
          </p:blipFill>
          <p:spPr>
            <a:xfrm>
              <a:off x="8477128" y="1088432"/>
              <a:ext cx="1185415" cy="1259505"/>
            </a:xfrm>
            <a:prstGeom prst="rect">
              <a:avLst/>
            </a:prstGeom>
          </p:spPr>
        </p:pic>
        <p:pic>
          <p:nvPicPr>
            <p:cNvPr id="25" name="Immagine 1" descr="Immagine che contiene ingegneria, macchina, interno, acciaio&#10;&#10;Descrizione generata automaticamente">
              <a:extLst>
                <a:ext uri="{FF2B5EF4-FFF2-40B4-BE49-F238E27FC236}">
                  <a16:creationId xmlns:a16="http://schemas.microsoft.com/office/drawing/2014/main" id="{9745289E-E86F-CF51-C9D4-5220553D06FE}"/>
                </a:ext>
              </a:extLst>
            </p:cNvPr>
            <p:cNvPicPr>
              <a:picLocks noChangeAspect="1"/>
            </p:cNvPicPr>
            <p:nvPr/>
          </p:nvPicPr>
          <p:blipFill>
            <a:blip r:embed="rId6"/>
            <a:stretch>
              <a:fillRect/>
            </a:stretch>
          </p:blipFill>
          <p:spPr>
            <a:xfrm>
              <a:off x="3721984" y="830234"/>
              <a:ext cx="2381665" cy="1815989"/>
            </a:xfrm>
            <a:prstGeom prst="rect">
              <a:avLst/>
            </a:prstGeom>
          </p:spPr>
        </p:pic>
        <p:pic>
          <p:nvPicPr>
            <p:cNvPr id="24" name="Picture 3">
              <a:extLst>
                <a:ext uri="{FF2B5EF4-FFF2-40B4-BE49-F238E27FC236}">
                  <a16:creationId xmlns:a16="http://schemas.microsoft.com/office/drawing/2014/main" id="{55229AC0-BD32-7090-314B-C4688F49AD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43"/>
            <a:stretch/>
          </p:blipFill>
          <p:spPr bwMode="auto">
            <a:xfrm>
              <a:off x="3766260" y="2183540"/>
              <a:ext cx="46990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po 36">
            <a:extLst>
              <a:ext uri="{FF2B5EF4-FFF2-40B4-BE49-F238E27FC236}">
                <a16:creationId xmlns:a16="http://schemas.microsoft.com/office/drawing/2014/main" id="{99F78C31-DF34-A99A-A4F7-A2755C6B2A7C}"/>
              </a:ext>
            </a:extLst>
          </p:cNvPr>
          <p:cNvGrpSpPr/>
          <p:nvPr/>
        </p:nvGrpSpPr>
        <p:grpSpPr>
          <a:xfrm>
            <a:off x="1998338" y="4114957"/>
            <a:ext cx="9123529" cy="2705260"/>
            <a:chOff x="1998338" y="4114957"/>
            <a:chExt cx="9123529" cy="2705260"/>
          </a:xfrm>
        </p:grpSpPr>
        <p:pic>
          <p:nvPicPr>
            <p:cNvPr id="22" name="Immagine 21">
              <a:extLst>
                <a:ext uri="{FF2B5EF4-FFF2-40B4-BE49-F238E27FC236}">
                  <a16:creationId xmlns:a16="http://schemas.microsoft.com/office/drawing/2014/main" id="{061186B3-9891-BB7E-90AC-AD0931279CEC}"/>
                </a:ext>
              </a:extLst>
            </p:cNvPr>
            <p:cNvPicPr>
              <a:picLocks noChangeAspect="1"/>
            </p:cNvPicPr>
            <p:nvPr/>
          </p:nvPicPr>
          <p:blipFill>
            <a:blip r:embed="rId8"/>
            <a:stretch>
              <a:fillRect/>
            </a:stretch>
          </p:blipFill>
          <p:spPr>
            <a:xfrm>
              <a:off x="8540449" y="4114957"/>
              <a:ext cx="2581418" cy="2134000"/>
            </a:xfrm>
            <a:prstGeom prst="rect">
              <a:avLst/>
            </a:prstGeom>
          </p:spPr>
        </p:pic>
        <p:pic>
          <p:nvPicPr>
            <p:cNvPr id="26" name="Picture 3">
              <a:extLst>
                <a:ext uri="{FF2B5EF4-FFF2-40B4-BE49-F238E27FC236}">
                  <a16:creationId xmlns:a16="http://schemas.microsoft.com/office/drawing/2014/main" id="{7BB05E7E-305B-1B73-2722-1466023826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43"/>
            <a:stretch/>
          </p:blipFill>
          <p:spPr bwMode="auto">
            <a:xfrm>
              <a:off x="10579706" y="4277799"/>
              <a:ext cx="4699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a:extLst>
                <a:ext uri="{FF2B5EF4-FFF2-40B4-BE49-F238E27FC236}">
                  <a16:creationId xmlns:a16="http://schemas.microsoft.com/office/drawing/2014/main" id="{5E0E3824-BCE2-D8B7-B501-19E6FAD33079}"/>
                </a:ext>
              </a:extLst>
            </p:cNvPr>
            <p:cNvPicPr>
              <a:picLocks noChangeAspect="1"/>
            </p:cNvPicPr>
            <p:nvPr/>
          </p:nvPicPr>
          <p:blipFill>
            <a:blip r:embed="rId9"/>
            <a:srcRect l="27408" t="17320" r="22860" b="10908"/>
            <a:stretch>
              <a:fillRect/>
            </a:stretch>
          </p:blipFill>
          <p:spPr>
            <a:xfrm>
              <a:off x="1998338" y="4809626"/>
              <a:ext cx="2089489" cy="1536720"/>
            </a:xfrm>
            <a:prstGeom prst="rect">
              <a:avLst/>
            </a:prstGeom>
          </p:spPr>
        </p:pic>
        <p:pic>
          <p:nvPicPr>
            <p:cNvPr id="1030" name="Picture 6">
              <a:extLst>
                <a:ext uri="{FF2B5EF4-FFF2-40B4-BE49-F238E27FC236}">
                  <a16:creationId xmlns:a16="http://schemas.microsoft.com/office/drawing/2014/main" id="{3446C1A9-7D7E-D9D0-616E-1FA6094842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1210" y="4902726"/>
              <a:ext cx="2153626" cy="19174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898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4A99D-9BD2-6100-5E5E-5F88EAA9E9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F05DE7-C0AB-E7A9-2F50-1114BEF2A95C}"/>
              </a:ext>
            </a:extLst>
          </p:cNvPr>
          <p:cNvSpPr>
            <a:spLocks noGrp="1"/>
          </p:cNvSpPr>
          <p:nvPr>
            <p:ph type="title"/>
          </p:nvPr>
        </p:nvSpPr>
        <p:spPr/>
        <p:txBody>
          <a:bodyPr>
            <a:normAutofit/>
          </a:bodyPr>
          <a:lstStyle/>
          <a:p>
            <a:r>
              <a:rPr lang="en-US" sz="2800" spc="-21">
                <a:latin typeface="TT Rounds Condensed Bold"/>
              </a:rPr>
              <a:t>The Concept of User Facility </a:t>
            </a:r>
            <a:br>
              <a:rPr lang="en-US" sz="2800" spc="-21">
                <a:latin typeface="TT Rounds Condensed Bold"/>
              </a:rPr>
            </a:br>
            <a:r>
              <a:rPr lang="en-US" sz="2800" spc="-21">
                <a:latin typeface="TT Rounds Condensed Bold"/>
              </a:rPr>
              <a:t>in the EuPRAXIA Project</a:t>
            </a:r>
            <a:endParaRPr lang="en-IT" sz="2800" spc="-21">
              <a:latin typeface="TT Rounds Condensed Bold"/>
            </a:endParaRPr>
          </a:p>
        </p:txBody>
      </p:sp>
      <p:sp>
        <p:nvSpPr>
          <p:cNvPr id="6" name="TextBox 5">
            <a:extLst>
              <a:ext uri="{FF2B5EF4-FFF2-40B4-BE49-F238E27FC236}">
                <a16:creationId xmlns:a16="http://schemas.microsoft.com/office/drawing/2014/main" id="{A5D60A65-7AC3-FC2C-C96B-DA6116E21090}"/>
              </a:ext>
            </a:extLst>
          </p:cNvPr>
          <p:cNvSpPr txBox="1"/>
          <p:nvPr/>
        </p:nvSpPr>
        <p:spPr>
          <a:xfrm>
            <a:off x="265289" y="827600"/>
            <a:ext cx="11565468" cy="1767087"/>
          </a:xfrm>
          <a:prstGeom prst="rect">
            <a:avLst/>
          </a:prstGeom>
          <a:noFill/>
          <a:ln>
            <a:solidFill>
              <a:schemeClr val="bg1"/>
            </a:solidFill>
          </a:ln>
        </p:spPr>
        <p:txBody>
          <a:bodyPr wrap="square">
            <a:spAutoFit/>
          </a:bodyPr>
          <a:lstStyle/>
          <a:p>
            <a:pPr marL="0" marR="0" lvl="0" indent="0" algn="just" defTabSz="91426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In the </a:t>
            </a: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EuPRAXIA</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project, the </a:t>
            </a: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user facility </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is conceived as a cutting-edge, distributed European research infrastructure that provides open access to </a:t>
            </a: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advanced plasma-based accelerator technologies</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and associated beamlines</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US" sz="1600" b="0" i="0" u="sng"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It is designed not only to serve the needs of the scientific community but also </a:t>
            </a:r>
            <a:r>
              <a:rPr kumimoji="0" lang="en-US" sz="1600" b="1" i="0" u="sng"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to act as a platform for innovation</a:t>
            </a:r>
            <a:r>
              <a:rPr kumimoji="0" lang="en-US" sz="1600" b="0" i="0" u="sng"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integrating academia, industry, and technology developers. </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 distinctive element of the EuPRAXIA user facility is its commitment to </a:t>
            </a: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open innovation</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where collaboration between research institutions, industrial partners, and technology providers is central to the development and application of new accelerator concepts</a:t>
            </a:r>
            <a:r>
              <a:rPr kumimoji="0" lang="en-IT" sz="1600" b="0" i="0" u="none" strike="noStrike" kern="1200" cap="none" spc="0" normalizeH="0" baseline="0" noProof="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p>
        </p:txBody>
      </p:sp>
      <p:graphicFrame>
        <p:nvGraphicFramePr>
          <p:cNvPr id="2" name="Table 1">
            <a:extLst>
              <a:ext uri="{FF2B5EF4-FFF2-40B4-BE49-F238E27FC236}">
                <a16:creationId xmlns:a16="http://schemas.microsoft.com/office/drawing/2014/main" id="{6957E335-7C49-2168-D14A-824225AEC6E2}"/>
              </a:ext>
            </a:extLst>
          </p:cNvPr>
          <p:cNvGraphicFramePr>
            <a:graphicFrameLocks noGrp="1"/>
          </p:cNvGraphicFramePr>
          <p:nvPr/>
        </p:nvGraphicFramePr>
        <p:xfrm>
          <a:off x="2115128" y="2682765"/>
          <a:ext cx="9673841" cy="3690225"/>
        </p:xfrm>
        <a:graphic>
          <a:graphicData uri="http://schemas.openxmlformats.org/drawingml/2006/table">
            <a:tbl>
              <a:tblPr/>
              <a:tblGrid>
                <a:gridCol w="1775191">
                  <a:extLst>
                    <a:ext uri="{9D8B030D-6E8A-4147-A177-3AD203B41FA5}">
                      <a16:colId xmlns:a16="http://schemas.microsoft.com/office/drawing/2014/main" val="1354748826"/>
                    </a:ext>
                  </a:extLst>
                </a:gridCol>
                <a:gridCol w="7898650">
                  <a:extLst>
                    <a:ext uri="{9D8B030D-6E8A-4147-A177-3AD203B41FA5}">
                      <a16:colId xmlns:a16="http://schemas.microsoft.com/office/drawing/2014/main" val="3991554020"/>
                    </a:ext>
                  </a:extLst>
                </a:gridCol>
              </a:tblGrid>
              <a:tr h="636281">
                <a:tc>
                  <a:txBody>
                    <a:bodyPr/>
                    <a:lstStyle/>
                    <a:p>
                      <a:pPr algn="just"/>
                      <a:r>
                        <a:rPr lang="en-GB" sz="1400" b="1">
                          <a:solidFill>
                            <a:schemeClr val="bg1"/>
                          </a:solidFill>
                        </a:rPr>
                        <a:t>Mission</a:t>
                      </a:r>
                      <a:endParaRPr lang="en-GB" sz="140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a:t>Serve a </a:t>
                      </a:r>
                      <a:r>
                        <a:rPr lang="en-GB" sz="1400" b="1"/>
                        <a:t>broad community </a:t>
                      </a:r>
                      <a:r>
                        <a:rPr lang="en-GB" sz="1400"/>
                        <a:t>of users in physics, material science, biology, medicine, and industrial applications through </a:t>
                      </a:r>
                      <a:r>
                        <a:rPr lang="en-GB" sz="1400" b="1"/>
                        <a:t>plasma-based electron beams </a:t>
                      </a:r>
                      <a:r>
                        <a:rPr lang="en-GB" sz="1400" b="0"/>
                        <a:t>and</a:t>
                      </a:r>
                      <a:r>
                        <a:rPr lang="en-GB" sz="1400" b="1"/>
                        <a:t> associated radiation sources.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081123743"/>
                  </a:ext>
                </a:extLst>
              </a:tr>
              <a:tr h="636281">
                <a:tc>
                  <a:txBody>
                    <a:bodyPr/>
                    <a:lstStyle/>
                    <a:p>
                      <a:pPr algn="just"/>
                      <a:r>
                        <a:rPr lang="en-GB" sz="1400" b="1">
                          <a:solidFill>
                            <a:schemeClr val="bg1"/>
                          </a:solidFill>
                        </a:rPr>
                        <a:t>Access</a:t>
                      </a:r>
                      <a:endParaRPr lang="en-GB" sz="140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a:t>Open to external users (academic and industrial) through </a:t>
                      </a:r>
                      <a:r>
                        <a:rPr lang="en-GB" sz="1400" b="1"/>
                        <a:t>peer-reviewed proposals</a:t>
                      </a:r>
                      <a:r>
                        <a:rPr lang="en-GB" sz="1400"/>
                        <a:t>, ensuring scientific excellence and societal impact. Pilot user access is foreseen from </a:t>
                      </a:r>
                      <a:r>
                        <a:rPr lang="en-GB" sz="1400" b="1"/>
                        <a:t>2031</a:t>
                      </a:r>
                      <a:r>
                        <a:rPr lang="en-GB" sz="1400"/>
                        <a:t>.</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318824886"/>
                  </a:ext>
                </a:extLst>
              </a:tr>
              <a:tr h="636281">
                <a:tc>
                  <a:txBody>
                    <a:bodyPr/>
                    <a:lstStyle/>
                    <a:p>
                      <a:pPr algn="just"/>
                      <a:r>
                        <a:rPr lang="en-GB" sz="1400" b="1">
                          <a:solidFill>
                            <a:schemeClr val="bg1"/>
                          </a:solidFill>
                        </a:rPr>
                        <a:t>Distributed Model</a:t>
                      </a:r>
                      <a:endParaRPr lang="en-GB" sz="140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400"/>
                        <a:t>EuPRAXIA is a </a:t>
                      </a:r>
                      <a:r>
                        <a:rPr lang="en-GB" sz="1400" b="1"/>
                        <a:t>distributed research infrastructure</a:t>
                      </a:r>
                      <a:r>
                        <a:rPr lang="en-GB" sz="1400"/>
                        <a:t> </a:t>
                      </a:r>
                      <a:r>
                        <a:rPr lang="en-GB" sz="1400" err="1"/>
                        <a:t>wich</a:t>
                      </a:r>
                      <a:r>
                        <a:rPr lang="en-GB" sz="1400"/>
                        <a:t> will </a:t>
                      </a:r>
                      <a:r>
                        <a:rPr lang="en-US" sz="1400">
                          <a:effectLst/>
                        </a:rPr>
                        <a:t>operate through multiple nodes under a unified governance framework (AISBL) </a:t>
                      </a:r>
                      <a:r>
                        <a:rPr lang="en-GB" sz="1400"/>
                        <a:t>and coordinated access policy</a:t>
                      </a:r>
                      <a:r>
                        <a:rPr lang="en-US" sz="1400">
                          <a:effectLst/>
                        </a:rPr>
                        <a:t>.</a:t>
                      </a:r>
                      <a:endParaRPr lang="en-IT" sz="1400">
                        <a:effectLst/>
                        <a:latin typeface="Cambria" panose="02040503050406030204" pitchFamily="18" charset="0"/>
                        <a:ea typeface="MS Mincho" panose="02020609040205080304" pitchFamily="49" charset="-128"/>
                        <a:cs typeface="Times New Roman" panose="02020603050405020304" pitchFamily="18" charset="0"/>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773674715"/>
                  </a:ext>
                </a:extLst>
              </a:tr>
              <a:tr h="636281">
                <a:tc>
                  <a:txBody>
                    <a:bodyPr/>
                    <a:lstStyle/>
                    <a:p>
                      <a:pPr algn="just"/>
                      <a:r>
                        <a:rPr lang="en-GB" sz="1400" b="1">
                          <a:solidFill>
                            <a:schemeClr val="bg1"/>
                          </a:solidFill>
                        </a:rPr>
                        <a:t>Beamlines &amp; Instruments</a:t>
                      </a:r>
                      <a:endParaRPr lang="en-GB" sz="140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a:t>Users will access beamlines including </a:t>
                      </a:r>
                      <a:r>
                        <a:rPr lang="en-GB" sz="1400" b="1"/>
                        <a:t>plasma-driven FELs</a:t>
                      </a:r>
                      <a:r>
                        <a:rPr lang="en-GB" sz="1400"/>
                        <a:t>, </a:t>
                      </a:r>
                      <a:r>
                        <a:rPr lang="en-GB" sz="1400" b="1"/>
                        <a:t>betatron and ICS X-ray sources</a:t>
                      </a:r>
                      <a:r>
                        <a:rPr lang="en-GB" sz="1400"/>
                        <a:t>, and </a:t>
                      </a:r>
                      <a:r>
                        <a:rPr lang="en-GB" sz="1400" b="1"/>
                        <a:t>ultrashort electron and positron  beams</a:t>
                      </a:r>
                      <a:r>
                        <a:rPr lang="en-GB" sz="1400"/>
                        <a:t>.</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40050305"/>
                  </a:ext>
                </a:extLst>
              </a:tr>
              <a:tr h="451554">
                <a:tc>
                  <a:txBody>
                    <a:bodyPr/>
                    <a:lstStyle/>
                    <a:p>
                      <a:pPr algn="just"/>
                      <a:r>
                        <a:rPr lang="en-GB" sz="1400" b="1">
                          <a:solidFill>
                            <a:schemeClr val="bg1"/>
                          </a:solidFill>
                        </a:rPr>
                        <a:t>Sustainability</a:t>
                      </a:r>
                      <a:endParaRPr lang="en-GB" sz="140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a:t>Focus on energy efficiency (e.g., high-efficiency laser systems and RF modules), minimization of physical footprint through </a:t>
                      </a:r>
                      <a:r>
                        <a:rPr lang="en-GB" sz="1400" b="1"/>
                        <a:t>compact accelerator designs</a:t>
                      </a:r>
                      <a:r>
                        <a:rPr lang="en-GB" sz="1400"/>
                        <a:t>, and adherence to EU green transition objectives.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938687859"/>
                  </a:ext>
                </a:extLst>
              </a:tr>
              <a:tr h="636281">
                <a:tc>
                  <a:txBody>
                    <a:bodyPr/>
                    <a:lstStyle/>
                    <a:p>
                      <a:pPr algn="just"/>
                      <a:r>
                        <a:rPr lang="en-GB" sz="1400" b="1">
                          <a:solidFill>
                            <a:schemeClr val="bg1"/>
                          </a:solidFill>
                        </a:rPr>
                        <a:t>Data &amp; Open Science</a:t>
                      </a:r>
                      <a:endParaRPr lang="en-GB" sz="140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a:t>EuPRAXIA promotes </a:t>
                      </a:r>
                      <a:r>
                        <a:rPr lang="en-GB" sz="1400" b="1"/>
                        <a:t>open data policies</a:t>
                      </a:r>
                      <a:r>
                        <a:rPr lang="en-GB" sz="1400"/>
                        <a:t> and integration with the </a:t>
                      </a:r>
                      <a:r>
                        <a:rPr lang="en-GB" sz="1400" b="1"/>
                        <a:t>European Open Science Cloud (EOSC)</a:t>
                      </a:r>
                      <a:r>
                        <a:rPr lang="en-GB" sz="1400"/>
                        <a:t>, enabling FAIR access to results and infrastructure services.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61786917"/>
                  </a:ext>
                </a:extLst>
              </a:tr>
            </a:tbl>
          </a:graphicData>
        </a:graphic>
      </p:graphicFrame>
      <p:sp>
        <p:nvSpPr>
          <p:cNvPr id="4" name="Freeform 13">
            <a:extLst>
              <a:ext uri="{FF2B5EF4-FFF2-40B4-BE49-F238E27FC236}">
                <a16:creationId xmlns:a16="http://schemas.microsoft.com/office/drawing/2014/main" id="{D6CA99A8-45C0-5DCB-7E59-DB140B682AEB}"/>
              </a:ext>
            </a:extLst>
          </p:cNvPr>
          <p:cNvSpPr/>
          <p:nvPr/>
        </p:nvSpPr>
        <p:spPr>
          <a:xfrm>
            <a:off x="-48451" y="3212530"/>
            <a:ext cx="2047783"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3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13">
            <a:extLst>
              <a:ext uri="{FF2B5EF4-FFF2-40B4-BE49-F238E27FC236}">
                <a16:creationId xmlns:a16="http://schemas.microsoft.com/office/drawing/2014/main" id="{88367FB0-A66B-577A-A220-4D4034E099D7}"/>
              </a:ext>
            </a:extLst>
          </p:cNvPr>
          <p:cNvSpPr/>
          <p:nvPr/>
        </p:nvSpPr>
        <p:spPr>
          <a:xfrm>
            <a:off x="9335310" y="2397168"/>
            <a:ext cx="2252561"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2"/>
          <p:cNvGrpSpPr/>
          <p:nvPr/>
        </p:nvGrpSpPr>
        <p:grpSpPr>
          <a:xfrm>
            <a:off x="0" y="6462572"/>
            <a:ext cx="12192000" cy="401561"/>
            <a:chOff x="0" y="0"/>
            <a:chExt cx="24384000" cy="803122"/>
          </a:xfrm>
        </p:grpSpPr>
        <p:sp>
          <p:nvSpPr>
            <p:cNvPr id="3" name="Freeform 3"/>
            <p:cNvSpPr/>
            <p:nvPr/>
          </p:nvSpPr>
          <p:spPr>
            <a:xfrm>
              <a:off x="0" y="0"/>
              <a:ext cx="24384000" cy="803148"/>
            </a:xfrm>
            <a:custGeom>
              <a:avLst/>
              <a:gdLst/>
              <a:ahLst/>
              <a:cxnLst/>
              <a:rect l="l" t="t" r="r" b="b"/>
              <a:pathLst>
                <a:path w="24384000" h="803148">
                  <a:moveTo>
                    <a:pt x="0" y="0"/>
                  </a:moveTo>
                  <a:lnTo>
                    <a:pt x="24384000" y="0"/>
                  </a:lnTo>
                  <a:lnTo>
                    <a:pt x="24384000" y="803148"/>
                  </a:lnTo>
                  <a:lnTo>
                    <a:pt x="0" y="803148"/>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20367"/>
            <a:ext cx="12192000" cy="803121"/>
            <a:chOff x="0" y="0"/>
            <a:chExt cx="24384000" cy="1606242"/>
          </a:xfrm>
        </p:grpSpPr>
        <p:sp>
          <p:nvSpPr>
            <p:cNvPr id="5" name="Freeform 5"/>
            <p:cNvSpPr/>
            <p:nvPr/>
          </p:nvSpPr>
          <p:spPr>
            <a:xfrm>
              <a:off x="0" y="0"/>
              <a:ext cx="24384000" cy="1606296"/>
            </a:xfrm>
            <a:custGeom>
              <a:avLst/>
              <a:gdLst/>
              <a:ahLst/>
              <a:cxnLst/>
              <a:rect l="l" t="t" r="r" b="b"/>
              <a:pathLst>
                <a:path w="24384000" h="1606296">
                  <a:moveTo>
                    <a:pt x="0" y="0"/>
                  </a:moveTo>
                  <a:lnTo>
                    <a:pt x="24384000" y="0"/>
                  </a:lnTo>
                  <a:lnTo>
                    <a:pt x="24384000" y="1606296"/>
                  </a:lnTo>
                  <a:lnTo>
                    <a:pt x="0" y="1606296"/>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410544" y="83790"/>
            <a:ext cx="1421141" cy="610580"/>
          </a:xfrm>
          <a:custGeom>
            <a:avLst/>
            <a:gdLst/>
            <a:ahLst/>
            <a:cxnLst/>
            <a:rect l="l" t="t" r="r" b="b"/>
            <a:pathLst>
              <a:path w="2131711" h="915870">
                <a:moveTo>
                  <a:pt x="0" y="0"/>
                </a:moveTo>
                <a:lnTo>
                  <a:pt x="2131712" y="0"/>
                </a:lnTo>
                <a:lnTo>
                  <a:pt x="2131712" y="915870"/>
                </a:lnTo>
                <a:lnTo>
                  <a:pt x="0" y="915870"/>
                </a:lnTo>
                <a:lnTo>
                  <a:pt x="0" y="0"/>
                </a:lnTo>
                <a:close/>
              </a:path>
            </a:pathLst>
          </a:custGeom>
          <a:blipFill>
            <a:blip r:embed="rId3"/>
            <a:stretch>
              <a:fillRect l="-169" r="-169"/>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descr="A blue background with yellow stars  Description automatically generated with low confidence"/>
          <p:cNvSpPr/>
          <p:nvPr/>
        </p:nvSpPr>
        <p:spPr>
          <a:xfrm>
            <a:off x="11224939" y="52479"/>
            <a:ext cx="670727" cy="444014"/>
          </a:xfrm>
          <a:custGeom>
            <a:avLst/>
            <a:gdLst/>
            <a:ahLst/>
            <a:cxnLst/>
            <a:rect l="l" t="t" r="r" b="b"/>
            <a:pathLst>
              <a:path w="1006091" h="666021">
                <a:moveTo>
                  <a:pt x="0" y="0"/>
                </a:moveTo>
                <a:lnTo>
                  <a:pt x="1006091" y="0"/>
                </a:lnTo>
                <a:lnTo>
                  <a:pt x="1006091" y="666022"/>
                </a:lnTo>
                <a:lnTo>
                  <a:pt x="0" y="666022"/>
                </a:lnTo>
                <a:lnTo>
                  <a:pt x="0" y="0"/>
                </a:lnTo>
                <a:close/>
              </a:path>
            </a:pathLst>
          </a:custGeom>
          <a:blipFill>
            <a:blip r:embed="rId4"/>
            <a:stretch>
              <a:fillRect l="-62" r="-62"/>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1232727" y="530763"/>
            <a:ext cx="678180" cy="179536"/>
          </a:xfrm>
          <a:prstGeom prst="rect">
            <a:avLst/>
          </a:prstGeom>
        </p:spPr>
        <p:txBody>
          <a:bodyPr lIns="0" tIns="0" rIns="0" bIns="0" rtlCol="0" anchor="t">
            <a:spAutoFit/>
          </a:bodyPr>
          <a:lstStyle/>
          <a:p>
            <a:pPr marL="0" marR="0" lvl="0" indent="0" algn="l" defTabSz="914264" rtl="0" eaLnBrk="1" fontAlgn="auto" latinLnBrk="0" hangingPunct="1">
              <a:lnSpc>
                <a:spcPts val="720"/>
              </a:lnSpc>
              <a:spcBef>
                <a:spcPts val="0"/>
              </a:spcBef>
              <a:spcAft>
                <a:spcPts val="0"/>
              </a:spcAft>
              <a:buClrTx/>
              <a:buSzTx/>
              <a:buFontTx/>
              <a:buNone/>
              <a:tabLst/>
              <a:defRPr/>
            </a:pPr>
            <a:r>
              <a:rPr kumimoji="0" lang="en-US" sz="600" b="1" i="0" u="none" strike="noStrike" kern="1200" cap="none" spc="-7" normalizeH="0" baseline="0" noProof="0">
                <a:ln>
                  <a:noFill/>
                </a:ln>
                <a:solidFill>
                  <a:srgbClr val="0055A5"/>
                </a:solidFill>
                <a:effectLst/>
                <a:uLnTx/>
                <a:uFillTx/>
                <a:latin typeface="Arimo Bold"/>
                <a:ea typeface="Arimo Bold"/>
                <a:cs typeface="Arimo Bold"/>
                <a:sym typeface="Arimo Bold"/>
              </a:rPr>
              <a:t>Funded by the European Union</a:t>
            </a:r>
          </a:p>
        </p:txBody>
      </p:sp>
      <p:sp>
        <p:nvSpPr>
          <p:cNvPr id="9" name="TextBox 9"/>
          <p:cNvSpPr txBox="1"/>
          <p:nvPr/>
        </p:nvSpPr>
        <p:spPr>
          <a:xfrm>
            <a:off x="2180415" y="158951"/>
            <a:ext cx="7839827" cy="487313"/>
          </a:xfrm>
          <a:prstGeom prst="rect">
            <a:avLst/>
          </a:prstGeom>
        </p:spPr>
        <p:txBody>
          <a:bodyPr lIns="0" tIns="0" rIns="0" bIns="0" rtlCol="0" anchor="t">
            <a:spAutoFit/>
          </a:bodyPr>
          <a:lstStyle/>
          <a:p>
            <a:pPr marL="0" marR="0" lvl="0" indent="0" algn="ctr" defTabSz="914264" rtl="0" eaLnBrk="1" fontAlgn="auto" latinLnBrk="0" hangingPunct="1">
              <a:lnSpc>
                <a:spcPts val="3780"/>
              </a:lnSpc>
              <a:spcBef>
                <a:spcPts val="0"/>
              </a:spcBef>
              <a:spcAft>
                <a:spcPts val="0"/>
              </a:spcAft>
              <a:buClrTx/>
              <a:buSzTx/>
              <a:buFontTx/>
              <a:buNone/>
              <a:tabLst/>
              <a:defRPr/>
            </a:pPr>
            <a:r>
              <a:rPr kumimoji="0" lang="en-US" sz="3500" b="1" i="0" u="none" strike="noStrike" kern="1200" cap="none" spc="-21" normalizeH="0" baseline="0" noProof="0">
                <a:ln>
                  <a:noFill/>
                </a:ln>
                <a:solidFill>
                  <a:srgbClr val="334186"/>
                </a:solidFill>
                <a:effectLst/>
                <a:uLnTx/>
                <a:uFillTx/>
                <a:latin typeface="TT Rounds Condensed Bold"/>
                <a:ea typeface="TT Rounds Condensed Bold"/>
                <a:cs typeface="TT Rounds Condensed Bold"/>
                <a:sym typeface="TT Rounds Condensed Bold"/>
              </a:rPr>
              <a:t>EuPRAXIA Scientific  Goals</a:t>
            </a:r>
          </a:p>
        </p:txBody>
      </p:sp>
      <p:sp>
        <p:nvSpPr>
          <p:cNvPr id="11" name="TextBox 11"/>
          <p:cNvSpPr txBox="1"/>
          <p:nvPr/>
        </p:nvSpPr>
        <p:spPr>
          <a:xfrm>
            <a:off x="8348589" y="6503847"/>
            <a:ext cx="3157611" cy="272510"/>
          </a:xfrm>
          <a:prstGeom prst="rect">
            <a:avLst/>
          </a:prstGeom>
        </p:spPr>
        <p:txBody>
          <a:bodyPr lIns="0" tIns="0" rIns="0" bIns="0" rtlCol="0" anchor="t">
            <a:spAutoFit/>
          </a:bodyPr>
          <a:lstStyle/>
          <a:p>
            <a:pPr marL="0" marR="0" lvl="0" indent="0" algn="ctr" defTabSz="914264"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7" normalizeH="0" baseline="0" noProof="0">
                <a:ln>
                  <a:noFill/>
                </a:ln>
                <a:solidFill>
                  <a:srgbClr val="2C3982"/>
                </a:solidFill>
                <a:effectLst/>
                <a:uLnTx/>
                <a:uFillTx/>
                <a:latin typeface="TT Rounds Condensed"/>
                <a:ea typeface="TT Rounds Condensed"/>
                <a:cs typeface="TT Rounds Condensed"/>
                <a:sym typeface="TT Rounds Condensed"/>
              </a:rPr>
              <a:t>www.eupraxia-facility.org</a:t>
            </a:r>
          </a:p>
        </p:txBody>
      </p:sp>
      <p:sp>
        <p:nvSpPr>
          <p:cNvPr id="13" name="TextBox 13"/>
          <p:cNvSpPr txBox="1"/>
          <p:nvPr/>
        </p:nvSpPr>
        <p:spPr>
          <a:xfrm>
            <a:off x="3028140" y="1900282"/>
            <a:ext cx="8935403"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2:</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betatron X rays with about 10^10 photons per pulse, up to 100 Hz repetition rate and an energy of 5-18 keV to users from the medical area. The much reduced longitudinal length of the X ray emission area (point-like emission) leads to an important improvement in image resolution compared to other techniques.</a:t>
            </a:r>
          </a:p>
        </p:txBody>
      </p:sp>
      <p:sp>
        <p:nvSpPr>
          <p:cNvPr id="14" name="TextBox 14"/>
          <p:cNvSpPr txBox="1"/>
          <p:nvPr/>
        </p:nvSpPr>
        <p:spPr>
          <a:xfrm>
            <a:off x="2976860" y="1074782"/>
            <a:ext cx="8918806"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1</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free-electron laser (FEL) X rays with 10^9-10^13 photons per pulse to user areas, covering wavelengths of 0.2 nm to 36 nm. The EuPRAXIA FEL pulses are naturally short (down to 0.4 fs) and will therefore provide users with tools for investigating processes and structures in ultra-fast photon science at a reduced facility foot print.</a:t>
            </a:r>
          </a:p>
        </p:txBody>
      </p:sp>
      <p:sp>
        <p:nvSpPr>
          <p:cNvPr id="15" name="TextBox 15"/>
          <p:cNvSpPr txBox="1"/>
          <p:nvPr/>
        </p:nvSpPr>
        <p:spPr>
          <a:xfrm>
            <a:off x="2976860" y="2589368"/>
            <a:ext cx="5851830" cy="897682"/>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3</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positron beams at energies from 0.5 MeV to 10 MeV and a repetition rate of 100 Hz for material science studies. Per pulse about 10^6 positrons will be produced in a time duration of 20-90 picoseconds on the sample, allowing time-resolved studies. EuPRAXIA will here advance the capabilities of existing positron sources in flux and time resolution.</a:t>
            </a:r>
          </a:p>
        </p:txBody>
      </p:sp>
      <p:sp>
        <p:nvSpPr>
          <p:cNvPr id="16" name="TextBox 16"/>
          <p:cNvSpPr txBox="1"/>
          <p:nvPr/>
        </p:nvSpPr>
        <p:spPr>
          <a:xfrm>
            <a:off x="2976861" y="3550665"/>
            <a:ext cx="5851830" cy="718145"/>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4</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electron and positron beams at energies from a few 100 MeV up to 5 GeV for high energy physics related R&amp;D (detectors, linear collider topics). R&amp;D goals include the demonstration of a linear collider stage, a "table top" HEP test beam and studies on positron transport and acceleration towards a linear collider.</a:t>
            </a:r>
          </a:p>
        </p:txBody>
      </p:sp>
      <p:sp>
        <p:nvSpPr>
          <p:cNvPr id="17" name="TextBox 17"/>
          <p:cNvSpPr txBox="1"/>
          <p:nvPr/>
        </p:nvSpPr>
        <p:spPr>
          <a:xfrm>
            <a:off x="2976861" y="4451706"/>
            <a:ext cx="5851830" cy="538609"/>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5: </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EuPRAXIA will deliver photons from an inverse Compton scattering (ICS) source. The photons of up to 600 MeV and with narrow-band spectrum will enable precision nuclear physics and highly penetrative radiography for users.</a:t>
            </a:r>
          </a:p>
        </p:txBody>
      </p:sp>
      <p:sp>
        <p:nvSpPr>
          <p:cNvPr id="18" name="TextBox 18"/>
          <p:cNvSpPr txBox="1"/>
          <p:nvPr/>
        </p:nvSpPr>
        <p:spPr>
          <a:xfrm>
            <a:off x="2922168" y="5034781"/>
            <a:ext cx="9041375"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6</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a multi-stage, high-repetition rate plasma accelerator in the GeV range to users from accelerator science. This R&amp;D platform will allow the testing of novel ideas and concepts, full optimisation of a plasma collider stage, certain fixed target experiments (also in combination with lasers) and performance studies of conventional versus novel accelerator technology.</a:t>
            </a:r>
          </a:p>
        </p:txBody>
      </p:sp>
      <p:sp>
        <p:nvSpPr>
          <p:cNvPr id="19" name="TextBox 19"/>
          <p:cNvSpPr txBox="1"/>
          <p:nvPr/>
        </p:nvSpPr>
        <p:spPr>
          <a:xfrm>
            <a:off x="2976860" y="5796781"/>
            <a:ext cx="9163861"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7</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cutting edge laser technology with short pulse length in combination with high energy photon pulses and short electron/positron bunches. Novel schemes of pump probe configurations and ultra-precise timing will be researched, feeding back into laser science.</a:t>
            </a:r>
          </a:p>
        </p:txBody>
      </p:sp>
      <p:sp>
        <p:nvSpPr>
          <p:cNvPr id="20" name="TextBox 20"/>
          <p:cNvSpPr txBox="1"/>
          <p:nvPr/>
        </p:nvSpPr>
        <p:spPr>
          <a:xfrm>
            <a:off x="44573" y="1202690"/>
            <a:ext cx="168245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Free Electron Laser</a:t>
            </a:r>
          </a:p>
        </p:txBody>
      </p:sp>
      <p:sp>
        <p:nvSpPr>
          <p:cNvPr id="21" name="TextBox 21"/>
          <p:cNvSpPr txBox="1"/>
          <p:nvPr/>
        </p:nvSpPr>
        <p:spPr>
          <a:xfrm>
            <a:off x="-1702" y="2123167"/>
            <a:ext cx="2182118"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Betatron Radiation Source</a:t>
            </a:r>
          </a:p>
        </p:txBody>
      </p:sp>
      <p:sp>
        <p:nvSpPr>
          <p:cNvPr id="22" name="TextBox 22"/>
          <p:cNvSpPr txBox="1"/>
          <p:nvPr/>
        </p:nvSpPr>
        <p:spPr>
          <a:xfrm>
            <a:off x="44573" y="2751293"/>
            <a:ext cx="1405335"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Positron Beams</a:t>
            </a:r>
          </a:p>
        </p:txBody>
      </p:sp>
      <p:sp>
        <p:nvSpPr>
          <p:cNvPr id="23" name="TextBox 23"/>
          <p:cNvSpPr txBox="1"/>
          <p:nvPr/>
        </p:nvSpPr>
        <p:spPr>
          <a:xfrm>
            <a:off x="94939" y="3712589"/>
            <a:ext cx="1736746" cy="199029"/>
          </a:xfrm>
          <a:prstGeom prst="rect">
            <a:avLst/>
          </a:prstGeom>
        </p:spPr>
        <p:txBody>
          <a:bodyPr wrap="square"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e+ / e- beams</a:t>
            </a:r>
          </a:p>
        </p:txBody>
      </p:sp>
      <p:sp>
        <p:nvSpPr>
          <p:cNvPr id="24" name="TextBox 24"/>
          <p:cNvSpPr txBox="1"/>
          <p:nvPr/>
        </p:nvSpPr>
        <p:spPr>
          <a:xfrm>
            <a:off x="92248" y="4524730"/>
            <a:ext cx="158710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ICS Photon Beams</a:t>
            </a:r>
          </a:p>
        </p:txBody>
      </p:sp>
      <p:sp>
        <p:nvSpPr>
          <p:cNvPr id="25" name="TextBox 25"/>
          <p:cNvSpPr txBox="1"/>
          <p:nvPr/>
        </p:nvSpPr>
        <p:spPr>
          <a:xfrm>
            <a:off x="63805" y="5196706"/>
            <a:ext cx="1767880"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High Rep. Rate Laser</a:t>
            </a:r>
          </a:p>
        </p:txBody>
      </p:sp>
      <p:sp>
        <p:nvSpPr>
          <p:cNvPr id="26" name="TextBox 26"/>
          <p:cNvSpPr txBox="1"/>
          <p:nvPr/>
        </p:nvSpPr>
        <p:spPr>
          <a:xfrm>
            <a:off x="94939" y="5958706"/>
            <a:ext cx="1525389"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Laser Technology</a:t>
            </a:r>
          </a:p>
        </p:txBody>
      </p:sp>
      <p:grpSp>
        <p:nvGrpSpPr>
          <p:cNvPr id="27" name="Group 27"/>
          <p:cNvGrpSpPr/>
          <p:nvPr/>
        </p:nvGrpSpPr>
        <p:grpSpPr>
          <a:xfrm>
            <a:off x="2192573" y="1253490"/>
            <a:ext cx="531495" cy="107950"/>
            <a:chOff x="0" y="0"/>
            <a:chExt cx="1062990" cy="215900"/>
          </a:xfrm>
          <a:solidFill>
            <a:srgbClr val="FFFF00"/>
          </a:solidFill>
        </p:grpSpPr>
        <p:sp>
          <p:nvSpPr>
            <p:cNvPr id="28" name="Freeform 28"/>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2521355" y="1158602"/>
            <a:ext cx="252095" cy="365760"/>
            <a:chOff x="0" y="0"/>
            <a:chExt cx="504190" cy="731520"/>
          </a:xfrm>
          <a:solidFill>
            <a:srgbClr val="FFFF00"/>
          </a:solidFill>
        </p:grpSpPr>
        <p:sp>
          <p:nvSpPr>
            <p:cNvPr id="30" name="Freeform 30"/>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2192573" y="2173967"/>
            <a:ext cx="531495" cy="107950"/>
            <a:chOff x="0" y="0"/>
            <a:chExt cx="1062990" cy="215900"/>
          </a:xfrm>
          <a:solidFill>
            <a:srgbClr val="FFFF00"/>
          </a:solidFill>
        </p:grpSpPr>
        <p:sp>
          <p:nvSpPr>
            <p:cNvPr id="32" name="Freeform 32"/>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29439" y="2067922"/>
            <a:ext cx="252095" cy="365760"/>
            <a:chOff x="0" y="0"/>
            <a:chExt cx="504190" cy="731520"/>
          </a:xfrm>
          <a:solidFill>
            <a:srgbClr val="FFFF00"/>
          </a:solidFill>
        </p:grpSpPr>
        <p:sp>
          <p:nvSpPr>
            <p:cNvPr id="34" name="Freeform 34"/>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3" name="Outline"/>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TDR Status and Plans </a:t>
            </a:r>
          </a:p>
        </p:txBody>
      </p:sp>
      <p:pic>
        <p:nvPicPr>
          <p:cNvPr id="175" name="Picture 3" descr="Picture 3"/>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p:cNvPicPr>
            <a:picLocks noChangeAspect="1"/>
          </p:cNvPicPr>
          <p:nvPr/>
        </p:nvPicPr>
        <p:blipFill>
          <a:blip r:embed="rId5"/>
          <a:stretch>
            <a:fillRect/>
          </a:stretch>
        </p:blipFill>
        <p:spPr>
          <a:xfrm>
            <a:off x="10494102" y="101162"/>
            <a:ext cx="1496142" cy="642804"/>
          </a:xfrm>
          <a:prstGeom prst="rect">
            <a:avLst/>
          </a:prstGeom>
          <a:ln w="12700">
            <a:miter lim="400000"/>
          </a:ln>
        </p:spPr>
      </p:pic>
      <p:pic>
        <p:nvPicPr>
          <p:cNvPr id="10" name="Picture 9">
            <a:extLst>
              <a:ext uri="{FF2B5EF4-FFF2-40B4-BE49-F238E27FC236}">
                <a16:creationId xmlns:a16="http://schemas.microsoft.com/office/drawing/2014/main" id="{0EC15EC4-A208-76B1-FCD3-832B784C8BD0}"/>
              </a:ext>
            </a:extLst>
          </p:cNvPr>
          <p:cNvPicPr>
            <a:picLocks noChangeAspect="1"/>
          </p:cNvPicPr>
          <p:nvPr/>
        </p:nvPicPr>
        <p:blipFill>
          <a:blip r:embed="rId6"/>
          <a:stretch>
            <a:fillRect/>
          </a:stretch>
        </p:blipFill>
        <p:spPr>
          <a:xfrm>
            <a:off x="1594484" y="1111702"/>
            <a:ext cx="9404604" cy="5527185"/>
          </a:xfrm>
          <a:prstGeom prst="rect">
            <a:avLst/>
          </a:prstGeom>
        </p:spPr>
      </p:pic>
      <p:cxnSp>
        <p:nvCxnSpPr>
          <p:cNvPr id="9" name="Straight Connector 8">
            <a:extLst>
              <a:ext uri="{FF2B5EF4-FFF2-40B4-BE49-F238E27FC236}">
                <a16:creationId xmlns:a16="http://schemas.microsoft.com/office/drawing/2014/main" id="{14E8B82E-4974-0478-4C2F-4BB9961DEACB}"/>
              </a:ext>
            </a:extLst>
          </p:cNvPr>
          <p:cNvCxnSpPr>
            <a:cxnSpLocks/>
          </p:cNvCxnSpPr>
          <p:nvPr/>
        </p:nvCxnSpPr>
        <p:spPr>
          <a:xfrm>
            <a:off x="6142333" y="1106571"/>
            <a:ext cx="0" cy="487985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07F4D2-9F64-3433-6416-0D99E87A05C9}"/>
              </a:ext>
            </a:extLst>
          </p:cNvPr>
          <p:cNvPicPr>
            <a:picLocks noChangeAspect="1"/>
          </p:cNvPicPr>
          <p:nvPr/>
        </p:nvPicPr>
        <p:blipFill>
          <a:blip r:embed="rId7"/>
          <a:stretch>
            <a:fillRect/>
          </a:stretch>
        </p:blipFill>
        <p:spPr>
          <a:xfrm>
            <a:off x="6133029" y="1554838"/>
            <a:ext cx="225914" cy="317037"/>
          </a:xfrm>
          <a:prstGeom prst="rect">
            <a:avLst/>
          </a:prstGeom>
          <a:ln>
            <a:solidFill>
              <a:schemeClr val="tx1"/>
            </a:solidFill>
          </a:ln>
        </p:spPr>
      </p:pic>
    </p:spTree>
    <p:extLst>
      <p:ext uri="{BB962C8B-B14F-4D97-AF65-F5344CB8AC3E}">
        <p14:creationId xmlns:p14="http://schemas.microsoft.com/office/powerpoint/2010/main" val="35393140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D73B13-15AB-B760-683D-A08534E91785}"/>
              </a:ext>
            </a:extLst>
          </p:cNvPr>
          <p:cNvSpPr>
            <a:spLocks noGrp="1"/>
          </p:cNvSpPr>
          <p:nvPr>
            <p:ph type="sldNum" sz="quarter" idx="12"/>
          </p:nvPr>
        </p:nvSpPr>
        <p:spPr/>
        <p:txBody>
          <a:bodyPr/>
          <a:lstStyle/>
          <a:p>
            <a:fld id="{3A3A6714-3D1F-4857-9904-D935B84167FA}" type="slidenum">
              <a:rPr lang="en-GB" smtClean="0"/>
              <a:pPr/>
              <a:t>30</a:t>
            </a:fld>
            <a:endParaRPr lang="en-GB"/>
          </a:p>
        </p:txBody>
      </p:sp>
      <p:sp>
        <p:nvSpPr>
          <p:cNvPr id="4" name="Title 3">
            <a:extLst>
              <a:ext uri="{FF2B5EF4-FFF2-40B4-BE49-F238E27FC236}">
                <a16:creationId xmlns:a16="http://schemas.microsoft.com/office/drawing/2014/main" id="{728B33A5-00AC-F68E-91AE-EFA3B6EEB660}"/>
              </a:ext>
            </a:extLst>
          </p:cNvPr>
          <p:cNvSpPr>
            <a:spLocks noGrp="1"/>
          </p:cNvSpPr>
          <p:nvPr>
            <p:ph type="title"/>
          </p:nvPr>
        </p:nvSpPr>
        <p:spPr/>
        <p:txBody>
          <a:bodyPr/>
          <a:lstStyle/>
          <a:p>
            <a:r>
              <a:rPr lang="en-IT"/>
              <a:t>Applicazioni Principali di ARIA</a:t>
            </a:r>
          </a:p>
        </p:txBody>
      </p:sp>
      <p:graphicFrame>
        <p:nvGraphicFramePr>
          <p:cNvPr id="8" name="Table 7">
            <a:extLst>
              <a:ext uri="{FF2B5EF4-FFF2-40B4-BE49-F238E27FC236}">
                <a16:creationId xmlns:a16="http://schemas.microsoft.com/office/drawing/2014/main" id="{AC8B1B9E-F7A2-FC4D-72D5-4F84849B0010}"/>
              </a:ext>
            </a:extLst>
          </p:cNvPr>
          <p:cNvGraphicFramePr>
            <a:graphicFrameLocks noGrp="1"/>
          </p:cNvGraphicFramePr>
          <p:nvPr/>
        </p:nvGraphicFramePr>
        <p:xfrm>
          <a:off x="986117" y="950469"/>
          <a:ext cx="10219765" cy="5215243"/>
        </p:xfrm>
        <a:graphic>
          <a:graphicData uri="http://schemas.openxmlformats.org/drawingml/2006/table">
            <a:tbl>
              <a:tblPr firstRow="1" bandRow="1">
                <a:tableStyleId>{5C22544A-7EE6-4342-B048-85BDC9FD1C3A}</a:tableStyleId>
              </a:tblPr>
              <a:tblGrid>
                <a:gridCol w="2538805">
                  <a:extLst>
                    <a:ext uri="{9D8B030D-6E8A-4147-A177-3AD203B41FA5}">
                      <a16:colId xmlns:a16="http://schemas.microsoft.com/office/drawing/2014/main" val="20000"/>
                    </a:ext>
                  </a:extLst>
                </a:gridCol>
                <a:gridCol w="4012602">
                  <a:extLst>
                    <a:ext uri="{9D8B030D-6E8A-4147-A177-3AD203B41FA5}">
                      <a16:colId xmlns:a16="http://schemas.microsoft.com/office/drawing/2014/main" val="20001"/>
                    </a:ext>
                  </a:extLst>
                </a:gridCol>
                <a:gridCol w="3668358">
                  <a:extLst>
                    <a:ext uri="{9D8B030D-6E8A-4147-A177-3AD203B41FA5}">
                      <a16:colId xmlns:a16="http://schemas.microsoft.com/office/drawing/2014/main" val="20002"/>
                    </a:ext>
                  </a:extLst>
                </a:gridCol>
              </a:tblGrid>
              <a:tr h="653142">
                <a:tc>
                  <a:txBody>
                    <a:bodyPr/>
                    <a:lstStyle/>
                    <a:p>
                      <a:r>
                        <a:rPr sz="1200"/>
                        <a:t>Ambito</a:t>
                      </a:r>
                    </a:p>
                  </a:txBody>
                  <a:tcPr/>
                </a:tc>
                <a:tc>
                  <a:txBody>
                    <a:bodyPr/>
                    <a:lstStyle/>
                    <a:p>
                      <a:r>
                        <a:rPr sz="1200"/>
                        <a:t>Applicazioni</a:t>
                      </a:r>
                    </a:p>
                  </a:txBody>
                  <a:tcPr/>
                </a:tc>
                <a:tc>
                  <a:txBody>
                    <a:bodyPr/>
                    <a:lstStyle/>
                    <a:p>
                      <a:r>
                        <a:rPr sz="1200"/>
                        <a:t>Note distintive</a:t>
                      </a:r>
                    </a:p>
                  </a:txBody>
                  <a:tcPr/>
                </a:tc>
                <a:extLst>
                  <a:ext uri="{0D108BD9-81ED-4DB2-BD59-A6C34878D82A}">
                    <a16:rowId xmlns:a16="http://schemas.microsoft.com/office/drawing/2014/main" val="10000"/>
                  </a:ext>
                </a:extLst>
              </a:tr>
              <a:tr h="991985">
                <a:tc>
                  <a:txBody>
                    <a:bodyPr/>
                    <a:lstStyle/>
                    <a:p>
                      <a:r>
                        <a:rPr sz="1200" err="1"/>
                        <a:t>Scienza</a:t>
                      </a:r>
                      <a:r>
                        <a:rPr sz="1200"/>
                        <a:t> </a:t>
                      </a:r>
                      <a:r>
                        <a:rPr sz="1200" err="1"/>
                        <a:t>dei</a:t>
                      </a:r>
                      <a:r>
                        <a:rPr sz="1200"/>
                        <a:t> </a:t>
                      </a:r>
                      <a:r>
                        <a:rPr sz="1200" err="1"/>
                        <a:t>materiali</a:t>
                      </a:r>
                      <a:r>
                        <a:rPr sz="1200"/>
                        <a:t> &amp; </a:t>
                      </a:r>
                      <a:r>
                        <a:rPr sz="1200" err="1"/>
                        <a:t>Nanotecnologie</a:t>
                      </a:r>
                      <a:endParaRPr sz="1200"/>
                    </a:p>
                  </a:txBody>
                  <a:tcPr/>
                </a:tc>
                <a:tc>
                  <a:txBody>
                    <a:bodyPr/>
                    <a:lstStyle/>
                    <a:p>
                      <a:r>
                        <a:rPr sz="1200"/>
                        <a:t>• Fotoionizzazione e spettroscopia fotoelettronica</a:t>
                      </a:r>
                    </a:p>
                    <a:p>
                      <a:r>
                        <a:rPr sz="1200"/>
                        <a:t>• Studio struttura elettronica</a:t>
                      </a:r>
                    </a:p>
                    <a:p>
                      <a:r>
                        <a:rPr sz="1200"/>
                        <a:t>• Nanofabbricazione e lavorazione materiali avanzati</a:t>
                      </a:r>
                    </a:p>
                    <a:p>
                      <a:r>
                        <a:rPr sz="1200"/>
                        <a:t>• Caratterizzazione superfici e semiconduttori</a:t>
                      </a:r>
                    </a:p>
                  </a:txBody>
                  <a:tcPr/>
                </a:tc>
                <a:tc>
                  <a:txBody>
                    <a:bodyPr/>
                    <a:lstStyle/>
                    <a:p>
                      <a:r>
                        <a:rPr sz="1200"/>
                        <a:t>Radiazione VUV ad alta intensità e polarizzazione controllabile</a:t>
                      </a:r>
                    </a:p>
                  </a:txBody>
                  <a:tcPr/>
                </a:tc>
                <a:extLst>
                  <a:ext uri="{0D108BD9-81ED-4DB2-BD59-A6C34878D82A}">
                    <a16:rowId xmlns:a16="http://schemas.microsoft.com/office/drawing/2014/main" val="10001"/>
                  </a:ext>
                </a:extLst>
              </a:tr>
              <a:tr h="640080">
                <a:tc>
                  <a:txBody>
                    <a:bodyPr/>
                    <a:lstStyle/>
                    <a:p>
                      <a:r>
                        <a:rPr sz="1200"/>
                        <a:t>Fotonica &amp; Chimica</a:t>
                      </a:r>
                    </a:p>
                  </a:txBody>
                  <a:tcPr/>
                </a:tc>
                <a:tc>
                  <a:txBody>
                    <a:bodyPr/>
                    <a:lstStyle/>
                    <a:p>
                      <a:r>
                        <a:rPr sz="1200"/>
                        <a:t>• Spettroscopia Raman e fluorescenza</a:t>
                      </a:r>
                    </a:p>
                    <a:p>
                      <a:r>
                        <a:rPr sz="1200"/>
                        <a:t>• Tecniche pump–probe multidimensionali</a:t>
                      </a:r>
                    </a:p>
                    <a:p>
                      <a:r>
                        <a:rPr sz="1200"/>
                        <a:t>• Interazioni luce-materia in condizioni estreme</a:t>
                      </a:r>
                    </a:p>
                  </a:txBody>
                  <a:tcPr/>
                </a:tc>
                <a:tc>
                  <a:txBody>
                    <a:bodyPr/>
                    <a:lstStyle/>
                    <a:p>
                      <a:r>
                        <a:rPr sz="1200"/>
                        <a:t>Sincronizzabile con laser esterni e sorgenti HHG</a:t>
                      </a:r>
                    </a:p>
                  </a:txBody>
                  <a:tcPr/>
                </a:tc>
                <a:extLst>
                  <a:ext uri="{0D108BD9-81ED-4DB2-BD59-A6C34878D82A}">
                    <a16:rowId xmlns:a16="http://schemas.microsoft.com/office/drawing/2014/main" val="10002"/>
                  </a:ext>
                </a:extLst>
              </a:tr>
              <a:tr h="653142">
                <a:tc>
                  <a:txBody>
                    <a:bodyPr/>
                    <a:lstStyle/>
                    <a:p>
                      <a:r>
                        <a:rPr sz="1200"/>
                        <a:t>Scienze della vita &amp; Biologia molecolare</a:t>
                      </a:r>
                    </a:p>
                  </a:txBody>
                  <a:tcPr/>
                </a:tc>
                <a:tc>
                  <a:txBody>
                    <a:bodyPr/>
                    <a:lstStyle/>
                    <a:p>
                      <a:r>
                        <a:rPr sz="1200"/>
                        <a:t>• Studi di dinamica molecolare</a:t>
                      </a:r>
                    </a:p>
                    <a:p>
                      <a:r>
                        <a:rPr sz="1200"/>
                        <a:t>• Reazioni fotoindotte biomolecole</a:t>
                      </a:r>
                    </a:p>
                    <a:p>
                      <a:r>
                        <a:rPr sz="1200"/>
                        <a:t>• Imaging e spettroscopia in soluzione acquosa</a:t>
                      </a:r>
                    </a:p>
                  </a:txBody>
                  <a:tcPr/>
                </a:tc>
                <a:tc>
                  <a:txBody>
                    <a:bodyPr/>
                    <a:lstStyle/>
                    <a:p>
                      <a:r>
                        <a:rPr sz="1200"/>
                        <a:t>Impulsi ultracorti (&lt;10 fs) ideali per processi femtosecondo</a:t>
                      </a:r>
                    </a:p>
                  </a:txBody>
                  <a:tcPr/>
                </a:tc>
                <a:extLst>
                  <a:ext uri="{0D108BD9-81ED-4DB2-BD59-A6C34878D82A}">
                    <a16:rowId xmlns:a16="http://schemas.microsoft.com/office/drawing/2014/main" val="10003"/>
                  </a:ext>
                </a:extLst>
              </a:tr>
              <a:tr h="811876">
                <a:tc>
                  <a:txBody>
                    <a:bodyPr/>
                    <a:lstStyle/>
                    <a:p>
                      <a:r>
                        <a:rPr sz="1200"/>
                        <a:t>Chimica atmosferica &amp; Ambientale</a:t>
                      </a:r>
                    </a:p>
                  </a:txBody>
                  <a:tcPr/>
                </a:tc>
                <a:tc>
                  <a:txBody>
                    <a:bodyPr/>
                    <a:lstStyle/>
                    <a:p>
                      <a:r>
                        <a:rPr sz="1200"/>
                        <a:t>• </a:t>
                      </a:r>
                      <a:r>
                        <a:rPr sz="1200" err="1"/>
                        <a:t>Analisi</a:t>
                      </a:r>
                      <a:r>
                        <a:rPr sz="1200"/>
                        <a:t> gas </a:t>
                      </a:r>
                      <a:r>
                        <a:rPr sz="1200" err="1"/>
                        <a:t>rari</a:t>
                      </a:r>
                      <a:r>
                        <a:rPr sz="1200"/>
                        <a:t> e </a:t>
                      </a:r>
                      <a:r>
                        <a:rPr sz="1200" err="1"/>
                        <a:t>diluiti</a:t>
                      </a:r>
                      <a:endParaRPr sz="1200"/>
                    </a:p>
                    <a:p>
                      <a:r>
                        <a:rPr sz="1200"/>
                        <a:t>• Studio </a:t>
                      </a:r>
                      <a:r>
                        <a:rPr sz="1200" err="1"/>
                        <a:t>processi</a:t>
                      </a:r>
                      <a:r>
                        <a:rPr sz="1200"/>
                        <a:t> </a:t>
                      </a:r>
                      <a:r>
                        <a:rPr sz="1200" err="1"/>
                        <a:t>atmosferici</a:t>
                      </a:r>
                      <a:r>
                        <a:rPr sz="1200"/>
                        <a:t> e </a:t>
                      </a:r>
                      <a:r>
                        <a:rPr sz="1200" err="1"/>
                        <a:t>inquinanti</a:t>
                      </a:r>
                      <a:r>
                        <a:rPr sz="1200"/>
                        <a:t> (VOC, NOx)</a:t>
                      </a:r>
                    </a:p>
                    <a:p>
                      <a:r>
                        <a:rPr sz="1200"/>
                        <a:t>• </a:t>
                      </a:r>
                      <a:r>
                        <a:rPr sz="1200" err="1"/>
                        <a:t>Composizione</a:t>
                      </a:r>
                      <a:r>
                        <a:rPr sz="1200"/>
                        <a:t> </a:t>
                      </a:r>
                      <a:r>
                        <a:rPr sz="1200" err="1"/>
                        <a:t>chimica</a:t>
                      </a:r>
                      <a:r>
                        <a:rPr sz="1200"/>
                        <a:t> </a:t>
                      </a:r>
                      <a:r>
                        <a:rPr sz="1200" err="1"/>
                        <a:t>dell’aria</a:t>
                      </a:r>
                      <a:endParaRPr sz="1200"/>
                    </a:p>
                  </a:txBody>
                  <a:tcPr/>
                </a:tc>
                <a:tc>
                  <a:txBody>
                    <a:bodyPr/>
                    <a:lstStyle/>
                    <a:p>
                      <a:r>
                        <a:rPr sz="1200"/>
                        <a:t>Esperimenti con campioni gassosi a bassa concentrazione</a:t>
                      </a:r>
                    </a:p>
                  </a:txBody>
                  <a:tcPr/>
                </a:tc>
                <a:extLst>
                  <a:ext uri="{0D108BD9-81ED-4DB2-BD59-A6C34878D82A}">
                    <a16:rowId xmlns:a16="http://schemas.microsoft.com/office/drawing/2014/main" val="10004"/>
                  </a:ext>
                </a:extLst>
              </a:tr>
              <a:tr h="653142">
                <a:tc>
                  <a:txBody>
                    <a:bodyPr/>
                    <a:lstStyle/>
                    <a:p>
                      <a:r>
                        <a:rPr sz="1200"/>
                        <a:t>Industria &amp; Tecnologie abilitanti (KET)</a:t>
                      </a:r>
                    </a:p>
                  </a:txBody>
                  <a:tcPr/>
                </a:tc>
                <a:tc>
                  <a:txBody>
                    <a:bodyPr/>
                    <a:lstStyle/>
                    <a:p>
                      <a:r>
                        <a:rPr sz="1200"/>
                        <a:t>• </a:t>
                      </a:r>
                      <a:r>
                        <a:rPr sz="1200" err="1"/>
                        <a:t>Ottimizzazione</a:t>
                      </a:r>
                      <a:r>
                        <a:rPr sz="1200"/>
                        <a:t> </a:t>
                      </a:r>
                      <a:r>
                        <a:rPr sz="1200" err="1"/>
                        <a:t>processi</a:t>
                      </a:r>
                      <a:r>
                        <a:rPr sz="1200"/>
                        <a:t> </a:t>
                      </a:r>
                      <a:r>
                        <a:rPr sz="1200" err="1"/>
                        <a:t>produttivi</a:t>
                      </a:r>
                      <a:endParaRPr sz="1200"/>
                    </a:p>
                    <a:p>
                      <a:r>
                        <a:rPr sz="1200"/>
                        <a:t>• </a:t>
                      </a:r>
                      <a:r>
                        <a:rPr sz="1200" err="1"/>
                        <a:t>Sviluppo</a:t>
                      </a:r>
                      <a:r>
                        <a:rPr sz="1200"/>
                        <a:t> </a:t>
                      </a:r>
                      <a:r>
                        <a:rPr sz="1200" err="1"/>
                        <a:t>semiconduttori</a:t>
                      </a:r>
                      <a:endParaRPr sz="1200"/>
                    </a:p>
                    <a:p>
                      <a:r>
                        <a:rPr sz="1200"/>
                        <a:t>• </a:t>
                      </a:r>
                      <a:r>
                        <a:rPr sz="1200" err="1"/>
                        <a:t>Applicazioni</a:t>
                      </a:r>
                      <a:r>
                        <a:rPr sz="1200"/>
                        <a:t> in </a:t>
                      </a:r>
                      <a:r>
                        <a:rPr sz="1200" err="1"/>
                        <a:t>aerospazio</a:t>
                      </a:r>
                      <a:r>
                        <a:rPr sz="1200"/>
                        <a:t> e </a:t>
                      </a:r>
                      <a:r>
                        <a:rPr sz="1200" err="1"/>
                        <a:t>fotonica</a:t>
                      </a:r>
                      <a:r>
                        <a:rPr sz="1200"/>
                        <a:t> </a:t>
                      </a:r>
                      <a:r>
                        <a:rPr sz="1200" err="1"/>
                        <a:t>avanzata</a:t>
                      </a:r>
                      <a:endParaRPr sz="1200"/>
                    </a:p>
                  </a:txBody>
                  <a:tcPr/>
                </a:tc>
                <a:tc>
                  <a:txBody>
                    <a:bodyPr/>
                    <a:lstStyle/>
                    <a:p>
                      <a:r>
                        <a:rPr sz="1200">
                          <a:highlight>
                            <a:srgbClr val="FFFF00"/>
                          </a:highlight>
                        </a:rPr>
                        <a:t>Apertura a PMI e </a:t>
                      </a:r>
                      <a:r>
                        <a:rPr sz="1200" err="1">
                          <a:highlight>
                            <a:srgbClr val="FFFF00"/>
                          </a:highlight>
                        </a:rPr>
                        <a:t>industrie</a:t>
                      </a:r>
                      <a:r>
                        <a:rPr sz="1200">
                          <a:highlight>
                            <a:srgbClr val="FFFF00"/>
                          </a:highlight>
                        </a:rPr>
                        <a:t> hi-tech; </a:t>
                      </a:r>
                      <a:r>
                        <a:rPr sz="1200" err="1">
                          <a:highlight>
                            <a:srgbClr val="FFFF00"/>
                          </a:highlight>
                        </a:rPr>
                        <a:t>trasferimento</a:t>
                      </a:r>
                      <a:r>
                        <a:rPr sz="1200">
                          <a:highlight>
                            <a:srgbClr val="FFFF00"/>
                          </a:highlight>
                        </a:rPr>
                        <a:t> </a:t>
                      </a:r>
                      <a:r>
                        <a:rPr sz="1200" err="1">
                          <a:highlight>
                            <a:srgbClr val="FFFF00"/>
                          </a:highlight>
                        </a:rPr>
                        <a:t>tecnologico</a:t>
                      </a:r>
                      <a:endParaRPr sz="1200">
                        <a:highlight>
                          <a:srgbClr val="FFFF00"/>
                        </a:highlight>
                      </a:endParaRPr>
                    </a:p>
                  </a:txBody>
                  <a:tcPr/>
                </a:tc>
                <a:extLst>
                  <a:ext uri="{0D108BD9-81ED-4DB2-BD59-A6C34878D82A}">
                    <a16:rowId xmlns:a16="http://schemas.microsoft.com/office/drawing/2014/main" val="10005"/>
                  </a:ext>
                </a:extLst>
              </a:tr>
              <a:tr h="811876">
                <a:tc>
                  <a:txBody>
                    <a:bodyPr/>
                    <a:lstStyle/>
                    <a:p>
                      <a:r>
                        <a:rPr sz="1200"/>
                        <a:t>Fisica fondamentale &amp; FEL science</a:t>
                      </a:r>
                    </a:p>
                  </a:txBody>
                  <a:tcPr/>
                </a:tc>
                <a:tc>
                  <a:txBody>
                    <a:bodyPr/>
                    <a:lstStyle/>
                    <a:p>
                      <a:r>
                        <a:rPr sz="1200"/>
                        <a:t>• Studio generazione luce da fasci plasma-accelerati</a:t>
                      </a:r>
                    </a:p>
                    <a:p>
                      <a:r>
                        <a:rPr sz="1200"/>
                        <a:t>• Test nuove configurazioni seeded FEL</a:t>
                      </a:r>
                    </a:p>
                    <a:p>
                      <a:r>
                        <a:rPr sz="1200"/>
                        <a:t>• Operazioni multi-colore / multi-pulse</a:t>
                      </a:r>
                    </a:p>
                  </a:txBody>
                  <a:tcPr/>
                </a:tc>
                <a:tc>
                  <a:txBody>
                    <a:bodyPr/>
                    <a:lstStyle/>
                    <a:p>
                      <a:r>
                        <a:rPr sz="1200">
                          <a:highlight>
                            <a:srgbClr val="FFFF00"/>
                          </a:highlight>
                        </a:rPr>
                        <a:t>Unico FEL seeded 50–180 nm in Europa (</a:t>
                      </a:r>
                      <a:r>
                        <a:rPr sz="1200" err="1">
                          <a:highlight>
                            <a:srgbClr val="FFFF00"/>
                          </a:highlight>
                        </a:rPr>
                        <a:t>complementare</a:t>
                      </a:r>
                      <a:r>
                        <a:rPr sz="1200">
                          <a:highlight>
                            <a:srgbClr val="FFFF00"/>
                          </a:highlight>
                        </a:rPr>
                        <a:t> a FERMI e HHG)</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85297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6A5D-3ACA-CE24-7B9C-D144D04AD37A}"/>
            </a:ext>
          </a:extLst>
        </p:cNvPr>
        <p:cNvGrpSpPr/>
        <p:nvPr/>
      </p:nvGrpSpPr>
      <p:grpSpPr>
        <a:xfrm>
          <a:off x="0" y="0"/>
          <a:ext cx="0" cy="0"/>
          <a:chOff x="0" y="0"/>
          <a:chExt cx="0" cy="0"/>
        </a:xfrm>
      </p:grpSpPr>
      <p:sp>
        <p:nvSpPr>
          <p:cNvPr id="38" name="Textfeld 37">
            <a:extLst>
              <a:ext uri="{FF2B5EF4-FFF2-40B4-BE49-F238E27FC236}">
                <a16:creationId xmlns:a16="http://schemas.microsoft.com/office/drawing/2014/main" id="{218C8232-5FF0-D98E-70B4-00C64225D2EB}"/>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34186"/>
                </a:solidFill>
                <a:effectLst/>
                <a:uLnTx/>
                <a:uFillTx/>
                <a:latin typeface="Calibri"/>
                <a:ea typeface="+mn-ea"/>
                <a:cs typeface="Calibri"/>
              </a:rPr>
              <a:t>EuPRAXIA@SPARC_LAB</a:t>
            </a:r>
          </a:p>
        </p:txBody>
      </p:sp>
      <p:sp>
        <p:nvSpPr>
          <p:cNvPr id="4" name="Segnaposto numero diapositiva 3">
            <a:extLst>
              <a:ext uri="{FF2B5EF4-FFF2-40B4-BE49-F238E27FC236}">
                <a16:creationId xmlns:a16="http://schemas.microsoft.com/office/drawing/2014/main" id="{DB1A1C39-6CAA-C32F-82A8-725EF97B05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9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334186"/>
              </a:solidFill>
              <a:effectLst/>
              <a:uLnTx/>
              <a:uFillTx/>
              <a:latin typeface="Calibri" panose="020F0502020204030204"/>
              <a:ea typeface="+mn-ea"/>
              <a:cs typeface="+mn-cs"/>
            </a:endParaRPr>
          </a:p>
        </p:txBody>
      </p:sp>
      <p:pic>
        <p:nvPicPr>
          <p:cNvPr id="3" name="Immagine 10">
            <a:extLst>
              <a:ext uri="{FF2B5EF4-FFF2-40B4-BE49-F238E27FC236}">
                <a16:creationId xmlns:a16="http://schemas.microsoft.com/office/drawing/2014/main" id="{37D94CC1-4F46-73A7-BFA0-976FA3E7E369}"/>
              </a:ext>
            </a:extLst>
          </p:cNvPr>
          <p:cNvPicPr>
            <a:picLocks noChangeAspect="1"/>
          </p:cNvPicPr>
          <p:nvPr/>
        </p:nvPicPr>
        <p:blipFill rotWithShape="1">
          <a:blip r:embed="rId2"/>
          <a:srcRect l="1462" t="151" r="53091" b="51563"/>
          <a:stretch>
            <a:fillRect/>
          </a:stretch>
        </p:blipFill>
        <p:spPr>
          <a:xfrm>
            <a:off x="1154339" y="795315"/>
            <a:ext cx="10024357" cy="5685475"/>
          </a:xfrm>
          <a:prstGeom prst="rect">
            <a:avLst/>
          </a:prstGeom>
        </p:spPr>
      </p:pic>
      <p:pic>
        <p:nvPicPr>
          <p:cNvPr id="13" name="Immagine 10">
            <a:extLst>
              <a:ext uri="{FF2B5EF4-FFF2-40B4-BE49-F238E27FC236}">
                <a16:creationId xmlns:a16="http://schemas.microsoft.com/office/drawing/2014/main" id="{8D38275B-C54E-531D-99AC-8A4D1ABD5E0E}"/>
              </a:ext>
            </a:extLst>
          </p:cNvPr>
          <p:cNvPicPr>
            <a:picLocks noChangeAspect="1"/>
          </p:cNvPicPr>
          <p:nvPr/>
        </p:nvPicPr>
        <p:blipFill rotWithShape="1">
          <a:blip r:embed="rId2"/>
          <a:srcRect l="51466" t="51062" r="4170" b="8346"/>
          <a:stretch>
            <a:fillRect/>
          </a:stretch>
        </p:blipFill>
        <p:spPr>
          <a:xfrm rot="10800000">
            <a:off x="687844" y="1128748"/>
            <a:ext cx="10957346" cy="5352042"/>
          </a:xfrm>
          <a:prstGeom prst="rect">
            <a:avLst/>
          </a:prstGeom>
        </p:spPr>
      </p:pic>
      <p:grpSp>
        <p:nvGrpSpPr>
          <p:cNvPr id="6" name="Gruppo 5">
            <a:extLst>
              <a:ext uri="{FF2B5EF4-FFF2-40B4-BE49-F238E27FC236}">
                <a16:creationId xmlns:a16="http://schemas.microsoft.com/office/drawing/2014/main" id="{EEDE996F-7261-052C-B18E-F6E6EA3BF778}"/>
              </a:ext>
            </a:extLst>
          </p:cNvPr>
          <p:cNvGrpSpPr/>
          <p:nvPr/>
        </p:nvGrpSpPr>
        <p:grpSpPr>
          <a:xfrm>
            <a:off x="6802523" y="795314"/>
            <a:ext cx="5331550" cy="2324044"/>
            <a:chOff x="6802523" y="795314"/>
            <a:chExt cx="5331550" cy="2324044"/>
          </a:xfrm>
        </p:grpSpPr>
        <p:grpSp>
          <p:nvGrpSpPr>
            <p:cNvPr id="15" name="Gruppo 14">
              <a:extLst>
                <a:ext uri="{FF2B5EF4-FFF2-40B4-BE49-F238E27FC236}">
                  <a16:creationId xmlns:a16="http://schemas.microsoft.com/office/drawing/2014/main" id="{EB76C8E4-6BFE-A512-C330-769363C09F53}"/>
                </a:ext>
              </a:extLst>
            </p:cNvPr>
            <p:cNvGrpSpPr/>
            <p:nvPr/>
          </p:nvGrpSpPr>
          <p:grpSpPr>
            <a:xfrm>
              <a:off x="6802523" y="795314"/>
              <a:ext cx="5331550" cy="2324044"/>
              <a:chOff x="6802523" y="795314"/>
              <a:chExt cx="5331550" cy="2324044"/>
            </a:xfrm>
          </p:grpSpPr>
          <p:grpSp>
            <p:nvGrpSpPr>
              <p:cNvPr id="14" name="Gruppo 13">
                <a:extLst>
                  <a:ext uri="{FF2B5EF4-FFF2-40B4-BE49-F238E27FC236}">
                    <a16:creationId xmlns:a16="http://schemas.microsoft.com/office/drawing/2014/main" id="{A451D818-C0F9-B3CC-EB70-3D041992706F}"/>
                  </a:ext>
                </a:extLst>
              </p:cNvPr>
              <p:cNvGrpSpPr/>
              <p:nvPr/>
            </p:nvGrpSpPr>
            <p:grpSpPr>
              <a:xfrm>
                <a:off x="6802523" y="795314"/>
                <a:ext cx="5331550" cy="2324044"/>
                <a:chOff x="6802523" y="795314"/>
                <a:chExt cx="5331550" cy="2324044"/>
              </a:xfrm>
            </p:grpSpPr>
            <p:pic>
              <p:nvPicPr>
                <p:cNvPr id="5" name="Immagine 4">
                  <a:extLst>
                    <a:ext uri="{FF2B5EF4-FFF2-40B4-BE49-F238E27FC236}">
                      <a16:creationId xmlns:a16="http://schemas.microsoft.com/office/drawing/2014/main" id="{FC85FB6F-E1B0-A5F6-6B66-DE2CB2C5E4A3}"/>
                    </a:ext>
                  </a:extLst>
                </p:cNvPr>
                <p:cNvPicPr>
                  <a:picLocks noChangeAspect="1"/>
                </p:cNvPicPr>
                <p:nvPr/>
              </p:nvPicPr>
              <p:blipFill>
                <a:blip r:embed="rId3"/>
                <a:stretch>
                  <a:fillRect/>
                </a:stretch>
              </p:blipFill>
              <p:spPr>
                <a:xfrm>
                  <a:off x="6992835" y="795314"/>
                  <a:ext cx="5141238" cy="1186880"/>
                </a:xfrm>
                <a:prstGeom prst="rect">
                  <a:avLst/>
                </a:prstGeom>
              </p:spPr>
            </p:pic>
            <p:pic>
              <p:nvPicPr>
                <p:cNvPr id="9" name="Immagine 8">
                  <a:extLst>
                    <a:ext uri="{FF2B5EF4-FFF2-40B4-BE49-F238E27FC236}">
                      <a16:creationId xmlns:a16="http://schemas.microsoft.com/office/drawing/2014/main" id="{08049C18-90B9-0245-5F83-E3DB36A79DD5}"/>
                    </a:ext>
                  </a:extLst>
                </p:cNvPr>
                <p:cNvPicPr>
                  <a:picLocks noChangeAspect="1"/>
                </p:cNvPicPr>
                <p:nvPr/>
              </p:nvPicPr>
              <p:blipFill>
                <a:blip r:embed="rId4"/>
                <a:stretch>
                  <a:fillRect/>
                </a:stretch>
              </p:blipFill>
              <p:spPr>
                <a:xfrm>
                  <a:off x="6802523" y="2021987"/>
                  <a:ext cx="5320356" cy="1097371"/>
                </a:xfrm>
                <a:prstGeom prst="rect">
                  <a:avLst/>
                </a:prstGeom>
              </p:spPr>
            </p:pic>
            <p:cxnSp>
              <p:nvCxnSpPr>
                <p:cNvPr id="10" name="Straight Arrow Connector 11">
                  <a:extLst>
                    <a:ext uri="{FF2B5EF4-FFF2-40B4-BE49-F238E27FC236}">
                      <a16:creationId xmlns:a16="http://schemas.microsoft.com/office/drawing/2014/main" id="{9B2B8C65-2EE1-1A3C-9546-3F5872F2A9BD}"/>
                    </a:ext>
                  </a:extLst>
                </p:cNvPr>
                <p:cNvCxnSpPr>
                  <a:cxnSpLocks/>
                </p:cNvCxnSpPr>
                <p:nvPr/>
              </p:nvCxnSpPr>
              <p:spPr bwMode="auto">
                <a:xfrm>
                  <a:off x="6886575" y="2692459"/>
                  <a:ext cx="5127009"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12" name="TextBox 12">
                <a:extLst>
                  <a:ext uri="{FF2B5EF4-FFF2-40B4-BE49-F238E27FC236}">
                    <a16:creationId xmlns:a16="http://schemas.microsoft.com/office/drawing/2014/main" id="{1DAA53E6-AE0E-C7A0-49DE-3EA0650BF3DE}"/>
                  </a:ext>
                </a:extLst>
              </p:cNvPr>
              <p:cNvSpPr txBox="1"/>
              <p:nvPr/>
            </p:nvSpPr>
            <p:spPr>
              <a:xfrm>
                <a:off x="9164395" y="2638106"/>
                <a:ext cx="7072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365 m</a:t>
                </a:r>
              </a:p>
            </p:txBody>
          </p:sp>
        </p:grpSp>
        <p:sp>
          <p:nvSpPr>
            <p:cNvPr id="2" name="TextBox 12">
              <a:extLst>
                <a:ext uri="{FF2B5EF4-FFF2-40B4-BE49-F238E27FC236}">
                  <a16:creationId xmlns:a16="http://schemas.microsoft.com/office/drawing/2014/main" id="{8E81787E-88FC-E758-D4FB-C40C887D0C28}"/>
                </a:ext>
              </a:extLst>
            </p:cNvPr>
            <p:cNvSpPr txBox="1"/>
            <p:nvPr/>
          </p:nvSpPr>
          <p:spPr>
            <a:xfrm>
              <a:off x="8826001" y="2269759"/>
              <a:ext cx="6767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1.7 GeV</a:t>
              </a:r>
            </a:p>
          </p:txBody>
        </p:sp>
      </p:grpSp>
      <p:grpSp>
        <p:nvGrpSpPr>
          <p:cNvPr id="8" name="Gruppo 7">
            <a:extLst>
              <a:ext uri="{FF2B5EF4-FFF2-40B4-BE49-F238E27FC236}">
                <a16:creationId xmlns:a16="http://schemas.microsoft.com/office/drawing/2014/main" id="{C248F73B-393C-4638-1FED-81A136BDCCA9}"/>
              </a:ext>
            </a:extLst>
          </p:cNvPr>
          <p:cNvGrpSpPr/>
          <p:nvPr/>
        </p:nvGrpSpPr>
        <p:grpSpPr>
          <a:xfrm>
            <a:off x="1547464" y="3143018"/>
            <a:ext cx="8929012" cy="2809726"/>
            <a:chOff x="1547464" y="3143018"/>
            <a:chExt cx="8929012" cy="2809726"/>
          </a:xfrm>
        </p:grpSpPr>
        <p:grpSp>
          <p:nvGrpSpPr>
            <p:cNvPr id="54" name="Gruppo 53">
              <a:extLst>
                <a:ext uri="{FF2B5EF4-FFF2-40B4-BE49-F238E27FC236}">
                  <a16:creationId xmlns:a16="http://schemas.microsoft.com/office/drawing/2014/main" id="{9F77141C-C6F4-60CE-9436-3FA2A6CF14BD}"/>
                </a:ext>
              </a:extLst>
            </p:cNvPr>
            <p:cNvGrpSpPr/>
            <p:nvPr/>
          </p:nvGrpSpPr>
          <p:grpSpPr>
            <a:xfrm>
              <a:off x="1547464" y="3143018"/>
              <a:ext cx="8929012" cy="2809726"/>
              <a:chOff x="1442623" y="2919314"/>
              <a:chExt cx="8929012" cy="2809726"/>
            </a:xfrm>
          </p:grpSpPr>
          <p:pic>
            <p:nvPicPr>
              <p:cNvPr id="32" name="Picture 11">
                <a:extLst>
                  <a:ext uri="{FF2B5EF4-FFF2-40B4-BE49-F238E27FC236}">
                    <a16:creationId xmlns:a16="http://schemas.microsoft.com/office/drawing/2014/main" id="{B2A76157-C7DF-57CE-2628-80686C145C9F}"/>
                  </a:ext>
                </a:extLst>
              </p:cNvPr>
              <p:cNvPicPr>
                <a:picLocks noChangeAspect="1"/>
              </p:cNvPicPr>
              <p:nvPr/>
            </p:nvPicPr>
            <p:blipFill>
              <a:blip r:embed="rId5">
                <a:alphaModFix/>
              </a:blip>
              <a:srcRect t="20857" r="6274" b="28379"/>
              <a:stretch>
                <a:fillRect/>
              </a:stretch>
            </p:blipFill>
            <p:spPr>
              <a:xfrm>
                <a:off x="1442623" y="2942448"/>
                <a:ext cx="8929012" cy="2786592"/>
              </a:xfrm>
              <a:prstGeom prst="rect">
                <a:avLst/>
              </a:prstGeom>
            </p:spPr>
          </p:pic>
          <p:sp>
            <p:nvSpPr>
              <p:cNvPr id="35" name="TextBox 15">
                <a:extLst>
                  <a:ext uri="{FF2B5EF4-FFF2-40B4-BE49-F238E27FC236}">
                    <a16:creationId xmlns:a16="http://schemas.microsoft.com/office/drawing/2014/main" id="{B2AE2824-3417-56B2-56C2-38B91B4C0B5B}"/>
                  </a:ext>
                </a:extLst>
              </p:cNvPr>
              <p:cNvSpPr txBox="1">
                <a:spLocks/>
              </p:cNvSpPr>
              <p:nvPr/>
            </p:nvSpPr>
            <p:spPr>
              <a:xfrm>
                <a:off x="6096000" y="4080218"/>
                <a:ext cx="15839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Undulator hall</a:t>
                </a:r>
              </a:p>
            </p:txBody>
          </p:sp>
          <p:grpSp>
            <p:nvGrpSpPr>
              <p:cNvPr id="40" name="Group 39">
                <a:extLst>
                  <a:ext uri="{FF2B5EF4-FFF2-40B4-BE49-F238E27FC236}">
                    <a16:creationId xmlns:a16="http://schemas.microsoft.com/office/drawing/2014/main" id="{BE4F4FC3-7378-EDD1-6D35-A6001870BBEC}"/>
                  </a:ext>
                </a:extLst>
              </p:cNvPr>
              <p:cNvGrpSpPr>
                <a:grpSpLocks noChangeAspect="1"/>
              </p:cNvGrpSpPr>
              <p:nvPr/>
            </p:nvGrpSpPr>
            <p:grpSpPr>
              <a:xfrm>
                <a:off x="1605203" y="2919314"/>
                <a:ext cx="8706768" cy="2467313"/>
                <a:chOff x="5894862" y="4634591"/>
                <a:chExt cx="21141156" cy="5990956"/>
              </a:xfrm>
            </p:grpSpPr>
            <p:cxnSp>
              <p:nvCxnSpPr>
                <p:cNvPr id="42" name="Straight Arrow Connector 11">
                  <a:extLst>
                    <a:ext uri="{FF2B5EF4-FFF2-40B4-BE49-F238E27FC236}">
                      <a16:creationId xmlns:a16="http://schemas.microsoft.com/office/drawing/2014/main" id="{821F0B95-00FD-FFE2-50A6-852281DFF607}"/>
                    </a:ext>
                  </a:extLst>
                </p:cNvPr>
                <p:cNvCxnSpPr>
                  <a:cxnSpLocks/>
                </p:cNvCxnSpPr>
                <p:nvPr/>
              </p:nvCxnSpPr>
              <p:spPr bwMode="auto">
                <a:xfrm>
                  <a:off x="6053040" y="4812612"/>
                  <a:ext cx="20982978"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3" name="TextBox 12">
                  <a:extLst>
                    <a:ext uri="{FF2B5EF4-FFF2-40B4-BE49-F238E27FC236}">
                      <a16:creationId xmlns:a16="http://schemas.microsoft.com/office/drawing/2014/main" id="{B05DDF0C-4895-8B6F-25C9-9F17AF75E488}"/>
                    </a:ext>
                  </a:extLst>
                </p:cNvPr>
                <p:cNvSpPr txBox="1"/>
                <p:nvPr/>
              </p:nvSpPr>
              <p:spPr>
                <a:xfrm>
                  <a:off x="16799097" y="4634591"/>
                  <a:ext cx="84136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159 m</a:t>
                  </a:r>
                </a:p>
              </p:txBody>
            </p:sp>
            <p:cxnSp>
              <p:nvCxnSpPr>
                <p:cNvPr id="45" name="Straight Arrow Connector 13">
                  <a:extLst>
                    <a:ext uri="{FF2B5EF4-FFF2-40B4-BE49-F238E27FC236}">
                      <a16:creationId xmlns:a16="http://schemas.microsoft.com/office/drawing/2014/main" id="{4B23E75E-DDE3-330C-F955-9D4B05197D40}"/>
                    </a:ext>
                  </a:extLst>
                </p:cNvPr>
                <p:cNvCxnSpPr>
                  <a:cxnSpLocks/>
                </p:cNvCxnSpPr>
                <p:nvPr/>
              </p:nvCxnSpPr>
              <p:spPr bwMode="auto">
                <a:xfrm>
                  <a:off x="6053040" y="4706462"/>
                  <a:ext cx="0" cy="5919085"/>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6" name="TextBox 14">
                  <a:extLst>
                    <a:ext uri="{FF2B5EF4-FFF2-40B4-BE49-F238E27FC236}">
                      <a16:creationId xmlns:a16="http://schemas.microsoft.com/office/drawing/2014/main" id="{C9C7FBF5-A9AD-8AA6-1136-412524A615F6}"/>
                    </a:ext>
                  </a:extLst>
                </p:cNvPr>
                <p:cNvSpPr txBox="1">
                  <a:spLocks/>
                </p:cNvSpPr>
                <p:nvPr/>
              </p:nvSpPr>
              <p:spPr>
                <a:xfrm>
                  <a:off x="5894862" y="7329824"/>
                  <a:ext cx="71741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45 m</a:t>
                  </a:r>
                </a:p>
              </p:txBody>
            </p:sp>
            <p:sp>
              <p:nvSpPr>
                <p:cNvPr id="47" name="TextBox 15">
                  <a:extLst>
                    <a:ext uri="{FF2B5EF4-FFF2-40B4-BE49-F238E27FC236}">
                      <a16:creationId xmlns:a16="http://schemas.microsoft.com/office/drawing/2014/main" id="{DE57EBAB-D640-50FD-6D58-C06A96036065}"/>
                    </a:ext>
                  </a:extLst>
                </p:cNvPr>
                <p:cNvSpPr txBox="1">
                  <a:spLocks/>
                </p:cNvSpPr>
                <p:nvPr/>
              </p:nvSpPr>
              <p:spPr>
                <a:xfrm>
                  <a:off x="10766374" y="7453416"/>
                  <a:ext cx="3604737" cy="8220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Accelerator hall</a:t>
                  </a:r>
                </a:p>
              </p:txBody>
            </p:sp>
            <p:sp>
              <p:nvSpPr>
                <p:cNvPr id="48" name="TextBox 19">
                  <a:extLst>
                    <a:ext uri="{FF2B5EF4-FFF2-40B4-BE49-F238E27FC236}">
                      <a16:creationId xmlns:a16="http://schemas.microsoft.com/office/drawing/2014/main" id="{BEF455B0-F8F6-24B0-FD94-FBBB078345F9}"/>
                    </a:ext>
                  </a:extLst>
                </p:cNvPr>
                <p:cNvSpPr txBox="1">
                  <a:spLocks/>
                </p:cNvSpPr>
                <p:nvPr/>
              </p:nvSpPr>
              <p:spPr>
                <a:xfrm>
                  <a:off x="21012184" y="7997371"/>
                  <a:ext cx="19383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Experimental hall</a:t>
                  </a:r>
                </a:p>
              </p:txBody>
            </p:sp>
            <p:sp>
              <p:nvSpPr>
                <p:cNvPr id="49" name="TextBox 20">
                  <a:extLst>
                    <a:ext uri="{FF2B5EF4-FFF2-40B4-BE49-F238E27FC236}">
                      <a16:creationId xmlns:a16="http://schemas.microsoft.com/office/drawing/2014/main" id="{F6324EEC-8859-69E0-2EF0-A84E55DD0115}"/>
                    </a:ext>
                  </a:extLst>
                </p:cNvPr>
                <p:cNvSpPr txBox="1">
                  <a:spLocks/>
                </p:cNvSpPr>
                <p:nvPr/>
              </p:nvSpPr>
              <p:spPr>
                <a:xfrm>
                  <a:off x="9364151" y="9632202"/>
                  <a:ext cx="2099453"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Lasers clean rooms</a:t>
                  </a:r>
                </a:p>
              </p:txBody>
            </p:sp>
            <p:sp>
              <p:nvSpPr>
                <p:cNvPr id="50" name="TextBox 21">
                  <a:extLst>
                    <a:ext uri="{FF2B5EF4-FFF2-40B4-BE49-F238E27FC236}">
                      <a16:creationId xmlns:a16="http://schemas.microsoft.com/office/drawing/2014/main" id="{3CF1614B-8DD6-EC81-2B52-776355D55FB1}"/>
                    </a:ext>
                  </a:extLst>
                </p:cNvPr>
                <p:cNvSpPr txBox="1">
                  <a:spLocks/>
                </p:cNvSpPr>
                <p:nvPr/>
              </p:nvSpPr>
              <p:spPr>
                <a:xfrm>
                  <a:off x="13896108" y="9632202"/>
                  <a:ext cx="314486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 and particle user rooms</a:t>
                  </a:r>
                </a:p>
              </p:txBody>
            </p:sp>
            <p:sp>
              <p:nvSpPr>
                <p:cNvPr id="51" name="TextBox 22">
                  <a:extLst>
                    <a:ext uri="{FF2B5EF4-FFF2-40B4-BE49-F238E27FC236}">
                      <a16:creationId xmlns:a16="http://schemas.microsoft.com/office/drawing/2014/main" id="{93811F4C-BD61-0AF2-BA89-C198313EA609}"/>
                    </a:ext>
                  </a:extLst>
                </p:cNvPr>
                <p:cNvSpPr txBox="1">
                  <a:spLocks/>
                </p:cNvSpPr>
                <p:nvPr/>
              </p:nvSpPr>
              <p:spPr>
                <a:xfrm>
                  <a:off x="9930209" y="5564463"/>
                  <a:ext cx="9279675" cy="822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Klystron &amp; power supplies hall</a:t>
                  </a:r>
                </a:p>
              </p:txBody>
            </p:sp>
            <p:sp>
              <p:nvSpPr>
                <p:cNvPr id="52" name="TextBox 23">
                  <a:extLst>
                    <a:ext uri="{FF2B5EF4-FFF2-40B4-BE49-F238E27FC236}">
                      <a16:creationId xmlns:a16="http://schemas.microsoft.com/office/drawing/2014/main" id="{3DBFE8A0-F5E5-D3B0-8A44-C6F8FA734E61}"/>
                    </a:ext>
                  </a:extLst>
                </p:cNvPr>
                <p:cNvSpPr txBox="1">
                  <a:spLocks/>
                </p:cNvSpPr>
                <p:nvPr/>
              </p:nvSpPr>
              <p:spPr>
                <a:xfrm>
                  <a:off x="8339869" y="4690766"/>
                  <a:ext cx="181103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Technical rooms</a:t>
                  </a:r>
                </a:p>
              </p:txBody>
            </p:sp>
            <p:sp>
              <p:nvSpPr>
                <p:cNvPr id="53" name="TextBox 24">
                  <a:extLst>
                    <a:ext uri="{FF2B5EF4-FFF2-40B4-BE49-F238E27FC236}">
                      <a16:creationId xmlns:a16="http://schemas.microsoft.com/office/drawing/2014/main" id="{F863AD37-D84D-3A29-318A-7B4B53663495}"/>
                    </a:ext>
                  </a:extLst>
                </p:cNvPr>
                <p:cNvSpPr txBox="1">
                  <a:spLocks/>
                </p:cNvSpPr>
                <p:nvPr/>
              </p:nvSpPr>
              <p:spPr>
                <a:xfrm>
                  <a:off x="20645226" y="5822389"/>
                  <a:ext cx="19280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Preparations labs</a:t>
                  </a:r>
                </a:p>
              </p:txBody>
            </p:sp>
          </p:grpSp>
        </p:grpSp>
        <p:sp>
          <p:nvSpPr>
            <p:cNvPr id="7" name="TextBox 12">
              <a:extLst>
                <a:ext uri="{FF2B5EF4-FFF2-40B4-BE49-F238E27FC236}">
                  <a16:creationId xmlns:a16="http://schemas.microsoft.com/office/drawing/2014/main" id="{BE26F86B-89FC-4756-5550-ED5EAC042F8E}"/>
                </a:ext>
              </a:extLst>
            </p:cNvPr>
            <p:cNvSpPr txBox="1"/>
            <p:nvPr/>
          </p:nvSpPr>
          <p:spPr>
            <a:xfrm>
              <a:off x="4120219" y="4550770"/>
              <a:ext cx="9973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 (=&gt;2+) GeV</a:t>
              </a:r>
            </a:p>
          </p:txBody>
        </p:sp>
      </p:grpSp>
    </p:spTree>
    <p:extLst>
      <p:ext uri="{BB962C8B-B14F-4D97-AF65-F5344CB8AC3E}">
        <p14:creationId xmlns:p14="http://schemas.microsoft.com/office/powerpoint/2010/main" val="36496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29B93-3003-9226-E7A7-C995153CC2E7}"/>
              </a:ext>
            </a:extLst>
          </p:cNvPr>
          <p:cNvSpPr>
            <a:spLocks noGrp="1"/>
          </p:cNvSpPr>
          <p:nvPr>
            <p:ph type="title"/>
          </p:nvPr>
        </p:nvSpPr>
        <p:spPr/>
        <p:txBody>
          <a:bodyPr>
            <a:normAutofit/>
          </a:bodyPr>
          <a:lstStyle/>
          <a:p>
            <a:r>
              <a:rPr lang="en-GB" sz="2800"/>
              <a:t>X-band </a:t>
            </a:r>
            <a:r>
              <a:rPr lang="en-GB" sz="2800" err="1"/>
              <a:t>linac</a:t>
            </a:r>
            <a:r>
              <a:rPr lang="en-GB" sz="2800"/>
              <a:t> structures</a:t>
            </a:r>
          </a:p>
        </p:txBody>
      </p:sp>
      <p:pic>
        <p:nvPicPr>
          <p:cNvPr id="6" name="Immagine 5">
            <a:extLst>
              <a:ext uri="{FF2B5EF4-FFF2-40B4-BE49-F238E27FC236}">
                <a16:creationId xmlns:a16="http://schemas.microsoft.com/office/drawing/2014/main" id="{B99C5294-CDC0-C6EB-91C8-D99DBF8A2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0" y="884315"/>
            <a:ext cx="3578345" cy="2161145"/>
          </a:xfrm>
          <a:prstGeom prst="rect">
            <a:avLst/>
          </a:prstGeom>
        </p:spPr>
      </p:pic>
      <p:pic>
        <p:nvPicPr>
          <p:cNvPr id="8" name="Immagine 7">
            <a:extLst>
              <a:ext uri="{FF2B5EF4-FFF2-40B4-BE49-F238E27FC236}">
                <a16:creationId xmlns:a16="http://schemas.microsoft.com/office/drawing/2014/main" id="{94B0F300-649F-CD6C-C3FF-331A90171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 y="3235920"/>
            <a:ext cx="3599257" cy="2842300"/>
          </a:xfrm>
          <a:prstGeom prst="rect">
            <a:avLst/>
          </a:prstGeom>
        </p:spPr>
      </p:pic>
      <p:pic>
        <p:nvPicPr>
          <p:cNvPr id="10" name="Immagine 9">
            <a:extLst>
              <a:ext uri="{FF2B5EF4-FFF2-40B4-BE49-F238E27FC236}">
                <a16:creationId xmlns:a16="http://schemas.microsoft.com/office/drawing/2014/main" id="{E689B5D8-40E3-AA32-5495-53FEB710F40A}"/>
              </a:ext>
            </a:extLst>
          </p:cNvPr>
          <p:cNvPicPr>
            <a:picLocks noChangeAspect="1"/>
          </p:cNvPicPr>
          <p:nvPr/>
        </p:nvPicPr>
        <p:blipFill>
          <a:blip r:embed="rId4"/>
          <a:stretch>
            <a:fillRect/>
          </a:stretch>
        </p:blipFill>
        <p:spPr>
          <a:xfrm>
            <a:off x="8068345" y="873560"/>
            <a:ext cx="4048690" cy="2857899"/>
          </a:xfrm>
          <a:prstGeom prst="rect">
            <a:avLst/>
          </a:prstGeom>
        </p:spPr>
      </p:pic>
      <p:pic>
        <p:nvPicPr>
          <p:cNvPr id="12" name="Immagine 11">
            <a:extLst>
              <a:ext uri="{FF2B5EF4-FFF2-40B4-BE49-F238E27FC236}">
                <a16:creationId xmlns:a16="http://schemas.microsoft.com/office/drawing/2014/main" id="{1E8830FF-D083-7CE5-0F3B-1FD474A827AC}"/>
              </a:ext>
            </a:extLst>
          </p:cNvPr>
          <p:cNvPicPr>
            <a:picLocks noChangeAspect="1"/>
          </p:cNvPicPr>
          <p:nvPr/>
        </p:nvPicPr>
        <p:blipFill>
          <a:blip r:embed="rId5"/>
          <a:stretch>
            <a:fillRect/>
          </a:stretch>
        </p:blipFill>
        <p:spPr>
          <a:xfrm>
            <a:off x="9599994" y="3800690"/>
            <a:ext cx="2500566" cy="1017290"/>
          </a:xfrm>
          <a:prstGeom prst="rect">
            <a:avLst/>
          </a:prstGeom>
        </p:spPr>
      </p:pic>
      <p:pic>
        <p:nvPicPr>
          <p:cNvPr id="14" name="Immagine 13">
            <a:extLst>
              <a:ext uri="{FF2B5EF4-FFF2-40B4-BE49-F238E27FC236}">
                <a16:creationId xmlns:a16="http://schemas.microsoft.com/office/drawing/2014/main" id="{40E58BFA-92F0-D3BD-E697-B96D24CA4478}"/>
              </a:ext>
            </a:extLst>
          </p:cNvPr>
          <p:cNvPicPr>
            <a:picLocks noChangeAspect="1"/>
          </p:cNvPicPr>
          <p:nvPr/>
        </p:nvPicPr>
        <p:blipFill>
          <a:blip r:embed="rId6"/>
          <a:stretch>
            <a:fillRect/>
          </a:stretch>
        </p:blipFill>
        <p:spPr>
          <a:xfrm>
            <a:off x="7093507" y="5076825"/>
            <a:ext cx="2521585" cy="1320165"/>
          </a:xfrm>
          <a:prstGeom prst="rect">
            <a:avLst/>
          </a:prstGeom>
        </p:spPr>
      </p:pic>
      <p:pic>
        <p:nvPicPr>
          <p:cNvPr id="16" name="Immagine 15">
            <a:extLst>
              <a:ext uri="{FF2B5EF4-FFF2-40B4-BE49-F238E27FC236}">
                <a16:creationId xmlns:a16="http://schemas.microsoft.com/office/drawing/2014/main" id="{49F91CA6-A7C6-0B31-F5F7-627E51980AEC}"/>
              </a:ext>
            </a:extLst>
          </p:cNvPr>
          <p:cNvPicPr>
            <a:picLocks noChangeAspect="1"/>
          </p:cNvPicPr>
          <p:nvPr/>
        </p:nvPicPr>
        <p:blipFill>
          <a:blip r:embed="rId7"/>
          <a:stretch>
            <a:fillRect/>
          </a:stretch>
        </p:blipFill>
        <p:spPr>
          <a:xfrm>
            <a:off x="9658122" y="4917336"/>
            <a:ext cx="2533878" cy="1502649"/>
          </a:xfrm>
          <a:prstGeom prst="rect">
            <a:avLst/>
          </a:prstGeom>
        </p:spPr>
      </p:pic>
      <p:sp>
        <p:nvSpPr>
          <p:cNvPr id="17" name="CasellaDiTesto 16">
            <a:extLst>
              <a:ext uri="{FF2B5EF4-FFF2-40B4-BE49-F238E27FC236}">
                <a16:creationId xmlns:a16="http://schemas.microsoft.com/office/drawing/2014/main" id="{67B7399A-52C8-D536-87F9-2A2AAB218720}"/>
              </a:ext>
            </a:extLst>
          </p:cNvPr>
          <p:cNvSpPr txBox="1"/>
          <p:nvPr/>
        </p:nvSpPr>
        <p:spPr>
          <a:xfrm>
            <a:off x="3619500" y="873760"/>
            <a:ext cx="4457700" cy="4524315"/>
          </a:xfrm>
          <a:prstGeom prst="rect">
            <a:avLst/>
          </a:prstGeom>
          <a:noFill/>
        </p:spPr>
        <p:txBody>
          <a:bodyPr wrap="square" rtlCol="0">
            <a:spAutoFit/>
          </a:bodyPr>
          <a:lstStyle/>
          <a:p>
            <a:pPr marL="342900" marR="0" lvl="0" indent="-342900" algn="just" defTabSz="914264"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Describe the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X-band accelerating module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we want to implement in terms of:</a:t>
            </a: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RF structure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design and parameters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(electromagnetic design, cooling,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Waveguide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components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(DC, pumping,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Expected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performance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(RF, vacuum,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Supports</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Parameters of the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power sources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(with reference to the dedicated chapter)</a:t>
            </a:r>
          </a:p>
          <a:p>
            <a:pPr marL="457131" marR="0" lvl="1" indent="0" algn="just" defTabSz="91426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Magnetic chicane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layout and main parameters.</a:t>
            </a: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Quadrupoles and diagnostics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FE88C6D9-FC16-F994-A6A3-CD816A1AD54E}"/>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2453206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34F82A3-078C-893A-A8CC-469C50109BE5}"/>
              </a:ext>
            </a:extLst>
          </p:cNvPr>
          <p:cNvPicPr>
            <a:picLocks noChangeAspect="1"/>
          </p:cNvPicPr>
          <p:nvPr/>
        </p:nvPicPr>
        <p:blipFill rotWithShape="1">
          <a:blip r:embed="rId2"/>
          <a:srcRect l="6040" t="3061" r="10389" b="10972"/>
          <a:stretch/>
        </p:blipFill>
        <p:spPr>
          <a:xfrm>
            <a:off x="6704562" y="1180729"/>
            <a:ext cx="4079009" cy="2938027"/>
          </a:xfrm>
          <a:prstGeom prst="rect">
            <a:avLst/>
          </a:prstGeom>
          <a:ln>
            <a:solidFill>
              <a:schemeClr val="tx1"/>
            </a:solidFill>
          </a:ln>
          <a:effectLst>
            <a:outerShdw blurRad="50800" dist="38100" dir="8100000" algn="tr" rotWithShape="0">
              <a:prstClr val="black">
                <a:alpha val="40000"/>
              </a:prstClr>
            </a:outerShdw>
          </a:effectLst>
        </p:spPr>
      </p:pic>
      <p:sp>
        <p:nvSpPr>
          <p:cNvPr id="2" name="Titolo 1">
            <a:extLst>
              <a:ext uri="{FF2B5EF4-FFF2-40B4-BE49-F238E27FC236}">
                <a16:creationId xmlns:a16="http://schemas.microsoft.com/office/drawing/2014/main" id="{F648EEE5-C3A5-A4BE-747D-6C9887BDAD4C}"/>
              </a:ext>
            </a:extLst>
          </p:cNvPr>
          <p:cNvSpPr>
            <a:spLocks noGrp="1"/>
          </p:cNvSpPr>
          <p:nvPr>
            <p:ph type="title"/>
          </p:nvPr>
        </p:nvSpPr>
        <p:spPr>
          <a:xfrm>
            <a:off x="2657131" y="246355"/>
            <a:ext cx="6877737" cy="519458"/>
          </a:xfrm>
        </p:spPr>
        <p:txBody>
          <a:bodyPr>
            <a:normAutofit fontScale="90000"/>
          </a:bodyPr>
          <a:lstStyle/>
          <a:p>
            <a:r>
              <a:rPr lang="en-US" b="1"/>
              <a:t>ARIA Tuning range parameters</a:t>
            </a:r>
          </a:p>
        </p:txBody>
      </p:sp>
      <p:sp>
        <p:nvSpPr>
          <p:cNvPr id="3" name="Segnaposto contenuto 2">
            <a:extLst>
              <a:ext uri="{FF2B5EF4-FFF2-40B4-BE49-F238E27FC236}">
                <a16:creationId xmlns:a16="http://schemas.microsoft.com/office/drawing/2014/main" id="{7615D6C6-72F4-5B13-ABFB-2E5AEDDA5EFB}"/>
              </a:ext>
            </a:extLst>
          </p:cNvPr>
          <p:cNvSpPr>
            <a:spLocks noGrp="1"/>
          </p:cNvSpPr>
          <p:nvPr>
            <p:ph idx="1"/>
          </p:nvPr>
        </p:nvSpPr>
        <p:spPr>
          <a:xfrm>
            <a:off x="400103" y="655927"/>
            <a:ext cx="10601271" cy="5768882"/>
          </a:xfrm>
        </p:spPr>
        <p:txBody>
          <a:bodyPr>
            <a:noAutofit/>
          </a:bodyPr>
          <a:lstStyle/>
          <a:p>
            <a:r>
              <a:rPr lang="en-US" sz="2800" b="1"/>
              <a:t>FEL</a:t>
            </a:r>
            <a:endParaRPr lang="en-US" sz="2400" b="1"/>
          </a:p>
          <a:p>
            <a:pPr lvl="1"/>
            <a:r>
              <a:rPr lang="en-US" sz="2000"/>
              <a:t>Max harmonic = 10</a:t>
            </a:r>
          </a:p>
          <a:p>
            <a:pPr lvl="1"/>
            <a:r>
              <a:rPr lang="en-US" sz="2000"/>
              <a:t>Undulator K-range from FERMI FEL-1: </a:t>
            </a:r>
          </a:p>
          <a:p>
            <a:pPr marL="457200" lvl="1" indent="0">
              <a:buNone/>
            </a:pPr>
            <a:r>
              <a:rPr lang="en-US" sz="2000"/>
              <a:t>	</a:t>
            </a:r>
            <a:r>
              <a:rPr lang="en-US" sz="2000" err="1"/>
              <a:t>K</a:t>
            </a:r>
            <a:r>
              <a:rPr lang="en-US" sz="2000" baseline="-25000" err="1"/>
              <a:t>max</a:t>
            </a:r>
            <a:r>
              <a:rPr lang="en-US" sz="2000"/>
              <a:t> = 3.4 (CR), 4.35 (LV), 5.45 (LH) </a:t>
            </a:r>
          </a:p>
          <a:p>
            <a:r>
              <a:rPr lang="en-US" sz="2400" b="1"/>
              <a:t>Electron beam parameters: </a:t>
            </a:r>
          </a:p>
          <a:p>
            <a:pPr lvl="1"/>
            <a:r>
              <a:rPr lang="en-US" sz="2000"/>
              <a:t>Energy 1.0 -&gt; 0.7 GeV</a:t>
            </a:r>
          </a:p>
          <a:p>
            <a:pPr lvl="1"/>
            <a:r>
              <a:rPr lang="en-US" sz="2000"/>
              <a:t>Energy spread 200 keV @ 0.8 kA -&gt; 400 keV@1.5 kA</a:t>
            </a:r>
          </a:p>
          <a:p>
            <a:pPr lvl="1"/>
            <a:r>
              <a:rPr lang="en-US" sz="2000"/>
              <a:t>e-beam duration:</a:t>
            </a:r>
          </a:p>
          <a:p>
            <a:pPr lvl="2"/>
            <a:r>
              <a:rPr lang="en-US" sz="1600"/>
              <a:t>&gt; 100 fs (long bunch mode, 200 pC) </a:t>
            </a:r>
          </a:p>
          <a:p>
            <a:pPr lvl="2"/>
            <a:r>
              <a:rPr lang="en-US" sz="1600"/>
              <a:t>-&gt; 8 fs (short bunch mode, 30 pC)</a:t>
            </a:r>
          </a:p>
          <a:p>
            <a:pPr lvl="1"/>
            <a:r>
              <a:rPr lang="en-US" sz="2000"/>
              <a:t>beam emittance 2 mm mrad in long bunch mode/ 0.8 mm mrad in short bunch mode - beta function 10 m</a:t>
            </a:r>
            <a:endParaRPr lang="en-US" sz="2400" b="1"/>
          </a:p>
          <a:p>
            <a:r>
              <a:rPr lang="en-US" sz="2400" b="1"/>
              <a:t>Seed laser: </a:t>
            </a:r>
          </a:p>
          <a:p>
            <a:pPr lvl="1"/>
            <a:r>
              <a:rPr lang="en-US" sz="2000"/>
              <a:t>We assume a </a:t>
            </a:r>
            <a:r>
              <a:rPr lang="en-US" sz="2000" b="1"/>
              <a:t>minimum seed energy </a:t>
            </a:r>
            <a:r>
              <a:rPr lang="en-US" sz="2000"/>
              <a:t>available in the range, of </a:t>
            </a:r>
            <a:r>
              <a:rPr lang="en-US" sz="2000" b="1"/>
              <a:t>20 </a:t>
            </a:r>
            <a:r>
              <a:rPr lang="en-US" sz="2000" b="1" err="1"/>
              <a:t>uJ</a:t>
            </a:r>
            <a:endParaRPr lang="en-US" sz="2000" b="1"/>
          </a:p>
          <a:p>
            <a:pPr lvl="1"/>
            <a:r>
              <a:rPr lang="en-US" sz="2000"/>
              <a:t>The seed spot size (average) is independent on the wavelength and is </a:t>
            </a:r>
            <a:r>
              <a:rPr lang="en-US" sz="2000" b="1"/>
              <a:t>0.5 mm^2</a:t>
            </a:r>
          </a:p>
          <a:p>
            <a:pPr lvl="1"/>
            <a:r>
              <a:rPr lang="en-US" sz="2000">
                <a:solidFill>
                  <a:srgbClr val="0070C0"/>
                </a:solidFill>
              </a:rPr>
              <a:t>Seed duration </a:t>
            </a:r>
            <a:r>
              <a:rPr lang="en-US" sz="2000" b="1">
                <a:solidFill>
                  <a:srgbClr val="0070C0"/>
                </a:solidFill>
              </a:rPr>
              <a:t>400 fs </a:t>
            </a:r>
            <a:r>
              <a:rPr lang="en-US" sz="2000">
                <a:solidFill>
                  <a:srgbClr val="0070C0"/>
                </a:solidFill>
              </a:rPr>
              <a:t>(long seed) -&gt; </a:t>
            </a:r>
            <a:r>
              <a:rPr lang="en-US" sz="2000" b="1">
                <a:solidFill>
                  <a:srgbClr val="0070C0"/>
                </a:solidFill>
              </a:rPr>
              <a:t>200 fs </a:t>
            </a:r>
            <a:r>
              <a:rPr lang="en-US" sz="2000">
                <a:solidFill>
                  <a:srgbClr val="0070C0"/>
                </a:solidFill>
              </a:rPr>
              <a:t>(short seed), possibly no frequency chirp – i.e. seed spectral width close to FTL (not essential in short bunch mode)</a:t>
            </a:r>
            <a:endParaRPr lang="en-US" sz="2800">
              <a:solidFill>
                <a:srgbClr val="0070C0"/>
              </a:solidFill>
            </a:endParaRPr>
          </a:p>
          <a:p>
            <a:endParaRPr lang="en-US" sz="2800"/>
          </a:p>
          <a:p>
            <a:endParaRPr lang="en-US" sz="3200"/>
          </a:p>
        </p:txBody>
      </p:sp>
      <p:sp>
        <p:nvSpPr>
          <p:cNvPr id="4" name="CasellaDiTesto 3">
            <a:extLst>
              <a:ext uri="{FF2B5EF4-FFF2-40B4-BE49-F238E27FC236}">
                <a16:creationId xmlns:a16="http://schemas.microsoft.com/office/drawing/2014/main" id="{C8D76E9B-866A-1763-B869-53E7FC801C98}"/>
              </a:ext>
            </a:extLst>
          </p:cNvPr>
          <p:cNvSpPr txBox="1"/>
          <p:nvPr/>
        </p:nvSpPr>
        <p:spPr>
          <a:xfrm>
            <a:off x="7341833" y="3249227"/>
            <a:ext cx="2521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With APPLE-II undulators</a:t>
            </a:r>
          </a:p>
        </p:txBody>
      </p:sp>
    </p:spTree>
    <p:extLst>
      <p:ext uri="{BB962C8B-B14F-4D97-AF65-F5344CB8AC3E}">
        <p14:creationId xmlns:p14="http://schemas.microsoft.com/office/powerpoint/2010/main" val="3466838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39712C-98AD-C21A-9A9A-20464BB2EA39}"/>
              </a:ext>
            </a:extLst>
          </p:cNvPr>
          <p:cNvSpPr>
            <a:spLocks noGrp="1"/>
          </p:cNvSpPr>
          <p:nvPr>
            <p:ph type="title"/>
          </p:nvPr>
        </p:nvSpPr>
        <p:spPr>
          <a:xfrm>
            <a:off x="324919" y="616155"/>
            <a:ext cx="11415549" cy="607465"/>
          </a:xfrm>
        </p:spPr>
        <p:txBody>
          <a:bodyPr>
            <a:noAutofit/>
          </a:bodyPr>
          <a:lstStyle/>
          <a:p>
            <a:r>
              <a:rPr lang="en-US" sz="3200" b="1">
                <a:solidFill>
                  <a:srgbClr val="0070C0"/>
                </a:solidFill>
              </a:rPr>
              <a:t>EUPRAXIA Undulator Mechanical Model for ARIA </a:t>
            </a:r>
            <a:r>
              <a:rPr lang="en-US" sz="2400" b="1">
                <a:solidFill>
                  <a:srgbClr val="0070C0"/>
                </a:solidFill>
              </a:rPr>
              <a:t> </a:t>
            </a:r>
            <a:r>
              <a:rPr lang="en-US" sz="2400" b="1"/>
              <a:t>(Courtesy of Mario Del Franco) </a:t>
            </a:r>
            <a:endParaRPr lang="en-US" sz="3200" b="1"/>
          </a:p>
        </p:txBody>
      </p:sp>
      <p:pic>
        <p:nvPicPr>
          <p:cNvPr id="58" name="Picture 5">
            <a:extLst>
              <a:ext uri="{FF2B5EF4-FFF2-40B4-BE49-F238E27FC236}">
                <a16:creationId xmlns:a16="http://schemas.microsoft.com/office/drawing/2014/main" id="{85F059EF-DFEA-0F74-8E17-CB4434807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27" y="197440"/>
            <a:ext cx="757991" cy="41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Segnaposto contenuto 24">
            <a:extLst>
              <a:ext uri="{FF2B5EF4-FFF2-40B4-BE49-F238E27FC236}">
                <a16:creationId xmlns:a16="http://schemas.microsoft.com/office/drawing/2014/main" id="{4A140846-C4ED-8D5D-309C-C64FE50B7B06}"/>
              </a:ext>
            </a:extLst>
          </p:cNvPr>
          <p:cNvSpPr>
            <a:spLocks noGrp="1"/>
          </p:cNvSpPr>
          <p:nvPr>
            <p:ph idx="1"/>
          </p:nvPr>
        </p:nvSpPr>
        <p:spPr>
          <a:xfrm>
            <a:off x="603644" y="1546578"/>
            <a:ext cx="5025428" cy="4591952"/>
          </a:xfrm>
        </p:spPr>
        <p:txBody>
          <a:bodyPr/>
          <a:lstStyle/>
          <a:p>
            <a:pPr marL="0" indent="0">
              <a:buNone/>
            </a:pPr>
            <a:r>
              <a:rPr lang="en-US"/>
              <a:t>Derived from SABINA Undulator</a:t>
            </a:r>
          </a:p>
          <a:p>
            <a:pPr marL="0" indent="0">
              <a:buNone/>
            </a:pPr>
            <a:r>
              <a:rPr lang="en-US" b="1" i="1">
                <a:solidFill>
                  <a:srgbClr val="933700"/>
                </a:solidFill>
              </a:rPr>
              <a:t>KYMA </a:t>
            </a:r>
            <a:r>
              <a:rPr lang="en-US" sz="1600">
                <a:latin typeface="Times New Roman" panose="02020603050405020304" pitchFamily="18" charset="0"/>
                <a:cs typeface="Times New Roman" panose="02020603050405020304" pitchFamily="18" charset="0"/>
              </a:rPr>
              <a:t>(APPLE-X 1.3 m long modules, period 5.5 cm – 10 mm aperture)</a:t>
            </a:r>
          </a:p>
          <a:p>
            <a:pPr marL="0" indent="0">
              <a:buNone/>
            </a:pPr>
            <a:endParaRPr lang="en-US" sz="2000"/>
          </a:p>
          <a:p>
            <a:pPr marL="0" indent="0">
              <a:buNone/>
            </a:pPr>
            <a:r>
              <a:rPr lang="en-US" sz="2000" b="1"/>
              <a:t>Length 2 m, 4.8 cm period, </a:t>
            </a:r>
          </a:p>
          <a:p>
            <a:pPr marL="0" indent="0">
              <a:buNone/>
            </a:pPr>
            <a:r>
              <a:rPr lang="en-US" sz="2000"/>
              <a:t>Polarization circular left, circular right, linear horizontal, linear vertical. </a:t>
            </a:r>
          </a:p>
          <a:p>
            <a:pPr marL="0" indent="0">
              <a:buNone/>
            </a:pPr>
            <a:endParaRPr lang="en-US" sz="2000"/>
          </a:p>
          <a:p>
            <a:pPr marL="0" indent="0">
              <a:buNone/>
            </a:pPr>
            <a:r>
              <a:rPr lang="en-US" sz="2000"/>
              <a:t>Symmetric field, in circular polarization same focusing strength on the two planes </a:t>
            </a:r>
          </a:p>
          <a:p>
            <a:endParaRPr lang="en-US"/>
          </a:p>
        </p:txBody>
      </p:sp>
      <p:pic>
        <p:nvPicPr>
          <p:cNvPr id="3" name="Immagine 2">
            <a:extLst>
              <a:ext uri="{FF2B5EF4-FFF2-40B4-BE49-F238E27FC236}">
                <a16:creationId xmlns:a16="http://schemas.microsoft.com/office/drawing/2014/main" id="{4F5093A3-B621-1C4E-1DD3-8A1913B37CA8}"/>
              </a:ext>
            </a:extLst>
          </p:cNvPr>
          <p:cNvPicPr>
            <a:picLocks noChangeAspect="1"/>
          </p:cNvPicPr>
          <p:nvPr/>
        </p:nvPicPr>
        <p:blipFill>
          <a:blip r:embed="rId3"/>
          <a:stretch>
            <a:fillRect/>
          </a:stretch>
        </p:blipFill>
        <p:spPr>
          <a:xfrm>
            <a:off x="5841989" y="1374613"/>
            <a:ext cx="6119675" cy="4695267"/>
          </a:xfrm>
          <a:prstGeom prst="rect">
            <a:avLst/>
          </a:prstGeom>
        </p:spPr>
      </p:pic>
      <p:pic>
        <p:nvPicPr>
          <p:cNvPr id="4" name="Immagine 3">
            <a:extLst>
              <a:ext uri="{FF2B5EF4-FFF2-40B4-BE49-F238E27FC236}">
                <a16:creationId xmlns:a16="http://schemas.microsoft.com/office/drawing/2014/main" id="{182DB141-ED54-B8C8-54B3-D1F53017D874}"/>
              </a:ext>
            </a:extLst>
          </p:cNvPr>
          <p:cNvPicPr>
            <a:picLocks noChangeAspect="1"/>
          </p:cNvPicPr>
          <p:nvPr/>
        </p:nvPicPr>
        <p:blipFill rotWithShape="1">
          <a:blip r:embed="rId4"/>
          <a:srcRect l="9919" r="3705" b="2"/>
          <a:stretch/>
        </p:blipFill>
        <p:spPr>
          <a:xfrm>
            <a:off x="5061858" y="1230493"/>
            <a:ext cx="652123" cy="906862"/>
          </a:xfrm>
          <a:prstGeom prst="rect">
            <a:avLst/>
          </a:prstGeom>
        </p:spPr>
      </p:pic>
      <p:sp>
        <p:nvSpPr>
          <p:cNvPr id="5" name="Segnaposto data 4">
            <a:extLst>
              <a:ext uri="{FF2B5EF4-FFF2-40B4-BE49-F238E27FC236}">
                <a16:creationId xmlns:a16="http://schemas.microsoft.com/office/drawing/2014/main" id="{D0291958-E14E-1756-50AA-AC0C45E361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Frascati </a:t>
            </a:r>
            <a:fld id="{8700BAA3-A4B2-DC43-8EF6-6C80642BFE02}" type="datetime1">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r>
              <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 – EUPRAXIA TDR Review meeting</a:t>
            </a:r>
          </a:p>
        </p:txBody>
      </p:sp>
      <p:sp>
        <p:nvSpPr>
          <p:cNvPr id="6" name="Segnaposto piè di pagina 5">
            <a:extLst>
              <a:ext uri="{FF2B5EF4-FFF2-40B4-BE49-F238E27FC236}">
                <a16:creationId xmlns:a16="http://schemas.microsoft.com/office/drawing/2014/main" id="{17E46727-6E5F-380A-FB7F-5F135B5EEC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WA6 Report - L. Giannessi</a:t>
            </a:r>
          </a:p>
        </p:txBody>
      </p:sp>
      <p:sp>
        <p:nvSpPr>
          <p:cNvPr id="7" name="Segnaposto numero diapositiva 6">
            <a:extLst>
              <a:ext uri="{FF2B5EF4-FFF2-40B4-BE49-F238E27FC236}">
                <a16:creationId xmlns:a16="http://schemas.microsoft.com/office/drawing/2014/main" id="{377CF82A-AFEB-C50A-DE69-8527D58A9F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6FBE0-971E-9141-908B-F4C9F2B4A260}"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2363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56967F0-151F-E515-B629-17A726B49BF5}"/>
              </a:ext>
            </a:extLst>
          </p:cNvPr>
          <p:cNvPicPr>
            <a:picLocks noChangeAspect="1"/>
          </p:cNvPicPr>
          <p:nvPr/>
        </p:nvPicPr>
        <p:blipFill rotWithShape="1">
          <a:blip r:embed="rId2"/>
          <a:srcRect t="23755" b="25364"/>
          <a:stretch/>
        </p:blipFill>
        <p:spPr>
          <a:xfrm>
            <a:off x="516294" y="2821004"/>
            <a:ext cx="10972800" cy="3489436"/>
          </a:xfrm>
          <a:prstGeom prst="rect">
            <a:avLst/>
          </a:prstGeom>
        </p:spPr>
      </p:pic>
      <p:sp>
        <p:nvSpPr>
          <p:cNvPr id="9" name="CasellaDiTesto 8">
            <a:extLst>
              <a:ext uri="{FF2B5EF4-FFF2-40B4-BE49-F238E27FC236}">
                <a16:creationId xmlns:a16="http://schemas.microsoft.com/office/drawing/2014/main" id="{D23A463E-12AB-21BE-73A7-37C4F10BBDC6}"/>
              </a:ext>
            </a:extLst>
          </p:cNvPr>
          <p:cNvSpPr txBox="1"/>
          <p:nvPr/>
        </p:nvSpPr>
        <p:spPr>
          <a:xfrm>
            <a:off x="702906" y="6292179"/>
            <a:ext cx="120861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TOPAS-PRIME tuning curves. Pump: 1 mJ, 100 fs, 800 nm. HE version is commercial and E &gt; 10 </a:t>
            </a:r>
            <a:r>
              <a:rPr kumimoji="0" lang="en-US" sz="16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uJ</a:t>
            </a: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for the entire BW.</a:t>
            </a:r>
            <a:endParaRPr kumimoji="0" lang="it-IT"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magine 5">
            <a:extLst>
              <a:ext uri="{FF2B5EF4-FFF2-40B4-BE49-F238E27FC236}">
                <a16:creationId xmlns:a16="http://schemas.microsoft.com/office/drawing/2014/main" id="{20D327AC-B1D8-E0D9-1596-1ABBE76BA26C}"/>
              </a:ext>
            </a:extLst>
          </p:cNvPr>
          <p:cNvPicPr>
            <a:picLocks noChangeAspect="1"/>
          </p:cNvPicPr>
          <p:nvPr/>
        </p:nvPicPr>
        <p:blipFill rotWithShape="1">
          <a:blip r:embed="rId3"/>
          <a:srcRect l="64742" t="21516" r="22845" b="52528"/>
          <a:stretch/>
        </p:blipFill>
        <p:spPr>
          <a:xfrm>
            <a:off x="2916485" y="841786"/>
            <a:ext cx="3048001" cy="1991773"/>
          </a:xfrm>
          <a:prstGeom prst="rect">
            <a:avLst/>
          </a:prstGeom>
          <a:ln>
            <a:solidFill>
              <a:schemeClr val="tx1"/>
            </a:solidFill>
          </a:ln>
        </p:spPr>
      </p:pic>
      <p:pic>
        <p:nvPicPr>
          <p:cNvPr id="2" name="Immagine 1">
            <a:extLst>
              <a:ext uri="{FF2B5EF4-FFF2-40B4-BE49-F238E27FC236}">
                <a16:creationId xmlns:a16="http://schemas.microsoft.com/office/drawing/2014/main" id="{6856B0C0-34A0-33C3-E1A2-DDE037BE27BF}"/>
              </a:ext>
            </a:extLst>
          </p:cNvPr>
          <p:cNvPicPr>
            <a:picLocks noChangeAspect="1"/>
          </p:cNvPicPr>
          <p:nvPr/>
        </p:nvPicPr>
        <p:blipFill rotWithShape="1">
          <a:blip r:embed="rId4">
            <a:extLst>
              <a:ext uri="{28A0092B-C50C-407E-A947-70E740481C1C}">
                <a14:useLocalDpi xmlns:a14="http://schemas.microsoft.com/office/drawing/2010/main" val="0"/>
              </a:ext>
            </a:extLst>
          </a:blip>
          <a:srcRect l="2271" t="4248" r="2614" b="5813"/>
          <a:stretch/>
        </p:blipFill>
        <p:spPr>
          <a:xfrm>
            <a:off x="6131442" y="545805"/>
            <a:ext cx="5103628" cy="2324986"/>
          </a:xfrm>
          <a:prstGeom prst="rect">
            <a:avLst/>
          </a:prstGeom>
        </p:spPr>
      </p:pic>
      <p:sp>
        <p:nvSpPr>
          <p:cNvPr id="5" name="CasellaDiTesto 4">
            <a:extLst>
              <a:ext uri="{FF2B5EF4-FFF2-40B4-BE49-F238E27FC236}">
                <a16:creationId xmlns:a16="http://schemas.microsoft.com/office/drawing/2014/main" id="{4905DF35-5134-BE2C-BACC-AFD38C9E6328}"/>
              </a:ext>
            </a:extLst>
          </p:cNvPr>
          <p:cNvSpPr txBox="1"/>
          <p:nvPr/>
        </p:nvSpPr>
        <p:spPr>
          <a:xfrm>
            <a:off x="5661820" y="247731"/>
            <a:ext cx="470138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Aptos" panose="02110004020202020204"/>
                <a:ea typeface="+mn-ea"/>
                <a:cs typeface="+mn-cs"/>
                <a:hlinkClick r:id="rId5"/>
              </a:rPr>
              <a:t>https://lightcon.com/product/topas-prime-opa/#performance</a:t>
            </a:r>
            <a:r>
              <a:rPr kumimoji="0" lang="it-IT" sz="1400" b="0" i="0" u="none" strike="noStrike" kern="1200" cap="none" spc="0" normalizeH="0" baseline="0" noProof="0">
                <a:ln>
                  <a:noFill/>
                </a:ln>
                <a:solidFill>
                  <a:prstClr val="black"/>
                </a:solidFill>
                <a:effectLst/>
                <a:uLnTx/>
                <a:uFillTx/>
                <a:latin typeface="Aptos" panose="02110004020202020204"/>
                <a:ea typeface="+mn-ea"/>
                <a:cs typeface="+mn-cs"/>
              </a:rPr>
              <a:t> </a:t>
            </a:r>
          </a:p>
        </p:txBody>
      </p:sp>
      <p:grpSp>
        <p:nvGrpSpPr>
          <p:cNvPr id="26" name="Gruppo 25">
            <a:extLst>
              <a:ext uri="{FF2B5EF4-FFF2-40B4-BE49-F238E27FC236}">
                <a16:creationId xmlns:a16="http://schemas.microsoft.com/office/drawing/2014/main" id="{2EF69613-EFC2-F22F-507C-20528B33E98C}"/>
              </a:ext>
            </a:extLst>
          </p:cNvPr>
          <p:cNvGrpSpPr/>
          <p:nvPr/>
        </p:nvGrpSpPr>
        <p:grpSpPr>
          <a:xfrm>
            <a:off x="992221" y="3031992"/>
            <a:ext cx="9977911" cy="2864248"/>
            <a:chOff x="992221" y="3031992"/>
            <a:chExt cx="9977911" cy="2864248"/>
          </a:xfrm>
        </p:grpSpPr>
        <p:cxnSp>
          <p:nvCxnSpPr>
            <p:cNvPr id="3" name="Connettore 1 2">
              <a:extLst>
                <a:ext uri="{FF2B5EF4-FFF2-40B4-BE49-F238E27FC236}">
                  <a16:creationId xmlns:a16="http://schemas.microsoft.com/office/drawing/2014/main" id="{94D46026-9B7F-0F7C-E624-E3FF186E081D}"/>
                </a:ext>
              </a:extLst>
            </p:cNvPr>
            <p:cNvCxnSpPr>
              <a:cxnSpLocks/>
            </p:cNvCxnSpPr>
            <p:nvPr/>
          </p:nvCxnSpPr>
          <p:spPr>
            <a:xfrm>
              <a:off x="992221" y="4085616"/>
              <a:ext cx="9977911"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4CE53264-B8E7-9F29-0F19-1D4C046A8A9E}"/>
                </a:ext>
              </a:extLst>
            </p:cNvPr>
            <p:cNvCxnSpPr>
              <a:cxnSpLocks/>
            </p:cNvCxnSpPr>
            <p:nvPr/>
          </p:nvCxnSpPr>
          <p:spPr>
            <a:xfrm flipV="1">
              <a:off x="2302213" y="3031995"/>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E4DDB99D-F69F-84B2-0674-A42F7F187055}"/>
                </a:ext>
              </a:extLst>
            </p:cNvPr>
            <p:cNvCxnSpPr>
              <a:cxnSpLocks/>
            </p:cNvCxnSpPr>
            <p:nvPr/>
          </p:nvCxnSpPr>
          <p:spPr>
            <a:xfrm flipV="1">
              <a:off x="3106366" y="3031993"/>
              <a:ext cx="0" cy="281988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C4DCB85B-DBB2-797B-88FD-40C74F1F3139}"/>
                </a:ext>
              </a:extLst>
            </p:cNvPr>
            <p:cNvCxnSpPr>
              <a:cxnSpLocks/>
            </p:cNvCxnSpPr>
            <p:nvPr/>
          </p:nvCxnSpPr>
          <p:spPr>
            <a:xfrm flipV="1">
              <a:off x="2765898" y="3031994"/>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16721496-580A-5A79-953F-0A93EAEAB056}"/>
                </a:ext>
              </a:extLst>
            </p:cNvPr>
            <p:cNvCxnSpPr>
              <a:cxnSpLocks/>
            </p:cNvCxnSpPr>
            <p:nvPr/>
          </p:nvCxnSpPr>
          <p:spPr>
            <a:xfrm flipV="1">
              <a:off x="3356043" y="3031993"/>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CDA6A96E-ED0C-BDBD-39DC-CCC629EEF64D}"/>
                </a:ext>
              </a:extLst>
            </p:cNvPr>
            <p:cNvCxnSpPr>
              <a:cxnSpLocks/>
            </p:cNvCxnSpPr>
            <p:nvPr/>
          </p:nvCxnSpPr>
          <p:spPr>
            <a:xfrm flipV="1">
              <a:off x="3599234" y="3031993"/>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48685FBC-EFED-CF13-D7B5-BF227CF4F944}"/>
                </a:ext>
              </a:extLst>
            </p:cNvPr>
            <p:cNvSpPr/>
            <p:nvPr/>
          </p:nvSpPr>
          <p:spPr>
            <a:xfrm>
              <a:off x="1024649" y="3031992"/>
              <a:ext cx="1079359" cy="28198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ttangolo 18">
              <a:extLst>
                <a:ext uri="{FF2B5EF4-FFF2-40B4-BE49-F238E27FC236}">
                  <a16:creationId xmlns:a16="http://schemas.microsoft.com/office/drawing/2014/main" id="{0269E51B-AD0B-944E-00C9-BBA0E86E1D30}"/>
                </a:ext>
              </a:extLst>
            </p:cNvPr>
            <p:cNvSpPr/>
            <p:nvPr/>
          </p:nvSpPr>
          <p:spPr>
            <a:xfrm>
              <a:off x="2876365" y="3043001"/>
              <a:ext cx="612559" cy="28198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ttangolo 19">
              <a:extLst>
                <a:ext uri="{FF2B5EF4-FFF2-40B4-BE49-F238E27FC236}">
                  <a16:creationId xmlns:a16="http://schemas.microsoft.com/office/drawing/2014/main" id="{976A2B54-52EC-83EB-B35C-137824715C30}"/>
                </a:ext>
              </a:extLst>
            </p:cNvPr>
            <p:cNvSpPr/>
            <p:nvPr/>
          </p:nvSpPr>
          <p:spPr>
            <a:xfrm>
              <a:off x="4182898" y="3043001"/>
              <a:ext cx="6787216" cy="28198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1" name="Connettore 1 20">
              <a:extLst>
                <a:ext uri="{FF2B5EF4-FFF2-40B4-BE49-F238E27FC236}">
                  <a16:creationId xmlns:a16="http://schemas.microsoft.com/office/drawing/2014/main" id="{F048E87F-4E7D-79D1-3A72-05262D516EAD}"/>
                </a:ext>
              </a:extLst>
            </p:cNvPr>
            <p:cNvCxnSpPr>
              <a:cxnSpLocks/>
            </p:cNvCxnSpPr>
            <p:nvPr/>
          </p:nvCxnSpPr>
          <p:spPr>
            <a:xfrm flipV="1">
              <a:off x="4182898" y="3043001"/>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E8428C3-6EB9-BA88-7FA4-BF889079C36A}"/>
                </a:ext>
              </a:extLst>
            </p:cNvPr>
            <p:cNvSpPr txBox="1"/>
            <p:nvPr/>
          </p:nvSpPr>
          <p:spPr>
            <a:xfrm>
              <a:off x="2360639" y="3048751"/>
              <a:ext cx="324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ptos" panose="02110004020202020204"/>
                  <a:ea typeface="+mn-ea"/>
                  <a:cs typeface="+mn-cs"/>
                </a:rPr>
                <a:t>A</a:t>
              </a:r>
            </a:p>
          </p:txBody>
        </p:sp>
        <p:sp>
          <p:nvSpPr>
            <p:cNvPr id="25" name="CasellaDiTesto 24">
              <a:extLst>
                <a:ext uri="{FF2B5EF4-FFF2-40B4-BE49-F238E27FC236}">
                  <a16:creationId xmlns:a16="http://schemas.microsoft.com/office/drawing/2014/main" id="{B244DBDD-3FEA-F021-B3C4-F31CDB200C90}"/>
                </a:ext>
              </a:extLst>
            </p:cNvPr>
            <p:cNvSpPr txBox="1"/>
            <p:nvPr/>
          </p:nvSpPr>
          <p:spPr>
            <a:xfrm>
              <a:off x="3745249" y="3048751"/>
              <a:ext cx="31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ptos" panose="02110004020202020204"/>
                  <a:ea typeface="+mn-ea"/>
                  <a:cs typeface="+mn-cs"/>
                </a:rPr>
                <a:t>B</a:t>
              </a:r>
            </a:p>
          </p:txBody>
        </p:sp>
      </p:grpSp>
      <p:sp>
        <p:nvSpPr>
          <p:cNvPr id="7" name="Rettangolo 6">
            <a:extLst>
              <a:ext uri="{FF2B5EF4-FFF2-40B4-BE49-F238E27FC236}">
                <a16:creationId xmlns:a16="http://schemas.microsoft.com/office/drawing/2014/main" id="{9B9FD49A-EA87-5688-E28B-D606DA69CA53}"/>
              </a:ext>
            </a:extLst>
          </p:cNvPr>
          <p:cNvSpPr/>
          <p:nvPr/>
        </p:nvSpPr>
        <p:spPr>
          <a:xfrm>
            <a:off x="2112886" y="3031992"/>
            <a:ext cx="772358" cy="279747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ttangolo 7">
            <a:extLst>
              <a:ext uri="{FF2B5EF4-FFF2-40B4-BE49-F238E27FC236}">
                <a16:creationId xmlns:a16="http://schemas.microsoft.com/office/drawing/2014/main" id="{49FB78C3-0FBB-A70F-9A5A-2879FB5B27DA}"/>
              </a:ext>
            </a:extLst>
          </p:cNvPr>
          <p:cNvSpPr/>
          <p:nvPr/>
        </p:nvSpPr>
        <p:spPr>
          <a:xfrm>
            <a:off x="3497802" y="3033227"/>
            <a:ext cx="685077" cy="282962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asellaDiTesto 10">
            <a:extLst>
              <a:ext uri="{FF2B5EF4-FFF2-40B4-BE49-F238E27FC236}">
                <a16:creationId xmlns:a16="http://schemas.microsoft.com/office/drawing/2014/main" id="{FF538C63-6C25-0844-D2C0-ACBCF7A41F8D}"/>
              </a:ext>
            </a:extLst>
          </p:cNvPr>
          <p:cNvSpPr txBox="1"/>
          <p:nvPr/>
        </p:nvSpPr>
        <p:spPr>
          <a:xfrm>
            <a:off x="190461" y="1151079"/>
            <a:ext cx="229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Courtesy of M. </a:t>
            </a:r>
            <a:r>
              <a:rPr kumimoji="0" lang="en-US" sz="1800" b="0" i="1" u="none" strike="noStrike" kern="1200" cap="none" spc="0" normalizeH="0" baseline="0" noProof="0" err="1">
                <a:ln>
                  <a:noFill/>
                </a:ln>
                <a:solidFill>
                  <a:prstClr val="black"/>
                </a:solidFill>
                <a:effectLst/>
                <a:uLnTx/>
                <a:uFillTx/>
                <a:latin typeface="Aptos" panose="02110004020202020204"/>
                <a:ea typeface="+mn-ea"/>
                <a:cs typeface="+mn-cs"/>
              </a:rPr>
              <a:t>Galletti</a:t>
            </a:r>
            <a:endParaRPr kumimoji="0" lang="en-US" sz="180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itolo 11">
            <a:extLst>
              <a:ext uri="{FF2B5EF4-FFF2-40B4-BE49-F238E27FC236}">
                <a16:creationId xmlns:a16="http://schemas.microsoft.com/office/drawing/2014/main" id="{BEB5F354-ADE5-820B-CB33-3FF3E82B8DD8}"/>
              </a:ext>
            </a:extLst>
          </p:cNvPr>
          <p:cNvSpPr>
            <a:spLocks noGrp="1"/>
          </p:cNvSpPr>
          <p:nvPr>
            <p:ph type="title"/>
          </p:nvPr>
        </p:nvSpPr>
        <p:spPr>
          <a:xfrm>
            <a:off x="267139" y="229583"/>
            <a:ext cx="5658740" cy="507607"/>
          </a:xfrm>
        </p:spPr>
        <p:txBody>
          <a:bodyPr>
            <a:normAutofit fontScale="90000"/>
          </a:bodyPr>
          <a:lstStyle/>
          <a:p>
            <a:r>
              <a:rPr lang="en-US"/>
              <a:t>ARIA Seed laser option</a:t>
            </a:r>
          </a:p>
        </p:txBody>
      </p:sp>
    </p:spTree>
    <p:extLst>
      <p:ext uri="{BB962C8B-B14F-4D97-AF65-F5344CB8AC3E}">
        <p14:creationId xmlns:p14="http://schemas.microsoft.com/office/powerpoint/2010/main" val="303806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84A1BB6-38E0-CCBC-6B62-210EB0B2D42B}"/>
            </a:ext>
          </a:extLst>
        </p:cNvPr>
        <p:cNvGrpSpPr/>
        <p:nvPr/>
      </p:nvGrpSpPr>
      <p:grpSpPr>
        <a:xfrm>
          <a:off x="0" y="0"/>
          <a:ext cx="0" cy="0"/>
          <a:chOff x="0" y="0"/>
          <a:chExt cx="0" cy="0"/>
        </a:xfrm>
      </p:grpSpPr>
      <p:sp>
        <p:nvSpPr>
          <p:cNvPr id="173" name="Outline">
            <a:extLst>
              <a:ext uri="{FF2B5EF4-FFF2-40B4-BE49-F238E27FC236}">
                <a16:creationId xmlns:a16="http://schemas.microsoft.com/office/drawing/2014/main" id="{35FD865F-F249-75AB-BEE3-002F0AA0AC05}"/>
              </a:ext>
            </a:extLst>
          </p:cNvPr>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TDR Status and Plans </a:t>
            </a:r>
          </a:p>
        </p:txBody>
      </p:sp>
      <p:pic>
        <p:nvPicPr>
          <p:cNvPr id="175" name="Picture 3" descr="Picture 3">
            <a:extLst>
              <a:ext uri="{FF2B5EF4-FFF2-40B4-BE49-F238E27FC236}">
                <a16:creationId xmlns:a16="http://schemas.microsoft.com/office/drawing/2014/main" id="{660B9123-09DE-C5C3-37B7-A9BE833F3D39}"/>
              </a:ext>
            </a:extLst>
          </p:cNvPr>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a:extLst>
              <a:ext uri="{FF2B5EF4-FFF2-40B4-BE49-F238E27FC236}">
                <a16:creationId xmlns:a16="http://schemas.microsoft.com/office/drawing/2014/main" id="{1F0AEB17-177E-EBE5-5168-91EE49ECDB34}"/>
              </a:ext>
            </a:extLst>
          </p:cNvPr>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a:extLst>
              <a:ext uri="{FF2B5EF4-FFF2-40B4-BE49-F238E27FC236}">
                <a16:creationId xmlns:a16="http://schemas.microsoft.com/office/drawing/2014/main" id="{54A6DDD3-8426-E778-8CF2-00E960E7B992}"/>
              </a:ext>
            </a:extLst>
          </p:cNvPr>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a:extLst>
              <a:ext uri="{FF2B5EF4-FFF2-40B4-BE49-F238E27FC236}">
                <a16:creationId xmlns:a16="http://schemas.microsoft.com/office/drawing/2014/main" id="{35C2834D-2F8B-BF15-A754-1E460244BECF}"/>
              </a:ext>
            </a:extLst>
          </p:cNvPr>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a:extLst>
              <a:ext uri="{FF2B5EF4-FFF2-40B4-BE49-F238E27FC236}">
                <a16:creationId xmlns:a16="http://schemas.microsoft.com/office/drawing/2014/main" id="{105C4380-46EC-1C63-19BB-E5E3243844B9}"/>
              </a:ext>
            </a:extLst>
          </p:cNvPr>
          <p:cNvSpPr txBox="1">
            <a:spLocks noGrp="1"/>
          </p:cNvSpPr>
          <p:nvPr>
            <p:ph type="sldNum" sz="quarter" idx="2"/>
          </p:nvPr>
        </p:nvSpPr>
        <p:spPr>
          <a:xfrm>
            <a:off x="5977460" y="6486708"/>
            <a:ext cx="230832" cy="241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4</a:t>
            </a:fld>
            <a:endParaRPr kumimoji="0" sz="900" b="0" i="0" u="none" strike="noStrike" kern="0" cap="none" spc="0" normalizeH="0" baseline="0" noProof="0" dirty="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E86C201D-7E40-C90C-CA19-F28B77BBEBE4}"/>
              </a:ext>
            </a:extLst>
          </p:cNvPr>
          <p:cNvPicPr>
            <a:picLocks noChangeAspect="1"/>
          </p:cNvPicPr>
          <p:nvPr/>
        </p:nvPicPr>
        <p:blipFill>
          <a:blip r:embed="rId6"/>
          <a:stretch>
            <a:fillRect/>
          </a:stretch>
        </p:blipFill>
        <p:spPr>
          <a:xfrm>
            <a:off x="463289" y="1568468"/>
            <a:ext cx="2961720" cy="4156364"/>
          </a:xfrm>
          <a:prstGeom prst="rect">
            <a:avLst/>
          </a:prstGeom>
          <a:ln>
            <a:solidFill>
              <a:schemeClr val="tx1"/>
            </a:solidFill>
          </a:ln>
        </p:spPr>
      </p:pic>
      <p:pic>
        <p:nvPicPr>
          <p:cNvPr id="2" name="Picture 1">
            <a:extLst>
              <a:ext uri="{FF2B5EF4-FFF2-40B4-BE49-F238E27FC236}">
                <a16:creationId xmlns:a16="http://schemas.microsoft.com/office/drawing/2014/main" id="{234B7754-8FCA-A495-AB33-F98DD572A4E2}"/>
              </a:ext>
            </a:extLst>
          </p:cNvPr>
          <p:cNvPicPr>
            <a:picLocks noChangeAspect="1"/>
          </p:cNvPicPr>
          <p:nvPr/>
        </p:nvPicPr>
        <p:blipFill>
          <a:blip r:embed="rId7"/>
          <a:stretch>
            <a:fillRect/>
          </a:stretch>
        </p:blipFill>
        <p:spPr>
          <a:xfrm>
            <a:off x="3642360" y="4814012"/>
            <a:ext cx="8549640" cy="1942826"/>
          </a:xfrm>
          <a:prstGeom prst="rect">
            <a:avLst/>
          </a:prstGeom>
        </p:spPr>
      </p:pic>
      <p:pic>
        <p:nvPicPr>
          <p:cNvPr id="5" name="Picture 4">
            <a:extLst>
              <a:ext uri="{FF2B5EF4-FFF2-40B4-BE49-F238E27FC236}">
                <a16:creationId xmlns:a16="http://schemas.microsoft.com/office/drawing/2014/main" id="{B457B399-0456-5484-E546-8B78A68C7FFD}"/>
              </a:ext>
            </a:extLst>
          </p:cNvPr>
          <p:cNvPicPr>
            <a:picLocks noChangeAspect="1"/>
          </p:cNvPicPr>
          <p:nvPr/>
        </p:nvPicPr>
        <p:blipFill>
          <a:blip r:embed="rId8"/>
          <a:stretch>
            <a:fillRect/>
          </a:stretch>
        </p:blipFill>
        <p:spPr>
          <a:xfrm>
            <a:off x="4991630" y="1093311"/>
            <a:ext cx="5839519" cy="3549762"/>
          </a:xfrm>
          <a:prstGeom prst="rect">
            <a:avLst/>
          </a:prstGeom>
        </p:spPr>
      </p:pic>
    </p:spTree>
    <p:extLst>
      <p:ext uri="{BB962C8B-B14F-4D97-AF65-F5344CB8AC3E}">
        <p14:creationId xmlns:p14="http://schemas.microsoft.com/office/powerpoint/2010/main" val="20811132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1544-BCA5-392E-B0FB-FCC7C7E74436}"/>
            </a:ext>
          </a:extLst>
        </p:cNvPr>
        <p:cNvGrpSpPr/>
        <p:nvPr/>
      </p:nvGrpSpPr>
      <p:grpSpPr>
        <a:xfrm>
          <a:off x="0" y="0"/>
          <a:ext cx="0" cy="0"/>
          <a:chOff x="0" y="0"/>
          <a:chExt cx="0" cy="0"/>
        </a:xfrm>
      </p:grpSpPr>
      <p:pic>
        <p:nvPicPr>
          <p:cNvPr id="5" name="Picture 4" descr="A collage of a building and a map&#10;&#10;AI-generated content may be incorrect.">
            <a:extLst>
              <a:ext uri="{FF2B5EF4-FFF2-40B4-BE49-F238E27FC236}">
                <a16:creationId xmlns:a16="http://schemas.microsoft.com/office/drawing/2014/main" id="{85EB7854-1681-BC35-190D-430E331DE6A6}"/>
              </a:ext>
            </a:extLst>
          </p:cNvPr>
          <p:cNvPicPr>
            <a:picLocks noChangeAspect="1"/>
          </p:cNvPicPr>
          <p:nvPr/>
        </p:nvPicPr>
        <p:blipFill rotWithShape="1">
          <a:blip r:embed="rId3"/>
          <a:srcRect b="-430"/>
          <a:stretch/>
        </p:blipFill>
        <p:spPr bwMode="auto">
          <a:xfrm>
            <a:off x="482071" y="1053377"/>
            <a:ext cx="5171440" cy="530771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0C47C00-3A86-11AE-8B45-47EFADA805B9}"/>
              </a:ext>
            </a:extLst>
          </p:cNvPr>
          <p:cNvSpPr txBox="1"/>
          <p:nvPr/>
        </p:nvSpPr>
        <p:spPr>
          <a:xfrm>
            <a:off x="5851566" y="2102331"/>
            <a:ext cx="6097978" cy="969496"/>
          </a:xfrm>
          <a:prstGeom prst="rect">
            <a:avLst/>
          </a:prstGeom>
          <a:noFill/>
        </p:spPr>
        <p:txBody>
          <a:bodyPr wrap="square">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900" b="1" i="0" u="none" strike="noStrike" kern="1200" cap="none" spc="0" normalizeH="0" baseline="0" noProof="0" dirty="0">
                <a:ln>
                  <a:noFill/>
                </a:ln>
                <a:solidFill>
                  <a:prstClr val="black"/>
                </a:solidFill>
                <a:effectLst/>
                <a:uLnTx/>
                <a:uFillTx/>
                <a:latin typeface="Calibri" panose="020F0502020204030204"/>
                <a:ea typeface="+mn-ea"/>
                <a:cs typeface="+mn-cs"/>
              </a:rPr>
              <a:t>expected power consumption </a:t>
            </a: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rPr>
              <a:t>for the AQUA operation at 100 Hz repetition rate, delivering up to 1.0 GeV electron beams </a:t>
            </a:r>
            <a:r>
              <a:rPr kumimoji="0" lang="en-GB" sz="1900" b="1" i="0" u="none" strike="noStrike" kern="1200" cap="none" spc="0" normalizeH="0" baseline="0" noProof="0" dirty="0">
                <a:ln>
                  <a:noFill/>
                </a:ln>
                <a:solidFill>
                  <a:prstClr val="black"/>
                </a:solidFill>
                <a:effectLst/>
                <a:uLnTx/>
                <a:uFillTx/>
                <a:latin typeface="Calibri" panose="020F0502020204030204"/>
                <a:ea typeface="+mn-ea"/>
                <a:cs typeface="+mn-cs"/>
              </a:rPr>
              <a:t>is 1.1 MW</a:t>
            </a:r>
            <a:endParaRPr kumimoji="0" lang="en-IT" sz="19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86525E8F-03F7-7156-EEC2-EAB62AEAD162}"/>
              </a:ext>
            </a:extLst>
          </p:cNvPr>
          <p:cNvGraphicFramePr>
            <a:graphicFrameLocks noGrp="1"/>
          </p:cNvGraphicFramePr>
          <p:nvPr>
            <p:extLst>
              <p:ext uri="{D42A27DB-BD31-4B8C-83A1-F6EECF244321}">
                <p14:modId xmlns:p14="http://schemas.microsoft.com/office/powerpoint/2010/main" val="519712345"/>
              </p:ext>
            </p:extLst>
          </p:nvPr>
        </p:nvGraphicFramePr>
        <p:xfrm>
          <a:off x="5955957" y="3203561"/>
          <a:ext cx="5753970" cy="3017520"/>
        </p:xfrm>
        <a:graphic>
          <a:graphicData uri="http://schemas.openxmlformats.org/drawingml/2006/table">
            <a:tbl>
              <a:tblPr firstRow="1" firstCol="1" bandRow="1">
                <a:tableStyleId>{5C22544A-7EE6-4342-B048-85BDC9FD1C3A}</a:tableStyleId>
              </a:tblPr>
              <a:tblGrid>
                <a:gridCol w="2324234">
                  <a:extLst>
                    <a:ext uri="{9D8B030D-6E8A-4147-A177-3AD203B41FA5}">
                      <a16:colId xmlns:a16="http://schemas.microsoft.com/office/drawing/2014/main" val="1332912775"/>
                    </a:ext>
                  </a:extLst>
                </a:gridCol>
                <a:gridCol w="2111841">
                  <a:extLst>
                    <a:ext uri="{9D8B030D-6E8A-4147-A177-3AD203B41FA5}">
                      <a16:colId xmlns:a16="http://schemas.microsoft.com/office/drawing/2014/main" val="2749384792"/>
                    </a:ext>
                  </a:extLst>
                </a:gridCol>
                <a:gridCol w="1317895">
                  <a:extLst>
                    <a:ext uri="{9D8B030D-6E8A-4147-A177-3AD203B41FA5}">
                      <a16:colId xmlns:a16="http://schemas.microsoft.com/office/drawing/2014/main" val="1223449341"/>
                    </a:ext>
                  </a:extLst>
                </a:gridCol>
              </a:tblGrid>
              <a:tr h="111013">
                <a:tc>
                  <a:txBody>
                    <a:bodyPr/>
                    <a:lstStyle/>
                    <a:p>
                      <a:pPr algn="ctr"/>
                      <a:r>
                        <a:rPr lang="en-US" sz="1800" dirty="0">
                          <a:effectLst/>
                        </a:rPr>
                        <a:t>Electrical loads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kW</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2308025867"/>
                  </a:ext>
                </a:extLst>
              </a:tr>
              <a:tr h="190500">
                <a:tc>
                  <a:txBody>
                    <a:bodyPr/>
                    <a:lstStyle/>
                    <a:p>
                      <a:pPr algn="ctr"/>
                      <a:r>
                        <a:rPr lang="en-US" sz="1800" dirty="0">
                          <a:effectLst/>
                        </a:rPr>
                        <a:t>RF Modulators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575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52</a:t>
                      </a:r>
                    </a:p>
                  </a:txBody>
                  <a:tcPr marL="68580" marR="68580" marT="0" marB="0"/>
                </a:tc>
                <a:extLst>
                  <a:ext uri="{0D108BD9-81ED-4DB2-BD59-A6C34878D82A}">
                    <a16:rowId xmlns:a16="http://schemas.microsoft.com/office/drawing/2014/main" val="2282161329"/>
                  </a:ext>
                </a:extLst>
              </a:tr>
              <a:tr h="190500">
                <a:tc>
                  <a:txBody>
                    <a:bodyPr/>
                    <a:lstStyle/>
                    <a:p>
                      <a:pPr algn="ctr"/>
                      <a:r>
                        <a:rPr lang="en-US" sz="1800" dirty="0">
                          <a:effectLst/>
                        </a:rPr>
                        <a:t>Magnet PSU</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300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tc>
                <a:extLst>
                  <a:ext uri="{0D108BD9-81ED-4DB2-BD59-A6C34878D82A}">
                    <a16:rowId xmlns:a16="http://schemas.microsoft.com/office/drawing/2014/main" val="4021849080"/>
                  </a:ext>
                </a:extLst>
              </a:tr>
              <a:tr h="190500">
                <a:tc>
                  <a:txBody>
                    <a:bodyPr/>
                    <a:lstStyle/>
                    <a:p>
                      <a:pPr algn="ctr"/>
                      <a:r>
                        <a:rPr lang="en-US" sz="1800" dirty="0">
                          <a:effectLst/>
                        </a:rPr>
                        <a:t>Laser</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15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68580" marR="68580" marT="0" marB="0"/>
                </a:tc>
                <a:extLst>
                  <a:ext uri="{0D108BD9-81ED-4DB2-BD59-A6C34878D82A}">
                    <a16:rowId xmlns:a16="http://schemas.microsoft.com/office/drawing/2014/main" val="768209497"/>
                  </a:ext>
                </a:extLst>
              </a:tr>
              <a:tr h="190500">
                <a:tc>
                  <a:txBody>
                    <a:bodyPr/>
                    <a:lstStyle/>
                    <a:p>
                      <a:pPr algn="ctr"/>
                      <a:r>
                        <a:rPr lang="en-US" sz="1800" dirty="0">
                          <a:effectLst/>
                        </a:rPr>
                        <a:t>Experimental users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10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tc>
                <a:extLst>
                  <a:ext uri="{0D108BD9-81ED-4DB2-BD59-A6C34878D82A}">
                    <a16:rowId xmlns:a16="http://schemas.microsoft.com/office/drawing/2014/main" val="1578584143"/>
                  </a:ext>
                </a:extLst>
              </a:tr>
              <a:tr h="190500">
                <a:tc>
                  <a:txBody>
                    <a:bodyPr/>
                    <a:lstStyle/>
                    <a:p>
                      <a:pPr algn="ctr"/>
                      <a:r>
                        <a:rPr lang="en-US" sz="1800" dirty="0">
                          <a:effectLst/>
                        </a:rPr>
                        <a:t>Vacuum, electronics and controls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30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tc>
                <a:extLst>
                  <a:ext uri="{0D108BD9-81ED-4DB2-BD59-A6C34878D82A}">
                    <a16:rowId xmlns:a16="http://schemas.microsoft.com/office/drawing/2014/main" val="2346137789"/>
                  </a:ext>
                </a:extLst>
              </a:tr>
              <a:tr h="190500">
                <a:tc>
                  <a:txBody>
                    <a:bodyPr/>
                    <a:lstStyle/>
                    <a:p>
                      <a:pPr algn="ctr"/>
                      <a:r>
                        <a:rPr lang="en-US" sz="1800" dirty="0">
                          <a:effectLst/>
                        </a:rPr>
                        <a:t>Cooling magnet + RF</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45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latin typeface="Times New Roman" panose="02020603050405020304" pitchFamily="18" charset="0"/>
                          <a:ea typeface="Times New Roman" panose="02020603050405020304" pitchFamily="18" charset="0"/>
                          <a:cs typeface="Times New Roman" panose="02020603050405020304" pitchFamily="18" charset="0"/>
                        </a:rPr>
                        <a:t>4.1</a:t>
                      </a:r>
                    </a:p>
                  </a:txBody>
                  <a:tcPr marL="68580" marR="68580" marT="0" marB="0"/>
                </a:tc>
                <a:extLst>
                  <a:ext uri="{0D108BD9-81ED-4DB2-BD59-A6C34878D82A}">
                    <a16:rowId xmlns:a16="http://schemas.microsoft.com/office/drawing/2014/main" val="4029407728"/>
                  </a:ext>
                </a:extLst>
              </a:tr>
              <a:tr h="190500">
                <a:tc>
                  <a:txBody>
                    <a:bodyPr/>
                    <a:lstStyle/>
                    <a:p>
                      <a:pPr algn="ctr"/>
                      <a:r>
                        <a:rPr lang="en-US" sz="1800" dirty="0">
                          <a:effectLst/>
                        </a:rPr>
                        <a:t>HVAC</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120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IT" sz="1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11</a:t>
                      </a:r>
                    </a:p>
                  </a:txBody>
                  <a:tcPr marL="68580" marR="68580" marT="0" marB="0"/>
                </a:tc>
                <a:extLst>
                  <a:ext uri="{0D108BD9-81ED-4DB2-BD59-A6C34878D82A}">
                    <a16:rowId xmlns:a16="http://schemas.microsoft.com/office/drawing/2014/main" val="3116694413"/>
                  </a:ext>
                </a:extLst>
              </a:tr>
              <a:tr h="190500">
                <a:tc>
                  <a:txBody>
                    <a:bodyPr/>
                    <a:lstStyle/>
                    <a:p>
                      <a:pPr algn="ctr"/>
                      <a:r>
                        <a:rPr lang="en-US" sz="1800" dirty="0">
                          <a:effectLst/>
                        </a:rPr>
                        <a:t>Total Expected power consumption</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highlight>
                            <a:srgbClr val="FFFF00"/>
                          </a:highlight>
                        </a:rPr>
                        <a:t>1095</a:t>
                      </a:r>
                      <a:endParaRPr lang="en-IT" sz="1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8156547"/>
                  </a:ext>
                </a:extLst>
              </a:tr>
            </a:tbl>
          </a:graphicData>
        </a:graphic>
      </p:graphicFrame>
      <p:sp>
        <p:nvSpPr>
          <p:cNvPr id="11" name="Titel 2">
            <a:extLst>
              <a:ext uri="{FF2B5EF4-FFF2-40B4-BE49-F238E27FC236}">
                <a16:creationId xmlns:a16="http://schemas.microsoft.com/office/drawing/2014/main" id="{DF35E9FE-FE25-AA4A-DC02-6FEBF0A1CC2E}"/>
              </a:ext>
            </a:extLst>
          </p:cNvPr>
          <p:cNvSpPr>
            <a:spLocks noGrp="1"/>
          </p:cNvSpPr>
          <p:nvPr>
            <p:ph type="title"/>
          </p:nvPr>
        </p:nvSpPr>
        <p:spPr>
          <a:xfrm>
            <a:off x="1801091" y="-272186"/>
            <a:ext cx="9421091" cy="1325563"/>
          </a:xfrm>
        </p:spPr>
        <p:txBody>
          <a:bodyPr>
            <a:normAutofit/>
          </a:bodyPr>
          <a:lstStyle/>
          <a:p>
            <a:r>
              <a:rPr lang="en-GB" sz="3600" dirty="0">
                <a:latin typeface="+mn-lt"/>
              </a:rPr>
              <a:t>Civil Infrastructures ready for tender</a:t>
            </a:r>
            <a:endParaRPr lang="de-DE" sz="3600" dirty="0">
              <a:latin typeface="+mn-lt"/>
            </a:endParaRPr>
          </a:p>
        </p:txBody>
      </p:sp>
      <p:sp>
        <p:nvSpPr>
          <p:cNvPr id="14" name="TextBox 13">
            <a:extLst>
              <a:ext uri="{FF2B5EF4-FFF2-40B4-BE49-F238E27FC236}">
                <a16:creationId xmlns:a16="http://schemas.microsoft.com/office/drawing/2014/main" id="{C1F3E19E-4EF6-A7DB-BCE9-8D2ACF943A28}"/>
              </a:ext>
            </a:extLst>
          </p:cNvPr>
          <p:cNvSpPr txBox="1"/>
          <p:nvPr/>
        </p:nvSpPr>
        <p:spPr>
          <a:xfrm>
            <a:off x="5851566" y="1239300"/>
            <a:ext cx="6188034" cy="677108"/>
          </a:xfrm>
          <a:prstGeom prst="rect">
            <a:avLst/>
          </a:prstGeom>
          <a:noFill/>
        </p:spPr>
        <p:txBody>
          <a:bodyPr wrap="square">
            <a:spAutoFit/>
          </a:bodyPr>
          <a:lstStyle/>
          <a:p>
            <a:r>
              <a:rPr lang="en-GB" dirty="0">
                <a:highlight>
                  <a:srgbClr val="FFFF00"/>
                </a:highlight>
              </a:rPr>
              <a:t>We are now ready to proceed with the tendering phase for the awarding of the works</a:t>
            </a:r>
            <a:endParaRPr lang="en-IT" dirty="0">
              <a:highlight>
                <a:srgbClr val="FFFF00"/>
              </a:highlight>
            </a:endParaRPr>
          </a:p>
        </p:txBody>
      </p:sp>
      <p:sp>
        <p:nvSpPr>
          <p:cNvPr id="15" name="TextBox 14">
            <a:extLst>
              <a:ext uri="{FF2B5EF4-FFF2-40B4-BE49-F238E27FC236}">
                <a16:creationId xmlns:a16="http://schemas.microsoft.com/office/drawing/2014/main" id="{94B672EC-47F5-1643-2C6B-C9661B157C55}"/>
              </a:ext>
            </a:extLst>
          </p:cNvPr>
          <p:cNvSpPr txBox="1"/>
          <p:nvPr/>
        </p:nvSpPr>
        <p:spPr>
          <a:xfrm>
            <a:off x="8900555" y="6473279"/>
            <a:ext cx="3042500" cy="384721"/>
          </a:xfrm>
          <a:prstGeom prst="rect">
            <a:avLst/>
          </a:prstGeom>
          <a:noFill/>
        </p:spPr>
        <p:txBody>
          <a:bodyPr wrap="none" rtlCol="0">
            <a:spAutoFit/>
          </a:bodyPr>
          <a:lstStyle/>
          <a:p>
            <a:r>
              <a:rPr lang="en-GB" dirty="0"/>
              <a:t>C</a:t>
            </a:r>
            <a:r>
              <a:rPr lang="en-IT" dirty="0"/>
              <a:t>ourtesy U. Rotundo, R. Ricci</a:t>
            </a:r>
          </a:p>
        </p:txBody>
      </p:sp>
    </p:spTree>
    <p:extLst>
      <p:ext uri="{BB962C8B-B14F-4D97-AF65-F5344CB8AC3E}">
        <p14:creationId xmlns:p14="http://schemas.microsoft.com/office/powerpoint/2010/main" val="1915803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822911-1E22-B9FC-EE03-9140CEE58647}"/>
              </a:ext>
            </a:extLst>
          </p:cNvPr>
          <p:cNvSpPr>
            <a:spLocks noGrp="1"/>
          </p:cNvSpPr>
          <p:nvPr>
            <p:ph type="title"/>
          </p:nvPr>
        </p:nvSpPr>
        <p:spPr/>
        <p:txBody>
          <a:bodyPr/>
          <a:lstStyle/>
          <a:p>
            <a:r>
              <a:rPr lang="en-GB" dirty="0"/>
              <a:t>Actions to Improve </a:t>
            </a:r>
            <a:r>
              <a:rPr lang="en-GB" dirty="0" err="1"/>
              <a:t>Sustainabilit</a:t>
            </a:r>
            <a:r>
              <a:rPr lang="en-IT" dirty="0"/>
              <a:t>y</a:t>
            </a:r>
          </a:p>
        </p:txBody>
      </p:sp>
      <p:graphicFrame>
        <p:nvGraphicFramePr>
          <p:cNvPr id="11" name="Table 10">
            <a:extLst>
              <a:ext uri="{FF2B5EF4-FFF2-40B4-BE49-F238E27FC236}">
                <a16:creationId xmlns:a16="http://schemas.microsoft.com/office/drawing/2014/main" id="{E380916D-7004-6CA6-F196-A5DDEE6E1E44}"/>
              </a:ext>
            </a:extLst>
          </p:cNvPr>
          <p:cNvGraphicFramePr>
            <a:graphicFrameLocks noGrp="1"/>
          </p:cNvGraphicFramePr>
          <p:nvPr>
            <p:extLst>
              <p:ext uri="{D42A27DB-BD31-4B8C-83A1-F6EECF244321}">
                <p14:modId xmlns:p14="http://schemas.microsoft.com/office/powerpoint/2010/main" val="3394300296"/>
              </p:ext>
            </p:extLst>
          </p:nvPr>
        </p:nvGraphicFramePr>
        <p:xfrm>
          <a:off x="0" y="809370"/>
          <a:ext cx="12192000" cy="5742170"/>
        </p:xfrm>
        <a:graphic>
          <a:graphicData uri="http://schemas.openxmlformats.org/drawingml/2006/table">
            <a:tbl>
              <a:tblPr/>
              <a:tblGrid>
                <a:gridCol w="2263270">
                  <a:extLst>
                    <a:ext uri="{9D8B030D-6E8A-4147-A177-3AD203B41FA5}">
                      <a16:colId xmlns:a16="http://schemas.microsoft.com/office/drawing/2014/main" val="3521923997"/>
                    </a:ext>
                  </a:extLst>
                </a:gridCol>
                <a:gridCol w="6411446">
                  <a:extLst>
                    <a:ext uri="{9D8B030D-6E8A-4147-A177-3AD203B41FA5}">
                      <a16:colId xmlns:a16="http://schemas.microsoft.com/office/drawing/2014/main" val="739890804"/>
                    </a:ext>
                  </a:extLst>
                </a:gridCol>
                <a:gridCol w="3447348">
                  <a:extLst>
                    <a:ext uri="{9D8B030D-6E8A-4147-A177-3AD203B41FA5}">
                      <a16:colId xmlns:a16="http://schemas.microsoft.com/office/drawing/2014/main" val="2732803905"/>
                    </a:ext>
                  </a:extLst>
                </a:gridCol>
                <a:gridCol w="69936">
                  <a:extLst>
                    <a:ext uri="{9D8B030D-6E8A-4147-A177-3AD203B41FA5}">
                      <a16:colId xmlns:a16="http://schemas.microsoft.com/office/drawing/2014/main" val="3494085309"/>
                    </a:ext>
                  </a:extLst>
                </a:gridCol>
              </a:tblGrid>
              <a:tr h="95203">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b="1">
                          <a:latin typeface="Times New Roman" panose="02020603050405020304" pitchFamily="18" charset="0"/>
                          <a:cs typeface="Times New Roman" panose="02020603050405020304" pitchFamily="18" charset="0"/>
                        </a:rPr>
                        <a:t>Action / Measure</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b="1">
                          <a:latin typeface="Times New Roman" panose="02020603050405020304" pitchFamily="18" charset="0"/>
                          <a:cs typeface="Times New Roman" panose="02020603050405020304" pitchFamily="18" charset="0"/>
                        </a:rPr>
                        <a:t>Expected Impact</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317463"/>
                  </a:ext>
                </a:extLst>
              </a:tr>
              <a:tr h="290089">
                <a:tc>
                  <a:txBody>
                    <a:bodyPr/>
                    <a:lstStyle/>
                    <a:p>
                      <a:r>
                        <a:rPr lang="en-GB" sz="1400" b="1">
                          <a:latin typeface="Times New Roman" panose="02020603050405020304" pitchFamily="18" charset="0"/>
                          <a:cs typeface="Times New Roman" panose="02020603050405020304" pitchFamily="18" charset="0"/>
                        </a:rPr>
                        <a:t>Energy Production</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1.7 MWp photovoltaic systems (including 217 </a:t>
                      </a:r>
                      <a:r>
                        <a:rPr lang="en-GB" sz="1400" err="1">
                          <a:latin typeface="Times New Roman" panose="02020603050405020304" pitchFamily="18" charset="0"/>
                          <a:cs typeface="Times New Roman" panose="02020603050405020304" pitchFamily="18" charset="0"/>
                        </a:rPr>
                        <a:t>kWp</a:t>
                      </a:r>
                      <a:r>
                        <a:rPr lang="en-GB" sz="1400">
                          <a:latin typeface="Times New Roman" panose="02020603050405020304" pitchFamily="18" charset="0"/>
                          <a:cs typeface="Times New Roman" panose="02020603050405020304" pitchFamily="18" charset="0"/>
                        </a:rPr>
                        <a:t> on EuPRAXIA building)</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 2.3 GWh yr⁻¹ of renewable electricity (~15 % of total LNF base load demand)</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67014264"/>
                  </a:ext>
                </a:extLst>
              </a:tr>
              <a:tr h="424521">
                <a:tc>
                  <a:txBody>
                    <a:bodyPr/>
                    <a:lstStyle/>
                    <a:p>
                      <a:r>
                        <a:rPr lang="en-GB" sz="1400" b="1">
                          <a:latin typeface="Times New Roman" panose="02020603050405020304" pitchFamily="18" charset="0"/>
                          <a:cs typeface="Times New Roman" panose="02020603050405020304" pitchFamily="18" charset="0"/>
                        </a:rPr>
                        <a:t>Energy Efficiency – Building</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Compliance with EU DNSH and Italian CAM (D.M. 23.06.2022); thermal transmittance optimization; 64 % permeable surface</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Reduction of building energy use &gt; 25 %; mitigation of heat-island effect</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101520911"/>
                  </a:ext>
                </a:extLst>
              </a:tr>
              <a:tr h="357305">
                <a:tc>
                  <a:txBody>
                    <a:bodyPr/>
                    <a:lstStyle/>
                    <a:p>
                      <a:r>
                        <a:rPr lang="en-GB" sz="1400" b="1">
                          <a:highlight>
                            <a:srgbClr val="FFFF00"/>
                          </a:highlight>
                          <a:latin typeface="Times New Roman" panose="02020603050405020304" pitchFamily="18" charset="0"/>
                          <a:cs typeface="Times New Roman" panose="02020603050405020304" pitchFamily="18" charset="0"/>
                        </a:rPr>
                        <a:t>Energy Efficiency – RF Systems</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Adoption of &gt; 55 % efficiency X-band klystrons (CERN–CPI VKX83113) and solid-state modulators</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highlight>
                            <a:srgbClr val="FFFF00"/>
                          </a:highlight>
                          <a:latin typeface="Times New Roman" panose="02020603050405020304" pitchFamily="18" charset="0"/>
                          <a:cs typeface="Times New Roman" panose="02020603050405020304" pitchFamily="18" charset="0"/>
                        </a:rPr>
                        <a:t>10 % efficiency gain vs. standard systems </a:t>
                      </a:r>
                      <a:r>
                        <a:rPr lang="en-GB" sz="1400">
                          <a:latin typeface="Times New Roman" panose="02020603050405020304" pitchFamily="18" charset="0"/>
                          <a:cs typeface="Times New Roman" panose="02020603050405020304" pitchFamily="18" charset="0"/>
                        </a:rPr>
                        <a:t>(~200 MWh yr⁻¹ saved)</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967318608"/>
                  </a:ext>
                </a:extLst>
              </a:tr>
              <a:tr h="290089">
                <a:tc>
                  <a:txBody>
                    <a:bodyPr/>
                    <a:lstStyle/>
                    <a:p>
                      <a:r>
                        <a:rPr lang="en-GB" sz="1400" b="1">
                          <a:highlight>
                            <a:srgbClr val="FFFF00"/>
                          </a:highlight>
                          <a:latin typeface="Times New Roman" panose="02020603050405020304" pitchFamily="18" charset="0"/>
                          <a:cs typeface="Times New Roman" panose="02020603050405020304" pitchFamily="18" charset="0"/>
                        </a:rPr>
                        <a:t>HVAC Optimization</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Sizing based on </a:t>
                      </a:r>
                      <a:r>
                        <a:rPr lang="it-IT" sz="1400"/>
                        <a:t>low-grade </a:t>
                      </a:r>
                      <a:r>
                        <a:rPr lang="it-IT" sz="1400" err="1"/>
                        <a:t>heat</a:t>
                      </a:r>
                      <a:r>
                        <a:rPr lang="it-IT" sz="1400"/>
                        <a:t> and </a:t>
                      </a:r>
                      <a:r>
                        <a:rPr lang="it-IT" sz="1400" err="1"/>
                        <a:t>specific</a:t>
                      </a:r>
                      <a:r>
                        <a:rPr lang="it-IT" sz="1400"/>
                        <a:t> </a:t>
                      </a:r>
                      <a:r>
                        <a:rPr lang="it-IT" sz="1400" err="1"/>
                        <a:t>cooling</a:t>
                      </a:r>
                      <a:r>
                        <a:rPr lang="it-IT" sz="1400"/>
                        <a:t> for </a:t>
                      </a:r>
                      <a:r>
                        <a:rPr lang="it-IT" sz="1400" err="1"/>
                        <a:t>sensible</a:t>
                      </a:r>
                      <a:r>
                        <a:rPr lang="it-IT" sz="1400"/>
                        <a:t> </a:t>
                      </a:r>
                      <a:r>
                        <a:rPr lang="it-IT" sz="1400" err="1"/>
                        <a:t>heat</a:t>
                      </a:r>
                      <a:r>
                        <a:rPr lang="it-IT" sz="1400"/>
                        <a:t> </a:t>
                      </a:r>
                      <a:r>
                        <a:rPr lang="it-IT" sz="1400" err="1"/>
                        <a:t>produced</a:t>
                      </a:r>
                      <a:r>
                        <a:rPr lang="it-IT" sz="1400"/>
                        <a:t> </a:t>
                      </a:r>
                      <a:r>
                        <a:rPr lang="it-IT" sz="1400">
                          <a:highlight>
                            <a:srgbClr val="FFFF00"/>
                          </a:highlight>
                        </a:rPr>
                        <a:t>by </a:t>
                      </a:r>
                      <a:r>
                        <a:rPr lang="it-IT" sz="1400" err="1">
                          <a:highlight>
                            <a:srgbClr val="FFFF00"/>
                          </a:highlight>
                        </a:rPr>
                        <a:t>multipurpose</a:t>
                      </a:r>
                      <a:r>
                        <a:rPr lang="it-IT" sz="1400">
                          <a:highlight>
                            <a:srgbClr val="FFFF00"/>
                          </a:highlight>
                        </a:rPr>
                        <a:t> </a:t>
                      </a:r>
                      <a:r>
                        <a:rPr lang="it-IT" sz="1400" err="1">
                          <a:highlight>
                            <a:srgbClr val="FFFF00"/>
                          </a:highlight>
                        </a:rPr>
                        <a:t>chillers</a:t>
                      </a:r>
                      <a:r>
                        <a:rPr lang="it-IT" sz="1400"/>
                        <a:t>, i</a:t>
                      </a:r>
                      <a:r>
                        <a:rPr lang="en-GB" sz="1400" err="1">
                          <a:latin typeface="Times New Roman" panose="02020603050405020304" pitchFamily="18" charset="0"/>
                          <a:cs typeface="Times New Roman" panose="02020603050405020304" pitchFamily="18" charset="0"/>
                        </a:rPr>
                        <a:t>nverter</a:t>
                      </a:r>
                      <a:r>
                        <a:rPr lang="en-GB" sz="1400">
                          <a:latin typeface="Times New Roman" panose="02020603050405020304" pitchFamily="18" charset="0"/>
                          <a:cs typeface="Times New Roman" panose="02020603050405020304" pitchFamily="18" charset="0"/>
                        </a:rPr>
                        <a:t> chillers, free-cooling AHU, heat recovery</a:t>
                      </a:r>
                      <a:endParaRPr lang="en-GB" sz="1400" strike="sngStrike">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 </a:t>
                      </a:r>
                      <a:r>
                        <a:rPr lang="en-GB" sz="1400">
                          <a:highlight>
                            <a:srgbClr val="FFFF00"/>
                          </a:highlight>
                          <a:latin typeface="Times New Roman" panose="02020603050405020304" pitchFamily="18" charset="0"/>
                          <a:cs typeface="Times New Roman" panose="02020603050405020304" pitchFamily="18" charset="0"/>
                        </a:rPr>
                        <a:t>30 % reduction of HVAC electricity </a:t>
                      </a:r>
                      <a:r>
                        <a:rPr lang="en-GB" sz="1400">
                          <a:latin typeface="Times New Roman" panose="02020603050405020304" pitchFamily="18" charset="0"/>
                          <a:cs typeface="Times New Roman" panose="02020603050405020304" pitchFamily="18" charset="0"/>
                        </a:rPr>
                        <a:t>(~300 MWh yr⁻¹ saved)</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94746874"/>
                  </a:ext>
                </a:extLst>
              </a:tr>
              <a:tr h="290089">
                <a:tc>
                  <a:txBody>
                    <a:bodyPr/>
                    <a:lstStyle/>
                    <a:p>
                      <a:r>
                        <a:rPr lang="en-GB" sz="1400" b="1">
                          <a:latin typeface="Times New Roman" panose="02020603050405020304" pitchFamily="18" charset="0"/>
                          <a:cs typeface="Times New Roman" panose="02020603050405020304" pitchFamily="18" charset="0"/>
                        </a:rPr>
                        <a:t>Process Cooling</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Closed water loop with adiabatic dry coolers and variable-speed pumps</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Energy overhead limited to &lt; 10 %; water saving ~90 % vs. conventional</a:t>
                      </a:r>
                      <a:endParaRPr lang="en-GB" sz="1400">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306997754"/>
                  </a:ext>
                </a:extLst>
              </a:tr>
              <a:tr h="290089">
                <a:tc>
                  <a:txBody>
                    <a:bodyPr/>
                    <a:lstStyle/>
                    <a:p>
                      <a:r>
                        <a:rPr lang="en-GB" sz="1400" b="1">
                          <a:highlight>
                            <a:srgbClr val="FFFF00"/>
                          </a:highlight>
                          <a:latin typeface="Times New Roman" panose="02020603050405020304" pitchFamily="18" charset="0"/>
                          <a:cs typeface="Times New Roman" panose="02020603050405020304" pitchFamily="18" charset="0"/>
                        </a:rPr>
                        <a:t>Waste-Heat Recovery</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highlight>
                            <a:srgbClr val="FFFF00"/>
                          </a:highlight>
                          <a:latin typeface="Times New Roman" panose="02020603050405020304" pitchFamily="18" charset="0"/>
                          <a:cs typeface="Times New Roman" panose="02020603050405020304" pitchFamily="18" charset="0"/>
                        </a:rPr>
                        <a:t>Reuse of recovered heat </a:t>
                      </a:r>
                      <a:r>
                        <a:rPr lang="en-GB" sz="1400">
                          <a:latin typeface="Times New Roman" panose="02020603050405020304" pitchFamily="18" charset="0"/>
                          <a:cs typeface="Times New Roman" panose="02020603050405020304" pitchFamily="18" charset="0"/>
                        </a:rPr>
                        <a:t>from data </a:t>
                      </a:r>
                      <a:r>
                        <a:rPr lang="en-GB" sz="1400" err="1">
                          <a:latin typeface="Times New Roman" panose="02020603050405020304" pitchFamily="18" charset="0"/>
                          <a:cs typeface="Times New Roman" panose="02020603050405020304" pitchFamily="18" charset="0"/>
                        </a:rPr>
                        <a:t>center</a:t>
                      </a:r>
                      <a:r>
                        <a:rPr lang="en-GB" sz="1400">
                          <a:latin typeface="Times New Roman" panose="02020603050405020304" pitchFamily="18" charset="0"/>
                          <a:cs typeface="Times New Roman" panose="02020603050405020304" pitchFamily="18" charset="0"/>
                        </a:rPr>
                        <a:t> and HVAC to supply nearby buildings</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 1 GWh yr⁻¹ of thermal energy reused</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74931065"/>
                  </a:ext>
                </a:extLst>
              </a:tr>
              <a:tr h="357305">
                <a:tc>
                  <a:txBody>
                    <a:bodyPr/>
                    <a:lstStyle/>
                    <a:p>
                      <a:r>
                        <a:rPr lang="en-GB" sz="1400" b="1">
                          <a:highlight>
                            <a:srgbClr val="FFFF00"/>
                          </a:highlight>
                          <a:latin typeface="Times New Roman" panose="02020603050405020304" pitchFamily="18" charset="0"/>
                          <a:cs typeface="Times New Roman" panose="02020603050405020304" pitchFamily="18" charset="0"/>
                        </a:rPr>
                        <a:t>Materials and Construction</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Use of recycled aggregates, low-carbon concrete, PVC / PP pipes with ≥ 5 % recycled content</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Embodied CO₂ reduction ≈ 5–10 %</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804732752"/>
                  </a:ext>
                </a:extLst>
              </a:tr>
              <a:tr h="290089">
                <a:tc>
                  <a:txBody>
                    <a:bodyPr/>
                    <a:lstStyle/>
                    <a:p>
                      <a:r>
                        <a:rPr lang="en-GB" sz="1400" b="1">
                          <a:latin typeface="Times New Roman" panose="02020603050405020304" pitchFamily="18" charset="0"/>
                          <a:cs typeface="Times New Roman" panose="02020603050405020304" pitchFamily="18" charset="0"/>
                        </a:rPr>
                        <a:t>Excavation Materials Reuse</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97 000 m³ excavated; ~14 000 m³ reused on-site; remainder sent to certified recovery sites</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&gt; 70 % reuse rate; reduced landfill waste</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264258269"/>
                  </a:ext>
                </a:extLst>
              </a:tr>
              <a:tr h="290089">
                <a:tc>
                  <a:txBody>
                    <a:bodyPr/>
                    <a:lstStyle/>
                    <a:p>
                      <a:r>
                        <a:rPr lang="en-GB" sz="1400" b="1">
                          <a:highlight>
                            <a:srgbClr val="FFFF00"/>
                          </a:highlight>
                          <a:latin typeface="Times New Roman" panose="02020603050405020304" pitchFamily="18" charset="0"/>
                          <a:cs typeface="Times New Roman" panose="02020603050405020304" pitchFamily="18" charset="0"/>
                        </a:rPr>
                        <a:t>Greenhouse Gas Reduction</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Elimination of SF₆ in MV equipment; recovery for RF circulators; refrigerants GWP &lt; 675</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Near-zero direct GHG emissions</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4771050"/>
                  </a:ext>
                </a:extLst>
              </a:tr>
              <a:tr h="222873">
                <a:tc>
                  <a:txBody>
                    <a:bodyPr/>
                    <a:lstStyle/>
                    <a:p>
                      <a:r>
                        <a:rPr lang="en-GB" sz="1400" b="1">
                          <a:highlight>
                            <a:srgbClr val="FFFF00"/>
                          </a:highlight>
                          <a:latin typeface="Times New Roman" panose="02020603050405020304" pitchFamily="18" charset="0"/>
                          <a:cs typeface="Times New Roman" panose="02020603050405020304" pitchFamily="18" charset="0"/>
                        </a:rPr>
                        <a:t>Water Management</a:t>
                      </a:r>
                      <a:endParaRPr lang="en-GB" sz="1400">
                        <a:highlight>
                          <a:srgbClr val="FFFF00"/>
                        </a:highlight>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Rainwater harvesting for toilets and irrigation; green roof SRI ≥ 76</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30 % reduction in potable water use; stormwater control</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903369437"/>
                  </a:ext>
                </a:extLst>
              </a:tr>
              <a:tr h="290089">
                <a:tc>
                  <a:txBody>
                    <a:bodyPr/>
                    <a:lstStyle/>
                    <a:p>
                      <a:r>
                        <a:rPr lang="en-GB" sz="1400" b="1">
                          <a:latin typeface="Times New Roman" panose="02020603050405020304" pitchFamily="18" charset="0"/>
                          <a:cs typeface="Times New Roman" panose="02020603050405020304" pitchFamily="18" charset="0"/>
                        </a:rPr>
                        <a:t>Smart Control Systems</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Building Management System (BMS) + PLC adaptive control for HVAC and cooling</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Real-time optimization; predictive maintenance</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45316880"/>
                  </a:ext>
                </a:extLst>
              </a:tr>
              <a:tr h="290089">
                <a:tc>
                  <a:txBody>
                    <a:bodyPr/>
                    <a:lstStyle/>
                    <a:p>
                      <a:r>
                        <a:rPr lang="en-GB" sz="1400" b="1">
                          <a:latin typeface="Times New Roman" panose="02020603050405020304" pitchFamily="18" charset="0"/>
                          <a:cs typeface="Times New Roman" panose="02020603050405020304" pitchFamily="18" charset="0"/>
                        </a:rPr>
                        <a:t>Environmental Monitoring</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INFN Environmental Report 2023 baseline; yearly updates and CO₂ footprint tracking</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Continuous improvement and compliance reporting</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39614646"/>
                  </a:ext>
                </a:extLst>
              </a:tr>
              <a:tr h="222873">
                <a:tc>
                  <a:txBody>
                    <a:bodyPr/>
                    <a:lstStyle/>
                    <a:p>
                      <a:r>
                        <a:rPr lang="en-GB" sz="1400" b="1">
                          <a:latin typeface="Times New Roman" panose="02020603050405020304" pitchFamily="18" charset="0"/>
                          <a:cs typeface="Times New Roman" panose="02020603050405020304" pitchFamily="18" charset="0"/>
                        </a:rPr>
                        <a:t>Life-Cycle Assessment (LCA)</a:t>
                      </a:r>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Comprehensive LCA under preparation with digital twin integration</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GB" sz="1400">
                          <a:latin typeface="Times New Roman" panose="02020603050405020304" pitchFamily="18" charset="0"/>
                          <a:cs typeface="Times New Roman" panose="02020603050405020304" pitchFamily="18" charset="0"/>
                        </a:rPr>
                        <a:t>Quantification of full lifecycle CO₂ and material footprint</a:t>
                      </a: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GB" sz="1400">
                        <a:latin typeface="Times New Roman" panose="02020603050405020304" pitchFamily="18" charset="0"/>
                        <a:cs typeface="Times New Roman" panose="02020603050405020304" pitchFamily="18" charset="0"/>
                      </a:endParaRPr>
                    </a:p>
                  </a:txBody>
                  <a:tcPr marL="21226" marR="21226" marT="10613" marB="106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131689201"/>
                  </a:ext>
                </a:extLst>
              </a:tr>
            </a:tbl>
          </a:graphicData>
        </a:graphic>
      </p:graphicFrame>
      <p:sp>
        <p:nvSpPr>
          <p:cNvPr id="2" name="TextBox 1">
            <a:extLst>
              <a:ext uri="{FF2B5EF4-FFF2-40B4-BE49-F238E27FC236}">
                <a16:creationId xmlns:a16="http://schemas.microsoft.com/office/drawing/2014/main" id="{22209D12-155E-2F2F-EFF4-DDAFA539A3E1}"/>
              </a:ext>
            </a:extLst>
          </p:cNvPr>
          <p:cNvSpPr txBox="1"/>
          <p:nvPr/>
        </p:nvSpPr>
        <p:spPr>
          <a:xfrm>
            <a:off x="10379709" y="6551540"/>
            <a:ext cx="1812291" cy="384721"/>
          </a:xfrm>
          <a:prstGeom prst="rect">
            <a:avLst/>
          </a:prstGeom>
          <a:noFill/>
        </p:spPr>
        <p:txBody>
          <a:bodyPr wrap="none" rtlCol="0">
            <a:spAutoFit/>
          </a:bodyPr>
          <a:lstStyle/>
          <a:p>
            <a:r>
              <a:rPr lang="en-GB" dirty="0"/>
              <a:t>C</a:t>
            </a:r>
            <a:r>
              <a:rPr lang="en-IT" dirty="0"/>
              <a:t>ourtesy R. Ricci</a:t>
            </a:r>
          </a:p>
        </p:txBody>
      </p:sp>
    </p:spTree>
    <p:extLst>
      <p:ext uri="{BB962C8B-B14F-4D97-AF65-F5344CB8AC3E}">
        <p14:creationId xmlns:p14="http://schemas.microsoft.com/office/powerpoint/2010/main" val="147446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497A-71A5-C8D5-A1F9-C6D5F4D55D83}"/>
            </a:ext>
          </a:extLst>
        </p:cNvPr>
        <p:cNvGrpSpPr/>
        <p:nvPr/>
      </p:nvGrpSpPr>
      <p:grpSpPr>
        <a:xfrm>
          <a:off x="0" y="0"/>
          <a:ext cx="0" cy="0"/>
          <a:chOff x="0" y="0"/>
          <a:chExt cx="0" cy="0"/>
        </a:xfrm>
      </p:grpSpPr>
      <p:sp>
        <p:nvSpPr>
          <p:cNvPr id="38" name="Textfeld 37">
            <a:extLst>
              <a:ext uri="{FF2B5EF4-FFF2-40B4-BE49-F238E27FC236}">
                <a16:creationId xmlns:a16="http://schemas.microsoft.com/office/drawing/2014/main" id="{8B1EDBB8-F657-C483-846E-224DCEEEE6C2}"/>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a:ea typeface="+mn-ea"/>
                <a:cs typeface="Calibri"/>
              </a:rPr>
              <a:t>EuPRAXIA@SPARC_LAB</a:t>
            </a:r>
          </a:p>
        </p:txBody>
      </p:sp>
      <p:sp>
        <p:nvSpPr>
          <p:cNvPr id="4" name="Segnaposto numero diapositiva 3">
            <a:extLst>
              <a:ext uri="{FF2B5EF4-FFF2-40B4-BE49-F238E27FC236}">
                <a16:creationId xmlns:a16="http://schemas.microsoft.com/office/drawing/2014/main" id="{EB3424BB-79B0-131D-0A7E-C99399A054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9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Rectangle 52">
            <a:extLst>
              <a:ext uri="{FF2B5EF4-FFF2-40B4-BE49-F238E27FC236}">
                <a16:creationId xmlns:a16="http://schemas.microsoft.com/office/drawing/2014/main" id="{1DA09D33-2786-5EE6-2373-056D29D8464D}"/>
              </a:ext>
            </a:extLst>
          </p:cNvPr>
          <p:cNvSpPr/>
          <p:nvPr/>
        </p:nvSpPr>
        <p:spPr>
          <a:xfrm>
            <a:off x="17171" y="5971460"/>
            <a:ext cx="12139582" cy="501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black and yellow object with a white background&#10;&#10;AI-generated content may be incorrect.">
            <a:extLst>
              <a:ext uri="{FF2B5EF4-FFF2-40B4-BE49-F238E27FC236}">
                <a16:creationId xmlns:a16="http://schemas.microsoft.com/office/drawing/2014/main" id="{BA4CA8C2-1BAD-A374-CD24-32D751A9EB85}"/>
              </a:ext>
            </a:extLst>
          </p:cNvPr>
          <p:cNvPicPr>
            <a:picLocks noChangeAspect="1"/>
          </p:cNvPicPr>
          <p:nvPr/>
        </p:nvPicPr>
        <p:blipFill>
          <a:blip r:embed="rId2">
            <a:extLst>
              <a:ext uri="{28A0092B-C50C-407E-A947-70E740481C1C}">
                <a14:useLocalDpi xmlns:a14="http://schemas.microsoft.com/office/drawing/2010/main" val="0"/>
              </a:ext>
            </a:extLst>
          </a:blip>
          <a:srcRect l="22871" r="25317"/>
          <a:stretch>
            <a:fillRect/>
          </a:stretch>
        </p:blipFill>
        <p:spPr>
          <a:xfrm>
            <a:off x="15298" y="795316"/>
            <a:ext cx="12141455" cy="5232743"/>
          </a:xfrm>
          <a:prstGeom prst="rect">
            <a:avLst/>
          </a:prstGeom>
        </p:spPr>
      </p:pic>
      <p:sp>
        <p:nvSpPr>
          <p:cNvPr id="28" name="Left Brace 27">
            <a:extLst>
              <a:ext uri="{FF2B5EF4-FFF2-40B4-BE49-F238E27FC236}">
                <a16:creationId xmlns:a16="http://schemas.microsoft.com/office/drawing/2014/main" id="{9C18583D-D5EA-9AEC-6867-BAC64954D56B}"/>
              </a:ext>
            </a:extLst>
          </p:cNvPr>
          <p:cNvSpPr/>
          <p:nvPr/>
        </p:nvSpPr>
        <p:spPr>
          <a:xfrm rot="14828809">
            <a:off x="1092822" y="5137797"/>
            <a:ext cx="178313" cy="1386629"/>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120AFE1-0DB9-2C9B-8066-3FAB1ED86055}"/>
              </a:ext>
            </a:extLst>
          </p:cNvPr>
          <p:cNvSpPr txBox="1"/>
          <p:nvPr/>
        </p:nvSpPr>
        <p:spPr>
          <a:xfrm rot="20208248">
            <a:off x="613007" y="5778944"/>
            <a:ext cx="16139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S-band Injector</a:t>
            </a:r>
          </a:p>
        </p:txBody>
      </p:sp>
      <p:sp>
        <p:nvSpPr>
          <p:cNvPr id="30" name="TextBox 29">
            <a:extLst>
              <a:ext uri="{FF2B5EF4-FFF2-40B4-BE49-F238E27FC236}">
                <a16:creationId xmlns:a16="http://schemas.microsoft.com/office/drawing/2014/main" id="{9C70CDBE-10EC-EF9C-2BAF-43BDE2695366}"/>
              </a:ext>
            </a:extLst>
          </p:cNvPr>
          <p:cNvSpPr txBox="1"/>
          <p:nvPr/>
        </p:nvSpPr>
        <p:spPr>
          <a:xfrm rot="20208248">
            <a:off x="2681112" y="5010425"/>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X-band Linac</a:t>
            </a:r>
          </a:p>
        </p:txBody>
      </p:sp>
      <p:sp>
        <p:nvSpPr>
          <p:cNvPr id="31" name="TextBox 30">
            <a:extLst>
              <a:ext uri="{FF2B5EF4-FFF2-40B4-BE49-F238E27FC236}">
                <a16:creationId xmlns:a16="http://schemas.microsoft.com/office/drawing/2014/main" id="{98E506C5-DE24-23C2-90F3-90E9959D7DB3}"/>
              </a:ext>
            </a:extLst>
          </p:cNvPr>
          <p:cNvSpPr txBox="1"/>
          <p:nvPr/>
        </p:nvSpPr>
        <p:spPr>
          <a:xfrm rot="20208248">
            <a:off x="4782712" y="4248202"/>
            <a:ext cx="9044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module</a:t>
            </a:r>
          </a:p>
        </p:txBody>
      </p:sp>
      <p:sp>
        <p:nvSpPr>
          <p:cNvPr id="7" name="TextBox 31">
            <a:extLst>
              <a:ext uri="{FF2B5EF4-FFF2-40B4-BE49-F238E27FC236}">
                <a16:creationId xmlns:a16="http://schemas.microsoft.com/office/drawing/2014/main" id="{AB99FDEA-6550-8E1D-074A-988E266A4F86}"/>
              </a:ext>
            </a:extLst>
          </p:cNvPr>
          <p:cNvSpPr txBox="1"/>
          <p:nvPr/>
        </p:nvSpPr>
        <p:spPr>
          <a:xfrm rot="20208248">
            <a:off x="6320877" y="3677769"/>
            <a:ext cx="1221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Undulators</a:t>
            </a:r>
          </a:p>
        </p:txBody>
      </p:sp>
      <p:sp>
        <p:nvSpPr>
          <p:cNvPr id="33" name="TextBox 32">
            <a:extLst>
              <a:ext uri="{FF2B5EF4-FFF2-40B4-BE49-F238E27FC236}">
                <a16:creationId xmlns:a16="http://schemas.microsoft.com/office/drawing/2014/main" id="{12D94726-2D43-5C3C-DAD2-D7002D6B9901}"/>
              </a:ext>
            </a:extLst>
          </p:cNvPr>
          <p:cNvSpPr txBox="1"/>
          <p:nvPr/>
        </p:nvSpPr>
        <p:spPr>
          <a:xfrm rot="20208248">
            <a:off x="8666486" y="1557934"/>
            <a:ext cx="16774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AQUA Beamline</a:t>
            </a:r>
          </a:p>
        </p:txBody>
      </p:sp>
      <p:sp>
        <p:nvSpPr>
          <p:cNvPr id="34" name="TextBox 33">
            <a:extLst>
              <a:ext uri="{FF2B5EF4-FFF2-40B4-BE49-F238E27FC236}">
                <a16:creationId xmlns:a16="http://schemas.microsoft.com/office/drawing/2014/main" id="{7B0DA32C-A3B4-2426-82BC-16459FA6482C}"/>
              </a:ext>
            </a:extLst>
          </p:cNvPr>
          <p:cNvSpPr txBox="1"/>
          <p:nvPr/>
        </p:nvSpPr>
        <p:spPr>
          <a:xfrm rot="20551046">
            <a:off x="9078108" y="2123646"/>
            <a:ext cx="1564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ARIA Beamline</a:t>
            </a:r>
          </a:p>
        </p:txBody>
      </p:sp>
      <p:sp>
        <p:nvSpPr>
          <p:cNvPr id="8" name="Left Brace 34">
            <a:extLst>
              <a:ext uri="{FF2B5EF4-FFF2-40B4-BE49-F238E27FC236}">
                <a16:creationId xmlns:a16="http://schemas.microsoft.com/office/drawing/2014/main" id="{7183FFA9-D655-D00D-8853-B9362A17F5FC}"/>
              </a:ext>
            </a:extLst>
          </p:cNvPr>
          <p:cNvSpPr/>
          <p:nvPr/>
        </p:nvSpPr>
        <p:spPr>
          <a:xfrm rot="14828809">
            <a:off x="3108000" y="3492168"/>
            <a:ext cx="167668" cy="2979359"/>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eft Brace 35">
            <a:extLst>
              <a:ext uri="{FF2B5EF4-FFF2-40B4-BE49-F238E27FC236}">
                <a16:creationId xmlns:a16="http://schemas.microsoft.com/office/drawing/2014/main" id="{704615EE-E7DE-1019-3C7B-4844B0EE9E03}"/>
              </a:ext>
            </a:extLst>
          </p:cNvPr>
          <p:cNvSpPr/>
          <p:nvPr/>
        </p:nvSpPr>
        <p:spPr>
          <a:xfrm rot="14828809">
            <a:off x="4910023" y="3774064"/>
            <a:ext cx="166079" cy="917117"/>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e 39">
            <a:extLst>
              <a:ext uri="{FF2B5EF4-FFF2-40B4-BE49-F238E27FC236}">
                <a16:creationId xmlns:a16="http://schemas.microsoft.com/office/drawing/2014/main" id="{93F34392-D719-70BE-CF6A-2E7A97C95BD3}"/>
              </a:ext>
            </a:extLst>
          </p:cNvPr>
          <p:cNvSpPr/>
          <p:nvPr/>
        </p:nvSpPr>
        <p:spPr>
          <a:xfrm rot="14828809">
            <a:off x="6435365" y="2425212"/>
            <a:ext cx="176923" cy="2378255"/>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eft Brace 40">
            <a:extLst>
              <a:ext uri="{FF2B5EF4-FFF2-40B4-BE49-F238E27FC236}">
                <a16:creationId xmlns:a16="http://schemas.microsoft.com/office/drawing/2014/main" id="{D94603A7-213C-89C4-3346-7A70726AFE82}"/>
              </a:ext>
            </a:extLst>
          </p:cNvPr>
          <p:cNvSpPr/>
          <p:nvPr/>
        </p:nvSpPr>
        <p:spPr>
          <a:xfrm rot="15112153">
            <a:off x="9719080" y="156375"/>
            <a:ext cx="325837" cy="4680506"/>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41">
            <a:extLst>
              <a:ext uri="{FF2B5EF4-FFF2-40B4-BE49-F238E27FC236}">
                <a16:creationId xmlns:a16="http://schemas.microsoft.com/office/drawing/2014/main" id="{C902B85D-57C9-6B50-5DE5-2BDA0AB6B4F3}"/>
              </a:ext>
            </a:extLst>
          </p:cNvPr>
          <p:cNvSpPr txBox="1"/>
          <p:nvPr/>
        </p:nvSpPr>
        <p:spPr>
          <a:xfrm rot="20462664">
            <a:off x="8918155" y="2629884"/>
            <a:ext cx="18832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Photon beamlines</a:t>
            </a:r>
          </a:p>
        </p:txBody>
      </p:sp>
      <p:sp>
        <p:nvSpPr>
          <p:cNvPr id="11" name="TextBox 42">
            <a:extLst>
              <a:ext uri="{FF2B5EF4-FFF2-40B4-BE49-F238E27FC236}">
                <a16:creationId xmlns:a16="http://schemas.microsoft.com/office/drawing/2014/main" id="{DB691FE1-8E66-EC60-00E7-BC59C6EBEFBF}"/>
              </a:ext>
            </a:extLst>
          </p:cNvPr>
          <p:cNvSpPr txBox="1"/>
          <p:nvPr/>
        </p:nvSpPr>
        <p:spPr>
          <a:xfrm rot="20208248">
            <a:off x="310279" y="462422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17.5 m</a:t>
            </a:r>
          </a:p>
        </p:txBody>
      </p:sp>
      <p:sp>
        <p:nvSpPr>
          <p:cNvPr id="12" name="TextBox 44">
            <a:extLst>
              <a:ext uri="{FF2B5EF4-FFF2-40B4-BE49-F238E27FC236}">
                <a16:creationId xmlns:a16="http://schemas.microsoft.com/office/drawing/2014/main" id="{11BF7C45-B66F-3942-DFF1-BFB5708B54D6}"/>
              </a:ext>
            </a:extLst>
          </p:cNvPr>
          <p:cNvSpPr txBox="1"/>
          <p:nvPr/>
        </p:nvSpPr>
        <p:spPr>
          <a:xfrm rot="20208248">
            <a:off x="2273576" y="376686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33.5 m</a:t>
            </a:r>
          </a:p>
        </p:txBody>
      </p:sp>
      <p:sp>
        <p:nvSpPr>
          <p:cNvPr id="14" name="TextBox 45">
            <a:extLst>
              <a:ext uri="{FF2B5EF4-FFF2-40B4-BE49-F238E27FC236}">
                <a16:creationId xmlns:a16="http://schemas.microsoft.com/office/drawing/2014/main" id="{800DE5F3-E71C-34B8-A3D7-5FED389C0FCE}"/>
              </a:ext>
            </a:extLst>
          </p:cNvPr>
          <p:cNvSpPr txBox="1"/>
          <p:nvPr/>
        </p:nvSpPr>
        <p:spPr>
          <a:xfrm rot="20208248">
            <a:off x="4183064" y="3029953"/>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9 m</a:t>
            </a:r>
          </a:p>
        </p:txBody>
      </p:sp>
      <p:sp>
        <p:nvSpPr>
          <p:cNvPr id="15" name="TextBox 46">
            <a:extLst>
              <a:ext uri="{FF2B5EF4-FFF2-40B4-BE49-F238E27FC236}">
                <a16:creationId xmlns:a16="http://schemas.microsoft.com/office/drawing/2014/main" id="{BEE1A037-220B-A051-4EC7-7E281384E9AB}"/>
              </a:ext>
            </a:extLst>
          </p:cNvPr>
          <p:cNvSpPr txBox="1"/>
          <p:nvPr/>
        </p:nvSpPr>
        <p:spPr>
          <a:xfrm rot="20208248">
            <a:off x="5494098" y="239456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28.5 m</a:t>
            </a:r>
          </a:p>
        </p:txBody>
      </p:sp>
      <p:sp>
        <p:nvSpPr>
          <p:cNvPr id="16" name="TextBox 47">
            <a:extLst>
              <a:ext uri="{FF2B5EF4-FFF2-40B4-BE49-F238E27FC236}">
                <a16:creationId xmlns:a16="http://schemas.microsoft.com/office/drawing/2014/main" id="{F8BD9ECB-F57C-0788-2D3D-B669F0C5EF1D}"/>
              </a:ext>
            </a:extLst>
          </p:cNvPr>
          <p:cNvSpPr txBox="1"/>
          <p:nvPr/>
        </p:nvSpPr>
        <p:spPr>
          <a:xfrm rot="20208248">
            <a:off x="8823102" y="1050386"/>
            <a:ext cx="6559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54 m</a:t>
            </a:r>
          </a:p>
        </p:txBody>
      </p:sp>
      <p:pic>
        <p:nvPicPr>
          <p:cNvPr id="65" name="Immagine 6" descr="Immagine che contiene macchina, ingegneria, interno, industria&#10;&#10;Il contenuto generato dall'IA potrebbe non essere corretto.">
            <a:extLst>
              <a:ext uri="{FF2B5EF4-FFF2-40B4-BE49-F238E27FC236}">
                <a16:creationId xmlns:a16="http://schemas.microsoft.com/office/drawing/2014/main" id="{90A8FFC5-F9DA-ADB2-9326-0FE9256134F9}"/>
              </a:ext>
            </a:extLst>
          </p:cNvPr>
          <p:cNvPicPr>
            <a:picLocks noChangeAspect="1"/>
          </p:cNvPicPr>
          <p:nvPr/>
        </p:nvPicPr>
        <p:blipFill>
          <a:blip r:embed="rId3">
            <a:extLst>
              <a:ext uri="{28A0092B-C50C-407E-A947-70E740481C1C}">
                <a14:useLocalDpi xmlns:a14="http://schemas.microsoft.com/office/drawing/2010/main" val="0"/>
              </a:ext>
            </a:extLst>
          </a:blip>
          <a:srcRect l="29886" r="4155" b="3170"/>
          <a:stretch>
            <a:fillRect/>
          </a:stretch>
        </p:blipFill>
        <p:spPr>
          <a:xfrm>
            <a:off x="4068631" y="4930095"/>
            <a:ext cx="1813545" cy="1535807"/>
          </a:xfrm>
          <a:prstGeom prst="rect">
            <a:avLst/>
          </a:prstGeom>
        </p:spPr>
      </p:pic>
      <p:pic>
        <p:nvPicPr>
          <p:cNvPr id="66" name="Picture 65">
            <a:extLst>
              <a:ext uri="{FF2B5EF4-FFF2-40B4-BE49-F238E27FC236}">
                <a16:creationId xmlns:a16="http://schemas.microsoft.com/office/drawing/2014/main" id="{1C342236-AEAD-37A4-F72B-852FA26D6A61}"/>
              </a:ext>
            </a:extLst>
          </p:cNvPr>
          <p:cNvPicPr>
            <a:picLocks noChangeAspect="1"/>
          </p:cNvPicPr>
          <p:nvPr/>
        </p:nvPicPr>
        <p:blipFill>
          <a:blip r:embed="rId4"/>
          <a:srcRect t="11382" b="5213"/>
          <a:stretch>
            <a:fillRect/>
          </a:stretch>
        </p:blipFill>
        <p:spPr>
          <a:xfrm>
            <a:off x="7517452" y="3423763"/>
            <a:ext cx="1951334" cy="2892079"/>
          </a:xfrm>
          <a:prstGeom prst="rect">
            <a:avLst/>
          </a:prstGeom>
        </p:spPr>
      </p:pic>
      <p:grpSp>
        <p:nvGrpSpPr>
          <p:cNvPr id="19" name="Gruppo 18">
            <a:extLst>
              <a:ext uri="{FF2B5EF4-FFF2-40B4-BE49-F238E27FC236}">
                <a16:creationId xmlns:a16="http://schemas.microsoft.com/office/drawing/2014/main" id="{EFCB12C3-981B-8A3C-3C7D-4765D35C55E9}"/>
              </a:ext>
            </a:extLst>
          </p:cNvPr>
          <p:cNvGrpSpPr/>
          <p:nvPr/>
        </p:nvGrpSpPr>
        <p:grpSpPr>
          <a:xfrm>
            <a:off x="1997646" y="1072315"/>
            <a:ext cx="5772455" cy="3212548"/>
            <a:chOff x="1997646" y="1072315"/>
            <a:chExt cx="5772455" cy="3212548"/>
          </a:xfrm>
        </p:grpSpPr>
        <p:sp>
          <p:nvSpPr>
            <p:cNvPr id="39" name="TextBox 38">
              <a:extLst>
                <a:ext uri="{FF2B5EF4-FFF2-40B4-BE49-F238E27FC236}">
                  <a16:creationId xmlns:a16="http://schemas.microsoft.com/office/drawing/2014/main" id="{91287BBA-8EDC-B0CF-166B-86443F147919}"/>
                </a:ext>
              </a:extLst>
            </p:cNvPr>
            <p:cNvSpPr txBox="1"/>
            <p:nvPr/>
          </p:nvSpPr>
          <p:spPr>
            <a:xfrm>
              <a:off x="2198145" y="2803681"/>
              <a:ext cx="16674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chamber: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3.5 m</a:t>
              </a:r>
            </a:p>
          </p:txBody>
        </p:sp>
        <p:cxnSp>
          <p:nvCxnSpPr>
            <p:cNvPr id="55" name="Straight Arrow Connector 54">
              <a:extLst>
                <a:ext uri="{FF2B5EF4-FFF2-40B4-BE49-F238E27FC236}">
                  <a16:creationId xmlns:a16="http://schemas.microsoft.com/office/drawing/2014/main" id="{EB2F0C79-AB99-D07C-DF5F-396B7A7C82C9}"/>
                </a:ext>
              </a:extLst>
            </p:cNvPr>
            <p:cNvCxnSpPr>
              <a:cxnSpLocks/>
            </p:cNvCxnSpPr>
            <p:nvPr/>
          </p:nvCxnSpPr>
          <p:spPr>
            <a:xfrm>
              <a:off x="3915441" y="3255261"/>
              <a:ext cx="560234" cy="65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 name="Immagine 2">
              <a:extLst>
                <a:ext uri="{FF2B5EF4-FFF2-40B4-BE49-F238E27FC236}">
                  <a16:creationId xmlns:a16="http://schemas.microsoft.com/office/drawing/2014/main" id="{08B9F39E-F36D-5CD4-8419-03E79E02A9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646" y="1121331"/>
              <a:ext cx="2379593" cy="1634872"/>
            </a:xfrm>
            <a:prstGeom prst="rect">
              <a:avLst/>
            </a:prstGeom>
            <a:noFill/>
            <a:ln>
              <a:noFill/>
            </a:ln>
          </p:spPr>
        </p:pic>
        <p:pic>
          <p:nvPicPr>
            <p:cNvPr id="62" name="Immagine 10">
              <a:extLst>
                <a:ext uri="{FF2B5EF4-FFF2-40B4-BE49-F238E27FC236}">
                  <a16:creationId xmlns:a16="http://schemas.microsoft.com/office/drawing/2014/main" id="{F7F32675-2E7F-2E98-B956-D4BA6C64C67A}"/>
                </a:ext>
              </a:extLst>
            </p:cNvPr>
            <p:cNvPicPr>
              <a:picLocks noChangeAspect="1"/>
            </p:cNvPicPr>
            <p:nvPr/>
          </p:nvPicPr>
          <p:blipFill>
            <a:blip r:embed="rId6"/>
            <a:stretch>
              <a:fillRect/>
            </a:stretch>
          </p:blipFill>
          <p:spPr>
            <a:xfrm>
              <a:off x="4498304" y="1343015"/>
              <a:ext cx="3271797" cy="853219"/>
            </a:xfrm>
            <a:prstGeom prst="rect">
              <a:avLst/>
            </a:prstGeom>
            <a:effectLst/>
          </p:spPr>
        </p:pic>
        <p:cxnSp>
          <p:nvCxnSpPr>
            <p:cNvPr id="64" name="Straight Arrow Connector 63">
              <a:extLst>
                <a:ext uri="{FF2B5EF4-FFF2-40B4-BE49-F238E27FC236}">
                  <a16:creationId xmlns:a16="http://schemas.microsoft.com/office/drawing/2014/main" id="{FD5DAF9C-BE2F-1C84-F1EF-F8319AE87649}"/>
                </a:ext>
              </a:extLst>
            </p:cNvPr>
            <p:cNvCxnSpPr/>
            <p:nvPr/>
          </p:nvCxnSpPr>
          <p:spPr>
            <a:xfrm>
              <a:off x="3301423" y="2012879"/>
              <a:ext cx="1174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a16="http://schemas.microsoft.com/office/drawing/2014/main" id="{76034C34-A848-C1D8-2186-39D68F6421F7}"/>
                </a:ext>
              </a:extLst>
            </p:cNvPr>
            <p:cNvSpPr/>
            <p:nvPr/>
          </p:nvSpPr>
          <p:spPr>
            <a:xfrm>
              <a:off x="4377239" y="3877056"/>
              <a:ext cx="452246" cy="407807"/>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38">
              <a:extLst>
                <a:ext uri="{FF2B5EF4-FFF2-40B4-BE49-F238E27FC236}">
                  <a16:creationId xmlns:a16="http://schemas.microsoft.com/office/drawing/2014/main" id="{F2B4E5B3-14F2-C7AA-3E14-36875548DC92}"/>
                </a:ext>
              </a:extLst>
            </p:cNvPr>
            <p:cNvSpPr txBox="1"/>
            <p:nvPr/>
          </p:nvSpPr>
          <p:spPr>
            <a:xfrm>
              <a:off x="4881837" y="1072315"/>
              <a:ext cx="23795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capillary: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0.6 m</a:t>
              </a:r>
            </a:p>
          </p:txBody>
        </p:sp>
        <p:sp>
          <p:nvSpPr>
            <p:cNvPr id="18" name="Ovale 17">
              <a:extLst>
                <a:ext uri="{FF2B5EF4-FFF2-40B4-BE49-F238E27FC236}">
                  <a16:creationId xmlns:a16="http://schemas.microsoft.com/office/drawing/2014/main" id="{8B810ADF-BF49-9475-6328-A9ABC0640F26}"/>
                </a:ext>
              </a:extLst>
            </p:cNvPr>
            <p:cNvSpPr/>
            <p:nvPr/>
          </p:nvSpPr>
          <p:spPr>
            <a:xfrm>
              <a:off x="2876689" y="1723744"/>
              <a:ext cx="452246" cy="407807"/>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2" descr="INFN003">
            <a:extLst>
              <a:ext uri="{FF2B5EF4-FFF2-40B4-BE49-F238E27FC236}">
                <a16:creationId xmlns:a16="http://schemas.microsoft.com/office/drawing/2014/main" id="{0BC4BFCF-435E-DF71-A7E5-BB56E7C044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116" y="3143798"/>
            <a:ext cx="1809092" cy="120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EACA86B-DC5D-B6A5-76E8-6FC778C190CC}"/>
              </a:ext>
            </a:extLst>
          </p:cNvPr>
          <p:cNvPicPr>
            <a:picLocks noChangeAspect="1"/>
          </p:cNvPicPr>
          <p:nvPr/>
        </p:nvPicPr>
        <p:blipFill>
          <a:blip r:embed="rId8"/>
          <a:srcRect l="24661" r="34115"/>
          <a:stretch/>
        </p:blipFill>
        <p:spPr>
          <a:xfrm>
            <a:off x="10549360" y="1948324"/>
            <a:ext cx="523880" cy="328786"/>
          </a:xfrm>
          <a:prstGeom prst="rect">
            <a:avLst/>
          </a:prstGeom>
        </p:spPr>
      </p:pic>
      <p:pic>
        <p:nvPicPr>
          <p:cNvPr id="21" name="Picture 20">
            <a:extLst>
              <a:ext uri="{FF2B5EF4-FFF2-40B4-BE49-F238E27FC236}">
                <a16:creationId xmlns:a16="http://schemas.microsoft.com/office/drawing/2014/main" id="{EC58640B-4FF8-63CB-ACEC-92986DCE0167}"/>
              </a:ext>
            </a:extLst>
          </p:cNvPr>
          <p:cNvPicPr>
            <a:picLocks noChangeAspect="1"/>
          </p:cNvPicPr>
          <p:nvPr/>
        </p:nvPicPr>
        <p:blipFill>
          <a:blip r:embed="rId8"/>
          <a:srcRect l="24661" r="34115"/>
          <a:stretch/>
        </p:blipFill>
        <p:spPr>
          <a:xfrm>
            <a:off x="6656337" y="3379714"/>
            <a:ext cx="523880" cy="328786"/>
          </a:xfrm>
          <a:prstGeom prst="rect">
            <a:avLst/>
          </a:prstGeom>
        </p:spPr>
      </p:pic>
      <p:sp>
        <p:nvSpPr>
          <p:cNvPr id="17" name="TextBox 16">
            <a:extLst>
              <a:ext uri="{FF2B5EF4-FFF2-40B4-BE49-F238E27FC236}">
                <a16:creationId xmlns:a16="http://schemas.microsoft.com/office/drawing/2014/main" id="{5290820F-3E3A-7C05-8CAD-7AE35FFE807A}"/>
              </a:ext>
            </a:extLst>
          </p:cNvPr>
          <p:cNvSpPr txBox="1"/>
          <p:nvPr/>
        </p:nvSpPr>
        <p:spPr>
          <a:xfrm>
            <a:off x="9678101" y="6442090"/>
            <a:ext cx="2485296" cy="384721"/>
          </a:xfrm>
          <a:prstGeom prst="rect">
            <a:avLst/>
          </a:prstGeom>
          <a:noFill/>
        </p:spPr>
        <p:txBody>
          <a:bodyPr wrap="none" rtlCol="0">
            <a:spAutoFit/>
          </a:bodyPr>
          <a:lstStyle/>
          <a:p>
            <a:r>
              <a:rPr lang="en-GB" dirty="0"/>
              <a:t>C</a:t>
            </a:r>
            <a:r>
              <a:rPr lang="en-IT" dirty="0"/>
              <a:t>ourtesy M. Del Franco</a:t>
            </a:r>
          </a:p>
        </p:txBody>
      </p:sp>
    </p:spTree>
    <p:extLst>
      <p:ext uri="{BB962C8B-B14F-4D97-AF65-F5344CB8AC3E}">
        <p14:creationId xmlns:p14="http://schemas.microsoft.com/office/powerpoint/2010/main" val="214497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20A0-1901-1E27-1D5D-4F27024EC846}"/>
              </a:ext>
            </a:extLst>
          </p:cNvPr>
          <p:cNvSpPr>
            <a:spLocks noGrp="1"/>
          </p:cNvSpPr>
          <p:nvPr>
            <p:ph type="title"/>
          </p:nvPr>
        </p:nvSpPr>
        <p:spPr>
          <a:xfrm>
            <a:off x="1851950" y="-272186"/>
            <a:ext cx="9294470" cy="1325563"/>
          </a:xfrm>
        </p:spPr>
        <p:txBody>
          <a:bodyPr>
            <a:normAutofit/>
          </a:bodyPr>
          <a:lstStyle/>
          <a:p>
            <a:pPr algn="ctr" fontAlgn="ctr"/>
            <a:r>
              <a:rPr lang="en-GB" sz="3200" u="none" strike="noStrike">
                <a:solidFill>
                  <a:srgbClr val="0070C0"/>
                </a:solidFill>
                <a:effectLst/>
                <a:latin typeface="+mn-lt"/>
              </a:rPr>
              <a:t>Technological Readiness Level</a:t>
            </a:r>
            <a:endParaRPr lang="en-GB" sz="3200" b="0" i="0" u="none" strike="noStrike">
              <a:solidFill>
                <a:srgbClr val="0070C0"/>
              </a:solidFill>
              <a:effectLst/>
              <a:latin typeface="+mn-lt"/>
            </a:endParaRPr>
          </a:p>
        </p:txBody>
      </p:sp>
      <p:graphicFrame>
        <p:nvGraphicFramePr>
          <p:cNvPr id="5" name="Table 4">
            <a:extLst>
              <a:ext uri="{FF2B5EF4-FFF2-40B4-BE49-F238E27FC236}">
                <a16:creationId xmlns:a16="http://schemas.microsoft.com/office/drawing/2014/main" id="{3B2C3F42-7243-99DE-09EB-E680B5C86A28}"/>
              </a:ext>
            </a:extLst>
          </p:cNvPr>
          <p:cNvGraphicFramePr>
            <a:graphicFrameLocks noGrp="1"/>
          </p:cNvGraphicFramePr>
          <p:nvPr/>
        </p:nvGraphicFramePr>
        <p:xfrm>
          <a:off x="168876" y="836422"/>
          <a:ext cx="6540841" cy="4635890"/>
        </p:xfrm>
        <a:graphic>
          <a:graphicData uri="http://schemas.openxmlformats.org/drawingml/2006/table">
            <a:tbl>
              <a:tblPr>
                <a:tableStyleId>{5C22544A-7EE6-4342-B048-85BDC9FD1C3A}</a:tableStyleId>
              </a:tblPr>
              <a:tblGrid>
                <a:gridCol w="950284">
                  <a:extLst>
                    <a:ext uri="{9D8B030D-6E8A-4147-A177-3AD203B41FA5}">
                      <a16:colId xmlns:a16="http://schemas.microsoft.com/office/drawing/2014/main" val="2549708162"/>
                    </a:ext>
                  </a:extLst>
                </a:gridCol>
                <a:gridCol w="493659">
                  <a:extLst>
                    <a:ext uri="{9D8B030D-6E8A-4147-A177-3AD203B41FA5}">
                      <a16:colId xmlns:a16="http://schemas.microsoft.com/office/drawing/2014/main" val="2234510333"/>
                    </a:ext>
                  </a:extLst>
                </a:gridCol>
                <a:gridCol w="727359">
                  <a:extLst>
                    <a:ext uri="{9D8B030D-6E8A-4147-A177-3AD203B41FA5}">
                      <a16:colId xmlns:a16="http://schemas.microsoft.com/office/drawing/2014/main" val="459689667"/>
                    </a:ext>
                  </a:extLst>
                </a:gridCol>
                <a:gridCol w="468742">
                  <a:extLst>
                    <a:ext uri="{9D8B030D-6E8A-4147-A177-3AD203B41FA5}">
                      <a16:colId xmlns:a16="http://schemas.microsoft.com/office/drawing/2014/main" val="3061607853"/>
                    </a:ext>
                  </a:extLst>
                </a:gridCol>
                <a:gridCol w="468742">
                  <a:extLst>
                    <a:ext uri="{9D8B030D-6E8A-4147-A177-3AD203B41FA5}">
                      <a16:colId xmlns:a16="http://schemas.microsoft.com/office/drawing/2014/main" val="2667825462"/>
                    </a:ext>
                  </a:extLst>
                </a:gridCol>
                <a:gridCol w="468742">
                  <a:extLst>
                    <a:ext uri="{9D8B030D-6E8A-4147-A177-3AD203B41FA5}">
                      <a16:colId xmlns:a16="http://schemas.microsoft.com/office/drawing/2014/main" val="508030897"/>
                    </a:ext>
                  </a:extLst>
                </a:gridCol>
                <a:gridCol w="468742">
                  <a:extLst>
                    <a:ext uri="{9D8B030D-6E8A-4147-A177-3AD203B41FA5}">
                      <a16:colId xmlns:a16="http://schemas.microsoft.com/office/drawing/2014/main" val="4290141733"/>
                    </a:ext>
                  </a:extLst>
                </a:gridCol>
                <a:gridCol w="468742">
                  <a:extLst>
                    <a:ext uri="{9D8B030D-6E8A-4147-A177-3AD203B41FA5}">
                      <a16:colId xmlns:a16="http://schemas.microsoft.com/office/drawing/2014/main" val="4162994904"/>
                    </a:ext>
                  </a:extLst>
                </a:gridCol>
                <a:gridCol w="468742">
                  <a:extLst>
                    <a:ext uri="{9D8B030D-6E8A-4147-A177-3AD203B41FA5}">
                      <a16:colId xmlns:a16="http://schemas.microsoft.com/office/drawing/2014/main" val="3646892904"/>
                    </a:ext>
                  </a:extLst>
                </a:gridCol>
                <a:gridCol w="1557087">
                  <a:extLst>
                    <a:ext uri="{9D8B030D-6E8A-4147-A177-3AD203B41FA5}">
                      <a16:colId xmlns:a16="http://schemas.microsoft.com/office/drawing/2014/main" val="2677205780"/>
                    </a:ext>
                  </a:extLst>
                </a:gridCol>
              </a:tblGrid>
              <a:tr h="186311">
                <a:tc>
                  <a:txBody>
                    <a:bodyPr/>
                    <a:lstStyle/>
                    <a:p>
                      <a:pPr algn="ctr" fontAlgn="b"/>
                      <a:r>
                        <a:rPr lang="en-GB" sz="1400" b="1" u="none" strike="noStrike">
                          <a:effectLst/>
                        </a:rPr>
                        <a:t>Sub - systems</a:t>
                      </a:r>
                      <a:endParaRPr lang="en-GB" sz="1400" b="1" i="0" u="none" strike="noStrike">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400" b="1" u="none" strike="noStrike">
                          <a:effectLst/>
                        </a:rPr>
                        <a:t>TRL</a:t>
                      </a:r>
                      <a:endParaRPr lang="en-GB" sz="1400" b="1" i="0" u="none" strike="noStrike">
                        <a:solidFill>
                          <a:srgbClr val="FFFFFF"/>
                        </a:solidFill>
                        <a:effectLst/>
                        <a:latin typeface="Aptos Narrow" panose="020B0004020202020204" pitchFamily="34" charset="0"/>
                      </a:endParaRPr>
                    </a:p>
                  </a:txBody>
                  <a:tcPr marL="7354" marR="7354" marT="7354" marB="0" anchor="ctr"/>
                </a:tc>
                <a:tc gridSpan="8">
                  <a:txBody>
                    <a:bodyPr/>
                    <a:lstStyle/>
                    <a:p>
                      <a:pPr algn="ctr" fontAlgn="b"/>
                      <a:r>
                        <a:rPr lang="en-GB" sz="1400" b="1" u="none" strike="noStrike">
                          <a:effectLst/>
                        </a:rPr>
                        <a:t>Comments</a:t>
                      </a:r>
                      <a:endParaRPr lang="en-GB" sz="1400" b="1" i="0" u="none" strike="noStrike">
                        <a:solidFill>
                          <a:srgbClr val="FFFFFF"/>
                        </a:solidFill>
                        <a:effectLst/>
                        <a:latin typeface="Aptos Narrow" panose="020B0004020202020204" pitchFamily="34" charset="0"/>
                      </a:endParaRPr>
                    </a:p>
                  </a:txBody>
                  <a:tcPr marL="7354" marR="7354" marT="7354" marB="0" anchor="b"/>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821334404"/>
                  </a:ext>
                </a:extLst>
              </a:tr>
              <a:tr h="421651">
                <a:tc>
                  <a:txBody>
                    <a:bodyPr/>
                    <a:lstStyle/>
                    <a:p>
                      <a:pPr algn="ctr" fontAlgn="ctr"/>
                      <a:r>
                        <a:rPr lang="en-GB" sz="1200" b="1" u="none" strike="noStrike">
                          <a:solidFill>
                            <a:srgbClr val="0070C0"/>
                          </a:solidFill>
                          <a:effectLst/>
                        </a:rPr>
                        <a:t>Injector</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a:effectLst/>
                        </a:rPr>
                        <a:t>S-Band injectors are widely used in many facilities including SPARC_LAB. S-Band technology is fully available in the market.</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699625964"/>
                  </a:ext>
                </a:extLst>
              </a:tr>
              <a:tr h="421651">
                <a:tc>
                  <a:txBody>
                    <a:bodyPr/>
                    <a:lstStyle/>
                    <a:p>
                      <a:pPr algn="ctr" fontAlgn="ctr"/>
                      <a:r>
                        <a:rPr lang="en-GB" sz="1200" b="1" u="none" strike="noStrike">
                          <a:solidFill>
                            <a:srgbClr val="0070C0"/>
                          </a:solidFill>
                          <a:effectLst/>
                        </a:rPr>
                        <a:t>X-Band </a:t>
                      </a:r>
                      <a:r>
                        <a:rPr lang="en-GB" sz="1200" b="1" u="none" strike="noStrike" err="1">
                          <a:solidFill>
                            <a:srgbClr val="0070C0"/>
                          </a:solidFill>
                          <a:effectLst/>
                        </a:rPr>
                        <a:t>Linac</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6</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a:effectLst/>
                        </a:rPr>
                        <a:t>X-Band Linacs are relatively new. Impressive progress has been made and the final testing of the acc. section full prototype will upscale the corresponding TRL level in the upcoming months.</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796027771"/>
                  </a:ext>
                </a:extLst>
              </a:tr>
              <a:tr h="421651">
                <a:tc>
                  <a:txBody>
                    <a:bodyPr/>
                    <a:lstStyle/>
                    <a:p>
                      <a:pPr algn="ctr" fontAlgn="ctr"/>
                      <a:r>
                        <a:rPr lang="en-GB" sz="1200" b="1" u="none" strike="noStrike">
                          <a:solidFill>
                            <a:srgbClr val="0070C0"/>
                          </a:solidFill>
                          <a:effectLst/>
                        </a:rPr>
                        <a:t>Plasma Module</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5</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a:effectLst/>
                        </a:rPr>
                        <a:t>Extensive R&amp;D has been made to validate the plasma capillary technology and solid results have proved the validity of the technical choice. A full system proven in a real environment is expected to be done in the next year</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452760410"/>
                  </a:ext>
                </a:extLst>
              </a:tr>
              <a:tr h="421651">
                <a:tc>
                  <a:txBody>
                    <a:bodyPr/>
                    <a:lstStyle/>
                    <a:p>
                      <a:pPr algn="ctr" fontAlgn="ctr"/>
                      <a:r>
                        <a:rPr lang="en-GB" sz="1200" b="1" u="none" strike="noStrike">
                          <a:solidFill>
                            <a:srgbClr val="0070C0"/>
                          </a:solidFill>
                          <a:effectLst/>
                        </a:rPr>
                        <a:t>AQUA Undulators</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7</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a:effectLst/>
                        </a:rPr>
                        <a:t>Technology demonstrated in other facilities (FERMI, </a:t>
                      </a:r>
                      <a:r>
                        <a:rPr lang="en-GB" sz="1200" u="none" strike="noStrike" err="1">
                          <a:effectLst/>
                        </a:rPr>
                        <a:t>SwissFEL</a:t>
                      </a:r>
                      <a:r>
                        <a:rPr lang="en-GB" sz="1200" u="none" strike="noStrike">
                          <a:effectLst/>
                        </a:rPr>
                        <a:t>, etc.)</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84368239"/>
                  </a:ext>
                </a:extLst>
              </a:tr>
              <a:tr h="421651">
                <a:tc>
                  <a:txBody>
                    <a:bodyPr/>
                    <a:lstStyle/>
                    <a:p>
                      <a:pPr algn="ctr" fontAlgn="ctr"/>
                      <a:r>
                        <a:rPr lang="en-GB" sz="1200" b="1" u="none" strike="noStrike">
                          <a:solidFill>
                            <a:srgbClr val="0070C0"/>
                          </a:solidFill>
                          <a:effectLst/>
                        </a:rPr>
                        <a:t>FEL Beamline</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a:effectLst/>
                        </a:rPr>
                        <a:t>Most of the components of the photon beamline are implemented at other facilities  are commercially available,   few systems (needed only for a subset of possible experiments) are still in development</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627156218"/>
                  </a:ext>
                </a:extLst>
              </a:tr>
              <a:tr h="421651">
                <a:tc>
                  <a:txBody>
                    <a:bodyPr/>
                    <a:lstStyle/>
                    <a:p>
                      <a:pPr algn="ctr" fontAlgn="ctr"/>
                      <a:r>
                        <a:rPr lang="en-GB" sz="1200" b="1" u="none" strike="noStrike">
                          <a:solidFill>
                            <a:srgbClr val="0070C0"/>
                          </a:solidFill>
                          <a:effectLst/>
                        </a:rPr>
                        <a:t>RF power system</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a:effectLst/>
                        </a:rPr>
                        <a:t>X-Band RF power system has been already tested and operated in normal condition in the test-stand. The final operational test will prove the validity and reproducibility of the technical choices in the real setting</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461601666"/>
                  </a:ext>
                </a:extLst>
              </a:tr>
              <a:tr h="421651">
                <a:tc>
                  <a:txBody>
                    <a:bodyPr/>
                    <a:lstStyle/>
                    <a:p>
                      <a:pPr algn="ctr" fontAlgn="ctr"/>
                      <a:r>
                        <a:rPr lang="en-GB" sz="1200" b="1" u="none" strike="noStrike">
                          <a:solidFill>
                            <a:srgbClr val="0070C0"/>
                          </a:solidFill>
                          <a:effectLst/>
                        </a:rPr>
                        <a:t>Laser system</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a:effectLst/>
                        </a:rPr>
                        <a:t>Photocathode laser is now a proven technology tested in real facilities (including SPARC_LAB). The systems are full available in the market almost as off-the shelf products</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345999797"/>
                  </a:ext>
                </a:extLst>
              </a:tr>
              <a:tr h="421651">
                <a:tc>
                  <a:txBody>
                    <a:bodyPr/>
                    <a:lstStyle/>
                    <a:p>
                      <a:pPr algn="ctr" fontAlgn="ctr"/>
                      <a:r>
                        <a:rPr lang="en-GB" sz="1200" b="1" u="none" strike="noStrike">
                          <a:solidFill>
                            <a:srgbClr val="0070C0"/>
                          </a:solidFill>
                          <a:effectLst/>
                        </a:rPr>
                        <a:t>General elements</a:t>
                      </a:r>
                      <a:endParaRPr lang="en-GB" sz="1200" b="1" i="0" u="none" strike="noStrike">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a:effectLst/>
                        </a:rPr>
                        <a:t>Other elements (Control, mechanics etc) are based on standardized components daily used in other facilities and in other context (e.g. industrial context)</a:t>
                      </a:r>
                      <a:endParaRPr lang="en-GB" sz="1200" b="0" i="0" u="none" strike="noStrike">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96947973"/>
                  </a:ext>
                </a:extLst>
              </a:tr>
              <a:tr h="156893">
                <a:tc>
                  <a:txBody>
                    <a:bodyPr/>
                    <a:lstStyle/>
                    <a:p>
                      <a:pPr algn="ctr"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just"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695250189"/>
                  </a:ext>
                </a:extLst>
              </a:tr>
            </a:tbl>
          </a:graphicData>
        </a:graphic>
      </p:graphicFrame>
      <p:graphicFrame>
        <p:nvGraphicFramePr>
          <p:cNvPr id="6" name="Table 5">
            <a:extLst>
              <a:ext uri="{FF2B5EF4-FFF2-40B4-BE49-F238E27FC236}">
                <a16:creationId xmlns:a16="http://schemas.microsoft.com/office/drawing/2014/main" id="{08F2D25D-7D76-C8AD-9763-3547569CF6E9}"/>
              </a:ext>
            </a:extLst>
          </p:cNvPr>
          <p:cNvGraphicFramePr>
            <a:graphicFrameLocks noGrp="1"/>
          </p:cNvGraphicFramePr>
          <p:nvPr/>
        </p:nvGraphicFramePr>
        <p:xfrm>
          <a:off x="6921662" y="935042"/>
          <a:ext cx="5101462" cy="4440051"/>
        </p:xfrm>
        <a:graphic>
          <a:graphicData uri="http://schemas.openxmlformats.org/drawingml/2006/table">
            <a:tbl>
              <a:tblPr>
                <a:tableStyleId>{5C22544A-7EE6-4342-B048-85BDC9FD1C3A}</a:tableStyleId>
              </a:tblPr>
              <a:tblGrid>
                <a:gridCol w="801977">
                  <a:extLst>
                    <a:ext uri="{9D8B030D-6E8A-4147-A177-3AD203B41FA5}">
                      <a16:colId xmlns:a16="http://schemas.microsoft.com/office/drawing/2014/main" val="745148256"/>
                    </a:ext>
                  </a:extLst>
                </a:gridCol>
                <a:gridCol w="4299485">
                  <a:extLst>
                    <a:ext uri="{9D8B030D-6E8A-4147-A177-3AD203B41FA5}">
                      <a16:colId xmlns:a16="http://schemas.microsoft.com/office/drawing/2014/main" val="4280729167"/>
                    </a:ext>
                  </a:extLst>
                </a:gridCol>
              </a:tblGrid>
              <a:tr h="381573">
                <a:tc>
                  <a:txBody>
                    <a:bodyPr/>
                    <a:lstStyle/>
                    <a:p>
                      <a:pPr algn="ctr" fontAlgn="b"/>
                      <a:r>
                        <a:rPr lang="en-GB" sz="1400" b="1" u="none" strike="noStrike">
                          <a:effectLst/>
                        </a:rPr>
                        <a:t>TRL LEVEL</a:t>
                      </a:r>
                      <a:endParaRPr lang="en-GB" sz="1400" b="1" i="0" u="none" strike="noStrike">
                        <a:solidFill>
                          <a:srgbClr val="FFFFFF"/>
                        </a:solidFill>
                        <a:effectLst/>
                        <a:latin typeface="Aptos Narrow" panose="020B0004020202020204" pitchFamily="34" charset="0"/>
                      </a:endParaRPr>
                    </a:p>
                  </a:txBody>
                  <a:tcPr marL="8676" marR="8676" marT="8676" marB="0" anchor="b"/>
                </a:tc>
                <a:tc>
                  <a:txBody>
                    <a:bodyPr/>
                    <a:lstStyle/>
                    <a:p>
                      <a:pPr algn="ctr" fontAlgn="ctr"/>
                      <a:r>
                        <a:rPr lang="en-GB" sz="1400" b="1" u="none" strike="noStrike">
                          <a:effectLst/>
                        </a:rPr>
                        <a:t>TRL Description</a:t>
                      </a:r>
                      <a:endParaRPr lang="en-GB" sz="1400" b="1" i="0" u="none" strike="noStrike">
                        <a:solidFill>
                          <a:srgbClr val="FFFFFF"/>
                        </a:solidFill>
                        <a:effectLst/>
                        <a:latin typeface="Aptos Narrow" panose="020B0004020202020204" pitchFamily="34" charset="0"/>
                      </a:endParaRPr>
                    </a:p>
                  </a:txBody>
                  <a:tcPr marL="8676" marR="8676" marT="8676" marB="0" anchor="ctr"/>
                </a:tc>
                <a:extLst>
                  <a:ext uri="{0D108BD9-81ED-4DB2-BD59-A6C34878D82A}">
                    <a16:rowId xmlns:a16="http://schemas.microsoft.com/office/drawing/2014/main" val="4082458884"/>
                  </a:ext>
                </a:extLst>
              </a:tr>
              <a:tr h="450942">
                <a:tc>
                  <a:txBody>
                    <a:bodyPr/>
                    <a:lstStyle/>
                    <a:p>
                      <a:pPr algn="ctr" fontAlgn="b"/>
                      <a:r>
                        <a:rPr lang="en-GB" sz="1200" u="none" strike="noStrike">
                          <a:effectLst/>
                        </a:rPr>
                        <a:t>TRL 1</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Basic principles observed – Scientific research begins to be translated into applied research and development (R&amp;D).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3044451045"/>
                  </a:ext>
                </a:extLst>
              </a:tr>
              <a:tr h="450942">
                <a:tc>
                  <a:txBody>
                    <a:bodyPr/>
                    <a:lstStyle/>
                    <a:p>
                      <a:pPr algn="ctr" fontAlgn="b"/>
                      <a:r>
                        <a:rPr lang="en-GB" sz="1200" u="none" strike="noStrike">
                          <a:effectLst/>
                        </a:rPr>
                        <a:t>TRL 2</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Technology concept formulated – The basic principles are explored and practical applications are identified.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617262157"/>
                  </a:ext>
                </a:extLst>
              </a:tr>
              <a:tr h="450942">
                <a:tc>
                  <a:txBody>
                    <a:bodyPr/>
                    <a:lstStyle/>
                    <a:p>
                      <a:pPr algn="ctr" fontAlgn="b"/>
                      <a:r>
                        <a:rPr lang="en-GB" sz="1200" u="none" strike="noStrike">
                          <a:effectLst/>
                        </a:rPr>
                        <a:t>TRL 3</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Experimental proof of concept – Active R&amp;D is initiated, including analytical and laboratory studies to validate predictions.</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68993721"/>
                  </a:ext>
                </a:extLst>
              </a:tr>
              <a:tr h="450942">
                <a:tc>
                  <a:txBody>
                    <a:bodyPr/>
                    <a:lstStyle/>
                    <a:p>
                      <a:pPr algn="ctr" fontAlgn="b"/>
                      <a:r>
                        <a:rPr lang="en-GB" sz="1200" u="none" strike="noStrike">
                          <a:effectLst/>
                        </a:rPr>
                        <a:t>TRL 4</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validated in lab – Basic technological components are integrated to establish that they work together.</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442551653"/>
                  </a:ext>
                </a:extLst>
              </a:tr>
              <a:tr h="450942">
                <a:tc>
                  <a:txBody>
                    <a:bodyPr/>
                    <a:lstStyle/>
                    <a:p>
                      <a:pPr algn="ctr" fontAlgn="b"/>
                      <a:r>
                        <a:rPr lang="en-GB" sz="1200" u="none" strike="noStrike">
                          <a:effectLst/>
                        </a:rPr>
                        <a:t>TRL 5</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validated in relevant environment – </a:t>
                      </a:r>
                      <a:r>
                        <a:rPr lang="en-GB" sz="1200" u="none" strike="noStrike">
                          <a:effectLst/>
                          <a:highlight>
                            <a:srgbClr val="FFFF00"/>
                          </a:highlight>
                        </a:rPr>
                        <a:t>The technology is tested in a simulated or relevant environment</a:t>
                      </a:r>
                      <a:endParaRPr lang="en-GB" sz="1200" b="0" i="0" u="none" strike="noStrike">
                        <a:solidFill>
                          <a:srgbClr val="000000"/>
                        </a:solidFill>
                        <a:effectLst/>
                        <a:highlight>
                          <a:srgbClr val="FFFF00"/>
                        </a:highlight>
                        <a:latin typeface="Aptos Narrow" panose="020B0004020202020204" pitchFamily="34" charset="0"/>
                      </a:endParaRPr>
                    </a:p>
                  </a:txBody>
                  <a:tcPr marL="8676" marR="8676" marT="8676" marB="0" anchor="b"/>
                </a:tc>
                <a:extLst>
                  <a:ext uri="{0D108BD9-81ED-4DB2-BD59-A6C34878D82A}">
                    <a16:rowId xmlns:a16="http://schemas.microsoft.com/office/drawing/2014/main" val="2535511024"/>
                  </a:ext>
                </a:extLst>
              </a:tr>
              <a:tr h="450942">
                <a:tc>
                  <a:txBody>
                    <a:bodyPr/>
                    <a:lstStyle/>
                    <a:p>
                      <a:pPr algn="ctr" fontAlgn="b"/>
                      <a:r>
                        <a:rPr lang="en-GB" sz="1200" u="none" strike="noStrike">
                          <a:effectLst/>
                        </a:rPr>
                        <a:t>TRL 6</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demonstrated in relevant environment – </a:t>
                      </a:r>
                      <a:r>
                        <a:rPr lang="en-GB" sz="1200" u="none" strike="noStrike">
                          <a:effectLst/>
                          <a:highlight>
                            <a:srgbClr val="FFFF00"/>
                          </a:highlight>
                        </a:rPr>
                        <a:t>A prototype system is tested in an environment similar to the operational one.</a:t>
                      </a:r>
                      <a:endParaRPr lang="en-GB" sz="1200" b="0" i="0" u="none" strike="noStrike">
                        <a:solidFill>
                          <a:srgbClr val="000000"/>
                        </a:solidFill>
                        <a:effectLst/>
                        <a:highlight>
                          <a:srgbClr val="FFFF00"/>
                        </a:highlight>
                        <a:latin typeface="Aptos Narrow" panose="020B0004020202020204" pitchFamily="34" charset="0"/>
                      </a:endParaRPr>
                    </a:p>
                  </a:txBody>
                  <a:tcPr marL="8676" marR="8676" marT="8676" marB="0" anchor="b"/>
                </a:tc>
                <a:extLst>
                  <a:ext uri="{0D108BD9-81ED-4DB2-BD59-A6C34878D82A}">
                    <a16:rowId xmlns:a16="http://schemas.microsoft.com/office/drawing/2014/main" val="2791023230"/>
                  </a:ext>
                </a:extLst>
              </a:tr>
              <a:tr h="450942">
                <a:tc>
                  <a:txBody>
                    <a:bodyPr/>
                    <a:lstStyle/>
                    <a:p>
                      <a:pPr algn="ctr" fontAlgn="b"/>
                      <a:r>
                        <a:rPr lang="en-GB" sz="1200" u="none" strike="noStrike">
                          <a:effectLst/>
                        </a:rPr>
                        <a:t>TRL 7</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prototype demonstration in operational environment – </a:t>
                      </a:r>
                      <a:r>
                        <a:rPr lang="en-GB" sz="1200" u="none" strike="noStrike">
                          <a:effectLst/>
                          <a:highlight>
                            <a:srgbClr val="00FF00"/>
                          </a:highlight>
                        </a:rPr>
                        <a:t>A working prototype is demonstrated in a real operational setting.</a:t>
                      </a:r>
                      <a:endParaRPr lang="en-GB" sz="1200" b="0" i="0" u="none" strike="noStrike">
                        <a:solidFill>
                          <a:srgbClr val="000000"/>
                        </a:solidFill>
                        <a:effectLst/>
                        <a:highlight>
                          <a:srgbClr val="00FF00"/>
                        </a:highlight>
                        <a:latin typeface="Aptos Narrow" panose="020B0004020202020204" pitchFamily="34" charset="0"/>
                      </a:endParaRPr>
                    </a:p>
                  </a:txBody>
                  <a:tcPr marL="8676" marR="8676" marT="8676" marB="0" anchor="b"/>
                </a:tc>
                <a:extLst>
                  <a:ext uri="{0D108BD9-81ED-4DB2-BD59-A6C34878D82A}">
                    <a16:rowId xmlns:a16="http://schemas.microsoft.com/office/drawing/2014/main" val="122288157"/>
                  </a:ext>
                </a:extLst>
              </a:tr>
              <a:tr h="450942">
                <a:tc>
                  <a:txBody>
                    <a:bodyPr/>
                    <a:lstStyle/>
                    <a:p>
                      <a:pPr algn="ctr" fontAlgn="b"/>
                      <a:r>
                        <a:rPr lang="en-GB" sz="1200" u="none" strike="noStrike">
                          <a:effectLst/>
                        </a:rPr>
                        <a:t>TRL 8</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complete and qualified – The technology is proven to work in its final form and under expected conditions.</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56220620"/>
                  </a:ext>
                </a:extLst>
              </a:tr>
              <a:tr h="450942">
                <a:tc>
                  <a:txBody>
                    <a:bodyPr/>
                    <a:lstStyle/>
                    <a:p>
                      <a:pPr algn="ctr" fontAlgn="b"/>
                      <a:r>
                        <a:rPr lang="en-GB" sz="1200" u="none" strike="noStrike">
                          <a:effectLst/>
                        </a:rPr>
                        <a:t>TRL 9</a:t>
                      </a:r>
                      <a:endParaRPr lang="en-GB" sz="1200" b="0" i="0" u="none" strike="noStrike">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Actual system proven in operational environment – The technology is fully commercialized and operational in its intended setting.</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4255169"/>
                  </a:ext>
                </a:extLst>
              </a:tr>
            </a:tbl>
          </a:graphicData>
        </a:graphic>
      </p:graphicFrame>
      <p:sp>
        <p:nvSpPr>
          <p:cNvPr id="4" name="TextBox 3">
            <a:extLst>
              <a:ext uri="{FF2B5EF4-FFF2-40B4-BE49-F238E27FC236}">
                <a16:creationId xmlns:a16="http://schemas.microsoft.com/office/drawing/2014/main" id="{53846875-FD88-202C-35D5-C9A68C1858F0}"/>
              </a:ext>
            </a:extLst>
          </p:cNvPr>
          <p:cNvSpPr txBox="1"/>
          <p:nvPr/>
        </p:nvSpPr>
        <p:spPr>
          <a:xfrm>
            <a:off x="70757" y="5631029"/>
            <a:ext cx="12050486" cy="830997"/>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6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Risk Mitigation</a:t>
            </a:r>
            <a:r>
              <a:rPr kumimoji="0" lang="en-IT" sz="1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Two dedicated test facilities, SPARC_LAB and PLASMA_LAB, are actively supporting the development and validation of plasma acceleration concepts, while the TeX facility is dedicated to high power testing of X-band performance.  Achieving a Technology Readiness Level (TRL) above 7 for these subsystems will only be possible following the successful operation of the EuPRAXIA@SPARC_LAB facility.</a:t>
            </a:r>
          </a:p>
        </p:txBody>
      </p:sp>
    </p:spTree>
    <p:extLst>
      <p:ext uri="{BB962C8B-B14F-4D97-AF65-F5344CB8AC3E}">
        <p14:creationId xmlns:p14="http://schemas.microsoft.com/office/powerpoint/2010/main" val="3031929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4634-C59D-9173-4287-7728BFB27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89228-D8F0-B03B-7FB8-67AB8F9C7111}"/>
              </a:ext>
            </a:extLst>
          </p:cNvPr>
          <p:cNvSpPr>
            <a:spLocks noGrp="1"/>
          </p:cNvSpPr>
          <p:nvPr>
            <p:ph type="title"/>
          </p:nvPr>
        </p:nvSpPr>
        <p:spPr/>
        <p:txBody>
          <a:bodyPr>
            <a:normAutofit/>
          </a:bodyPr>
          <a:lstStyle/>
          <a:p>
            <a:r>
              <a:rPr lang="en-IT" sz="2800">
                <a:latin typeface="+mn-lt"/>
              </a:rPr>
              <a:t>The Italian Pillar: </a:t>
            </a:r>
            <a:br>
              <a:rPr lang="en-IT" sz="2800">
                <a:latin typeface="+mn-lt"/>
              </a:rPr>
            </a:br>
            <a:r>
              <a:rPr lang="en-IT" sz="2800">
                <a:latin typeface="+mn-lt"/>
              </a:rPr>
              <a:t>EuPRAXIA@SPARC_LAB User Facility </a:t>
            </a:r>
          </a:p>
        </p:txBody>
      </p:sp>
      <p:pic>
        <p:nvPicPr>
          <p:cNvPr id="4" name="Picture 3">
            <a:extLst>
              <a:ext uri="{FF2B5EF4-FFF2-40B4-BE49-F238E27FC236}">
                <a16:creationId xmlns:a16="http://schemas.microsoft.com/office/drawing/2014/main" id="{88E68D00-31BD-10BA-6178-64583E1D5F0D}"/>
              </a:ext>
            </a:extLst>
          </p:cNvPr>
          <p:cNvPicPr>
            <a:picLocks noChangeAspect="1"/>
          </p:cNvPicPr>
          <p:nvPr/>
        </p:nvPicPr>
        <p:blipFill>
          <a:blip r:embed="rId3"/>
          <a:srcRect t="18316" b="26000"/>
          <a:stretch/>
        </p:blipFill>
        <p:spPr>
          <a:xfrm>
            <a:off x="189047" y="2222230"/>
            <a:ext cx="5839519" cy="1917147"/>
          </a:xfrm>
          <a:prstGeom prst="rect">
            <a:avLst/>
          </a:prstGeom>
        </p:spPr>
      </p:pic>
      <p:sp>
        <p:nvSpPr>
          <p:cNvPr id="2" name="TextBox 1">
            <a:extLst>
              <a:ext uri="{FF2B5EF4-FFF2-40B4-BE49-F238E27FC236}">
                <a16:creationId xmlns:a16="http://schemas.microsoft.com/office/drawing/2014/main" id="{02ABAD15-9CA3-CCE3-B3E8-385519223815}"/>
              </a:ext>
            </a:extLst>
          </p:cNvPr>
          <p:cNvSpPr txBox="1"/>
          <p:nvPr/>
        </p:nvSpPr>
        <p:spPr>
          <a:xfrm>
            <a:off x="78629" y="1053377"/>
            <a:ext cx="11844157" cy="923330"/>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800" b="1" i="0" u="none" strike="noStrike" kern="1200" cap="none" spc="0" normalizeH="0" baseline="0" noProof="0">
                <a:ln>
                  <a:noFill/>
                </a:ln>
                <a:solidFill>
                  <a:prstClr val="black"/>
                </a:solidFill>
                <a:effectLst/>
                <a:uLnTx/>
                <a:uFillTx/>
                <a:latin typeface="Calibri" panose="020F0502020204030204"/>
                <a:ea typeface="+mn-ea"/>
                <a:cs typeface="+mn-cs"/>
              </a:rPr>
              <a:t>The facility aims to operate in two modes: </a:t>
            </a: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a full-RF mode for initial commissioning, and a hybrid RF+PWFA mode that serves as a demonstrator for plasma-driven FELs user operation. Full-RF mode user operation is also possible.</a:t>
            </a: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The facility is expected to begin operations </a:t>
            </a:r>
            <a:r>
              <a:rPr kumimoji="0" lang="en-IT" sz="1800" b="1" i="0" u="none" strike="noStrike" kern="1200" cap="none" spc="0" normalizeH="0" baseline="0" noProof="0">
                <a:ln>
                  <a:noFill/>
                </a:ln>
                <a:solidFill>
                  <a:prstClr val="black"/>
                </a:solidFill>
                <a:effectLst/>
                <a:uLnTx/>
                <a:uFillTx/>
                <a:latin typeface="Calibri" panose="020F0502020204030204"/>
                <a:ea typeface="+mn-ea"/>
                <a:cs typeface="+mn-cs"/>
              </a:rPr>
              <a:t>in 2031</a:t>
            </a:r>
          </a:p>
        </p:txBody>
      </p:sp>
      <p:pic>
        <p:nvPicPr>
          <p:cNvPr id="6" name="Picture 5">
            <a:extLst>
              <a:ext uri="{FF2B5EF4-FFF2-40B4-BE49-F238E27FC236}">
                <a16:creationId xmlns:a16="http://schemas.microsoft.com/office/drawing/2014/main" id="{6573B1CC-A7B5-4CCA-D5BB-5B507B3BF561}"/>
              </a:ext>
            </a:extLst>
          </p:cNvPr>
          <p:cNvPicPr>
            <a:picLocks noChangeAspect="1"/>
          </p:cNvPicPr>
          <p:nvPr/>
        </p:nvPicPr>
        <p:blipFill>
          <a:blip r:embed="rId4"/>
          <a:stretch>
            <a:fillRect/>
          </a:stretch>
        </p:blipFill>
        <p:spPr>
          <a:xfrm>
            <a:off x="6619352" y="1732121"/>
            <a:ext cx="5303434" cy="4684105"/>
          </a:xfrm>
          <a:prstGeom prst="rect">
            <a:avLst/>
          </a:prstGeom>
        </p:spPr>
      </p:pic>
      <p:sp>
        <p:nvSpPr>
          <p:cNvPr id="5" name="TextBox 4">
            <a:extLst>
              <a:ext uri="{FF2B5EF4-FFF2-40B4-BE49-F238E27FC236}">
                <a16:creationId xmlns:a16="http://schemas.microsoft.com/office/drawing/2014/main" id="{F6174454-CB5F-C2E8-4A64-40456FFC0503}"/>
              </a:ext>
            </a:extLst>
          </p:cNvPr>
          <p:cNvSpPr txBox="1"/>
          <p:nvPr/>
        </p:nvSpPr>
        <p:spPr>
          <a:xfrm>
            <a:off x="78629" y="4384900"/>
            <a:ext cx="6017371" cy="2031325"/>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IT" sz="1400" b="1" i="0" u="none" strike="noStrike" kern="1200" cap="none" spc="0" normalizeH="0" baseline="0" noProof="0">
                <a:ln>
                  <a:noFill/>
                </a:ln>
                <a:solidFill>
                  <a:prstClr val="black"/>
                </a:solidFill>
                <a:effectLst/>
                <a:uLnTx/>
                <a:uFillTx/>
                <a:latin typeface="Calibri" panose="020F0502020204030204"/>
                <a:ea typeface="+mn-ea"/>
                <a:cs typeface="+mn-cs"/>
              </a:rPr>
              <a:t>Moderate Energy with High Impact: </a:t>
            </a:r>
            <a:r>
              <a:rPr kumimoji="0" lang="en-IT" sz="1400" b="0" i="0" u="none" strike="noStrike" kern="1200" cap="none" spc="0" normalizeH="0" baseline="0" noProof="0">
                <a:ln>
                  <a:noFill/>
                </a:ln>
                <a:solidFill>
                  <a:prstClr val="black"/>
                </a:solidFill>
                <a:effectLst/>
                <a:uLnTx/>
                <a:uFillTx/>
                <a:latin typeface="Calibri" panose="020F0502020204030204"/>
                <a:ea typeface="+mn-ea"/>
                <a:cs typeface="+mn-cs"/>
              </a:rPr>
              <a:t>Operating at around 1 GeV, will deliver Soft X-rays radiation in the “water window”. </a:t>
            </a: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en-IT"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IT" sz="1400" b="1" i="0" u="none" strike="noStrike" kern="1200" cap="none" spc="0" normalizeH="0" baseline="0" noProof="0">
                <a:ln>
                  <a:noFill/>
                </a:ln>
                <a:solidFill>
                  <a:prstClr val="black"/>
                </a:solidFill>
                <a:effectLst/>
                <a:uLnTx/>
                <a:uFillTx/>
                <a:latin typeface="Calibri" panose="020F0502020204030204"/>
                <a:ea typeface="+mn-ea"/>
                <a:cs typeface="+mn-cs"/>
              </a:rPr>
              <a:t>Compact Design:</a:t>
            </a:r>
            <a:r>
              <a:rPr kumimoji="0" lang="en-IT" sz="1400" b="0" i="0" u="none" strike="noStrike" kern="1200" cap="none" spc="0" normalizeH="0" baseline="0" noProof="0">
                <a:ln>
                  <a:noFill/>
                </a:ln>
                <a:solidFill>
                  <a:prstClr val="black"/>
                </a:solidFill>
                <a:effectLst/>
                <a:uLnTx/>
                <a:uFillTx/>
                <a:latin typeface="Calibri" panose="020F0502020204030204"/>
                <a:ea typeface="+mn-ea"/>
                <a:cs typeface="+mn-cs"/>
              </a:rPr>
              <a:t> With an accelerating length shorter than 50 meters, it is the most compact facility in the soft X-rays list, at least by a factor 3. </a:t>
            </a: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en-IT"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IT" sz="1400" b="1" i="0" u="none" strike="noStrike" kern="1200" cap="none" spc="0" normalizeH="0" baseline="0" noProof="0">
                <a:ln>
                  <a:noFill/>
                </a:ln>
                <a:solidFill>
                  <a:prstClr val="black"/>
                </a:solidFill>
                <a:effectLst/>
                <a:uLnTx/>
                <a:uFillTx/>
                <a:latin typeface="Calibri" panose="020F0502020204030204"/>
                <a:ea typeface="+mn-ea"/>
                <a:cs typeface="+mn-cs"/>
              </a:rPr>
              <a:t>Technology Demonstrator:</a:t>
            </a:r>
            <a:r>
              <a:rPr kumimoji="0" lang="en-IT" sz="1400" b="0" i="0" u="none" strike="noStrike" kern="1200" cap="none" spc="0" normalizeH="0" baseline="0" noProof="0">
                <a:ln>
                  <a:noFill/>
                </a:ln>
                <a:solidFill>
                  <a:prstClr val="black"/>
                </a:solidFill>
                <a:effectLst/>
                <a:uLnTx/>
                <a:uFillTx/>
                <a:latin typeface="Calibri" panose="020F0502020204030204"/>
                <a:ea typeface="+mn-ea"/>
                <a:cs typeface="+mn-cs"/>
              </a:rPr>
              <a:t> it will be also a strategic testbed for integrating advanced acceleration schemes and short period undulators into user-oriented FELs marking a paradigm shift toward compact and cost-effective light sources.</a:t>
            </a:r>
          </a:p>
        </p:txBody>
      </p:sp>
    </p:spTree>
    <p:extLst>
      <p:ext uri="{BB962C8B-B14F-4D97-AF65-F5344CB8AC3E}">
        <p14:creationId xmlns:p14="http://schemas.microsoft.com/office/powerpoint/2010/main" val="331925924"/>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PRAXIA-PP_powerpoint-template_widescreen_20240126" id="{9331A59B-4875-004C-849B-4812E5636684}" vid="{E3F35EA8-4780-CF49-90FC-F2CA4D9BE724}"/>
    </a:ext>
  </a:ext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20979</TotalTime>
  <Words>4292</Words>
  <Application>Microsoft Macintosh PowerPoint</Application>
  <PresentationFormat>Widescreen</PresentationFormat>
  <Paragraphs>581</Paragraphs>
  <Slides>35</Slides>
  <Notes>8</Notes>
  <HiddenSlides>0</HiddenSlides>
  <MMClips>0</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35</vt:i4>
      </vt:variant>
    </vt:vector>
  </HeadingPairs>
  <TitlesOfParts>
    <vt:vector size="72" baseType="lpstr">
      <vt:lpstr>Aptos</vt:lpstr>
      <vt:lpstr>Aptos Display</vt:lpstr>
      <vt:lpstr>Aptos Narrow</vt:lpstr>
      <vt:lpstr>Arial</vt:lpstr>
      <vt:lpstr>Arial Narrow</vt:lpstr>
      <vt:lpstr>Arial Rounded MT Bold</vt:lpstr>
      <vt:lpstr>Arimo Bold</vt:lpstr>
      <vt:lpstr>Bradley Hand</vt:lpstr>
      <vt:lpstr>Calibri</vt:lpstr>
      <vt:lpstr>Calibri </vt:lpstr>
      <vt:lpstr>Calibri Light</vt:lpstr>
      <vt:lpstr>Cambria</vt:lpstr>
      <vt:lpstr>Cambria Math</vt:lpstr>
      <vt:lpstr>Helvetica</vt:lpstr>
      <vt:lpstr>Helvetica Neue</vt:lpstr>
      <vt:lpstr>Helvetica Neue Light</vt:lpstr>
      <vt:lpstr>Helvetica Neue Medium</vt:lpstr>
      <vt:lpstr>Open Sans Semibold</vt:lpstr>
      <vt:lpstr>PT Sans Caption</vt:lpstr>
      <vt:lpstr>Times New Roman</vt:lpstr>
      <vt:lpstr>Titillium</vt:lpstr>
      <vt:lpstr>Titillium Bd</vt:lpstr>
      <vt:lpstr>TT Rounds Condensed</vt:lpstr>
      <vt:lpstr>TT Rounds Condensed Bold</vt:lpstr>
      <vt:lpstr>TT Rounds Condensed Bold Italics</vt:lpstr>
      <vt:lpstr>TT Rounds Condensed Italics</vt:lpstr>
      <vt:lpstr>Wingdings</vt:lpstr>
      <vt:lpstr>2_Tema di Office</vt:lpstr>
      <vt:lpstr>21_BasicWhite</vt:lpstr>
      <vt:lpstr>10_Office Theme</vt:lpstr>
      <vt:lpstr>5_Office Theme</vt:lpstr>
      <vt:lpstr>Tema di Office</vt:lpstr>
      <vt:lpstr>11_Office Theme</vt:lpstr>
      <vt:lpstr>Office Theme</vt:lpstr>
      <vt:lpstr>1_Tema di Office</vt:lpstr>
      <vt:lpstr>3_Tema di Office</vt:lpstr>
      <vt:lpstr>4_Tema di Office</vt:lpstr>
      <vt:lpstr>PowerPoint Presentation</vt:lpstr>
      <vt:lpstr>Recommendations from previous meeting </vt:lpstr>
      <vt:lpstr>TDR Status and Plans </vt:lpstr>
      <vt:lpstr>TDR Status and Plans </vt:lpstr>
      <vt:lpstr>Civil Infrastructures ready for tender</vt:lpstr>
      <vt:lpstr>Actions to Improve Sustainability</vt:lpstr>
      <vt:lpstr>PowerPoint Presentation</vt:lpstr>
      <vt:lpstr>Technological Readiness Level</vt:lpstr>
      <vt:lpstr>The Italian Pillar:  EuPRAXIA@SPARC_LAB User Facility </vt:lpstr>
      <vt:lpstr>Scientific Case and Applications  </vt:lpstr>
      <vt:lpstr>1st X band full scale prototype ready for high power test</vt:lpstr>
      <vt:lpstr>Plasma Accelerating Module</vt:lpstr>
      <vt:lpstr>PowerPoint Presentation</vt:lpstr>
      <vt:lpstr>The Driver-Witness Separator</vt:lpstr>
      <vt:lpstr>Radiation Generation: FEL</vt:lpstr>
      <vt:lpstr>Convenzione con Regione Lazio</vt:lpstr>
      <vt:lpstr>From the Agreement with the Lazio Region</vt:lpstr>
      <vt:lpstr>ARIA: SEEDED FEL line – High-Gain Harmonic generation          Full coherence = laser-like statistics</vt:lpstr>
      <vt:lpstr>ARIA: a SEEDED FEL line in the long wavelength range (50-180 nm)</vt:lpstr>
      <vt:lpstr>Complementarity with FERMI*</vt:lpstr>
      <vt:lpstr>ARIA beamline scientific case</vt:lpstr>
      <vt:lpstr>ARIA: Radiator Undulators two options:</vt:lpstr>
      <vt:lpstr>Project Cost, Timeline, and Management</vt:lpstr>
      <vt:lpstr>Conclusions</vt:lpstr>
      <vt:lpstr>PowerPoint Presentation</vt:lpstr>
      <vt:lpstr>AQUA beamline: Undulators</vt:lpstr>
      <vt:lpstr>AQUA Beamline: Photon Beamline</vt:lpstr>
      <vt:lpstr>The Concept of User Facility  in the EuPRAXIA Project</vt:lpstr>
      <vt:lpstr>PowerPoint Presentation</vt:lpstr>
      <vt:lpstr>Applicazioni Principali di ARIA</vt:lpstr>
      <vt:lpstr>PowerPoint Presentation</vt:lpstr>
      <vt:lpstr>X-band linac structures</vt:lpstr>
      <vt:lpstr>ARIA Tuning range parameters</vt:lpstr>
      <vt:lpstr>EUPRAXIA Undulator Mechanical Model for ARIA  (Courtesy of Mario Del Franco) </vt:lpstr>
      <vt:lpstr>ARIA Seed laser option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3612</cp:revision>
  <cp:lastPrinted>2025-11-07T15:34:35Z</cp:lastPrinted>
  <dcterms:created xsi:type="dcterms:W3CDTF">2018-02-09T13:41:45Z</dcterms:created>
  <dcterms:modified xsi:type="dcterms:W3CDTF">2025-11-11T18:13:13Z</dcterms:modified>
</cp:coreProperties>
</file>