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50" r:id="rId2"/>
    <p:sldId id="771" r:id="rId3"/>
    <p:sldId id="772" r:id="rId4"/>
    <p:sldId id="716" r:id="rId5"/>
    <p:sldId id="810" r:id="rId6"/>
    <p:sldId id="811" r:id="rId7"/>
    <p:sldId id="625" r:id="rId8"/>
    <p:sldId id="736" r:id="rId9"/>
    <p:sldId id="740" r:id="rId10"/>
    <p:sldId id="707" r:id="rId11"/>
    <p:sldId id="735" r:id="rId12"/>
    <p:sldId id="729" r:id="rId13"/>
    <p:sldId id="730" r:id="rId14"/>
    <p:sldId id="734" r:id="rId15"/>
    <p:sldId id="744" r:id="rId16"/>
    <p:sldId id="792" r:id="rId17"/>
    <p:sldId id="794" r:id="rId18"/>
    <p:sldId id="636" r:id="rId19"/>
    <p:sldId id="813" r:id="rId20"/>
    <p:sldId id="814" r:id="rId21"/>
    <p:sldId id="774" r:id="rId22"/>
    <p:sldId id="776" r:id="rId23"/>
    <p:sldId id="759" r:id="rId24"/>
    <p:sldId id="760" r:id="rId25"/>
    <p:sldId id="762" r:id="rId26"/>
    <p:sldId id="779" r:id="rId27"/>
    <p:sldId id="784" r:id="rId28"/>
    <p:sldId id="786" r:id="rId29"/>
    <p:sldId id="785" r:id="rId30"/>
    <p:sldId id="780" r:id="rId31"/>
    <p:sldId id="783" r:id="rId32"/>
    <p:sldId id="702" r:id="rId33"/>
    <p:sldId id="768" r:id="rId34"/>
    <p:sldId id="802" r:id="rId35"/>
    <p:sldId id="809" r:id="rId36"/>
    <p:sldId id="805" r:id="rId37"/>
    <p:sldId id="812" r:id="rId38"/>
    <p:sldId id="767" r:id="rId39"/>
    <p:sldId id="807" r:id="rId40"/>
    <p:sldId id="808" r:id="rId41"/>
    <p:sldId id="806" r:id="rId42"/>
    <p:sldId id="789" r:id="rId43"/>
    <p:sldId id="796" r:id="rId44"/>
    <p:sldId id="798" r:id="rId45"/>
    <p:sldId id="799" r:id="rId46"/>
    <p:sldId id="800" r:id="rId47"/>
  </p:sldIdLst>
  <p:sldSz cx="9144000" cy="6858000" type="overhead"/>
  <p:notesSz cx="6946900" cy="9220200"/>
  <p:embeddedFontLst>
    <p:embeddedFont>
      <p:font typeface="Arial Rounded MT Bold" pitchFamily="34" charset="0"/>
      <p:regular r:id="rId50"/>
    </p:embeddedFont>
    <p:embeddedFont>
      <p:font typeface="Lucida Calligraphy" pitchFamily="66" charset="0"/>
      <p:regular r:id="rId51"/>
    </p:embeddedFont>
    <p:embeddedFont>
      <p:font typeface="ＭＳ Ｐゴシック" pitchFamily="34" charset="-128"/>
      <p:regular r:id="rId52"/>
    </p:embeddedFont>
    <p:embeddedFont>
      <p:font typeface="Arial Black" pitchFamily="34" charset="0"/>
      <p:bold r:id="rId53"/>
      <p: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Gulim" pitchFamily="34" charset="-127"/>
      <p:regular r:id="rId59"/>
    </p:embeddedFont>
    <p:embeddedFont>
      <p:font typeface="Arial Unicode MS" pitchFamily="34" charset="-128"/>
      <p:regular r:id="rId60"/>
    </p:embeddedFont>
    <p:embeddedFont>
      <p:font typeface="Comic Sans MS" pitchFamily="66" charset="0"/>
      <p:regular r:id="rId61"/>
      <p:bold r:id="rId62"/>
    </p:embeddedFont>
    <p:embeddedFont>
      <p:font typeface="Lucida Handwriting" pitchFamily="66" charset="0"/>
      <p:regular r:id="rId63"/>
    </p:embeddedFont>
  </p:embeddedFontLst>
  <p:custDataLst>
    <p:tags r:id="rId6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500093"/>
    <a:srgbClr val="FF0066"/>
    <a:srgbClr val="F0FFFF"/>
    <a:srgbClr val="FF0000"/>
    <a:srgbClr val="6C39DB"/>
    <a:srgbClr val="081D58"/>
    <a:srgbClr val="FFFF66"/>
    <a:srgbClr val="CCFF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77297" autoAdjust="0"/>
  </p:normalViewPr>
  <p:slideViewPr>
    <p:cSldViewPr snapToGrid="0">
      <p:cViewPr>
        <p:scale>
          <a:sx n="60" d="100"/>
          <a:sy n="60" d="100"/>
        </p:scale>
        <p:origin x="-1836" y="-234"/>
      </p:cViewPr>
      <p:guideLst>
        <p:guide orient="horz" pos="206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8325"/>
            <a:ext cx="5095875" cy="414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628" tIns="45010" rIns="91628" bIns="4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4863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0563"/>
            <a:ext cx="4614863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78325"/>
            <a:ext cx="5095875" cy="4149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92" tIns="46296" rIns="92592" bIns="4629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  <a:ln/>
        </p:spPr>
        <p:txBody>
          <a:bodyPr lIns="92382" tIns="46191" rIns="92382" bIns="46191"/>
          <a:lstStyle/>
          <a:p>
            <a:fld id="{F93EC9B1-8B8E-455B-AA5D-E7539F2F3A2F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 code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  <a:noFill/>
        </p:spPr>
        <p:txBody>
          <a:bodyPr lIns="92382" tIns="46191" rIns="92382" bIns="46191"/>
          <a:lstStyle>
            <a:lvl1pPr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50602" indent="-288693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4773" indent="-230955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6682" indent="-230955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8591" indent="-230955"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4F309F7-5FE1-774E-9511-AC03E30B8F56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  <a:ln/>
        </p:spPr>
        <p:txBody>
          <a:bodyPr lIns="92382" tIns="46191" rIns="92382" bIns="46191"/>
          <a:lstStyle/>
          <a:p>
            <a:fld id="{41DB6AFB-7382-46CA-B495-ED18E686AE77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0955" indent="-230955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lIns="92382" tIns="46191" rIns="92382" bIns="46191"/>
          <a:lstStyle/>
          <a:p>
            <a:fld id="{9FA08470-C417-49CB-9F93-1599A538F5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8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lIns="92382" tIns="46191" rIns="92382" bIns="46191"/>
          <a:lstStyle/>
          <a:p>
            <a:fld id="{9FA08470-C417-49CB-9F93-1599A538F5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  <a:ln/>
        </p:spPr>
        <p:txBody>
          <a:bodyPr lIns="92382" tIns="46191" rIns="92382" bIns="46191"/>
          <a:lstStyle/>
          <a:p>
            <a:fld id="{56811C84-CAA2-4BC9-BDA4-5A3423888ACF}" type="slidenum">
              <a:rPr lang="en-US"/>
              <a:pPr/>
              <a:t>12</a:t>
            </a:fld>
            <a:endParaRPr lang="en-US"/>
          </a:p>
        </p:txBody>
      </p:sp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955" indent="-230955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34969" y="8757590"/>
            <a:ext cx="3010323" cy="461010"/>
          </a:xfrm>
          <a:prstGeom prst="rect">
            <a:avLst/>
          </a:prstGeom>
          <a:noFill/>
        </p:spPr>
        <p:txBody>
          <a:bodyPr lIns="92382" tIns="46191" rIns="92382" bIns="4619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525BAB-2794-4146-9576-8695660D8571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  <a:ln/>
        </p:spPr>
        <p:txBody>
          <a:bodyPr lIns="92382" tIns="46191" rIns="92382" bIns="46191"/>
          <a:lstStyle/>
          <a:p>
            <a:fld id="{340C5DB8-362E-4BBF-B3BD-71C3EEE8491E}" type="slidenum">
              <a:rPr lang="en-US"/>
              <a:pPr/>
              <a:t>13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0955" indent="-230955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328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40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219200"/>
            <a:ext cx="4140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40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7400" y="1219200"/>
            <a:ext cx="4140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619500"/>
            <a:ext cx="4140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5A8F2-EFA1-4563-B2EA-FB0D75BCAA21}" type="datetime1">
              <a:rPr lang="en-US"/>
              <a:pPr/>
              <a:t>9/11/2012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XX International Workshop on DIS, University of Bonn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00800" y="152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EE2135-86A7-4B27-8B09-E04CAA6F2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7E258D-3DC0-404E-BBAD-676EB5057C18}" type="datetime1">
              <a:rPr lang="en-US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XX International Workshop on DIS, University of Bonn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152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E43E5F-E18A-442A-85DE-E40594F94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4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219200"/>
            <a:ext cx="414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" name="Object 21"/>
          <p:cNvGraphicFramePr>
            <a:graphicFrameLocks/>
          </p:cNvGraphicFramePr>
          <p:nvPr/>
        </p:nvGraphicFramePr>
        <p:xfrm>
          <a:off x="-228600" y="6677025"/>
          <a:ext cx="9372600" cy="152400"/>
        </p:xfrm>
        <a:graphic>
          <a:graphicData uri="http://schemas.openxmlformats.org/presentationml/2006/ole">
            <p:oleObj spid="_x0000_s1045" name="Image" r:id="rId19" imgW="8907118" imgH="152260" progId="">
              <p:embed/>
            </p:oleObj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3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6629400"/>
            <a:ext cx="1447800" cy="279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400">
                <a:solidFill>
                  <a:schemeClr val="accent2"/>
                </a:solidFill>
                <a:latin typeface="Lucida Handwriting" pitchFamily="66" charset="0"/>
              </a:rPr>
              <a:t>K. Barish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12738" y="5772150"/>
            <a:ext cx="15081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12738" y="6726238"/>
            <a:ext cx="15081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325438" y="5756275"/>
            <a:ext cx="0" cy="866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849438" y="5746750"/>
            <a:ext cx="0" cy="866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-228600" y="571500"/>
          <a:ext cx="9372600" cy="152400"/>
        </p:xfrm>
        <a:graphic>
          <a:graphicData uri="http://schemas.openxmlformats.org/presentationml/2006/ole">
            <p:oleObj spid="_x0000_s1043" name="Image" r:id="rId20" imgW="8907118" imgH="152260" progId="">
              <p:embed/>
            </p:oleObj>
          </a:graphicData>
        </a:graphic>
      </p:graphicFrame>
      <p:pic>
        <p:nvPicPr>
          <p:cNvPr id="1047" name="Picture 23" descr="PHENIX big logo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6477000"/>
            <a:ext cx="1143000" cy="3730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7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0093"/>
        </a:buClr>
        <a:buSzPct val="100000"/>
        <a:buChar char="–"/>
        <a:defRPr>
          <a:solidFill>
            <a:srgbClr val="500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l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95.png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108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png"/><Relationship Id="rId3" Type="http://schemas.openxmlformats.org/officeDocument/2006/relationships/image" Target="../media/image29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Rectangle 1031"/>
          <p:cNvSpPr>
            <a:spLocks noChangeArrowheads="1"/>
          </p:cNvSpPr>
          <p:nvPr/>
        </p:nvSpPr>
        <p:spPr bwMode="auto">
          <a:xfrm>
            <a:off x="-22860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6991" name="Picture 1039"/>
          <p:cNvPicPr>
            <a:picLocks noChangeAspect="1" noChangeArrowheads="1"/>
          </p:cNvPicPr>
          <p:nvPr/>
        </p:nvPicPr>
        <p:blipFill>
          <a:blip r:embed="rId4" cstate="print"/>
          <a:srcRect l="53284"/>
          <a:stretch>
            <a:fillRect/>
          </a:stretch>
        </p:blipFill>
        <p:spPr bwMode="auto">
          <a:xfrm>
            <a:off x="5657850" y="533400"/>
            <a:ext cx="3105150" cy="3448050"/>
          </a:xfrm>
          <a:prstGeom prst="rect">
            <a:avLst/>
          </a:prstGeom>
          <a:noFill/>
        </p:spPr>
      </p:pic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</a:t>
            </a:r>
          </a:p>
        </p:txBody>
      </p:sp>
      <p:sp>
        <p:nvSpPr>
          <p:cNvPr id="126979" name="Rectangle 1027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980" name="Object 1028"/>
          <p:cNvGraphicFramePr>
            <a:graphicFrameLocks/>
          </p:cNvGraphicFramePr>
          <p:nvPr/>
        </p:nvGraphicFramePr>
        <p:xfrm>
          <a:off x="-228600" y="76200"/>
          <a:ext cx="9372600" cy="152400"/>
        </p:xfrm>
        <a:graphic>
          <a:graphicData uri="http://schemas.openxmlformats.org/presentationml/2006/ole">
            <p:oleObj spid="_x0000_s126980" name="Image" r:id="rId5" imgW="8907118" imgH="152260" progId="">
              <p:embed/>
            </p:oleObj>
          </a:graphicData>
        </a:graphic>
      </p:graphicFrame>
      <p:graphicFrame>
        <p:nvGraphicFramePr>
          <p:cNvPr id="126981" name="Object 1029"/>
          <p:cNvGraphicFramePr>
            <a:graphicFrameLocks/>
          </p:cNvGraphicFramePr>
          <p:nvPr/>
        </p:nvGraphicFramePr>
        <p:xfrm>
          <a:off x="-228600" y="6705600"/>
          <a:ext cx="9372600" cy="152400"/>
        </p:xfrm>
        <a:graphic>
          <a:graphicData uri="http://schemas.openxmlformats.org/presentationml/2006/ole">
            <p:oleObj spid="_x0000_s126981" name="Image" r:id="rId6" imgW="8907118" imgH="152260" progId="">
              <p:embed/>
            </p:oleObj>
          </a:graphicData>
        </a:graphic>
      </p:graphicFrame>
      <p:sp>
        <p:nvSpPr>
          <p:cNvPr id="126982" name="Rectangle 1030"/>
          <p:cNvSpPr>
            <a:spLocks noChangeArrowheads="1"/>
          </p:cNvSpPr>
          <p:nvPr/>
        </p:nvSpPr>
        <p:spPr bwMode="auto">
          <a:xfrm>
            <a:off x="-304800" y="57150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6985" name="Text Box 1033"/>
          <p:cNvSpPr txBox="1">
            <a:spLocks noChangeArrowheads="1"/>
          </p:cNvSpPr>
          <p:nvPr/>
        </p:nvSpPr>
        <p:spPr bwMode="auto">
          <a:xfrm>
            <a:off x="4572000" y="4419600"/>
            <a:ext cx="4572000" cy="1520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>
                <a:solidFill>
                  <a:schemeClr val="tx1"/>
                </a:solidFill>
                <a:latin typeface="Lucida Calligraphy" pitchFamily="66" charset="0"/>
              </a:rPr>
              <a:t>Kenneth N. </a:t>
            </a:r>
            <a:r>
              <a:rPr lang="en-US" dirty="0" err="1">
                <a:solidFill>
                  <a:schemeClr val="tx1"/>
                </a:solidFill>
                <a:latin typeface="Lucida Calligraphy" pitchFamily="66" charset="0"/>
              </a:rPr>
              <a:t>Barish</a:t>
            </a:r>
            <a:endParaRPr lang="en-US" dirty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2"/>
                </a:solidFill>
                <a:latin typeface="Arial Rounded MT Bold" pitchFamily="34" charset="0"/>
              </a:rPr>
              <a:t>Diffraction 2012 </a:t>
            </a:r>
            <a:endParaRPr lang="en-US" dirty="0">
              <a:solidFill>
                <a:schemeClr val="bg2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 Rounded MT Bold" pitchFamily="34" charset="0"/>
              </a:rPr>
              <a:t>September, 2012</a:t>
            </a:r>
            <a:endParaRPr lang="en-US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126990" name="Picture 1038" descr="PHENIX big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477000"/>
            <a:ext cx="1143000" cy="373063"/>
          </a:xfrm>
          <a:prstGeom prst="rect">
            <a:avLst/>
          </a:prstGeom>
          <a:noFill/>
        </p:spPr>
      </p:pic>
      <p:sp>
        <p:nvSpPr>
          <p:cNvPr id="126984" name="Text Box 1032"/>
          <p:cNvSpPr txBox="1">
            <a:spLocks noChangeArrowheads="1"/>
          </p:cNvSpPr>
          <p:nvPr/>
        </p:nvSpPr>
        <p:spPr bwMode="auto">
          <a:xfrm>
            <a:off x="104775" y="746125"/>
            <a:ext cx="7058025" cy="1250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dirty="0">
                <a:solidFill>
                  <a:srgbClr val="DE02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PHENIX Spin Program </a:t>
            </a:r>
            <a:r>
              <a:rPr lang="en-US" sz="3600" i="1" dirty="0">
                <a:solidFill>
                  <a:srgbClr val="DE0217"/>
                </a:solidFill>
                <a:latin typeface="Arial Rounded MT Bold" pitchFamily="34" charset="0"/>
              </a:rPr>
              <a:t>Recent results &amp; prospects</a:t>
            </a:r>
          </a:p>
        </p:txBody>
      </p:sp>
      <p:pic>
        <p:nvPicPr>
          <p:cNvPr id="218120" name="Picture 3080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8025" y="6332538"/>
            <a:ext cx="20859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031" descr="https://www.phenix.bnl.gov/WWW/run/drawing/May2008CollPicture/phenix_2008may30_highres_all.jpg"/>
          <p:cNvSpPr>
            <a:spLocks noChangeAspect="1" noChangeArrowheads="1"/>
          </p:cNvSpPr>
          <p:nvPr/>
        </p:nvSpPr>
        <p:spPr bwMode="auto">
          <a:xfrm>
            <a:off x="155575" y="-3268663"/>
            <a:ext cx="8886825" cy="6819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phenix_2008may30_lowres_al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9800"/>
            <a:ext cx="4691170" cy="3505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ja-JP" baseline="-25000" dirty="0">
                <a:ea typeface="ＭＳ Ｐゴシック" pitchFamily="34" charset="-128"/>
                <a:sym typeface="Symbol" pitchFamily="18" charset="2"/>
              </a:rPr>
              <a:t>LL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 of </a:t>
            </a:r>
            <a:r>
              <a:rPr lang="en-US" altLang="ja-JP" baseline="30000" dirty="0">
                <a:ea typeface="ＭＳ Ｐゴシック" pitchFamily="34" charset="-128"/>
                <a:sym typeface="Symbol" pitchFamily="18" charset="2"/>
              </a:rPr>
              <a:t>0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at </a:t>
            </a:r>
            <a:r>
              <a:rPr lang="en-US" dirty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Ö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s=200GeV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695308" name="AutoShape 12" descr="Prelimrun5run6theor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95310" name="AutoShape 14" descr="Prelimrun5run6theor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95315" name="Text Box 19"/>
          <p:cNvSpPr txBox="1">
            <a:spLocks noChangeArrowheads="1"/>
          </p:cNvSpPr>
          <p:nvPr/>
        </p:nvSpPr>
        <p:spPr bwMode="auto">
          <a:xfrm>
            <a:off x="0" y="6174736"/>
            <a:ext cx="9144000" cy="6832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Combined asymmetries consistent with DSSV, and also with 0 to O(10</a:t>
            </a:r>
            <a:r>
              <a:rPr lang="en-US" sz="2400" baseline="30000" dirty="0" smtClean="0">
                <a:latin typeface="+mj-lt"/>
              </a:rPr>
              <a:t>-3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>
          <a:xfrm>
            <a:off x="0" y="685800"/>
            <a:ext cx="5555877" cy="5387714"/>
            <a:chOff x="-75492" y="838200"/>
            <a:chExt cx="4953000" cy="3945610"/>
          </a:xfrm>
        </p:grpSpPr>
        <p:pic>
          <p:nvPicPr>
            <p:cNvPr id="10" name="Picture 94" descr="CompareRun5Run6Run9_spli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75492" y="838200"/>
              <a:ext cx="4953000" cy="394561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2758039" y="3010444"/>
              <a:ext cx="800903" cy="780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Run 5</a:t>
              </a:r>
            </a:p>
            <a:p>
              <a:pPr>
                <a:lnSpc>
                  <a:spcPts val="2600"/>
                </a:lnSpc>
                <a:spcBef>
                  <a:spcPts val="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+mn-lt"/>
                </a:rPr>
                <a:t>Run 6</a:t>
              </a:r>
            </a:p>
            <a:p>
              <a:pPr>
                <a:lnSpc>
                  <a:spcPts val="2600"/>
                </a:lnSpc>
                <a:spcBef>
                  <a:spcPts val="0"/>
                </a:spcBef>
              </a:pPr>
              <a:r>
                <a:rPr lang="en-US" sz="2000" dirty="0" smtClean="0">
                  <a:latin typeface="+mn-lt"/>
                </a:rPr>
                <a:t>Run 9</a:t>
              </a:r>
            </a:p>
          </p:txBody>
        </p:sp>
      </p:grpSp>
      <p:pic>
        <p:nvPicPr>
          <p:cNvPr id="1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5900" y="838200"/>
            <a:ext cx="3771900" cy="5029200"/>
          </a:xfrm>
          <a:prstGeom prst="rect">
            <a:avLst/>
          </a:prstGeom>
          <a:noFill/>
          <a:ln/>
        </p:spPr>
      </p:pic>
      <p:sp>
        <p:nvSpPr>
          <p:cNvPr id="16" name="Rectangle 15"/>
          <p:cNvSpPr/>
          <p:nvPr/>
        </p:nvSpPr>
        <p:spPr bwMode="auto">
          <a:xfrm>
            <a:off x="4364829" y="3733800"/>
            <a:ext cx="304800" cy="914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3"/>
              </a:solidFill>
              <a:effectLst/>
              <a:latin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99800" y="3740936"/>
            <a:ext cx="334076" cy="914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accent3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80484" y="992187"/>
            <a:ext cx="7930116" cy="5536203"/>
            <a:chOff x="4572000" y="839789"/>
            <a:chExt cx="3886200" cy="3103561"/>
          </a:xfrm>
        </p:grpSpPr>
        <p:pic>
          <p:nvPicPr>
            <p:cNvPr id="11" name="Picture 13" descr="Kenichi_pi0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862013"/>
              <a:ext cx="3759200" cy="264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Kenichi_pi0_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839789"/>
              <a:ext cx="38862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t="10420"/>
            <a:stretch>
              <a:fillRect/>
            </a:stretch>
          </p:blipFill>
          <p:spPr bwMode="auto">
            <a:xfrm>
              <a:off x="5867400" y="3276600"/>
              <a:ext cx="2004163" cy="666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6963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752600" y="6400800"/>
            <a:ext cx="6248400" cy="457200"/>
          </a:xfrm>
          <a:solidFill>
            <a:srgbClr val="CCFFCC"/>
          </a:solidFill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>
                <a:ea typeface="ＭＳ Ｐゴシック" pitchFamily="34" charset="-128"/>
                <a:sym typeface="Symbol" pitchFamily="18" charset="2"/>
              </a:rPr>
              <a:t>Low FoM but good high-</a:t>
            </a:r>
            <a:r>
              <a:rPr lang="en-US" altLang="ja-JP" i="1">
                <a:ea typeface="ＭＳ Ｐゴシック" pitchFamily="34" charset="-128"/>
                <a:sym typeface="Symbol" pitchFamily="18" charset="2"/>
              </a:rPr>
              <a:t>x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 coverage</a:t>
            </a:r>
            <a:endParaRPr lang="en-US">
              <a:sym typeface="Symbol" pitchFamily="18" charset="2"/>
            </a:endParaRPr>
          </a:p>
        </p:txBody>
      </p:sp>
      <p:graphicFrame>
        <p:nvGraphicFramePr>
          <p:cNvPr id="696337" name="Object 17"/>
          <p:cNvGraphicFramePr>
            <a:graphicFrameLocks noChangeAspect="1"/>
          </p:cNvGraphicFramePr>
          <p:nvPr/>
        </p:nvGraphicFramePr>
        <p:xfrm>
          <a:off x="3400646" y="5353563"/>
          <a:ext cx="3808228" cy="919642"/>
        </p:xfrm>
        <a:graphic>
          <a:graphicData uri="http://schemas.openxmlformats.org/presentationml/2006/ole">
            <p:oleObj spid="_x0000_s753666" name="Equation" r:id="rId6" imgW="1473120" imgH="380880" progId="Equation.DSMT4">
              <p:embed/>
            </p:oleObj>
          </a:graphicData>
        </a:graphic>
      </p:graphicFrame>
      <p:sp>
        <p:nvSpPr>
          <p:cNvPr id="696338" name="Rectangle 18"/>
          <p:cNvSpPr>
            <a:spLocks noChangeArrowheads="1"/>
          </p:cNvSpPr>
          <p:nvPr/>
        </p:nvSpPr>
        <p:spPr bwMode="auto">
          <a:xfrm>
            <a:off x="1066800" y="76200"/>
            <a:ext cx="17526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ja-JP" baseline="-25000">
                <a:ea typeface="ＭＳ Ｐゴシック" pitchFamily="34" charset="-128"/>
                <a:sym typeface="Symbol" pitchFamily="18" charset="2"/>
              </a:rPr>
              <a:t>LL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 of </a:t>
            </a:r>
            <a:r>
              <a:rPr lang="en-US" altLang="ja-JP" baseline="30000">
                <a:ea typeface="ＭＳ Ｐゴシック" pitchFamily="34" charset="-128"/>
                <a:sym typeface="Symbol" pitchFamily="18" charset="2"/>
              </a:rPr>
              <a:t>0 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at </a:t>
            </a:r>
            <a:r>
              <a:rPr lang="en-US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Ö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s=62.4GeV</a:t>
            </a:r>
            <a:endParaRPr lang="en-US">
              <a:ea typeface="ＭＳ Ｐゴシック" pitchFamily="34" charset="-128"/>
              <a:sym typeface="Symbol" pitchFamily="18" charset="2"/>
            </a:endParaRPr>
          </a:p>
        </p:txBody>
      </p:sp>
      <p:graphicFrame>
        <p:nvGraphicFramePr>
          <p:cNvPr id="696343" name="Object 23"/>
          <p:cNvGraphicFramePr>
            <a:graphicFrameLocks/>
          </p:cNvGraphicFramePr>
          <p:nvPr/>
        </p:nvGraphicFramePr>
        <p:xfrm>
          <a:off x="-228600" y="571500"/>
          <a:ext cx="9372600" cy="152400"/>
        </p:xfrm>
        <a:graphic>
          <a:graphicData uri="http://schemas.openxmlformats.org/presentationml/2006/ole">
            <p:oleObj spid="_x0000_s753667" name="Image" r:id="rId7" imgW="8907118" imgH="1522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7976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045249-C107-4456-9735-D89FAAC1142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53624" name="Object 24"/>
          <p:cNvGraphicFramePr>
            <a:graphicFrameLocks noChangeAspect="1"/>
          </p:cNvGraphicFramePr>
          <p:nvPr/>
        </p:nvGraphicFramePr>
        <p:xfrm>
          <a:off x="0" y="1437129"/>
          <a:ext cx="9144000" cy="3787775"/>
        </p:xfrm>
        <a:graphic>
          <a:graphicData uri="http://schemas.openxmlformats.org/presentationml/2006/ole">
            <p:oleObj spid="_x0000_s751618" name="Bitmap Image" r:id="rId4" imgW="7078063" imgH="3285714" progId="PBrush">
              <p:embed/>
            </p:oleObj>
          </a:graphicData>
        </a:graphic>
      </p:graphicFrame>
      <p:sp>
        <p:nvSpPr>
          <p:cNvPr id="153625" name="TextBox 8"/>
          <p:cNvSpPr txBox="1">
            <a:spLocks noChangeArrowheads="1"/>
          </p:cNvSpPr>
          <p:nvPr/>
        </p:nvSpPr>
        <p:spPr bwMode="auto">
          <a:xfrm>
            <a:off x="1008375" y="4485129"/>
            <a:ext cx="236475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A node at x~0.1 ? </a:t>
            </a:r>
          </a:p>
        </p:txBody>
      </p:sp>
      <p:sp>
        <p:nvSpPr>
          <p:cNvPr id="153627" name="Text Box 27"/>
          <p:cNvSpPr txBox="1">
            <a:spLocks noChangeArrowheads="1"/>
          </p:cNvSpPr>
          <p:nvPr/>
        </p:nvSpPr>
        <p:spPr bwMode="auto">
          <a:xfrm>
            <a:off x="533400" y="5259851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DSSV: Phys. Rev.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Lett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. 101, 072001(2008)</a:t>
            </a:r>
          </a:p>
        </p:txBody>
      </p:sp>
      <p:sp>
        <p:nvSpPr>
          <p:cNvPr id="153628" name="TextBox 7"/>
          <p:cNvSpPr txBox="1">
            <a:spLocks noChangeArrowheads="1"/>
          </p:cNvSpPr>
          <p:nvPr/>
        </p:nvSpPr>
        <p:spPr bwMode="auto">
          <a:xfrm>
            <a:off x="5237906" y="4256529"/>
            <a:ext cx="326717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Node is disfavored.</a:t>
            </a:r>
          </a:p>
          <a:p>
            <a:r>
              <a:rPr lang="en-US" sz="2000" dirty="0">
                <a:latin typeface="+mj-lt"/>
              </a:rPr>
              <a:t>Uncertainties decreased</a:t>
            </a:r>
          </a:p>
        </p:txBody>
      </p:sp>
      <p:sp>
        <p:nvSpPr>
          <p:cNvPr id="153629" name="TextBox 6"/>
          <p:cNvSpPr txBox="1">
            <a:spLocks noChangeArrowheads="1"/>
          </p:cNvSpPr>
          <p:nvPr/>
        </p:nvSpPr>
        <p:spPr bwMode="auto">
          <a:xfrm>
            <a:off x="4946612" y="994081"/>
            <a:ext cx="3607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DSSV + PHENIX Run9 </a:t>
            </a:r>
            <a:r>
              <a:rPr lang="en-US" sz="2000" dirty="0">
                <a:latin typeface="+mj-lt"/>
                <a:sym typeface="Symbol" pitchFamily="18" charset="2"/>
              </a:rPr>
              <a:t></a:t>
            </a:r>
            <a:r>
              <a:rPr lang="en-US" sz="2000" baseline="30000" dirty="0">
                <a:latin typeface="+mj-lt"/>
                <a:sym typeface="Symbol" pitchFamily="18" charset="2"/>
              </a:rPr>
              <a:t>0</a:t>
            </a:r>
            <a:r>
              <a:rPr lang="en-US" sz="2000" dirty="0">
                <a:latin typeface="+mj-lt"/>
                <a:sym typeface="Symbol" pitchFamily="18" charset="2"/>
              </a:rPr>
              <a:t> A</a:t>
            </a:r>
            <a:r>
              <a:rPr lang="en-US" sz="2000" baseline="-25000" dirty="0">
                <a:latin typeface="+mj-lt"/>
                <a:sym typeface="Symbol" pitchFamily="18" charset="2"/>
              </a:rPr>
              <a:t>LL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53631" name="Text Box 31"/>
          <p:cNvSpPr txBox="1">
            <a:spLocks noChangeArrowheads="1"/>
          </p:cNvSpPr>
          <p:nvPr/>
        </p:nvSpPr>
        <p:spPr bwMode="auto">
          <a:xfrm>
            <a:off x="685800" y="2046729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DSSV: Before</a:t>
            </a: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5105400" y="2046729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DSSV: After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ja-JP" sz="3600" kern="0" dirty="0" smtClean="0">
                <a:solidFill>
                  <a:srgbClr val="FC0128"/>
                </a:solidFill>
                <a:ea typeface="ＭＳ Ｐゴシック" pitchFamily="34" charset="-128"/>
                <a:sym typeface="Symbol" pitchFamily="18" charset="2"/>
              </a:rPr>
              <a:t>D</a:t>
            </a:r>
            <a:r>
              <a:rPr lang="en-US" altLang="ja-JP" sz="3600" kern="0" dirty="0" smtClean="0">
                <a:solidFill>
                  <a:srgbClr val="FC0128"/>
                </a:solidFill>
                <a:latin typeface="Arial Rounded MT Bold"/>
                <a:ea typeface="ＭＳ Ｐゴシック" pitchFamily="34" charset="-128"/>
                <a:sym typeface="Symbol" pitchFamily="18" charset="2"/>
              </a:rPr>
              <a:t>G Global Fit</a:t>
            </a:r>
            <a:endParaRPr lang="en-US" kern="0" dirty="0">
              <a:solidFill>
                <a:srgbClr val="FC0128"/>
              </a:solidFill>
              <a:latin typeface="Arial Rounded MT Bold"/>
              <a:ea typeface="ＭＳ Ｐゴシック" pitchFamily="34" charset="-128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883152" y="1018890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DSSV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5298" y="5362969"/>
            <a:ext cx="4040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charset="0"/>
              </a:rPr>
              <a:t>analysis carried out by </a:t>
            </a:r>
            <a:r>
              <a:rPr lang="en-US" sz="1400" b="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Swadhin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Taneja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charset="0"/>
              </a:rPr>
              <a:t> using fitting software from DSSV</a:t>
            </a:r>
            <a:endParaRPr lang="en-US" sz="1400" b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987" y="4992254"/>
            <a:ext cx="4358800" cy="310256"/>
            <a:chOff x="72987" y="4992254"/>
            <a:chExt cx="4358800" cy="310256"/>
          </a:xfrm>
        </p:grpSpPr>
        <p:sp>
          <p:nvSpPr>
            <p:cNvPr id="13" name="Rectangle 12"/>
            <p:cNvSpPr/>
            <p:nvPr/>
          </p:nvSpPr>
          <p:spPr>
            <a:xfrm>
              <a:off x="4139719" y="4994733"/>
              <a:ext cx="2920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Arial Rounded MT Bold"/>
                  <a:cs typeface="Arial" charset="0"/>
                </a:rPr>
                <a:t>1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5477" y="4992254"/>
              <a:ext cx="4555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Arial Rounded MT Bold"/>
                  <a:cs typeface="Arial" charset="0"/>
                </a:rPr>
                <a:t>0.1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32878" y="4994733"/>
              <a:ext cx="4555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Arial Rounded MT Bold"/>
                  <a:cs typeface="Arial" charset="0"/>
                </a:rPr>
                <a:t>.01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987" y="4992254"/>
              <a:ext cx="6703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Arial Rounded MT Bold"/>
                  <a:cs typeface="Arial" charset="0"/>
                </a:rPr>
                <a:t>0.001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10119" y="4994733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 Rounded MT Bold"/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75877" y="4992254"/>
            <a:ext cx="45557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 Rounded MT Bold"/>
                <a:cs typeface="Arial" charset="0"/>
              </a:rPr>
              <a:t>0.1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03278" y="4994733"/>
            <a:ext cx="4555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 Rounded MT Bold"/>
                <a:cs typeface="Arial" charset="0"/>
              </a:rPr>
              <a:t>.01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43387" y="4992254"/>
            <a:ext cx="67037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 Rounded MT Bold"/>
                <a:cs typeface="Arial" charset="0"/>
              </a:rPr>
              <a:t>0.001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0" y="731889"/>
          <a:ext cx="3429000" cy="2474913"/>
        </p:xfrm>
        <a:graphic>
          <a:graphicData uri="http://schemas.openxmlformats.org/presentationml/2006/ole">
            <p:oleObj spid="_x0000_s752642" name="Bitmap Image" r:id="rId4" imgW="5229955" imgH="3772427" progId="PBrush">
              <p:embed/>
            </p:oleObj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55186" y="3741911"/>
            <a:ext cx="304090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Constrains </a:t>
            </a:r>
            <a:r>
              <a:rPr lang="en-US" sz="2400" b="1" dirty="0">
                <a:latin typeface="+mj-lt"/>
              </a:rPr>
              <a:t>event </a:t>
            </a:r>
            <a:r>
              <a:rPr lang="en-US" sz="2400" b="1" dirty="0" smtClean="0">
                <a:latin typeface="+mj-lt"/>
              </a:rPr>
              <a:t>kinematics</a:t>
            </a:r>
            <a:endParaRPr lang="en-US" sz="2400" b="1" dirty="0">
              <a:latin typeface="+mj-lt"/>
            </a:endParaRPr>
          </a:p>
          <a:p>
            <a:pPr marL="457200" indent="-457200" algn="l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need </a:t>
            </a:r>
            <a:r>
              <a:rPr lang="en-US" sz="2400" b="1" dirty="0">
                <a:latin typeface="+mj-lt"/>
              </a:rPr>
              <a:t>more </a:t>
            </a:r>
            <a:r>
              <a:rPr lang="en-US" sz="2400" b="1" dirty="0" smtClean="0">
                <a:latin typeface="+mj-lt"/>
              </a:rPr>
              <a:t>Luminosity</a:t>
            </a:r>
            <a:endParaRPr lang="el-GR" sz="2400" b="1" dirty="0">
              <a:latin typeface="+mj-lt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1676400" y="1265289"/>
            <a:ext cx="882650" cy="76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558800" y="1909814"/>
            <a:ext cx="1117600" cy="117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>
            <p:ph sz="quarter" idx="2"/>
          </p:nvPr>
        </p:nvGraphicFramePr>
        <p:xfrm>
          <a:off x="3838353" y="680754"/>
          <a:ext cx="3886200" cy="2349500"/>
        </p:xfrm>
        <a:graphic>
          <a:graphicData uri="http://schemas.openxmlformats.org/presentationml/2006/ole">
            <p:oleObj spid="_x0000_s752643" name="Bitmap Image" r:id="rId5" imgW="7039958" imgH="4258269" progId="PBrush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>
            <p:ph sz="half" idx="1"/>
          </p:nvPr>
        </p:nvGraphicFramePr>
        <p:xfrm>
          <a:off x="3121201" y="2966484"/>
          <a:ext cx="6022799" cy="3891516"/>
        </p:xfrm>
        <a:graphic>
          <a:graphicData uri="http://schemas.openxmlformats.org/presentationml/2006/ole">
            <p:oleObj spid="_x0000_s752645" name="Bitmap Image" r:id="rId6" imgW="7059010" imgH="4563112" progId="PBrush">
              <p:embed/>
            </p:oleObj>
          </a:graphicData>
        </a:graphic>
      </p:graphicFrame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1676400" y="1570089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 flipV="1">
            <a:off x="609600" y="1570089"/>
            <a:ext cx="1066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ja-JP" sz="3600" kern="0" dirty="0" smtClean="0">
                <a:solidFill>
                  <a:srgbClr val="FC0128"/>
                </a:solidFill>
                <a:ea typeface="ＭＳ Ｐゴシック" pitchFamily="34" charset="-128"/>
                <a:sym typeface="Symbol" pitchFamily="18" charset="2"/>
              </a:rPr>
              <a:t>p</a:t>
            </a:r>
            <a:r>
              <a:rPr lang="en-US" altLang="ja-JP" sz="3600" kern="0" baseline="30000" dirty="0" smtClean="0">
                <a:solidFill>
                  <a:srgbClr val="FC0128"/>
                </a:solidFill>
                <a:latin typeface="Arial Rounded MT Bold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altLang="ja-JP" sz="3600" kern="0" dirty="0" smtClean="0">
                <a:solidFill>
                  <a:srgbClr val="FC0128"/>
                </a:solidFill>
                <a:latin typeface="Arial Rounded MT Bold"/>
                <a:ea typeface="ＭＳ Ｐゴシック" pitchFamily="34" charset="-128"/>
                <a:sym typeface="Symbol" pitchFamily="18" charset="2"/>
              </a:rPr>
              <a:t>  Pairs</a:t>
            </a:r>
            <a:endParaRPr lang="en-US" kern="0" dirty="0">
              <a:solidFill>
                <a:srgbClr val="FC0128"/>
              </a:solidFill>
              <a:latin typeface="Arial Rounded MT Bold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Forward </a:t>
            </a:r>
            <a:r>
              <a:rPr lang="en-US" dirty="0" err="1" smtClean="0">
                <a:solidFill>
                  <a:srgbClr val="FF0000"/>
                </a:solidFill>
              </a:rPr>
              <a:t>Calorimetry</a:t>
            </a:r>
            <a:r>
              <a:rPr lang="en-US" dirty="0" smtClean="0">
                <a:solidFill>
                  <a:srgbClr val="FF0000"/>
                </a:solidFill>
              </a:rPr>
              <a:t>: MPC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17"/>
          <a:stretch/>
        </p:blipFill>
        <p:spPr bwMode="auto">
          <a:xfrm>
            <a:off x="848666" y="259006"/>
            <a:ext cx="7632850" cy="519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3148724" y="3710510"/>
            <a:ext cx="43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accent6"/>
                </a:solidFill>
                <a:latin typeface="+mj-lt"/>
              </a:rPr>
              <a:t>Cluster (</a:t>
            </a:r>
            <a:r>
              <a:rPr kumimoji="1" lang="en-US" altLang="ja-JP" sz="2400" dirty="0" smtClean="0">
                <a:solidFill>
                  <a:schemeClr val="accent6"/>
                </a:solidFill>
              </a:rPr>
              <a:t>p</a:t>
            </a:r>
            <a:r>
              <a:rPr kumimoji="1" lang="en-US" altLang="ja-JP" sz="2400" baseline="30000" dirty="0" smtClean="0">
                <a:solidFill>
                  <a:schemeClr val="accent6"/>
                </a:solidFill>
                <a:latin typeface="+mj-lt"/>
              </a:rPr>
              <a:t>0</a:t>
            </a:r>
            <a:r>
              <a:rPr kumimoji="1" lang="en-US" altLang="ja-JP" sz="2400" dirty="0" smtClean="0">
                <a:solidFill>
                  <a:schemeClr val="accent6"/>
                </a:solidFill>
                <a:latin typeface="+mj-lt"/>
              </a:rPr>
              <a:t> dominant) A</a:t>
            </a:r>
            <a:r>
              <a:rPr kumimoji="1" lang="en-US" altLang="ja-JP" sz="2400" baseline="-25000" dirty="0" smtClean="0">
                <a:solidFill>
                  <a:schemeClr val="accent6"/>
                </a:solidFill>
                <a:latin typeface="+mj-lt"/>
              </a:rPr>
              <a:t>LL</a:t>
            </a:r>
            <a:endParaRPr kumimoji="1" lang="ja-JP" altLang="en-US" sz="2400" baseline="-25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30716" y="5007070"/>
            <a:ext cx="64807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T</a:t>
            </a:r>
            <a:endParaRPr lang="el-GR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022402" y="1962925"/>
            <a:ext cx="2115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bg2"/>
                </a:solidFill>
                <a:latin typeface="Arial Rounded MT Bold"/>
                <a:cs typeface="Arial" pitchFamily="34" charset="0"/>
                <a:sym typeface="Arial" pitchFamily="34" charset="0"/>
              </a:rPr>
              <a:t>lower x</a:t>
            </a:r>
            <a:r>
              <a:rPr lang="en-US" altLang="ja-JP" sz="2400" dirty="0" smtClean="0">
                <a:solidFill>
                  <a:schemeClr val="bg2"/>
                </a:solidFill>
                <a:latin typeface="Arial Rounded MT Bold"/>
                <a:cs typeface="Arial" pitchFamily="34" charset="0"/>
                <a:sym typeface="Symbol"/>
              </a:rPr>
              <a:t>10</a:t>
            </a:r>
            <a:r>
              <a:rPr lang="en-US" altLang="ja-JP" sz="2400" baseline="30000" dirty="0" smtClean="0">
                <a:solidFill>
                  <a:schemeClr val="bg2"/>
                </a:solidFill>
                <a:latin typeface="Arial Rounded MT Bold"/>
                <a:cs typeface="Arial" pitchFamily="34" charset="0"/>
                <a:sym typeface="Symbol"/>
              </a:rPr>
              <a:t>-3</a:t>
            </a:r>
            <a:endParaRPr lang="en-US" altLang="ja-JP" sz="2400" dirty="0" smtClean="0">
              <a:solidFill>
                <a:schemeClr val="bg2"/>
              </a:solidFill>
              <a:latin typeface="Arial Rounded MT Bold"/>
              <a:cs typeface="Arial" pitchFamily="34" charset="0"/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966" y="5671174"/>
            <a:ext cx="8466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Process decomposition skewed more heavily toward quark-gluon than mid-rapidity.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62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0" y="-138113"/>
            <a:ext cx="9144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II. </a:t>
            </a:r>
            <a:r>
              <a:rPr lang="en-US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Sea Quark </a:t>
            </a:r>
            <a:r>
              <a:rPr lang="en-US" sz="4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Helicity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00065" y="691974"/>
            <a:ext cx="2985401" cy="1924952"/>
            <a:chOff x="0" y="0"/>
            <a:chExt cx="2604" cy="1784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64" y="1395"/>
              <a:ext cx="388" cy="388"/>
              <a:chOff x="0" y="0"/>
              <a:chExt cx="387" cy="388"/>
            </a:xfrm>
          </p:grpSpPr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 rot="10800000">
                <a:off x="0" y="52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rot="10800000">
                <a:off x="156" y="208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 rot="10800000">
                <a:off x="52" y="0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rot="10800000">
                <a:off x="208" y="156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016" y="558"/>
              <a:ext cx="336" cy="336"/>
              <a:chOff x="0" y="0"/>
              <a:chExt cx="335" cy="336"/>
            </a:xfrm>
          </p:grpSpPr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FF2712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 rot="10800000">
                <a:off x="156" y="156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FF271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 flipH="1">
              <a:off x="1016" y="889"/>
              <a:ext cx="336" cy="336"/>
              <a:chOff x="0" y="0"/>
              <a:chExt cx="335" cy="336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FF2712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 rot="10800000">
                <a:off x="156" y="156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FF271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964" y="0"/>
              <a:ext cx="388" cy="388"/>
              <a:chOff x="0" y="0"/>
              <a:chExt cx="387" cy="388"/>
            </a:xfrm>
          </p:grpSpPr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 flipH="1">
                <a:off x="156" y="0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>
                <a:off x="52" y="208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 flipH="1">
                <a:off x="208" y="52"/>
                <a:ext cx="179" cy="18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" name="Oval 20"/>
            <p:cNvSpPr>
              <a:spLocks/>
            </p:cNvSpPr>
            <p:nvPr/>
          </p:nvSpPr>
          <p:spPr bwMode="auto">
            <a:xfrm>
              <a:off x="795" y="333"/>
              <a:ext cx="260" cy="26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21"/>
            <p:cNvSpPr>
              <a:spLocks/>
            </p:cNvSpPr>
            <p:nvPr/>
          </p:nvSpPr>
          <p:spPr bwMode="auto">
            <a:xfrm>
              <a:off x="795" y="1189"/>
              <a:ext cx="260" cy="26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H="1">
              <a:off x="268" y="464"/>
              <a:ext cx="527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1352" y="845"/>
              <a:ext cx="634" cy="112"/>
              <a:chOff x="0" y="0"/>
              <a:chExt cx="634" cy="111"/>
            </a:xfrm>
          </p:grpSpPr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0" y="0"/>
                <a:ext cx="105" cy="111"/>
              </a:xfrm>
              <a:custGeom>
                <a:avLst/>
                <a:gdLst/>
                <a:ahLst/>
                <a:cxnLst>
                  <a:cxn ang="0">
                    <a:pos x="0" y="10185"/>
                  </a:cxn>
                  <a:cxn ang="0">
                    <a:pos x="6681" y="0"/>
                  </a:cxn>
                  <a:cxn ang="0">
                    <a:pos x="1402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10185"/>
                    </a:moveTo>
                    <a:lnTo>
                      <a:pt x="6681" y="0"/>
                    </a:lnTo>
                    <a:lnTo>
                      <a:pt x="1402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106" y="0"/>
                <a:ext cx="72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176" y="0"/>
                <a:ext cx="72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244" y="0"/>
                <a:ext cx="7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313" y="0"/>
                <a:ext cx="7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384" y="0"/>
                <a:ext cx="7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455" y="0"/>
                <a:ext cx="7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3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3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 flipH="1">
                <a:off x="528" y="0"/>
                <a:ext cx="106" cy="111"/>
              </a:xfrm>
              <a:custGeom>
                <a:avLst/>
                <a:gdLst/>
                <a:ahLst/>
                <a:cxnLst>
                  <a:cxn ang="0">
                    <a:pos x="0" y="10185"/>
                  </a:cxn>
                  <a:cxn ang="0">
                    <a:pos x="6681" y="0"/>
                  </a:cxn>
                  <a:cxn ang="0">
                    <a:pos x="14029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10185"/>
                    </a:moveTo>
                    <a:lnTo>
                      <a:pt x="6681" y="0"/>
                    </a:lnTo>
                    <a:lnTo>
                      <a:pt x="14029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 flipH="1">
              <a:off x="1980" y="559"/>
              <a:ext cx="335" cy="336"/>
              <a:chOff x="0" y="0"/>
              <a:chExt cx="335" cy="336"/>
            </a:xfrm>
          </p:grpSpPr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rot="10800000">
                <a:off x="156" y="156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1980" y="888"/>
              <a:ext cx="335" cy="337"/>
              <a:chOff x="0" y="0"/>
              <a:chExt cx="335" cy="336"/>
            </a:xfrm>
          </p:grpSpPr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4D4D4D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 rot="10800000">
                <a:off x="156" y="156"/>
                <a:ext cx="179" cy="180"/>
              </a:xfrm>
              <a:prstGeom prst="line">
                <a:avLst/>
              </a:prstGeom>
              <a:noFill/>
              <a:ln w="25400" cap="flat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15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4" y="994"/>
              <a:ext cx="235" cy="13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7" y="416"/>
              <a:ext cx="227" cy="20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6" y="1199"/>
              <a:ext cx="175" cy="1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8" y="1195"/>
              <a:ext cx="480" cy="1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9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28" y="448"/>
              <a:ext cx="498" cy="18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H="1">
              <a:off x="260" y="1317"/>
              <a:ext cx="536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481" y="355"/>
              <a:ext cx="137" cy="211"/>
            </a:xfrm>
            <a:custGeom>
              <a:avLst/>
              <a:gdLst/>
              <a:ahLst/>
              <a:cxnLst>
                <a:cxn ang="0">
                  <a:pos x="0" y="14604"/>
                </a:cxn>
                <a:cxn ang="0">
                  <a:pos x="21600" y="6703"/>
                </a:cxn>
                <a:cxn ang="0">
                  <a:pos x="0" y="4500"/>
                </a:cxn>
              </a:cxnLst>
              <a:rect l="0" t="0" r="r" b="b"/>
              <a:pathLst>
                <a:path w="21600" h="15538">
                  <a:moveTo>
                    <a:pt x="0" y="14604"/>
                  </a:moveTo>
                  <a:cubicBezTo>
                    <a:pt x="15280" y="17736"/>
                    <a:pt x="21600" y="12459"/>
                    <a:pt x="21600" y="6703"/>
                  </a:cubicBezTo>
                  <a:cubicBezTo>
                    <a:pt x="21600" y="947"/>
                    <a:pt x="5971" y="-3864"/>
                    <a:pt x="0" y="4500"/>
                  </a:cubicBezTo>
                </a:path>
              </a:pathLst>
            </a:custGeom>
            <a:noFill/>
            <a:ln w="25400" cap="flat">
              <a:solidFill>
                <a:srgbClr val="0044FE"/>
              </a:solidFill>
              <a:prstDash val="solid"/>
              <a:miter lim="800000"/>
              <a:headEnd type="arrow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2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" y="1243"/>
              <a:ext cx="123" cy="14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3" name="Picture 4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98"/>
              <a:ext cx="288" cy="2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48" name="Picture 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865" y="1568918"/>
            <a:ext cx="1587500" cy="25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57" name="Group 50"/>
          <p:cNvGrpSpPr>
            <a:grpSpLocks/>
          </p:cNvGrpSpPr>
          <p:nvPr/>
        </p:nvGrpSpPr>
        <p:grpSpPr bwMode="auto">
          <a:xfrm rot="16200000">
            <a:off x="-409877" y="4319749"/>
            <a:ext cx="2159847" cy="930138"/>
            <a:chOff x="0" y="0"/>
            <a:chExt cx="2248" cy="752"/>
          </a:xfrm>
        </p:grpSpPr>
        <p:pic>
          <p:nvPicPr>
            <p:cNvPr id="58" name="Picture 4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" y="113"/>
              <a:ext cx="1903" cy="53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9" name="Rectangle 49"/>
            <p:cNvSpPr>
              <a:spLocks/>
            </p:cNvSpPr>
            <p:nvPr/>
          </p:nvSpPr>
          <p:spPr bwMode="auto">
            <a:xfrm>
              <a:off x="0" y="0"/>
              <a:ext cx="2248" cy="752"/>
            </a:xfrm>
            <a:prstGeom prst="rect">
              <a:avLst/>
            </a:prstGeom>
            <a:noFill/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" name="Rectangle 69"/>
          <p:cNvSpPr>
            <a:spLocks/>
          </p:cNvSpPr>
          <p:nvPr/>
        </p:nvSpPr>
        <p:spPr bwMode="auto">
          <a:xfrm>
            <a:off x="442557" y="2692993"/>
            <a:ext cx="761169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+mj-lt"/>
              </a:rPr>
              <a:t>Sensitive to flavor-selecting sea quark polarization.</a:t>
            </a:r>
          </a:p>
        </p:txBody>
      </p:sp>
      <p:grpSp>
        <p:nvGrpSpPr>
          <p:cNvPr id="70" name="Group 63"/>
          <p:cNvGrpSpPr>
            <a:grpSpLocks/>
          </p:cNvGrpSpPr>
          <p:nvPr/>
        </p:nvGrpSpPr>
        <p:grpSpPr bwMode="auto">
          <a:xfrm>
            <a:off x="1052248" y="3098350"/>
            <a:ext cx="3809531" cy="3629025"/>
            <a:chOff x="2249" y="0"/>
            <a:chExt cx="2084" cy="1936"/>
          </a:xfrm>
        </p:grpSpPr>
        <p:pic>
          <p:nvPicPr>
            <p:cNvPr id="71" name="Picture 5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895"/>
            <a:stretch>
              <a:fillRect/>
            </a:stretch>
          </p:blipFill>
          <p:spPr bwMode="auto">
            <a:xfrm>
              <a:off x="2249" y="0"/>
              <a:ext cx="2084" cy="19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72" name="Rectangle 58"/>
            <p:cNvSpPr>
              <a:spLocks/>
            </p:cNvSpPr>
            <p:nvPr/>
          </p:nvSpPr>
          <p:spPr bwMode="auto">
            <a:xfrm>
              <a:off x="3196" y="234"/>
              <a:ext cx="254" cy="137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Rectangle 61"/>
            <p:cNvSpPr>
              <a:spLocks/>
            </p:cNvSpPr>
            <p:nvPr/>
          </p:nvSpPr>
          <p:spPr bwMode="auto">
            <a:xfrm>
              <a:off x="3689" y="227"/>
              <a:ext cx="431" cy="1377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62"/>
            <p:cNvSpPr>
              <a:spLocks/>
            </p:cNvSpPr>
            <p:nvPr/>
          </p:nvSpPr>
          <p:spPr bwMode="auto">
            <a:xfrm>
              <a:off x="2553" y="229"/>
              <a:ext cx="409" cy="1388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5" name="Group 63"/>
          <p:cNvGrpSpPr>
            <a:grpSpLocks/>
          </p:cNvGrpSpPr>
          <p:nvPr/>
        </p:nvGrpSpPr>
        <p:grpSpPr bwMode="auto">
          <a:xfrm>
            <a:off x="4836234" y="3099458"/>
            <a:ext cx="3804048" cy="3629025"/>
            <a:chOff x="0" y="0"/>
            <a:chExt cx="2081" cy="1936"/>
          </a:xfrm>
        </p:grpSpPr>
        <p:pic>
          <p:nvPicPr>
            <p:cNvPr id="76" name="Picture 5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978"/>
            <a:stretch>
              <a:fillRect/>
            </a:stretch>
          </p:blipFill>
          <p:spPr bwMode="auto">
            <a:xfrm>
              <a:off x="0" y="0"/>
              <a:ext cx="2081" cy="19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77" name="Rectangle 57"/>
            <p:cNvSpPr>
              <a:spLocks/>
            </p:cNvSpPr>
            <p:nvPr/>
          </p:nvSpPr>
          <p:spPr bwMode="auto">
            <a:xfrm>
              <a:off x="1042" y="234"/>
              <a:ext cx="254" cy="137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Rectangle 59"/>
            <p:cNvSpPr>
              <a:spLocks/>
            </p:cNvSpPr>
            <p:nvPr/>
          </p:nvSpPr>
          <p:spPr bwMode="auto">
            <a:xfrm>
              <a:off x="1529" y="227"/>
              <a:ext cx="431" cy="1377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60"/>
            <p:cNvSpPr>
              <a:spLocks/>
            </p:cNvSpPr>
            <p:nvPr/>
          </p:nvSpPr>
          <p:spPr bwMode="auto">
            <a:xfrm>
              <a:off x="402" y="229"/>
              <a:ext cx="409" cy="1388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2443665" y="5517205"/>
            <a:ext cx="107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14FFB"/>
                </a:solidFill>
                <a:latin typeface="Arial Rounded MT Bold"/>
              </a:rPr>
              <a:t>Central</a:t>
            </a:r>
          </a:p>
          <a:p>
            <a:r>
              <a:rPr lang="en-US" sz="1600" dirty="0" smtClean="0">
                <a:solidFill>
                  <a:srgbClr val="114FFB"/>
                </a:solidFill>
                <a:latin typeface="Arial Rounded MT Bold"/>
              </a:rPr>
              <a:t>Arms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29414" y="5496184"/>
            <a:ext cx="107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Arial Rounded MT Bold"/>
              </a:rPr>
              <a:t>Muon</a:t>
            </a:r>
            <a:endParaRPr lang="en-US" sz="1600" dirty="0" smtClean="0">
              <a:solidFill>
                <a:srgbClr val="C00000"/>
              </a:solidFill>
              <a:latin typeface="Arial Rounded MT Bold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 Rounded MT Bold"/>
              </a:rPr>
              <a:t>Arms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36798" y="5506690"/>
            <a:ext cx="107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Arial Rounded MT Bold"/>
              </a:rPr>
              <a:t>Muon</a:t>
            </a:r>
            <a:endParaRPr lang="en-US" sz="1600" dirty="0" smtClean="0">
              <a:solidFill>
                <a:srgbClr val="C00000"/>
              </a:solidFill>
              <a:latin typeface="Arial Rounded MT Bold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 Rounded MT Bold"/>
              </a:rPr>
              <a:t>Arms</a:t>
            </a:r>
          </a:p>
        </p:txBody>
      </p:sp>
      <p:sp>
        <p:nvSpPr>
          <p:cNvPr id="66" name="Rectangle 69"/>
          <p:cNvSpPr>
            <a:spLocks/>
          </p:cNvSpPr>
          <p:nvPr/>
        </p:nvSpPr>
        <p:spPr bwMode="auto">
          <a:xfrm>
            <a:off x="4177862" y="841315"/>
            <a:ext cx="3615686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Features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High energy scale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Flavor conserving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Parity violating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11663" y="3710196"/>
            <a:ext cx="190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different sea quark polarizations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Lucida Grande" charset="0"/>
                <a:cs typeface="Lucida Grande" charset="0"/>
              </a:rPr>
              <a:t>W→e</a:t>
            </a:r>
            <a:r>
              <a:rPr lang="en-US" dirty="0" smtClean="0">
                <a:ea typeface="Lucida Grande" charset="0"/>
                <a:cs typeface="Lucida Grande" charset="0"/>
              </a:rPr>
              <a:t> in Central Arms (Run 9)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3542"/>
            <a:ext cx="5535827" cy="343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6890" y="3578366"/>
            <a:ext cx="569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itchFamily="34" charset="0"/>
              </a:rPr>
              <a:t>e</a:t>
            </a:r>
            <a:r>
              <a:rPr lang="en-US" sz="2800" baseline="30000" dirty="0" smtClean="0">
                <a:latin typeface="+mj-lt"/>
                <a:cs typeface="Arial" pitchFamily="34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373" y="358427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cs typeface="Arial" pitchFamily="34" charset="0"/>
              </a:rPr>
              <a:t>e</a:t>
            </a:r>
            <a:r>
              <a:rPr lang="en-US" sz="2800" baseline="30000" dirty="0" smtClean="0">
                <a:latin typeface="+mj-lt"/>
                <a:cs typeface="Arial" pitchFamily="34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4615" y="4682120"/>
            <a:ext cx="357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0" dirty="0" smtClean="0">
                <a:latin typeface="+mj-lt"/>
                <a:cs typeface="Arial" pitchFamily="34" charset="0"/>
              </a:rPr>
              <a:t>Run11:</a:t>
            </a:r>
            <a:r>
              <a:rPr lang="en-US" sz="2400" b="0" dirty="0" smtClean="0">
                <a:latin typeface="+mj-lt"/>
                <a:cs typeface="Arial" pitchFamily="34" charset="0"/>
                <a:sym typeface="Symbol"/>
              </a:rPr>
              <a:t> larger sample with P~0.52 to be released at Spin 2012.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480" y="63588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Rounded MT Bold"/>
              </a:rPr>
              <a:t>Phys. Rev. </a:t>
            </a:r>
            <a:r>
              <a:rPr lang="en-US" sz="1400" dirty="0" err="1" smtClean="0">
                <a:solidFill>
                  <a:srgbClr val="FF0000"/>
                </a:solidFill>
                <a:latin typeface="Arial Rounded MT Bold"/>
              </a:rPr>
              <a:t>Lett</a:t>
            </a:r>
            <a:r>
              <a:rPr lang="en-US" sz="1400" dirty="0" smtClean="0">
                <a:solidFill>
                  <a:srgbClr val="FF0000"/>
                </a:solidFill>
                <a:latin typeface="Arial Rounded MT Bold"/>
              </a:rPr>
              <a:t>. 106, 062001 (2011)</a:t>
            </a:r>
            <a:endParaRPr lang="en-US" dirty="0"/>
          </a:p>
        </p:txBody>
      </p:sp>
      <p:sp>
        <p:nvSpPr>
          <p:cNvPr id="897026" name="AutoShape 2" descr="https://www.phenix.bnl.gov/phenix/WWW/info/figs/120/Fig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28" name="AutoShape 4" descr="https://www.phenix.bnl.gov/phenix/WWW/info/figs/120/Fig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0" name="AutoShape 6" descr="https://www.phenix.bnl.gov/phenix/WWW/info/figs/120/Fig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7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0490" y="709683"/>
            <a:ext cx="4203510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8148" y="2749705"/>
            <a:ext cx="456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Run 9 P=0.39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latin typeface="+mj-lt"/>
                <a:cs typeface="Arial" pitchFamily="34" charset="0"/>
              </a:rPr>
              <a:t> L=8.6pb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-1</a:t>
            </a:r>
            <a:r>
              <a:rPr lang="en-US" sz="2000" dirty="0" smtClean="0">
                <a:latin typeface="+mj-lt"/>
                <a:cs typeface="Arial" pitchFamily="34" charset="0"/>
              </a:rPr>
              <a:t> @ 500GeV</a:t>
            </a:r>
            <a:endParaRPr lang="en-US" sz="2000" baseline="30000" dirty="0" smtClean="0">
              <a:latin typeface="+mj-lt"/>
              <a:cs typeface="Arial" pitchFamily="34" charset="0"/>
            </a:endParaRPr>
          </a:p>
        </p:txBody>
      </p:sp>
      <p:pic>
        <p:nvPicPr>
          <p:cNvPr id="41" name="Picture 40" descr="Picture2.png"/>
          <p:cNvPicPr>
            <a:picLocks noChangeAspect="1"/>
          </p:cNvPicPr>
          <p:nvPr/>
        </p:nvPicPr>
        <p:blipFill>
          <a:blip r:embed="rId4" cstate="print"/>
          <a:srcRect b="51474"/>
          <a:stretch>
            <a:fillRect/>
          </a:stretch>
        </p:blipFill>
        <p:spPr>
          <a:xfrm>
            <a:off x="1079500" y="772438"/>
            <a:ext cx="3599002" cy="1947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301"/>
          <a:stretch>
            <a:fillRect/>
          </a:stretch>
        </p:blipFill>
        <p:spPr bwMode="auto">
          <a:xfrm>
            <a:off x="127000" y="3641330"/>
            <a:ext cx="4229100" cy="25134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4865" y="704334"/>
            <a:ext cx="4819135" cy="58808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Lucida Grande" charset="0"/>
                <a:cs typeface="Lucida Grande" charset="0"/>
              </a:rPr>
              <a:t>W→</a:t>
            </a:r>
            <a:r>
              <a:rPr lang="en-US" dirty="0" err="1" smtClean="0">
                <a:latin typeface="Symbol" pitchFamily="18" charset="2"/>
                <a:ea typeface="Lucida Grande" charset="0"/>
                <a:cs typeface="Lucida Grande" charset="0"/>
              </a:rPr>
              <a:t>m</a:t>
            </a:r>
            <a:r>
              <a:rPr lang="en-US" dirty="0" smtClean="0">
                <a:ea typeface="Lucida Grande" charset="0"/>
                <a:cs typeface="Lucida Grande" charset="0"/>
              </a:rPr>
              <a:t> in Forward Arms (Run 11)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5981264"/>
            <a:ext cx="4673600" cy="406400"/>
          </a:xfrm>
        </p:spPr>
        <p:txBody>
          <a:bodyPr/>
          <a:lstStyle/>
          <a:p>
            <a:r>
              <a:rPr lang="en-US" dirty="0" smtClean="0"/>
              <a:t>Run 12: 30pb</a:t>
            </a:r>
            <a:r>
              <a:rPr lang="en-US" baseline="30000" dirty="0" smtClean="0"/>
              <a:t>-1</a:t>
            </a:r>
            <a:r>
              <a:rPr lang="en-US" dirty="0" smtClean="0"/>
              <a:t> under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47170" y="3214609"/>
            <a:ext cx="433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300"/>
              </a:spcAft>
            </a:pPr>
            <a:r>
              <a:rPr lang="en-US" sz="2400" b="0" dirty="0" smtClean="0">
                <a:latin typeface="+mj-lt"/>
                <a:cs typeface="Arial" pitchFamily="34" charset="0"/>
              </a:rPr>
              <a:t>Run11: L~15 pb</a:t>
            </a:r>
            <a:r>
              <a:rPr lang="en-US" sz="2400" b="0" baseline="30000" dirty="0" smtClean="0">
                <a:latin typeface="+mj-lt"/>
                <a:cs typeface="Arial" pitchFamily="34" charset="0"/>
              </a:rPr>
              <a:t>-1</a:t>
            </a:r>
            <a:r>
              <a:rPr lang="en-US" sz="2400" b="0" dirty="0" smtClean="0">
                <a:latin typeface="+mj-lt"/>
                <a:cs typeface="Arial" pitchFamily="34" charset="0"/>
              </a:rPr>
              <a:t>  P~0.52</a:t>
            </a:r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5" cstate="print"/>
          <a:srcRect t="51899" r="2247" b="-410"/>
          <a:stretch>
            <a:fillRect/>
          </a:stretch>
        </p:blipFill>
        <p:spPr>
          <a:xfrm>
            <a:off x="213750" y="890647"/>
            <a:ext cx="4132616" cy="22863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0" y="-138113"/>
            <a:ext cx="9144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III. 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Transverse Spin (A</a:t>
            </a:r>
            <a:r>
              <a:rPr lang="en-US" sz="4800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96200" y="5901316"/>
            <a:ext cx="1217833" cy="72808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6" y="3071839"/>
            <a:ext cx="8871045" cy="261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692128" y="4937019"/>
          <a:ext cx="931862" cy="227012"/>
        </p:xfrm>
        <a:graphic>
          <a:graphicData uri="http://schemas.openxmlformats.org/presentationml/2006/ole">
            <p:oleObj spid="_x0000_s604206" name="Equation" r:id="rId5" imgW="939600" imgH="228600" progId="Equation.DSMT4">
              <p:embed/>
            </p:oleObj>
          </a:graphicData>
        </a:graphic>
      </p:graphicFrame>
      <p:graphicFrame>
        <p:nvGraphicFramePr>
          <p:cNvPr id="40" name="Object 13"/>
          <p:cNvGraphicFramePr>
            <a:graphicFrameLocks noChangeAspect="1"/>
          </p:cNvGraphicFramePr>
          <p:nvPr/>
        </p:nvGraphicFramePr>
        <p:xfrm>
          <a:off x="2901928" y="4937019"/>
          <a:ext cx="931862" cy="227012"/>
        </p:xfrm>
        <a:graphic>
          <a:graphicData uri="http://schemas.openxmlformats.org/presentationml/2006/ole">
            <p:oleObj spid="_x0000_s604207" name="Equation" r:id="rId6" imgW="939600" imgH="228600" progId="Equation.DSMT4">
              <p:embed/>
            </p:oleObj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5049815" y="4937019"/>
          <a:ext cx="1023938" cy="228600"/>
        </p:xfrm>
        <a:graphic>
          <a:graphicData uri="http://schemas.openxmlformats.org/presentationml/2006/ole">
            <p:oleObj spid="_x0000_s604208" name="Equation" r:id="rId7" imgW="1028520" imgH="228600" progId="Equation.DSMT4">
              <p:embed/>
            </p:oleObj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7189788" y="4923371"/>
          <a:ext cx="1023937" cy="228600"/>
        </p:xfrm>
        <a:graphic>
          <a:graphicData uri="http://schemas.openxmlformats.org/presentationml/2006/ole">
            <p:oleObj spid="_x0000_s604209" name="Equation" r:id="rId8" imgW="1028520" imgH="228600" progId="Equation.DSMT4">
              <p:embed/>
            </p:oleObj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54592" y="2972852"/>
            <a:ext cx="8939284" cy="2743200"/>
          </a:xfrm>
          <a:prstGeom prst="roundRect">
            <a:avLst>
              <a:gd name="adj" fmla="val 11253"/>
            </a:avLst>
          </a:prstGeom>
          <a:noFill/>
          <a:ln>
            <a:solidFill>
              <a:srgbClr val="008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80469" y="767246"/>
            <a:ext cx="6612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4675" indent="-574675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In (collinear) </a:t>
            </a:r>
            <a:r>
              <a:rPr lang="en-US" sz="2400" dirty="0" err="1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pQCD</a:t>
            </a: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 A</a:t>
            </a:r>
            <a:r>
              <a:rPr lang="en-US" sz="2400" baseline="-250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 should scale like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41193" y="1470001"/>
            <a:ext cx="8490951" cy="800219"/>
          </a:xfrm>
          <a:prstGeom prst="rect">
            <a:avLst/>
          </a:prstGeom>
          <a:gradFill rotWithShape="1">
            <a:gsLst>
              <a:gs pos="0">
                <a:srgbClr val="C0504D">
                  <a:shade val="45000"/>
                  <a:satMod val="155000"/>
                </a:srgbClr>
              </a:gs>
              <a:gs pos="60000">
                <a:srgbClr val="C0504D">
                  <a:shade val="95000"/>
                  <a:satMod val="150000"/>
                </a:srgbClr>
              </a:gs>
              <a:gs pos="100000">
                <a:srgbClr val="C0504D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extLst/>
        </p:spPr>
        <p:txBody>
          <a:bodyPr wrap="square" lIns="182880" tIns="182880" rIns="182880" b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Asymmetries were expected to be very small.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0" y="-138113"/>
            <a:ext cx="9144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III. 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Transverse Spin (A</a:t>
            </a:r>
            <a:r>
              <a:rPr lang="en-US" sz="4800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333340"/>
            <a:ext cx="8991600" cy="43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80469" y="767246"/>
            <a:ext cx="6612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74675" indent="-574675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In (collinear) </a:t>
            </a:r>
            <a:r>
              <a:rPr lang="en-US" sz="2400" dirty="0" err="1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pQCD</a:t>
            </a: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 A</a:t>
            </a:r>
            <a:r>
              <a:rPr lang="en-US" sz="2400" baseline="-250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  <a:cs typeface="Times New Roman" pitchFamily="18" charset="0"/>
              </a:rPr>
              <a:t> should scale like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41193" y="1470001"/>
            <a:ext cx="8490951" cy="800219"/>
          </a:xfrm>
          <a:prstGeom prst="rect">
            <a:avLst/>
          </a:prstGeom>
          <a:gradFill rotWithShape="1">
            <a:gsLst>
              <a:gs pos="0">
                <a:srgbClr val="C0504D">
                  <a:shade val="45000"/>
                  <a:satMod val="155000"/>
                </a:srgbClr>
              </a:gs>
              <a:gs pos="60000">
                <a:srgbClr val="C0504D">
                  <a:shade val="95000"/>
                  <a:satMod val="150000"/>
                </a:srgbClr>
              </a:gs>
              <a:gs pos="100000">
                <a:srgbClr val="C0504D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extLst/>
        </p:spPr>
        <p:txBody>
          <a:bodyPr wrap="square" lIns="182880" tIns="182880" rIns="182880" b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Asymmetries were expected to be very small.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2324100" y="234762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dirty="0" err="1">
                <a:solidFill>
                  <a:srgbClr val="FF3300"/>
                </a:solidFill>
                <a:latin typeface="+mj-lt"/>
              </a:rPr>
              <a:t>Z.Phys</a:t>
            </a:r>
            <a:r>
              <a:rPr lang="en-US" sz="800" dirty="0">
                <a:solidFill>
                  <a:srgbClr val="FF3300"/>
                </a:solidFill>
                <a:latin typeface="+mj-lt"/>
              </a:rPr>
              <a:t>., C56, 181 (1992) </a:t>
            </a:r>
            <a:r>
              <a:rPr lang="en-US" sz="800" dirty="0">
                <a:latin typeface="+mj-lt"/>
              </a:rPr>
              <a:t>IP Conf. Proc., vol. 915 (2007) </a:t>
            </a:r>
            <a:r>
              <a:rPr lang="en-US" sz="800" dirty="0">
                <a:solidFill>
                  <a:srgbClr val="0000FF"/>
                </a:solidFill>
                <a:latin typeface="+mj-lt"/>
              </a:rPr>
              <a:t>PRL 101, 222001 (2008)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Proton Spin Structure (</a:t>
            </a:r>
            <a:r>
              <a:rPr lang="en-US" dirty="0" err="1" smtClean="0"/>
              <a:t>p+p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5410200" cy="2571702"/>
          </a:xfrm>
        </p:spPr>
        <p:txBody>
          <a:bodyPr>
            <a:normAutofit/>
          </a:bodyPr>
          <a:lstStyle/>
          <a:p>
            <a:pPr marL="566738" indent="-566738">
              <a:spcBef>
                <a:spcPct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dirty="0" smtClean="0">
                <a:solidFill>
                  <a:srgbClr val="002060"/>
                </a:solidFill>
              </a:rPr>
              <a:t>Polarization experiments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err="1" smtClean="0">
                <a:solidFill>
                  <a:srgbClr val="008000"/>
                </a:solidFill>
              </a:rPr>
              <a:t>Helicity</a:t>
            </a:r>
            <a:endParaRPr lang="en-US" dirty="0" smtClean="0">
              <a:solidFill>
                <a:srgbClr val="008000"/>
              </a:solidFill>
            </a:endParaRP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Valence quarks</a:t>
            </a: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Sea quarks</a:t>
            </a: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Gluons</a:t>
            </a:r>
          </a:p>
        </p:txBody>
      </p:sp>
      <p:grpSp>
        <p:nvGrpSpPr>
          <p:cNvPr id="3" name="Group 39"/>
          <p:cNvGrpSpPr/>
          <p:nvPr/>
        </p:nvGrpSpPr>
        <p:grpSpPr>
          <a:xfrm>
            <a:off x="4800600" y="838200"/>
            <a:ext cx="4038600" cy="5486400"/>
            <a:chOff x="4876800" y="1219200"/>
            <a:chExt cx="4038600" cy="5486400"/>
          </a:xfrm>
        </p:grpSpPr>
        <p:sp>
          <p:nvSpPr>
            <p:cNvPr id="37" name="Rounded Rectangle 36"/>
            <p:cNvSpPr/>
            <p:nvPr/>
          </p:nvSpPr>
          <p:spPr>
            <a:xfrm>
              <a:off x="4876800" y="1219200"/>
              <a:ext cx="4038600" cy="5486400"/>
            </a:xfrm>
            <a:prstGeom prst="roundRect">
              <a:avLst>
                <a:gd name="adj" fmla="val 691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133" y="1219200"/>
              <a:ext cx="3854067" cy="5216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562600" y="6336268"/>
              <a:ext cx="2693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rgbClr val="008000"/>
                  </a:solidFill>
                  <a:latin typeface="Arial Rounded MT Bold" pitchFamily="34" charset="0"/>
                </a:rPr>
                <a:t>DSSV arXiv:0904.3821</a:t>
              </a:r>
              <a:endParaRPr lang="en-US" sz="1800" b="0" dirty="0">
                <a:solidFill>
                  <a:srgbClr val="0080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914400" y="3048000"/>
            <a:ext cx="3581400" cy="2133600"/>
            <a:chOff x="1143000" y="3810000"/>
            <a:chExt cx="3581400" cy="2133600"/>
          </a:xfrm>
        </p:grpSpPr>
        <p:sp>
          <p:nvSpPr>
            <p:cNvPr id="53" name="Rounded Rectangle 52"/>
            <p:cNvSpPr/>
            <p:nvPr/>
          </p:nvSpPr>
          <p:spPr>
            <a:xfrm>
              <a:off x="1143000" y="3810000"/>
              <a:ext cx="3581400" cy="2133600"/>
            </a:xfrm>
            <a:prstGeom prst="roundRect">
              <a:avLst/>
            </a:prstGeom>
            <a:solidFill>
              <a:sysClr val="window" lastClr="FFFFFF"/>
            </a:solidFill>
            <a:ln w="425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auto">
            <a:xfrm rot="10800000">
              <a:off x="3646996" y="4482084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auto">
            <a:xfrm>
              <a:off x="1354900" y="4482084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1713040" y="426720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 flipH="1" flipV="1">
              <a:off x="1784668" y="4661154"/>
              <a:ext cx="510476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2787460" y="4625340"/>
              <a:ext cx="286512" cy="716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3360484" y="426720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 flipH="1">
              <a:off x="3429000" y="4661154"/>
              <a:ext cx="466344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37"/>
            <p:cNvSpPr>
              <a:spLocks noChangeArrowheads="1"/>
            </p:cNvSpPr>
            <p:nvPr/>
          </p:nvSpPr>
          <p:spPr bwMode="auto">
            <a:xfrm>
              <a:off x="3752088" y="4517898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1447800" y="5562600"/>
              <a:ext cx="2971800" cy="161544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tint val="65000"/>
                    <a:satMod val="270000"/>
                  </a:srgbClr>
                </a:gs>
                <a:gs pos="25000">
                  <a:srgbClr val="F79646">
                    <a:tint val="60000"/>
                    <a:satMod val="300000"/>
                  </a:srgbClr>
                </a:gs>
                <a:gs pos="100000">
                  <a:srgbClr val="F7964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62200" y="5483423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Arial Rounded MT Bold" pitchFamily="34" charset="0"/>
                </a:rPr>
                <a:t>momentum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</a:endParaRPr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2133600" y="4517898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673089" y="5943600"/>
            <a:ext cx="170621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valence + sea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quark spin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007836" y="5410200"/>
          <a:ext cx="3183164" cy="1012825"/>
        </p:xfrm>
        <a:graphic>
          <a:graphicData uri="http://schemas.openxmlformats.org/presentationml/2006/ole">
            <p:oleObj spid="_x0000_s821250" name="Equation" r:id="rId5" imgW="1955520" imgH="622080" progId="Equation.DSMT4">
              <p:embed/>
            </p:oleObj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392017" y="5243885"/>
            <a:ext cx="1448463" cy="496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 spin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79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048000" y="5943600"/>
            <a:ext cx="1752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&amp; gluon orbital motion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994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0" y="-138113"/>
            <a:ext cx="9144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III. 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Transverse Spin (A</a:t>
            </a:r>
            <a:r>
              <a:rPr lang="en-US" sz="4800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333340"/>
            <a:ext cx="8991600" cy="43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2324100" y="234762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dirty="0" err="1">
                <a:solidFill>
                  <a:srgbClr val="FF3300"/>
                </a:solidFill>
                <a:latin typeface="+mj-lt"/>
              </a:rPr>
              <a:t>Z.Phys</a:t>
            </a:r>
            <a:r>
              <a:rPr lang="en-US" sz="800" dirty="0">
                <a:solidFill>
                  <a:srgbClr val="FF3300"/>
                </a:solidFill>
                <a:latin typeface="+mj-lt"/>
              </a:rPr>
              <a:t>., C56, 181 (1992) </a:t>
            </a:r>
            <a:r>
              <a:rPr lang="en-US" sz="800" dirty="0">
                <a:latin typeface="+mj-lt"/>
              </a:rPr>
              <a:t>IP Conf. Proc., vol. 915 (2007) </a:t>
            </a:r>
            <a:r>
              <a:rPr lang="en-US" sz="800" dirty="0">
                <a:solidFill>
                  <a:srgbClr val="0000FF"/>
                </a:solidFill>
                <a:latin typeface="+mj-lt"/>
              </a:rPr>
              <a:t>PRL 101, 222001 (2008)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33276" y="1033917"/>
            <a:ext cx="86407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Sizable forward non-zero asymmetries</a:t>
            </a:r>
          </a:p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Asymmetries consistent over an order of magnitude in </a:t>
            </a:r>
            <a:r>
              <a:rPr lang="en-US" altLang="ja-JP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sym typeface="Symbol" pitchFamily="18" charset="2"/>
              </a:rPr>
              <a:t>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s</a:t>
            </a:r>
          </a:p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Several theoretical frameworks to explain the results.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87400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45288" y="1184566"/>
            <a:ext cx="1271588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905000" y="1244600"/>
            <a:ext cx="2324100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Spin Asymmetry Sources</a:t>
            </a:r>
            <a:endParaRPr lang="en-US" dirty="0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0" y="35052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(I)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Transversity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quark distributions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Collins fragmentation function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Correlation between proton &amp; quark spin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spin dependant fragmentation function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Object 8"/>
          <p:cNvGraphicFramePr>
            <a:graphicFrameLocks noChangeAspect="1"/>
          </p:cNvGraphicFramePr>
          <p:nvPr/>
        </p:nvGraphicFramePr>
        <p:xfrm>
          <a:off x="609600" y="4749800"/>
          <a:ext cx="3241675" cy="635000"/>
        </p:xfrm>
        <a:graphic>
          <a:graphicData uri="http://schemas.openxmlformats.org/presentationml/2006/ole">
            <p:oleObj spid="_x0000_s823298" name="Equation" r:id="rId4" imgW="1295400" imgH="254000" progId="Equation.3">
              <p:embed/>
            </p:oleObj>
          </a:graphicData>
        </a:graphic>
      </p:graphicFrame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2327275" y="5470525"/>
            <a:ext cx="1166813" cy="3365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b="1">
                <a:latin typeface="Arial" pitchFamily="34" charset="0"/>
                <a:ea typeface="Gulim" pitchFamily="34" charset="-127"/>
                <a:cs typeface="Arial" pitchFamily="34" charset="0"/>
              </a:rPr>
              <a:t>Collins FF</a:t>
            </a: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41338" y="5418138"/>
            <a:ext cx="1855787" cy="5810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b="1">
                <a:latin typeface="Arial" pitchFamily="34" charset="0"/>
                <a:ea typeface="Gulim" pitchFamily="34" charset="-127"/>
                <a:cs typeface="Arial" pitchFamily="34" charset="0"/>
              </a:rPr>
              <a:t>Quark transverse</a:t>
            </a:r>
          </a:p>
          <a:p>
            <a:pPr algn="l"/>
            <a:r>
              <a:rPr lang="en-US" altLang="ko-KR" sz="1600" b="1">
                <a:latin typeface="Arial" pitchFamily="34" charset="0"/>
                <a:ea typeface="Gulim" pitchFamily="34" charset="-127"/>
                <a:cs typeface="Arial" pitchFamily="34" charset="0"/>
              </a:rPr>
              <a:t>spin distribution</a:t>
            </a:r>
          </a:p>
        </p:txBody>
      </p:sp>
      <p:sp>
        <p:nvSpPr>
          <p:cNvPr id="63" name="AutoShape 9"/>
          <p:cNvSpPr>
            <a:spLocks/>
          </p:cNvSpPr>
          <p:nvPr/>
        </p:nvSpPr>
        <p:spPr bwMode="auto">
          <a:xfrm rot="16200000">
            <a:off x="1333500" y="49403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10"/>
          <p:cNvSpPr>
            <a:spLocks/>
          </p:cNvSpPr>
          <p:nvPr/>
        </p:nvSpPr>
        <p:spPr bwMode="auto">
          <a:xfrm rot="16200000">
            <a:off x="2819400" y="4749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28"/>
          <p:cNvSpPr>
            <a:spLocks noChangeArrowheads="1"/>
          </p:cNvSpPr>
          <p:nvPr/>
        </p:nvSpPr>
        <p:spPr bwMode="auto">
          <a:xfrm>
            <a:off x="152400" y="6019800"/>
            <a:ext cx="355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J. C. Collins,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Nucl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Phys.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B396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161 (1993)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4724400" y="711200"/>
            <a:ext cx="47244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(III) Higher-twist effects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Twist-3 quark-gluon/gluon-gluon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correlators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Expectation: at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large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A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 1/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1600" b="1" i="0" u="none" strike="noStrike" kern="0" cap="none" spc="0" normalizeH="0" baseline="-2500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-2500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far, fall-off with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has not been observed.</a:t>
            </a:r>
            <a:endParaRPr kumimoji="0" lang="en-US" sz="2000" b="1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152400" y="3149600"/>
            <a:ext cx="6705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Graphic from Zhongbo Kang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43400" y="5257800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l">
              <a:spcBef>
                <a:spcPct val="20000"/>
              </a:spcBef>
              <a:buClr>
                <a:srgbClr val="232323"/>
              </a:buClr>
              <a:buSzPct val="100000"/>
              <a:buFontTx/>
              <a:buChar char="»"/>
            </a:pPr>
            <a:r>
              <a:rPr lang="en-US" sz="1600" b="0" kern="0" dirty="0" smtClean="0">
                <a:solidFill>
                  <a:srgbClr val="0F243E"/>
                </a:solidFill>
                <a:latin typeface="Arial" pitchFamily="34" charset="0"/>
                <a:cs typeface="Arial" pitchFamily="34" charset="0"/>
              </a:rPr>
              <a:t>Access to non-collinear PDFs</a:t>
            </a:r>
          </a:p>
          <a:p>
            <a:pPr marL="742950" lvl="1" indent="-285750" algn="l">
              <a:spcBef>
                <a:spcPct val="20000"/>
              </a:spcBef>
              <a:buClr>
                <a:srgbClr val="232323"/>
              </a:buClr>
              <a:buSzPct val="100000"/>
              <a:buFontTx/>
              <a:buChar char="»"/>
            </a:pPr>
            <a:r>
              <a:rPr lang="en-US" sz="1600" b="0" kern="0" dirty="0" smtClean="0">
                <a:solidFill>
                  <a:srgbClr val="0F243E"/>
                </a:solidFill>
                <a:latin typeface="Arial" pitchFamily="34" charset="0"/>
                <a:cs typeface="Arial" pitchFamily="34" charset="0"/>
              </a:rPr>
              <a:t>Needs orbital angular momentum of the quarks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4459288" y="2895600"/>
            <a:ext cx="4184650" cy="10080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b="1" dirty="0">
                <a:latin typeface="Arial" pitchFamily="34" charset="0"/>
                <a:ea typeface="Gulim" pitchFamily="34" charset="-127"/>
                <a:cs typeface="Arial" pitchFamily="34" charset="0"/>
              </a:rPr>
              <a:t>(II) </a:t>
            </a:r>
            <a:r>
              <a:rPr lang="en-US" altLang="ko-KR" sz="2000" b="1" dirty="0" err="1">
                <a:latin typeface="Arial" pitchFamily="34" charset="0"/>
                <a:ea typeface="Gulim" pitchFamily="34" charset="-127"/>
                <a:cs typeface="Arial" pitchFamily="34" charset="0"/>
              </a:rPr>
              <a:t>Sivers</a:t>
            </a:r>
            <a:r>
              <a:rPr lang="en-US" altLang="ko-KR" sz="2000" b="1" dirty="0">
                <a:latin typeface="Arial" pitchFamily="34" charset="0"/>
                <a:ea typeface="Gulim" pitchFamily="34" charset="-127"/>
                <a:cs typeface="Arial" pitchFamily="34" charset="0"/>
              </a:rPr>
              <a:t> quark-distribution </a:t>
            </a:r>
          </a:p>
          <a:p>
            <a:pPr algn="l"/>
            <a:endParaRPr lang="en-US" altLang="ko-KR" sz="800" b="1" dirty="0"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l"/>
            <a:r>
              <a:rPr lang="en-US" altLang="ko-KR" sz="1200" b="1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    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Correlation between proton-spin and </a:t>
            </a:r>
          </a:p>
          <a:p>
            <a:pPr algn="l"/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    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intrinsic transverse </a:t>
            </a: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quark momentum</a:t>
            </a:r>
          </a:p>
        </p:txBody>
      </p:sp>
      <p:graphicFrame>
        <p:nvGraphicFramePr>
          <p:cNvPr id="66" name="Object 10"/>
          <p:cNvGraphicFramePr>
            <a:graphicFrameLocks noChangeAspect="1"/>
          </p:cNvGraphicFramePr>
          <p:nvPr/>
        </p:nvGraphicFramePr>
        <p:xfrm>
          <a:off x="5249863" y="4016375"/>
          <a:ext cx="3741737" cy="755650"/>
        </p:xfrm>
        <a:graphic>
          <a:graphicData uri="http://schemas.openxmlformats.org/presentationml/2006/ole">
            <p:oleObj spid="_x0000_s823299" name="Equation" r:id="rId5" imgW="1256755" imgH="253890" progId="Equation.3">
              <p:embed/>
            </p:oleObj>
          </a:graphicData>
        </a:graphic>
      </p:graphicFrame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5715000" y="4895850"/>
            <a:ext cx="1970088" cy="3365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b="1">
                <a:latin typeface="Arial" pitchFamily="34" charset="0"/>
                <a:ea typeface="Gulim" pitchFamily="34" charset="-127"/>
                <a:cs typeface="Arial" pitchFamily="34" charset="0"/>
              </a:rPr>
              <a:t>Sivers distribution</a:t>
            </a:r>
          </a:p>
        </p:txBody>
      </p:sp>
      <p:sp>
        <p:nvSpPr>
          <p:cNvPr id="68" name="AutoShape 25"/>
          <p:cNvSpPr>
            <a:spLocks/>
          </p:cNvSpPr>
          <p:nvPr/>
        </p:nvSpPr>
        <p:spPr bwMode="auto">
          <a:xfrm rot="16200000">
            <a:off x="6440488" y="39624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4495800" y="6169025"/>
            <a:ext cx="331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Sivers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Phys. Rev. 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83 (1990)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24412" y="685800"/>
            <a:ext cx="2967479" cy="553998"/>
          </a:xfrm>
          <a:prstGeom prst="rect">
            <a:avLst/>
          </a:prstGeom>
          <a:noFill/>
        </p:spPr>
        <p:txBody>
          <a:bodyPr wrap="none" tIns="91440" bIns="9144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J.-W.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Qiu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W.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Vogelsang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F. Yuan,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97, 082002 (2006)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59" grpId="0" build="p"/>
      <p:bldP spid="61" grpId="0"/>
      <p:bldP spid="62" grpId="0"/>
      <p:bldP spid="63" grpId="0" animBg="1"/>
      <p:bldP spid="64" grpId="0" animBg="1"/>
      <p:bldP spid="70" grpId="0"/>
      <p:bldP spid="71" grpId="0"/>
      <p:bldP spid="76" grpId="0"/>
      <p:bldP spid="65" grpId="0"/>
      <p:bldP spid="67" grpId="0"/>
      <p:bldP spid="68" grpId="0" animBg="1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7515" y="761025"/>
            <a:ext cx="2335285" cy="1225868"/>
          </a:xfrm>
          <a:prstGeom prst="roundRect">
            <a:avLst/>
          </a:prstGeom>
          <a:gradFill rotWithShape="1">
            <a:gsLst>
              <a:gs pos="0">
                <a:srgbClr val="4F81BD">
                  <a:shade val="45000"/>
                  <a:satMod val="155000"/>
                </a:srgbClr>
              </a:gs>
              <a:gs pos="60000">
                <a:srgbClr val="4F81BD">
                  <a:shade val="95000"/>
                  <a:satMod val="150000"/>
                </a:srgbClr>
              </a:gs>
              <a:gs pos="100000">
                <a:srgbClr val="4F81BD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Initial state interaction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Sivers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effect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772693"/>
            <a:ext cx="2335285" cy="1214200"/>
          </a:xfrm>
          <a:prstGeom prst="roundRect">
            <a:avLst/>
          </a:prstGeom>
          <a:gradFill rotWithShape="1">
            <a:gsLst>
              <a:gs pos="0">
                <a:srgbClr val="9BBB59">
                  <a:shade val="45000"/>
                  <a:satMod val="155000"/>
                </a:srgbClr>
              </a:gs>
              <a:gs pos="60000">
                <a:srgbClr val="9BBB59">
                  <a:shade val="95000"/>
                  <a:satMod val="150000"/>
                </a:srgbClr>
              </a:gs>
              <a:gs pos="100000">
                <a:srgbClr val="9BBB59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Final state interaction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Collins effect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9158" y="761025"/>
            <a:ext cx="2335285" cy="1214200"/>
          </a:xfrm>
          <a:prstGeom prst="roundRect">
            <a:avLst/>
          </a:prstGeom>
          <a:gradFill rotWithShape="1">
            <a:gsLst>
              <a:gs pos="0">
                <a:srgbClr val="C0504D">
                  <a:shade val="45000"/>
                  <a:satMod val="155000"/>
                </a:srgbClr>
              </a:gs>
              <a:gs pos="60000">
                <a:srgbClr val="C0504D">
                  <a:shade val="95000"/>
                  <a:satMod val="150000"/>
                </a:srgbClr>
              </a:gs>
              <a:gs pos="100000">
                <a:srgbClr val="C0504D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Hard Scattering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Transversity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Twist-3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361225"/>
            <a:ext cx="4419600" cy="91440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square" tIns="91440" bIns="9144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Transverse Asymmetries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320808"/>
            <a:ext cx="64459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4675" marR="0" lvl="0" indent="-5746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</a:rPr>
              <a:t>Inclusive A</a:t>
            </a:r>
            <a:r>
              <a:rPr kumimoji="0" lang="en-US" sz="240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</a:rPr>
              <a:t> (central/forward)</a:t>
            </a:r>
          </a:p>
          <a:p>
            <a:pPr marL="574675" marR="0" lvl="0" indent="-5746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Hadron Correlations (back-to-back)</a:t>
            </a:r>
          </a:p>
          <a:p>
            <a:pPr marL="574675" marR="0" lvl="0" indent="-5746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Interference Fragmentation Functions</a:t>
            </a:r>
          </a:p>
          <a:p>
            <a:pPr marL="574675" marR="0" lvl="0" indent="-5746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Drel</a:t>
            </a:r>
            <a:r>
              <a:rPr lang="en-US" sz="2400" b="0" kern="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l-Yan (</a:t>
            </a:r>
            <a:r>
              <a:rPr lang="en-US" sz="2400" b="0" kern="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sPHENIX</a:t>
            </a:r>
            <a:r>
              <a:rPr lang="en-US" sz="2400" b="0" kern="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 marL="574675" marR="0" lvl="0" indent="-5746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Jet correlations/structure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Rounded MT Bold" pitchFamily="34" charset="0"/>
              </a:rPr>
              <a:t>sPHENIX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Rounded MT Bold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400799" y="3546433"/>
            <a:ext cx="2590801" cy="2396192"/>
          </a:xfrm>
          <a:prstGeom prst="downArrow">
            <a:avLst/>
          </a:prstGeom>
          <a:gradFill rotWithShape="1">
            <a:gsLst>
              <a:gs pos="0">
                <a:srgbClr val="F79646">
                  <a:tint val="65000"/>
                  <a:satMod val="270000"/>
                </a:srgbClr>
              </a:gs>
              <a:gs pos="25000">
                <a:srgbClr val="F79646">
                  <a:tint val="60000"/>
                  <a:satMod val="300000"/>
                  <a:alpha val="32000"/>
                </a:srgbClr>
              </a:gs>
              <a:gs pos="100000">
                <a:srgbClr val="F79646">
                  <a:tint val="29000"/>
                  <a:satMod val="400000"/>
                  <a:alpha val="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Elbow Connector 11"/>
          <p:cNvCxnSpPr>
            <a:stCxn id="16" idx="2"/>
            <a:endCxn id="19" idx="1"/>
          </p:cNvCxnSpPr>
          <p:nvPr/>
        </p:nvCxnSpPr>
        <p:spPr>
          <a:xfrm rot="16200000" flipH="1">
            <a:off x="2010313" y="2161738"/>
            <a:ext cx="831532" cy="481842"/>
          </a:xfrm>
          <a:prstGeom prst="bentConnector2">
            <a:avLst/>
          </a:prstGeom>
          <a:noFill/>
          <a:ln w="38100" cap="flat" cmpd="sng" algn="ctr">
            <a:solidFill>
              <a:srgbClr val="1F497D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Elbow Connector 22"/>
          <p:cNvCxnSpPr>
            <a:stCxn id="18" idx="2"/>
            <a:endCxn id="19" idx="0"/>
          </p:cNvCxnSpPr>
          <p:nvPr/>
        </p:nvCxnSpPr>
        <p:spPr>
          <a:xfrm rot="5400000">
            <a:off x="4683801" y="2168225"/>
            <a:ext cx="386000" cy="1"/>
          </a:xfrm>
          <a:prstGeom prst="bentConnector3">
            <a:avLst/>
          </a:prstGeom>
          <a:noFill/>
          <a:ln w="38100" cap="flat" cmpd="sng" algn="ctr">
            <a:solidFill>
              <a:srgbClr val="C0504D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Elbow Connector 15"/>
          <p:cNvCxnSpPr>
            <a:stCxn id="17" idx="2"/>
            <a:endCxn id="19" idx="3"/>
          </p:cNvCxnSpPr>
          <p:nvPr/>
        </p:nvCxnSpPr>
        <p:spPr>
          <a:xfrm rot="5400000">
            <a:off x="6911756" y="2161738"/>
            <a:ext cx="831532" cy="481843"/>
          </a:xfrm>
          <a:prstGeom prst="bentConnector2">
            <a:avLst/>
          </a:prstGeom>
          <a:noFill/>
          <a:ln w="38100" cap="flat" cmpd="sng" algn="ctr">
            <a:solidFill>
              <a:srgbClr val="9BBB59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6782712" y="4310707"/>
            <a:ext cx="1826974" cy="869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</a:rPr>
              <a:t>Upgrades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 Rounded MT Bold" pitchFamily="34" charset="0"/>
              </a:rPr>
              <a:t>Upgrade plans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6569" y="5262304"/>
            <a:ext cx="5728596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457200" indent="-457200" algn="l">
              <a:buFont typeface="Symbol" pitchFamily="18" charset="2"/>
              <a:buChar char="Þ"/>
            </a:pPr>
            <a:r>
              <a:rPr lang="en-US" sz="2400" b="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Separation of </a:t>
            </a:r>
            <a:r>
              <a:rPr lang="en-US" sz="2400" b="0" kern="0" dirty="0" err="1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Sivers</a:t>
            </a:r>
            <a:r>
              <a:rPr lang="en-US" sz="2400" b="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 &amp; Collins and test TMD </a:t>
            </a:r>
            <a:r>
              <a:rPr lang="en-US" sz="2400" b="0" kern="0" dirty="0" err="1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parton</a:t>
            </a:r>
            <a:r>
              <a:rPr lang="en-US" sz="2400" b="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 distribution factorization and universality  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: mid-rapidity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</a:t>
            </a:r>
            <a:r>
              <a:rPr lang="en-US" baseline="30000" dirty="0" smtClean="0">
                <a:sym typeface="Symbol" pitchFamily="18" charset="2"/>
              </a:rPr>
              <a:t>0 </a:t>
            </a:r>
            <a:r>
              <a:rPr lang="en-US" dirty="0" smtClean="0">
                <a:sym typeface="Symbol" pitchFamily="18" charset="2"/>
              </a:rPr>
              <a:t>and </a:t>
            </a:r>
            <a:r>
              <a:rPr lang="en-US" b="1" dirty="0" smtClean="0">
                <a:sym typeface="Symbol"/>
              </a:rPr>
              <a:t></a:t>
            </a:r>
            <a:endParaRPr lang="en-US" b="1" baseline="-250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52"/>
          <a:stretch/>
        </p:blipFill>
        <p:spPr bwMode="auto">
          <a:xfrm>
            <a:off x="173201" y="791700"/>
            <a:ext cx="6019800" cy="30608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527" y="3960539"/>
            <a:ext cx="3621974" cy="28562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4316761"/>
            <a:ext cx="5379522" cy="1963585"/>
          </a:xfrm>
          <a:prstGeom prst="roundRect">
            <a:avLst>
              <a:gd name="adj" fmla="val 10649"/>
            </a:avLst>
          </a:prstGeom>
          <a:noFill/>
          <a:ln>
            <a:noFill/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91440" rIns="91440" bIns="91440" anchor="ctr">
            <a:spAutoFit/>
          </a:bodyPr>
          <a:lstStyle/>
          <a:p>
            <a:pPr marL="457200" indent="-457200" algn="l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Partonic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 Cross Sections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 Rounded MT Bold" pitchFamily="34" charset="0"/>
              <a:buChar char="–"/>
              <a:tabLst>
                <a:tab pos="2743200" algn="l"/>
              </a:tabLs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quark-gluon dominated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 Rounded MT Bold" pitchFamily="34" charset="0"/>
              <a:buChar char="–"/>
              <a:tabLst>
                <a:tab pos="2743200" algn="l"/>
              </a:tabLs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gluon-gluon at low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p</a:t>
            </a:r>
            <a:r>
              <a:rPr lang="en-US" sz="2000" baseline="-25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Sivers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)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Arial Rounded MT Bold" pitchFamily="34" charset="0"/>
              <a:buChar char="–"/>
              <a:tabLst>
                <a:tab pos="274320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q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uark-quark at large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p</a:t>
            </a:r>
            <a:r>
              <a:rPr lang="en-US" sz="2000" baseline="-25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Sivers+Collins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  <a:cs typeface=""/>
              </a:rPr>
              <a:t>)</a:t>
            </a:r>
            <a:endParaRPr lang="en-US" sz="2000" baseline="-25000" dirty="0" smtClean="0">
              <a:solidFill>
                <a:schemeClr val="tx1">
                  <a:lumMod val="50000"/>
                </a:schemeClr>
              </a:solidFill>
              <a:latin typeface="Arial Rounded MT Bold" pitchFamily="34" charset="0"/>
              <a:cs typeface="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4067" y="117961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  <a:sym typeface="Symbol"/>
              </a:rPr>
              <a:t>s=200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itchFamily="34" charset="0"/>
                <a:sym typeface="Symbol"/>
              </a:rPr>
              <a:t>GeV</a:t>
            </a: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344737" y="3563693"/>
            <a:ext cx="1946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Arial Rounded MT Bold" pitchFamily="34" charset="0"/>
              </a:rPr>
              <a:t>Phys. Rev. D 74, 094011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4554" y="870189"/>
            <a:ext cx="2588821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sz="2400" dirty="0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Little or no Asymmetries observed over a wide </a:t>
            </a:r>
            <a:r>
              <a:rPr lang="en-US" sz="2400" dirty="0" err="1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p</a:t>
            </a:r>
            <a:r>
              <a:rPr lang="en-US" sz="2400" baseline="-25000" dirty="0" err="1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T</a:t>
            </a:r>
            <a:r>
              <a:rPr lang="en-US" sz="2400" baseline="-25000" dirty="0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US" sz="2400" dirty="0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range </a:t>
            </a:r>
          </a:p>
          <a:p>
            <a:pPr marL="457200" lvl="0" indent="-457200" algn="l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sz="2400" dirty="0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Constrains gluon </a:t>
            </a:r>
            <a:r>
              <a:rPr lang="en-US" sz="2400" dirty="0" err="1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Sivers</a:t>
            </a:r>
            <a:r>
              <a:rPr lang="en-US" sz="2400" dirty="0" smtClean="0">
                <a:solidFill>
                  <a:srgbClr val="114FFB">
                    <a:lumMod val="50000"/>
                  </a:srgbClr>
                </a:solidFill>
                <a:latin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97668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@ 62.4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248400" y="1989149"/>
            <a:ext cx="2819400" cy="3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1440" rIns="90000" bIns="91440">
            <a:spAutoFit/>
          </a:bodyPr>
          <a:lstStyle/>
          <a:p>
            <a:pPr algn="ctr" defTabSz="457200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 Rounded MT Bold" pitchFamily="34" charset="0"/>
              </a:rPr>
              <a:t>Guzey</a:t>
            </a:r>
            <a:r>
              <a:rPr lang="en-US" sz="1200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 Rounded MT Bold" pitchFamily="34" charset="0"/>
              </a:rPr>
              <a:t>et al, PLB </a:t>
            </a:r>
            <a:r>
              <a:rPr lang="en-US" sz="1200" b="1" dirty="0">
                <a:solidFill>
                  <a:srgbClr val="000000"/>
                </a:solidFill>
                <a:latin typeface="Arial Rounded MT Bold" pitchFamily="34" charset="0"/>
              </a:rPr>
              <a:t>603</a:t>
            </a:r>
            <a:r>
              <a:rPr lang="en-US" sz="1200" dirty="0">
                <a:solidFill>
                  <a:srgbClr val="000000"/>
                </a:solidFill>
                <a:latin typeface="Arial Rounded MT Bold" pitchFamily="34" charset="0"/>
              </a:rPr>
              <a:t>,173 (2004)</a:t>
            </a:r>
            <a:r>
              <a:rPr lang="en-US" sz="12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320634" y="5520050"/>
            <a:ext cx="850273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3550" indent="-4635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ignificant asymmetries ~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+/-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(Brahms).</a:t>
            </a:r>
          </a:p>
          <a:p>
            <a:pPr marL="463550" indent="-4635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Quark-gluon is the dominant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partonic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component.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344443" y="1371600"/>
            <a:ext cx="2570957" cy="68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>
            <a:spAutoFit/>
          </a:bodyPr>
          <a:lstStyle/>
          <a:p>
            <a:pPr algn="ctr" defTabSz="457200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l-GR" sz="16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sz="1600" baseline="300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en-US" sz="1600" dirty="0" err="1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processs</a:t>
            </a: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contribution</a:t>
            </a:r>
            <a:r>
              <a:rPr lang="en-US" sz="16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</a:t>
            </a: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3.3, </a:t>
            </a: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s</a:t>
            </a: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=200 </a:t>
            </a:r>
            <a:r>
              <a:rPr lang="en-US" sz="1600" dirty="0" err="1" smtClean="0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GeV</a:t>
            </a:r>
            <a:endParaRPr lang="en-US" sz="1600" dirty="0">
              <a:solidFill>
                <a:srgbClr val="00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170830" cy="2590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800768"/>
            <a:ext cx="5496296" cy="4525481"/>
            <a:chOff x="0" y="800768"/>
            <a:chExt cx="5496296" cy="4525481"/>
          </a:xfrm>
        </p:grpSpPr>
        <p:pic>
          <p:nvPicPr>
            <p:cNvPr id="48146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14" r="7692"/>
            <a:stretch>
              <a:fillRect/>
            </a:stretch>
          </p:blipFill>
          <p:spPr bwMode="auto">
            <a:xfrm>
              <a:off x="0" y="800768"/>
              <a:ext cx="5496296" cy="424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 t="2014" r="769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545946" y="4773881"/>
            <a:ext cx="779814" cy="552368"/>
          </p:xfrm>
          <a:graphic>
            <a:graphicData uri="http://schemas.openxmlformats.org/presentationml/2006/ole">
              <p:oleObj spid="_x0000_s787458" name="Equation" r:id="rId5" imgW="609480" imgH="431640" progId="Equation.DSMT4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618" y="1140031"/>
            <a:ext cx="3856382" cy="335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Forward A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( 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2" t="6334" r="7278"/>
          <a:stretch/>
        </p:blipFill>
        <p:spPr bwMode="auto">
          <a:xfrm>
            <a:off x="162484" y="1164775"/>
            <a:ext cx="5075541" cy="319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3276" y="4880821"/>
            <a:ext cx="9036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Significant asymmetries observed for positive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F</a:t>
            </a:r>
            <a:endParaRPr lang="en-US" sz="2400" baseline="-25000" dirty="0" smtClean="0">
              <a:solidFill>
                <a:schemeClr val="tx1">
                  <a:lumMod val="50000"/>
                </a:schemeClr>
              </a:solidFill>
              <a:latin typeface="Arial Rounded MT Bold" pitchFamily="34" charset="0"/>
            </a:endParaRPr>
          </a:p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Asymmetries consistent with PHENIX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0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 measurements </a:t>
            </a:r>
          </a:p>
          <a:p>
            <a:pPr marL="571500" indent="-5715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Difference in fragmentation mass, strangeness,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isospin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084490" y="2629869"/>
            <a:ext cx="1198053" cy="655638"/>
            <a:chOff x="672" y="2784"/>
            <a:chExt cx="851" cy="470"/>
          </a:xfrm>
        </p:grpSpPr>
        <p:sp>
          <p:nvSpPr>
            <p:cNvPr id="13" name="AutoShape 48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b="1" i="1"/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857" y="2913"/>
              <a:ext cx="666" cy="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STAR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436107" y="4419148"/>
            <a:ext cx="1563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 Rounded MT Bold" pitchFamily="34" charset="0"/>
              </a:rPr>
              <a:t>arXiv:1205.6826v1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104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381000" y="800100"/>
            <a:ext cx="8763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1" hangingPunct="1"/>
            <a:r>
              <a:rPr lang="en-US" sz="2800" b="0" dirty="0">
                <a:solidFill>
                  <a:srgbClr val="000099"/>
                </a:solidFill>
                <a:latin typeface="Arial Rounded MT Bold" pitchFamily="34" charset="0"/>
              </a:rPr>
              <a:t>High luminosity and polarization 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500 </a:t>
            </a:r>
            <a:r>
              <a:rPr lang="en-US" sz="2600" b="0" dirty="0" err="1">
                <a:solidFill>
                  <a:schemeClr val="bg2"/>
                </a:solidFill>
                <a:latin typeface="Arial Rounded MT Bold" pitchFamily="34" charset="0"/>
              </a:rPr>
              <a:t>GeV</a:t>
            </a:r>
            <a:r>
              <a:rPr lang="en-US" sz="2600" b="0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Longitudinal Running</a:t>
            </a:r>
          </a:p>
          <a:p>
            <a:pPr marL="1371600" lvl="2" indent="-457200" algn="l" eaLnBrk="1" hangingPunct="1">
              <a:buFont typeface="Arial Rounded MT Bold" pitchFamily="34" charset="0"/>
              <a:buChar char="–"/>
            </a:pPr>
            <a:r>
              <a:rPr lang="en-US" sz="2600" b="0" dirty="0" smtClean="0">
                <a:solidFill>
                  <a:schemeClr val="accent6"/>
                </a:solidFill>
                <a:latin typeface="Arial Rounded MT Bold" pitchFamily="34" charset="0"/>
              </a:rPr>
              <a:t>Complete W measurements</a:t>
            </a:r>
          </a:p>
          <a:p>
            <a:pPr marL="1371600" lvl="2" indent="-457200" algn="l" eaLnBrk="1" hangingPunct="1">
              <a:buFont typeface="Arial Rounded MT Bold" pitchFamily="34" charset="0"/>
              <a:buChar char="–"/>
            </a:pPr>
            <a:r>
              <a:rPr lang="en-US" sz="2600" b="0" dirty="0" smtClean="0">
                <a:solidFill>
                  <a:schemeClr val="accent6"/>
                </a:solidFill>
                <a:latin typeface="Arial Rounded MT Bold" pitchFamily="34" charset="0"/>
              </a:rPr>
              <a:t>Access </a:t>
            </a:r>
            <a:r>
              <a:rPr lang="en-US" sz="2600" b="0" dirty="0" smtClean="0">
                <a:solidFill>
                  <a:schemeClr val="accent6"/>
                </a:solidFill>
              </a:rPr>
              <a:t>D</a:t>
            </a:r>
            <a:r>
              <a:rPr lang="en-US" sz="2600" b="0" dirty="0" smtClean="0">
                <a:solidFill>
                  <a:schemeClr val="accent6"/>
                </a:solidFill>
                <a:latin typeface="Arial Rounded MT Bold" pitchFamily="34" charset="0"/>
              </a:rPr>
              <a:t>G to lower x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200 </a:t>
            </a:r>
            <a:r>
              <a:rPr lang="en-US" sz="2600" b="0" dirty="0" err="1" smtClean="0">
                <a:solidFill>
                  <a:schemeClr val="bg2"/>
                </a:solidFill>
                <a:latin typeface="Arial Rounded MT Bold" pitchFamily="34" charset="0"/>
              </a:rPr>
              <a:t>GeV</a:t>
            </a: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 Transverse Running</a:t>
            </a:r>
          </a:p>
          <a:p>
            <a:pPr marL="1371600" lvl="2" indent="-457200" algn="l" eaLnBrk="1" hangingPunct="1">
              <a:buFont typeface="Arial Rounded MT Bold" pitchFamily="34" charset="0"/>
              <a:buChar char="–"/>
            </a:pPr>
            <a:r>
              <a:rPr lang="en-US" sz="2600" b="0" dirty="0" smtClean="0">
                <a:solidFill>
                  <a:schemeClr val="accent6"/>
                </a:solidFill>
                <a:latin typeface="Arial Rounded MT Bold" pitchFamily="34" charset="0"/>
              </a:rPr>
              <a:t>Interference fragmentation functions</a:t>
            </a:r>
          </a:p>
          <a:p>
            <a:pPr marL="1371600" lvl="2" indent="-457200" algn="l" eaLnBrk="1" hangingPunct="1">
              <a:buFont typeface="Arial Rounded MT Bold" pitchFamily="34" charset="0"/>
              <a:buChar char="–"/>
            </a:pPr>
            <a:r>
              <a:rPr lang="en-US" sz="2600" b="0" dirty="0" smtClean="0">
                <a:solidFill>
                  <a:schemeClr val="accent6"/>
                </a:solidFill>
                <a:latin typeface="Arial Rounded MT Bold" pitchFamily="34" charset="0"/>
              </a:rPr>
              <a:t>Back to back jets (Collins)</a:t>
            </a:r>
            <a:endParaRPr lang="en-US" sz="2600" b="0" dirty="0">
              <a:solidFill>
                <a:schemeClr val="accent6"/>
              </a:solidFill>
              <a:latin typeface="Arial Rounded MT Bold" pitchFamily="34" charset="0"/>
            </a:endParaRPr>
          </a:p>
          <a:p>
            <a:pPr marL="457200" indent="-457200" algn="l" eaLnBrk="1" hangingPunct="1"/>
            <a:r>
              <a:rPr lang="en-US" sz="2800" b="0" dirty="0" smtClean="0">
                <a:solidFill>
                  <a:srgbClr val="000099"/>
                </a:solidFill>
                <a:latin typeface="Arial Rounded MT Bold" pitchFamily="34" charset="0"/>
              </a:rPr>
              <a:t>Recent Upgrades</a:t>
            </a:r>
            <a:endParaRPr lang="en-US" sz="2800" b="0" dirty="0">
              <a:solidFill>
                <a:srgbClr val="000099"/>
              </a:solidFill>
              <a:latin typeface="Arial Rounded MT Bold" pitchFamily="34" charset="0"/>
            </a:endParaRP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W trigger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Central and forward Silicon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MPC electronics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b="0" dirty="0" smtClean="0">
                <a:solidFill>
                  <a:schemeClr val="bg2"/>
                </a:solidFill>
                <a:latin typeface="Arial Rounded MT Bold" pitchFamily="34" charset="0"/>
              </a:rPr>
              <a:t>MPC-EX</a:t>
            </a:r>
          </a:p>
          <a:p>
            <a:pPr marL="457200" indent="-457200" algn="l" eaLnBrk="1" hangingPunct="1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Future Major Upgrade</a:t>
            </a:r>
          </a:p>
          <a:p>
            <a:pPr marL="914400" lvl="1" indent="-457200" algn="l" eaLnBrk="1" hangingPunct="1">
              <a:buFont typeface="Arial Rounded MT Bold" pitchFamily="34" charset="0"/>
              <a:buChar char="»"/>
            </a:pPr>
            <a:r>
              <a:rPr lang="en-US" sz="2600" dirty="0" err="1" smtClean="0">
                <a:solidFill>
                  <a:srgbClr val="00B050"/>
                </a:solidFill>
                <a:latin typeface="Arial Rounded MT Bold" pitchFamily="34" charset="0"/>
              </a:rPr>
              <a:t>sPHENIX</a:t>
            </a:r>
            <a:endParaRPr lang="en-US" sz="2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IV. </a:t>
            </a: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Future Prospects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3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027" y="4438339"/>
            <a:ext cx="4641007" cy="234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1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04373"/>
            <a:ext cx="4191000" cy="20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1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132" y="2455283"/>
            <a:ext cx="4117894" cy="17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5652655" y="796059"/>
            <a:ext cx="1472540" cy="5558590"/>
          </a:xfrm>
          <a:prstGeom prst="rect">
            <a:avLst/>
          </a:prstGeom>
          <a:solidFill>
            <a:srgbClr val="CAD7FE">
              <a:alpha val="25098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</a:t>
            </a:r>
            <a:r>
              <a:rPr lang="en-US" baseline="-25000" dirty="0" smtClean="0"/>
              <a:t>N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758" y="838200"/>
            <a:ext cx="438804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25" marR="0" lvl="0" indent="-5683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A.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Prokudin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, Z.-B. Kang</a:t>
            </a:r>
          </a:p>
          <a:p>
            <a:pPr marL="1025525" lvl="1" indent="-568325" algn="l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 Rounded MT Bold" pitchFamily="34" charset="0"/>
              <a:buChar char="–"/>
            </a:pPr>
            <a:r>
              <a:rPr lang="en-US" sz="2000" b="0" kern="0" dirty="0" smtClean="0">
                <a:solidFill>
                  <a:schemeClr val="accent6"/>
                </a:solidFill>
                <a:latin typeface="Arial Rounded MT Bold" pitchFamily="34" charset="0"/>
                <a:cs typeface="Comic Sans MS"/>
              </a:rPr>
              <a:t>arXiv:1201.5427 [</a:t>
            </a:r>
            <a:r>
              <a:rPr lang="en-US" sz="2000" b="0" kern="0" dirty="0" err="1" smtClean="0">
                <a:solidFill>
                  <a:schemeClr val="accent6"/>
                </a:solidFill>
                <a:latin typeface="Arial Rounded MT Bold" pitchFamily="34" charset="0"/>
                <a:cs typeface="Comic Sans MS"/>
              </a:rPr>
              <a:t>hep</a:t>
            </a:r>
            <a:r>
              <a:rPr lang="en-US" sz="2000" b="0" kern="0" dirty="0" smtClean="0">
                <a:solidFill>
                  <a:schemeClr val="accent6"/>
                </a:solidFill>
                <a:latin typeface="Arial Rounded MT Bold" pitchFamily="34" charset="0"/>
                <a:cs typeface="Comic Sans MS"/>
              </a:rPr>
              <a:t>-ph]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Rounded MT Bold" pitchFamily="34" charset="0"/>
              <a:cs typeface="Comic Sans MS"/>
            </a:endParaRPr>
          </a:p>
          <a:p>
            <a:pPr marL="568325" marR="0" lvl="0" indent="-5683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Input</a:t>
            </a:r>
          </a:p>
          <a:p>
            <a:pPr marL="1482725" lvl="2" indent="-568325" algn="l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HERMES</a:t>
            </a:r>
          </a:p>
          <a:p>
            <a:pPr marL="1482725" lvl="2" indent="-568325" algn="l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COMPASS</a:t>
            </a:r>
          </a:p>
          <a:p>
            <a:pPr marL="1482725" lvl="2" indent="-568325" algn="l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STAR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Symbol" charset="2"/>
                <a:sym typeface="Symbol"/>
              </a:rPr>
              <a:t>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cs typeface="Comic Sans MS"/>
            </a:endParaRPr>
          </a:p>
          <a:p>
            <a:pPr marL="568325" marR="0" lvl="0" indent="-5683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  <a:cs typeface="Comic Sans MS"/>
              </a:rPr>
              <a:t>Functional form similar to DSSV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02535" y="4010756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kern="0" dirty="0" smtClean="0">
                <a:solidFill>
                  <a:schemeClr val="accent4"/>
                </a:solidFill>
                <a:latin typeface="Arial Rounded MT Bold" pitchFamily="34" charset="0"/>
                <a:cs typeface="Comic Sans MS"/>
              </a:rPr>
              <a:t>SIDIS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18632" y="4008781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kern="0" dirty="0" smtClean="0">
                <a:solidFill>
                  <a:srgbClr val="FF0000"/>
                </a:solidFill>
                <a:latin typeface="Arial Rounded MT Bold" pitchFamily="34" charset="0"/>
                <a:cs typeface="Comic Sans MS"/>
              </a:rPr>
              <a:t>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35055" y="794084"/>
            <a:ext cx="1771440" cy="5558590"/>
          </a:xfrm>
          <a:prstGeom prst="rect">
            <a:avLst/>
          </a:prstGeom>
          <a:solidFill>
            <a:srgbClr val="FF6600">
              <a:alpha val="2470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Symbol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48017" y="2455671"/>
            <a:ext cx="234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kern="0" dirty="0" smtClean="0">
                <a:solidFill>
                  <a:schemeClr val="accent6"/>
                </a:solidFill>
                <a:latin typeface="Arial Rounded MT Bold" pitchFamily="34" charset="0"/>
              </a:rPr>
              <a:t>d quark </a:t>
            </a:r>
            <a:r>
              <a:rPr lang="en-US" sz="2400" b="0" kern="0" dirty="0" err="1" smtClean="0">
                <a:solidFill>
                  <a:schemeClr val="accent6"/>
                </a:solidFill>
                <a:latin typeface="Arial Rounded MT Bold" pitchFamily="34" charset="0"/>
              </a:rPr>
              <a:t>Sivers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47207" y="1609415"/>
            <a:ext cx="2335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kern="0" dirty="0" smtClean="0">
                <a:solidFill>
                  <a:schemeClr val="accent6"/>
                </a:solidFill>
                <a:latin typeface="Arial Rounded MT Bold" pitchFamily="34" charset="0"/>
              </a:rPr>
              <a:t>u quark </a:t>
            </a:r>
            <a:r>
              <a:rPr lang="en-US" sz="2400" b="0" kern="0" dirty="0" err="1" smtClean="0">
                <a:solidFill>
                  <a:schemeClr val="accent6"/>
                </a:solidFill>
                <a:latin typeface="Arial Rounded MT Bold" pitchFamily="34" charset="0"/>
              </a:rPr>
              <a:t>Sivers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4267200"/>
            <a:ext cx="4010631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568325" marR="0" lvl="0" indent="-5683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mbol" pitchFamily="18" charset="2"/>
              <a:buChar char="Þ"/>
              <a:tabLst/>
              <a:defRPr/>
            </a:pPr>
            <a:r>
              <a:rPr lang="en-US" sz="2400" b="0" kern="0" dirty="0" smtClean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Need to map out </a:t>
            </a:r>
            <a:r>
              <a:rPr lang="en-US" sz="2400" b="0" kern="0" dirty="0" err="1" smtClean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Drell</a:t>
            </a:r>
            <a:r>
              <a:rPr lang="en-US" sz="2400" b="0" kern="0" dirty="0" smtClean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-Yan </a:t>
            </a:r>
            <a:r>
              <a:rPr lang="en-US" sz="2400" b="0" kern="0" dirty="0" err="1" smtClean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Sivers</a:t>
            </a:r>
            <a:r>
              <a:rPr lang="en-US" sz="2400" b="0" kern="0" dirty="0" smtClean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 over a wide kinematic range </a:t>
            </a:r>
            <a:endParaRPr lang="en-US" sz="2400" b="0" kern="0" dirty="0">
              <a:solidFill>
                <a:srgbClr val="8064A2">
                  <a:lumMod val="50000"/>
                </a:srgbClr>
              </a:solidFill>
              <a:latin typeface="Arial Rounded MT Bold" pitchFamily="34" charset="0"/>
              <a:cs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336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Production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016" y="3276599"/>
            <a:ext cx="4106384" cy="2425279"/>
          </a:xfrm>
        </p:spPr>
        <p:txBody>
          <a:bodyPr wrap="square" tIns="91440" bIns="91440">
            <a:spAutoFit/>
          </a:bodyPr>
          <a:lstStyle/>
          <a:p>
            <a:pPr marL="3175" lvl="1" indent="0">
              <a:buClr>
                <a:schemeClr val="bg1"/>
              </a:buCl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No fragmentation</a:t>
            </a:r>
          </a:p>
          <a:p>
            <a:pPr marL="3175" lvl="1" indent="0">
              <a:buClr>
                <a:schemeClr val="bg1"/>
              </a:buClr>
              <a:buNone/>
            </a:pPr>
            <a:r>
              <a:rPr lang="en-US" dirty="0" smtClean="0"/>
              <a:t>Direct correlation of intrinsic transverse quark properties and proton spin</a:t>
            </a:r>
          </a:p>
          <a:p>
            <a:pPr marL="3175" lvl="1" indent="0">
              <a:buClr>
                <a:schemeClr val="bg1"/>
              </a:buCl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Solid factorization</a:t>
            </a:r>
          </a:p>
          <a:p>
            <a:pPr marL="3175" lvl="1" indent="0">
              <a:buClr>
                <a:schemeClr val="bg1"/>
              </a:buClr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Fundamental QCD test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6740" name="Picture 4" descr="800px-Drell-Y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1" t="6960" r="10320" b="6960"/>
          <a:stretch>
            <a:fillRect/>
          </a:stretch>
        </p:blipFill>
        <p:spPr bwMode="auto">
          <a:xfrm>
            <a:off x="457200" y="1004010"/>
            <a:ext cx="3864209" cy="1967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029" r="1868"/>
          <a:stretch>
            <a:fillRect/>
          </a:stretch>
        </p:blipFill>
        <p:spPr bwMode="auto">
          <a:xfrm>
            <a:off x="4800600" y="1428750"/>
            <a:ext cx="4114800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257800" y="9906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Estimated DY A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029200" y="4953000"/>
            <a:ext cx="3853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Z. Kang and J.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Qiu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. Phys. Rev., D81:054020, 2010</a:t>
            </a:r>
          </a:p>
        </p:txBody>
      </p:sp>
      <p:sp>
        <p:nvSpPr>
          <p:cNvPr id="18" name="Rectangle 17"/>
          <p:cNvSpPr/>
          <p:nvPr/>
        </p:nvSpPr>
        <p:spPr>
          <a:xfrm rot="5400000">
            <a:off x="6505575" y="2619375"/>
            <a:ext cx="2762250" cy="381000"/>
          </a:xfrm>
          <a:prstGeom prst="rect">
            <a:avLst/>
          </a:prstGeom>
          <a:solidFill>
            <a:srgbClr val="BBE0E3">
              <a:alpha val="81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Acceptance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7038975" y="2409825"/>
            <a:ext cx="2762250" cy="838200"/>
          </a:xfrm>
          <a:prstGeom prst="rect">
            <a:avLst/>
          </a:prstGeom>
          <a:solidFill>
            <a:srgbClr val="FF0000">
              <a:alpha val="5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Proposed Acceptance</a:t>
            </a:r>
          </a:p>
        </p:txBody>
      </p:sp>
    </p:spTree>
    <p:extLst>
      <p:ext uri="{BB962C8B-B14F-4D97-AF65-F5344CB8AC3E}">
        <p14:creationId xmlns="" xmlns:p14="http://schemas.microsoft.com/office/powerpoint/2010/main" val="64738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Correlations / Structure</a:t>
            </a:r>
            <a:endParaRPr lang="en-US" dirty="0"/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411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Initial State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Sivers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Jets with identified hadrons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(measure A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for jets)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Do jets from certain quarks prefer to go left or right? 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381000" y="5105400"/>
            <a:ext cx="845820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ysClr val="windowText" lastClr="000000"/>
                </a:solidFill>
                <a:latin typeface="+mj-lt"/>
              </a:rPr>
              <a:t>Goal: S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eparate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initial state effects 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Sivers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+mj-lt"/>
              </a:rPr>
              <a:t>) from final state effects (Collins). Then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compare with other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m</a:t>
            </a:r>
            <a:r>
              <a:rPr lang="en-US" sz="2000" b="0" kern="0" baseline="0" dirty="0" err="1" smtClean="0">
                <a:solidFill>
                  <a:sysClr val="windowText" lastClr="000000"/>
                </a:solidFill>
                <a:latin typeface="+mj-lt"/>
              </a:rPr>
              <a:t>easurements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+mj-lt"/>
              </a:rPr>
              <a:t> (such as </a:t>
            </a:r>
            <a:r>
              <a:rPr lang="en-US" sz="2000" b="0" kern="0" dirty="0" err="1" smtClean="0">
                <a:solidFill>
                  <a:sysClr val="windowText" lastClr="000000"/>
                </a:solidFill>
                <a:latin typeface="+mj-lt"/>
              </a:rPr>
              <a:t>Drell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+mj-lt"/>
              </a:rPr>
              <a:t>-Yan </a:t>
            </a:r>
            <a:r>
              <a:rPr lang="en-US" sz="2000" b="0" kern="0" dirty="0" err="1" smtClean="0">
                <a:solidFill>
                  <a:sysClr val="windowText" lastClr="000000"/>
                </a:solidFill>
                <a:latin typeface="+mj-lt"/>
              </a:rPr>
              <a:t>Sivers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+mj-lt"/>
              </a:rPr>
              <a:t>). This will provide a stringent test of TMD PDFs factorization and universality.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457200" y="2514600"/>
            <a:ext cx="3505200" cy="2438400"/>
            <a:chOff x="457200" y="2514600"/>
            <a:chExt cx="3505200" cy="2438400"/>
          </a:xfrm>
        </p:grpSpPr>
        <p:sp>
          <p:nvSpPr>
            <p:cNvPr id="33" name="Parallelogram 32"/>
            <p:cNvSpPr/>
            <p:nvPr/>
          </p:nvSpPr>
          <p:spPr bwMode="auto">
            <a:xfrm rot="16200000" flipH="1" flipV="1">
              <a:off x="2667000" y="3657600"/>
              <a:ext cx="1828800" cy="762000"/>
            </a:xfrm>
            <a:prstGeom prst="parallelogram">
              <a:avLst>
                <a:gd name="adj" fmla="val 59722"/>
              </a:avLst>
            </a:prstGeom>
            <a:solidFill>
              <a:srgbClr val="2D2D8A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3200400" y="3505200"/>
              <a:ext cx="685800" cy="1066800"/>
            </a:xfrm>
            <a:prstGeom prst="ellipse">
              <a:avLst/>
            </a:prstGeom>
            <a:solidFill>
              <a:srgbClr val="008000">
                <a:alpha val="4784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5DE2C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1752600" y="3810000"/>
              <a:ext cx="1981200" cy="22860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" name="Group 52"/>
            <p:cNvGrpSpPr/>
            <p:nvPr/>
          </p:nvGrpSpPr>
          <p:grpSpPr>
            <a:xfrm>
              <a:off x="457200" y="2514600"/>
              <a:ext cx="3124200" cy="1828800"/>
              <a:chOff x="457200" y="2514600"/>
              <a:chExt cx="3124200" cy="1828800"/>
            </a:xfrm>
          </p:grpSpPr>
          <p:sp>
            <p:nvSpPr>
              <p:cNvPr id="30" name="Up Arrow 29"/>
              <p:cNvSpPr/>
              <p:nvPr/>
            </p:nvSpPr>
            <p:spPr bwMode="auto">
              <a:xfrm>
                <a:off x="914400" y="3429000"/>
                <a:ext cx="304800" cy="381000"/>
              </a:xfrm>
              <a:prstGeom prst="upArrow">
                <a:avLst/>
              </a:prstGeom>
              <a:solidFill>
                <a:srgbClr val="FFFFFF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31" name="Parallelogram 30"/>
              <p:cNvSpPr/>
              <p:nvPr/>
            </p:nvSpPr>
            <p:spPr bwMode="auto">
              <a:xfrm rot="16200000" flipH="1" flipV="1">
                <a:off x="1638300" y="3009900"/>
                <a:ext cx="1752600" cy="762000"/>
              </a:xfrm>
              <a:prstGeom prst="parallelogram">
                <a:avLst>
                  <a:gd name="adj" fmla="val 59722"/>
                </a:avLst>
              </a:prstGeom>
              <a:solidFill>
                <a:srgbClr val="2D2D8A">
                  <a:lumMod val="60000"/>
                  <a:lumOff val="40000"/>
                  <a:alpha val="53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457200" y="3810000"/>
                <a:ext cx="1295400" cy="0"/>
              </a:xfrm>
              <a:prstGeom prst="straightConnector1">
                <a:avLst/>
              </a:prstGeom>
              <a:solidFill>
                <a:srgbClr val="BBE0E3"/>
              </a:solidFill>
              <a:ln w="57150" cap="flat" cmpd="sng" algn="ctr">
                <a:solidFill>
                  <a:srgbClr val="1D37E8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828800" y="3810000"/>
                <a:ext cx="1752600" cy="38100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1828800" y="3810000"/>
                <a:ext cx="1676400" cy="7620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1752600" y="3810000"/>
                <a:ext cx="1752600" cy="53340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" name="Group 55"/>
          <p:cNvGrpSpPr/>
          <p:nvPr/>
        </p:nvGrpSpPr>
        <p:grpSpPr>
          <a:xfrm>
            <a:off x="4953000" y="3200400"/>
            <a:ext cx="3505200" cy="1828800"/>
            <a:chOff x="4953000" y="3200400"/>
            <a:chExt cx="3505200" cy="1828800"/>
          </a:xfrm>
        </p:grpSpPr>
        <p:sp>
          <p:nvSpPr>
            <p:cNvPr id="36" name="Up Arrow 35"/>
            <p:cNvSpPr/>
            <p:nvPr/>
          </p:nvSpPr>
          <p:spPr bwMode="auto">
            <a:xfrm>
              <a:off x="5410200" y="3505200"/>
              <a:ext cx="304800" cy="381000"/>
            </a:xfrm>
            <a:prstGeom prst="upArrow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953000" y="3886200"/>
              <a:ext cx="1295400" cy="0"/>
            </a:xfrm>
            <a:prstGeom prst="straightConnector1">
              <a:avLst/>
            </a:prstGeom>
            <a:solidFill>
              <a:srgbClr val="BBE0E3"/>
            </a:solidFill>
            <a:ln w="57150" cap="flat" cmpd="sng" algn="ctr">
              <a:solidFill>
                <a:srgbClr val="1D37E8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9" name="Parallelogram 38"/>
            <p:cNvSpPr/>
            <p:nvPr/>
          </p:nvSpPr>
          <p:spPr bwMode="auto">
            <a:xfrm rot="16200000" flipH="1" flipV="1">
              <a:off x="7162800" y="3733800"/>
              <a:ext cx="1828800" cy="762000"/>
            </a:xfrm>
            <a:prstGeom prst="parallelogram">
              <a:avLst>
                <a:gd name="adj" fmla="val 59722"/>
              </a:avLst>
            </a:prstGeom>
            <a:solidFill>
              <a:srgbClr val="2D2D8A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6324600" y="3886200"/>
              <a:ext cx="1905000" cy="38100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7696200" y="3581400"/>
              <a:ext cx="685800" cy="1066800"/>
            </a:xfrm>
            <a:prstGeom prst="ellipse">
              <a:avLst/>
            </a:prstGeom>
            <a:solidFill>
              <a:srgbClr val="008000">
                <a:alpha val="4784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5DE2C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324600" y="3886200"/>
              <a:ext cx="1600200" cy="7620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46" idx="4"/>
              <a:endCxn id="46" idx="0"/>
            </p:cNvCxnSpPr>
            <p:nvPr/>
          </p:nvCxnSpPr>
          <p:spPr bwMode="auto">
            <a:xfrm flipV="1">
              <a:off x="8039100" y="3581400"/>
              <a:ext cx="0" cy="106680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49" name="Straight Connector 48"/>
          <p:cNvCxnSpPr/>
          <p:nvPr/>
        </p:nvCxnSpPr>
        <p:spPr bwMode="auto">
          <a:xfrm>
            <a:off x="4495800" y="838200"/>
            <a:ext cx="0" cy="40386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1D37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4876800" y="838200"/>
            <a:ext cx="4114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Final State (Collins)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Arial Rounded MT Bold"/>
              </a:rPr>
              <a:t>Left-right asymmetry of identified particle inside a jet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Arial Rounded MT Bold"/>
              </a:rPr>
              <a:t>Do certain hadrons fragment from certain quarks to the left or right of the jet axis?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" descr="dis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" t="396" r="-1938" b="291"/>
          <a:stretch/>
        </p:blipFill>
        <p:spPr bwMode="auto">
          <a:xfrm>
            <a:off x="5203684" y="743656"/>
            <a:ext cx="1806716" cy="2228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Proton Spin Structure (</a:t>
            </a:r>
            <a:r>
              <a:rPr lang="en-US" dirty="0" err="1" smtClean="0"/>
              <a:t>p+p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5410200" cy="2571702"/>
          </a:xfrm>
        </p:spPr>
        <p:txBody>
          <a:bodyPr>
            <a:normAutofit/>
          </a:bodyPr>
          <a:lstStyle/>
          <a:p>
            <a:pPr marL="566738" indent="-566738">
              <a:spcBef>
                <a:spcPct val="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dirty="0" smtClean="0">
                <a:solidFill>
                  <a:srgbClr val="002060"/>
                </a:solidFill>
              </a:rPr>
              <a:t>Polarization experiments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err="1" smtClean="0">
                <a:solidFill>
                  <a:srgbClr val="008000"/>
                </a:solidFill>
              </a:rPr>
              <a:t>Helicity</a:t>
            </a:r>
            <a:endParaRPr lang="en-US" dirty="0" smtClean="0">
              <a:solidFill>
                <a:srgbClr val="008000"/>
              </a:solidFill>
            </a:endParaRP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rgbClr val="008000"/>
                </a:solidFill>
                <a:latin typeface="Arial Rounded MT Bold" pitchFamily="34" charset="0"/>
              </a:rPr>
              <a:t>Valence quarks</a:t>
            </a: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rgbClr val="008000"/>
                </a:solidFill>
                <a:latin typeface="Arial Rounded MT Bold" pitchFamily="34" charset="0"/>
              </a:rPr>
              <a:t>Sea quarks</a:t>
            </a:r>
          </a:p>
          <a:p>
            <a:pPr marL="1294765" lvl="2" indent="-347663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</a:pPr>
            <a:r>
              <a:rPr lang="en-US" dirty="0" smtClean="0">
                <a:solidFill>
                  <a:srgbClr val="008000"/>
                </a:solidFill>
                <a:latin typeface="Arial Rounded MT Bold" pitchFamily="34" charset="0"/>
              </a:rPr>
              <a:t>Gluons</a:t>
            </a:r>
          </a:p>
          <a:p>
            <a:pPr marL="914400" lvl="1" indent="-347663">
              <a:spcBef>
                <a:spcPct val="0"/>
              </a:spcBef>
              <a:spcAft>
                <a:spcPts val="400"/>
              </a:spcAft>
              <a:buClr>
                <a:srgbClr val="C00000"/>
              </a:buClr>
            </a:pPr>
            <a:r>
              <a:rPr lang="en-US" dirty="0" err="1" smtClean="0">
                <a:solidFill>
                  <a:schemeClr val="bg2"/>
                </a:solidFill>
              </a:rPr>
              <a:t>Transversity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016500" y="5402302"/>
            <a:ext cx="3806784" cy="1292662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349250" indent="-3492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 sz="2400" kern="120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625475" indent="-276225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 sz="2000" kern="120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400"/>
              </a:spcAft>
              <a:buClr>
                <a:schemeClr val="bg1"/>
              </a:buClr>
              <a:buNone/>
            </a:pPr>
            <a:r>
              <a:rPr lang="en-US" b="0" dirty="0" smtClean="0">
                <a:solidFill>
                  <a:srgbClr val="002060"/>
                </a:solidFill>
              </a:rPr>
              <a:t>What is the connection to orbital angular momentum?</a:t>
            </a:r>
            <a:endParaRPr lang="en-US" b="0" dirty="0">
              <a:solidFill>
                <a:srgbClr val="002060"/>
              </a:solidFill>
            </a:endParaRPr>
          </a:p>
        </p:txBody>
      </p:sp>
      <p:grpSp>
        <p:nvGrpSpPr>
          <p:cNvPr id="3" name="Group 69"/>
          <p:cNvGrpSpPr/>
          <p:nvPr/>
        </p:nvGrpSpPr>
        <p:grpSpPr>
          <a:xfrm>
            <a:off x="914400" y="3048000"/>
            <a:ext cx="7592568" cy="2133600"/>
            <a:chOff x="1143000" y="3810000"/>
            <a:chExt cx="7592568" cy="2133600"/>
          </a:xfrm>
        </p:grpSpPr>
        <p:sp>
          <p:nvSpPr>
            <p:cNvPr id="71" name="Rounded Rectangle 70"/>
            <p:cNvSpPr/>
            <p:nvPr/>
          </p:nvSpPr>
          <p:spPr>
            <a:xfrm>
              <a:off x="5297424" y="3810000"/>
              <a:ext cx="3438144" cy="2133600"/>
            </a:xfrm>
            <a:prstGeom prst="roundRect">
              <a:avLst/>
            </a:prstGeom>
            <a:solidFill>
              <a:sysClr val="window" lastClr="FFFFFF"/>
            </a:solidFill>
            <a:ln w="425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143000" y="3810000"/>
              <a:ext cx="3581400" cy="2133600"/>
            </a:xfrm>
            <a:prstGeom prst="roundRect">
              <a:avLst/>
            </a:prstGeom>
            <a:solidFill>
              <a:sysClr val="window" lastClr="FFFFFF"/>
            </a:solidFill>
            <a:ln w="425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AutoShape 11"/>
            <p:cNvSpPr>
              <a:spLocks noChangeArrowheads="1"/>
            </p:cNvSpPr>
            <p:nvPr/>
          </p:nvSpPr>
          <p:spPr bwMode="auto">
            <a:xfrm rot="10800000">
              <a:off x="3646996" y="4482084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AutoShape 7"/>
            <p:cNvSpPr>
              <a:spLocks noChangeArrowheads="1"/>
            </p:cNvSpPr>
            <p:nvPr/>
          </p:nvSpPr>
          <p:spPr bwMode="auto">
            <a:xfrm>
              <a:off x="1354900" y="4482084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1713040" y="426720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2787460" y="4625340"/>
              <a:ext cx="286512" cy="716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AutoShape 19"/>
            <p:cNvSpPr>
              <a:spLocks noChangeArrowheads="1"/>
            </p:cNvSpPr>
            <p:nvPr/>
          </p:nvSpPr>
          <p:spPr bwMode="auto">
            <a:xfrm rot="5400000">
              <a:off x="5763006" y="4213098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5798820" y="432054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6049518" y="4678680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 flipH="1" flipV="1">
              <a:off x="6192774" y="4392168"/>
              <a:ext cx="0" cy="286512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3360484" y="426720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6873240" y="4678680"/>
              <a:ext cx="286512" cy="716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AutoShape 24"/>
            <p:cNvSpPr>
              <a:spLocks noChangeArrowheads="1"/>
            </p:cNvSpPr>
            <p:nvPr/>
          </p:nvSpPr>
          <p:spPr bwMode="auto">
            <a:xfrm rot="16200000">
              <a:off x="7410450" y="4857750"/>
              <a:ext cx="859536" cy="358140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val 25"/>
            <p:cNvSpPr>
              <a:spLocks noChangeArrowheads="1"/>
            </p:cNvSpPr>
            <p:nvPr/>
          </p:nvSpPr>
          <p:spPr bwMode="auto">
            <a:xfrm>
              <a:off x="7446264" y="4320540"/>
              <a:ext cx="787908" cy="787908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Line 40"/>
            <p:cNvSpPr>
              <a:spLocks noChangeShapeType="1"/>
            </p:cNvSpPr>
            <p:nvPr/>
          </p:nvSpPr>
          <p:spPr bwMode="auto">
            <a:xfrm flipH="1" flipV="1">
              <a:off x="7840218" y="4392168"/>
              <a:ext cx="0" cy="429768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4867656" y="4756404"/>
              <a:ext cx="286512" cy="716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tangle 44"/>
            <p:cNvSpPr>
              <a:spLocks noChangeArrowheads="1"/>
            </p:cNvSpPr>
            <p:nvPr/>
          </p:nvSpPr>
          <p:spPr bwMode="auto">
            <a:xfrm>
              <a:off x="4867656" y="4899660"/>
              <a:ext cx="286512" cy="716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AutoShape 45"/>
            <p:cNvSpPr>
              <a:spLocks noChangeArrowheads="1"/>
            </p:cNvSpPr>
            <p:nvPr/>
          </p:nvSpPr>
          <p:spPr bwMode="auto">
            <a:xfrm flipH="1">
              <a:off x="4867656" y="4648200"/>
              <a:ext cx="286512" cy="501396"/>
            </a:xfrm>
            <a:prstGeom prst="parallelogram">
              <a:avLst>
                <a:gd name="adj" fmla="val 70417"/>
              </a:avLst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Oval 39"/>
            <p:cNvSpPr>
              <a:spLocks noChangeArrowheads="1"/>
            </p:cNvSpPr>
            <p:nvPr/>
          </p:nvSpPr>
          <p:spPr bwMode="auto">
            <a:xfrm>
              <a:off x="7696962" y="4678680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ight Arrow 89"/>
            <p:cNvSpPr/>
            <p:nvPr/>
          </p:nvSpPr>
          <p:spPr>
            <a:xfrm>
              <a:off x="1447800" y="5562600"/>
              <a:ext cx="2971800" cy="161544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tint val="65000"/>
                    <a:satMod val="270000"/>
                  </a:srgbClr>
                </a:gs>
                <a:gs pos="25000">
                  <a:srgbClr val="F79646">
                    <a:tint val="60000"/>
                    <a:satMod val="300000"/>
                  </a:srgbClr>
                </a:gs>
                <a:gs pos="100000">
                  <a:srgbClr val="F7964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5562600" y="5562600"/>
              <a:ext cx="2971800" cy="161544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tint val="65000"/>
                    <a:satMod val="270000"/>
                  </a:srgbClr>
                </a:gs>
                <a:gs pos="25000">
                  <a:srgbClr val="F79646">
                    <a:tint val="60000"/>
                    <a:satMod val="300000"/>
                  </a:srgbClr>
                </a:gs>
                <a:gs pos="100000">
                  <a:srgbClr val="F7964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5483423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Arial Rounded MT Bold" pitchFamily="34" charset="0"/>
                </a:rPr>
                <a:t>momentum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60708" y="5486400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Arial Rounded MT Bold" pitchFamily="34" charset="0"/>
                </a:rPr>
                <a:t>momentum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Rounded MT Bold" pitchFamily="34" charset="0"/>
              </a:endParaRPr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 flipH="1" flipV="1">
              <a:off x="1784668" y="4661154"/>
              <a:ext cx="510476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H="1">
              <a:off x="3429000" y="4661154"/>
              <a:ext cx="466344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3752088" y="4517898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2133600" y="4517898"/>
              <a:ext cx="286512" cy="286512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673089" y="5943600"/>
            <a:ext cx="170621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valence + sea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quark spin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007836" y="5410200"/>
          <a:ext cx="3183164" cy="1012825"/>
        </p:xfrm>
        <a:graphic>
          <a:graphicData uri="http://schemas.openxmlformats.org/presentationml/2006/ole">
            <p:oleObj spid="_x0000_s827393" name="Equation" r:id="rId5" imgW="1955520" imgH="622080" progId="Equation.DSMT4">
              <p:embed/>
            </p:oleObj>
          </a:graphicData>
        </a:graphic>
      </p:graphicFrame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392017" y="5243885"/>
            <a:ext cx="1448463" cy="496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 spin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79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048000" y="5943600"/>
            <a:ext cx="1752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&amp; gluon orbital motion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759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/>
          <p:nvPr/>
        </p:nvGrpSpPr>
        <p:grpSpPr>
          <a:xfrm>
            <a:off x="-817989" y="1242975"/>
            <a:ext cx="9911303" cy="4872135"/>
            <a:chOff x="-817989" y="1242975"/>
            <a:chExt cx="9911303" cy="4872135"/>
          </a:xfrm>
        </p:grpSpPr>
        <p:sp>
          <p:nvSpPr>
            <p:cNvPr id="111" name="Rectangle 110"/>
            <p:cNvSpPr/>
            <p:nvPr/>
          </p:nvSpPr>
          <p:spPr>
            <a:xfrm>
              <a:off x="-817989" y="1242975"/>
              <a:ext cx="9911303" cy="486439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3336993" y="2585802"/>
              <a:ext cx="1324747" cy="2023572"/>
              <a:chOff x="9535733" y="1396924"/>
              <a:chExt cx="1324747" cy="2023572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9579506" y="2071362"/>
                <a:ext cx="122998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9579506" y="2727266"/>
                <a:ext cx="122998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4" name="Group 21"/>
              <p:cNvGrpSpPr/>
              <p:nvPr/>
            </p:nvGrpSpPr>
            <p:grpSpPr>
              <a:xfrm>
                <a:off x="10048008" y="2355776"/>
                <a:ext cx="301840" cy="99819"/>
                <a:chOff x="1064446" y="2137564"/>
                <a:chExt cx="624509" cy="568119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64446" y="2137564"/>
                  <a:ext cx="6245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145518" y="2217023"/>
                  <a:ext cx="4721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230358" y="2288363"/>
                  <a:ext cx="3197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230358" y="2373213"/>
                  <a:ext cx="31970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grpSp>
              <p:nvGrpSpPr>
                <p:cNvPr id="5" name="Group 20"/>
                <p:cNvGrpSpPr/>
                <p:nvPr/>
              </p:nvGrpSpPr>
              <p:grpSpPr>
                <a:xfrm flipV="1">
                  <a:off x="1064446" y="2470034"/>
                  <a:ext cx="624509" cy="235649"/>
                  <a:chOff x="1216846" y="2289964"/>
                  <a:chExt cx="624509" cy="235649"/>
                </a:xfrm>
              </p:grpSpPr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1216846" y="2289964"/>
                    <a:ext cx="62450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1297918" y="2369423"/>
                    <a:ext cx="47210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1382758" y="2440763"/>
                    <a:ext cx="31970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382758" y="2525613"/>
                    <a:ext cx="31970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6" name="Group 3"/>
              <p:cNvGrpSpPr/>
              <p:nvPr/>
            </p:nvGrpSpPr>
            <p:grpSpPr>
              <a:xfrm>
                <a:off x="9535733" y="2812542"/>
                <a:ext cx="1324747" cy="607954"/>
                <a:chOff x="9535733" y="2977541"/>
                <a:chExt cx="1324747" cy="607954"/>
              </a:xfrm>
            </p:grpSpPr>
            <p:sp>
              <p:nvSpPr>
                <p:cNvPr id="145" name="Rectangle 35"/>
                <p:cNvSpPr/>
                <p:nvPr/>
              </p:nvSpPr>
              <p:spPr bwMode="auto">
                <a:xfrm>
                  <a:off x="9535733" y="2977541"/>
                  <a:ext cx="1324747" cy="115604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9535733" y="3103521"/>
                  <a:ext cx="1324747" cy="188628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9535733" y="3292149"/>
                  <a:ext cx="1324747" cy="293346"/>
                </a:xfrm>
                <a:prstGeom prst="rect">
                  <a:avLst/>
                </a:prstGeom>
                <a:solidFill>
                  <a:srgbClr val="4A452A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 flipV="1">
                <a:off x="9535733" y="1396924"/>
                <a:ext cx="1324747" cy="607954"/>
                <a:chOff x="9535733" y="2977541"/>
                <a:chExt cx="1324747" cy="607954"/>
              </a:xfrm>
            </p:grpSpPr>
            <p:sp>
              <p:nvSpPr>
                <p:cNvPr id="142" name="Rectangle 141"/>
                <p:cNvSpPr/>
                <p:nvPr/>
              </p:nvSpPr>
              <p:spPr bwMode="auto">
                <a:xfrm>
                  <a:off x="9535733" y="2977541"/>
                  <a:ext cx="1324747" cy="115604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9535733" y="3103521"/>
                  <a:ext cx="1324747" cy="188628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9535733" y="3292149"/>
                  <a:ext cx="1324747" cy="293346"/>
                </a:xfrm>
                <a:prstGeom prst="rect">
                  <a:avLst/>
                </a:prstGeom>
                <a:solidFill>
                  <a:srgbClr val="4A452A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13" name="Picture 112" descr="Phenix_201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1756" r="60250"/>
            <a:stretch/>
          </p:blipFill>
          <p:spPr bwMode="auto">
            <a:xfrm>
              <a:off x="-817989" y="1242975"/>
              <a:ext cx="3942189" cy="4864391"/>
            </a:xfrm>
            <a:prstGeom prst="rect">
              <a:avLst/>
            </a:prstGeom>
            <a:noFill/>
          </p:spPr>
        </p:pic>
        <p:pic>
          <p:nvPicPr>
            <p:cNvPr id="114" name="Picture 113" descr="Phenix_201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5296" t="51756"/>
            <a:stretch/>
          </p:blipFill>
          <p:spPr bwMode="auto">
            <a:xfrm>
              <a:off x="7635072" y="1242975"/>
              <a:ext cx="1458242" cy="4864391"/>
            </a:xfrm>
            <a:prstGeom prst="rect">
              <a:avLst/>
            </a:prstGeom>
            <a:noFill/>
          </p:spPr>
        </p:pic>
        <p:sp>
          <p:nvSpPr>
            <p:cNvPr id="115" name="TextBox 27"/>
            <p:cNvSpPr txBox="1">
              <a:spLocks noChangeArrowheads="1"/>
            </p:cNvSpPr>
            <p:nvPr/>
          </p:nvSpPr>
          <p:spPr bwMode="auto">
            <a:xfrm>
              <a:off x="7627705" y="5715000"/>
              <a:ext cx="822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MuID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4488533" y="1790700"/>
              <a:ext cx="3146539" cy="4202369"/>
              <a:chOff x="4648200" y="1448098"/>
              <a:chExt cx="3581400" cy="4547469"/>
            </a:xfrm>
          </p:grpSpPr>
          <p:sp>
            <p:nvSpPr>
              <p:cNvPr id="123" name="Rectangle 4"/>
              <p:cNvSpPr>
                <a:spLocks noChangeArrowheads="1"/>
              </p:cNvSpPr>
              <p:nvPr/>
            </p:nvSpPr>
            <p:spPr bwMode="auto">
              <a:xfrm>
                <a:off x="6675604" y="1790700"/>
                <a:ext cx="685800" cy="3276600"/>
              </a:xfrm>
              <a:prstGeom prst="rect">
                <a:avLst/>
              </a:prstGeom>
              <a:solidFill>
                <a:srgbClr val="1FB924">
                  <a:alpha val="49019"/>
                </a:srgb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4" name="Straight Connector 7"/>
              <p:cNvCxnSpPr/>
              <p:nvPr/>
            </p:nvCxnSpPr>
            <p:spPr bwMode="auto">
              <a:xfrm>
                <a:off x="4648200" y="3162300"/>
                <a:ext cx="0" cy="45720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4800600" y="3162300"/>
                <a:ext cx="0" cy="45720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4953000" y="3009900"/>
                <a:ext cx="0" cy="83820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5105400" y="3009900"/>
                <a:ext cx="0" cy="83820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5257800" y="2857500"/>
                <a:ext cx="0" cy="114300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9" name="Freeform 128"/>
              <p:cNvSpPr/>
              <p:nvPr/>
            </p:nvSpPr>
            <p:spPr>
              <a:xfrm>
                <a:off x="5410199" y="1924050"/>
                <a:ext cx="990600" cy="2933700"/>
              </a:xfrm>
              <a:custGeom>
                <a:avLst/>
                <a:gdLst>
                  <a:gd name="connsiteX0" fmla="*/ 1527150 w 1542270"/>
                  <a:gd name="connsiteY0" fmla="*/ 1133866 h 3673726"/>
                  <a:gd name="connsiteX1" fmla="*/ 15120 w 1542270"/>
                  <a:gd name="connsiteY1" fmla="*/ 0 h 3673726"/>
                  <a:gd name="connsiteX2" fmla="*/ 0 w 1542270"/>
                  <a:gd name="connsiteY2" fmla="*/ 3673726 h 3673726"/>
                  <a:gd name="connsiteX3" fmla="*/ 1542270 w 1542270"/>
                  <a:gd name="connsiteY3" fmla="*/ 2585214 h 3673726"/>
                  <a:gd name="connsiteX4" fmla="*/ 1527150 w 1542270"/>
                  <a:gd name="connsiteY4" fmla="*/ 1133866 h 367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270" h="3673726">
                    <a:moveTo>
                      <a:pt x="1527150" y="1133866"/>
                    </a:moveTo>
                    <a:lnTo>
                      <a:pt x="15120" y="0"/>
                    </a:lnTo>
                    <a:lnTo>
                      <a:pt x="0" y="3673726"/>
                    </a:lnTo>
                    <a:lnTo>
                      <a:pt x="1542270" y="2585214"/>
                    </a:lnTo>
                    <a:lnTo>
                      <a:pt x="1527150" y="1133866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solidFill>
                  <a:sysClr val="windowText" lastClr="000000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Rectangle 17"/>
              <p:cNvSpPr>
                <a:spLocks noChangeArrowheads="1"/>
              </p:cNvSpPr>
              <p:nvPr/>
            </p:nvSpPr>
            <p:spPr bwMode="auto">
              <a:xfrm>
                <a:off x="7543800" y="1448098"/>
                <a:ext cx="685800" cy="4038600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TextBox 21"/>
              <p:cNvSpPr txBox="1">
                <a:spLocks noChangeArrowheads="1"/>
              </p:cNvSpPr>
              <p:nvPr/>
            </p:nvSpPr>
            <p:spPr bwMode="auto">
              <a:xfrm>
                <a:off x="5126136" y="4648199"/>
                <a:ext cx="949128" cy="4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ＭＳ Ｐゴシック" charset="0"/>
                  </a:rPr>
                  <a:t>RICH</a:t>
                </a:r>
              </a:p>
            </p:txBody>
          </p:sp>
          <p:sp>
            <p:nvSpPr>
              <p:cNvPr id="132" name="TextBox 24"/>
              <p:cNvSpPr txBox="1">
                <a:spLocks noChangeArrowheads="1"/>
              </p:cNvSpPr>
              <p:nvPr/>
            </p:nvSpPr>
            <p:spPr bwMode="auto">
              <a:xfrm>
                <a:off x="7234362" y="5562600"/>
                <a:ext cx="899864" cy="4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ＭＳ Ｐゴシック" charset="0"/>
                  </a:rPr>
                  <a:t>HCal</a:t>
                </a:r>
              </a:p>
            </p:txBody>
          </p:sp>
          <p:sp>
            <p:nvSpPr>
              <p:cNvPr id="133" name="TextBox 25"/>
              <p:cNvSpPr txBox="1">
                <a:spLocks noChangeArrowheads="1"/>
              </p:cNvSpPr>
              <p:nvPr/>
            </p:nvSpPr>
            <p:spPr bwMode="auto">
              <a:xfrm>
                <a:off x="6154369" y="5257800"/>
                <a:ext cx="1115161" cy="4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ＭＳ Ｐゴシック" charset="0"/>
                  </a:rPr>
                  <a:t>EMCal</a:t>
                </a:r>
              </a:p>
            </p:txBody>
          </p:sp>
          <p:sp>
            <p:nvSpPr>
              <p:cNvPr id="134" name="TextBox 26"/>
              <p:cNvSpPr txBox="1">
                <a:spLocks noChangeArrowheads="1"/>
              </p:cNvSpPr>
              <p:nvPr/>
            </p:nvSpPr>
            <p:spPr bwMode="auto">
              <a:xfrm>
                <a:off x="4810139" y="1724025"/>
                <a:ext cx="1335930" cy="4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ＭＳ Ｐゴシック" charset="0"/>
                  </a:rPr>
                  <a:t>Tracker</a:t>
                </a:r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 bwMode="auto">
              <a:xfrm flipH="1">
                <a:off x="4953001" y="2124075"/>
                <a:ext cx="304799" cy="885825"/>
              </a:xfrm>
              <a:prstGeom prst="straightConnector1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6" name="Rectangle 4"/>
              <p:cNvSpPr>
                <a:spLocks noChangeArrowheads="1"/>
              </p:cNvSpPr>
              <p:nvPr/>
            </p:nvSpPr>
            <p:spPr bwMode="auto">
              <a:xfrm>
                <a:off x="6491391" y="1790106"/>
                <a:ext cx="103152" cy="3276600"/>
              </a:xfrm>
              <a:prstGeom prst="rect">
                <a:avLst/>
              </a:prstGeom>
              <a:solidFill>
                <a:srgbClr val="1FB924">
                  <a:alpha val="49019"/>
                </a:srgb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4084826" y="4048252"/>
              <a:ext cx="639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EMcal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2052" y="4316269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H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</a:rPr>
                <a:t>cal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 flipV="1">
              <a:off x="2997997" y="4059222"/>
              <a:ext cx="338996" cy="564212"/>
            </a:xfrm>
            <a:prstGeom prst="straightConnector1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0" name="Parallelogram 119"/>
            <p:cNvSpPr/>
            <p:nvPr/>
          </p:nvSpPr>
          <p:spPr>
            <a:xfrm rot="5400000">
              <a:off x="2277090" y="2061660"/>
              <a:ext cx="1302443" cy="445825"/>
            </a:xfrm>
            <a:prstGeom prst="parallelogram">
              <a:avLst>
                <a:gd name="adj" fmla="val 64394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 rot="16200000" flipV="1">
              <a:off x="2277090" y="4637901"/>
              <a:ext cx="1302443" cy="445825"/>
            </a:xfrm>
            <a:prstGeom prst="parallelogram">
              <a:avLst>
                <a:gd name="adj" fmla="val 64394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TextBox 21"/>
            <p:cNvSpPr txBox="1">
              <a:spLocks noChangeArrowheads="1"/>
            </p:cNvSpPr>
            <p:nvPr/>
          </p:nvSpPr>
          <p:spPr bwMode="auto">
            <a:xfrm>
              <a:off x="2420549" y="4632625"/>
              <a:ext cx="14815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2T Magnet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ea typeface="ＭＳ Ｐゴシック" charset="0"/>
                <a:cs typeface="ＭＳ Ｐゴシック" charset="0"/>
              </a:rPr>
              <a:t>sPHENIX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Conceptual Design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294" y="5854184"/>
            <a:ext cx="141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*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Not to scale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116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Gluon polarization</a:t>
            </a:r>
          </a:p>
          <a:p>
            <a:pPr lvl="1">
              <a:buFontTx/>
              <a:buChar char="–"/>
            </a:pPr>
            <a:r>
              <a:rPr lang="en-US" dirty="0" smtClean="0"/>
              <a:t>Significant constraints 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g(x) for 0.02&lt;x&lt;0.3</a:t>
            </a:r>
          </a:p>
          <a:p>
            <a:pPr lvl="1">
              <a:buFontTx/>
              <a:buChar char="–"/>
            </a:pPr>
            <a:r>
              <a:rPr lang="en-US" dirty="0" smtClean="0"/>
              <a:t>Higher energy and forward region =&gt; lower 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Flavor decomposed quark distribution via W</a:t>
            </a:r>
          </a:p>
          <a:p>
            <a:pPr lvl="1">
              <a:buFontTx/>
              <a:buChar char="–"/>
            </a:pPr>
            <a:r>
              <a:rPr lang="en-US" dirty="0" smtClean="0"/>
              <a:t>Low statistics central arm (e) and forward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) measurements. High statistics to follow.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sPHENIX</a:t>
            </a:r>
            <a:r>
              <a:rPr lang="en-US" dirty="0" smtClean="0"/>
              <a:t> Forward will significantly extend physics capabilities</a:t>
            </a:r>
          </a:p>
          <a:p>
            <a:pPr lvl="1">
              <a:buFont typeface="Arial Rounded MT Bold" pitchFamily="34" charset="0"/>
              <a:buChar char="–"/>
            </a:pPr>
            <a:r>
              <a:rPr lang="en-US" dirty="0" smtClean="0"/>
              <a:t>With new Forward Detector, will be able to understand large SSA, separating contributions from </a:t>
            </a:r>
            <a:r>
              <a:rPr lang="en-US" dirty="0" err="1" smtClean="0"/>
              <a:t>Sivers</a:t>
            </a:r>
            <a:r>
              <a:rPr lang="en-US" dirty="0" smtClean="0"/>
              <a:t> and Collins.</a:t>
            </a:r>
          </a:p>
          <a:p>
            <a:pPr lvl="1">
              <a:buFont typeface="Arial Rounded MT Bold" pitchFamily="34" charset="0"/>
              <a:buChar char="–"/>
            </a:pPr>
            <a:r>
              <a:rPr lang="en-US" dirty="0" smtClean="0"/>
              <a:t>The </a:t>
            </a:r>
            <a:r>
              <a:rPr lang="en-US" dirty="0" err="1" smtClean="0"/>
              <a:t>sPHENIX</a:t>
            </a:r>
            <a:r>
              <a:rPr lang="en-US" dirty="0" smtClean="0"/>
              <a:t> forward would also be well matched with </a:t>
            </a:r>
            <a:r>
              <a:rPr lang="en-US" dirty="0" err="1" smtClean="0"/>
              <a:t>ePHENIX</a:t>
            </a:r>
            <a:r>
              <a:rPr lang="en-US" dirty="0" smtClean="0"/>
              <a:t>.</a:t>
            </a:r>
          </a:p>
          <a:p>
            <a:pPr lvl="1">
              <a:buFont typeface="Arial Rounded MT Bold" pitchFamily="34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8791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Extra slides…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2763"/>
          </a:xfrm>
        </p:spPr>
        <p:txBody>
          <a:bodyPr/>
          <a:lstStyle/>
          <a:p>
            <a:r>
              <a:rPr lang="en-US"/>
              <a:t>Measuring A</a:t>
            </a:r>
            <a:r>
              <a:rPr lang="en-US" baseline="-25000"/>
              <a:t>LL</a:t>
            </a:r>
            <a:endParaRPr lang="en-US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733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Helicity</a:t>
            </a:r>
            <a:r>
              <a:rPr lang="en-US" dirty="0">
                <a:solidFill>
                  <a:srgbClr val="FF0000"/>
                </a:solidFill>
              </a:rPr>
              <a:t> Dependent Particle Yields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</a:rPr>
              <a:t>(Local) </a:t>
            </a:r>
            <a:r>
              <a:rPr lang="en-US" dirty="0" err="1">
                <a:solidFill>
                  <a:srgbClr val="006600"/>
                </a:solidFill>
              </a:rPr>
              <a:t>Polarimetry</a:t>
            </a:r>
            <a:r>
              <a:rPr lang="en-US" dirty="0">
                <a:solidFill>
                  <a:srgbClr val="006600"/>
                </a:solidFill>
              </a:rPr>
              <a:t> (ZDC)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Relative Luminosity (R=L</a:t>
            </a:r>
            <a:r>
              <a:rPr lang="en-US" baseline="-25000" dirty="0">
                <a:solidFill>
                  <a:srgbClr val="0000FF"/>
                </a:solidFill>
              </a:rPr>
              <a:t>++</a:t>
            </a:r>
            <a:r>
              <a:rPr lang="en-US" dirty="0">
                <a:solidFill>
                  <a:srgbClr val="0000FF"/>
                </a:solidFill>
              </a:rPr>
              <a:t>/L</a:t>
            </a:r>
            <a:r>
              <a:rPr lang="en-US" baseline="-25000" dirty="0">
                <a:solidFill>
                  <a:srgbClr val="0000FF"/>
                </a:solidFill>
              </a:rPr>
              <a:t>+-</a:t>
            </a:r>
            <a:r>
              <a:rPr lang="en-US" dirty="0">
                <a:solidFill>
                  <a:srgbClr val="0000FF"/>
                </a:solidFill>
              </a:rPr>
              <a:t>) – BBC (ZDC)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9933FF"/>
                </a:solidFill>
              </a:rPr>
              <a:t>A</a:t>
            </a:r>
            <a:r>
              <a:rPr lang="en-US" baseline="-25000" dirty="0" smtClean="0">
                <a:solidFill>
                  <a:srgbClr val="9933FF"/>
                </a:solidFill>
              </a:rPr>
              <a:t>LL</a:t>
            </a:r>
            <a:endParaRPr lang="en-US" baseline="-25000" dirty="0">
              <a:solidFill>
                <a:srgbClr val="9933FF"/>
              </a:solidFill>
            </a:endParaRPr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3" y="1143000"/>
            <a:ext cx="35464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35075"/>
            <a:ext cx="305276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5542" name="Rectangle 6"/>
          <p:cNvSpPr>
            <a:spLocks noChangeArrowheads="1"/>
          </p:cNvSpPr>
          <p:nvPr/>
        </p:nvSpPr>
        <p:spPr bwMode="auto">
          <a:xfrm>
            <a:off x="6597650" y="2193925"/>
            <a:ext cx="247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++ same helicity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+ opposite helicity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ja-JP" dirty="0" smtClean="0">
                <a:ea typeface="ＭＳ Ｐゴシック" pitchFamily="34" charset="-128"/>
              </a:rPr>
              <a:t>ross sections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0" y="6462713"/>
            <a:ext cx="91440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ja-JP" sz="1900" b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NLO pQCD calculations are consistent with cross-section measurements</a:t>
            </a:r>
            <a:endParaRPr lang="en-US" sz="1900" b="0">
              <a:solidFill>
                <a:srgbClr val="660066"/>
              </a:solidFill>
              <a:latin typeface="Arial Rounded MT Bold" pitchFamily="34" charset="0"/>
            </a:endParaRPr>
          </a:p>
        </p:txBody>
      </p:sp>
      <p:pic>
        <p:nvPicPr>
          <p:cNvPr id="12" name="図 12" descr="スクリーンショット 2012-05-19 9.28.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3" t="23924" r="49600" b="25768"/>
          <a:stretch/>
        </p:blipFill>
        <p:spPr>
          <a:xfrm>
            <a:off x="192016" y="849147"/>
            <a:ext cx="3745519" cy="479089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8"/>
          <p:cNvSpPr txBox="1"/>
          <p:nvPr/>
        </p:nvSpPr>
        <p:spPr>
          <a:xfrm flipH="1">
            <a:off x="1434466" y="733750"/>
            <a:ext cx="1627730" cy="400110"/>
          </a:xfrm>
          <a:prstGeom prst="rect">
            <a:avLst/>
          </a:prstGeom>
          <a:solidFill>
            <a:srgbClr val="F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 (200 </a:t>
            </a:r>
            <a:r>
              <a:rPr kumimoji="1" lang="en-US" altLang="ja-JP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GeV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661965" y="907416"/>
            <a:ext cx="3897665" cy="4583553"/>
            <a:chOff x="4661965" y="907416"/>
            <a:chExt cx="3897665" cy="4583553"/>
          </a:xfrm>
        </p:grpSpPr>
        <p:pic>
          <p:nvPicPr>
            <p:cNvPr id="13" name="図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65" y="1030309"/>
              <a:ext cx="3897665" cy="446066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テキスト ボックス 8"/>
            <p:cNvSpPr txBox="1"/>
            <p:nvPr/>
          </p:nvSpPr>
          <p:spPr>
            <a:xfrm flipH="1">
              <a:off x="5829257" y="907416"/>
              <a:ext cx="1627730" cy="400110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g (200 </a:t>
              </a:r>
              <a:r>
                <a:rPr kumimoji="1" lang="en-US" altLang="ja-JP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GeV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)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Transverse Asymmetries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3" t="7052" r="6168"/>
          <a:stretch/>
        </p:blipFill>
        <p:spPr bwMode="auto">
          <a:xfrm>
            <a:off x="1219200" y="725401"/>
            <a:ext cx="6927273" cy="428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85000" y="5119346"/>
            <a:ext cx="8455239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>
                <a:latin typeface="Arial Rounded MT Bold" pitchFamily="34" charset="0"/>
              </a:rPr>
              <a:t>No strong dependence on </a:t>
            </a:r>
            <a:r>
              <a:rPr lang="en-US" sz="2200" dirty="0">
                <a:latin typeface="Arial Rounded MT Bold" pitchFamily="34" charset="0"/>
                <a:sym typeface="Symbol" pitchFamily="18" charset="2"/>
              </a:rPr>
              <a:t>s from 19.4 </a:t>
            </a:r>
            <a:r>
              <a:rPr lang="en-US" sz="2200" dirty="0" smtClean="0">
                <a:latin typeface="Arial Rounded MT Bold" pitchFamily="34" charset="0"/>
                <a:sym typeface="Symbol" pitchFamily="18" charset="2"/>
              </a:rPr>
              <a:t>~ </a:t>
            </a:r>
            <a:r>
              <a:rPr lang="en-US" sz="2200" dirty="0">
                <a:latin typeface="Arial Rounded MT Bold" pitchFamily="34" charset="0"/>
                <a:sym typeface="Symbol" pitchFamily="18" charset="2"/>
              </a:rPr>
              <a:t>200 </a:t>
            </a:r>
            <a:r>
              <a:rPr lang="en-US" sz="2200" dirty="0" err="1" smtClean="0">
                <a:latin typeface="Arial Rounded MT Bold" pitchFamily="34" charset="0"/>
                <a:sym typeface="Symbol" pitchFamily="18" charset="2"/>
              </a:rPr>
              <a:t>GeV</a:t>
            </a:r>
            <a:endParaRPr lang="en-US" sz="2200" dirty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  <a:sym typeface="Symbol" pitchFamily="18" charset="2"/>
              </a:rPr>
              <a:t>Slight differences in pseudo-rapidity </a:t>
            </a:r>
            <a:r>
              <a:rPr lang="en-US" sz="2200" dirty="0">
                <a:solidFill>
                  <a:srgbClr val="FF0000"/>
                </a:solidFill>
                <a:latin typeface="Arial Rounded MT Bold" pitchFamily="34" charset="0"/>
                <a:sym typeface="Symbol" pitchFamily="18" charset="2"/>
              </a:rPr>
              <a:t>and/or </a:t>
            </a:r>
            <a:r>
              <a:rPr lang="en-US" sz="2200" dirty="0" err="1" smtClean="0">
                <a:solidFill>
                  <a:srgbClr val="FF0000"/>
                </a:solidFill>
                <a:latin typeface="Arial Rounded MT Bold" pitchFamily="34" charset="0"/>
                <a:sym typeface="Symbol" pitchFamily="18" charset="2"/>
              </a:rPr>
              <a:t>p</a:t>
            </a:r>
            <a:r>
              <a:rPr lang="en-US" sz="2200" baseline="-25000" dirty="0" err="1" smtClean="0">
                <a:solidFill>
                  <a:srgbClr val="FF0000"/>
                </a:solidFill>
                <a:latin typeface="Arial Rounded MT Bold" pitchFamily="34" charset="0"/>
                <a:sym typeface="Symbol" pitchFamily="18" charset="2"/>
              </a:rPr>
              <a:t>T</a:t>
            </a:r>
            <a:endParaRPr lang="en-US" sz="2200" baseline="-25000" dirty="0" smtClean="0">
              <a:solidFill>
                <a:srgbClr val="FF0000"/>
              </a:solidFill>
              <a:latin typeface="Arial Rounded MT Bold" pitchFamily="34" charset="0"/>
              <a:sym typeface="Symbol" pitchFamily="18" charset="2"/>
            </a:endParaRPr>
          </a:p>
          <a:p>
            <a:pPr marL="457200" indent="-457200" algn="l">
              <a:buClr>
                <a:schemeClr val="tx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Symbol" pitchFamily="18" charset="2"/>
              </a:rPr>
              <a:t>h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Asymmetries consistent with PHENIX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sz="2200" baseline="300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0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 measurements </a:t>
            </a:r>
          </a:p>
          <a:p>
            <a:pPr marL="457200" indent="-457200" algn="l">
              <a:buClr>
                <a:schemeClr val="bg1"/>
              </a:buClr>
              <a:buFont typeface="Wingdings" pitchFamily="2" charset="2"/>
              <a:buChar char="Ø"/>
            </a:pPr>
            <a:endParaRPr lang="en-US" sz="2400" baseline="-25000" dirty="0" smtClean="0">
              <a:solidFill>
                <a:srgbClr val="FF0000"/>
              </a:solidFill>
              <a:latin typeface="Arial Rounded MT Bold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46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2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0" y="1219200"/>
          <a:ext cx="4343400" cy="2960688"/>
        </p:xfrm>
        <a:graphic>
          <a:graphicData uri="http://schemas.openxmlformats.org/presentationml/2006/ole">
            <p:oleObj spid="_x0000_s901122" name="Bitmap Image" r:id="rId4" imgW="5409524" imgH="3685714" progId="PBrush">
              <p:embed/>
            </p:oleObj>
          </a:graphicData>
        </a:graphic>
      </p:graphicFrame>
      <p:pic>
        <p:nvPicPr>
          <p:cNvPr id="112654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95800" y="1143000"/>
            <a:ext cx="4648200" cy="2900363"/>
          </a:xfrm>
          <a:noFill/>
          <a:ln/>
        </p:spPr>
      </p:pic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0" y="762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Cluster Decomposition: Dominated by merged </a:t>
            </a:r>
            <a:r>
              <a:rPr lang="el-GR" sz="2400" b="1" dirty="0">
                <a:latin typeface="+mj-lt"/>
              </a:rPr>
              <a:t>π</a:t>
            </a:r>
            <a:r>
              <a:rPr lang="en-US" sz="2400" b="1" baseline="30000" dirty="0">
                <a:latin typeface="+mj-lt"/>
              </a:rPr>
              <a:t>0</a:t>
            </a:r>
            <a:r>
              <a:rPr lang="en-US" sz="2400" b="1" dirty="0">
                <a:latin typeface="+mj-lt"/>
              </a:rPr>
              <a:t>’s. </a:t>
            </a:r>
            <a:endParaRPr lang="el-GR" sz="2400" b="1" dirty="0">
              <a:latin typeface="+mj-lt"/>
            </a:endParaRPr>
          </a:p>
        </p:txBody>
      </p: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3733800" y="4306888"/>
            <a:ext cx="5638800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b="1" dirty="0">
                <a:latin typeface="+mj-lt"/>
              </a:rPr>
              <a:t> Process decomposition skewed more heavily toward quark-gluon than mid-rapidity.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Rel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lumi</a:t>
            </a:r>
            <a:r>
              <a:rPr lang="en-US" sz="2200" b="1" dirty="0">
                <a:latin typeface="+mj-lt"/>
              </a:rPr>
              <a:t> uncertainty is significant compared to statistical.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endParaRPr lang="en-US" sz="2200" b="1" dirty="0">
              <a:latin typeface="+mj-lt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-76200" y="4170933"/>
            <a:ext cx="3733800" cy="2448017"/>
            <a:chOff x="0" y="2814"/>
            <a:chExt cx="1920" cy="1311"/>
          </a:xfrm>
        </p:grpSpPr>
        <p:graphicFrame>
          <p:nvGraphicFramePr>
            <p:cNvPr id="112674" name="Object 34"/>
            <p:cNvGraphicFramePr>
              <a:graphicFrameLocks noChangeAspect="1"/>
            </p:cNvGraphicFramePr>
            <p:nvPr/>
          </p:nvGraphicFramePr>
          <p:xfrm>
            <a:off x="192" y="2814"/>
            <a:ext cx="1728" cy="1291"/>
          </p:xfrm>
          <a:graphic>
            <a:graphicData uri="http://schemas.openxmlformats.org/presentationml/2006/ole">
              <p:oleObj spid="_x0000_s901123" name="Bitmap Image" r:id="rId6" imgW="6314286" imgH="5020376" progId="PBrush">
                <p:embed/>
              </p:oleObj>
            </a:graphicData>
          </a:graphic>
        </p:graphicFrame>
        <p:sp>
          <p:nvSpPr>
            <p:cNvPr id="112675" name="Line 35"/>
            <p:cNvSpPr>
              <a:spLocks noChangeShapeType="1"/>
            </p:cNvSpPr>
            <p:nvPr/>
          </p:nvSpPr>
          <p:spPr bwMode="auto">
            <a:xfrm flipV="1">
              <a:off x="912" y="2924"/>
              <a:ext cx="0" cy="10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76" name="Line 36"/>
            <p:cNvSpPr>
              <a:spLocks noChangeShapeType="1"/>
            </p:cNvSpPr>
            <p:nvPr/>
          </p:nvSpPr>
          <p:spPr bwMode="auto">
            <a:xfrm flipV="1">
              <a:off x="1680" y="2928"/>
              <a:ext cx="0" cy="10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77" name="Text Box 37"/>
            <p:cNvSpPr txBox="1">
              <a:spLocks noChangeArrowheads="1"/>
            </p:cNvSpPr>
            <p:nvPr/>
          </p:nvSpPr>
          <p:spPr bwMode="auto">
            <a:xfrm>
              <a:off x="0" y="3880"/>
              <a:ext cx="191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F0000"/>
                  </a:solidFill>
                </a:rPr>
                <a:t>p</a:t>
              </a:r>
              <a:r>
                <a:rPr lang="en-US" sz="1600" b="1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 (</a:t>
              </a:r>
              <a:r>
                <a:rPr lang="en-US" sz="1600" b="1" dirty="0" err="1">
                  <a:solidFill>
                    <a:srgbClr val="FF0000"/>
                  </a:solidFill>
                  <a:latin typeface="+mj-lt"/>
                </a:rPr>
                <a:t>GeV</a:t>
              </a:r>
              <a:r>
                <a:rPr lang="en-US" sz="1600" b="1" dirty="0">
                  <a:solidFill>
                    <a:srgbClr val="FF0000"/>
                  </a:solidFill>
                  <a:latin typeface="+mj-lt"/>
                </a:rPr>
                <a:t>/c</a:t>
              </a:r>
              <a:r>
                <a:rPr lang="en-US" sz="1600" b="1" dirty="0">
                  <a:solidFill>
                    <a:srgbClr val="FF0000"/>
                  </a:solidFill>
                </a:rPr>
                <a:t>)</a:t>
              </a:r>
              <a:r>
                <a:rPr lang="en-US" sz="2400" b="1" dirty="0">
                  <a:solidFill>
                    <a:srgbClr val="FF0000"/>
                  </a:solidFill>
                </a:rPr>
                <a:t>   2              3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3600" kern="0" dirty="0" smtClean="0">
                <a:solidFill>
                  <a:srgbClr val="FC0128"/>
                </a:solidFill>
                <a:latin typeface="Arial Rounded MT Bold"/>
                <a:ea typeface="+mj-ea"/>
                <a:cs typeface="+mj-cs"/>
              </a:rPr>
              <a:t>Single Cluster Asymmetry</a:t>
            </a:r>
            <a:endParaRPr lang="en-US" kern="0" dirty="0">
              <a:solidFill>
                <a:srgbClr val="FC0128"/>
              </a:solidFill>
              <a:latin typeface="Arial Rounded MT Bold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&amp; Universality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Collinear factorization for </a:t>
            </a:r>
            <a:r>
              <a:rPr lang="en-US" dirty="0" err="1" smtClean="0"/>
              <a:t>hadron-hadron</a:t>
            </a:r>
            <a:r>
              <a:rPr lang="en-US" dirty="0" smtClean="0"/>
              <a:t> scattering is well established and universality of the </a:t>
            </a:r>
            <a:r>
              <a:rPr lang="en-US" dirty="0" err="1" smtClean="0"/>
              <a:t>parton</a:t>
            </a:r>
            <a:r>
              <a:rPr lang="en-US" dirty="0" smtClean="0"/>
              <a:t> distributions are justified.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Less experimental data for polarized case, but the data is supportive and most theoretical foundations are common.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Foundation for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and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q</a:t>
            </a:r>
            <a:r>
              <a:rPr lang="en-US" dirty="0" smtClean="0"/>
              <a:t> programs.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Going beyond the twist-2 collinearly factorized picture is essential to explore QCD dynamics and fully understand the spin structure of the nucleon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Exploring the validity of factorization and universality of transverse momentum dependent (TMD) </a:t>
            </a:r>
            <a:r>
              <a:rPr lang="en-US" dirty="0" err="1" smtClean="0"/>
              <a:t>parton</a:t>
            </a:r>
            <a:r>
              <a:rPr lang="en-US" dirty="0" smtClean="0"/>
              <a:t> distributions factorization is key.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14800" y="3171825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kinematics at </a:t>
            </a:r>
            <a:r>
              <a:rPr lang="en-US" dirty="0" smtClean="0">
                <a:sym typeface="Symbol"/>
              </a:rPr>
              <a:t>s = 200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sp>
        <p:nvSpPr>
          <p:cNvPr id="38" name="Slide Number Placeholder 16"/>
          <p:cNvSpPr txBox="1">
            <a:spLocks/>
          </p:cNvSpPr>
          <p:nvPr/>
        </p:nvSpPr>
        <p:spPr bwMode="auto">
          <a:xfrm>
            <a:off x="3834714" y="6107842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56013-11BC-45C7-A37F-C2C0120E04D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4" y="716692"/>
            <a:ext cx="65532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4063314" y="3307492"/>
            <a:ext cx="152400" cy="381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4749114" y="3307492"/>
            <a:ext cx="152400" cy="381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3758514" y="3504342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H="1">
            <a:off x="4596714" y="3504342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862914" y="3307492"/>
            <a:ext cx="152400" cy="381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1548714" y="3307492"/>
            <a:ext cx="152400" cy="3810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558114" y="3504342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 flipH="1">
            <a:off x="1396314" y="3504342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320114" y="3536092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929714" y="355038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4520514" y="3536092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4215714" y="370278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6400800" y="834081"/>
            <a:ext cx="27432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Estimated with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 package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Mid-rapidity: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dominated by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scattering</a:t>
            </a:r>
            <a:endParaRPr kumimoji="0" lang="en-US" sz="2400" b="0" i="0" u="none" strike="noStrike" kern="0" cap="none" spc="0" normalizeH="0" baseline="-25000" noProof="0" dirty="0" smtClean="0">
              <a:ln>
                <a:noFill/>
              </a:ln>
              <a:solidFill>
                <a:srgbClr val="00279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Forward-rapidity: High-x + Low-x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xmlns="" val="414872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29250" y="1335229"/>
            <a:ext cx="5867400" cy="3037871"/>
          </a:xfrm>
          <a:prstGeom prst="roundRect">
            <a:avLst>
              <a:gd name="adj" fmla="val 652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A</a:t>
            </a:r>
            <a:r>
              <a:rPr lang="en-US" baseline="-25000"/>
              <a:t>N</a:t>
            </a:r>
            <a:r>
              <a:rPr lang="en-US"/>
              <a:t> for Clusters</a:t>
            </a:r>
            <a:endParaRPr lang="en-US" baseline="-25000"/>
          </a:p>
        </p:txBody>
      </p:sp>
      <p:pic>
        <p:nvPicPr>
          <p:cNvPr id="51204" name="Picture 3" descr="cpr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" t="7050" r="8990"/>
          <a:stretch>
            <a:fillRect/>
          </a:stretch>
        </p:blipFill>
        <p:spPr bwMode="auto">
          <a:xfrm>
            <a:off x="3114738" y="1486035"/>
            <a:ext cx="5529512" cy="27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252850" y="4525500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u="sng" dirty="0">
                <a:latin typeface="Arial Rounded MT Bold" pitchFamily="34" charset="0"/>
              </a:rPr>
              <a:t>Cluster contribution</a:t>
            </a:r>
          </a:p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</a:rPr>
              <a:t>decay photon</a:t>
            </a:r>
          </a:p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l-GR" sz="2000" dirty="0">
                <a:solidFill>
                  <a:srgbClr val="FF0000"/>
                </a:solidFill>
                <a:latin typeface="Arial Rounded MT Bold" pitchFamily="34" charset="0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latin typeface="Arial Rounded MT Bold" pitchFamily="34" charset="0"/>
              </a:rPr>
              <a:t>0</a:t>
            </a:r>
          </a:p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2000" dirty="0">
                <a:latin typeface="Arial Rounded MT Bold" pitchFamily="34" charset="0"/>
              </a:rPr>
              <a:t>direct photon</a:t>
            </a:r>
            <a:endParaRPr lang="el-GR" sz="2000" dirty="0">
              <a:latin typeface="Arial Rounded MT Bold" pitchFamily="34" charset="0"/>
            </a:endParaRPr>
          </a:p>
        </p:txBody>
      </p:sp>
      <p:pic>
        <p:nvPicPr>
          <p:cNvPr id="51210" name="Picture 10" descr="cbreak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59" r="3258"/>
          <a:stretch>
            <a:fillRect/>
          </a:stretch>
        </p:blipFill>
        <p:spPr bwMode="auto">
          <a:xfrm>
            <a:off x="4529450" y="4612812"/>
            <a:ext cx="4267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758050" y="52875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7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chemeClr val="bg1"/>
                </a:solidFill>
                <a:latin typeface="Arial Rounded MT Bold" pitchFamily="34" charset="0"/>
              </a:rPr>
              <a:t>η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&lt; 3.3	</a:t>
            </a:r>
            <a:r>
              <a:rPr lang="el-GR" sz="2000" b="1" dirty="0">
                <a:solidFill>
                  <a:schemeClr val="bg1"/>
                </a:solidFill>
                <a:latin typeface="Arial Rounded MT Bold" pitchFamily="34" charset="0"/>
              </a:rPr>
              <a:t>η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&gt; 3.3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758050" y="5987587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x</a:t>
            </a:r>
            <a:r>
              <a:rPr lang="en-US" baseline="-25000">
                <a:latin typeface="Arial Rounded MT Bold" pitchFamily="34" charset="0"/>
              </a:rPr>
              <a:t>F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967850" y="5987587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x</a:t>
            </a:r>
            <a:r>
              <a:rPr lang="en-US" baseline="-25000">
                <a:latin typeface="Arial Rounded MT Bold" pitchFamily="34" charset="0"/>
              </a:rPr>
              <a:t>F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4704075" y="729788"/>
            <a:ext cx="2416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l-GR" sz="2800" b="1" dirty="0">
                <a:latin typeface="Arial Rounded MT Bold" pitchFamily="34" charset="0"/>
              </a:rPr>
              <a:t>√</a:t>
            </a:r>
            <a:r>
              <a:rPr lang="en-US" sz="2800" dirty="0">
                <a:latin typeface="Arial Rounded MT Bold" pitchFamily="34" charset="0"/>
              </a:rPr>
              <a:t>s = 200 </a:t>
            </a:r>
            <a:r>
              <a:rPr lang="en-US" sz="2800" dirty="0" err="1">
                <a:latin typeface="Arial Rounded MT Bold" pitchFamily="34" charset="0"/>
              </a:rPr>
              <a:t>GeV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71619" y="791700"/>
            <a:ext cx="218143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MPC</a:t>
            </a:r>
            <a:endParaRPr lang="en-US" sz="2400" dirty="0">
              <a:latin typeface="Arial Rounded MT Bold" pitchFamily="34" charset="0"/>
            </a:endParaRPr>
          </a:p>
          <a:p>
            <a:r>
              <a:rPr lang="en-US" sz="1600" dirty="0" smtClean="0">
                <a:latin typeface="Arial Rounded MT Bold" pitchFamily="34" charset="0"/>
              </a:rPr>
              <a:t>tower size 2.25</a:t>
            </a:r>
            <a:r>
              <a:rPr lang="en-US" sz="1600" baseline="30000" dirty="0" smtClean="0">
                <a:latin typeface="Arial Rounded MT Bold" pitchFamily="34" charset="0"/>
              </a:rPr>
              <a:t>2 </a:t>
            </a:r>
            <a:r>
              <a:rPr lang="en-US" sz="1600" dirty="0" smtClean="0">
                <a:latin typeface="Arial Rounded MT Bold" pitchFamily="34" charset="0"/>
              </a:rPr>
              <a:t>cm</a:t>
            </a:r>
            <a:r>
              <a:rPr lang="en-US" sz="1600" baseline="30000" dirty="0" smtClean="0">
                <a:latin typeface="Arial Rounded MT Bold" pitchFamily="34" charset="0"/>
              </a:rPr>
              <a:t>2</a:t>
            </a:r>
            <a:endParaRPr lang="en-US" sz="1600" dirty="0">
              <a:latin typeface="Arial Rounded MT Bold" pitchFamily="34" charset="0"/>
            </a:endParaRPr>
          </a:p>
          <a:p>
            <a:r>
              <a:rPr lang="en-US" sz="1600" dirty="0">
                <a:latin typeface="Arial Rounded MT Bold" pitchFamily="34" charset="0"/>
              </a:rPr>
              <a:t>220 </a:t>
            </a:r>
            <a:r>
              <a:rPr lang="en-US" sz="1600" dirty="0" smtClean="0">
                <a:latin typeface="Arial Rounded MT Bold" pitchFamily="34" charset="0"/>
              </a:rPr>
              <a:t>cm from </a:t>
            </a:r>
            <a:r>
              <a:rPr lang="en-US" sz="1600" dirty="0">
                <a:latin typeface="Arial Rounded MT Bold" pitchFamily="34" charset="0"/>
              </a:rPr>
              <a:t>vertex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98" y="1820400"/>
            <a:ext cx="239385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481450" y="2087100"/>
            <a:ext cx="304800" cy="309864"/>
          </a:xfrm>
          <a:prstGeom prst="ellipse">
            <a:avLst/>
          </a:pr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948050" y="2315700"/>
            <a:ext cx="304800" cy="309864"/>
          </a:xfrm>
          <a:prstGeom prst="ellipse">
            <a:avLst/>
          </a:pr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938650" y="3225036"/>
            <a:ext cx="304800" cy="309864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1710050" y="3377436"/>
            <a:ext cx="304800" cy="309864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006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henix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762000"/>
            <a:ext cx="4691728" cy="6096000"/>
          </a:xfrm>
          <a:prstGeom prst="rect">
            <a:avLst/>
          </a:prstGeom>
        </p:spPr>
      </p:pic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333375" y="746125"/>
            <a:ext cx="4102100" cy="1436688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-22225" y="598488"/>
            <a:ext cx="46085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b="0" dirty="0">
                <a:solidFill>
                  <a:srgbClr val="F41E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   </a:t>
            </a:r>
            <a:r>
              <a:rPr lang="en-US" sz="2400" b="0" u="sng" dirty="0">
                <a:solidFill>
                  <a:srgbClr val="F41E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Philosophy (initial design):</a:t>
            </a:r>
            <a:endParaRPr lang="en-US" sz="2400" b="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lvl="1" algn="l">
              <a:lnSpc>
                <a:spcPct val="140000"/>
              </a:lnSpc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High rate capability &amp; granularity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Good mass resolution &amp; particle ID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Sacrifice acceptance</a:t>
            </a:r>
          </a:p>
        </p:txBody>
      </p:sp>
      <p:sp>
        <p:nvSpPr>
          <p:cNvPr id="70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PHENIX Detector for Spin Physics</a:t>
            </a:r>
          </a:p>
        </p:txBody>
      </p:sp>
      <p:pic>
        <p:nvPicPr>
          <p:cNvPr id="708617" name="Picture 9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804863"/>
            <a:ext cx="1143000" cy="373062"/>
          </a:xfrm>
          <a:prstGeom prst="rect">
            <a:avLst/>
          </a:prstGeom>
          <a:noFill/>
        </p:spPr>
      </p:pic>
      <p:sp>
        <p:nvSpPr>
          <p:cNvPr id="708618" name="Rectangle 10"/>
          <p:cNvSpPr>
            <a:spLocks noChangeArrowheads="1"/>
          </p:cNvSpPr>
          <p:nvPr/>
        </p:nvSpPr>
        <p:spPr bwMode="auto">
          <a:xfrm>
            <a:off x="0" y="6348413"/>
            <a:ext cx="4519613" cy="5095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9" name="Rectangle 11"/>
          <p:cNvSpPr>
            <a:spLocks noChangeArrowheads="1"/>
          </p:cNvSpPr>
          <p:nvPr/>
        </p:nvSpPr>
        <p:spPr bwMode="auto">
          <a:xfrm>
            <a:off x="4479925" y="3789363"/>
            <a:ext cx="198438" cy="185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4654550" cy="4368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/g/h </a:t>
            </a:r>
            <a:r>
              <a:rPr lang="en-US" sz="1800" dirty="0">
                <a:solidFill>
                  <a:srgbClr val="FF0000"/>
                </a:solidFill>
              </a:rPr>
              <a:t>detection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	Electromagnetic </a:t>
            </a:r>
            <a:r>
              <a:rPr lang="en-US" sz="1800" dirty="0" smtClean="0"/>
              <a:t>Calorimeter, MPC: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/p</a:t>
            </a:r>
            <a:r>
              <a:rPr lang="en-US" sz="180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	Drift Chamber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	Ring Imaging Cherenkov Counter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J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/y</a:t>
            </a:r>
            <a:endParaRPr lang="en-US" sz="1800" dirty="0">
              <a:solidFill>
                <a:srgbClr val="FF0066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	</a:t>
            </a:r>
            <a:r>
              <a:rPr lang="en-US" sz="1800" dirty="0" err="1"/>
              <a:t>Muon</a:t>
            </a:r>
            <a:r>
              <a:rPr lang="en-US" sz="1800" dirty="0"/>
              <a:t> Id/</a:t>
            </a:r>
            <a:r>
              <a:rPr lang="en-US" sz="1800" dirty="0" err="1"/>
              <a:t>Muon</a:t>
            </a:r>
            <a:r>
              <a:rPr lang="en-US" sz="1800" dirty="0"/>
              <a:t> </a:t>
            </a:r>
            <a:r>
              <a:rPr lang="en-US" sz="1800" dirty="0" smtClean="0"/>
              <a:t>Tracker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	Resistive Plate Chambers (RPC)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</a:rPr>
              <a:t>Relative Luminosity</a:t>
            </a:r>
            <a:endParaRPr lang="en-US" sz="1800" dirty="0">
              <a:solidFill>
                <a:schemeClr val="tx2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	Beam </a:t>
            </a:r>
            <a:r>
              <a:rPr lang="en-US" sz="1800" dirty="0" err="1"/>
              <a:t>Beam</a:t>
            </a:r>
            <a:r>
              <a:rPr lang="en-US" sz="1800" dirty="0"/>
              <a:t> Counter (BBC)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	Zero Degree Calorimeter (ZDC)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</a:rPr>
              <a:t>Local </a:t>
            </a:r>
            <a:r>
              <a:rPr lang="en-US" sz="1800" dirty="0" err="1">
                <a:solidFill>
                  <a:schemeClr val="tx2"/>
                </a:solidFill>
              </a:rPr>
              <a:t>Polarimetry</a:t>
            </a:r>
            <a:r>
              <a:rPr lang="en-US" sz="1800" dirty="0">
                <a:solidFill>
                  <a:schemeClr val="tx2"/>
                </a:solidFill>
              </a:rPr>
              <a:t> - </a:t>
            </a:r>
            <a:r>
              <a:rPr lang="en-US" sz="1800" dirty="0"/>
              <a:t>ZDC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</a:rPr>
              <a:t>Filters for “rare” events</a:t>
            </a:r>
          </a:p>
        </p:txBody>
      </p:sp>
      <p:sp>
        <p:nvSpPr>
          <p:cNvPr id="595970" name="AutoShape 2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3276600"/>
            <a:ext cx="5248275" cy="682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72" name="AutoShape 4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3276600"/>
            <a:ext cx="5248275" cy="682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74" name="AutoShape 6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76" name="AutoShape 8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78" name="AutoShape 10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80" name="AutoShape 12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3276600"/>
            <a:ext cx="5248275" cy="682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82" name="AutoShape 14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3276600"/>
            <a:ext cx="5248275" cy="682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984" name="AutoShape 16" descr="https://www.phenix.bnl.gov/WWW/run/drawing/Phenix_2012.jpg"/>
          <p:cNvSpPr>
            <a:spLocks noChangeAspect="1" noChangeArrowheads="1"/>
          </p:cNvSpPr>
          <p:nvPr/>
        </p:nvSpPr>
        <p:spPr bwMode="auto">
          <a:xfrm>
            <a:off x="155575" y="-3276600"/>
            <a:ext cx="5248275" cy="682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8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8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86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86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86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86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12675" y="910450"/>
            <a:ext cx="4419600" cy="5486400"/>
          </a:xfrm>
          <a:prstGeom prst="roundRect">
            <a:avLst>
              <a:gd name="adj" fmla="val 652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Fragmentation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831275" y="1062850"/>
            <a:ext cx="3278358" cy="2057400"/>
            <a:chOff x="3581400" y="1524000"/>
            <a:chExt cx="4953000" cy="1905000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581400" y="1828800"/>
              <a:ext cx="1905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962400" y="1905000"/>
              <a:ext cx="152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581400" y="19812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581400" y="30480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962400" y="3124200"/>
              <a:ext cx="152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581400" y="3200400"/>
              <a:ext cx="1905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495800" y="1981200"/>
              <a:ext cx="1600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7010400" y="1981200"/>
              <a:ext cx="6858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096000" y="2514600"/>
              <a:ext cx="16002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096000" y="2514600"/>
              <a:ext cx="16002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696200" y="1905000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7696200" y="182880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7696200" y="198120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3581400" y="19050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3581400" y="312420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V="1">
              <a:off x="6096000" y="2209800"/>
              <a:ext cx="914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V="1">
              <a:off x="4495800" y="2514600"/>
              <a:ext cx="1600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V="1">
              <a:off x="8229600" y="18288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6096000" y="2514600"/>
              <a:ext cx="914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7010400" y="2819400"/>
              <a:ext cx="6858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4191000" y="1600200"/>
              <a:ext cx="609600" cy="6096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4191000" y="2819400"/>
              <a:ext cx="609600" cy="6096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4343400" y="1690688"/>
              <a:ext cx="3508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 Rounded MT Bold" pitchFamily="34" charset="0"/>
                </a:rPr>
                <a:t>f</a:t>
              </a:r>
              <a:r>
                <a:rPr lang="en-US" baseline="-25000">
                  <a:latin typeface="Arial Rounded MT Bold" pitchFamily="34" charset="0"/>
                </a:rPr>
                <a:t>a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4340225" y="2909888"/>
              <a:ext cx="355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 Rounded MT Bold" pitchFamily="34" charset="0"/>
                </a:rPr>
                <a:t>f</a:t>
              </a:r>
              <a:r>
                <a:rPr lang="en-US" baseline="-25000">
                  <a:latin typeface="Arial Rounded MT Bold" pitchFamily="34" charset="0"/>
                </a:rPr>
                <a:t>b</a:t>
              </a: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5638800" y="2057400"/>
              <a:ext cx="914400" cy="9144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5867400" y="2286000"/>
              <a:ext cx="4048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sz="2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σ</a:t>
              </a:r>
              <a:endParaRPr lang="el-GR" sz="28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6019800" y="23622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6096000" y="2362200"/>
              <a:ext cx="76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18"/>
            <p:cNvSpPr>
              <a:spLocks noChangeArrowheads="1"/>
            </p:cNvSpPr>
            <p:nvPr/>
          </p:nvSpPr>
          <p:spPr bwMode="auto">
            <a:xfrm>
              <a:off x="7315200" y="1524000"/>
              <a:ext cx="685800" cy="685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7264523" y="1690688"/>
              <a:ext cx="809380" cy="34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 Rounded MT Bold" pitchFamily="34" charset="0"/>
                </a:rPr>
                <a:t>IFF</a:t>
              </a:r>
              <a:endParaRPr lang="en-US" baseline="-25000" dirty="0">
                <a:latin typeface="Arial Rounded MT Bold" pitchFamily="34" charset="0"/>
              </a:endParaRPr>
            </a:p>
          </p:txBody>
        </p:sp>
      </p:grpSp>
      <p:pic>
        <p:nvPicPr>
          <p:cNvPr id="6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2" r="8173"/>
          <a:stretch/>
        </p:blipFill>
        <p:spPr>
          <a:xfrm>
            <a:off x="4533514" y="3729850"/>
            <a:ext cx="4177922" cy="2534182"/>
          </a:xfrm>
          <a:prstGeom prst="rect">
            <a:avLst/>
          </a:prstGeom>
        </p:spPr>
      </p:pic>
      <p:pic>
        <p:nvPicPr>
          <p:cNvPr id="8" name="Picture 3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169" r="6684"/>
          <a:stretch/>
        </p:blipFill>
        <p:spPr>
          <a:xfrm>
            <a:off x="4499618" y="1062850"/>
            <a:ext cx="4245714" cy="2584704"/>
          </a:xfrm>
          <a:prstGeom prst="rect">
            <a:avLst/>
          </a:prstGeom>
        </p:spPr>
      </p:pic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9275" y="3653650"/>
            <a:ext cx="4191000" cy="1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68325" indent="-568325">
              <a:spcAft>
                <a:spcPts val="4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IFF x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transversity</a:t>
            </a:r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68325" indent="-568325">
              <a:spcAft>
                <a:spcPts val="4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input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e</a:t>
            </a:r>
            <a:r>
              <a:rPr lang="en-US" sz="2400" baseline="30000" dirty="0" err="1" smtClean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e</a:t>
            </a:r>
            <a:r>
              <a:rPr lang="en-US" sz="2400" baseline="30000" dirty="0" smtClean="0">
                <a:solidFill>
                  <a:srgbClr val="002060"/>
                </a:solidFill>
                <a:latin typeface="Arial Rounded MT Bold" pitchFamily="34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annihilation</a:t>
            </a:r>
            <a:b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  <a:sym typeface="Symbol"/>
              </a:rPr>
              <a:t>few percent @ Belle</a:t>
            </a:r>
          </a:p>
          <a:p>
            <a:pPr marL="568325" indent="-568325">
              <a:spcAft>
                <a:spcPts val="4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  <a:sym typeface="Symbol"/>
              </a:rPr>
              <a:t>Forward direction</a:t>
            </a:r>
            <a:endParaRPr lang="el-GR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31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Behavior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1" t="2195" r="8872"/>
          <a:stretch/>
        </p:blipFill>
        <p:spPr bwMode="auto">
          <a:xfrm>
            <a:off x="4542530" y="3610296"/>
            <a:ext cx="4605478" cy="3011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pt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3" r="8522"/>
          <a:stretch/>
        </p:blipFill>
        <p:spPr>
          <a:xfrm>
            <a:off x="77161" y="709441"/>
            <a:ext cx="5979417" cy="2924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cbreak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3600" y="454576"/>
            <a:ext cx="3214255" cy="30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63404" y="800968"/>
            <a:ext cx="1781786" cy="24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spcAft>
                <a:spcPts val="4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decay </a:t>
            </a:r>
            <a:r>
              <a:rPr lang="en-US" sz="1400" dirty="0">
                <a:solidFill>
                  <a:schemeClr val="bg1"/>
                </a:solidFill>
                <a:latin typeface="Arial Rounded MT Bold" pitchFamily="34" charset="0"/>
              </a:rPr>
              <a:t>photon</a:t>
            </a:r>
          </a:p>
          <a:p>
            <a:pPr marL="0" indent="0" algn="ctr">
              <a:spcAft>
                <a:spcPts val="400"/>
              </a:spcAft>
            </a:pPr>
            <a:endParaRPr lang="en-US" sz="1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endParaRPr lang="en-US" sz="1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r>
              <a:rPr lang="el-GR" sz="2000" dirty="0" smtClean="0">
                <a:solidFill>
                  <a:schemeClr val="bg1"/>
                </a:solidFill>
                <a:latin typeface="Arial Rounded MT Bold" pitchFamily="34" charset="0"/>
              </a:rPr>
              <a:t>π</a:t>
            </a:r>
            <a:r>
              <a:rPr lang="en-US" sz="2000" baseline="30000" dirty="0">
                <a:solidFill>
                  <a:schemeClr val="bg1"/>
                </a:solidFill>
                <a:latin typeface="Arial Rounded MT Bold" pitchFamily="34" charset="0"/>
              </a:rPr>
              <a:t>0</a:t>
            </a:r>
          </a:p>
          <a:p>
            <a:pPr marL="0" indent="0" algn="ctr">
              <a:spcAft>
                <a:spcPts val="400"/>
              </a:spcAft>
            </a:pPr>
            <a:endParaRPr lang="en-US" sz="105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endParaRPr lang="en-US" sz="1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endParaRPr lang="en-US" sz="1400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  <a:p>
            <a:pPr marL="0" indent="0" algn="ctr">
              <a:spcAft>
                <a:spcPts val="400"/>
              </a:spcAft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direct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photon</a:t>
            </a:r>
            <a:endParaRPr lang="el-GR" sz="1400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06752" y="5043055"/>
            <a:ext cx="22890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</a:rPr>
              <a:t>Projection </a:t>
            </a:r>
            <a:br>
              <a:rPr lang="en-US" sz="2400" dirty="0" smtClean="0">
                <a:solidFill>
                  <a:srgbClr val="008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Arial Rounded MT Bold" pitchFamily="34" charset="0"/>
              </a:rPr>
              <a:t>for 2012/13</a:t>
            </a:r>
            <a:endParaRPr lang="el-GR" sz="2400" dirty="0">
              <a:solidFill>
                <a:srgbClr val="008000"/>
              </a:solidFill>
              <a:latin typeface="Arial Rounded MT Bold" pitchFamily="34" charset="0"/>
            </a:endParaRPr>
          </a:p>
        </p:txBody>
      </p:sp>
      <p:sp>
        <p:nvSpPr>
          <p:cNvPr id="10" name="Circular Arrow 9"/>
          <p:cNvSpPr/>
          <p:nvPr/>
        </p:nvSpPr>
        <p:spPr>
          <a:xfrm rot="16200000" flipH="1">
            <a:off x="3196127" y="2595073"/>
            <a:ext cx="1837346" cy="2743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22820"/>
              <a:gd name="adj5" fmla="val 12500"/>
            </a:avLst>
          </a:prstGeom>
          <a:ln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03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_phenix_brahm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3" r="6418"/>
          <a:stretch/>
        </p:blipFill>
        <p:spPr bwMode="auto">
          <a:xfrm>
            <a:off x="225631" y="494006"/>
            <a:ext cx="4879769" cy="38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Isospin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48006" y="4395850"/>
            <a:ext cx="5148486" cy="2438400"/>
          </a:xfrm>
          <a:prstGeom prst="roundRect">
            <a:avLst>
              <a:gd name="adj" fmla="val 86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3313569" y="5315744"/>
            <a:ext cx="20258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charset="0"/>
              </a:rPr>
              <a:t>Transversity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 rot="16200000">
            <a:off x="6159254" y="5208396"/>
            <a:ext cx="11122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charset="0"/>
              </a:rPr>
              <a:t>Sivers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26" name="Picture 5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742" y="4436971"/>
            <a:ext cx="1718980" cy="23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601" b="3913"/>
          <a:stretch/>
        </p:blipFill>
        <p:spPr bwMode="auto">
          <a:xfrm>
            <a:off x="4582875" y="4395851"/>
            <a:ext cx="1784359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2075" y="4558429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3400" y="4558429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02075" y="5930029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d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400" y="5930029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d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066" y="1056904"/>
            <a:ext cx="2380588" cy="2308324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3300"/>
                </a:solidFill>
                <a:latin typeface="Arial Rounded MT Bold" pitchFamily="34" charset="0"/>
              </a:rPr>
              <a:t>fragmentation u/d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Arial Rounded MT Bold" pitchFamily="34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: 1:0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p</a:t>
            </a:r>
            <a:r>
              <a:rPr lang="en-US" sz="2400" baseline="30000" dirty="0" smtClean="0">
                <a:solidFill>
                  <a:schemeClr val="accent6"/>
                </a:solidFill>
                <a:latin typeface="Arial Rounded MT Bold" pitchFamily="34" charset="0"/>
              </a:rPr>
              <a:t>+</a:t>
            </a:r>
            <a:r>
              <a:rPr lang="en-US" sz="2400" dirty="0" smtClean="0">
                <a:solidFill>
                  <a:schemeClr val="accent6"/>
                </a:solidFill>
                <a:latin typeface="Arial Rounded MT Bold" pitchFamily="34" charset="0"/>
              </a:rPr>
              <a:t>: 2:1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Arial Rounded MT Bold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: 1:1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9" name="Circular Arrow 28"/>
          <p:cNvSpPr/>
          <p:nvPr/>
        </p:nvSpPr>
        <p:spPr>
          <a:xfrm>
            <a:off x="5833518" y="2365923"/>
            <a:ext cx="1837346" cy="1975104"/>
          </a:xfrm>
          <a:prstGeom prst="circularArrow">
            <a:avLst>
              <a:gd name="adj1" fmla="val 12500"/>
              <a:gd name="adj2" fmla="val 1121800"/>
              <a:gd name="adj3" fmla="val 20457681"/>
              <a:gd name="adj4" fmla="val 16222820"/>
              <a:gd name="adj5" fmla="val 12500"/>
            </a:avLst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40125" y="1592263"/>
          <a:ext cx="820738" cy="454025"/>
        </p:xfrm>
        <a:graphic>
          <a:graphicData uri="http://schemas.openxmlformats.org/presentationml/2006/ole">
            <p:oleObj spid="_x0000_s826370" name="Equation" r:id="rId6" imgW="507960" imgH="279360" progId="Equation.DSMT4">
              <p:embed/>
            </p:oleObj>
          </a:graphicData>
        </a:graphic>
      </p:graphicFrame>
      <p:graphicFrame>
        <p:nvGraphicFramePr>
          <p:cNvPr id="788483" name="Object 3"/>
          <p:cNvGraphicFramePr>
            <a:graphicFrameLocks noChangeAspect="1"/>
          </p:cNvGraphicFramePr>
          <p:nvPr/>
        </p:nvGraphicFramePr>
        <p:xfrm>
          <a:off x="3529013" y="1995488"/>
          <a:ext cx="1292225" cy="452437"/>
        </p:xfrm>
        <a:graphic>
          <a:graphicData uri="http://schemas.openxmlformats.org/presentationml/2006/ole">
            <p:oleObj spid="_x0000_s826371" name="Equation" r:id="rId7" imgW="799920" imgH="279360" progId="Equation.DSMT4">
              <p:embed/>
            </p:oleObj>
          </a:graphicData>
        </a:graphic>
      </p:graphicFrame>
      <p:graphicFrame>
        <p:nvGraphicFramePr>
          <p:cNvPr id="788485" name="Object 5"/>
          <p:cNvGraphicFramePr>
            <a:graphicFrameLocks noChangeAspect="1"/>
          </p:cNvGraphicFramePr>
          <p:nvPr/>
        </p:nvGraphicFramePr>
        <p:xfrm>
          <a:off x="4093400" y="3240163"/>
          <a:ext cx="800100" cy="454025"/>
        </p:xfrm>
        <a:graphic>
          <a:graphicData uri="http://schemas.openxmlformats.org/presentationml/2006/ole">
            <p:oleObj spid="_x0000_s826372" name="Equation" r:id="rId8" imgW="495000" imgH="27936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2885936" y="963428"/>
            <a:ext cx="1875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400"/>
              </a:spcAft>
            </a:pPr>
            <a:r>
              <a:rPr lang="el-GR" sz="2000" dirty="0" smtClean="0">
                <a:solidFill>
                  <a:srgbClr val="003300"/>
                </a:solidFill>
                <a:latin typeface="Arial Rounded MT Bold" pitchFamily="34" charset="0"/>
              </a:rPr>
              <a:t>√</a:t>
            </a:r>
            <a:r>
              <a:rPr lang="en-US" sz="2000" dirty="0" smtClean="0">
                <a:solidFill>
                  <a:srgbClr val="003300"/>
                </a:solidFill>
                <a:latin typeface="Arial Rounded MT Bold" pitchFamily="34" charset="0"/>
              </a:rPr>
              <a:t>s = 62.4 </a:t>
            </a:r>
            <a:r>
              <a:rPr lang="en-US" sz="2000" dirty="0" err="1" smtClean="0">
                <a:solidFill>
                  <a:srgbClr val="003300"/>
                </a:solidFill>
                <a:latin typeface="Arial Rounded MT Bold" pitchFamily="34" charset="0"/>
              </a:rPr>
              <a:t>GeV</a:t>
            </a:r>
            <a:endParaRPr lang="el-GR" sz="2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291134" y="3325150"/>
            <a:ext cx="3249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A</a:t>
            </a:r>
            <a:r>
              <a:rPr lang="en-US" sz="2800" baseline="-25000" dirty="0">
                <a:solidFill>
                  <a:srgbClr val="7030A0"/>
                </a:solidFill>
                <a:sym typeface="Symbol" pitchFamily="18" charset="2"/>
              </a:rPr>
              <a:t>N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(</a:t>
            </a:r>
            <a:r>
              <a:rPr lang="en-US" sz="2800" baseline="30000" dirty="0">
                <a:solidFill>
                  <a:srgbClr val="7030A0"/>
                </a:solidFill>
                <a:sym typeface="Symbol" pitchFamily="18" charset="2"/>
              </a:rPr>
              <a:t>0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) ~ 2A</a:t>
            </a:r>
            <a:r>
              <a:rPr lang="en-US" sz="2800" baseline="-25000" dirty="0">
                <a:solidFill>
                  <a:srgbClr val="7030A0"/>
                </a:solidFill>
                <a:sym typeface="Symbol" pitchFamily="18" charset="2"/>
              </a:rPr>
              <a:t>N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(</a:t>
            </a:r>
            <a:r>
              <a:rPr lang="en-US" sz="2800" baseline="30000" dirty="0">
                <a:solidFill>
                  <a:srgbClr val="7030A0"/>
                </a:solidFill>
                <a:sym typeface="Symbol" pitchFamily="18" charset="2"/>
              </a:rPr>
              <a:t>+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) </a:t>
            </a:r>
            <a:endParaRPr lang="en-US" sz="2800" dirty="0" smtClean="0">
              <a:solidFill>
                <a:srgbClr val="7030A0"/>
              </a:solidFill>
              <a:sym typeface="Symbol" pitchFamily="18" charset="2"/>
            </a:endParaRPr>
          </a:p>
          <a:p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                 + 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A</a:t>
            </a:r>
            <a:r>
              <a:rPr lang="en-US" sz="2800" baseline="-25000" dirty="0">
                <a:solidFill>
                  <a:srgbClr val="7030A0"/>
                </a:solidFill>
                <a:sym typeface="Symbol" pitchFamily="18" charset="2"/>
              </a:rPr>
              <a:t>N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(</a:t>
            </a:r>
            <a:r>
              <a:rPr lang="en-US" sz="2800" baseline="30000" dirty="0">
                <a:solidFill>
                  <a:srgbClr val="7030A0"/>
                </a:solidFill>
                <a:sym typeface="Symbol" pitchFamily="18" charset="2"/>
              </a:rPr>
              <a:t>-</a:t>
            </a:r>
            <a:r>
              <a:rPr lang="en-US" sz="2800" dirty="0">
                <a:solidFill>
                  <a:srgbClr val="7030A0"/>
                </a:solidFill>
                <a:sym typeface="Symbol" pitchFamily="18" charset="2"/>
              </a:rPr>
              <a:t>) 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1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41676" t="52460" b="10938"/>
          <a:stretch>
            <a:fillRect/>
          </a:stretch>
        </p:blipFill>
        <p:spPr bwMode="auto">
          <a:xfrm>
            <a:off x="-250031" y="2998142"/>
            <a:ext cx="4247183" cy="34647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61381" y="891853"/>
            <a:ext cx="7343552" cy="4173513"/>
            <a:chOff x="0" y="7"/>
            <a:chExt cx="6578" cy="3739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0" y="7"/>
              <a:ext cx="6578" cy="3739"/>
              <a:chOff x="0" y="7"/>
              <a:chExt cx="6578" cy="3739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0" y="7"/>
                <a:ext cx="6578" cy="3739"/>
                <a:chOff x="0" y="7"/>
                <a:chExt cx="6578" cy="3739"/>
              </a:xfrm>
            </p:grpSpPr>
            <p:sp>
              <p:nvSpPr>
                <p:cNvPr id="15362" name="Freeform 2"/>
                <p:cNvSpPr>
                  <a:spLocks/>
                </p:cNvSpPr>
                <p:nvPr/>
              </p:nvSpPr>
              <p:spPr bwMode="auto">
                <a:xfrm>
                  <a:off x="5241" y="259"/>
                  <a:ext cx="1337" cy="2558"/>
                </a:xfrm>
                <a:custGeom>
                  <a:avLst/>
                  <a:gdLst/>
                  <a:ahLst/>
                  <a:cxnLst>
                    <a:cxn ang="0">
                      <a:pos x="7911" y="21600"/>
                    </a:cxn>
                    <a:cxn ang="0">
                      <a:pos x="12484" y="21600"/>
                    </a:cxn>
                    <a:cxn ang="0">
                      <a:pos x="21600" y="0"/>
                    </a:cxn>
                    <a:cxn ang="0">
                      <a:pos x="0" y="0"/>
                    </a:cxn>
                    <a:cxn ang="0">
                      <a:pos x="7911" y="21600"/>
                    </a:cxn>
                    <a:cxn ang="0">
                      <a:pos x="7911" y="21600"/>
                    </a:cxn>
                  </a:cxnLst>
                  <a:rect l="0" t="0" r="r" b="b"/>
                  <a:pathLst>
                    <a:path w="21600" h="21600">
                      <a:moveTo>
                        <a:pt x="7911" y="21600"/>
                      </a:moveTo>
                      <a:lnTo>
                        <a:pt x="12484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7911" y="21600"/>
                      </a:lnTo>
                      <a:close/>
                      <a:moveTo>
                        <a:pt x="7911" y="21600"/>
                      </a:moveTo>
                    </a:path>
                  </a:pathLst>
                </a:custGeom>
                <a:solidFill>
                  <a:srgbClr val="D9EACA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0" y="7"/>
                  <a:ext cx="6278" cy="3739"/>
                  <a:chOff x="0" y="7"/>
                  <a:chExt cx="6278" cy="3739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7"/>
                    <a:ext cx="6278" cy="3739"/>
                    <a:chOff x="0" y="7"/>
                    <a:chExt cx="6278" cy="3739"/>
                  </a:xfrm>
                </p:grpSpPr>
                <p:grpSp>
                  <p:nvGrpSpPr>
                    <p:cNvPr id="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7"/>
                      <a:ext cx="6278" cy="3739"/>
                      <a:chOff x="0" y="7"/>
                      <a:chExt cx="6278" cy="3739"/>
                    </a:xfrm>
                  </p:grpSpPr>
                  <p:pic>
                    <p:nvPicPr>
                      <p:cNvPr id="15363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" y="557"/>
                        <a:ext cx="1594" cy="3189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536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" y="7"/>
                        <a:ext cx="2596" cy="191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365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 flipH="1">
                        <a:off x="0" y="1831"/>
                        <a:ext cx="2432" cy="1366"/>
                      </a:xfrm>
                      <a:prstGeom prst="line">
                        <a:avLst/>
                      </a:prstGeom>
                      <a:noFill/>
                      <a:ln w="50800" cap="flat">
                        <a:solidFill>
                          <a:srgbClr val="0044FE"/>
                        </a:solidFill>
                        <a:prstDash val="solid"/>
                        <a:miter lim="800000"/>
                        <a:headEnd type="stealth" w="med" len="med"/>
                        <a:tailEnd type="none" w="med" len="med"/>
                      </a:ln>
                    </p:spPr>
                    <p:txBody>
                      <a:bodyPr lIns="0" tIns="0" rIns="0" bIns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66" name="Rectangle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5" y="15"/>
                        <a:ext cx="724" cy="193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800000"/>
                        <a:headEnd type="none" w="med" len="med"/>
                        <a:tailEnd type="none" w="med" len="med"/>
                      </a:ln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chemeClr val="tx1"/>
                            </a:solidFill>
                          </a:rPr>
                          <a:t>2009, 2010</a:t>
                        </a:r>
                      </a:p>
                    </p:txBody>
                  </p:sp>
                </p:grpSp>
                <p:sp>
                  <p:nvSpPr>
                    <p:cNvPr id="15368" name="Rectangle 8"/>
                    <p:cNvSpPr>
                      <a:spLocks/>
                    </p:cNvSpPr>
                    <p:nvPr/>
                  </p:nvSpPr>
                  <p:spPr bwMode="auto">
                    <a:xfrm>
                      <a:off x="3249" y="1662"/>
                      <a:ext cx="429" cy="17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+mj-lt"/>
                        </a:rPr>
                        <a:t>Mutrg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p:txBody>
                </p:sp>
              </p:grpSp>
              <p:sp>
                <p:nvSpPr>
                  <p:cNvPr id="15370" name="Rectangle 10"/>
                  <p:cNvSpPr>
                    <a:spLocks/>
                  </p:cNvSpPr>
                  <p:nvPr/>
                </p:nvSpPr>
                <p:spPr bwMode="auto">
                  <a:xfrm>
                    <a:off x="5414" y="291"/>
                    <a:ext cx="293" cy="1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RPC3</a:t>
                    </a:r>
                  </a:p>
                </p:txBody>
              </p:sp>
            </p:grpSp>
          </p:grp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 flipH="1">
                <a:off x="6141" y="413"/>
                <a:ext cx="184" cy="181"/>
              </a:xfrm>
              <a:prstGeom prst="line">
                <a:avLst/>
              </a:prstGeom>
              <a:noFill/>
              <a:ln w="25400" cap="flat">
                <a:solidFill>
                  <a:srgbClr val="FF271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74" name="AutoShape 14"/>
              <p:cNvSpPr>
                <a:spLocks/>
              </p:cNvSpPr>
              <p:nvPr/>
            </p:nvSpPr>
            <p:spPr bwMode="auto">
              <a:xfrm>
                <a:off x="6317" y="312"/>
                <a:ext cx="96" cy="96"/>
              </a:xfrm>
              <a:prstGeom prst="star8">
                <a:avLst>
                  <a:gd name="adj" fmla="val 25000"/>
                </a:avLst>
              </a:prstGeom>
              <a:solidFill>
                <a:srgbClr val="FFFF33"/>
              </a:solidFill>
              <a:ln w="19050" cap="flat">
                <a:solidFill>
                  <a:srgbClr val="FF271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 flipH="1">
              <a:off x="5898" y="594"/>
              <a:ext cx="246" cy="235"/>
            </a:xfrm>
            <a:prstGeom prst="line">
              <a:avLst/>
            </a:prstGeom>
            <a:noFill/>
            <a:ln w="25400" cap="flat">
              <a:solidFill>
                <a:srgbClr val="FF2712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PHENIX Forward Upgrade Program</a:t>
            </a: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2508" y="892969"/>
            <a:ext cx="2134195" cy="4083100"/>
            <a:chOff x="0" y="0"/>
            <a:chExt cx="1912" cy="3658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0" y="0"/>
              <a:ext cx="1912" cy="3658"/>
              <a:chOff x="0" y="0"/>
              <a:chExt cx="1912" cy="3658"/>
            </a:xfrm>
          </p:grpSpPr>
          <p:pic>
            <p:nvPicPr>
              <p:cNvPr id="15379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912" cy="145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5380" name="Freeform 20"/>
              <p:cNvSpPr>
                <a:spLocks/>
              </p:cNvSpPr>
              <p:nvPr/>
            </p:nvSpPr>
            <p:spPr bwMode="auto">
              <a:xfrm>
                <a:off x="294" y="1461"/>
                <a:ext cx="418" cy="2197"/>
              </a:xfrm>
              <a:custGeom>
                <a:avLst/>
                <a:gdLst/>
                <a:ahLst/>
                <a:cxnLst>
                  <a:cxn ang="0">
                    <a:pos x="6756" y="0"/>
                  </a:cxn>
                  <a:cxn ang="0">
                    <a:pos x="14577" y="21600"/>
                  </a:cxn>
                </a:cxnLst>
                <a:rect l="0" t="0" r="r" b="b"/>
                <a:pathLst>
                  <a:path w="14577" h="21600">
                    <a:moveTo>
                      <a:pt x="6756" y="0"/>
                    </a:moveTo>
                    <a:cubicBezTo>
                      <a:pt x="-7023" y="6816"/>
                      <a:pt x="2660" y="17406"/>
                      <a:pt x="14577" y="21600"/>
                    </a:cubicBezTo>
                  </a:path>
                </a:pathLst>
              </a:custGeom>
              <a:noFill/>
              <a:ln w="508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81" name="Rectangle 21"/>
              <p:cNvSpPr>
                <a:spLocks/>
              </p:cNvSpPr>
              <p:nvPr/>
            </p:nvSpPr>
            <p:spPr bwMode="auto">
              <a:xfrm>
                <a:off x="243" y="1167"/>
                <a:ext cx="322" cy="19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400" dirty="0">
                    <a:solidFill>
                      <a:srgbClr val="FEFDD5"/>
                    </a:solidFill>
                  </a:rPr>
                  <a:t>2010</a:t>
                </a:r>
              </a:p>
            </p:txBody>
          </p:sp>
        </p:grpSp>
        <p:sp>
          <p:nvSpPr>
            <p:cNvPr id="15383" name="Rectangle 23"/>
            <p:cNvSpPr>
              <a:spLocks/>
            </p:cNvSpPr>
            <p:nvPr/>
          </p:nvSpPr>
          <p:spPr bwMode="auto">
            <a:xfrm>
              <a:off x="1149" y="1446"/>
              <a:ext cx="686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dirty="0">
                  <a:solidFill>
                    <a:schemeClr val="tx1"/>
                  </a:solidFill>
                  <a:latin typeface="+mj-lt"/>
                </a:rPr>
                <a:t>Absorber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820790" y="3137669"/>
            <a:ext cx="3468050" cy="1696641"/>
            <a:chOff x="0" y="0"/>
            <a:chExt cx="3106" cy="1520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0" y="0"/>
              <a:ext cx="2613" cy="1520"/>
              <a:chOff x="0" y="0"/>
              <a:chExt cx="2613" cy="1520"/>
            </a:xfrm>
          </p:grpSpPr>
          <p:pic>
            <p:nvPicPr>
              <p:cNvPr id="15385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3" y="0"/>
                <a:ext cx="2160" cy="1520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</p:pic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 rot="10800000" flipH="1">
                <a:off x="0" y="724"/>
                <a:ext cx="864" cy="77"/>
              </a:xfrm>
              <a:prstGeom prst="line">
                <a:avLst/>
              </a:prstGeom>
              <a:noFill/>
              <a:ln w="508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87" name="Rectangle 27"/>
              <p:cNvSpPr>
                <a:spLocks/>
              </p:cNvSpPr>
              <p:nvPr/>
            </p:nvSpPr>
            <p:spPr bwMode="auto">
              <a:xfrm>
                <a:off x="1575" y="83"/>
                <a:ext cx="724" cy="19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400" dirty="0">
                    <a:solidFill>
                      <a:srgbClr val="FEFDD5"/>
                    </a:solidFill>
                  </a:rPr>
                  <a:t>2009, 2010</a:t>
                </a:r>
              </a:p>
            </p:txBody>
          </p:sp>
        </p:grpSp>
        <p:sp>
          <p:nvSpPr>
            <p:cNvPr id="15389" name="Rectangle 29"/>
            <p:cNvSpPr>
              <a:spLocks/>
            </p:cNvSpPr>
            <p:nvPr/>
          </p:nvSpPr>
          <p:spPr bwMode="auto">
            <a:xfrm>
              <a:off x="2700" y="530"/>
              <a:ext cx="406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dirty="0">
                  <a:solidFill>
                    <a:schemeClr val="tx1"/>
                  </a:solidFill>
                  <a:latin typeface="+mj-lt"/>
                </a:rPr>
                <a:t>RPC3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83977" y="4951512"/>
            <a:ext cx="6822281" cy="1464469"/>
            <a:chOff x="0" y="0"/>
            <a:chExt cx="6112" cy="1312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0" y="0"/>
              <a:ext cx="5648" cy="1312"/>
              <a:chOff x="0" y="0"/>
              <a:chExt cx="5648" cy="1312"/>
            </a:xfrm>
          </p:grpSpPr>
          <p:pic>
            <p:nvPicPr>
              <p:cNvPr id="15391" name="Picture 3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55" t="40370" r="81389" b="21666"/>
              <a:stretch>
                <a:fillRect/>
              </a:stretch>
            </p:blipFill>
            <p:spPr bwMode="auto">
              <a:xfrm rot="5400000">
                <a:off x="3958" y="-378"/>
                <a:ext cx="1312" cy="206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>
                <a:off x="0" y="297"/>
                <a:ext cx="3560" cy="397"/>
              </a:xfrm>
              <a:prstGeom prst="line">
                <a:avLst/>
              </a:prstGeom>
              <a:noFill/>
              <a:ln w="508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3" name="Rectangle 33"/>
              <p:cNvSpPr>
                <a:spLocks/>
              </p:cNvSpPr>
              <p:nvPr/>
            </p:nvSpPr>
            <p:spPr bwMode="auto">
              <a:xfrm>
                <a:off x="5136" y="91"/>
                <a:ext cx="322" cy="19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400" dirty="0">
                    <a:solidFill>
                      <a:srgbClr val="FEFDD5"/>
                    </a:solidFill>
                  </a:rPr>
                  <a:t>2011</a:t>
                </a:r>
              </a:p>
            </p:txBody>
          </p:sp>
        </p:grpSp>
        <p:sp>
          <p:nvSpPr>
            <p:cNvPr id="15395" name="Rectangle 35"/>
            <p:cNvSpPr>
              <a:spLocks/>
            </p:cNvSpPr>
            <p:nvPr/>
          </p:nvSpPr>
          <p:spPr bwMode="auto">
            <a:xfrm>
              <a:off x="5734" y="1042"/>
              <a:ext cx="378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dirty="0">
                  <a:solidFill>
                    <a:schemeClr val="tx1"/>
                  </a:solidFill>
                  <a:latin typeface="+mj-lt"/>
                </a:rPr>
                <a:t>FVTX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892969" y="894085"/>
            <a:ext cx="3705820" cy="3867671"/>
            <a:chOff x="0" y="0"/>
            <a:chExt cx="3320" cy="3465"/>
          </a:xfrm>
        </p:grpSpPr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0" y="0"/>
              <a:ext cx="3320" cy="3465"/>
              <a:chOff x="0" y="0"/>
              <a:chExt cx="3320" cy="3465"/>
            </a:xfrm>
          </p:grpSpPr>
          <p:pic>
            <p:nvPicPr>
              <p:cNvPr id="15397" name="Picture 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1561" t="43228" r="7520" b="14973"/>
              <a:stretch>
                <a:fillRect/>
              </a:stretch>
            </p:blipFill>
            <p:spPr bwMode="auto">
              <a:xfrm>
                <a:off x="1424" y="0"/>
                <a:ext cx="1896" cy="145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5398" name="Freeform 38"/>
              <p:cNvSpPr>
                <a:spLocks/>
              </p:cNvSpPr>
              <p:nvPr/>
            </p:nvSpPr>
            <p:spPr bwMode="auto">
              <a:xfrm>
                <a:off x="0" y="1454"/>
                <a:ext cx="1497" cy="2011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8462" y="3839"/>
                      <a:pt x="2769" y="10714"/>
                      <a:pt x="0" y="21600"/>
                    </a:cubicBezTo>
                  </a:path>
                </a:pathLst>
              </a:custGeom>
              <a:noFill/>
              <a:ln w="508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9" name="Rectangle 39"/>
              <p:cNvSpPr>
                <a:spLocks/>
              </p:cNvSpPr>
              <p:nvPr/>
            </p:nvSpPr>
            <p:spPr bwMode="auto">
              <a:xfrm>
                <a:off x="1624" y="21"/>
                <a:ext cx="322" cy="19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400" dirty="0">
                    <a:solidFill>
                      <a:srgbClr val="FEFDD5"/>
                    </a:solidFill>
                  </a:rPr>
                  <a:t>2011</a:t>
                </a:r>
              </a:p>
            </p:txBody>
          </p:sp>
        </p:grpSp>
        <p:sp>
          <p:nvSpPr>
            <p:cNvPr id="15401" name="Rectangle 41"/>
            <p:cNvSpPr>
              <a:spLocks/>
            </p:cNvSpPr>
            <p:nvPr/>
          </p:nvSpPr>
          <p:spPr bwMode="auto">
            <a:xfrm>
              <a:off x="1568" y="1508"/>
              <a:ext cx="406" cy="17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dirty="0">
                  <a:solidFill>
                    <a:schemeClr val="tx1"/>
                  </a:solidFill>
                  <a:latin typeface="+mj-lt"/>
                </a:rPr>
                <a:t>RPC1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PHENIXsolenoiddetectorsAssembly_cutout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68" y="1349018"/>
            <a:ext cx="4045432" cy="243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Rapidity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90" y="1095017"/>
            <a:ext cx="5244351" cy="503114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Full 2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coverage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Electromagnetic and </a:t>
            </a:r>
            <a:r>
              <a:rPr 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Hadronic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calorimetry</a:t>
            </a:r>
            <a:endParaRPr lang="en-US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2T </a:t>
            </a:r>
            <a:r>
              <a:rPr 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Solenoidal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Field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VTX detector for central tracker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Also allow heavy quark jets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Primary (initial) focus of jet and di-jet measurements in HI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Designed to include possible upgrade path:  additional tracking, EID,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ePHENIX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Will take full advantage of RHIC’s flexibility:  </a:t>
            </a:r>
            <a:r>
              <a:rPr 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d+A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Cu+Au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, U+U, etc.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26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2526"/>
            <a:ext cx="5117746" cy="51636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Rely on central magnet field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tudying other field/magnet possibilities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EMCal</a:t>
            </a:r>
            <a:r>
              <a:rPr lang="en-US" dirty="0" smtClean="0"/>
              <a:t> based on restack of current PHENIX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PbSc</a:t>
            </a:r>
            <a:r>
              <a:rPr lang="en-US" dirty="0" smtClean="0"/>
              <a:t> from central arm (5.52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MPC forward arm (2.2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 tracker considering GEM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Interest of HI in forward direction may influence choices based on expected multiplicity.</a:t>
            </a:r>
            <a:endParaRPr lang="en-US" dirty="0"/>
          </a:p>
        </p:txBody>
      </p:sp>
      <p:pic>
        <p:nvPicPr>
          <p:cNvPr id="6" name="Picture 5" descr="ForwardStrawm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4" y="962526"/>
            <a:ext cx="2987708" cy="3189465"/>
          </a:xfrm>
          <a:prstGeom prst="rect">
            <a:avLst/>
          </a:prstGeom>
        </p:spPr>
      </p:pic>
      <p:pic>
        <p:nvPicPr>
          <p:cNvPr id="7" name="Picture 6" descr="emcalrestac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566"/>
          <a:stretch/>
        </p:blipFill>
        <p:spPr>
          <a:xfrm>
            <a:off x="5304116" y="4042030"/>
            <a:ext cx="1778001" cy="1770087"/>
          </a:xfrm>
          <a:prstGeom prst="rect">
            <a:avLst/>
          </a:prstGeom>
        </p:spPr>
      </p:pic>
      <p:pic>
        <p:nvPicPr>
          <p:cNvPr id="10" name="Picture 9" descr="emcalrestac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55" t="89190" r="39535"/>
          <a:stretch/>
        </p:blipFill>
        <p:spPr>
          <a:xfrm>
            <a:off x="5424661" y="5857477"/>
            <a:ext cx="163243" cy="197503"/>
          </a:xfrm>
          <a:prstGeom prst="rect">
            <a:avLst/>
          </a:prstGeom>
        </p:spPr>
      </p:pic>
      <p:pic>
        <p:nvPicPr>
          <p:cNvPr id="12" name="Picture 11" descr="mpcrest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76" y="4772509"/>
            <a:ext cx="958824" cy="965689"/>
          </a:xfrm>
          <a:prstGeom prst="rect">
            <a:avLst/>
          </a:prstGeom>
        </p:spPr>
      </p:pic>
      <p:pic>
        <p:nvPicPr>
          <p:cNvPr id="14" name="Picture 13" descr="mpcrestack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95" t="94090"/>
          <a:stretch/>
        </p:blipFill>
        <p:spPr>
          <a:xfrm>
            <a:off x="7742420" y="6054980"/>
            <a:ext cx="109002" cy="1157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30633" y="3782659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PbSc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restack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8970" y="5738198"/>
            <a:ext cx="185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=12x12 towers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 tower is 5.5cm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8248" y="4444400"/>
            <a:ext cx="135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MPC restack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1442" y="588433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 2.2cm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394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</a:t>
            </a:r>
            <a:r>
              <a:rPr lang="en-US" dirty="0" err="1" smtClean="0"/>
              <a:t>eRHIC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-32925" y="2666356"/>
            <a:ext cx="5620055" cy="3963044"/>
            <a:chOff x="574750" y="736048"/>
            <a:chExt cx="8135903" cy="5579620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105463" y="1344260"/>
              <a:ext cx="4655116" cy="4654620"/>
            </a:xfrm>
            <a:prstGeom prst="ellipse">
              <a:avLst/>
            </a:prstGeom>
            <a:blipFill rotWithShape="1">
              <a:blip r:embed="rId2" cstate="print"/>
              <a:tile tx="0" ty="0" sx="100000" sy="100000" flip="none" algn="tl"/>
            </a:blip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851420" y="1087706"/>
              <a:ext cx="5161889" cy="5161339"/>
            </a:xfrm>
            <a:prstGeom prst="ellips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525186" y="1750985"/>
              <a:ext cx="3815669" cy="3815262"/>
            </a:xfrm>
            <a:prstGeom prst="ellipse">
              <a:avLst/>
            </a:prstGeom>
            <a:blipFill rotWithShape="1"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937210" y="2190223"/>
              <a:ext cx="2963957" cy="2963641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Dodecagon 51"/>
            <p:cNvSpPr/>
            <p:nvPr/>
          </p:nvSpPr>
          <p:spPr>
            <a:xfrm rot="20688423">
              <a:off x="3326074" y="2550592"/>
              <a:ext cx="2190598" cy="2233706"/>
            </a:xfrm>
            <a:prstGeom prst="dodecagon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Dodecagon 52"/>
            <p:cNvSpPr/>
            <p:nvPr/>
          </p:nvSpPr>
          <p:spPr>
            <a:xfrm>
              <a:off x="4153374" y="3397842"/>
              <a:ext cx="536919" cy="536879"/>
            </a:xfrm>
            <a:prstGeom prst="dodecagon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Dodecagon 53"/>
            <p:cNvSpPr>
              <a:spLocks noChangeAspect="1"/>
            </p:cNvSpPr>
            <p:nvPr/>
          </p:nvSpPr>
          <p:spPr>
            <a:xfrm>
              <a:off x="4246590" y="3488839"/>
              <a:ext cx="354367" cy="354340"/>
            </a:xfrm>
            <a:prstGeom prst="dodecagon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Dodecagon 54"/>
            <p:cNvSpPr>
              <a:spLocks noChangeAspect="1"/>
            </p:cNvSpPr>
            <p:nvPr/>
          </p:nvSpPr>
          <p:spPr>
            <a:xfrm>
              <a:off x="4331481" y="3575956"/>
              <a:ext cx="177180" cy="177170"/>
            </a:xfrm>
            <a:prstGeom prst="dodecagon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604A7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63813" y="1230779"/>
              <a:ext cx="1146840" cy="5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R [cm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4433021" y="3671570"/>
              <a:ext cx="336746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flipH="1">
              <a:off x="4433021" y="3392887"/>
              <a:ext cx="336746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 flipH="1">
              <a:off x="4433021" y="2492337"/>
              <a:ext cx="336746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flipH="1">
              <a:off x="4433021" y="2213525"/>
              <a:ext cx="336746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7718925" y="3178223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18925" y="347384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30577" y="228436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0577" y="201720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4653" y="736048"/>
              <a:ext cx="1418348" cy="649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EMCal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6" name="Curved Connector 65"/>
            <p:cNvCxnSpPr/>
            <p:nvPr/>
          </p:nvCxnSpPr>
          <p:spPr>
            <a:xfrm>
              <a:off x="2042547" y="1624130"/>
              <a:ext cx="1462195" cy="739186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7" name="TextBox 66"/>
            <p:cNvSpPr txBox="1"/>
            <p:nvPr/>
          </p:nvSpPr>
          <p:spPr>
            <a:xfrm>
              <a:off x="830209" y="2023443"/>
              <a:ext cx="882291" cy="6499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PID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8" name="Curved Connector 67"/>
            <p:cNvCxnSpPr/>
            <p:nvPr/>
          </p:nvCxnSpPr>
          <p:spPr>
            <a:xfrm>
              <a:off x="1793160" y="2385588"/>
              <a:ext cx="1462195" cy="739186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TextBox 68"/>
            <p:cNvSpPr txBox="1"/>
            <p:nvPr/>
          </p:nvSpPr>
          <p:spPr>
            <a:xfrm>
              <a:off x="1244139" y="5287768"/>
              <a:ext cx="1281434" cy="9099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Inner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Tracker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0" name="Curved Connector 69"/>
            <p:cNvCxnSpPr/>
            <p:nvPr/>
          </p:nvCxnSpPr>
          <p:spPr>
            <a:xfrm flipV="1">
              <a:off x="2070409" y="3829862"/>
              <a:ext cx="2082965" cy="1865514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Curved Connector 70"/>
            <p:cNvCxnSpPr/>
            <p:nvPr/>
          </p:nvCxnSpPr>
          <p:spPr>
            <a:xfrm rot="10800000">
              <a:off x="5476498" y="3982263"/>
              <a:ext cx="1887644" cy="549931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2" name="TextBox 71"/>
            <p:cNvSpPr txBox="1"/>
            <p:nvPr/>
          </p:nvSpPr>
          <p:spPr>
            <a:xfrm>
              <a:off x="7331052" y="4055142"/>
              <a:ext cx="1344090" cy="996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Outer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tracker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3" name="Curved Connector 72"/>
            <p:cNvCxnSpPr/>
            <p:nvPr/>
          </p:nvCxnSpPr>
          <p:spPr>
            <a:xfrm rot="10800000">
              <a:off x="4665557" y="4257231"/>
              <a:ext cx="2347753" cy="1311891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4" name="TextBox 73"/>
            <p:cNvSpPr txBox="1"/>
            <p:nvPr/>
          </p:nvSpPr>
          <p:spPr>
            <a:xfrm>
              <a:off x="6922884" y="5241931"/>
              <a:ext cx="1743232" cy="1073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Additional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tracking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as needed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5" name="Curved Connector 74"/>
            <p:cNvCxnSpPr/>
            <p:nvPr/>
          </p:nvCxnSpPr>
          <p:spPr>
            <a:xfrm>
              <a:off x="2133084" y="1074164"/>
              <a:ext cx="1462195" cy="739186"/>
            </a:xfrm>
            <a:prstGeom prst="curved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TextBox 75"/>
            <p:cNvSpPr txBox="1"/>
            <p:nvPr/>
          </p:nvSpPr>
          <p:spPr>
            <a:xfrm>
              <a:off x="574750" y="1379746"/>
              <a:ext cx="1675935" cy="649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Magnet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715000" y="2810738"/>
            <a:ext cx="3429000" cy="404726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Immediate focus: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Make sure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sPHENIX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concept of barrel consistent with upgrade plans for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ePHENIX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physics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sPHENIX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entral arm proposal (CD0) to be submitted on Jul 1, 2012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EMCal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resolutions good enough?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Enough space for PID?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Momentum range for PID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 budget limitation for tracking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4800" y="838200"/>
            <a:ext cx="3903633" cy="135421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Minimal configuration/requirements: </a:t>
            </a:r>
          </a:p>
          <a:p>
            <a:pPr marL="457200" lvl="2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Backward: electrons, photons</a:t>
            </a:r>
          </a:p>
          <a:p>
            <a:pPr marL="457200" lvl="2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Barrel: electron, photons, hadrons</a:t>
            </a:r>
          </a:p>
          <a:p>
            <a:pPr marL="457200" lvl="2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Forward: hadrons</a:t>
            </a:r>
          </a:p>
          <a:p>
            <a:pPr marL="457200" lvl="2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Roman Pots for forward protons</a:t>
            </a:r>
          </a:p>
        </p:txBody>
      </p:sp>
      <p:grpSp>
        <p:nvGrpSpPr>
          <p:cNvPr id="4" name="Group 78"/>
          <p:cNvGrpSpPr/>
          <p:nvPr/>
        </p:nvGrpSpPr>
        <p:grpSpPr>
          <a:xfrm>
            <a:off x="5581091" y="774501"/>
            <a:ext cx="3562909" cy="1206699"/>
            <a:chOff x="5638800" y="0"/>
            <a:chExt cx="3562909" cy="1206699"/>
          </a:xfrm>
        </p:grpSpPr>
        <p:grpSp>
          <p:nvGrpSpPr>
            <p:cNvPr id="5" name="Group 20"/>
            <p:cNvGrpSpPr/>
            <p:nvPr/>
          </p:nvGrpSpPr>
          <p:grpSpPr>
            <a:xfrm>
              <a:off x="6219542" y="270567"/>
              <a:ext cx="2822376" cy="407432"/>
              <a:chOff x="1015530" y="3433698"/>
              <a:chExt cx="2822376" cy="407432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2263823" y="3839542"/>
                <a:ext cx="1574083" cy="158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FF"/>
                </a:solidFill>
                <a:prstDash val="solid"/>
                <a:headEnd type="triangle"/>
                <a:tailEnd type="none"/>
              </a:ln>
              <a:effectLst>
                <a:glow rad="63500">
                  <a:srgbClr val="66CCFF">
                    <a:alpha val="45000"/>
                  </a:srgbClr>
                </a:glow>
              </a:effectLst>
            </p:spPr>
          </p:cxnSp>
          <p:cxnSp>
            <p:nvCxnSpPr>
              <p:cNvPr id="86" name="Straight Arrow Connector 85"/>
              <p:cNvCxnSpPr/>
              <p:nvPr/>
            </p:nvCxnSpPr>
            <p:spPr>
              <a:xfrm rot="10800000">
                <a:off x="1028504" y="3834778"/>
                <a:ext cx="1104626" cy="317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headEnd type="triangle"/>
                <a:tailEnd type="none"/>
              </a:ln>
              <a:effectLst>
                <a:glow rad="63500">
                  <a:srgbClr val="FF0000">
                    <a:alpha val="45000"/>
                  </a:srgbClr>
                </a:glow>
              </a:effectLst>
            </p:spPr>
          </p:cxnSp>
          <p:sp>
            <p:nvSpPr>
              <p:cNvPr id="87" name="TextBox 86"/>
              <p:cNvSpPr txBox="1"/>
              <p:nvPr/>
            </p:nvSpPr>
            <p:spPr>
              <a:xfrm>
                <a:off x="1015530" y="3465964"/>
                <a:ext cx="454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/>
                    <a:cs typeface="Comic Sans MS"/>
                  </a:rPr>
                  <a:t>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/>
                    <a:cs typeface="Comic Sans MS"/>
                  </a:rPr>
                  <a:t>-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cs typeface="Comic Sans M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140123" y="3433698"/>
                <a:ext cx="68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/>
                    <a:cs typeface="Comic Sans MS"/>
                  </a:rPr>
                  <a:t>p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/>
                    <a:cs typeface="Comic Sans MS"/>
                  </a:rPr>
                  <a:t>/A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flipV="1">
              <a:off x="7320679" y="0"/>
              <a:ext cx="1797619" cy="66812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Arrow Connector 81"/>
            <p:cNvCxnSpPr/>
            <p:nvPr/>
          </p:nvCxnSpPr>
          <p:spPr>
            <a:xfrm flipH="1">
              <a:off x="6079372" y="679325"/>
              <a:ext cx="1393707" cy="527374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3" name="TextBox 82"/>
            <p:cNvSpPr txBox="1"/>
            <p:nvPr/>
          </p:nvSpPr>
          <p:spPr>
            <a:xfrm>
              <a:off x="5638800" y="685800"/>
              <a:ext cx="1138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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Forward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58071" y="685800"/>
              <a:ext cx="134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Backward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/>
                </a:rPr>
                <a:t> 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311057" y="21336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Barrel cross section diagram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077066"/>
              </p:ext>
            </p:extLst>
          </p:nvPr>
        </p:nvGraphicFramePr>
        <p:xfrm>
          <a:off x="266700" y="1371600"/>
          <a:ext cx="8610600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263941"/>
                <a:gridCol w="1606259"/>
                <a:gridCol w="1316606"/>
                <a:gridCol w="1147194"/>
                <a:gridCol w="1676400"/>
                <a:gridCol w="16002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Year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  <a:sym typeface="Symbol" pitchFamily="18" charset="2"/>
                        </a:rPr>
                        <a:t></a:t>
                      </a:r>
                      <a:r>
                        <a:rPr kumimoji="0" lang="en-US" altLang="ja-JP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s (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GeV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L (pb</a:t>
                      </a:r>
                      <a:r>
                        <a:rPr kumimoji="0" lang="en-US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-1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FoM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 (P</a:t>
                      </a:r>
                      <a:r>
                        <a:rPr kumimoji="0" lang="en-US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4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FoM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 (P</a:t>
                      </a:r>
                      <a:r>
                        <a:rPr kumimoji="0" lang="en-US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0.35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27%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0.0019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0.12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40%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0.0031</a:t>
                      </a:r>
                      <a:endParaRPr kumimoji="0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49%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0.20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7.5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57%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0.79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2006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62.4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0.08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48%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0.0042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2009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500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40%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0.26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</a:rPr>
                        <a:t>1.6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2009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14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57%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1.4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2011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500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16.7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48%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0.88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3.8</a:t>
                      </a:r>
                    </a:p>
                  </a:txBody>
                  <a:tcPr anchor="b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2012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500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30.03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52%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2.2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8.1</a:t>
                      </a: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6755892" y="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96100" y="172974"/>
            <a:ext cx="685800" cy="13868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02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793992" y="48768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Data</a:t>
            </a:r>
            <a:endParaRPr lang="en-US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254591"/>
              </p:ext>
            </p:extLst>
          </p:nvPr>
        </p:nvGraphicFramePr>
        <p:xfrm>
          <a:off x="1379220" y="1676400"/>
          <a:ext cx="6850380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154964"/>
                <a:gridCol w="1504416"/>
                <a:gridCol w="1371600"/>
                <a:gridCol w="1066800"/>
                <a:gridCol w="17526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Year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  <a:sym typeface="Symbol" pitchFamily="18" charset="2"/>
                        </a:rPr>
                        <a:t></a:t>
                      </a:r>
                      <a:r>
                        <a:rPr kumimoji="0" lang="en-US" altLang="ja-JP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s (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GeV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L (pb</a:t>
                      </a:r>
                      <a:r>
                        <a:rPr kumimoji="0" lang="en-US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-1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FoM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 (P</a:t>
                      </a:r>
                      <a:r>
                        <a:rPr kumimoji="0" lang="en-US" sz="2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2002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0.15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15%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0.0034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2005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0.16</a:t>
                      </a:r>
                      <a:endParaRPr kumimoji="0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47%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0.035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2006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2.7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51%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0.7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2006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62.4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0.02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48%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Rounded MT Bold" pitchFamily="34" charset="0"/>
                        </a:rPr>
                        <a:t>0.0046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2008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200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5.2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46%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1.1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2012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200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9.2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58%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Rounded MT Bold" pitchFamily="34" charset="0"/>
                          <a:ea typeface="Osaka"/>
                          <a:cs typeface="Osaka"/>
                        </a:rPr>
                        <a:t>3.1</a:t>
                      </a: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16200000">
            <a:off x="6941058" y="235458"/>
            <a:ext cx="609600" cy="13868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575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0" y="533400"/>
            <a:ext cx="975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-228600" y="866775"/>
            <a:ext cx="937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1" hangingPunct="1"/>
            <a:r>
              <a:rPr lang="en-US" altLang="ja-JP" sz="2400" b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ＭＳ Ｐゴシック" pitchFamily="34" charset="-128"/>
              </a:rPr>
              <a:t>	Robust measurement covering wide </a:t>
            </a:r>
            <a:r>
              <a:rPr lang="en-US" altLang="ja-JP" sz="2400" b="0" i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ＭＳ Ｐゴシック" pitchFamily="34" charset="-128"/>
              </a:rPr>
              <a:t>x</a:t>
            </a:r>
            <a:r>
              <a:rPr lang="en-US" altLang="ja-JP" sz="2400" b="0" i="1" baseline="-25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ＭＳ Ｐゴシック" pitchFamily="34" charset="-128"/>
              </a:rPr>
              <a:t>g</a:t>
            </a:r>
            <a:r>
              <a:rPr lang="en-US" altLang="ja-JP" sz="2400" b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ＭＳ Ｐゴシック" pitchFamily="34" charset="-128"/>
              </a:rPr>
              <a:t> region through multiple channels:</a:t>
            </a: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I. Gluon Polarization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91938" name="Object 66"/>
          <p:cNvGraphicFramePr>
            <a:graphicFrameLocks noChangeAspect="1"/>
          </p:cNvGraphicFramePr>
          <p:nvPr/>
        </p:nvGraphicFramePr>
        <p:xfrm>
          <a:off x="1384300" y="2501900"/>
          <a:ext cx="1095375" cy="625475"/>
        </p:xfrm>
        <a:graphic>
          <a:graphicData uri="http://schemas.openxmlformats.org/presentationml/2006/ole">
            <p:oleObj spid="_x0000_s591938" name="ﾋﾞｯﾄﾏｯﾌﾟ ｲﾒｰｼﾞ" r:id="rId3" imgW="2314286" imgH="1324160" progId="PBrush">
              <p:embed/>
            </p:oleObj>
          </a:graphicData>
        </a:graphic>
      </p:graphicFrame>
      <p:graphicFrame>
        <p:nvGraphicFramePr>
          <p:cNvPr id="591939" name="Object 67"/>
          <p:cNvGraphicFramePr>
            <a:graphicFrameLocks noChangeAspect="1"/>
          </p:cNvGraphicFramePr>
          <p:nvPr/>
        </p:nvGraphicFramePr>
        <p:xfrm>
          <a:off x="1384300" y="2197100"/>
          <a:ext cx="1143000" cy="306388"/>
        </p:xfrm>
        <a:graphic>
          <a:graphicData uri="http://schemas.openxmlformats.org/presentationml/2006/ole">
            <p:oleObj spid="_x0000_s591939" name="数式" r:id="rId4" imgW="609480" imgH="164880" progId="Equation.3">
              <p:embed/>
            </p:oleObj>
          </a:graphicData>
        </a:graphic>
      </p:graphicFrame>
      <p:graphicFrame>
        <p:nvGraphicFramePr>
          <p:cNvPr id="591940" name="Object 68"/>
          <p:cNvGraphicFramePr>
            <a:graphicFrameLocks noChangeAspect="1"/>
          </p:cNvGraphicFramePr>
          <p:nvPr/>
        </p:nvGraphicFramePr>
        <p:xfrm>
          <a:off x="1384300" y="3187700"/>
          <a:ext cx="990600" cy="577850"/>
        </p:xfrm>
        <a:graphic>
          <a:graphicData uri="http://schemas.openxmlformats.org/presentationml/2006/ole">
            <p:oleObj spid="_x0000_s591940" name="数式" r:id="rId5" imgW="672840" imgH="393480" progId="Equation.3">
              <p:embed/>
            </p:oleObj>
          </a:graphicData>
        </a:graphic>
      </p:graphicFrame>
      <p:graphicFrame>
        <p:nvGraphicFramePr>
          <p:cNvPr id="591941" name="Object 69"/>
          <p:cNvGraphicFramePr>
            <a:graphicFrameLocks noChangeAspect="1"/>
          </p:cNvGraphicFramePr>
          <p:nvPr/>
        </p:nvGraphicFramePr>
        <p:xfrm>
          <a:off x="3987800" y="2436813"/>
          <a:ext cx="1095375" cy="649287"/>
        </p:xfrm>
        <a:graphic>
          <a:graphicData uri="http://schemas.openxmlformats.org/presentationml/2006/ole">
            <p:oleObj spid="_x0000_s591941" name="ﾋﾞｯﾄﾏｯﾌﾟ ｲﾒｰｼﾞ" r:id="rId6" imgW="2314286" imgH="1371429" progId="PBrush">
              <p:embed/>
            </p:oleObj>
          </a:graphicData>
        </a:graphic>
      </p:graphicFrame>
      <p:graphicFrame>
        <p:nvGraphicFramePr>
          <p:cNvPr id="591942" name="Object 70"/>
          <p:cNvGraphicFramePr>
            <a:graphicFrameLocks noChangeAspect="1"/>
          </p:cNvGraphicFramePr>
          <p:nvPr/>
        </p:nvGraphicFramePr>
        <p:xfrm>
          <a:off x="3975100" y="2171700"/>
          <a:ext cx="1079500" cy="303213"/>
        </p:xfrm>
        <a:graphic>
          <a:graphicData uri="http://schemas.openxmlformats.org/presentationml/2006/ole">
            <p:oleObj spid="_x0000_s591942" name="数式" r:id="rId7" imgW="583920" imgH="164880" progId="Equation.3">
              <p:embed/>
            </p:oleObj>
          </a:graphicData>
        </a:graphic>
      </p:graphicFrame>
      <p:graphicFrame>
        <p:nvGraphicFramePr>
          <p:cNvPr id="591943" name="Object 71"/>
          <p:cNvGraphicFramePr>
            <a:graphicFrameLocks noChangeAspect="1"/>
          </p:cNvGraphicFramePr>
          <p:nvPr/>
        </p:nvGraphicFramePr>
        <p:xfrm>
          <a:off x="3898900" y="3117850"/>
          <a:ext cx="990600" cy="654050"/>
        </p:xfrm>
        <a:graphic>
          <a:graphicData uri="http://schemas.openxmlformats.org/presentationml/2006/ole">
            <p:oleObj spid="_x0000_s591943" name="数式" r:id="rId8" imgW="634680" imgH="419040" progId="Equation.3">
              <p:embed/>
            </p:oleObj>
          </a:graphicData>
        </a:graphic>
      </p:graphicFrame>
      <p:graphicFrame>
        <p:nvGraphicFramePr>
          <p:cNvPr id="591944" name="Object 72"/>
          <p:cNvGraphicFramePr>
            <a:graphicFrameLocks noChangeAspect="1"/>
          </p:cNvGraphicFramePr>
          <p:nvPr/>
        </p:nvGraphicFramePr>
        <p:xfrm>
          <a:off x="6554788" y="2378075"/>
          <a:ext cx="736600" cy="809625"/>
        </p:xfrm>
        <a:graphic>
          <a:graphicData uri="http://schemas.openxmlformats.org/presentationml/2006/ole">
            <p:oleObj spid="_x0000_s591944" name="Bitmap Image" r:id="rId9" imgW="1704762" imgH="1876190" progId="PBrush">
              <p:embed/>
            </p:oleObj>
          </a:graphicData>
        </a:graphic>
      </p:graphicFrame>
      <p:graphicFrame>
        <p:nvGraphicFramePr>
          <p:cNvPr id="591945" name="Object 73"/>
          <p:cNvGraphicFramePr>
            <a:graphicFrameLocks noChangeAspect="1"/>
          </p:cNvGraphicFramePr>
          <p:nvPr/>
        </p:nvGraphicFramePr>
        <p:xfrm>
          <a:off x="6478588" y="2120900"/>
          <a:ext cx="976312" cy="279400"/>
        </p:xfrm>
        <a:graphic>
          <a:graphicData uri="http://schemas.openxmlformats.org/presentationml/2006/ole">
            <p:oleObj spid="_x0000_s591945" name="数式" r:id="rId10" imgW="571320" imgH="164880" progId="Equation.3">
              <p:embed/>
            </p:oleObj>
          </a:graphicData>
        </a:graphic>
      </p:graphicFrame>
      <p:graphicFrame>
        <p:nvGraphicFramePr>
          <p:cNvPr id="591946" name="Object 74"/>
          <p:cNvGraphicFramePr>
            <a:graphicFrameLocks noChangeAspect="1"/>
          </p:cNvGraphicFramePr>
          <p:nvPr/>
        </p:nvGraphicFramePr>
        <p:xfrm>
          <a:off x="6388100" y="3171825"/>
          <a:ext cx="1000125" cy="701675"/>
        </p:xfrm>
        <a:graphic>
          <a:graphicData uri="http://schemas.openxmlformats.org/presentationml/2006/ole">
            <p:oleObj spid="_x0000_s591946" name="数式" r:id="rId11" imgW="596880" imgH="419040" progId="Equation.3">
              <p:embed/>
            </p:oleObj>
          </a:graphicData>
        </a:graphic>
      </p:graphicFrame>
      <p:graphicFrame>
        <p:nvGraphicFramePr>
          <p:cNvPr id="591964" name="Object 92"/>
          <p:cNvGraphicFramePr>
            <a:graphicFrameLocks noChangeAspect="1"/>
          </p:cNvGraphicFramePr>
          <p:nvPr/>
        </p:nvGraphicFramePr>
        <p:xfrm>
          <a:off x="2451100" y="4605338"/>
          <a:ext cx="1066800" cy="715962"/>
        </p:xfrm>
        <a:graphic>
          <a:graphicData uri="http://schemas.openxmlformats.org/presentationml/2006/ole">
            <p:oleObj spid="_x0000_s591964" name="Image" r:id="rId12" imgW="4215873" imgH="2831746" progId="">
              <p:embed/>
            </p:oleObj>
          </a:graphicData>
        </a:graphic>
      </p:graphicFrame>
      <p:graphicFrame>
        <p:nvGraphicFramePr>
          <p:cNvPr id="591965" name="Object 93"/>
          <p:cNvGraphicFramePr>
            <a:graphicFrameLocks noChangeAspect="1"/>
          </p:cNvGraphicFramePr>
          <p:nvPr/>
        </p:nvGraphicFramePr>
        <p:xfrm>
          <a:off x="4826000" y="4603750"/>
          <a:ext cx="1168400" cy="781050"/>
        </p:xfrm>
        <a:graphic>
          <a:graphicData uri="http://schemas.openxmlformats.org/presentationml/2006/ole">
            <p:oleObj spid="_x0000_s591965" name="Image" r:id="rId13" imgW="4317460" imgH="2882540" progId="">
              <p:embed/>
            </p:oleObj>
          </a:graphicData>
        </a:graphic>
      </p:graphicFrame>
      <p:graphicFrame>
        <p:nvGraphicFramePr>
          <p:cNvPr id="591966" name="Object 94"/>
          <p:cNvGraphicFramePr>
            <a:graphicFrameLocks noChangeAspect="1"/>
          </p:cNvGraphicFramePr>
          <p:nvPr/>
        </p:nvGraphicFramePr>
        <p:xfrm>
          <a:off x="5187950" y="4244975"/>
          <a:ext cx="1238250" cy="377825"/>
        </p:xfrm>
        <a:graphic>
          <a:graphicData uri="http://schemas.openxmlformats.org/presentationml/2006/ole">
            <p:oleObj spid="_x0000_s591966" name="Equation" r:id="rId14" imgW="660240" imgH="203040" progId="Equation.DSMT4">
              <p:embed/>
            </p:oleObj>
          </a:graphicData>
        </a:graphic>
      </p:graphicFrame>
      <p:graphicFrame>
        <p:nvGraphicFramePr>
          <p:cNvPr id="591967" name="Object 95"/>
          <p:cNvGraphicFramePr>
            <a:graphicFrameLocks noChangeAspect="1"/>
          </p:cNvGraphicFramePr>
          <p:nvPr/>
        </p:nvGraphicFramePr>
        <p:xfrm>
          <a:off x="5359400" y="5187950"/>
          <a:ext cx="990600" cy="577850"/>
        </p:xfrm>
        <a:graphic>
          <a:graphicData uri="http://schemas.openxmlformats.org/presentationml/2006/ole">
            <p:oleObj spid="_x0000_s591967" name="数式" r:id="rId15" imgW="672840" imgH="393480" progId="Equation.3">
              <p:embed/>
            </p:oleObj>
          </a:graphicData>
        </a:graphic>
      </p:graphicFrame>
      <p:graphicFrame>
        <p:nvGraphicFramePr>
          <p:cNvPr id="591968" name="Object 96"/>
          <p:cNvGraphicFramePr>
            <a:graphicFrameLocks noChangeAspect="1"/>
          </p:cNvGraphicFramePr>
          <p:nvPr/>
        </p:nvGraphicFramePr>
        <p:xfrm>
          <a:off x="2451100" y="4254500"/>
          <a:ext cx="1103313" cy="325438"/>
        </p:xfrm>
        <a:graphic>
          <a:graphicData uri="http://schemas.openxmlformats.org/presentationml/2006/ole">
            <p:oleObj spid="_x0000_s591968" name="Equation" r:id="rId16" imgW="596880" imgH="177480" progId="Equation.DSMT4">
              <p:embed/>
            </p:oleObj>
          </a:graphicData>
        </a:graphic>
      </p:graphicFrame>
      <p:graphicFrame>
        <p:nvGraphicFramePr>
          <p:cNvPr id="591969" name="Object 97"/>
          <p:cNvGraphicFramePr>
            <a:graphicFrameLocks noChangeAspect="1"/>
          </p:cNvGraphicFramePr>
          <p:nvPr/>
        </p:nvGraphicFramePr>
        <p:xfrm>
          <a:off x="2451100" y="5168900"/>
          <a:ext cx="990600" cy="654050"/>
        </p:xfrm>
        <a:graphic>
          <a:graphicData uri="http://schemas.openxmlformats.org/presentationml/2006/ole">
            <p:oleObj spid="_x0000_s591969" name="数式" r:id="rId17" imgW="634680" imgH="4190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9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9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ja-JP" dirty="0" smtClean="0">
                <a:ea typeface="ＭＳ Ｐゴシック" pitchFamily="34" charset="-128"/>
              </a:rPr>
              <a:t>ross sections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0" y="6462713"/>
            <a:ext cx="91440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ja-JP" sz="1900" b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NLO pQCD calculations are consistent with cross-section measurements</a:t>
            </a:r>
            <a:endParaRPr lang="en-US" sz="1900" b="0">
              <a:solidFill>
                <a:srgbClr val="660066"/>
              </a:solidFill>
              <a:latin typeface="Arial Rounded MT Bold" pitchFamily="34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540250" y="733425"/>
            <a:ext cx="4451350" cy="5670550"/>
            <a:chOff x="2860" y="462"/>
            <a:chExt cx="2804" cy="3572"/>
          </a:xfrm>
        </p:grpSpPr>
        <p:pic>
          <p:nvPicPr>
            <p:cNvPr id="59700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0" y="1870"/>
              <a:ext cx="2804" cy="2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2961" y="462"/>
              <a:ext cx="2655" cy="1480"/>
              <a:chOff x="2961" y="462"/>
              <a:chExt cx="2655" cy="1480"/>
            </a:xfrm>
          </p:grpSpPr>
          <p:sp>
            <p:nvSpPr>
              <p:cNvPr id="597032" name="Line 40"/>
              <p:cNvSpPr>
                <a:spLocks noChangeShapeType="1"/>
              </p:cNvSpPr>
              <p:nvPr/>
            </p:nvSpPr>
            <p:spPr bwMode="auto">
              <a:xfrm flipV="1">
                <a:off x="4965" y="462"/>
                <a:ext cx="197" cy="459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961" y="511"/>
                <a:ext cx="2655" cy="1431"/>
                <a:chOff x="2961" y="511"/>
                <a:chExt cx="2655" cy="1431"/>
              </a:xfrm>
            </p:grpSpPr>
            <p:sp>
              <p:nvSpPr>
                <p:cNvPr id="597046" name="Rectangle 54"/>
                <p:cNvSpPr>
                  <a:spLocks noChangeArrowheads="1"/>
                </p:cNvSpPr>
                <p:nvPr/>
              </p:nvSpPr>
              <p:spPr bwMode="auto">
                <a:xfrm>
                  <a:off x="4128" y="1462"/>
                  <a:ext cx="1488" cy="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4127" y="1459"/>
                  <a:ext cx="1441" cy="483"/>
                  <a:chOff x="3372" y="2313"/>
                  <a:chExt cx="1862" cy="604"/>
                </a:xfrm>
              </p:grpSpPr>
              <p:pic>
                <p:nvPicPr>
                  <p:cNvPr id="597004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999" y="2313"/>
                    <a:ext cx="595" cy="3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97005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372" y="2315"/>
                    <a:ext cx="581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59700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0" y="2603"/>
                    <a:ext cx="435" cy="2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b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sz="1800" b="0">
                        <a:solidFill>
                          <a:schemeClr val="tx1"/>
                        </a:solidFill>
                        <a:latin typeface="Arial" pitchFamily="34" charset="0"/>
                      </a:rPr>
                      <a:t>g</a:t>
                    </a:r>
                    <a:r>
                      <a:rPr lang="en-US" sz="1800" b="0" baseline="30000">
                        <a:solidFill>
                          <a:schemeClr val="tx1"/>
                        </a:solidFill>
                        <a:latin typeface="Arial" pitchFamily="34" charset="0"/>
                      </a:rPr>
                      <a:t>2</a:t>
                    </a:r>
                    <a:endParaRPr lang="en-US" sz="1800" b="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9700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7" y="2605"/>
                    <a:ext cx="585" cy="2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b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sz="1800" b="0">
                        <a:solidFill>
                          <a:schemeClr val="tx1"/>
                        </a:solidFill>
                        <a:latin typeface="Arial" pitchFamily="34" charset="0"/>
                      </a:rPr>
                      <a:t>g</a:t>
                    </a:r>
                    <a:r>
                      <a:rPr lang="en-US" sz="1800" b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sz="1800" b="0">
                        <a:solidFill>
                          <a:schemeClr val="tx1"/>
                        </a:solidFill>
                        <a:latin typeface="Arial" pitchFamily="34" charset="0"/>
                      </a:rPr>
                      <a:t>q</a:t>
                    </a:r>
                  </a:p>
                </p:txBody>
              </p:sp>
              <p:pic>
                <p:nvPicPr>
                  <p:cNvPr id="597008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672" y="2328"/>
                    <a:ext cx="562" cy="3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59700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2" y="2628"/>
                    <a:ext cx="435" cy="2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b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en-US" sz="1800" b="0">
                        <a:solidFill>
                          <a:schemeClr val="tx1"/>
                        </a:solidFill>
                        <a:latin typeface="Arial" pitchFamily="34" charset="0"/>
                      </a:rPr>
                      <a:t>q</a:t>
                    </a:r>
                    <a:r>
                      <a:rPr lang="en-US" sz="1800" b="0" baseline="30000">
                        <a:solidFill>
                          <a:schemeClr val="tx1"/>
                        </a:solidFill>
                        <a:latin typeface="Arial" pitchFamily="34" charset="0"/>
                      </a:rPr>
                      <a:t>2</a:t>
                    </a:r>
                    <a:endParaRPr lang="en-US" sz="1800" b="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597010" name="Oval 18"/>
                <p:cNvSpPr>
                  <a:spLocks noChangeArrowheads="1"/>
                </p:cNvSpPr>
                <p:nvPr/>
              </p:nvSpPr>
              <p:spPr bwMode="auto">
                <a:xfrm>
                  <a:off x="3614" y="1291"/>
                  <a:ext cx="215" cy="208"/>
                </a:xfrm>
                <a:prstGeom prst="ellipse">
                  <a:avLst/>
                </a:prstGeom>
                <a:solidFill>
                  <a:srgbClr val="FF85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1" name="Oval 19"/>
                <p:cNvSpPr>
                  <a:spLocks noChangeArrowheads="1"/>
                </p:cNvSpPr>
                <p:nvPr/>
              </p:nvSpPr>
              <p:spPr bwMode="auto">
                <a:xfrm>
                  <a:off x="3602" y="733"/>
                  <a:ext cx="238" cy="231"/>
                </a:xfrm>
                <a:prstGeom prst="ellipse">
                  <a:avLst/>
                </a:prstGeom>
                <a:solidFill>
                  <a:srgbClr val="9DCE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2" name="Rectangle 20"/>
                <p:cNvSpPr>
                  <a:spLocks noChangeArrowheads="1"/>
                </p:cNvSpPr>
                <p:nvPr/>
              </p:nvSpPr>
              <p:spPr bwMode="auto">
                <a:xfrm>
                  <a:off x="4183" y="1036"/>
                  <a:ext cx="569" cy="179"/>
                </a:xfrm>
                <a:prstGeom prst="rect">
                  <a:avLst/>
                </a:prstGeom>
                <a:noFill/>
                <a:ln w="19050">
                  <a:solidFill>
                    <a:srgbClr val="00E00B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3" name="Line 21"/>
                <p:cNvSpPr>
                  <a:spLocks noChangeShapeType="1"/>
                </p:cNvSpPr>
                <p:nvPr/>
              </p:nvSpPr>
              <p:spPr bwMode="auto">
                <a:xfrm>
                  <a:off x="3840" y="877"/>
                  <a:ext cx="352" cy="2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806" y="672"/>
                  <a:ext cx="164" cy="1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5" name="Line 23"/>
                <p:cNvSpPr>
                  <a:spLocks noChangeShapeType="1"/>
                </p:cNvSpPr>
                <p:nvPr/>
              </p:nvSpPr>
              <p:spPr bwMode="auto">
                <a:xfrm>
                  <a:off x="3813" y="1458"/>
                  <a:ext cx="160" cy="8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6" name="Line 24"/>
                <p:cNvSpPr>
                  <a:spLocks noChangeShapeType="1"/>
                </p:cNvSpPr>
                <p:nvPr/>
              </p:nvSpPr>
              <p:spPr bwMode="auto">
                <a:xfrm>
                  <a:off x="3803" y="1467"/>
                  <a:ext cx="160" cy="8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7" name="Line 25"/>
                <p:cNvSpPr>
                  <a:spLocks noChangeShapeType="1"/>
                </p:cNvSpPr>
                <p:nvPr/>
              </p:nvSpPr>
              <p:spPr bwMode="auto">
                <a:xfrm>
                  <a:off x="3791" y="1481"/>
                  <a:ext cx="160" cy="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825" y="691"/>
                  <a:ext cx="165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1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820" y="675"/>
                  <a:ext cx="165" cy="1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800" y="661"/>
                  <a:ext cx="166" cy="1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22" name="Line 30"/>
                <p:cNvSpPr>
                  <a:spLocks noChangeShapeType="1"/>
                </p:cNvSpPr>
                <p:nvPr/>
              </p:nvSpPr>
              <p:spPr bwMode="auto">
                <a:xfrm>
                  <a:off x="4192" y="1136"/>
                  <a:ext cx="5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597023" name="Object 31"/>
                <p:cNvGraphicFramePr>
                  <a:graphicFrameLocks noChangeAspect="1"/>
                </p:cNvGraphicFramePr>
                <p:nvPr/>
              </p:nvGraphicFramePr>
              <p:xfrm>
                <a:off x="3281" y="1134"/>
                <a:ext cx="142" cy="205"/>
              </p:xfrm>
              <a:graphic>
                <a:graphicData uri="http://schemas.openxmlformats.org/presentationml/2006/ole">
                  <p:oleObj spid="_x0000_s754690" name="Equation" r:id="rId7" imgW="152280" imgH="215640" progId="Equation.DSMT4">
                    <p:embed/>
                  </p:oleObj>
                </a:graphicData>
              </a:graphic>
            </p:graphicFrame>
            <p:graphicFrame>
              <p:nvGraphicFramePr>
                <p:cNvPr id="597024" name="Object 32"/>
                <p:cNvGraphicFramePr>
                  <a:graphicFrameLocks noChangeAspect="1"/>
                </p:cNvGraphicFramePr>
                <p:nvPr/>
              </p:nvGraphicFramePr>
              <p:xfrm>
                <a:off x="3688" y="1045"/>
                <a:ext cx="296" cy="209"/>
              </p:xfrm>
              <a:graphic>
                <a:graphicData uri="http://schemas.openxmlformats.org/presentationml/2006/ole">
                  <p:oleObj spid="_x0000_s754691" name="Equation" r:id="rId8" imgW="304560" imgH="215640" progId="Equation.DSMT4">
                    <p:embed/>
                  </p:oleObj>
                </a:graphicData>
              </a:graphic>
            </p:graphicFrame>
            <p:graphicFrame>
              <p:nvGraphicFramePr>
                <p:cNvPr id="597025" name="Object 33"/>
                <p:cNvGraphicFramePr>
                  <a:graphicFrameLocks noChangeAspect="1"/>
                </p:cNvGraphicFramePr>
                <p:nvPr/>
              </p:nvGraphicFramePr>
              <p:xfrm>
                <a:off x="3285" y="573"/>
                <a:ext cx="133" cy="208"/>
              </p:xfrm>
              <a:graphic>
                <a:graphicData uri="http://schemas.openxmlformats.org/presentationml/2006/ole">
                  <p:oleObj spid="_x0000_s754692" name="Equation" r:id="rId9" imgW="139680" imgH="215640" progId="Equation.DSMT4">
                    <p:embed/>
                  </p:oleObj>
                </a:graphicData>
              </a:graphic>
            </p:graphicFrame>
            <p:graphicFrame>
              <p:nvGraphicFramePr>
                <p:cNvPr id="597026" name="Object 34"/>
                <p:cNvGraphicFramePr>
                  <a:graphicFrameLocks noChangeAspect="1"/>
                </p:cNvGraphicFramePr>
                <p:nvPr/>
              </p:nvGraphicFramePr>
              <p:xfrm>
                <a:off x="3921" y="773"/>
                <a:ext cx="251" cy="192"/>
              </p:xfrm>
              <a:graphic>
                <a:graphicData uri="http://schemas.openxmlformats.org/presentationml/2006/ole">
                  <p:oleObj spid="_x0000_s754693" name="Equation" r:id="rId10" imgW="279360" imgH="215640" progId="Equation.DSMT4">
                    <p:embed/>
                  </p:oleObj>
                </a:graphicData>
              </a:graphic>
            </p:graphicFrame>
            <p:sp>
              <p:nvSpPr>
                <p:cNvPr id="59702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717" y="923"/>
                  <a:ext cx="246" cy="21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28" name="Line 36"/>
                <p:cNvSpPr>
                  <a:spLocks noChangeShapeType="1"/>
                </p:cNvSpPr>
                <p:nvPr/>
              </p:nvSpPr>
              <p:spPr bwMode="auto">
                <a:xfrm rot="20991552" flipV="1">
                  <a:off x="4957" y="830"/>
                  <a:ext cx="14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2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963" y="897"/>
                  <a:ext cx="158" cy="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972" y="833"/>
                  <a:ext cx="53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970" y="765"/>
                  <a:ext cx="20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597033" name="Object 41"/>
                <p:cNvGraphicFramePr>
                  <a:graphicFrameLocks noChangeAspect="1"/>
                </p:cNvGraphicFramePr>
                <p:nvPr/>
              </p:nvGraphicFramePr>
              <p:xfrm>
                <a:off x="3146" y="761"/>
                <a:ext cx="446" cy="162"/>
              </p:xfrm>
              <a:graphic>
                <a:graphicData uri="http://schemas.openxmlformats.org/presentationml/2006/ole">
                  <p:oleObj spid="_x0000_s754694" name="Image" r:id="rId11" imgW="1295238" imgH="466543" progId="">
                    <p:embed/>
                  </p:oleObj>
                </a:graphicData>
              </a:graphic>
            </p:graphicFrame>
            <p:graphicFrame>
              <p:nvGraphicFramePr>
                <p:cNvPr id="597034" name="Object 42"/>
                <p:cNvGraphicFramePr>
                  <a:graphicFrameLocks noChangeAspect="1"/>
                </p:cNvGraphicFramePr>
                <p:nvPr/>
              </p:nvGraphicFramePr>
              <p:xfrm>
                <a:off x="3146" y="1326"/>
                <a:ext cx="454" cy="146"/>
              </p:xfrm>
              <a:graphic>
                <a:graphicData uri="http://schemas.openxmlformats.org/presentationml/2006/ole">
                  <p:oleObj spid="_x0000_s754695" name="Image" r:id="rId12" imgW="1314286" imgH="419048" progId="">
                    <p:embed/>
                  </p:oleObj>
                </a:graphicData>
              </a:graphic>
            </p:graphicFrame>
            <p:sp>
              <p:nvSpPr>
                <p:cNvPr id="59703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830" y="1129"/>
                  <a:ext cx="353" cy="2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6" name="Line 44"/>
                <p:cNvSpPr>
                  <a:spLocks noChangeShapeType="1"/>
                </p:cNvSpPr>
                <p:nvPr/>
              </p:nvSpPr>
              <p:spPr bwMode="auto">
                <a:xfrm>
                  <a:off x="4726" y="1129"/>
                  <a:ext cx="29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7" name="Line 45"/>
                <p:cNvSpPr>
                  <a:spLocks noChangeShapeType="1"/>
                </p:cNvSpPr>
                <p:nvPr/>
              </p:nvSpPr>
              <p:spPr bwMode="auto">
                <a:xfrm>
                  <a:off x="4726" y="1136"/>
                  <a:ext cx="237" cy="2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038" name="Line 46"/>
                <p:cNvSpPr>
                  <a:spLocks noChangeShapeType="1"/>
                </p:cNvSpPr>
                <p:nvPr/>
              </p:nvSpPr>
              <p:spPr bwMode="auto">
                <a:xfrm>
                  <a:off x="4726" y="1136"/>
                  <a:ext cx="290" cy="2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97039" name="Picture 4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61" y="765"/>
                  <a:ext cx="163" cy="1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7040" name="Picture 48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961" y="1323"/>
                  <a:ext cx="163" cy="1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7041" name="Picture 49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11" y="1258"/>
                  <a:ext cx="137" cy="154"/>
                </a:xfrm>
                <a:prstGeom prst="rect">
                  <a:avLst/>
                </a:prstGeom>
                <a:noFill/>
              </p:spPr>
            </p:pic>
            <p:sp>
              <p:nvSpPr>
                <p:cNvPr id="5970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088" y="511"/>
                  <a:ext cx="24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sz="1800" b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800" b="0" baseline="3000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469599" y="3251496"/>
            <a:ext cx="2810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Symbol" pitchFamily="18" charset="2"/>
              </a:rPr>
              <a:t>p</a:t>
            </a:r>
            <a:r>
              <a:rPr lang="en-US" altLang="ja-JP" sz="2400" baseline="30000" dirty="0">
                <a:latin typeface="Symbol" pitchFamily="18" charset="2"/>
              </a:rPr>
              <a:t>0</a:t>
            </a:r>
            <a:r>
              <a:rPr lang="en-US" altLang="ja-JP" sz="2400" dirty="0">
                <a:latin typeface="Symbol" pitchFamily="18" charset="2"/>
              </a:rPr>
              <a:t> </a:t>
            </a:r>
            <a:r>
              <a:rPr lang="en-US" altLang="ja-JP" sz="2400" dirty="0" smtClean="0"/>
              <a:t>@ 200 </a:t>
            </a:r>
            <a:r>
              <a:rPr lang="en-US" altLang="ja-JP" sz="2400" dirty="0" err="1"/>
              <a:t>GeV</a:t>
            </a:r>
            <a:r>
              <a:rPr lang="en-US" altLang="ja-JP" sz="2400" dirty="0"/>
              <a:t>, </a:t>
            </a:r>
            <a:r>
              <a:rPr lang="en-US" altLang="ja-JP" sz="2400" dirty="0">
                <a:latin typeface="Symbol" pitchFamily="18" charset="2"/>
              </a:rPr>
              <a:t>h</a:t>
            </a:r>
            <a:r>
              <a:rPr lang="en-US" altLang="ja-JP" sz="2400" dirty="0"/>
              <a:t>~0</a:t>
            </a:r>
            <a:endParaRPr lang="en-US" altLang="ja-JP" sz="2400" baseline="30000" dirty="0">
              <a:latin typeface="Symbol" pitchFamily="18" charset="2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11447" y="754911"/>
            <a:ext cx="4137266" cy="5551946"/>
            <a:chOff x="336" y="768"/>
            <a:chExt cx="2044" cy="2859"/>
          </a:xfrm>
        </p:grpSpPr>
        <p:pic>
          <p:nvPicPr>
            <p:cNvPr id="60" name="Picture 6" descr="D:\Documents and Settings\aoki\デスクトップ\Image1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68"/>
              <a:ext cx="204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88" y="3437"/>
              <a:ext cx="110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PRD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76:051106,2007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6" name="テキスト ボックス 8"/>
          <p:cNvSpPr txBox="1"/>
          <p:nvPr/>
        </p:nvSpPr>
        <p:spPr>
          <a:xfrm flipH="1">
            <a:off x="849651" y="733750"/>
            <a:ext cx="1627730" cy="400110"/>
          </a:xfrm>
          <a:prstGeom prst="rect">
            <a:avLst/>
          </a:prstGeom>
          <a:solidFill>
            <a:srgbClr val="F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</a:t>
            </a:r>
            <a:r>
              <a:rPr kumimoji="1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0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(200 </a:t>
            </a:r>
            <a:r>
              <a:rPr kumimoji="1" lang="en-US" altLang="ja-JP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GeV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5" name="Rectangle 103"/>
          <p:cNvSpPr>
            <a:spLocks noChangeArrowheads="1"/>
          </p:cNvSpPr>
          <p:nvPr/>
        </p:nvSpPr>
        <p:spPr bwMode="auto">
          <a:xfrm>
            <a:off x="5354726" y="3108960"/>
            <a:ext cx="1665822" cy="2900731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ja-JP" dirty="0" smtClean="0">
                <a:ea typeface="ＭＳ Ｐゴシック" pitchFamily="34" charset="-128"/>
              </a:rPr>
              <a:t>ross sections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0" y="6462713"/>
            <a:ext cx="9144000" cy="381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ja-JP" sz="1900" b="0" dirty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NLO </a:t>
            </a:r>
            <a:r>
              <a:rPr lang="en-US" altLang="ja-JP" sz="1900" b="0" dirty="0" err="1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pQCD</a:t>
            </a:r>
            <a:r>
              <a:rPr lang="en-US" altLang="ja-JP" sz="1900" b="0" dirty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 calculations are consistent with cross-section measurements</a:t>
            </a:r>
            <a:endParaRPr lang="en-US" sz="1900" b="0" dirty="0">
              <a:solidFill>
                <a:srgbClr val="660066"/>
              </a:solidFill>
              <a:latin typeface="Arial Rounded MT Bold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1447" y="754911"/>
            <a:ext cx="4137266" cy="5551946"/>
            <a:chOff x="336" y="768"/>
            <a:chExt cx="2044" cy="2859"/>
          </a:xfrm>
        </p:grpSpPr>
        <p:pic>
          <p:nvPicPr>
            <p:cNvPr id="60" name="Picture 6" descr="D:\Documents and Settings\aoki\デスクトップ\Image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68"/>
              <a:ext cx="204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88" y="3437"/>
              <a:ext cx="110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PRD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76:051106,2007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6" name="テキスト ボックス 8"/>
          <p:cNvSpPr txBox="1"/>
          <p:nvPr/>
        </p:nvSpPr>
        <p:spPr>
          <a:xfrm flipH="1">
            <a:off x="849651" y="733750"/>
            <a:ext cx="1627730" cy="400110"/>
          </a:xfrm>
          <a:prstGeom prst="rect">
            <a:avLst/>
          </a:prstGeom>
          <a:solidFill>
            <a:srgbClr val="F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</a:t>
            </a:r>
            <a:r>
              <a:rPr kumimoji="1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0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(200 </a:t>
            </a:r>
            <a:r>
              <a:rPr kumimoji="1" lang="en-US" altLang="ja-JP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GeV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98399" y="834488"/>
            <a:ext cx="3902114" cy="4171397"/>
            <a:chOff x="2998399" y="834488"/>
            <a:chExt cx="3902114" cy="4171397"/>
          </a:xfrm>
        </p:grpSpPr>
        <p:pic>
          <p:nvPicPr>
            <p:cNvPr id="53" name="Picture 9" descr="62_4pi0xse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399" y="834488"/>
              <a:ext cx="3902114" cy="417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8"/>
            <p:cNvSpPr txBox="1"/>
            <p:nvPr/>
          </p:nvSpPr>
          <p:spPr>
            <a:xfrm flipH="1">
              <a:off x="3926003" y="843616"/>
              <a:ext cx="1730517" cy="400110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</a:t>
              </a:r>
              <a:r>
                <a:rPr kumimoji="1" lang="en-US" altLang="ja-JP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0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(62.4 </a:t>
              </a:r>
              <a:r>
                <a:rPr kumimoji="1" lang="en-US" altLang="ja-JP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GeV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)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02431" y="2223832"/>
            <a:ext cx="3440949" cy="4156466"/>
            <a:chOff x="5902431" y="2223832"/>
            <a:chExt cx="3440949" cy="4156466"/>
          </a:xfrm>
        </p:grpSpPr>
        <p:pic>
          <p:nvPicPr>
            <p:cNvPr id="54" name="Picture 10" descr="500pi0xec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431" y="2223832"/>
              <a:ext cx="3440949" cy="415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テキスト ボックス 8"/>
            <p:cNvSpPr txBox="1"/>
            <p:nvPr/>
          </p:nvSpPr>
          <p:spPr>
            <a:xfrm flipH="1">
              <a:off x="6736543" y="2293188"/>
              <a:ext cx="1730517" cy="400110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</a:t>
              </a:r>
              <a:r>
                <a:rPr kumimoji="1" lang="en-US" altLang="ja-JP" sz="20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0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(500 </a:t>
              </a:r>
              <a:r>
                <a:rPr kumimoji="1" lang="en-US" altLang="ja-JP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GeV</a:t>
              </a: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)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99293" y="990313"/>
            <a:ext cx="144142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900" b="0" dirty="0" smtClean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Also </a:t>
            </a:r>
            <a:r>
              <a:rPr lang="en-US" altLang="ja-JP" sz="1900" b="0" dirty="0" smtClean="0">
                <a:solidFill>
                  <a:srgbClr val="660066"/>
                </a:solidFill>
                <a:ea typeface="ＭＳ Ｐゴシック" pitchFamily="34" charset="-128"/>
              </a:rPr>
              <a:t>h</a:t>
            </a:r>
            <a:r>
              <a:rPr lang="en-US" altLang="ja-JP" sz="1900" b="0" dirty="0" smtClean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, </a:t>
            </a:r>
            <a:r>
              <a:rPr lang="en-US" altLang="ja-JP" sz="1900" b="0" dirty="0" smtClean="0">
                <a:solidFill>
                  <a:srgbClr val="660066"/>
                </a:solidFill>
                <a:ea typeface="ＭＳ Ｐゴシック" pitchFamily="34" charset="-128"/>
              </a:rPr>
              <a:t>g</a:t>
            </a:r>
            <a:r>
              <a:rPr lang="en-US" altLang="ja-JP" sz="1900" b="0" dirty="0" smtClean="0">
                <a:solidFill>
                  <a:srgbClr val="660066"/>
                </a:solidFill>
                <a:latin typeface="Arial Rounded MT Bold" pitchFamily="34" charset="0"/>
                <a:ea typeface="ＭＳ Ｐゴシック" pitchFamily="34" charset="-128"/>
              </a:rPr>
              <a:t> …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       &amp;quot;&quot;/&gt;&lt;property id=&quot;20307&quot; value=&quot;350&quot;/&gt;&lt;/object&gt;&lt;object type=&quot;3&quot; unique_id=&quot;10006&quot;&gt;&lt;property id=&quot;20148&quot; value=&quot;5&quot;/&gt;&lt;property id=&quot;20300&quot; value=&quot;Slide 4 - &amp;quot;The PHENIX Detector for Spin Physics&amp;quot;&quot;/&gt;&lt;property id=&quot;20307&quot; value=&quot;716&quot;/&gt;&lt;/object&gt;&lt;object type=&quot;3&quot; unique_id=&quot;10009&quot;&gt;&lt;property id=&quot;20148&quot; value=&quot;5&quot;/&gt;&lt;property id=&quot;20300&quot; value=&quot;Slide 7&quot;/&gt;&lt;property id=&quot;20307&quot; value=&quot;625&quot;/&gt;&lt;/object&gt;&lt;object type=&quot;3&quot; unique_id=&quot;10012&quot;&gt;&lt;property id=&quot;20148&quot; value=&quot;5&quot;/&gt;&lt;property id=&quot;20300&quot; value=&quot;Slide 10 - &amp;quot;ALL of 0 at Ös=200GeV&amp;quot;&quot;/&gt;&lt;property id=&quot;20307&quot; value=&quot;707&quot;/&gt;&lt;/object&gt;&lt;object type=&quot;3&quot; unique_id=&quot;10020&quot;&gt;&lt;property id=&quot;20148&quot; value=&quot;5&quot;/&gt;&lt;property id=&quot;20300&quot; value=&quot;Slide 18&quot;/&gt;&lt;property id=&quot;20307&quot; value=&quot;636&quot;/&gt;&lt;/object&gt;&lt;object type=&quot;3&quot; unique_id=&quot;10021&quot;&gt;&lt;property id=&quot;20148&quot; value=&quot;5&quot;/&gt;&lt;property id=&quot;20300&quot; value=&quot;Slide 33 - &amp;quot;Forward neutrons at Ös=200GeV&amp;quot;&quot;/&gt;&lt;property id=&quot;20307&quot; value=&quot;711&quot;/&gt;&lt;/object&gt;&lt;object type=&quot;3&quot; unique_id=&quot;10023&quot;&gt;&lt;property id=&quot;20148&quot; value=&quot;5&quot;/&gt;&lt;property id=&quot;20300&quot; value=&quot;Slide 34 - &amp;quot;AN of p0 and h± for y~0 at Ös=200GeV&amp;quot;&quot;/&gt;&lt;property id=&quot;20307&quot; value=&quot;698&quot;/&gt;&lt;/object&gt;&lt;object type=&quot;3&quot; unique_id=&quot;10031&quot;&gt;&lt;property id=&quot;20148&quot; value=&quot;5&quot;/&gt;&lt;property id=&quot;20300&quot; value=&quot;Slide 35 - &amp;quot;Flavor separation of q and q sea&amp;quot;&quot;/&gt;&lt;property id=&quot;20307&quot; value=&quot;641&quot;/&gt;&lt;/object&gt;&lt;object type=&quot;3&quot; unique_id=&quot;10037&quot;&gt;&lt;property id=&quot;20148&quot; value=&quot;5&quot;/&gt;&lt;property id=&quot;20300&quot; value=&quot;Slide 32 - &amp;quot;Extra slides…&amp;quot;&quot;/&gt;&lt;property id=&quot;20307&quot; value=&quot;702&quot;/&gt;&lt;/object&gt;&lt;object type=&quot;3&quot; unique_id=&quot;11310&quot;&gt;&lt;property id=&quot;20148&quot; value=&quot;5&quot;/&gt;&lt;property id=&quot;20300&quot; value=&quot;Slide 12&quot;/&gt;&lt;property id=&quot;20307&quot; value=&quot;729&quot;/&gt;&lt;/object&gt;&lt;object type=&quot;3&quot; unique_id=&quot;11311&quot;&gt;&lt;property id=&quot;20148&quot; value=&quot;5&quot;/&gt;&lt;property id=&quot;20300&quot; value=&quot;Slide 13&quot;/&gt;&lt;property id=&quot;20307&quot; value=&quot;730&quot;/&gt;&lt;/object&gt;&lt;object type=&quot;3&quot; unique_id=&quot;11692&quot;&gt;&lt;property id=&quot;20148&quot; value=&quot;5&quot;/&gt;&lt;property id=&quot;20300&quot; value=&quot;Slide 14 - &amp;quot;Forward Calorimetry: MPC&amp;quot;&quot;/&gt;&lt;property id=&quot;20307&quot; value=&quot;734&quot;/&gt;&lt;/object&gt;&lt;object type=&quot;3&quot; unique_id=&quot;11897&quot;&gt;&lt;property id=&quot;20148&quot; value=&quot;5&quot;/&gt;&lt;property id=&quot;20300&quot; value=&quot;Slide 8 - &amp;quot; Cross sections&amp;quot;&quot;/&gt;&lt;property id=&quot;20307&quot; value=&quot;736&quot;/&gt;&lt;/object&gt;&lt;object type=&quot;3&quot; unique_id=&quot;11898&quot;&gt;&lt;property id=&quot;20148&quot; value=&quot;5&quot;/&gt;&lt;property id=&quot;20300&quot; value=&quot;Slide 11 - &amp;quot;ALL of 0 at Ös=62.4GeV&amp;quot;&quot;/&gt;&lt;property id=&quot;20307&quot; value=&quot;735&quot;/&gt;&lt;/object&gt;&lt;object type=&quot;3&quot; unique_id=&quot;12430&quot;&gt;&lt;property id=&quot;20148&quot; value=&quot;5&quot;/&gt;&lt;property id=&quot;20300&quot; value=&quot;Slide 9 - &amp;quot; Cross sections&amp;quot;&quot;/&gt;&lt;property id=&quot;20307&quot; value=&quot;740&quot;/&gt;&lt;/object&gt;&lt;object type=&quot;3&quot; unique_id=&quot;13077&quot;&gt;&lt;property id=&quot;20148&quot; value=&quot;5&quot;/&gt;&lt;property id=&quot;20300&quot; value=&quot;Slide 15&quot;/&gt;&lt;property id=&quot;20307&quot; value=&quot;744&quot;/&gt;&lt;/object&gt;&lt;object type=&quot;3&quot; unique_id=&quot;14059&quot;&gt;&lt;property id=&quot;20148&quot; value=&quot;5&quot;/&gt;&lt;property id=&quot;20300&quot; value=&quot;Slide 24 - &amp;quot;Forward p0 AN @ 62.4 GeV&amp;quot;&quot;/&gt;&lt;property id=&quot;20307&quot; value=&quot;760&quot;/&gt;&lt;/object&gt;&lt;object type=&quot;3&quot; unique_id=&quot;14060&quot;&gt;&lt;property id=&quot;20148&quot; value=&quot;5&quot;/&gt;&lt;property id=&quot;20300&quot; value=&quot;Slide 23 - &amp;quot;AN: mid-rapidity 0 and &amp;quot;&quot;/&gt;&lt;property id=&quot;20307&quot; value=&quot;759&quot;/&gt;&lt;/object&gt;&lt;object type=&quot;3&quot; unique_id=&quot;14062&quot;&gt;&lt;property id=&quot;20148&quot; value=&quot;5&quot;/&gt;&lt;property id=&quot;20300&quot; value=&quot;Slide 25 - &amp;quot;Forward AN( )&amp;quot;&quot;/&gt;&lt;property id=&quot;20307&quot; value=&quot;762&quot;/&gt;&lt;/object&gt;&lt;object type=&quot;3&quot; unique_id=&quot;14349&quot;&gt;&lt;property id=&quot;20148&quot; value=&quot;5&quot;/&gt;&lt;property id=&quot;20300&quot; value=&quot;Slide 44 - &amp;quot;Event kinematics at s = 200 GeV&amp;quot;&quot;/&gt;&lt;property id=&quot;20307&quot; value=&quot;767&quot;/&gt;&lt;/object&gt;&lt;object type=&quot;3&quot; unique_id=&quot;14670&quot;&gt;&lt;property id=&quot;20148&quot; value=&quot;5&quot;/&gt;&lt;property id=&quot;20300&quot; value=&quot;Slide 2 - &amp;quot;The Proton Spin Structure (p+p)&amp;quot;&quot;/&gt;&lt;property id=&quot;20307&quot; value=&quot;771&quot;/&gt;&lt;/object&gt;&lt;object type=&quot;3&quot; unique_id=&quot;14671&quot;&gt;&lt;property id=&quot;20148&quot; value=&quot;5&quot;/&gt;&lt;property id=&quot;20300&quot; value=&quot;Slide 3 - &amp;quot;The Proton Spin Structure (p+p)&amp;quot;&quot;/&gt;&lt;property id=&quot;20307&quot; value=&quot;772&quot;/&gt;&lt;/object&gt;&lt;object type=&quot;3&quot; unique_id=&quot;14672&quot;&gt;&lt;property id=&quot;20148&quot; value=&quot;5&quot;/&gt;&lt;property id=&quot;20300&quot; value=&quot;Slide 36 - &amp;quot;Measuring ALL&amp;quot;&quot;/&gt;&lt;property id=&quot;20307&quot; value=&quot;768&quot;/&gt;&lt;/object&gt;&lt;object type=&quot;3&quot; unique_id=&quot;15897&quot;&gt;&lt;property id=&quot;20148&quot; value=&quot;5&quot;/&gt;&lt;property id=&quot;20300&quot; value=&quot;Slide 21 - &amp;quot;Transverse Spin Asymmetry Sources&amp;quot;&quot;/&gt;&lt;property id=&quot;20307&quot; value=&quot;774&quot;/&gt;&lt;/object&gt;&lt;object type=&quot;3&quot; unique_id=&quot;15899&quot;&gt;&lt;property id=&quot;20148&quot; value=&quot;5&quot;/&gt;&lt;property id=&quot;20300&quot; value=&quot;Slide 22 - &amp;quot;Measurements&amp;quot;&quot;/&gt;&lt;property id=&quot;20307&quot; value=&quot;776&quot;/&gt;&lt;/object&gt;&lt;object type=&quot;3&quot; unique_id=&quot;15900&quot;&gt;&lt;property id=&quot;20148&quot; value=&quot;5&quot;/&gt;&lt;property id=&quot;20300&quot; value=&quot;Slide 26&quot;/&gt;&lt;property id=&quot;20307&quot; value=&quot;779&quot;/&gt;&lt;/object&gt;&lt;object type=&quot;3&quot; unique_id=&quot;15901&quot;&gt;&lt;property id=&quot;20148&quot; value=&quot;5&quot;/&gt;&lt;property id=&quot;20300&quot; value=&quot;Slide 27 - &amp;quot;Global AN Analysis&amp;quot;&quot;/&gt;&lt;property id=&quot;20307&quot; value=&quot;784&quot;/&gt;&lt;/object&gt;&lt;object type=&quot;3&quot; unique_id=&quot;15902&quot;&gt;&lt;property id=&quot;20148&quot; value=&quot;5&quot;/&gt;&lt;property id=&quot;20300&quot; value=&quot;Slide 28 - &amp;quot;Polarized Drell-Yan Production&amp;quot;&quot;/&gt;&lt;property id=&quot;20307&quot; value=&quot;786&quot;/&gt;&lt;/object&gt;&lt;object type=&quot;3&quot; unique_id=&quot;15903&quot;&gt;&lt;property id=&quot;20148&quot; value=&quot;5&quot;/&gt;&lt;property id=&quot;20300&quot; value=&quot;Slide 29 - &amp;quot;Jet Correlations / Structure&amp;quot;&quot;/&gt;&lt;property id=&quot;20307&quot; value=&quot;785&quot;/&gt;&lt;/object&gt;&lt;object type=&quot;3&quot; unique_id=&quot;15904&quot;&gt;&lt;property id=&quot;20148&quot; value=&quot;5&quot;/&gt;&lt;property id=&quot;20300&quot; value=&quot;Slide 30 - &amp;quot;sPHENIX Conceptual Design&amp;quot;&quot;/&gt;&lt;property id=&quot;20307&quot; value=&quot;780&quot;/&gt;&lt;/object&gt;&lt;object type=&quot;3&quot; unique_id=&quot;15908&quot;&gt;&lt;property id=&quot;20148&quot; value=&quot;5&quot;/&gt;&lt;property id=&quot;20300&quot; value=&quot;Slide 31 - &amp;quot;Summary and Outlook&amp;quot;&quot;/&gt;&lt;property id=&quot;20307&quot; value=&quot;783&quot;/&gt;&lt;/object&gt;&lt;object type=&quot;3&quot; unique_id=&quot;16947&quot;&gt;&lt;property id=&quot;20148&quot; value=&quot;5&quot;/&gt;&lt;property id=&quot;20300&quot; value=&quot;Slide 48 - &amp;quot;Isospin Dependence&amp;quot;&quot;/&gt;&lt;property id=&quot;20307&quot; value=&quot;789&quot;/&gt;&lt;/object&gt;&lt;object type=&quot;3&quot; unique_id=&quot;17432&quot;&gt;&lt;property id=&quot;20148&quot; value=&quot;5&quot;/&gt;&lt;property id=&quot;20300&quot; value=&quot;Slide 16 - &amp;quot;W→e in Central Arms (Run 9)&amp;quot;&quot;/&gt;&lt;property id=&quot;20307&quot; value=&quot;792&quot;/&gt;&lt;/object&gt;&lt;object type=&quot;3&quot; unique_id=&quot;17758&quot;&gt;&lt;property id=&quot;20148&quot; value=&quot;5&quot;/&gt;&lt;property id=&quot;20300&quot; value=&quot;Slide 17 - &amp;quot;W→m in Forward Arms (Run 11)&amp;quot;&quot;/&gt;&lt;property id=&quot;20307&quot; value=&quot;794&quot;/&gt;&lt;/object&gt;&lt;object type=&quot;3&quot; unique_id=&quot;18262&quot;&gt;&lt;property id=&quot;20148&quot; value=&quot;5&quot;/&gt;&lt;property id=&quot;20300&quot; value=&quot;Slide 49 - &amp;quot;PHENIX Forward Upgrade Program&amp;quot;&quot;/&gt;&lt;property id=&quot;20307&quot; value=&quot;796&quot;/&gt;&lt;/object&gt;&lt;object type=&quot;3&quot; unique_id=&quot;18626&quot;&gt;&lt;property id=&quot;20148&quot; value=&quot;5&quot;/&gt;&lt;property id=&quot;20300&quot; value=&quot;Slide 40 - &amp;quot;PHENIX Forward Upgrade Program&amp;quot;&quot;/&gt;&lt;property id=&quot;20307&quot; value=&quot;797&quot;/&gt;&lt;/object&gt;&lt;object type=&quot;3&quot; unique_id=&quot;18968&quot;&gt;&lt;property id=&quot;20148&quot; value=&quot;5&quot;/&gt;&lt;property id=&quot;20300&quot; value=&quot;Slide 50 - &amp;quot;Mid Rapidity Region&amp;quot;&quot;/&gt;&lt;property id=&quot;20307&quot; value=&quot;798&quot;/&gt;&lt;/object&gt;&lt;object type=&quot;3&quot; unique_id=&quot;18969&quot;&gt;&lt;property id=&quot;20148&quot; value=&quot;5&quot;/&gt;&lt;property id=&quot;20300&quot; value=&quot;Slide 51 - &amp;quot;Forward Region&amp;quot;&quot;/&gt;&lt;property id=&quot;20307&quot; value=&quot;799&quot;/&gt;&lt;/object&gt;&lt;object type=&quot;3&quot; unique_id=&quot;18970&quot;&gt;&lt;property id=&quot;20148&quot; value=&quot;5&quot;/&gt;&lt;property id=&quot;20300&quot; value=&quot;Slide 52 - &amp;quot;Towards eRHIC&amp;quot;&quot;/&gt;&lt;property id=&quot;20307&quot; value=&quot;800&quot;/&gt;&lt;/object&gt;&lt;object type=&quot;3&quot; unique_id=&quot;19522&quot;&gt;&lt;property id=&quot;20148&quot; value=&quot;5&quot;/&gt;&lt;property id=&quot;20300&quot; value=&quot;Slide 37 - &amp;quot; Cross sections&amp;quot;&quot;/&gt;&lt;property id=&quot;20307&quot; value=&quot;802&quot;/&gt;&lt;/object&gt;&lt;object type=&quot;3&quot; unique_id=&quot;19933&quot;&gt;&lt;property id=&quot;20148&quot; value=&quot;5&quot;/&gt;&lt;property id=&quot;20300&quot; value=&quot;Slide 41 - &amp;quot;Transverse Spin Asymmetries&amp;quot;&quot;/&gt;&lt;property id=&quot;20307&quot; value=&quot;803&quot;/&gt;&lt;/object&gt;&lt;object type=&quot;3&quot; unique_id=&quot;19934&quot;&gt;&lt;property id=&quot;20148&quot; value=&quot;5&quot;/&gt;&lt;property id=&quot;20300&quot; value=&quot;Slide 42 - &amp;quot;Transverse Spin Asymmetries&amp;quot;&quot;/&gt;&lt;property id=&quot;20307&quot; value=&quot;804&quot;/&gt;&lt;/object&gt;&lt;object type=&quot;3&quot; unique_id=&quot;20115&quot;&gt;&lt;property id=&quot;20148&quot; value=&quot;5&quot;/&gt;&lt;property id=&quot;20300&quot; value=&quot;Slide 39&quot;/&gt;&lt;property id=&quot;20307&quot; value=&quot;805&quot;/&gt;&lt;/object&gt;&lt;object type=&quot;3&quot; unique_id=&quot;20712&quot;&gt;&lt;property id=&quot;20148&quot; value=&quot;5&quot;/&gt;&lt;property id=&quot;20300&quot; value=&quot;Slide 47 - &amp;quot;pT Behavior&amp;quot;&quot;/&gt;&lt;property id=&quot;20307&quot; value=&quot;806&quot;/&gt;&lt;/object&gt;&lt;object type=&quot;3&quot; unique_id=&quot;20926&quot;&gt;&lt;property id=&quot;20148&quot; value=&quot;5&quot;/&gt;&lt;property id=&quot;20300&quot; value=&quot;Slide 45 - &amp;quot;Forward AN for Clusters&amp;quot;&quot;/&gt;&lt;property id=&quot;20307&quot; value=&quot;807&quot;/&gt;&lt;/object&gt;&lt;object type=&quot;3&quot; unique_id=&quot;20927&quot;&gt;&lt;property id=&quot;20148&quot; value=&quot;5&quot;/&gt;&lt;property id=&quot;20300&quot; value=&quot;Slide 46 - &amp;quot;Interference Fragmentation&amp;quot;&quot;/&gt;&lt;property id=&quot;20307&quot; value=&quot;808&quot;/&gt;&lt;/object&gt;&lt;object type=&quot;3&quot; unique_id=&quot;21301&quot;&gt;&lt;property id=&quot;20148&quot; value=&quot;5&quot;/&gt;&lt;property id=&quot;20300&quot; value=&quot;Slide 38 - &amp;quot;Forward Transverse Asymmetries&amp;quot;&quot;/&gt;&lt;property id=&quot;20307&quot; value=&quot;809&quot;/&gt;&lt;/object&gt;&lt;object type=&quot;3&quot; unique_id=&quot;22363&quot;&gt;&lt;property id=&quot;20148&quot; value=&quot;5&quot;/&gt;&lt;property id=&quot;20300&quot; value=&quot;Slide 5 - &amp;quot;Longitudinal Data&amp;quot;&quot;/&gt;&lt;property id=&quot;20307&quot; value=&quot;810&quot;/&gt;&lt;/object&gt;&lt;object type=&quot;3&quot; unique_id=&quot;22364&quot;&gt;&lt;property id=&quot;20148&quot; value=&quot;5&quot;/&gt;&lt;property id=&quot;20300&quot; value=&quot;Slide 6 - &amp;quot;Transverse Data&amp;quot;&quot;/&gt;&lt;property id=&quot;20307&quot; value=&quot;811&quot;/&gt;&lt;/object&gt;&lt;object type=&quot;3&quot; unique_id=&quot;23162&quot;&gt;&lt;property id=&quot;20148&quot; value=&quot;5&quot;/&gt;&lt;property id=&quot;20300&quot; value=&quot;Slide 43 - &amp;quot;Factorization &amp;amp; Universality&amp;quot;&quot;/&gt;&lt;property id=&quot;20307&quot; value=&quot;812&quot;/&gt;&lt;/object&gt;&lt;object type=&quot;3&quot; unique_id=&quot;25659&quot;&gt;&lt;property id=&quot;20148&quot; value=&quot;5&quot;/&gt;&lt;property id=&quot;20300&quot; value=&quot;Slide 19&quot;/&gt;&lt;property id=&quot;20307&quot; value=&quot;813&quot;/&gt;&lt;/object&gt;&lt;object type=&quot;3&quot; unique_id=&quot;25660&quot;&gt;&lt;property id=&quot;20148&quot; value=&quot;5&quot;/&gt;&lt;property id=&quot;20300&quot; value=&quot;Slide 20&quot;/&gt;&lt;property id=&quot;20307&quot; value=&quot;8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">
      <a:dk1>
        <a:srgbClr val="114FFB"/>
      </a:dk1>
      <a:lt1>
        <a:srgbClr val="FFFFFF"/>
      </a:lt1>
      <a:dk2>
        <a:srgbClr val="DC0081"/>
      </a:dk2>
      <a:lt2>
        <a:srgbClr val="DC0081"/>
      </a:lt2>
      <a:accent1>
        <a:srgbClr val="063DE8"/>
      </a:accent1>
      <a:accent2>
        <a:srgbClr val="232323"/>
      </a:accent2>
      <a:accent3>
        <a:srgbClr val="FFFFFF"/>
      </a:accent3>
      <a:accent4>
        <a:srgbClr val="0D42D6"/>
      </a:accent4>
      <a:accent5>
        <a:srgbClr val="AAAFF2"/>
      </a:accent5>
      <a:accent6>
        <a:srgbClr val="1F1F1F"/>
      </a:accent6>
      <a:hlink>
        <a:srgbClr val="9C9C9C"/>
      </a:hlink>
      <a:folHlink>
        <a:srgbClr val="676767"/>
      </a:folHlink>
    </a:clrScheme>
    <a:fontScheme name="templat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3842172742</TotalTime>
  <Pages>2</Pages>
  <Words>1840</Words>
  <Application>Microsoft Office PowerPoint</Application>
  <PresentationFormat>Overhead</PresentationFormat>
  <Paragraphs>501</Paragraphs>
  <Slides>46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Arial</vt:lpstr>
      <vt:lpstr>Times New Roman</vt:lpstr>
      <vt:lpstr>Arial Rounded MT Bold</vt:lpstr>
      <vt:lpstr>Symbol</vt:lpstr>
      <vt:lpstr>Lucida Calligraphy</vt:lpstr>
      <vt:lpstr>Wingdings</vt:lpstr>
      <vt:lpstr>Osaka</vt:lpstr>
      <vt:lpstr>ＭＳ Ｐゴシック</vt:lpstr>
      <vt:lpstr>Arial Black</vt:lpstr>
      <vt:lpstr>Calibri</vt:lpstr>
      <vt:lpstr>Lucida Grande</vt:lpstr>
      <vt:lpstr>Gulim</vt:lpstr>
      <vt:lpstr>Arial Unicode MS</vt:lpstr>
      <vt:lpstr>Comic Sans MS</vt:lpstr>
      <vt:lpstr>Monotype Sorts</vt:lpstr>
      <vt:lpstr>Lucida Handwriting</vt:lpstr>
      <vt:lpstr>template</vt:lpstr>
      <vt:lpstr>Image</vt:lpstr>
      <vt:lpstr>Equation</vt:lpstr>
      <vt:lpstr>ﾋﾞｯﾄﾏｯﾌﾟ ｲﾒｰｼﾞ</vt:lpstr>
      <vt:lpstr>数式</vt:lpstr>
      <vt:lpstr>Bitmap Image</vt:lpstr>
      <vt:lpstr>          </vt:lpstr>
      <vt:lpstr>The Proton Spin Structure (p+p)</vt:lpstr>
      <vt:lpstr>The Proton Spin Structure (p+p)</vt:lpstr>
      <vt:lpstr>The PHENIX Detector for Spin Physics</vt:lpstr>
      <vt:lpstr>Longitudinal Data</vt:lpstr>
      <vt:lpstr>Transverse Data</vt:lpstr>
      <vt:lpstr>Slide 7</vt:lpstr>
      <vt:lpstr> Cross sections</vt:lpstr>
      <vt:lpstr> Cross sections</vt:lpstr>
      <vt:lpstr>ALL of 0 at Ös=200GeV</vt:lpstr>
      <vt:lpstr>ALL of 0 at Ös=62.4GeV</vt:lpstr>
      <vt:lpstr>Slide 12</vt:lpstr>
      <vt:lpstr>Slide 13</vt:lpstr>
      <vt:lpstr>Forward Calorimetry: MPC</vt:lpstr>
      <vt:lpstr>Slide 15</vt:lpstr>
      <vt:lpstr>W→e in Central Arms (Run 9)</vt:lpstr>
      <vt:lpstr>W→m in Forward Arms (Run 11)</vt:lpstr>
      <vt:lpstr>Slide 18</vt:lpstr>
      <vt:lpstr>Slide 19</vt:lpstr>
      <vt:lpstr>Slide 20</vt:lpstr>
      <vt:lpstr>Transverse Spin Asymmetry Sources</vt:lpstr>
      <vt:lpstr>Measurements</vt:lpstr>
      <vt:lpstr>AN: mid-rapidity 0 and </vt:lpstr>
      <vt:lpstr>Forward p0 AN @ 62.4 GeV</vt:lpstr>
      <vt:lpstr>Forward AN( )</vt:lpstr>
      <vt:lpstr>Slide 26</vt:lpstr>
      <vt:lpstr>Global AN Analysis</vt:lpstr>
      <vt:lpstr>Polarized Drell-Yan Production</vt:lpstr>
      <vt:lpstr>Jet Correlations / Structure</vt:lpstr>
      <vt:lpstr>sPHENIX Conceptual Design</vt:lpstr>
      <vt:lpstr>Summary and Outlook</vt:lpstr>
      <vt:lpstr>Extra slides…</vt:lpstr>
      <vt:lpstr>Measuring ALL</vt:lpstr>
      <vt:lpstr> Cross sections</vt:lpstr>
      <vt:lpstr>Forward Transverse Asymmetries</vt:lpstr>
      <vt:lpstr>Slide 36</vt:lpstr>
      <vt:lpstr>Factorization &amp; Universality</vt:lpstr>
      <vt:lpstr>Event kinematics at s = 200 GeV</vt:lpstr>
      <vt:lpstr>Forward AN for Clusters</vt:lpstr>
      <vt:lpstr>Interference Fragmentation</vt:lpstr>
      <vt:lpstr>pT Behavior</vt:lpstr>
      <vt:lpstr>Isospin Dependence</vt:lpstr>
      <vt:lpstr>PHENIX Forward Upgrade Program</vt:lpstr>
      <vt:lpstr>Mid Rapidity Region</vt:lpstr>
      <vt:lpstr>Forward Region</vt:lpstr>
      <vt:lpstr>Towards eRHIC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DNP2000 -- EMCal/RICH</dc:title>
  <dc:creator>PICL</dc:creator>
  <cp:lastModifiedBy>Kenneth N. Barish</cp:lastModifiedBy>
  <cp:revision>777</cp:revision>
  <cp:lastPrinted>2003-07-08T22:11:57Z</cp:lastPrinted>
  <dcterms:created xsi:type="dcterms:W3CDTF">1997-03-31T11:12:54Z</dcterms:created>
  <dcterms:modified xsi:type="dcterms:W3CDTF">2012-09-11T20:53:56Z</dcterms:modified>
</cp:coreProperties>
</file>