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handoutMasterIdLst>
    <p:handoutMasterId r:id="rId17"/>
  </p:handoutMasterIdLst>
  <p:sldIdLst>
    <p:sldId id="262" r:id="rId2"/>
    <p:sldId id="270" r:id="rId3"/>
    <p:sldId id="273" r:id="rId4"/>
    <p:sldId id="276" r:id="rId5"/>
    <p:sldId id="264" r:id="rId6"/>
    <p:sldId id="265" r:id="rId7"/>
    <p:sldId id="266" r:id="rId8"/>
    <p:sldId id="263" r:id="rId9"/>
    <p:sldId id="267" r:id="rId10"/>
    <p:sldId id="278" r:id="rId11"/>
    <p:sldId id="258" r:id="rId12"/>
    <p:sldId id="280" r:id="rId13"/>
    <p:sldId id="277" r:id="rId14"/>
    <p:sldId id="26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03" autoAdjust="0"/>
    <p:restoredTop sz="86413" autoAdjust="0"/>
  </p:normalViewPr>
  <p:slideViewPr>
    <p:cSldViewPr snapToGrid="0">
      <p:cViewPr varScale="1">
        <p:scale>
          <a:sx n="98" d="100"/>
          <a:sy n="98" d="100"/>
        </p:scale>
        <p:origin x="726" y="8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AAB4E706-A681-49E9-94B7-DC5B9DD6F45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0686536D-E646-4590-B64B-9468D41221F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963EF6-EBF8-4F38-B43A-63DF3E8BE9B1}" type="datetimeFigureOut">
              <a:rPr lang="it-IT" smtClean="0"/>
              <a:t>29/09/2025</a:t>
            </a:fld>
            <a:endParaRPr lang="it-IT"/>
          </a:p>
        </p:txBody>
      </p:sp>
      <p:sp>
        <p:nvSpPr>
          <p:cNvPr id="4" name="Segnaposto piè di pagina 3">
            <a:extLst>
              <a:ext uri="{FF2B5EF4-FFF2-40B4-BE49-F238E27FC236}">
                <a16:creationId xmlns:a16="http://schemas.microsoft.com/office/drawing/2014/main" id="{48A39F40-86FE-4CE8-A484-D699A77C831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56D7B24E-3D08-4A15-BEF2-FE5599A6A65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2585B6-D500-49E6-9DAA-5D4DF0BD8343}" type="slidenum">
              <a:rPr lang="it-IT" smtClean="0"/>
              <a:t>‹N›</a:t>
            </a:fld>
            <a:endParaRPr lang="it-IT"/>
          </a:p>
        </p:txBody>
      </p:sp>
    </p:spTree>
    <p:extLst>
      <p:ext uri="{BB962C8B-B14F-4D97-AF65-F5344CB8AC3E}">
        <p14:creationId xmlns:p14="http://schemas.microsoft.com/office/powerpoint/2010/main" val="375458151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E70B41-2D3D-43B9-BC1B-880A6E65F5B2}" type="datetimeFigureOut">
              <a:rPr lang="it-IT" smtClean="0"/>
              <a:t>29/09/2025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26CA76-EB60-4960-9349-FE186F73C389}" type="slidenum">
              <a:rPr lang="it-IT" smtClean="0"/>
              <a:t>‹N›</a:t>
            </a:fld>
            <a:endParaRPr lang="it-IT"/>
          </a:p>
        </p:txBody>
      </p:sp>
    </p:spTree>
    <p:extLst>
      <p:ext uri="{BB962C8B-B14F-4D97-AF65-F5344CB8AC3E}">
        <p14:creationId xmlns:p14="http://schemas.microsoft.com/office/powerpoint/2010/main" val="368742804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1</a:t>
            </a:fld>
            <a:endParaRPr lang="it-IT"/>
          </a:p>
        </p:txBody>
      </p:sp>
    </p:spTree>
    <p:extLst>
      <p:ext uri="{BB962C8B-B14F-4D97-AF65-F5344CB8AC3E}">
        <p14:creationId xmlns:p14="http://schemas.microsoft.com/office/powerpoint/2010/main" val="1489815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7</a:t>
            </a:fld>
            <a:endParaRPr lang="it-IT"/>
          </a:p>
        </p:txBody>
      </p:sp>
    </p:spTree>
    <p:extLst>
      <p:ext uri="{BB962C8B-B14F-4D97-AF65-F5344CB8AC3E}">
        <p14:creationId xmlns:p14="http://schemas.microsoft.com/office/powerpoint/2010/main" val="1192218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8</a:t>
            </a:fld>
            <a:endParaRPr lang="it-IT"/>
          </a:p>
        </p:txBody>
      </p:sp>
    </p:spTree>
    <p:extLst>
      <p:ext uri="{BB962C8B-B14F-4D97-AF65-F5344CB8AC3E}">
        <p14:creationId xmlns:p14="http://schemas.microsoft.com/office/powerpoint/2010/main" val="1768380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9</a:t>
            </a:fld>
            <a:endParaRPr lang="it-IT"/>
          </a:p>
        </p:txBody>
      </p:sp>
    </p:spTree>
    <p:extLst>
      <p:ext uri="{BB962C8B-B14F-4D97-AF65-F5344CB8AC3E}">
        <p14:creationId xmlns:p14="http://schemas.microsoft.com/office/powerpoint/2010/main" val="1481567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10</a:t>
            </a:fld>
            <a:endParaRPr lang="it-IT"/>
          </a:p>
        </p:txBody>
      </p:sp>
    </p:spTree>
    <p:extLst>
      <p:ext uri="{BB962C8B-B14F-4D97-AF65-F5344CB8AC3E}">
        <p14:creationId xmlns:p14="http://schemas.microsoft.com/office/powerpoint/2010/main" val="2683119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11</a:t>
            </a:fld>
            <a:endParaRPr lang="it-IT"/>
          </a:p>
        </p:txBody>
      </p:sp>
    </p:spTree>
    <p:extLst>
      <p:ext uri="{BB962C8B-B14F-4D97-AF65-F5344CB8AC3E}">
        <p14:creationId xmlns:p14="http://schemas.microsoft.com/office/powerpoint/2010/main" val="3466918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12</a:t>
            </a:fld>
            <a:endParaRPr lang="it-IT"/>
          </a:p>
        </p:txBody>
      </p:sp>
    </p:spTree>
    <p:extLst>
      <p:ext uri="{BB962C8B-B14F-4D97-AF65-F5344CB8AC3E}">
        <p14:creationId xmlns:p14="http://schemas.microsoft.com/office/powerpoint/2010/main" val="4108230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13</a:t>
            </a:fld>
            <a:endParaRPr lang="it-IT"/>
          </a:p>
        </p:txBody>
      </p:sp>
    </p:spTree>
    <p:extLst>
      <p:ext uri="{BB962C8B-B14F-4D97-AF65-F5344CB8AC3E}">
        <p14:creationId xmlns:p14="http://schemas.microsoft.com/office/powerpoint/2010/main" val="1467827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sz="quarter"/>
          </p:nvPr>
        </p:nvSpPr>
        <p:spPr/>
        <p:txBody>
          <a:bodyPr/>
          <a:lstStyle/>
          <a:p>
            <a:endParaRPr lang="it-IT"/>
          </a:p>
        </p:txBody>
      </p:sp>
      <p:sp>
        <p:nvSpPr>
          <p:cNvPr id="5" name="Segnaposto piè di pagina 4"/>
          <p:cNvSpPr>
            <a:spLocks noGrp="1"/>
          </p:cNvSpPr>
          <p:nvPr>
            <p:ph type="ftr" sz="quarter" idx="4"/>
          </p:nvPr>
        </p:nvSpPr>
        <p:spPr/>
        <p:txBody>
          <a:bodyPr/>
          <a:lstStyle/>
          <a:p>
            <a:endParaRPr lang="it-IT"/>
          </a:p>
        </p:txBody>
      </p:sp>
      <p:sp>
        <p:nvSpPr>
          <p:cNvPr id="6" name="Segnaposto numero diapositiva 5"/>
          <p:cNvSpPr>
            <a:spLocks noGrp="1"/>
          </p:cNvSpPr>
          <p:nvPr>
            <p:ph type="sldNum" sz="quarter" idx="5"/>
          </p:nvPr>
        </p:nvSpPr>
        <p:spPr/>
        <p:txBody>
          <a:bodyPr/>
          <a:lstStyle/>
          <a:p>
            <a:fld id="{2326CA76-EB60-4960-9349-FE186F73C389}" type="slidenum">
              <a:rPr lang="it-IT" smtClean="0"/>
              <a:t>14</a:t>
            </a:fld>
            <a:endParaRPr lang="it-IT"/>
          </a:p>
        </p:txBody>
      </p:sp>
    </p:spTree>
    <p:extLst>
      <p:ext uri="{BB962C8B-B14F-4D97-AF65-F5344CB8AC3E}">
        <p14:creationId xmlns:p14="http://schemas.microsoft.com/office/powerpoint/2010/main" val="833744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351F6AC-AE83-4E5C-8FF7-2058BC659402}"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231D9B0-982B-4547-B1EF-F139533F0C2B}"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06005F9A-103C-406E-9F74-41FFF0341100}"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21903CBD-BA36-4905-942F-BE8FAACFE983}" type="datetime1">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F0574D51-7E05-4325-A67B-ADACEB59D840}" type="datetime1">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C4A6FE6D-C192-48F9-894B-56A28222614B}" type="datetime1">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D4B90DF-CE2A-4D27-974A-00CC58C6064F}"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58D869-43EE-4560-B596-5169CCA2165F}"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7D6DAEA-8AF3-4CB8-8C91-6ABAED2F13DF}"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C8017AC3-4966-455E-A28F-31B6C2F60555}" type="datetime1">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EE2F7E3-6725-4335-9D30-4A9BD0C15FFA}" type="datetime1">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E28E106-555D-48F1-A4C1-9FCBB92C661C}" type="datetime1">
              <a:rPr lang="en-US" smtClean="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E4D86015-C81F-4575-9AB4-7CEC16AFDC2A}" type="datetime1">
              <a:rPr lang="en-US" smtClean="0"/>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94881-A17A-4125-B576-65A9B117C482}" type="datetime1">
              <a:rPr lang="en-US" smtClean="0"/>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5CD98B4-EC60-43A8-AE97-12FD061BB176}" type="datetime1">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073D88A0-E8B0-4078-8B7D-2D32B1581573}" type="datetime1">
              <a:rPr lang="en-US" smtClean="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A6AC1E7-2552-4E3D-B5BA-07E26D9B8F19}" type="datetime1">
              <a:rPr lang="en-US" smtClean="0"/>
              <a:t>9/29/2025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pic>
        <p:nvPicPr>
          <p:cNvPr id="36" name="Immagine 35">
            <a:extLst>
              <a:ext uri="{FF2B5EF4-FFF2-40B4-BE49-F238E27FC236}">
                <a16:creationId xmlns:a16="http://schemas.microsoft.com/office/drawing/2014/main" id="{58D2A17C-EF74-466D-AEA3-E87AF91DC9CC}"/>
              </a:ext>
            </a:extLst>
          </p:cNvPr>
          <p:cNvPicPr>
            <a:picLocks noChangeAspect="1"/>
          </p:cNvPicPr>
          <p:nvPr userDrawn="1"/>
        </p:nvPicPr>
        <p:blipFill>
          <a:blip r:embed="rId18"/>
          <a:stretch>
            <a:fillRect/>
          </a:stretch>
        </p:blipFill>
        <p:spPr>
          <a:xfrm>
            <a:off x="9450082" y="308106"/>
            <a:ext cx="2054530" cy="129246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xlsx"/></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hyperlink" Target="https://www.amazon.it/ap/signin?openid.pape.max_auth_age=0&amp;openid.return_to=https%3A%2F%2Fwww.amazon.it%2Fbusiness%2Fregister%2Fcheck%2Fstatus%3Fref_%3Db2b_sow_e_events_hve_abpbdd25_250917%26return_to%3D%252Ffestaprime%26return_to%3D%252Ffestaprime%26ref_%3Dab_welcome_bw_ckab_dsk%26originalRef%3Db2b_sow_e_events_hve_abpbdd25_250917&amp;openid.identity=http%3A%2F%2Fspecs.openid.net%2Fauth%2F2.0%2Fidentifier_select&amp;openid.assoc_handle=amzn_ab_reg_web_it&amp;openid.mode=checkid_setup&amp;marketPlaceId=APJ6JRA9NG5V4&amp;language=it_IT&amp;openid.claimed_id=http%3A%2F%2Fspecs.openid.net%2Fauth%2F2.0%2Fidentifier_select&amp;pageId=ab_welcome_login_it&amp;openid.ns=http%3A%2F%2Fspecs.openid.net%2Fauth%2F2.0&amp;openid.pape.preferred_auth_policies=Singlefactor&amp;ref_=ab_welcome_bw_ap-sn_dsk&amp;disableLoginPrepopulate=1&amp;switch_account=signin"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6FA67C8-3884-415D-9A33-554A59128B2B}"/>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
        <p:nvSpPr>
          <p:cNvPr id="3" name="Titolo 7">
            <a:extLst>
              <a:ext uri="{FF2B5EF4-FFF2-40B4-BE49-F238E27FC236}">
                <a16:creationId xmlns:a16="http://schemas.microsoft.com/office/drawing/2014/main" id="{6B485290-57A4-4670-84E1-D0C2A30D4A11}"/>
              </a:ext>
            </a:extLst>
          </p:cNvPr>
          <p:cNvSpPr txBox="1">
            <a:spLocks/>
          </p:cNvSpPr>
          <p:nvPr/>
        </p:nvSpPr>
        <p:spPr>
          <a:xfrm>
            <a:off x="3567708" y="2033954"/>
            <a:ext cx="5056579" cy="1395046"/>
          </a:xfrm>
          <a:prstGeom prst="rect">
            <a:avLst/>
          </a:prstGeom>
        </p:spPr>
        <p:txBody>
          <a:bodyPr>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b="1" dirty="0"/>
              <a:t>ACCORDO QUADRO</a:t>
            </a:r>
            <a:br>
              <a:rPr lang="it-IT" b="1" dirty="0"/>
            </a:br>
            <a:r>
              <a:rPr lang="it-IT" b="1" dirty="0"/>
              <a:t> AMAZON BUSINESS</a:t>
            </a:r>
          </a:p>
        </p:txBody>
      </p:sp>
      <p:sp>
        <p:nvSpPr>
          <p:cNvPr id="4" name="Sottotitolo 2">
            <a:extLst>
              <a:ext uri="{FF2B5EF4-FFF2-40B4-BE49-F238E27FC236}">
                <a16:creationId xmlns:a16="http://schemas.microsoft.com/office/drawing/2014/main" id="{27527410-6D11-4A80-B961-EFE148641F34}"/>
              </a:ext>
            </a:extLst>
          </p:cNvPr>
          <p:cNvSpPr txBox="1">
            <a:spLocks/>
          </p:cNvSpPr>
          <p:nvPr/>
        </p:nvSpPr>
        <p:spPr>
          <a:xfrm>
            <a:off x="1638297" y="3761151"/>
            <a:ext cx="8915399" cy="1126283"/>
          </a:xfrm>
          <a:prstGeom prst="rect">
            <a:avLst/>
          </a:prstGeom>
        </p:spPr>
        <p:txBody>
          <a:bodyPr>
            <a:normAutofit fontScale="77500" lnSpcReduction="2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a:lnSpc>
                <a:spcPct val="160000"/>
              </a:lnSpc>
              <a:buNone/>
            </a:pPr>
            <a:r>
              <a:rPr lang="it-IT" sz="1900" dirty="0"/>
              <a:t>Accordo Quadro (A.Q.), ai sensi degli artt. 50 co. 1 lett. b) e 59 del d.lgs. n. 36/2023 </a:t>
            </a:r>
            <a:r>
              <a:rPr lang="it-IT" sz="1900" dirty="0" err="1"/>
              <a:t>s.m.i.</a:t>
            </a:r>
            <a:r>
              <a:rPr lang="it-IT" sz="1900" dirty="0"/>
              <a:t>, volto all’affidamento diretto, ad un unico Operatore Economico, della fornitura dei prodotti di consumo e piccola strumentazione, tramite e-market place, a favore delle strutture dell’INFN</a:t>
            </a:r>
            <a:r>
              <a:rPr lang="it-IT" dirty="0"/>
              <a:t>.</a:t>
            </a:r>
          </a:p>
          <a:p>
            <a:endParaRPr lang="it-IT" dirty="0"/>
          </a:p>
        </p:txBody>
      </p:sp>
    </p:spTree>
    <p:extLst>
      <p:ext uri="{BB962C8B-B14F-4D97-AF65-F5344CB8AC3E}">
        <p14:creationId xmlns:p14="http://schemas.microsoft.com/office/powerpoint/2010/main" val="26991053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E6140539-F0DD-4F14-9FFE-88CE33010F85}"/>
              </a:ext>
            </a:extLst>
          </p:cNvPr>
          <p:cNvSpPr>
            <a:spLocks noGrp="1"/>
          </p:cNvSpPr>
          <p:nvPr>
            <p:ph type="sldNum" sz="quarter" idx="12"/>
          </p:nvPr>
        </p:nvSpPr>
        <p:spPr/>
        <p:txBody>
          <a:bodyPr/>
          <a:lstStyle/>
          <a:p>
            <a:fld id="{D57F1E4F-1CFF-5643-939E-217C01CDF565}" type="slidenum">
              <a:rPr lang="en-US" smtClean="0"/>
              <a:pPr/>
              <a:t>10</a:t>
            </a:fld>
            <a:endParaRPr lang="en-US" dirty="0"/>
          </a:p>
        </p:txBody>
      </p:sp>
      <p:graphicFrame>
        <p:nvGraphicFramePr>
          <p:cNvPr id="11" name="Oggetto 10">
            <a:extLst>
              <a:ext uri="{FF2B5EF4-FFF2-40B4-BE49-F238E27FC236}">
                <a16:creationId xmlns:a16="http://schemas.microsoft.com/office/drawing/2014/main" id="{4E158BF9-7683-416C-AA81-E1D42A5A606C}"/>
              </a:ext>
            </a:extLst>
          </p:cNvPr>
          <p:cNvGraphicFramePr>
            <a:graphicFrameLocks noChangeAspect="1"/>
          </p:cNvGraphicFramePr>
          <p:nvPr>
            <p:extLst>
              <p:ext uri="{D42A27DB-BD31-4B8C-83A1-F6EECF244321}">
                <p14:modId xmlns:p14="http://schemas.microsoft.com/office/powerpoint/2010/main" val="2453651789"/>
              </p:ext>
            </p:extLst>
          </p:nvPr>
        </p:nvGraphicFramePr>
        <p:xfrm>
          <a:off x="3756925" y="346075"/>
          <a:ext cx="4064000" cy="6165850"/>
        </p:xfrm>
        <a:graphic>
          <a:graphicData uri="http://schemas.openxmlformats.org/presentationml/2006/ole">
            <mc:AlternateContent xmlns:mc="http://schemas.openxmlformats.org/markup-compatibility/2006">
              <mc:Choice xmlns:v="urn:schemas-microsoft-com:vml" Requires="v">
                <p:oleObj spid="_x0000_s4128" name="Worksheet" r:id="rId4" imgW="4869210" imgH="7391562" progId="Excel.Sheet.12">
                  <p:embed/>
                </p:oleObj>
              </mc:Choice>
              <mc:Fallback>
                <p:oleObj name="Worksheet" r:id="rId4" imgW="4869210" imgH="7391562" progId="Excel.Sheet.12">
                  <p:embed/>
                  <p:pic>
                    <p:nvPicPr>
                      <p:cNvPr id="0" name=""/>
                      <p:cNvPicPr/>
                      <p:nvPr/>
                    </p:nvPicPr>
                    <p:blipFill>
                      <a:blip r:embed="rId5"/>
                      <a:stretch>
                        <a:fillRect/>
                      </a:stretch>
                    </p:blipFill>
                    <p:spPr>
                      <a:xfrm>
                        <a:off x="3756925" y="346075"/>
                        <a:ext cx="4064000" cy="6165850"/>
                      </a:xfrm>
                      <a:prstGeom prst="rect">
                        <a:avLst/>
                      </a:prstGeom>
                    </p:spPr>
                  </p:pic>
                </p:oleObj>
              </mc:Fallback>
            </mc:AlternateContent>
          </a:graphicData>
        </a:graphic>
      </p:graphicFrame>
    </p:spTree>
    <p:extLst>
      <p:ext uri="{BB962C8B-B14F-4D97-AF65-F5344CB8AC3E}">
        <p14:creationId xmlns:p14="http://schemas.microsoft.com/office/powerpoint/2010/main" val="2395579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61BD1161-4383-4D67-8FE9-71AFEE5A1131}"/>
              </a:ext>
            </a:extLst>
          </p:cNvPr>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3" name="Immagine 2">
            <a:extLst>
              <a:ext uri="{FF2B5EF4-FFF2-40B4-BE49-F238E27FC236}">
                <a16:creationId xmlns:a16="http://schemas.microsoft.com/office/drawing/2014/main" id="{0F2C72BA-6807-4053-8573-7099D93E208C}"/>
              </a:ext>
            </a:extLst>
          </p:cNvPr>
          <p:cNvPicPr>
            <a:picLocks noChangeAspect="1"/>
          </p:cNvPicPr>
          <p:nvPr/>
        </p:nvPicPr>
        <p:blipFill>
          <a:blip r:embed="rId3">
            <a:extLst>
              <a:ext uri="{BEBA8EAE-BF5A-486C-A8C5-ECC9F3942E4B}">
                <a14:imgProps xmlns:a14="http://schemas.microsoft.com/office/drawing/2010/main">
                  <a14:imgLayer r:embed="rId4">
                    <a14:imgEffect>
                      <a14:artisticPhotocopy trans="0"/>
                    </a14:imgEffect>
                  </a14:imgLayer>
                </a14:imgProps>
              </a:ext>
            </a:extLst>
          </a:blip>
          <a:stretch>
            <a:fillRect/>
          </a:stretch>
        </p:blipFill>
        <p:spPr>
          <a:xfrm>
            <a:off x="5129440" y="970343"/>
            <a:ext cx="2432515" cy="1828959"/>
          </a:xfrm>
          <a:prstGeom prst="rect">
            <a:avLst/>
          </a:prstGeom>
          <a:ln>
            <a:noFill/>
          </a:ln>
          <a:effectLst>
            <a:softEdge rad="112500"/>
          </a:effectLst>
        </p:spPr>
      </p:pic>
      <p:sp>
        <p:nvSpPr>
          <p:cNvPr id="4" name="CasellaDiTesto 3">
            <a:extLst>
              <a:ext uri="{FF2B5EF4-FFF2-40B4-BE49-F238E27FC236}">
                <a16:creationId xmlns:a16="http://schemas.microsoft.com/office/drawing/2014/main" id="{04C9AD89-98F5-4724-A221-06A2B2590138}"/>
              </a:ext>
            </a:extLst>
          </p:cNvPr>
          <p:cNvSpPr txBox="1"/>
          <p:nvPr/>
        </p:nvSpPr>
        <p:spPr>
          <a:xfrm>
            <a:off x="4942109" y="3198167"/>
            <a:ext cx="2807179" cy="461665"/>
          </a:xfrm>
          <a:prstGeom prst="rect">
            <a:avLst/>
          </a:prstGeom>
          <a:noFill/>
        </p:spPr>
        <p:txBody>
          <a:bodyPr wrap="none" rtlCol="0">
            <a:spAutoFit/>
          </a:bodyPr>
          <a:lstStyle/>
          <a:p>
            <a:r>
              <a:rPr lang="it-IT" sz="2400" b="1" dirty="0">
                <a:solidFill>
                  <a:schemeClr val="accent2">
                    <a:lumMod val="75000"/>
                  </a:schemeClr>
                </a:solidFill>
              </a:rPr>
              <a:t>QUASI ALLA META</a:t>
            </a:r>
          </a:p>
        </p:txBody>
      </p:sp>
      <p:sp>
        <p:nvSpPr>
          <p:cNvPr id="6" name="CasellaDiTesto 5">
            <a:extLst>
              <a:ext uri="{FF2B5EF4-FFF2-40B4-BE49-F238E27FC236}">
                <a16:creationId xmlns:a16="http://schemas.microsoft.com/office/drawing/2014/main" id="{37D70D7D-EE4A-4B5D-9BBB-F8BE24D52F7A}"/>
              </a:ext>
            </a:extLst>
          </p:cNvPr>
          <p:cNvSpPr txBox="1"/>
          <p:nvPr/>
        </p:nvSpPr>
        <p:spPr>
          <a:xfrm>
            <a:off x="2758951" y="3881276"/>
            <a:ext cx="7751928" cy="2277547"/>
          </a:xfrm>
          <a:prstGeom prst="rect">
            <a:avLst/>
          </a:prstGeom>
          <a:noFill/>
        </p:spPr>
        <p:txBody>
          <a:bodyPr wrap="square" lIns="91440" tIns="45720" rIns="91440" bIns="45720" rtlCol="0" anchor="t">
            <a:spAutoFit/>
          </a:bodyPr>
          <a:lstStyle/>
          <a:p>
            <a:pPr algn="just"/>
            <a:endParaRPr lang="it-IT" sz="1600" dirty="0"/>
          </a:p>
          <a:p>
            <a:pPr algn="ctr"/>
            <a:r>
              <a:rPr lang="it-IT" dirty="0"/>
              <a:t>La procedura di affidamento è stata finalizzata</a:t>
            </a:r>
          </a:p>
          <a:p>
            <a:pPr algn="just"/>
            <a:r>
              <a:rPr lang="it-IT" dirty="0"/>
              <a:t>- Stiamo procedendo a trasmettere i dati ai referenti  	Amazon per 	rendere operativo l’account Amazon Business.</a:t>
            </a:r>
          </a:p>
          <a:p>
            <a:pPr algn="just"/>
            <a:r>
              <a:rPr lang="it-IT" dirty="0"/>
              <a:t>- Procederemo ad effettuare un acquisto per AC dopo aver 	acquisto il CIG derivato </a:t>
            </a:r>
          </a:p>
          <a:p>
            <a:pPr algn="just"/>
            <a:r>
              <a:rPr lang="it-IT" dirty="0"/>
              <a:t>- Successivamente verranno organizzatici corsi esplicativi sull’utilizzo 	del marketplace</a:t>
            </a:r>
          </a:p>
        </p:txBody>
      </p:sp>
      <p:sp>
        <p:nvSpPr>
          <p:cNvPr id="5" name="CasellaDiTesto 4">
            <a:extLst>
              <a:ext uri="{FF2B5EF4-FFF2-40B4-BE49-F238E27FC236}">
                <a16:creationId xmlns:a16="http://schemas.microsoft.com/office/drawing/2014/main" id="{7FE794D7-C3B5-4D6C-991F-14D6EEDF470E}"/>
              </a:ext>
            </a:extLst>
          </p:cNvPr>
          <p:cNvSpPr txBox="1"/>
          <p:nvPr/>
        </p:nvSpPr>
        <p:spPr>
          <a:xfrm rot="19514415">
            <a:off x="6281225" y="1587186"/>
            <a:ext cx="330540" cy="184666"/>
          </a:xfrm>
          <a:prstGeom prst="rect">
            <a:avLst/>
          </a:prstGeom>
          <a:noFill/>
        </p:spPr>
        <p:txBody>
          <a:bodyPr wrap="none" rtlCol="0">
            <a:spAutoFit/>
          </a:bodyPr>
          <a:lstStyle/>
          <a:p>
            <a:r>
              <a:rPr lang="it-IT" sz="600" dirty="0"/>
              <a:t>Rup</a:t>
            </a:r>
          </a:p>
        </p:txBody>
      </p:sp>
    </p:spTree>
    <p:extLst>
      <p:ext uri="{BB962C8B-B14F-4D97-AF65-F5344CB8AC3E}">
        <p14:creationId xmlns:p14="http://schemas.microsoft.com/office/powerpoint/2010/main" val="3100740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E6E750-11D4-40CB-9733-0AB9D068A613}"/>
              </a:ext>
            </a:extLst>
          </p:cNvPr>
          <p:cNvSpPr>
            <a:spLocks noGrp="1"/>
          </p:cNvSpPr>
          <p:nvPr>
            <p:ph type="title"/>
          </p:nvPr>
        </p:nvSpPr>
        <p:spPr>
          <a:xfrm>
            <a:off x="3200743" y="576343"/>
            <a:ext cx="5194980" cy="1279753"/>
          </a:xfrm>
        </p:spPr>
        <p:txBody>
          <a:bodyPr/>
          <a:lstStyle/>
          <a:p>
            <a:r>
              <a:rPr lang="it-IT" dirty="0"/>
              <a:t>Punti da evidenziare</a:t>
            </a:r>
          </a:p>
        </p:txBody>
      </p:sp>
      <p:sp>
        <p:nvSpPr>
          <p:cNvPr id="3" name="Segnaposto contenuto 2">
            <a:extLst>
              <a:ext uri="{FF2B5EF4-FFF2-40B4-BE49-F238E27FC236}">
                <a16:creationId xmlns:a16="http://schemas.microsoft.com/office/drawing/2014/main" id="{BD6FB863-57D0-4F6C-93DA-5C797915BC9D}"/>
              </a:ext>
            </a:extLst>
          </p:cNvPr>
          <p:cNvSpPr>
            <a:spLocks noGrp="1"/>
          </p:cNvSpPr>
          <p:nvPr>
            <p:ph idx="1"/>
          </p:nvPr>
        </p:nvSpPr>
        <p:spPr>
          <a:xfrm>
            <a:off x="3200742" y="2079008"/>
            <a:ext cx="6373162" cy="3777622"/>
          </a:xfrm>
        </p:spPr>
        <p:txBody>
          <a:bodyPr/>
          <a:lstStyle/>
          <a:p>
            <a:pPr lvl="0">
              <a:lnSpc>
                <a:spcPct val="107000"/>
              </a:lnSpc>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Conferma dei budget</a:t>
            </a:r>
          </a:p>
          <a:p>
            <a:pPr lvl="0">
              <a:lnSpc>
                <a:spcPct val="107000"/>
              </a:lnSpc>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Importi acquisti (€ 500,00 singolo item, €1.500,00 per ordine)</a:t>
            </a:r>
          </a:p>
          <a:p>
            <a:pPr lvl="0">
              <a:lnSpc>
                <a:spcPct val="107000"/>
              </a:lnSpc>
              <a:spcAft>
                <a:spcPts val="800"/>
              </a:spcAft>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Livelli autorizzativi Amazon(due)</a:t>
            </a:r>
          </a:p>
          <a:p>
            <a:pPr lvl="0">
              <a:lnSpc>
                <a:spcPct val="107000"/>
              </a:lnSpc>
              <a:spcAft>
                <a:spcPts val="800"/>
              </a:spcAft>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Coinvolgimento dei Direttori in RDA</a:t>
            </a:r>
          </a:p>
          <a:p>
            <a:pPr lvl="0">
              <a:lnSpc>
                <a:spcPct val="107000"/>
              </a:lnSpc>
              <a:spcAft>
                <a:spcPts val="800"/>
              </a:spcAft>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Coinvolgimento Responsabili Amministrativi</a:t>
            </a:r>
          </a:p>
          <a:p>
            <a:pPr lvl="0">
              <a:lnSpc>
                <a:spcPct val="107000"/>
              </a:lnSpc>
              <a:spcAft>
                <a:spcPts val="800"/>
              </a:spcAft>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Autorizzazioni all’accesso (Punti Istruttori e Punti Ordinanti)</a:t>
            </a:r>
          </a:p>
          <a:p>
            <a:pPr lvl="0">
              <a:lnSpc>
                <a:spcPct val="107000"/>
              </a:lnSpc>
              <a:spcAft>
                <a:spcPts val="800"/>
              </a:spcAft>
              <a:buFont typeface="Wingdings" panose="05000000000000000000" pitchFamily="2" charset="2"/>
              <a:buChar char=""/>
            </a:pPr>
            <a:r>
              <a:rPr lang="it-IT" dirty="0">
                <a:latin typeface="Calibri" panose="020F0502020204030204" pitchFamily="34" charset="0"/>
                <a:ea typeface="Calibri" panose="020F0502020204030204" pitchFamily="34" charset="0"/>
                <a:cs typeface="Times New Roman" panose="02020603050405020304" pitchFamily="18" charset="0"/>
              </a:rPr>
              <a:t>Chiusura ordini di fine anno</a:t>
            </a:r>
          </a:p>
          <a:p>
            <a:pPr lvl="0">
              <a:lnSpc>
                <a:spcPct val="107000"/>
              </a:lnSpc>
              <a:spcAft>
                <a:spcPts val="800"/>
              </a:spcAft>
              <a:buFont typeface="Wingdings" panose="05000000000000000000" pitchFamily="2" charset="2"/>
              <a:buChar char=""/>
            </a:pP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egnaposto numero diapositiva 3">
            <a:extLst>
              <a:ext uri="{FF2B5EF4-FFF2-40B4-BE49-F238E27FC236}">
                <a16:creationId xmlns:a16="http://schemas.microsoft.com/office/drawing/2014/main" id="{4664A224-2E14-4241-BA07-270D93840206}"/>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3523736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7FA32D7F-EBA2-441E-A1C6-BD22EAAC0E81}"/>
              </a:ext>
            </a:extLst>
          </p:cNvPr>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5121" name="Picture 1">
            <a:extLst>
              <a:ext uri="{FF2B5EF4-FFF2-40B4-BE49-F238E27FC236}">
                <a16:creationId xmlns:a16="http://schemas.microsoft.com/office/drawing/2014/main" id="{C40EE6F2-AD54-4F1B-8C20-3E23B82BF3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6349" y="647700"/>
            <a:ext cx="9201150" cy="556260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E3284CD3-E95D-4C88-98F6-DDB432A5921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5059" y="656019"/>
            <a:ext cx="1270878" cy="628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4064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BBC8C799-92ED-457B-8CAB-E4A39AE46159}"/>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
        <p:nvSpPr>
          <p:cNvPr id="3" name="Titolo 1">
            <a:extLst>
              <a:ext uri="{FF2B5EF4-FFF2-40B4-BE49-F238E27FC236}">
                <a16:creationId xmlns:a16="http://schemas.microsoft.com/office/drawing/2014/main" id="{614E3A21-BBC5-4CD0-9992-3BDEF3E08A89}"/>
              </a:ext>
            </a:extLst>
          </p:cNvPr>
          <p:cNvSpPr txBox="1">
            <a:spLocks/>
          </p:cNvSpPr>
          <p:nvPr/>
        </p:nvSpPr>
        <p:spPr>
          <a:xfrm>
            <a:off x="4350082" y="2971800"/>
            <a:ext cx="3970959" cy="914400"/>
          </a:xfrm>
          <a:prstGeom prst="rect">
            <a:avLst/>
          </a:prstGeom>
        </p:spPr>
        <p:txBody>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dirty="0"/>
              <a:t>Grazie</a:t>
            </a:r>
          </a:p>
        </p:txBody>
      </p:sp>
      <p:sp>
        <p:nvSpPr>
          <p:cNvPr id="5" name="CasellaDiTesto 4">
            <a:extLst>
              <a:ext uri="{FF2B5EF4-FFF2-40B4-BE49-F238E27FC236}">
                <a16:creationId xmlns:a16="http://schemas.microsoft.com/office/drawing/2014/main" id="{83FE1595-38D0-48FD-BF01-C8D6296B4E25}"/>
              </a:ext>
            </a:extLst>
          </p:cNvPr>
          <p:cNvSpPr txBox="1"/>
          <p:nvPr/>
        </p:nvSpPr>
        <p:spPr>
          <a:xfrm>
            <a:off x="6634431" y="4747847"/>
            <a:ext cx="4729180" cy="646331"/>
          </a:xfrm>
          <a:prstGeom prst="rect">
            <a:avLst/>
          </a:prstGeom>
          <a:noFill/>
        </p:spPr>
        <p:txBody>
          <a:bodyPr wrap="none" rtlCol="0">
            <a:spAutoFit/>
          </a:bodyPr>
          <a:lstStyle/>
          <a:p>
            <a:pPr algn="ctr"/>
            <a:r>
              <a:rPr lang="it-IT" dirty="0"/>
              <a:t>Responsabile RUP e Acquisti Centralizzati</a:t>
            </a:r>
          </a:p>
          <a:p>
            <a:pPr algn="ctr"/>
            <a:r>
              <a:rPr lang="it-IT" dirty="0"/>
              <a:t>Antonella D’Isidoro</a:t>
            </a:r>
          </a:p>
        </p:txBody>
      </p:sp>
      <p:sp>
        <p:nvSpPr>
          <p:cNvPr id="6" name="CasellaDiTesto 5">
            <a:extLst>
              <a:ext uri="{FF2B5EF4-FFF2-40B4-BE49-F238E27FC236}">
                <a16:creationId xmlns:a16="http://schemas.microsoft.com/office/drawing/2014/main" id="{F30BC74A-077A-457A-AEBE-8E530D69FCD2}"/>
              </a:ext>
            </a:extLst>
          </p:cNvPr>
          <p:cNvSpPr txBox="1"/>
          <p:nvPr/>
        </p:nvSpPr>
        <p:spPr>
          <a:xfrm>
            <a:off x="2273318" y="4747847"/>
            <a:ext cx="3817072" cy="646331"/>
          </a:xfrm>
          <a:prstGeom prst="rect">
            <a:avLst/>
          </a:prstGeom>
          <a:noFill/>
        </p:spPr>
        <p:txBody>
          <a:bodyPr wrap="none" rtlCol="0">
            <a:spAutoFit/>
          </a:bodyPr>
          <a:lstStyle/>
          <a:p>
            <a:pPr algn="ctr"/>
            <a:r>
              <a:rPr lang="it-IT" dirty="0"/>
              <a:t>Responsabile Unico del Progetto</a:t>
            </a:r>
          </a:p>
          <a:p>
            <a:pPr algn="ctr"/>
            <a:r>
              <a:rPr lang="it-IT" dirty="0"/>
              <a:t>Giorgio Fornasier</a:t>
            </a:r>
          </a:p>
        </p:txBody>
      </p:sp>
    </p:spTree>
    <p:extLst>
      <p:ext uri="{BB962C8B-B14F-4D97-AF65-F5344CB8AC3E}">
        <p14:creationId xmlns:p14="http://schemas.microsoft.com/office/powerpoint/2010/main" val="189558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6FA67C8-3884-415D-9A33-554A59128B2B}"/>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
        <p:nvSpPr>
          <p:cNvPr id="3" name="Rettangolo 2">
            <a:extLst>
              <a:ext uri="{FF2B5EF4-FFF2-40B4-BE49-F238E27FC236}">
                <a16:creationId xmlns:a16="http://schemas.microsoft.com/office/drawing/2014/main" id="{1DC79318-0245-4A90-83DF-63022BE7C637}"/>
              </a:ext>
            </a:extLst>
          </p:cNvPr>
          <p:cNvSpPr/>
          <p:nvPr/>
        </p:nvSpPr>
        <p:spPr>
          <a:xfrm>
            <a:off x="2972936" y="1987478"/>
            <a:ext cx="8061279" cy="584775"/>
          </a:xfrm>
          <a:prstGeom prst="rect">
            <a:avLst/>
          </a:prstGeom>
        </p:spPr>
        <p:txBody>
          <a:bodyPr wrap="square">
            <a:spAutoFit/>
          </a:bodyPr>
          <a:lstStyle/>
          <a:p>
            <a:pPr marL="342900" indent="-342900">
              <a:buAutoNum type="arabicPeriod" startAt="9"/>
            </a:pPr>
            <a:endParaRPr lang="it-IT" sz="1600" dirty="0"/>
          </a:p>
          <a:p>
            <a:endParaRPr lang="it-IT" sz="1600" dirty="0"/>
          </a:p>
        </p:txBody>
      </p:sp>
      <p:sp>
        <p:nvSpPr>
          <p:cNvPr id="5" name="CasellaDiTesto 4">
            <a:extLst>
              <a:ext uri="{FF2B5EF4-FFF2-40B4-BE49-F238E27FC236}">
                <a16:creationId xmlns:a16="http://schemas.microsoft.com/office/drawing/2014/main" id="{D6CFE19B-AE6B-4C68-972D-CAC4E4F115E5}"/>
              </a:ext>
            </a:extLst>
          </p:cNvPr>
          <p:cNvSpPr txBox="1"/>
          <p:nvPr/>
        </p:nvSpPr>
        <p:spPr>
          <a:xfrm>
            <a:off x="4290646" y="2117188"/>
            <a:ext cx="3151825" cy="553998"/>
          </a:xfrm>
          <a:prstGeom prst="rect">
            <a:avLst/>
          </a:prstGeom>
          <a:noFill/>
        </p:spPr>
        <p:txBody>
          <a:bodyPr wrap="none" rtlCol="0">
            <a:spAutoFit/>
          </a:bodyPr>
          <a:lstStyle/>
          <a:p>
            <a:r>
              <a:rPr lang="it-IT" dirty="0">
                <a:solidFill>
                  <a:schemeClr val="accent2">
                    <a:lumMod val="75000"/>
                  </a:schemeClr>
                </a:solidFill>
              </a:rPr>
              <a:t>CONVERGENZE PARALLELE</a:t>
            </a:r>
          </a:p>
          <a:p>
            <a:r>
              <a:rPr lang="it-IT" sz="1200" dirty="0">
                <a:solidFill>
                  <a:schemeClr val="accent2">
                    <a:lumMod val="75000"/>
                  </a:schemeClr>
                </a:solidFill>
              </a:rPr>
              <a:t>(</a:t>
            </a:r>
            <a:r>
              <a:rPr lang="it-IT" sz="1200" dirty="0" err="1">
                <a:solidFill>
                  <a:schemeClr val="accent2">
                    <a:lumMod val="75000"/>
                  </a:schemeClr>
                </a:solidFill>
              </a:rPr>
              <a:t>A.Moro</a:t>
            </a:r>
            <a:r>
              <a:rPr lang="it-IT" sz="1200" dirty="0">
                <a:solidFill>
                  <a:schemeClr val="accent2">
                    <a:lumMod val="75000"/>
                  </a:schemeClr>
                </a:solidFill>
              </a:rPr>
              <a:t>)</a:t>
            </a:r>
          </a:p>
        </p:txBody>
      </p:sp>
      <p:sp>
        <p:nvSpPr>
          <p:cNvPr id="7" name="CasellaDiTesto 6">
            <a:extLst>
              <a:ext uri="{FF2B5EF4-FFF2-40B4-BE49-F238E27FC236}">
                <a16:creationId xmlns:a16="http://schemas.microsoft.com/office/drawing/2014/main" id="{72F77F38-2BF7-4953-8260-BE69C33634BD}"/>
              </a:ext>
            </a:extLst>
          </p:cNvPr>
          <p:cNvSpPr txBox="1"/>
          <p:nvPr/>
        </p:nvSpPr>
        <p:spPr>
          <a:xfrm>
            <a:off x="2454813" y="3334043"/>
            <a:ext cx="7709096" cy="1477328"/>
          </a:xfrm>
          <a:prstGeom prst="rect">
            <a:avLst/>
          </a:prstGeom>
          <a:noFill/>
        </p:spPr>
        <p:txBody>
          <a:bodyPr wrap="square" rtlCol="0">
            <a:spAutoFit/>
          </a:bodyPr>
          <a:lstStyle/>
          <a:p>
            <a:pPr algn="just"/>
            <a:r>
              <a:rPr lang="it-IT" sz="1600" dirty="0"/>
              <a:t>Arrivare ad un Accordo con Amazon Business è come acquistare un biglietto di viaggio, accettando implicitamente le condizioni contrattuali del vettore, ed allo stesso tempo, chiedendo al gestore di firmarci alcuni documenti obbligatori per noi enti pubblici, se no, non potremmo acquistare il biglietto.</a:t>
            </a:r>
          </a:p>
          <a:p>
            <a:pPr algn="just"/>
            <a:r>
              <a:rPr lang="it-IT" sz="1000" dirty="0"/>
              <a:t>(cit. del Rup)  </a:t>
            </a:r>
          </a:p>
        </p:txBody>
      </p:sp>
    </p:spTree>
    <p:extLst>
      <p:ext uri="{BB962C8B-B14F-4D97-AF65-F5344CB8AC3E}">
        <p14:creationId xmlns:p14="http://schemas.microsoft.com/office/powerpoint/2010/main" val="1035941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6FA67C8-3884-415D-9A33-554A59128B2B}"/>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
        <p:nvSpPr>
          <p:cNvPr id="3" name="Rettangolo 2">
            <a:extLst>
              <a:ext uri="{FF2B5EF4-FFF2-40B4-BE49-F238E27FC236}">
                <a16:creationId xmlns:a16="http://schemas.microsoft.com/office/drawing/2014/main" id="{1DC79318-0245-4A90-83DF-63022BE7C637}"/>
              </a:ext>
            </a:extLst>
          </p:cNvPr>
          <p:cNvSpPr/>
          <p:nvPr/>
        </p:nvSpPr>
        <p:spPr>
          <a:xfrm>
            <a:off x="2972936" y="1987478"/>
            <a:ext cx="8061279" cy="584775"/>
          </a:xfrm>
          <a:prstGeom prst="rect">
            <a:avLst/>
          </a:prstGeom>
        </p:spPr>
        <p:txBody>
          <a:bodyPr wrap="square">
            <a:spAutoFit/>
          </a:bodyPr>
          <a:lstStyle/>
          <a:p>
            <a:pPr marL="342900" indent="-342900">
              <a:buAutoNum type="arabicPeriod" startAt="9"/>
            </a:pPr>
            <a:endParaRPr lang="it-IT" sz="1600" dirty="0"/>
          </a:p>
          <a:p>
            <a:endParaRPr lang="it-IT" sz="1600" dirty="0"/>
          </a:p>
        </p:txBody>
      </p:sp>
      <p:sp>
        <p:nvSpPr>
          <p:cNvPr id="4" name="CasellaDiTesto 3">
            <a:extLst>
              <a:ext uri="{FF2B5EF4-FFF2-40B4-BE49-F238E27FC236}">
                <a16:creationId xmlns:a16="http://schemas.microsoft.com/office/drawing/2014/main" id="{64355E79-B2E2-4EE7-865D-85CE51E02435}"/>
              </a:ext>
            </a:extLst>
          </p:cNvPr>
          <p:cNvSpPr txBox="1"/>
          <p:nvPr/>
        </p:nvSpPr>
        <p:spPr>
          <a:xfrm>
            <a:off x="2824464" y="1987478"/>
            <a:ext cx="6922088" cy="400110"/>
          </a:xfrm>
          <a:prstGeom prst="rect">
            <a:avLst/>
          </a:prstGeom>
          <a:noFill/>
        </p:spPr>
        <p:txBody>
          <a:bodyPr wrap="none" rtlCol="0">
            <a:spAutoFit/>
          </a:bodyPr>
          <a:lstStyle/>
          <a:p>
            <a:r>
              <a:rPr lang="it-IT" sz="2000" dirty="0">
                <a:solidFill>
                  <a:schemeClr val="accent2">
                    <a:lumMod val="75000"/>
                  </a:schemeClr>
                </a:solidFill>
              </a:rPr>
              <a:t>Accordo Quadro Vs Affidamento Diretto Centralizzato</a:t>
            </a:r>
          </a:p>
        </p:txBody>
      </p:sp>
      <p:sp>
        <p:nvSpPr>
          <p:cNvPr id="5" name="Rettangolo 4">
            <a:extLst>
              <a:ext uri="{FF2B5EF4-FFF2-40B4-BE49-F238E27FC236}">
                <a16:creationId xmlns:a16="http://schemas.microsoft.com/office/drawing/2014/main" id="{0A8915D7-A470-49EA-801B-BA5E0D95B3F1}"/>
              </a:ext>
            </a:extLst>
          </p:cNvPr>
          <p:cNvSpPr/>
          <p:nvPr/>
        </p:nvSpPr>
        <p:spPr>
          <a:xfrm>
            <a:off x="2398541" y="2516272"/>
            <a:ext cx="7773935" cy="4093428"/>
          </a:xfrm>
          <a:prstGeom prst="rect">
            <a:avLst/>
          </a:prstGeom>
        </p:spPr>
        <p:txBody>
          <a:bodyPr wrap="square">
            <a:spAutoFit/>
          </a:bodyPr>
          <a:lstStyle/>
          <a:p>
            <a:pPr algn="ctr"/>
            <a:r>
              <a:rPr lang="it-IT" dirty="0"/>
              <a:t> ALCUNE PRECISAZIONI</a:t>
            </a:r>
          </a:p>
          <a:p>
            <a:pPr algn="just"/>
            <a:endParaRPr lang="it-IT" dirty="0"/>
          </a:p>
          <a:p>
            <a:pPr algn="just"/>
            <a:r>
              <a:rPr lang="it-IT" sz="1600" dirty="0"/>
              <a:t>L’Affidamento Diretto Centralizzato è stato valutato, ponderato ed escluso per le seguenti motivazioni:</a:t>
            </a:r>
          </a:p>
          <a:p>
            <a:pPr marL="285750" indent="-285750" algn="just">
              <a:buFont typeface="Wingdings" panose="05000000000000000000" pitchFamily="2" charset="2"/>
              <a:buChar char="ü"/>
            </a:pPr>
            <a:r>
              <a:rPr lang="it-IT" sz="1600" dirty="0"/>
              <a:t>L’A.D.C. avrebbe comportato l’imputazione su fondo centralizzato in AC e successivi storni dalle strutture.</a:t>
            </a:r>
          </a:p>
          <a:p>
            <a:pPr marL="285750" indent="-285750" algn="just">
              <a:buFont typeface="Wingdings" panose="05000000000000000000" pitchFamily="2" charset="2"/>
              <a:buChar char="ü"/>
            </a:pPr>
            <a:r>
              <a:rPr lang="it-IT" sz="1600" dirty="0"/>
              <a:t>L’A.D.C. avrebbe comportato l’inventario in AC e successivamente il </a:t>
            </a:r>
            <a:r>
              <a:rPr lang="it-IT" sz="1600" dirty="0" err="1"/>
              <a:t>disinventario</a:t>
            </a:r>
            <a:r>
              <a:rPr lang="it-IT" sz="1600" dirty="0"/>
              <a:t> da AC ed imputazione degli inventariabili alle Strutture di competenza (oneroso per tempo e carico di lavoro)</a:t>
            </a:r>
          </a:p>
          <a:p>
            <a:pPr marL="285750" indent="-285750" algn="just">
              <a:buFont typeface="Wingdings" panose="05000000000000000000" pitchFamily="2" charset="2"/>
              <a:buChar char="ü"/>
            </a:pPr>
            <a:r>
              <a:rPr lang="it-IT" sz="1600" dirty="0"/>
              <a:t>L’A.D.C. avendo un solo Rup non avrebbe consentito un puntuale controllo sugli acquisti.</a:t>
            </a:r>
          </a:p>
          <a:p>
            <a:pPr marL="285750" indent="-285750" algn="just">
              <a:buFont typeface="Wingdings" panose="05000000000000000000" pitchFamily="2" charset="2"/>
              <a:buChar char="ü"/>
            </a:pPr>
            <a:r>
              <a:rPr lang="it-IT" sz="1600" dirty="0"/>
              <a:t>Non essendoci un catalogo ben definito, ma solo una indicazione delle tipologie di acquistabili, l’A.Q. consente un processo autorizzativo locale puntuale ed attento alle esigenze delle Strutture su fondi di competenza delle stesse</a:t>
            </a:r>
          </a:p>
          <a:p>
            <a:pPr marL="285750" indent="-285750" algn="just">
              <a:buFont typeface="Wingdings" panose="05000000000000000000" pitchFamily="2" charset="2"/>
              <a:buChar char="ü"/>
            </a:pPr>
            <a:endParaRPr lang="it-IT" sz="1600" dirty="0"/>
          </a:p>
        </p:txBody>
      </p:sp>
    </p:spTree>
    <p:extLst>
      <p:ext uri="{BB962C8B-B14F-4D97-AF65-F5344CB8AC3E}">
        <p14:creationId xmlns:p14="http://schemas.microsoft.com/office/powerpoint/2010/main" val="1826420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869FF29F-E4C3-4DAB-A215-424C970DB784}"/>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
        <p:nvSpPr>
          <p:cNvPr id="3" name="Rettangolo 2">
            <a:extLst>
              <a:ext uri="{FF2B5EF4-FFF2-40B4-BE49-F238E27FC236}">
                <a16:creationId xmlns:a16="http://schemas.microsoft.com/office/drawing/2014/main" id="{4AB686F9-4556-49A7-855C-2ECFBE9C1F06}"/>
              </a:ext>
            </a:extLst>
          </p:cNvPr>
          <p:cNvSpPr/>
          <p:nvPr/>
        </p:nvSpPr>
        <p:spPr>
          <a:xfrm>
            <a:off x="2385611" y="1953519"/>
            <a:ext cx="7935351" cy="4031873"/>
          </a:xfrm>
          <a:prstGeom prst="rect">
            <a:avLst/>
          </a:prstGeom>
        </p:spPr>
        <p:txBody>
          <a:bodyPr wrap="square" lIns="91440" tIns="45720" rIns="91440" bIns="45720" anchor="t">
            <a:spAutoFit/>
          </a:bodyPr>
          <a:lstStyle/>
          <a:p>
            <a:pPr marL="285750" indent="-285750" algn="just">
              <a:buFont typeface="Wingdings" panose="05000000000000000000" pitchFamily="2" charset="2"/>
              <a:buChar char="ü"/>
            </a:pPr>
            <a:r>
              <a:rPr lang="it-IT" sz="1600" dirty="0"/>
              <a:t>Il cpv (Common Procurement </a:t>
            </a:r>
            <a:r>
              <a:rPr lang="it-IT" sz="1600" dirty="0" err="1"/>
              <a:t>Vocabolary</a:t>
            </a:r>
            <a:r>
              <a:rPr lang="it-IT" sz="1600" dirty="0"/>
              <a:t>) dell’A.Q.:</a:t>
            </a:r>
          </a:p>
          <a:p>
            <a:pPr algn="just"/>
            <a:r>
              <a:rPr lang="it-IT" sz="1600" dirty="0"/>
              <a:t>	sarà il 66151100-4 “Servizio di vendita al dettaglio sul mercato elettronico”, 	in quanto la Società metterà a disposizione la piattaforma di e-	commerce per effettuare gli acquisti. La scelta non è stata semplice 	perché deve comprendere una pluralità di beni ognuno con un proprio 	codice identificativo. Amazon Business, ritiene di utilizzare questa scelta 	anche per i 	prossimi accordi con Istituzioni Pubbliche</a:t>
            </a:r>
          </a:p>
          <a:p>
            <a:pPr lvl="1" algn="just"/>
            <a:endParaRPr lang="it-IT" sz="1600" dirty="0"/>
          </a:p>
          <a:p>
            <a:pPr marL="285750" indent="-285750" algn="just">
              <a:buFont typeface="Wingdings" panose="05000000000000000000" pitchFamily="2" charset="2"/>
              <a:buChar char="ü"/>
            </a:pPr>
            <a:r>
              <a:rPr lang="it-IT" sz="1600" dirty="0"/>
              <a:t>Contratti attuativi:</a:t>
            </a:r>
          </a:p>
          <a:p>
            <a:pPr algn="just"/>
            <a:r>
              <a:rPr lang="it-IT" sz="1600" dirty="0"/>
              <a:t>ogni Struttura richiederà un solo singolo cig derivato, per l’importo ad essa assegnato, 	per l’attivazione dei contratti attuativi tramite </a:t>
            </a:r>
            <a:r>
              <a:rPr lang="it-IT" sz="1600" u="sng" dirty="0"/>
              <a:t>affidamenti diretti a consumo</a:t>
            </a:r>
            <a:r>
              <a:rPr lang="it-IT" sz="1600" dirty="0"/>
              <a:t> con un unico CPV 79900000-3 “servizi commerciali vari ed altri servizi”.</a:t>
            </a:r>
          </a:p>
          <a:p>
            <a:pPr algn="just"/>
            <a:r>
              <a:rPr lang="it-IT" sz="1600" dirty="0"/>
              <a:t>  </a:t>
            </a:r>
          </a:p>
          <a:p>
            <a:pPr lvl="1" algn="just"/>
            <a:endParaRPr lang="it-IT" sz="1600" dirty="0"/>
          </a:p>
          <a:p>
            <a:pPr algn="just"/>
            <a:endParaRPr lang="it-IT" sz="1600" dirty="0"/>
          </a:p>
        </p:txBody>
      </p:sp>
      <p:sp>
        <p:nvSpPr>
          <p:cNvPr id="5" name="Rettangolo 4">
            <a:extLst>
              <a:ext uri="{FF2B5EF4-FFF2-40B4-BE49-F238E27FC236}">
                <a16:creationId xmlns:a16="http://schemas.microsoft.com/office/drawing/2014/main" id="{24A71C6F-3302-4848-97BF-D4C996203DD3}"/>
              </a:ext>
            </a:extLst>
          </p:cNvPr>
          <p:cNvSpPr/>
          <p:nvPr/>
        </p:nvSpPr>
        <p:spPr>
          <a:xfrm>
            <a:off x="4357717" y="970344"/>
            <a:ext cx="1454244" cy="369332"/>
          </a:xfrm>
          <a:prstGeom prst="rect">
            <a:avLst/>
          </a:prstGeom>
        </p:spPr>
        <p:txBody>
          <a:bodyPr wrap="none">
            <a:spAutoFit/>
          </a:bodyPr>
          <a:lstStyle/>
          <a:p>
            <a:r>
              <a:rPr lang="it-IT" dirty="0">
                <a:solidFill>
                  <a:schemeClr val="accent2">
                    <a:lumMod val="75000"/>
                  </a:schemeClr>
                </a:solidFill>
              </a:rPr>
              <a:t>Operatività</a:t>
            </a:r>
          </a:p>
        </p:txBody>
      </p:sp>
    </p:spTree>
    <p:extLst>
      <p:ext uri="{BB962C8B-B14F-4D97-AF65-F5344CB8AC3E}">
        <p14:creationId xmlns:p14="http://schemas.microsoft.com/office/powerpoint/2010/main" val="294767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6FA67C8-3884-415D-9A33-554A59128B2B}"/>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
        <p:nvSpPr>
          <p:cNvPr id="3" name="Rettangolo 2">
            <a:extLst>
              <a:ext uri="{FF2B5EF4-FFF2-40B4-BE49-F238E27FC236}">
                <a16:creationId xmlns:a16="http://schemas.microsoft.com/office/drawing/2014/main" id="{4A1BA58C-0C92-4E0E-A5B3-BDAD28767DD2}"/>
              </a:ext>
            </a:extLst>
          </p:cNvPr>
          <p:cNvSpPr/>
          <p:nvPr/>
        </p:nvSpPr>
        <p:spPr>
          <a:xfrm>
            <a:off x="2266070" y="1887475"/>
            <a:ext cx="7659859" cy="3631763"/>
          </a:xfrm>
          <a:prstGeom prst="rect">
            <a:avLst/>
          </a:prstGeom>
        </p:spPr>
        <p:txBody>
          <a:bodyPr wrap="square">
            <a:spAutoFit/>
          </a:bodyPr>
          <a:lstStyle/>
          <a:p>
            <a:pPr algn="ctr"/>
            <a:r>
              <a:rPr lang="it-IT" dirty="0">
                <a:solidFill>
                  <a:schemeClr val="accent2">
                    <a:lumMod val="75000"/>
                  </a:schemeClr>
                </a:solidFill>
              </a:rPr>
              <a:t>PRODOTTI ACQUISTABILI </a:t>
            </a:r>
          </a:p>
          <a:p>
            <a:pPr algn="ctr"/>
            <a:endParaRPr lang="it-IT" dirty="0">
              <a:solidFill>
                <a:schemeClr val="accent2">
                  <a:lumMod val="75000"/>
                </a:schemeClr>
              </a:solidFill>
            </a:endParaRPr>
          </a:p>
          <a:p>
            <a:pPr algn="ctr"/>
            <a:r>
              <a:rPr lang="it-IT" sz="1600" dirty="0"/>
              <a:t>Di seguito vengono indicati i beni/servizi che possono essere acquistati attraverso l’utilizzo della piattaforma e-commerce (marketplace).</a:t>
            </a:r>
          </a:p>
          <a:p>
            <a:pPr marL="285750" indent="-285750" algn="just">
              <a:buFont typeface="Wingdings" panose="05000000000000000000" pitchFamily="2" charset="2"/>
              <a:buChar char="ü"/>
            </a:pPr>
            <a:endParaRPr lang="it-IT" sz="1600" dirty="0"/>
          </a:p>
          <a:p>
            <a:pPr algn="just"/>
            <a:endParaRPr lang="it-IT" sz="1600" dirty="0"/>
          </a:p>
          <a:p>
            <a:pPr marL="285750" indent="-285750" algn="just">
              <a:buFont typeface="Wingdings" panose="05000000000000000000" pitchFamily="2" charset="2"/>
              <a:buChar char="ü"/>
            </a:pPr>
            <a:r>
              <a:rPr lang="it-IT" sz="1600" dirty="0"/>
              <a:t>La lista comprende materiale informatico, materiale tecnico, piccola strumentazione, prodotti per imballaggio, materiale sanitario e articoli per eventi.</a:t>
            </a:r>
          </a:p>
          <a:p>
            <a:pPr marL="285750" indent="-285750" algn="just">
              <a:buFont typeface="Wingdings" panose="05000000000000000000" pitchFamily="2" charset="2"/>
              <a:buChar char="ü"/>
            </a:pPr>
            <a:endParaRPr lang="it-IT" sz="1600" dirty="0"/>
          </a:p>
          <a:p>
            <a:pPr marL="285750" indent="-285750" algn="just">
              <a:buFont typeface="Wingdings" panose="05000000000000000000" pitchFamily="2" charset="2"/>
              <a:buChar char="ü"/>
            </a:pPr>
            <a:r>
              <a:rPr lang="it-IT" sz="1600" dirty="0"/>
              <a:t>Ogni Struttura richiederà il CIG derivato per procedere all’attivazione dei contratti attuativi tramite affidamenti diretti a consumo con un unico CPV 79900000-3 “servizi commerciali vari ed altri servizi”.</a:t>
            </a:r>
          </a:p>
          <a:p>
            <a:endParaRPr lang="it-IT" dirty="0"/>
          </a:p>
        </p:txBody>
      </p:sp>
    </p:spTree>
    <p:extLst>
      <p:ext uri="{BB962C8B-B14F-4D97-AF65-F5344CB8AC3E}">
        <p14:creationId xmlns:p14="http://schemas.microsoft.com/office/powerpoint/2010/main" val="1906404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6FA67C8-3884-415D-9A33-554A59128B2B}"/>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
        <p:nvSpPr>
          <p:cNvPr id="3" name="Rettangolo 2">
            <a:extLst>
              <a:ext uri="{FF2B5EF4-FFF2-40B4-BE49-F238E27FC236}">
                <a16:creationId xmlns:a16="http://schemas.microsoft.com/office/drawing/2014/main" id="{4A1BA58C-0C92-4E0E-A5B3-BDAD28767DD2}"/>
              </a:ext>
            </a:extLst>
          </p:cNvPr>
          <p:cNvSpPr/>
          <p:nvPr/>
        </p:nvSpPr>
        <p:spPr>
          <a:xfrm>
            <a:off x="2241452" y="1751617"/>
            <a:ext cx="7709096" cy="2862322"/>
          </a:xfrm>
          <a:prstGeom prst="rect">
            <a:avLst/>
          </a:prstGeom>
        </p:spPr>
        <p:txBody>
          <a:bodyPr wrap="square">
            <a:spAutoFit/>
          </a:bodyPr>
          <a:lstStyle/>
          <a:p>
            <a:pPr algn="ctr"/>
            <a:endParaRPr lang="it-IT" dirty="0">
              <a:solidFill>
                <a:schemeClr val="accent2">
                  <a:lumMod val="75000"/>
                </a:schemeClr>
              </a:solidFill>
            </a:endParaRPr>
          </a:p>
          <a:p>
            <a:pPr algn="ctr"/>
            <a:endParaRPr lang="it-IT" dirty="0">
              <a:solidFill>
                <a:schemeClr val="accent2">
                  <a:lumMod val="75000"/>
                </a:schemeClr>
              </a:solidFill>
            </a:endParaRPr>
          </a:p>
          <a:p>
            <a:pPr marL="285750" indent="-285750" algn="just">
              <a:buFont typeface="Wingdings" panose="05000000000000000000" pitchFamily="2" charset="2"/>
              <a:buChar char="ü"/>
            </a:pPr>
            <a:r>
              <a:rPr lang="it-IT" sz="1600" dirty="0"/>
              <a:t>Acquisto residuale e debitamente motivata non su fondi esterni o PNRR.</a:t>
            </a:r>
          </a:p>
          <a:p>
            <a:pPr marL="285750" indent="-285750" algn="just">
              <a:buFont typeface="Wingdings" panose="05000000000000000000" pitchFamily="2" charset="2"/>
              <a:buChar char="ü"/>
            </a:pPr>
            <a:endParaRPr lang="it-IT" sz="1600" dirty="0"/>
          </a:p>
          <a:p>
            <a:pPr marL="285750" indent="-285750" algn="just">
              <a:buFont typeface="Wingdings" panose="05000000000000000000" pitchFamily="2" charset="2"/>
              <a:buChar char="ü"/>
            </a:pPr>
            <a:r>
              <a:rPr lang="it-IT" sz="1600" dirty="0"/>
              <a:t>Ogni struttura dovrà fare attenzione a non inserire nello stesso ordine articoli destinati all’attività istituzionale ed a quella commerciale.</a:t>
            </a:r>
          </a:p>
          <a:p>
            <a:pPr algn="just"/>
            <a:endParaRPr lang="it-IT" sz="1600" dirty="0"/>
          </a:p>
          <a:p>
            <a:pPr marL="285750" indent="-285750" algn="just">
              <a:buFont typeface="Wingdings" panose="05000000000000000000" pitchFamily="2" charset="2"/>
              <a:buChar char="ü"/>
            </a:pPr>
            <a:r>
              <a:rPr lang="it-IT" sz="1600" dirty="0"/>
              <a:t>I singoli ordini di acquisto saranno effettuati sull'E-Marketplace dalle Strutture, entro il limite di </a:t>
            </a:r>
            <a:r>
              <a:rPr lang="it-IT" sz="1600" dirty="0">
                <a:solidFill>
                  <a:schemeClr val="accent6">
                    <a:lumMod val="75000"/>
                  </a:schemeClr>
                </a:solidFill>
              </a:rPr>
              <a:t>€ 1.500,00</a:t>
            </a:r>
            <a:r>
              <a:rPr lang="it-IT" sz="1600" dirty="0"/>
              <a:t> per ordine e con importo massimo per ogni singolo articolo di </a:t>
            </a:r>
            <a:r>
              <a:rPr lang="it-IT" sz="1600" dirty="0">
                <a:solidFill>
                  <a:schemeClr val="accent6">
                    <a:lumMod val="75000"/>
                  </a:schemeClr>
                </a:solidFill>
              </a:rPr>
              <a:t>€ 500,00 </a:t>
            </a:r>
            <a:r>
              <a:rPr lang="it-IT" sz="1600" dirty="0"/>
              <a:t>e si intenderanno conclusi all’atto del loro ricevimento da parte della Società A.B..</a:t>
            </a:r>
          </a:p>
        </p:txBody>
      </p:sp>
    </p:spTree>
    <p:extLst>
      <p:ext uri="{BB962C8B-B14F-4D97-AF65-F5344CB8AC3E}">
        <p14:creationId xmlns:p14="http://schemas.microsoft.com/office/powerpoint/2010/main" val="395477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BF5F8723-A7DD-471B-AAC4-E93D756D062F}"/>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
        <p:nvSpPr>
          <p:cNvPr id="3" name="Rettangolo 2">
            <a:extLst>
              <a:ext uri="{FF2B5EF4-FFF2-40B4-BE49-F238E27FC236}">
                <a16:creationId xmlns:a16="http://schemas.microsoft.com/office/drawing/2014/main" id="{2C2C5AB4-CC6A-4FB3-810D-AC1437680E34}"/>
              </a:ext>
            </a:extLst>
          </p:cNvPr>
          <p:cNvSpPr/>
          <p:nvPr/>
        </p:nvSpPr>
        <p:spPr>
          <a:xfrm>
            <a:off x="2224685" y="1491103"/>
            <a:ext cx="7742629" cy="5016758"/>
          </a:xfrm>
          <a:prstGeom prst="rect">
            <a:avLst/>
          </a:prstGeom>
        </p:spPr>
        <p:txBody>
          <a:bodyPr wrap="square">
            <a:spAutoFit/>
          </a:bodyPr>
          <a:lstStyle/>
          <a:p>
            <a:pPr algn="ctr"/>
            <a:r>
              <a:rPr lang="it-IT" sz="1600" dirty="0">
                <a:solidFill>
                  <a:schemeClr val="accent2">
                    <a:lumMod val="75000"/>
                  </a:schemeClr>
                </a:solidFill>
              </a:rPr>
              <a:t>ELENCO</a:t>
            </a:r>
          </a:p>
          <a:p>
            <a:pPr algn="ctr"/>
            <a:endParaRPr lang="it-IT" sz="1600" dirty="0">
              <a:solidFill>
                <a:schemeClr val="accent2">
                  <a:lumMod val="75000"/>
                </a:schemeClr>
              </a:solidFill>
            </a:endParaRPr>
          </a:p>
          <a:p>
            <a:pPr marL="342900" indent="-342900" algn="just">
              <a:buAutoNum type="arabicPeriod"/>
            </a:pPr>
            <a:r>
              <a:rPr lang="it-IT" sz="1600" dirty="0"/>
              <a:t>periferiche e componentistica per PC (ad es.: mouse, tastiere, memorie </a:t>
            </a:r>
            <a:r>
              <a:rPr lang="it-IT" sz="1600" dirty="0" err="1"/>
              <a:t>usb</a:t>
            </a:r>
            <a:r>
              <a:rPr lang="it-IT" sz="1600" dirty="0"/>
              <a:t> e su scheda, penne e tavolette grafiche, webcam, cuffie, microfoni, touchpads, </a:t>
            </a:r>
            <a:r>
              <a:rPr lang="it-IT" sz="1600" dirty="0" err="1"/>
              <a:t>hub</a:t>
            </a:r>
            <a:r>
              <a:rPr lang="it-IT" sz="1600" dirty="0"/>
              <a:t>, alimentatori e caricatori, schede interne, espansioni di memoria, hard disk interni ed esterni, masterizzatori CD, DVD e Blue Ray, lettori di nastri, cavi interni ed esterni, adattatori, connettori)</a:t>
            </a:r>
          </a:p>
          <a:p>
            <a:pPr algn="just"/>
            <a:endParaRPr lang="it-IT" sz="1600" dirty="0"/>
          </a:p>
          <a:p>
            <a:pPr marL="342900" indent="-342900" algn="just">
              <a:buAutoNum type="arabicPeriod" startAt="2"/>
            </a:pPr>
            <a:r>
              <a:rPr lang="it-IT" sz="1600" dirty="0"/>
              <a:t>supporti di memorizzazione (ad es.: CD, DVD, Blue </a:t>
            </a:r>
            <a:r>
              <a:rPr lang="it-IT" sz="1600" dirty="0" err="1"/>
              <a:t>ray</a:t>
            </a:r>
            <a:r>
              <a:rPr lang="it-IT" sz="1600" dirty="0"/>
              <a:t>, nastri)</a:t>
            </a:r>
          </a:p>
          <a:p>
            <a:pPr algn="just"/>
            <a:endParaRPr lang="it-IT" sz="1600" dirty="0"/>
          </a:p>
          <a:p>
            <a:pPr marL="342900" indent="-342900" algn="just">
              <a:buAutoNum type="arabicPeriod" startAt="3"/>
            </a:pPr>
            <a:r>
              <a:rPr lang="it-IT" sz="1600" dirty="0"/>
              <a:t>accessori e componenti per stampanti (ad es.: toner, rulli, cartucce per toner di scarico, rulli di trasferimento, tamburi, fusori di stampa)</a:t>
            </a:r>
          </a:p>
          <a:p>
            <a:pPr algn="just"/>
            <a:endParaRPr lang="it-IT" sz="1600" dirty="0"/>
          </a:p>
          <a:p>
            <a:pPr marL="342900" indent="-342900" algn="just">
              <a:buAutoNum type="arabicPeriod" startAt="4"/>
            </a:pPr>
            <a:r>
              <a:rPr lang="it-IT" sz="1600" dirty="0"/>
              <a:t>batterie (ad es.: batterie per portatili, batterie di vari formati per periferiche – AA, AAA, etc. -, batterie per UPS, power banks)</a:t>
            </a:r>
          </a:p>
          <a:p>
            <a:pPr algn="just"/>
            <a:endParaRPr lang="it-IT" sz="1600" dirty="0"/>
          </a:p>
          <a:p>
            <a:pPr marL="342900" indent="-342900" algn="just">
              <a:buAutoNum type="arabicPeriod" startAt="5"/>
            </a:pPr>
            <a:r>
              <a:rPr lang="it-IT" sz="1600" dirty="0"/>
              <a:t>accessori per la protezione di materiale informatico (ad es.: borse e zaini PC, custodie PC, tablet e cellulari di servizio, lucchetti e cavi di sicurezza)</a:t>
            </a:r>
          </a:p>
          <a:p>
            <a:pPr algn="just"/>
            <a:endParaRPr lang="it-IT" sz="1600" dirty="0"/>
          </a:p>
          <a:p>
            <a:pPr algn="just"/>
            <a:r>
              <a:rPr lang="it-IT" sz="1600" dirty="0"/>
              <a:t>6.	accessori per PC inventariabili (ad es: monitor e stampanti)</a:t>
            </a:r>
          </a:p>
        </p:txBody>
      </p:sp>
    </p:spTree>
    <p:extLst>
      <p:ext uri="{BB962C8B-B14F-4D97-AF65-F5344CB8AC3E}">
        <p14:creationId xmlns:p14="http://schemas.microsoft.com/office/powerpoint/2010/main" val="1980532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6FA67C8-3884-415D-9A33-554A59128B2B}"/>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
        <p:nvSpPr>
          <p:cNvPr id="3" name="Rettangolo 2">
            <a:extLst>
              <a:ext uri="{FF2B5EF4-FFF2-40B4-BE49-F238E27FC236}">
                <a16:creationId xmlns:a16="http://schemas.microsoft.com/office/drawing/2014/main" id="{1DC79318-0245-4A90-83DF-63022BE7C637}"/>
              </a:ext>
            </a:extLst>
          </p:cNvPr>
          <p:cNvSpPr/>
          <p:nvPr/>
        </p:nvSpPr>
        <p:spPr>
          <a:xfrm>
            <a:off x="2488441" y="2001126"/>
            <a:ext cx="7215118" cy="5016758"/>
          </a:xfrm>
          <a:prstGeom prst="rect">
            <a:avLst/>
          </a:prstGeom>
        </p:spPr>
        <p:txBody>
          <a:bodyPr wrap="square">
            <a:spAutoFit/>
          </a:bodyPr>
          <a:lstStyle/>
          <a:p>
            <a:pPr marL="342900" indent="-342900" algn="just">
              <a:buAutoNum type="arabicPeriod" startAt="7"/>
            </a:pPr>
            <a:r>
              <a:rPr lang="it-IT" sz="1600" dirty="0"/>
              <a:t>accessori di rete (ad es: router portatili cablati, </a:t>
            </a:r>
            <a:r>
              <a:rPr lang="it-IT" sz="1600" dirty="0" err="1"/>
              <a:t>wifi</a:t>
            </a:r>
            <a:r>
              <a:rPr lang="it-IT" sz="1600" dirty="0"/>
              <a:t> e LTE, access point e ripetitori, cavi ethernet ed in fibra, tester cavi in rame e in fibra, allineatori)</a:t>
            </a:r>
          </a:p>
          <a:p>
            <a:pPr algn="just"/>
            <a:endParaRPr lang="it-IT" sz="1600" dirty="0"/>
          </a:p>
          <a:p>
            <a:pPr marL="342900" indent="-342900" algn="just">
              <a:buAutoNum type="arabicPeriod" startAt="8"/>
            </a:pPr>
            <a:r>
              <a:rPr lang="it-IT" sz="1600" dirty="0"/>
              <a:t>altri accessori informatici (ad es.: piccoli armadi di rete, accessori per armadi 19”, accessori per distribuzione ed alimentazione – ciabatte, </a:t>
            </a:r>
            <a:r>
              <a:rPr lang="it-IT" sz="1600" dirty="0" err="1"/>
              <a:t>multiprese</a:t>
            </a:r>
            <a:r>
              <a:rPr lang="it-IT" sz="1600" dirty="0"/>
              <a:t>, prolunghe, morsetti e morsettiere, fascette -, PDU, paste termiche, ripiani e pannelli, patch </a:t>
            </a:r>
            <a:r>
              <a:rPr lang="it-IT" sz="1600" dirty="0" err="1"/>
              <a:t>panels</a:t>
            </a:r>
            <a:r>
              <a:rPr lang="it-IT" sz="1600" dirty="0"/>
              <a:t> e accessori </a:t>
            </a:r>
            <a:r>
              <a:rPr lang="it-IT" sz="1600" dirty="0" err="1"/>
              <a:t>keystone</a:t>
            </a:r>
            <a:r>
              <a:rPr lang="it-IT" sz="1600" dirty="0"/>
              <a:t>, ruote e livellatori)</a:t>
            </a:r>
          </a:p>
          <a:p>
            <a:pPr algn="just"/>
            <a:endParaRPr lang="it-IT" sz="1600" dirty="0"/>
          </a:p>
          <a:p>
            <a:pPr marL="342900" indent="-342900" algn="just">
              <a:buAutoNum type="arabicPeriod" startAt="9"/>
            </a:pPr>
            <a:r>
              <a:rPr lang="it-IT" sz="1600" dirty="0"/>
              <a:t>controller e minicomputer (ad es.: </a:t>
            </a:r>
            <a:r>
              <a:rPr lang="it-IT" sz="1600" dirty="0" err="1"/>
              <a:t>arduino</a:t>
            </a:r>
            <a:r>
              <a:rPr lang="it-IT" sz="1600" dirty="0"/>
              <a:t>, </a:t>
            </a:r>
            <a:r>
              <a:rPr lang="it-IT" sz="1600" dirty="0" err="1"/>
              <a:t>raspberry</a:t>
            </a:r>
            <a:r>
              <a:rPr lang="it-IT" sz="1600" dirty="0"/>
              <a:t> </a:t>
            </a:r>
            <a:r>
              <a:rPr lang="it-IT" sz="1600" dirty="0" err="1"/>
              <a:t>pi</a:t>
            </a:r>
            <a:r>
              <a:rPr lang="it-IT" sz="1600" dirty="0"/>
              <a:t>)</a:t>
            </a:r>
          </a:p>
          <a:p>
            <a:pPr marL="342900" indent="-342900" algn="just">
              <a:buAutoNum type="arabicPeriod" startAt="9"/>
            </a:pPr>
            <a:endParaRPr lang="it-IT" sz="1600" dirty="0"/>
          </a:p>
          <a:p>
            <a:pPr marL="342900" indent="-342900" algn="just">
              <a:buFontTx/>
              <a:buAutoNum type="arabicPeriod" startAt="9"/>
            </a:pPr>
            <a:r>
              <a:rPr lang="it-IT" sz="1600" dirty="0"/>
              <a:t>accessori per ufficio (ad es.: porta oggetti, magneti, </a:t>
            </a:r>
            <a:r>
              <a:rPr lang="it-IT" sz="1600" dirty="0" err="1"/>
              <a:t>tritadocumenti</a:t>
            </a:r>
            <a:r>
              <a:rPr lang="it-IT" sz="1600" dirty="0"/>
              <a:t> e relativi lubrificanti, perforatori, ventilatori, telefoni cordless e cablati, calcolatrici, lampade, lampadine, adattatori ed accessori per la distribuzione della corrente, canaline, organizzatori cavi, connettori, nastri isolanti ed articoli di consumo elettrici in generale, cancelleria), articoli per eventi</a:t>
            </a:r>
          </a:p>
          <a:p>
            <a:pPr marL="342900" indent="-342900">
              <a:buAutoNum type="arabicPeriod" startAt="9"/>
            </a:pPr>
            <a:endParaRPr lang="it-IT" sz="1600" dirty="0"/>
          </a:p>
          <a:p>
            <a:endParaRPr lang="it-IT" sz="1600" dirty="0"/>
          </a:p>
        </p:txBody>
      </p:sp>
    </p:spTree>
    <p:extLst>
      <p:ext uri="{BB962C8B-B14F-4D97-AF65-F5344CB8AC3E}">
        <p14:creationId xmlns:p14="http://schemas.microsoft.com/office/powerpoint/2010/main" val="3047234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E58E1E19-7076-4828-A91E-C977DBC86A36}"/>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
        <p:nvSpPr>
          <p:cNvPr id="3" name="Rettangolo 2">
            <a:extLst>
              <a:ext uri="{FF2B5EF4-FFF2-40B4-BE49-F238E27FC236}">
                <a16:creationId xmlns:a16="http://schemas.microsoft.com/office/drawing/2014/main" id="{B6A85466-EFA2-4E34-A63A-57D5AD9D6312}"/>
              </a:ext>
            </a:extLst>
          </p:cNvPr>
          <p:cNvSpPr/>
          <p:nvPr/>
        </p:nvSpPr>
        <p:spPr>
          <a:xfrm>
            <a:off x="2212074" y="1881898"/>
            <a:ext cx="7767852" cy="4524315"/>
          </a:xfrm>
          <a:prstGeom prst="rect">
            <a:avLst/>
          </a:prstGeom>
        </p:spPr>
        <p:txBody>
          <a:bodyPr wrap="square">
            <a:spAutoFit/>
          </a:bodyPr>
          <a:lstStyle/>
          <a:p>
            <a:pPr marL="342900" indent="-342900" algn="just">
              <a:buAutoNum type="arabicPeriod" startAt="11"/>
            </a:pPr>
            <a:r>
              <a:rPr lang="it-IT" sz="1600" dirty="0">
                <a:ea typeface="Calibri" panose="020F0502020204030204" pitchFamily="34" charset="0"/>
                <a:cs typeface="Times New Roman" panose="02020603050405020304" pitchFamily="18" charset="0"/>
              </a:rPr>
              <a:t>prodotti da imballaggio (ad es.: scatole, </a:t>
            </a:r>
            <a:r>
              <a:rPr lang="it-IT" sz="1600" dirty="0" err="1">
                <a:ea typeface="Calibri" panose="020F0502020204030204" pitchFamily="34" charset="0"/>
                <a:cs typeface="Times New Roman" panose="02020603050405020304" pitchFamily="18" charset="0"/>
              </a:rPr>
              <a:t>pluriball</a:t>
            </a:r>
            <a:r>
              <a:rPr lang="it-IT" sz="1600" dirty="0">
                <a:ea typeface="Calibri" panose="020F0502020204030204" pitchFamily="34" charset="0"/>
                <a:cs typeface="Times New Roman" panose="02020603050405020304" pitchFamily="18" charset="0"/>
              </a:rPr>
              <a:t>, sacchetti e sacchi, nastri)</a:t>
            </a:r>
          </a:p>
          <a:p>
            <a:pPr algn="just"/>
            <a:endParaRPr lang="it-IT" sz="1600" dirty="0">
              <a:ea typeface="Calibri" panose="020F0502020204030204" pitchFamily="34" charset="0"/>
              <a:cs typeface="Times New Roman" panose="02020603050405020304" pitchFamily="18" charset="0"/>
            </a:endParaRPr>
          </a:p>
          <a:p>
            <a:pPr marL="342900" indent="-342900" algn="just">
              <a:buAutoNum type="arabicPeriod" startAt="12"/>
            </a:pPr>
            <a:r>
              <a:rPr lang="it-IT" sz="1600" dirty="0">
                <a:ea typeface="Calibri" panose="020F0502020204030204" pitchFamily="34" charset="0"/>
                <a:cs typeface="Times New Roman" panose="02020603050405020304" pitchFamily="18" charset="0"/>
              </a:rPr>
              <a:t>attrezzature di laboratorio (ad es.: termometri, multimetri, bilance, igrometri,     misuratori di pressione, misuratori di radioattività, rivelatori di fumo e/o gas,  misuratori laser, tubi e raccordi per liquidi e gas, utensili e minuteria varia – trapani, avvitatori, punte, viti e bulloni, teloni coprenti, treppiedi e supporti -, vestiti e accessori per laboratori – grembiuli, tute, scarpe antiinfortunistiche, </a:t>
            </a:r>
            <a:r>
              <a:rPr lang="it-IT" sz="1600" dirty="0" err="1">
                <a:ea typeface="Calibri" panose="020F0502020204030204" pitchFamily="34" charset="0"/>
                <a:cs typeface="Times New Roman" panose="02020603050405020304" pitchFamily="18" charset="0"/>
              </a:rPr>
              <a:t>copriscarpe</a:t>
            </a:r>
            <a:r>
              <a:rPr lang="it-IT" sz="1600" dirty="0">
                <a:ea typeface="Calibri" panose="020F0502020204030204" pitchFamily="34" charset="0"/>
                <a:cs typeface="Times New Roman" panose="02020603050405020304" pitchFamily="18" charset="0"/>
              </a:rPr>
              <a:t>, cuffie per capelli, caschi, occhiali di protezione, guanti, tappi e cuffie antirumore -, deumidificatori, depuratori aria e acqua e relativi filtri, decalcificatori, pellicole in plastica ed alluminio, pannelli in plastica e in metallo, lubrificanti, nastri termici)</a:t>
            </a:r>
          </a:p>
          <a:p>
            <a:pPr algn="just"/>
            <a:endParaRPr lang="it-IT" sz="1600" dirty="0">
              <a:ea typeface="Calibri" panose="020F0502020204030204" pitchFamily="34" charset="0"/>
              <a:cs typeface="Times New Roman" panose="02020603050405020304" pitchFamily="18" charset="0"/>
            </a:endParaRPr>
          </a:p>
          <a:p>
            <a:pPr marL="342900" indent="-342900" algn="just">
              <a:buAutoNum type="arabicPeriod" startAt="13"/>
            </a:pPr>
            <a:r>
              <a:rPr lang="it-IT" sz="1600" dirty="0">
                <a:ea typeface="Calibri" panose="020F0502020204030204" pitchFamily="34" charset="0"/>
                <a:cs typeface="Times New Roman" panose="02020603050405020304" pitchFamily="18" charset="0"/>
              </a:rPr>
              <a:t>licenze per software commerciali quando non già previsti da convenzioni CCR</a:t>
            </a:r>
          </a:p>
          <a:p>
            <a:pPr algn="just"/>
            <a:endParaRPr lang="it-IT" sz="1600" dirty="0">
              <a:ea typeface="Calibri" panose="020F0502020204030204" pitchFamily="34" charset="0"/>
              <a:cs typeface="Times New Roman" panose="02020603050405020304" pitchFamily="18" charset="0"/>
            </a:endParaRPr>
          </a:p>
          <a:p>
            <a:pPr marL="342900" indent="-342900" algn="just">
              <a:buAutoNum type="arabicPeriod" startAt="14"/>
            </a:pPr>
            <a:r>
              <a:rPr lang="it-IT" sz="1600" dirty="0">
                <a:ea typeface="Calibri" panose="020F0502020204030204" pitchFamily="34" charset="0"/>
                <a:cs typeface="Times New Roman" panose="02020603050405020304" pitchFamily="18" charset="0"/>
              </a:rPr>
              <a:t>accessori sanitari e per la pulizia (</a:t>
            </a:r>
            <a:r>
              <a:rPr lang="it-IT" sz="1600" dirty="0" err="1">
                <a:ea typeface="Calibri" panose="020F0502020204030204" pitchFamily="34" charset="0"/>
                <a:cs typeface="Times New Roman" panose="02020603050405020304" pitchFamily="18" charset="0"/>
              </a:rPr>
              <a:t>as</a:t>
            </a:r>
            <a:r>
              <a:rPr lang="it-IT" sz="1600" dirty="0">
                <a:ea typeface="Calibri" panose="020F0502020204030204" pitchFamily="34" charset="0"/>
                <a:cs typeface="Times New Roman" panose="02020603050405020304" pitchFamily="18" charset="0"/>
              </a:rPr>
              <a:t> es.: alcool, sgrassatori, cassette pronto soccorso, disinfettanti, cerotti, bende e garze)</a:t>
            </a:r>
          </a:p>
        </p:txBody>
      </p:sp>
    </p:spTree>
    <p:extLst>
      <p:ext uri="{BB962C8B-B14F-4D97-AF65-F5344CB8AC3E}">
        <p14:creationId xmlns:p14="http://schemas.microsoft.com/office/powerpoint/2010/main" val="1893450786"/>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951</TotalTime>
  <Words>1229</Words>
  <Application>Microsoft Office PowerPoint</Application>
  <PresentationFormat>Widescreen</PresentationFormat>
  <Paragraphs>106</Paragraphs>
  <Slides>14</Slides>
  <Notes>9</Notes>
  <HiddenSlides>0</HiddenSlides>
  <MMClips>0</MMClips>
  <ScaleCrop>false</ScaleCrop>
  <HeadingPairs>
    <vt:vector size="8" baseType="variant">
      <vt:variant>
        <vt:lpstr>Caratteri utilizzati</vt:lpstr>
      </vt:variant>
      <vt:variant>
        <vt:i4>6</vt:i4>
      </vt:variant>
      <vt:variant>
        <vt:lpstr>Tema</vt:lpstr>
      </vt:variant>
      <vt:variant>
        <vt:i4>1</vt:i4>
      </vt:variant>
      <vt:variant>
        <vt:lpstr>Server OLE incorporati</vt:lpstr>
      </vt:variant>
      <vt:variant>
        <vt:i4>1</vt:i4>
      </vt:variant>
      <vt:variant>
        <vt:lpstr>Titoli diapositive</vt:lpstr>
      </vt:variant>
      <vt:variant>
        <vt:i4>14</vt:i4>
      </vt:variant>
    </vt:vector>
  </HeadingPairs>
  <TitlesOfParts>
    <vt:vector size="22" baseType="lpstr">
      <vt:lpstr>Arial</vt:lpstr>
      <vt:lpstr>Calibri</vt:lpstr>
      <vt:lpstr>Century Gothic</vt:lpstr>
      <vt:lpstr>Times New Roman</vt:lpstr>
      <vt:lpstr>Wingdings</vt:lpstr>
      <vt:lpstr>Wingdings 3</vt:lpstr>
      <vt:lpstr>Filo</vt:lpstr>
      <vt:lpstr>Worksheet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Punti da evidenziare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Giorgio Fornasier</dc:creator>
  <cp:lastModifiedBy>Giorgio Fornasier</cp:lastModifiedBy>
  <cp:revision>111</cp:revision>
  <dcterms:created xsi:type="dcterms:W3CDTF">2025-06-16T12:26:56Z</dcterms:created>
  <dcterms:modified xsi:type="dcterms:W3CDTF">2025-09-29T08:26:36Z</dcterms:modified>
</cp:coreProperties>
</file>