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31" r:id="rId3"/>
    <p:sldId id="332" r:id="rId4"/>
    <p:sldId id="337" r:id="rId5"/>
    <p:sldId id="338" r:id="rId6"/>
    <p:sldId id="339" r:id="rId7"/>
    <p:sldId id="333" r:id="rId8"/>
    <p:sldId id="334" r:id="rId9"/>
    <p:sldId id="335" r:id="rId10"/>
    <p:sldId id="325" r:id="rId11"/>
    <p:sldId id="326" r:id="rId12"/>
    <p:sldId id="327" r:id="rId13"/>
    <p:sldId id="329" r:id="rId14"/>
    <p:sldId id="330" r:id="rId15"/>
    <p:sldId id="328" r:id="rId16"/>
    <p:sldId id="340" r:id="rId17"/>
    <p:sldId id="336" r:id="rId18"/>
    <p:sldId id="319" r:id="rId19"/>
    <p:sldId id="322" r:id="rId20"/>
    <p:sldId id="321" r:id="rId21"/>
    <p:sldId id="323" r:id="rId22"/>
    <p:sldId id="297" r:id="rId23"/>
    <p:sldId id="280" r:id="rId24"/>
    <p:sldId id="286" r:id="rId25"/>
    <p:sldId id="324" r:id="rId26"/>
    <p:sldId id="283" r:id="rId27"/>
    <p:sldId id="299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26" autoAdjust="0"/>
    <p:restoredTop sz="93943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DD7FE-48D6-4811-9C2B-49D382F6F426}" type="datetimeFigureOut">
              <a:rPr lang="en-US" smtClean="0"/>
              <a:pPr/>
              <a:t>6/1/2012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E5007-CDA5-423D-A359-7DDADCDD23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95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7"/>
          <p:cNvSpPr txBox="1">
            <a:spLocks noGrp="1" noChangeArrowheads="1"/>
          </p:cNvSpPr>
          <p:nvPr/>
        </p:nvSpPr>
        <p:spPr bwMode="auto">
          <a:xfrm>
            <a:off x="3884852" y="8683669"/>
            <a:ext cx="2971593" cy="45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01" tIns="45751" rIns="91501" bIns="45751" anchor="b"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5FEA5E-E4C5-4272-90F0-4CD2B17D3666}" type="slidenum">
              <a:rPr lang="en-US" sz="1200">
                <a:ea typeface="ＭＳ Ｐゴシック" pitchFamily="34" charset="-128"/>
              </a:rPr>
              <a:pPr algn="r" eaLnBrk="1" hangingPunct="1"/>
              <a:t>16</a:t>
            </a:fld>
            <a:endParaRPr lang="en-US" sz="1200">
              <a:ea typeface="ＭＳ Ｐゴシック" pitchFamily="34" charset="-128"/>
            </a:endParaRPr>
          </a:p>
        </p:txBody>
      </p:sp>
      <p:sp>
        <p:nvSpPr>
          <p:cNvPr id="68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AB82-20D6-4BA5-8F8C-D236C9E10264}" type="datetime1">
              <a:rPr lang="en-US" smtClean="0"/>
              <a:pPr/>
              <a:t>6/1/2012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3661-6F46-474F-B94F-B125390B6A7E}" type="datetime1">
              <a:rPr lang="en-US" smtClean="0"/>
              <a:pPr/>
              <a:t>6/1/2012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4FFAE-A39C-47AF-90AC-9121268369D9}" type="datetime1">
              <a:rPr lang="en-US" smtClean="0"/>
              <a:pPr/>
              <a:t>6/1/2012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1E93-CB22-4B48-B101-E4FBDA1E36BC}" type="datetime1">
              <a:rPr lang="en-US" smtClean="0"/>
              <a:pPr/>
              <a:t>6/1/2012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A64F-54F1-4C2E-B2CF-94A335430134}" type="datetime1">
              <a:rPr lang="en-US" smtClean="0"/>
              <a:pPr/>
              <a:t>6/1/2012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CF2B-161E-4037-B0A1-B67171CDD93C}" type="datetime1">
              <a:rPr lang="en-US" smtClean="0"/>
              <a:pPr/>
              <a:t>6/1/2012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DBA7-FFDF-4D04-918E-86C91646D44A}" type="datetime1">
              <a:rPr lang="en-US" smtClean="0"/>
              <a:pPr/>
              <a:t>6/1/2012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1AB3-AF36-47D3-A81C-6F59BF04AA2A}" type="datetime1">
              <a:rPr lang="en-US" smtClean="0"/>
              <a:pPr/>
              <a:t>6/1/2012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4BE2-4361-48F7-9560-7F6482455E6C}" type="datetime1">
              <a:rPr lang="en-US" smtClean="0"/>
              <a:pPr/>
              <a:t>6/1/2012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06BD-A4D7-4E58-8E7F-C3821122EBE6}" type="datetime1">
              <a:rPr lang="en-US" smtClean="0"/>
              <a:pPr/>
              <a:t>6/1/2012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452B-6A51-4D36-95AF-BBFD958A8D16}" type="datetime1">
              <a:rPr lang="en-US" smtClean="0"/>
              <a:pPr/>
              <a:t>6/1/2012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24B08-F9D7-41EE-8055-6AF0D30F4053}" type="datetime1">
              <a:rPr lang="en-US" smtClean="0"/>
              <a:pPr/>
              <a:t>6/1/2012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04856" cy="1296144"/>
          </a:xfrm>
        </p:spPr>
        <p:txBody>
          <a:bodyPr>
            <a:normAutofit/>
          </a:bodyPr>
          <a:lstStyle/>
          <a:p>
            <a:r>
              <a:rPr lang="en-US" dirty="0" smtClean="0"/>
              <a:t>DET. Integration and IR Hall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124744"/>
            <a:ext cx="8424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/>
              <a:t>Summary of the Integration </a:t>
            </a:r>
            <a:r>
              <a:rPr lang="en-US" sz="3200" dirty="0" smtClean="0"/>
              <a:t>Status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err="1" smtClean="0"/>
              <a:t>SuperB</a:t>
            </a:r>
            <a:r>
              <a:rPr lang="en-US" sz="3200" dirty="0" smtClean="0"/>
              <a:t> </a:t>
            </a:r>
            <a:r>
              <a:rPr lang="en-US" sz="3200" dirty="0"/>
              <a:t>Experimental hall</a:t>
            </a:r>
            <a:r>
              <a:rPr lang="en-US" sz="3200" dirty="0" smtClean="0"/>
              <a:t>.</a:t>
            </a:r>
            <a:endParaRPr lang="en-US" sz="32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Integration </a:t>
            </a:r>
            <a:r>
              <a:rPr lang="en-US" sz="3200" dirty="0" smtClean="0"/>
              <a:t>of inner detectors.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Integration of the tungsten supports tube  in the inner detectors.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Services accounts.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Conclusions.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1 June 2012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-387424"/>
            <a:ext cx="7704856" cy="12961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Integration of the inner detector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16100" y="544384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Establish the interaction point referring the </a:t>
            </a:r>
            <a:r>
              <a:rPr lang="en-US" sz="2400" dirty="0"/>
              <a:t>forward </a:t>
            </a:r>
            <a:r>
              <a:rPr lang="en-US" sz="2400" dirty="0" smtClean="0"/>
              <a:t>face of the super conducting  Solenoid Babar the ref dimension is 2295mm.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1 June 2012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" t="2745" r="3923"/>
          <a:stretch/>
        </p:blipFill>
        <p:spPr>
          <a:xfrm>
            <a:off x="0" y="1725386"/>
            <a:ext cx="9143999" cy="443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52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199" y="0"/>
            <a:ext cx="8444257" cy="90872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Mechanical</a:t>
            </a:r>
            <a:r>
              <a:rPr lang="en-US" sz="2400" dirty="0" smtClean="0"/>
              <a:t> Envelope </a:t>
            </a:r>
            <a:r>
              <a:rPr lang="en-US" sz="2400" dirty="0" smtClean="0"/>
              <a:t>and mass of </a:t>
            </a:r>
            <a:r>
              <a:rPr lang="en-US" sz="2400" dirty="0" smtClean="0"/>
              <a:t>the </a:t>
            </a:r>
            <a:r>
              <a:rPr lang="en-US" sz="2400" dirty="0" err="1" smtClean="0"/>
              <a:t>SuperB</a:t>
            </a:r>
            <a:r>
              <a:rPr lang="en-US" sz="2400" dirty="0" smtClean="0"/>
              <a:t> inner detectors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5931" y="908720"/>
            <a:ext cx="8928992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SOLENOID </a:t>
            </a:r>
            <a:r>
              <a:rPr lang="en-US" dirty="0"/>
              <a:t>Inner diameter </a:t>
            </a:r>
            <a:r>
              <a:rPr lang="en-US" dirty="0" smtClean="0"/>
              <a:t>2840 mm; </a:t>
            </a:r>
            <a:r>
              <a:rPr lang="en-US" dirty="0"/>
              <a:t>outer </a:t>
            </a:r>
            <a:r>
              <a:rPr lang="en-US" dirty="0" err="1" smtClean="0"/>
              <a:t>dia</a:t>
            </a:r>
            <a:r>
              <a:rPr lang="en-US" dirty="0" smtClean="0"/>
              <a:t> 3540 </a:t>
            </a:r>
            <a:r>
              <a:rPr lang="en-US" dirty="0"/>
              <a:t>Z=-</a:t>
            </a:r>
            <a:r>
              <a:rPr lang="en-US" dirty="0" smtClean="0"/>
              <a:t>1555, </a:t>
            </a:r>
            <a:r>
              <a:rPr lang="en-US" dirty="0"/>
              <a:t>Z=2295</a:t>
            </a:r>
            <a:r>
              <a:rPr lang="en-US" dirty="0"/>
              <a:t>, </a:t>
            </a:r>
            <a:r>
              <a:rPr lang="en-US" dirty="0" smtClean="0"/>
              <a:t>tot</a:t>
            </a:r>
            <a:r>
              <a:rPr lang="en-US" dirty="0" smtClean="0"/>
              <a:t>. length </a:t>
            </a:r>
            <a:r>
              <a:rPr lang="en-US" dirty="0" smtClean="0"/>
              <a:t>3850 Mass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EMC</a:t>
            </a:r>
            <a:r>
              <a:rPr lang="en-US" dirty="0"/>
              <a:t> Inner diameter </a:t>
            </a:r>
            <a:r>
              <a:rPr lang="en-US" dirty="0" smtClean="0"/>
              <a:t>1820 </a:t>
            </a:r>
            <a:r>
              <a:rPr lang="en-US" dirty="0"/>
              <a:t>mm outer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smtClean="0"/>
              <a:t>2740 </a:t>
            </a:r>
            <a:r>
              <a:rPr lang="en-US" dirty="0"/>
              <a:t>, Z=-</a:t>
            </a:r>
            <a:r>
              <a:rPr lang="en-US" dirty="0" smtClean="0"/>
              <a:t>1555, Z=2295, tot</a:t>
            </a:r>
            <a:r>
              <a:rPr lang="en-US" dirty="0" smtClean="0"/>
              <a:t>. length </a:t>
            </a:r>
            <a:r>
              <a:rPr lang="en-US" dirty="0" smtClean="0"/>
              <a:t>3850 Mass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DIRCH </a:t>
            </a:r>
            <a:r>
              <a:rPr lang="en-US" dirty="0"/>
              <a:t>Inner diameter </a:t>
            </a:r>
            <a:r>
              <a:rPr lang="en-US" dirty="0" smtClean="0"/>
              <a:t>1630 mm outer </a:t>
            </a:r>
            <a:r>
              <a:rPr lang="en-US" dirty="0" err="1" smtClean="0"/>
              <a:t>dia</a:t>
            </a:r>
            <a:r>
              <a:rPr lang="en-US" dirty="0" smtClean="0"/>
              <a:t> 1790    </a:t>
            </a:r>
            <a:r>
              <a:rPr lang="en-US" dirty="0"/>
              <a:t>Z=-</a:t>
            </a:r>
            <a:r>
              <a:rPr lang="en-US" dirty="0" smtClean="0"/>
              <a:t>3117, Z=1786</a:t>
            </a:r>
            <a:r>
              <a:rPr lang="en-US" dirty="0" smtClean="0"/>
              <a:t>, Mass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DCH</a:t>
            </a:r>
            <a:r>
              <a:rPr lang="en-US" dirty="0" smtClean="0"/>
              <a:t> </a:t>
            </a:r>
            <a:r>
              <a:rPr lang="en-US" dirty="0" smtClean="0"/>
              <a:t>Inner diameter 500 mm, Outer diameter 1610mm  Z=-1676.62; Z=1383mm tot. </a:t>
            </a:r>
            <a:r>
              <a:rPr lang="en-US" dirty="0" smtClean="0"/>
              <a:t>length=3059.62 Mass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FTOF </a:t>
            </a:r>
            <a:r>
              <a:rPr lang="en-US" dirty="0" smtClean="0"/>
              <a:t>inner and outer diameter 900mm outer diameter 1803mm; </a:t>
            </a:r>
            <a:r>
              <a:rPr lang="en-US" dirty="0" smtClean="0"/>
              <a:t>Z=1750, Z=1801 </a:t>
            </a:r>
            <a:r>
              <a:rPr lang="en-US" dirty="0"/>
              <a:t>mm</a:t>
            </a:r>
            <a:r>
              <a:rPr lang="en-US" dirty="0" smtClean="0"/>
              <a:t>; tot length </a:t>
            </a:r>
            <a:r>
              <a:rPr lang="en-US" dirty="0" smtClean="0"/>
              <a:t>50mm Mass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Tungsten tube </a:t>
            </a:r>
            <a:r>
              <a:rPr lang="en-US" dirty="0" smtClean="0"/>
              <a:t>: Inner diameter 22.20mm (beam </a:t>
            </a:r>
            <a:r>
              <a:rPr lang="en-US" dirty="0"/>
              <a:t>pipe outer </a:t>
            </a:r>
            <a:r>
              <a:rPr lang="en-US" dirty="0" err="1" smtClean="0"/>
              <a:t>dia</a:t>
            </a:r>
            <a:r>
              <a:rPr lang="en-US" dirty="0" smtClean="0"/>
              <a:t>), outer diameter 400mm Z=-2165; </a:t>
            </a:r>
            <a:r>
              <a:rPr lang="en-US" dirty="0" smtClean="0"/>
              <a:t>Z=2365 Mass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BCAL </a:t>
            </a:r>
            <a:r>
              <a:rPr lang="en-US" dirty="0" smtClean="0"/>
              <a:t>Inner diameter 620mm outer diameter 1500mm Z=-1431mm,Z=-1559mm tot. </a:t>
            </a:r>
            <a:r>
              <a:rPr lang="en-US" dirty="0" smtClean="0"/>
              <a:t>length=128mm Mass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New removable horseshoes </a:t>
            </a:r>
            <a:r>
              <a:rPr lang="en-US" dirty="0"/>
              <a:t>Inner diameter </a:t>
            </a:r>
            <a:r>
              <a:rPr lang="en-US" dirty="0" smtClean="0"/>
              <a:t>740mm </a:t>
            </a:r>
            <a:r>
              <a:rPr lang="en-US" dirty="0"/>
              <a:t>outer diameter </a:t>
            </a:r>
            <a:r>
              <a:rPr lang="en-US" dirty="0" smtClean="0"/>
              <a:t>1494 mm </a:t>
            </a:r>
            <a:r>
              <a:rPr lang="en-US" dirty="0"/>
              <a:t>Z</a:t>
            </a:r>
            <a:r>
              <a:rPr lang="en-US" dirty="0" smtClean="0"/>
              <a:t>=-16821mm,Z=-2831mm. Total </a:t>
            </a:r>
            <a:r>
              <a:rPr lang="en-US" dirty="0" smtClean="0"/>
              <a:t>length=1149mm Mass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1 June 2012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808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-387424"/>
            <a:ext cx="7704856" cy="12961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Envelope of the </a:t>
            </a:r>
            <a:r>
              <a:rPr lang="en-US" sz="3200" dirty="0" err="1" smtClean="0"/>
              <a:t>SuperB</a:t>
            </a:r>
            <a:r>
              <a:rPr lang="en-US" sz="3200" dirty="0" smtClean="0"/>
              <a:t> inner detectors 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1 June 2012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1" y="764704"/>
            <a:ext cx="7458075" cy="3143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4509120"/>
            <a:ext cx="1524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DCH and FTOF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53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-387424"/>
            <a:ext cx="7704856" cy="12961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Envelope of the </a:t>
            </a:r>
            <a:r>
              <a:rPr lang="en-US" sz="3200" dirty="0" err="1" smtClean="0"/>
              <a:t>SuperB</a:t>
            </a:r>
            <a:r>
              <a:rPr lang="en-US" sz="3200" dirty="0" smtClean="0"/>
              <a:t> inner detectors 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1 June 2012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80"/>
          <a:stretch/>
        </p:blipFill>
        <p:spPr>
          <a:xfrm>
            <a:off x="155379" y="548680"/>
            <a:ext cx="8496944" cy="582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19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-387424"/>
            <a:ext cx="7704856" cy="12961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Envelope of the </a:t>
            </a:r>
            <a:r>
              <a:rPr lang="en-US" sz="3200" dirty="0" err="1" smtClean="0"/>
              <a:t>SuperB</a:t>
            </a:r>
            <a:r>
              <a:rPr lang="en-US" sz="3200" dirty="0" smtClean="0"/>
              <a:t> inner detectors 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1 June 2012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8172400" cy="5661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4" t="3067" r="3009"/>
          <a:stretch/>
        </p:blipFill>
        <p:spPr>
          <a:xfrm>
            <a:off x="107504" y="620688"/>
            <a:ext cx="3523489" cy="307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63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-387424"/>
            <a:ext cx="7704856" cy="12961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Forward services </a:t>
            </a:r>
            <a:r>
              <a:rPr lang="en-US" sz="3200" dirty="0" err="1" smtClean="0"/>
              <a:t>SuperB</a:t>
            </a:r>
            <a:r>
              <a:rPr lang="en-US" sz="3200" dirty="0" smtClean="0"/>
              <a:t> inner detectors 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1 June 2012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98523"/>
            <a:ext cx="43434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24" y="620688"/>
            <a:ext cx="4344988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5688124" y="4149080"/>
            <a:ext cx="540060" cy="24482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37969" y="6489723"/>
            <a:ext cx="438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Services coining out DCH-FTOF-Inner tracker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88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en-US" dirty="0" smtClean="0"/>
              <a:t>Bill </a:t>
            </a:r>
            <a:endParaRPr lang="en-US" dirty="0"/>
          </a:p>
        </p:txBody>
      </p:sp>
      <p:sp>
        <p:nvSpPr>
          <p:cNvPr id="683037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Backward Quadrant</a:t>
            </a:r>
          </a:p>
        </p:txBody>
      </p:sp>
      <p:sp>
        <p:nvSpPr>
          <p:cNvPr id="683038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31242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/>
              <a:t>A view of the exposed cableways on the backward side of the detector.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Slots contain services for EMC, IFR.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Services for inner detectors that are taken out in the backward direction must exit the end of the DIRC support tube.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View of the side also shows how services are distributed ‘around’ the detector.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Circumferential Cableways runs </a:t>
            </a:r>
            <a:r>
              <a:rPr lang="en-US" sz="1600" dirty="0" err="1" smtClean="0"/>
              <a:t>parrellel</a:t>
            </a:r>
            <a:r>
              <a:rPr lang="en-US" sz="1600" dirty="0" smtClean="0"/>
              <a:t> and close to the steel sextants behind the remnants of tubing for EMC cooling, </a:t>
            </a:r>
            <a:r>
              <a:rPr lang="en-US" sz="1600" dirty="0" err="1" smtClean="0"/>
              <a:t>etc</a:t>
            </a:r>
            <a:endParaRPr lang="en-US" sz="1600" dirty="0" smtClean="0"/>
          </a:p>
        </p:txBody>
      </p:sp>
      <p:pic>
        <p:nvPicPr>
          <p:cNvPr id="683039" name="Picture 31" descr="P10102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19200"/>
            <a:ext cx="55626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3040" name="Text Box 32"/>
          <p:cNvSpPr txBox="1">
            <a:spLocks noChangeArrowheads="1"/>
          </p:cNvSpPr>
          <p:nvPr/>
        </p:nvSpPr>
        <p:spPr bwMode="auto">
          <a:xfrm>
            <a:off x="3200400" y="2286000"/>
            <a:ext cx="2159000" cy="533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>
                <a:solidFill>
                  <a:srgbClr val="FFFF66"/>
                </a:solidFill>
              </a:rPr>
              <a:t>Slots for Services</a:t>
            </a:r>
          </a:p>
          <a:p>
            <a:endParaRPr lang="en-US">
              <a:solidFill>
                <a:srgbClr val="FF0000"/>
              </a:solidFill>
            </a:endParaRPr>
          </a:p>
          <a:p>
            <a:endParaRPr lang="en-US"/>
          </a:p>
        </p:txBody>
      </p:sp>
      <p:sp>
        <p:nvSpPr>
          <p:cNvPr id="683041" name="Line 33"/>
          <p:cNvSpPr>
            <a:spLocks noChangeShapeType="1"/>
          </p:cNvSpPr>
          <p:nvPr/>
        </p:nvSpPr>
        <p:spPr bwMode="auto">
          <a:xfrm>
            <a:off x="5334000" y="2514600"/>
            <a:ext cx="1219200" cy="11430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042" name="Line 34"/>
          <p:cNvSpPr>
            <a:spLocks noChangeShapeType="1"/>
          </p:cNvSpPr>
          <p:nvPr/>
        </p:nvSpPr>
        <p:spPr bwMode="auto">
          <a:xfrm>
            <a:off x="5334000" y="2514600"/>
            <a:ext cx="1371600" cy="1524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043" name="Text Box 35"/>
          <p:cNvSpPr txBox="1">
            <a:spLocks noChangeArrowheads="1"/>
          </p:cNvSpPr>
          <p:nvPr/>
        </p:nvSpPr>
        <p:spPr bwMode="auto">
          <a:xfrm>
            <a:off x="5943600" y="4876800"/>
            <a:ext cx="3149600" cy="3968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66"/>
                </a:solidFill>
              </a:rPr>
              <a:t>Circumferential cableways</a:t>
            </a:r>
          </a:p>
        </p:txBody>
      </p:sp>
      <p:sp>
        <p:nvSpPr>
          <p:cNvPr id="683045" name="Line 37"/>
          <p:cNvSpPr>
            <a:spLocks noChangeShapeType="1"/>
          </p:cNvSpPr>
          <p:nvPr/>
        </p:nvSpPr>
        <p:spPr bwMode="auto">
          <a:xfrm flipH="1" flipV="1">
            <a:off x="5867400" y="2819400"/>
            <a:ext cx="381000" cy="20574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047" name="Line 39"/>
          <p:cNvSpPr>
            <a:spLocks noChangeShapeType="1"/>
          </p:cNvSpPr>
          <p:nvPr/>
        </p:nvSpPr>
        <p:spPr bwMode="auto">
          <a:xfrm flipH="1" flipV="1">
            <a:off x="5791200" y="3429000"/>
            <a:ext cx="381000" cy="14478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048" name="Text Box 40"/>
          <p:cNvSpPr txBox="1">
            <a:spLocks noChangeArrowheads="1"/>
          </p:cNvSpPr>
          <p:nvPr/>
        </p:nvSpPr>
        <p:spPr bwMode="auto">
          <a:xfrm>
            <a:off x="4191000" y="5562600"/>
            <a:ext cx="4422775" cy="376238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Temporary track plates for rolling detector</a:t>
            </a:r>
          </a:p>
        </p:txBody>
      </p:sp>
      <p:sp>
        <p:nvSpPr>
          <p:cNvPr id="683050" name="Line 42"/>
          <p:cNvSpPr>
            <a:spLocks noChangeShapeType="1"/>
          </p:cNvSpPr>
          <p:nvPr/>
        </p:nvSpPr>
        <p:spPr bwMode="auto">
          <a:xfrm flipH="1" flipV="1">
            <a:off x="5334000" y="5105400"/>
            <a:ext cx="76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052" name="Line 44"/>
          <p:cNvSpPr>
            <a:spLocks noChangeShapeType="1"/>
          </p:cNvSpPr>
          <p:nvPr/>
        </p:nvSpPr>
        <p:spPr bwMode="auto">
          <a:xfrm flipH="1" flipV="1">
            <a:off x="4495800" y="4876800"/>
            <a:ext cx="9144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053" name="Text Box 45"/>
          <p:cNvSpPr txBox="1">
            <a:spLocks noChangeArrowheads="1"/>
          </p:cNvSpPr>
          <p:nvPr/>
        </p:nvSpPr>
        <p:spPr bwMode="auto">
          <a:xfrm>
            <a:off x="3429000" y="6019800"/>
            <a:ext cx="1603375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Pulling cables</a:t>
            </a:r>
          </a:p>
        </p:txBody>
      </p:sp>
      <p:sp>
        <p:nvSpPr>
          <p:cNvPr id="683055" name="Line 47"/>
          <p:cNvSpPr>
            <a:spLocks noChangeShapeType="1"/>
          </p:cNvSpPr>
          <p:nvPr/>
        </p:nvSpPr>
        <p:spPr bwMode="auto">
          <a:xfrm flipH="1" flipV="1">
            <a:off x="3733800" y="4953000"/>
            <a:ext cx="76200" cy="1066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056" name="Line 48"/>
          <p:cNvSpPr>
            <a:spLocks noChangeShapeType="1"/>
          </p:cNvSpPr>
          <p:nvPr/>
        </p:nvSpPr>
        <p:spPr bwMode="auto">
          <a:xfrm flipV="1">
            <a:off x="3810000" y="4800600"/>
            <a:ext cx="2209800" cy="12192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7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1E93-CB22-4B48-B101-E4FBDA1E36BC}" type="datetime1">
              <a:rPr lang="en-US" smtClean="0"/>
              <a:pPr/>
              <a:t>6/1/2012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0" t="1172" r="8789"/>
          <a:stretch/>
        </p:blipFill>
        <p:spPr>
          <a:xfrm>
            <a:off x="2267744" y="1746878"/>
            <a:ext cx="6785360" cy="50960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4253312" cy="2592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6056" y="476672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Focusing DIRC proposal of new Shielding must </a:t>
            </a:r>
            <a:r>
              <a:rPr lang="en-US" dirty="0" smtClean="0"/>
              <a:t>integrate </a:t>
            </a:r>
            <a:r>
              <a:rPr lang="en-US" dirty="0" smtClean="0"/>
              <a:t>on </a:t>
            </a:r>
            <a:r>
              <a:rPr lang="en-US" dirty="0" err="1" smtClean="0"/>
              <a:t>SuperB</a:t>
            </a:r>
            <a:r>
              <a:rPr lang="en-US" dirty="0" smtClean="0"/>
              <a:t> drawings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67544" y="2204864"/>
            <a:ext cx="432048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113" y="3748390"/>
            <a:ext cx="138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Plastic shield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259632" y="2204864"/>
            <a:ext cx="180020" cy="2376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3700" y="4617010"/>
            <a:ext cx="1544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Metallic shield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64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04856" cy="1296144"/>
          </a:xfrm>
        </p:spPr>
        <p:txBody>
          <a:bodyPr>
            <a:normAutofit fontScale="90000"/>
          </a:bodyPr>
          <a:lstStyle/>
          <a:p>
            <a:r>
              <a:rPr lang="en-US" dirty="0"/>
              <a:t>Functionality and mechanical requirements of the tungsten tube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1052736"/>
            <a:ext cx="8424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Mechanical functionality </a:t>
            </a:r>
            <a:r>
              <a:rPr lang="en-US" sz="2800" dirty="0" smtClean="0"/>
              <a:t>of the tungsten tube: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1)Support the MDI magnet included cryostat and the beam pipe.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2)Support the SVT, layer00 and all services needed.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Mechanical Requirements: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2800" dirty="0" smtClean="0"/>
              <a:t>Mechanical strength (in all configurations)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2) Initial positioning accuracy and mechanical stability. (???)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1 June 2012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917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4624"/>
            <a:ext cx="7848872" cy="864096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Load transfer to the tungsten tube proposed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620688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The cryostats are in contact with the tungsten tube thru </a:t>
            </a:r>
            <a:r>
              <a:rPr lang="en-US" sz="2400" dirty="0" smtClean="0"/>
              <a:t>spherical </a:t>
            </a:r>
            <a:r>
              <a:rPr lang="en-US" sz="2400" dirty="0" smtClean="0"/>
              <a:t>bearings and the </a:t>
            </a:r>
            <a:r>
              <a:rPr lang="en-US" sz="2400" dirty="0" smtClean="0"/>
              <a:t>an anti </a:t>
            </a:r>
            <a:r>
              <a:rPr lang="en-US" sz="2400" dirty="0" smtClean="0"/>
              <a:t>rotation system. The cryostats support the conical shields.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The conical shields support SVT, Layer00 and the beam pipe in the interaction region.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For these reasons </a:t>
            </a:r>
            <a:r>
              <a:rPr lang="en-US" sz="2400" dirty="0" smtClean="0"/>
              <a:t>the tungsten supports </a:t>
            </a:r>
            <a:r>
              <a:rPr lang="en-US" sz="2400" dirty="0" smtClean="0"/>
              <a:t>need to allow an initial nominal mounting position and a fine alignments when everything will be installed. (internal and/or external</a:t>
            </a:r>
            <a:r>
              <a:rPr lang="en-US" sz="2400" dirty="0" smtClean="0"/>
              <a:t>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Acces</a:t>
            </a:r>
            <a:r>
              <a:rPr lang="en-US" sz="2400" dirty="0" smtClean="0"/>
              <a:t>s to the forward electronic cards of EMC can be achieved dismount parts of the support.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1 June 2012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25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04856" cy="72008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en-US" sz="2800" dirty="0" smtClean="0"/>
              <a:t>Summary of the status of </a:t>
            </a:r>
            <a:r>
              <a:rPr lang="en-US" sz="2800" dirty="0" err="1" smtClean="0"/>
              <a:t>superB</a:t>
            </a:r>
            <a:r>
              <a:rPr lang="en-US" sz="2800" dirty="0" smtClean="0"/>
              <a:t> Integration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1 June 2012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836712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-</a:t>
            </a:r>
            <a:r>
              <a:rPr lang="en-US" sz="2400" dirty="0">
                <a:solidFill>
                  <a:srgbClr val="00B050"/>
                </a:solidFill>
              </a:rPr>
              <a:t>T</a:t>
            </a:r>
            <a:r>
              <a:rPr lang="en-US" sz="2400" dirty="0" smtClean="0">
                <a:solidFill>
                  <a:srgbClr val="00B050"/>
                </a:solidFill>
              </a:rPr>
              <a:t>he </a:t>
            </a:r>
            <a:r>
              <a:rPr lang="en-US" sz="2400" dirty="0" smtClean="0">
                <a:solidFill>
                  <a:srgbClr val="00B050"/>
                </a:solidFill>
              </a:rPr>
              <a:t>architecture of the experimental </a:t>
            </a:r>
            <a:r>
              <a:rPr lang="en-US" sz="2400" dirty="0" smtClean="0">
                <a:solidFill>
                  <a:srgbClr val="00B050"/>
                </a:solidFill>
              </a:rPr>
              <a:t>area has been set considering: 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1) </a:t>
            </a:r>
            <a:r>
              <a:rPr lang="en-US" sz="2400" dirty="0" smtClean="0">
                <a:solidFill>
                  <a:srgbClr val="00B050"/>
                </a:solidFill>
              </a:rPr>
              <a:t>the </a:t>
            </a:r>
            <a:r>
              <a:rPr lang="en-US" sz="2400" dirty="0" smtClean="0">
                <a:solidFill>
                  <a:srgbClr val="00B050"/>
                </a:solidFill>
              </a:rPr>
              <a:t>interaction region  must be independent from the assembly area. </a:t>
            </a:r>
            <a:r>
              <a:rPr lang="en-US" sz="2400" dirty="0" smtClean="0">
                <a:solidFill>
                  <a:srgbClr val="00B050"/>
                </a:solidFill>
              </a:rPr>
              <a:t>2)Most </a:t>
            </a:r>
            <a:r>
              <a:rPr lang="en-US" sz="2400" dirty="0" smtClean="0">
                <a:solidFill>
                  <a:srgbClr val="00B050"/>
                </a:solidFill>
              </a:rPr>
              <a:t>of activity are localized in the exp. area, like detector preparation, commissioning  etc. </a:t>
            </a:r>
          </a:p>
          <a:p>
            <a:r>
              <a:rPr lang="en-US" sz="2400" dirty="0" smtClean="0"/>
              <a:t>We would like to have the access to the experimental area directly from outside. We consider to have </a:t>
            </a:r>
            <a:r>
              <a:rPr lang="en-US" sz="2400" dirty="0" smtClean="0"/>
              <a:t>two </a:t>
            </a:r>
            <a:r>
              <a:rPr lang="en-US" sz="2400" dirty="0" smtClean="0"/>
              <a:t>access ramps. The proposed size is 60meter X 24meter </a:t>
            </a:r>
            <a:r>
              <a:rPr lang="en-US" sz="2400" dirty="0" smtClean="0"/>
              <a:t>including a </a:t>
            </a:r>
            <a:r>
              <a:rPr lang="en-US" sz="2400" dirty="0" smtClean="0"/>
              <a:t>service room.</a:t>
            </a:r>
          </a:p>
          <a:p>
            <a:r>
              <a:rPr lang="en-US" sz="2400" dirty="0" smtClean="0"/>
              <a:t>Some implications: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we have to move all detectors including some services from the assembly to interaction area. The electronic house can be maintained always at 10 meter from the beam axis (cable length &gt;10mter)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The SVT and the layer0  and beam pipe can be installed in interaction region.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We need a structure supporting the MDI during the acceleration commissioning.</a:t>
            </a:r>
          </a:p>
        </p:txBody>
      </p:sp>
    </p:spTree>
    <p:extLst>
      <p:ext uri="{BB962C8B-B14F-4D97-AF65-F5344CB8AC3E}">
        <p14:creationId xmlns:p14="http://schemas.microsoft.com/office/powerpoint/2010/main" val="3685992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1E93-CB22-4B48-B101-E4FBDA1E36BC}" type="datetime1">
              <a:rPr lang="en-US" smtClean="0"/>
              <a:pPr/>
              <a:t>6/1/2012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7"/>
            <a:ext cx="9144000" cy="68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-27384"/>
            <a:ext cx="8712968" cy="1296144"/>
          </a:xfrm>
        </p:spPr>
        <p:txBody>
          <a:bodyPr>
            <a:normAutofit/>
          </a:bodyPr>
          <a:lstStyle/>
          <a:p>
            <a:r>
              <a:rPr lang="en-US" sz="3200" dirty="0"/>
              <a:t>Integration of the supports of tungsten tube  in detector.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052736"/>
            <a:ext cx="8424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Forward: 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2800" dirty="0" smtClean="0"/>
              <a:t>Extension of the magnet ear restrains. Implication we go in front of calorimeter</a:t>
            </a:r>
            <a:r>
              <a:rPr lang="en-US" sz="2800" dirty="0" smtClean="0"/>
              <a:t>. (solution dismountable ears)</a:t>
            </a:r>
            <a:endParaRPr lang="en-US" sz="2800" dirty="0" smtClean="0"/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2800" dirty="0" smtClean="0"/>
              <a:t>We limit the access inside (DCH, </a:t>
            </a:r>
            <a:r>
              <a:rPr lang="en-US" sz="2800" dirty="0" smtClean="0"/>
              <a:t>FPID)</a:t>
            </a:r>
            <a:endParaRPr lang="en-US" sz="28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Backward.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Structure inside the strong tube of DIRC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1) We limit the access for the  (DCH, BCAL, </a:t>
            </a:r>
            <a:r>
              <a:rPr lang="en-US" sz="2800" dirty="0" err="1" smtClean="0"/>
              <a:t>etc</a:t>
            </a:r>
            <a:r>
              <a:rPr lang="en-US" sz="2800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1 June 2012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291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1E93-CB22-4B48-B101-E4FBDA1E36BC}" type="datetime1">
              <a:rPr lang="en-US" smtClean="0"/>
              <a:pPr/>
              <a:t>6/1/2012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1834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Babar reference geometry drawing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" t="1692" r="3552"/>
          <a:stretch/>
        </p:blipFill>
        <p:spPr>
          <a:xfrm>
            <a:off x="40132" y="1268760"/>
            <a:ext cx="9078146" cy="41791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5589240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inner tube and backward shielding </a:t>
            </a:r>
            <a:r>
              <a:rPr lang="en-US" dirty="0" smtClean="0"/>
              <a:t>=146mm </a:t>
            </a:r>
            <a:r>
              <a:rPr lang="en-US" dirty="0" smtClean="0"/>
              <a:t>and </a:t>
            </a:r>
            <a:r>
              <a:rPr lang="en-US" dirty="0" smtClean="0"/>
              <a:t>inner tube and </a:t>
            </a:r>
            <a:r>
              <a:rPr lang="en-US" dirty="0" smtClean="0"/>
              <a:t>the </a:t>
            </a:r>
            <a:r>
              <a:rPr lang="en-US" dirty="0"/>
              <a:t>forward </a:t>
            </a:r>
            <a:r>
              <a:rPr lang="en-US" dirty="0" smtClean="0"/>
              <a:t>calorimeter 246mm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692696"/>
            <a:ext cx="8233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Access of the inner detector comparison between BABAR and the actual 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556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1E93-CB22-4B48-B101-E4FBDA1E36BC}" type="datetime1">
              <a:rPr lang="en-US" smtClean="0"/>
              <a:pPr/>
              <a:t>6/1/2012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372200" y="2780928"/>
            <a:ext cx="72008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83761" y="2457762"/>
            <a:ext cx="2160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Rails extension for quick demount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47864" y="2780928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367</a:t>
            </a:r>
            <a:endParaRPr lang="en-US" sz="1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80"/>
          <a:stretch/>
        </p:blipFill>
        <p:spPr>
          <a:xfrm>
            <a:off x="155379" y="548680"/>
            <a:ext cx="8496944" cy="58268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5656" y="6375488"/>
            <a:ext cx="3874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Forward 251mm and backward 125mm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1E93-CB22-4B48-B101-E4FBDA1E36BC}" type="datetime1">
              <a:rPr lang="en-US" smtClean="0"/>
              <a:pPr/>
              <a:t>6/1/2012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11960" y="602104"/>
            <a:ext cx="2516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Forward service of Babar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576" y="3121515"/>
            <a:ext cx="6107210" cy="37239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7"/>
          <a:stretch/>
        </p:blipFill>
        <p:spPr bwMode="auto">
          <a:xfrm>
            <a:off x="179512" y="116632"/>
            <a:ext cx="4032448" cy="361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5364088" y="1412776"/>
            <a:ext cx="720080" cy="23170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361417" y="1412776"/>
            <a:ext cx="0" cy="25922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44008" y="1059614"/>
            <a:ext cx="298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Extension of the Magnet ears 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220072" y="1412776"/>
            <a:ext cx="144016" cy="45957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364088" y="1412776"/>
            <a:ext cx="720080" cy="42484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123728" y="4509120"/>
            <a:ext cx="324036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46547" y="4162366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Inner ring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5652120" y="2348880"/>
            <a:ext cx="1152128" cy="21828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713590" y="197954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Struts  and rods adjustable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04048" y="94273"/>
            <a:ext cx="3541611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Integration DHC SVT layer0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26163" y="4430650"/>
            <a:ext cx="24296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Solution that allow to hold the tungsten tube with only three ears can give access to the calorimeter electronics.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647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1E93-CB22-4B48-B101-E4FBDA1E36BC}" type="datetime1">
              <a:rPr lang="en-US" smtClean="0"/>
              <a:pPr/>
              <a:t>6/1/2012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r="9066"/>
          <a:stretch/>
        </p:blipFill>
        <p:spPr>
          <a:xfrm>
            <a:off x="376704" y="230495"/>
            <a:ext cx="7703497" cy="502423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923928" y="2523675"/>
            <a:ext cx="73197" cy="2189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2887" y="5301208"/>
            <a:ext cx="891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have a 332mm to pass thru, but we can improve the  space in a proper location. However</a:t>
            </a:r>
          </a:p>
          <a:p>
            <a:r>
              <a:rPr lang="en-US" dirty="0" smtClean="0"/>
              <a:t>in the narrow area the space between the tungsten tube and FCAL is 225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5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1E93-CB22-4B48-B101-E4FBDA1E36BC}" type="datetime1">
              <a:rPr lang="en-US" smtClean="0"/>
              <a:pPr/>
              <a:t>6/1/2012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341"/>
            <a:ext cx="9144000" cy="461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11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0"/>
            <a:ext cx="8568952" cy="74746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Conclusions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08F0-2A02-4A1A-B1D5-42CAFB5CE3D4}" type="datetime1">
              <a:rPr lang="en-US" smtClean="0"/>
              <a:pPr/>
              <a:t>6/1/2012</a:t>
            </a:fld>
            <a:endParaRPr lang="en-US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31938" y="1944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836712"/>
            <a:ext cx="9001000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We have to review all the inner region of </a:t>
            </a:r>
            <a:r>
              <a:rPr lang="en-US" sz="2800" dirty="0" err="1" smtClean="0">
                <a:solidFill>
                  <a:srgbClr val="FF0000"/>
                </a:solidFill>
              </a:rPr>
              <a:t>SuperB</a:t>
            </a:r>
            <a:r>
              <a:rPr lang="en-US" sz="2800" dirty="0" smtClean="0">
                <a:solidFill>
                  <a:srgbClr val="FF0000"/>
                </a:solidFill>
              </a:rPr>
              <a:t> starting for the actual configuration with the available space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So inner tracker DCH, </a:t>
            </a:r>
            <a:r>
              <a:rPr lang="en-US" sz="2800" dirty="0" smtClean="0">
                <a:solidFill>
                  <a:srgbClr val="FF0000"/>
                </a:solidFill>
              </a:rPr>
              <a:t>FTOF, </a:t>
            </a:r>
            <a:r>
              <a:rPr lang="en-US" sz="2800" dirty="0" smtClean="0">
                <a:solidFill>
                  <a:srgbClr val="FF0000"/>
                </a:solidFill>
              </a:rPr>
              <a:t>and BCAL must be consider the actual layout arrangement inside the detector to face the problems of supporting, mounting, detector and service access.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We can propose solution that must be validate by all parts involved</a:t>
            </a:r>
            <a:r>
              <a:rPr lang="en-US" sz="2800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Integration next step is to evaluate the service section and check the space for their way out (IFR slots, Inner regions)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Service inventories  account needs to be complete.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Integration of the cryogenic system must be faced.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491707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908720"/>
            <a:ext cx="867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1DBA-DCF4-43BB-9F36-948427DBB7C8}" type="datetime1">
              <a:rPr lang="en-US" smtClean="0"/>
              <a:pPr/>
              <a:t>6/1/2012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3772" y="770322"/>
            <a:ext cx="87307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We took the </a:t>
            </a:r>
            <a:r>
              <a:rPr lang="en-US" sz="2400" dirty="0" err="1" smtClean="0"/>
              <a:t>SuperB</a:t>
            </a:r>
            <a:r>
              <a:rPr lang="en-US" sz="2400" dirty="0" smtClean="0"/>
              <a:t> layout and we revised the mechanical interface of Babar of the reused elements.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We received a service questionnaire from all sub detector at allow us to check and track the services inventory.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We integrate in the new </a:t>
            </a:r>
            <a:r>
              <a:rPr lang="en-US" sz="2400" dirty="0" err="1" smtClean="0"/>
              <a:t>SuperB</a:t>
            </a:r>
            <a:r>
              <a:rPr lang="en-US" sz="2400" dirty="0" smtClean="0"/>
              <a:t> detector layout DCH, </a:t>
            </a:r>
            <a:r>
              <a:rPr lang="en-US" sz="2400" dirty="0" smtClean="0"/>
              <a:t>FTOF, </a:t>
            </a:r>
            <a:r>
              <a:rPr lang="en-US" sz="2400" dirty="0" smtClean="0"/>
              <a:t>MDI and layer0.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We proposed a supporting scheme of SVT, MDI and layer0</a:t>
            </a:r>
            <a:r>
              <a:rPr lang="en-US" sz="2400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92D050"/>
                </a:solidFill>
              </a:rPr>
              <a:t>We cross check the overall dimension using the most trusted drawing from BABAR.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92D050"/>
                </a:solidFill>
              </a:rPr>
              <a:t>We still need to analyzed in detail the service inventory.</a:t>
            </a:r>
            <a:endParaRPr lang="en-US" sz="2400" dirty="0" smtClean="0">
              <a:solidFill>
                <a:srgbClr val="92D05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9552" y="0"/>
            <a:ext cx="770485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50000"/>
              </a:lnSpc>
            </a:pPr>
            <a:r>
              <a:rPr lang="en-US" sz="2800" smtClean="0"/>
              <a:t>Summary of the status of superB Integration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01683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0"/>
            <a:ext cx="7560840" cy="9933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General </a:t>
            </a:r>
            <a:r>
              <a:rPr lang="en-US" dirty="0" smtClean="0"/>
              <a:t>considerations Exp. Hall.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90872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The door sliding system must be redone. We have to include a central stops to protect the beam line and an large travel to clear IFR </a:t>
            </a:r>
            <a:r>
              <a:rPr lang="en-US" sz="3200" dirty="0" smtClean="0"/>
              <a:t>complete</a:t>
            </a:r>
            <a:r>
              <a:rPr lang="en-US" sz="3200" dirty="0"/>
              <a:t> </a:t>
            </a:r>
            <a:r>
              <a:rPr lang="en-US" sz="3200" dirty="0" smtClean="0"/>
              <a:t>in </a:t>
            </a:r>
            <a:r>
              <a:rPr lang="en-US" sz="3200" dirty="0"/>
              <a:t>the </a:t>
            </a:r>
            <a:r>
              <a:rPr lang="en-US" sz="3200" dirty="0" smtClean="0"/>
              <a:t>forward. 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The  position of the  beam axis respected to the floor </a:t>
            </a:r>
            <a:r>
              <a:rPr lang="en-US" sz="3200" dirty="0" smtClean="0"/>
              <a:t>has been increase of .5m (Babar 3.5m </a:t>
            </a:r>
            <a:r>
              <a:rPr lang="en-US" sz="3200" dirty="0" err="1" smtClean="0"/>
              <a:t>SuperB</a:t>
            </a:r>
            <a:r>
              <a:rPr lang="en-US" sz="3200" dirty="0" smtClean="0"/>
              <a:t> 4m). 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The increase of high of the beam axis respects to the floor is going to facilitate the positioning of doors and service passages on the bottom.</a:t>
            </a:r>
          </a:p>
          <a:p>
            <a:pPr lvl="0">
              <a:buFont typeface="Arial" pitchFamily="34" charset="0"/>
              <a:buChar char="•"/>
            </a:pPr>
            <a:r>
              <a:rPr lang="en-US" sz="3200" dirty="0" smtClean="0"/>
              <a:t>The overhead crane hook high was 34.10’ ( </a:t>
            </a:r>
            <a:r>
              <a:rPr lang="en-US" sz="3200" dirty="0" smtClean="0"/>
              <a:t>10.39m).  </a:t>
            </a:r>
            <a:r>
              <a:rPr lang="en-US" sz="3200" dirty="0" smtClean="0"/>
              <a:t>It was not comfortable for assembly the detector. We need to increase up .5 meter or more.</a:t>
            </a:r>
            <a:endParaRPr lang="it-IT" sz="3200" dirty="0" smtClean="0"/>
          </a:p>
        </p:txBody>
      </p:sp>
    </p:spTree>
    <p:extLst>
      <p:ext uri="{BB962C8B-B14F-4D97-AF65-F5344CB8AC3E}">
        <p14:creationId xmlns:p14="http://schemas.microsoft.com/office/powerpoint/2010/main" val="287673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"/>
            <a:ext cx="7200800" cy="7647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General considerations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exp_are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959080"/>
            <a:ext cx="7200800" cy="576212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7320730" y="290324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7452320" y="4868366"/>
            <a:ext cx="15841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00987" y="3830851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21324</a:t>
            </a:r>
            <a:endParaRPr lang="en-US" sz="12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16016" y="854483"/>
            <a:ext cx="31683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971600" y="851173"/>
            <a:ext cx="29523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923928" y="669817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38000</a:t>
            </a:r>
          </a:p>
        </p:txBody>
      </p:sp>
    </p:spTree>
    <p:extLst>
      <p:ext uri="{BB962C8B-B14F-4D97-AF65-F5344CB8AC3E}">
        <p14:creationId xmlns:p14="http://schemas.microsoft.com/office/powerpoint/2010/main" val="2385084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0"/>
            <a:ext cx="7560840" cy="9933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General considerations</a:t>
            </a:r>
            <a:br>
              <a:rPr lang="en-US" dirty="0" smtClean="0"/>
            </a:b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7308304" y="2780928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7452320" y="4725144"/>
            <a:ext cx="15841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28384" y="3717032"/>
            <a:ext cx="5132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21324</a:t>
            </a:r>
            <a:endParaRPr lang="en-US" sz="1000" dirty="0"/>
          </a:p>
        </p:txBody>
      </p:sp>
      <p:pic>
        <p:nvPicPr>
          <p:cNvPr id="7" name="Picture 6" descr="exp_area2.JPG"/>
          <p:cNvPicPr>
            <a:picLocks noChangeAspect="1"/>
          </p:cNvPicPr>
          <p:nvPr/>
        </p:nvPicPr>
        <p:blipFill>
          <a:blip r:embed="rId2" cstate="print"/>
          <a:srcRect t="1584" b="4506"/>
          <a:stretch>
            <a:fillRect/>
          </a:stretch>
        </p:blipFill>
        <p:spPr>
          <a:xfrm>
            <a:off x="179512" y="980728"/>
            <a:ext cx="7560840" cy="532859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4211960" y="6453336"/>
            <a:ext cx="345638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83568" y="6453336"/>
            <a:ext cx="29523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35896" y="6303259"/>
            <a:ext cx="5453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38000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03409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1E93-CB22-4B48-B101-E4FBDA1E36BC}" type="datetime1">
              <a:rPr lang="en-US" smtClean="0"/>
              <a:pPr/>
              <a:t>6/1/2012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" y="94166"/>
            <a:ext cx="9036496" cy="30060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46" y="3100221"/>
            <a:ext cx="9144000" cy="35434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04248" y="719118"/>
            <a:ext cx="14782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+500mm up beam axis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2267744" y="12286"/>
            <a:ext cx="528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SuperB</a:t>
            </a:r>
            <a:r>
              <a:rPr lang="en-US" dirty="0" smtClean="0"/>
              <a:t> position during the assembly (Garage position)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59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1E93-CB22-4B48-B101-E4FBDA1E36BC}" type="datetime1">
              <a:rPr lang="en-US" smtClean="0"/>
              <a:pPr/>
              <a:t>6/1/2012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681"/>
            <a:ext cx="9144000" cy="608463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971600" y="1844824"/>
            <a:ext cx="11521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907704" y="1478232"/>
            <a:ext cx="14401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4096" y="1042856"/>
            <a:ext cx="10134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Chiller</a:t>
            </a:r>
          </a:p>
          <a:p>
            <a:r>
              <a:rPr lang="en-US" sz="1100" dirty="0" smtClean="0"/>
              <a:t>Gas mixing </a:t>
            </a:r>
            <a:r>
              <a:rPr lang="en-US" sz="1100" dirty="0" err="1" smtClean="0"/>
              <a:t>etc</a:t>
            </a:r>
            <a:endParaRPr lang="en-US" sz="11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419872" y="1643527"/>
            <a:ext cx="1152128" cy="613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79912" y="1329543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Power cable</a:t>
            </a:r>
            <a:endParaRPr lang="en-US" sz="1100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563888" y="2492896"/>
            <a:ext cx="1008112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48302" y="2314854"/>
            <a:ext cx="1159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Read-out cable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2654441" y="80256"/>
            <a:ext cx="3387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SuperB</a:t>
            </a:r>
            <a:r>
              <a:rPr lang="en-US" dirty="0" smtClean="0"/>
              <a:t> in the interaction position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881331"/>
            <a:ext cx="9957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500 mm more</a:t>
            </a:r>
            <a:endParaRPr lang="en-US" sz="1100" dirty="0"/>
          </a:p>
        </p:txBody>
      </p:sp>
      <p:cxnSp>
        <p:nvCxnSpPr>
          <p:cNvPr id="10" name="Straight Arrow Connector 9"/>
          <p:cNvCxnSpPr>
            <a:stCxn id="3" idx="0"/>
          </p:cNvCxnSpPr>
          <p:nvPr/>
        </p:nvCxnSpPr>
        <p:spPr>
          <a:xfrm flipH="1" flipV="1">
            <a:off x="3347864" y="2548240"/>
            <a:ext cx="137853" cy="3330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883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1E93-CB22-4B48-B101-E4FBDA1E36BC}" type="datetime1">
              <a:rPr lang="en-US" smtClean="0"/>
              <a:pPr/>
              <a:t>6/1/2012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260648"/>
            <a:ext cx="4757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Some considerations: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467541" y="1124744"/>
            <a:ext cx="835293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need to have a new of translation system  of </a:t>
            </a:r>
            <a:r>
              <a:rPr lang="en-US" sz="2800" dirty="0" err="1" smtClean="0"/>
              <a:t>superB</a:t>
            </a:r>
            <a:r>
              <a:rPr lang="en-US" sz="2800" dirty="0" smtClean="0"/>
              <a:t> from the two positions (interaction and garage).</a:t>
            </a:r>
          </a:p>
          <a:p>
            <a:r>
              <a:rPr lang="en-US" sz="2800" dirty="0" smtClean="0"/>
              <a:t>We need a new system for opening the door efficiently.</a:t>
            </a:r>
          </a:p>
          <a:p>
            <a:r>
              <a:rPr lang="en-US" sz="2800" dirty="0" smtClean="0"/>
              <a:t>The electronic house can be maintained always at same distance respect the detector (about 10m).</a:t>
            </a:r>
          </a:p>
          <a:p>
            <a:r>
              <a:rPr lang="en-US" sz="2800" dirty="0"/>
              <a:t>P</a:t>
            </a:r>
            <a:r>
              <a:rPr lang="en-US" sz="2800" dirty="0" smtClean="0"/>
              <a:t>ower and read-out </a:t>
            </a:r>
            <a:r>
              <a:rPr lang="en-US" sz="2800" dirty="0"/>
              <a:t>cables </a:t>
            </a:r>
            <a:r>
              <a:rPr lang="en-US" sz="2800" dirty="0" smtClean="0"/>
              <a:t>could go  respectively on the top and bottom of the electronic house.</a:t>
            </a:r>
          </a:p>
          <a:p>
            <a:r>
              <a:rPr lang="en-US" sz="2800" dirty="0" smtClean="0"/>
              <a:t>Power cables and read out cable </a:t>
            </a:r>
            <a:r>
              <a:rPr lang="en-US" sz="2800" dirty="0" smtClean="0"/>
              <a:t>of the </a:t>
            </a:r>
            <a:r>
              <a:rPr lang="en-US" sz="2800" dirty="0" smtClean="0"/>
              <a:t>doors must allow a compensation for their motions.</a:t>
            </a:r>
          </a:p>
          <a:p>
            <a:r>
              <a:rPr lang="en-US" sz="2800" dirty="0" smtClean="0"/>
              <a:t>Cryogenic and cooling line can be extended for the two detector positions.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42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6056</TotalTime>
  <Words>1318</Words>
  <Application>Microsoft Office PowerPoint</Application>
  <PresentationFormat>On-screen Show (4:3)</PresentationFormat>
  <Paragraphs>143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DET. Integration and IR Hall</vt:lpstr>
      <vt:lpstr>Summary of the status of superB Integration</vt:lpstr>
      <vt:lpstr>PowerPoint Presentation</vt:lpstr>
      <vt:lpstr> General considerations Exp. Hall. </vt:lpstr>
      <vt:lpstr> General considerations </vt:lpstr>
      <vt:lpstr> General considerations </vt:lpstr>
      <vt:lpstr>PowerPoint Presentation</vt:lpstr>
      <vt:lpstr>PowerPoint Presentation</vt:lpstr>
      <vt:lpstr>PowerPoint Presentation</vt:lpstr>
      <vt:lpstr>Integration of the inner detector</vt:lpstr>
      <vt:lpstr>Mechanical Envelope and mass of the SuperB inner detectors </vt:lpstr>
      <vt:lpstr>Envelope of the SuperB inner detectors </vt:lpstr>
      <vt:lpstr>Envelope of the SuperB inner detectors </vt:lpstr>
      <vt:lpstr>Envelope of the SuperB inner detectors </vt:lpstr>
      <vt:lpstr>Forward services SuperB inner detectors </vt:lpstr>
      <vt:lpstr>Backward Quadrant</vt:lpstr>
      <vt:lpstr>PowerPoint Presentation</vt:lpstr>
      <vt:lpstr>Functionality and mechanical requirements of the tungsten tube </vt:lpstr>
      <vt:lpstr>Load transfer to the tungsten tube proposed </vt:lpstr>
      <vt:lpstr>PowerPoint Presentation</vt:lpstr>
      <vt:lpstr>Integration of the supports of tungsten tube  in detector.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SuperB Experimental hall</dc:title>
  <dc:creator>Administrator</dc:creator>
  <cp:lastModifiedBy>raffaell</cp:lastModifiedBy>
  <cp:revision>336</cp:revision>
  <cp:lastPrinted>2012-05-21T13:02:00Z</cp:lastPrinted>
  <dcterms:created xsi:type="dcterms:W3CDTF">2011-07-06T22:48:32Z</dcterms:created>
  <dcterms:modified xsi:type="dcterms:W3CDTF">2012-06-02T07:54:00Z</dcterms:modified>
</cp:coreProperties>
</file>