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5" r:id="rId3"/>
    <p:sldId id="326" r:id="rId4"/>
    <p:sldId id="341" r:id="rId5"/>
    <p:sldId id="327" r:id="rId6"/>
    <p:sldId id="330" r:id="rId7"/>
    <p:sldId id="329" r:id="rId8"/>
    <p:sldId id="342" r:id="rId9"/>
    <p:sldId id="328" r:id="rId10"/>
    <p:sldId id="343" r:id="rId11"/>
    <p:sldId id="340" r:id="rId12"/>
    <p:sldId id="321" r:id="rId13"/>
    <p:sldId id="323" r:id="rId14"/>
    <p:sldId id="297" r:id="rId15"/>
    <p:sldId id="280" r:id="rId16"/>
    <p:sldId id="283" r:id="rId17"/>
    <p:sldId id="29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26" autoAdjust="0"/>
    <p:restoredTop sz="9394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D7FE-48D6-4811-9C2B-49D382F6F426}" type="datetimeFigureOut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E5007-CDA5-423D-A359-7DDADCDD23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9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7"/>
          <p:cNvSpPr txBox="1">
            <a:spLocks noGrp="1" noChangeArrowheads="1"/>
          </p:cNvSpPr>
          <p:nvPr/>
        </p:nvSpPr>
        <p:spPr bwMode="auto">
          <a:xfrm>
            <a:off x="3884852" y="8683669"/>
            <a:ext cx="2971593" cy="45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1" tIns="45751" rIns="91501" bIns="45751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5FEA5E-E4C5-4272-90F0-4CD2B17D3666}" type="slidenum">
              <a:rPr lang="en-US" sz="1200">
                <a:ea typeface="ＭＳ Ｐゴシック" pitchFamily="34" charset="-128"/>
              </a:rPr>
              <a:pPr algn="r" eaLnBrk="1" hangingPunct="1"/>
              <a:t>11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68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AB82-20D6-4BA5-8F8C-D236C9E10264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661-6F46-474F-B94F-B125390B6A7E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FFAE-A39C-47AF-90AC-9121268369D9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A64F-54F1-4C2E-B2CF-94A335430134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F2B-161E-4037-B0A1-B67171CDD93C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DBA7-FFDF-4D04-918E-86C91646D44A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1AB3-AF36-47D3-A81C-6F59BF04AA2A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4BE2-4361-48F7-9560-7F6482455E6C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6BD-A4D7-4E58-8E7F-C3821122EBE6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452B-6A51-4D36-95AF-BBFD958A8D16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4B08-F9D7-41EE-8055-6AF0D30F4053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04856" cy="1296144"/>
          </a:xfrm>
        </p:spPr>
        <p:txBody>
          <a:bodyPr>
            <a:normAutofit/>
          </a:bodyPr>
          <a:lstStyle/>
          <a:p>
            <a:r>
              <a:rPr lang="en-US" dirty="0" smtClean="0"/>
              <a:t>Inner DET</a:t>
            </a:r>
            <a:r>
              <a:rPr lang="en-US" dirty="0" smtClean="0"/>
              <a:t>.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998" y="876919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Inner detector envelope</a:t>
            </a:r>
            <a:endParaRPr lang="en-US" sz="3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Radial clearances.</a:t>
            </a:r>
            <a:endParaRPr lang="en-US" sz="32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Longitude </a:t>
            </a:r>
            <a:r>
              <a:rPr lang="en-US" sz="3200" dirty="0" smtClean="0"/>
              <a:t>clearances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Cable distribution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Installation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Integration </a:t>
            </a:r>
            <a:r>
              <a:rPr lang="en-US" sz="3200" dirty="0" smtClean="0"/>
              <a:t>of the tungsten supports tube  in the inner detectors.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Conclusions</a:t>
            </a:r>
            <a:r>
              <a:rPr lang="en-US" sz="3200" dirty="0" smtClean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 June 2012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928" y="836712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/>
              <a:t>DCH Backward services can be distribute uniformly around the DIRCH tube (radius 1630mm) The clearance between the BCAL and the DIRCH is 66mm but we need to have a supporting structure for it.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The scenario could be slots uniformly distribute of 30mm time ??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The slots are continuing thru the shielding. 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In order to have access to DCH we have to dismount the shielding and BCAL.</a:t>
            </a:r>
            <a:r>
              <a:rPr lang="en-US" sz="2000" dirty="0"/>
              <a:t> </a:t>
            </a:r>
            <a:r>
              <a:rPr lang="en-US" sz="2000" dirty="0" smtClean="0"/>
              <a:t>This implies cable protection like Cable Channel connected to the DIRCH</a:t>
            </a:r>
          </a:p>
          <a:p>
            <a:pPr marL="457200" indent="-457200">
              <a:buAutoNum type="arabicParenR"/>
            </a:pPr>
            <a:endParaRPr lang="en-US" sz="2000" dirty="0"/>
          </a:p>
          <a:p>
            <a:r>
              <a:rPr lang="en-US" sz="2000" dirty="0" smtClean="0"/>
              <a:t>Service of BCAL can go on the inner tube of the DIRCH. Otherwise going at lower radius on top of the Shielding can make the access operations difficult.</a:t>
            </a:r>
          </a:p>
        </p:txBody>
      </p:sp>
    </p:spTree>
    <p:extLst>
      <p:ext uri="{BB962C8B-B14F-4D97-AF65-F5344CB8AC3E}">
        <p14:creationId xmlns:p14="http://schemas.microsoft.com/office/powerpoint/2010/main" val="8140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Bill </a:t>
            </a:r>
            <a:endParaRPr lang="en-US" dirty="0"/>
          </a:p>
        </p:txBody>
      </p:sp>
      <p:sp>
        <p:nvSpPr>
          <p:cNvPr id="683037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Backward Quadrant</a:t>
            </a:r>
          </a:p>
        </p:txBody>
      </p:sp>
      <p:sp>
        <p:nvSpPr>
          <p:cNvPr id="6830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3124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 view of the exposed cableways on the backward side of the detector.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Slots contain services for EMC, IFR.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Services for inner detectors that are taken out in the backward direction must exit the end of the DIRC support tube.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View of the side also shows how services are distributed ‘around’ the detector.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Circumferential Cableways runs </a:t>
            </a:r>
            <a:r>
              <a:rPr lang="en-US" sz="1600" dirty="0" err="1" smtClean="0"/>
              <a:t>parrellel</a:t>
            </a:r>
            <a:r>
              <a:rPr lang="en-US" sz="1600" dirty="0" smtClean="0"/>
              <a:t> and close to the steel sextants behind the remnants of tubing for EMC cooling, </a:t>
            </a:r>
            <a:r>
              <a:rPr lang="en-US" sz="1600" dirty="0" err="1" smtClean="0"/>
              <a:t>etc</a:t>
            </a:r>
            <a:endParaRPr lang="en-US" sz="1600" dirty="0" smtClean="0"/>
          </a:p>
        </p:txBody>
      </p:sp>
      <p:pic>
        <p:nvPicPr>
          <p:cNvPr id="683039" name="Picture 31" descr="P1010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40" name="Text Box 32"/>
          <p:cNvSpPr txBox="1">
            <a:spLocks noChangeArrowheads="1"/>
          </p:cNvSpPr>
          <p:nvPr/>
        </p:nvSpPr>
        <p:spPr bwMode="auto">
          <a:xfrm>
            <a:off x="3200400" y="2286000"/>
            <a:ext cx="21590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>
                <a:solidFill>
                  <a:srgbClr val="FFFF66"/>
                </a:solidFill>
              </a:rPr>
              <a:t>Slots for Services</a:t>
            </a:r>
          </a:p>
          <a:p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683041" name="Line 33"/>
          <p:cNvSpPr>
            <a:spLocks noChangeShapeType="1"/>
          </p:cNvSpPr>
          <p:nvPr/>
        </p:nvSpPr>
        <p:spPr bwMode="auto">
          <a:xfrm>
            <a:off x="5334000" y="2514600"/>
            <a:ext cx="1219200" cy="1143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2" name="Line 34"/>
          <p:cNvSpPr>
            <a:spLocks noChangeShapeType="1"/>
          </p:cNvSpPr>
          <p:nvPr/>
        </p:nvSpPr>
        <p:spPr bwMode="auto">
          <a:xfrm>
            <a:off x="5334000" y="2514600"/>
            <a:ext cx="1371600" cy="152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3" name="Text Box 35"/>
          <p:cNvSpPr txBox="1">
            <a:spLocks noChangeArrowheads="1"/>
          </p:cNvSpPr>
          <p:nvPr/>
        </p:nvSpPr>
        <p:spPr bwMode="auto">
          <a:xfrm>
            <a:off x="5943600" y="4876800"/>
            <a:ext cx="31496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Circumferential cableways</a:t>
            </a:r>
          </a:p>
        </p:txBody>
      </p:sp>
      <p:sp>
        <p:nvSpPr>
          <p:cNvPr id="683045" name="Line 37"/>
          <p:cNvSpPr>
            <a:spLocks noChangeShapeType="1"/>
          </p:cNvSpPr>
          <p:nvPr/>
        </p:nvSpPr>
        <p:spPr bwMode="auto">
          <a:xfrm flipH="1" flipV="1">
            <a:off x="5867400" y="2819400"/>
            <a:ext cx="381000" cy="2057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7" name="Line 39"/>
          <p:cNvSpPr>
            <a:spLocks noChangeShapeType="1"/>
          </p:cNvSpPr>
          <p:nvPr/>
        </p:nvSpPr>
        <p:spPr bwMode="auto">
          <a:xfrm flipH="1" flipV="1">
            <a:off x="5791200" y="3429000"/>
            <a:ext cx="381000" cy="1447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8" name="Text Box 40"/>
          <p:cNvSpPr txBox="1">
            <a:spLocks noChangeArrowheads="1"/>
          </p:cNvSpPr>
          <p:nvPr/>
        </p:nvSpPr>
        <p:spPr bwMode="auto">
          <a:xfrm>
            <a:off x="4191000" y="5562600"/>
            <a:ext cx="4422775" cy="3762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Temporary track plates for rolling detector</a:t>
            </a:r>
          </a:p>
        </p:txBody>
      </p:sp>
      <p:sp>
        <p:nvSpPr>
          <p:cNvPr id="683050" name="Line 42"/>
          <p:cNvSpPr>
            <a:spLocks noChangeShapeType="1"/>
          </p:cNvSpPr>
          <p:nvPr/>
        </p:nvSpPr>
        <p:spPr bwMode="auto">
          <a:xfrm flipH="1" flipV="1">
            <a:off x="5334000" y="51054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52" name="Line 44"/>
          <p:cNvSpPr>
            <a:spLocks noChangeShapeType="1"/>
          </p:cNvSpPr>
          <p:nvPr/>
        </p:nvSpPr>
        <p:spPr bwMode="auto">
          <a:xfrm flipH="1" flipV="1">
            <a:off x="4495800" y="4876800"/>
            <a:ext cx="914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53" name="Text Box 45"/>
          <p:cNvSpPr txBox="1">
            <a:spLocks noChangeArrowheads="1"/>
          </p:cNvSpPr>
          <p:nvPr/>
        </p:nvSpPr>
        <p:spPr bwMode="auto">
          <a:xfrm>
            <a:off x="3429000" y="6019800"/>
            <a:ext cx="16033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Pulling cables</a:t>
            </a:r>
          </a:p>
        </p:txBody>
      </p:sp>
      <p:sp>
        <p:nvSpPr>
          <p:cNvPr id="683055" name="Line 47"/>
          <p:cNvSpPr>
            <a:spLocks noChangeShapeType="1"/>
          </p:cNvSpPr>
          <p:nvPr/>
        </p:nvSpPr>
        <p:spPr bwMode="auto">
          <a:xfrm flipH="1" flipV="1">
            <a:off x="3733800" y="4953000"/>
            <a:ext cx="76200" cy="1066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56" name="Line 48"/>
          <p:cNvSpPr>
            <a:spLocks noChangeShapeType="1"/>
          </p:cNvSpPr>
          <p:nvPr/>
        </p:nvSpPr>
        <p:spPr bwMode="auto">
          <a:xfrm flipV="1">
            <a:off x="3810000" y="4800600"/>
            <a:ext cx="2209800" cy="1219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6/2/2012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7"/>
            <a:ext cx="9144000" cy="68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384"/>
            <a:ext cx="8712968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Services of inner silicon detector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05273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Forward: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dirty="0" smtClean="0"/>
              <a:t>Support Extension for services to go thru the plug.</a:t>
            </a:r>
            <a:endParaRPr lang="en-US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Backward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Support Extension for </a:t>
            </a:r>
            <a:r>
              <a:rPr lang="en-US" sz="2800" dirty="0" smtClean="0"/>
              <a:t>services up the end of DIRCH.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9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6/3/2012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r="4056"/>
          <a:stretch/>
        </p:blipFill>
        <p:spPr>
          <a:xfrm>
            <a:off x="0" y="692695"/>
            <a:ext cx="9121845" cy="55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5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6/2/2012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72200" y="2780928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83761" y="2457762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Rails extension for quick demount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2780928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367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0"/>
          <a:stretch/>
        </p:blipFill>
        <p:spPr>
          <a:xfrm>
            <a:off x="155379" y="548680"/>
            <a:ext cx="8496944" cy="58268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6375488"/>
            <a:ext cx="387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251mm and backward 125mm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6/2/2012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341"/>
            <a:ext cx="9144000" cy="46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11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568952" cy="7474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08F0-2A02-4A1A-B1D5-42CAFB5CE3D4}" type="datetime1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31938" y="1944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6712"/>
            <a:ext cx="90010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dirty="0" smtClean="0"/>
              <a:t>We </a:t>
            </a:r>
            <a:r>
              <a:rPr lang="en-US" sz="2800" dirty="0" smtClean="0"/>
              <a:t>can propose solution that must be validate by all parts involved.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Integration next step is to evaluate the service section and check the space for their way out (IFR slots, Inner regions)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Service inventories  account needs to be complete.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Integration of the cryogenic system must be faced.</a:t>
            </a:r>
          </a:p>
        </p:txBody>
      </p:sp>
    </p:spTree>
    <p:extLst>
      <p:ext uri="{BB962C8B-B14F-4D97-AF65-F5344CB8AC3E}">
        <p14:creationId xmlns:p14="http://schemas.microsoft.com/office/powerpoint/2010/main" val="349170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Integration of the inner detector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6100" y="544384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Establish the interaction point referring the </a:t>
            </a:r>
            <a:r>
              <a:rPr lang="en-US" sz="2400" dirty="0"/>
              <a:t>forward </a:t>
            </a:r>
            <a:r>
              <a:rPr lang="en-US" sz="2400" dirty="0" smtClean="0"/>
              <a:t>face of the super conducting  Solenoid Babar the ref dimension is 2295mm.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 June 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2745" r="3923"/>
          <a:stretch/>
        </p:blipFill>
        <p:spPr>
          <a:xfrm>
            <a:off x="0" y="1725386"/>
            <a:ext cx="9143999" cy="44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5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Mechanical</a:t>
            </a:r>
            <a:r>
              <a:rPr lang="en-US" sz="2400" dirty="0" smtClean="0"/>
              <a:t> Envelope and mass of the </a:t>
            </a:r>
            <a:r>
              <a:rPr lang="en-US" sz="2400" dirty="0" err="1" smtClean="0"/>
              <a:t>SuperB</a:t>
            </a:r>
            <a:r>
              <a:rPr lang="en-US" sz="2400" dirty="0" smtClean="0"/>
              <a:t> inner detectors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5931" y="908720"/>
            <a:ext cx="892899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SOLENOID </a:t>
            </a:r>
            <a:r>
              <a:rPr lang="en-US" dirty="0"/>
              <a:t>Inner diameter </a:t>
            </a:r>
            <a:r>
              <a:rPr lang="en-US" dirty="0" smtClean="0"/>
              <a:t>2840 mm; </a:t>
            </a:r>
            <a:r>
              <a:rPr lang="en-US" dirty="0"/>
              <a:t>outer </a:t>
            </a:r>
            <a:r>
              <a:rPr lang="en-US" dirty="0" err="1" smtClean="0"/>
              <a:t>dia</a:t>
            </a:r>
            <a:r>
              <a:rPr lang="en-US" dirty="0" smtClean="0"/>
              <a:t> 3540 </a:t>
            </a:r>
            <a:r>
              <a:rPr lang="en-US" dirty="0"/>
              <a:t>Z=-</a:t>
            </a:r>
            <a:r>
              <a:rPr lang="en-US" dirty="0" smtClean="0"/>
              <a:t>1555, </a:t>
            </a:r>
            <a:r>
              <a:rPr lang="en-US" dirty="0"/>
              <a:t>Z=2295, </a:t>
            </a:r>
            <a:r>
              <a:rPr lang="en-US" dirty="0" smtClean="0"/>
              <a:t>tot. length 3850 Mass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EMC</a:t>
            </a:r>
            <a:r>
              <a:rPr lang="en-US" dirty="0"/>
              <a:t> Inner diameter </a:t>
            </a:r>
            <a:r>
              <a:rPr lang="en-US" dirty="0" smtClean="0"/>
              <a:t>1820 </a:t>
            </a:r>
            <a:r>
              <a:rPr lang="en-US" dirty="0"/>
              <a:t>mm outer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smtClean="0"/>
              <a:t>2740 </a:t>
            </a:r>
            <a:r>
              <a:rPr lang="en-US" dirty="0"/>
              <a:t>, Z=-</a:t>
            </a:r>
            <a:r>
              <a:rPr lang="en-US" dirty="0" smtClean="0"/>
              <a:t>1555, Z=2295, tot. length 3850 Mass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DIRCH </a:t>
            </a:r>
            <a:r>
              <a:rPr lang="en-US" dirty="0"/>
              <a:t>Inner diameter </a:t>
            </a:r>
            <a:r>
              <a:rPr lang="en-US" dirty="0" smtClean="0"/>
              <a:t>1630 mm outer </a:t>
            </a:r>
            <a:r>
              <a:rPr lang="en-US" dirty="0" err="1" smtClean="0"/>
              <a:t>dia</a:t>
            </a:r>
            <a:r>
              <a:rPr lang="en-US" dirty="0" smtClean="0"/>
              <a:t> 1790    </a:t>
            </a:r>
            <a:r>
              <a:rPr lang="en-US" dirty="0"/>
              <a:t>Z=-</a:t>
            </a:r>
            <a:r>
              <a:rPr lang="en-US" dirty="0" smtClean="0"/>
              <a:t>3117, Z=1786, Mass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DCH</a:t>
            </a:r>
            <a:r>
              <a:rPr lang="en-US" dirty="0" smtClean="0"/>
              <a:t> Inner diameter 500 mm, Outer </a:t>
            </a:r>
            <a:r>
              <a:rPr lang="en-US" dirty="0" smtClean="0"/>
              <a:t>diameter 1610 </a:t>
            </a:r>
            <a:r>
              <a:rPr lang="en-US" dirty="0"/>
              <a:t>Z</a:t>
            </a:r>
            <a:r>
              <a:rPr lang="en-US" dirty="0" smtClean="0"/>
              <a:t>=-1309.62 </a:t>
            </a:r>
            <a:r>
              <a:rPr lang="en-US" dirty="0" smtClean="0"/>
              <a:t>Z=1750mm </a:t>
            </a:r>
            <a:r>
              <a:rPr lang="en-US" dirty="0" smtClean="0"/>
              <a:t>tot. </a:t>
            </a:r>
            <a:r>
              <a:rPr lang="en-US" dirty="0" smtClean="0"/>
              <a:t>length=3059.62; </a:t>
            </a:r>
            <a:r>
              <a:rPr lang="en-US" dirty="0" smtClean="0"/>
              <a:t>Mass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FTOF </a:t>
            </a:r>
            <a:r>
              <a:rPr lang="en-US" dirty="0" smtClean="0"/>
              <a:t>inner and outer diameter 900mm outer diameter </a:t>
            </a:r>
            <a:r>
              <a:rPr lang="en-US" dirty="0" smtClean="0"/>
              <a:t>1805mm</a:t>
            </a:r>
            <a:r>
              <a:rPr lang="en-US" dirty="0" smtClean="0"/>
              <a:t>; Z=1750, Z=1801 </a:t>
            </a:r>
            <a:r>
              <a:rPr lang="en-US" dirty="0"/>
              <a:t>mm</a:t>
            </a:r>
            <a:r>
              <a:rPr lang="en-US" dirty="0" smtClean="0"/>
              <a:t>; tot length </a:t>
            </a:r>
            <a:r>
              <a:rPr lang="en-US" dirty="0" smtClean="0"/>
              <a:t>51mm </a:t>
            </a:r>
            <a:r>
              <a:rPr lang="en-US" dirty="0" smtClean="0"/>
              <a:t>Mass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Tungsten tube </a:t>
            </a:r>
            <a:r>
              <a:rPr lang="en-US" dirty="0" smtClean="0"/>
              <a:t>: Inner diameter </a:t>
            </a:r>
            <a:r>
              <a:rPr lang="en-US" dirty="0" smtClean="0"/>
              <a:t>430mm </a:t>
            </a:r>
            <a:r>
              <a:rPr lang="en-US" dirty="0" smtClean="0"/>
              <a:t>(beam </a:t>
            </a:r>
            <a:r>
              <a:rPr lang="en-US" dirty="0"/>
              <a:t>pipe outer </a:t>
            </a:r>
            <a:r>
              <a:rPr lang="en-US" dirty="0" err="1" smtClean="0"/>
              <a:t>dia</a:t>
            </a:r>
            <a:r>
              <a:rPr lang="en-US" dirty="0" smtClean="0"/>
              <a:t>), outer diameter </a:t>
            </a:r>
            <a:r>
              <a:rPr lang="en-US" dirty="0" smtClean="0"/>
              <a:t>490mm </a:t>
            </a:r>
            <a:r>
              <a:rPr lang="en-US" dirty="0" smtClean="0"/>
              <a:t>Z=-2165; Z=2365 Mass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BCAL </a:t>
            </a:r>
            <a:r>
              <a:rPr lang="en-US" dirty="0" smtClean="0"/>
              <a:t>Inner diameter 620mm outer diameter 1500mm Z=-1431mm,Z=-1559mm tot. length=128mm Mass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New removable horseshoes </a:t>
            </a:r>
            <a:r>
              <a:rPr lang="en-US" dirty="0"/>
              <a:t>Inner diameter </a:t>
            </a:r>
            <a:r>
              <a:rPr lang="en-US" dirty="0" smtClean="0"/>
              <a:t>740mm </a:t>
            </a:r>
            <a:r>
              <a:rPr lang="en-US" dirty="0"/>
              <a:t>outer diameter </a:t>
            </a:r>
            <a:r>
              <a:rPr lang="en-US" dirty="0" smtClean="0"/>
              <a:t>1494 mm </a:t>
            </a:r>
            <a:r>
              <a:rPr lang="en-US" dirty="0"/>
              <a:t>Z</a:t>
            </a:r>
            <a:r>
              <a:rPr lang="en-US" dirty="0" smtClean="0"/>
              <a:t>=-16821mm,Z=-2831mm. Total length=1149mm Mass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 June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0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Mechanical</a:t>
            </a:r>
            <a:r>
              <a:rPr lang="en-US" sz="2400" dirty="0" smtClean="0"/>
              <a:t> Envelope and mass of the </a:t>
            </a:r>
            <a:r>
              <a:rPr lang="en-US" sz="2400" dirty="0" err="1" smtClean="0"/>
              <a:t>SuperB</a:t>
            </a:r>
            <a:r>
              <a:rPr lang="en-US" sz="2400" dirty="0" smtClean="0"/>
              <a:t> inner detectors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 June 2012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881474"/>
              </p:ext>
            </p:extLst>
          </p:nvPr>
        </p:nvGraphicFramePr>
        <p:xfrm>
          <a:off x="323528" y="692696"/>
          <a:ext cx="8633669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3" imgW="10201300" imgH="6296130" progId="Excel.Sheet.12">
                  <p:embed/>
                </p:oleObj>
              </mc:Choice>
              <mc:Fallback>
                <p:oleObj name="Worksheet" r:id="rId3" imgW="10201300" imgH="6296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692696"/>
                        <a:ext cx="8633669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49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 June 2012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r="4056"/>
          <a:stretch/>
        </p:blipFill>
        <p:spPr>
          <a:xfrm>
            <a:off x="0" y="692695"/>
            <a:ext cx="9121845" cy="55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 June 2012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8172400" cy="5661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t="3067" r="3009"/>
          <a:stretch/>
        </p:blipFill>
        <p:spPr>
          <a:xfrm>
            <a:off x="107504" y="620688"/>
            <a:ext cx="3523489" cy="30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6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 June 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928" y="836712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FTOF can reduce the outer diameter to the DCH outer diameter (1610mm) to fit inside the DIRCH.</a:t>
            </a:r>
          </a:p>
          <a:p>
            <a:r>
              <a:rPr lang="en-US" sz="2000" dirty="0" smtClean="0"/>
              <a:t>We have still have to c check the longitudinal clearance  with the FCAL </a:t>
            </a:r>
            <a:r>
              <a:rPr lang="en-US" sz="2000" dirty="0" err="1" smtClean="0"/>
              <a:t>Zmax</a:t>
            </a:r>
            <a:r>
              <a:rPr lang="en-US" sz="2000" dirty="0" smtClean="0"/>
              <a:t> 1801.</a:t>
            </a:r>
          </a:p>
          <a:p>
            <a:r>
              <a:rPr lang="en-US" sz="2000" dirty="0" smtClean="0"/>
              <a:t>In the BABAR drawing the </a:t>
            </a:r>
            <a:r>
              <a:rPr lang="en-US" sz="2000" dirty="0" err="1" smtClean="0"/>
              <a:t>Zmax</a:t>
            </a:r>
            <a:r>
              <a:rPr lang="en-US" sz="2000" dirty="0" smtClean="0"/>
              <a:t> was 1917mm.</a:t>
            </a:r>
          </a:p>
          <a:p>
            <a:r>
              <a:rPr lang="en-US" sz="2000" dirty="0" smtClean="0"/>
              <a:t>The FCAL calibration system must be surveyed.</a:t>
            </a:r>
          </a:p>
          <a:p>
            <a:r>
              <a:rPr lang="en-US" sz="2000" dirty="0" smtClean="0"/>
              <a:t>The installation procedure could be: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Installation of the DCH with a inner cable support reusing the BABAR tooling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Installation of the FTOF (single piece or all unit ?) restraining it to the DCH. Cables supported a the inner radius using an inner cylinder.</a:t>
            </a:r>
          </a:p>
          <a:p>
            <a:r>
              <a:rPr lang="en-US" sz="2000" dirty="0" smtClean="0"/>
              <a:t>We must clear the space for the insertion of the tungsten tube</a:t>
            </a:r>
          </a:p>
          <a:p>
            <a:r>
              <a:rPr lang="en-US" sz="2000" dirty="0" smtClean="0"/>
              <a:t>3) Installation of FCAL.</a:t>
            </a:r>
          </a:p>
          <a:p>
            <a:r>
              <a:rPr lang="en-US" sz="2000" dirty="0" smtClean="0"/>
              <a:t>4) Services going to in front of FCAL and HCAL and after in a IFR slots.</a:t>
            </a:r>
          </a:p>
          <a:p>
            <a:r>
              <a:rPr lang="en-US" sz="2000" dirty="0" smtClean="0"/>
              <a:t>What is the real clearance between FCAL and HCAL and the door ? (30mm)</a:t>
            </a:r>
          </a:p>
          <a:p>
            <a:r>
              <a:rPr lang="en-US" sz="2000" dirty="0" smtClean="0"/>
              <a:t>Mechanical verification on </a:t>
            </a:r>
            <a:r>
              <a:rPr lang="en-US" sz="2000" smtClean="0"/>
              <a:t>the DIRCH.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1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 June 2012</a:t>
            </a:fld>
            <a:endParaRPr lang="en-US" dirty="0"/>
          </a:p>
        </p:txBody>
      </p:sp>
      <p:pic>
        <p:nvPicPr>
          <p:cNvPr id="2050" name="Picture 2" descr="D:\superb\integration\DCH\photos\ss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7713"/>
            <a:ext cx="6257786" cy="46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BaBar Detector Documents\D &amp; D\Photographs\Drift Chamber\P10102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0" t="18048" r="23776" b="7832"/>
          <a:stretch/>
        </p:blipFill>
        <p:spPr bwMode="auto">
          <a:xfrm>
            <a:off x="5220072" y="2420887"/>
            <a:ext cx="3816424" cy="43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1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Forward services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 June 2012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8523"/>
            <a:ext cx="434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4" y="620688"/>
            <a:ext cx="434498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688124" y="4149080"/>
            <a:ext cx="540060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7969" y="6489723"/>
            <a:ext cx="438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Services coining out DCH-FTOF-Inner tracker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8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6946</TotalTime>
  <Words>738</Words>
  <Application>Microsoft Office PowerPoint</Application>
  <PresentationFormat>On-screen Show (4:3)</PresentationFormat>
  <Paragraphs>86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Excel Worksheet</vt:lpstr>
      <vt:lpstr>Inner DET. Integration</vt:lpstr>
      <vt:lpstr>Integration of the inner detector</vt:lpstr>
      <vt:lpstr>Mechanical Envelope and mass of the SuperB inner detectors </vt:lpstr>
      <vt:lpstr>Mechanical Envelope and mass of the SuperB inner detectors </vt:lpstr>
      <vt:lpstr>Envelope of the SuperB inner detectors </vt:lpstr>
      <vt:lpstr>Envelope of the SuperB inner detectors </vt:lpstr>
      <vt:lpstr>Envelope of the SuperB inner detectors </vt:lpstr>
      <vt:lpstr>Envelope of the SuperB inner detectors </vt:lpstr>
      <vt:lpstr>Forward services SuperB inner detectors </vt:lpstr>
      <vt:lpstr>Envelope of the SuperB inner detectors </vt:lpstr>
      <vt:lpstr>Backward Quadrant</vt:lpstr>
      <vt:lpstr>PowerPoint Presentation</vt:lpstr>
      <vt:lpstr>Services of inner silicon detector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 Experimental hall</dc:title>
  <dc:creator>Administrator</dc:creator>
  <cp:lastModifiedBy>raffaell</cp:lastModifiedBy>
  <cp:revision>360</cp:revision>
  <cp:lastPrinted>2012-05-21T13:02:00Z</cp:lastPrinted>
  <dcterms:created xsi:type="dcterms:W3CDTF">2011-07-06T22:48:32Z</dcterms:created>
  <dcterms:modified xsi:type="dcterms:W3CDTF">2012-06-03T05:23:03Z</dcterms:modified>
</cp:coreProperties>
</file>