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91" r:id="rId3"/>
    <p:sldId id="298" r:id="rId4"/>
    <p:sldId id="307" r:id="rId5"/>
    <p:sldId id="279" r:id="rId6"/>
    <p:sldId id="285" r:id="rId7"/>
    <p:sldId id="302" r:id="rId8"/>
    <p:sldId id="286" r:id="rId9"/>
    <p:sldId id="299" r:id="rId10"/>
    <p:sldId id="300" r:id="rId11"/>
    <p:sldId id="301" r:id="rId12"/>
    <p:sldId id="263" r:id="rId13"/>
    <p:sldId id="306" r:id="rId14"/>
    <p:sldId id="305" r:id="rId15"/>
    <p:sldId id="303" r:id="rId16"/>
    <p:sldId id="30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DBF04-BE2E-4237-9A28-29317492FCB6}" type="datetimeFigureOut">
              <a:rPr lang="it-IT" smtClean="0"/>
              <a:pPr/>
              <a:t>02/06/2012</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D49CF-4E5B-42FA-B941-3FC093823EB7}"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A32D49CF-4E5B-42FA-B941-3FC093823EB7}"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A8FB2-5430-49A4-B057-28186F121E0F}"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A8FB2-5430-49A4-B057-28186F121E0F}" type="datetimeFigureOut">
              <a:rPr lang="en-US" smtClean="0"/>
              <a:pPr/>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A8FB2-5430-49A4-B057-28186F121E0F}"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A8FB2-5430-49A4-B057-28186F121E0F}" type="datetimeFigureOut">
              <a:rPr lang="en-US" smtClean="0"/>
              <a:pPr/>
              <a:t>6/2/2012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A8FB2-5430-49A4-B057-28186F121E0F}" type="datetimeFigureOut">
              <a:rPr lang="en-US" smtClean="0"/>
              <a:pPr/>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lum bright="60000" contrast="-70000"/>
          </a:blip>
          <a:srcRect l="9970" t="2219" r="57952" b="2369"/>
          <a:stretch>
            <a:fillRect/>
          </a:stretch>
        </p:blipFill>
        <p:spPr bwMode="auto">
          <a:xfrm>
            <a:off x="-1" y="0"/>
            <a:ext cx="9144001"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EE4A8FB2-5430-49A4-B057-28186F121E0F}" type="datetimeFigureOut">
              <a:rPr lang="en-US" smtClean="0"/>
              <a:pPr/>
              <a:t>6/2/2012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E8311-40AA-45A0-92D0-7589923CE136}" type="slidenum">
              <a:rPr lang="en-US" smtClean="0"/>
              <a:pPr/>
              <a:t>‹#›</a:t>
            </a:fld>
            <a:endParaRPr lang="en-US"/>
          </a:p>
        </p:txBody>
      </p:sp>
      <p:pic>
        <p:nvPicPr>
          <p:cNvPr id="5" name="Picture 4" descr="infn2.gif"/>
          <p:cNvPicPr>
            <a:picLocks noChangeAspect="1"/>
          </p:cNvPicPr>
          <p:nvPr userDrawn="1"/>
        </p:nvPicPr>
        <p:blipFill>
          <a:blip r:embed="rId3" cstate="print"/>
          <a:stretch>
            <a:fillRect/>
          </a:stretch>
        </p:blipFill>
        <p:spPr>
          <a:xfrm>
            <a:off x="0" y="0"/>
            <a:ext cx="685800" cy="522515"/>
          </a:xfrm>
          <a:prstGeom prst="rect">
            <a:avLst/>
          </a:prstGeom>
        </p:spPr>
      </p:pic>
      <p:sp>
        <p:nvSpPr>
          <p:cNvPr id="6" name="TextBox 5"/>
          <p:cNvSpPr txBox="1"/>
          <p:nvPr userDrawn="1"/>
        </p:nvSpPr>
        <p:spPr>
          <a:xfrm>
            <a:off x="3581400" y="0"/>
            <a:ext cx="4648200" cy="338554"/>
          </a:xfrm>
          <a:prstGeom prst="rect">
            <a:avLst/>
          </a:prstGeom>
          <a:noFill/>
        </p:spPr>
        <p:txBody>
          <a:bodyPr wrap="square" rtlCol="0">
            <a:spAutoFit/>
          </a:bodyPr>
          <a:lstStyle/>
          <a:p>
            <a:endParaRPr lang="it-IT" sz="1600" dirty="0">
              <a:solidFill>
                <a:schemeClr val="tx2">
                  <a:lumMod val="60000"/>
                  <a:lumOff val="40000"/>
                </a:schemeClr>
              </a:solidFill>
            </a:endParaRPr>
          </a:p>
        </p:txBody>
      </p:sp>
      <p:sp>
        <p:nvSpPr>
          <p:cNvPr id="7" name="TextBox 6"/>
          <p:cNvSpPr txBox="1"/>
          <p:nvPr userDrawn="1"/>
        </p:nvSpPr>
        <p:spPr>
          <a:xfrm>
            <a:off x="685800" y="0"/>
            <a:ext cx="1828800" cy="523220"/>
          </a:xfrm>
          <a:prstGeom prst="rect">
            <a:avLst/>
          </a:prstGeom>
          <a:noFill/>
        </p:spPr>
        <p:txBody>
          <a:bodyPr wrap="square" rtlCol="0">
            <a:spAutoFit/>
          </a:bodyPr>
          <a:lstStyle/>
          <a:p>
            <a:r>
              <a:rPr lang="it-IT" sz="1400" dirty="0" smtClean="0">
                <a:solidFill>
                  <a:schemeClr val="tx2">
                    <a:lumMod val="75000"/>
                  </a:schemeClr>
                </a:solidFill>
              </a:rPr>
              <a:t>P.Fabbricatore</a:t>
            </a:r>
          </a:p>
          <a:p>
            <a:r>
              <a:rPr lang="it-IT" sz="1400" dirty="0" smtClean="0">
                <a:solidFill>
                  <a:schemeClr val="tx2">
                    <a:lumMod val="75000"/>
                  </a:schemeClr>
                </a:solidFill>
              </a:rPr>
              <a:t>Sezione di Genova</a:t>
            </a:r>
            <a:endParaRPr lang="it-IT" sz="1400" dirty="0">
              <a:solidFill>
                <a:schemeClr val="tx2">
                  <a:lumMod val="75000"/>
                </a:schemeClr>
              </a:solidFill>
            </a:endParaRPr>
          </a:p>
        </p:txBody>
      </p:sp>
      <p:pic>
        <p:nvPicPr>
          <p:cNvPr id="9" name="Picture 6" descr="logo"/>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86800" y="0"/>
            <a:ext cx="457200" cy="484350"/>
          </a:xfrm>
          <a:prstGeom prst="rect">
            <a:avLst/>
          </a:prstGeom>
          <a:noFill/>
          <a:ln w="9525" algn="ctr">
            <a:noFill/>
            <a:miter lim="800000"/>
            <a:headEnd/>
            <a:tailEnd/>
          </a:ln>
          <a:effectLst/>
        </p:spPr>
      </p:pic>
      <p:sp>
        <p:nvSpPr>
          <p:cNvPr id="13" name="TextBox 12"/>
          <p:cNvSpPr txBox="1"/>
          <p:nvPr userDrawn="1"/>
        </p:nvSpPr>
        <p:spPr>
          <a:xfrm>
            <a:off x="4724400" y="0"/>
            <a:ext cx="2057400" cy="523220"/>
          </a:xfrm>
          <a:prstGeom prst="rect">
            <a:avLst/>
          </a:prstGeom>
          <a:noFill/>
        </p:spPr>
        <p:txBody>
          <a:bodyPr wrap="square" rtlCol="0">
            <a:spAutoFit/>
          </a:bodyPr>
          <a:lstStyle/>
          <a:p>
            <a:r>
              <a:rPr lang="en-US" sz="1400" dirty="0" smtClean="0">
                <a:solidFill>
                  <a:schemeClr val="tx2">
                    <a:lumMod val="75000"/>
                  </a:schemeClr>
                </a:solidFill>
              </a:rPr>
              <a:t>4</a:t>
            </a:r>
            <a:r>
              <a:rPr lang="en-US" sz="1400" baseline="30000" dirty="0" smtClean="0">
                <a:solidFill>
                  <a:schemeClr val="tx2">
                    <a:lumMod val="75000"/>
                  </a:schemeClr>
                </a:solidFill>
              </a:rPr>
              <a:t>th</a:t>
            </a:r>
            <a:r>
              <a:rPr lang="en-US" sz="1400" dirty="0" smtClean="0">
                <a:solidFill>
                  <a:schemeClr val="tx2">
                    <a:lumMod val="75000"/>
                  </a:schemeClr>
                </a:solidFill>
              </a:rPr>
              <a:t> </a:t>
            </a:r>
            <a:r>
              <a:rPr lang="en-US" sz="1400" dirty="0" err="1" smtClean="0">
                <a:solidFill>
                  <a:schemeClr val="tx2">
                    <a:lumMod val="75000"/>
                  </a:schemeClr>
                </a:solidFill>
              </a:rPr>
              <a:t>SuperB</a:t>
            </a:r>
            <a:r>
              <a:rPr lang="en-US" sz="1400" dirty="0" smtClean="0">
                <a:solidFill>
                  <a:schemeClr val="tx2">
                    <a:lumMod val="75000"/>
                  </a:schemeClr>
                </a:solidFill>
              </a:rPr>
              <a:t> Collaboration meeting  @ La </a:t>
            </a:r>
            <a:r>
              <a:rPr lang="en-US" sz="1400" dirty="0" err="1" smtClean="0">
                <a:solidFill>
                  <a:schemeClr val="tx2">
                    <a:lumMod val="75000"/>
                  </a:schemeClr>
                </a:solidFill>
              </a:rPr>
              <a:t>Biodola</a:t>
            </a:r>
            <a:endParaRPr lang="en-US" sz="1400" dirty="0">
              <a:solidFill>
                <a:schemeClr val="tx2">
                  <a:lumMod val="75000"/>
                </a:schemeClr>
              </a:solidFill>
            </a:endParaRPr>
          </a:p>
        </p:txBody>
      </p:sp>
      <p:sp>
        <p:nvSpPr>
          <p:cNvPr id="14" name="Rectangle 13"/>
          <p:cNvSpPr/>
          <p:nvPr userDrawn="1"/>
        </p:nvSpPr>
        <p:spPr>
          <a:xfrm>
            <a:off x="2133600" y="0"/>
            <a:ext cx="2895599" cy="307777"/>
          </a:xfrm>
          <a:prstGeom prst="rect">
            <a:avLst/>
          </a:prstGeom>
        </p:spPr>
        <p:txBody>
          <a:bodyPr wrap="square">
            <a:spAutoFit/>
          </a:bodyPr>
          <a:lstStyle/>
          <a:p>
            <a:r>
              <a:rPr lang="en-US" sz="1400" b="1" dirty="0" smtClean="0">
                <a:solidFill>
                  <a:schemeClr val="accent1">
                    <a:lumMod val="75000"/>
                  </a:schemeClr>
                </a:solidFill>
              </a:rPr>
              <a:t>Final doublet:</a:t>
            </a:r>
            <a:r>
              <a:rPr lang="en-US" sz="1400" b="1" baseline="0" dirty="0" smtClean="0">
                <a:solidFill>
                  <a:schemeClr val="accent1">
                    <a:lumMod val="75000"/>
                  </a:schemeClr>
                </a:solidFill>
              </a:rPr>
              <a:t> Future activity plan</a:t>
            </a:r>
            <a:endParaRPr lang="en-US" sz="1400" dirty="0">
              <a:solidFill>
                <a:schemeClr val="accent1">
                  <a:lumMod val="75000"/>
                </a:schemeClr>
              </a:solidFill>
            </a:endParaRPr>
          </a:p>
        </p:txBody>
      </p:sp>
      <p:pic>
        <p:nvPicPr>
          <p:cNvPr id="15" name="Picture 3"/>
          <p:cNvPicPr>
            <a:picLocks noChangeAspect="1" noChangeArrowheads="1"/>
          </p:cNvPicPr>
          <p:nvPr userDrawn="1"/>
        </p:nvPicPr>
        <p:blipFill>
          <a:blip r:embed="rId5" cstate="print"/>
          <a:srcRect/>
          <a:stretch>
            <a:fillRect/>
          </a:stretch>
        </p:blipFill>
        <p:spPr bwMode="auto">
          <a:xfrm>
            <a:off x="6858000" y="0"/>
            <a:ext cx="1792354" cy="352343"/>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A8FB2-5430-49A4-B057-28186F121E0F}" type="datetimeFigureOut">
              <a:rPr lang="en-US" smtClean="0"/>
              <a:pPr/>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E8311-40AA-45A0-92D0-7589923CE1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A8FB2-5430-49A4-B057-28186F121E0F}" type="datetimeFigureOut">
              <a:rPr lang="en-US" smtClean="0"/>
              <a:pPr/>
              <a:t>6/2/2012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8311-40AA-45A0-92D0-7589923CE1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143001"/>
            <a:ext cx="7239000" cy="5262979"/>
          </a:xfrm>
          <a:prstGeom prst="rect">
            <a:avLst/>
          </a:prstGeom>
          <a:noFill/>
        </p:spPr>
        <p:txBody>
          <a:bodyPr wrap="square" rtlCol="0">
            <a:spAutoFit/>
          </a:bodyPr>
          <a:lstStyle/>
          <a:p>
            <a:pPr algn="ctr"/>
            <a:r>
              <a:rPr lang="en-US" sz="4000" b="1" dirty="0" smtClean="0"/>
              <a:t>Final doublet: future activity plan</a:t>
            </a:r>
          </a:p>
          <a:p>
            <a:pPr algn="ctr"/>
            <a:endParaRPr lang="en-US" sz="2000" b="1" dirty="0" smtClean="0"/>
          </a:p>
          <a:p>
            <a:pPr algn="ctr"/>
            <a:endParaRPr lang="en-US" sz="2000" b="1" dirty="0" smtClean="0"/>
          </a:p>
          <a:p>
            <a:pPr algn="ctr"/>
            <a:endParaRPr lang="en-US" sz="2000" b="1" dirty="0" smtClean="0"/>
          </a:p>
          <a:p>
            <a:pPr algn="ctr"/>
            <a:r>
              <a:rPr lang="en-US" sz="2800" b="1" i="1" dirty="0" err="1" smtClean="0"/>
              <a:t>P.Fabbricatore</a:t>
            </a:r>
            <a:endParaRPr lang="en-US" sz="2800" b="1" i="1" dirty="0" smtClean="0"/>
          </a:p>
          <a:p>
            <a:pPr algn="ctr"/>
            <a:endParaRPr lang="en-US" sz="2800" b="1" i="1" dirty="0" smtClean="0"/>
          </a:p>
          <a:p>
            <a:pPr algn="ctr"/>
            <a:r>
              <a:rPr lang="en-US" sz="2800" b="1" dirty="0" smtClean="0"/>
              <a:t>INFN </a:t>
            </a:r>
            <a:r>
              <a:rPr lang="en-US" sz="2800" b="1" dirty="0" err="1" smtClean="0"/>
              <a:t>Genova</a:t>
            </a:r>
            <a:endParaRPr lang="en-US" sz="2800" b="1" dirty="0" smtClean="0"/>
          </a:p>
          <a:p>
            <a:pPr algn="ctr"/>
            <a:r>
              <a:rPr lang="en-US" sz="2800" b="1" dirty="0" smtClean="0"/>
              <a:t>on behalf</a:t>
            </a:r>
          </a:p>
          <a:p>
            <a:pPr algn="ctr"/>
            <a:r>
              <a:rPr lang="en-US" sz="2800" b="1" dirty="0" smtClean="0"/>
              <a:t>The INFN groups working on this development and based in </a:t>
            </a:r>
            <a:r>
              <a:rPr lang="en-US" sz="2800" b="1" dirty="0" err="1" smtClean="0"/>
              <a:t>Genova</a:t>
            </a:r>
            <a:r>
              <a:rPr lang="en-US" sz="2800" b="1" dirty="0" smtClean="0"/>
              <a:t>, Pisa and Naples </a:t>
            </a:r>
          </a:p>
          <a:p>
            <a:pPr algn="ctr"/>
            <a:endParaRPr lang="en-US" sz="3200" dirty="0" smtClean="0">
              <a:solidFill>
                <a:schemeClr val="tx2"/>
              </a:solidFill>
            </a:endParaRPr>
          </a:p>
          <a:p>
            <a:endParaRPr lang="en-US" dirty="0" smtClean="0">
              <a:solidFill>
                <a:schemeClr val="tx2"/>
              </a:solidFill>
            </a:endParaRPr>
          </a:p>
          <a:p>
            <a:r>
              <a:rPr lang="en-US" dirty="0" smtClean="0">
                <a:solidFill>
                  <a:schemeClr val="tx2"/>
                </a:solidFill>
              </a:rPr>
              <a:t> </a:t>
            </a:r>
            <a:endParaRPr lang="it-IT"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8200" y="1524000"/>
            <a:ext cx="3743325" cy="4905375"/>
          </a:xfrm>
          <a:prstGeom prst="rect">
            <a:avLst/>
          </a:prstGeom>
          <a:noFill/>
          <a:ln w="9525">
            <a:noFill/>
            <a:miter lim="800000"/>
            <a:headEnd/>
            <a:tailEnd/>
          </a:ln>
        </p:spPr>
      </p:pic>
      <p:pic>
        <p:nvPicPr>
          <p:cNvPr id="4" name="Picture 3" descr="E:\DEPOSITO\varie\Corso Ansaldo\diag-elio.tif"/>
          <p:cNvPicPr>
            <a:picLocks noChangeAspect="1" noChangeArrowheads="1"/>
          </p:cNvPicPr>
          <p:nvPr/>
        </p:nvPicPr>
        <p:blipFill>
          <a:blip r:embed="rId3" cstate="print"/>
          <a:srcRect/>
          <a:stretch>
            <a:fillRect/>
          </a:stretch>
        </p:blipFill>
        <p:spPr bwMode="auto">
          <a:xfrm>
            <a:off x="457200" y="1600200"/>
            <a:ext cx="3581400" cy="3004588"/>
          </a:xfrm>
          <a:prstGeom prst="rect">
            <a:avLst/>
          </a:prstGeom>
          <a:noFill/>
        </p:spPr>
      </p:pic>
      <p:sp>
        <p:nvSpPr>
          <p:cNvPr id="5" name="TextBox 4"/>
          <p:cNvSpPr txBox="1"/>
          <p:nvPr/>
        </p:nvSpPr>
        <p:spPr>
          <a:xfrm>
            <a:off x="2286000" y="762000"/>
            <a:ext cx="3962400" cy="461665"/>
          </a:xfrm>
          <a:prstGeom prst="rect">
            <a:avLst/>
          </a:prstGeom>
          <a:noFill/>
        </p:spPr>
        <p:txBody>
          <a:bodyPr wrap="square" rtlCol="0">
            <a:spAutoFit/>
          </a:bodyPr>
          <a:lstStyle/>
          <a:p>
            <a:r>
              <a:rPr lang="it-IT" sz="2400" b="1" dirty="0" smtClean="0"/>
              <a:t>He superfluid refrigerator</a:t>
            </a:r>
            <a:endParaRPr lang="it-IT" sz="2400" b="1" dirty="0"/>
          </a:p>
        </p:txBody>
      </p:sp>
      <p:sp>
        <p:nvSpPr>
          <p:cNvPr id="6" name="TextBox 5"/>
          <p:cNvSpPr txBox="1"/>
          <p:nvPr/>
        </p:nvSpPr>
        <p:spPr>
          <a:xfrm>
            <a:off x="381000" y="4876800"/>
            <a:ext cx="3962400" cy="1323439"/>
          </a:xfrm>
          <a:prstGeom prst="rect">
            <a:avLst/>
          </a:prstGeom>
          <a:noFill/>
        </p:spPr>
        <p:txBody>
          <a:bodyPr wrap="square" rtlCol="0">
            <a:spAutoFit/>
          </a:bodyPr>
          <a:lstStyle/>
          <a:p>
            <a:pPr algn="just"/>
            <a:r>
              <a:rPr lang="it-IT" sz="2000" dirty="0" smtClean="0"/>
              <a:t>For each cryostat Heat load 20W</a:t>
            </a:r>
            <a:r>
              <a:rPr lang="it-IT" sz="2000" dirty="0" smtClean="0">
                <a:sym typeface="Wingdings" pitchFamily="2" charset="2"/>
              </a:rPr>
              <a:t>1 g/s  1200 m</a:t>
            </a:r>
            <a:r>
              <a:rPr lang="it-IT" sz="2000" baseline="30000" dirty="0" smtClean="0">
                <a:sym typeface="Wingdings" pitchFamily="2" charset="2"/>
              </a:rPr>
              <a:t>3</a:t>
            </a:r>
            <a:r>
              <a:rPr lang="it-IT" sz="2000" dirty="0" smtClean="0">
                <a:sym typeface="Wingdings" pitchFamily="2" charset="2"/>
              </a:rPr>
              <a:t>/h pumping system integrated into the main refrigerator</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E:\DEPOSITO\varie\Corso Ansaldo\effetto-fontana.tif"/>
          <p:cNvPicPr>
            <a:picLocks noChangeAspect="1" noChangeArrowheads="1"/>
          </p:cNvPicPr>
          <p:nvPr/>
        </p:nvPicPr>
        <p:blipFill>
          <a:blip r:embed="rId2" cstate="print"/>
          <a:srcRect/>
          <a:stretch>
            <a:fillRect/>
          </a:stretch>
        </p:blipFill>
        <p:spPr bwMode="auto">
          <a:xfrm>
            <a:off x="509230" y="1524000"/>
            <a:ext cx="3381886" cy="4953000"/>
          </a:xfrm>
          <a:prstGeom prst="rect">
            <a:avLst/>
          </a:prstGeom>
          <a:noFill/>
        </p:spPr>
      </p:pic>
      <p:pic>
        <p:nvPicPr>
          <p:cNvPr id="3" name="Picture 1030" descr="C:\My Documents\LECT18\FOUNTAIN.JPG"/>
          <p:cNvPicPr>
            <a:picLocks noChangeAspect="1" noChangeArrowheads="1"/>
          </p:cNvPicPr>
          <p:nvPr/>
        </p:nvPicPr>
        <p:blipFill>
          <a:blip r:embed="rId3" cstate="print"/>
          <a:srcRect/>
          <a:stretch>
            <a:fillRect/>
          </a:stretch>
        </p:blipFill>
        <p:spPr bwMode="auto">
          <a:xfrm>
            <a:off x="4648200" y="1524000"/>
            <a:ext cx="3103119" cy="4735194"/>
          </a:xfrm>
          <a:prstGeom prst="rect">
            <a:avLst/>
          </a:prstGeom>
          <a:noFill/>
        </p:spPr>
      </p:pic>
      <p:sp>
        <p:nvSpPr>
          <p:cNvPr id="4" name="TextBox 3"/>
          <p:cNvSpPr txBox="1"/>
          <p:nvPr/>
        </p:nvSpPr>
        <p:spPr>
          <a:xfrm>
            <a:off x="228600" y="685800"/>
            <a:ext cx="8305800" cy="830997"/>
          </a:xfrm>
          <a:prstGeom prst="rect">
            <a:avLst/>
          </a:prstGeom>
          <a:noFill/>
        </p:spPr>
        <p:txBody>
          <a:bodyPr wrap="square" rtlCol="0">
            <a:spAutoFit/>
          </a:bodyPr>
          <a:lstStyle/>
          <a:p>
            <a:pPr algn="ctr"/>
            <a:r>
              <a:rPr lang="it-IT" sz="2400" b="1" dirty="0" smtClean="0"/>
              <a:t>In cryostat we will have a superfluid circulation based on fountain effect</a:t>
            </a:r>
            <a:endParaRPr lang="it-IT"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4000" cy="4339650"/>
          </a:xfrm>
          <a:prstGeom prst="rect">
            <a:avLst/>
          </a:prstGeom>
          <a:noFill/>
        </p:spPr>
        <p:txBody>
          <a:bodyPr wrap="square" rtlCol="0">
            <a:spAutoFit/>
          </a:bodyPr>
          <a:lstStyle/>
          <a:p>
            <a:pPr algn="ctr">
              <a:lnSpc>
                <a:spcPct val="150000"/>
              </a:lnSpc>
            </a:pPr>
            <a:r>
              <a:rPr lang="en-US" sz="2400" b="1" dirty="0" smtClean="0">
                <a:solidFill>
                  <a:schemeClr val="tx2"/>
                </a:solidFill>
              </a:rPr>
              <a:t>Next Steps of model development and coil design</a:t>
            </a:r>
          </a:p>
          <a:p>
            <a:pPr>
              <a:lnSpc>
                <a:spcPct val="150000"/>
              </a:lnSpc>
            </a:pPr>
            <a:endParaRPr lang="en-US" sz="2000" dirty="0" smtClean="0">
              <a:solidFill>
                <a:schemeClr val="tx2"/>
              </a:solidFill>
            </a:endParaRPr>
          </a:p>
          <a:p>
            <a:pPr marL="457200" indent="-457200">
              <a:lnSpc>
                <a:spcPct val="150000"/>
              </a:lnSpc>
              <a:buAutoNum type="arabicParenR"/>
            </a:pPr>
            <a:r>
              <a:rPr lang="en-US" sz="2000" dirty="0" smtClean="0">
                <a:sym typeface="Wingdings" pitchFamily="2" charset="2"/>
              </a:rPr>
              <a:t>Construction of a </a:t>
            </a:r>
            <a:r>
              <a:rPr lang="en-US" sz="2000" dirty="0" err="1" smtClean="0">
                <a:sym typeface="Wingdings" pitchFamily="2" charset="2"/>
              </a:rPr>
              <a:t>NbTi</a:t>
            </a:r>
            <a:r>
              <a:rPr lang="en-US" sz="2000" dirty="0" smtClean="0">
                <a:sym typeface="Wingdings" pitchFamily="2" charset="2"/>
              </a:rPr>
              <a:t> prototype of QD0 </a:t>
            </a:r>
            <a:r>
              <a:rPr lang="en-US" sz="2000" dirty="0" smtClean="0">
                <a:solidFill>
                  <a:srgbClr val="00B050"/>
                </a:solidFill>
                <a:sym typeface="Wingdings" pitchFamily="2" charset="2"/>
              </a:rPr>
              <a:t>Funded</a:t>
            </a:r>
            <a:r>
              <a:rPr lang="en-US" sz="2000" dirty="0" smtClean="0">
                <a:solidFill>
                  <a:srgbClr val="FF0000"/>
                </a:solidFill>
                <a:sym typeface="Wingdings" pitchFamily="2" charset="2"/>
              </a:rPr>
              <a:t>  	</a:t>
            </a:r>
            <a:r>
              <a:rPr lang="en-US" sz="2000" dirty="0" smtClean="0">
                <a:sym typeface="Wingdings" pitchFamily="2" charset="2"/>
              </a:rPr>
              <a:t>April 2012 June 2012</a:t>
            </a:r>
          </a:p>
          <a:p>
            <a:pPr marL="457200" indent="-457200">
              <a:lnSpc>
                <a:spcPct val="150000"/>
              </a:lnSpc>
            </a:pPr>
            <a:r>
              <a:rPr lang="en-US" sz="2000" strike="sngStrike" dirty="0" smtClean="0">
                <a:sym typeface="Wingdings" pitchFamily="2" charset="2"/>
              </a:rPr>
              <a:t>2.a)	Construction of a Nb3Sn prototype of QD0.</a:t>
            </a:r>
            <a:r>
              <a:rPr lang="en-US" sz="2000" dirty="0" smtClean="0">
                <a:solidFill>
                  <a:srgbClr val="FF0000"/>
                </a:solidFill>
                <a:sym typeface="Wingdings" pitchFamily="2" charset="2"/>
              </a:rPr>
              <a:t>		</a:t>
            </a:r>
            <a:r>
              <a:rPr lang="en-US" sz="2000" strike="sngStrike" dirty="0" smtClean="0">
                <a:sym typeface="Wingdings" pitchFamily="2" charset="2"/>
              </a:rPr>
              <a:t>July 2012</a:t>
            </a:r>
          </a:p>
          <a:p>
            <a:pPr marL="457200" indent="-457200">
              <a:lnSpc>
                <a:spcPct val="150000"/>
              </a:lnSpc>
            </a:pPr>
            <a:r>
              <a:rPr lang="en-US" sz="2000" dirty="0" smtClean="0">
                <a:sym typeface="Wingdings" pitchFamily="2" charset="2"/>
              </a:rPr>
              <a:t>2.b) Construction of a </a:t>
            </a:r>
            <a:r>
              <a:rPr lang="en-US" sz="2000" dirty="0" err="1" smtClean="0">
                <a:sym typeface="Wingdings" pitchFamily="2" charset="2"/>
              </a:rPr>
              <a:t>NbTi</a:t>
            </a:r>
            <a:r>
              <a:rPr lang="en-US" sz="2000" dirty="0" smtClean="0">
                <a:sym typeface="Wingdings" pitchFamily="2" charset="2"/>
              </a:rPr>
              <a:t> prototype of QF1		Sept. 2012</a:t>
            </a:r>
            <a:r>
              <a:rPr lang="en-US" sz="1400" b="1" dirty="0" smtClean="0">
                <a:sym typeface="Wingdings" pitchFamily="2" charset="2"/>
              </a:rPr>
              <a:t> (wait for funds)</a:t>
            </a:r>
          </a:p>
          <a:p>
            <a:pPr marL="457200" indent="-457200">
              <a:lnSpc>
                <a:spcPct val="150000"/>
              </a:lnSpc>
            </a:pPr>
            <a:r>
              <a:rPr lang="en-US" sz="2000" dirty="0" smtClean="0">
                <a:sym typeface="Wingdings" pitchFamily="2" charset="2"/>
              </a:rPr>
              <a:t>3)	Cryogenic test of the prototypes 	</a:t>
            </a:r>
            <a:r>
              <a:rPr lang="en-US" sz="2000" dirty="0" smtClean="0">
                <a:solidFill>
                  <a:srgbClr val="FF0000"/>
                </a:solidFill>
                <a:sym typeface="Wingdings" pitchFamily="2" charset="2"/>
              </a:rPr>
              <a:t>		</a:t>
            </a:r>
            <a:r>
              <a:rPr lang="en-US" sz="2000" dirty="0" smtClean="0">
                <a:sym typeface="Wingdings" pitchFamily="2" charset="2"/>
              </a:rPr>
              <a:t>Sept. 2012/Dec 2012</a:t>
            </a:r>
          </a:p>
          <a:p>
            <a:pPr marL="457200" indent="-457200">
              <a:lnSpc>
                <a:spcPct val="150000"/>
              </a:lnSpc>
            </a:pPr>
            <a:r>
              <a:rPr lang="en-US" sz="2000" dirty="0" smtClean="0">
                <a:solidFill>
                  <a:srgbClr val="0070C0"/>
                </a:solidFill>
              </a:rPr>
              <a:t>4)	Finalize coil magnetic design</a:t>
            </a:r>
            <a:r>
              <a:rPr lang="en-US" sz="2000" dirty="0" smtClean="0">
                <a:solidFill>
                  <a:srgbClr val="00B050"/>
                </a:solidFill>
              </a:rPr>
              <a:t>					</a:t>
            </a:r>
            <a:r>
              <a:rPr lang="en-US" sz="2000" dirty="0" smtClean="0">
                <a:solidFill>
                  <a:srgbClr val="0070C0"/>
                </a:solidFill>
              </a:rPr>
              <a:t>Dec.      2012</a:t>
            </a:r>
          </a:p>
          <a:p>
            <a:pPr>
              <a:lnSpc>
                <a:spcPct val="150000"/>
              </a:lnSpc>
            </a:pPr>
            <a:r>
              <a:rPr lang="en-US" sz="2000" dirty="0" smtClean="0">
                <a:solidFill>
                  <a:srgbClr val="0070C0"/>
                </a:solidFill>
              </a:rPr>
              <a:t>5)     Cryostat preliminary design </a:t>
            </a:r>
            <a:r>
              <a:rPr lang="en-US" sz="2000" dirty="0" smtClean="0">
                <a:solidFill>
                  <a:srgbClr val="00B050"/>
                </a:solidFill>
              </a:rPr>
              <a:t>			</a:t>
            </a:r>
            <a:r>
              <a:rPr lang="en-US" sz="2000" dirty="0" smtClean="0">
                <a:solidFill>
                  <a:srgbClr val="FF0000"/>
                </a:solidFill>
              </a:rPr>
              <a:t> </a:t>
            </a:r>
            <a:r>
              <a:rPr lang="en-US" sz="2000" dirty="0" smtClean="0">
                <a:solidFill>
                  <a:srgbClr val="00B050"/>
                </a:solidFill>
              </a:rPr>
              <a:t>		</a:t>
            </a:r>
            <a:r>
              <a:rPr lang="en-US" sz="2000" dirty="0" smtClean="0">
                <a:solidFill>
                  <a:srgbClr val="0070C0"/>
                </a:solidFill>
              </a:rPr>
              <a:t>Spring   2013</a:t>
            </a:r>
          </a:p>
          <a:p>
            <a:pPr>
              <a:lnSpc>
                <a:spcPct val="150000"/>
              </a:lnSpc>
            </a:pPr>
            <a:r>
              <a:rPr lang="en-US" sz="2000" dirty="0" smtClean="0">
                <a:solidFill>
                  <a:srgbClr val="0070C0"/>
                </a:solidFill>
              </a:rPr>
              <a:t>6)     Proximity cryogenic design </a:t>
            </a:r>
            <a:r>
              <a:rPr lang="en-US" sz="2000" dirty="0" smtClean="0">
                <a:solidFill>
                  <a:srgbClr val="00B050"/>
                </a:solidFill>
              </a:rPr>
              <a:t>			</a:t>
            </a:r>
            <a:r>
              <a:rPr lang="en-US" sz="2000" dirty="0" smtClean="0">
                <a:solidFill>
                  <a:srgbClr val="FF0000"/>
                </a:solidFill>
              </a:rPr>
              <a:t> </a:t>
            </a:r>
            <a:r>
              <a:rPr lang="en-US" sz="2000" dirty="0" smtClean="0">
                <a:solidFill>
                  <a:srgbClr val="00B050"/>
                </a:solidFill>
              </a:rPr>
              <a:t>		</a:t>
            </a:r>
            <a:r>
              <a:rPr lang="en-US" sz="2000" dirty="0" smtClean="0">
                <a:solidFill>
                  <a:srgbClr val="0070C0"/>
                </a:solidFill>
              </a:rPr>
              <a:t>Spring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95400"/>
            <a:ext cx="8305800" cy="4031873"/>
          </a:xfrm>
          <a:prstGeom prst="rect">
            <a:avLst/>
          </a:prstGeom>
          <a:noFill/>
        </p:spPr>
        <p:txBody>
          <a:bodyPr wrap="square" rtlCol="0">
            <a:spAutoFit/>
          </a:bodyPr>
          <a:lstStyle/>
          <a:p>
            <a:pPr algn="ctr"/>
            <a:r>
              <a:rPr lang="it-IT" sz="2800" b="1" dirty="0" smtClean="0"/>
              <a:t>OTHER ISSUES</a:t>
            </a:r>
          </a:p>
          <a:p>
            <a:pPr algn="ctr"/>
            <a:endParaRPr lang="it-IT" sz="2400" b="1" dirty="0" smtClean="0"/>
          </a:p>
          <a:p>
            <a:pPr algn="just">
              <a:lnSpc>
                <a:spcPct val="150000"/>
              </a:lnSpc>
              <a:buFont typeface="Arial" pitchFamily="34" charset="0"/>
              <a:buChar char="•"/>
            </a:pPr>
            <a:r>
              <a:rPr lang="it-IT" sz="2800" b="1" dirty="0" smtClean="0"/>
              <a:t>  B Shield with antisolenoids</a:t>
            </a:r>
          </a:p>
          <a:p>
            <a:pPr algn="just">
              <a:lnSpc>
                <a:spcPct val="150000"/>
              </a:lnSpc>
              <a:buFont typeface="Arial" pitchFamily="34" charset="0"/>
              <a:buChar char="•"/>
            </a:pPr>
            <a:r>
              <a:rPr lang="it-IT" sz="2800" b="1" dirty="0" smtClean="0"/>
              <a:t>  B  Field in the detector</a:t>
            </a:r>
          </a:p>
          <a:p>
            <a:pPr algn="just">
              <a:lnSpc>
                <a:spcPct val="150000"/>
              </a:lnSpc>
              <a:buFont typeface="Arial" pitchFamily="34" charset="0"/>
              <a:buChar char="•"/>
            </a:pPr>
            <a:r>
              <a:rPr lang="it-IT" sz="2800" b="1" dirty="0" smtClean="0"/>
              <a:t>  Field compensation</a:t>
            </a:r>
          </a:p>
          <a:p>
            <a:pPr algn="just">
              <a:lnSpc>
                <a:spcPct val="150000"/>
              </a:lnSpc>
              <a:buFont typeface="Arial" pitchFamily="34" charset="0"/>
              <a:buChar char="•"/>
            </a:pPr>
            <a:r>
              <a:rPr lang="it-IT" sz="2800" b="1" dirty="0" smtClean="0"/>
              <a:t>  Axial magnetic forces on FF system</a:t>
            </a:r>
          </a:p>
          <a:p>
            <a:endParaRPr lang="it-IT" dirty="0" smtClean="0"/>
          </a:p>
          <a:p>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mpi totali.tif"/>
          <p:cNvPicPr>
            <a:picLocks noChangeAspect="1"/>
          </p:cNvPicPr>
          <p:nvPr/>
        </p:nvPicPr>
        <p:blipFill>
          <a:blip r:embed="rId2" cstate="print"/>
          <a:srcRect l="21000" t="16667" r="41000" b="14000"/>
          <a:stretch>
            <a:fillRect/>
          </a:stretch>
        </p:blipFill>
        <p:spPr>
          <a:xfrm rot="16200000">
            <a:off x="1230923" y="-1230923"/>
            <a:ext cx="6682154" cy="9144000"/>
          </a:xfrm>
          <a:prstGeom prst="rect">
            <a:avLst/>
          </a:prstGeom>
        </p:spPr>
      </p:pic>
      <p:pic>
        <p:nvPicPr>
          <p:cNvPr id="4" name="Picture 3" descr="field_profile.tif"/>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rro.tif"/>
          <p:cNvPicPr>
            <a:picLocks noChangeAspect="1"/>
          </p:cNvPicPr>
          <p:nvPr/>
        </p:nvPicPr>
        <p:blipFill>
          <a:blip r:embed="rId2" cstate="print"/>
          <a:stretch>
            <a:fillRect/>
          </a:stretch>
        </p:blipFill>
        <p:spPr>
          <a:xfrm>
            <a:off x="12700" y="0"/>
            <a:ext cx="91186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2431"/>
          <a:stretch>
            <a:fillRect/>
          </a:stretch>
        </p:blipFill>
        <p:spPr bwMode="auto">
          <a:xfrm>
            <a:off x="381000" y="1295400"/>
            <a:ext cx="7924800" cy="4878014"/>
          </a:xfrm>
          <a:prstGeom prst="rect">
            <a:avLst/>
          </a:prstGeom>
          <a:solidFill>
            <a:schemeClr val="bg1"/>
          </a:solidFill>
          <a:ln w="9525">
            <a:noFill/>
            <a:miter lim="800000"/>
            <a:headEnd/>
            <a:tailEnd/>
          </a:ln>
        </p:spPr>
      </p:pic>
      <p:sp>
        <p:nvSpPr>
          <p:cNvPr id="3" name="TextBox 2"/>
          <p:cNvSpPr txBox="1"/>
          <p:nvPr/>
        </p:nvSpPr>
        <p:spPr>
          <a:xfrm>
            <a:off x="3124200" y="762000"/>
            <a:ext cx="3048000" cy="461665"/>
          </a:xfrm>
          <a:prstGeom prst="rect">
            <a:avLst/>
          </a:prstGeom>
          <a:noFill/>
        </p:spPr>
        <p:txBody>
          <a:bodyPr wrap="square" rtlCol="0">
            <a:spAutoFit/>
          </a:bodyPr>
          <a:lstStyle/>
          <a:p>
            <a:r>
              <a:rPr lang="it-IT" sz="2400" dirty="0" smtClean="0"/>
              <a:t>Babar: axial forces</a:t>
            </a:r>
            <a:endParaRPr lang="it-IT" sz="2400" dirty="0"/>
          </a:p>
        </p:txBody>
      </p:sp>
      <p:pic>
        <p:nvPicPr>
          <p:cNvPr id="1028" name="Picture 4"/>
          <p:cNvPicPr>
            <a:picLocks noChangeAspect="1" noChangeArrowheads="1"/>
          </p:cNvPicPr>
          <p:nvPr/>
        </p:nvPicPr>
        <p:blipFill>
          <a:blip r:embed="rId3" cstate="print"/>
          <a:srcRect/>
          <a:stretch>
            <a:fillRect/>
          </a:stretch>
        </p:blipFill>
        <p:spPr bwMode="auto">
          <a:xfrm>
            <a:off x="-133350" y="6350"/>
            <a:ext cx="9410700" cy="684530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382000" cy="2000548"/>
          </a:xfrm>
          <a:prstGeom prst="rect">
            <a:avLst/>
          </a:prstGeom>
          <a:noFill/>
        </p:spPr>
        <p:txBody>
          <a:bodyPr wrap="square" rtlCol="0">
            <a:spAutoFit/>
          </a:bodyPr>
          <a:lstStyle/>
          <a:p>
            <a:pPr algn="just"/>
            <a:r>
              <a:rPr lang="en-US" sz="2800" b="1" dirty="0" smtClean="0"/>
              <a:t>The cold test of the prototype finished</a:t>
            </a:r>
          </a:p>
          <a:p>
            <a:endParaRPr lang="en-US" sz="2400" b="1" dirty="0" smtClean="0"/>
          </a:p>
          <a:p>
            <a:pPr>
              <a:lnSpc>
                <a:spcPct val="150000"/>
              </a:lnSpc>
              <a:buFont typeface="Arial" pitchFamily="34" charset="0"/>
              <a:buChar char="•"/>
            </a:pPr>
            <a:r>
              <a:rPr lang="en-US" sz="2400" b="1" dirty="0" smtClean="0"/>
              <a:t>   4 runs (each one cooling the coil from 300 </a:t>
            </a:r>
            <a:r>
              <a:rPr lang="en-US" sz="2400" b="1" dirty="0" smtClean="0"/>
              <a:t>K </a:t>
            </a:r>
            <a:r>
              <a:rPr lang="en-US" sz="2400" b="1" dirty="0" smtClean="0"/>
              <a:t>down to 4.2 K)</a:t>
            </a:r>
          </a:p>
          <a:p>
            <a:pPr>
              <a:lnSpc>
                <a:spcPct val="150000"/>
              </a:lnSpc>
              <a:buFont typeface="Arial" pitchFamily="34" charset="0"/>
              <a:buChar char="•"/>
            </a:pPr>
            <a:r>
              <a:rPr lang="en-US" sz="2400" b="1" dirty="0" smtClean="0"/>
              <a:t>   The excellent  results are confirmed. Max current 2830 A </a:t>
            </a:r>
          </a:p>
        </p:txBody>
      </p:sp>
      <p:pic>
        <p:nvPicPr>
          <p:cNvPr id="4099" name="Picture 3"/>
          <p:cNvPicPr>
            <a:picLocks noChangeAspect="1" noChangeArrowheads="1"/>
          </p:cNvPicPr>
          <p:nvPr/>
        </p:nvPicPr>
        <p:blipFill>
          <a:blip r:embed="rId2" cstate="print"/>
          <a:srcRect l="4957" t="14522" r="10560"/>
          <a:stretch>
            <a:fillRect/>
          </a:stretch>
        </p:blipFill>
        <p:spPr bwMode="auto">
          <a:xfrm>
            <a:off x="3962400" y="2971800"/>
            <a:ext cx="4343400" cy="3666252"/>
          </a:xfrm>
          <a:prstGeom prst="rect">
            <a:avLst/>
          </a:prstGeom>
          <a:solidFill>
            <a:schemeClr val="bg1"/>
          </a:solidFill>
          <a:ln w="9525">
            <a:noFill/>
            <a:miter lim="800000"/>
            <a:headEnd/>
            <a:tailEnd/>
          </a:ln>
          <a:effectLst/>
        </p:spPr>
      </p:pic>
      <p:pic>
        <p:nvPicPr>
          <p:cNvPr id="9" name="Picture 8" descr="2012-01-19 09.17.54.jpg"/>
          <p:cNvPicPr>
            <a:picLocks noChangeAspect="1"/>
          </p:cNvPicPr>
          <p:nvPr/>
        </p:nvPicPr>
        <p:blipFill>
          <a:blip r:embed="rId3" cstate="print"/>
          <a:stretch>
            <a:fillRect/>
          </a:stretch>
        </p:blipFill>
        <p:spPr>
          <a:xfrm>
            <a:off x="533400" y="3048000"/>
            <a:ext cx="2743200" cy="3657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382000" cy="2246769"/>
          </a:xfrm>
          <a:prstGeom prst="rect">
            <a:avLst/>
          </a:prstGeom>
          <a:noFill/>
        </p:spPr>
        <p:txBody>
          <a:bodyPr wrap="square" rtlCol="0">
            <a:spAutoFit/>
          </a:bodyPr>
          <a:lstStyle/>
          <a:p>
            <a:r>
              <a:rPr lang="en-US" sz="2000" b="1" dirty="0" smtClean="0"/>
              <a:t>Last meeting I stressed the question “Why the magnet does behave so well?”. I remind that simple computations show that </a:t>
            </a:r>
            <a:r>
              <a:rPr lang="en-US" sz="2000" b="1" dirty="0" err="1" smtClean="0"/>
              <a:t>localised</a:t>
            </a:r>
            <a:r>
              <a:rPr lang="en-US" sz="2000" b="1" dirty="0" smtClean="0"/>
              <a:t> quench can damage the magnet.</a:t>
            </a:r>
          </a:p>
          <a:p>
            <a:endParaRPr lang="en-US" sz="2000" b="1" dirty="0" smtClean="0"/>
          </a:p>
          <a:p>
            <a:r>
              <a:rPr lang="en-US" sz="2000" b="1" dirty="0" smtClean="0"/>
              <a:t>In last runs a fast quench acquisition (1 kHz) was implemented.</a:t>
            </a:r>
          </a:p>
          <a:p>
            <a:r>
              <a:rPr lang="en-US" sz="2000" b="1" dirty="0" smtClean="0"/>
              <a:t>The measured normal zone electrical resistance growth is compatible with a quench of he whole magnet.</a:t>
            </a:r>
            <a:r>
              <a:rPr lang="en-US" sz="2000" b="1" dirty="0" smtClean="0">
                <a:sym typeface="Wingdings" pitchFamily="2" charset="2"/>
              </a:rPr>
              <a:t> No </a:t>
            </a:r>
            <a:r>
              <a:rPr lang="en-US" sz="2000" b="1" dirty="0" err="1" smtClean="0">
                <a:sym typeface="Wingdings" pitchFamily="2" charset="2"/>
              </a:rPr>
              <a:t>localised</a:t>
            </a:r>
            <a:r>
              <a:rPr lang="en-US" sz="2000" b="1" dirty="0" smtClean="0">
                <a:sym typeface="Wingdings" pitchFamily="2" charset="2"/>
              </a:rPr>
              <a:t> quench </a:t>
            </a:r>
            <a:endParaRPr lang="en-US" sz="2000" b="1" dirty="0"/>
          </a:p>
        </p:txBody>
      </p:sp>
      <p:pic>
        <p:nvPicPr>
          <p:cNvPr id="3" name="Picture 2"/>
          <p:cNvPicPr/>
          <p:nvPr/>
        </p:nvPicPr>
        <p:blipFill>
          <a:blip r:embed="rId2" cstate="print"/>
          <a:srcRect l="4444" t="16445" r="2083" b="997"/>
          <a:stretch>
            <a:fillRect/>
          </a:stretch>
        </p:blipFill>
        <p:spPr bwMode="auto">
          <a:xfrm>
            <a:off x="228600" y="3200400"/>
            <a:ext cx="4038600" cy="3200400"/>
          </a:xfrm>
          <a:prstGeom prst="rect">
            <a:avLst/>
          </a:prstGeom>
          <a:solidFill>
            <a:schemeClr val="bg1"/>
          </a:solidFill>
          <a:ln w="9525">
            <a:noFill/>
            <a:miter lim="800000"/>
            <a:headEnd/>
            <a:tailEnd/>
          </a:ln>
        </p:spPr>
      </p:pic>
      <p:pic>
        <p:nvPicPr>
          <p:cNvPr id="4" name="Picture 3"/>
          <p:cNvPicPr/>
          <p:nvPr/>
        </p:nvPicPr>
        <p:blipFill>
          <a:blip r:embed="rId3" cstate="print"/>
          <a:srcRect l="5417" t="16611" r="10825"/>
          <a:stretch>
            <a:fillRect/>
          </a:stretch>
        </p:blipFill>
        <p:spPr bwMode="auto">
          <a:xfrm>
            <a:off x="4495800" y="3124200"/>
            <a:ext cx="4267200" cy="32766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0" y="2057400"/>
            <a:ext cx="5638800" cy="4495800"/>
          </a:xfrm>
          <a:prstGeom prst="rect">
            <a:avLst/>
          </a:prstGeom>
          <a:noFill/>
          <a:ln w="9525">
            <a:noFill/>
            <a:miter lim="800000"/>
            <a:headEnd/>
            <a:tailEnd/>
          </a:ln>
        </p:spPr>
      </p:pic>
      <p:sp>
        <p:nvSpPr>
          <p:cNvPr id="3" name="TextBox 2"/>
          <p:cNvSpPr txBox="1"/>
          <p:nvPr/>
        </p:nvSpPr>
        <p:spPr>
          <a:xfrm>
            <a:off x="304800" y="609600"/>
            <a:ext cx="7848600" cy="1477328"/>
          </a:xfrm>
          <a:prstGeom prst="rect">
            <a:avLst/>
          </a:prstGeom>
          <a:noFill/>
        </p:spPr>
        <p:txBody>
          <a:bodyPr wrap="square" rtlCol="0">
            <a:spAutoFit/>
          </a:bodyPr>
          <a:lstStyle/>
          <a:p>
            <a:pPr algn="just">
              <a:lnSpc>
                <a:spcPct val="150000"/>
              </a:lnSpc>
            </a:pPr>
            <a:r>
              <a:rPr lang="en-US" sz="2000" b="1" dirty="0" smtClean="0"/>
              <a:t>Confirmed 2D simulation: The magnet heating after 8 </a:t>
            </a:r>
            <a:r>
              <a:rPr lang="en-US" sz="2000" b="1" dirty="0" err="1" smtClean="0"/>
              <a:t>ms.</a:t>
            </a:r>
            <a:r>
              <a:rPr lang="en-US" sz="2000" b="1" dirty="0" smtClean="0"/>
              <a:t> The ac losses in the wires causes a temperature increase over the critical one, quenching almost the all magnet</a:t>
            </a:r>
            <a:endParaRPr lang="it-IT"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5257800" cy="461665"/>
          </a:xfrm>
          <a:prstGeom prst="rect">
            <a:avLst/>
          </a:prstGeom>
          <a:noFill/>
        </p:spPr>
        <p:txBody>
          <a:bodyPr wrap="square" rtlCol="0">
            <a:spAutoFit/>
          </a:bodyPr>
          <a:lstStyle/>
          <a:p>
            <a:r>
              <a:rPr lang="en-US" sz="2400" b="1" dirty="0" smtClean="0">
                <a:solidFill>
                  <a:schemeClr val="tx2"/>
                </a:solidFill>
              </a:rPr>
              <a:t>Moving towards an updated design</a:t>
            </a:r>
            <a:endParaRPr lang="en-US" sz="2400" b="1" dirty="0">
              <a:solidFill>
                <a:schemeClr val="tx2"/>
              </a:solidFill>
            </a:endParaRPr>
          </a:p>
        </p:txBody>
      </p:sp>
      <p:sp>
        <p:nvSpPr>
          <p:cNvPr id="3" name="TextBox 2"/>
          <p:cNvSpPr txBox="1"/>
          <p:nvPr/>
        </p:nvSpPr>
        <p:spPr>
          <a:xfrm>
            <a:off x="609600" y="1066800"/>
            <a:ext cx="8077200" cy="2554545"/>
          </a:xfrm>
          <a:prstGeom prst="rect">
            <a:avLst/>
          </a:prstGeom>
          <a:noFill/>
        </p:spPr>
        <p:txBody>
          <a:bodyPr wrap="square" rtlCol="0">
            <a:spAutoFit/>
          </a:bodyPr>
          <a:lstStyle/>
          <a:p>
            <a:pPr>
              <a:buFont typeface="Arial" pitchFamily="34" charset="0"/>
              <a:buChar char="•"/>
            </a:pPr>
            <a:r>
              <a:rPr lang="en-US" sz="2000" b="1" dirty="0" smtClean="0">
                <a:solidFill>
                  <a:schemeClr val="tx2"/>
                </a:solidFill>
              </a:rPr>
              <a:t>    The test of the prototype confirmed that  high current can be involved  (3000 A)  with </a:t>
            </a:r>
            <a:r>
              <a:rPr lang="en-US" sz="2000" b="1" dirty="0" err="1" smtClean="0">
                <a:solidFill>
                  <a:schemeClr val="tx2"/>
                </a:solidFill>
              </a:rPr>
              <a:t>NbTi</a:t>
            </a:r>
            <a:r>
              <a:rPr lang="en-US" sz="2000" b="1" dirty="0" smtClean="0">
                <a:solidFill>
                  <a:schemeClr val="tx2"/>
                </a:solidFill>
              </a:rPr>
              <a:t> option </a:t>
            </a:r>
            <a:r>
              <a:rPr lang="en-US" sz="2000" b="1" dirty="0" smtClean="0">
                <a:solidFill>
                  <a:schemeClr val="tx2"/>
                </a:solidFill>
                <a:sym typeface="Wingdings" pitchFamily="2" charset="2"/>
              </a:rPr>
              <a:t></a:t>
            </a:r>
            <a:endParaRPr lang="en-US" sz="2000" b="1" dirty="0" smtClean="0">
              <a:solidFill>
                <a:schemeClr val="tx2"/>
              </a:solidFill>
            </a:endParaRPr>
          </a:p>
          <a:p>
            <a:pPr>
              <a:buFont typeface="Arial" pitchFamily="34" charset="0"/>
              <a:buChar char="•"/>
            </a:pPr>
            <a:r>
              <a:rPr lang="en-US" sz="2000" b="1" dirty="0" smtClean="0">
                <a:solidFill>
                  <a:schemeClr val="tx2"/>
                </a:solidFill>
              </a:rPr>
              <a:t>    We performed a re- design approach with higher angles and higher current. We also reduced the thickness of each layer down to 2.5 mm (4 mm used for the model). The pitch is the minimum one (turns touch each other at 45</a:t>
            </a:r>
            <a:r>
              <a:rPr lang="en-US" sz="2000" b="1" baseline="30000" dirty="0" smtClean="0">
                <a:solidFill>
                  <a:schemeClr val="tx2"/>
                </a:solidFill>
              </a:rPr>
              <a:t>o</a:t>
            </a:r>
            <a:r>
              <a:rPr lang="en-US" sz="2000" b="1" dirty="0" smtClean="0">
                <a:solidFill>
                  <a:schemeClr val="tx2"/>
                </a:solidFill>
              </a:rPr>
              <a:t>) </a:t>
            </a:r>
          </a:p>
          <a:p>
            <a:pPr>
              <a:buFont typeface="Arial" pitchFamily="34" charset="0"/>
              <a:buChar char="•"/>
            </a:pPr>
            <a:r>
              <a:rPr lang="en-US" sz="2000" b="1" dirty="0" smtClean="0">
                <a:solidFill>
                  <a:schemeClr val="tx2"/>
                </a:solidFill>
              </a:rPr>
              <a:t>The wire is the CMS one with </a:t>
            </a:r>
            <a:r>
              <a:rPr lang="en-US" sz="2000" b="1" dirty="0" err="1" smtClean="0">
                <a:solidFill>
                  <a:schemeClr val="tx2"/>
                </a:solidFill>
              </a:rPr>
              <a:t>formvar</a:t>
            </a:r>
            <a:r>
              <a:rPr lang="en-US" sz="2000" b="1" dirty="0" smtClean="0">
                <a:solidFill>
                  <a:schemeClr val="tx2"/>
                </a:solidFill>
              </a:rPr>
              <a:t> (</a:t>
            </a:r>
            <a:r>
              <a:rPr lang="el-GR" sz="2000" b="1" dirty="0" smtClean="0">
                <a:solidFill>
                  <a:schemeClr val="tx2"/>
                </a:solidFill>
              </a:rPr>
              <a:t>Φ 1.28 + 0.08= 1.36 mm</a:t>
            </a:r>
            <a:r>
              <a:rPr lang="en-US" sz="2000" b="1" dirty="0" smtClean="0">
                <a:solidFill>
                  <a:schemeClr val="tx2"/>
                </a:solidFill>
              </a:rPr>
              <a:t>) </a:t>
            </a:r>
            <a:r>
              <a:rPr lang="en-US" sz="2000" b="1" strike="sngStrike" dirty="0" smtClean="0">
                <a:solidFill>
                  <a:schemeClr val="tx2"/>
                </a:solidFill>
              </a:rPr>
              <a:t>or a</a:t>
            </a:r>
            <a:r>
              <a:rPr lang="en-US" sz="2000" b="1" dirty="0" smtClean="0">
                <a:solidFill>
                  <a:schemeClr val="tx2"/>
                </a:solidFill>
              </a:rPr>
              <a:t> </a:t>
            </a:r>
            <a:r>
              <a:rPr lang="en-US" sz="2000" b="1" strike="sngStrike" dirty="0" smtClean="0">
                <a:solidFill>
                  <a:schemeClr val="tx2"/>
                </a:solidFill>
              </a:rPr>
              <a:t>Nb3Sn wire </a:t>
            </a:r>
            <a:r>
              <a:rPr lang="el-GR" sz="2000" b="1" strike="sngStrike" dirty="0" smtClean="0">
                <a:solidFill>
                  <a:schemeClr val="tx2"/>
                </a:solidFill>
              </a:rPr>
              <a:t>Φ 1.20 + 0.14= 1.34 mm</a:t>
            </a:r>
            <a:endParaRPr lang="en-US" sz="2000" b="1" strike="sngStrike" dirty="0" smtClean="0">
              <a:solidFill>
                <a:schemeClr val="tx2"/>
              </a:solidFill>
            </a:endParaRPr>
          </a:p>
        </p:txBody>
      </p:sp>
      <p:sp>
        <p:nvSpPr>
          <p:cNvPr id="5" name="Rectangle 4"/>
          <p:cNvSpPr/>
          <p:nvPr/>
        </p:nvSpPr>
        <p:spPr>
          <a:xfrm>
            <a:off x="304800" y="3672840"/>
            <a:ext cx="1600200" cy="2590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67284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044440"/>
            <a:ext cx="1600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044440"/>
            <a:ext cx="685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672840"/>
            <a:ext cx="6858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905000" y="626364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09600" y="504444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 y="367284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914400" y="55778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38200" y="53492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4400" y="50444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36728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38200" y="39014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8200" y="4206240"/>
            <a:ext cx="1828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95600" y="6187440"/>
            <a:ext cx="1752600" cy="369332"/>
          </a:xfrm>
          <a:prstGeom prst="rect">
            <a:avLst/>
          </a:prstGeom>
          <a:noFill/>
        </p:spPr>
        <p:txBody>
          <a:bodyPr wrap="square" rtlCol="0">
            <a:spAutoFit/>
          </a:bodyPr>
          <a:lstStyle/>
          <a:p>
            <a:r>
              <a:rPr lang="en-US" dirty="0" smtClean="0"/>
              <a:t>R aperture</a:t>
            </a:r>
            <a:endParaRPr lang="en-US" dirty="0"/>
          </a:p>
        </p:txBody>
      </p:sp>
      <p:sp>
        <p:nvSpPr>
          <p:cNvPr id="20" name="TextBox 19"/>
          <p:cNvSpPr txBox="1"/>
          <p:nvPr/>
        </p:nvSpPr>
        <p:spPr>
          <a:xfrm>
            <a:off x="2819400" y="5425440"/>
            <a:ext cx="1752600" cy="369332"/>
          </a:xfrm>
          <a:prstGeom prst="rect">
            <a:avLst/>
          </a:prstGeom>
          <a:noFill/>
        </p:spPr>
        <p:txBody>
          <a:bodyPr wrap="square" rtlCol="0">
            <a:spAutoFit/>
          </a:bodyPr>
          <a:lstStyle/>
          <a:p>
            <a:r>
              <a:rPr lang="en-US" dirty="0" smtClean="0"/>
              <a:t>R </a:t>
            </a:r>
            <a:r>
              <a:rPr lang="en-US" dirty="0" err="1" smtClean="0"/>
              <a:t>int</a:t>
            </a:r>
            <a:r>
              <a:rPr lang="en-US" dirty="0" smtClean="0"/>
              <a:t> I layer</a:t>
            </a:r>
            <a:endParaRPr lang="en-US" dirty="0"/>
          </a:p>
        </p:txBody>
      </p:sp>
      <p:sp>
        <p:nvSpPr>
          <p:cNvPr id="21" name="TextBox 20"/>
          <p:cNvSpPr txBox="1"/>
          <p:nvPr/>
        </p:nvSpPr>
        <p:spPr>
          <a:xfrm>
            <a:off x="2819400" y="5120640"/>
            <a:ext cx="1752600" cy="369332"/>
          </a:xfrm>
          <a:prstGeom prst="rect">
            <a:avLst/>
          </a:prstGeom>
          <a:noFill/>
        </p:spPr>
        <p:txBody>
          <a:bodyPr wrap="square" rtlCol="0">
            <a:spAutoFit/>
          </a:bodyPr>
          <a:lstStyle/>
          <a:p>
            <a:r>
              <a:rPr lang="en-US" dirty="0" smtClean="0"/>
              <a:t>R aver I layer</a:t>
            </a:r>
            <a:endParaRPr lang="en-US" dirty="0"/>
          </a:p>
        </p:txBody>
      </p:sp>
      <p:sp>
        <p:nvSpPr>
          <p:cNvPr id="22" name="TextBox 21"/>
          <p:cNvSpPr txBox="1"/>
          <p:nvPr/>
        </p:nvSpPr>
        <p:spPr>
          <a:xfrm>
            <a:off x="2819400" y="4892040"/>
            <a:ext cx="1752600" cy="369332"/>
          </a:xfrm>
          <a:prstGeom prst="rect">
            <a:avLst/>
          </a:prstGeom>
          <a:noFill/>
        </p:spPr>
        <p:txBody>
          <a:bodyPr wrap="square" rtlCol="0">
            <a:spAutoFit/>
          </a:bodyPr>
          <a:lstStyle/>
          <a:p>
            <a:r>
              <a:rPr lang="en-US" dirty="0" smtClean="0"/>
              <a:t>R ext  I layer</a:t>
            </a:r>
            <a:endParaRPr lang="en-US" dirty="0"/>
          </a:p>
        </p:txBody>
      </p:sp>
      <p:sp>
        <p:nvSpPr>
          <p:cNvPr id="23" name="TextBox 22"/>
          <p:cNvSpPr txBox="1"/>
          <p:nvPr/>
        </p:nvSpPr>
        <p:spPr>
          <a:xfrm>
            <a:off x="2743200" y="4053840"/>
            <a:ext cx="1752600" cy="369332"/>
          </a:xfrm>
          <a:prstGeom prst="rect">
            <a:avLst/>
          </a:prstGeom>
          <a:noFill/>
        </p:spPr>
        <p:txBody>
          <a:bodyPr wrap="square" rtlCol="0">
            <a:spAutoFit/>
          </a:bodyPr>
          <a:lstStyle/>
          <a:p>
            <a:r>
              <a:rPr lang="en-US" dirty="0" smtClean="0"/>
              <a:t>R </a:t>
            </a:r>
            <a:r>
              <a:rPr lang="en-US" dirty="0" err="1" smtClean="0"/>
              <a:t>int</a:t>
            </a:r>
            <a:r>
              <a:rPr lang="en-US" dirty="0" smtClean="0"/>
              <a:t> II layer</a:t>
            </a:r>
            <a:endParaRPr lang="en-US" dirty="0"/>
          </a:p>
        </p:txBody>
      </p:sp>
      <p:sp>
        <p:nvSpPr>
          <p:cNvPr id="24" name="TextBox 23"/>
          <p:cNvSpPr txBox="1"/>
          <p:nvPr/>
        </p:nvSpPr>
        <p:spPr>
          <a:xfrm>
            <a:off x="2743200" y="3749040"/>
            <a:ext cx="1752600" cy="369332"/>
          </a:xfrm>
          <a:prstGeom prst="rect">
            <a:avLst/>
          </a:prstGeom>
          <a:noFill/>
        </p:spPr>
        <p:txBody>
          <a:bodyPr wrap="square" rtlCol="0">
            <a:spAutoFit/>
          </a:bodyPr>
          <a:lstStyle/>
          <a:p>
            <a:r>
              <a:rPr lang="en-US" dirty="0" smtClean="0"/>
              <a:t>R aver II layer</a:t>
            </a:r>
            <a:endParaRPr lang="en-US" dirty="0"/>
          </a:p>
        </p:txBody>
      </p:sp>
      <p:sp>
        <p:nvSpPr>
          <p:cNvPr id="25" name="TextBox 24"/>
          <p:cNvSpPr txBox="1"/>
          <p:nvPr/>
        </p:nvSpPr>
        <p:spPr>
          <a:xfrm>
            <a:off x="2743200" y="3520440"/>
            <a:ext cx="1752600" cy="369332"/>
          </a:xfrm>
          <a:prstGeom prst="rect">
            <a:avLst/>
          </a:prstGeom>
          <a:noFill/>
        </p:spPr>
        <p:txBody>
          <a:bodyPr wrap="square" rtlCol="0">
            <a:spAutoFit/>
          </a:bodyPr>
          <a:lstStyle/>
          <a:p>
            <a:r>
              <a:rPr lang="en-US" dirty="0" smtClean="0"/>
              <a:t>R ext  II layer</a:t>
            </a:r>
            <a:endParaRPr lang="en-US" dirty="0"/>
          </a:p>
        </p:txBody>
      </p:sp>
      <p:graphicFrame>
        <p:nvGraphicFramePr>
          <p:cNvPr id="26" name="Table 25"/>
          <p:cNvGraphicFramePr>
            <a:graphicFrameLocks noGrp="1"/>
          </p:cNvGraphicFramePr>
          <p:nvPr/>
        </p:nvGraphicFramePr>
        <p:xfrm>
          <a:off x="4572000" y="3886200"/>
          <a:ext cx="4419600" cy="2392680"/>
        </p:xfrm>
        <a:graphic>
          <a:graphicData uri="http://schemas.openxmlformats.org/drawingml/2006/table">
            <a:tbl>
              <a:tblPr firstRow="1" bandRow="1">
                <a:tableStyleId>{5C22544A-7EE6-4342-B048-85BDC9FD1C3A}</a:tableStyleId>
              </a:tblPr>
              <a:tblGrid>
                <a:gridCol w="2209800"/>
                <a:gridCol w="2209800"/>
              </a:tblGrid>
              <a:tr h="370840">
                <a:tc>
                  <a:txBody>
                    <a:bodyPr/>
                    <a:lstStyle/>
                    <a:p>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ext  I layer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aperture + 2.5 mm</a:t>
                      </a:r>
                    </a:p>
                    <a:p>
                      <a:endParaRPr lang="en-US" dirty="0"/>
                    </a:p>
                  </a:txBody>
                  <a:tcPr/>
                </a:tc>
              </a:tr>
              <a:tr h="370840">
                <a:tc>
                  <a:txBody>
                    <a:bodyPr/>
                    <a:lstStyle/>
                    <a:p>
                      <a:r>
                        <a:rPr lang="en-US" dirty="0" smtClean="0"/>
                        <a:t>Gap </a:t>
                      </a:r>
                      <a:endParaRPr lang="en-US" dirty="0"/>
                    </a:p>
                  </a:txBody>
                  <a:tcPr/>
                </a:tc>
                <a:tc>
                  <a:txBody>
                    <a:bodyPr/>
                    <a:lstStyle/>
                    <a:p>
                      <a:r>
                        <a:rPr lang="en-US" dirty="0" smtClean="0"/>
                        <a:t> 0.5 mm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ext  II layer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aperture + 5.5 mm</a:t>
                      </a:r>
                    </a:p>
                    <a:p>
                      <a:endParaRPr lang="en-US" dirty="0"/>
                    </a:p>
                  </a:txBody>
                  <a:tcPr/>
                </a:tc>
              </a:tr>
              <a:tr h="370840">
                <a:tc>
                  <a:txBody>
                    <a:bodyPr/>
                    <a:lstStyle/>
                    <a:p>
                      <a:r>
                        <a:rPr lang="en-US" dirty="0" smtClean="0"/>
                        <a:t>Cave  hosting wire</a:t>
                      </a:r>
                      <a:endParaRPr lang="en-US" dirty="0"/>
                    </a:p>
                  </a:txBody>
                  <a:tcPr/>
                </a:tc>
                <a:tc>
                  <a:txBody>
                    <a:bodyPr/>
                    <a:lstStyle/>
                    <a:p>
                      <a:r>
                        <a:rPr lang="en-US" dirty="0" smtClean="0"/>
                        <a:t>1.4 mm x 1.4 mm</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8153400" cy="523220"/>
          </a:xfrm>
          <a:prstGeom prst="rect">
            <a:avLst/>
          </a:prstGeom>
          <a:noFill/>
        </p:spPr>
        <p:txBody>
          <a:bodyPr wrap="square" rtlCol="0">
            <a:spAutoFit/>
          </a:bodyPr>
          <a:lstStyle/>
          <a:p>
            <a:r>
              <a:rPr lang="it-IT" sz="2800" dirty="0" smtClean="0">
                <a:solidFill>
                  <a:schemeClr val="tx2"/>
                </a:solidFill>
              </a:rPr>
              <a:t>Main  characteristics of </a:t>
            </a:r>
            <a:r>
              <a:rPr lang="it-IT" sz="2800" dirty="0" err="1" smtClean="0">
                <a:solidFill>
                  <a:schemeClr val="tx2"/>
                </a:solidFill>
              </a:rPr>
              <a:t>all</a:t>
            </a:r>
            <a:r>
              <a:rPr lang="it-IT" sz="2800" dirty="0" smtClean="0">
                <a:solidFill>
                  <a:schemeClr val="tx2"/>
                </a:solidFill>
              </a:rPr>
              <a:t> </a:t>
            </a:r>
            <a:r>
              <a:rPr lang="it-IT" sz="2800" dirty="0" err="1" smtClean="0">
                <a:solidFill>
                  <a:schemeClr val="tx2"/>
                </a:solidFill>
              </a:rPr>
              <a:t>magnets</a:t>
            </a:r>
            <a:r>
              <a:rPr lang="it-IT" sz="2800" dirty="0" smtClean="0">
                <a:solidFill>
                  <a:schemeClr val="tx2"/>
                </a:solidFill>
              </a:rPr>
              <a:t>/ </a:t>
            </a:r>
            <a:r>
              <a:rPr lang="it-IT" sz="2800" dirty="0" err="1" smtClean="0">
                <a:solidFill>
                  <a:schemeClr val="tx2"/>
                </a:solidFill>
              </a:rPr>
              <a:t>revised</a:t>
            </a:r>
            <a:r>
              <a:rPr lang="it-IT" sz="2800" dirty="0" smtClean="0">
                <a:solidFill>
                  <a:schemeClr val="tx2"/>
                </a:solidFill>
              </a:rPr>
              <a:t>  </a:t>
            </a:r>
            <a:r>
              <a:rPr lang="it-IT" sz="2800" dirty="0" err="1" smtClean="0">
                <a:solidFill>
                  <a:schemeClr val="tx2"/>
                </a:solidFill>
              </a:rPr>
              <a:t>version</a:t>
            </a:r>
            <a:r>
              <a:rPr lang="it-IT" sz="2800" dirty="0" smtClean="0">
                <a:solidFill>
                  <a:schemeClr val="tx2"/>
                </a:solidFill>
              </a:rPr>
              <a:t> </a:t>
            </a:r>
            <a:endParaRPr lang="it-IT" sz="2800" dirty="0">
              <a:solidFill>
                <a:schemeClr val="tx2"/>
              </a:solidFill>
            </a:endParaRPr>
          </a:p>
        </p:txBody>
      </p:sp>
      <p:pic>
        <p:nvPicPr>
          <p:cNvPr id="1026" name="Picture 2"/>
          <p:cNvPicPr>
            <a:picLocks noChangeAspect="1" noChangeArrowheads="1"/>
          </p:cNvPicPr>
          <p:nvPr/>
        </p:nvPicPr>
        <p:blipFill>
          <a:blip r:embed="rId2" cstate="print"/>
          <a:srcRect/>
          <a:stretch>
            <a:fillRect/>
          </a:stretch>
        </p:blipFill>
        <p:spPr bwMode="auto">
          <a:xfrm>
            <a:off x="381000" y="1219200"/>
            <a:ext cx="8305800" cy="5501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0"/>
            <a:ext cx="7315200" cy="523220"/>
          </a:xfrm>
          <a:prstGeom prst="rect">
            <a:avLst/>
          </a:prstGeom>
          <a:noFill/>
        </p:spPr>
        <p:txBody>
          <a:bodyPr wrap="square" rtlCol="0">
            <a:spAutoFit/>
          </a:bodyPr>
          <a:lstStyle/>
          <a:p>
            <a:r>
              <a:rPr lang="it-IT" sz="2800" b="1" dirty="0" smtClean="0"/>
              <a:t>A problem to be addressed: radiation</a:t>
            </a:r>
            <a:endParaRPr lang="it-IT" sz="2800" b="1" dirty="0"/>
          </a:p>
        </p:txBody>
      </p:sp>
      <p:sp>
        <p:nvSpPr>
          <p:cNvPr id="3" name="TextBox 2"/>
          <p:cNvSpPr txBox="1"/>
          <p:nvPr/>
        </p:nvSpPr>
        <p:spPr>
          <a:xfrm>
            <a:off x="304800" y="1371600"/>
            <a:ext cx="8382000" cy="707886"/>
          </a:xfrm>
          <a:prstGeom prst="rect">
            <a:avLst/>
          </a:prstGeom>
          <a:noFill/>
        </p:spPr>
        <p:txBody>
          <a:bodyPr wrap="square" rtlCol="0">
            <a:spAutoFit/>
          </a:bodyPr>
          <a:lstStyle/>
          <a:p>
            <a:r>
              <a:rPr lang="it-IT" sz="2000" dirty="0" smtClean="0"/>
              <a:t>According the  simulation done by Alejandro  some </a:t>
            </a:r>
            <a:r>
              <a:rPr lang="it-IT" sz="2000" dirty="0" smtClean="0"/>
              <a:t>magnets </a:t>
            </a:r>
            <a:r>
              <a:rPr lang="it-IT" sz="2000" dirty="0" smtClean="0"/>
              <a:t>of FF is exposed to high radiation. With 75 attobarn</a:t>
            </a:r>
            <a:r>
              <a:rPr lang="it-IT" sz="2000" baseline="30000" dirty="0" smtClean="0"/>
              <a:t>-1</a:t>
            </a:r>
            <a:r>
              <a:rPr lang="it-IT" sz="2000" dirty="0" smtClean="0"/>
              <a:t>, the dose is  (at the best) 110 G Gy</a:t>
            </a:r>
            <a:endParaRPr lang="it-IT" sz="2000" dirty="0"/>
          </a:p>
        </p:txBody>
      </p:sp>
      <p:pic>
        <p:nvPicPr>
          <p:cNvPr id="2051" name="Picture 3"/>
          <p:cNvPicPr>
            <a:picLocks noChangeAspect="1" noChangeArrowheads="1"/>
          </p:cNvPicPr>
          <p:nvPr/>
        </p:nvPicPr>
        <p:blipFill>
          <a:blip r:embed="rId3" cstate="print"/>
          <a:srcRect/>
          <a:stretch>
            <a:fillRect/>
          </a:stretch>
        </p:blipFill>
        <p:spPr bwMode="auto">
          <a:xfrm>
            <a:off x="152400" y="2438400"/>
            <a:ext cx="4230290" cy="2895600"/>
          </a:xfrm>
          <a:prstGeom prst="rect">
            <a:avLst/>
          </a:prstGeom>
          <a:noFill/>
          <a:ln w="9525">
            <a:noFill/>
            <a:miter lim="800000"/>
            <a:headEnd/>
            <a:tailEnd/>
          </a:ln>
        </p:spPr>
      </p:pic>
      <p:sp>
        <p:nvSpPr>
          <p:cNvPr id="6" name="TextBox 5"/>
          <p:cNvSpPr txBox="1"/>
          <p:nvPr/>
        </p:nvSpPr>
        <p:spPr>
          <a:xfrm>
            <a:off x="0" y="5486400"/>
            <a:ext cx="4724400" cy="369332"/>
          </a:xfrm>
          <a:prstGeom prst="rect">
            <a:avLst/>
          </a:prstGeom>
          <a:noFill/>
        </p:spPr>
        <p:txBody>
          <a:bodyPr wrap="square" rtlCol="0">
            <a:spAutoFit/>
          </a:bodyPr>
          <a:lstStyle/>
          <a:p>
            <a:r>
              <a:rPr lang="it-IT" dirty="0" smtClean="0"/>
              <a:t>Literature data of insulation damage</a:t>
            </a:r>
            <a:endParaRPr lang="it-IT" dirty="0"/>
          </a:p>
        </p:txBody>
      </p:sp>
      <p:pic>
        <p:nvPicPr>
          <p:cNvPr id="2056" name="Picture 8"/>
          <p:cNvPicPr>
            <a:picLocks noChangeAspect="1" noChangeArrowheads="1"/>
          </p:cNvPicPr>
          <p:nvPr/>
        </p:nvPicPr>
        <p:blipFill>
          <a:blip r:embed="rId4" cstate="print"/>
          <a:srcRect l="26875" t="15000" r="12500" b="5000"/>
          <a:stretch>
            <a:fillRect/>
          </a:stretch>
        </p:blipFill>
        <p:spPr bwMode="auto">
          <a:xfrm>
            <a:off x="4495800" y="2362200"/>
            <a:ext cx="4157663" cy="3429000"/>
          </a:xfrm>
          <a:prstGeom prst="rect">
            <a:avLst/>
          </a:prstGeom>
          <a:noFill/>
          <a:ln w="9525">
            <a:noFill/>
            <a:miter lim="800000"/>
            <a:headEnd/>
            <a:tailEnd/>
          </a:ln>
        </p:spPr>
      </p:pic>
      <p:sp>
        <p:nvSpPr>
          <p:cNvPr id="7" name="TextBox 6"/>
          <p:cNvSpPr txBox="1"/>
          <p:nvPr/>
        </p:nvSpPr>
        <p:spPr>
          <a:xfrm>
            <a:off x="228600" y="2133600"/>
            <a:ext cx="2286000" cy="3447098"/>
          </a:xfrm>
          <a:prstGeom prst="rect">
            <a:avLst/>
          </a:prstGeom>
          <a:noFill/>
        </p:spPr>
        <p:txBody>
          <a:bodyPr wrap="square" rtlCol="0">
            <a:spAutoFit/>
          </a:bodyPr>
          <a:lstStyle/>
          <a:p>
            <a:endParaRPr lang="it-IT" dirty="0" smtClean="0"/>
          </a:p>
          <a:p>
            <a:r>
              <a:rPr lang="it-IT" sz="4000" dirty="0" smtClean="0"/>
              <a:t>    Rare</a:t>
            </a:r>
          </a:p>
          <a:p>
            <a:endParaRPr lang="it-IT" sz="4000" dirty="0" smtClean="0"/>
          </a:p>
          <a:p>
            <a:r>
              <a:rPr lang="it-IT" sz="4000" dirty="0" smtClean="0"/>
              <a:t>Medium</a:t>
            </a:r>
          </a:p>
          <a:p>
            <a:endParaRPr lang="it-IT" sz="4000" dirty="0" smtClean="0"/>
          </a:p>
          <a:p>
            <a:r>
              <a:rPr lang="it-IT" sz="4000" dirty="0" smtClean="0"/>
              <a:t>Well done</a:t>
            </a:r>
            <a:endParaRPr lang="it-IT"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io.tif"/>
          <p:cNvPicPr>
            <a:picLocks noChangeAspect="1"/>
          </p:cNvPicPr>
          <p:nvPr/>
        </p:nvPicPr>
        <p:blipFill>
          <a:blip r:embed="rId2" cstate="print"/>
          <a:stretch>
            <a:fillRect/>
          </a:stretch>
        </p:blipFill>
        <p:spPr>
          <a:xfrm>
            <a:off x="152400" y="609600"/>
            <a:ext cx="8763000" cy="6137612"/>
          </a:xfrm>
          <a:prstGeom prst="rect">
            <a:avLst/>
          </a:prstGeom>
        </p:spPr>
      </p:pic>
      <p:sp>
        <p:nvSpPr>
          <p:cNvPr id="3" name="TextBox 2"/>
          <p:cNvSpPr txBox="1"/>
          <p:nvPr/>
        </p:nvSpPr>
        <p:spPr>
          <a:xfrm>
            <a:off x="304800" y="914400"/>
            <a:ext cx="5257800" cy="369332"/>
          </a:xfrm>
          <a:prstGeom prst="rect">
            <a:avLst/>
          </a:prstGeom>
          <a:noFill/>
        </p:spPr>
        <p:txBody>
          <a:bodyPr wrap="square" rtlCol="0">
            <a:spAutoFit/>
          </a:bodyPr>
          <a:lstStyle/>
          <a:p>
            <a:pPr marL="342900" indent="-342900"/>
            <a:r>
              <a:rPr lang="en-US" dirty="0" smtClean="0"/>
              <a:t>     </a:t>
            </a:r>
            <a:endParaRPr lang="en-US" dirty="0"/>
          </a:p>
        </p:txBody>
      </p:sp>
      <p:sp>
        <p:nvSpPr>
          <p:cNvPr id="4" name="TextBox 3"/>
          <p:cNvSpPr txBox="1"/>
          <p:nvPr/>
        </p:nvSpPr>
        <p:spPr>
          <a:xfrm>
            <a:off x="533400" y="838200"/>
            <a:ext cx="3352800" cy="1477328"/>
          </a:xfrm>
          <a:prstGeom prst="rect">
            <a:avLst/>
          </a:prstGeom>
          <a:noFill/>
        </p:spPr>
        <p:txBody>
          <a:bodyPr wrap="square" rtlCol="0">
            <a:spAutoFit/>
          </a:bodyPr>
          <a:lstStyle/>
          <a:p>
            <a:r>
              <a:rPr lang="en-US" dirty="0" smtClean="0"/>
              <a:t>The present cryostat has 370 mm OD.  The suspension system not yet studied. I remind here that we shall design it to hold high axial forces (4 t)</a:t>
            </a:r>
            <a:endParaRPr lang="en-US" dirty="0"/>
          </a:p>
        </p:txBody>
      </p:sp>
      <p:sp>
        <p:nvSpPr>
          <p:cNvPr id="5" name="TextBox 4"/>
          <p:cNvSpPr txBox="1"/>
          <p:nvPr/>
        </p:nvSpPr>
        <p:spPr>
          <a:xfrm>
            <a:off x="5029200" y="5486400"/>
            <a:ext cx="3581400" cy="1200329"/>
          </a:xfrm>
          <a:prstGeom prst="rect">
            <a:avLst/>
          </a:prstGeom>
          <a:noFill/>
        </p:spPr>
        <p:txBody>
          <a:bodyPr wrap="square" rtlCol="0">
            <a:spAutoFit/>
          </a:bodyPr>
          <a:lstStyle/>
          <a:p>
            <a:r>
              <a:rPr lang="en-US" dirty="0" smtClean="0"/>
              <a:t>For progressing on cryostat design we need (and we are looking for)  dedicated manpower for developing CAD drawings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ck1.JPG"/>
          <p:cNvPicPr>
            <a:picLocks noChangeAspect="1"/>
          </p:cNvPicPr>
          <p:nvPr/>
        </p:nvPicPr>
        <p:blipFill>
          <a:blip r:embed="rId2" cstate="print"/>
          <a:srcRect t="25398" b="41101"/>
          <a:stretch>
            <a:fillRect/>
          </a:stretch>
        </p:blipFill>
        <p:spPr>
          <a:xfrm>
            <a:off x="5791200" y="3429000"/>
            <a:ext cx="2819400" cy="704850"/>
          </a:xfrm>
          <a:prstGeom prst="rect">
            <a:avLst/>
          </a:prstGeom>
        </p:spPr>
      </p:pic>
      <p:sp>
        <p:nvSpPr>
          <p:cNvPr id="3" name="Rectangle 2"/>
          <p:cNvSpPr/>
          <p:nvPr/>
        </p:nvSpPr>
        <p:spPr>
          <a:xfrm>
            <a:off x="3276600" y="3505200"/>
            <a:ext cx="2514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905000"/>
            <a:ext cx="1676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609600"/>
            <a:ext cx="3581400" cy="523220"/>
          </a:xfrm>
          <a:prstGeom prst="rect">
            <a:avLst/>
          </a:prstGeom>
          <a:noFill/>
        </p:spPr>
        <p:txBody>
          <a:bodyPr wrap="square" rtlCol="0">
            <a:spAutoFit/>
          </a:bodyPr>
          <a:lstStyle/>
          <a:p>
            <a:r>
              <a:rPr lang="en-US" sz="2800" dirty="0" smtClean="0"/>
              <a:t>FF cryogenic system</a:t>
            </a:r>
            <a:endParaRPr lang="en-US" sz="2800" dirty="0"/>
          </a:p>
        </p:txBody>
      </p:sp>
      <p:sp>
        <p:nvSpPr>
          <p:cNvPr id="6" name="TextBox 5"/>
          <p:cNvSpPr txBox="1"/>
          <p:nvPr/>
        </p:nvSpPr>
        <p:spPr>
          <a:xfrm>
            <a:off x="6019800" y="4191000"/>
            <a:ext cx="2667000" cy="1200329"/>
          </a:xfrm>
          <a:prstGeom prst="rect">
            <a:avLst/>
          </a:prstGeom>
          <a:noFill/>
        </p:spPr>
        <p:txBody>
          <a:bodyPr wrap="square" rtlCol="0">
            <a:spAutoFit/>
          </a:bodyPr>
          <a:lstStyle/>
          <a:p>
            <a:r>
              <a:rPr lang="en-US" dirty="0" smtClean="0"/>
              <a:t>Main cryostat with </a:t>
            </a:r>
            <a:r>
              <a:rPr lang="en-US" dirty="0" err="1" smtClean="0"/>
              <a:t>quadrupoles</a:t>
            </a:r>
            <a:r>
              <a:rPr lang="en-US" dirty="0" smtClean="0"/>
              <a:t> , cross talk compensators (8 double helical coils) + 2 solenoids</a:t>
            </a:r>
          </a:p>
        </p:txBody>
      </p:sp>
      <p:sp>
        <p:nvSpPr>
          <p:cNvPr id="7" name="TextBox 6"/>
          <p:cNvSpPr txBox="1"/>
          <p:nvPr/>
        </p:nvSpPr>
        <p:spPr>
          <a:xfrm>
            <a:off x="3810000" y="4343400"/>
            <a:ext cx="1905000" cy="923330"/>
          </a:xfrm>
          <a:prstGeom prst="rect">
            <a:avLst/>
          </a:prstGeom>
          <a:noFill/>
        </p:spPr>
        <p:txBody>
          <a:bodyPr wrap="square" rtlCol="0">
            <a:spAutoFit/>
          </a:bodyPr>
          <a:lstStyle/>
          <a:p>
            <a:r>
              <a:rPr lang="en-US" dirty="0" smtClean="0"/>
              <a:t>Cryogenic lines with cooling pipes and bus bars</a:t>
            </a:r>
          </a:p>
        </p:txBody>
      </p:sp>
      <p:sp>
        <p:nvSpPr>
          <p:cNvPr id="8" name="TextBox 7"/>
          <p:cNvSpPr txBox="1"/>
          <p:nvPr/>
        </p:nvSpPr>
        <p:spPr>
          <a:xfrm>
            <a:off x="1676400" y="4419600"/>
            <a:ext cx="2209800" cy="2031325"/>
          </a:xfrm>
          <a:prstGeom prst="rect">
            <a:avLst/>
          </a:prstGeom>
          <a:noFill/>
        </p:spPr>
        <p:txBody>
          <a:bodyPr wrap="square" rtlCol="0">
            <a:spAutoFit/>
          </a:bodyPr>
          <a:lstStyle/>
          <a:p>
            <a:r>
              <a:rPr lang="en-US" dirty="0" smtClean="0"/>
              <a:t>Proximity cryogenics including:</a:t>
            </a:r>
          </a:p>
          <a:p>
            <a:r>
              <a:rPr lang="en-US" dirty="0" err="1" smtClean="0"/>
              <a:t>LHe</a:t>
            </a:r>
            <a:r>
              <a:rPr lang="en-US" dirty="0" smtClean="0"/>
              <a:t> reservoir, </a:t>
            </a:r>
            <a:r>
              <a:rPr lang="en-US" dirty="0" err="1" smtClean="0"/>
              <a:t>superfluid</a:t>
            </a:r>
            <a:r>
              <a:rPr lang="en-US" dirty="0" smtClean="0"/>
              <a:t> refrigerator transformers and current leads</a:t>
            </a:r>
          </a:p>
        </p:txBody>
      </p:sp>
      <p:sp>
        <p:nvSpPr>
          <p:cNvPr id="9" name="Rectangle 8"/>
          <p:cNvSpPr/>
          <p:nvPr/>
        </p:nvSpPr>
        <p:spPr>
          <a:xfrm>
            <a:off x="152400" y="3276600"/>
            <a:ext cx="9906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1905000"/>
            <a:ext cx="99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4419600"/>
            <a:ext cx="1447800" cy="2308324"/>
          </a:xfrm>
          <a:prstGeom prst="rect">
            <a:avLst/>
          </a:prstGeom>
          <a:noFill/>
        </p:spPr>
        <p:txBody>
          <a:bodyPr wrap="square" rtlCol="0">
            <a:spAutoFit/>
          </a:bodyPr>
          <a:lstStyle/>
          <a:p>
            <a:r>
              <a:rPr lang="en-US" dirty="0" smtClean="0"/>
              <a:t>Ancillary equipments:</a:t>
            </a:r>
          </a:p>
          <a:p>
            <a:r>
              <a:rPr lang="en-US" dirty="0" smtClean="0">
                <a:solidFill>
                  <a:schemeClr val="accent6">
                    <a:lumMod val="75000"/>
                  </a:schemeClr>
                </a:solidFill>
              </a:rPr>
              <a:t>Power supplies, controls and protection</a:t>
            </a:r>
          </a:p>
          <a:p>
            <a:r>
              <a:rPr lang="en-US" dirty="0" err="1" smtClean="0">
                <a:solidFill>
                  <a:schemeClr val="tx2">
                    <a:lumMod val="75000"/>
                  </a:schemeClr>
                </a:solidFill>
              </a:rPr>
              <a:t>HeII</a:t>
            </a:r>
            <a:r>
              <a:rPr lang="en-US" dirty="0" smtClean="0">
                <a:solidFill>
                  <a:schemeClr val="tx2">
                    <a:lumMod val="75000"/>
                  </a:schemeClr>
                </a:solidFill>
              </a:rPr>
              <a:t> vacuum compressor</a:t>
            </a:r>
          </a:p>
        </p:txBody>
      </p:sp>
      <p:sp>
        <p:nvSpPr>
          <p:cNvPr id="12" name="Left-Right Arrow 11"/>
          <p:cNvSpPr/>
          <p:nvPr/>
        </p:nvSpPr>
        <p:spPr>
          <a:xfrm>
            <a:off x="1143000" y="3505200"/>
            <a:ext cx="3810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0" y="23622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533400" y="1676400"/>
            <a:ext cx="762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1828800" y="1676400"/>
            <a:ext cx="762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990600"/>
            <a:ext cx="1905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000" y="1066800"/>
            <a:ext cx="1524000" cy="646331"/>
          </a:xfrm>
          <a:prstGeom prst="rect">
            <a:avLst/>
          </a:prstGeom>
          <a:noFill/>
        </p:spPr>
        <p:txBody>
          <a:bodyPr wrap="square" rtlCol="0">
            <a:spAutoFit/>
          </a:bodyPr>
          <a:lstStyle/>
          <a:p>
            <a:r>
              <a:rPr lang="en-US" dirty="0" smtClean="0"/>
              <a:t>Main refrigerator</a:t>
            </a:r>
            <a:endParaRPr lang="en-US" dirty="0"/>
          </a:p>
        </p:txBody>
      </p:sp>
      <p:sp>
        <p:nvSpPr>
          <p:cNvPr id="18" name="TextBox 17"/>
          <p:cNvSpPr txBox="1"/>
          <p:nvPr/>
        </p:nvSpPr>
        <p:spPr>
          <a:xfrm>
            <a:off x="3810000" y="1295400"/>
            <a:ext cx="5029200" cy="1200329"/>
          </a:xfrm>
          <a:prstGeom prst="rect">
            <a:avLst/>
          </a:prstGeom>
          <a:noFill/>
        </p:spPr>
        <p:txBody>
          <a:bodyPr wrap="square" rtlCol="0">
            <a:spAutoFit/>
          </a:bodyPr>
          <a:lstStyle/>
          <a:p>
            <a:pPr algn="just"/>
            <a:r>
              <a:rPr lang="en-US" dirty="0" smtClean="0"/>
              <a:t>The system is quite complex including three main items (Main cryostat, Cryogenic Line and Proximity Cryogenics) and a connection to the main refrigerator.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3729</TotalTime>
  <Words>584</Words>
  <Application>Microsoft Office PowerPoint</Application>
  <PresentationFormat>On-screen Show (4:3)</PresentationFormat>
  <Paragraphs>83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fabbric</dc:creator>
  <cp:lastModifiedBy>Fabbric</cp:lastModifiedBy>
  <cp:revision>259</cp:revision>
  <dcterms:created xsi:type="dcterms:W3CDTF">2011-04-06T16:16:57Z</dcterms:created>
  <dcterms:modified xsi:type="dcterms:W3CDTF">2012-06-02T13:22:09Z</dcterms:modified>
</cp:coreProperties>
</file>