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7" r:id="rId2"/>
    <p:sldId id="289" r:id="rId3"/>
    <p:sldId id="264" r:id="rId4"/>
    <p:sldId id="263" r:id="rId5"/>
    <p:sldId id="286" r:id="rId6"/>
    <p:sldId id="265" r:id="rId7"/>
    <p:sldId id="268" r:id="rId8"/>
    <p:sldId id="267" r:id="rId9"/>
    <p:sldId id="262" r:id="rId10"/>
    <p:sldId id="271" r:id="rId11"/>
    <p:sldId id="275" r:id="rId12"/>
    <p:sldId id="277" r:id="rId13"/>
    <p:sldId id="258" r:id="rId14"/>
    <p:sldId id="276" r:id="rId15"/>
    <p:sldId id="285" r:id="rId16"/>
    <p:sldId id="288" r:id="rId17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5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DAD65D4-6E19-4D69-A23E-02483BE65D25}" type="datetimeFigureOut">
              <a:rPr lang="pl-PL" smtClean="0"/>
              <a:t>2012-06-01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1B60900-8B13-41AD-A4D5-8D251F7E1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13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B520D2-2883-4CAD-A754-8CAF9727E636}" type="datetime1">
              <a:rPr lang="pl-PL" smtClean="0"/>
              <a:t>2012-06-01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035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41B541-A398-4299-8EE7-8F3657DEDF77}" type="datetime1">
              <a:rPr lang="pl-PL" smtClean="0"/>
              <a:t>2012-06-01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67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701CE9-473F-4E5F-B199-5A397A55418A}" type="datetime1">
              <a:rPr lang="pl-PL" smtClean="0"/>
              <a:t>2012-06-01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044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18F40-8962-4F3D-BBAD-E8A0D889D821}" type="datetime1">
              <a:rPr lang="pl-PL" smtClean="0"/>
              <a:t>2012-06-01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008435" y="6526669"/>
            <a:ext cx="2133600" cy="365125"/>
          </a:xfrm>
        </p:spPr>
        <p:txBody>
          <a:bodyPr/>
          <a:lstStyle>
            <a:lvl1pPr>
              <a:defRPr sz="1400" b="1"/>
            </a:lvl1pPr>
          </a:lstStyle>
          <a:p>
            <a:fld id="{1873FFA8-2DA5-479A-9E37-FF01689A6E2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Obraz 6" descr="POL2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28384" y="-27384"/>
            <a:ext cx="1080120" cy="675075"/>
          </a:xfrm>
          <a:prstGeom prst="rect">
            <a:avLst/>
          </a:prstGeom>
          <a:effectLst>
            <a:outerShdw blurRad="50800" dist="38100" dir="18900000" sx="102000" sy="102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777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259895-DAD4-49C4-8A18-FD5B79D7FA19}" type="datetime1">
              <a:rPr lang="pl-PL" smtClean="0"/>
              <a:t>2012-06-01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88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21CD4-A8C9-4163-B50F-E663D2A01679}" type="datetime1">
              <a:rPr lang="pl-PL" smtClean="0"/>
              <a:t>2012-06-01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886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7E921C-86CF-48D3-A1AF-70D890E889E1}" type="datetime1">
              <a:rPr lang="pl-PL" smtClean="0"/>
              <a:t>2012-06-01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59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103AA5-50FF-4B00-A85A-3F716AE96E3C}" type="datetime1">
              <a:rPr lang="pl-PL" smtClean="0"/>
              <a:t>2012-06-01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613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104BE-0115-4A91-9E68-6578D44CA7BD}" type="datetime1">
              <a:rPr lang="pl-PL" smtClean="0"/>
              <a:t>2012-06-01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840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ABCCD1-E76B-4A83-885C-3E6556B149E9}" type="datetime1">
              <a:rPr lang="pl-PL" smtClean="0"/>
              <a:t>2012-06-01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69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9C0B55-9EFF-44BD-9706-FE8DE4173200}" type="datetime1">
              <a:rPr lang="pl-PL" smtClean="0"/>
              <a:t>2012-06-01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824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GlowDiffused/>
                    </a14:imgEffect>
                    <a14:imgEffect>
                      <a14:colorTemperature colorTemp="1500"/>
                    </a14:imgEffect>
                    <a14:imgEffect>
                      <a14:saturation sat="1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64"/>
            <a:ext cx="9144000" cy="6864854"/>
          </a:xfrm>
          <a:prstGeom prst="rect">
            <a:avLst/>
          </a:prstGeom>
          <a:solidFill>
            <a:schemeClr val="bg2">
              <a:alpha val="44000"/>
            </a:schemeClr>
          </a:solidFill>
          <a:ln>
            <a:noFill/>
          </a:ln>
          <a:effectLst/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3FFA8-2DA5-479A-9E37-FF01689A6E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65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agenda.infn.it/conferenceDisplay.py?confId=512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www.ifj.edu.pl/dept/no1/nz17/superb/SuperB_Paga/main.html" TargetMode="External"/><Relationship Id="rId4" Type="http://schemas.openxmlformats.org/officeDocument/2006/relationships/hyperlink" Target="https://lists.infn.it/sympa/info/superb-poland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yfronet.pl/kdm12/agenda.html" TargetMode="External"/><Relationship Id="rId3" Type="http://schemas.openxmlformats.org/officeDocument/2006/relationships/hyperlink" Target="http://147.96.27.42/contributionDisplay.py?contribId=74&amp;sessionId=103&amp;confId=0" TargetMode="External"/><Relationship Id="rId7" Type="http://schemas.openxmlformats.org/officeDocument/2006/relationships/hyperlink" Target="http://epiphany.ifj.edu.pl/current/pres/chrzaszcz.pdf" TargetMode="External"/><Relationship Id="rId2" Type="http://schemas.openxmlformats.org/officeDocument/2006/relationships/hyperlink" Target="http://th-www.if.uj.edu.pl/school/2010/talks/lesiak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piphany.ifj.edu.pl/current/pres/wiechczynski.pdf" TargetMode="External"/><Relationship Id="rId5" Type="http://schemas.openxmlformats.org/officeDocument/2006/relationships/hyperlink" Target="http://indico.ujk.edu.pl/contributionDisplay.py?sessionId=25&amp;contribId=1&amp;confId=0" TargetMode="External"/><Relationship Id="rId4" Type="http://schemas.openxmlformats.org/officeDocument/2006/relationships/hyperlink" Target="http://indico.in2p3.fr/conferenceTimeTable.py?confId=5622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6856" y="1585828"/>
            <a:ext cx="8229600" cy="769441"/>
          </a:xfrm>
        </p:spPr>
        <p:txBody>
          <a:bodyPr>
            <a:spAutoFit/>
          </a:bodyPr>
          <a:lstStyle/>
          <a:p>
            <a:r>
              <a:rPr lang="pl-PL" dirty="0" smtClean="0"/>
              <a:t>Poland @ </a:t>
            </a:r>
            <a:r>
              <a:rPr lang="pl-PL" dirty="0" err="1" smtClean="0"/>
              <a:t>SuperB</a:t>
            </a:r>
            <a:endParaRPr lang="pl-PL" dirty="0"/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2771800" y="5157192"/>
            <a:ext cx="3488432" cy="478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800" dirty="0" smtClean="0"/>
              <a:t>Tadeusz  Lesiak</a:t>
            </a:r>
          </a:p>
          <a:p>
            <a:pPr marL="0" indent="0" algn="ctr">
              <a:buNone/>
            </a:pPr>
            <a:r>
              <a:rPr lang="pl-PL" sz="1800" dirty="0" err="1" smtClean="0"/>
              <a:t>June</a:t>
            </a:r>
            <a:r>
              <a:rPr lang="pl-PL" sz="1800" dirty="0" smtClean="0"/>
              <a:t> 2012</a:t>
            </a:r>
            <a:endParaRPr lang="pl-PL" sz="18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006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374848" y="485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l-PL" dirty="0" smtClean="0"/>
              <a:t> PK – </a:t>
            </a:r>
            <a:r>
              <a:rPr lang="pl-PL" dirty="0" err="1" smtClean="0"/>
              <a:t>Mechanical</a:t>
            </a:r>
            <a:r>
              <a:rPr lang="pl-PL" dirty="0" smtClean="0"/>
              <a:t> Engineering  </a:t>
            </a:r>
            <a:endParaRPr lang="pl-P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90328" y="1628800"/>
            <a:ext cx="7054080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u="sng" kern="0" dirty="0" smtClean="0">
                <a:solidFill>
                  <a:schemeClr val="tx2"/>
                </a:solidFill>
              </a:rPr>
              <a:t>Bogdan </a:t>
            </a:r>
            <a:r>
              <a:rPr lang="pl-PL" u="sng" kern="0" dirty="0" err="1" smtClean="0">
                <a:solidFill>
                  <a:schemeClr val="tx2"/>
                </a:solidFill>
              </a:rPr>
              <a:t>Szybiński</a:t>
            </a:r>
            <a:r>
              <a:rPr lang="pl-PL" u="sng" kern="0" dirty="0" smtClean="0">
                <a:solidFill>
                  <a:schemeClr val="tx2"/>
                </a:solidFill>
              </a:rPr>
              <a:t> </a:t>
            </a:r>
            <a:r>
              <a:rPr lang="pl-PL" kern="0" dirty="0" smtClean="0">
                <a:solidFill>
                  <a:schemeClr val="tx2"/>
                </a:solidFill>
              </a:rPr>
              <a:t>(</a:t>
            </a:r>
            <a:r>
              <a:rPr lang="pl-PL" kern="0" dirty="0" err="1" smtClean="0">
                <a:solidFill>
                  <a:schemeClr val="tx2"/>
                </a:solidFill>
              </a:rPr>
              <a:t>Ph.D</a:t>
            </a:r>
            <a:r>
              <a:rPr lang="pl-PL" kern="0" dirty="0" smtClean="0">
                <a:solidFill>
                  <a:schemeClr val="tx2"/>
                </a:solidFill>
              </a:rPr>
              <a:t>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pl-PL" b="0" i="0" u="none" strike="noStrike" kern="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Stanisław </a:t>
            </a:r>
            <a:r>
              <a:rPr lang="pl-PL" kern="0" dirty="0" err="1" smtClean="0">
                <a:solidFill>
                  <a:schemeClr val="tx2"/>
                </a:solidFill>
              </a:rPr>
              <a:t>Łaczek</a:t>
            </a:r>
            <a:r>
              <a:rPr lang="pl-PL" kern="0" dirty="0" smtClean="0">
                <a:solidFill>
                  <a:schemeClr val="tx2"/>
                </a:solidFill>
              </a:rPr>
              <a:t> (</a:t>
            </a:r>
            <a:r>
              <a:rPr lang="pl-PL" kern="0" dirty="0" err="1" smtClean="0">
                <a:solidFill>
                  <a:schemeClr val="tx2"/>
                </a:solidFill>
              </a:rPr>
              <a:t>Ph.D</a:t>
            </a:r>
            <a:r>
              <a:rPr lang="pl-PL" kern="0" dirty="0">
                <a:solidFill>
                  <a:schemeClr val="tx2"/>
                </a:solidFill>
              </a:rPr>
              <a:t>.</a:t>
            </a:r>
            <a:r>
              <a:rPr lang="pl-PL" kern="0" dirty="0" smtClean="0">
                <a:solidFill>
                  <a:schemeClr val="tx2"/>
                </a:solidFill>
              </a:rPr>
              <a:t>)</a:t>
            </a:r>
            <a:endParaRPr lang="pl-PL" kern="0" noProof="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pl-PL" kern="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Paweł Romanowicz (</a:t>
            </a:r>
            <a:r>
              <a:rPr lang="pl-PL" kern="0" dirty="0" err="1" smtClean="0">
                <a:solidFill>
                  <a:schemeClr val="tx2"/>
                </a:solidFill>
              </a:rPr>
              <a:t>Ph.D</a:t>
            </a:r>
            <a:r>
              <a:rPr lang="pl-PL" kern="0" dirty="0" smtClean="0">
                <a:solidFill>
                  <a:schemeClr val="tx2"/>
                </a:solidFill>
              </a:rPr>
              <a:t>.)</a:t>
            </a:r>
            <a:endParaRPr kumimoji="0" lang="pl-PL" b="0" i="0" u="none" strike="noStrike" kern="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75656" y="3708321"/>
            <a:ext cx="79208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err="1" smtClean="0"/>
              <a:t>Finite</a:t>
            </a:r>
            <a:r>
              <a:rPr lang="pl-PL" sz="1600" kern="0" dirty="0" smtClean="0"/>
              <a:t> Element Analysis </a:t>
            </a:r>
            <a:r>
              <a:rPr lang="pl-PL" sz="1600" kern="0" dirty="0" err="1" smtClean="0"/>
              <a:t>supporting</a:t>
            </a:r>
            <a:r>
              <a:rPr lang="pl-PL" sz="1600" kern="0" dirty="0" smtClean="0"/>
              <a:t> the design and </a:t>
            </a:r>
            <a:r>
              <a:rPr lang="pl-PL" sz="1600" kern="0" dirty="0" err="1" smtClean="0"/>
              <a:t>construction</a:t>
            </a:r>
            <a:r>
              <a:rPr lang="pl-PL" sz="1600" kern="0" dirty="0" smtClean="0"/>
              <a:t> of the IFR.</a:t>
            </a:r>
            <a:endParaRPr kumimoji="0" lang="pl-PL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10</a:t>
            </a:fld>
            <a:endParaRPr lang="pl-PL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03848" y="5282044"/>
            <a:ext cx="1584176" cy="5232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800" kern="0" dirty="0" smtClean="0">
                <a:solidFill>
                  <a:srgbClr val="FFFF00"/>
                </a:solidFill>
              </a:rPr>
              <a:t>FTE = 1.0</a:t>
            </a:r>
            <a:endParaRPr kumimoji="0" lang="pl-PL" sz="2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1588730"/>
            <a:ext cx="720080" cy="4001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000" kern="0" noProof="0" dirty="0" smtClean="0">
                <a:solidFill>
                  <a:srgbClr val="FFFF00"/>
                </a:solidFill>
              </a:rPr>
              <a:t>PI</a:t>
            </a:r>
            <a:endParaRPr kumimoji="0" lang="pl-PL" sz="20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5705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107504" y="789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l-PL" dirty="0" smtClean="0"/>
              <a:t>PK – </a:t>
            </a:r>
            <a:r>
              <a:rPr lang="pl-PL" dirty="0" err="1"/>
              <a:t>P</a:t>
            </a:r>
            <a:r>
              <a:rPr lang="pl-PL" dirty="0" err="1" smtClean="0"/>
              <a:t>hysics</a:t>
            </a:r>
            <a:r>
              <a:rPr lang="pl-PL" dirty="0" smtClean="0"/>
              <a:t> </a:t>
            </a:r>
            <a:r>
              <a:rPr lang="pl-PL" dirty="0" smtClean="0"/>
              <a:t>&amp; </a:t>
            </a:r>
            <a:r>
              <a:rPr lang="pl-PL" dirty="0"/>
              <a:t>C</a:t>
            </a:r>
            <a:r>
              <a:rPr lang="pl-PL" dirty="0" smtClean="0"/>
              <a:t>omputing  </a:t>
            </a:r>
            <a:endParaRPr lang="pl-P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4410" y="821611"/>
            <a:ext cx="7054080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pl-PL" kern="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Joanna </a:t>
            </a:r>
            <a:r>
              <a:rPr lang="pl-PL" kern="0" dirty="0" err="1" smtClean="0">
                <a:solidFill>
                  <a:schemeClr val="tx2"/>
                </a:solidFill>
              </a:rPr>
              <a:t>Płażek</a:t>
            </a:r>
            <a:r>
              <a:rPr lang="pl-PL" kern="0" dirty="0" smtClean="0">
                <a:solidFill>
                  <a:schemeClr val="tx2"/>
                </a:solidFill>
              </a:rPr>
              <a:t> (</a:t>
            </a:r>
            <a:r>
              <a:rPr lang="pl-PL" kern="0" dirty="0" err="1" smtClean="0">
                <a:solidFill>
                  <a:schemeClr val="tx2"/>
                </a:solidFill>
              </a:rPr>
              <a:t>Ph.D</a:t>
            </a:r>
            <a:r>
              <a:rPr lang="pl-PL" kern="0" dirty="0" smtClean="0">
                <a:solidFill>
                  <a:schemeClr val="tx2"/>
                </a:solidFill>
              </a:rPr>
              <a:t>.)</a:t>
            </a:r>
            <a:endParaRPr lang="pl-PL" kern="0" dirty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pl-PL" b="0" i="0" u="none" strike="noStrike" kern="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b="0" i="0" u="none" strike="noStrike" kern="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 Agnieszka Łuszczak (</a:t>
            </a:r>
            <a:r>
              <a:rPr lang="pl-PL" kern="0" dirty="0" err="1" smtClean="0">
                <a:solidFill>
                  <a:schemeClr val="tx2"/>
                </a:solidFill>
              </a:rPr>
              <a:t>Ph.D</a:t>
            </a:r>
            <a:r>
              <a:rPr lang="pl-PL" kern="0" dirty="0" smtClean="0">
                <a:solidFill>
                  <a:schemeClr val="tx2"/>
                </a:solidFill>
              </a:rPr>
              <a:t>.)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5229200"/>
            <a:ext cx="7054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 Paweł Knap (</a:t>
            </a:r>
            <a:r>
              <a:rPr lang="pl-PL" kern="0" dirty="0" err="1" smtClean="0">
                <a:solidFill>
                  <a:schemeClr val="tx2"/>
                </a:solidFill>
              </a:rPr>
              <a:t>M.Sc</a:t>
            </a:r>
            <a:r>
              <a:rPr lang="pl-PL" kern="0" dirty="0" smtClean="0">
                <a:solidFill>
                  <a:schemeClr val="tx2"/>
                </a:solidFill>
              </a:rPr>
              <a:t> student;  </a:t>
            </a:r>
            <a:r>
              <a:rPr lang="pl-PL" kern="0" dirty="0" err="1" smtClean="0">
                <a:solidFill>
                  <a:schemeClr val="tx2"/>
                </a:solidFill>
              </a:rPr>
              <a:t>supervisor</a:t>
            </a:r>
            <a:r>
              <a:rPr lang="pl-PL" kern="0" dirty="0" smtClean="0">
                <a:solidFill>
                  <a:schemeClr val="tx2"/>
                </a:solidFill>
              </a:rPr>
              <a:t>: </a:t>
            </a:r>
            <a:r>
              <a:rPr lang="pl-PL" kern="0" dirty="0" err="1" smtClean="0">
                <a:solidFill>
                  <a:schemeClr val="tx2"/>
                </a:solidFill>
              </a:rPr>
              <a:t>T.Lesiak</a:t>
            </a:r>
            <a:r>
              <a:rPr lang="pl-PL" kern="0" dirty="0" smtClean="0">
                <a:solidFill>
                  <a:schemeClr val="tx2"/>
                </a:solidFill>
              </a:rPr>
              <a:t>).</a:t>
            </a:r>
            <a:endParaRPr kumimoji="0" lang="pl-PL" b="0" i="0" u="none" strike="noStrike" kern="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3528" y="3356992"/>
            <a:ext cx="7054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Bartłomiej Rachwał (</a:t>
            </a:r>
            <a:r>
              <a:rPr lang="pl-PL" kern="0" dirty="0" err="1" smtClean="0">
                <a:solidFill>
                  <a:schemeClr val="tx2"/>
                </a:solidFill>
              </a:rPr>
              <a:t>Ph.D</a:t>
            </a:r>
            <a:r>
              <a:rPr lang="pl-PL" kern="0" dirty="0" smtClean="0">
                <a:solidFill>
                  <a:schemeClr val="tx2"/>
                </a:solidFill>
              </a:rPr>
              <a:t>. student, </a:t>
            </a:r>
            <a:r>
              <a:rPr lang="pl-PL" kern="0" dirty="0" err="1" smtClean="0">
                <a:solidFill>
                  <a:schemeClr val="tx2"/>
                </a:solidFill>
              </a:rPr>
              <a:t>supervisor</a:t>
            </a:r>
            <a:r>
              <a:rPr lang="pl-PL" kern="0" dirty="0" smtClean="0">
                <a:solidFill>
                  <a:schemeClr val="tx2"/>
                </a:solidFill>
              </a:rPr>
              <a:t>: </a:t>
            </a:r>
            <a:r>
              <a:rPr lang="pl-PL" kern="0" dirty="0" err="1" smtClean="0">
                <a:solidFill>
                  <a:schemeClr val="tx2"/>
                </a:solidFill>
              </a:rPr>
              <a:t>T.Lesiak</a:t>
            </a:r>
            <a:r>
              <a:rPr lang="pl-PL" kern="0" dirty="0" smtClean="0">
                <a:solidFill>
                  <a:schemeClr val="tx2"/>
                </a:solidFill>
              </a:rPr>
              <a:t>).</a:t>
            </a:r>
            <a:endParaRPr kumimoji="0" lang="pl-PL" b="0" i="0" u="none" strike="noStrike" kern="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99821" y="2636912"/>
            <a:ext cx="79208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l-PL" sz="1600" dirty="0" err="1" smtClean="0"/>
              <a:t>Studies</a:t>
            </a:r>
            <a:r>
              <a:rPr lang="pl-PL" sz="1600" dirty="0" smtClean="0"/>
              <a:t> of LFV tau </a:t>
            </a:r>
            <a:r>
              <a:rPr lang="pl-PL" sz="1600" dirty="0" err="1" smtClean="0"/>
              <a:t>decays</a:t>
            </a:r>
            <a:r>
              <a:rPr lang="pl-PL" sz="1600" dirty="0" smtClean="0"/>
              <a:t>.</a:t>
            </a:r>
            <a:endParaRPr lang="pl-PL" sz="16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3568" y="5682734"/>
            <a:ext cx="79208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smtClean="0"/>
              <a:t>Development of the </a:t>
            </a:r>
            <a:r>
              <a:rPr lang="pl-PL" sz="1600" kern="0" dirty="0" err="1" smtClean="0"/>
              <a:t>IFR’s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event</a:t>
            </a:r>
            <a:r>
              <a:rPr lang="pl-PL" sz="1600" kern="0" dirty="0" smtClean="0"/>
              <a:t> display (</a:t>
            </a:r>
            <a:r>
              <a:rPr lang="pl-PL" sz="1600" kern="0" dirty="0" err="1" smtClean="0"/>
              <a:t>prototype</a:t>
            </a:r>
            <a:r>
              <a:rPr lang="pl-PL" sz="1600" kern="0" dirty="0" smtClean="0"/>
              <a:t> </a:t>
            </a:r>
            <a:r>
              <a:rPr lang="pl-PL" sz="1600" kern="0" dirty="0" smtClean="0">
                <a:sym typeface="Wingdings" pitchFamily="2" charset="2"/>
              </a:rPr>
              <a:t> </a:t>
            </a:r>
            <a:r>
              <a:rPr lang="pl-PL" sz="1600" kern="0" dirty="0" err="1" smtClean="0">
                <a:sym typeface="Wingdings" pitchFamily="2" charset="2"/>
              </a:rPr>
              <a:t>full</a:t>
            </a:r>
            <a:r>
              <a:rPr lang="pl-PL" sz="1600" kern="0" dirty="0" smtClean="0">
                <a:sym typeface="Wingdings" pitchFamily="2" charset="2"/>
              </a:rPr>
              <a:t> </a:t>
            </a:r>
            <a:r>
              <a:rPr lang="pl-PL" sz="1600" kern="0" dirty="0" err="1" smtClean="0">
                <a:sym typeface="Wingdings" pitchFamily="2" charset="2"/>
              </a:rPr>
              <a:t>size</a:t>
            </a:r>
            <a:r>
              <a:rPr lang="pl-PL" sz="1600" kern="0" dirty="0" smtClean="0">
                <a:sym typeface="Wingdings" pitchFamily="2" charset="2"/>
              </a:rPr>
              <a:t>).</a:t>
            </a:r>
            <a:r>
              <a:rPr lang="pl-PL" sz="1600" kern="0" dirty="0" smtClean="0"/>
              <a:t> </a:t>
            </a:r>
            <a:endParaRPr kumimoji="0" lang="pl-PL" sz="1600" b="0" i="0" u="none" strike="noStrike" kern="0" cap="none" spc="0" normalizeH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008435" y="6382653"/>
            <a:ext cx="2133600" cy="365125"/>
          </a:xfrm>
        </p:spPr>
        <p:txBody>
          <a:bodyPr/>
          <a:lstStyle/>
          <a:p>
            <a:fld id="{1873FFA8-2DA5-479A-9E37-FF01689A6E2D}" type="slidenum">
              <a:rPr lang="pl-PL" smtClean="0"/>
              <a:t>11</a:t>
            </a:fld>
            <a:endParaRPr lang="pl-PL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489176" y="6039291"/>
            <a:ext cx="1584176" cy="5232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800" kern="0" dirty="0" smtClean="0">
                <a:solidFill>
                  <a:srgbClr val="FFFF00"/>
                </a:solidFill>
              </a:rPr>
              <a:t>FTE = 1.9</a:t>
            </a:r>
            <a:endParaRPr kumimoji="0" lang="pl-PL" sz="2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877566" y="1556792"/>
            <a:ext cx="77007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l-PL" sz="1600" dirty="0" smtClean="0"/>
              <a:t>Development of the </a:t>
            </a:r>
            <a:r>
              <a:rPr lang="pl-PL" sz="1600" dirty="0" err="1" smtClean="0"/>
              <a:t>computing</a:t>
            </a:r>
            <a:r>
              <a:rPr lang="pl-PL" sz="1600" dirty="0" smtClean="0"/>
              <a:t> system</a:t>
            </a:r>
            <a:r>
              <a:rPr lang="pl-PL" sz="1600" dirty="0"/>
              <a:t>.</a:t>
            </a:r>
            <a:r>
              <a:rPr lang="pl-PL" sz="1600" dirty="0" smtClean="0"/>
              <a:t> 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83568" y="3948967"/>
            <a:ext cx="8208912" cy="92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smtClean="0"/>
              <a:t>Participation in </a:t>
            </a:r>
            <a:r>
              <a:rPr lang="pl-PL" sz="1600" kern="0" dirty="0" err="1" smtClean="0"/>
              <a:t>tests</a:t>
            </a:r>
            <a:r>
              <a:rPr lang="pl-PL" sz="1600" kern="0" dirty="0" smtClean="0"/>
              <a:t> of </a:t>
            </a:r>
            <a:r>
              <a:rPr lang="pl-PL" sz="1600" kern="0" dirty="0" err="1" smtClean="0"/>
              <a:t>silicon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photomultipliers</a:t>
            </a:r>
            <a:r>
              <a:rPr lang="pl-PL" sz="1600" kern="0" dirty="0" smtClean="0"/>
              <a:t> (SIPM) and front-end </a:t>
            </a:r>
            <a:r>
              <a:rPr lang="pl-PL" sz="1600" kern="0" dirty="0" err="1" smtClean="0"/>
              <a:t>electronics</a:t>
            </a:r>
            <a:r>
              <a:rPr lang="pl-PL" sz="1600" kern="0" dirty="0" smtClean="0"/>
              <a:t> of the IFR,</a:t>
            </a:r>
            <a:endParaRPr lang="pl-PL" sz="1600" kern="0" noProof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err="1" smtClean="0"/>
              <a:t>Studies</a:t>
            </a:r>
            <a:r>
              <a:rPr lang="pl-PL" sz="1600" kern="0" dirty="0" smtClean="0"/>
              <a:t>  of </a:t>
            </a:r>
            <a:r>
              <a:rPr lang="pl-PL" sz="1600" kern="0" dirty="0" err="1" smtClean="0"/>
              <a:t>readout</a:t>
            </a:r>
            <a:r>
              <a:rPr lang="pl-PL" sz="1600" kern="0" dirty="0" smtClean="0"/>
              <a:t> and data </a:t>
            </a:r>
            <a:r>
              <a:rPr lang="pl-PL" sz="1600" kern="0" dirty="0" err="1" smtClean="0"/>
              <a:t>acquisition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systems</a:t>
            </a:r>
            <a:r>
              <a:rPr lang="pl-PL" sz="1600" kern="0" dirty="0" smtClean="0"/>
              <a:t> of the </a:t>
            </a:r>
            <a:r>
              <a:rPr kumimoji="0" lang="pl-PL" sz="16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 IFR,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smtClean="0"/>
              <a:t>Development of the IFR </a:t>
            </a:r>
            <a:r>
              <a:rPr lang="pl-PL" sz="1600" kern="0" dirty="0" smtClean="0"/>
              <a:t>software.</a:t>
            </a:r>
            <a:endParaRPr kumimoji="0" lang="pl-PL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2462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aśnienie prostokątne zaokrąglone 12"/>
          <p:cNvSpPr/>
          <p:nvPr/>
        </p:nvSpPr>
        <p:spPr>
          <a:xfrm>
            <a:off x="5586791" y="1252791"/>
            <a:ext cx="3100009" cy="880065"/>
          </a:xfrm>
          <a:prstGeom prst="wedgeRoundRectCallout">
            <a:avLst>
              <a:gd name="adj1" fmla="val -84164"/>
              <a:gd name="adj2" fmla="val 675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l-PL" dirty="0" smtClean="0"/>
              <a:t>CYFRONET - Computing</a:t>
            </a:r>
            <a:endParaRPr lang="pl-P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8280" y="1098727"/>
            <a:ext cx="7054080" cy="103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l-PL" b="0" i="0" u="sng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Tadeusz</a:t>
            </a:r>
            <a:r>
              <a:rPr kumimoji="0" lang="pl-PL" b="0" i="0" u="sng" strike="noStrike" kern="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Szymocha </a:t>
            </a:r>
            <a:r>
              <a:rPr kumimoji="0" lang="pl-PL" b="0" i="0" u="none" strike="noStrike" kern="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(</a:t>
            </a:r>
            <a:r>
              <a:rPr kumimoji="0" lang="pl-PL" b="0" i="0" u="none" strike="noStrike" kern="0" cap="none" spc="0" normalizeH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Ph.D</a:t>
            </a:r>
            <a:r>
              <a:rPr kumimoji="0" lang="pl-PL" b="0" i="0" u="none" strike="noStrike" kern="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.)</a:t>
            </a:r>
            <a:endParaRPr kumimoji="0" lang="pl-PL" b="0" i="0" u="none" strike="noStrike" kern="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noProof="0" dirty="0" smtClean="0">
                <a:solidFill>
                  <a:schemeClr val="tx2"/>
                </a:solidFill>
              </a:rPr>
              <a:t>Tomasz </a:t>
            </a:r>
            <a:r>
              <a:rPr lang="pl-PL" kern="0" noProof="0" dirty="0" err="1" smtClean="0">
                <a:solidFill>
                  <a:schemeClr val="tx2"/>
                </a:solidFill>
              </a:rPr>
              <a:t>Szepieniec</a:t>
            </a:r>
            <a:r>
              <a:rPr lang="pl-PL" kern="0" noProof="0" dirty="0" smtClean="0">
                <a:solidFill>
                  <a:schemeClr val="tx2"/>
                </a:solidFill>
              </a:rPr>
              <a:t> (</a:t>
            </a:r>
            <a:r>
              <a:rPr lang="pl-PL" kern="0" noProof="0" dirty="0" err="1" smtClean="0">
                <a:solidFill>
                  <a:schemeClr val="tx2"/>
                </a:solidFill>
              </a:rPr>
              <a:t>M.Sc</a:t>
            </a:r>
            <a:r>
              <a:rPr lang="pl-PL" kern="0" noProof="0" dirty="0" smtClean="0">
                <a:solidFill>
                  <a:schemeClr val="tx2"/>
                </a:solidFill>
              </a:rPr>
              <a:t>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Marcin Radecki (</a:t>
            </a:r>
            <a:r>
              <a:rPr lang="pl-PL" kern="0" dirty="0" err="1" smtClean="0">
                <a:solidFill>
                  <a:schemeClr val="tx2"/>
                </a:solidFill>
              </a:rPr>
              <a:t>M.Sc</a:t>
            </a:r>
            <a:r>
              <a:rPr lang="pl-PL" kern="0" dirty="0" smtClean="0">
                <a:solidFill>
                  <a:schemeClr val="tx2"/>
                </a:solidFill>
              </a:rPr>
              <a:t>.)</a:t>
            </a:r>
            <a:endParaRPr lang="pl-PL" kern="0" noProof="0" dirty="0" smtClean="0">
              <a:solidFill>
                <a:schemeClr val="tx2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702" y="3725932"/>
            <a:ext cx="4680520" cy="3111851"/>
          </a:xfrm>
          <a:prstGeom prst="rect">
            <a:avLst/>
          </a:prstGeom>
          <a:effectLst>
            <a:outerShdw blurRad="50800" dist="38100" dir="18900000" sx="102000" sy="102000" algn="b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36512" y="4527816"/>
            <a:ext cx="3575323" cy="23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1600" kern="0" dirty="0" smtClean="0">
                <a:solidFill>
                  <a:schemeClr val="tx2"/>
                </a:solidFill>
              </a:rPr>
              <a:t>The  </a:t>
            </a:r>
            <a:r>
              <a:rPr lang="pl-PL" sz="1600" kern="0" dirty="0" err="1" smtClean="0">
                <a:solidFill>
                  <a:schemeClr val="tx2"/>
                </a:solidFill>
              </a:rPr>
              <a:t>CYFRONET’s</a:t>
            </a:r>
            <a:r>
              <a:rPr lang="pl-PL" sz="1600" kern="0" dirty="0" smtClean="0">
                <a:solidFill>
                  <a:schemeClr val="tx2"/>
                </a:solidFill>
              </a:rPr>
              <a:t> </a:t>
            </a:r>
            <a:r>
              <a:rPr lang="pl-PL" sz="1600" kern="0" dirty="0" err="1" smtClean="0">
                <a:solidFill>
                  <a:schemeClr val="tx2"/>
                </a:solidFill>
              </a:rPr>
              <a:t>share</a:t>
            </a:r>
            <a:r>
              <a:rPr lang="pl-PL" sz="1600" kern="0" dirty="0" smtClean="0">
                <a:solidFill>
                  <a:schemeClr val="tx2"/>
                </a:solidFill>
              </a:rPr>
              <a:t> in the Monte Carlo  </a:t>
            </a:r>
            <a:r>
              <a:rPr lang="pl-PL" sz="1600" kern="0" dirty="0" err="1" smtClean="0">
                <a:solidFill>
                  <a:schemeClr val="tx2"/>
                </a:solidFill>
              </a:rPr>
              <a:t>production</a:t>
            </a:r>
            <a:r>
              <a:rPr lang="pl-PL" sz="1600" kern="0" dirty="0" smtClean="0">
                <a:solidFill>
                  <a:schemeClr val="tx2"/>
                </a:solidFill>
              </a:rPr>
              <a:t> Dec. 2011 – </a:t>
            </a:r>
            <a:r>
              <a:rPr lang="pl-PL" sz="1600" kern="0" dirty="0" err="1" smtClean="0">
                <a:solidFill>
                  <a:schemeClr val="tx2"/>
                </a:solidFill>
              </a:rPr>
              <a:t>Feb</a:t>
            </a:r>
            <a:r>
              <a:rPr lang="pl-PL" sz="1600" kern="0" dirty="0" smtClean="0">
                <a:solidFill>
                  <a:schemeClr val="tx2"/>
                </a:solidFill>
              </a:rPr>
              <a:t> 2012: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pl-PL" sz="1600" kern="0" dirty="0" smtClean="0">
              <a:solidFill>
                <a:schemeClr val="tx2"/>
              </a:solidFill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1600" b="1" kern="0" dirty="0" smtClean="0">
                <a:solidFill>
                  <a:srgbClr val="FF0000"/>
                </a:solidFill>
              </a:rPr>
              <a:t>7810</a:t>
            </a:r>
            <a:r>
              <a:rPr lang="pl-PL" sz="1600" kern="0" dirty="0" smtClean="0">
                <a:solidFill>
                  <a:schemeClr val="tx2"/>
                </a:solidFill>
              </a:rPr>
              <a:t> </a:t>
            </a:r>
            <a:r>
              <a:rPr lang="pl-PL" sz="1600" kern="0" dirty="0">
                <a:solidFill>
                  <a:schemeClr val="tx2"/>
                </a:solidFill>
              </a:rPr>
              <a:t> </a:t>
            </a:r>
            <a:r>
              <a:rPr lang="pl-PL" sz="1600" kern="0" dirty="0" err="1" smtClean="0">
                <a:solidFill>
                  <a:schemeClr val="tx2"/>
                </a:solidFill>
              </a:rPr>
              <a:t>jobs</a:t>
            </a:r>
            <a:r>
              <a:rPr lang="pl-PL" sz="1600" kern="0" dirty="0" smtClean="0">
                <a:solidFill>
                  <a:schemeClr val="tx2"/>
                </a:solidFill>
              </a:rPr>
              <a:t> – </a:t>
            </a:r>
            <a:r>
              <a:rPr lang="pl-PL" sz="1600" b="1" kern="0" dirty="0" smtClean="0">
                <a:solidFill>
                  <a:srgbClr val="FF0000"/>
                </a:solidFill>
              </a:rPr>
              <a:t>3%</a:t>
            </a:r>
            <a:r>
              <a:rPr lang="pl-PL" sz="1600" kern="0" dirty="0" smtClean="0">
                <a:solidFill>
                  <a:schemeClr val="tx2"/>
                </a:solidFill>
              </a:rPr>
              <a:t> of the </a:t>
            </a:r>
            <a:r>
              <a:rPr lang="pl-PL" sz="1600" kern="0" dirty="0" err="1" smtClean="0">
                <a:solidFill>
                  <a:schemeClr val="tx2"/>
                </a:solidFill>
              </a:rPr>
              <a:t>total</a:t>
            </a:r>
            <a:r>
              <a:rPr lang="pl-PL" sz="1600" kern="0" dirty="0" smtClean="0">
                <a:solidFill>
                  <a:schemeClr val="tx2"/>
                </a:solidFill>
              </a:rPr>
              <a:t> </a:t>
            </a:r>
            <a:r>
              <a:rPr lang="pl-PL" sz="1600" kern="0" dirty="0" err="1" smtClean="0">
                <a:solidFill>
                  <a:schemeClr val="tx2"/>
                </a:solidFill>
              </a:rPr>
              <a:t>production</a:t>
            </a:r>
            <a:endParaRPr lang="pl-PL" sz="1600" kern="0" dirty="0" smtClean="0">
              <a:solidFill>
                <a:schemeClr val="tx2"/>
              </a:solidFill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pl-PL" sz="1600" kern="0" dirty="0" smtClean="0">
              <a:solidFill>
                <a:schemeClr val="tx2"/>
              </a:solidFill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1600" b="1" kern="0" dirty="0" smtClean="0">
                <a:solidFill>
                  <a:srgbClr val="FF0000"/>
                </a:solidFill>
              </a:rPr>
              <a:t>484 136 </a:t>
            </a:r>
            <a:r>
              <a:rPr lang="pl-PL" sz="1600" kern="0" dirty="0" smtClean="0">
                <a:solidFill>
                  <a:schemeClr val="tx2"/>
                </a:solidFill>
              </a:rPr>
              <a:t> HEPSPEC06 </a:t>
            </a:r>
            <a:r>
              <a:rPr lang="pl-PL" sz="1600" kern="0" dirty="0" err="1" smtClean="0">
                <a:solidFill>
                  <a:schemeClr val="tx2"/>
                </a:solidFill>
              </a:rPr>
              <a:t>hours</a:t>
            </a:r>
            <a:endParaRPr lang="pl-PL" sz="1600" kern="0" dirty="0" smtClean="0">
              <a:solidFill>
                <a:schemeClr val="tx2"/>
              </a:solidFill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1600" kern="0" dirty="0" smtClean="0">
                <a:solidFill>
                  <a:schemeClr val="tx2"/>
                </a:solidFill>
              </a:rPr>
              <a:t>– </a:t>
            </a:r>
            <a:r>
              <a:rPr lang="pl-PL" sz="1600" b="1" kern="0" dirty="0" smtClean="0">
                <a:solidFill>
                  <a:srgbClr val="FF0000"/>
                </a:solidFill>
              </a:rPr>
              <a:t>10%</a:t>
            </a:r>
            <a:r>
              <a:rPr lang="pl-PL" sz="1600" kern="0" dirty="0" smtClean="0">
                <a:solidFill>
                  <a:schemeClr val="tx2"/>
                </a:solidFill>
              </a:rPr>
              <a:t> of the </a:t>
            </a:r>
            <a:r>
              <a:rPr lang="pl-PL" sz="1600" kern="0" dirty="0" err="1" smtClean="0">
                <a:solidFill>
                  <a:schemeClr val="tx2"/>
                </a:solidFill>
              </a:rPr>
              <a:t>total</a:t>
            </a:r>
            <a:r>
              <a:rPr lang="pl-PL" sz="1600" kern="0" dirty="0" smtClean="0">
                <a:solidFill>
                  <a:schemeClr val="tx2"/>
                </a:solidFill>
              </a:rPr>
              <a:t> </a:t>
            </a:r>
            <a:r>
              <a:rPr lang="pl-PL" sz="1600" kern="0" dirty="0" err="1" smtClean="0">
                <a:solidFill>
                  <a:schemeClr val="tx2"/>
                </a:solidFill>
              </a:rPr>
              <a:t>prodution</a:t>
            </a:r>
            <a:r>
              <a:rPr lang="pl-PL" sz="1600" kern="0" dirty="0">
                <a:solidFill>
                  <a:schemeClr val="tx2"/>
                </a:solidFill>
              </a:rPr>
              <a:t>.</a:t>
            </a:r>
            <a:endParaRPr lang="pl-PL" sz="1600" kern="0" dirty="0">
              <a:solidFill>
                <a:schemeClr val="tx2"/>
              </a:solidFill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pl-PL" sz="1600" kern="0" dirty="0" smtClean="0">
              <a:solidFill>
                <a:schemeClr val="tx2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12</a:t>
            </a:fld>
            <a:endParaRPr lang="pl-PL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55576" y="3877086"/>
            <a:ext cx="1584176" cy="5232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800" kern="0" dirty="0" smtClean="0">
                <a:solidFill>
                  <a:srgbClr val="FFFF00"/>
                </a:solidFill>
              </a:rPr>
              <a:t>FTE = 1.0</a:t>
            </a:r>
            <a:endParaRPr kumimoji="0" lang="pl-PL" sz="2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55576" y="2276057"/>
            <a:ext cx="8052900" cy="122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l-PL" sz="1600" dirty="0" smtClean="0"/>
              <a:t>Participation in the Monte Carlo </a:t>
            </a:r>
            <a:r>
              <a:rPr lang="pl-PL" sz="1600" dirty="0" err="1" smtClean="0"/>
              <a:t>production</a:t>
            </a:r>
            <a:r>
              <a:rPr lang="pl-PL" sz="1600" dirty="0" smtClean="0"/>
              <a:t> &amp; development of the </a:t>
            </a:r>
            <a:r>
              <a:rPr lang="pl-PL" sz="1600" dirty="0" err="1" smtClean="0"/>
              <a:t>respective</a:t>
            </a:r>
            <a:r>
              <a:rPr lang="pl-PL" sz="1600" dirty="0" smtClean="0"/>
              <a:t> </a:t>
            </a:r>
            <a:r>
              <a:rPr lang="pl-PL" sz="1600" dirty="0" err="1" smtClean="0"/>
              <a:t>tools</a:t>
            </a:r>
            <a:r>
              <a:rPr lang="pl-PL" sz="1600" dirty="0"/>
              <a:t>,</a:t>
            </a:r>
            <a:r>
              <a:rPr lang="pl-PL" sz="1600" dirty="0" smtClean="0"/>
              <a:t>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l-PL" sz="1600" dirty="0" smtClean="0"/>
              <a:t>Development of the </a:t>
            </a:r>
            <a:r>
              <a:rPr lang="pl-PL" sz="1600" dirty="0" err="1" smtClean="0"/>
              <a:t>computing</a:t>
            </a:r>
            <a:r>
              <a:rPr lang="pl-PL" sz="1600" dirty="0" smtClean="0"/>
              <a:t> system: </a:t>
            </a:r>
            <a:r>
              <a:rPr lang="pl-PL" sz="1600" dirty="0" err="1" smtClean="0"/>
              <a:t>tools</a:t>
            </a:r>
            <a:r>
              <a:rPr lang="pl-PL" sz="1600" dirty="0" smtClean="0"/>
              <a:t> for </a:t>
            </a:r>
            <a:r>
              <a:rPr lang="pl-PL" sz="1600" dirty="0" err="1" smtClean="0"/>
              <a:t>distributed</a:t>
            </a:r>
            <a:r>
              <a:rPr lang="pl-PL" sz="1600" dirty="0" smtClean="0"/>
              <a:t> data </a:t>
            </a:r>
            <a:r>
              <a:rPr lang="pl-PL" sz="1600" dirty="0" err="1" smtClean="0"/>
              <a:t>analysis</a:t>
            </a:r>
            <a:r>
              <a:rPr lang="pl-PL" sz="1600" dirty="0" smtClean="0"/>
              <a:t> (</a:t>
            </a:r>
            <a:r>
              <a:rPr lang="pl-PL" sz="1600" dirty="0" err="1" smtClean="0"/>
              <a:t>Ganga</a:t>
            </a:r>
            <a:r>
              <a:rPr lang="pl-PL" sz="1600" dirty="0" smtClean="0"/>
              <a:t>, Dirac) ,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l-PL" sz="1600" dirty="0" err="1" smtClean="0"/>
              <a:t>Implementation</a:t>
            </a:r>
            <a:r>
              <a:rPr lang="pl-PL" sz="1600" dirty="0" smtClean="0"/>
              <a:t> </a:t>
            </a:r>
            <a:r>
              <a:rPr lang="pl-PL" sz="1600" dirty="0" smtClean="0"/>
              <a:t>of the  </a:t>
            </a:r>
            <a:r>
              <a:rPr lang="pl-PL" sz="1600" dirty="0" err="1" smtClean="0"/>
              <a:t>SuperB</a:t>
            </a:r>
            <a:r>
              <a:rPr lang="pl-PL" sz="1600" dirty="0" smtClean="0"/>
              <a:t> software on the </a:t>
            </a:r>
            <a:r>
              <a:rPr lang="pl-PL" sz="1600" dirty="0" err="1" smtClean="0"/>
              <a:t>resources</a:t>
            </a:r>
            <a:r>
              <a:rPr lang="pl-PL" sz="1600" dirty="0" smtClean="0"/>
              <a:t> of  </a:t>
            </a:r>
            <a:r>
              <a:rPr lang="pl-PL" sz="1600" dirty="0" err="1" smtClean="0"/>
              <a:t>Polish-Grid</a:t>
            </a:r>
            <a:r>
              <a:rPr lang="pl-PL" sz="1600" dirty="0" smtClean="0"/>
              <a:t> </a:t>
            </a:r>
            <a:r>
              <a:rPr lang="pl-PL" sz="1600" dirty="0"/>
              <a:t>(Plus</a:t>
            </a:r>
            <a:r>
              <a:rPr lang="pl-PL" sz="1600" dirty="0" smtClean="0"/>
              <a:t>),</a:t>
            </a:r>
            <a:endParaRPr lang="pl-PL" sz="1600" dirty="0" smtClean="0"/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l-PL" sz="1600" dirty="0" err="1" smtClean="0"/>
              <a:t>Tests</a:t>
            </a:r>
            <a:r>
              <a:rPr lang="pl-PL" sz="1600" dirty="0" smtClean="0"/>
              <a:t> of the </a:t>
            </a:r>
            <a:r>
              <a:rPr lang="pl-PL" sz="1600" dirty="0" err="1" smtClean="0"/>
              <a:t>SuperB</a:t>
            </a:r>
            <a:r>
              <a:rPr lang="pl-PL" sz="1600" dirty="0" smtClean="0"/>
              <a:t> software on the GPGPU </a:t>
            </a:r>
            <a:r>
              <a:rPr lang="pl-PL" sz="1600" dirty="0" err="1" smtClean="0"/>
              <a:t>cards</a:t>
            </a:r>
            <a:r>
              <a:rPr lang="pl-PL" sz="1600" dirty="0" smtClean="0"/>
              <a:t>.</a:t>
            </a:r>
            <a:endParaRPr kumimoji="0" lang="pl-PL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496" y="1052736"/>
            <a:ext cx="720080" cy="4001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000" kern="0" noProof="0" dirty="0" smtClean="0">
                <a:solidFill>
                  <a:srgbClr val="FFFF00"/>
                </a:solidFill>
              </a:rPr>
              <a:t>PI</a:t>
            </a:r>
            <a:endParaRPr kumimoji="0" lang="pl-PL" sz="20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3" name="Objaśnienie prostokątne zaokrąglone 2"/>
          <p:cNvSpPr/>
          <p:nvPr/>
        </p:nvSpPr>
        <p:spPr>
          <a:xfrm>
            <a:off x="5626169" y="3954030"/>
            <a:ext cx="1357409" cy="369332"/>
          </a:xfrm>
          <a:prstGeom prst="wedgeRoundRectCallout">
            <a:avLst>
              <a:gd name="adj1" fmla="val -18668"/>
              <a:gd name="adj2" fmla="val 1089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586791" y="3995772"/>
            <a:ext cx="1505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kern="0" dirty="0" smtClean="0">
                <a:solidFill>
                  <a:srgbClr val="FFFF00"/>
                </a:solidFill>
              </a:rPr>
              <a:t>CYFRONET</a:t>
            </a:r>
            <a:endParaRPr lang="pl-PL" kern="0" dirty="0" smtClean="0">
              <a:solidFill>
                <a:srgbClr val="FFFF0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691717" y="1412776"/>
            <a:ext cx="28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err="1" smtClean="0">
                <a:solidFill>
                  <a:srgbClr val="FFFF00"/>
                </a:solidFill>
              </a:rPr>
              <a:t>See</a:t>
            </a:r>
            <a:r>
              <a:rPr lang="pl-PL" dirty="0" smtClean="0">
                <a:solidFill>
                  <a:srgbClr val="FFFF00"/>
                </a:solidFill>
              </a:rPr>
              <a:t> Marcin </a:t>
            </a:r>
            <a:r>
              <a:rPr lang="pl-PL" dirty="0" err="1" smtClean="0">
                <a:solidFill>
                  <a:srgbClr val="FFFF00"/>
                </a:solidFill>
              </a:rPr>
              <a:t>Chrzaszcz’s</a:t>
            </a:r>
            <a:r>
              <a:rPr lang="pl-PL" dirty="0" smtClean="0">
                <a:solidFill>
                  <a:srgbClr val="FFFF00"/>
                </a:solidFill>
              </a:rPr>
              <a:t> talk </a:t>
            </a:r>
            <a:r>
              <a:rPr lang="pl-PL" dirty="0" err="1" smtClean="0">
                <a:solidFill>
                  <a:srgbClr val="FFFF00"/>
                </a:solidFill>
              </a:rPr>
              <a:t>at</a:t>
            </a:r>
            <a:r>
              <a:rPr lang="pl-PL" dirty="0" smtClean="0">
                <a:solidFill>
                  <a:srgbClr val="FFFF00"/>
                </a:solidFill>
              </a:rPr>
              <a:t> </a:t>
            </a:r>
            <a:r>
              <a:rPr lang="pl-PL" dirty="0" err="1" smtClean="0">
                <a:solidFill>
                  <a:srgbClr val="FFFF00"/>
                </a:solidFill>
              </a:rPr>
              <a:t>computing</a:t>
            </a:r>
            <a:r>
              <a:rPr lang="pl-PL" dirty="0" smtClean="0">
                <a:solidFill>
                  <a:srgbClr val="FFFF00"/>
                </a:solidFill>
              </a:rPr>
              <a:t> </a:t>
            </a:r>
            <a:r>
              <a:rPr lang="pl-PL" dirty="0" err="1" smtClean="0">
                <a:solidFill>
                  <a:srgbClr val="FFFF00"/>
                </a:solidFill>
              </a:rPr>
              <a:t>session</a:t>
            </a:r>
            <a:endParaRPr lang="pl-P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99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52536" y="-99392"/>
            <a:ext cx="8229600" cy="1143000"/>
          </a:xfrm>
        </p:spPr>
        <p:txBody>
          <a:bodyPr/>
          <a:lstStyle/>
          <a:p>
            <a:r>
              <a:rPr lang="pl-PL" dirty="0" smtClean="0"/>
              <a:t>International </a:t>
            </a:r>
            <a:r>
              <a:rPr lang="pl-PL" dirty="0" err="1" smtClean="0"/>
              <a:t>Cooperation</a:t>
            </a:r>
            <a:endParaRPr lang="pl-P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4224" y="836712"/>
            <a:ext cx="705408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noProof="0" dirty="0" err="1" smtClean="0"/>
              <a:t>Very</a:t>
            </a:r>
            <a:r>
              <a:rPr lang="pl-PL" kern="0" noProof="0" dirty="0" smtClean="0"/>
              <a:t> </a:t>
            </a:r>
            <a:r>
              <a:rPr lang="pl-PL" kern="0" noProof="0" dirty="0" err="1" smtClean="0"/>
              <a:t>close</a:t>
            </a:r>
            <a:r>
              <a:rPr lang="pl-PL" kern="0" noProof="0" dirty="0" smtClean="0"/>
              <a:t> relations with the INFN/UNIFE </a:t>
            </a:r>
            <a:r>
              <a:rPr lang="pl-PL" kern="0" noProof="0" dirty="0" smtClean="0"/>
              <a:t>Ferrara.</a:t>
            </a:r>
            <a:endParaRPr lang="pl-PL" kern="0" noProof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pl-PL" kern="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smtClean="0"/>
              <a:t>IFR </a:t>
            </a:r>
            <a:r>
              <a:rPr lang="pl-PL" kern="0" dirty="0" err="1" smtClean="0"/>
              <a:t>workshop</a:t>
            </a:r>
            <a:r>
              <a:rPr lang="pl-PL" kern="0" dirty="0" smtClean="0"/>
              <a:t> in </a:t>
            </a:r>
            <a:r>
              <a:rPr lang="pl-PL" kern="0" dirty="0" err="1" smtClean="0"/>
              <a:t>Krakow</a:t>
            </a:r>
            <a:r>
              <a:rPr lang="pl-PL" kern="0" dirty="0" smtClean="0"/>
              <a:t>: </a:t>
            </a:r>
            <a:r>
              <a:rPr lang="pl-PL" kern="0" dirty="0" err="1" smtClean="0"/>
              <a:t>September</a:t>
            </a:r>
            <a:r>
              <a:rPr lang="pl-PL" kern="0" dirty="0" smtClean="0"/>
              <a:t> </a:t>
            </a:r>
            <a:r>
              <a:rPr lang="pl-PL" kern="0" dirty="0" smtClean="0"/>
              <a:t>7-9</a:t>
            </a:r>
            <a:endParaRPr lang="pl-PL" kern="0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l-PL" kern="0" dirty="0"/>
              <a:t>    </a:t>
            </a:r>
            <a:r>
              <a:rPr lang="pl-PL" kern="0" dirty="0" smtClean="0">
                <a:hlinkClick r:id="rId2"/>
              </a:rPr>
              <a:t>http://agenda.infn.it/conferenceDisplay.py?confId=5123</a:t>
            </a:r>
            <a:r>
              <a:rPr lang="pl-PL" kern="0" dirty="0" smtClean="0"/>
              <a:t> </a:t>
            </a:r>
            <a:endParaRPr lang="pl-PL" kern="0" dirty="0"/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pl-PL" kern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err="1" smtClean="0"/>
              <a:t>Aiming</a:t>
            </a:r>
            <a:r>
              <a:rPr lang="pl-PL" kern="0" dirty="0" smtClean="0"/>
              <a:t> </a:t>
            </a:r>
            <a:r>
              <a:rPr lang="pl-PL" kern="0" dirty="0" err="1" smtClean="0"/>
              <a:t>at</a:t>
            </a:r>
            <a:r>
              <a:rPr lang="pl-PL" kern="0" noProof="0" dirty="0" smtClean="0"/>
              <a:t> the </a:t>
            </a:r>
            <a:r>
              <a:rPr lang="pl-PL" kern="0" noProof="0" dirty="0" err="1" smtClean="0"/>
              <a:t>SuperB</a:t>
            </a:r>
            <a:r>
              <a:rPr lang="pl-PL" kern="0" noProof="0" dirty="0" smtClean="0"/>
              <a:t> </a:t>
            </a:r>
            <a:r>
              <a:rPr lang="pl-PL" kern="0" noProof="0" dirty="0" err="1" smtClean="0"/>
              <a:t>week</a:t>
            </a:r>
            <a:r>
              <a:rPr lang="pl-PL" kern="0" noProof="0" dirty="0" smtClean="0"/>
              <a:t> in  </a:t>
            </a:r>
            <a:r>
              <a:rPr lang="pl-PL" kern="0" noProof="0" dirty="0" err="1" smtClean="0"/>
              <a:t>Krakow</a:t>
            </a:r>
            <a:r>
              <a:rPr lang="pl-PL" kern="0" noProof="0" dirty="0" smtClean="0"/>
              <a:t>  (2013, 2014</a:t>
            </a:r>
            <a:r>
              <a:rPr lang="pl-PL" kern="0" noProof="0" dirty="0" smtClean="0"/>
              <a:t>…).</a:t>
            </a:r>
            <a:endParaRPr lang="pl-PL" kern="0" noProof="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39158"/>
            <a:ext cx="8135318" cy="1410122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sx="102000" sy="102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-900608" y="3006080"/>
            <a:ext cx="503897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l-PL" dirty="0" smtClean="0"/>
              <a:t>Web </a:t>
            </a:r>
            <a:r>
              <a:rPr lang="pl-PL" dirty="0" err="1" smtClean="0"/>
              <a:t>page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13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5076056" y="6237312"/>
            <a:ext cx="31146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 err="1">
                <a:hlinkClick r:id="rId4"/>
              </a:rPr>
              <a:t>superb-poland</a:t>
            </a:r>
            <a:r>
              <a:rPr lang="pl-PL" sz="2000" dirty="0">
                <a:hlinkClick r:id="rId4"/>
              </a:rPr>
              <a:t> </a:t>
            </a:r>
            <a:r>
              <a:rPr lang="pl-PL" sz="2000" dirty="0" err="1">
                <a:hlinkClick r:id="rId4"/>
              </a:rPr>
              <a:t>at</a:t>
            </a:r>
            <a:r>
              <a:rPr lang="pl-PL" sz="2000" dirty="0">
                <a:hlinkClick r:id="rId4"/>
              </a:rPr>
              <a:t> lists.infn.it</a:t>
            </a:r>
            <a:endParaRPr lang="pl-PL" sz="2000" dirty="0"/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-180528" y="6095037"/>
            <a:ext cx="5688632" cy="6463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l-PL" sz="3600" dirty="0" err="1" smtClean="0"/>
              <a:t>Polish</a:t>
            </a:r>
            <a:r>
              <a:rPr lang="pl-PL" sz="3600" dirty="0" smtClean="0"/>
              <a:t> </a:t>
            </a:r>
            <a:r>
              <a:rPr lang="pl-PL" sz="3600" dirty="0" err="1" smtClean="0"/>
              <a:t>discussion</a:t>
            </a:r>
            <a:r>
              <a:rPr lang="pl-PL" sz="3600" dirty="0" smtClean="0"/>
              <a:t> list:</a:t>
            </a:r>
            <a:endParaRPr lang="pl-PL" sz="3600" dirty="0"/>
          </a:p>
        </p:txBody>
      </p:sp>
      <p:sp>
        <p:nvSpPr>
          <p:cNvPr id="8" name="Prostokąt 7"/>
          <p:cNvSpPr/>
          <p:nvPr/>
        </p:nvSpPr>
        <p:spPr>
          <a:xfrm>
            <a:off x="971600" y="4077072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hlinkClick r:id="rId5"/>
              </a:rPr>
              <a:t>http://www.ifj.edu.pl/dept/no1/nz17/superb/SuperB_Paga/main.html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831" y="972722"/>
            <a:ext cx="2195577" cy="3104350"/>
          </a:xfrm>
          <a:prstGeom prst="rect">
            <a:avLst/>
          </a:prstGeom>
          <a:effectLst>
            <a:outerShdw blurRad="50800" dist="38100" dir="18900000" sx="102000" sy="102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45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6408712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Conference </a:t>
            </a:r>
            <a:r>
              <a:rPr lang="pl-PL" dirty="0" err="1" smtClean="0"/>
              <a:t>Talks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5402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dirty="0" err="1" smtClean="0"/>
              <a:t>T.Lesiak</a:t>
            </a:r>
            <a:r>
              <a:rPr lang="pl-PL" sz="1400" dirty="0" smtClean="0"/>
              <a:t>, „The </a:t>
            </a:r>
            <a:r>
              <a:rPr lang="pl-PL" sz="1400" dirty="0" err="1" smtClean="0"/>
              <a:t>SuperB</a:t>
            </a:r>
            <a:r>
              <a:rPr lang="pl-PL" sz="1400" dirty="0" smtClean="0"/>
              <a:t> Project”,  </a:t>
            </a:r>
            <a:r>
              <a:rPr lang="en-US" sz="1400" dirty="0" smtClean="0"/>
              <a:t>50th Cracow School of Theoretical Physics</a:t>
            </a:r>
            <a:r>
              <a:rPr lang="pl-PL" sz="1400" dirty="0" smtClean="0"/>
              <a:t>; Zakopane, </a:t>
            </a:r>
            <a:r>
              <a:rPr lang="pl-PL" sz="1400" dirty="0" err="1" smtClean="0"/>
              <a:t>June</a:t>
            </a:r>
            <a:r>
              <a:rPr lang="pl-PL" sz="1400" dirty="0" smtClean="0"/>
              <a:t> 2010;                   </a:t>
            </a:r>
            <a:r>
              <a:rPr lang="pl-PL" sz="1400" dirty="0" smtClean="0">
                <a:hlinkClick r:id="rId2"/>
              </a:rPr>
              <a:t>http://th-www.if.uj.edu.pl/school/2010/talks/lesiak.pdf</a:t>
            </a: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r>
              <a:rPr lang="pl-PL" sz="1400" dirty="0" err="1" smtClean="0"/>
              <a:t>T.Lesiak</a:t>
            </a:r>
            <a:r>
              <a:rPr lang="pl-PL" sz="1400" dirty="0" smtClean="0"/>
              <a:t>, „The </a:t>
            </a:r>
            <a:r>
              <a:rPr lang="pl-PL" sz="1400" dirty="0" err="1" smtClean="0"/>
              <a:t>SuperB</a:t>
            </a:r>
            <a:r>
              <a:rPr lang="pl-PL" sz="1400" dirty="0" smtClean="0"/>
              <a:t> Project”, </a:t>
            </a:r>
            <a:r>
              <a:rPr lang="pl-PL" sz="1400" dirty="0" err="1" smtClean="0"/>
              <a:t>Quark</a:t>
            </a:r>
            <a:r>
              <a:rPr lang="pl-PL" sz="1400" dirty="0" smtClean="0"/>
              <a:t> </a:t>
            </a:r>
            <a:r>
              <a:rPr lang="pl-PL" sz="1400" dirty="0" err="1" smtClean="0"/>
              <a:t>Confinement</a:t>
            </a:r>
            <a:r>
              <a:rPr lang="pl-PL" sz="1400" dirty="0" smtClean="0"/>
              <a:t> and Hadron Spectrum, IX, </a:t>
            </a:r>
            <a:r>
              <a:rPr lang="pl-PL" sz="1400" dirty="0" err="1" smtClean="0"/>
              <a:t>Madrid</a:t>
            </a:r>
            <a:r>
              <a:rPr lang="pl-PL" sz="1400" dirty="0" smtClean="0"/>
              <a:t>,  Sept. 2010. </a:t>
            </a:r>
            <a:r>
              <a:rPr lang="pl-PL" sz="1400" dirty="0" smtClean="0">
                <a:hlinkClick r:id="rId3"/>
              </a:rPr>
              <a:t>http://147.96.27.42//contributionDisplay.py?contribId=74&amp;sessionId=103&amp;confId=0</a:t>
            </a: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r>
              <a:rPr lang="pl-PL" sz="1400" dirty="0" err="1" smtClean="0"/>
              <a:t>T.Lesiak</a:t>
            </a:r>
            <a:r>
              <a:rPr lang="pl-PL" sz="1400" dirty="0" smtClean="0"/>
              <a:t>, „Poland </a:t>
            </a:r>
            <a:r>
              <a:rPr lang="pl-PL" sz="1400" dirty="0" err="1" smtClean="0"/>
              <a:t>at</a:t>
            </a:r>
            <a:r>
              <a:rPr lang="pl-PL" sz="1400" dirty="0" smtClean="0"/>
              <a:t> </a:t>
            </a:r>
            <a:r>
              <a:rPr lang="pl-PL" sz="1400" dirty="0" err="1" smtClean="0"/>
              <a:t>SuperB</a:t>
            </a:r>
            <a:r>
              <a:rPr lang="pl-PL" sz="1400" dirty="0" smtClean="0"/>
              <a:t>”, </a:t>
            </a:r>
            <a:r>
              <a:rPr lang="pl-PL" sz="1400" dirty="0" err="1" smtClean="0"/>
              <a:t>SuperB</a:t>
            </a:r>
            <a:r>
              <a:rPr lang="pl-PL" sz="1400" dirty="0" smtClean="0"/>
              <a:t> Information Day, Strasburg, Sept. 2011,</a:t>
            </a:r>
          </a:p>
          <a:p>
            <a:pPr marL="0" indent="0">
              <a:buNone/>
            </a:pPr>
            <a:r>
              <a:rPr lang="pl-PL" sz="1400" dirty="0" smtClean="0">
                <a:hlinkClick r:id="rId4"/>
              </a:rPr>
              <a:t>http://indico.in2p3.fr/conferenceTimeTable.py?confId=5622#20110923</a:t>
            </a: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r>
              <a:rPr lang="pl-PL" sz="1400" dirty="0" err="1" smtClean="0"/>
              <a:t>T.Lesiak</a:t>
            </a:r>
            <a:r>
              <a:rPr lang="pl-PL" sz="1400" dirty="0" smtClean="0"/>
              <a:t>, „The </a:t>
            </a:r>
            <a:r>
              <a:rPr lang="pl-PL" sz="1400" dirty="0" err="1" smtClean="0"/>
              <a:t>SuperB</a:t>
            </a:r>
            <a:r>
              <a:rPr lang="pl-PL" sz="1400" dirty="0" smtClean="0"/>
              <a:t> Project”, </a:t>
            </a:r>
            <a:r>
              <a:rPr lang="pl-PL" sz="1400" dirty="0" err="1" smtClean="0"/>
              <a:t>Strangeness</a:t>
            </a:r>
            <a:r>
              <a:rPr lang="pl-PL" sz="1400" dirty="0" smtClean="0"/>
              <a:t> in </a:t>
            </a:r>
            <a:r>
              <a:rPr lang="pl-PL" sz="1400" dirty="0" err="1" smtClean="0"/>
              <a:t>Quark</a:t>
            </a:r>
            <a:r>
              <a:rPr lang="pl-PL" sz="1400" dirty="0" smtClean="0"/>
              <a:t> </a:t>
            </a:r>
            <a:r>
              <a:rPr lang="pl-PL" sz="1400" dirty="0" err="1" smtClean="0"/>
              <a:t>Matter</a:t>
            </a:r>
            <a:r>
              <a:rPr lang="pl-PL" sz="1400" dirty="0" smtClean="0"/>
              <a:t> </a:t>
            </a:r>
            <a:r>
              <a:rPr lang="pl-PL" sz="1400" dirty="0" err="1" smtClean="0"/>
              <a:t>Conf</a:t>
            </a:r>
            <a:r>
              <a:rPr lang="pl-PL" sz="1400" dirty="0" smtClean="0"/>
              <a:t>., Kraków, Sept. 2011, </a:t>
            </a:r>
          </a:p>
          <a:p>
            <a:pPr marL="0" indent="0">
              <a:buNone/>
            </a:pPr>
            <a:r>
              <a:rPr lang="pl-PL" sz="1400" dirty="0" smtClean="0">
                <a:hlinkClick r:id="rId5"/>
              </a:rPr>
              <a:t>http://indico.ujk.edu.pl/contributionDisplay.py?sessionId=25&amp;contribId=1&amp;confId=0</a:t>
            </a: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r>
              <a:rPr lang="pl-PL" sz="1400" dirty="0" err="1" smtClean="0"/>
              <a:t>J.Wiechczyński</a:t>
            </a:r>
            <a:r>
              <a:rPr lang="pl-PL" sz="1400" dirty="0" smtClean="0"/>
              <a:t>, „The IFR </a:t>
            </a:r>
            <a:r>
              <a:rPr lang="pl-PL" sz="1400" dirty="0" err="1" smtClean="0"/>
              <a:t>Detector</a:t>
            </a:r>
            <a:r>
              <a:rPr lang="pl-PL" sz="1400" dirty="0" smtClean="0"/>
              <a:t> </a:t>
            </a:r>
            <a:r>
              <a:rPr lang="pl-PL" sz="1400" dirty="0" err="1" smtClean="0"/>
              <a:t>at</a:t>
            </a:r>
            <a:r>
              <a:rPr lang="pl-PL" sz="1400" dirty="0" smtClean="0"/>
              <a:t> </a:t>
            </a:r>
            <a:r>
              <a:rPr lang="pl-PL" sz="1400" dirty="0" err="1" smtClean="0"/>
              <a:t>SuperB</a:t>
            </a:r>
            <a:r>
              <a:rPr lang="pl-PL" sz="1400" dirty="0" smtClean="0"/>
              <a:t>”, </a:t>
            </a:r>
            <a:r>
              <a:rPr lang="pl-PL" sz="1400" dirty="0" err="1" smtClean="0"/>
              <a:t>Epiphany</a:t>
            </a:r>
            <a:r>
              <a:rPr lang="pl-PL" sz="1400" dirty="0" smtClean="0"/>
              <a:t> </a:t>
            </a:r>
            <a:r>
              <a:rPr lang="pl-PL" sz="1400" dirty="0" err="1" smtClean="0"/>
              <a:t>Conf</a:t>
            </a:r>
            <a:r>
              <a:rPr lang="pl-PL" sz="1400" dirty="0" smtClean="0"/>
              <a:t>., Kraków, Jan. 2012, </a:t>
            </a:r>
            <a:r>
              <a:rPr lang="pl-PL" sz="1400" dirty="0" smtClean="0">
                <a:hlinkClick r:id="rId6"/>
              </a:rPr>
              <a:t>http://epiphany.ifj.edu.pl/current/pres/wiechczynski.pdf</a:t>
            </a: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r>
              <a:rPr lang="pl-PL" sz="1400" dirty="0" err="1" smtClean="0"/>
              <a:t>M.Chrząszcz</a:t>
            </a:r>
            <a:r>
              <a:rPr lang="pl-PL" sz="1400" dirty="0" smtClean="0"/>
              <a:t>, „</a:t>
            </a:r>
            <a:r>
              <a:rPr lang="pl-PL" sz="1400" dirty="0" err="1" smtClean="0"/>
              <a:t>Vertex</a:t>
            </a:r>
            <a:r>
              <a:rPr lang="pl-PL" sz="1400" dirty="0" smtClean="0"/>
              <a:t> </a:t>
            </a:r>
            <a:r>
              <a:rPr lang="pl-PL" sz="1400" dirty="0" err="1" smtClean="0"/>
              <a:t>Detector</a:t>
            </a:r>
            <a:r>
              <a:rPr lang="pl-PL" sz="1400" dirty="0" smtClean="0"/>
              <a:t> for </a:t>
            </a:r>
            <a:r>
              <a:rPr lang="pl-PL" sz="1400" dirty="0" err="1" smtClean="0"/>
              <a:t>SuperB</a:t>
            </a:r>
            <a:r>
              <a:rPr lang="pl-PL" sz="1400" dirty="0" smtClean="0"/>
              <a:t>”, </a:t>
            </a:r>
            <a:r>
              <a:rPr lang="pl-PL" sz="1400" dirty="0" err="1" smtClean="0"/>
              <a:t>Epiphany</a:t>
            </a:r>
            <a:r>
              <a:rPr lang="pl-PL" sz="1400" dirty="0" smtClean="0"/>
              <a:t> </a:t>
            </a:r>
            <a:r>
              <a:rPr lang="pl-PL" sz="1400" dirty="0" err="1" smtClean="0"/>
              <a:t>Conf</a:t>
            </a:r>
            <a:r>
              <a:rPr lang="pl-PL" sz="1400" dirty="0" smtClean="0"/>
              <a:t>., Kraków, Jan. 2012, </a:t>
            </a:r>
            <a:r>
              <a:rPr lang="pl-PL" sz="1400" dirty="0" smtClean="0">
                <a:hlinkClick r:id="rId7"/>
              </a:rPr>
              <a:t>http://epiphany.ifj.edu.pl/current/pres/chrzaszcz.pdf</a:t>
            </a:r>
            <a:endParaRPr lang="pl-PL" sz="1400" dirty="0" smtClean="0"/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400" dirty="0" err="1" smtClean="0"/>
              <a:t>T.Lesiak</a:t>
            </a:r>
            <a:r>
              <a:rPr lang="pl-PL" sz="1400" dirty="0" smtClean="0"/>
              <a:t>, „</a:t>
            </a:r>
            <a:r>
              <a:rPr lang="en-US" sz="1400" dirty="0"/>
              <a:t>The </a:t>
            </a:r>
            <a:r>
              <a:rPr lang="en-US" sz="1400" dirty="0" err="1"/>
              <a:t>SuperB</a:t>
            </a:r>
            <a:r>
              <a:rPr lang="en-US" sz="1400" dirty="0"/>
              <a:t> Project: a Window to the Matter-Antimatter Asymmetry and a Challenging Computing Platform, </a:t>
            </a:r>
            <a:r>
              <a:rPr lang="pl-PL" sz="1400" dirty="0" smtClean="0"/>
              <a:t>”, KUKDM, Zakopane, marzec 2012, </a:t>
            </a:r>
            <a:r>
              <a:rPr lang="pl-PL" sz="1400" dirty="0">
                <a:hlinkClick r:id="rId8"/>
              </a:rPr>
              <a:t>http://</a:t>
            </a:r>
            <a:r>
              <a:rPr lang="pl-PL" sz="1400" dirty="0" smtClean="0">
                <a:hlinkClick r:id="rId8"/>
              </a:rPr>
              <a:t>www.cyfronet.pl/kdm12/agenda.html</a:t>
            </a:r>
            <a:endParaRPr lang="pl-PL" sz="1400" dirty="0" smtClean="0"/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400" dirty="0" err="1" smtClean="0"/>
              <a:t>J.Wiechczyński</a:t>
            </a:r>
            <a:r>
              <a:rPr lang="pl-PL" sz="1400" dirty="0" smtClean="0"/>
              <a:t>, „</a:t>
            </a:r>
            <a:r>
              <a:rPr lang="en-US" sz="1400" dirty="0" smtClean="0"/>
              <a:t>The </a:t>
            </a:r>
            <a:r>
              <a:rPr lang="pl-PL" sz="1400" dirty="0" err="1" smtClean="0"/>
              <a:t>S</a:t>
            </a:r>
            <a:r>
              <a:rPr lang="en-US" sz="1400" dirty="0" err="1" smtClean="0"/>
              <a:t>uperB</a:t>
            </a:r>
            <a:r>
              <a:rPr lang="en-US" sz="1400" dirty="0" smtClean="0"/>
              <a:t> </a:t>
            </a:r>
            <a:r>
              <a:rPr lang="pl-PL" sz="1400" dirty="0" smtClean="0"/>
              <a:t>F</a:t>
            </a:r>
            <a:r>
              <a:rPr lang="en-US" sz="1400" dirty="0" err="1" smtClean="0"/>
              <a:t>actory</a:t>
            </a:r>
            <a:r>
              <a:rPr lang="en-US" sz="1400" dirty="0"/>
              <a:t>, </a:t>
            </a:r>
            <a:r>
              <a:rPr lang="pl-PL" sz="1400" dirty="0" smtClean="0"/>
              <a:t>P</a:t>
            </a:r>
            <a:r>
              <a:rPr lang="en-US" sz="1400" dirty="0" err="1" smtClean="0"/>
              <a:t>hysics</a:t>
            </a:r>
            <a:r>
              <a:rPr lang="en-US" sz="1400" dirty="0" smtClean="0"/>
              <a:t> </a:t>
            </a:r>
            <a:r>
              <a:rPr lang="pl-PL" sz="1400" dirty="0" smtClean="0"/>
              <a:t>P</a:t>
            </a:r>
            <a:r>
              <a:rPr lang="en-US" sz="1400" dirty="0" err="1" smtClean="0"/>
              <a:t>otential</a:t>
            </a:r>
            <a:r>
              <a:rPr lang="en-US" sz="1400" dirty="0" smtClean="0"/>
              <a:t> </a:t>
            </a:r>
            <a:r>
              <a:rPr lang="en-US" sz="1400" dirty="0"/>
              <a:t>and </a:t>
            </a:r>
            <a:r>
              <a:rPr lang="pl-PL" sz="1400" dirty="0" smtClean="0"/>
              <a:t>P</a:t>
            </a:r>
            <a:r>
              <a:rPr lang="en-US" sz="1400" dirty="0" err="1" smtClean="0"/>
              <a:t>roject</a:t>
            </a:r>
            <a:r>
              <a:rPr lang="en-US" sz="1400" dirty="0" smtClean="0"/>
              <a:t> </a:t>
            </a:r>
            <a:r>
              <a:rPr lang="pl-PL" sz="1400" dirty="0" smtClean="0"/>
              <a:t>S</a:t>
            </a:r>
            <a:r>
              <a:rPr lang="en-US" sz="1400" dirty="0" err="1" smtClean="0"/>
              <a:t>tatus</a:t>
            </a:r>
            <a:r>
              <a:rPr lang="pl-PL" sz="1400" dirty="0" smtClean="0"/>
              <a:t>”, MESON 2012, Kraków, </a:t>
            </a:r>
            <a:r>
              <a:rPr lang="pl-PL" sz="1400" dirty="0" err="1" smtClean="0"/>
              <a:t>June</a:t>
            </a:r>
            <a:r>
              <a:rPr lang="pl-PL" sz="1400" dirty="0" smtClean="0"/>
              <a:t> 2012.</a:t>
            </a: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400" dirty="0" err="1" smtClean="0"/>
              <a:t>T.Lesiak</a:t>
            </a:r>
            <a:r>
              <a:rPr lang="pl-PL" sz="1400" dirty="0" smtClean="0"/>
              <a:t>,  „</a:t>
            </a:r>
            <a:r>
              <a:rPr lang="en-US" sz="1400" dirty="0" smtClean="0"/>
              <a:t>The </a:t>
            </a:r>
            <a:r>
              <a:rPr lang="pl-PL" sz="1400" dirty="0"/>
              <a:t>S</a:t>
            </a:r>
            <a:r>
              <a:rPr lang="en-US" sz="1400" dirty="0" err="1"/>
              <a:t>uperB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pl-PL" sz="1400" dirty="0"/>
              <a:t>S</a:t>
            </a:r>
            <a:r>
              <a:rPr lang="en-US" sz="1400" dirty="0" err="1"/>
              <a:t>tatus</a:t>
            </a:r>
            <a:r>
              <a:rPr lang="pl-PL" sz="1400" dirty="0" smtClean="0"/>
              <a:t>”, 4th</a:t>
            </a:r>
            <a:r>
              <a:rPr lang="en-US" sz="1400" dirty="0" smtClean="0"/>
              <a:t> </a:t>
            </a:r>
            <a:r>
              <a:rPr lang="en-US" sz="1400" dirty="0"/>
              <a:t>Workshop on Theory, Phenomenology and Experiments in </a:t>
            </a:r>
            <a:r>
              <a:rPr lang="en-US" sz="1400" dirty="0" err="1"/>
              <a:t>Flavour</a:t>
            </a:r>
            <a:r>
              <a:rPr lang="en-US" sz="1400" dirty="0"/>
              <a:t> </a:t>
            </a:r>
            <a:r>
              <a:rPr lang="en-US" sz="1400" dirty="0" smtClean="0"/>
              <a:t>Physics</a:t>
            </a:r>
            <a:r>
              <a:rPr lang="pl-PL" sz="1400" dirty="0" smtClean="0"/>
              <a:t>,</a:t>
            </a:r>
          </a:p>
          <a:p>
            <a:pPr marL="0" indent="0">
              <a:buNone/>
            </a:pPr>
            <a:r>
              <a:rPr lang="pl-PL" sz="1400" dirty="0"/>
              <a:t> </a:t>
            </a:r>
            <a:r>
              <a:rPr lang="pl-PL" sz="1400" dirty="0" smtClean="0"/>
              <a:t>                 Capri, </a:t>
            </a:r>
            <a:r>
              <a:rPr lang="pl-PL" sz="1400" dirty="0" err="1"/>
              <a:t>June</a:t>
            </a:r>
            <a:r>
              <a:rPr lang="pl-PL" sz="1400" dirty="0"/>
              <a:t> 2012</a:t>
            </a:r>
            <a:r>
              <a:rPr lang="pl-PL" sz="1400" dirty="0" smtClean="0"/>
              <a:t>.</a:t>
            </a:r>
            <a:endParaRPr lang="pl-PL" sz="1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47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 txBox="1">
            <a:spLocks/>
          </p:cNvSpPr>
          <p:nvPr/>
        </p:nvSpPr>
        <p:spPr>
          <a:xfrm>
            <a:off x="251520" y="-99392"/>
            <a:ext cx="880060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l-PL" dirty="0" smtClean="0"/>
              <a:t>Financial </a:t>
            </a:r>
            <a:r>
              <a:rPr lang="pl-PL" dirty="0" err="1" smtClean="0"/>
              <a:t>Resources</a:t>
            </a:r>
            <a:endParaRPr lang="pl-PL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17989" y="1124744"/>
            <a:ext cx="7954411" cy="557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kern="0" noProof="0" dirty="0" err="1" smtClean="0"/>
              <a:t>Two</a:t>
            </a:r>
            <a:r>
              <a:rPr lang="pl-PL" kern="0" noProof="0" dirty="0" smtClean="0"/>
              <a:t> grant </a:t>
            </a:r>
            <a:r>
              <a:rPr lang="pl-PL" kern="0" noProof="0" dirty="0" err="1" smtClean="0"/>
              <a:t>proposals</a:t>
            </a:r>
            <a:r>
              <a:rPr lang="pl-PL" kern="0" noProof="0" dirty="0" smtClean="0"/>
              <a:t> </a:t>
            </a:r>
            <a:r>
              <a:rPr lang="pl-PL" kern="0" noProof="0" dirty="0" err="1" smtClean="0"/>
              <a:t>sent</a:t>
            </a:r>
            <a:r>
              <a:rPr lang="pl-PL" kern="0" noProof="0" dirty="0" smtClean="0"/>
              <a:t> to the </a:t>
            </a:r>
            <a:r>
              <a:rPr lang="pl-PL" kern="0" noProof="0" dirty="0" err="1" smtClean="0"/>
              <a:t>National</a:t>
            </a:r>
            <a:r>
              <a:rPr lang="pl-PL" kern="0" noProof="0" dirty="0" smtClean="0"/>
              <a:t> Centre of </a:t>
            </a:r>
            <a:r>
              <a:rPr lang="pl-PL" kern="0" noProof="0" dirty="0" smtClean="0"/>
              <a:t>Science. </a:t>
            </a:r>
            <a:endParaRPr lang="pl-PL" kern="0" noProof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b="0" i="0" u="none" strike="noStrike" kern="0" cap="none" spc="0" normalizeH="0" baseline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kern="0" noProof="0" dirty="0" smtClean="0"/>
              <a:t>The </a:t>
            </a:r>
            <a:r>
              <a:rPr lang="pl-PL" kern="0" noProof="0" dirty="0" err="1" smtClean="0"/>
              <a:t>next</a:t>
            </a:r>
            <a:r>
              <a:rPr lang="pl-PL" kern="0" noProof="0" dirty="0" smtClean="0"/>
              <a:t> </a:t>
            </a:r>
            <a:r>
              <a:rPr lang="pl-PL" kern="0" noProof="0" dirty="0" err="1" smtClean="0"/>
              <a:t>attempt</a:t>
            </a:r>
            <a:r>
              <a:rPr lang="pl-PL" kern="0" noProof="0" dirty="0" smtClean="0"/>
              <a:t> – </a:t>
            </a:r>
            <a:r>
              <a:rPr lang="pl-PL" kern="0" noProof="0" dirty="0" err="1" smtClean="0"/>
              <a:t>deadline</a:t>
            </a:r>
            <a:r>
              <a:rPr lang="pl-PL" kern="0" noProof="0" dirty="0" smtClean="0"/>
              <a:t> </a:t>
            </a:r>
            <a:r>
              <a:rPr lang="pl-PL" kern="0" noProof="0" dirty="0" smtClean="0"/>
              <a:t> </a:t>
            </a:r>
            <a:r>
              <a:rPr lang="pl-PL" kern="0" dirty="0" smtClean="0"/>
              <a:t>S</a:t>
            </a:r>
            <a:r>
              <a:rPr lang="pl-PL" kern="0" noProof="0" dirty="0" err="1" smtClean="0"/>
              <a:t>eptember</a:t>
            </a:r>
            <a:r>
              <a:rPr lang="pl-PL" kern="0" noProof="0" dirty="0" smtClean="0"/>
              <a:t> 15.</a:t>
            </a:r>
            <a:endParaRPr lang="pl-PL" kern="0" noProof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kern="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kern="0" dirty="0" err="1" smtClean="0"/>
              <a:t>Very</a:t>
            </a:r>
            <a:r>
              <a:rPr lang="pl-PL" kern="0" dirty="0" smtClean="0"/>
              <a:t>  </a:t>
            </a:r>
            <a:r>
              <a:rPr lang="pl-PL" kern="0" dirty="0" err="1" smtClean="0"/>
              <a:t>limited</a:t>
            </a:r>
            <a:r>
              <a:rPr lang="pl-PL" kern="0" dirty="0" smtClean="0"/>
              <a:t> </a:t>
            </a:r>
            <a:r>
              <a:rPr lang="pl-PL" kern="0" dirty="0" err="1" smtClean="0"/>
              <a:t>resources</a:t>
            </a:r>
            <a:r>
              <a:rPr lang="pl-PL" kern="0" dirty="0" smtClean="0"/>
              <a:t> </a:t>
            </a:r>
            <a:r>
              <a:rPr lang="pl-PL" kern="0" dirty="0" err="1" smtClean="0"/>
              <a:t>inside</a:t>
            </a:r>
            <a:r>
              <a:rPr lang="pl-PL" kern="0" dirty="0" smtClean="0"/>
              <a:t> of the </a:t>
            </a:r>
            <a:r>
              <a:rPr lang="pl-PL" kern="0" dirty="0" err="1" smtClean="0"/>
              <a:t>labs</a:t>
            </a:r>
            <a:r>
              <a:rPr lang="pl-PL" kern="0" dirty="0" smtClean="0"/>
              <a:t> (</a:t>
            </a:r>
            <a:r>
              <a:rPr lang="pl-PL" kern="0" dirty="0" err="1" smtClean="0"/>
              <a:t>mainly</a:t>
            </a:r>
            <a:r>
              <a:rPr lang="pl-PL" kern="0" dirty="0" smtClean="0"/>
              <a:t> </a:t>
            </a:r>
            <a:r>
              <a:rPr lang="pl-PL" kern="0" dirty="0" err="1" smtClean="0"/>
              <a:t>at</a:t>
            </a:r>
            <a:r>
              <a:rPr lang="pl-PL" kern="0" dirty="0" smtClean="0"/>
              <a:t> the INP PAN</a:t>
            </a:r>
            <a:r>
              <a:rPr lang="pl-PL" kern="0" dirty="0" smtClean="0"/>
              <a:t>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kern="0" noProof="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kern="0" dirty="0" err="1" smtClean="0"/>
              <a:t>Some</a:t>
            </a:r>
            <a:r>
              <a:rPr lang="pl-PL" kern="0" dirty="0" smtClean="0"/>
              <a:t> </a:t>
            </a:r>
            <a:r>
              <a:rPr lang="pl-PL" kern="0" dirty="0" err="1" smtClean="0"/>
              <a:t>resources</a:t>
            </a:r>
            <a:r>
              <a:rPr lang="pl-PL" kern="0" dirty="0" smtClean="0"/>
              <a:t> for „TAUOLA </a:t>
            </a:r>
            <a:r>
              <a:rPr lang="pl-PL" kern="0" dirty="0" err="1" smtClean="0"/>
              <a:t>physics</a:t>
            </a:r>
            <a:r>
              <a:rPr lang="pl-PL" kern="0" dirty="0" smtClean="0"/>
              <a:t>” from the </a:t>
            </a:r>
            <a:r>
              <a:rPr lang="pl-PL" kern="0" dirty="0" err="1" smtClean="0"/>
              <a:t>National</a:t>
            </a:r>
            <a:r>
              <a:rPr lang="pl-PL" kern="0" dirty="0" smtClean="0"/>
              <a:t> Centre of Science.</a:t>
            </a:r>
            <a:endParaRPr lang="pl-PL" kern="0" noProof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kern="0" dirty="0" smtClean="0"/>
              <a:t>A </a:t>
            </a:r>
            <a:r>
              <a:rPr lang="pl-PL" kern="0" dirty="0" err="1" smtClean="0"/>
              <a:t>prestigious</a:t>
            </a:r>
            <a:r>
              <a:rPr lang="pl-PL" kern="0" dirty="0" smtClean="0"/>
              <a:t>  „</a:t>
            </a:r>
            <a:r>
              <a:rPr lang="pl-PL" kern="0" dirty="0" err="1" smtClean="0"/>
              <a:t>diamond</a:t>
            </a:r>
            <a:r>
              <a:rPr lang="pl-PL" kern="0" dirty="0" smtClean="0"/>
              <a:t> grant”  for Marcin Chrząszcz  - 50 </a:t>
            </a:r>
            <a:r>
              <a:rPr lang="pl-PL" kern="0" dirty="0" err="1" smtClean="0"/>
              <a:t>kEUR</a:t>
            </a:r>
            <a:r>
              <a:rPr lang="pl-PL" kern="0" dirty="0" smtClean="0"/>
              <a:t> for </a:t>
            </a:r>
            <a:r>
              <a:rPr lang="pl-PL" kern="0" dirty="0" err="1" smtClean="0"/>
              <a:t>three</a:t>
            </a:r>
            <a:r>
              <a:rPr lang="pl-PL" kern="0" dirty="0" smtClean="0"/>
              <a:t> </a:t>
            </a:r>
            <a:r>
              <a:rPr lang="pl-PL" kern="0" dirty="0" err="1" smtClean="0"/>
              <a:t>years</a:t>
            </a:r>
            <a:r>
              <a:rPr lang="pl-PL" kern="0" dirty="0" smtClean="0"/>
              <a:t>.</a:t>
            </a:r>
            <a:endParaRPr lang="pl-PL" kern="0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kern="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kern="0" dirty="0" smtClean="0"/>
              <a:t>A </a:t>
            </a:r>
            <a:r>
              <a:rPr lang="pl-PL" kern="0" dirty="0" err="1" smtClean="0"/>
              <a:t>successful</a:t>
            </a:r>
            <a:r>
              <a:rPr lang="pl-PL" kern="0" dirty="0" smtClean="0"/>
              <a:t> </a:t>
            </a:r>
            <a:r>
              <a:rPr lang="pl-PL" kern="0" dirty="0" err="1" smtClean="0"/>
              <a:t>application</a:t>
            </a:r>
            <a:r>
              <a:rPr lang="pl-PL" kern="0" dirty="0" smtClean="0"/>
              <a:t> to the </a:t>
            </a:r>
            <a:r>
              <a:rPr lang="pl-PL" kern="0" dirty="0" err="1" smtClean="0"/>
              <a:t>Polish</a:t>
            </a:r>
            <a:r>
              <a:rPr lang="pl-PL" kern="0" dirty="0" smtClean="0"/>
              <a:t> </a:t>
            </a:r>
            <a:r>
              <a:rPr lang="pl-PL" kern="0" dirty="0" err="1" smtClean="0"/>
              <a:t>Academy</a:t>
            </a:r>
            <a:r>
              <a:rPr lang="pl-PL" kern="0" dirty="0" smtClean="0"/>
              <a:t> of </a:t>
            </a:r>
            <a:r>
              <a:rPr lang="pl-PL" kern="0" dirty="0" err="1" smtClean="0"/>
              <a:t>Sciences</a:t>
            </a:r>
            <a:r>
              <a:rPr lang="pl-PL" kern="0" dirty="0" smtClean="0"/>
              <a:t> for the </a:t>
            </a:r>
            <a:r>
              <a:rPr lang="pl-PL" kern="0" dirty="0" err="1" smtClean="0"/>
              <a:t>organization</a:t>
            </a:r>
            <a:r>
              <a:rPr lang="pl-PL" kern="0" dirty="0" smtClean="0"/>
              <a:t> of the IFR </a:t>
            </a:r>
            <a:r>
              <a:rPr lang="pl-PL" kern="0" dirty="0" err="1" smtClean="0"/>
              <a:t>workshop</a:t>
            </a:r>
            <a:r>
              <a:rPr lang="pl-PL" kern="0" dirty="0" smtClean="0"/>
              <a:t> in </a:t>
            </a:r>
            <a:r>
              <a:rPr lang="pl-PL" kern="0" dirty="0" err="1" smtClean="0"/>
              <a:t>Krakow</a:t>
            </a:r>
            <a:r>
              <a:rPr lang="pl-PL" kern="0" dirty="0" smtClean="0"/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kern="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kern="0" dirty="0" err="1" smtClean="0"/>
              <a:t>Several</a:t>
            </a:r>
            <a:r>
              <a:rPr lang="pl-PL" kern="0" dirty="0" smtClean="0"/>
              <a:t> </a:t>
            </a:r>
            <a:r>
              <a:rPr lang="pl-PL" kern="0" dirty="0" err="1" smtClean="0"/>
              <a:t>common</a:t>
            </a:r>
            <a:r>
              <a:rPr lang="pl-PL" kern="0" dirty="0" smtClean="0"/>
              <a:t> </a:t>
            </a:r>
            <a:r>
              <a:rPr lang="pl-PL" kern="0" dirty="0" err="1" smtClean="0"/>
              <a:t>applications</a:t>
            </a:r>
            <a:r>
              <a:rPr lang="pl-PL" kern="0" dirty="0" smtClean="0"/>
              <a:t> </a:t>
            </a:r>
            <a:r>
              <a:rPr lang="pl-PL" kern="0" noProof="0" dirty="0" smtClean="0"/>
              <a:t>Ferrara-Kraków.</a:t>
            </a:r>
            <a:endParaRPr lang="pl-PL" kern="0" noProof="0" dirty="0" smtClean="0"/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pl-PL" kern="0" noProof="0" dirty="0"/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kern="0" noProof="0" dirty="0" err="1" smtClean="0"/>
              <a:t>Interest</a:t>
            </a:r>
            <a:r>
              <a:rPr lang="pl-PL" kern="0" noProof="0" dirty="0" smtClean="0"/>
              <a:t> of </a:t>
            </a:r>
            <a:r>
              <a:rPr lang="pl-PL" kern="0" noProof="0" dirty="0" err="1" smtClean="0"/>
              <a:t>polish</a:t>
            </a:r>
            <a:r>
              <a:rPr lang="pl-PL" kern="0" noProof="0" dirty="0" smtClean="0"/>
              <a:t> </a:t>
            </a:r>
            <a:r>
              <a:rPr lang="pl-PL" kern="0" noProof="0" dirty="0" err="1" smtClean="0"/>
              <a:t>scientists</a:t>
            </a:r>
            <a:r>
              <a:rPr lang="pl-PL" kern="0" noProof="0" dirty="0" smtClean="0"/>
              <a:t> and </a:t>
            </a:r>
            <a:r>
              <a:rPr lang="pl-PL" kern="0" noProof="0" dirty="0" err="1" smtClean="0"/>
              <a:t>agencies</a:t>
            </a:r>
            <a:r>
              <a:rPr lang="pl-PL" kern="0" noProof="0" dirty="0" smtClean="0"/>
              <a:t>  in the </a:t>
            </a:r>
            <a:r>
              <a:rPr lang="pl-PL" kern="0" noProof="0" dirty="0" err="1" smtClean="0"/>
              <a:t>SuperB</a:t>
            </a:r>
            <a:r>
              <a:rPr lang="pl-PL" kern="0" noProof="0" dirty="0" smtClean="0"/>
              <a:t> </a:t>
            </a:r>
            <a:r>
              <a:rPr lang="pl-PL" kern="0" noProof="0" dirty="0" smtClean="0"/>
              <a:t>ERIC and in </a:t>
            </a:r>
            <a:r>
              <a:rPr lang="pl-PL" kern="0" noProof="0" dirty="0" err="1" smtClean="0"/>
              <a:t>future</a:t>
            </a:r>
            <a:r>
              <a:rPr lang="pl-PL" kern="0" noProof="0" dirty="0" smtClean="0"/>
              <a:t> </a:t>
            </a:r>
            <a:r>
              <a:rPr lang="pl-PL" kern="0" noProof="0" dirty="0" err="1" smtClean="0"/>
              <a:t>use</a:t>
            </a:r>
            <a:r>
              <a:rPr lang="pl-PL" kern="0" noProof="0" dirty="0" smtClean="0"/>
              <a:t> of synchrotron </a:t>
            </a:r>
            <a:r>
              <a:rPr lang="pl-PL" kern="0" noProof="0" dirty="0" err="1" smtClean="0"/>
              <a:t>light</a:t>
            </a:r>
            <a:r>
              <a:rPr lang="pl-PL" kern="0" noProof="0" dirty="0" smtClean="0"/>
              <a:t> lines.</a:t>
            </a:r>
            <a:endParaRPr lang="pl-PL" kern="0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18920" y="6952307"/>
            <a:ext cx="2133600" cy="365125"/>
          </a:xfrm>
        </p:spPr>
        <p:txBody>
          <a:bodyPr/>
          <a:lstStyle/>
          <a:p>
            <a:fld id="{1873FFA8-2DA5-479A-9E37-FF01689A6E2D}" type="slidenum">
              <a:rPr lang="pl-PL" smtClean="0"/>
              <a:t>15</a:t>
            </a:fld>
            <a:endParaRPr lang="pl-PL"/>
          </a:p>
        </p:txBody>
      </p:sp>
      <p:pic>
        <p:nvPicPr>
          <p:cNvPr id="1026" name="Picture 2" descr="https://encrypted-tbn0.google.com/images?q=tbn:ANd9GcS-AOjXE-nwb5dvnMW7CS_INH89YKxNKR3tFLIwJXsc-PFAUnBKA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908720"/>
            <a:ext cx="851550" cy="81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13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Summary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pPr/>
              <a:t>16</a:t>
            </a:fld>
            <a:endParaRPr lang="pl-P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3784" y="1628800"/>
            <a:ext cx="7740624" cy="297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kern="0" dirty="0" smtClean="0"/>
              <a:t>Non-</a:t>
            </a:r>
            <a:r>
              <a:rPr lang="pl-PL" sz="2400" kern="0" dirty="0" err="1" smtClean="0"/>
              <a:t>negligible</a:t>
            </a:r>
            <a:r>
              <a:rPr lang="pl-PL" sz="2400" kern="0" dirty="0" smtClean="0"/>
              <a:t> </a:t>
            </a:r>
            <a:r>
              <a:rPr lang="pl-PL" sz="2400" kern="0" dirty="0" err="1" smtClean="0"/>
              <a:t>polish</a:t>
            </a:r>
            <a:r>
              <a:rPr lang="pl-PL" sz="2400" kern="0" dirty="0" smtClean="0"/>
              <a:t> </a:t>
            </a:r>
            <a:r>
              <a:rPr lang="pl-PL" sz="2400" kern="0" dirty="0" err="1" smtClean="0"/>
              <a:t>involvement</a:t>
            </a:r>
            <a:r>
              <a:rPr lang="pl-PL" sz="2400" kern="0" dirty="0" smtClean="0"/>
              <a:t>  of </a:t>
            </a:r>
            <a:r>
              <a:rPr lang="pl-PL" sz="2400" kern="0" dirty="0" smtClean="0"/>
              <a:t>10.6 </a:t>
            </a:r>
            <a:r>
              <a:rPr lang="pl-PL" sz="2400" kern="0" dirty="0" smtClean="0"/>
              <a:t>FTE                                        (30 </a:t>
            </a:r>
            <a:r>
              <a:rPr lang="pl-PL" sz="2400" kern="0" dirty="0" err="1" smtClean="0"/>
              <a:t>persons</a:t>
            </a:r>
            <a:r>
              <a:rPr lang="pl-PL" sz="2400" kern="0" dirty="0" smtClean="0"/>
              <a:t> </a:t>
            </a:r>
            <a:r>
              <a:rPr lang="pl-PL" sz="2400" kern="0" dirty="0" err="1" smtClean="0"/>
              <a:t>working</a:t>
            </a:r>
            <a:r>
              <a:rPr lang="pl-PL" sz="2400" kern="0" dirty="0" smtClean="0"/>
              <a:t> part </a:t>
            </a:r>
            <a:r>
              <a:rPr lang="pl-PL" sz="2400" kern="0" dirty="0" err="1" smtClean="0"/>
              <a:t>time</a:t>
            </a:r>
            <a:r>
              <a:rPr lang="pl-PL" sz="2400" kern="0" dirty="0" smtClean="0"/>
              <a:t>).  </a:t>
            </a:r>
            <a:endParaRPr lang="pl-PL" sz="2400" kern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sz="2400" kern="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kern="0" dirty="0" smtClean="0"/>
              <a:t>The </a:t>
            </a:r>
            <a:r>
              <a:rPr lang="pl-PL" sz="2400" kern="0" dirty="0" err="1" smtClean="0"/>
              <a:t>basic</a:t>
            </a:r>
            <a:r>
              <a:rPr lang="pl-PL" sz="2400" kern="0" dirty="0" smtClean="0"/>
              <a:t> </a:t>
            </a:r>
            <a:r>
              <a:rPr lang="pl-PL" sz="2400" kern="0" dirty="0" err="1" smtClean="0"/>
              <a:t>limitation</a:t>
            </a:r>
            <a:r>
              <a:rPr lang="pl-PL" sz="2400" kern="0" dirty="0" smtClean="0"/>
              <a:t> – </a:t>
            </a:r>
            <a:r>
              <a:rPr lang="pl-PL" sz="2400" kern="0" dirty="0" err="1" smtClean="0"/>
              <a:t>lack</a:t>
            </a:r>
            <a:r>
              <a:rPr lang="pl-PL" sz="2400" kern="0" dirty="0" smtClean="0"/>
              <a:t> of real </a:t>
            </a:r>
            <a:r>
              <a:rPr lang="pl-PL" sz="2400" kern="0" dirty="0" err="1" smtClean="0"/>
              <a:t>funding</a:t>
            </a:r>
            <a:r>
              <a:rPr lang="pl-PL" sz="2400" kern="0" dirty="0" smtClean="0"/>
              <a:t> </a:t>
            </a:r>
            <a:r>
              <a:rPr lang="pl-PL" sz="2400" kern="0" dirty="0" err="1" smtClean="0"/>
              <a:t>so</a:t>
            </a:r>
            <a:r>
              <a:rPr lang="pl-PL" sz="2400" kern="0" dirty="0" smtClean="0"/>
              <a:t> </a:t>
            </a:r>
            <a:r>
              <a:rPr lang="pl-PL" sz="2400" kern="0" dirty="0" smtClean="0"/>
              <a:t>far.</a:t>
            </a:r>
            <a:endParaRPr lang="pl-PL" sz="2400" kern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sz="2400" kern="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kern="0" dirty="0" smtClean="0"/>
              <a:t>We </a:t>
            </a:r>
            <a:r>
              <a:rPr lang="pl-PL" sz="2400" kern="0" dirty="0" err="1" smtClean="0"/>
              <a:t>aim</a:t>
            </a:r>
            <a:r>
              <a:rPr lang="pl-PL" sz="2400" kern="0" dirty="0" smtClean="0"/>
              <a:t> for </a:t>
            </a:r>
            <a:r>
              <a:rPr lang="pl-PL" sz="2400" kern="0" dirty="0" err="1" smtClean="0"/>
              <a:t>truly</a:t>
            </a:r>
            <a:r>
              <a:rPr lang="pl-PL" sz="2400" kern="0" dirty="0" smtClean="0"/>
              <a:t> </a:t>
            </a:r>
            <a:r>
              <a:rPr lang="pl-PL" sz="2400" kern="0" dirty="0" err="1" smtClean="0"/>
              <a:t>visible</a:t>
            </a:r>
            <a:r>
              <a:rPr lang="pl-PL" sz="2400" kern="0" dirty="0" smtClean="0"/>
              <a:t> </a:t>
            </a:r>
            <a:r>
              <a:rPr lang="pl-PL" sz="2400" kern="0" dirty="0" smtClean="0"/>
              <a:t> and </a:t>
            </a:r>
            <a:r>
              <a:rPr lang="pl-PL" sz="2400" kern="0" dirty="0" err="1" smtClean="0"/>
              <a:t>substantial</a:t>
            </a:r>
            <a:r>
              <a:rPr lang="pl-PL" sz="2400" kern="0" dirty="0" smtClean="0"/>
              <a:t> participation                  in </a:t>
            </a:r>
            <a:r>
              <a:rPr lang="pl-PL" sz="2400" kern="0" dirty="0" smtClean="0"/>
              <a:t>the </a:t>
            </a:r>
            <a:r>
              <a:rPr lang="pl-PL" sz="2400" kern="0" dirty="0" err="1" smtClean="0"/>
              <a:t>accelerator</a:t>
            </a:r>
            <a:r>
              <a:rPr lang="pl-PL" sz="2400" kern="0" dirty="0" smtClean="0"/>
              <a:t> </a:t>
            </a:r>
            <a:r>
              <a:rPr lang="pl-PL" sz="2400" kern="0" dirty="0" err="1" smtClean="0"/>
              <a:t>construction</a:t>
            </a:r>
            <a:r>
              <a:rPr lang="pl-PL" sz="2400" kern="0" dirty="0" smtClean="0"/>
              <a:t> </a:t>
            </a:r>
            <a:r>
              <a:rPr lang="pl-PL" sz="2400" kern="0" dirty="0" smtClean="0"/>
              <a:t>and </a:t>
            </a:r>
            <a:r>
              <a:rPr lang="pl-PL" sz="2400" kern="0" dirty="0" smtClean="0"/>
              <a:t>IFR </a:t>
            </a:r>
            <a:r>
              <a:rPr lang="pl-PL" sz="2400" kern="0" dirty="0" err="1" smtClean="0"/>
              <a:t>assembly</a:t>
            </a:r>
            <a:r>
              <a:rPr lang="pl-PL" sz="2400" kern="0" dirty="0" smtClean="0"/>
              <a:t> (2015</a:t>
            </a:r>
            <a:r>
              <a:rPr lang="pl-PL" sz="2400" kern="0" dirty="0" smtClean="0"/>
              <a:t>).</a:t>
            </a:r>
            <a:endParaRPr lang="pl-PL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55836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3816425" cy="50405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 bit of </a:t>
            </a:r>
            <a:r>
              <a:rPr lang="pl-PL" dirty="0" err="1" smtClean="0"/>
              <a:t>history</a:t>
            </a:r>
            <a:endParaRPr lang="pl-P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504" y="692696"/>
            <a:ext cx="9144000" cy="590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err="1" smtClean="0">
                <a:solidFill>
                  <a:schemeClr val="tx2"/>
                </a:solidFill>
              </a:rPr>
              <a:t>Proposal</a:t>
            </a:r>
            <a:r>
              <a:rPr lang="pl-PL" sz="1600" kern="0" dirty="0" smtClean="0">
                <a:solidFill>
                  <a:schemeClr val="tx2"/>
                </a:solidFill>
              </a:rPr>
              <a:t> of </a:t>
            </a:r>
            <a:r>
              <a:rPr lang="pl-PL" sz="1600" kern="0" dirty="0" err="1" smtClean="0">
                <a:solidFill>
                  <a:schemeClr val="tx2"/>
                </a:solidFill>
              </a:rPr>
              <a:t>joining</a:t>
            </a:r>
            <a:r>
              <a:rPr lang="pl-PL" sz="1600" kern="0" dirty="0" smtClean="0">
                <a:solidFill>
                  <a:schemeClr val="tx2"/>
                </a:solidFill>
              </a:rPr>
              <a:t> the </a:t>
            </a:r>
            <a:r>
              <a:rPr lang="pl-PL" sz="1600" kern="0" dirty="0" err="1" smtClean="0">
                <a:solidFill>
                  <a:schemeClr val="tx2"/>
                </a:solidFill>
              </a:rPr>
              <a:t>SuperB</a:t>
            </a:r>
            <a:r>
              <a:rPr lang="pl-PL" sz="1600" kern="0" dirty="0" smtClean="0">
                <a:solidFill>
                  <a:schemeClr val="tx2"/>
                </a:solidFill>
              </a:rPr>
              <a:t>  </a:t>
            </a:r>
            <a:r>
              <a:rPr lang="pl-PL" sz="1600" kern="0" dirty="0" err="1" smtClean="0">
                <a:solidFill>
                  <a:schemeClr val="tx2"/>
                </a:solidFill>
              </a:rPr>
              <a:t>offered</a:t>
            </a:r>
            <a:r>
              <a:rPr lang="pl-PL" sz="1600" kern="0" dirty="0" smtClean="0">
                <a:solidFill>
                  <a:schemeClr val="tx2"/>
                </a:solidFill>
              </a:rPr>
              <a:t> to „</a:t>
            </a:r>
            <a:r>
              <a:rPr lang="pl-PL" sz="1600" kern="0" dirty="0" err="1" smtClean="0">
                <a:solidFill>
                  <a:schemeClr val="tx2"/>
                </a:solidFill>
              </a:rPr>
              <a:t>Krakow</a:t>
            </a:r>
            <a:r>
              <a:rPr lang="pl-PL" sz="1600" kern="0" dirty="0" smtClean="0">
                <a:solidFill>
                  <a:schemeClr val="tx2"/>
                </a:solidFill>
              </a:rPr>
              <a:t>” by </a:t>
            </a:r>
            <a:r>
              <a:rPr lang="pl-PL" sz="1600" kern="0" dirty="0" err="1" smtClean="0">
                <a:solidFill>
                  <a:schemeClr val="tx2"/>
                </a:solidFill>
              </a:rPr>
              <a:t>Achille</a:t>
            </a:r>
            <a:r>
              <a:rPr lang="pl-PL" sz="1600" kern="0" dirty="0" smtClean="0">
                <a:solidFill>
                  <a:schemeClr val="tx2"/>
                </a:solidFill>
              </a:rPr>
              <a:t> </a:t>
            </a:r>
            <a:r>
              <a:rPr lang="pl-PL" sz="1600" kern="0" dirty="0" err="1" smtClean="0">
                <a:solidFill>
                  <a:schemeClr val="tx2"/>
                </a:solidFill>
              </a:rPr>
              <a:t>Stocchi</a:t>
            </a:r>
            <a:r>
              <a:rPr lang="pl-PL" sz="1600" kern="0" dirty="0" smtClean="0">
                <a:solidFill>
                  <a:schemeClr val="tx2"/>
                </a:solidFill>
              </a:rPr>
              <a:t> and Guy </a:t>
            </a:r>
            <a:r>
              <a:rPr lang="pl-PL" sz="1600" kern="0" dirty="0" err="1" smtClean="0">
                <a:solidFill>
                  <a:schemeClr val="tx2"/>
                </a:solidFill>
              </a:rPr>
              <a:t>Wormser</a:t>
            </a:r>
            <a:r>
              <a:rPr lang="pl-PL" sz="1600" kern="0" dirty="0" smtClean="0">
                <a:solidFill>
                  <a:schemeClr val="tx2"/>
                </a:solidFill>
              </a:rPr>
              <a:t> </a:t>
            </a:r>
            <a:r>
              <a:rPr lang="pl-PL" sz="1600" kern="0" dirty="0" err="1" smtClean="0">
                <a:solidFill>
                  <a:schemeClr val="tx2"/>
                </a:solidFill>
              </a:rPr>
              <a:t>during</a:t>
            </a:r>
            <a:r>
              <a:rPr lang="pl-PL" sz="1600" kern="0" dirty="0" smtClean="0">
                <a:solidFill>
                  <a:schemeClr val="tx2"/>
                </a:solidFill>
              </a:rPr>
              <a:t> </a:t>
            </a:r>
            <a:r>
              <a:rPr lang="pl-PL" sz="1600" kern="0" dirty="0" err="1" smtClean="0">
                <a:solidFill>
                  <a:schemeClr val="tx2"/>
                </a:solidFill>
              </a:rPr>
              <a:t>conferences</a:t>
            </a:r>
            <a:r>
              <a:rPr lang="pl-PL" sz="1600" kern="0" dirty="0" smtClean="0">
                <a:solidFill>
                  <a:schemeClr val="tx2"/>
                </a:solidFill>
              </a:rPr>
              <a:t>  EPS09 and TESHEP09   </a:t>
            </a:r>
            <a:r>
              <a:rPr lang="pl-PL" sz="1600" kern="0" dirty="0" smtClean="0">
                <a:solidFill>
                  <a:srgbClr val="FF0000"/>
                </a:solidFill>
              </a:rPr>
              <a:t>(Kraków, </a:t>
            </a:r>
            <a:r>
              <a:rPr lang="pl-PL" sz="1600" kern="0" dirty="0" err="1" smtClean="0">
                <a:solidFill>
                  <a:srgbClr val="FF0000"/>
                </a:solidFill>
              </a:rPr>
              <a:t>summer</a:t>
            </a:r>
            <a:r>
              <a:rPr lang="pl-PL" sz="1600" kern="0" dirty="0" smtClean="0">
                <a:solidFill>
                  <a:srgbClr val="FF0000"/>
                </a:solidFill>
              </a:rPr>
              <a:t> </a:t>
            </a:r>
            <a:r>
              <a:rPr lang="pl-PL" sz="1600" kern="0" dirty="0" smtClean="0">
                <a:solidFill>
                  <a:srgbClr val="FF0000"/>
                </a:solidFill>
              </a:rPr>
              <a:t>2009</a:t>
            </a:r>
            <a:r>
              <a:rPr lang="pl-PL" sz="1600" kern="0" dirty="0" smtClean="0">
                <a:solidFill>
                  <a:srgbClr val="FF0000"/>
                </a:solidFill>
              </a:rPr>
              <a:t>).</a:t>
            </a:r>
            <a:endParaRPr lang="pl-PL" sz="1600" kern="0" dirty="0" smtClean="0">
              <a:solidFill>
                <a:srgbClr val="FF0000"/>
              </a:solidFill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sz="1600" kern="0" dirty="0" smtClean="0">
              <a:solidFill>
                <a:srgbClr val="FF0000"/>
              </a:solidFill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err="1" smtClean="0"/>
              <a:t>Acceptance</a:t>
            </a:r>
            <a:r>
              <a:rPr lang="pl-PL" sz="1600" kern="0" dirty="0" smtClean="0"/>
              <a:t> of </a:t>
            </a:r>
            <a:r>
              <a:rPr lang="pl-PL" sz="1600" kern="0" dirty="0" err="1" smtClean="0"/>
              <a:t>Krakow’s</a:t>
            </a:r>
            <a:r>
              <a:rPr lang="pl-PL" sz="1600" kern="0" dirty="0" smtClean="0"/>
              <a:t> participation from the </a:t>
            </a:r>
            <a:r>
              <a:rPr lang="pl-PL" sz="1600" kern="0" dirty="0" err="1" smtClean="0"/>
              <a:t>side</a:t>
            </a:r>
            <a:r>
              <a:rPr lang="pl-PL" sz="1600" kern="0" dirty="0" smtClean="0"/>
              <a:t> of the </a:t>
            </a:r>
            <a:r>
              <a:rPr lang="pl-PL" sz="1600" kern="0" dirty="0" err="1" smtClean="0"/>
              <a:t>SuperB</a:t>
            </a:r>
            <a:r>
              <a:rPr lang="pl-PL" sz="1600" kern="0" dirty="0" smtClean="0"/>
              <a:t>  </a:t>
            </a:r>
            <a:r>
              <a:rPr lang="pl-PL" sz="1600" kern="0" dirty="0" err="1" smtClean="0"/>
              <a:t>governance</a:t>
            </a:r>
            <a:r>
              <a:rPr lang="pl-PL" sz="1600" kern="0" dirty="0" smtClean="0"/>
              <a:t> </a:t>
            </a:r>
            <a:r>
              <a:rPr lang="pl-PL" sz="1600" kern="0" dirty="0" smtClean="0">
                <a:solidFill>
                  <a:srgbClr val="FF0000"/>
                </a:solidFill>
              </a:rPr>
              <a:t>(Frascati, </a:t>
            </a:r>
            <a:r>
              <a:rPr lang="pl-PL" sz="1600" kern="0" dirty="0">
                <a:solidFill>
                  <a:srgbClr val="FF0000"/>
                </a:solidFill>
              </a:rPr>
              <a:t> </a:t>
            </a:r>
            <a:r>
              <a:rPr lang="pl-PL" sz="1600" kern="0" dirty="0" smtClean="0">
                <a:solidFill>
                  <a:srgbClr val="FF0000"/>
                </a:solidFill>
              </a:rPr>
              <a:t>Dec. </a:t>
            </a:r>
            <a:r>
              <a:rPr lang="pl-PL" sz="1600" kern="0" dirty="0" smtClean="0">
                <a:solidFill>
                  <a:srgbClr val="FF0000"/>
                </a:solidFill>
              </a:rPr>
              <a:t>2009).</a:t>
            </a:r>
            <a:endParaRPr lang="pl-PL" sz="1600" kern="0" dirty="0" smtClean="0">
              <a:solidFill>
                <a:srgbClr val="FF0000"/>
              </a:solidFill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pl-PL" sz="1600" kern="0" dirty="0"/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smtClean="0">
                <a:solidFill>
                  <a:schemeClr val="tx2"/>
                </a:solidFill>
              </a:rPr>
              <a:t>Marcello </a:t>
            </a:r>
            <a:r>
              <a:rPr lang="pl-PL" sz="1600" kern="0" dirty="0" err="1" smtClean="0">
                <a:solidFill>
                  <a:schemeClr val="tx2"/>
                </a:solidFill>
              </a:rPr>
              <a:t>Giorgi</a:t>
            </a:r>
            <a:r>
              <a:rPr lang="pl-PL" sz="1600" kern="0" dirty="0" smtClean="0">
                <a:solidFill>
                  <a:schemeClr val="tx2"/>
                </a:solidFill>
              </a:rPr>
              <a:t> and Alberto </a:t>
            </a:r>
            <a:r>
              <a:rPr lang="pl-PL" sz="1600" kern="0" dirty="0" err="1" smtClean="0">
                <a:solidFill>
                  <a:schemeClr val="tx2"/>
                </a:solidFill>
              </a:rPr>
              <a:t>Lusiani</a:t>
            </a:r>
            <a:r>
              <a:rPr lang="pl-PL" sz="1600" kern="0" dirty="0" smtClean="0">
                <a:solidFill>
                  <a:schemeClr val="tx2"/>
                </a:solidFill>
              </a:rPr>
              <a:t> </a:t>
            </a:r>
            <a:r>
              <a:rPr lang="pl-PL" sz="1600" kern="0" dirty="0" err="1" smtClean="0">
                <a:solidFill>
                  <a:schemeClr val="tx2"/>
                </a:solidFill>
              </a:rPr>
              <a:t>visited</a:t>
            </a:r>
            <a:r>
              <a:rPr lang="pl-PL" sz="1600" kern="0" dirty="0" smtClean="0">
                <a:solidFill>
                  <a:schemeClr val="tx2"/>
                </a:solidFill>
              </a:rPr>
              <a:t> </a:t>
            </a:r>
            <a:r>
              <a:rPr lang="pl-PL" sz="1600" kern="0" dirty="0" err="1" smtClean="0">
                <a:solidFill>
                  <a:schemeClr val="tx2"/>
                </a:solidFill>
              </a:rPr>
              <a:t>all</a:t>
            </a:r>
            <a:r>
              <a:rPr lang="pl-PL" sz="1600" kern="0" dirty="0" smtClean="0">
                <a:solidFill>
                  <a:schemeClr val="tx2"/>
                </a:solidFill>
              </a:rPr>
              <a:t> </a:t>
            </a:r>
            <a:r>
              <a:rPr lang="pl-PL" sz="1600" kern="0" dirty="0" err="1" smtClean="0">
                <a:solidFill>
                  <a:schemeClr val="tx2"/>
                </a:solidFill>
              </a:rPr>
              <a:t>our</a:t>
            </a:r>
            <a:r>
              <a:rPr lang="pl-PL" sz="1600" kern="0" dirty="0" smtClean="0">
                <a:solidFill>
                  <a:schemeClr val="tx2"/>
                </a:solidFill>
              </a:rPr>
              <a:t> </a:t>
            </a:r>
            <a:r>
              <a:rPr lang="pl-PL" sz="1600" kern="0" dirty="0" err="1" smtClean="0">
                <a:solidFill>
                  <a:schemeClr val="tx2"/>
                </a:solidFill>
              </a:rPr>
              <a:t>groups</a:t>
            </a:r>
            <a:r>
              <a:rPr lang="pl-PL" sz="1600" kern="0" dirty="0">
                <a:solidFill>
                  <a:schemeClr val="tx2"/>
                </a:solidFill>
              </a:rPr>
              <a:t> </a:t>
            </a:r>
            <a:r>
              <a:rPr lang="pl-PL" sz="1600" kern="0" dirty="0" smtClean="0">
                <a:solidFill>
                  <a:srgbClr val="FF0000"/>
                </a:solidFill>
              </a:rPr>
              <a:t>(March 2011).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pl-PL" sz="1600" kern="0" dirty="0" smtClean="0">
              <a:solidFill>
                <a:srgbClr val="FF0000"/>
              </a:solidFill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smtClean="0"/>
              <a:t>The </a:t>
            </a:r>
            <a:r>
              <a:rPr lang="pl-PL" sz="1600" kern="0" dirty="0" err="1" smtClean="0"/>
              <a:t>agreement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about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formation</a:t>
            </a:r>
            <a:r>
              <a:rPr lang="pl-PL" sz="1600" kern="0" dirty="0" smtClean="0"/>
              <a:t> of the </a:t>
            </a:r>
            <a:r>
              <a:rPr lang="pl-PL" sz="1600" kern="0" dirty="0" err="1" smtClean="0"/>
              <a:t>polish</a:t>
            </a:r>
            <a:r>
              <a:rPr lang="pl-PL" sz="1600" kern="0" dirty="0" smtClean="0"/>
              <a:t> (</a:t>
            </a:r>
            <a:r>
              <a:rPr lang="pl-PL" sz="1600" kern="0" dirty="0" err="1" smtClean="0"/>
              <a:t>Krakow’s</a:t>
            </a:r>
            <a:r>
              <a:rPr lang="pl-PL" sz="1600" kern="0" dirty="0" smtClean="0"/>
              <a:t>) </a:t>
            </a:r>
            <a:r>
              <a:rPr lang="pl-PL" sz="1600" kern="0" dirty="0" err="1" smtClean="0"/>
              <a:t>SuperB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consortium</a:t>
            </a:r>
            <a:endParaRPr lang="pl-PL" sz="1600" kern="0" dirty="0" smtClean="0"/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1600" kern="0" dirty="0"/>
              <a:t> </a:t>
            </a:r>
            <a:r>
              <a:rPr lang="pl-PL" sz="1600" kern="0" dirty="0" smtClean="0"/>
              <a:t>     (IFJPAN, AGH,CYFRONET,PK) </a:t>
            </a:r>
            <a:r>
              <a:rPr lang="pl-PL" sz="1600" kern="0" dirty="0">
                <a:solidFill>
                  <a:srgbClr val="FF0000"/>
                </a:solidFill>
              </a:rPr>
              <a:t> </a:t>
            </a:r>
            <a:r>
              <a:rPr lang="pl-PL" sz="1600" kern="0" dirty="0" smtClean="0">
                <a:solidFill>
                  <a:srgbClr val="FF0000"/>
                </a:solidFill>
              </a:rPr>
              <a:t>(May 2011</a:t>
            </a:r>
            <a:r>
              <a:rPr lang="pl-PL" sz="1600" kern="0" dirty="0" smtClean="0">
                <a:solidFill>
                  <a:srgbClr val="FF0000"/>
                </a:solidFill>
              </a:rPr>
              <a:t>):</a:t>
            </a:r>
            <a:endParaRPr lang="pl-PL" sz="1600" kern="0" dirty="0" smtClean="0">
              <a:solidFill>
                <a:srgbClr val="FF0000"/>
              </a:solidFill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pl-PL" sz="1600" kern="0" dirty="0">
              <a:solidFill>
                <a:srgbClr val="FF0000"/>
              </a:solidFill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pl-PL" sz="1600" kern="0" dirty="0" smtClean="0">
              <a:solidFill>
                <a:srgbClr val="FF0000"/>
              </a:solidFill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pl-PL" sz="1600" kern="0" dirty="0" smtClean="0">
              <a:solidFill>
                <a:srgbClr val="FF0000"/>
              </a:solidFill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pl-PL" sz="1600" kern="0" dirty="0" smtClean="0">
              <a:solidFill>
                <a:srgbClr val="FF0000"/>
              </a:solidFill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smtClean="0">
                <a:solidFill>
                  <a:schemeClr val="tx2"/>
                </a:solidFill>
              </a:rPr>
              <a:t>The </a:t>
            </a:r>
            <a:r>
              <a:rPr lang="pl-PL" sz="1600" kern="0" dirty="0" err="1" smtClean="0">
                <a:solidFill>
                  <a:schemeClr val="tx2"/>
                </a:solidFill>
              </a:rPr>
              <a:t>visit</a:t>
            </a:r>
            <a:r>
              <a:rPr lang="pl-PL" sz="1600" kern="0" dirty="0" smtClean="0">
                <a:solidFill>
                  <a:schemeClr val="tx2"/>
                </a:solidFill>
              </a:rPr>
              <a:t> of Roberto </a:t>
            </a:r>
            <a:r>
              <a:rPr lang="pl-PL" sz="1600" kern="0" dirty="0" err="1" smtClean="0">
                <a:solidFill>
                  <a:schemeClr val="tx2"/>
                </a:solidFill>
              </a:rPr>
              <a:t>Calabrese</a:t>
            </a:r>
            <a:r>
              <a:rPr lang="pl-PL" sz="1600" kern="0" dirty="0" smtClean="0">
                <a:solidFill>
                  <a:schemeClr val="tx2"/>
                </a:solidFill>
              </a:rPr>
              <a:t> </a:t>
            </a:r>
            <a:r>
              <a:rPr lang="pl-PL" sz="1600" kern="0" dirty="0" smtClean="0">
                <a:solidFill>
                  <a:srgbClr val="FF0000"/>
                </a:solidFill>
              </a:rPr>
              <a:t>(</a:t>
            </a:r>
            <a:r>
              <a:rPr lang="pl-PL" sz="1600" kern="0" dirty="0" err="1" smtClean="0">
                <a:solidFill>
                  <a:srgbClr val="FF0000"/>
                </a:solidFill>
              </a:rPr>
              <a:t>July</a:t>
            </a:r>
            <a:r>
              <a:rPr lang="pl-PL" sz="1600" kern="0" dirty="0" smtClean="0">
                <a:solidFill>
                  <a:srgbClr val="FF0000"/>
                </a:solidFill>
              </a:rPr>
              <a:t> 2011) </a:t>
            </a:r>
            <a:r>
              <a:rPr lang="pl-PL" sz="1600" kern="0" dirty="0" smtClean="0">
                <a:solidFill>
                  <a:srgbClr val="FF0000"/>
                </a:solidFill>
              </a:rPr>
              <a:t>.</a:t>
            </a:r>
            <a:endParaRPr lang="pl-PL" sz="1600" kern="0" dirty="0" smtClean="0">
              <a:solidFill>
                <a:srgbClr val="FF0000"/>
              </a:solidFill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sz="1600" kern="0" dirty="0" smtClean="0">
              <a:solidFill>
                <a:srgbClr val="FF0000"/>
              </a:solidFill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First </a:t>
            </a:r>
            <a:r>
              <a:rPr kumimoji="0" lang="pl-PL" sz="1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application</a:t>
            </a:r>
            <a:r>
              <a:rPr kumimoji="0" lang="pl-PL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for </a:t>
            </a:r>
            <a:r>
              <a:rPr kumimoji="0" lang="pl-PL" sz="1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funding</a:t>
            </a:r>
            <a:r>
              <a:rPr kumimoji="0" lang="pl-PL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pl-P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(May 2011)  </a:t>
            </a:r>
            <a:r>
              <a:rPr kumimoji="0" lang="pl-PL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– </a:t>
            </a:r>
            <a:r>
              <a:rPr kumimoji="0" lang="pl-PL" sz="1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rejected</a:t>
            </a:r>
            <a:r>
              <a:rPr kumimoji="0" lang="pl-PL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:  „</a:t>
            </a:r>
            <a:r>
              <a:rPr lang="pl-PL" sz="1600" kern="0" dirty="0" err="1" smtClean="0"/>
              <a:t>You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Guys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haven’t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provided</a:t>
            </a:r>
            <a:r>
              <a:rPr lang="pl-PL" sz="1600" kern="0" dirty="0" smtClean="0"/>
              <a:t> </a:t>
            </a:r>
            <a:r>
              <a:rPr kumimoji="0" lang="pl-PL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the TDR </a:t>
            </a:r>
            <a:r>
              <a:rPr kumimoji="0" lang="pl-PL" sz="1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so</a:t>
            </a:r>
            <a:r>
              <a:rPr kumimoji="0" lang="pl-PL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far</a:t>
            </a:r>
            <a:r>
              <a:rPr kumimoji="0" lang="pl-PL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”.</a:t>
            </a:r>
            <a:endParaRPr kumimoji="0" lang="pl-PL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sz="1600" kern="0" dirty="0" smtClean="0">
              <a:solidFill>
                <a:srgbClr val="FF0000"/>
              </a:solidFill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smtClean="0">
                <a:solidFill>
                  <a:schemeClr val="tx2"/>
                </a:solidFill>
              </a:rPr>
              <a:t>Second </a:t>
            </a:r>
            <a:r>
              <a:rPr lang="pl-PL" sz="1600" kern="0" dirty="0" err="1" smtClean="0">
                <a:solidFill>
                  <a:schemeClr val="tx2"/>
                </a:solidFill>
              </a:rPr>
              <a:t>application</a:t>
            </a:r>
            <a:r>
              <a:rPr lang="pl-PL" sz="1600" kern="0" dirty="0" smtClean="0">
                <a:solidFill>
                  <a:schemeClr val="tx2"/>
                </a:solidFill>
              </a:rPr>
              <a:t> for </a:t>
            </a:r>
            <a:r>
              <a:rPr lang="pl-PL" sz="1600" kern="0" dirty="0" err="1" smtClean="0">
                <a:solidFill>
                  <a:schemeClr val="tx2"/>
                </a:solidFill>
              </a:rPr>
              <a:t>funding</a:t>
            </a:r>
            <a:r>
              <a:rPr lang="pl-PL" sz="1600" kern="0" dirty="0" smtClean="0">
                <a:solidFill>
                  <a:schemeClr val="tx2"/>
                </a:solidFill>
              </a:rPr>
              <a:t> </a:t>
            </a:r>
            <a:r>
              <a:rPr lang="pl-PL" sz="1600" kern="0" dirty="0" smtClean="0">
                <a:solidFill>
                  <a:srgbClr val="FF0000"/>
                </a:solidFill>
              </a:rPr>
              <a:t>(</a:t>
            </a:r>
            <a:r>
              <a:rPr lang="pl-PL" sz="1600" kern="0" dirty="0" err="1" smtClean="0">
                <a:solidFill>
                  <a:srgbClr val="FF0000"/>
                </a:solidFill>
              </a:rPr>
              <a:t>December</a:t>
            </a:r>
            <a:r>
              <a:rPr lang="pl-PL" sz="1600" kern="0" dirty="0" smtClean="0">
                <a:solidFill>
                  <a:srgbClr val="FF0000"/>
                </a:solidFill>
              </a:rPr>
              <a:t> 2011)  </a:t>
            </a:r>
            <a:r>
              <a:rPr lang="pl-PL" sz="1600" kern="0" dirty="0" smtClean="0"/>
              <a:t>- </a:t>
            </a:r>
            <a:r>
              <a:rPr lang="pl-PL" sz="1600" kern="0" dirty="0" err="1" smtClean="0"/>
              <a:t>rejected</a:t>
            </a:r>
            <a:r>
              <a:rPr lang="pl-PL" sz="1600" kern="0" dirty="0" smtClean="0"/>
              <a:t> </a:t>
            </a:r>
            <a:r>
              <a:rPr lang="pl-PL" sz="1600" kern="0" dirty="0" smtClean="0">
                <a:solidFill>
                  <a:srgbClr val="FF0000"/>
                </a:solidFill>
              </a:rPr>
              <a:t>(31.May) </a:t>
            </a:r>
            <a:r>
              <a:rPr lang="pl-PL" sz="1600" kern="0" dirty="0" smtClean="0"/>
              <a:t>.</a:t>
            </a:r>
            <a:endParaRPr lang="pl-PL" sz="1600" kern="0" dirty="0" smtClean="0"/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smtClean="0"/>
              <a:t>The </a:t>
            </a:r>
            <a:r>
              <a:rPr lang="pl-PL" sz="1600" kern="0" dirty="0" err="1" smtClean="0"/>
              <a:t>Epiphany</a:t>
            </a:r>
            <a:r>
              <a:rPr lang="pl-PL" sz="1600" kern="0" dirty="0" smtClean="0"/>
              <a:t> Conference in </a:t>
            </a:r>
            <a:r>
              <a:rPr lang="pl-PL" sz="1600" kern="0" dirty="0" err="1" smtClean="0"/>
              <a:t>Krakow</a:t>
            </a:r>
            <a:r>
              <a:rPr lang="pl-PL" sz="1600" kern="0" dirty="0" smtClean="0"/>
              <a:t> </a:t>
            </a:r>
            <a:r>
              <a:rPr lang="pl-PL" sz="1600" kern="0" dirty="0" smtClean="0"/>
              <a:t> </a:t>
            </a:r>
            <a:r>
              <a:rPr lang="pl-PL" sz="1600" kern="0" dirty="0" smtClean="0">
                <a:solidFill>
                  <a:srgbClr val="FF0000"/>
                </a:solidFill>
              </a:rPr>
              <a:t>(</a:t>
            </a:r>
            <a:r>
              <a:rPr lang="pl-PL" sz="1600" kern="0" dirty="0" smtClean="0">
                <a:solidFill>
                  <a:srgbClr val="FF0000"/>
                </a:solidFill>
              </a:rPr>
              <a:t>Jan.2012):  </a:t>
            </a:r>
            <a:r>
              <a:rPr lang="pl-PL" sz="1600" kern="0" dirty="0" err="1" smtClean="0"/>
              <a:t>four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SuperB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talks</a:t>
            </a:r>
            <a:r>
              <a:rPr lang="pl-PL" sz="1600" kern="0" dirty="0" smtClean="0"/>
              <a:t>: Marica </a:t>
            </a:r>
            <a:r>
              <a:rPr lang="pl-PL" sz="1600" kern="0" dirty="0" err="1" smtClean="0"/>
              <a:t>Biagini</a:t>
            </a:r>
            <a:r>
              <a:rPr lang="pl-PL" sz="1600" kern="0" dirty="0" smtClean="0"/>
              <a:t> and Alberto </a:t>
            </a:r>
            <a:r>
              <a:rPr lang="pl-PL" sz="1600" kern="0" dirty="0" err="1" smtClean="0"/>
              <a:t>Lusiani</a:t>
            </a:r>
            <a:r>
              <a:rPr lang="pl-PL" sz="1600" kern="0" dirty="0" smtClean="0"/>
              <a:t>.</a:t>
            </a:r>
            <a:endParaRPr kumimoji="0" lang="pl-PL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68" y="3385526"/>
            <a:ext cx="3722778" cy="372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208" y="3429000"/>
            <a:ext cx="3546953" cy="31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764114"/>
            <a:ext cx="5446564" cy="636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8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-13394"/>
            <a:ext cx="4931280" cy="70609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Institutions</a:t>
            </a:r>
            <a:endParaRPr lang="pl-P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764704"/>
            <a:ext cx="8712968" cy="602011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r>
              <a:rPr lang="pl-PL" sz="1800" dirty="0" smtClean="0"/>
              <a:t>The </a:t>
            </a:r>
            <a:r>
              <a:rPr lang="pl-PL" sz="1800" dirty="0" err="1" smtClean="0"/>
              <a:t>H.Niewodniczanski</a:t>
            </a:r>
            <a:r>
              <a:rPr lang="pl-PL" sz="1800" dirty="0" smtClean="0"/>
              <a:t> </a:t>
            </a:r>
            <a:r>
              <a:rPr lang="pl-PL" sz="1800" dirty="0" err="1" smtClean="0"/>
              <a:t>Institute</a:t>
            </a:r>
            <a:r>
              <a:rPr lang="pl-PL" sz="1800" dirty="0" smtClean="0"/>
              <a:t> of </a:t>
            </a:r>
            <a:r>
              <a:rPr lang="pl-PL" sz="1800" dirty="0" err="1" smtClean="0"/>
              <a:t>Nuclear</a:t>
            </a:r>
            <a:r>
              <a:rPr lang="pl-PL" sz="1800" dirty="0" smtClean="0"/>
              <a:t> </a:t>
            </a:r>
            <a:r>
              <a:rPr lang="pl-PL" sz="1800" dirty="0" err="1" smtClean="0"/>
              <a:t>Physics</a:t>
            </a:r>
            <a:r>
              <a:rPr lang="pl-PL" sz="1800" dirty="0" smtClean="0"/>
              <a:t> </a:t>
            </a:r>
            <a:r>
              <a:rPr lang="pl-PL" sz="1800" dirty="0" err="1" smtClean="0"/>
              <a:t>Polish</a:t>
            </a:r>
            <a:r>
              <a:rPr lang="pl-PL" sz="1800" dirty="0" smtClean="0"/>
              <a:t> </a:t>
            </a:r>
            <a:r>
              <a:rPr lang="pl-PL" sz="1800" dirty="0" err="1" smtClean="0"/>
              <a:t>Academy</a:t>
            </a:r>
            <a:r>
              <a:rPr lang="pl-PL" sz="1800" dirty="0" smtClean="0"/>
              <a:t> of </a:t>
            </a:r>
            <a:r>
              <a:rPr lang="pl-PL" sz="1800" dirty="0" err="1" smtClean="0"/>
              <a:t>Sciences</a:t>
            </a:r>
            <a:r>
              <a:rPr lang="pl-PL" sz="1800" dirty="0" smtClean="0"/>
              <a:t> </a:t>
            </a:r>
          </a:p>
          <a:p>
            <a:pPr marL="0" indent="0">
              <a:buNone/>
            </a:pPr>
            <a:r>
              <a:rPr lang="pl-PL" sz="1800" i="1" dirty="0">
                <a:solidFill>
                  <a:schemeClr val="tx2"/>
                </a:solidFill>
              </a:rPr>
              <a:t> </a:t>
            </a:r>
            <a:r>
              <a:rPr lang="pl-PL" sz="1800" i="1" dirty="0" smtClean="0">
                <a:solidFill>
                  <a:schemeClr val="tx2"/>
                </a:solidFill>
              </a:rPr>
              <a:t>      Instytut Fizyki Jądrowej im. </a:t>
            </a:r>
            <a:r>
              <a:rPr lang="pl-PL" sz="1800" i="1" dirty="0" err="1" smtClean="0">
                <a:solidFill>
                  <a:schemeClr val="tx2"/>
                </a:solidFill>
              </a:rPr>
              <a:t>H.Niewodniczańskiego</a:t>
            </a:r>
            <a:r>
              <a:rPr lang="pl-PL" sz="1800" i="1" dirty="0" smtClean="0">
                <a:solidFill>
                  <a:schemeClr val="tx2"/>
                </a:solidFill>
              </a:rPr>
              <a:t> PAN  </a:t>
            </a:r>
            <a:r>
              <a:rPr lang="pl-PL" sz="1800" b="1" dirty="0" smtClean="0">
                <a:solidFill>
                  <a:srgbClr val="FF0000"/>
                </a:solidFill>
              </a:rPr>
              <a:t>(</a:t>
            </a:r>
            <a:r>
              <a:rPr lang="pl-PL" sz="1800" b="1" dirty="0" smtClean="0">
                <a:solidFill>
                  <a:srgbClr val="FF0000"/>
                </a:solidFill>
              </a:rPr>
              <a:t>IFJ PAN</a:t>
            </a:r>
            <a:r>
              <a:rPr lang="pl-PL" sz="1800" b="1" dirty="0" smtClean="0">
                <a:solidFill>
                  <a:srgbClr val="FF0000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pl-PL" sz="1800" dirty="0" smtClean="0"/>
          </a:p>
          <a:p>
            <a:pPr marL="457200" indent="-457200">
              <a:buFont typeface="+mj-lt"/>
              <a:buAutoNum type="arabicPeriod"/>
            </a:pPr>
            <a:endParaRPr lang="pl-PL" sz="1800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1800" dirty="0" smtClean="0"/>
          </a:p>
          <a:p>
            <a:pPr>
              <a:buAutoNum type="arabicPeriod" startAt="2"/>
            </a:pPr>
            <a:r>
              <a:rPr lang="pl-PL" sz="1800" dirty="0" smtClean="0"/>
              <a:t>The AGH </a:t>
            </a:r>
            <a:r>
              <a:rPr lang="pl-PL" sz="1800" dirty="0" err="1" smtClean="0"/>
              <a:t>University</a:t>
            </a:r>
            <a:r>
              <a:rPr lang="pl-PL" sz="1800" dirty="0" smtClean="0"/>
              <a:t> of Science and Technology</a:t>
            </a:r>
          </a:p>
          <a:p>
            <a:pPr marL="0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     </a:t>
            </a:r>
            <a:r>
              <a:rPr lang="pl-PL" sz="1800" i="1" dirty="0" smtClean="0">
                <a:solidFill>
                  <a:schemeClr val="tx2"/>
                </a:solidFill>
              </a:rPr>
              <a:t>Akademia Górniczo-Hutnicza im. </a:t>
            </a:r>
            <a:r>
              <a:rPr lang="pl-PL" sz="1800" i="1" dirty="0" err="1" smtClean="0">
                <a:solidFill>
                  <a:schemeClr val="tx2"/>
                </a:solidFill>
              </a:rPr>
              <a:t>St.Staszica</a:t>
            </a:r>
            <a:r>
              <a:rPr lang="pl-PL" sz="1800" i="1" dirty="0" smtClean="0">
                <a:solidFill>
                  <a:schemeClr val="tx2"/>
                </a:solidFill>
              </a:rPr>
              <a:t> </a:t>
            </a:r>
            <a:r>
              <a:rPr lang="pl-PL" sz="1800" b="1" dirty="0" smtClean="0">
                <a:solidFill>
                  <a:srgbClr val="FF0000"/>
                </a:solidFill>
              </a:rPr>
              <a:t>(AGH)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 smtClean="0"/>
          </a:p>
          <a:p>
            <a:pPr>
              <a:buAutoNum type="arabicPeriod" startAt="3"/>
            </a:pPr>
            <a:r>
              <a:rPr lang="pl-PL" sz="1800" dirty="0" smtClean="0"/>
              <a:t>The </a:t>
            </a:r>
            <a:r>
              <a:rPr lang="pl-PL" sz="1800" dirty="0" err="1" smtClean="0"/>
              <a:t>T.Kosciuszko</a:t>
            </a:r>
            <a:r>
              <a:rPr lang="pl-PL" sz="1800" dirty="0" smtClean="0"/>
              <a:t> </a:t>
            </a:r>
            <a:r>
              <a:rPr lang="pl-PL" sz="1800" dirty="0" err="1" smtClean="0"/>
              <a:t>Cracow</a:t>
            </a:r>
            <a:r>
              <a:rPr lang="pl-PL" sz="1800" dirty="0" smtClean="0"/>
              <a:t> </a:t>
            </a:r>
            <a:r>
              <a:rPr lang="pl-PL" sz="1800" dirty="0" err="1" smtClean="0"/>
              <a:t>University</a:t>
            </a:r>
            <a:r>
              <a:rPr lang="pl-PL" sz="1800" dirty="0" smtClean="0"/>
              <a:t> of </a:t>
            </a:r>
            <a:r>
              <a:rPr lang="pl-PL" sz="1800" dirty="0" err="1" smtClean="0"/>
              <a:t>technology</a:t>
            </a:r>
            <a:endParaRPr lang="pl-PL" sz="1800" dirty="0" smtClean="0"/>
          </a:p>
          <a:p>
            <a:pPr marL="0" indent="0">
              <a:buNone/>
            </a:pPr>
            <a:r>
              <a:rPr lang="pl-PL" sz="1800" i="1" dirty="0">
                <a:solidFill>
                  <a:schemeClr val="tx2"/>
                </a:solidFill>
              </a:rPr>
              <a:t> </a:t>
            </a:r>
            <a:r>
              <a:rPr lang="pl-PL" sz="1800" i="1" dirty="0" smtClean="0">
                <a:solidFill>
                  <a:schemeClr val="tx2"/>
                </a:solidFill>
              </a:rPr>
              <a:t>     Politechnika Krakowska im. </a:t>
            </a:r>
            <a:r>
              <a:rPr lang="pl-PL" sz="1800" i="1" dirty="0" err="1" smtClean="0">
                <a:solidFill>
                  <a:schemeClr val="tx2"/>
                </a:solidFill>
              </a:rPr>
              <a:t>T.Kościuszki</a:t>
            </a:r>
            <a:r>
              <a:rPr lang="pl-PL" sz="1800" i="1" dirty="0" smtClean="0">
                <a:solidFill>
                  <a:schemeClr val="tx2"/>
                </a:solidFill>
              </a:rPr>
              <a:t>  </a:t>
            </a:r>
            <a:r>
              <a:rPr lang="pl-PL" sz="1800" b="1" dirty="0" smtClean="0">
                <a:solidFill>
                  <a:srgbClr val="FF0000"/>
                </a:solidFill>
              </a:rPr>
              <a:t>(PK)</a:t>
            </a:r>
          </a:p>
          <a:p>
            <a:pPr marL="457200" indent="-457200">
              <a:buFont typeface="+mj-lt"/>
              <a:buAutoNum type="arabicPeriod"/>
            </a:pPr>
            <a:endParaRPr lang="pl-PL" sz="18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pl-PL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pl-PL" sz="1800" dirty="0" smtClean="0"/>
          </a:p>
          <a:p>
            <a:pPr>
              <a:buAutoNum type="arabicPeriod" startAt="4"/>
            </a:pPr>
            <a:r>
              <a:rPr lang="pl-PL" sz="1800" dirty="0" err="1" smtClean="0"/>
              <a:t>Academic</a:t>
            </a:r>
            <a:r>
              <a:rPr lang="pl-PL" sz="1800" dirty="0" smtClean="0"/>
              <a:t> </a:t>
            </a:r>
            <a:r>
              <a:rPr lang="pl-PL" sz="1800" dirty="0" err="1" smtClean="0"/>
              <a:t>Computer</a:t>
            </a:r>
            <a:r>
              <a:rPr lang="pl-PL" sz="1800" dirty="0" smtClean="0"/>
              <a:t> Center </a:t>
            </a:r>
            <a:r>
              <a:rPr lang="pl-PL" sz="1800" dirty="0" err="1" smtClean="0"/>
              <a:t>Cyfronet</a:t>
            </a:r>
            <a:r>
              <a:rPr lang="pl-PL" sz="1800" dirty="0" smtClean="0"/>
              <a:t> AGH</a:t>
            </a:r>
          </a:p>
          <a:p>
            <a:pPr marL="0" indent="0">
              <a:buNone/>
            </a:pPr>
            <a:r>
              <a:rPr lang="pl-PL" sz="1800" i="1" dirty="0">
                <a:solidFill>
                  <a:schemeClr val="tx2"/>
                </a:solidFill>
              </a:rPr>
              <a:t> </a:t>
            </a:r>
            <a:r>
              <a:rPr lang="pl-PL" sz="1800" i="1" dirty="0" smtClean="0">
                <a:solidFill>
                  <a:schemeClr val="tx2"/>
                </a:solidFill>
              </a:rPr>
              <a:t>   Akademickie Centrum Komputerowe </a:t>
            </a:r>
            <a:r>
              <a:rPr lang="pl-PL" sz="1800" i="1" dirty="0" err="1" smtClean="0">
                <a:solidFill>
                  <a:schemeClr val="tx2"/>
                </a:solidFill>
              </a:rPr>
              <a:t>Cyfronet</a:t>
            </a:r>
            <a:r>
              <a:rPr lang="pl-PL" sz="1800" i="1" dirty="0" smtClean="0">
                <a:solidFill>
                  <a:schemeClr val="tx2"/>
                </a:solidFill>
              </a:rPr>
              <a:t> AGH  </a:t>
            </a:r>
            <a:r>
              <a:rPr lang="pl-PL" sz="1800" b="1" dirty="0" smtClean="0">
                <a:solidFill>
                  <a:srgbClr val="FF0000"/>
                </a:solidFill>
              </a:rPr>
              <a:t>(CYFRONET)</a:t>
            </a:r>
            <a:endParaRPr lang="pl-PL" sz="18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706" y="1219311"/>
            <a:ext cx="1147739" cy="79781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sx="102000" sy="102000" algn="b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5048" y="5895802"/>
            <a:ext cx="1463057" cy="72202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sx="102000" sy="102000" algn="b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7576" y="2863509"/>
            <a:ext cx="594305" cy="110194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sx="102000" sy="102000" algn="b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4468390"/>
            <a:ext cx="731529" cy="83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3568" y="3861048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dirty="0" err="1" smtClean="0">
                <a:solidFill>
                  <a:schemeClr val="tx2"/>
                </a:solidFill>
              </a:rPr>
              <a:t>Faculty</a:t>
            </a:r>
            <a:r>
              <a:rPr lang="pl-PL" sz="1600" dirty="0" smtClean="0">
                <a:solidFill>
                  <a:schemeClr val="tx2"/>
                </a:solidFill>
              </a:rPr>
              <a:t> of </a:t>
            </a:r>
            <a:r>
              <a:rPr lang="pl-PL" sz="1600" dirty="0" err="1" smtClean="0">
                <a:solidFill>
                  <a:schemeClr val="tx2"/>
                </a:solidFill>
              </a:rPr>
              <a:t>Electrical</a:t>
            </a:r>
            <a:r>
              <a:rPr lang="pl-PL" sz="1600" dirty="0" smtClean="0">
                <a:solidFill>
                  <a:schemeClr val="tx2"/>
                </a:solidFill>
              </a:rPr>
              <a:t> Engineering, </a:t>
            </a:r>
            <a:r>
              <a:rPr lang="pl-PL" sz="1600" dirty="0" err="1" smtClean="0">
                <a:solidFill>
                  <a:schemeClr val="tx2"/>
                </a:solidFill>
              </a:rPr>
              <a:t>Automatics</a:t>
            </a:r>
            <a:r>
              <a:rPr lang="pl-PL" sz="1600" dirty="0" smtClean="0">
                <a:solidFill>
                  <a:schemeClr val="tx2"/>
                </a:solidFill>
              </a:rPr>
              <a:t>,  </a:t>
            </a:r>
            <a:r>
              <a:rPr lang="pl-PL" sz="1600" dirty="0" err="1" smtClean="0">
                <a:solidFill>
                  <a:schemeClr val="tx2"/>
                </a:solidFill>
              </a:rPr>
              <a:t>Computer</a:t>
            </a:r>
            <a:r>
              <a:rPr lang="pl-PL" sz="1600" dirty="0" smtClean="0">
                <a:solidFill>
                  <a:schemeClr val="tx2"/>
                </a:solidFill>
              </a:rPr>
              <a:t> Science and Electronics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56717" y="5171244"/>
            <a:ext cx="5183435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dirty="0" err="1" smtClean="0">
                <a:solidFill>
                  <a:schemeClr val="tx2"/>
                </a:solidFill>
              </a:rPr>
              <a:t>Faculty</a:t>
            </a:r>
            <a:r>
              <a:rPr lang="pl-PL" sz="1600" dirty="0" smtClean="0">
                <a:solidFill>
                  <a:schemeClr val="tx2"/>
                </a:solidFill>
              </a:rPr>
              <a:t> of </a:t>
            </a:r>
            <a:r>
              <a:rPr lang="pl-PL" sz="1600" dirty="0" err="1" smtClean="0">
                <a:solidFill>
                  <a:schemeClr val="tx2"/>
                </a:solidFill>
              </a:rPr>
              <a:t>Physics</a:t>
            </a:r>
            <a:r>
              <a:rPr lang="pl-PL" sz="1600" dirty="0" smtClean="0">
                <a:solidFill>
                  <a:schemeClr val="tx2"/>
                </a:solidFill>
              </a:rPr>
              <a:t>, </a:t>
            </a:r>
            <a:r>
              <a:rPr lang="pl-PL" sz="1600" dirty="0" err="1" smtClean="0">
                <a:solidFill>
                  <a:schemeClr val="tx2"/>
                </a:solidFill>
              </a:rPr>
              <a:t>Mathematics</a:t>
            </a:r>
            <a:r>
              <a:rPr lang="pl-PL" sz="1600" dirty="0" smtClean="0">
                <a:solidFill>
                  <a:schemeClr val="tx2"/>
                </a:solidFill>
              </a:rPr>
              <a:t> and </a:t>
            </a:r>
            <a:r>
              <a:rPr lang="pl-PL" sz="1600" dirty="0" err="1" smtClean="0">
                <a:solidFill>
                  <a:schemeClr val="tx2"/>
                </a:solidFill>
              </a:rPr>
              <a:t>Computer</a:t>
            </a:r>
            <a:r>
              <a:rPr lang="pl-PL" sz="1600" dirty="0" smtClean="0">
                <a:solidFill>
                  <a:schemeClr val="tx2"/>
                </a:solidFill>
              </a:rPr>
              <a:t> Science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l-PL" sz="1600" dirty="0" err="1" smtClean="0">
                <a:solidFill>
                  <a:schemeClr val="tx2"/>
                </a:solidFill>
              </a:rPr>
              <a:t>Faculty</a:t>
            </a:r>
            <a:r>
              <a:rPr lang="pl-PL" sz="1600" dirty="0" smtClean="0">
                <a:solidFill>
                  <a:schemeClr val="tx2"/>
                </a:solidFill>
              </a:rPr>
              <a:t> of </a:t>
            </a:r>
            <a:r>
              <a:rPr lang="pl-PL" sz="1600" dirty="0" err="1" smtClean="0">
                <a:solidFill>
                  <a:schemeClr val="tx2"/>
                </a:solidFill>
              </a:rPr>
              <a:t>Mechanical</a:t>
            </a:r>
            <a:r>
              <a:rPr lang="pl-PL" sz="1600" dirty="0" smtClean="0">
                <a:solidFill>
                  <a:schemeClr val="tx2"/>
                </a:solidFill>
              </a:rPr>
              <a:t>  Engineering</a:t>
            </a:r>
            <a:endParaRPr lang="pl-PL" sz="1600" dirty="0">
              <a:solidFill>
                <a:schemeClr val="tx2"/>
              </a:solidFill>
            </a:endParaRP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3</a:t>
            </a:fld>
            <a:endParaRPr lang="pl-PL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83568" y="1556792"/>
            <a:ext cx="5976664" cy="122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err="1" smtClean="0">
                <a:solidFill>
                  <a:schemeClr val="tx2"/>
                </a:solidFill>
              </a:rPr>
              <a:t>Division</a:t>
            </a:r>
            <a:r>
              <a:rPr lang="pl-PL" sz="1600" kern="0" dirty="0" smtClean="0">
                <a:solidFill>
                  <a:schemeClr val="tx2"/>
                </a:solidFill>
              </a:rPr>
              <a:t> of </a:t>
            </a:r>
            <a:r>
              <a:rPr lang="pl-PL" sz="1600" kern="0" dirty="0" err="1" smtClean="0">
                <a:solidFill>
                  <a:schemeClr val="tx2"/>
                </a:solidFill>
              </a:rPr>
              <a:t>Particle</a:t>
            </a:r>
            <a:r>
              <a:rPr lang="pl-PL" sz="1600" kern="0" dirty="0" smtClean="0">
                <a:solidFill>
                  <a:schemeClr val="tx2"/>
                </a:solidFill>
              </a:rPr>
              <a:t> </a:t>
            </a:r>
            <a:r>
              <a:rPr lang="pl-PL" sz="1600" kern="0" dirty="0" err="1" smtClean="0">
                <a:solidFill>
                  <a:schemeClr val="tx2"/>
                </a:solidFill>
              </a:rPr>
              <a:t>Physics</a:t>
            </a:r>
            <a:r>
              <a:rPr lang="pl-PL" sz="1600" kern="0" dirty="0" smtClean="0">
                <a:solidFill>
                  <a:schemeClr val="tx2"/>
                </a:solidFill>
              </a:rPr>
              <a:t> and </a:t>
            </a:r>
            <a:r>
              <a:rPr lang="pl-PL" sz="1600" kern="0" dirty="0" err="1" smtClean="0">
                <a:solidFill>
                  <a:schemeClr val="tx2"/>
                </a:solidFill>
              </a:rPr>
              <a:t>Astrophysics</a:t>
            </a:r>
            <a:endParaRPr lang="pl-PL" sz="1600" kern="0" noProof="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err="1" smtClean="0">
                <a:solidFill>
                  <a:schemeClr val="tx2"/>
                </a:solidFill>
              </a:rPr>
              <a:t>Division</a:t>
            </a:r>
            <a:r>
              <a:rPr lang="pl-PL" sz="1600" kern="0" dirty="0" smtClean="0">
                <a:solidFill>
                  <a:schemeClr val="tx2"/>
                </a:solidFill>
              </a:rPr>
              <a:t> of </a:t>
            </a:r>
            <a:r>
              <a:rPr lang="pl-PL" sz="1600" kern="0" dirty="0" err="1" smtClean="0">
                <a:solidFill>
                  <a:schemeClr val="tx2"/>
                </a:solidFill>
              </a:rPr>
              <a:t>Theoretical</a:t>
            </a:r>
            <a:r>
              <a:rPr lang="pl-PL" sz="1600" kern="0" dirty="0" smtClean="0">
                <a:solidFill>
                  <a:schemeClr val="tx2"/>
                </a:solidFill>
              </a:rPr>
              <a:t> </a:t>
            </a:r>
            <a:r>
              <a:rPr lang="pl-PL" sz="1600" kern="0" dirty="0" err="1" smtClean="0">
                <a:solidFill>
                  <a:schemeClr val="tx2"/>
                </a:solidFill>
              </a:rPr>
              <a:t>Physics</a:t>
            </a:r>
            <a:endParaRPr lang="pl-PL" sz="1600" kern="0" noProof="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Division</a:t>
            </a:r>
            <a:r>
              <a:rPr kumimoji="0" lang="pl-PL" sz="1600" b="0" i="0" u="none" strike="noStrike" kern="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of </a:t>
            </a:r>
            <a:r>
              <a:rPr kumimoji="0" lang="pl-PL" sz="1600" b="0" i="0" u="none" strike="noStrike" kern="0" cap="none" spc="0" normalizeH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Scientific</a:t>
            </a:r>
            <a:r>
              <a:rPr kumimoji="0" lang="pl-PL" sz="1600" b="0" i="0" u="none" strike="noStrike" kern="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pl-PL" sz="1600" b="0" i="0" u="none" strike="noStrike" kern="0" cap="none" spc="0" normalizeH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Equipment</a:t>
            </a:r>
            <a:r>
              <a:rPr kumimoji="0" lang="pl-PL" sz="1600" b="0" i="0" u="none" strike="noStrike" kern="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and </a:t>
            </a:r>
            <a:r>
              <a:rPr kumimoji="0" lang="pl-PL" sz="1600" b="0" i="0" u="none" strike="noStrike" kern="0" cap="none" spc="0" normalizeH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Infrastructure</a:t>
            </a:r>
            <a:r>
              <a:rPr kumimoji="0" lang="pl-PL" sz="1600" b="0" i="0" u="none" strike="noStrike" kern="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Construction</a:t>
            </a:r>
            <a:endParaRPr kumimoji="0" lang="pl-PL" sz="1600" b="0" i="0" u="none" strike="noStrike" kern="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err="1" smtClean="0">
                <a:solidFill>
                  <a:schemeClr val="tx2"/>
                </a:solidFill>
              </a:rPr>
              <a:t>Interest</a:t>
            </a:r>
            <a:r>
              <a:rPr lang="pl-PL" sz="1600" kern="0" dirty="0" smtClean="0">
                <a:solidFill>
                  <a:schemeClr val="tx2"/>
                </a:solidFill>
              </a:rPr>
              <a:t> from the </a:t>
            </a:r>
            <a:r>
              <a:rPr lang="pl-PL" sz="1600" kern="0" dirty="0" err="1" smtClean="0">
                <a:solidFill>
                  <a:schemeClr val="tx2"/>
                </a:solidFill>
              </a:rPr>
              <a:t>side</a:t>
            </a:r>
            <a:r>
              <a:rPr lang="pl-PL" sz="1600" kern="0" dirty="0" smtClean="0">
                <a:solidFill>
                  <a:schemeClr val="tx2"/>
                </a:solidFill>
              </a:rPr>
              <a:t> of synchrotron </a:t>
            </a:r>
            <a:r>
              <a:rPr lang="pl-PL" sz="1600" kern="0" dirty="0" err="1" smtClean="0">
                <a:solidFill>
                  <a:schemeClr val="tx2"/>
                </a:solidFill>
              </a:rPr>
              <a:t>radiation</a:t>
            </a:r>
            <a:r>
              <a:rPr lang="pl-PL" sz="1600" kern="0" dirty="0" smtClean="0">
                <a:solidFill>
                  <a:schemeClr val="tx2"/>
                </a:solidFill>
              </a:rPr>
              <a:t> </a:t>
            </a:r>
            <a:r>
              <a:rPr lang="pl-PL" sz="1600" kern="0" dirty="0" err="1" smtClean="0">
                <a:solidFill>
                  <a:schemeClr val="tx2"/>
                </a:solidFill>
              </a:rPr>
              <a:t>community</a:t>
            </a:r>
            <a:endParaRPr lang="pl-PL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2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44624"/>
            <a:ext cx="7416824" cy="93610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IFJ PAN  </a:t>
            </a:r>
            <a:r>
              <a:rPr lang="pl-PL" dirty="0" err="1" smtClean="0"/>
              <a:t>Physics</a:t>
            </a:r>
            <a:r>
              <a:rPr lang="pl-PL" dirty="0" smtClean="0"/>
              <a:t> &amp; IFR &amp; SVT</a:t>
            </a:r>
            <a:endParaRPr lang="pl-P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528" y="980728"/>
            <a:ext cx="74888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u="sng" kern="0" dirty="0" smtClean="0">
                <a:solidFill>
                  <a:schemeClr val="tx2"/>
                </a:solidFill>
              </a:rPr>
              <a:t>Tadeusz Lesiak </a:t>
            </a:r>
            <a:r>
              <a:rPr lang="pl-PL" kern="0" dirty="0" smtClean="0">
                <a:solidFill>
                  <a:schemeClr val="tx2"/>
                </a:solidFill>
              </a:rPr>
              <a:t>(prof.;  </a:t>
            </a:r>
            <a:r>
              <a:rPr lang="pl-PL" kern="0" dirty="0" err="1" smtClean="0">
                <a:solidFill>
                  <a:schemeClr val="tx2"/>
                </a:solidFill>
              </a:rPr>
              <a:t>former</a:t>
            </a:r>
            <a:r>
              <a:rPr lang="pl-PL" kern="0" dirty="0" smtClean="0">
                <a:solidFill>
                  <a:schemeClr val="tx2"/>
                </a:solidFill>
              </a:rPr>
              <a:t> </a:t>
            </a:r>
            <a:r>
              <a:rPr lang="pl-PL" kern="0" dirty="0" err="1" smtClean="0">
                <a:solidFill>
                  <a:schemeClr val="tx2"/>
                </a:solidFill>
              </a:rPr>
              <a:t>expts</a:t>
            </a:r>
            <a:r>
              <a:rPr lang="pl-PL" kern="0" dirty="0" smtClean="0">
                <a:solidFill>
                  <a:schemeClr val="tx2"/>
                </a:solidFill>
              </a:rPr>
              <a:t>: </a:t>
            </a:r>
            <a:r>
              <a:rPr lang="pl-PL" kern="0" dirty="0" err="1" smtClean="0">
                <a:solidFill>
                  <a:schemeClr val="tx2"/>
                </a:solidFill>
              </a:rPr>
              <a:t>Crystal</a:t>
            </a:r>
            <a:r>
              <a:rPr lang="pl-PL" kern="0" dirty="0" smtClean="0">
                <a:solidFill>
                  <a:schemeClr val="tx2"/>
                </a:solidFill>
              </a:rPr>
              <a:t> Ball, DELPHI, </a:t>
            </a:r>
            <a:r>
              <a:rPr lang="pl-PL" kern="0" dirty="0" err="1" smtClean="0">
                <a:solidFill>
                  <a:schemeClr val="tx2"/>
                </a:solidFill>
              </a:rPr>
              <a:t>Belle</a:t>
            </a:r>
            <a:r>
              <a:rPr lang="pl-PL" kern="0" dirty="0" smtClean="0">
                <a:solidFill>
                  <a:schemeClr val="tx2"/>
                </a:solidFill>
              </a:rPr>
              <a:t>, </a:t>
            </a:r>
            <a:r>
              <a:rPr lang="pl-PL" kern="0" dirty="0" err="1" smtClean="0">
                <a:solidFill>
                  <a:schemeClr val="tx2"/>
                </a:solidFill>
              </a:rPr>
              <a:t>LHCb</a:t>
            </a:r>
            <a:r>
              <a:rPr lang="pl-PL" kern="0" dirty="0" smtClean="0">
                <a:solidFill>
                  <a:schemeClr val="tx2"/>
                </a:solidFill>
              </a:rPr>
              <a:t>):</a:t>
            </a:r>
            <a:endParaRPr kumimoji="0" lang="pl-PL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9718" y="1491403"/>
            <a:ext cx="7700714" cy="92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68288" marR="0" lvl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err="1"/>
              <a:t>S</a:t>
            </a:r>
            <a:r>
              <a:rPr lang="pl-PL" sz="1600" kern="0" dirty="0" err="1" smtClean="0"/>
              <a:t>tudies</a:t>
            </a:r>
            <a:r>
              <a:rPr lang="pl-PL" sz="1600" kern="0" dirty="0" smtClean="0"/>
              <a:t> of  T and CP </a:t>
            </a:r>
            <a:r>
              <a:rPr lang="pl-PL" sz="1600" kern="0" dirty="0" err="1" smtClean="0"/>
              <a:t>violation</a:t>
            </a:r>
            <a:r>
              <a:rPr lang="pl-PL" sz="1600" kern="0" dirty="0" smtClean="0"/>
              <a:t> in B and tau </a:t>
            </a:r>
            <a:r>
              <a:rPr lang="pl-PL" sz="1600" kern="0" dirty="0" err="1" smtClean="0"/>
              <a:t>exclusive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decays</a:t>
            </a:r>
            <a:r>
              <a:rPr lang="pl-PL" sz="1600" kern="0" dirty="0" smtClean="0"/>
              <a:t>,</a:t>
            </a:r>
            <a:endParaRPr lang="pl-PL" sz="1600" kern="0" dirty="0" smtClean="0"/>
          </a:p>
          <a:p>
            <a:pPr marL="268288" marR="0" lvl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smtClean="0"/>
              <a:t>Development of the IFR </a:t>
            </a:r>
            <a:r>
              <a:rPr lang="pl-PL" sz="1600" kern="0" dirty="0" smtClean="0"/>
              <a:t>software,</a:t>
            </a:r>
            <a:endParaRPr lang="pl-PL" sz="1600" kern="0" dirty="0" smtClean="0"/>
          </a:p>
          <a:p>
            <a:pPr marL="268288" marR="0" lvl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err="1" smtClean="0"/>
              <a:t>Overall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coordination</a:t>
            </a:r>
            <a:r>
              <a:rPr lang="pl-PL" sz="1600" kern="0" dirty="0" smtClean="0"/>
              <a:t> of </a:t>
            </a:r>
            <a:r>
              <a:rPr lang="pl-PL" sz="1600" kern="0" dirty="0" err="1" smtClean="0"/>
              <a:t>polish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efforts</a:t>
            </a:r>
            <a:r>
              <a:rPr lang="pl-PL" sz="1600" kern="0" dirty="0" smtClean="0"/>
              <a:t>.</a:t>
            </a:r>
            <a:endParaRPr lang="pl-PL" sz="1600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2636912"/>
            <a:ext cx="6768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Jarosław  Wiechczyński (</a:t>
            </a:r>
            <a:r>
              <a:rPr lang="pl-PL" kern="0" dirty="0" err="1" smtClean="0">
                <a:solidFill>
                  <a:schemeClr val="tx2"/>
                </a:solidFill>
              </a:rPr>
              <a:t>Postdoc</a:t>
            </a:r>
            <a:r>
              <a:rPr lang="pl-PL" kern="0" dirty="0" smtClean="0">
                <a:solidFill>
                  <a:schemeClr val="tx2"/>
                </a:solidFill>
              </a:rPr>
              <a:t>; </a:t>
            </a:r>
            <a:r>
              <a:rPr lang="pl-PL" kern="0" dirty="0" err="1" smtClean="0">
                <a:solidFill>
                  <a:schemeClr val="tx2"/>
                </a:solidFill>
              </a:rPr>
              <a:t>former</a:t>
            </a:r>
            <a:r>
              <a:rPr lang="pl-PL" kern="0" dirty="0" smtClean="0">
                <a:solidFill>
                  <a:schemeClr val="tx2"/>
                </a:solidFill>
              </a:rPr>
              <a:t> </a:t>
            </a:r>
            <a:r>
              <a:rPr lang="pl-PL" kern="0" dirty="0" err="1" smtClean="0">
                <a:solidFill>
                  <a:schemeClr val="tx2"/>
                </a:solidFill>
              </a:rPr>
              <a:t>expt</a:t>
            </a:r>
            <a:r>
              <a:rPr lang="pl-PL" kern="0" dirty="0" err="1">
                <a:solidFill>
                  <a:schemeClr val="tx2"/>
                </a:solidFill>
              </a:rPr>
              <a:t>s</a:t>
            </a:r>
            <a:r>
              <a:rPr lang="pl-PL" kern="0" dirty="0" smtClean="0">
                <a:solidFill>
                  <a:schemeClr val="tx2"/>
                </a:solidFill>
              </a:rPr>
              <a:t> </a:t>
            </a:r>
            <a:r>
              <a:rPr lang="pl-PL" kern="0" dirty="0" err="1" smtClean="0">
                <a:solidFill>
                  <a:schemeClr val="tx2"/>
                </a:solidFill>
              </a:rPr>
              <a:t>Belle</a:t>
            </a:r>
            <a:r>
              <a:rPr lang="pl-PL" kern="0" dirty="0" smtClean="0">
                <a:solidFill>
                  <a:schemeClr val="tx2"/>
                </a:solidFill>
              </a:rPr>
              <a:t>, </a:t>
            </a:r>
            <a:r>
              <a:rPr lang="pl-PL" kern="0" dirty="0" err="1" smtClean="0">
                <a:solidFill>
                  <a:schemeClr val="tx2"/>
                </a:solidFill>
              </a:rPr>
              <a:t>LHCb</a:t>
            </a:r>
            <a:r>
              <a:rPr lang="pl-PL" kern="0" dirty="0" smtClean="0">
                <a:solidFill>
                  <a:schemeClr val="tx2"/>
                </a:solidFill>
              </a:rPr>
              <a:t>):</a:t>
            </a:r>
            <a:endParaRPr kumimoji="0" lang="pl-PL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18220" y="4302388"/>
            <a:ext cx="85022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Marcin  Chrząszcz  (</a:t>
            </a:r>
            <a:r>
              <a:rPr lang="pl-PL" kern="0" dirty="0" err="1" smtClean="0">
                <a:solidFill>
                  <a:schemeClr val="tx2"/>
                </a:solidFill>
              </a:rPr>
              <a:t>Ph.D</a:t>
            </a:r>
            <a:r>
              <a:rPr lang="pl-PL" kern="0" dirty="0" smtClean="0">
                <a:solidFill>
                  <a:schemeClr val="tx2"/>
                </a:solidFill>
              </a:rPr>
              <a:t>. student, </a:t>
            </a:r>
            <a:r>
              <a:rPr lang="pl-PL" kern="0" dirty="0" err="1" smtClean="0">
                <a:solidFill>
                  <a:schemeClr val="tx2"/>
                </a:solidFill>
              </a:rPr>
              <a:t>supervisor</a:t>
            </a:r>
            <a:r>
              <a:rPr lang="pl-PL" kern="0" dirty="0" smtClean="0">
                <a:solidFill>
                  <a:schemeClr val="tx2"/>
                </a:solidFill>
              </a:rPr>
              <a:t>: </a:t>
            </a:r>
            <a:r>
              <a:rPr lang="pl-PL" kern="0" dirty="0" err="1" smtClean="0">
                <a:solidFill>
                  <a:schemeClr val="tx2"/>
                </a:solidFill>
              </a:rPr>
              <a:t>T.Lesiak</a:t>
            </a:r>
            <a:r>
              <a:rPr lang="pl-PL" kern="0" dirty="0" smtClean="0">
                <a:solidFill>
                  <a:schemeClr val="tx2"/>
                </a:solidFill>
              </a:rPr>
              <a:t>, 50/50 </a:t>
            </a:r>
            <a:r>
              <a:rPr lang="pl-PL" kern="0" dirty="0" err="1" smtClean="0">
                <a:solidFill>
                  <a:schemeClr val="tx2"/>
                </a:solidFill>
              </a:rPr>
              <a:t>SuperB</a:t>
            </a:r>
            <a:r>
              <a:rPr lang="pl-PL" kern="0" dirty="0" smtClean="0">
                <a:solidFill>
                  <a:schemeClr val="tx2"/>
                </a:solidFill>
              </a:rPr>
              <a:t>/</a:t>
            </a:r>
            <a:r>
              <a:rPr lang="pl-PL" kern="0" dirty="0" err="1" smtClean="0">
                <a:solidFill>
                  <a:schemeClr val="tx2"/>
                </a:solidFill>
              </a:rPr>
              <a:t>LHCb</a:t>
            </a:r>
            <a:r>
              <a:rPr lang="pl-PL" kern="0" dirty="0" smtClean="0">
                <a:solidFill>
                  <a:schemeClr val="tx2"/>
                </a:solidFill>
              </a:rPr>
              <a:t>):</a:t>
            </a:r>
            <a:endParaRPr kumimoji="0" lang="pl-PL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4</a:t>
            </a:fld>
            <a:endParaRPr lang="pl-PL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491880" y="6290156"/>
            <a:ext cx="1944216" cy="5232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800" kern="0" dirty="0" smtClean="0">
                <a:solidFill>
                  <a:srgbClr val="FFFF00"/>
                </a:solidFill>
              </a:rPr>
              <a:t>FTE = 1.8</a:t>
            </a:r>
            <a:endParaRPr kumimoji="0" lang="pl-PL" sz="2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55576" y="3147587"/>
            <a:ext cx="7700714" cy="92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68288" marR="0" lvl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err="1"/>
              <a:t>S</a:t>
            </a:r>
            <a:r>
              <a:rPr lang="pl-PL" sz="1600" kern="0" dirty="0" err="1" smtClean="0"/>
              <a:t>tudies</a:t>
            </a:r>
            <a:r>
              <a:rPr lang="pl-PL" sz="1600" kern="0" dirty="0" smtClean="0"/>
              <a:t> of  T and CP </a:t>
            </a:r>
            <a:r>
              <a:rPr lang="pl-PL" sz="1600" kern="0" dirty="0" err="1" smtClean="0"/>
              <a:t>violation</a:t>
            </a:r>
            <a:r>
              <a:rPr lang="pl-PL" sz="1600" kern="0" dirty="0" smtClean="0"/>
              <a:t> in B and tau </a:t>
            </a:r>
            <a:r>
              <a:rPr lang="pl-PL" sz="1600" kern="0" dirty="0" err="1" smtClean="0"/>
              <a:t>exclusive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decays</a:t>
            </a:r>
            <a:r>
              <a:rPr lang="pl-PL" sz="1600" kern="0" dirty="0" smtClean="0"/>
              <a:t>,</a:t>
            </a:r>
            <a:endParaRPr lang="pl-PL" sz="1600" kern="0" dirty="0" smtClean="0"/>
          </a:p>
          <a:p>
            <a:pPr marL="268288" marR="0" lvl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smtClean="0"/>
              <a:t>Development of the IFR </a:t>
            </a:r>
            <a:r>
              <a:rPr lang="pl-PL" sz="1600" kern="0" dirty="0" smtClean="0"/>
              <a:t>software,</a:t>
            </a:r>
            <a:endParaRPr lang="pl-PL" sz="1600" kern="0" dirty="0" smtClean="0"/>
          </a:p>
          <a:p>
            <a:pPr marL="268288" marR="0" lvl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smtClean="0"/>
              <a:t>Development of the </a:t>
            </a:r>
            <a:r>
              <a:rPr lang="pl-PL" sz="1600" kern="0" dirty="0" err="1" smtClean="0"/>
              <a:t>overall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computing</a:t>
            </a:r>
            <a:r>
              <a:rPr lang="pl-PL" sz="1600" kern="0" dirty="0" smtClean="0"/>
              <a:t> </a:t>
            </a:r>
            <a:r>
              <a:rPr lang="pl-PL" sz="1600" kern="0" dirty="0" smtClean="0"/>
              <a:t>system.</a:t>
            </a:r>
            <a:endParaRPr lang="pl-PL" sz="1600" kern="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755576" y="4869160"/>
            <a:ext cx="7700714" cy="122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68288" marR="0" lvl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err="1"/>
              <a:t>S</a:t>
            </a:r>
            <a:r>
              <a:rPr lang="pl-PL" sz="1600" kern="0" dirty="0" err="1" smtClean="0"/>
              <a:t>tudies</a:t>
            </a:r>
            <a:r>
              <a:rPr lang="pl-PL" sz="1600" kern="0" dirty="0" smtClean="0"/>
              <a:t> of  T and CP </a:t>
            </a:r>
            <a:r>
              <a:rPr lang="pl-PL" sz="1600" kern="0" dirty="0" err="1" smtClean="0"/>
              <a:t>violation</a:t>
            </a:r>
            <a:r>
              <a:rPr lang="pl-PL" sz="1600" kern="0" dirty="0" smtClean="0"/>
              <a:t> in B and tau </a:t>
            </a:r>
            <a:r>
              <a:rPr lang="pl-PL" sz="1600" kern="0" dirty="0" err="1" smtClean="0"/>
              <a:t>exclusive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decays</a:t>
            </a:r>
            <a:r>
              <a:rPr lang="pl-PL" sz="1600" kern="0" dirty="0" smtClean="0"/>
              <a:t>,</a:t>
            </a:r>
            <a:endParaRPr lang="pl-PL" sz="1600" kern="0" dirty="0" smtClean="0"/>
          </a:p>
          <a:p>
            <a:pPr marL="268288" marR="0" lvl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smtClean="0"/>
              <a:t>Development of the IFR </a:t>
            </a:r>
            <a:r>
              <a:rPr lang="pl-PL" sz="1600" kern="0" dirty="0" smtClean="0"/>
              <a:t>software,</a:t>
            </a:r>
            <a:endParaRPr lang="pl-PL" sz="1600" kern="0" dirty="0" smtClean="0"/>
          </a:p>
          <a:p>
            <a:pPr marL="268288" marR="0" lvl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smtClean="0"/>
              <a:t>R&amp;D and software </a:t>
            </a:r>
            <a:r>
              <a:rPr lang="pl-PL" sz="1600" kern="0" dirty="0" err="1" smtClean="0"/>
              <a:t>studies</a:t>
            </a:r>
            <a:r>
              <a:rPr lang="pl-PL" sz="1600" kern="0" dirty="0" smtClean="0"/>
              <a:t> of the </a:t>
            </a:r>
            <a:r>
              <a:rPr lang="pl-PL" sz="1600" kern="0" dirty="0" smtClean="0"/>
              <a:t>SVT,</a:t>
            </a:r>
            <a:endParaRPr lang="pl-PL" sz="1600" kern="0" dirty="0" smtClean="0"/>
          </a:p>
          <a:p>
            <a:pPr marL="268288" marR="0" lvl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smtClean="0"/>
              <a:t>Development of the </a:t>
            </a:r>
            <a:r>
              <a:rPr lang="pl-PL" sz="1600" kern="0" dirty="0" err="1" smtClean="0"/>
              <a:t>overall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computing</a:t>
            </a:r>
            <a:r>
              <a:rPr lang="pl-PL" sz="1600" kern="0" dirty="0" smtClean="0"/>
              <a:t> </a:t>
            </a:r>
            <a:r>
              <a:rPr lang="pl-PL" sz="1600" kern="0" dirty="0" smtClean="0"/>
              <a:t>system.</a:t>
            </a:r>
            <a:endParaRPr lang="pl-PL" sz="1600" kern="0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5496" y="1300698"/>
            <a:ext cx="509364" cy="4001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000" kern="0" noProof="0" dirty="0" smtClean="0">
                <a:solidFill>
                  <a:srgbClr val="FFFF00"/>
                </a:solidFill>
              </a:rPr>
              <a:t>PI</a:t>
            </a:r>
            <a:endParaRPr kumimoji="0" lang="pl-PL" sz="20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168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1412776"/>
            <a:ext cx="5400600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Mariusz Witek</a:t>
            </a:r>
            <a:r>
              <a:rPr lang="pl-PL" kern="0" dirty="0">
                <a:solidFill>
                  <a:schemeClr val="tx2"/>
                </a:solidFill>
              </a:rPr>
              <a:t> </a:t>
            </a:r>
            <a:r>
              <a:rPr lang="pl-PL" kern="0" dirty="0" smtClean="0">
                <a:solidFill>
                  <a:schemeClr val="tx2"/>
                </a:solidFill>
              </a:rPr>
              <a:t>(</a:t>
            </a:r>
            <a:r>
              <a:rPr lang="pl-PL" kern="0" dirty="0" err="1" smtClean="0">
                <a:solidFill>
                  <a:schemeClr val="tx2"/>
                </a:solidFill>
              </a:rPr>
              <a:t>assoc</a:t>
            </a:r>
            <a:r>
              <a:rPr lang="pl-PL" kern="0" dirty="0" smtClean="0">
                <a:solidFill>
                  <a:schemeClr val="tx2"/>
                </a:solidFill>
              </a:rPr>
              <a:t>. prof.) – NA32, DELPHI, </a:t>
            </a:r>
            <a:r>
              <a:rPr lang="pl-PL" kern="0" dirty="0" err="1" smtClean="0">
                <a:solidFill>
                  <a:schemeClr val="tx2"/>
                </a:solidFill>
              </a:rPr>
              <a:t>LHCb</a:t>
            </a:r>
            <a:r>
              <a:rPr lang="pl-PL" kern="0" dirty="0" smtClean="0">
                <a:solidFill>
                  <a:schemeClr val="tx2"/>
                </a:solidFill>
              </a:rPr>
              <a:t>.</a:t>
            </a:r>
            <a:endParaRPr lang="pl-PL" kern="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err="1" smtClean="0">
                <a:solidFill>
                  <a:schemeClr val="tx2"/>
                </a:solidFill>
              </a:rPr>
              <a:t>Two</a:t>
            </a:r>
            <a:r>
              <a:rPr lang="pl-PL" kern="0" dirty="0" smtClean="0">
                <a:solidFill>
                  <a:schemeClr val="tx2"/>
                </a:solidFill>
              </a:rPr>
              <a:t> </a:t>
            </a:r>
            <a:r>
              <a:rPr lang="pl-PL" kern="0" dirty="0" err="1" smtClean="0">
                <a:solidFill>
                  <a:schemeClr val="tx2"/>
                </a:solidFill>
              </a:rPr>
              <a:t>young</a:t>
            </a:r>
            <a:r>
              <a:rPr lang="pl-PL" kern="0" dirty="0" smtClean="0">
                <a:solidFill>
                  <a:schemeClr val="tx2"/>
                </a:solidFill>
              </a:rPr>
              <a:t> </a:t>
            </a:r>
            <a:r>
              <a:rPr lang="pl-PL" kern="0" dirty="0" err="1" smtClean="0">
                <a:solidFill>
                  <a:schemeClr val="tx2"/>
                </a:solidFill>
              </a:rPr>
              <a:t>researches</a:t>
            </a:r>
            <a:r>
              <a:rPr lang="pl-PL" kern="0" dirty="0" smtClean="0">
                <a:solidFill>
                  <a:schemeClr val="tx2"/>
                </a:solidFill>
              </a:rPr>
              <a:t> of </a:t>
            </a:r>
            <a:r>
              <a:rPr lang="pl-PL" kern="0" dirty="0" err="1" smtClean="0">
                <a:solidFill>
                  <a:schemeClr val="tx2"/>
                </a:solidFill>
              </a:rPr>
              <a:t>computer</a:t>
            </a:r>
            <a:r>
              <a:rPr lang="pl-PL" kern="0" dirty="0" smtClean="0">
                <a:solidFill>
                  <a:schemeClr val="tx2"/>
                </a:solidFill>
              </a:rPr>
              <a:t> </a:t>
            </a:r>
            <a:r>
              <a:rPr lang="pl-PL" kern="0" dirty="0" smtClean="0">
                <a:solidFill>
                  <a:schemeClr val="tx2"/>
                </a:solidFill>
              </a:rPr>
              <a:t>science.</a:t>
            </a:r>
            <a:endParaRPr kumimoji="0" lang="pl-PL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6" y="2654094"/>
            <a:ext cx="7848872" cy="137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l-PL" sz="1600" dirty="0" smtClean="0"/>
              <a:t>Development of the </a:t>
            </a:r>
            <a:r>
              <a:rPr lang="pl-PL" sz="1600" dirty="0" err="1" smtClean="0"/>
              <a:t>computing</a:t>
            </a:r>
            <a:r>
              <a:rPr lang="pl-PL" sz="1600" dirty="0" smtClean="0"/>
              <a:t> system: </a:t>
            </a:r>
            <a:r>
              <a:rPr lang="pl-PL" sz="1600" dirty="0" err="1" smtClean="0"/>
              <a:t>tools</a:t>
            </a:r>
            <a:r>
              <a:rPr lang="pl-PL" sz="1600" dirty="0" smtClean="0"/>
              <a:t> for </a:t>
            </a:r>
            <a:r>
              <a:rPr lang="pl-PL" sz="1600" dirty="0" err="1" smtClean="0"/>
              <a:t>distributed</a:t>
            </a:r>
            <a:r>
              <a:rPr lang="pl-PL" sz="1600" dirty="0" smtClean="0"/>
              <a:t> data </a:t>
            </a:r>
            <a:r>
              <a:rPr lang="pl-PL" sz="1600" dirty="0" err="1" smtClean="0"/>
              <a:t>analysis</a:t>
            </a:r>
            <a:r>
              <a:rPr lang="pl-PL" sz="1600" dirty="0" smtClean="0"/>
              <a:t> (</a:t>
            </a:r>
            <a:r>
              <a:rPr lang="pl-PL" sz="1600" dirty="0" err="1" smtClean="0"/>
              <a:t>Ganga</a:t>
            </a:r>
            <a:r>
              <a:rPr lang="pl-PL" sz="1600" dirty="0" smtClean="0"/>
              <a:t>, Dirac</a:t>
            </a:r>
            <a:r>
              <a:rPr lang="pl-PL" sz="1600" dirty="0" smtClean="0"/>
              <a:t>), 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  </a:t>
            </a:r>
            <a:endParaRPr lang="pl-PL" sz="1600" dirty="0" smtClean="0"/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l-PL" sz="1600" dirty="0" err="1" smtClean="0"/>
              <a:t>Implementation</a:t>
            </a:r>
            <a:r>
              <a:rPr lang="pl-PL" sz="1600" dirty="0" smtClean="0"/>
              <a:t> of the  </a:t>
            </a:r>
            <a:r>
              <a:rPr lang="pl-PL" sz="1600" dirty="0" err="1" smtClean="0"/>
              <a:t>SuperB</a:t>
            </a:r>
            <a:r>
              <a:rPr lang="pl-PL" sz="1600" dirty="0" smtClean="0"/>
              <a:t> software on the </a:t>
            </a:r>
            <a:r>
              <a:rPr lang="pl-PL" sz="1600" dirty="0" err="1" smtClean="0"/>
              <a:t>resources</a:t>
            </a:r>
            <a:r>
              <a:rPr lang="pl-PL" sz="1600" dirty="0" smtClean="0"/>
              <a:t> of  </a:t>
            </a:r>
            <a:r>
              <a:rPr lang="pl-PL" sz="1600" dirty="0" err="1" smtClean="0"/>
              <a:t>Polish-Grid</a:t>
            </a:r>
            <a:r>
              <a:rPr lang="pl-PL" sz="1600" dirty="0" smtClean="0"/>
              <a:t> </a:t>
            </a:r>
            <a:r>
              <a:rPr lang="pl-PL" sz="1600" dirty="0"/>
              <a:t>(Plus</a:t>
            </a:r>
            <a:r>
              <a:rPr lang="pl-PL" sz="1600" dirty="0" smtClean="0"/>
              <a:t>).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 </a:t>
            </a:r>
            <a:br>
              <a:rPr lang="pl-PL" sz="1600" dirty="0"/>
            </a:br>
            <a:endParaRPr kumimoji="0" lang="pl-PL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5</a:t>
            </a:fld>
            <a:endParaRPr lang="pl-PL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419872" y="4031235"/>
            <a:ext cx="2232248" cy="5232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800" kern="0" dirty="0" smtClean="0">
                <a:solidFill>
                  <a:srgbClr val="FFFF00"/>
                </a:solidFill>
              </a:rPr>
              <a:t>FTE = 0.9</a:t>
            </a:r>
            <a:endParaRPr kumimoji="0" lang="pl-PL" sz="2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5616624" cy="936104"/>
          </a:xfrm>
        </p:spPr>
        <p:txBody>
          <a:bodyPr/>
          <a:lstStyle/>
          <a:p>
            <a:r>
              <a:rPr lang="pl-PL" dirty="0" smtClean="0"/>
              <a:t>IFJ PAN </a:t>
            </a:r>
            <a:r>
              <a:rPr lang="pl-PL" dirty="0" smtClean="0"/>
              <a:t>Computing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162406" y="5291916"/>
            <a:ext cx="2849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http://www.cloud.ifj.edu.pl/</a:t>
            </a:r>
          </a:p>
        </p:txBody>
      </p:sp>
    </p:spTree>
    <p:extLst>
      <p:ext uri="{BB962C8B-B14F-4D97-AF65-F5344CB8AC3E}">
        <p14:creationId xmlns:p14="http://schemas.microsoft.com/office/powerpoint/2010/main" val="86594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l-PL" dirty="0" smtClean="0"/>
              <a:t>IFJ PAN </a:t>
            </a:r>
            <a:r>
              <a:rPr lang="pl-PL" dirty="0" err="1" smtClean="0"/>
              <a:t>luminosity</a:t>
            </a:r>
            <a:r>
              <a:rPr lang="pl-PL" dirty="0" smtClean="0"/>
              <a:t> monitor</a:t>
            </a:r>
            <a:endParaRPr lang="pl-P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527" y="1412776"/>
            <a:ext cx="4286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Leszek Zawiejski (</a:t>
            </a:r>
            <a:r>
              <a:rPr lang="pl-PL" kern="0" dirty="0" err="1" smtClean="0">
                <a:solidFill>
                  <a:schemeClr val="tx2"/>
                </a:solidFill>
              </a:rPr>
              <a:t>assoc</a:t>
            </a:r>
            <a:r>
              <a:rPr lang="pl-PL" kern="0" dirty="0" smtClean="0">
                <a:solidFill>
                  <a:schemeClr val="tx2"/>
                </a:solidFill>
              </a:rPr>
              <a:t>. </a:t>
            </a:r>
            <a:r>
              <a:rPr lang="pl-PL" kern="0" dirty="0">
                <a:solidFill>
                  <a:schemeClr val="tx2"/>
                </a:solidFill>
              </a:rPr>
              <a:t>p</a:t>
            </a:r>
            <a:r>
              <a:rPr lang="pl-PL" kern="0" dirty="0" smtClean="0">
                <a:solidFill>
                  <a:schemeClr val="tx2"/>
                </a:solidFill>
              </a:rPr>
              <a:t>rof</a:t>
            </a:r>
            <a:r>
              <a:rPr lang="pl-PL" kern="0" dirty="0" smtClean="0">
                <a:solidFill>
                  <a:schemeClr val="tx2"/>
                </a:solidFill>
              </a:rPr>
              <a:t>.).</a:t>
            </a:r>
            <a:endParaRPr kumimoji="0" lang="pl-PL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1979548"/>
            <a:ext cx="6768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Bogdan Pawlik (</a:t>
            </a:r>
            <a:r>
              <a:rPr lang="pl-PL" kern="0" dirty="0" err="1" smtClean="0">
                <a:solidFill>
                  <a:schemeClr val="tx2"/>
                </a:solidFill>
              </a:rPr>
              <a:t>Postdoc</a:t>
            </a:r>
            <a:r>
              <a:rPr lang="pl-PL" kern="0" dirty="0" smtClean="0">
                <a:solidFill>
                  <a:schemeClr val="tx2"/>
                </a:solidFill>
              </a:rPr>
              <a:t>).</a:t>
            </a:r>
            <a:endParaRPr kumimoji="0" lang="pl-PL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67544" y="2708920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1600" dirty="0" err="1" smtClean="0"/>
              <a:t>Advise</a:t>
            </a:r>
            <a:r>
              <a:rPr lang="pl-PL" sz="1600" dirty="0" smtClean="0"/>
              <a:t> and </a:t>
            </a:r>
            <a:r>
              <a:rPr lang="pl-PL" sz="1600" dirty="0" err="1" smtClean="0"/>
              <a:t>physics</a:t>
            </a:r>
            <a:r>
              <a:rPr lang="pl-PL" sz="1600" dirty="0" smtClean="0"/>
              <a:t> </a:t>
            </a:r>
            <a:r>
              <a:rPr lang="pl-PL" sz="1600" dirty="0" err="1" smtClean="0"/>
              <a:t>simulations</a:t>
            </a:r>
            <a:r>
              <a:rPr lang="pl-PL" sz="1600" dirty="0" smtClean="0"/>
              <a:t> </a:t>
            </a:r>
            <a:r>
              <a:rPr lang="pl-PL" sz="1600" dirty="0" err="1" smtClean="0"/>
              <a:t>related</a:t>
            </a:r>
            <a:r>
              <a:rPr lang="pl-PL" sz="1600" dirty="0" smtClean="0"/>
              <a:t> to the </a:t>
            </a:r>
            <a:r>
              <a:rPr lang="pl-PL" sz="1600" dirty="0" err="1" smtClean="0"/>
              <a:t>luminosity</a:t>
            </a:r>
            <a:r>
              <a:rPr lang="pl-PL" sz="1600" dirty="0" smtClean="0"/>
              <a:t> monitor @</a:t>
            </a:r>
            <a:r>
              <a:rPr lang="pl-PL" sz="1600" dirty="0" err="1" smtClean="0"/>
              <a:t>SuperB</a:t>
            </a:r>
            <a:r>
              <a:rPr lang="pl-PL" sz="1600" dirty="0" smtClean="0"/>
              <a:t>,</a:t>
            </a:r>
            <a:endParaRPr lang="pl-PL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pl-PL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err="1" smtClean="0"/>
              <a:t>Studies</a:t>
            </a:r>
            <a:r>
              <a:rPr lang="pl-PL" sz="1600" dirty="0" smtClean="0"/>
              <a:t> of </a:t>
            </a:r>
            <a:r>
              <a:rPr lang="pl-PL" sz="1600" dirty="0" err="1" smtClean="0"/>
              <a:t>potential</a:t>
            </a:r>
            <a:r>
              <a:rPr lang="pl-PL" sz="1600" dirty="0" smtClean="0"/>
              <a:t> </a:t>
            </a:r>
            <a:r>
              <a:rPr lang="pl-PL" sz="1600" dirty="0" err="1" smtClean="0"/>
              <a:t>application</a:t>
            </a:r>
            <a:r>
              <a:rPr lang="pl-PL" sz="1600" dirty="0" smtClean="0"/>
              <a:t>  @</a:t>
            </a:r>
            <a:r>
              <a:rPr lang="pl-PL" sz="1600" dirty="0" err="1" smtClean="0"/>
              <a:t>SuperB</a:t>
            </a:r>
            <a:r>
              <a:rPr lang="pl-PL" sz="1600" dirty="0" smtClean="0"/>
              <a:t>  of (</a:t>
            </a:r>
            <a:r>
              <a:rPr lang="pl-PL" sz="1600" dirty="0" err="1" smtClean="0"/>
              <a:t>almost</a:t>
            </a:r>
            <a:r>
              <a:rPr lang="pl-PL" sz="1600" dirty="0" smtClean="0"/>
              <a:t>) </a:t>
            </a:r>
            <a:r>
              <a:rPr lang="pl-PL" sz="1600" dirty="0" err="1" smtClean="0"/>
              <a:t>ready</a:t>
            </a:r>
            <a:r>
              <a:rPr lang="pl-PL" sz="1600" dirty="0" smtClean="0"/>
              <a:t>-to-</a:t>
            </a:r>
            <a:r>
              <a:rPr lang="pl-PL" sz="1600" dirty="0" err="1" smtClean="0"/>
              <a:t>use</a:t>
            </a:r>
            <a:r>
              <a:rPr lang="pl-PL" sz="1600" dirty="0" smtClean="0"/>
              <a:t> </a:t>
            </a:r>
            <a:r>
              <a:rPr lang="pl-PL" sz="1600" dirty="0" err="1" smtClean="0"/>
              <a:t>luminosity</a:t>
            </a:r>
            <a:r>
              <a:rPr lang="pl-PL" sz="1600" dirty="0" smtClean="0"/>
              <a:t> </a:t>
            </a:r>
            <a:r>
              <a:rPr lang="pl-PL" sz="1600" dirty="0" err="1" smtClean="0"/>
              <a:t>monitors</a:t>
            </a:r>
            <a:r>
              <a:rPr lang="pl-PL" sz="1600" dirty="0" smtClean="0"/>
              <a:t> </a:t>
            </a:r>
            <a:r>
              <a:rPr lang="pl-PL" sz="1600" dirty="0" err="1" smtClean="0"/>
              <a:t>designed</a:t>
            </a:r>
            <a:r>
              <a:rPr lang="pl-PL" sz="1600" dirty="0" smtClean="0"/>
              <a:t> @</a:t>
            </a:r>
            <a:r>
              <a:rPr lang="pl-PL" sz="1600" dirty="0" smtClean="0"/>
              <a:t>ILC.</a:t>
            </a:r>
            <a:endParaRPr lang="pl-PL" sz="1600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6</a:t>
            </a:fld>
            <a:endParaRPr lang="pl-PL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491880" y="4561964"/>
            <a:ext cx="1584176" cy="5232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800" kern="0" dirty="0" smtClean="0">
                <a:solidFill>
                  <a:srgbClr val="FFFF00"/>
                </a:solidFill>
              </a:rPr>
              <a:t>FTE = 0.2</a:t>
            </a:r>
            <a:endParaRPr kumimoji="0" lang="pl-PL" sz="2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491880" y="1763524"/>
            <a:ext cx="2448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ZEUS </a:t>
            </a:r>
            <a:r>
              <a:rPr lang="pl-PL" kern="0" dirty="0" err="1" smtClean="0">
                <a:solidFill>
                  <a:schemeClr val="tx2"/>
                </a:solidFill>
              </a:rPr>
              <a:t>lumi</a:t>
            </a:r>
            <a:r>
              <a:rPr lang="pl-PL" kern="0" dirty="0" smtClean="0">
                <a:solidFill>
                  <a:schemeClr val="tx2"/>
                </a:solidFill>
              </a:rPr>
              <a:t>  monitor; ILC</a:t>
            </a:r>
            <a:r>
              <a:rPr lang="pl-PL" kern="0" dirty="0" smtClean="0">
                <a:solidFill>
                  <a:schemeClr val="tx2"/>
                </a:solidFill>
              </a:rPr>
              <a:t> </a:t>
            </a:r>
            <a:endParaRPr kumimoji="0" lang="pl-PL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9012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0852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IFJ PAN</a:t>
            </a:r>
            <a:r>
              <a:rPr lang="pl-PL" dirty="0" smtClean="0"/>
              <a:t>: Monte Carlo </a:t>
            </a:r>
            <a:r>
              <a:rPr lang="pl-PL" dirty="0" err="1" smtClean="0"/>
              <a:t>generators</a:t>
            </a:r>
            <a:endParaRPr lang="pl-P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528" y="1628800"/>
            <a:ext cx="6912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Zbigniew Wąs (prof.)  - </a:t>
            </a:r>
            <a:r>
              <a:rPr lang="pl-PL" kern="0" dirty="0" err="1" smtClean="0">
                <a:solidFill>
                  <a:schemeClr val="tx2"/>
                </a:solidFill>
              </a:rPr>
              <a:t>author</a:t>
            </a:r>
            <a:r>
              <a:rPr lang="pl-PL" kern="0" dirty="0" smtClean="0">
                <a:solidFill>
                  <a:schemeClr val="tx2"/>
                </a:solidFill>
              </a:rPr>
              <a:t> of TAUOLA and </a:t>
            </a:r>
            <a:r>
              <a:rPr lang="pl-PL" kern="0" dirty="0" err="1" smtClean="0">
                <a:solidFill>
                  <a:schemeClr val="tx2"/>
                </a:solidFill>
              </a:rPr>
              <a:t>other</a:t>
            </a:r>
            <a:r>
              <a:rPr lang="pl-PL" kern="0" dirty="0" smtClean="0">
                <a:solidFill>
                  <a:schemeClr val="tx2"/>
                </a:solidFill>
              </a:rPr>
              <a:t> MC </a:t>
            </a:r>
            <a:r>
              <a:rPr lang="pl-PL" kern="0" dirty="0" err="1" smtClean="0">
                <a:solidFill>
                  <a:schemeClr val="tx2"/>
                </a:solidFill>
              </a:rPr>
              <a:t>packages</a:t>
            </a:r>
            <a:r>
              <a:rPr lang="pl-PL" kern="0" dirty="0" smtClean="0">
                <a:solidFill>
                  <a:schemeClr val="tx2"/>
                </a:solidFill>
              </a:rPr>
              <a:t>.</a:t>
            </a:r>
            <a:endParaRPr kumimoji="0" lang="pl-PL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7579" y="2204864"/>
            <a:ext cx="6768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noProof="0" dirty="0" smtClean="0">
                <a:solidFill>
                  <a:schemeClr val="tx2"/>
                </a:solidFill>
              </a:rPr>
              <a:t>Tomasz </a:t>
            </a:r>
            <a:r>
              <a:rPr lang="pl-PL" kern="0" noProof="0" dirty="0" err="1" smtClean="0">
                <a:solidFill>
                  <a:schemeClr val="tx2"/>
                </a:solidFill>
              </a:rPr>
              <a:t>Przedziński</a:t>
            </a:r>
            <a:r>
              <a:rPr lang="pl-PL" kern="0" noProof="0" dirty="0" smtClean="0">
                <a:solidFill>
                  <a:schemeClr val="tx2"/>
                </a:solidFill>
              </a:rPr>
              <a:t> (</a:t>
            </a:r>
            <a:r>
              <a:rPr lang="pl-PL" kern="0" dirty="0" err="1" smtClean="0">
                <a:solidFill>
                  <a:schemeClr val="tx2"/>
                </a:solidFill>
              </a:rPr>
              <a:t>Ph.D</a:t>
            </a:r>
            <a:r>
              <a:rPr lang="pl-PL" kern="0" dirty="0" smtClean="0">
                <a:solidFill>
                  <a:schemeClr val="tx2"/>
                </a:solidFill>
              </a:rPr>
              <a:t>. student; </a:t>
            </a:r>
            <a:r>
              <a:rPr lang="pl-PL" kern="0" dirty="0" err="1" smtClean="0">
                <a:solidFill>
                  <a:schemeClr val="tx2"/>
                </a:solidFill>
              </a:rPr>
              <a:t>supervisor</a:t>
            </a:r>
            <a:r>
              <a:rPr lang="pl-PL" kern="0" dirty="0" smtClean="0">
                <a:solidFill>
                  <a:schemeClr val="tx2"/>
                </a:solidFill>
              </a:rPr>
              <a:t>  </a:t>
            </a:r>
            <a:r>
              <a:rPr lang="pl-PL" kern="0" dirty="0" err="1" smtClean="0">
                <a:solidFill>
                  <a:schemeClr val="tx2"/>
                </a:solidFill>
              </a:rPr>
              <a:t>Z.Wąs</a:t>
            </a:r>
            <a:r>
              <a:rPr lang="pl-PL" kern="0" noProof="0" dirty="0" smtClean="0">
                <a:solidFill>
                  <a:schemeClr val="tx2"/>
                </a:solidFill>
              </a:rPr>
              <a:t>).</a:t>
            </a:r>
            <a:endParaRPr kumimoji="0" lang="pl-PL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3528" y="2780928"/>
            <a:ext cx="6768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noProof="0" dirty="0" err="1" smtClean="0">
                <a:solidFill>
                  <a:schemeClr val="tx2"/>
                </a:solidFill>
              </a:rPr>
              <a:t>M.Sc</a:t>
            </a:r>
            <a:r>
              <a:rPr lang="pl-PL" kern="0" noProof="0" dirty="0" smtClean="0">
                <a:solidFill>
                  <a:schemeClr val="tx2"/>
                </a:solidFill>
              </a:rPr>
              <a:t>. </a:t>
            </a:r>
            <a:r>
              <a:rPr lang="pl-PL" kern="0" noProof="0" dirty="0" smtClean="0">
                <a:solidFill>
                  <a:schemeClr val="tx2"/>
                </a:solidFill>
              </a:rPr>
              <a:t>Student.</a:t>
            </a:r>
            <a:endParaRPr kumimoji="0" lang="pl-PL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68429" y="3561601"/>
            <a:ext cx="77007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pl-PL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/>
              <a:t> </a:t>
            </a:r>
            <a:r>
              <a:rPr lang="pl-PL" sz="1600" dirty="0" err="1" smtClean="0"/>
              <a:t>Improvements</a:t>
            </a:r>
            <a:r>
              <a:rPr lang="pl-PL" sz="1600" dirty="0" smtClean="0"/>
              <a:t> in TAUOLA and KKMC </a:t>
            </a:r>
            <a:r>
              <a:rPr lang="pl-PL" sz="1600" dirty="0" err="1" smtClean="0"/>
              <a:t>along</a:t>
            </a:r>
            <a:r>
              <a:rPr lang="pl-PL" sz="1600" dirty="0" smtClean="0"/>
              <a:t> the </a:t>
            </a:r>
            <a:r>
              <a:rPr lang="pl-PL" sz="1600" dirty="0" err="1" smtClean="0"/>
              <a:t>needs</a:t>
            </a:r>
            <a:r>
              <a:rPr lang="pl-PL" sz="1600" dirty="0" smtClean="0"/>
              <a:t> of the </a:t>
            </a:r>
            <a:r>
              <a:rPr lang="pl-PL" sz="1600" dirty="0" err="1" smtClean="0"/>
              <a:t>SuperB</a:t>
            </a:r>
            <a:r>
              <a:rPr lang="pl-PL" sz="1600" dirty="0" smtClean="0"/>
              <a:t>,</a:t>
            </a:r>
            <a:endParaRPr lang="pl-PL" sz="1600" dirty="0"/>
          </a:p>
          <a:p>
            <a:pPr marL="285750" indent="-285750">
              <a:buFont typeface="Arial" pitchFamily="34" charset="0"/>
              <a:buChar char="•"/>
            </a:pPr>
            <a:endParaRPr lang="pl-PL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err="1" smtClean="0"/>
              <a:t>Recent</a:t>
            </a:r>
            <a:r>
              <a:rPr lang="pl-PL" sz="1600" dirty="0" smtClean="0"/>
              <a:t> </a:t>
            </a:r>
            <a:r>
              <a:rPr lang="pl-PL" sz="1600" dirty="0" err="1" smtClean="0"/>
              <a:t>workshop</a:t>
            </a:r>
            <a:r>
              <a:rPr lang="pl-PL" sz="1600" dirty="0" smtClean="0"/>
              <a:t> in </a:t>
            </a:r>
            <a:r>
              <a:rPr lang="pl-PL" sz="1600" dirty="0" err="1" smtClean="0"/>
              <a:t>Krakow</a:t>
            </a:r>
            <a:r>
              <a:rPr lang="pl-PL" sz="1600" dirty="0" smtClean="0"/>
              <a:t> </a:t>
            </a:r>
            <a:r>
              <a:rPr lang="pl-PL" sz="1600" dirty="0" err="1" smtClean="0"/>
              <a:t>about</a:t>
            </a:r>
            <a:r>
              <a:rPr lang="pl-PL" sz="1600" dirty="0" smtClean="0"/>
              <a:t> the </a:t>
            </a:r>
            <a:r>
              <a:rPr lang="pl-PL" sz="1600" dirty="0" err="1" smtClean="0"/>
              <a:t>above</a:t>
            </a:r>
            <a:r>
              <a:rPr lang="pl-PL" sz="1600" dirty="0" smtClean="0"/>
              <a:t> </a:t>
            </a:r>
            <a:r>
              <a:rPr lang="pl-PL" sz="1600" dirty="0" err="1" smtClean="0"/>
              <a:t>topic</a:t>
            </a:r>
            <a:r>
              <a:rPr lang="pl-PL" sz="1600" dirty="0" smtClean="0"/>
              <a:t>,</a:t>
            </a:r>
            <a:endParaRPr lang="pl-PL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pl-PL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The talk by Pablo </a:t>
            </a:r>
            <a:r>
              <a:rPr lang="pl-PL" sz="1600" dirty="0" err="1" smtClean="0"/>
              <a:t>Roig</a:t>
            </a:r>
            <a:r>
              <a:rPr lang="pl-PL" sz="1600" dirty="0" smtClean="0"/>
              <a:t> </a:t>
            </a:r>
            <a:r>
              <a:rPr lang="pl-PL" sz="1600" dirty="0" err="1" smtClean="0"/>
              <a:t>at</a:t>
            </a:r>
            <a:r>
              <a:rPr lang="pl-PL" sz="1600" dirty="0" smtClean="0"/>
              <a:t> the </a:t>
            </a:r>
            <a:r>
              <a:rPr lang="pl-PL" sz="1600" dirty="0" err="1" smtClean="0"/>
              <a:t>Physics</a:t>
            </a:r>
            <a:r>
              <a:rPr lang="pl-PL" sz="1600" dirty="0" smtClean="0"/>
              <a:t> Workshop (31.May</a:t>
            </a:r>
            <a:r>
              <a:rPr lang="pl-PL" sz="1600" dirty="0" smtClean="0"/>
              <a:t>).</a:t>
            </a:r>
            <a:endParaRPr lang="pl-PL" sz="1600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7</a:t>
            </a:fld>
            <a:endParaRPr lang="pl-PL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563888" y="5589240"/>
            <a:ext cx="1944216" cy="5232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800" kern="0" dirty="0" smtClean="0">
                <a:solidFill>
                  <a:srgbClr val="FFFF00"/>
                </a:solidFill>
              </a:rPr>
              <a:t>FTE = 0.8</a:t>
            </a:r>
            <a:endParaRPr kumimoji="0" lang="pl-PL" sz="2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7354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664" y="404664"/>
            <a:ext cx="9118848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r>
              <a:rPr lang="pl-PL" dirty="0" smtClean="0"/>
              <a:t>IFJ PAN</a:t>
            </a:r>
            <a:r>
              <a:rPr lang="pl-PL" dirty="0" smtClean="0"/>
              <a:t>: </a:t>
            </a:r>
            <a:r>
              <a:rPr lang="pl-PL" dirty="0" smtClean="0"/>
              <a:t>Engineering </a:t>
            </a:r>
            <a:r>
              <a:rPr lang="pl-PL" dirty="0" smtClean="0"/>
              <a:t>&amp; Construction</a:t>
            </a:r>
            <a:endParaRPr lang="pl-P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1596808"/>
            <a:ext cx="3384376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noProof="0" dirty="0" smtClean="0">
                <a:solidFill>
                  <a:schemeClr val="tx2"/>
                </a:solidFill>
              </a:rPr>
              <a:t>Marek Stodulski  (</a:t>
            </a:r>
            <a:r>
              <a:rPr lang="pl-PL" kern="0" noProof="0" dirty="0" err="1" smtClean="0">
                <a:solidFill>
                  <a:schemeClr val="tx2"/>
                </a:solidFill>
              </a:rPr>
              <a:t>Ph.D</a:t>
            </a:r>
            <a:r>
              <a:rPr lang="pl-PL" kern="0" noProof="0" dirty="0" smtClean="0">
                <a:solidFill>
                  <a:schemeClr val="tx2"/>
                </a:solidFill>
              </a:rPr>
              <a:t>.)</a:t>
            </a:r>
            <a:endParaRPr lang="pl-PL" kern="0" noProof="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l-PL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Jerzy</a:t>
            </a:r>
            <a:r>
              <a:rPr kumimoji="0" lang="pl-PL" b="0" i="0" u="none" strike="noStrike" kern="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Michałowski (</a:t>
            </a:r>
            <a:r>
              <a:rPr kumimoji="0" lang="pl-PL" b="0" i="0" u="none" strike="noStrike" kern="0" cap="none" spc="0" normalizeH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Ph.D</a:t>
            </a:r>
            <a:r>
              <a:rPr kumimoji="0" lang="pl-PL" b="0" i="0" u="none" strike="noStrike" kern="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.)</a:t>
            </a:r>
            <a:endParaRPr kumimoji="0" lang="pl-PL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75742" y="3726036"/>
            <a:ext cx="7700714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smtClean="0"/>
              <a:t>Participation in the </a:t>
            </a:r>
            <a:r>
              <a:rPr lang="pl-PL" sz="1600" kern="0" dirty="0" err="1" smtClean="0"/>
              <a:t>fabrication</a:t>
            </a:r>
            <a:r>
              <a:rPr lang="pl-PL" sz="1600" kern="0" dirty="0" smtClean="0"/>
              <a:t> of </a:t>
            </a:r>
            <a:r>
              <a:rPr lang="pl-PL" sz="1600" kern="0" dirty="0" err="1" smtClean="0"/>
              <a:t>tools</a:t>
            </a:r>
            <a:r>
              <a:rPr lang="pl-PL" sz="1600" kern="0" noProof="0" dirty="0" smtClean="0"/>
              <a:t>, </a:t>
            </a:r>
            <a:r>
              <a:rPr lang="pl-PL" sz="1600" kern="0" noProof="0" dirty="0" err="1" smtClean="0"/>
              <a:t>quality</a:t>
            </a:r>
            <a:r>
              <a:rPr lang="pl-PL" sz="1600" kern="0" noProof="0" dirty="0" smtClean="0"/>
              <a:t> </a:t>
            </a:r>
            <a:r>
              <a:rPr lang="pl-PL" sz="1600" kern="0" noProof="0" dirty="0" err="1" smtClean="0"/>
              <a:t>checks</a:t>
            </a:r>
            <a:r>
              <a:rPr lang="pl-PL" sz="1600" kern="0" noProof="0" dirty="0" smtClean="0"/>
              <a:t> and </a:t>
            </a:r>
            <a:r>
              <a:rPr lang="pl-PL" sz="1600" kern="0" noProof="0" dirty="0" err="1" smtClean="0"/>
              <a:t>installation</a:t>
            </a:r>
            <a:r>
              <a:rPr lang="pl-PL" sz="1600" kern="0" noProof="0" dirty="0" smtClean="0"/>
              <a:t> of </a:t>
            </a:r>
            <a:r>
              <a:rPr lang="pl-PL" sz="1600" kern="0" noProof="0" dirty="0" err="1" smtClean="0"/>
              <a:t>modules</a:t>
            </a:r>
            <a:r>
              <a:rPr lang="pl-PL" sz="1600" kern="0" noProof="0" dirty="0" smtClean="0"/>
              <a:t>        of the IFR </a:t>
            </a:r>
            <a:r>
              <a:rPr lang="pl-PL" sz="1600" kern="0" dirty="0"/>
              <a:t> </a:t>
            </a:r>
            <a:r>
              <a:rPr lang="pl-PL" sz="1600" kern="0" dirty="0" smtClean="0"/>
              <a:t>(</a:t>
            </a:r>
            <a:r>
              <a:rPr lang="pl-PL" sz="1600" kern="0" dirty="0"/>
              <a:t> </a:t>
            </a:r>
            <a:r>
              <a:rPr lang="pl-PL" sz="1600" kern="0" dirty="0" err="1" smtClean="0"/>
              <a:t>main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activities</a:t>
            </a:r>
            <a:r>
              <a:rPr lang="pl-PL" sz="1600" kern="0" dirty="0" smtClean="0"/>
              <a:t> in </a:t>
            </a:r>
            <a:r>
              <a:rPr lang="pl-PL" sz="1600" kern="0" noProof="0" dirty="0" smtClean="0"/>
              <a:t>2015;  mirror </a:t>
            </a:r>
            <a:r>
              <a:rPr lang="pl-PL" sz="1600" kern="0" noProof="0" dirty="0" err="1" smtClean="0"/>
              <a:t>works</a:t>
            </a:r>
            <a:r>
              <a:rPr lang="pl-PL" sz="1600" kern="0" noProof="0" dirty="0" smtClean="0"/>
              <a:t> </a:t>
            </a:r>
            <a:r>
              <a:rPr lang="pl-PL" sz="1600" kern="0" noProof="0" dirty="0" err="1" smtClean="0"/>
              <a:t>performed</a:t>
            </a:r>
            <a:r>
              <a:rPr lang="pl-PL" sz="1600" kern="0" noProof="0" dirty="0" smtClean="0"/>
              <a:t> for the  SMRD T2K</a:t>
            </a:r>
            <a:r>
              <a:rPr lang="pl-PL" sz="1600" kern="0" noProof="0" dirty="0" smtClean="0"/>
              <a:t>),</a:t>
            </a:r>
            <a:endParaRPr lang="pl-PL" sz="1600" kern="0" noProof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sz="1600" kern="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noProof="0" dirty="0" err="1" smtClean="0"/>
              <a:t>Substantial</a:t>
            </a:r>
            <a:r>
              <a:rPr lang="pl-PL" sz="1600" kern="0" noProof="0" dirty="0" smtClean="0"/>
              <a:t> participation in the </a:t>
            </a:r>
            <a:r>
              <a:rPr lang="pl-PL" sz="1600" kern="0" noProof="0" dirty="0" err="1" smtClean="0"/>
              <a:t>construction</a:t>
            </a:r>
            <a:r>
              <a:rPr lang="pl-PL" sz="1600" kern="0" noProof="0" dirty="0" smtClean="0"/>
              <a:t> of the </a:t>
            </a:r>
            <a:r>
              <a:rPr lang="pl-PL" sz="1600" kern="0" noProof="0" dirty="0" err="1" smtClean="0"/>
              <a:t>accelerator</a:t>
            </a:r>
            <a:r>
              <a:rPr lang="pl-PL" sz="1600" kern="0" noProof="0" dirty="0" smtClean="0"/>
              <a:t>  (</a:t>
            </a:r>
            <a:r>
              <a:rPr lang="pl-PL" sz="1600" kern="0" noProof="0" dirty="0" err="1" smtClean="0"/>
              <a:t>since</a:t>
            </a:r>
            <a:r>
              <a:rPr lang="pl-PL" sz="1600" kern="0" dirty="0" smtClean="0"/>
              <a:t> 2015</a:t>
            </a:r>
            <a:r>
              <a:rPr lang="pl-PL" sz="1600" kern="0" dirty="0" smtClean="0"/>
              <a:t>).</a:t>
            </a:r>
            <a:endParaRPr kumimoji="0" lang="pl-PL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2316888"/>
            <a:ext cx="6768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Jaromir Ludwin  (</a:t>
            </a:r>
            <a:r>
              <a:rPr lang="pl-PL" kern="0" dirty="0" err="1" smtClean="0">
                <a:solidFill>
                  <a:schemeClr val="tx2"/>
                </a:solidFill>
              </a:rPr>
              <a:t>eng</a:t>
            </a:r>
            <a:r>
              <a:rPr lang="pl-PL" kern="0" dirty="0" smtClean="0">
                <a:solidFill>
                  <a:schemeClr val="tx2"/>
                </a:solidFill>
              </a:rPr>
              <a:t>.)</a:t>
            </a:r>
            <a:endParaRPr kumimoji="0" lang="pl-PL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419872" y="1763007"/>
            <a:ext cx="5544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DELPHI, PHOBOS,T2K,HESS,XFEL-DESY,LHC,ATLAS,LHCb… </a:t>
            </a:r>
            <a:endParaRPr kumimoji="0" lang="pl-PL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95536" y="2676928"/>
            <a:ext cx="6768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smtClean="0">
                <a:solidFill>
                  <a:schemeClr val="tx2"/>
                </a:solidFill>
              </a:rPr>
              <a:t>Jerzy Kotula (</a:t>
            </a:r>
            <a:r>
              <a:rPr lang="pl-PL" kern="0" dirty="0" err="1" smtClean="0">
                <a:solidFill>
                  <a:schemeClr val="tx2"/>
                </a:solidFill>
              </a:rPr>
              <a:t>eng</a:t>
            </a:r>
            <a:r>
              <a:rPr lang="pl-PL" kern="0" dirty="0" smtClean="0">
                <a:solidFill>
                  <a:schemeClr val="tx2"/>
                </a:solidFill>
              </a:rPr>
              <a:t>.) </a:t>
            </a:r>
            <a:endParaRPr kumimoji="0" lang="pl-PL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8</a:t>
            </a:fld>
            <a:endParaRPr lang="pl-PL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75420" y="5597264"/>
            <a:ext cx="2804492" cy="5232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800" kern="0" dirty="0" smtClean="0">
                <a:solidFill>
                  <a:srgbClr val="FFFF00"/>
                </a:solidFill>
              </a:rPr>
              <a:t>FTE = 1.5  (2012r)</a:t>
            </a:r>
            <a:endParaRPr kumimoji="0" lang="pl-PL" sz="2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292080" y="5629256"/>
            <a:ext cx="3384376" cy="5232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800" kern="0" dirty="0" smtClean="0">
                <a:solidFill>
                  <a:srgbClr val="FFFF00"/>
                </a:solidFill>
              </a:rPr>
              <a:t>FTE = 15-20 (2015)</a:t>
            </a:r>
            <a:endParaRPr kumimoji="0" lang="pl-PL" sz="2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6" name="Strzałka w prawo 5"/>
          <p:cNvSpPr/>
          <p:nvPr/>
        </p:nvSpPr>
        <p:spPr>
          <a:xfrm>
            <a:off x="4139952" y="5557248"/>
            <a:ext cx="864096" cy="680064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39552" y="3140968"/>
            <a:ext cx="6768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dirty="0" err="1" smtClean="0">
                <a:solidFill>
                  <a:schemeClr val="tx2"/>
                </a:solidFill>
              </a:rPr>
              <a:t>Technicians</a:t>
            </a:r>
            <a:r>
              <a:rPr lang="pl-PL" kern="0" dirty="0" smtClean="0">
                <a:solidFill>
                  <a:schemeClr val="tx2"/>
                </a:solidFill>
              </a:rPr>
              <a:t>. </a:t>
            </a:r>
            <a:endParaRPr kumimoji="0" lang="pl-PL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9072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l-PL" dirty="0" smtClean="0"/>
              <a:t>AGH </a:t>
            </a:r>
            <a:endParaRPr lang="pl-P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0288" y="1196752"/>
            <a:ext cx="8062192" cy="236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u="sng" kern="0" noProof="0" dirty="0" smtClean="0">
                <a:solidFill>
                  <a:schemeClr val="tx2"/>
                </a:solidFill>
              </a:rPr>
              <a:t>Wojciech Kucewicz </a:t>
            </a:r>
            <a:r>
              <a:rPr lang="pl-PL" kern="0" noProof="0" dirty="0" smtClean="0">
                <a:solidFill>
                  <a:schemeClr val="tx2"/>
                </a:solidFill>
              </a:rPr>
              <a:t>(prof.) – DELPHI… ,30 </a:t>
            </a:r>
            <a:r>
              <a:rPr lang="pl-PL" kern="0" noProof="0" dirty="0" err="1" smtClean="0">
                <a:solidFill>
                  <a:schemeClr val="tx2"/>
                </a:solidFill>
              </a:rPr>
              <a:t>years</a:t>
            </a:r>
            <a:r>
              <a:rPr lang="pl-PL" kern="0" noProof="0" dirty="0" smtClean="0">
                <a:solidFill>
                  <a:schemeClr val="tx2"/>
                </a:solidFill>
              </a:rPr>
              <a:t> of </a:t>
            </a:r>
            <a:r>
              <a:rPr lang="pl-PL" kern="0" noProof="0" dirty="0" err="1" smtClean="0">
                <a:solidFill>
                  <a:schemeClr val="tx2"/>
                </a:solidFill>
              </a:rPr>
              <a:t>experience</a:t>
            </a:r>
            <a:r>
              <a:rPr lang="pl-PL" kern="0" noProof="0" dirty="0" smtClean="0">
                <a:solidFill>
                  <a:schemeClr val="tx2"/>
                </a:solidFill>
              </a:rPr>
              <a:t> with Si </a:t>
            </a:r>
            <a:r>
              <a:rPr lang="pl-PL" kern="0" noProof="0" dirty="0" err="1" smtClean="0">
                <a:solidFill>
                  <a:schemeClr val="tx2"/>
                </a:solidFill>
              </a:rPr>
              <a:t>detectors</a:t>
            </a:r>
            <a:r>
              <a:rPr lang="pl-PL" kern="0" noProof="0" dirty="0" smtClean="0">
                <a:solidFill>
                  <a:schemeClr val="tx2"/>
                </a:solidFill>
              </a:rPr>
              <a:t>.</a:t>
            </a:r>
            <a:endParaRPr lang="pl-PL" kern="0" noProof="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l-PL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Maria </a:t>
            </a:r>
            <a:r>
              <a:rPr kumimoji="0" lang="pl-PL" b="0" i="0" u="none" strike="noStrike" kern="0" cap="none" spc="0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Sapor</a:t>
            </a:r>
            <a:r>
              <a:rPr kumimoji="0" lang="pl-PL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(</a:t>
            </a:r>
            <a:r>
              <a:rPr kumimoji="0" lang="pl-PL" b="0" i="0" u="none" strike="noStrike" kern="0" cap="none" spc="0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Ph.D</a:t>
            </a:r>
            <a:r>
              <a:rPr kumimoji="0" lang="pl-PL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.).</a:t>
            </a:r>
            <a:endParaRPr kumimoji="0" lang="pl-PL" b="0" i="0" u="none" strike="noStrike" kern="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l-PL" kern="0" noProof="0" dirty="0" smtClean="0">
                <a:solidFill>
                  <a:schemeClr val="tx2"/>
                </a:solidFill>
              </a:rPr>
              <a:t>Jacek Kołodziej (</a:t>
            </a:r>
            <a:r>
              <a:rPr lang="pl-PL" kern="0" noProof="0" dirty="0" err="1" smtClean="0">
                <a:solidFill>
                  <a:schemeClr val="tx2"/>
                </a:solidFill>
              </a:rPr>
              <a:t>Ph.D</a:t>
            </a:r>
            <a:r>
              <a:rPr lang="pl-PL" kern="0" noProof="0" dirty="0" smtClean="0">
                <a:solidFill>
                  <a:schemeClr val="tx2"/>
                </a:solidFill>
              </a:rPr>
              <a:t>.).</a:t>
            </a:r>
            <a:endParaRPr lang="pl-PL" kern="0" noProof="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l-PL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Mgr inż. Sebastian Głąb (</a:t>
            </a:r>
            <a:r>
              <a:rPr lang="pl-PL" kern="0" dirty="0" err="1" smtClean="0">
                <a:solidFill>
                  <a:schemeClr val="tx2"/>
                </a:solidFill>
              </a:rPr>
              <a:t>Ph.D</a:t>
            </a:r>
            <a:r>
              <a:rPr lang="pl-PL" kern="0" dirty="0" smtClean="0">
                <a:solidFill>
                  <a:schemeClr val="tx2"/>
                </a:solidFill>
              </a:rPr>
              <a:t>. student; </a:t>
            </a:r>
            <a:r>
              <a:rPr lang="pl-PL" kern="0" dirty="0" err="1" smtClean="0">
                <a:solidFill>
                  <a:schemeClr val="tx2"/>
                </a:solidFill>
              </a:rPr>
              <a:t>supervisor</a:t>
            </a:r>
            <a:r>
              <a:rPr kumimoji="0" lang="pl-PL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W. Kucewicz</a:t>
            </a:r>
            <a:r>
              <a:rPr kumimoji="0" lang="pl-PL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).</a:t>
            </a:r>
            <a:endParaRPr kumimoji="0" lang="pl-PL" b="0" i="0" u="none" strike="noStrike" kern="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pl-PL" kern="0" noProof="0" dirty="0" smtClean="0">
                <a:solidFill>
                  <a:schemeClr val="tx2"/>
                </a:solidFill>
              </a:rPr>
              <a:t>Mgr inż. Mateusz </a:t>
            </a:r>
            <a:r>
              <a:rPr lang="pl-PL" kern="0" noProof="0" dirty="0" err="1" smtClean="0">
                <a:solidFill>
                  <a:schemeClr val="tx2"/>
                </a:solidFill>
              </a:rPr>
              <a:t>Baszczyk</a:t>
            </a:r>
            <a:r>
              <a:rPr lang="pl-PL" kern="0" noProof="0" dirty="0" smtClean="0">
                <a:solidFill>
                  <a:schemeClr val="tx2"/>
                </a:solidFill>
              </a:rPr>
              <a:t> </a:t>
            </a:r>
            <a:r>
              <a:rPr lang="pl-PL" kern="0" dirty="0" smtClean="0">
                <a:solidFill>
                  <a:schemeClr val="tx2"/>
                </a:solidFill>
              </a:rPr>
              <a:t>(</a:t>
            </a:r>
            <a:r>
              <a:rPr lang="pl-PL" kern="0" dirty="0" err="1" smtClean="0">
                <a:solidFill>
                  <a:schemeClr val="tx2"/>
                </a:solidFill>
              </a:rPr>
              <a:t>Ph.D</a:t>
            </a:r>
            <a:r>
              <a:rPr lang="pl-PL" kern="0" dirty="0" smtClean="0">
                <a:solidFill>
                  <a:schemeClr val="tx2"/>
                </a:solidFill>
              </a:rPr>
              <a:t>. student; </a:t>
            </a:r>
            <a:r>
              <a:rPr lang="pl-PL" kern="0" dirty="0" err="1" smtClean="0">
                <a:solidFill>
                  <a:schemeClr val="tx2"/>
                </a:solidFill>
              </a:rPr>
              <a:t>supervisor</a:t>
            </a:r>
            <a:r>
              <a:rPr lang="pl-PL" kern="0" dirty="0" smtClean="0">
                <a:solidFill>
                  <a:schemeClr val="tx2"/>
                </a:solidFill>
              </a:rPr>
              <a:t> W</a:t>
            </a:r>
            <a:r>
              <a:rPr lang="pl-PL" kern="0" dirty="0">
                <a:solidFill>
                  <a:schemeClr val="tx2"/>
                </a:solidFill>
              </a:rPr>
              <a:t>. Kucewicz</a:t>
            </a:r>
            <a:r>
              <a:rPr lang="pl-PL" kern="0" dirty="0" smtClean="0">
                <a:solidFill>
                  <a:schemeClr val="tx2"/>
                </a:solidFill>
              </a:rPr>
              <a:t>).</a:t>
            </a:r>
            <a:endParaRPr lang="pl-PL" kern="0" noProof="0" dirty="0" smtClean="0">
              <a:solidFill>
                <a:schemeClr val="tx2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pl-PL" kern="0" noProof="0" dirty="0" smtClean="0">
                <a:solidFill>
                  <a:schemeClr val="tx2"/>
                </a:solidFill>
              </a:rPr>
              <a:t>Mgr inż. Piotr Dorosz </a:t>
            </a:r>
            <a:r>
              <a:rPr lang="pl-PL" kern="0" dirty="0" smtClean="0">
                <a:solidFill>
                  <a:schemeClr val="tx2"/>
                </a:solidFill>
              </a:rPr>
              <a:t>(</a:t>
            </a:r>
            <a:r>
              <a:rPr lang="pl-PL" kern="0" dirty="0" err="1" smtClean="0">
                <a:solidFill>
                  <a:schemeClr val="tx2"/>
                </a:solidFill>
              </a:rPr>
              <a:t>Ph.D</a:t>
            </a:r>
            <a:r>
              <a:rPr lang="pl-PL" kern="0" dirty="0" smtClean="0">
                <a:solidFill>
                  <a:schemeClr val="tx2"/>
                </a:solidFill>
              </a:rPr>
              <a:t>. student; </a:t>
            </a:r>
            <a:r>
              <a:rPr lang="pl-PL" kern="0" dirty="0" err="1" smtClean="0">
                <a:solidFill>
                  <a:schemeClr val="tx2"/>
                </a:solidFill>
              </a:rPr>
              <a:t>supervisor</a:t>
            </a:r>
            <a:r>
              <a:rPr lang="pl-PL" kern="0" dirty="0" smtClean="0">
                <a:solidFill>
                  <a:schemeClr val="tx2"/>
                </a:solidFill>
              </a:rPr>
              <a:t> W</a:t>
            </a:r>
            <a:r>
              <a:rPr lang="pl-PL" kern="0" dirty="0">
                <a:solidFill>
                  <a:schemeClr val="tx2"/>
                </a:solidFill>
              </a:rPr>
              <a:t>. Kucewicz</a:t>
            </a:r>
            <a:r>
              <a:rPr lang="pl-PL" kern="0" dirty="0" smtClean="0">
                <a:solidFill>
                  <a:schemeClr val="tx2"/>
                </a:solidFill>
              </a:rPr>
              <a:t>).</a:t>
            </a:r>
            <a:endParaRPr lang="pl-PL" kern="0" dirty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pl-PL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3568" y="3663256"/>
            <a:ext cx="8208912" cy="152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smtClean="0"/>
              <a:t>Participation in </a:t>
            </a:r>
            <a:r>
              <a:rPr lang="pl-PL" sz="1600" kern="0" dirty="0" err="1" smtClean="0"/>
              <a:t>tests</a:t>
            </a:r>
            <a:r>
              <a:rPr lang="pl-PL" sz="1600" kern="0" dirty="0" smtClean="0"/>
              <a:t> of </a:t>
            </a:r>
            <a:r>
              <a:rPr lang="pl-PL" sz="1600" kern="0" dirty="0" err="1" smtClean="0"/>
              <a:t>silicon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photomultipliers</a:t>
            </a:r>
            <a:r>
              <a:rPr lang="pl-PL" sz="1600" kern="0" dirty="0" smtClean="0"/>
              <a:t> (SIPM) and front-end </a:t>
            </a:r>
            <a:r>
              <a:rPr lang="pl-PL" sz="1600" kern="0" dirty="0" err="1" smtClean="0"/>
              <a:t>electronics</a:t>
            </a:r>
            <a:r>
              <a:rPr lang="pl-PL" sz="1600" kern="0" dirty="0" smtClean="0"/>
              <a:t> of the IFR,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sz="1600" kern="0" noProof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dirty="0" err="1" smtClean="0"/>
              <a:t>Studies</a:t>
            </a:r>
            <a:r>
              <a:rPr lang="pl-PL" sz="1600" kern="0" dirty="0" smtClean="0"/>
              <a:t>  of </a:t>
            </a:r>
            <a:r>
              <a:rPr lang="pl-PL" sz="1600" kern="0" dirty="0" err="1" smtClean="0"/>
              <a:t>readout</a:t>
            </a:r>
            <a:r>
              <a:rPr lang="pl-PL" sz="1600" kern="0" dirty="0" smtClean="0"/>
              <a:t> and data </a:t>
            </a:r>
            <a:r>
              <a:rPr lang="pl-PL" sz="1600" kern="0" dirty="0" err="1" smtClean="0"/>
              <a:t>acquisition</a:t>
            </a:r>
            <a:r>
              <a:rPr lang="pl-PL" sz="1600" kern="0" dirty="0" smtClean="0"/>
              <a:t> </a:t>
            </a:r>
            <a:r>
              <a:rPr lang="pl-PL" sz="1600" kern="0" dirty="0" err="1" smtClean="0"/>
              <a:t>systems</a:t>
            </a:r>
            <a:r>
              <a:rPr lang="pl-PL" sz="1600" kern="0" dirty="0" smtClean="0"/>
              <a:t> of the </a:t>
            </a:r>
            <a:r>
              <a:rPr kumimoji="0" lang="pl-PL" sz="16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 IFR,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1600" b="0" i="0" u="none" strike="noStrike" kern="0" cap="none" spc="0" normalizeH="0" dirty="0" smtClean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600" kern="0" noProof="0" dirty="0" err="1" smtClean="0"/>
              <a:t>Future</a:t>
            </a:r>
            <a:r>
              <a:rPr lang="pl-PL" sz="1600" kern="0" noProof="0" dirty="0" smtClean="0"/>
              <a:t>: participation in </a:t>
            </a:r>
            <a:r>
              <a:rPr lang="pl-PL" sz="1600" kern="0" noProof="0" dirty="0" err="1" smtClean="0"/>
              <a:t>tests</a:t>
            </a:r>
            <a:r>
              <a:rPr lang="pl-PL" sz="1600" kern="0" noProof="0" dirty="0" smtClean="0"/>
              <a:t> and </a:t>
            </a:r>
            <a:r>
              <a:rPr lang="pl-PL" sz="1600" kern="0" noProof="0" dirty="0" err="1" smtClean="0"/>
              <a:t>assembly</a:t>
            </a:r>
            <a:r>
              <a:rPr lang="pl-PL" sz="1600" kern="0" noProof="0" dirty="0" smtClean="0"/>
              <a:t> of the IFR </a:t>
            </a:r>
            <a:r>
              <a:rPr lang="pl-PL" sz="1600" kern="0" noProof="0" dirty="0" err="1" smtClean="0"/>
              <a:t>modules</a:t>
            </a:r>
            <a:r>
              <a:rPr lang="pl-PL" sz="1600" kern="0" dirty="0"/>
              <a:t>.</a:t>
            </a:r>
            <a:endParaRPr kumimoji="0" lang="pl-PL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FA8-2DA5-479A-9E37-FF01689A6E2D}" type="slidenum">
              <a:rPr lang="pl-PL" smtClean="0"/>
              <a:t>9</a:t>
            </a:fld>
            <a:endParaRPr lang="pl-PL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79912" y="5589240"/>
            <a:ext cx="1584176" cy="5232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800" kern="0" dirty="0" smtClean="0">
                <a:solidFill>
                  <a:srgbClr val="FFFF00"/>
                </a:solidFill>
              </a:rPr>
              <a:t>FTE = 1.8</a:t>
            </a:r>
            <a:endParaRPr kumimoji="0" lang="pl-PL" sz="2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5496" y="1196752"/>
            <a:ext cx="720080" cy="4001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000" kern="0" noProof="0" dirty="0" smtClean="0">
                <a:solidFill>
                  <a:srgbClr val="FFFF00"/>
                </a:solidFill>
              </a:rPr>
              <a:t>PI</a:t>
            </a:r>
            <a:endParaRPr kumimoji="0" lang="pl-PL" sz="20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7433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11998</TotalTime>
  <Words>1465</Words>
  <Application>Microsoft Office PowerPoint</Application>
  <PresentationFormat>Pokaz na ekranie (4:3)</PresentationFormat>
  <Paragraphs>229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Poland @ SuperB</vt:lpstr>
      <vt:lpstr>A bit of history</vt:lpstr>
      <vt:lpstr>Institutions</vt:lpstr>
      <vt:lpstr>IFJ PAN  Physics &amp; IFR &amp; SVT</vt:lpstr>
      <vt:lpstr>IFJ PAN Computing</vt:lpstr>
      <vt:lpstr>IFJ PAN luminosity monitor</vt:lpstr>
      <vt:lpstr>IFJ PAN: Monte Carlo generators</vt:lpstr>
      <vt:lpstr> IFJ PAN: Engineering &amp; Construction</vt:lpstr>
      <vt:lpstr>Prezentacja programu PowerPoint</vt:lpstr>
      <vt:lpstr>Prezentacja programu PowerPoint</vt:lpstr>
      <vt:lpstr>Prezentacja programu PowerPoint</vt:lpstr>
      <vt:lpstr>Prezentacja programu PowerPoint</vt:lpstr>
      <vt:lpstr>International Cooperation</vt:lpstr>
      <vt:lpstr>Conference Talks:</vt:lpstr>
      <vt:lpstr>Prezentacja programu PowerPoint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Informacje o krakowskim udziale we współpracy SuperB</dc:title>
  <dc:creator>tales</dc:creator>
  <cp:lastModifiedBy>tales</cp:lastModifiedBy>
  <cp:revision>167</cp:revision>
  <cp:lastPrinted>2012-06-03T09:26:42Z</cp:lastPrinted>
  <dcterms:created xsi:type="dcterms:W3CDTF">2012-02-08T11:13:05Z</dcterms:created>
  <dcterms:modified xsi:type="dcterms:W3CDTF">2012-06-03T09:31:15Z</dcterms:modified>
</cp:coreProperties>
</file>