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486" r:id="rId3"/>
    <p:sldId id="490" r:id="rId4"/>
    <p:sldId id="489" r:id="rId5"/>
    <p:sldId id="491" r:id="rId6"/>
    <p:sldId id="492" r:id="rId7"/>
    <p:sldId id="500" r:id="rId8"/>
    <p:sldId id="501" r:id="rId9"/>
    <p:sldId id="479" r:id="rId10"/>
    <p:sldId id="495" r:id="rId11"/>
    <p:sldId id="471" r:id="rId12"/>
    <p:sldId id="487" r:id="rId13"/>
    <p:sldId id="488" r:id="rId14"/>
    <p:sldId id="496" r:id="rId15"/>
    <p:sldId id="497" r:id="rId16"/>
    <p:sldId id="498" r:id="rId17"/>
    <p:sldId id="499" r:id="rId18"/>
  </p:sldIdLst>
  <p:sldSz cx="9144000" cy="6858000" type="overhead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39966"/>
    <a:srgbClr val="FF0066"/>
    <a:srgbClr val="CC00FF"/>
    <a:srgbClr val="FFFF00"/>
    <a:srgbClr val="CC00CC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9317" autoAdjust="0"/>
  </p:normalViewPr>
  <p:slideViewPr>
    <p:cSldViewPr snapToGrid="0">
      <p:cViewPr varScale="1">
        <p:scale>
          <a:sx n="101" d="100"/>
          <a:sy n="101" d="100"/>
        </p:scale>
        <p:origin x="-384" y="-10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64" y="-6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Una semplice introduzione ai Raggi Cosmici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3500" y="0"/>
            <a:ext cx="29083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20 Aprile, 2005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82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L.Lanceri - Orientamento AA2004-05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3500" y="9426575"/>
            <a:ext cx="2908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fld id="{5429985C-7692-444F-9500-9EC78960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22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Una semplice introduzione ai Raggi Cosmici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3500" y="0"/>
            <a:ext cx="29083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20 Aprile, 2005</a:t>
            </a:r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9775"/>
            <a:ext cx="5026025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52975"/>
            <a:ext cx="49974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82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L.Lanceri - Orientamento AA2004-05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3500" y="9426575"/>
            <a:ext cx="2908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fld id="{897FC265-36EB-2543-8645-87945A746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06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B64C08-EC71-C445-9E35-8E2ED3A03AAA}" type="slidenum">
              <a:rPr lang="en-US"/>
              <a:pPr/>
              <a:t>13</a:t>
            </a:fld>
            <a:endParaRPr lang="en-US"/>
          </a:p>
        </p:txBody>
      </p:sp>
      <p:sp>
        <p:nvSpPr>
          <p:cNvPr id="71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54063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05" y="4716475"/>
            <a:ext cx="5435878" cy="44688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1B4A4A-BA4A-2042-A419-90E283E35F97}" type="slidenum">
              <a:rPr lang="en-US"/>
              <a:pPr/>
              <a:t>14</a:t>
            </a:fld>
            <a:endParaRPr lang="en-US"/>
          </a:p>
        </p:txBody>
      </p:sp>
      <p:sp>
        <p:nvSpPr>
          <p:cNvPr id="81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54063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05" y="4716475"/>
            <a:ext cx="5435878" cy="43794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CC1F61-2D22-CF45-B436-DE849F6D794D}" type="slidenum">
              <a:rPr lang="en-US"/>
              <a:pPr/>
              <a:t>15</a:t>
            </a:fld>
            <a:endParaRPr lang="en-US"/>
          </a:p>
        </p:txBody>
      </p:sp>
      <p:sp>
        <p:nvSpPr>
          <p:cNvPr id="92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54063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2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05" y="4716475"/>
            <a:ext cx="5435878" cy="43794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3C093D-3F39-6F45-99AD-AC0C8BB45F34}" type="slidenum">
              <a:rPr lang="en-US"/>
              <a:pPr/>
              <a:t>16</a:t>
            </a:fld>
            <a:endParaRPr lang="en-US"/>
          </a:p>
        </p:txBody>
      </p:sp>
      <p:sp>
        <p:nvSpPr>
          <p:cNvPr id="10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54063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05" y="4716475"/>
            <a:ext cx="5435878" cy="43794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1219200"/>
            <a:ext cx="7740650" cy="1143000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6525" y="2590800"/>
            <a:ext cx="6334125" cy="1752600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7848600" cy="457200"/>
          </a:xfrm>
        </p:spPr>
        <p:txBody>
          <a:bodyPr/>
          <a:lstStyle>
            <a:lvl1pPr algn="ctr">
              <a:defRPr sz="1400" b="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6248400"/>
            <a:ext cx="563563" cy="381000"/>
          </a:xfrm>
        </p:spPr>
        <p:txBody>
          <a:bodyPr/>
          <a:lstStyle>
            <a:lvl1pPr>
              <a:defRPr sz="1400" b="0" smtClean="0">
                <a:solidFill>
                  <a:schemeClr val="tx1"/>
                </a:solidFill>
                <a:latin typeface="Arial Unicode MS" charset="0"/>
              </a:defRPr>
            </a:lvl1pPr>
          </a:lstStyle>
          <a:p>
            <a:pPr>
              <a:defRPr/>
            </a:pPr>
            <a:fld id="{92E8B5A7-CA4C-A14F-99A2-12363504E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3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A53E2A-6DE4-464F-B3F6-10ECE7D14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11138"/>
            <a:ext cx="19812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1138"/>
            <a:ext cx="57912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1B5109-D9B0-D947-B11B-48B67D9AC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85074B42-3B2A-4845-AF4F-C1FAD2FFDF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FB3F-80C2-3241-8195-A43F1C3D4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D54D-F061-AA42-B36B-8FFE51D40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70D4-FB33-EB4E-881D-0A707D453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88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D5CF1-D057-7E44-B49E-F4A1E10E9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94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6B7D-889C-F44B-A0CA-C1ECAE7E3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9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24FF-7B4E-CB40-8E2F-3C01AADA6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87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21DDA-904A-FF40-931E-6D1D34BE9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FBAA45-A160-2543-817A-58D157189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5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7E48-3C27-1342-BCE3-0F5B8B2F5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3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39FB-3407-3149-8B22-436BA97CE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AD1C-E4B9-8243-8D6F-4DE787BD6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63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0B75B-0E2E-914D-A87B-A9A1754E6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0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FB02BB-BCAF-B541-B229-8115665BB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6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38862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862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9B743-9AA0-BB47-8615-06CF39F1C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796E59-92E3-9F4D-BCEC-5B8EBE557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2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F37C48-1B68-4D49-A8B9-2A8474D7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8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75D5D-04CC-CF47-B6E6-6EA6A3789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F450AD-D961-6844-B522-042ADF812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5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33EE49-AB71-1945-8C43-58E557455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9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hyperlink" Target="http://www.univ.trieste.it/" TargetMode="External"/><Relationship Id="rId15" Type="http://schemas.openxmlformats.org/officeDocument/2006/relationships/image" Target="../media/image1.png"/><Relationship Id="rId16" Type="http://schemas.openxmlformats.org/officeDocument/2006/relationships/hyperlink" Target="http://physics.units.it/" TargetMode="External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8988" y="211138"/>
            <a:ext cx="7529512" cy="5722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7924800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400800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 dirty="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400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0000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D65227-6A27-6540-B314-D07370E15F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838200" y="6324600"/>
            <a:ext cx="7467600" cy="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1" name="Picture 17" descr="UNIV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08700"/>
            <a:ext cx="609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8" descr="INFN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94425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80E6983-3974-7D44-84F9-B6F2A5ACA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2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ieste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6122" y="28751"/>
            <a:ext cx="9105666" cy="68292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E5E9B2-8B0E-0247-94D0-551295A2D30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5877" y="1680198"/>
            <a:ext cx="7694612" cy="1945075"/>
          </a:xfrm>
          <a:ln>
            <a:noFill/>
          </a:ln>
        </p:spPr>
        <p:txBody>
          <a:bodyPr anchor="t" anchorCtr="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0000FF"/>
                </a:solidFill>
                <a:cs typeface="+mj-cs"/>
              </a:rPr>
              <a:t>SuperB</a:t>
            </a:r>
            <a:r>
              <a:rPr lang="en-US" sz="3600" dirty="0" smtClean="0">
                <a:solidFill>
                  <a:srgbClr val="0000FF"/>
                </a:solidFill>
                <a:cs typeface="+mj-cs"/>
              </a:rPr>
              <a:t>  SVT</a:t>
            </a:r>
            <a:br>
              <a:rPr lang="en-US" sz="3600" dirty="0" smtClean="0">
                <a:solidFill>
                  <a:srgbClr val="0000FF"/>
                </a:solidFill>
                <a:cs typeface="+mj-cs"/>
              </a:rPr>
            </a:br>
            <a:r>
              <a:rPr lang="en-US" sz="900" dirty="0" smtClean="0">
                <a:solidFill>
                  <a:srgbClr val="0000FF"/>
                </a:solidFill>
                <a:cs typeface="+mj-cs"/>
              </a:rPr>
              <a:t> </a:t>
            </a:r>
            <a:r>
              <a:rPr lang="en-US" sz="900" smtClean="0">
                <a:solidFill>
                  <a:srgbClr val="CC00CC"/>
                </a:solidFill>
                <a:cs typeface="+mj-cs"/>
              </a:rPr>
              <a:t/>
            </a:r>
            <a:br>
              <a:rPr lang="en-US" sz="900" smtClean="0">
                <a:solidFill>
                  <a:srgbClr val="CC00CC"/>
                </a:solidFill>
                <a:cs typeface="+mj-cs"/>
              </a:rPr>
            </a:br>
            <a:r>
              <a:rPr lang="en-US" sz="3600" smtClean="0">
                <a:solidFill>
                  <a:schemeClr val="tx1"/>
                </a:solidFill>
                <a:cs typeface="+mj-cs"/>
              </a:rPr>
              <a:t>Update </a:t>
            </a:r>
            <a:r>
              <a:rPr lang="en-US" sz="3600" dirty="0" smtClean="0">
                <a:solidFill>
                  <a:schemeClr val="tx1"/>
                </a:solidFill>
                <a:cs typeface="+mj-cs"/>
              </a:rPr>
              <a:t>on Sensor and </a:t>
            </a:r>
            <a:r>
              <a:rPr lang="en-US" sz="3600" dirty="0" err="1" smtClean="0">
                <a:solidFill>
                  <a:schemeClr val="tx1"/>
                </a:solidFill>
                <a:cs typeface="+mj-cs"/>
              </a:rPr>
              <a:t>Fanout</a:t>
            </a:r>
            <a:r>
              <a:rPr lang="en-US" sz="3600" dirty="0" smtClean="0">
                <a:solidFill>
                  <a:schemeClr val="tx1"/>
                </a:solidFill>
                <a:cs typeface="+mj-cs"/>
              </a:rPr>
              <a:t> Design in Trieste/Como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0273" y="3878952"/>
            <a:ext cx="8268429" cy="187068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r>
              <a:rPr lang="en-US" sz="1800" dirty="0">
                <a:solidFill>
                  <a:srgbClr val="0000FF"/>
                </a:solidFill>
              </a:rPr>
              <a:t>Luciano Bosisio, </a:t>
            </a:r>
            <a:r>
              <a:rPr lang="en-US" sz="1800" dirty="0" err="1">
                <a:solidFill>
                  <a:srgbClr val="0000FF"/>
                </a:solidFill>
              </a:rPr>
              <a:t>Livio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Lanceri</a:t>
            </a:r>
            <a:r>
              <a:rPr lang="en-US" sz="1800" dirty="0">
                <a:solidFill>
                  <a:srgbClr val="0000FF"/>
                </a:solidFill>
              </a:rPr>
              <a:t>, Irina </a:t>
            </a:r>
            <a:r>
              <a:rPr lang="en-US" sz="1800" dirty="0" err="1">
                <a:solidFill>
                  <a:srgbClr val="0000FF"/>
                </a:solidFill>
              </a:rPr>
              <a:t>Rashevskaya</a:t>
            </a:r>
            <a:r>
              <a:rPr lang="en-US" sz="1800" dirty="0">
                <a:solidFill>
                  <a:srgbClr val="0000FF"/>
                </a:solidFill>
              </a:rPr>
              <a:t>, Erik </a:t>
            </a:r>
            <a:r>
              <a:rPr lang="en-US" sz="1800" dirty="0" err="1">
                <a:solidFill>
                  <a:srgbClr val="0000FF"/>
                </a:solidFill>
              </a:rPr>
              <a:t>Vallazza</a:t>
            </a:r>
            <a:r>
              <a:rPr lang="en-US" sz="1800" dirty="0" smtClean="0">
                <a:solidFill>
                  <a:srgbClr val="0000FF"/>
                </a:solidFill>
              </a:rPr>
              <a:t>, Lorenzo Vitale</a:t>
            </a:r>
            <a:r>
              <a:rPr lang="en-US" sz="1800" dirty="0" smtClean="0">
                <a:solidFill>
                  <a:srgbClr val="0000FF"/>
                </a:solidFill>
                <a:cs typeface="+mn-cs"/>
              </a:rPr>
              <a:t> </a:t>
            </a:r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cs typeface="+mn-cs"/>
              </a:rPr>
              <a:t>INFN Trieste and Università di Trieste</a:t>
            </a:r>
          </a:p>
          <a:p>
            <a:pPr marL="0" indent="0" algn="ctr">
              <a:spcBef>
                <a:spcPts val="1032"/>
              </a:spcBef>
              <a:buNone/>
              <a:defRPr/>
            </a:pPr>
            <a:r>
              <a:rPr lang="en-US" sz="1800" dirty="0">
                <a:solidFill>
                  <a:srgbClr val="0000FF"/>
                </a:solidFill>
              </a:rPr>
              <a:t>Daniela </a:t>
            </a:r>
            <a:r>
              <a:rPr lang="en-US" sz="1800" dirty="0" err="1" smtClean="0">
                <a:solidFill>
                  <a:srgbClr val="0000FF"/>
                </a:solidFill>
              </a:rPr>
              <a:t>Lietti</a:t>
            </a:r>
            <a:r>
              <a:rPr lang="en-US" sz="1800" dirty="0" smtClean="0">
                <a:solidFill>
                  <a:srgbClr val="0000FF"/>
                </a:solidFill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</a:rPr>
              <a:t>Michela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Prest</a:t>
            </a:r>
            <a:endParaRPr lang="en-US" sz="1800" dirty="0">
              <a:solidFill>
                <a:srgbClr val="0000FF"/>
              </a:solidFill>
            </a:endParaRPr>
          </a:p>
          <a:p>
            <a:pPr marL="0" indent="0" algn="ctr">
              <a:spcBef>
                <a:spcPts val="1032"/>
              </a:spcBef>
              <a:buFontTx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cs typeface="+mn-cs"/>
              </a:rPr>
              <a:t>INFN Milano and Università </a:t>
            </a:r>
            <a:r>
              <a:rPr lang="en-US" sz="1600" dirty="0" err="1" smtClean="0">
                <a:solidFill>
                  <a:schemeClr val="tx1"/>
                </a:solidFill>
                <a:cs typeface="+mn-cs"/>
              </a:rPr>
              <a:t>dell’Insubria</a:t>
            </a:r>
            <a:endParaRPr lang="en-US" sz="1600" dirty="0" smtClean="0">
              <a:solidFill>
                <a:schemeClr val="tx1"/>
              </a:solidFill>
              <a:cs typeface="+mn-cs"/>
            </a:endParaRPr>
          </a:p>
          <a:p>
            <a:pPr marL="0" indent="0" algn="ctr">
              <a:spcBef>
                <a:spcPts val="1032"/>
              </a:spcBef>
              <a:buFontTx/>
              <a:buNone/>
              <a:defRPr/>
            </a:pPr>
            <a:endParaRPr lang="en-US" sz="1600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2095" y="127652"/>
            <a:ext cx="1371600" cy="129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29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183165"/>
            <a:ext cx="7694612" cy="43959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cs typeface="+mj-cs"/>
              </a:rPr>
              <a:t>Lorentz Angle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5042" y="663504"/>
            <a:ext cx="8578273" cy="5539681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The </a:t>
            </a:r>
            <a:r>
              <a:rPr lang="en-US" sz="18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B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field along 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z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will displace the carrier drift direction; the angle between the drift velocity and the electric field is given by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tan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θ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= 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µ</a:t>
            </a:r>
            <a:r>
              <a:rPr lang="en-US" sz="18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H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B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, where the Hall mobility 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µ</a:t>
            </a:r>
            <a:r>
              <a:rPr lang="en-US" sz="18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H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is ~ 4.5 times larger for electrons than for holes. For a 1.5 T magnetic field we get:</a:t>
            </a:r>
          </a:p>
          <a:p>
            <a:pPr lvl="1"/>
            <a:r>
              <a:rPr lang="en-US" sz="1800" i="1" dirty="0" err="1" smtClean="0">
                <a:latin typeface="Arial" charset="0"/>
                <a:ea typeface="ＭＳ Ｐゴシック" charset="0"/>
              </a:rPr>
              <a:t>θ</a:t>
            </a:r>
            <a:r>
              <a:rPr lang="en-US" sz="1800" baseline="-25000" dirty="0" err="1" smtClean="0">
                <a:latin typeface="Arial" charset="0"/>
                <a:ea typeface="ＭＳ Ｐゴシック" charset="0"/>
              </a:rPr>
              <a:t>n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= 14 degrees for </a:t>
            </a:r>
            <a:r>
              <a:rPr lang="en-US" sz="1800" dirty="0">
                <a:latin typeface="Arial" charset="0"/>
                <a:ea typeface="ＭＳ Ｐゴシック" charset="0"/>
              </a:rPr>
              <a:t>electrons</a:t>
            </a:r>
          </a:p>
          <a:p>
            <a:pPr lvl="1"/>
            <a:r>
              <a:rPr lang="en-US" sz="1800" i="1" dirty="0" err="1" smtClean="0">
                <a:latin typeface="Arial" charset="0"/>
                <a:ea typeface="ＭＳ Ｐゴシック" charset="0"/>
              </a:rPr>
              <a:t>θ</a:t>
            </a:r>
            <a:r>
              <a:rPr lang="en-US" sz="1800" baseline="-25000" dirty="0" err="1" smtClean="0">
                <a:latin typeface="Arial" charset="0"/>
                <a:ea typeface="ＭＳ Ｐゴシック" charset="0"/>
              </a:rPr>
              <a:t>p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</a:rPr>
              <a:t>=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3.2 degrees for </a:t>
            </a:r>
            <a:r>
              <a:rPr lang="en-US" sz="1800" dirty="0">
                <a:latin typeface="Arial" charset="0"/>
                <a:ea typeface="ＭＳ Ｐゴシック" charset="0"/>
              </a:rPr>
              <a:t>holes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The displacement will spread the collected charge in the 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r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-</a:t>
            </a:r>
            <a:r>
              <a:rPr lang="en-US" sz="1800" i="1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Φ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plane, perpendicular to the z axis. So the 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z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readout will be unaffected (to first order) while the 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Φ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clusters will be displaced and their width modified, depending on the track incidence angle. In order to minimize the effect, it would be desirable to read the 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rΦ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coordinate with the hole-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collecting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p-type strips. This is our choice for Layers 4 and 5 and, in the present scheme, also for Layer 3.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However, Layers 1 and 2 will collect electrons on 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Φ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-side, with a large Lorentz angle, and the inner layers (1 to 3) are arranged in a pinwheel geometry, with faces tilted by </a:t>
            </a:r>
            <a:r>
              <a:rPr lang="en-US" sz="1800" dirty="0" smtClean="0">
                <a:solidFill>
                  <a:srgbClr val="CC00FF"/>
                </a:solidFill>
                <a:latin typeface="Arial" charset="0"/>
                <a:ea typeface="ＭＳ Ｐゴシック" charset="0"/>
              </a:rPr>
              <a:t>5.4 degrees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. It is desirable to orient the faces so that the tilt angle will partially offset the Lorentz angle on Layers 1 and 2.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Then the tilt angle will add to the (smaller) Lorentz angle on Layer 3. We would reach a symmetric situation between Layers 1+2 and 3 for a tilt angle equal to (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θ</a:t>
            </a:r>
            <a:r>
              <a:rPr lang="en-US" sz="1800" baseline="-250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n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– 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θ</a:t>
            </a:r>
            <a:r>
              <a:rPr lang="en-US" sz="1800" baseline="-250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p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)/2 = </a:t>
            </a:r>
            <a:r>
              <a:rPr lang="en-US" sz="1800" dirty="0" smtClean="0">
                <a:solidFill>
                  <a:srgbClr val="CC00FF"/>
                </a:solidFill>
                <a:latin typeface="Arial" charset="0"/>
                <a:ea typeface="ＭＳ Ｐゴシック" charset="0"/>
              </a:rPr>
              <a:t>5.4 degrees (!!!)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80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988" y="211138"/>
            <a:ext cx="7529512" cy="446595"/>
          </a:xfrm>
          <a:effectLst/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</a:rPr>
              <a:t>Layer 3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Readout Options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FBAA45-A160-2543-817A-58D15718985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5637" y="947727"/>
            <a:ext cx="8254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The choice of shifting the Layer 3 </a:t>
            </a:r>
            <a:r>
              <a:rPr lang="en-US" sz="2000" i="1" dirty="0" err="1" smtClean="0">
                <a:latin typeface="Arial" charset="0"/>
              </a:rPr>
              <a:t>Φ</a:t>
            </a:r>
            <a:r>
              <a:rPr lang="en-US" sz="2000" dirty="0" smtClean="0">
                <a:latin typeface="+mn-lt"/>
              </a:rPr>
              <a:t> readout from </a:t>
            </a:r>
            <a:r>
              <a:rPr lang="en-US" sz="2000" i="1" dirty="0" smtClean="0">
                <a:latin typeface="+mn-lt"/>
              </a:rPr>
              <a:t>n</a:t>
            </a:r>
            <a:r>
              <a:rPr lang="en-US" sz="2000" dirty="0" smtClean="0">
                <a:latin typeface="+mn-lt"/>
              </a:rPr>
              <a:t>-side (as in </a:t>
            </a:r>
            <a:r>
              <a:rPr lang="en-US" sz="2000" dirty="0" err="1" smtClean="0">
                <a:latin typeface="+mn-lt"/>
              </a:rPr>
              <a:t>BaBar</a:t>
            </a:r>
            <a:r>
              <a:rPr lang="en-US" sz="2000" dirty="0" smtClean="0">
                <a:latin typeface="+mn-lt"/>
              </a:rPr>
              <a:t>, and in Layers 1,2) to </a:t>
            </a:r>
            <a:r>
              <a:rPr lang="en-US" sz="2000" i="1" dirty="0" smtClean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-side was driven by the need to reduce the large noise contribution from the metal strip resistance. Since we have now reduced this estimate (by a factor √3) due to the distributed nature of R and C, and furthermore we plan to increase the aluminum thickness by a factor of ~ 2.5 or more, the situation for Layer 3 could be reconsidered. </a:t>
            </a: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Using the parameters reported in the tables, we find that, </a:t>
            </a:r>
            <a:r>
              <a:rPr lang="en-US" sz="2000" dirty="0">
                <a:latin typeface="+mn-lt"/>
              </a:rPr>
              <a:t>w</a:t>
            </a:r>
            <a:r>
              <a:rPr lang="en-US" sz="2000" dirty="0" smtClean="0">
                <a:latin typeface="+mn-lt"/>
              </a:rPr>
              <a:t>ith the high leakage currents expected and by adopting a pairing </a:t>
            </a:r>
            <a:r>
              <a:rPr lang="en-US" sz="2000" dirty="0">
                <a:latin typeface="+mn-lt"/>
              </a:rPr>
              <a:t>scheme on </a:t>
            </a:r>
            <a:r>
              <a:rPr lang="en-US" sz="2000" i="1" dirty="0">
                <a:latin typeface="+mn-lt"/>
              </a:rPr>
              <a:t>z</a:t>
            </a:r>
            <a:r>
              <a:rPr lang="en-US" sz="2000" dirty="0">
                <a:latin typeface="+mn-lt"/>
              </a:rPr>
              <a:t>-</a:t>
            </a:r>
            <a:r>
              <a:rPr lang="en-US" sz="2000" dirty="0" smtClean="0">
                <a:latin typeface="+mn-lt"/>
              </a:rPr>
              <a:t>side, the noise situation is more symmetrical between the two sides when </a:t>
            </a:r>
            <a:r>
              <a:rPr lang="en-US" sz="2000" i="1" dirty="0" err="1" smtClean="0">
                <a:latin typeface="+mn-lt"/>
              </a:rPr>
              <a:t>Φ</a:t>
            </a:r>
            <a:r>
              <a:rPr lang="en-US" sz="2000" dirty="0" smtClean="0">
                <a:latin typeface="+mn-lt"/>
              </a:rPr>
              <a:t>-side is readout by </a:t>
            </a:r>
            <a:r>
              <a:rPr lang="en-US" sz="2000" i="1" dirty="0" smtClean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-type strips (‘option A’). </a:t>
            </a: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However, considerations about the Lorentz angle favor the opposite choice (‘option B’).</a:t>
            </a: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The final decision should also take into account the different performance requirements (S/N, spatial resolution, etc.) on the two sides. </a:t>
            </a: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882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88988" y="211138"/>
            <a:ext cx="7529512" cy="44659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latin typeface="Arial" charset="0"/>
                <a:ea typeface="ＭＳ Ｐゴシック" charset="0"/>
              </a:rPr>
              <a:t>Comparison of Layer 3 Readout Options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2" y="1013687"/>
            <a:ext cx="8820727" cy="46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7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DA5E08-40F3-F846-98BA-1EB391504DE8}" type="slidenum">
              <a:rPr lang="en-US"/>
              <a:pPr/>
              <a:t>13</a:t>
            </a:fld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1" y="97930"/>
            <a:ext cx="8932320" cy="66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4464000" y="2135745"/>
            <a:ext cx="4592160" cy="223223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82945" tIns="41473" rIns="82945" bIns="41473" fromWordArt="1">
            <a:prstTxWarp prst="textCascadeUp">
              <a:avLst>
                <a:gd name="adj" fmla="val 73028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000000"/>
              </a:extrusionClr>
            </a:sp3d>
          </a:bodyPr>
          <a:lstStyle/>
          <a:p>
            <a:pPr algn="ctr"/>
            <a:r>
              <a:rPr lang="en-US" sz="33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008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Fanout Status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815360" y="4833148"/>
            <a:ext cx="34401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 i="1">
                <a:effectLst>
                  <a:outerShdw blurRad="38100" dist="38100" dir="2700000" algn="tl">
                    <a:srgbClr val="DDDDDD"/>
                  </a:outerShdw>
                </a:effectLst>
              </a:rPr>
              <a:t>Como/Trieste Group</a:t>
            </a:r>
          </a:p>
        </p:txBody>
      </p:sp>
    </p:spTree>
    <p:extLst>
      <p:ext uri="{BB962C8B-B14F-4D97-AF65-F5344CB8AC3E}">
        <p14:creationId xmlns:p14="http://schemas.microsoft.com/office/powerpoint/2010/main" val="1093205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6554880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02E844A4-8E73-EC4E-9BF7-A4A38A1D0401}" type="slidenum">
              <a:rPr lang="en-US"/>
              <a:pPr/>
              <a:t>14</a:t>
            </a:fld>
            <a:endParaRPr lang="en-US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9840" y="1"/>
            <a:ext cx="5568480" cy="49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64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9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Design and production status</a:t>
            </a:r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591840" y="976422"/>
            <a:ext cx="3967200" cy="1710900"/>
            <a:chOff x="411" y="678"/>
            <a:chExt cx="2755" cy="118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411" y="678"/>
              <a:ext cx="2755" cy="1188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458" y="856"/>
              <a:ext cx="2637" cy="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2640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What we have designd up to now </a:t>
              </a:r>
            </a:p>
            <a:p>
              <a:pPr>
                <a:buSzPct val="65000"/>
                <a:buFont typeface="Times New Roman" charset="0"/>
                <a:buBlip>
                  <a:blip r:embed="rId3"/>
                </a:buBlip>
              </a:pPr>
              <a:r>
                <a:rPr lang="en-US" sz="1500" b="1" i="1">
                  <a:solidFill>
                    <a:srgbClr val="000080"/>
                  </a:solidFill>
                </a:rPr>
                <a:t> layer 1 – phi </a:t>
              </a:r>
            </a:p>
            <a:p>
              <a:pPr>
                <a:buSzPct val="65000"/>
                <a:buFont typeface="Times New Roman" charset="0"/>
                <a:buBlip>
                  <a:blip r:embed="rId3"/>
                </a:buBlip>
              </a:pPr>
              <a:r>
                <a:rPr lang="en-US" sz="1500" b="1" i="1">
                  <a:solidFill>
                    <a:srgbClr val="000080"/>
                  </a:solidFill>
                </a:rPr>
                <a:t> layer 3  - z with ganging and pairing </a:t>
              </a:r>
            </a:p>
            <a:p>
              <a:pPr>
                <a:buSzPct val="65000"/>
                <a:buFont typeface="Times New Roman" charset="0"/>
                <a:buBlip>
                  <a:blip r:embed="rId3"/>
                </a:buBlip>
              </a:pPr>
              <a:r>
                <a:rPr lang="en-US" sz="1500" b="1" i="1">
                  <a:solidFill>
                    <a:srgbClr val="000080"/>
                  </a:solidFill>
                </a:rPr>
                <a:t> layer 5b - z</a:t>
              </a:r>
            </a:p>
            <a:p>
              <a:pPr>
                <a:buClrTx/>
                <a:buSzTx/>
                <a:buFontTx/>
                <a:buNone/>
              </a:pPr>
              <a:endParaRPr lang="en-US"/>
            </a:p>
            <a:p>
              <a:pPr>
                <a:buClrTx/>
                <a:buSzTx/>
                <a:buFontTx/>
                <a:buNone/>
              </a:pPr>
              <a:endParaRPr lang="en-US"/>
            </a:p>
          </p:txBody>
        </p:sp>
      </p:grp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5359680" y="591903"/>
            <a:ext cx="3686400" cy="4987243"/>
            <a:chOff x="3722" y="411"/>
            <a:chExt cx="2560" cy="3463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3722" y="411"/>
              <a:ext cx="2560" cy="3188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3810" y="545"/>
              <a:ext cx="2451" cy="3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2640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What CERN has produced up to now </a:t>
              </a:r>
            </a:p>
            <a:p>
              <a:pPr>
                <a:buSzPct val="65000"/>
              </a:pPr>
              <a:endParaRPr lang="en-US" sz="1500" b="1" i="1" dirty="0">
                <a:solidFill>
                  <a:srgbClr val="000080"/>
                </a:solidFill>
              </a:endParaRPr>
            </a:p>
            <a:p>
              <a:pPr>
                <a:buSzPct val="65000"/>
                <a:buFont typeface="Times New Roman" charset="0"/>
                <a:buBlip>
                  <a:blip r:embed="rId3"/>
                </a:buBlip>
              </a:pPr>
              <a:r>
                <a:rPr lang="en-US" sz="1500" b="1" i="1" dirty="0">
                  <a:solidFill>
                    <a:srgbClr val="000080"/>
                  </a:solidFill>
                </a:rPr>
                <a:t> layer 1 – phi (1x)</a:t>
              </a:r>
            </a:p>
            <a:p>
              <a:pPr>
                <a:buSzPct val="65000"/>
                <a:buFont typeface="Times New Roman" charset="0"/>
                <a:buBlip>
                  <a:blip r:embed="rId3"/>
                </a:buBlip>
              </a:pPr>
              <a:r>
                <a:rPr lang="en-US" sz="1500" b="1" i="1" dirty="0">
                  <a:solidFill>
                    <a:srgbClr val="000080"/>
                  </a:solidFill>
                </a:rPr>
                <a:t> layer 3  - z with ganging (3x) </a:t>
              </a:r>
            </a:p>
            <a:p>
              <a:pPr>
                <a:buSzPct val="65000"/>
                <a:buFont typeface="Times New Roman" charset="0"/>
                <a:buBlip>
                  <a:blip r:embed="rId3"/>
                </a:buBlip>
              </a:pPr>
              <a:r>
                <a:rPr lang="en-US" sz="1500" b="1" i="1" dirty="0">
                  <a:solidFill>
                    <a:srgbClr val="000080"/>
                  </a:solidFill>
                </a:rPr>
                <a:t> layer 3 with pairing (1x)</a:t>
              </a:r>
            </a:p>
            <a:p>
              <a:pPr>
                <a:buClrTx/>
                <a:buSzTx/>
                <a:buFontTx/>
                <a:buNone/>
              </a:pPr>
              <a:endParaRPr lang="en-US" sz="1500" b="1" i="1" dirty="0">
                <a:solidFill>
                  <a:srgbClr val="000080"/>
                </a:solidFill>
              </a:endParaRPr>
            </a:p>
            <a:p>
              <a:pPr>
                <a:buClrTx/>
                <a:buSzTx/>
                <a:buFontTx/>
                <a:buNone/>
              </a:pPr>
              <a:r>
                <a:rPr lang="en-US" sz="1500" b="1" i="1" dirty="0">
                  <a:solidFill>
                    <a:srgbClr val="000080"/>
                  </a:solidFill>
                </a:rPr>
                <a:t>The </a:t>
              </a:r>
              <a:r>
                <a:rPr lang="en-US" sz="1500" b="1" i="1" dirty="0" smtClean="0">
                  <a:solidFill>
                    <a:srgbClr val="000080"/>
                  </a:solidFill>
                </a:rPr>
                <a:t>layout conversion problems </a:t>
              </a:r>
              <a:r>
                <a:rPr lang="en-US" sz="1500" b="1" i="1" dirty="0">
                  <a:solidFill>
                    <a:srgbClr val="000080"/>
                  </a:solidFill>
                </a:rPr>
                <a:t>(causing the deposit of Cu and Au between the strips) were solved → a </a:t>
              </a:r>
              <a:r>
                <a:rPr lang="en-US" sz="15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new production</a:t>
              </a:r>
              <a:r>
                <a:rPr lang="en-US" sz="1500" b="1" i="1" dirty="0">
                  <a:solidFill>
                    <a:srgbClr val="000080"/>
                  </a:solidFill>
                </a:rPr>
                <a:t> has started last month and the </a:t>
              </a:r>
              <a:r>
                <a:rPr lang="en-US" sz="1500" b="1" i="1" dirty="0" err="1">
                  <a:solidFill>
                    <a:srgbClr val="000080"/>
                  </a:solidFill>
                </a:rPr>
                <a:t>fanouts</a:t>
              </a:r>
              <a:r>
                <a:rPr lang="en-US" sz="1500" b="1" i="1" dirty="0">
                  <a:solidFill>
                    <a:srgbClr val="000080"/>
                  </a:solidFill>
                </a:rPr>
                <a:t> will be ready in a couple of weeks </a:t>
              </a:r>
            </a:p>
            <a:p>
              <a:pPr>
                <a:buClrTx/>
                <a:buSzTx/>
                <a:buFontTx/>
                <a:buNone/>
              </a:pPr>
              <a:endParaRPr lang="en-US" sz="1500" b="1" i="1" dirty="0">
                <a:solidFill>
                  <a:srgbClr val="000080"/>
                </a:solidFill>
              </a:endParaRPr>
            </a:p>
            <a:p>
              <a:pPr>
                <a:buClrTx/>
                <a:buSzTx/>
                <a:buFontTx/>
                <a:buNone/>
              </a:pPr>
              <a:r>
                <a:rPr lang="en-US" sz="15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Expected production yield 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500" b="1" i="1" dirty="0">
                  <a:solidFill>
                    <a:srgbClr val="000080"/>
                  </a:solidFill>
                </a:rPr>
                <a:t>        → 20% perfect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500" b="1" i="1" dirty="0">
                  <a:solidFill>
                    <a:srgbClr val="000080"/>
                  </a:solidFill>
                </a:rPr>
                <a:t>        → 30 % with 1 short/open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500" b="1" i="1" dirty="0">
                  <a:solidFill>
                    <a:srgbClr val="000080"/>
                  </a:solidFill>
                </a:rPr>
                <a:t>        → 30%  with 2 shorts/opens 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500" b="1" i="1" dirty="0">
                  <a:solidFill>
                    <a:srgbClr val="000080"/>
                  </a:solidFill>
                </a:rPr>
                <a:t>        → more than 3 shorts/opens 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b="1" i="1" dirty="0">
                  <a:solidFill>
                    <a:srgbClr val="000080"/>
                  </a:solidFill>
                </a:rPr>
                <a:t>        </a:t>
              </a:r>
            </a:p>
            <a:p>
              <a:pPr>
                <a:buClrTx/>
                <a:buSzTx/>
                <a:buFontTx/>
                <a:buNone/>
              </a:pPr>
              <a:endParaRPr lang="en-US" b="1" i="1" dirty="0">
                <a:solidFill>
                  <a:srgbClr val="000080"/>
                </a:solidFill>
              </a:endParaRPr>
            </a:p>
            <a:p>
              <a:pPr>
                <a:buClrTx/>
                <a:buSzTx/>
                <a:buFontTx/>
                <a:buNone/>
              </a:pPr>
              <a:endParaRPr lang="en-US" b="1" i="1" dirty="0">
                <a:solidFill>
                  <a:srgbClr val="000080"/>
                </a:solidFill>
              </a:endParaRPr>
            </a:p>
          </p:txBody>
        </p:sp>
      </p:grp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48000" y="5969427"/>
            <a:ext cx="6174720" cy="72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ALL the produced fanouts have been cut @ Mipot and tested for bondability of the surface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t="29300" b="18004"/>
          <a:stretch>
            <a:fillRect/>
          </a:stretch>
        </p:blipFill>
        <p:spPr bwMode="auto">
          <a:xfrm>
            <a:off x="31680" y="3356993"/>
            <a:ext cx="5330880" cy="24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756" t="29300" b="180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9299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6554880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7E92DAD9-972D-D543-8FB4-523CBDA898B7}" type="slidenum">
              <a:rPr lang="en-US"/>
              <a:pPr/>
              <a:t>15</a:t>
            </a:fld>
            <a:endParaRPr lang="en-US"/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657600" y="230425"/>
            <a:ext cx="2246400" cy="49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64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9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Cutting</a:t>
            </a:r>
          </a:p>
        </p:txBody>
      </p:sp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6076800" y="4661770"/>
            <a:ext cx="2437920" cy="1945644"/>
            <a:chOff x="4220" y="3237"/>
            <a:chExt cx="1693" cy="135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3"/>
            <a:stretch>
              <a:fillRect/>
            </a:stretch>
          </p:blipFill>
          <p:spPr bwMode="auto">
            <a:xfrm>
              <a:off x="4220" y="3237"/>
              <a:ext cx="1692" cy="1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696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 flipH="1">
              <a:off x="4220" y="3237"/>
              <a:ext cx="1693" cy="1342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471200" y="1090195"/>
            <a:ext cx="2540160" cy="1918281"/>
            <a:chOff x="3105" y="757"/>
            <a:chExt cx="1764" cy="1332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" y="762"/>
              <a:ext cx="1764" cy="1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3105" y="757"/>
              <a:ext cx="1761" cy="1332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6850080" y="2371930"/>
            <a:ext cx="2108160" cy="1587047"/>
            <a:chOff x="4757" y="1647"/>
            <a:chExt cx="1464" cy="1102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1649"/>
              <a:ext cx="1458" cy="1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757" y="1647"/>
              <a:ext cx="1463" cy="1102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164160" y="846809"/>
            <a:ext cx="3991680" cy="1798749"/>
            <a:chOff x="114" y="588"/>
            <a:chExt cx="2772" cy="1249"/>
          </a:xfrm>
        </p:grpSpPr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" t="29300" b="18004"/>
            <a:stretch>
              <a:fillRect/>
            </a:stretch>
          </p:blipFill>
          <p:spPr bwMode="auto">
            <a:xfrm>
              <a:off x="114" y="588"/>
              <a:ext cx="2772" cy="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2756" t="29300" b="1800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18" y="590"/>
              <a:ext cx="2762" cy="1243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674880" y="1110357"/>
            <a:ext cx="1468800" cy="424844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205920" y="3871127"/>
            <a:ext cx="5199840" cy="1627371"/>
            <a:chOff x="143" y="2688"/>
            <a:chExt cx="3611" cy="1130"/>
          </a:xfrm>
        </p:grpSpPr>
        <p:pic>
          <p:nvPicPr>
            <p:cNvPr id="5136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2690"/>
              <a:ext cx="3610" cy="1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148" y="2688"/>
              <a:ext cx="3606" cy="113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5433120" y="1836194"/>
            <a:ext cx="1876320" cy="970662"/>
            <a:chOff x="3773" y="1275"/>
            <a:chExt cx="1303" cy="674"/>
          </a:xfrm>
        </p:grpSpPr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4452" y="1505"/>
              <a:ext cx="624" cy="444"/>
            </a:xfrm>
            <a:prstGeom prst="line">
              <a:avLst/>
            </a:prstGeom>
            <a:noFill/>
            <a:ln w="3672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3773" y="1275"/>
              <a:ext cx="682" cy="564"/>
            </a:xfrm>
            <a:prstGeom prst="ellipse">
              <a:avLst/>
            </a:prstGeom>
            <a:noFill/>
            <a:ln w="3672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4312801" y="2680122"/>
            <a:ext cx="675360" cy="1408468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4962240" y="4699214"/>
            <a:ext cx="1026720" cy="584701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949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6554880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2FE858BE-2E7C-634D-975B-6B11A961ED39}" type="slidenum">
              <a:rPr lang="en-US"/>
              <a:pPr/>
              <a:t>16</a:t>
            </a:fld>
            <a:endParaRPr lang="en-US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959201" y="272189"/>
            <a:ext cx="3343680" cy="49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64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9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To understand </a:t>
            </a: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591840" y="1408468"/>
            <a:ext cx="7711200" cy="3790478"/>
            <a:chOff x="411" y="978"/>
            <a:chExt cx="5355" cy="2632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411" y="978"/>
              <a:ext cx="5355" cy="2632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513" y="1200"/>
              <a:ext cx="5127" cy="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2640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From the design point of view </a:t>
              </a:r>
            </a:p>
            <a:p>
              <a:pPr>
                <a:buSzPct val="52000"/>
                <a:buFont typeface="Times New Roman" charset="0"/>
                <a:buBlip>
                  <a:blip r:embed="rId3"/>
                </a:buBlip>
              </a:pPr>
              <a:r>
                <a:rPr lang="en-US" sz="1800" b="1" i="1"/>
                <a:t> </a:t>
              </a:r>
              <a:r>
                <a:rPr lang="en-US" b="1" i="1">
                  <a:solidFill>
                    <a:srgbClr val="000080"/>
                  </a:solidFill>
                </a:rPr>
                <a:t>Final distances of the silicon sensors wrt the HDI </a:t>
              </a:r>
            </a:p>
            <a:p>
              <a:pPr>
                <a:buSzPct val="58000"/>
              </a:pPr>
              <a:endParaRPr lang="en-US" b="1" i="1">
                <a:solidFill>
                  <a:srgbClr val="000080"/>
                </a:solidFill>
              </a:endParaRPr>
            </a:p>
            <a:p>
              <a:pPr>
                <a:buClrTx/>
                <a:buSzTx/>
                <a:buFontTx/>
                <a:buNone/>
              </a:pPr>
              <a:endParaRPr lang="en-US" b="1" i="1">
                <a:solidFill>
                  <a:srgbClr val="000080"/>
                </a:solidFill>
              </a:endParaRPr>
            </a:p>
            <a:p>
              <a:pPr>
                <a:buClrTx/>
                <a:buSzTx/>
                <a:buFontTx/>
                <a:buNone/>
              </a:pPr>
              <a:r>
                <a:rPr lang="en-US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From the production point of view </a:t>
              </a:r>
            </a:p>
            <a:p>
              <a:pPr>
                <a:buSzPct val="52000"/>
                <a:buFont typeface="Times New Roman" charset="0"/>
                <a:buBlip>
                  <a:blip r:embed="rId3"/>
                </a:buBlip>
              </a:pPr>
              <a:r>
                <a:rPr lang="en-US" sz="1800" b="1" i="1"/>
                <a:t> </a:t>
              </a:r>
              <a:r>
                <a:rPr lang="en-US" b="1" i="1">
                  <a:solidFill>
                    <a:srgbClr val="000080"/>
                  </a:solidFill>
                </a:rPr>
                <a:t>Capacitance and noise measurements</a:t>
              </a:r>
            </a:p>
            <a:p>
              <a:pPr>
                <a:buSzPct val="58000"/>
                <a:buFont typeface="Times New Roman" charset="0"/>
                <a:buBlip>
                  <a:blip r:embed="rId3"/>
                </a:buBlip>
              </a:pPr>
              <a:r>
                <a:rPr lang="en-US" b="1" i="1">
                  <a:solidFill>
                    <a:srgbClr val="000080"/>
                  </a:solidFill>
                </a:rPr>
                <a:t> Effective production yield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4168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Bosisio     -     4th </a:t>
            </a:r>
            <a:r>
              <a:rPr lang="en-US" dirty="0" err="1" smtClean="0"/>
              <a:t>SuperB</a:t>
            </a:r>
            <a:r>
              <a:rPr lang="en-US" dirty="0" smtClean="0"/>
              <a:t> Collaboration Meeting     -      01.06.2012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458574"/>
            <a:ext cx="7694612" cy="63494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Outline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023" y="1563848"/>
            <a:ext cx="7149400" cy="4377379"/>
          </a:xfrm>
        </p:spPr>
        <p:txBody>
          <a:bodyPr/>
          <a:lstStyle/>
          <a:p>
            <a:pPr marL="216000" indent="-216000">
              <a:spcBef>
                <a:spcPts val="2000"/>
              </a:spcBef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Updated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estimates of detector parameters (sensor +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fanout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) relevant for Signal/Noise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evaluation</a:t>
            </a:r>
          </a:p>
          <a:p>
            <a:pPr marL="216000" indent="-216000">
              <a:spcBef>
                <a:spcPts val="2000"/>
              </a:spcBef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Radiation-induced leakage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currents</a:t>
            </a:r>
          </a:p>
          <a:p>
            <a:pPr marL="216000" indent="-216000">
              <a:spcBef>
                <a:spcPts val="2000"/>
              </a:spcBef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Lorentz angles and Layer 3 readout options</a:t>
            </a: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marL="216000" indent="-216000">
              <a:spcBef>
                <a:spcPts val="2000"/>
              </a:spcBef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Status of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fanout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design and prototyping</a:t>
            </a:r>
          </a:p>
          <a:p>
            <a:pPr marL="216000" indent="-216000">
              <a:spcBef>
                <a:spcPts val="2000"/>
              </a:spcBef>
            </a:pPr>
            <a:endParaRPr lang="en-US" sz="20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0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Bosisio     -     4th </a:t>
            </a:r>
            <a:r>
              <a:rPr lang="en-US" dirty="0" err="1" smtClean="0"/>
              <a:t>SuperB</a:t>
            </a:r>
            <a:r>
              <a:rPr lang="en-US" dirty="0" smtClean="0"/>
              <a:t> Collaboration Meeting     -      01.06.2012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  <a:ea typeface="ＭＳ Ｐゴシック" charset="0"/>
              </a:rPr>
              <a:t>Detector (Sensor + </a:t>
            </a:r>
            <a:r>
              <a:rPr lang="en-US" sz="2800" dirty="0" err="1" smtClean="0">
                <a:latin typeface="Arial" charset="0"/>
                <a:ea typeface="ＭＳ Ｐゴシック" charset="0"/>
              </a:rPr>
              <a:t>Fanout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) Parameters </a:t>
            </a:r>
            <a:endParaRPr lang="en-US" sz="2800" dirty="0" smtClean="0">
              <a:cs typeface="+mj-cs"/>
            </a:endParaRP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8636" y="744353"/>
            <a:ext cx="8520545" cy="536319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Parameter tables have been updated:  </a:t>
            </a:r>
          </a:p>
          <a:p>
            <a:pPr marL="720000" lvl="1" indent="-288000">
              <a:spcBef>
                <a:spcPts val="600"/>
              </a:spcBef>
            </a:pPr>
            <a:r>
              <a:rPr lang="en-US" sz="1800" dirty="0">
                <a:latin typeface="Arial" charset="0"/>
                <a:ea typeface="ＭＳ Ｐゴシック" charset="0"/>
              </a:rPr>
              <a:t>L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ayer 0 now included</a:t>
            </a:r>
          </a:p>
          <a:p>
            <a:pPr marL="720000" lvl="1" indent="-288000">
              <a:spcBef>
                <a:spcPts val="600"/>
              </a:spcBef>
            </a:pPr>
            <a:r>
              <a:rPr lang="en-US" sz="1800" dirty="0" smtClean="0">
                <a:latin typeface="Arial" charset="0"/>
                <a:ea typeface="ＭＳ Ｐゴシック" charset="0"/>
              </a:rPr>
              <a:t>Noise contribution of series resistance reevaluated taking into account the distributed nature of </a:t>
            </a:r>
            <a:r>
              <a:rPr lang="en-US" sz="1800" i="1" dirty="0" smtClean="0">
                <a:latin typeface="Arial" charset="0"/>
                <a:ea typeface="ＭＳ Ｐゴシック" charset="0"/>
              </a:rPr>
              <a:t>R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and </a:t>
            </a:r>
            <a:r>
              <a:rPr lang="en-US" sz="1800" i="1" dirty="0" smtClean="0">
                <a:latin typeface="Arial" charset="0"/>
                <a:ea typeface="ＭＳ Ｐゴシック" charset="0"/>
              </a:rPr>
              <a:t>C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( =&gt; a factor √3 lower noise from </a:t>
            </a:r>
            <a:r>
              <a:rPr lang="en-US" sz="1800" i="1" dirty="0" err="1" smtClean="0">
                <a:latin typeface="Arial" charset="0"/>
                <a:ea typeface="ＭＳ Ｐゴシック" charset="0"/>
              </a:rPr>
              <a:t>R</a:t>
            </a:r>
            <a:r>
              <a:rPr lang="en-US" sz="1800" baseline="-25000" dirty="0" err="1" smtClean="0">
                <a:latin typeface="Arial" charset="0"/>
                <a:ea typeface="ＭＳ Ｐゴシック" charset="0"/>
              </a:rPr>
              <a:t>s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!)</a:t>
            </a:r>
          </a:p>
          <a:p>
            <a:pPr marL="720000" lvl="1" indent="-288000">
              <a:spcBef>
                <a:spcPts val="600"/>
              </a:spcBef>
            </a:pPr>
            <a:r>
              <a:rPr lang="en-US" sz="1800" dirty="0" smtClean="0">
                <a:latin typeface="Arial" charset="0"/>
                <a:ea typeface="ＭＳ Ｐゴシック" charset="0"/>
              </a:rPr>
              <a:t>z-side options considered in the tables: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>
                <a:latin typeface="Arial" charset="0"/>
                <a:ea typeface="ＭＳ Ｐゴシック" charset="0"/>
              </a:rPr>
              <a:t>both pairing and ganging for Layers 1 to 3 (pairing will be adopted)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>
                <a:latin typeface="Arial" charset="0"/>
                <a:ea typeface="ＭＳ Ｐゴシック" charset="0"/>
              </a:rPr>
              <a:t>ganging only for Layers 4 &amp; 5; the plan is to mix both pairing and ganging within the same module, but the worst S/N comes from ganging </a:t>
            </a:r>
            <a:endParaRPr lang="en-US" sz="1600" dirty="0" smtClean="0">
              <a:latin typeface="Arial" charset="0"/>
              <a:ea typeface="ＭＳ Ｐゴシック" charset="0"/>
            </a:endParaRPr>
          </a:p>
          <a:p>
            <a:pPr lvl="1">
              <a:spcBef>
                <a:spcPts val="600"/>
              </a:spcBef>
            </a:pPr>
            <a:r>
              <a:rPr lang="en-US" sz="1800" dirty="0" smtClean="0">
                <a:latin typeface="Arial" charset="0"/>
                <a:ea typeface="ＭＳ Ｐゴシック" charset="0"/>
              </a:rPr>
              <a:t>Expected radiation fluences for </a:t>
            </a:r>
            <a:r>
              <a:rPr lang="en-US" sz="1800" dirty="0" smtClean="0">
                <a:solidFill>
                  <a:srgbClr val="CC00FF"/>
                </a:solidFill>
                <a:latin typeface="Arial" charset="0"/>
                <a:ea typeface="ＭＳ Ｐゴシック" charset="0"/>
              </a:rPr>
              <a:t>7.5 years of operation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, </a:t>
            </a:r>
            <a:r>
              <a:rPr lang="en-US" sz="1800" dirty="0" smtClean="0">
                <a:solidFill>
                  <a:srgbClr val="339966"/>
                </a:solidFill>
                <a:latin typeface="Arial" charset="0"/>
                <a:ea typeface="ＭＳ Ｐゴシック" charset="0"/>
              </a:rPr>
              <a:t>with/without 5x safety factor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Two Layer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3 readout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options considered:</a:t>
            </a:r>
          </a:p>
          <a:p>
            <a:pPr marL="720000" lvl="1" indent="-288000">
              <a:buFont typeface="+mj-lt"/>
              <a:buAutoNum type="alphaUcPeriod"/>
            </a:pPr>
            <a:r>
              <a:rPr lang="en-US" sz="1800" dirty="0">
                <a:latin typeface="Arial" charset="0"/>
                <a:ea typeface="ＭＳ Ｐゴシック" charset="0"/>
              </a:rPr>
              <a:t>Layer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3 </a:t>
            </a:r>
            <a:r>
              <a:rPr lang="en-US" sz="1800" i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18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-type strips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on </a:t>
            </a:r>
            <a:r>
              <a:rPr lang="en-US" sz="1800" i="1" dirty="0" err="1">
                <a:ea typeface="Arial"/>
                <a:cs typeface="Arial"/>
              </a:rPr>
              <a:t>Φ</a:t>
            </a:r>
            <a:r>
              <a:rPr lang="en-US" sz="1800" dirty="0">
                <a:latin typeface="Arial" charset="0"/>
                <a:ea typeface="ＭＳ Ｐゴシック" charset="0"/>
              </a:rPr>
              <a:t>-side (100 µm readout pitch)</a:t>
            </a:r>
          </a:p>
          <a:p>
            <a:pPr marL="720000" lvl="1" indent="-288000">
              <a:buFont typeface="+mj-lt"/>
              <a:buAutoNum type="alphaUcPeriod"/>
            </a:pPr>
            <a:r>
              <a:rPr lang="en-US" sz="1800" dirty="0">
                <a:latin typeface="Arial" charset="0"/>
                <a:ea typeface="ＭＳ Ｐゴシック" charset="0"/>
              </a:rPr>
              <a:t>Layer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3  </a:t>
            </a:r>
            <a:r>
              <a:rPr lang="en-US" sz="1800" i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-type strips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on </a:t>
            </a:r>
            <a:r>
              <a:rPr lang="en-US" sz="1800" i="1" dirty="0" err="1">
                <a:ea typeface="Arial"/>
                <a:cs typeface="Arial"/>
              </a:rPr>
              <a:t>Φ</a:t>
            </a:r>
            <a:r>
              <a:rPr lang="en-US" sz="1800" dirty="0">
                <a:latin typeface="Arial" charset="0"/>
                <a:ea typeface="ＭＳ Ｐゴシック" charset="0"/>
              </a:rPr>
              <a:t>-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side, as </a:t>
            </a:r>
            <a:r>
              <a:rPr lang="en-US" sz="1800" dirty="0">
                <a:latin typeface="Arial" charset="0"/>
                <a:ea typeface="ＭＳ Ｐゴシック" charset="0"/>
              </a:rPr>
              <a:t>in </a:t>
            </a:r>
            <a:r>
              <a:rPr lang="en-US" sz="1800" dirty="0" err="1" smtClean="0">
                <a:latin typeface="Arial" charset="0"/>
                <a:ea typeface="ＭＳ Ｐゴシック" charset="0"/>
              </a:rPr>
              <a:t>BaBar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(but </a:t>
            </a:r>
            <a:r>
              <a:rPr lang="en-US" sz="1800" dirty="0">
                <a:latin typeface="Arial" charset="0"/>
                <a:ea typeface="ＭＳ Ｐゴシック" charset="0"/>
              </a:rPr>
              <a:t>readout pitch 110 µm instead of 55 µm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)</a:t>
            </a:r>
            <a:endParaRPr lang="en-US" sz="2000" dirty="0" smtClean="0">
              <a:latin typeface="Arial" charset="0"/>
              <a:ea typeface="ＭＳ Ｐゴシック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  <a:ea typeface="Arial"/>
                <a:cs typeface="Arial"/>
              </a:rPr>
              <a:t>WARNING</a:t>
            </a:r>
            <a:r>
              <a:rPr lang="en-US" sz="2000" dirty="0" smtClean="0">
                <a:solidFill>
                  <a:schemeClr val="tx1"/>
                </a:solidFill>
                <a:ea typeface="Arial"/>
                <a:cs typeface="Arial"/>
              </a:rPr>
              <a:t>: </a:t>
            </a:r>
            <a:r>
              <a:rPr lang="en-US" sz="2000" dirty="0">
                <a:solidFill>
                  <a:schemeClr val="tx1"/>
                </a:solidFill>
                <a:ea typeface="Arial"/>
                <a:cs typeface="Arial"/>
              </a:rPr>
              <a:t>Noise contribution from </a:t>
            </a:r>
            <a:r>
              <a:rPr lang="en-US" sz="2000" dirty="0" smtClean="0">
                <a:solidFill>
                  <a:schemeClr val="tx1"/>
                </a:solidFill>
                <a:ea typeface="Arial"/>
                <a:cs typeface="Arial"/>
              </a:rPr>
              <a:t>front</a:t>
            </a:r>
            <a:r>
              <a:rPr lang="en-US" sz="2000" dirty="0">
                <a:solidFill>
                  <a:schemeClr val="tx1"/>
                </a:solidFill>
                <a:ea typeface="Arial"/>
                <a:cs typeface="Arial"/>
              </a:rPr>
              <a:t>-end electronics </a:t>
            </a:r>
            <a:r>
              <a:rPr lang="en-US" sz="2000" dirty="0">
                <a:solidFill>
                  <a:srgbClr val="FF0000"/>
                </a:solidFill>
                <a:ea typeface="Arial"/>
                <a:cs typeface="Arial"/>
              </a:rPr>
              <a:t>NOT</a:t>
            </a:r>
            <a:r>
              <a:rPr lang="en-US" sz="2000" dirty="0">
                <a:solidFill>
                  <a:schemeClr val="tx1"/>
                </a:solidFill>
                <a:ea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Arial"/>
                <a:cs typeface="Arial"/>
              </a:rPr>
              <a:t>included here</a:t>
            </a:r>
            <a:endParaRPr lang="en-US" sz="2000" dirty="0">
              <a:solidFill>
                <a:schemeClr val="tx1"/>
              </a:solidFill>
              <a:ea typeface="Arial"/>
              <a:cs typeface="Arial"/>
            </a:endParaRPr>
          </a:p>
          <a:p>
            <a:pPr>
              <a:spcBef>
                <a:spcPts val="600"/>
              </a:spcBef>
            </a:pPr>
            <a:endParaRPr lang="en-US" sz="2200" dirty="0" smtClean="0">
              <a:latin typeface="Arial" charset="0"/>
              <a:ea typeface="ＭＳ Ｐゴシック" charset="0"/>
            </a:endParaRPr>
          </a:p>
          <a:p>
            <a:pPr lvl="1"/>
            <a:endParaRPr lang="en-US" sz="1600" dirty="0" smtClean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9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</a:rPr>
              <a:t>Φ-SIDE  - 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 5x safety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factor</a:t>
            </a:r>
            <a:r>
              <a:rPr lang="en-US" sz="2400" dirty="0">
                <a:latin typeface="Arial" charset="0"/>
                <a:ea typeface="ＭＳ Ｐゴシック" charset="0"/>
              </a:rPr>
              <a:t>  -  Option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A for Ly3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889" y="1056187"/>
            <a:ext cx="8251883" cy="213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ea typeface="Arial"/>
                <a:cs typeface="Arial"/>
              </a:rPr>
              <a:t>Series resistance of sensors estimated assuming </a:t>
            </a:r>
            <a:r>
              <a:rPr lang="en-US" sz="1600" dirty="0" smtClean="0">
                <a:solidFill>
                  <a:srgbClr val="CC00FF"/>
                </a:solidFill>
                <a:latin typeface="Arial"/>
                <a:ea typeface="Arial"/>
                <a:cs typeface="Arial"/>
              </a:rPr>
              <a:t>2.5 µm aluminum thickness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.</a:t>
            </a: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ea typeface="Arial"/>
                <a:cs typeface="Arial"/>
              </a:rPr>
              <a:t>Current damage factor  α = 2.8×10</a:t>
            </a:r>
            <a:r>
              <a:rPr lang="en-US" sz="1600" baseline="30000" dirty="0" smtClean="0">
                <a:latin typeface="Arial"/>
                <a:ea typeface="Arial"/>
                <a:cs typeface="Arial"/>
              </a:rPr>
              <a:t>−17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 A/cm (accounts for long term annealing).</a:t>
            </a: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ea typeface="Arial"/>
                <a:cs typeface="Arial"/>
              </a:rPr>
              <a:t>Noise contributions from the sensor calculated assuming a simple CR-RC shaping (not CR</a:t>
            </a:r>
            <a:r>
              <a:rPr lang="en-US" sz="1600" dirty="0">
                <a:latin typeface="Arial"/>
                <a:ea typeface="Arial"/>
                <a:cs typeface="Arial"/>
              </a:rPr>
              <a:t>-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RC</a:t>
            </a:r>
            <a:r>
              <a:rPr lang="en-US" sz="1600" baseline="30000" dirty="0" smtClean="0">
                <a:latin typeface="Arial"/>
                <a:ea typeface="Arial"/>
                <a:cs typeface="Arial"/>
              </a:rPr>
              <a:t>2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 as adopted for the preamplifier) </a:t>
            </a:r>
            <a:r>
              <a:rPr lang="en-US" sz="1600" dirty="0" smtClean="0">
                <a:latin typeface="Arial"/>
                <a:ea typeface="Arial"/>
                <a:cs typeface="Arial"/>
                <a:sym typeface="Wingdings"/>
              </a:rPr>
              <a:t>==&gt; noise values are approximate and used for a first evaluation of the effects of sensor parameters.</a:t>
            </a: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endParaRPr lang="en-US" sz="1600" dirty="0">
              <a:latin typeface="Arial"/>
              <a:ea typeface="Arial"/>
              <a:cs typeface="Arial"/>
              <a:sym typeface="Wingdings"/>
            </a:endParaRPr>
          </a:p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600" dirty="0">
                <a:latin typeface="Arial"/>
                <a:ea typeface="Arial"/>
                <a:cs typeface="Arial"/>
              </a:rPr>
              <a:t>OPTION  A  –  LAYER 3   Φ-SIDE  READ OUT BY  SENSOR  </a:t>
            </a:r>
            <a:r>
              <a:rPr lang="en-US" sz="1600" dirty="0">
                <a:solidFill>
                  <a:srgbClr val="FF0066"/>
                </a:solidFill>
                <a:latin typeface="Arial"/>
                <a:ea typeface="Arial"/>
                <a:cs typeface="Arial"/>
              </a:rPr>
              <a:t>P-SIDE </a:t>
            </a:r>
            <a:r>
              <a:rPr lang="en-US" sz="1600" dirty="0">
                <a:latin typeface="Arial"/>
                <a:ea typeface="Arial"/>
                <a:cs typeface="Arial"/>
              </a:rPr>
              <a:t>(at 100 µm pitch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)</a:t>
            </a:r>
            <a:endParaRPr lang="en-US" sz="1600" dirty="0">
              <a:latin typeface="Arial"/>
              <a:ea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" y="3238511"/>
            <a:ext cx="8866914" cy="239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7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</a:rPr>
              <a:t>Z-SIDE  - 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 5x safety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factor</a:t>
            </a:r>
            <a:r>
              <a:rPr lang="en-US" sz="2400" dirty="0">
                <a:latin typeface="Arial" charset="0"/>
                <a:ea typeface="ＭＳ Ｐゴシック" charset="0"/>
              </a:rPr>
              <a:t>  -  Option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A for Ly3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889" y="906102"/>
            <a:ext cx="8251883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>
                <a:latin typeface="Arial"/>
                <a:ea typeface="Arial"/>
                <a:cs typeface="Arial"/>
              </a:rPr>
              <a:t>OPTION  </a:t>
            </a:r>
            <a:r>
              <a:rPr lang="en-US" sz="1600" dirty="0">
                <a:latin typeface="Arial"/>
                <a:ea typeface="Arial"/>
                <a:cs typeface="Arial"/>
              </a:rPr>
              <a:t>A  –  LAYER 3   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z-</a:t>
            </a:r>
            <a:r>
              <a:rPr lang="en-US" sz="1600" dirty="0">
                <a:latin typeface="Arial"/>
                <a:ea typeface="Arial"/>
                <a:cs typeface="Arial"/>
              </a:rPr>
              <a:t>SIDE  READ OUT BY  SENSOR  </a:t>
            </a:r>
            <a:r>
              <a:rPr lang="en-US" sz="1600" dirty="0">
                <a:solidFill>
                  <a:srgbClr val="0000FF"/>
                </a:solidFill>
                <a:latin typeface="Arial"/>
                <a:ea typeface="Arial"/>
                <a:cs typeface="Aria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sz="1600" dirty="0">
                <a:solidFill>
                  <a:srgbClr val="0000FF"/>
                </a:solidFill>
                <a:latin typeface="Arial"/>
                <a:ea typeface="Arial"/>
                <a:cs typeface="Arial"/>
              </a:rPr>
              <a:t>SIDE</a:t>
            </a:r>
            <a:r>
              <a:rPr lang="en-US" sz="1600" dirty="0">
                <a:solidFill>
                  <a:srgbClr val="FF0066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dirty="0">
                <a:latin typeface="Arial"/>
                <a:ea typeface="Arial"/>
                <a:cs typeface="Arial"/>
              </a:rPr>
              <a:t>(at 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110 </a:t>
            </a:r>
            <a:r>
              <a:rPr lang="en-US" sz="1600" dirty="0">
                <a:latin typeface="Arial"/>
                <a:ea typeface="Arial"/>
                <a:cs typeface="Arial"/>
              </a:rPr>
              <a:t>µm pitch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)</a:t>
            </a:r>
            <a:endParaRPr lang="en-US" sz="1600" dirty="0">
              <a:latin typeface="Arial"/>
              <a:ea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379" y="5607431"/>
            <a:ext cx="6687893" cy="35907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>
                <a:latin typeface="Arial"/>
                <a:ea typeface="Arial"/>
                <a:cs typeface="Arial"/>
              </a:rPr>
              <a:t>Note: On Layer 3, we plan to implement pairing x2 max (light green row)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1" y="1319645"/>
            <a:ext cx="8843823" cy="42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</a:rPr>
              <a:t>Φ-SIDE  -  With 5x safety </a:t>
            </a:r>
            <a:r>
              <a:rPr lang="en-US" sz="2400" dirty="0">
                <a:latin typeface="Arial" charset="0"/>
                <a:ea typeface="ＭＳ Ｐゴシック" charset="0"/>
              </a:rPr>
              <a:t>factor  -  Option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A for Ly3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889" y="1056187"/>
            <a:ext cx="8251883" cy="213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ea typeface="Arial"/>
                <a:cs typeface="Arial"/>
              </a:rPr>
              <a:t>Series resistance of sensors estimated assuming </a:t>
            </a:r>
            <a:r>
              <a:rPr lang="en-US" sz="1600" dirty="0" smtClean="0">
                <a:solidFill>
                  <a:srgbClr val="CC00FF"/>
                </a:solidFill>
                <a:latin typeface="Arial"/>
                <a:ea typeface="Arial"/>
                <a:cs typeface="Arial"/>
              </a:rPr>
              <a:t>2.5 µm aluminum thickness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.</a:t>
            </a: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ea typeface="Arial"/>
                <a:cs typeface="Arial"/>
              </a:rPr>
              <a:t>Current damage factor  α = 2.8×10</a:t>
            </a:r>
            <a:r>
              <a:rPr lang="en-US" sz="1600" baseline="30000" dirty="0" smtClean="0">
                <a:latin typeface="Arial"/>
                <a:ea typeface="Arial"/>
                <a:cs typeface="Arial"/>
              </a:rPr>
              <a:t>−17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 A/cm (accounts for long term annealing).</a:t>
            </a: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ea typeface="Arial"/>
                <a:cs typeface="Arial"/>
              </a:rPr>
              <a:t>Noise contributions from the sensor calculated assuming a simple CR-RC shaping (not CR</a:t>
            </a:r>
            <a:r>
              <a:rPr lang="en-US" sz="1600" dirty="0">
                <a:latin typeface="Arial"/>
                <a:ea typeface="Arial"/>
                <a:cs typeface="Arial"/>
              </a:rPr>
              <a:t>-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RC</a:t>
            </a:r>
            <a:r>
              <a:rPr lang="en-US" sz="1600" baseline="30000" dirty="0" smtClean="0">
                <a:latin typeface="Arial"/>
                <a:ea typeface="Arial"/>
                <a:cs typeface="Arial"/>
              </a:rPr>
              <a:t>2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 as adopted for the preamplifier) </a:t>
            </a:r>
            <a:r>
              <a:rPr lang="en-US" sz="1600" dirty="0" smtClean="0">
                <a:latin typeface="Arial"/>
                <a:ea typeface="Arial"/>
                <a:cs typeface="Arial"/>
                <a:sym typeface="Wingdings"/>
              </a:rPr>
              <a:t>==&gt; noise values are approximate and used for a first evaluation of the effects of sensor parameters.</a:t>
            </a: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endParaRPr lang="en-US" sz="1600" dirty="0">
              <a:latin typeface="Arial"/>
              <a:ea typeface="Arial"/>
              <a:cs typeface="Arial"/>
              <a:sym typeface="Wingdings"/>
            </a:endParaRPr>
          </a:p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600" dirty="0">
                <a:latin typeface="Arial"/>
                <a:ea typeface="Arial"/>
                <a:cs typeface="Arial"/>
              </a:rPr>
              <a:t>OPTION  A  –  LAYER 3   Φ-SIDE  READ OUT BY  SENSOR  </a:t>
            </a:r>
            <a:r>
              <a:rPr lang="en-US" sz="1600" dirty="0">
                <a:solidFill>
                  <a:srgbClr val="FF0066"/>
                </a:solidFill>
                <a:latin typeface="Arial"/>
                <a:ea typeface="Arial"/>
                <a:cs typeface="Arial"/>
              </a:rPr>
              <a:t>P-SIDE </a:t>
            </a:r>
            <a:r>
              <a:rPr lang="en-US" sz="1600" dirty="0">
                <a:latin typeface="Arial"/>
                <a:ea typeface="Arial"/>
                <a:cs typeface="Arial"/>
              </a:rPr>
              <a:t>(at 100 µm pitch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)</a:t>
            </a:r>
            <a:endParaRPr lang="en-US" sz="1600" dirty="0">
              <a:latin typeface="Arial"/>
              <a:ea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9" y="3330820"/>
            <a:ext cx="8878455" cy="239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0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</a:rPr>
              <a:t>Z-SIDE  -  With 5x safety </a:t>
            </a:r>
            <a:r>
              <a:rPr lang="en-US" sz="2400" dirty="0">
                <a:latin typeface="Arial" charset="0"/>
                <a:ea typeface="ＭＳ Ｐゴシック" charset="0"/>
              </a:rPr>
              <a:t>factor  -  Option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A for Ly3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889" y="906102"/>
            <a:ext cx="8251883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>
                <a:latin typeface="Arial"/>
                <a:ea typeface="Arial"/>
                <a:cs typeface="Arial"/>
              </a:rPr>
              <a:t>OPTION  </a:t>
            </a:r>
            <a:r>
              <a:rPr lang="en-US" sz="1600" dirty="0">
                <a:latin typeface="Arial"/>
                <a:ea typeface="Arial"/>
                <a:cs typeface="Arial"/>
              </a:rPr>
              <a:t>A  –  LAYER 3   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z-</a:t>
            </a:r>
            <a:r>
              <a:rPr lang="en-US" sz="1600" dirty="0">
                <a:latin typeface="Arial"/>
                <a:ea typeface="Arial"/>
                <a:cs typeface="Arial"/>
              </a:rPr>
              <a:t>SIDE  READ OUT BY  SENSOR  </a:t>
            </a:r>
            <a:r>
              <a:rPr lang="en-US" sz="1600" dirty="0">
                <a:solidFill>
                  <a:srgbClr val="0000FF"/>
                </a:solidFill>
                <a:latin typeface="Arial"/>
                <a:ea typeface="Arial"/>
                <a:cs typeface="Aria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sz="1600" dirty="0">
                <a:solidFill>
                  <a:srgbClr val="0000FF"/>
                </a:solidFill>
                <a:latin typeface="Arial"/>
                <a:ea typeface="Arial"/>
                <a:cs typeface="Arial"/>
              </a:rPr>
              <a:t>SIDE</a:t>
            </a:r>
            <a:r>
              <a:rPr lang="en-US" sz="1600" dirty="0">
                <a:solidFill>
                  <a:srgbClr val="FF0066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dirty="0">
                <a:latin typeface="Arial"/>
                <a:ea typeface="Arial"/>
                <a:cs typeface="Arial"/>
              </a:rPr>
              <a:t>(at 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110 </a:t>
            </a:r>
            <a:r>
              <a:rPr lang="en-US" sz="1600" dirty="0">
                <a:latin typeface="Arial"/>
                <a:ea typeface="Arial"/>
                <a:cs typeface="Arial"/>
              </a:rPr>
              <a:t>µm pitch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)</a:t>
            </a:r>
            <a:endParaRPr lang="en-US" sz="1600" dirty="0">
              <a:latin typeface="Arial"/>
              <a:ea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379" y="5607431"/>
            <a:ext cx="6687893" cy="35907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>
                <a:latin typeface="Arial"/>
                <a:ea typeface="Arial"/>
                <a:cs typeface="Arial"/>
              </a:rPr>
              <a:t>Note: On Layer 3, we plan to implement pairing x2 max (light green row)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4" y="1346200"/>
            <a:ext cx="8924636" cy="415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7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988" y="211138"/>
            <a:ext cx="7529512" cy="446595"/>
          </a:xfrm>
        </p:spPr>
        <p:txBody>
          <a:bodyPr/>
          <a:lstStyle/>
          <a:p>
            <a:r>
              <a:rPr lang="en-US" sz="2400" dirty="0" smtClean="0"/>
              <a:t>COMMENTS ON  S/N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FBAA45-A160-2543-817A-58D15718985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3007" y="748605"/>
            <a:ext cx="8307720" cy="594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On z-side, </a:t>
            </a:r>
            <a:r>
              <a:rPr lang="en-US" sz="2400" dirty="0">
                <a:solidFill>
                  <a:srgbClr val="CC00FF"/>
                </a:solidFill>
                <a:latin typeface="Arial"/>
                <a:cs typeface="Arial"/>
              </a:rPr>
              <a:t>pairing</a:t>
            </a:r>
            <a:r>
              <a:rPr lang="en-US" sz="2400" dirty="0">
                <a:latin typeface="Arial"/>
                <a:cs typeface="Arial"/>
              </a:rPr>
              <a:t> gives better S/N than </a:t>
            </a:r>
            <a:r>
              <a:rPr lang="en-US" sz="2400" dirty="0">
                <a:solidFill>
                  <a:srgbClr val="CC00FF"/>
                </a:solidFill>
                <a:latin typeface="Arial"/>
                <a:cs typeface="Arial"/>
              </a:rPr>
              <a:t>ganging</a:t>
            </a:r>
            <a:r>
              <a:rPr lang="en-US" sz="2400" dirty="0">
                <a:latin typeface="Arial"/>
                <a:cs typeface="Arial"/>
              </a:rPr>
              <a:t> (as expected).</a:t>
            </a:r>
            <a:endParaRPr lang="en-US" sz="2400" baseline="30000" dirty="0">
              <a:latin typeface="Arial"/>
              <a:cs typeface="Arial"/>
            </a:endParaRP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Radiation</a:t>
            </a:r>
            <a:r>
              <a:rPr lang="en-US" sz="2400" dirty="0">
                <a:latin typeface="Arial"/>
                <a:cs typeface="Arial"/>
              </a:rPr>
              <a:t>-induced leakage </a:t>
            </a:r>
            <a:r>
              <a:rPr lang="en-US" sz="2400" dirty="0" smtClean="0">
                <a:latin typeface="Arial"/>
                <a:cs typeface="Arial"/>
              </a:rPr>
              <a:t>current gives a major contribution to noise (by far dominant with 5x safety factor). This suggests to investigate the possibility of cooling the sensors (∆T = − 8°C ⇒ 2x lower current).</a:t>
            </a:r>
            <a:endParaRPr lang="en-US" sz="2400" dirty="0">
              <a:latin typeface="Arial"/>
              <a:cs typeface="Arial"/>
            </a:endParaRP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The strip resistance brings an important contribution to noise. A </a:t>
            </a:r>
            <a:r>
              <a:rPr lang="en-US" sz="2400" dirty="0" smtClean="0">
                <a:solidFill>
                  <a:srgbClr val="CC00FF"/>
                </a:solidFill>
                <a:latin typeface="Arial"/>
                <a:cs typeface="Arial"/>
              </a:rPr>
              <a:t>metal thickness of 2.5 µm</a:t>
            </a:r>
            <a:r>
              <a:rPr lang="en-US" sz="2400" dirty="0" smtClean="0">
                <a:latin typeface="Arial"/>
                <a:cs typeface="Arial"/>
              </a:rPr>
              <a:t> has been assumed (vs. a standard </a:t>
            </a:r>
            <a:r>
              <a:rPr lang="en-US" sz="2400" dirty="0">
                <a:latin typeface="Arial"/>
                <a:cs typeface="Arial"/>
              </a:rPr>
              <a:t>value </a:t>
            </a:r>
            <a:r>
              <a:rPr lang="en-US" sz="2400" dirty="0" smtClean="0">
                <a:latin typeface="Arial"/>
                <a:cs typeface="Arial"/>
              </a:rPr>
              <a:t>≤ 1 </a:t>
            </a:r>
            <a:r>
              <a:rPr lang="en-US" sz="2400" dirty="0">
                <a:latin typeface="Arial"/>
                <a:cs typeface="Arial"/>
              </a:rPr>
              <a:t>µm). </a:t>
            </a:r>
            <a:r>
              <a:rPr lang="en-US" sz="2400" dirty="0" smtClean="0">
                <a:latin typeface="Arial"/>
                <a:cs typeface="Arial"/>
              </a:rPr>
              <a:t>Could be further increased? Waiting for feedback from suppliers.</a:t>
            </a: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Polysilicon bias resistor values has been increased to ~20 MΩ in Ly5, and reduced in Ly1-3, keeping into account both the noise and </a:t>
            </a:r>
            <a:r>
              <a:rPr lang="en-US" sz="2400" dirty="0">
                <a:latin typeface="Arial"/>
                <a:cs typeface="Arial"/>
              </a:rPr>
              <a:t>the </a:t>
            </a:r>
            <a:r>
              <a:rPr lang="en-US" sz="2400" dirty="0">
                <a:solidFill>
                  <a:srgbClr val="CC00FF"/>
                </a:solidFill>
                <a:latin typeface="Arial"/>
                <a:cs typeface="Arial"/>
              </a:rPr>
              <a:t>voltage </a:t>
            </a:r>
            <a:r>
              <a:rPr lang="en-US" sz="2400" dirty="0" smtClean="0">
                <a:solidFill>
                  <a:srgbClr val="CC00FF"/>
                </a:solidFill>
                <a:latin typeface="Arial"/>
                <a:cs typeface="Arial"/>
              </a:rPr>
              <a:t>drop </a:t>
            </a:r>
            <a:r>
              <a:rPr lang="en-US" sz="2400" dirty="0" smtClean="0">
                <a:latin typeface="Arial"/>
                <a:cs typeface="Arial"/>
              </a:rPr>
              <a:t>with the high leakage currents after irradiation. </a:t>
            </a: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17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988" y="211138"/>
            <a:ext cx="7529512" cy="446595"/>
          </a:xfrm>
        </p:spPr>
        <p:txBody>
          <a:bodyPr/>
          <a:lstStyle/>
          <a:p>
            <a:r>
              <a:rPr lang="en-US" sz="2400" dirty="0" smtClean="0"/>
              <a:t>COMMENTS ON  S/N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    -     4th SuperB Collaboration Meeting     -      01.06.2012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FBAA45-A160-2543-817A-58D15718985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3007" y="933325"/>
            <a:ext cx="8307720" cy="460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The only effect of irradiation considered so far is on the leakage current. Other effects to be evaluated are the increase of depletion voltage after type inversion and a higher strip capacitance.</a:t>
            </a: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In evaluating the S/N ratio, we must keep in mind that there could be other possible noise contributions (the noise estimates have a tendency to be optimistic….). Furthermore, the collected charge is always less than the ‘standard’ 24 </a:t>
            </a:r>
            <a:r>
              <a:rPr lang="en-US" sz="2400" dirty="0" err="1" smtClean="0">
                <a:latin typeface="Arial"/>
                <a:cs typeface="Arial"/>
              </a:rPr>
              <a:t>ke</a:t>
            </a:r>
            <a:r>
              <a:rPr lang="en-US" sz="2400" dirty="0" smtClean="0">
                <a:latin typeface="Arial"/>
                <a:cs typeface="Arial"/>
              </a:rPr>
              <a:t>, due to angled tracks, low field </a:t>
            </a:r>
            <a:r>
              <a:rPr lang="en-US" sz="2400" dirty="0">
                <a:latin typeface="Arial"/>
                <a:cs typeface="Arial"/>
              </a:rPr>
              <a:t>r</a:t>
            </a:r>
            <a:r>
              <a:rPr lang="en-US" sz="2400" dirty="0" smtClean="0">
                <a:latin typeface="Arial"/>
                <a:cs typeface="Arial"/>
              </a:rPr>
              <a:t>egions (particularly at large pitch near the </a:t>
            </a:r>
            <a:r>
              <a:rPr lang="en-US" sz="2400" i="1" dirty="0" smtClean="0">
                <a:latin typeface="Arial"/>
                <a:cs typeface="Arial"/>
              </a:rPr>
              <a:t>p</a:t>
            </a:r>
            <a:r>
              <a:rPr lang="en-US" sz="2400" dirty="0" smtClean="0">
                <a:latin typeface="Arial"/>
                <a:cs typeface="Arial"/>
              </a:rPr>
              <a:t>-stops), charge collected by the </a:t>
            </a:r>
            <a:r>
              <a:rPr lang="en-US" sz="2400" i="1" dirty="0" smtClean="0">
                <a:latin typeface="Arial"/>
                <a:cs typeface="Arial"/>
              </a:rPr>
              <a:t>p</a:t>
            </a:r>
            <a:r>
              <a:rPr lang="en-US" sz="2400" dirty="0" smtClean="0">
                <a:latin typeface="Arial"/>
                <a:cs typeface="Arial"/>
              </a:rPr>
              <a:t>-stops, ballistic deficit at short shaping times…</a:t>
            </a:r>
          </a:p>
        </p:txBody>
      </p:sp>
    </p:spTree>
    <p:extLst>
      <p:ext uri="{BB962C8B-B14F-4D97-AF65-F5344CB8AC3E}">
        <p14:creationId xmlns:p14="http://schemas.microsoft.com/office/powerpoint/2010/main" val="34551587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31799</TotalTime>
  <Words>1664</Words>
  <Application>Microsoft Macintosh PowerPoint</Application>
  <PresentationFormat>Overhead</PresentationFormat>
  <Paragraphs>124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Custom Design</vt:lpstr>
      <vt:lpstr>SuperB  SVT   Update on Sensor and Fanout Design in Trieste/Como</vt:lpstr>
      <vt:lpstr>Outline</vt:lpstr>
      <vt:lpstr>Detector (Sensor + Fanout) Parameters </vt:lpstr>
      <vt:lpstr>Φ-SIDE  -  No 5x safety factor  -  Option A for Ly3</vt:lpstr>
      <vt:lpstr>Z-SIDE  -  No 5x safety factor  -  Option A for Ly3</vt:lpstr>
      <vt:lpstr>Φ-SIDE  -  With 5x safety factor  -  Option A for Ly3</vt:lpstr>
      <vt:lpstr>Z-SIDE  -  With 5x safety factor  -  Option A for Ly3</vt:lpstr>
      <vt:lpstr>COMMENTS ON  S/N</vt:lpstr>
      <vt:lpstr>COMMENTS ON  S/N</vt:lpstr>
      <vt:lpstr>Lorentz Angle</vt:lpstr>
      <vt:lpstr>Layer 3 Readout Options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I.N.F.N.</dc:creator>
  <cp:lastModifiedBy>Luciano Bosisio</cp:lastModifiedBy>
  <cp:revision>809</cp:revision>
  <cp:lastPrinted>1999-04-07T04:32:36Z</cp:lastPrinted>
  <dcterms:created xsi:type="dcterms:W3CDTF">1998-11-15T17:17:08Z</dcterms:created>
  <dcterms:modified xsi:type="dcterms:W3CDTF">2012-06-01T16:55:29Z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lanceri@trieste.infn.it</vt:lpwstr>
  </property>
  <property fmtid="{D5CDD505-2E9C-101B-9397-08002B2CF9AE}" pid="8" name="HomePage">
    <vt:lpwstr>http://www.ts.infn.it/experiments/babar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Documents\BaBar slides</vt:lpwstr>
  </property>
</Properties>
</file>