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8" r:id="rId2"/>
    <p:sldId id="319" r:id="rId3"/>
    <p:sldId id="320" r:id="rId4"/>
    <p:sldId id="325" r:id="rId5"/>
    <p:sldId id="369" r:id="rId6"/>
    <p:sldId id="373" r:id="rId7"/>
    <p:sldId id="374" r:id="rId8"/>
    <p:sldId id="376" r:id="rId9"/>
    <p:sldId id="378" r:id="rId10"/>
    <p:sldId id="377" r:id="rId11"/>
    <p:sldId id="372" r:id="rId12"/>
    <p:sldId id="351" r:id="rId13"/>
    <p:sldId id="375" r:id="rId14"/>
    <p:sldId id="360" r:id="rId15"/>
    <p:sldId id="362" r:id="rId16"/>
    <p:sldId id="361" r:id="rId17"/>
    <p:sldId id="354" r:id="rId18"/>
  </p:sldIdLst>
  <p:sldSz cx="9144000" cy="6858000" type="screen4x3"/>
  <p:notesSz cx="7099300" cy="10234613"/>
  <p:defaultTextStyle>
    <a:defPPr>
      <a:defRPr lang="it-IT"/>
    </a:defPPr>
    <a:lvl1pPr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C8F3D"/>
    <a:srgbClr val="416220"/>
    <a:srgbClr val="63B360"/>
    <a:srgbClr val="339966"/>
    <a:srgbClr val="669933"/>
    <a:srgbClr val="E9E7D3"/>
    <a:srgbClr val="DCE9CB"/>
    <a:srgbClr val="A3C575"/>
    <a:srgbClr val="F4F4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37" autoAdjust="0"/>
    <p:restoredTop sz="94718" autoAdjust="0"/>
  </p:normalViewPr>
  <p:slideViewPr>
    <p:cSldViewPr>
      <p:cViewPr>
        <p:scale>
          <a:sx n="70" d="100"/>
          <a:sy n="70" d="100"/>
        </p:scale>
        <p:origin x="-54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12072"/>
    </p:cViewPr>
  </p:sorterViewPr>
  <p:notesViewPr>
    <p:cSldViewPr>
      <p:cViewPr varScale="1">
        <p:scale>
          <a:sx n="76" d="100"/>
          <a:sy n="76" d="100"/>
        </p:scale>
        <p:origin x="-3360" y="-90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9CECBD87-6452-4429-8917-FF825E944A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841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08015262-7965-480F-83A3-90CF42EBA1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121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EC008029-2197-43F5-B3A2-F7373F10D09F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1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28675"/>
            <a:ext cx="5526088" cy="41449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5246688"/>
            <a:ext cx="5159375" cy="4975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845C0430-DD72-4F44-B046-5A283BC18CBB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15262-7965-480F-83A3-90CF42EBA10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958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845C0430-DD72-4F44-B046-5A283BC18CBB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12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467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26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652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167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197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362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30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7583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2466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034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95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7526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Microsoft_Office_Word_97_-_2003_Document1.doc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>
              <a:defRPr/>
            </a:pPr>
            <a:fld id="{49D99E76-9362-467B-93A7-9DAA860998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1000" dirty="0" smtClean="0">
                <a:solidFill>
                  <a:schemeClr val="bg1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437049989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p:oleObj spid="_x0000_s1235" name="Documento" r:id="rId18" imgW="876300" imgH="934720" progId="Word.Document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>
            <a:spLocks noChangeArrowheads="1"/>
          </p:cNvSpPr>
          <p:nvPr/>
        </p:nvSpPr>
        <p:spPr bwMode="auto">
          <a:xfrm>
            <a:off x="1524000" y="3810000"/>
            <a:ext cx="7086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2400" dirty="0" smtClean="0"/>
              <a:t>Front End Electronic Design</a:t>
            </a:r>
          </a:p>
          <a:p>
            <a:pPr algn="l"/>
            <a:r>
              <a:rPr lang="it-IT" sz="2200" b="0" dirty="0" smtClean="0"/>
              <a:t>For outer Layers of </a:t>
            </a:r>
            <a:r>
              <a:rPr lang="it-IT" sz="2200" b="0" dirty="0" smtClean="0"/>
              <a:t>SVT(L.4 </a:t>
            </a:r>
            <a:r>
              <a:rPr lang="it-IT" sz="2200" b="0" dirty="0" smtClean="0"/>
              <a:t>&amp; L.5)</a:t>
            </a:r>
            <a:endParaRPr lang="it-IT" sz="2200" b="0" dirty="0"/>
          </a:p>
        </p:txBody>
      </p:sp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1524000" y="5027613"/>
            <a:ext cx="6934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/>
            <a:r>
              <a:rPr lang="it-IT" sz="1600" b="0" dirty="0" smtClean="0"/>
              <a:t>Team:	</a:t>
            </a:r>
            <a:r>
              <a:rPr lang="it-IT" sz="1600" u="sng" dirty="0" smtClean="0"/>
              <a:t>Luca </a:t>
            </a:r>
            <a:r>
              <a:rPr lang="it-IT" sz="1600" u="sng" dirty="0" err="1" smtClean="0"/>
              <a:t>Bombelli</a:t>
            </a:r>
            <a:r>
              <a:rPr lang="it-IT" sz="1600" u="sng" dirty="0" smtClean="0"/>
              <a:t>, </a:t>
            </a:r>
            <a:r>
              <a:rPr lang="it-IT" sz="1600" dirty="0" err="1" smtClean="0"/>
              <a:t>Bayan</a:t>
            </a:r>
            <a:r>
              <a:rPr lang="it-IT" sz="1600" dirty="0" smtClean="0"/>
              <a:t> </a:t>
            </a:r>
            <a:r>
              <a:rPr lang="it-IT" sz="1600" dirty="0" err="1" smtClean="0"/>
              <a:t>Nasri</a:t>
            </a:r>
            <a:r>
              <a:rPr lang="it-IT" sz="1600" dirty="0" smtClean="0"/>
              <a:t>,</a:t>
            </a:r>
            <a:r>
              <a:rPr lang="it-IT" sz="1600" b="0" dirty="0" smtClean="0"/>
              <a:t> </a:t>
            </a:r>
            <a:r>
              <a:rPr lang="it-IT" sz="1600" dirty="0" smtClean="0"/>
              <a:t>Carlo Fiorini, Paolo </a:t>
            </a:r>
            <a:r>
              <a:rPr lang="it-IT" sz="1600" dirty="0" err="1" smtClean="0"/>
              <a:t>Trigilio</a:t>
            </a:r>
            <a:endParaRPr lang="it-IT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 Estimation </a:t>
            </a:r>
            <a:r>
              <a:rPr lang="en-GB" dirty="0" smtClean="0"/>
              <a:t>after 7.5 years</a:t>
            </a:r>
            <a:br>
              <a:rPr lang="en-GB" dirty="0" smtClean="0"/>
            </a:br>
            <a:r>
              <a:rPr lang="en-GB" dirty="0" smtClean="0"/>
              <a:t>(Safety factor=5)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3124200" cy="83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Phi-Strip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932587"/>
              </p:ext>
            </p:extLst>
          </p:nvPr>
        </p:nvGraphicFramePr>
        <p:xfrm>
          <a:off x="838200" y="16764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1265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1449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1735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1639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62000" y="3581400"/>
            <a:ext cx="251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</a:t>
            </a:r>
            <a:r>
              <a:rPr lang="en-US" b="0" dirty="0"/>
              <a:t>5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7955466"/>
              </p:ext>
            </p:extLst>
          </p:nvPr>
        </p:nvGraphicFramePr>
        <p:xfrm>
          <a:off x="533400" y="4067175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786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1078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1242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1530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1629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486400" y="11430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5334000" y="3686175"/>
            <a:ext cx="251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</a:t>
            </a:r>
            <a:r>
              <a:rPr lang="en-US" b="0" dirty="0"/>
              <a:t>5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5215"/>
              </p:ext>
            </p:extLst>
          </p:nvPr>
        </p:nvGraphicFramePr>
        <p:xfrm>
          <a:off x="5486400" y="1876425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1023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1289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1465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1731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1899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846015"/>
              </p:ext>
            </p:extLst>
          </p:nvPr>
        </p:nvGraphicFramePr>
        <p:xfrm>
          <a:off x="5029200" y="405765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5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710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807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955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1106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00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Noise summary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8695468"/>
              </p:ext>
            </p:extLst>
          </p:nvPr>
        </p:nvGraphicFramePr>
        <p:xfrm>
          <a:off x="685799" y="533400"/>
          <a:ext cx="6444133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823"/>
                <a:gridCol w="593893"/>
                <a:gridCol w="895125"/>
                <a:gridCol w="1361669"/>
                <a:gridCol w="1361669"/>
                <a:gridCol w="1365954"/>
              </a:tblGrid>
              <a:tr h="490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Strip side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Layer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latin typeface="Calibri" pitchFamily="34" charset="0"/>
                        </a:rPr>
                        <a:t>Peaking</a:t>
                      </a:r>
                      <a:r>
                        <a:rPr lang="it-IT" sz="1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sz="1400" b="1" baseline="0" dirty="0" err="1" smtClean="0">
                          <a:latin typeface="Calibri" pitchFamily="34" charset="0"/>
                        </a:rPr>
                        <a:t>time</a:t>
                      </a:r>
                      <a:r>
                        <a:rPr lang="it-IT" sz="1400" b="1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it-IT" sz="1400" b="1" baseline="0" dirty="0" err="1" smtClean="0">
                          <a:latin typeface="Calibri" pitchFamily="34" charset="0"/>
                        </a:rPr>
                        <a:t>ns</a:t>
                      </a:r>
                      <a:r>
                        <a:rPr lang="it-IT" sz="1400" b="1" baseline="0" dirty="0" smtClean="0">
                          <a:latin typeface="Calibri" pitchFamily="34" charset="0"/>
                        </a:rPr>
                        <a:t>)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S/N</a:t>
                      </a:r>
                    </a:p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At startup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S/N </a:t>
                      </a:r>
                    </a:p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after</a:t>
                      </a:r>
                      <a:r>
                        <a:rPr lang="it-IT" sz="1400" b="1" baseline="0" dirty="0" smtClean="0">
                          <a:latin typeface="Calibri" pitchFamily="34" charset="0"/>
                        </a:rPr>
                        <a:t> 7.5 years </a:t>
                      </a:r>
                    </a:p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Nomonal</a:t>
                      </a:r>
                      <a:r>
                        <a:rPr lang="it-IT" sz="1400" b="1" baseline="0" dirty="0" smtClean="0">
                          <a:latin typeface="Calibri" pitchFamily="34" charset="0"/>
                        </a:rPr>
                        <a:t> background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S/N </a:t>
                      </a:r>
                    </a:p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after</a:t>
                      </a:r>
                      <a:r>
                        <a:rPr lang="it-IT" sz="1400" b="1" baseline="0" dirty="0" smtClean="0">
                          <a:latin typeface="Calibri" pitchFamily="34" charset="0"/>
                        </a:rPr>
                        <a:t> 7.5 years </a:t>
                      </a:r>
                    </a:p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5x</a:t>
                      </a:r>
                    </a:p>
                    <a:p>
                      <a:pPr algn="ctr"/>
                      <a:r>
                        <a:rPr lang="it-IT" sz="1400" b="1" baseline="0" dirty="0" smtClean="0">
                          <a:latin typeface="Calibri" pitchFamily="34" charset="0"/>
                        </a:rPr>
                        <a:t>Background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2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Phi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4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250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375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500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750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2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4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250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375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500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750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2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Phi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5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375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500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750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1000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2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5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375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612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500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926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750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926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itchFamily="34" charset="0"/>
                        </a:rPr>
                        <a:t>1000</a:t>
                      </a:r>
                      <a:endParaRPr lang="it-IT" sz="14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315200" y="22860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MIP = 24000 el</a:t>
            </a:r>
            <a:endParaRPr lang="en-US" sz="1800" dirty="0"/>
          </a:p>
        </p:txBody>
      </p:sp>
      <p:sp>
        <p:nvSpPr>
          <p:cNvPr id="7" name="Rettangolo 8"/>
          <p:cNvSpPr/>
          <p:nvPr/>
        </p:nvSpPr>
        <p:spPr>
          <a:xfrm>
            <a:off x="7315200" y="4800600"/>
            <a:ext cx="1905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1us peaking time not useful.</a:t>
            </a:r>
          </a:p>
          <a:p>
            <a:pPr algn="l"/>
            <a:r>
              <a:rPr lang="en-US" sz="1800" dirty="0" smtClean="0"/>
              <a:t>Probably can be eliminated.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9260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332E018E-C185-491D-B742-645CA5930DE6}" type="slidenum">
              <a:rPr lang="it-IT" sz="1000" smtClean="0">
                <a:solidFill>
                  <a:srgbClr val="669933"/>
                </a:solidFill>
              </a:rPr>
              <a:pPr/>
              <a:t>12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228600"/>
            <a:ext cx="6934200" cy="457200"/>
          </a:xfrm>
        </p:spPr>
        <p:txBody>
          <a:bodyPr/>
          <a:lstStyle/>
          <a:p>
            <a:r>
              <a:rPr lang="en-US" u="sng" dirty="0" smtClean="0"/>
              <a:t>Table of Contents</a:t>
            </a:r>
            <a:endParaRPr lang="it-IT" u="sng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FE architecture and Noise evaluation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Timing accuracy</a:t>
            </a:r>
          </a:p>
          <a:p>
            <a:pPr marL="914400" lvl="1" indent="-514350">
              <a:lnSpc>
                <a:spcPct val="15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Jitter due to noise</a:t>
            </a:r>
          </a:p>
          <a:p>
            <a:pPr marL="914400" lvl="1" indent="-514350">
              <a:lnSpc>
                <a:spcPct val="15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Time walk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n-GB" sz="2800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</a:pPr>
            <a:endParaRPr lang="en-GB" sz="2400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A3C57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0" y="6432550"/>
            <a:ext cx="4572000" cy="152400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-25400" y="6578600"/>
            <a:ext cx="9232900" cy="0"/>
          </a:xfrm>
          <a:prstGeom prst="line">
            <a:avLst/>
          </a:prstGeom>
          <a:noFill/>
          <a:ln w="12700">
            <a:solidFill>
              <a:srgbClr val="66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Noise jitter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92" r="49794" b="4190"/>
          <a:stretch>
            <a:fillRect/>
          </a:stretch>
        </p:blipFill>
        <p:spPr bwMode="auto">
          <a:xfrm>
            <a:off x="762000" y="1219200"/>
            <a:ext cx="5787219" cy="35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066800" y="4876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Time jitter depends on the S/N ratio and on the signal amplitude.</a:t>
            </a:r>
          </a:p>
          <a:p>
            <a:pPr algn="l"/>
            <a:r>
              <a:rPr lang="en-US" sz="1800" dirty="0" smtClean="0"/>
              <a:t>Assumed: S/N of 20 </a:t>
            </a:r>
          </a:p>
          <a:p>
            <a:pPr algn="l"/>
            <a:r>
              <a:rPr lang="en-US" sz="1800" dirty="0" smtClean="0"/>
              <a:t>	    Minimum signal of 0.3 MIP </a:t>
            </a: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838200" y="9144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162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Transient noise simulations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7086600" y="1905000"/>
            <a:ext cx="152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it-IT" sz="1600" b="0" i="0" u="none" strike="noStrike" kern="0" cap="none" spc="0" normalizeH="0" baseline="0" dirty="0" err="1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Shaper</a:t>
            </a:r>
            <a:r>
              <a:rPr kumimoji="0" lang="it-IT" sz="1600" b="0" i="0" u="none" strike="noStrike" kern="0" cap="none" spc="0" normalizeH="0" baseline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 out</a:t>
            </a:r>
          </a:p>
        </p:txBody>
      </p:sp>
      <p:sp>
        <p:nvSpPr>
          <p:cNvPr id="10" name="CasellaDiTesto 9"/>
          <p:cNvSpPr txBox="1"/>
          <p:nvPr/>
        </p:nvSpPr>
        <p:spPr bwMode="auto">
          <a:xfrm>
            <a:off x="6629400" y="990600"/>
            <a:ext cx="2057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it-IT" sz="1600" b="0" i="0" u="none" strike="noStrike" kern="0" cap="none" spc="0" normalizeH="0" baseline="0" dirty="0" err="1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Comparator</a:t>
            </a:r>
            <a:r>
              <a:rPr kumimoji="0" lang="it-IT" sz="1600" b="0" i="0" u="none" strike="noStrike" kern="0" cap="none" spc="0" normalizeH="0" baseline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 out</a:t>
            </a:r>
          </a:p>
        </p:txBody>
      </p:sp>
      <p:cxnSp>
        <p:nvCxnSpPr>
          <p:cNvPr id="12" name="Connettore 2 11"/>
          <p:cNvCxnSpPr/>
          <p:nvPr/>
        </p:nvCxnSpPr>
        <p:spPr bwMode="auto">
          <a:xfrm flipH="1">
            <a:off x="4876800" y="1143000"/>
            <a:ext cx="2057400" cy="533400"/>
          </a:xfrm>
          <a:prstGeom prst="straightConnector1">
            <a:avLst/>
          </a:prstGeom>
          <a:noFill/>
          <a:ln w="28575">
            <a:solidFill>
              <a:srgbClr val="6C8F3D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/>
          <p:nvPr/>
        </p:nvCxnSpPr>
        <p:spPr bwMode="auto">
          <a:xfrm flipH="1">
            <a:off x="6477000" y="2133600"/>
            <a:ext cx="990600" cy="76200"/>
          </a:xfrm>
          <a:prstGeom prst="straightConnector1">
            <a:avLst/>
          </a:prstGeom>
          <a:noFill/>
          <a:ln w="28575">
            <a:solidFill>
              <a:srgbClr val="6C8F3D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asellaDiTesto 16"/>
          <p:cNvSpPr txBox="1"/>
          <p:nvPr/>
        </p:nvSpPr>
        <p:spPr bwMode="auto">
          <a:xfrm>
            <a:off x="7162800" y="3200400"/>
            <a:ext cx="1524000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Threshold</a:t>
            </a:r>
          </a:p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lang="en-US" sz="1600" b="0" kern="0" smtClean="0">
                <a:solidFill>
                  <a:srgbClr val="6C8F3D"/>
                </a:solidFill>
                <a:latin typeface="+mn-lt"/>
              </a:rPr>
              <a:t>(0.25 MIP)</a:t>
            </a:r>
            <a:endParaRPr kumimoji="0" lang="en-US" sz="1600" b="0" i="0" u="none" strike="noStrike" kern="0" cap="none" spc="0" normalizeH="0" baseline="0" smtClean="0">
              <a:ln>
                <a:noFill/>
              </a:ln>
              <a:solidFill>
                <a:srgbClr val="6C8F3D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 flipH="1">
            <a:off x="6553200" y="3429000"/>
            <a:ext cx="990600" cy="76200"/>
          </a:xfrm>
          <a:prstGeom prst="straightConnector1">
            <a:avLst/>
          </a:prstGeom>
          <a:noFill/>
          <a:ln w="28575">
            <a:solidFill>
              <a:srgbClr val="6C8F3D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934200" cy="685800"/>
          </a:xfrm>
        </p:spPr>
        <p:txBody>
          <a:bodyPr/>
          <a:lstStyle/>
          <a:p>
            <a:r>
              <a:rPr lang="en-US" dirty="0" smtClean="0"/>
              <a:t>Timing Resolution with TOT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838200" y="4267200"/>
            <a:ext cx="342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Max Time window = 87ns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Time Error rms  = 25ns</a:t>
            </a:r>
          </a:p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         (smallest signal only)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4343400" y="2743200"/>
            <a:ext cx="4572000" cy="3505200"/>
            <a:chOff x="685800" y="1066800"/>
            <a:chExt cx="5801540" cy="4343399"/>
          </a:xfrm>
        </p:grpSpPr>
        <p:pic>
          <p:nvPicPr>
            <p:cNvPr id="23" name="Immagine 22" descr="untitled4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066800"/>
              <a:ext cx="5801540" cy="4343399"/>
            </a:xfrm>
            <a:prstGeom prst="rect">
              <a:avLst/>
            </a:prstGeom>
          </p:spPr>
        </p:pic>
        <p:cxnSp>
          <p:nvCxnSpPr>
            <p:cNvPr id="26" name="Connettore 2 25"/>
            <p:cNvCxnSpPr/>
            <p:nvPr/>
          </p:nvCxnSpPr>
          <p:spPr bwMode="auto">
            <a:xfrm>
              <a:off x="2895600" y="1676400"/>
              <a:ext cx="0" cy="32766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Rettangolo 32"/>
            <p:cNvSpPr/>
            <p:nvPr/>
          </p:nvSpPr>
          <p:spPr>
            <a:xfrm>
              <a:off x="3100040" y="3886200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87ns</a:t>
              </a:r>
              <a:endParaRPr lang="it-IT" sz="1800" dirty="0"/>
            </a:p>
          </p:txBody>
        </p:sp>
      </p:grpSp>
      <p:pic>
        <p:nvPicPr>
          <p:cNvPr id="10" name="Immagine 9" descr="uscita comparator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3276600" cy="278859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010400" y="2743200"/>
            <a:ext cx="1905000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/>
              <a:t>Peaking Time = 1us</a:t>
            </a:r>
          </a:p>
          <a:p>
            <a:pPr algn="l"/>
            <a:r>
              <a:rPr lang="en-US" sz="1100" dirty="0" smtClean="0">
                <a:solidFill>
                  <a:srgbClr val="FF0000"/>
                </a:solidFill>
              </a:rPr>
              <a:t>TOT = 6 bits</a:t>
            </a:r>
          </a:p>
          <a:p>
            <a:pPr algn="l"/>
            <a:r>
              <a:rPr lang="en-US" sz="1100" dirty="0" smtClean="0"/>
              <a:t>TOT clock = 17.8 MHz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114800" y="1051173"/>
            <a:ext cx="4876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Time error due to: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Time stamp clock (33MHz)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Time walk, corrected with TOT amplitude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Effect of TOT error (TOT clock)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609600"/>
          </a:xfrm>
        </p:spPr>
        <p:txBody>
          <a:bodyPr/>
          <a:lstStyle/>
          <a:p>
            <a:r>
              <a:rPr lang="en-US" dirty="0" smtClean="0"/>
              <a:t>Combining the 2 effect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25" name="Segnaposto contenuto 4"/>
          <p:cNvSpPr txBox="1">
            <a:spLocks/>
          </p:cNvSpPr>
          <p:nvPr/>
        </p:nvSpPr>
        <p:spPr bwMode="auto">
          <a:xfrm>
            <a:off x="5562600" y="1295400"/>
            <a:ext cx="213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1800" b="0" i="0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 from TS</a:t>
            </a:r>
            <a:r>
              <a:rPr kumimoji="0" lang="en-US" sz="1800" b="0" i="0" strike="noStrike" kern="0" cap="none" spc="0" normalizeH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clock and time walk</a:t>
            </a:r>
            <a:endParaRPr kumimoji="0" lang="en-US" sz="1800" b="0" i="0" strike="noStrike" kern="0" cap="none" spc="0" normalizeH="0" baseline="0" noProof="0" dirty="0" smtClean="0">
              <a:ln>
                <a:noFill/>
              </a:ln>
              <a:solidFill>
                <a:srgbClr val="66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egnaposto contenuto 4"/>
          <p:cNvSpPr txBox="1">
            <a:spLocks/>
          </p:cNvSpPr>
          <p:nvPr/>
        </p:nvSpPr>
        <p:spPr bwMode="auto">
          <a:xfrm>
            <a:off x="5562600" y="2694801"/>
            <a:ext cx="213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Jitter form noise</a:t>
            </a:r>
          </a:p>
        </p:txBody>
      </p:sp>
      <p:sp>
        <p:nvSpPr>
          <p:cNvPr id="45" name="Segnaposto contenuto 4"/>
          <p:cNvSpPr txBox="1">
            <a:spLocks/>
          </p:cNvSpPr>
          <p:nvPr/>
        </p:nvSpPr>
        <p:spPr bwMode="auto">
          <a:xfrm>
            <a:off x="5334000" y="4191000"/>
            <a:ext cx="35814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669933"/>
                </a:solidFill>
                <a:latin typeface="+mn-lt"/>
              </a:rPr>
              <a:t>Resulted distribution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lang="en-US" sz="1600" b="0" kern="0" dirty="0" smtClean="0">
              <a:solidFill>
                <a:srgbClr val="669933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lang="en-US" sz="1600" b="0" kern="0" dirty="0" smtClean="0">
              <a:solidFill>
                <a:srgbClr val="669933"/>
              </a:solidFill>
              <a:latin typeface="+mn-lt"/>
            </a:endParaRPr>
          </a:p>
          <a:p>
            <a:pPr lvl="0" algn="l"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1600" b="0" kern="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1600" b="0" kern="0" dirty="0" smtClean="0">
                <a:solidFill>
                  <a:srgbClr val="FF0000"/>
                </a:solidFill>
              </a:rPr>
              <a:t>pproximate the </a:t>
            </a:r>
            <a:r>
              <a:rPr lang="en-US" sz="1600" dirty="0" smtClean="0">
                <a:solidFill>
                  <a:srgbClr val="FF0000"/>
                </a:solidFill>
              </a:rPr>
              <a:t>TS and Time walk error </a:t>
            </a:r>
            <a:r>
              <a:rPr lang="en-US" sz="1600" b="0" kern="0" dirty="0" smtClean="0">
                <a:solidFill>
                  <a:srgbClr val="FF0000"/>
                </a:solidFill>
              </a:rPr>
              <a:t>as Gaussian and </a:t>
            </a:r>
            <a:r>
              <a:rPr lang="en-US" sz="1600" b="0" kern="0" dirty="0" err="1" smtClean="0">
                <a:solidFill>
                  <a:srgbClr val="FF0000"/>
                </a:solidFill>
              </a:rPr>
              <a:t>quadratically</a:t>
            </a:r>
            <a:r>
              <a:rPr lang="en-US" sz="1600" b="0" kern="0" dirty="0" smtClean="0">
                <a:solidFill>
                  <a:srgbClr val="FF0000"/>
                </a:solidFill>
              </a:rPr>
              <a:t> sum the </a:t>
            </a:r>
            <a:r>
              <a:rPr lang="en-US" sz="1600" b="0" kern="0" dirty="0" err="1" smtClean="0">
                <a:solidFill>
                  <a:srgbClr val="FF0000"/>
                </a:solidFill>
              </a:rPr>
              <a:t>sigmas</a:t>
            </a:r>
            <a:r>
              <a:rPr lang="en-US" sz="1600" b="0" kern="0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US" sz="1600" b="0" kern="0" dirty="0" smtClean="0">
                <a:solidFill>
                  <a:srgbClr val="669933"/>
                </a:solidFill>
                <a:latin typeface="+mn-lt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0" y="838200"/>
            <a:ext cx="5486400" cy="5001399"/>
            <a:chOff x="0" y="838200"/>
            <a:chExt cx="5486400" cy="5001399"/>
          </a:xfrm>
        </p:grpSpPr>
        <p:cxnSp>
          <p:nvCxnSpPr>
            <p:cNvPr id="7" name="Connettore 2 6"/>
            <p:cNvCxnSpPr/>
            <p:nvPr/>
          </p:nvCxnSpPr>
          <p:spPr bwMode="auto">
            <a:xfrm flipV="1">
              <a:off x="990600" y="990600"/>
              <a:ext cx="0" cy="914400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ttore 2 9"/>
            <p:cNvCxnSpPr/>
            <p:nvPr/>
          </p:nvCxnSpPr>
          <p:spPr bwMode="auto">
            <a:xfrm>
              <a:off x="990600" y="1905000"/>
              <a:ext cx="4038600" cy="0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Gruppo 51"/>
            <p:cNvGrpSpPr/>
            <p:nvPr/>
          </p:nvGrpSpPr>
          <p:grpSpPr>
            <a:xfrm>
              <a:off x="2057400" y="1371600"/>
              <a:ext cx="1295400" cy="533400"/>
              <a:chOff x="1981200" y="1371600"/>
              <a:chExt cx="1295400" cy="533400"/>
            </a:xfrm>
          </p:grpSpPr>
          <p:cxnSp>
            <p:nvCxnSpPr>
              <p:cNvPr id="14" name="Connettore 1 13"/>
              <p:cNvCxnSpPr/>
              <p:nvPr/>
            </p:nvCxnSpPr>
            <p:spPr bwMode="auto">
              <a:xfrm flipV="1">
                <a:off x="1981200" y="1371600"/>
                <a:ext cx="0" cy="533400"/>
              </a:xfrm>
              <a:prstGeom prst="line">
                <a:avLst/>
              </a:prstGeom>
              <a:noFill/>
              <a:ln w="28575">
                <a:solidFill>
                  <a:srgbClr val="416220"/>
                </a:solidFill>
                <a:tailEnd type="non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Connettore 1 15"/>
              <p:cNvCxnSpPr/>
              <p:nvPr/>
            </p:nvCxnSpPr>
            <p:spPr bwMode="auto">
              <a:xfrm flipV="1">
                <a:off x="3276600" y="1371600"/>
                <a:ext cx="0" cy="533400"/>
              </a:xfrm>
              <a:prstGeom prst="line">
                <a:avLst/>
              </a:prstGeom>
              <a:noFill/>
              <a:ln w="28575">
                <a:solidFill>
                  <a:srgbClr val="416220"/>
                </a:solidFill>
                <a:tailEnd type="non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Connettore 1 16"/>
              <p:cNvCxnSpPr/>
              <p:nvPr/>
            </p:nvCxnSpPr>
            <p:spPr bwMode="auto">
              <a:xfrm flipH="1">
                <a:off x="1981200" y="137160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416220"/>
                </a:solidFill>
                <a:tailEnd type="non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Rettangolo 20"/>
            <p:cNvSpPr/>
            <p:nvPr/>
          </p:nvSpPr>
          <p:spPr>
            <a:xfrm>
              <a:off x="4724400" y="1981200"/>
              <a:ext cx="76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time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0" y="838200"/>
              <a:ext cx="152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distribution</a:t>
              </a:r>
            </a:p>
          </p:txBody>
        </p:sp>
        <p:cxnSp>
          <p:nvCxnSpPr>
            <p:cNvPr id="24" name="Connettore 2 23"/>
            <p:cNvCxnSpPr/>
            <p:nvPr/>
          </p:nvCxnSpPr>
          <p:spPr bwMode="auto">
            <a:xfrm flipH="1">
              <a:off x="2057400" y="1219200"/>
              <a:ext cx="137160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ttangolo 25"/>
            <p:cNvSpPr/>
            <p:nvPr/>
          </p:nvSpPr>
          <p:spPr>
            <a:xfrm>
              <a:off x="1905000" y="914400"/>
              <a:ext cx="2050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“TS and Time Walk error”</a:t>
              </a:r>
            </a:p>
          </p:txBody>
        </p:sp>
        <p:cxnSp>
          <p:nvCxnSpPr>
            <p:cNvPr id="27" name="Connettore 2 26"/>
            <p:cNvCxnSpPr/>
            <p:nvPr/>
          </p:nvCxnSpPr>
          <p:spPr bwMode="auto">
            <a:xfrm flipV="1">
              <a:off x="990600" y="2390001"/>
              <a:ext cx="0" cy="914400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Connettore 2 27"/>
            <p:cNvCxnSpPr/>
            <p:nvPr/>
          </p:nvCxnSpPr>
          <p:spPr bwMode="auto">
            <a:xfrm>
              <a:off x="990600" y="3304401"/>
              <a:ext cx="4038600" cy="0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ttangolo 31"/>
            <p:cNvSpPr/>
            <p:nvPr/>
          </p:nvSpPr>
          <p:spPr>
            <a:xfrm>
              <a:off x="4724400" y="3380601"/>
              <a:ext cx="76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time</a:t>
              </a: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0" y="2237601"/>
              <a:ext cx="152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distribution</a:t>
              </a:r>
            </a:p>
          </p:txBody>
        </p:sp>
        <p:cxnSp>
          <p:nvCxnSpPr>
            <p:cNvPr id="34" name="Connettore 2 33"/>
            <p:cNvCxnSpPr/>
            <p:nvPr/>
          </p:nvCxnSpPr>
          <p:spPr bwMode="auto">
            <a:xfrm flipH="1">
              <a:off x="2514600" y="2667000"/>
              <a:ext cx="38100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Rettangolo 35"/>
            <p:cNvSpPr/>
            <p:nvPr/>
          </p:nvSpPr>
          <p:spPr>
            <a:xfrm>
              <a:off x="1828800" y="2313801"/>
              <a:ext cx="1676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Jitter  from noise</a:t>
              </a:r>
            </a:p>
          </p:txBody>
        </p:sp>
        <p:cxnSp>
          <p:nvCxnSpPr>
            <p:cNvPr id="37" name="Connettore 2 36"/>
            <p:cNvCxnSpPr/>
            <p:nvPr/>
          </p:nvCxnSpPr>
          <p:spPr bwMode="auto">
            <a:xfrm flipV="1">
              <a:off x="990600" y="4419600"/>
              <a:ext cx="0" cy="914400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ttore 2 37"/>
            <p:cNvCxnSpPr/>
            <p:nvPr/>
          </p:nvCxnSpPr>
          <p:spPr bwMode="auto">
            <a:xfrm>
              <a:off x="990600" y="5334000"/>
              <a:ext cx="4038600" cy="0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Connettore 1 38"/>
            <p:cNvCxnSpPr/>
            <p:nvPr/>
          </p:nvCxnSpPr>
          <p:spPr bwMode="auto">
            <a:xfrm flipH="1" flipV="1">
              <a:off x="2057400" y="1524000"/>
              <a:ext cx="76200" cy="3810000"/>
            </a:xfrm>
            <a:prstGeom prst="line">
              <a:avLst/>
            </a:prstGeom>
            <a:noFill/>
            <a:ln w="12700">
              <a:solidFill>
                <a:srgbClr val="416220"/>
              </a:solidFill>
              <a:prstDash val="sysDash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Rettangolo 41"/>
            <p:cNvSpPr/>
            <p:nvPr/>
          </p:nvSpPr>
          <p:spPr>
            <a:xfrm>
              <a:off x="4724400" y="5410200"/>
              <a:ext cx="762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time</a:t>
              </a: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0" y="4267200"/>
              <a:ext cx="152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distribution</a:t>
              </a:r>
            </a:p>
          </p:txBody>
        </p:sp>
        <p:cxnSp>
          <p:nvCxnSpPr>
            <p:cNvPr id="44" name="Connettore 2 43"/>
            <p:cNvCxnSpPr/>
            <p:nvPr/>
          </p:nvCxnSpPr>
          <p:spPr bwMode="auto">
            <a:xfrm flipH="1">
              <a:off x="1752600" y="5486400"/>
              <a:ext cx="228600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Figura a mano libera 46"/>
            <p:cNvSpPr/>
            <p:nvPr/>
          </p:nvSpPr>
          <p:spPr bwMode="auto">
            <a:xfrm>
              <a:off x="1905000" y="2755900"/>
              <a:ext cx="1600200" cy="555562"/>
            </a:xfrm>
            <a:custGeom>
              <a:avLst/>
              <a:gdLst>
                <a:gd name="connsiteX0" fmla="*/ 0 w 1609344"/>
                <a:gd name="connsiteY0" fmla="*/ 541020 h 640080"/>
                <a:gd name="connsiteX1" fmla="*/ 310896 w 1609344"/>
                <a:gd name="connsiteY1" fmla="*/ 531876 h 640080"/>
                <a:gd name="connsiteX2" fmla="*/ 640080 w 1609344"/>
                <a:gd name="connsiteY2" fmla="*/ 74676 h 640080"/>
                <a:gd name="connsiteX3" fmla="*/ 832104 w 1609344"/>
                <a:gd name="connsiteY3" fmla="*/ 83820 h 640080"/>
                <a:gd name="connsiteX4" fmla="*/ 1078992 w 1609344"/>
                <a:gd name="connsiteY4" fmla="*/ 550164 h 640080"/>
                <a:gd name="connsiteX5" fmla="*/ 1609344 w 1609344"/>
                <a:gd name="connsiteY5" fmla="*/ 623316 h 640080"/>
                <a:gd name="connsiteX0" fmla="*/ 0 w 1661160"/>
                <a:gd name="connsiteY0" fmla="*/ 541020 h 628396"/>
                <a:gd name="connsiteX1" fmla="*/ 310896 w 1661160"/>
                <a:gd name="connsiteY1" fmla="*/ 531876 h 628396"/>
                <a:gd name="connsiteX2" fmla="*/ 640080 w 1661160"/>
                <a:gd name="connsiteY2" fmla="*/ 74676 h 628396"/>
                <a:gd name="connsiteX3" fmla="*/ 832104 w 1661160"/>
                <a:gd name="connsiteY3" fmla="*/ 83820 h 628396"/>
                <a:gd name="connsiteX4" fmla="*/ 1078992 w 1661160"/>
                <a:gd name="connsiteY4" fmla="*/ 550164 h 628396"/>
                <a:gd name="connsiteX5" fmla="*/ 1661160 w 1661160"/>
                <a:gd name="connsiteY5" fmla="*/ 553212 h 628396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31876 h 546100"/>
                <a:gd name="connsiteX1" fmla="*/ 365760 w 1661160"/>
                <a:gd name="connsiteY1" fmla="*/ 467868 h 546100"/>
                <a:gd name="connsiteX2" fmla="*/ 640080 w 1661160"/>
                <a:gd name="connsiteY2" fmla="*/ 65532 h 546100"/>
                <a:gd name="connsiteX3" fmla="*/ 832104 w 1661160"/>
                <a:gd name="connsiteY3" fmla="*/ 74676 h 546100"/>
                <a:gd name="connsiteX4" fmla="*/ 1051560 w 1661160"/>
                <a:gd name="connsiteY4" fmla="*/ 467868 h 546100"/>
                <a:gd name="connsiteX5" fmla="*/ 1661160 w 1661160"/>
                <a:gd name="connsiteY5" fmla="*/ 544068 h 546100"/>
                <a:gd name="connsiteX0" fmla="*/ 0 w 1661160"/>
                <a:gd name="connsiteY0" fmla="*/ 531876 h 578930"/>
                <a:gd name="connsiteX1" fmla="*/ 365760 w 1661160"/>
                <a:gd name="connsiteY1" fmla="*/ 467868 h 578930"/>
                <a:gd name="connsiteX2" fmla="*/ 640080 w 1661160"/>
                <a:gd name="connsiteY2" fmla="*/ 65532 h 578930"/>
                <a:gd name="connsiteX3" fmla="*/ 832104 w 1661160"/>
                <a:gd name="connsiteY3" fmla="*/ 74676 h 578930"/>
                <a:gd name="connsiteX4" fmla="*/ 1051560 w 1661160"/>
                <a:gd name="connsiteY4" fmla="*/ 467868 h 578930"/>
                <a:gd name="connsiteX5" fmla="*/ 1661160 w 1661160"/>
                <a:gd name="connsiteY5" fmla="*/ 544068 h 578930"/>
                <a:gd name="connsiteX0" fmla="*/ 0 w 1661160"/>
                <a:gd name="connsiteY0" fmla="*/ 586740 h 633794"/>
                <a:gd name="connsiteX1" fmla="*/ 365760 w 1661160"/>
                <a:gd name="connsiteY1" fmla="*/ 522732 h 633794"/>
                <a:gd name="connsiteX2" fmla="*/ 594360 w 1661160"/>
                <a:gd name="connsiteY2" fmla="*/ 65532 h 633794"/>
                <a:gd name="connsiteX3" fmla="*/ 832104 w 1661160"/>
                <a:gd name="connsiteY3" fmla="*/ 129540 h 633794"/>
                <a:gd name="connsiteX4" fmla="*/ 1051560 w 1661160"/>
                <a:gd name="connsiteY4" fmla="*/ 522732 h 633794"/>
                <a:gd name="connsiteX5" fmla="*/ 1661160 w 1661160"/>
                <a:gd name="connsiteY5" fmla="*/ 598932 h 633794"/>
                <a:gd name="connsiteX0" fmla="*/ 0 w 1661160"/>
                <a:gd name="connsiteY0" fmla="*/ 584708 h 631762"/>
                <a:gd name="connsiteX1" fmla="*/ 365760 w 1661160"/>
                <a:gd name="connsiteY1" fmla="*/ 520700 h 631762"/>
                <a:gd name="connsiteX2" fmla="*/ 594360 w 1661160"/>
                <a:gd name="connsiteY2" fmla="*/ 63500 h 631762"/>
                <a:gd name="connsiteX3" fmla="*/ 746760 w 1661160"/>
                <a:gd name="connsiteY3" fmla="*/ 139700 h 631762"/>
                <a:gd name="connsiteX4" fmla="*/ 1051560 w 1661160"/>
                <a:gd name="connsiteY4" fmla="*/ 520700 h 631762"/>
                <a:gd name="connsiteX5" fmla="*/ 1661160 w 1661160"/>
                <a:gd name="connsiteY5" fmla="*/ 596900 h 631762"/>
                <a:gd name="connsiteX0" fmla="*/ 0 w 1661160"/>
                <a:gd name="connsiteY0" fmla="*/ 508508 h 555562"/>
                <a:gd name="connsiteX1" fmla="*/ 365760 w 1661160"/>
                <a:gd name="connsiteY1" fmla="*/ 444500 h 555562"/>
                <a:gd name="connsiteX2" fmla="*/ 594360 w 1661160"/>
                <a:gd name="connsiteY2" fmla="*/ 63500 h 555562"/>
                <a:gd name="connsiteX3" fmla="*/ 746760 w 1661160"/>
                <a:gd name="connsiteY3" fmla="*/ 63500 h 555562"/>
                <a:gd name="connsiteX4" fmla="*/ 1051560 w 1661160"/>
                <a:gd name="connsiteY4" fmla="*/ 444500 h 555562"/>
                <a:gd name="connsiteX5" fmla="*/ 1661160 w 166116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9144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066800 w 1752600"/>
                <a:gd name="connsiteY4" fmla="*/ 444500 h 555562"/>
                <a:gd name="connsiteX5" fmla="*/ 1752600 w 1752600"/>
                <a:gd name="connsiteY5" fmla="*/ 520700 h 555562"/>
                <a:gd name="connsiteX0" fmla="*/ 0 w 1600200"/>
                <a:gd name="connsiteY0" fmla="*/ 520700 h 555562"/>
                <a:gd name="connsiteX1" fmla="*/ 457200 w 1600200"/>
                <a:gd name="connsiteY1" fmla="*/ 444500 h 555562"/>
                <a:gd name="connsiteX2" fmla="*/ 685800 w 1600200"/>
                <a:gd name="connsiteY2" fmla="*/ 63500 h 555562"/>
                <a:gd name="connsiteX3" fmla="*/ 838200 w 1600200"/>
                <a:gd name="connsiteY3" fmla="*/ 63500 h 555562"/>
                <a:gd name="connsiteX4" fmla="*/ 1066800 w 1600200"/>
                <a:gd name="connsiteY4" fmla="*/ 444500 h 555562"/>
                <a:gd name="connsiteX5" fmla="*/ 1600200 w 1600200"/>
                <a:gd name="connsiteY5" fmla="*/ 520700 h 5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0200" h="555562">
                  <a:moveTo>
                    <a:pt x="0" y="520700"/>
                  </a:moveTo>
                  <a:cubicBezTo>
                    <a:pt x="173546" y="507365"/>
                    <a:pt x="279083" y="555562"/>
                    <a:pt x="457200" y="444500"/>
                  </a:cubicBezTo>
                  <a:cubicBezTo>
                    <a:pt x="563880" y="366776"/>
                    <a:pt x="622300" y="127000"/>
                    <a:pt x="685800" y="63500"/>
                  </a:cubicBezTo>
                  <a:cubicBezTo>
                    <a:pt x="749300" y="0"/>
                    <a:pt x="774700" y="0"/>
                    <a:pt x="838200" y="63500"/>
                  </a:cubicBezTo>
                  <a:cubicBezTo>
                    <a:pt x="901700" y="127000"/>
                    <a:pt x="957263" y="368300"/>
                    <a:pt x="1066800" y="444500"/>
                  </a:cubicBezTo>
                  <a:cubicBezTo>
                    <a:pt x="1219200" y="520700"/>
                    <a:pt x="1377315" y="509651"/>
                    <a:pt x="1600200" y="520700"/>
                  </a:cubicBezTo>
                </a:path>
              </a:pathLst>
            </a:custGeom>
            <a:noFill/>
            <a:ln w="28575">
              <a:solidFill>
                <a:srgbClr val="416220"/>
              </a:solidFill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4" name="Connettore 1 53"/>
            <p:cNvCxnSpPr/>
            <p:nvPr/>
          </p:nvCxnSpPr>
          <p:spPr bwMode="auto">
            <a:xfrm flipH="1" flipV="1">
              <a:off x="3352800" y="1524000"/>
              <a:ext cx="76200" cy="3810000"/>
            </a:xfrm>
            <a:prstGeom prst="line">
              <a:avLst/>
            </a:prstGeom>
            <a:noFill/>
            <a:ln w="12700">
              <a:solidFill>
                <a:srgbClr val="416220"/>
              </a:solidFill>
              <a:prstDash val="sysDash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Figura a mano libera 56"/>
            <p:cNvSpPr/>
            <p:nvPr/>
          </p:nvSpPr>
          <p:spPr bwMode="auto">
            <a:xfrm>
              <a:off x="1295400" y="4782079"/>
              <a:ext cx="2971800" cy="574083"/>
            </a:xfrm>
            <a:custGeom>
              <a:avLst/>
              <a:gdLst>
                <a:gd name="connsiteX0" fmla="*/ 0 w 1609344"/>
                <a:gd name="connsiteY0" fmla="*/ 541020 h 640080"/>
                <a:gd name="connsiteX1" fmla="*/ 310896 w 1609344"/>
                <a:gd name="connsiteY1" fmla="*/ 531876 h 640080"/>
                <a:gd name="connsiteX2" fmla="*/ 640080 w 1609344"/>
                <a:gd name="connsiteY2" fmla="*/ 74676 h 640080"/>
                <a:gd name="connsiteX3" fmla="*/ 832104 w 1609344"/>
                <a:gd name="connsiteY3" fmla="*/ 83820 h 640080"/>
                <a:gd name="connsiteX4" fmla="*/ 1078992 w 1609344"/>
                <a:gd name="connsiteY4" fmla="*/ 550164 h 640080"/>
                <a:gd name="connsiteX5" fmla="*/ 1609344 w 1609344"/>
                <a:gd name="connsiteY5" fmla="*/ 623316 h 640080"/>
                <a:gd name="connsiteX0" fmla="*/ 0 w 1661160"/>
                <a:gd name="connsiteY0" fmla="*/ 541020 h 628396"/>
                <a:gd name="connsiteX1" fmla="*/ 310896 w 1661160"/>
                <a:gd name="connsiteY1" fmla="*/ 531876 h 628396"/>
                <a:gd name="connsiteX2" fmla="*/ 640080 w 1661160"/>
                <a:gd name="connsiteY2" fmla="*/ 74676 h 628396"/>
                <a:gd name="connsiteX3" fmla="*/ 832104 w 1661160"/>
                <a:gd name="connsiteY3" fmla="*/ 83820 h 628396"/>
                <a:gd name="connsiteX4" fmla="*/ 1078992 w 1661160"/>
                <a:gd name="connsiteY4" fmla="*/ 550164 h 628396"/>
                <a:gd name="connsiteX5" fmla="*/ 1661160 w 1661160"/>
                <a:gd name="connsiteY5" fmla="*/ 553212 h 628396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41020 h 609600"/>
                <a:gd name="connsiteX1" fmla="*/ 310896 w 1661160"/>
                <a:gd name="connsiteY1" fmla="*/ 531876 h 609600"/>
                <a:gd name="connsiteX2" fmla="*/ 640080 w 1661160"/>
                <a:gd name="connsiteY2" fmla="*/ 74676 h 609600"/>
                <a:gd name="connsiteX3" fmla="*/ 832104 w 1661160"/>
                <a:gd name="connsiteY3" fmla="*/ 83820 h 609600"/>
                <a:gd name="connsiteX4" fmla="*/ 1051560 w 1661160"/>
                <a:gd name="connsiteY4" fmla="*/ 477012 h 609600"/>
                <a:gd name="connsiteX5" fmla="*/ 1661160 w 1661160"/>
                <a:gd name="connsiteY5" fmla="*/ 553212 h 609600"/>
                <a:gd name="connsiteX0" fmla="*/ 0 w 1661160"/>
                <a:gd name="connsiteY0" fmla="*/ 531876 h 546100"/>
                <a:gd name="connsiteX1" fmla="*/ 365760 w 1661160"/>
                <a:gd name="connsiteY1" fmla="*/ 467868 h 546100"/>
                <a:gd name="connsiteX2" fmla="*/ 640080 w 1661160"/>
                <a:gd name="connsiteY2" fmla="*/ 65532 h 546100"/>
                <a:gd name="connsiteX3" fmla="*/ 832104 w 1661160"/>
                <a:gd name="connsiteY3" fmla="*/ 74676 h 546100"/>
                <a:gd name="connsiteX4" fmla="*/ 1051560 w 1661160"/>
                <a:gd name="connsiteY4" fmla="*/ 467868 h 546100"/>
                <a:gd name="connsiteX5" fmla="*/ 1661160 w 1661160"/>
                <a:gd name="connsiteY5" fmla="*/ 544068 h 546100"/>
                <a:gd name="connsiteX0" fmla="*/ 0 w 1661160"/>
                <a:gd name="connsiteY0" fmla="*/ 531876 h 578930"/>
                <a:gd name="connsiteX1" fmla="*/ 365760 w 1661160"/>
                <a:gd name="connsiteY1" fmla="*/ 467868 h 578930"/>
                <a:gd name="connsiteX2" fmla="*/ 640080 w 1661160"/>
                <a:gd name="connsiteY2" fmla="*/ 65532 h 578930"/>
                <a:gd name="connsiteX3" fmla="*/ 832104 w 1661160"/>
                <a:gd name="connsiteY3" fmla="*/ 74676 h 578930"/>
                <a:gd name="connsiteX4" fmla="*/ 1051560 w 1661160"/>
                <a:gd name="connsiteY4" fmla="*/ 467868 h 578930"/>
                <a:gd name="connsiteX5" fmla="*/ 1661160 w 1661160"/>
                <a:gd name="connsiteY5" fmla="*/ 544068 h 578930"/>
                <a:gd name="connsiteX0" fmla="*/ 0 w 1661160"/>
                <a:gd name="connsiteY0" fmla="*/ 586740 h 633794"/>
                <a:gd name="connsiteX1" fmla="*/ 365760 w 1661160"/>
                <a:gd name="connsiteY1" fmla="*/ 522732 h 633794"/>
                <a:gd name="connsiteX2" fmla="*/ 594360 w 1661160"/>
                <a:gd name="connsiteY2" fmla="*/ 65532 h 633794"/>
                <a:gd name="connsiteX3" fmla="*/ 832104 w 1661160"/>
                <a:gd name="connsiteY3" fmla="*/ 129540 h 633794"/>
                <a:gd name="connsiteX4" fmla="*/ 1051560 w 1661160"/>
                <a:gd name="connsiteY4" fmla="*/ 522732 h 633794"/>
                <a:gd name="connsiteX5" fmla="*/ 1661160 w 1661160"/>
                <a:gd name="connsiteY5" fmla="*/ 598932 h 633794"/>
                <a:gd name="connsiteX0" fmla="*/ 0 w 1661160"/>
                <a:gd name="connsiteY0" fmla="*/ 584708 h 631762"/>
                <a:gd name="connsiteX1" fmla="*/ 365760 w 1661160"/>
                <a:gd name="connsiteY1" fmla="*/ 520700 h 631762"/>
                <a:gd name="connsiteX2" fmla="*/ 594360 w 1661160"/>
                <a:gd name="connsiteY2" fmla="*/ 63500 h 631762"/>
                <a:gd name="connsiteX3" fmla="*/ 746760 w 1661160"/>
                <a:gd name="connsiteY3" fmla="*/ 139700 h 631762"/>
                <a:gd name="connsiteX4" fmla="*/ 1051560 w 1661160"/>
                <a:gd name="connsiteY4" fmla="*/ 520700 h 631762"/>
                <a:gd name="connsiteX5" fmla="*/ 1661160 w 1661160"/>
                <a:gd name="connsiteY5" fmla="*/ 596900 h 631762"/>
                <a:gd name="connsiteX0" fmla="*/ 0 w 1661160"/>
                <a:gd name="connsiteY0" fmla="*/ 508508 h 555562"/>
                <a:gd name="connsiteX1" fmla="*/ 365760 w 1661160"/>
                <a:gd name="connsiteY1" fmla="*/ 444500 h 555562"/>
                <a:gd name="connsiteX2" fmla="*/ 594360 w 1661160"/>
                <a:gd name="connsiteY2" fmla="*/ 63500 h 555562"/>
                <a:gd name="connsiteX3" fmla="*/ 746760 w 1661160"/>
                <a:gd name="connsiteY3" fmla="*/ 63500 h 555562"/>
                <a:gd name="connsiteX4" fmla="*/ 1051560 w 1661160"/>
                <a:gd name="connsiteY4" fmla="*/ 444500 h 555562"/>
                <a:gd name="connsiteX5" fmla="*/ 1661160 w 166116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9144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143000 w 1752600"/>
                <a:gd name="connsiteY4" fmla="*/ 444500 h 555562"/>
                <a:gd name="connsiteX5" fmla="*/ 1752600 w 1752600"/>
                <a:gd name="connsiteY5" fmla="*/ 520700 h 555562"/>
                <a:gd name="connsiteX0" fmla="*/ 0 w 1752600"/>
                <a:gd name="connsiteY0" fmla="*/ 520700 h 555562"/>
                <a:gd name="connsiteX1" fmla="*/ 457200 w 1752600"/>
                <a:gd name="connsiteY1" fmla="*/ 444500 h 555562"/>
                <a:gd name="connsiteX2" fmla="*/ 685800 w 1752600"/>
                <a:gd name="connsiteY2" fmla="*/ 63500 h 555562"/>
                <a:gd name="connsiteX3" fmla="*/ 838200 w 1752600"/>
                <a:gd name="connsiteY3" fmla="*/ 63500 h 555562"/>
                <a:gd name="connsiteX4" fmla="*/ 1066800 w 1752600"/>
                <a:gd name="connsiteY4" fmla="*/ 444500 h 555562"/>
                <a:gd name="connsiteX5" fmla="*/ 1752600 w 1752600"/>
                <a:gd name="connsiteY5" fmla="*/ 520700 h 555562"/>
                <a:gd name="connsiteX0" fmla="*/ 0 w 1600200"/>
                <a:gd name="connsiteY0" fmla="*/ 520700 h 555562"/>
                <a:gd name="connsiteX1" fmla="*/ 457200 w 1600200"/>
                <a:gd name="connsiteY1" fmla="*/ 444500 h 555562"/>
                <a:gd name="connsiteX2" fmla="*/ 685800 w 1600200"/>
                <a:gd name="connsiteY2" fmla="*/ 63500 h 555562"/>
                <a:gd name="connsiteX3" fmla="*/ 838200 w 1600200"/>
                <a:gd name="connsiteY3" fmla="*/ 63500 h 555562"/>
                <a:gd name="connsiteX4" fmla="*/ 1066800 w 1600200"/>
                <a:gd name="connsiteY4" fmla="*/ 444500 h 555562"/>
                <a:gd name="connsiteX5" fmla="*/ 1600200 w 1600200"/>
                <a:gd name="connsiteY5" fmla="*/ 520700 h 555562"/>
                <a:gd name="connsiteX0" fmla="*/ 0 w 1600200"/>
                <a:gd name="connsiteY0" fmla="*/ 528108 h 562970"/>
                <a:gd name="connsiteX1" fmla="*/ 457200 w 1600200"/>
                <a:gd name="connsiteY1" fmla="*/ 451908 h 562970"/>
                <a:gd name="connsiteX2" fmla="*/ 685800 w 1600200"/>
                <a:gd name="connsiteY2" fmla="*/ 70908 h 562970"/>
                <a:gd name="connsiteX3" fmla="*/ 762000 w 1600200"/>
                <a:gd name="connsiteY3" fmla="*/ 26458 h 562970"/>
                <a:gd name="connsiteX4" fmla="*/ 838200 w 1600200"/>
                <a:gd name="connsiteY4" fmla="*/ 70908 h 562970"/>
                <a:gd name="connsiteX5" fmla="*/ 1066800 w 1600200"/>
                <a:gd name="connsiteY5" fmla="*/ 451908 h 562970"/>
                <a:gd name="connsiteX6" fmla="*/ 1600200 w 1600200"/>
                <a:gd name="connsiteY6" fmla="*/ 528108 h 562970"/>
                <a:gd name="connsiteX0" fmla="*/ 0 w 1600200"/>
                <a:gd name="connsiteY0" fmla="*/ 565150 h 600012"/>
                <a:gd name="connsiteX1" fmla="*/ 457200 w 1600200"/>
                <a:gd name="connsiteY1" fmla="*/ 488950 h 600012"/>
                <a:gd name="connsiteX2" fmla="*/ 685800 w 1600200"/>
                <a:gd name="connsiteY2" fmla="*/ 107950 h 600012"/>
                <a:gd name="connsiteX3" fmla="*/ 762000 w 1600200"/>
                <a:gd name="connsiteY3" fmla="*/ 63500 h 600012"/>
                <a:gd name="connsiteX4" fmla="*/ 1066800 w 1600200"/>
                <a:gd name="connsiteY4" fmla="*/ 488950 h 600012"/>
                <a:gd name="connsiteX5" fmla="*/ 1600200 w 1600200"/>
                <a:gd name="connsiteY5" fmla="*/ 565150 h 600012"/>
                <a:gd name="connsiteX0" fmla="*/ 0 w 1600200"/>
                <a:gd name="connsiteY0" fmla="*/ 528108 h 562970"/>
                <a:gd name="connsiteX1" fmla="*/ 457200 w 1600200"/>
                <a:gd name="connsiteY1" fmla="*/ 451908 h 562970"/>
                <a:gd name="connsiteX2" fmla="*/ 685800 w 1600200"/>
                <a:gd name="connsiteY2" fmla="*/ 70908 h 562970"/>
                <a:gd name="connsiteX3" fmla="*/ 914400 w 1600200"/>
                <a:gd name="connsiteY3" fmla="*/ 83608 h 562970"/>
                <a:gd name="connsiteX4" fmla="*/ 1066800 w 1600200"/>
                <a:gd name="connsiteY4" fmla="*/ 451908 h 562970"/>
                <a:gd name="connsiteX5" fmla="*/ 1600200 w 1600200"/>
                <a:gd name="connsiteY5" fmla="*/ 528108 h 562970"/>
                <a:gd name="connsiteX0" fmla="*/ 0 w 2438400"/>
                <a:gd name="connsiteY0" fmla="*/ 528108 h 562970"/>
                <a:gd name="connsiteX1" fmla="*/ 457200 w 2438400"/>
                <a:gd name="connsiteY1" fmla="*/ 451908 h 562970"/>
                <a:gd name="connsiteX2" fmla="*/ 685800 w 2438400"/>
                <a:gd name="connsiteY2" fmla="*/ 70908 h 562970"/>
                <a:gd name="connsiteX3" fmla="*/ 914400 w 2438400"/>
                <a:gd name="connsiteY3" fmla="*/ 83608 h 562970"/>
                <a:gd name="connsiteX4" fmla="*/ 2286000 w 2438400"/>
                <a:gd name="connsiteY4" fmla="*/ 464608 h 562970"/>
                <a:gd name="connsiteX5" fmla="*/ 1600200 w 2438400"/>
                <a:gd name="connsiteY5" fmla="*/ 528108 h 562970"/>
                <a:gd name="connsiteX0" fmla="*/ 0 w 2514600"/>
                <a:gd name="connsiteY0" fmla="*/ 528108 h 562970"/>
                <a:gd name="connsiteX1" fmla="*/ 457200 w 2514600"/>
                <a:gd name="connsiteY1" fmla="*/ 451908 h 562970"/>
                <a:gd name="connsiteX2" fmla="*/ 685800 w 2514600"/>
                <a:gd name="connsiteY2" fmla="*/ 70908 h 562970"/>
                <a:gd name="connsiteX3" fmla="*/ 914400 w 2514600"/>
                <a:gd name="connsiteY3" fmla="*/ 83608 h 562970"/>
                <a:gd name="connsiteX4" fmla="*/ 2286000 w 2514600"/>
                <a:gd name="connsiteY4" fmla="*/ 464608 h 562970"/>
                <a:gd name="connsiteX5" fmla="*/ 2514600 w 2514600"/>
                <a:gd name="connsiteY5" fmla="*/ 464608 h 562970"/>
                <a:gd name="connsiteX0" fmla="*/ 0 w 2895600"/>
                <a:gd name="connsiteY0" fmla="*/ 528108 h 562970"/>
                <a:gd name="connsiteX1" fmla="*/ 457200 w 2895600"/>
                <a:gd name="connsiteY1" fmla="*/ 451908 h 562970"/>
                <a:gd name="connsiteX2" fmla="*/ 685800 w 2895600"/>
                <a:gd name="connsiteY2" fmla="*/ 70908 h 562970"/>
                <a:gd name="connsiteX3" fmla="*/ 914400 w 2895600"/>
                <a:gd name="connsiteY3" fmla="*/ 83608 h 562970"/>
                <a:gd name="connsiteX4" fmla="*/ 2286000 w 2895600"/>
                <a:gd name="connsiteY4" fmla="*/ 464608 h 562970"/>
                <a:gd name="connsiteX5" fmla="*/ 2895600 w 2895600"/>
                <a:gd name="connsiteY5" fmla="*/ 464608 h 562970"/>
                <a:gd name="connsiteX0" fmla="*/ 0 w 2895600"/>
                <a:gd name="connsiteY0" fmla="*/ 586317 h 621179"/>
                <a:gd name="connsiteX1" fmla="*/ 457200 w 2895600"/>
                <a:gd name="connsiteY1" fmla="*/ 510117 h 621179"/>
                <a:gd name="connsiteX2" fmla="*/ 685800 w 2895600"/>
                <a:gd name="connsiteY2" fmla="*/ 129117 h 621179"/>
                <a:gd name="connsiteX3" fmla="*/ 838200 w 2895600"/>
                <a:gd name="connsiteY3" fmla="*/ 65617 h 621179"/>
                <a:gd name="connsiteX4" fmla="*/ 2286000 w 2895600"/>
                <a:gd name="connsiteY4" fmla="*/ 522817 h 621179"/>
                <a:gd name="connsiteX5" fmla="*/ 2895600 w 2895600"/>
                <a:gd name="connsiteY5" fmla="*/ 522817 h 621179"/>
                <a:gd name="connsiteX0" fmla="*/ 0 w 2895600"/>
                <a:gd name="connsiteY0" fmla="*/ 528108 h 562970"/>
                <a:gd name="connsiteX1" fmla="*/ 457200 w 2895600"/>
                <a:gd name="connsiteY1" fmla="*/ 451908 h 562970"/>
                <a:gd name="connsiteX2" fmla="*/ 685800 w 2895600"/>
                <a:gd name="connsiteY2" fmla="*/ 70908 h 562970"/>
                <a:gd name="connsiteX3" fmla="*/ 838200 w 2895600"/>
                <a:gd name="connsiteY3" fmla="*/ 7408 h 562970"/>
                <a:gd name="connsiteX4" fmla="*/ 2286000 w 2895600"/>
                <a:gd name="connsiteY4" fmla="*/ 464608 h 562970"/>
                <a:gd name="connsiteX5" fmla="*/ 2895600 w 2895600"/>
                <a:gd name="connsiteY5" fmla="*/ 464608 h 562970"/>
                <a:gd name="connsiteX0" fmla="*/ 0 w 2895600"/>
                <a:gd name="connsiteY0" fmla="*/ 595842 h 630704"/>
                <a:gd name="connsiteX1" fmla="*/ 457200 w 2895600"/>
                <a:gd name="connsiteY1" fmla="*/ 519642 h 630704"/>
                <a:gd name="connsiteX2" fmla="*/ 685800 w 2895600"/>
                <a:gd name="connsiteY2" fmla="*/ 138642 h 630704"/>
                <a:gd name="connsiteX3" fmla="*/ 838200 w 2895600"/>
                <a:gd name="connsiteY3" fmla="*/ 75142 h 630704"/>
                <a:gd name="connsiteX4" fmla="*/ 2286000 w 2895600"/>
                <a:gd name="connsiteY4" fmla="*/ 532342 h 630704"/>
                <a:gd name="connsiteX5" fmla="*/ 2895600 w 2895600"/>
                <a:gd name="connsiteY5" fmla="*/ 532342 h 630704"/>
                <a:gd name="connsiteX0" fmla="*/ 0 w 2895600"/>
                <a:gd name="connsiteY0" fmla="*/ 529167 h 564029"/>
                <a:gd name="connsiteX1" fmla="*/ 457200 w 2895600"/>
                <a:gd name="connsiteY1" fmla="*/ 452967 h 564029"/>
                <a:gd name="connsiteX2" fmla="*/ 685800 w 2895600"/>
                <a:gd name="connsiteY2" fmla="*/ 71967 h 564029"/>
                <a:gd name="connsiteX3" fmla="*/ 838200 w 2895600"/>
                <a:gd name="connsiteY3" fmla="*/ 8467 h 564029"/>
                <a:gd name="connsiteX4" fmla="*/ 2286000 w 2895600"/>
                <a:gd name="connsiteY4" fmla="*/ 465667 h 564029"/>
                <a:gd name="connsiteX5" fmla="*/ 2895600 w 2895600"/>
                <a:gd name="connsiteY5" fmla="*/ 465667 h 564029"/>
                <a:gd name="connsiteX0" fmla="*/ 0 w 2895600"/>
                <a:gd name="connsiteY0" fmla="*/ 529167 h 564029"/>
                <a:gd name="connsiteX1" fmla="*/ 457200 w 2895600"/>
                <a:gd name="connsiteY1" fmla="*/ 452967 h 564029"/>
                <a:gd name="connsiteX2" fmla="*/ 685800 w 2895600"/>
                <a:gd name="connsiteY2" fmla="*/ 71967 h 564029"/>
                <a:gd name="connsiteX3" fmla="*/ 990600 w 2895600"/>
                <a:gd name="connsiteY3" fmla="*/ 8467 h 564029"/>
                <a:gd name="connsiteX4" fmla="*/ 2286000 w 2895600"/>
                <a:gd name="connsiteY4" fmla="*/ 465667 h 564029"/>
                <a:gd name="connsiteX5" fmla="*/ 2895600 w 2895600"/>
                <a:gd name="connsiteY5" fmla="*/ 465667 h 564029"/>
                <a:gd name="connsiteX0" fmla="*/ 0 w 2895600"/>
                <a:gd name="connsiteY0" fmla="*/ 529167 h 564029"/>
                <a:gd name="connsiteX1" fmla="*/ 457200 w 2895600"/>
                <a:gd name="connsiteY1" fmla="*/ 452967 h 564029"/>
                <a:gd name="connsiteX2" fmla="*/ 685800 w 2895600"/>
                <a:gd name="connsiteY2" fmla="*/ 71967 h 564029"/>
                <a:gd name="connsiteX3" fmla="*/ 990600 w 2895600"/>
                <a:gd name="connsiteY3" fmla="*/ 8467 h 564029"/>
                <a:gd name="connsiteX4" fmla="*/ 1340644 w 2895600"/>
                <a:gd name="connsiteY4" fmla="*/ 108480 h 564029"/>
                <a:gd name="connsiteX5" fmla="*/ 2286000 w 2895600"/>
                <a:gd name="connsiteY5" fmla="*/ 465667 h 564029"/>
                <a:gd name="connsiteX6" fmla="*/ 2895600 w 2895600"/>
                <a:gd name="connsiteY6" fmla="*/ 465667 h 564029"/>
                <a:gd name="connsiteX0" fmla="*/ 0 w 2895600"/>
                <a:gd name="connsiteY0" fmla="*/ 529167 h 564029"/>
                <a:gd name="connsiteX1" fmla="*/ 457200 w 2895600"/>
                <a:gd name="connsiteY1" fmla="*/ 452967 h 564029"/>
                <a:gd name="connsiteX2" fmla="*/ 685800 w 2895600"/>
                <a:gd name="connsiteY2" fmla="*/ 71967 h 564029"/>
                <a:gd name="connsiteX3" fmla="*/ 990600 w 2895600"/>
                <a:gd name="connsiteY3" fmla="*/ 8467 h 564029"/>
                <a:gd name="connsiteX4" fmla="*/ 1981200 w 2895600"/>
                <a:gd name="connsiteY4" fmla="*/ 84667 h 564029"/>
                <a:gd name="connsiteX5" fmla="*/ 2286000 w 2895600"/>
                <a:gd name="connsiteY5" fmla="*/ 465667 h 564029"/>
                <a:gd name="connsiteX6" fmla="*/ 2895600 w 2895600"/>
                <a:gd name="connsiteY6" fmla="*/ 465667 h 564029"/>
                <a:gd name="connsiteX0" fmla="*/ 0 w 2895600"/>
                <a:gd name="connsiteY0" fmla="*/ 529167 h 564029"/>
                <a:gd name="connsiteX1" fmla="*/ 457200 w 2895600"/>
                <a:gd name="connsiteY1" fmla="*/ 452967 h 564029"/>
                <a:gd name="connsiteX2" fmla="*/ 685800 w 2895600"/>
                <a:gd name="connsiteY2" fmla="*/ 71967 h 564029"/>
                <a:gd name="connsiteX3" fmla="*/ 990600 w 2895600"/>
                <a:gd name="connsiteY3" fmla="*/ 8467 h 564029"/>
                <a:gd name="connsiteX4" fmla="*/ 1981200 w 2895600"/>
                <a:gd name="connsiteY4" fmla="*/ 84667 h 564029"/>
                <a:gd name="connsiteX5" fmla="*/ 2286000 w 2895600"/>
                <a:gd name="connsiteY5" fmla="*/ 465667 h 564029"/>
                <a:gd name="connsiteX6" fmla="*/ 2895600 w 2895600"/>
                <a:gd name="connsiteY6" fmla="*/ 465667 h 564029"/>
                <a:gd name="connsiteX0" fmla="*/ 0 w 2895600"/>
                <a:gd name="connsiteY0" fmla="*/ 529167 h 564029"/>
                <a:gd name="connsiteX1" fmla="*/ 457200 w 2895600"/>
                <a:gd name="connsiteY1" fmla="*/ 452967 h 564029"/>
                <a:gd name="connsiteX2" fmla="*/ 685800 w 2895600"/>
                <a:gd name="connsiteY2" fmla="*/ 71967 h 564029"/>
                <a:gd name="connsiteX3" fmla="*/ 990600 w 2895600"/>
                <a:gd name="connsiteY3" fmla="*/ 8467 h 564029"/>
                <a:gd name="connsiteX4" fmla="*/ 1981200 w 2895600"/>
                <a:gd name="connsiteY4" fmla="*/ 84667 h 564029"/>
                <a:gd name="connsiteX5" fmla="*/ 2286000 w 2895600"/>
                <a:gd name="connsiteY5" fmla="*/ 465667 h 564029"/>
                <a:gd name="connsiteX6" fmla="*/ 2895600 w 2895600"/>
                <a:gd name="connsiteY6" fmla="*/ 465667 h 564029"/>
                <a:gd name="connsiteX0" fmla="*/ 0 w 2895600"/>
                <a:gd name="connsiteY0" fmla="*/ 529167 h 564029"/>
                <a:gd name="connsiteX1" fmla="*/ 457200 w 2895600"/>
                <a:gd name="connsiteY1" fmla="*/ 452967 h 564029"/>
                <a:gd name="connsiteX2" fmla="*/ 685800 w 2895600"/>
                <a:gd name="connsiteY2" fmla="*/ 71967 h 564029"/>
                <a:gd name="connsiteX3" fmla="*/ 990600 w 2895600"/>
                <a:gd name="connsiteY3" fmla="*/ 8467 h 564029"/>
                <a:gd name="connsiteX4" fmla="*/ 2057400 w 2895600"/>
                <a:gd name="connsiteY4" fmla="*/ 84667 h 564029"/>
                <a:gd name="connsiteX5" fmla="*/ 2286000 w 2895600"/>
                <a:gd name="connsiteY5" fmla="*/ 465667 h 564029"/>
                <a:gd name="connsiteX6" fmla="*/ 2895600 w 2895600"/>
                <a:gd name="connsiteY6" fmla="*/ 465667 h 564029"/>
                <a:gd name="connsiteX0" fmla="*/ 0 w 2895600"/>
                <a:gd name="connsiteY0" fmla="*/ 537369 h 572231"/>
                <a:gd name="connsiteX1" fmla="*/ 457200 w 2895600"/>
                <a:gd name="connsiteY1" fmla="*/ 461169 h 572231"/>
                <a:gd name="connsiteX2" fmla="*/ 685800 w 2895600"/>
                <a:gd name="connsiteY2" fmla="*/ 80169 h 572231"/>
                <a:gd name="connsiteX3" fmla="*/ 990600 w 2895600"/>
                <a:gd name="connsiteY3" fmla="*/ 16669 h 572231"/>
                <a:gd name="connsiteX4" fmla="*/ 2057400 w 2895600"/>
                <a:gd name="connsiteY4" fmla="*/ 16669 h 572231"/>
                <a:gd name="connsiteX5" fmla="*/ 2286000 w 2895600"/>
                <a:gd name="connsiteY5" fmla="*/ 473869 h 572231"/>
                <a:gd name="connsiteX6" fmla="*/ 2895600 w 2895600"/>
                <a:gd name="connsiteY6" fmla="*/ 473869 h 572231"/>
                <a:gd name="connsiteX0" fmla="*/ 0 w 2895600"/>
                <a:gd name="connsiteY0" fmla="*/ 596371 h 631233"/>
                <a:gd name="connsiteX1" fmla="*/ 457200 w 2895600"/>
                <a:gd name="connsiteY1" fmla="*/ 520171 h 631233"/>
                <a:gd name="connsiteX2" fmla="*/ 685800 w 2895600"/>
                <a:gd name="connsiteY2" fmla="*/ 139171 h 631233"/>
                <a:gd name="connsiteX3" fmla="*/ 990600 w 2895600"/>
                <a:gd name="connsiteY3" fmla="*/ 75671 h 631233"/>
                <a:gd name="connsiteX4" fmla="*/ 1066800 w 2895600"/>
                <a:gd name="connsiteY4" fmla="*/ 75671 h 631233"/>
                <a:gd name="connsiteX5" fmla="*/ 2057400 w 2895600"/>
                <a:gd name="connsiteY5" fmla="*/ 75671 h 631233"/>
                <a:gd name="connsiteX6" fmla="*/ 2286000 w 2895600"/>
                <a:gd name="connsiteY6" fmla="*/ 532871 h 631233"/>
                <a:gd name="connsiteX7" fmla="*/ 2895600 w 2895600"/>
                <a:gd name="connsiteY7" fmla="*/ 532871 h 631233"/>
                <a:gd name="connsiteX0" fmla="*/ 0 w 2895600"/>
                <a:gd name="connsiteY0" fmla="*/ 539221 h 574083"/>
                <a:gd name="connsiteX1" fmla="*/ 457200 w 2895600"/>
                <a:gd name="connsiteY1" fmla="*/ 463021 h 574083"/>
                <a:gd name="connsiteX2" fmla="*/ 685800 w 2895600"/>
                <a:gd name="connsiteY2" fmla="*/ 82021 h 574083"/>
                <a:gd name="connsiteX3" fmla="*/ 990600 w 2895600"/>
                <a:gd name="connsiteY3" fmla="*/ 18521 h 574083"/>
                <a:gd name="connsiteX4" fmla="*/ 1066800 w 2895600"/>
                <a:gd name="connsiteY4" fmla="*/ 18521 h 574083"/>
                <a:gd name="connsiteX5" fmla="*/ 2057400 w 2895600"/>
                <a:gd name="connsiteY5" fmla="*/ 18521 h 574083"/>
                <a:gd name="connsiteX6" fmla="*/ 2286000 w 2895600"/>
                <a:gd name="connsiteY6" fmla="*/ 475721 h 574083"/>
                <a:gd name="connsiteX7" fmla="*/ 2895600 w 2895600"/>
                <a:gd name="connsiteY7" fmla="*/ 475721 h 574083"/>
                <a:gd name="connsiteX0" fmla="*/ 0 w 2895600"/>
                <a:gd name="connsiteY0" fmla="*/ 539221 h 574083"/>
                <a:gd name="connsiteX1" fmla="*/ 457200 w 2895600"/>
                <a:gd name="connsiteY1" fmla="*/ 463021 h 574083"/>
                <a:gd name="connsiteX2" fmla="*/ 685800 w 2895600"/>
                <a:gd name="connsiteY2" fmla="*/ 82021 h 574083"/>
                <a:gd name="connsiteX3" fmla="*/ 990600 w 2895600"/>
                <a:gd name="connsiteY3" fmla="*/ 18521 h 574083"/>
                <a:gd name="connsiteX4" fmla="*/ 1066800 w 2895600"/>
                <a:gd name="connsiteY4" fmla="*/ 18521 h 574083"/>
                <a:gd name="connsiteX5" fmla="*/ 2057400 w 2895600"/>
                <a:gd name="connsiteY5" fmla="*/ 18521 h 574083"/>
                <a:gd name="connsiteX6" fmla="*/ 2286000 w 2895600"/>
                <a:gd name="connsiteY6" fmla="*/ 475721 h 574083"/>
                <a:gd name="connsiteX7" fmla="*/ 2895600 w 2895600"/>
                <a:gd name="connsiteY7" fmla="*/ 475721 h 574083"/>
                <a:gd name="connsiteX0" fmla="*/ 0 w 2895600"/>
                <a:gd name="connsiteY0" fmla="*/ 539221 h 574083"/>
                <a:gd name="connsiteX1" fmla="*/ 457200 w 2895600"/>
                <a:gd name="connsiteY1" fmla="*/ 463021 h 574083"/>
                <a:gd name="connsiteX2" fmla="*/ 685800 w 2895600"/>
                <a:gd name="connsiteY2" fmla="*/ 82021 h 574083"/>
                <a:gd name="connsiteX3" fmla="*/ 990600 w 2895600"/>
                <a:gd name="connsiteY3" fmla="*/ 18521 h 574083"/>
                <a:gd name="connsiteX4" fmla="*/ 1066800 w 2895600"/>
                <a:gd name="connsiteY4" fmla="*/ 18521 h 574083"/>
                <a:gd name="connsiteX5" fmla="*/ 2057400 w 2895600"/>
                <a:gd name="connsiteY5" fmla="*/ 18521 h 574083"/>
                <a:gd name="connsiteX6" fmla="*/ 2286000 w 2895600"/>
                <a:gd name="connsiteY6" fmla="*/ 475721 h 574083"/>
                <a:gd name="connsiteX7" fmla="*/ 2895600 w 2895600"/>
                <a:gd name="connsiteY7" fmla="*/ 475721 h 574083"/>
                <a:gd name="connsiteX0" fmla="*/ 0 w 2819400"/>
                <a:gd name="connsiteY0" fmla="*/ 5392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990600 w 2819400"/>
                <a:gd name="connsiteY3" fmla="*/ 18521 h 574083"/>
                <a:gd name="connsiteX4" fmla="*/ 1066800 w 2819400"/>
                <a:gd name="connsiteY4" fmla="*/ 18521 h 574083"/>
                <a:gd name="connsiteX5" fmla="*/ 2057400 w 2819400"/>
                <a:gd name="connsiteY5" fmla="*/ 18521 h 574083"/>
                <a:gd name="connsiteX6" fmla="*/ 2286000 w 2819400"/>
                <a:gd name="connsiteY6" fmla="*/ 475721 h 574083"/>
                <a:gd name="connsiteX7" fmla="*/ 2819400 w 2819400"/>
                <a:gd name="connsiteY7" fmla="*/ 551921 h 574083"/>
                <a:gd name="connsiteX0" fmla="*/ 0 w 2819400"/>
                <a:gd name="connsiteY0" fmla="*/ 5392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990600 w 2819400"/>
                <a:gd name="connsiteY3" fmla="*/ 18521 h 574083"/>
                <a:gd name="connsiteX4" fmla="*/ 1066800 w 2819400"/>
                <a:gd name="connsiteY4" fmla="*/ 18521 h 574083"/>
                <a:gd name="connsiteX5" fmla="*/ 2057400 w 2819400"/>
                <a:gd name="connsiteY5" fmla="*/ 18521 h 574083"/>
                <a:gd name="connsiteX6" fmla="*/ 2286000 w 2819400"/>
                <a:gd name="connsiteY6" fmla="*/ 475721 h 574083"/>
                <a:gd name="connsiteX7" fmla="*/ 2819400 w 2819400"/>
                <a:gd name="connsiteY7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990600 w 2819400"/>
                <a:gd name="connsiteY3" fmla="*/ 18521 h 574083"/>
                <a:gd name="connsiteX4" fmla="*/ 1066800 w 2819400"/>
                <a:gd name="connsiteY4" fmla="*/ 18521 h 574083"/>
                <a:gd name="connsiteX5" fmla="*/ 2057400 w 2819400"/>
                <a:gd name="connsiteY5" fmla="*/ 18521 h 574083"/>
                <a:gd name="connsiteX6" fmla="*/ 2286000 w 2819400"/>
                <a:gd name="connsiteY6" fmla="*/ 475721 h 574083"/>
                <a:gd name="connsiteX7" fmla="*/ 2819400 w 2819400"/>
                <a:gd name="connsiteY7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990600 w 2819400"/>
                <a:gd name="connsiteY3" fmla="*/ 18521 h 574083"/>
                <a:gd name="connsiteX4" fmla="*/ 1066800 w 2819400"/>
                <a:gd name="connsiteY4" fmla="*/ 18521 h 574083"/>
                <a:gd name="connsiteX5" fmla="*/ 2057400 w 2819400"/>
                <a:gd name="connsiteY5" fmla="*/ 18521 h 574083"/>
                <a:gd name="connsiteX6" fmla="*/ 2438400 w 2819400"/>
                <a:gd name="connsiteY6" fmla="*/ 475721 h 574083"/>
                <a:gd name="connsiteX7" fmla="*/ 2819400 w 2819400"/>
                <a:gd name="connsiteY7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990600 w 2819400"/>
                <a:gd name="connsiteY3" fmla="*/ 18521 h 574083"/>
                <a:gd name="connsiteX4" fmla="*/ 1066800 w 2819400"/>
                <a:gd name="connsiteY4" fmla="*/ 18521 h 574083"/>
                <a:gd name="connsiteX5" fmla="*/ 2057400 w 2819400"/>
                <a:gd name="connsiteY5" fmla="*/ 18521 h 574083"/>
                <a:gd name="connsiteX6" fmla="*/ 2438400 w 2819400"/>
                <a:gd name="connsiteY6" fmla="*/ 475721 h 574083"/>
                <a:gd name="connsiteX7" fmla="*/ 2819400 w 2819400"/>
                <a:gd name="connsiteY7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1066800 w 2819400"/>
                <a:gd name="connsiteY3" fmla="*/ 18521 h 574083"/>
                <a:gd name="connsiteX4" fmla="*/ 2057400 w 2819400"/>
                <a:gd name="connsiteY4" fmla="*/ 18521 h 574083"/>
                <a:gd name="connsiteX5" fmla="*/ 2438400 w 2819400"/>
                <a:gd name="connsiteY5" fmla="*/ 475721 h 574083"/>
                <a:gd name="connsiteX6" fmla="*/ 2819400 w 2819400"/>
                <a:gd name="connsiteY6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914400 w 2819400"/>
                <a:gd name="connsiteY3" fmla="*/ 18521 h 574083"/>
                <a:gd name="connsiteX4" fmla="*/ 2057400 w 2819400"/>
                <a:gd name="connsiteY4" fmla="*/ 18521 h 574083"/>
                <a:gd name="connsiteX5" fmla="*/ 2438400 w 2819400"/>
                <a:gd name="connsiteY5" fmla="*/ 475721 h 574083"/>
                <a:gd name="connsiteX6" fmla="*/ 2819400 w 2819400"/>
                <a:gd name="connsiteY6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685800 w 2819400"/>
                <a:gd name="connsiteY2" fmla="*/ 82021 h 574083"/>
                <a:gd name="connsiteX3" fmla="*/ 914400 w 2819400"/>
                <a:gd name="connsiteY3" fmla="*/ 18521 h 574083"/>
                <a:gd name="connsiteX4" fmla="*/ 2057400 w 2819400"/>
                <a:gd name="connsiteY4" fmla="*/ 18521 h 574083"/>
                <a:gd name="connsiteX5" fmla="*/ 2438400 w 2819400"/>
                <a:gd name="connsiteY5" fmla="*/ 475721 h 574083"/>
                <a:gd name="connsiteX6" fmla="*/ 2819400 w 2819400"/>
                <a:gd name="connsiteY6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609600 w 2819400"/>
                <a:gd name="connsiteY2" fmla="*/ 170921 h 574083"/>
                <a:gd name="connsiteX3" fmla="*/ 914400 w 2819400"/>
                <a:gd name="connsiteY3" fmla="*/ 18521 h 574083"/>
                <a:gd name="connsiteX4" fmla="*/ 2057400 w 2819400"/>
                <a:gd name="connsiteY4" fmla="*/ 18521 h 574083"/>
                <a:gd name="connsiteX5" fmla="*/ 2438400 w 2819400"/>
                <a:gd name="connsiteY5" fmla="*/ 475721 h 574083"/>
                <a:gd name="connsiteX6" fmla="*/ 2819400 w 2819400"/>
                <a:gd name="connsiteY6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914400 w 2819400"/>
                <a:gd name="connsiteY2" fmla="*/ 18521 h 574083"/>
                <a:gd name="connsiteX3" fmla="*/ 2057400 w 2819400"/>
                <a:gd name="connsiteY3" fmla="*/ 18521 h 574083"/>
                <a:gd name="connsiteX4" fmla="*/ 2438400 w 2819400"/>
                <a:gd name="connsiteY4" fmla="*/ 4757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057400 w 2819400"/>
                <a:gd name="connsiteY3" fmla="*/ 18521 h 574083"/>
                <a:gd name="connsiteX4" fmla="*/ 2438400 w 2819400"/>
                <a:gd name="connsiteY4" fmla="*/ 4757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438400 w 2819400"/>
                <a:gd name="connsiteY4" fmla="*/ 4757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438400 w 2819400"/>
                <a:gd name="connsiteY4" fmla="*/ 4757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514600 w 2819400"/>
                <a:gd name="connsiteY4" fmla="*/ 4757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514600 w 2819400"/>
                <a:gd name="connsiteY4" fmla="*/ 475721 h 574083"/>
                <a:gd name="connsiteX5" fmla="*/ 2819400 w 2819400"/>
                <a:gd name="connsiteY5" fmla="*/ 551921 h 574083"/>
                <a:gd name="connsiteX0" fmla="*/ 0 w 2971800"/>
                <a:gd name="connsiteY0" fmla="*/ 551921 h 574083"/>
                <a:gd name="connsiteX1" fmla="*/ 457200 w 2971800"/>
                <a:gd name="connsiteY1" fmla="*/ 463021 h 574083"/>
                <a:gd name="connsiteX2" fmla="*/ 838200 w 2971800"/>
                <a:gd name="connsiteY2" fmla="*/ 18521 h 574083"/>
                <a:gd name="connsiteX3" fmla="*/ 2133600 w 2971800"/>
                <a:gd name="connsiteY3" fmla="*/ 18521 h 574083"/>
                <a:gd name="connsiteX4" fmla="*/ 2514600 w 2971800"/>
                <a:gd name="connsiteY4" fmla="*/ 475721 h 574083"/>
                <a:gd name="connsiteX5" fmla="*/ 2971800 w 29718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514600 w 2819400"/>
                <a:gd name="connsiteY4" fmla="*/ 4757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514600 w 2819400"/>
                <a:gd name="connsiteY4" fmla="*/ 3995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514600 w 2819400"/>
                <a:gd name="connsiteY4" fmla="*/ 3995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590800 w 2819400"/>
                <a:gd name="connsiteY4" fmla="*/ 475721 h 574083"/>
                <a:gd name="connsiteX5" fmla="*/ 2819400 w 2819400"/>
                <a:gd name="connsiteY5" fmla="*/ 551921 h 574083"/>
                <a:gd name="connsiteX0" fmla="*/ 0 w 2819400"/>
                <a:gd name="connsiteY0" fmla="*/ 551921 h 574083"/>
                <a:gd name="connsiteX1" fmla="*/ 457200 w 2819400"/>
                <a:gd name="connsiteY1" fmla="*/ 463021 h 574083"/>
                <a:gd name="connsiteX2" fmla="*/ 838200 w 2819400"/>
                <a:gd name="connsiteY2" fmla="*/ 18521 h 574083"/>
                <a:gd name="connsiteX3" fmla="*/ 2133600 w 2819400"/>
                <a:gd name="connsiteY3" fmla="*/ 18521 h 574083"/>
                <a:gd name="connsiteX4" fmla="*/ 2590800 w 2819400"/>
                <a:gd name="connsiteY4" fmla="*/ 475721 h 574083"/>
                <a:gd name="connsiteX5" fmla="*/ 2819400 w 2819400"/>
                <a:gd name="connsiteY5" fmla="*/ 551921 h 574083"/>
                <a:gd name="connsiteX0" fmla="*/ 0 w 2971800"/>
                <a:gd name="connsiteY0" fmla="*/ 551921 h 574083"/>
                <a:gd name="connsiteX1" fmla="*/ 457200 w 2971800"/>
                <a:gd name="connsiteY1" fmla="*/ 463021 h 574083"/>
                <a:gd name="connsiteX2" fmla="*/ 838200 w 2971800"/>
                <a:gd name="connsiteY2" fmla="*/ 18521 h 574083"/>
                <a:gd name="connsiteX3" fmla="*/ 2133600 w 2971800"/>
                <a:gd name="connsiteY3" fmla="*/ 18521 h 574083"/>
                <a:gd name="connsiteX4" fmla="*/ 2590800 w 2971800"/>
                <a:gd name="connsiteY4" fmla="*/ 475721 h 574083"/>
                <a:gd name="connsiteX5" fmla="*/ 2971800 w 2971800"/>
                <a:gd name="connsiteY5" fmla="*/ 551921 h 574083"/>
                <a:gd name="connsiteX0" fmla="*/ 0 w 2971800"/>
                <a:gd name="connsiteY0" fmla="*/ 551921 h 574083"/>
                <a:gd name="connsiteX1" fmla="*/ 457200 w 2971800"/>
                <a:gd name="connsiteY1" fmla="*/ 463021 h 574083"/>
                <a:gd name="connsiteX2" fmla="*/ 838200 w 2971800"/>
                <a:gd name="connsiteY2" fmla="*/ 18521 h 574083"/>
                <a:gd name="connsiteX3" fmla="*/ 2133600 w 2971800"/>
                <a:gd name="connsiteY3" fmla="*/ 18521 h 574083"/>
                <a:gd name="connsiteX4" fmla="*/ 2590800 w 2971800"/>
                <a:gd name="connsiteY4" fmla="*/ 475721 h 574083"/>
                <a:gd name="connsiteX5" fmla="*/ 2971800 w 2971800"/>
                <a:gd name="connsiteY5" fmla="*/ 551921 h 57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800" h="574083">
                  <a:moveTo>
                    <a:pt x="0" y="551921"/>
                  </a:moveTo>
                  <a:cubicBezTo>
                    <a:pt x="173546" y="538586"/>
                    <a:pt x="279083" y="574083"/>
                    <a:pt x="457200" y="463021"/>
                  </a:cubicBezTo>
                  <a:cubicBezTo>
                    <a:pt x="609600" y="374121"/>
                    <a:pt x="597694" y="52123"/>
                    <a:pt x="838200" y="18521"/>
                  </a:cubicBezTo>
                  <a:cubicBezTo>
                    <a:pt x="1016000" y="18521"/>
                    <a:pt x="1895475" y="0"/>
                    <a:pt x="2133600" y="18521"/>
                  </a:cubicBezTo>
                  <a:cubicBezTo>
                    <a:pt x="2356644" y="25665"/>
                    <a:pt x="2374504" y="397140"/>
                    <a:pt x="2590800" y="475721"/>
                  </a:cubicBezTo>
                  <a:cubicBezTo>
                    <a:pt x="2733675" y="520171"/>
                    <a:pt x="2748915" y="540872"/>
                    <a:pt x="2971800" y="551921"/>
                  </a:cubicBezTo>
                </a:path>
              </a:pathLst>
            </a:custGeom>
            <a:noFill/>
            <a:ln w="28575">
              <a:solidFill>
                <a:srgbClr val="416220"/>
              </a:solidFill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2133600" y="5562600"/>
              <a:ext cx="14558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Off line windows </a:t>
              </a:r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3657600" y="4114800"/>
              <a:ext cx="114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Cumulative distribution function</a:t>
              </a:r>
              <a:endParaRPr lang="en-US" dirty="0"/>
            </a:p>
          </p:txBody>
        </p:sp>
        <p:cxnSp>
          <p:nvCxnSpPr>
            <p:cNvPr id="64" name="Connettore 2 63"/>
            <p:cNvCxnSpPr>
              <a:stCxn id="62" idx="2"/>
            </p:cNvCxnSpPr>
            <p:nvPr/>
          </p:nvCxnSpPr>
          <p:spPr bwMode="auto">
            <a:xfrm flipH="1">
              <a:off x="3886200" y="4761131"/>
              <a:ext cx="342900" cy="268069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Rettangolo 64"/>
            <p:cNvSpPr/>
            <p:nvPr/>
          </p:nvSpPr>
          <p:spPr>
            <a:xfrm>
              <a:off x="3657600" y="2590800"/>
              <a:ext cx="114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Normal function</a:t>
              </a:r>
              <a:endParaRPr lang="en-US" dirty="0"/>
            </a:p>
          </p:txBody>
        </p:sp>
        <p:cxnSp>
          <p:nvCxnSpPr>
            <p:cNvPr id="66" name="Connettore 2 65"/>
            <p:cNvCxnSpPr/>
            <p:nvPr/>
          </p:nvCxnSpPr>
          <p:spPr bwMode="auto">
            <a:xfrm flipH="1">
              <a:off x="2971800" y="2819400"/>
              <a:ext cx="723900" cy="228600"/>
            </a:xfrm>
            <a:prstGeom prst="straightConnector1">
              <a:avLst/>
            </a:prstGeom>
            <a:noFill/>
            <a:ln w="28575">
              <a:solidFill>
                <a:srgbClr val="416220"/>
              </a:solidFill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ttore 1 71"/>
            <p:cNvCxnSpPr/>
            <p:nvPr/>
          </p:nvCxnSpPr>
          <p:spPr bwMode="auto">
            <a:xfrm flipV="1">
              <a:off x="1676400" y="5029200"/>
              <a:ext cx="0" cy="533400"/>
            </a:xfrm>
            <a:prstGeom prst="line">
              <a:avLst/>
            </a:prstGeom>
            <a:noFill/>
            <a:ln w="12700">
              <a:solidFill>
                <a:srgbClr val="416220"/>
              </a:solidFill>
              <a:prstDash val="sysDash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Connettore 1 74"/>
            <p:cNvCxnSpPr/>
            <p:nvPr/>
          </p:nvCxnSpPr>
          <p:spPr bwMode="auto">
            <a:xfrm flipV="1">
              <a:off x="4038600" y="5105400"/>
              <a:ext cx="0" cy="533400"/>
            </a:xfrm>
            <a:prstGeom prst="line">
              <a:avLst/>
            </a:prstGeom>
            <a:noFill/>
            <a:ln w="12700">
              <a:solidFill>
                <a:srgbClr val="416220"/>
              </a:solidFill>
              <a:prstDash val="sysDash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Rettangolo 79"/>
            <p:cNvSpPr/>
            <p:nvPr/>
          </p:nvSpPr>
          <p:spPr>
            <a:xfrm>
              <a:off x="2590800" y="5029200"/>
              <a:ext cx="609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/>
                <a:t>99%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62102747"/>
              </p:ext>
            </p:extLst>
          </p:nvPr>
        </p:nvGraphicFramePr>
        <p:xfrm>
          <a:off x="762000" y="914400"/>
          <a:ext cx="7239000" cy="383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203"/>
                <a:gridCol w="637997"/>
                <a:gridCol w="762000"/>
                <a:gridCol w="1371600"/>
                <a:gridCol w="1371600"/>
                <a:gridCol w="1066800"/>
                <a:gridCol w="1066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Peaking</a:t>
                      </a:r>
                      <a:r>
                        <a:rPr lang="en-US" sz="1400" baseline="0" noProof="0" dirty="0" smtClean="0"/>
                        <a:t> time (ns)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TOT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TOT clock (</a:t>
                      </a:r>
                      <a:r>
                        <a:rPr lang="en-US" sz="1400" noProof="0" dirty="0" err="1" smtClean="0"/>
                        <a:t>Mhz</a:t>
                      </a:r>
                      <a:r>
                        <a:rPr lang="en-US" sz="1400" noProof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TS</a:t>
                      </a:r>
                      <a:r>
                        <a:rPr lang="en-US" sz="1400" baseline="0" noProof="0" dirty="0" smtClean="0"/>
                        <a:t> and Time walk e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rror rms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Jitter for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0.3 MIP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Time resolution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 Offline window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(ns)</a:t>
                      </a:r>
                    </a:p>
                  </a:txBody>
                  <a:tcPr anchor="ctr"/>
                </a:tc>
              </a:tr>
              <a:tr h="3541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375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11.3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33</a:t>
                      </a:r>
                      <a:endParaRPr lang="en-US" sz="16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48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290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4108">
                <a:tc vMerge="1"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47.5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15</a:t>
                      </a:r>
                      <a:endParaRPr lang="en-US" sz="16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en-U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41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500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8.5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41</a:t>
                      </a:r>
                      <a:endParaRPr lang="en-US" sz="16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</a:rPr>
                        <a:t>360</a:t>
                      </a:r>
                      <a:endParaRPr lang="en-U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410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35.7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17</a:t>
                      </a:r>
                      <a:endParaRPr lang="en-US" sz="16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endParaRPr lang="en-U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8321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750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5.66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56</a:t>
                      </a:r>
                      <a:endParaRPr lang="en-US" sz="16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U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83213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23.8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21</a:t>
                      </a:r>
                      <a:endParaRPr lang="en-US" sz="16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</a:rPr>
                        <a:t>380</a:t>
                      </a:r>
                      <a:endParaRPr lang="en-U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41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1000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4.25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72</a:t>
                      </a:r>
                      <a:endParaRPr lang="en-US" sz="16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</a:rPr>
                        <a:t>640</a:t>
                      </a:r>
                      <a:endParaRPr lang="en-U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410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17.8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25</a:t>
                      </a:r>
                      <a:endParaRPr lang="en-US" sz="16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U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Connettore 2 6"/>
          <p:cNvCxnSpPr/>
          <p:nvPr/>
        </p:nvCxnSpPr>
        <p:spPr bwMode="auto">
          <a:xfrm flipV="1">
            <a:off x="7467600" y="4800600"/>
            <a:ext cx="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sellaDiTesto 7"/>
          <p:cNvSpPr txBox="1"/>
          <p:nvPr/>
        </p:nvSpPr>
        <p:spPr bwMode="auto">
          <a:xfrm>
            <a:off x="4953000" y="5562600"/>
            <a:ext cx="37398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en-US" sz="1600" b="0" i="0" u="none" strike="noStrike" kern="0" cap="none" spc="0" normalizeH="0" baseline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Time window calculated as ±3sigma</a:t>
            </a:r>
          </a:p>
        </p:txBody>
      </p:sp>
    </p:spTree>
    <p:extLst>
      <p:ext uri="{BB962C8B-B14F-4D97-AF65-F5344CB8AC3E}">
        <p14:creationId xmlns="" xmlns:p14="http://schemas.microsoft.com/office/powerpoint/2010/main" val="11768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and next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6388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Noise adequate for nominal background up the end of 7.5 years.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x5 safety factor on BK leads to little low S/N due to increase on leakage current of the strips.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	Cooling can be improved?</a:t>
            </a:r>
          </a:p>
          <a:p>
            <a:pPr marL="457200" indent="-457200">
              <a:lnSpc>
                <a:spcPct val="150000"/>
              </a:lnSpc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Design of TOT comparator and of shaper BLH completed.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	Prototype submission of FE </a:t>
            </a:r>
            <a:r>
              <a:rPr lang="en-US" sz="2400" dirty="0" err="1" smtClean="0"/>
              <a:t>asic</a:t>
            </a:r>
            <a:r>
              <a:rPr lang="en-US" sz="2400" dirty="0" smtClean="0"/>
              <a:t> is foreseen Nov. 2012.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332E018E-C185-491D-B742-645CA5930DE6}" type="slidenum">
              <a:rPr lang="it-IT" sz="1000" smtClean="0">
                <a:solidFill>
                  <a:srgbClr val="669933"/>
                </a:solidFill>
              </a:rPr>
              <a:pPr/>
              <a:t>2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228600"/>
            <a:ext cx="6934200" cy="457200"/>
          </a:xfrm>
        </p:spPr>
        <p:txBody>
          <a:bodyPr/>
          <a:lstStyle/>
          <a:p>
            <a:r>
              <a:rPr lang="en-US" u="sng" dirty="0" smtClean="0"/>
              <a:t>Table of Contents</a:t>
            </a:r>
            <a:endParaRPr lang="it-IT" u="sng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Update on Noise evaluation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Update on Timing accuracy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Noise jitter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Time walk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A3C57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0" y="6432550"/>
            <a:ext cx="4572000" cy="152400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-25400" y="6578600"/>
            <a:ext cx="9232900" cy="0"/>
          </a:xfrm>
          <a:prstGeom prst="line">
            <a:avLst/>
          </a:prstGeom>
          <a:noFill/>
          <a:ln w="12700">
            <a:solidFill>
              <a:srgbClr val="66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of chosen architecture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838200" y="914400"/>
            <a:ext cx="2362200" cy="457200"/>
          </a:xfrm>
        </p:spPr>
        <p:txBody>
          <a:bodyPr/>
          <a:lstStyle/>
          <a:p>
            <a:r>
              <a:rPr lang="en-US" dirty="0" smtClean="0"/>
              <a:t>FE-Block Diagram</a:t>
            </a:r>
            <a:endParaRPr lang="en-US" dirty="0"/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8486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416220"/>
                </a:solidFill>
              </a:rPr>
              <a:t>Third order complex-pole shaping</a:t>
            </a:r>
            <a:endParaRPr lang="en-US" dirty="0" smtClean="0"/>
          </a:p>
        </p:txBody>
      </p:sp>
      <p:graphicFrame>
        <p:nvGraphicFramePr>
          <p:cNvPr id="19592" name="Object 136"/>
          <p:cNvGraphicFramePr>
            <a:graphicFrameLocks noChangeAspect="1"/>
          </p:cNvGraphicFramePr>
          <p:nvPr/>
        </p:nvGraphicFramePr>
        <p:xfrm>
          <a:off x="711200" y="1524000"/>
          <a:ext cx="8204200" cy="2806700"/>
        </p:xfrm>
        <a:graphic>
          <a:graphicData uri="http://schemas.openxmlformats.org/presentationml/2006/ole">
            <p:oleObj spid="_x0000_s19592" name="Visio" r:id="rId3" imgW="7815560" imgH="2673787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Contributions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914400"/>
            <a:ext cx="5562600" cy="1066800"/>
          </a:xfrm>
        </p:spPr>
        <p:txBody>
          <a:bodyPr/>
          <a:lstStyle/>
          <a:p>
            <a:r>
              <a:rPr lang="en-US" dirty="0" smtClean="0"/>
              <a:t>Example of ENC evaluation</a:t>
            </a:r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4</a:t>
            </a:fld>
            <a:endParaRPr lang="it-IT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4678115"/>
              </p:ext>
            </p:extLst>
          </p:nvPr>
        </p:nvGraphicFramePr>
        <p:xfrm>
          <a:off x="914400" y="3809998"/>
          <a:ext cx="4648199" cy="227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934"/>
                <a:gridCol w="798909"/>
                <a:gridCol w="798909"/>
                <a:gridCol w="798909"/>
                <a:gridCol w="871538"/>
              </a:tblGrid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12018996"/>
              </p:ext>
            </p:extLst>
          </p:nvPr>
        </p:nvGraphicFramePr>
        <p:xfrm>
          <a:off x="2895600" y="838200"/>
          <a:ext cx="6019800" cy="2774649"/>
        </p:xfrm>
        <a:graphic>
          <a:graphicData uri="http://schemas.openxmlformats.org/presentationml/2006/ole">
            <p:oleObj spid="_x0000_s22614" name="Visio" r:id="rId3" imgW="4346448" imgH="2003001" progId="Visio.Drawing.11">
              <p:embed/>
            </p:oleObj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1981200" y="4334887"/>
            <a:ext cx="4114800" cy="38951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57400" y="5140166"/>
            <a:ext cx="4114800" cy="346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953000" y="1981200"/>
            <a:ext cx="838200" cy="77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733800" y="2497574"/>
            <a:ext cx="838200" cy="77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9" grpId="0" animBg="1"/>
      <p:bldP spid="19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22C58C31-5CB3-404A-8324-0ECC24C268B6}" type="slidenum">
              <a:rPr lang="it-IT" sz="1000" smtClean="0">
                <a:solidFill>
                  <a:srgbClr val="669933"/>
                </a:solidFill>
              </a:rPr>
              <a:pPr/>
              <a:t>5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6147" name="Rectangle 1026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r>
              <a:rPr lang="en-US" dirty="0" smtClean="0"/>
              <a:t>FE-Model</a:t>
            </a:r>
            <a:endParaRPr lang="it-IT" dirty="0" smtClean="0"/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779907"/>
            <a:ext cx="78486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Detector Model used in simulation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416220"/>
                </a:solidFill>
              </a:rPr>
              <a:t>(including ganging)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Detectors Parameters (Updated by Luciano </a:t>
            </a:r>
            <a:r>
              <a:rPr lang="en-US" sz="1600" dirty="0" err="1" smtClean="0"/>
              <a:t>Bosisio</a:t>
            </a:r>
            <a:r>
              <a:rPr lang="en-US" sz="1600" dirty="0" smtClean="0"/>
              <a:t> May 20, 2012):</a:t>
            </a:r>
            <a:endParaRPr lang="en-GB" sz="1600" dirty="0" smtClean="0">
              <a:solidFill>
                <a:srgbClr val="41622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867962"/>
              </p:ext>
            </p:extLst>
          </p:nvPr>
        </p:nvGraphicFramePr>
        <p:xfrm>
          <a:off x="228601" y="1694307"/>
          <a:ext cx="8686800" cy="1681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885"/>
                <a:gridCol w="668951"/>
                <a:gridCol w="502763"/>
                <a:gridCol w="914400"/>
                <a:gridCol w="533400"/>
                <a:gridCol w="533400"/>
                <a:gridCol w="533400"/>
                <a:gridCol w="762000"/>
                <a:gridCol w="704089"/>
                <a:gridCol w="896111"/>
                <a:gridCol w="685800"/>
                <a:gridCol w="676657"/>
                <a:gridCol w="694944"/>
              </a:tblGrid>
              <a:tr h="492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Strip side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Layer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Strip </a:t>
                      </a:r>
                      <a:r>
                        <a:rPr lang="en-US" sz="1200" dirty="0" smtClean="0">
                          <a:effectLst/>
                        </a:rPr>
                        <a:t>length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(cm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</a:rPr>
                        <a:t>D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pF)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</a:t>
                      </a:r>
                      <a:r>
                        <a:rPr lang="en-US" sz="1200" baseline="-25000" dirty="0" smtClean="0">
                          <a:effectLst/>
                        </a:rPr>
                        <a:t>D </a:t>
                      </a:r>
                      <a:r>
                        <a:rPr lang="en-US" sz="1200" baseline="0" dirty="0" smtClean="0">
                          <a:effectLst/>
                        </a:rPr>
                        <a:t> 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Ω)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</a:t>
                      </a:r>
                      <a:r>
                        <a:rPr lang="en-US" sz="1200" baseline="-25000" dirty="0" smtClean="0">
                          <a:effectLst/>
                        </a:rPr>
                        <a:t>B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MΩ)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leak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at startup (</a:t>
                      </a:r>
                      <a:r>
                        <a:rPr lang="en-US" sz="1200" dirty="0" err="1" smtClean="0">
                          <a:effectLst/>
                        </a:rPr>
                        <a:t>nA</a:t>
                      </a:r>
                      <a:r>
                        <a:rPr lang="en-US" sz="1200" dirty="0" smtClean="0">
                          <a:effectLst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leak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7.5y BK (</a:t>
                      </a:r>
                      <a:r>
                        <a:rPr lang="en-US" sz="1200" dirty="0" err="1" smtClean="0">
                          <a:effectLst/>
                        </a:rPr>
                        <a:t>nA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leak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7.5y 5xBK (</a:t>
                      </a:r>
                      <a:r>
                        <a:rPr lang="en-US" sz="1200" dirty="0" err="1" smtClean="0">
                          <a:effectLst/>
                        </a:rPr>
                        <a:t>nA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</a:rPr>
                        <a:t>AC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pF)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</a:t>
                      </a:r>
                      <a:r>
                        <a:rPr lang="en-US" sz="1200" baseline="-25000" dirty="0" err="1" smtClean="0">
                          <a:effectLst/>
                        </a:rPr>
                        <a:t>fanout</a:t>
                      </a:r>
                      <a:r>
                        <a:rPr lang="en-US" sz="1200" baseline="-250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pF)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R</a:t>
                      </a:r>
                      <a:r>
                        <a:rPr lang="en-US" sz="1200" baseline="-25000" dirty="0" err="1" smtClean="0">
                          <a:effectLst/>
                        </a:rPr>
                        <a:t>fanout</a:t>
                      </a:r>
                      <a:r>
                        <a:rPr lang="en-US" sz="1200" baseline="-250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Ω)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Phi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30.34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484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1213.6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3.2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Phi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38.04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64.7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187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1521.6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3.2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513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925.2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  <a:tr h="25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156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925.2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</a:tbl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-34925" y="3733800"/>
          <a:ext cx="4530725" cy="2057400"/>
        </p:xfrm>
        <a:graphic>
          <a:graphicData uri="http://schemas.openxmlformats.org/presentationml/2006/ole">
            <p:oleObj spid="_x0000_s41988" name="Visio" r:id="rId3" imgW="4436364" imgH="2014614" progId="Visio.Drawing.11">
              <p:embed/>
            </p:oleObj>
          </a:graphicData>
        </a:graphic>
      </p:graphicFrame>
      <p:sp>
        <p:nvSpPr>
          <p:cNvPr id="31" name="CasellaDiTesto 30"/>
          <p:cNvSpPr txBox="1"/>
          <p:nvPr/>
        </p:nvSpPr>
        <p:spPr bwMode="auto">
          <a:xfrm>
            <a:off x="6477000" y="3725513"/>
            <a:ext cx="29945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it-IT" sz="1600" b="0" i="0" u="none" strike="noStrike" kern="0" cap="none" spc="0" normalizeH="0" baseline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Temperature = 20°C</a:t>
            </a:r>
          </a:p>
        </p:txBody>
      </p:sp>
      <p:sp>
        <p:nvSpPr>
          <p:cNvPr id="9" name="CasellaDiTesto 30"/>
          <p:cNvSpPr txBox="1"/>
          <p:nvPr/>
        </p:nvSpPr>
        <p:spPr bwMode="auto">
          <a:xfrm>
            <a:off x="5257800" y="5257800"/>
            <a:ext cx="29945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lang="it-IT" sz="1600" b="0" kern="0" dirty="0" smtClean="0">
                <a:solidFill>
                  <a:srgbClr val="6C8F3D"/>
                </a:solidFill>
                <a:latin typeface="+mn-lt"/>
              </a:rPr>
              <a:t>Distributed RC network</a:t>
            </a:r>
            <a:endParaRPr kumimoji="0" lang="it-IT" sz="1600" b="0" i="0" u="none" strike="noStrike" kern="0" cap="none" spc="0" normalizeH="0" baseline="0" dirty="0" smtClean="0">
              <a:ln>
                <a:noFill/>
              </a:ln>
              <a:solidFill>
                <a:srgbClr val="6C8F3D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2" name="Picture 11" descr="interconnect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38"/>
          <a:stretch>
            <a:fillRect/>
          </a:stretch>
        </p:blipFill>
        <p:spPr>
          <a:xfrm>
            <a:off x="4419600" y="5381350"/>
            <a:ext cx="2341371" cy="876809"/>
          </a:xfrm>
          <a:prstGeom prst="rect">
            <a:avLst/>
          </a:prstGeom>
        </p:spPr>
      </p:pic>
      <p:pic>
        <p:nvPicPr>
          <p:cNvPr id="13" name="Picture 12" descr="interconnect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38"/>
          <a:stretch>
            <a:fillRect/>
          </a:stretch>
        </p:blipFill>
        <p:spPr>
          <a:xfrm>
            <a:off x="6345429" y="5371591"/>
            <a:ext cx="2341371" cy="87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of the Z-Strip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8191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 bwMode="auto">
          <a:xfrm flipH="1" flipV="1">
            <a:off x="1066800" y="3886200"/>
            <a:ext cx="533400" cy="1066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asellaDiTesto 6"/>
          <p:cNvSpPr txBox="1"/>
          <p:nvPr/>
        </p:nvSpPr>
        <p:spPr bwMode="auto">
          <a:xfrm>
            <a:off x="990600" y="5029200"/>
            <a:ext cx="79248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Distributed R-C network</a:t>
            </a:r>
            <a:r>
              <a:rPr kumimoji="0" lang="en-US" sz="1600" b="0" i="0" u="none" strike="noStrike" kern="0" cap="none" spc="0" normalizeH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 both on detector and on fanout</a:t>
            </a:r>
          </a:p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lang="en-US" sz="1600" b="0" kern="0" dirty="0" smtClean="0">
                <a:solidFill>
                  <a:srgbClr val="6C8F3D"/>
                </a:solidFill>
                <a:latin typeface="+mn-lt"/>
              </a:rPr>
              <a:t>Moreover the 2 type of networks are interleaved several times for ganged strips!  </a:t>
            </a:r>
            <a:endParaRPr kumimoji="0" lang="en-US" sz="1600" b="0" i="0" u="none" strike="noStrike" kern="0" cap="none" spc="0" normalizeH="0" dirty="0" smtClean="0">
              <a:ln>
                <a:noFill/>
              </a:ln>
              <a:solidFill>
                <a:srgbClr val="6C8F3D"/>
              </a:solidFill>
              <a:effectLst/>
              <a:uLnTx/>
              <a:uFillTx/>
              <a:latin typeface="+mn-lt"/>
            </a:endParaRPr>
          </a:p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en-US" sz="1600" b="0" i="0" u="none" strike="noStrike" kern="0" cap="none" spc="0" normalizeH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rgbClr val="6C8F3D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 flipH="1" flipV="1">
            <a:off x="1752600" y="2895600"/>
            <a:ext cx="76200" cy="1981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2 10"/>
          <p:cNvCxnSpPr/>
          <p:nvPr/>
        </p:nvCxnSpPr>
        <p:spPr bwMode="auto">
          <a:xfrm flipH="1" flipV="1">
            <a:off x="3048000" y="3810000"/>
            <a:ext cx="533400" cy="1066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2 11"/>
          <p:cNvCxnSpPr/>
          <p:nvPr/>
        </p:nvCxnSpPr>
        <p:spPr bwMode="auto">
          <a:xfrm flipH="1" flipV="1">
            <a:off x="3733800" y="2819400"/>
            <a:ext cx="76200" cy="1981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867962"/>
              </p:ext>
            </p:extLst>
          </p:nvPr>
        </p:nvGraphicFramePr>
        <p:xfrm>
          <a:off x="228600" y="1673606"/>
          <a:ext cx="8686800" cy="1755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885"/>
                <a:gridCol w="668951"/>
                <a:gridCol w="502763"/>
                <a:gridCol w="914400"/>
                <a:gridCol w="533400"/>
                <a:gridCol w="533400"/>
                <a:gridCol w="533400"/>
                <a:gridCol w="762000"/>
                <a:gridCol w="704089"/>
                <a:gridCol w="896111"/>
                <a:gridCol w="685800"/>
                <a:gridCol w="676657"/>
                <a:gridCol w="694944"/>
              </a:tblGrid>
              <a:tr h="492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Strip side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Layer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Strip </a:t>
                      </a:r>
                      <a:r>
                        <a:rPr lang="en-US" sz="1200" dirty="0" smtClean="0">
                          <a:effectLst/>
                        </a:rPr>
                        <a:t>length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(cm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</a:rPr>
                        <a:t>D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pF)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</a:t>
                      </a:r>
                      <a:r>
                        <a:rPr lang="en-US" sz="1200" baseline="-25000" dirty="0" smtClean="0">
                          <a:effectLst/>
                        </a:rPr>
                        <a:t>D </a:t>
                      </a:r>
                      <a:r>
                        <a:rPr lang="en-US" sz="1200" baseline="0" dirty="0" smtClean="0">
                          <a:effectLst/>
                        </a:rPr>
                        <a:t> 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Ω)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</a:t>
                      </a:r>
                      <a:r>
                        <a:rPr lang="en-US" sz="1200" baseline="-25000" dirty="0" smtClean="0">
                          <a:effectLst/>
                        </a:rPr>
                        <a:t>B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MΩ)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leak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at startup (</a:t>
                      </a:r>
                      <a:r>
                        <a:rPr lang="en-US" sz="1200" dirty="0" err="1" smtClean="0">
                          <a:effectLst/>
                        </a:rPr>
                        <a:t>nA</a:t>
                      </a:r>
                      <a:r>
                        <a:rPr lang="en-US" sz="1200" dirty="0" smtClean="0">
                          <a:effectLst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leak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7.5y BK (</a:t>
                      </a:r>
                      <a:r>
                        <a:rPr lang="en-US" sz="1200" dirty="0" err="1" smtClean="0">
                          <a:effectLst/>
                        </a:rPr>
                        <a:t>nA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leak</a:t>
                      </a:r>
                      <a:r>
                        <a:rPr lang="en-US" sz="1200" baseline="-25000" dirty="0" smtClean="0">
                          <a:effectLst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7.5y</a:t>
                      </a:r>
                      <a:r>
                        <a:rPr lang="en-US" sz="1200" baseline="0" dirty="0" smtClean="0">
                          <a:effectLst/>
                        </a:rPr>
                        <a:t> 5xBK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</a:rPr>
                        <a:t>AC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pF)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</a:t>
                      </a:r>
                      <a:r>
                        <a:rPr lang="en-US" sz="1200" baseline="-25000" dirty="0" err="1" smtClean="0">
                          <a:effectLst/>
                        </a:rPr>
                        <a:t>fanout</a:t>
                      </a:r>
                      <a:r>
                        <a:rPr lang="en-US" sz="1200" baseline="-250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pF)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R</a:t>
                      </a:r>
                      <a:r>
                        <a:rPr lang="en-US" sz="1200" baseline="-25000" dirty="0" err="1" smtClean="0">
                          <a:effectLst/>
                        </a:rPr>
                        <a:t>fanout</a:t>
                      </a:r>
                      <a:r>
                        <a:rPr lang="en-US" sz="1200" baseline="-250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Ω)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Phi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30.34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484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1213.6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Phi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38.04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64.7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1521.6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513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925.2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  <a:tr h="25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Z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925.2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26" marR="67826" marT="0" marB="0" anchor="ctr"/>
                </a:tc>
              </a:tr>
            </a:tbl>
          </a:graphicData>
        </a:graphic>
      </p:graphicFrame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22C58C31-5CB3-404A-8324-0ECC24C268B6}" type="slidenum">
              <a:rPr lang="it-IT" sz="1000" smtClean="0">
                <a:solidFill>
                  <a:srgbClr val="669933"/>
                </a:solidFill>
              </a:rPr>
              <a:pPr/>
              <a:t>7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6147" name="Rectangle 1026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r>
              <a:rPr lang="en-US" dirty="0" smtClean="0"/>
              <a:t>FE-Model</a:t>
            </a:r>
            <a:endParaRPr lang="it-IT" dirty="0" smtClean="0"/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779907"/>
            <a:ext cx="78486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Detector Model used in simulation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416220"/>
                </a:solidFill>
              </a:rPr>
              <a:t>(including ganging)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Detectors Parameters (Updated by Luciano </a:t>
            </a:r>
            <a:r>
              <a:rPr lang="en-US" sz="1600" dirty="0" err="1" smtClean="0"/>
              <a:t>Bosisio</a:t>
            </a:r>
            <a:r>
              <a:rPr lang="en-US" sz="1600" dirty="0" smtClean="0"/>
              <a:t> May 20, 2012):</a:t>
            </a:r>
            <a:endParaRPr lang="en-GB" sz="1600" dirty="0" smtClean="0">
              <a:solidFill>
                <a:srgbClr val="416220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523092" y="3733800"/>
          <a:ext cx="4530421" cy="2057400"/>
        </p:xfrm>
        <a:graphic>
          <a:graphicData uri="http://schemas.openxmlformats.org/presentationml/2006/ole">
            <p:oleObj spid="_x0000_s43010" name="Visio" r:id="rId3" imgW="4436364" imgH="2014614" progId="Visio.Drawing.11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-34925" y="3733800"/>
          <a:ext cx="4530725" cy="2057400"/>
        </p:xfrm>
        <a:graphic>
          <a:graphicData uri="http://schemas.openxmlformats.org/presentationml/2006/ole">
            <p:oleObj spid="_x0000_s43011" name="Visio" r:id="rId4" imgW="4436364" imgH="2014614" progId="Visio.Drawing.11">
              <p:embed/>
            </p:oleObj>
          </a:graphicData>
        </a:graphic>
      </p:graphicFrame>
      <p:sp>
        <p:nvSpPr>
          <p:cNvPr id="15" name="Rectangle 1027"/>
          <p:cNvSpPr txBox="1">
            <a:spLocks noChangeArrowheads="1"/>
          </p:cNvSpPr>
          <p:nvPr/>
        </p:nvSpPr>
        <p:spPr bwMode="auto">
          <a:xfrm>
            <a:off x="1371600" y="3886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Model for Phi side</a:t>
            </a:r>
          </a:p>
        </p:txBody>
      </p:sp>
      <p:sp>
        <p:nvSpPr>
          <p:cNvPr id="16" name="Rectangle 1027"/>
          <p:cNvSpPr txBox="1">
            <a:spLocks noChangeArrowheads="1"/>
          </p:cNvSpPr>
          <p:nvPr/>
        </p:nvSpPr>
        <p:spPr bwMode="auto">
          <a:xfrm>
            <a:off x="6248400" y="3962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C8F3D"/>
                </a:solidFill>
                <a:effectLst/>
                <a:uLnTx/>
                <a:uFillTx/>
                <a:latin typeface="+mn-lt"/>
              </a:rPr>
              <a:t>Model for Z side</a:t>
            </a:r>
          </a:p>
        </p:txBody>
      </p:sp>
      <p:sp>
        <p:nvSpPr>
          <p:cNvPr id="21" name="Oval 18"/>
          <p:cNvSpPr/>
          <p:nvPr/>
        </p:nvSpPr>
        <p:spPr bwMode="auto">
          <a:xfrm>
            <a:off x="2971800" y="2854166"/>
            <a:ext cx="914400" cy="346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22" name="Oval 18"/>
          <p:cNvSpPr/>
          <p:nvPr/>
        </p:nvSpPr>
        <p:spPr bwMode="auto">
          <a:xfrm>
            <a:off x="7620000" y="2854166"/>
            <a:ext cx="1143000" cy="346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cxnSp>
        <p:nvCxnSpPr>
          <p:cNvPr id="24" name="Connettore 2 23"/>
          <p:cNvCxnSpPr/>
          <p:nvPr/>
        </p:nvCxnSpPr>
        <p:spPr bwMode="auto">
          <a:xfrm rot="10800000">
            <a:off x="3733800" y="3200400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ttore 2 24"/>
          <p:cNvCxnSpPr/>
          <p:nvPr/>
        </p:nvCxnSpPr>
        <p:spPr bwMode="auto">
          <a:xfrm flipV="1">
            <a:off x="6629400" y="3124200"/>
            <a:ext cx="10668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asellaDiTesto 27"/>
          <p:cNvSpPr txBox="1"/>
          <p:nvPr/>
        </p:nvSpPr>
        <p:spPr bwMode="auto">
          <a:xfrm>
            <a:off x="4800600" y="3581400"/>
            <a:ext cx="1646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Similar ratios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before radiations damage</a:t>
            </a:r>
            <a:endParaRPr lang="it-IT" dirty="0" smtClean="0"/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8</a:t>
            </a:fld>
            <a:endParaRPr lang="it-IT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244390"/>
              </p:ext>
            </p:extLst>
          </p:nvPr>
        </p:nvGraphicFramePr>
        <p:xfrm>
          <a:off x="4876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786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3325277"/>
              </p:ext>
            </p:extLst>
          </p:nvPr>
        </p:nvGraphicFramePr>
        <p:xfrm>
          <a:off x="4953000" y="434340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170611"/>
              </p:ext>
            </p:extLst>
          </p:nvPr>
        </p:nvGraphicFramePr>
        <p:xfrm>
          <a:off x="685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8160540"/>
              </p:ext>
            </p:extLst>
          </p:nvPr>
        </p:nvGraphicFramePr>
        <p:xfrm>
          <a:off x="457200" y="434340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1083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914400" y="9906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990600" y="35814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  <p:sp>
        <p:nvSpPr>
          <p:cNvPr id="14" name="Content Placeholder 3"/>
          <p:cNvSpPr txBox="1">
            <a:spLocks noGrp="1"/>
          </p:cNvSpPr>
          <p:nvPr>
            <p:ph idx="1"/>
          </p:nvPr>
        </p:nvSpPr>
        <p:spPr bwMode="auto">
          <a:xfrm>
            <a:off x="4953000" y="9906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5029200" y="35814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after 7.5 years</a:t>
            </a:r>
            <a:br>
              <a:rPr lang="en-GB" dirty="0" smtClean="0"/>
            </a:br>
            <a:r>
              <a:rPr lang="en-GB" dirty="0" smtClean="0"/>
              <a:t>(without safety factor)</a:t>
            </a:r>
            <a:endParaRPr lang="it-IT" dirty="0" smtClean="0"/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9</a:t>
            </a:fld>
            <a:endParaRPr lang="it-IT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244390"/>
              </p:ext>
            </p:extLst>
          </p:nvPr>
        </p:nvGraphicFramePr>
        <p:xfrm>
          <a:off x="4876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439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583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663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783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3325277"/>
              </p:ext>
            </p:extLst>
          </p:nvPr>
        </p:nvGraphicFramePr>
        <p:xfrm>
          <a:off x="4953000" y="435991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332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446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516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170611"/>
              </p:ext>
            </p:extLst>
          </p:nvPr>
        </p:nvGraphicFramePr>
        <p:xfrm>
          <a:off x="685800" y="1752600"/>
          <a:ext cx="334446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88"/>
                <a:gridCol w="574830"/>
                <a:gridCol w="574830"/>
                <a:gridCol w="574830"/>
                <a:gridCol w="6270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478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665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796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8160540"/>
              </p:ext>
            </p:extLst>
          </p:nvPr>
        </p:nvGraphicFramePr>
        <p:xfrm>
          <a:off x="457200" y="434340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381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436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523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603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1304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914400" y="9906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990600" y="35814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  <p:sp>
        <p:nvSpPr>
          <p:cNvPr id="14" name="Content Placeholder 3"/>
          <p:cNvSpPr txBox="1">
            <a:spLocks noGrp="1"/>
          </p:cNvSpPr>
          <p:nvPr>
            <p:ph idx="1"/>
          </p:nvPr>
        </p:nvSpPr>
        <p:spPr bwMode="auto">
          <a:xfrm>
            <a:off x="4953000" y="9906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  <a:endParaRPr lang="en-US" b="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5029200" y="35814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Z-Strip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noFill/>
        <a:ln w="28575">
          <a:solidFill>
            <a:srgbClr val="FF0000"/>
          </a:solidFill>
          <a:tailEnd type="arrow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tabLst/>
          <a:defRPr kumimoji="0" sz="1600" b="0" i="0" u="none" strike="noStrike" kern="0" cap="none" spc="0" normalizeH="0" baseline="0" smtClean="0">
            <a:ln>
              <a:noFill/>
            </a:ln>
            <a:solidFill>
              <a:srgbClr val="6C8F3D"/>
            </a:solidFill>
            <a:effectLst/>
            <a:uLnTx/>
            <a:uFillTx/>
            <a:latin typeface="+mn-lt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9623</TotalTime>
  <Words>1359</Words>
  <Application>Microsoft Office PowerPoint</Application>
  <PresentationFormat>On-screen Show (4:3)</PresentationFormat>
  <Paragraphs>936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Struttura predefinita</vt:lpstr>
      <vt:lpstr>Documento</vt:lpstr>
      <vt:lpstr>Visio</vt:lpstr>
      <vt:lpstr>Slide 1</vt:lpstr>
      <vt:lpstr>Table of Contents</vt:lpstr>
      <vt:lpstr>Remind of chosen architecture</vt:lpstr>
      <vt:lpstr>ENC Contributions</vt:lpstr>
      <vt:lpstr>FE-Model</vt:lpstr>
      <vt:lpstr>Connection of the Z-Strip </vt:lpstr>
      <vt:lpstr>FE-Model</vt:lpstr>
      <vt:lpstr>ENC Estimation before radiations damage</vt:lpstr>
      <vt:lpstr>ENC Estimation after 7.5 years (without safety factor)</vt:lpstr>
      <vt:lpstr>ENC Estimation after 7.5 years (Safety factor=5)</vt:lpstr>
      <vt:lpstr>Noise summary</vt:lpstr>
      <vt:lpstr>Table of Contents</vt:lpstr>
      <vt:lpstr>Timing Resolution with TOT – Noise jitter</vt:lpstr>
      <vt:lpstr>Timing Resolution with TOT</vt:lpstr>
      <vt:lpstr>Combining the 2 effect  </vt:lpstr>
      <vt:lpstr>Timing Resolution with TOT</vt:lpstr>
      <vt:lpstr>Conclusion and next activities</vt:lpstr>
    </vt:vector>
  </TitlesOfParts>
  <Company>siwa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Nome utente</cp:lastModifiedBy>
  <cp:revision>790</cp:revision>
  <cp:lastPrinted>2012-03-05T14:42:54Z</cp:lastPrinted>
  <dcterms:created xsi:type="dcterms:W3CDTF">2003-06-16T09:31:13Z</dcterms:created>
  <dcterms:modified xsi:type="dcterms:W3CDTF">2012-06-01T13:44:43Z</dcterms:modified>
</cp:coreProperties>
</file>