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281" r:id="rId4"/>
    <p:sldId id="282" r:id="rId5"/>
    <p:sldId id="302" r:id="rId6"/>
    <p:sldId id="306" r:id="rId7"/>
    <p:sldId id="307" r:id="rId8"/>
    <p:sldId id="308" r:id="rId9"/>
    <p:sldId id="304" r:id="rId10"/>
    <p:sldId id="303" r:id="rId11"/>
    <p:sldId id="309" r:id="rId12"/>
    <p:sldId id="310" r:id="rId13"/>
    <p:sldId id="279" r:id="rId14"/>
    <p:sldId id="313" r:id="rId15"/>
    <p:sldId id="314" r:id="rId16"/>
    <p:sldId id="315" r:id="rId17"/>
    <p:sldId id="316" r:id="rId18"/>
    <p:sldId id="312" r:id="rId19"/>
    <p:sldId id="317" r:id="rId20"/>
    <p:sldId id="318" r:id="rId21"/>
    <p:sldId id="286" r:id="rId22"/>
    <p:sldId id="285" r:id="rId23"/>
    <p:sldId id="288" r:id="rId24"/>
    <p:sldId id="323" r:id="rId25"/>
    <p:sldId id="322" r:id="rId26"/>
    <p:sldId id="287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4660"/>
  </p:normalViewPr>
  <p:slideViewPr>
    <p:cSldViewPr showGuides="1">
      <p:cViewPr varScale="1">
        <p:scale>
          <a:sx n="60" d="100"/>
          <a:sy n="60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5C022-E26A-4200-8319-9A1160E502E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E798-07E6-4F83-B8C7-567447ED3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E798-07E6-4F83-B8C7-567447ED39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E798-07E6-4F83-B8C7-567447ED39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E798-07E6-4F83-B8C7-567447ED39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907-2864-4DA4-9CA0-D5806CAFB4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36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E798-07E6-4F83-B8C7-567447ED39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E44C-8485-4472-9492-4792A3E0D5AE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3464-8FF4-4D49-B7B5-224484D595B6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C4B-20AD-4636-A741-3827685F92CE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CB50-FF31-4DCA-85F2-57AFAAFD5D12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B398-977B-44C3-B178-7577280F8533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E299-15E7-4939-8339-025A0E41A35C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4739-E639-4855-B66D-7AE4D609B9F1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0F5B-CC41-454A-B4BD-7C8DF9570F4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6B63-01FC-4EB5-8247-AA168C786DF7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22C2-25DE-40BE-B486-28BC5A6B5DD6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653-554D-4089-AE1C-2F543209746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3C3C-00D2-4F76-9D49-F7EBD52455F5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1266-1BC9-4F66-89DB-EB7B1E447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unipi.it/princ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Meeting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13360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  <a:t>Marcello A. </a:t>
            </a:r>
            <a:r>
              <a:rPr lang="en-GB" sz="3600" b="1" dirty="0" err="1" smtClean="0">
                <a:solidFill>
                  <a:srgbClr val="FF3300"/>
                </a:solidFill>
                <a:latin typeface="Bradley Hand ITC" pitchFamily="66" charset="0"/>
              </a:rPr>
              <a:t>Giorgi</a:t>
            </a:r>
            <a: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  <a:t/>
            </a:r>
            <a:br>
              <a:rPr lang="en-GB" sz="3600" b="1" dirty="0" smtClean="0">
                <a:solidFill>
                  <a:srgbClr val="FF3300"/>
                </a:solidFill>
                <a:latin typeface="Bradley Hand ITC" pitchFamily="66" charset="0"/>
              </a:rPr>
            </a:br>
            <a:r>
              <a:rPr lang="en-GB" b="1" dirty="0" err="1" smtClean="0">
                <a:solidFill>
                  <a:srgbClr val="FF3300"/>
                </a:solidFill>
                <a:latin typeface="Bradley Hand ITC" pitchFamily="66" charset="0"/>
              </a:rPr>
              <a:t>Università</a:t>
            </a:r>
            <a:r>
              <a:rPr lang="en-GB" b="1" dirty="0" smtClean="0">
                <a:solidFill>
                  <a:srgbClr val="FF3300"/>
                </a:solidFill>
                <a:latin typeface="Bradley Hand ITC" pitchFamily="66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latin typeface="Bradley Hand ITC" pitchFamily="66" charset="0"/>
              </a:rPr>
              <a:t>di</a:t>
            </a:r>
            <a:r>
              <a:rPr lang="en-GB" b="1" dirty="0" smtClean="0">
                <a:solidFill>
                  <a:srgbClr val="FF3300"/>
                </a:solidFill>
                <a:latin typeface="Bradley Hand ITC" pitchFamily="66" charset="0"/>
              </a:rPr>
              <a:t> Pisa    &amp;          Pisa</a:t>
            </a:r>
          </a:p>
          <a:p>
            <a:pPr marL="342900" indent="-342900"/>
            <a:endParaRPr lang="en-GB" b="1" dirty="0" smtClean="0">
              <a:solidFill>
                <a:srgbClr val="FF3300"/>
              </a:solidFill>
              <a:latin typeface="Bradley Hand ITC" pitchFamily="66" charset="0"/>
            </a:endParaRPr>
          </a:p>
          <a:p>
            <a:pPr marL="342900" indent="-342900"/>
            <a:r>
              <a:rPr lang="en-US" i="1" dirty="0" smtClean="0">
                <a:solidFill>
                  <a:srgbClr val="006BD6"/>
                </a:solidFill>
              </a:rPr>
              <a:t>4</a:t>
            </a:r>
            <a:r>
              <a:rPr lang="en-US" i="1" baseline="30000" dirty="0" smtClean="0">
                <a:solidFill>
                  <a:srgbClr val="006BD6"/>
                </a:solidFill>
              </a:rPr>
              <a:t>th</a:t>
            </a:r>
            <a:r>
              <a:rPr lang="en-US" i="1" dirty="0" smtClean="0">
                <a:solidFill>
                  <a:srgbClr val="006BD6"/>
                </a:solidFill>
              </a:rPr>
              <a:t>       Collaboration &amp; General Meeting </a:t>
            </a:r>
          </a:p>
          <a:p>
            <a:pPr marL="342900" indent="-342900"/>
            <a:r>
              <a:rPr lang="en-US" i="1" dirty="0" smtClean="0">
                <a:solidFill>
                  <a:srgbClr val="006BD6"/>
                </a:solidFill>
              </a:rPr>
              <a:t>La </a:t>
            </a:r>
            <a:r>
              <a:rPr lang="en-US" i="1" dirty="0" err="1" smtClean="0">
                <a:solidFill>
                  <a:srgbClr val="006BD6"/>
                </a:solidFill>
              </a:rPr>
              <a:t>Biodola</a:t>
            </a:r>
            <a:r>
              <a:rPr lang="en-US" i="1" dirty="0" smtClean="0">
                <a:solidFill>
                  <a:srgbClr val="006BD6"/>
                </a:solidFill>
              </a:rPr>
              <a:t>  June </a:t>
            </a:r>
            <a:r>
              <a:rPr lang="en-US" i="1" dirty="0" smtClean="0">
                <a:solidFill>
                  <a:srgbClr val="006BD6"/>
                </a:solidFill>
              </a:rPr>
              <a:t>4, </a:t>
            </a:r>
            <a:r>
              <a:rPr lang="en-US" i="1" dirty="0" smtClean="0">
                <a:solidFill>
                  <a:srgbClr val="006BD6"/>
                </a:solidFill>
              </a:rPr>
              <a:t>2012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284" y="228600"/>
            <a:ext cx="23257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86400"/>
            <a:ext cx="457200" cy="4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Universita' di Pi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568" y="4419600"/>
            <a:ext cx="80763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nf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19600"/>
            <a:ext cx="685801" cy="6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838200"/>
            <a:ext cx="87264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New physics could strengthen the superb case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2012……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81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800000"/>
                </a:solidFill>
              </a:rPr>
              <a:t>Absence of</a:t>
            </a:r>
            <a:endParaRPr lang="en-GB" sz="4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the other flavor experiments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BesIII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BELLEII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end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 presentations from the other Flavor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Communities  (BESIII,CMS,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have seen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report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BELLEII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F969-5B16-4E0D-AAC6-9AAF2D922B71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6B63-01FC-4EB5-8247-AA168C786DF7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90575"/>
            <a:ext cx="7658100" cy="582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8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BELLEII luminosity expectation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667000" cy="38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>
            <a:noAutofit/>
          </a:bodyPr>
          <a:lstStyle/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M.Biagini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M.Ferrario,A.Variola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R.Petronzio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is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will contain Hybrid structure allowing X-FEL with no perturbation   on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fundamental Physics Mission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Structure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started spending money.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Recruitment  of technical staff started.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3/20/2012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9611-9CB7-4E89-A080-60823B43888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layout in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TorVergata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57" y="990600"/>
            <a:ext cx="787528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>
            <a:noAutofit/>
          </a:bodyPr>
          <a:lstStyle/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M.Biagini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M.Ferrario,A.Variola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R.Petronzio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is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will contain Hybrid structure allowing X-FEL with no perturbation  on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fundamental Physics Mission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Structure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started spending money.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Recruitment  of technical staff started.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3/20/2012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9611-9CB7-4E89-A080-60823B43888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6B63-01FC-4EB5-8247-AA168C786DF7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5085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>
            <a:noAutofit/>
          </a:bodyPr>
          <a:lstStyle/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M.Biagini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M.Ferrario,A.Variola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R.Petronzio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is defined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will contain Hybrid structure allowing X-FEL with no perturbation  on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fundamental Physics Mission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Structure defined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3/20/2012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9611-9CB7-4E89-A080-60823B43888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71800" y="152400"/>
            <a:ext cx="260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governance</a:t>
            </a:r>
            <a:r>
              <a:rPr lang="it-IT" b="1" dirty="0" smtClean="0">
                <a:solidFill>
                  <a:schemeClr val="tx2"/>
                </a:solidFill>
              </a:rPr>
              <a:t> CABIBBO </a:t>
            </a:r>
            <a:r>
              <a:rPr lang="it-IT" b="1" dirty="0" err="1" smtClean="0">
                <a:solidFill>
                  <a:schemeClr val="tx2"/>
                </a:solidFill>
              </a:rPr>
              <a:t>Lab</a:t>
            </a:r>
            <a:endParaRPr lang="it-IT" b="1" dirty="0">
              <a:solidFill>
                <a:schemeClr val="tx2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876256" y="6237312"/>
          <a:ext cx="2101850" cy="433387"/>
        </p:xfrm>
        <a:graphic>
          <a:graphicData uri="http://schemas.openxmlformats.org/presentationml/2006/ole">
            <p:oleObj spid="_x0000_s5122" name="Immagine bitmap" r:id="rId3" imgW="3200000" imgH="638264" progId="PBrush">
              <p:embed/>
            </p:oleObj>
          </a:graphicData>
        </a:graphic>
      </p:graphicFrame>
      <p:grpSp>
        <p:nvGrpSpPr>
          <p:cNvPr id="2" name="Gruppo 12"/>
          <p:cNvGrpSpPr/>
          <p:nvPr/>
        </p:nvGrpSpPr>
        <p:grpSpPr>
          <a:xfrm>
            <a:off x="3809511" y="692696"/>
            <a:ext cx="1122529" cy="288032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4" name="Rettangolo 1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ASSEMBLEA DEI. SOCI</a:t>
              </a:r>
              <a:endParaRPr lang="it-IT" sz="800" kern="1200" dirty="0"/>
            </a:p>
          </p:txBody>
        </p:sp>
      </p:grpSp>
      <p:grpSp>
        <p:nvGrpSpPr>
          <p:cNvPr id="3" name="Gruppo 15"/>
          <p:cNvGrpSpPr/>
          <p:nvPr/>
        </p:nvGrpSpPr>
        <p:grpSpPr>
          <a:xfrm>
            <a:off x="6329791" y="692696"/>
            <a:ext cx="1122529" cy="288032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7" name="Rettangolo 1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COLLEGIO DEI REVISORI</a:t>
              </a:r>
              <a:endParaRPr lang="it-IT" sz="800" kern="1200" dirty="0"/>
            </a:p>
          </p:txBody>
        </p:sp>
      </p:grpSp>
      <p:sp>
        <p:nvSpPr>
          <p:cNvPr id="19" name="Freccia bidirezionale orizzontale 18"/>
          <p:cNvSpPr/>
          <p:nvPr/>
        </p:nvSpPr>
        <p:spPr>
          <a:xfrm>
            <a:off x="2411760" y="764704"/>
            <a:ext cx="129614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bidirezionale orizzontale 19"/>
          <p:cNvSpPr/>
          <p:nvPr/>
        </p:nvSpPr>
        <p:spPr>
          <a:xfrm>
            <a:off x="4932040" y="764704"/>
            <a:ext cx="129614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bidirezionale orizzontale 20"/>
          <p:cNvSpPr/>
          <p:nvPr/>
        </p:nvSpPr>
        <p:spPr>
          <a:xfrm rot="952156">
            <a:off x="2370210" y="994845"/>
            <a:ext cx="1162975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bidirezionale orizzontale 21"/>
          <p:cNvSpPr/>
          <p:nvPr/>
        </p:nvSpPr>
        <p:spPr>
          <a:xfrm rot="20624345" flipV="1">
            <a:off x="2463115" y="1018066"/>
            <a:ext cx="119018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25"/>
          <p:cNvGrpSpPr/>
          <p:nvPr/>
        </p:nvGrpSpPr>
        <p:grpSpPr>
          <a:xfrm>
            <a:off x="1187624" y="692696"/>
            <a:ext cx="1122529" cy="288032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7" name="Rettangolo 2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COMITATO FINANZE</a:t>
              </a:r>
              <a:endParaRPr lang="it-IT" sz="800" kern="1200" dirty="0"/>
            </a:p>
          </p:txBody>
        </p:sp>
      </p:grpSp>
      <p:grpSp>
        <p:nvGrpSpPr>
          <p:cNvPr id="6" name="Gruppo 28"/>
          <p:cNvGrpSpPr/>
          <p:nvPr/>
        </p:nvGrpSpPr>
        <p:grpSpPr>
          <a:xfrm>
            <a:off x="1115616" y="1340768"/>
            <a:ext cx="1410561" cy="288032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30" name="Rettangolo 29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ttangolo 3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CONSIGLIO TECNICO SCIENTIFICO</a:t>
              </a:r>
              <a:endParaRPr lang="it-IT" sz="800" kern="1200" dirty="0"/>
            </a:p>
          </p:txBody>
        </p:sp>
      </p:grpSp>
      <p:cxnSp>
        <p:nvCxnSpPr>
          <p:cNvPr id="33" name="Connettore 1 32"/>
          <p:cNvCxnSpPr/>
          <p:nvPr/>
        </p:nvCxnSpPr>
        <p:spPr>
          <a:xfrm flipH="1">
            <a:off x="1763688" y="1196752"/>
            <a:ext cx="187220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1763688" y="1196752"/>
            <a:ext cx="0" cy="144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4355976" y="980728"/>
            <a:ext cx="0" cy="2880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4384176" y="1124744"/>
            <a:ext cx="0" cy="1512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44"/>
          <p:cNvGrpSpPr/>
          <p:nvPr/>
        </p:nvGrpSpPr>
        <p:grpSpPr>
          <a:xfrm>
            <a:off x="3664096" y="1664895"/>
            <a:ext cx="1483968" cy="323945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46" name="Rettangolo 45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kern="1200" dirty="0" smtClean="0"/>
                <a:t>DIRETTORATO</a:t>
              </a:r>
              <a:endParaRPr lang="it-IT" sz="1000" kern="1200" dirty="0"/>
            </a:p>
          </p:txBody>
        </p:sp>
      </p:grpSp>
      <p:grpSp>
        <p:nvGrpSpPr>
          <p:cNvPr id="8" name="Gruppo 51"/>
          <p:cNvGrpSpPr/>
          <p:nvPr/>
        </p:nvGrpSpPr>
        <p:grpSpPr>
          <a:xfrm>
            <a:off x="3635896" y="2168950"/>
            <a:ext cx="1548000" cy="396000"/>
            <a:chOff x="2736307" y="1224136"/>
            <a:chExt cx="1548000" cy="179929"/>
          </a:xfrm>
          <a:scene3d>
            <a:camera prst="orthographicFront"/>
            <a:lightRig rig="flat" dir="t"/>
          </a:scene3d>
        </p:grpSpPr>
        <p:sp>
          <p:nvSpPr>
            <p:cNvPr id="53" name="Rettangolo 52"/>
            <p:cNvSpPr/>
            <p:nvPr/>
          </p:nvSpPr>
          <p:spPr>
            <a:xfrm>
              <a:off x="2736307" y="1224136"/>
              <a:ext cx="1548000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ttangolo 53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kern="1200" dirty="0" smtClean="0"/>
                <a:t>RICERCA E COMPUTING     </a:t>
              </a:r>
              <a:r>
                <a:rPr lang="it-IT" sz="700" dirty="0" smtClean="0"/>
                <a:t>MARCELLO GIORGI</a:t>
              </a:r>
              <a:endParaRPr lang="it-IT" sz="700" kern="1200" dirty="0"/>
            </a:p>
          </p:txBody>
        </p:sp>
      </p:grpSp>
      <p:grpSp>
        <p:nvGrpSpPr>
          <p:cNvPr id="9" name="Gruppo 65"/>
          <p:cNvGrpSpPr/>
          <p:nvPr/>
        </p:nvGrpSpPr>
        <p:grpSpPr>
          <a:xfrm>
            <a:off x="281118" y="4005064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67" name="Rettangolo 6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ttangolo 6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ANELLI PRINCIPALI</a:t>
              </a:r>
              <a:endParaRPr lang="it-IT" sz="600" kern="1200" dirty="0"/>
            </a:p>
          </p:txBody>
        </p:sp>
      </p:grpSp>
      <p:grpSp>
        <p:nvGrpSpPr>
          <p:cNvPr id="10" name="Gruppo 83"/>
          <p:cNvGrpSpPr/>
          <p:nvPr/>
        </p:nvGrpSpPr>
        <p:grpSpPr>
          <a:xfrm>
            <a:off x="281118" y="4293096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85" name="Rettangolo 8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ttangolo 8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INSERIMENTO REGIONI</a:t>
              </a:r>
              <a:endParaRPr lang="it-IT" sz="600" kern="1200" dirty="0"/>
            </a:p>
          </p:txBody>
        </p:sp>
      </p:grpSp>
      <p:grpSp>
        <p:nvGrpSpPr>
          <p:cNvPr id="11" name="Gruppo 86"/>
          <p:cNvGrpSpPr/>
          <p:nvPr/>
        </p:nvGrpSpPr>
        <p:grpSpPr>
          <a:xfrm>
            <a:off x="281118" y="4581128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88" name="Rettangolo 8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ttangolo 88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RADIOFREQUENZA                                              </a:t>
              </a:r>
              <a:endParaRPr lang="it-IT" sz="600" kern="1200" dirty="0"/>
            </a:p>
          </p:txBody>
        </p:sp>
      </p:grpSp>
      <p:grpSp>
        <p:nvGrpSpPr>
          <p:cNvPr id="12" name="Gruppo 89"/>
          <p:cNvGrpSpPr/>
          <p:nvPr/>
        </p:nvGrpSpPr>
        <p:grpSpPr>
          <a:xfrm>
            <a:off x="281118" y="4869160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91" name="Rettangolo 9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ettangolo 9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LINAC</a:t>
              </a:r>
              <a:endParaRPr lang="it-IT" sz="600" kern="1200" dirty="0"/>
            </a:p>
          </p:txBody>
        </p:sp>
      </p:grpSp>
      <p:grpSp>
        <p:nvGrpSpPr>
          <p:cNvPr id="13" name="Gruppo 92"/>
          <p:cNvGrpSpPr/>
          <p:nvPr/>
        </p:nvGrpSpPr>
        <p:grpSpPr>
          <a:xfrm>
            <a:off x="281118" y="5157192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94" name="Rettangolo 9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ettangolo 9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INIETTORE COMPLESSO</a:t>
              </a:r>
              <a:endParaRPr lang="it-IT" sz="600" kern="1200" dirty="0"/>
            </a:p>
          </p:txBody>
        </p:sp>
      </p:grpSp>
      <p:grpSp>
        <p:nvGrpSpPr>
          <p:cNvPr id="16" name="Gruppo 95"/>
          <p:cNvGrpSpPr/>
          <p:nvPr/>
        </p:nvGrpSpPr>
        <p:grpSpPr>
          <a:xfrm>
            <a:off x="281118" y="5733256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97" name="Rettangolo 9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ettangolo 9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FEEDBACKS</a:t>
              </a:r>
              <a:endParaRPr lang="it-IT" sz="600" kern="1200" dirty="0"/>
            </a:p>
          </p:txBody>
        </p:sp>
      </p:grpSp>
      <p:grpSp>
        <p:nvGrpSpPr>
          <p:cNvPr id="23" name="Gruppo 98"/>
          <p:cNvGrpSpPr/>
          <p:nvPr/>
        </p:nvGrpSpPr>
        <p:grpSpPr>
          <a:xfrm>
            <a:off x="281118" y="5445224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00" name="Rettangolo 99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ettangolo 10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STRUMENTAZIONE</a:t>
              </a:r>
              <a:endParaRPr lang="it-IT" sz="600" kern="1200" dirty="0"/>
            </a:p>
          </p:txBody>
        </p:sp>
      </p:grpSp>
      <p:grpSp>
        <p:nvGrpSpPr>
          <p:cNvPr id="26" name="Gruppo 101"/>
          <p:cNvGrpSpPr/>
          <p:nvPr/>
        </p:nvGrpSpPr>
        <p:grpSpPr>
          <a:xfrm>
            <a:off x="281118" y="6021288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03" name="Rettangolo 102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ettangolo 10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CONTROLLI</a:t>
              </a:r>
              <a:endParaRPr lang="it-IT" sz="600" kern="1200" dirty="0"/>
            </a:p>
          </p:txBody>
        </p:sp>
      </p:grpSp>
      <p:grpSp>
        <p:nvGrpSpPr>
          <p:cNvPr id="29" name="Gruppo 104"/>
          <p:cNvGrpSpPr/>
          <p:nvPr/>
        </p:nvGrpSpPr>
        <p:grpSpPr>
          <a:xfrm>
            <a:off x="281118" y="6309320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06" name="Rettangolo 10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ettangolo 10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MAGNETE SUPERCONDUTTORE</a:t>
              </a:r>
              <a:endParaRPr lang="it-IT" sz="600" kern="1200" dirty="0"/>
            </a:p>
          </p:txBody>
        </p:sp>
      </p:grpSp>
      <p:grpSp>
        <p:nvGrpSpPr>
          <p:cNvPr id="32" name="Gruppo 22"/>
          <p:cNvGrpSpPr/>
          <p:nvPr/>
        </p:nvGrpSpPr>
        <p:grpSpPr>
          <a:xfrm>
            <a:off x="3635896" y="1124744"/>
            <a:ext cx="1483968" cy="323945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24" name="Rettangolo 23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tangolo 24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kern="1200" dirty="0" smtClean="0"/>
                <a:t>DIRETTORE GENERALE</a:t>
              </a:r>
              <a:r>
                <a:rPr lang="it-IT" sz="600" dirty="0" smtClean="0">
                  <a:solidFill>
                    <a:prstClr val="white"/>
                  </a:solidFill>
                </a:rPr>
                <a:t>       ROBERTO PETRONZIO</a:t>
              </a:r>
              <a:endParaRPr lang="it-IT" sz="1000" kern="1200" dirty="0"/>
            </a:p>
          </p:txBody>
        </p:sp>
      </p:grpSp>
      <p:grpSp>
        <p:nvGrpSpPr>
          <p:cNvPr id="34" name="Gruppo 124"/>
          <p:cNvGrpSpPr/>
          <p:nvPr/>
        </p:nvGrpSpPr>
        <p:grpSpPr>
          <a:xfrm>
            <a:off x="281119" y="3717032"/>
            <a:ext cx="1338553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26" name="Rettangolo 12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ettangolo 12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     FISICA DELL’ACCELERATORE  	</a:t>
              </a:r>
              <a:endParaRPr lang="it-IT" sz="600" kern="1200" dirty="0"/>
            </a:p>
          </p:txBody>
        </p:sp>
      </p:grpSp>
      <p:grpSp>
        <p:nvGrpSpPr>
          <p:cNvPr id="35" name="Gruppo 133"/>
          <p:cNvGrpSpPr/>
          <p:nvPr/>
        </p:nvGrpSpPr>
        <p:grpSpPr>
          <a:xfrm>
            <a:off x="2123727" y="4005064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35" name="Rettangolo 13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ettangolo 13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CONVERTITORI </a:t>
              </a:r>
              <a:r>
                <a:rPr lang="it-IT" sz="600" kern="1200" dirty="0" err="1" smtClean="0"/>
                <a:t>DI</a:t>
              </a:r>
              <a:r>
                <a:rPr lang="it-IT" sz="600" kern="1200" dirty="0" smtClean="0"/>
                <a:t> POTENZA</a:t>
              </a:r>
              <a:endParaRPr lang="it-IT" sz="600" kern="1200" dirty="0"/>
            </a:p>
          </p:txBody>
        </p:sp>
      </p:grpSp>
      <p:grpSp>
        <p:nvGrpSpPr>
          <p:cNvPr id="37" name="Gruppo 136"/>
          <p:cNvGrpSpPr/>
          <p:nvPr/>
        </p:nvGrpSpPr>
        <p:grpSpPr>
          <a:xfrm>
            <a:off x="2123727" y="4293096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38" name="Rettangolo 13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Rettangolo 138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VUOTO</a:t>
              </a:r>
              <a:endParaRPr lang="it-IT" sz="600" kern="1200" dirty="0"/>
            </a:p>
          </p:txBody>
        </p:sp>
      </p:grpSp>
      <p:grpSp>
        <p:nvGrpSpPr>
          <p:cNvPr id="38" name="Gruppo 139"/>
          <p:cNvGrpSpPr/>
          <p:nvPr/>
        </p:nvGrpSpPr>
        <p:grpSpPr>
          <a:xfrm>
            <a:off x="2123727" y="4581128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41" name="Rettangolo 14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Rettangolo 14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MECCANICA</a:t>
              </a:r>
              <a:endParaRPr lang="it-IT" sz="600" kern="1200" dirty="0"/>
            </a:p>
          </p:txBody>
        </p:sp>
      </p:grpSp>
      <p:grpSp>
        <p:nvGrpSpPr>
          <p:cNvPr id="39" name="Gruppo 142"/>
          <p:cNvGrpSpPr/>
          <p:nvPr/>
        </p:nvGrpSpPr>
        <p:grpSpPr>
          <a:xfrm>
            <a:off x="2123727" y="4869160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44" name="Rettangolo 14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Rettangolo 14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ELETTROTECNICA</a:t>
              </a:r>
              <a:endParaRPr lang="it-IT" sz="600" kern="1200" dirty="0"/>
            </a:p>
          </p:txBody>
        </p:sp>
      </p:grpSp>
      <p:grpSp>
        <p:nvGrpSpPr>
          <p:cNvPr id="40" name="Gruppo 145"/>
          <p:cNvGrpSpPr/>
          <p:nvPr/>
        </p:nvGrpSpPr>
        <p:grpSpPr>
          <a:xfrm>
            <a:off x="2123727" y="5157192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47" name="Rettangolo 14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Rettangolo 147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FLUIDO E VENTILAZIONE</a:t>
              </a:r>
              <a:endParaRPr lang="it-IT" sz="600" kern="1200" dirty="0"/>
            </a:p>
          </p:txBody>
        </p:sp>
      </p:grpSp>
      <p:grpSp>
        <p:nvGrpSpPr>
          <p:cNvPr id="41" name="Gruppo 148"/>
          <p:cNvGrpSpPr/>
          <p:nvPr/>
        </p:nvGrpSpPr>
        <p:grpSpPr>
          <a:xfrm>
            <a:off x="2123727" y="5445224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50" name="Rettangolo 149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" name="Rettangolo 15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SUPPORTO TECNICO</a:t>
              </a:r>
              <a:endParaRPr lang="it-IT" sz="600" kern="1200" dirty="0"/>
            </a:p>
          </p:txBody>
        </p:sp>
      </p:grpSp>
      <p:grpSp>
        <p:nvGrpSpPr>
          <p:cNvPr id="42" name="Gruppo 151"/>
          <p:cNvGrpSpPr/>
          <p:nvPr/>
        </p:nvGrpSpPr>
        <p:grpSpPr>
          <a:xfrm>
            <a:off x="2123727" y="5733256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53" name="Rettangolo 152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4" name="Rettangolo 15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CRIOGENIA</a:t>
              </a:r>
              <a:endParaRPr lang="it-IT" sz="600" kern="1200" dirty="0"/>
            </a:p>
          </p:txBody>
        </p:sp>
      </p:grpSp>
      <p:grpSp>
        <p:nvGrpSpPr>
          <p:cNvPr id="45" name="Gruppo 154"/>
          <p:cNvGrpSpPr/>
          <p:nvPr/>
        </p:nvGrpSpPr>
        <p:grpSpPr>
          <a:xfrm>
            <a:off x="2123727" y="6021288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56" name="Rettangolo 15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7" name="Rettangolo 15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SICUREZZA CONVENZIONALE</a:t>
              </a:r>
              <a:endParaRPr lang="it-IT" sz="600" kern="1200" dirty="0"/>
            </a:p>
          </p:txBody>
        </p:sp>
      </p:grpSp>
      <p:grpSp>
        <p:nvGrpSpPr>
          <p:cNvPr id="48" name="Gruppo 157"/>
          <p:cNvGrpSpPr/>
          <p:nvPr/>
        </p:nvGrpSpPr>
        <p:grpSpPr>
          <a:xfrm>
            <a:off x="2123727" y="6309320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59" name="Rettangolo 158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0" name="Rettangolo 159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SERVIZI GENERALI</a:t>
              </a:r>
              <a:endParaRPr lang="it-IT" sz="600" kern="1200" dirty="0"/>
            </a:p>
          </p:txBody>
        </p:sp>
      </p:grpSp>
      <p:grpSp>
        <p:nvGrpSpPr>
          <p:cNvPr id="49" name="Gruppo 160"/>
          <p:cNvGrpSpPr/>
          <p:nvPr/>
        </p:nvGrpSpPr>
        <p:grpSpPr>
          <a:xfrm>
            <a:off x="2123727" y="6597352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62" name="Rettangolo 16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ttangolo 162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APPROVVIGGIONAMENTO E  STOCCAGGIO </a:t>
              </a:r>
              <a:endParaRPr lang="it-IT" sz="600" kern="1200" dirty="0"/>
            </a:p>
          </p:txBody>
        </p:sp>
      </p:grpSp>
      <p:grpSp>
        <p:nvGrpSpPr>
          <p:cNvPr id="50" name="Gruppo 163"/>
          <p:cNvGrpSpPr/>
          <p:nvPr/>
        </p:nvGrpSpPr>
        <p:grpSpPr>
          <a:xfrm>
            <a:off x="2123727" y="3717032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65" name="Rettangolo 16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6" name="Rettangolo 165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MAGNETE CONVENZIONALE</a:t>
              </a:r>
              <a:endParaRPr lang="it-IT" sz="600" kern="1200" dirty="0"/>
            </a:p>
          </p:txBody>
        </p:sp>
      </p:grpSp>
      <p:cxnSp>
        <p:nvCxnSpPr>
          <p:cNvPr id="175" name="Connettore 1 174"/>
          <p:cNvCxnSpPr/>
          <p:nvPr/>
        </p:nvCxnSpPr>
        <p:spPr>
          <a:xfrm flipH="1">
            <a:off x="1619670" y="1872000"/>
            <a:ext cx="2" cy="288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2 176"/>
          <p:cNvCxnSpPr/>
          <p:nvPr/>
        </p:nvCxnSpPr>
        <p:spPr>
          <a:xfrm flipH="1">
            <a:off x="1115614" y="1880919"/>
            <a:ext cx="5040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2 177"/>
          <p:cNvCxnSpPr/>
          <p:nvPr/>
        </p:nvCxnSpPr>
        <p:spPr>
          <a:xfrm>
            <a:off x="1619670" y="1880919"/>
            <a:ext cx="5040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o 185"/>
          <p:cNvGrpSpPr/>
          <p:nvPr/>
        </p:nvGrpSpPr>
        <p:grpSpPr>
          <a:xfrm>
            <a:off x="323524" y="1700808"/>
            <a:ext cx="792090" cy="288032"/>
            <a:chOff x="2841867" y="620992"/>
            <a:chExt cx="1122533" cy="420180"/>
          </a:xfrm>
          <a:scene3d>
            <a:camera prst="orthographicFront"/>
            <a:lightRig rig="flat" dir="t"/>
          </a:scene3d>
        </p:grpSpPr>
        <p:sp>
          <p:nvSpPr>
            <p:cNvPr id="187" name="Rettangolo 186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8" name="Rettangolo 187"/>
            <p:cNvSpPr/>
            <p:nvPr/>
          </p:nvSpPr>
          <p:spPr>
            <a:xfrm>
              <a:off x="2841870" y="620992"/>
              <a:ext cx="1122530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UNITA’ RADIAIZIONI E SICUREZZA</a:t>
              </a:r>
              <a:endParaRPr lang="it-IT" sz="600" kern="1200" dirty="0"/>
            </a:p>
          </p:txBody>
        </p:sp>
      </p:grpSp>
      <p:grpSp>
        <p:nvGrpSpPr>
          <p:cNvPr id="52" name="Gruppo 189"/>
          <p:cNvGrpSpPr/>
          <p:nvPr/>
        </p:nvGrpSpPr>
        <p:grpSpPr>
          <a:xfrm>
            <a:off x="2123726" y="1700808"/>
            <a:ext cx="792090" cy="288032"/>
            <a:chOff x="2841867" y="620992"/>
            <a:chExt cx="1122533" cy="420180"/>
          </a:xfrm>
          <a:scene3d>
            <a:camera prst="orthographicFront"/>
            <a:lightRig rig="flat" dir="t"/>
          </a:scene3d>
        </p:grpSpPr>
        <p:sp>
          <p:nvSpPr>
            <p:cNvPr id="191" name="Rettangolo 19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2" name="Rettangolo 191"/>
            <p:cNvSpPr/>
            <p:nvPr/>
          </p:nvSpPr>
          <p:spPr>
            <a:xfrm>
              <a:off x="2841870" y="620992"/>
              <a:ext cx="1122530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UNITA’  </a:t>
              </a:r>
              <a:r>
                <a:rPr lang="it-IT" sz="600" dirty="0" err="1" smtClean="0"/>
                <a:t>DI</a:t>
              </a:r>
              <a:r>
                <a:rPr lang="it-IT" sz="600" dirty="0" smtClean="0"/>
                <a:t> PROJECT MANAGEMENT</a:t>
              </a:r>
              <a:endParaRPr lang="it-IT" sz="600" kern="1200" dirty="0"/>
            </a:p>
          </p:txBody>
        </p:sp>
      </p:grpSp>
      <p:sp>
        <p:nvSpPr>
          <p:cNvPr id="196" name="CasellaDiTesto 195"/>
          <p:cNvSpPr txBox="1"/>
          <p:nvPr/>
        </p:nvSpPr>
        <p:spPr>
          <a:xfrm>
            <a:off x="35496" y="3140968"/>
            <a:ext cx="9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>
                <a:solidFill>
                  <a:schemeClr val="tx2"/>
                </a:solidFill>
              </a:rPr>
              <a:t>Anelli </a:t>
            </a:r>
            <a:r>
              <a:rPr lang="it-IT" sz="700" b="1" dirty="0" err="1" smtClean="0">
                <a:solidFill>
                  <a:schemeClr val="tx2"/>
                </a:solidFill>
              </a:rPr>
              <a:t>SuperB</a:t>
            </a:r>
            <a:r>
              <a:rPr lang="it-IT" sz="700" b="1" dirty="0" smtClean="0">
                <a:solidFill>
                  <a:schemeClr val="tx2"/>
                </a:solidFill>
              </a:rPr>
              <a:t> e iniettore complesso: Costruzione e Funzionamento</a:t>
            </a:r>
            <a:endParaRPr lang="it-IT" sz="700" b="1" dirty="0">
              <a:solidFill>
                <a:schemeClr val="tx2"/>
              </a:solidFill>
            </a:endParaRPr>
          </a:p>
        </p:txBody>
      </p:sp>
      <p:sp>
        <p:nvSpPr>
          <p:cNvPr id="197" name="CasellaDiTesto 196"/>
          <p:cNvSpPr txBox="1"/>
          <p:nvPr/>
        </p:nvSpPr>
        <p:spPr>
          <a:xfrm>
            <a:off x="2195736" y="3140968"/>
            <a:ext cx="9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>
                <a:solidFill>
                  <a:schemeClr val="tx2"/>
                </a:solidFill>
              </a:rPr>
              <a:t>Servizi Generali Tecnici incluso ingegneria civile</a:t>
            </a:r>
            <a:endParaRPr lang="it-IT" sz="700" b="1" dirty="0">
              <a:solidFill>
                <a:schemeClr val="tx2"/>
              </a:solidFill>
            </a:endParaRPr>
          </a:p>
        </p:txBody>
      </p:sp>
      <p:sp>
        <p:nvSpPr>
          <p:cNvPr id="198" name="CasellaDiTesto 197"/>
          <p:cNvSpPr txBox="1"/>
          <p:nvPr/>
        </p:nvSpPr>
        <p:spPr>
          <a:xfrm>
            <a:off x="1115616" y="3140968"/>
            <a:ext cx="9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>
                <a:solidFill>
                  <a:schemeClr val="tx2"/>
                </a:solidFill>
              </a:rPr>
              <a:t>Relazioni con </a:t>
            </a:r>
            <a:r>
              <a:rPr lang="it-IT" sz="700" b="1" dirty="0" err="1" smtClean="0">
                <a:solidFill>
                  <a:schemeClr val="tx2"/>
                </a:solidFill>
              </a:rPr>
              <a:t>partners</a:t>
            </a:r>
            <a:r>
              <a:rPr lang="it-IT" sz="700" b="1" dirty="0" smtClean="0">
                <a:solidFill>
                  <a:schemeClr val="tx2"/>
                </a:solidFill>
              </a:rPr>
              <a:t> stranieri e integrazioni delle loro attività</a:t>
            </a:r>
            <a:endParaRPr lang="it-IT" sz="700" b="1" dirty="0">
              <a:solidFill>
                <a:schemeClr val="tx2"/>
              </a:solidFill>
            </a:endParaRPr>
          </a:p>
        </p:txBody>
      </p:sp>
      <p:cxnSp>
        <p:nvCxnSpPr>
          <p:cNvPr id="200" name="Connettore 1 199"/>
          <p:cNvCxnSpPr/>
          <p:nvPr/>
        </p:nvCxnSpPr>
        <p:spPr>
          <a:xfrm>
            <a:off x="107504" y="3140968"/>
            <a:ext cx="0" cy="324036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1 201"/>
          <p:cNvCxnSpPr/>
          <p:nvPr/>
        </p:nvCxnSpPr>
        <p:spPr>
          <a:xfrm>
            <a:off x="3635896" y="2924944"/>
            <a:ext cx="0" cy="374441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2 202"/>
          <p:cNvCxnSpPr/>
          <p:nvPr/>
        </p:nvCxnSpPr>
        <p:spPr>
          <a:xfrm flipH="1">
            <a:off x="3491880" y="37890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2 205"/>
          <p:cNvCxnSpPr/>
          <p:nvPr/>
        </p:nvCxnSpPr>
        <p:spPr>
          <a:xfrm flipH="1">
            <a:off x="3491880" y="4077072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2 206"/>
          <p:cNvCxnSpPr/>
          <p:nvPr/>
        </p:nvCxnSpPr>
        <p:spPr>
          <a:xfrm flipH="1">
            <a:off x="3491880" y="436510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2 207"/>
          <p:cNvCxnSpPr/>
          <p:nvPr/>
        </p:nvCxnSpPr>
        <p:spPr>
          <a:xfrm flipH="1">
            <a:off x="3491880" y="472514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208"/>
          <p:cNvCxnSpPr/>
          <p:nvPr/>
        </p:nvCxnSpPr>
        <p:spPr>
          <a:xfrm flipH="1">
            <a:off x="3491880" y="4941168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/>
          <p:cNvCxnSpPr/>
          <p:nvPr/>
        </p:nvCxnSpPr>
        <p:spPr>
          <a:xfrm flipH="1">
            <a:off x="3491880" y="522920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2 210"/>
          <p:cNvCxnSpPr/>
          <p:nvPr/>
        </p:nvCxnSpPr>
        <p:spPr>
          <a:xfrm flipH="1">
            <a:off x="3491880" y="55892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2 211"/>
          <p:cNvCxnSpPr/>
          <p:nvPr/>
        </p:nvCxnSpPr>
        <p:spPr>
          <a:xfrm flipH="1">
            <a:off x="3491880" y="580526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2 212"/>
          <p:cNvCxnSpPr/>
          <p:nvPr/>
        </p:nvCxnSpPr>
        <p:spPr>
          <a:xfrm flipH="1">
            <a:off x="3491880" y="6093296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/>
          <p:cNvCxnSpPr/>
          <p:nvPr/>
        </p:nvCxnSpPr>
        <p:spPr>
          <a:xfrm flipH="1">
            <a:off x="3491880" y="6453336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2 214"/>
          <p:cNvCxnSpPr/>
          <p:nvPr/>
        </p:nvCxnSpPr>
        <p:spPr>
          <a:xfrm flipH="1">
            <a:off x="3491880" y="666936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2 216"/>
          <p:cNvCxnSpPr/>
          <p:nvPr/>
        </p:nvCxnSpPr>
        <p:spPr>
          <a:xfrm>
            <a:off x="107504" y="37890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2 222"/>
          <p:cNvCxnSpPr/>
          <p:nvPr/>
        </p:nvCxnSpPr>
        <p:spPr>
          <a:xfrm>
            <a:off x="107504" y="4077072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2 223"/>
          <p:cNvCxnSpPr/>
          <p:nvPr/>
        </p:nvCxnSpPr>
        <p:spPr>
          <a:xfrm>
            <a:off x="107504" y="436510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2 224"/>
          <p:cNvCxnSpPr/>
          <p:nvPr/>
        </p:nvCxnSpPr>
        <p:spPr>
          <a:xfrm>
            <a:off x="107504" y="4653136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2 225"/>
          <p:cNvCxnSpPr/>
          <p:nvPr/>
        </p:nvCxnSpPr>
        <p:spPr>
          <a:xfrm>
            <a:off x="107504" y="4941168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2 226"/>
          <p:cNvCxnSpPr/>
          <p:nvPr/>
        </p:nvCxnSpPr>
        <p:spPr>
          <a:xfrm>
            <a:off x="107504" y="522920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2 227"/>
          <p:cNvCxnSpPr/>
          <p:nvPr/>
        </p:nvCxnSpPr>
        <p:spPr>
          <a:xfrm>
            <a:off x="107504" y="55892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2 228"/>
          <p:cNvCxnSpPr/>
          <p:nvPr/>
        </p:nvCxnSpPr>
        <p:spPr>
          <a:xfrm>
            <a:off x="107504" y="5877272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2 229"/>
          <p:cNvCxnSpPr/>
          <p:nvPr/>
        </p:nvCxnSpPr>
        <p:spPr>
          <a:xfrm>
            <a:off x="107504" y="616530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2 230"/>
          <p:cNvCxnSpPr/>
          <p:nvPr/>
        </p:nvCxnSpPr>
        <p:spPr>
          <a:xfrm>
            <a:off x="107504" y="6381328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ttore 1 239"/>
          <p:cNvCxnSpPr/>
          <p:nvPr/>
        </p:nvCxnSpPr>
        <p:spPr>
          <a:xfrm flipH="1">
            <a:off x="1619672" y="2060848"/>
            <a:ext cx="6696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1 244"/>
          <p:cNvCxnSpPr/>
          <p:nvPr/>
        </p:nvCxnSpPr>
        <p:spPr>
          <a:xfrm>
            <a:off x="6372200" y="2060848"/>
            <a:ext cx="0" cy="288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o 54"/>
          <p:cNvGrpSpPr/>
          <p:nvPr/>
        </p:nvGrpSpPr>
        <p:grpSpPr>
          <a:xfrm>
            <a:off x="5508104" y="2168950"/>
            <a:ext cx="1872208" cy="39600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56" name="Rettangolo 55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ttangolo 56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kern="1200" dirty="0" smtClean="0"/>
                <a:t>GESTIONE E AMMINISTRAZIONE        </a:t>
              </a:r>
              <a:r>
                <a:rPr lang="it-IT" sz="700" kern="1200" dirty="0" smtClean="0"/>
                <a:t>MONIA </a:t>
              </a:r>
              <a:r>
                <a:rPr lang="it-IT" sz="700" kern="1200" dirty="0" err="1" smtClean="0"/>
                <a:t>D’AGOSTINO</a:t>
              </a:r>
              <a:endParaRPr lang="it-IT" sz="700" kern="1200" dirty="0"/>
            </a:p>
          </p:txBody>
        </p:sp>
      </p:grpSp>
      <p:cxnSp>
        <p:nvCxnSpPr>
          <p:cNvPr id="246" name="Connettore 1 245"/>
          <p:cNvCxnSpPr/>
          <p:nvPr/>
        </p:nvCxnSpPr>
        <p:spPr>
          <a:xfrm>
            <a:off x="8316416" y="2060848"/>
            <a:ext cx="0" cy="288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7552528" y="2168949"/>
            <a:ext cx="1483968" cy="396001"/>
            <a:chOff x="2736307" y="1224135"/>
            <a:chExt cx="1483968" cy="219951"/>
          </a:xfrm>
          <a:scene3d>
            <a:camera prst="orthographicFront"/>
            <a:lightRig rig="flat" dir="t"/>
          </a:scene3d>
        </p:grpSpPr>
        <p:sp>
          <p:nvSpPr>
            <p:cNvPr id="59" name="Rettangolo 58"/>
            <p:cNvSpPr/>
            <p:nvPr/>
          </p:nvSpPr>
          <p:spPr>
            <a:xfrm>
              <a:off x="2736307" y="1224135"/>
              <a:ext cx="1483968" cy="219951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ttangolo 59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kern="1200" dirty="0" smtClean="0"/>
                <a:t>SORGENTI </a:t>
              </a:r>
              <a:r>
                <a:rPr lang="it-IT" sz="1000" kern="1200" dirty="0" err="1" smtClean="0"/>
                <a:t>DI</a:t>
              </a:r>
              <a:r>
                <a:rPr lang="it-IT" sz="1000" kern="1200" dirty="0" smtClean="0"/>
                <a:t> LUCE</a:t>
              </a:r>
              <a:endParaRPr lang="it-IT" sz="600" kern="1200" dirty="0"/>
            </a:p>
          </p:txBody>
        </p:sp>
      </p:grpSp>
      <p:sp>
        <p:nvSpPr>
          <p:cNvPr id="257" name="CasellaDiTesto 256"/>
          <p:cNvSpPr txBox="1"/>
          <p:nvPr/>
        </p:nvSpPr>
        <p:spPr>
          <a:xfrm>
            <a:off x="3707904" y="3086090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>
                <a:solidFill>
                  <a:schemeClr val="tx2"/>
                </a:solidFill>
              </a:rPr>
              <a:t>A esso correlati: esperimento di calcolo, sicurezza ambientale e salute, sensibilizzazione ed educazione.  </a:t>
            </a:r>
            <a:endParaRPr lang="it-IT" sz="700" b="1" dirty="0">
              <a:solidFill>
                <a:schemeClr val="tx2"/>
              </a:solidFill>
            </a:endParaRPr>
          </a:p>
        </p:txBody>
      </p:sp>
      <p:cxnSp>
        <p:nvCxnSpPr>
          <p:cNvPr id="266" name="Connettore 1 265"/>
          <p:cNvCxnSpPr/>
          <p:nvPr/>
        </p:nvCxnSpPr>
        <p:spPr>
          <a:xfrm>
            <a:off x="1619672" y="2420888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1 266"/>
          <p:cNvCxnSpPr/>
          <p:nvPr/>
        </p:nvCxnSpPr>
        <p:spPr>
          <a:xfrm flipH="1">
            <a:off x="395848" y="2636912"/>
            <a:ext cx="23039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1 267"/>
          <p:cNvCxnSpPr/>
          <p:nvPr/>
        </p:nvCxnSpPr>
        <p:spPr>
          <a:xfrm>
            <a:off x="395536" y="2636912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1 268"/>
          <p:cNvCxnSpPr/>
          <p:nvPr/>
        </p:nvCxnSpPr>
        <p:spPr>
          <a:xfrm>
            <a:off x="1619672" y="2636912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ttore 1 269"/>
          <p:cNvCxnSpPr/>
          <p:nvPr/>
        </p:nvCxnSpPr>
        <p:spPr>
          <a:xfrm>
            <a:off x="2699792" y="2636912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o 60"/>
          <p:cNvGrpSpPr/>
          <p:nvPr/>
        </p:nvGrpSpPr>
        <p:grpSpPr>
          <a:xfrm>
            <a:off x="35496" y="2780928"/>
            <a:ext cx="864096" cy="36004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62" name="Rettangolo 61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ttangolo 62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DIPARTIMENTO ACCELERATORE</a:t>
              </a:r>
              <a:endParaRPr lang="it-IT" sz="600" kern="1200" dirty="0"/>
            </a:p>
          </p:txBody>
        </p:sp>
      </p:grpSp>
      <p:grpSp>
        <p:nvGrpSpPr>
          <p:cNvPr id="64" name="Gruppo 166"/>
          <p:cNvGrpSpPr/>
          <p:nvPr/>
        </p:nvGrpSpPr>
        <p:grpSpPr>
          <a:xfrm>
            <a:off x="1187624" y="2780928"/>
            <a:ext cx="864096" cy="36004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168" name="Rettangolo 167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9" name="Rettangolo 168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DIPARTIMENTO INTEGRAZIONI</a:t>
              </a:r>
              <a:endParaRPr lang="it-IT" sz="600" kern="1200" dirty="0"/>
            </a:p>
          </p:txBody>
        </p:sp>
      </p:grpSp>
      <p:cxnSp>
        <p:nvCxnSpPr>
          <p:cNvPr id="273" name="Connettore 1 272"/>
          <p:cNvCxnSpPr/>
          <p:nvPr/>
        </p:nvCxnSpPr>
        <p:spPr>
          <a:xfrm flipH="1">
            <a:off x="4067944" y="2636912"/>
            <a:ext cx="172819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184"/>
          <p:cNvGrpSpPr/>
          <p:nvPr/>
        </p:nvGrpSpPr>
        <p:grpSpPr>
          <a:xfrm>
            <a:off x="3953527" y="4005064"/>
            <a:ext cx="1338553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89" name="Rettangolo 188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3" name="Rettangolo 192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SISTEMI MECCANICI</a:t>
              </a:r>
              <a:endParaRPr lang="it-IT" sz="600" kern="1200" dirty="0"/>
            </a:p>
          </p:txBody>
        </p:sp>
      </p:grpSp>
      <p:grpSp>
        <p:nvGrpSpPr>
          <p:cNvPr id="66" name="Gruppo 193"/>
          <p:cNvGrpSpPr/>
          <p:nvPr/>
        </p:nvGrpSpPr>
        <p:grpSpPr>
          <a:xfrm>
            <a:off x="3953527" y="4293096"/>
            <a:ext cx="1338553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195" name="Rettangolo 19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1" name="Rettangolo 20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RILEVATORE TECNOLOGIE</a:t>
              </a:r>
              <a:endParaRPr lang="it-IT" sz="600" kern="1200" dirty="0"/>
            </a:p>
          </p:txBody>
        </p:sp>
      </p:grpSp>
      <p:grpSp>
        <p:nvGrpSpPr>
          <p:cNvPr id="69" name="Gruppo 232"/>
          <p:cNvGrpSpPr/>
          <p:nvPr/>
        </p:nvGrpSpPr>
        <p:grpSpPr>
          <a:xfrm>
            <a:off x="3953527" y="3717032"/>
            <a:ext cx="1338553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34" name="Rettangolo 23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5" name="Rettangolo 23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           SISTEMI ELETTRONICI	</a:t>
              </a:r>
              <a:endParaRPr lang="it-IT" sz="600" kern="1200" dirty="0"/>
            </a:p>
          </p:txBody>
        </p:sp>
      </p:grpSp>
      <p:cxnSp>
        <p:nvCxnSpPr>
          <p:cNvPr id="236" name="Connettore 1 235"/>
          <p:cNvCxnSpPr/>
          <p:nvPr/>
        </p:nvCxnSpPr>
        <p:spPr>
          <a:xfrm>
            <a:off x="3779912" y="2852936"/>
            <a:ext cx="0" cy="15121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2 236"/>
          <p:cNvCxnSpPr/>
          <p:nvPr/>
        </p:nvCxnSpPr>
        <p:spPr>
          <a:xfrm>
            <a:off x="3779912" y="37890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2 237"/>
          <p:cNvCxnSpPr/>
          <p:nvPr/>
        </p:nvCxnSpPr>
        <p:spPr>
          <a:xfrm>
            <a:off x="3779912" y="4077072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2 238"/>
          <p:cNvCxnSpPr/>
          <p:nvPr/>
        </p:nvCxnSpPr>
        <p:spPr>
          <a:xfrm>
            <a:off x="3779912" y="436510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po 264"/>
          <p:cNvGrpSpPr/>
          <p:nvPr/>
        </p:nvGrpSpPr>
        <p:grpSpPr>
          <a:xfrm>
            <a:off x="5364088" y="4005064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72" name="Rettangolo 27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4" name="Rettangolo 27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SERVIZI </a:t>
              </a:r>
              <a:r>
                <a:rPr lang="it-IT" sz="600" kern="1200" dirty="0" err="1" smtClean="0"/>
                <a:t>DI</a:t>
              </a:r>
              <a:r>
                <a:rPr lang="it-IT" sz="600" kern="1200" dirty="0" smtClean="0"/>
                <a:t> RETE E SICUREZZA</a:t>
              </a:r>
              <a:endParaRPr lang="it-IT" sz="600" kern="1200" dirty="0"/>
            </a:p>
          </p:txBody>
        </p:sp>
      </p:grpSp>
      <p:grpSp>
        <p:nvGrpSpPr>
          <p:cNvPr id="71" name="Gruppo 279"/>
          <p:cNvGrpSpPr/>
          <p:nvPr/>
        </p:nvGrpSpPr>
        <p:grpSpPr>
          <a:xfrm>
            <a:off x="5364088" y="4581128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81" name="Rettangolo 28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2" name="Rettangolo 28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DISTRIBUZIONE INFRASTRUTTURE </a:t>
              </a:r>
              <a:r>
                <a:rPr lang="it-IT" sz="600" dirty="0" err="1" smtClean="0"/>
                <a:t>DI</a:t>
              </a:r>
              <a:r>
                <a:rPr lang="it-IT" sz="600" dirty="0" smtClean="0"/>
                <a:t> CALCOLO</a:t>
              </a:r>
              <a:endParaRPr lang="it-IT" sz="600" kern="1200" dirty="0"/>
            </a:p>
          </p:txBody>
        </p:sp>
      </p:grpSp>
      <p:grpSp>
        <p:nvGrpSpPr>
          <p:cNvPr id="72" name="Gruppo 282"/>
          <p:cNvGrpSpPr/>
          <p:nvPr/>
        </p:nvGrpSpPr>
        <p:grpSpPr>
          <a:xfrm>
            <a:off x="5364088" y="4869160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84" name="Rettangolo 283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5" name="Rettangolo 284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MODELLO FISICO E SIMULAZIONE SENSIBILITA’</a:t>
              </a:r>
              <a:endParaRPr lang="it-IT" sz="600" kern="1200" dirty="0"/>
            </a:p>
          </p:txBody>
        </p:sp>
      </p:grpSp>
      <p:grpSp>
        <p:nvGrpSpPr>
          <p:cNvPr id="73" name="Gruppo 288"/>
          <p:cNvGrpSpPr/>
          <p:nvPr/>
        </p:nvGrpSpPr>
        <p:grpSpPr>
          <a:xfrm>
            <a:off x="5364088" y="3717032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290" name="Rettangolo 289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1" name="Rettangolo 29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dirty="0" smtClean="0"/>
                <a:t>GESTIONE ED ELABORAZIONE DATI SPERIMENTALI</a:t>
              </a:r>
              <a:endParaRPr lang="it-IT" sz="600" kern="1200" dirty="0"/>
            </a:p>
          </p:txBody>
        </p:sp>
      </p:grpSp>
      <p:cxnSp>
        <p:nvCxnSpPr>
          <p:cNvPr id="292" name="Connettore 1 291"/>
          <p:cNvCxnSpPr/>
          <p:nvPr/>
        </p:nvCxnSpPr>
        <p:spPr>
          <a:xfrm>
            <a:off x="6876257" y="2924944"/>
            <a:ext cx="0" cy="201622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ttore 2 292"/>
          <p:cNvCxnSpPr/>
          <p:nvPr/>
        </p:nvCxnSpPr>
        <p:spPr>
          <a:xfrm flipH="1">
            <a:off x="6732241" y="3789040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ttore 2 293"/>
          <p:cNvCxnSpPr/>
          <p:nvPr/>
        </p:nvCxnSpPr>
        <p:spPr>
          <a:xfrm flipH="1">
            <a:off x="6732241" y="4077072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ttore 2 294"/>
          <p:cNvCxnSpPr/>
          <p:nvPr/>
        </p:nvCxnSpPr>
        <p:spPr>
          <a:xfrm flipH="1">
            <a:off x="6732241" y="436510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ttore 2 295"/>
          <p:cNvCxnSpPr/>
          <p:nvPr/>
        </p:nvCxnSpPr>
        <p:spPr>
          <a:xfrm flipH="1">
            <a:off x="6732241" y="4725144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ttore 2 296"/>
          <p:cNvCxnSpPr/>
          <p:nvPr/>
        </p:nvCxnSpPr>
        <p:spPr>
          <a:xfrm flipH="1">
            <a:off x="6732241" y="4941168"/>
            <a:ext cx="14401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ttore 1 298"/>
          <p:cNvCxnSpPr/>
          <p:nvPr/>
        </p:nvCxnSpPr>
        <p:spPr>
          <a:xfrm>
            <a:off x="5796136" y="2636912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o 299"/>
          <p:cNvGrpSpPr/>
          <p:nvPr/>
        </p:nvGrpSpPr>
        <p:grpSpPr>
          <a:xfrm>
            <a:off x="5364088" y="4293096"/>
            <a:ext cx="1368000" cy="216024"/>
            <a:chOff x="2841867" y="620992"/>
            <a:chExt cx="1122529" cy="420180"/>
          </a:xfrm>
          <a:scene3d>
            <a:camera prst="orthographicFront"/>
            <a:lightRig rig="flat" dir="t"/>
          </a:scene3d>
        </p:grpSpPr>
        <p:sp>
          <p:nvSpPr>
            <p:cNvPr id="301" name="Rettangolo 300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2" name="Rettangolo 301"/>
            <p:cNvSpPr/>
            <p:nvPr/>
          </p:nvSpPr>
          <p:spPr>
            <a:xfrm>
              <a:off x="2841867" y="620992"/>
              <a:ext cx="1122529" cy="420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 smtClean="0"/>
                <a:t>SERVIZI </a:t>
              </a:r>
              <a:r>
                <a:rPr lang="it-IT" sz="600" kern="1200" dirty="0" err="1" smtClean="0"/>
                <a:t>DI</a:t>
              </a:r>
              <a:r>
                <a:rPr lang="it-IT" sz="600" kern="1200" dirty="0" smtClean="0"/>
                <a:t> GESTIONE </a:t>
              </a:r>
              <a:r>
                <a:rPr lang="it-IT" sz="600" kern="1200" dirty="0" err="1" smtClean="0"/>
                <a:t>DI</a:t>
              </a:r>
              <a:r>
                <a:rPr lang="it-IT" sz="600" kern="1200" dirty="0" smtClean="0"/>
                <a:t> COLLABORAZIONE E </a:t>
              </a:r>
              <a:r>
                <a:rPr lang="it-IT" sz="600" kern="1200" dirty="0" err="1" smtClean="0"/>
                <a:t>DI</a:t>
              </a:r>
              <a:r>
                <a:rPr lang="it-IT" sz="600" kern="1200" dirty="0" smtClean="0"/>
                <a:t> INFORMAZIONE</a:t>
              </a:r>
              <a:endParaRPr lang="it-IT" sz="600" kern="1200" dirty="0"/>
            </a:p>
          </p:txBody>
        </p:sp>
      </p:grpSp>
      <p:cxnSp>
        <p:nvCxnSpPr>
          <p:cNvPr id="218" name="Connettore 1 217"/>
          <p:cNvCxnSpPr/>
          <p:nvPr/>
        </p:nvCxnSpPr>
        <p:spPr>
          <a:xfrm flipH="1">
            <a:off x="5760280" y="2924944"/>
            <a:ext cx="111597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po 252"/>
          <p:cNvGrpSpPr/>
          <p:nvPr/>
        </p:nvGrpSpPr>
        <p:grpSpPr>
          <a:xfrm>
            <a:off x="5364088" y="2780928"/>
            <a:ext cx="864096" cy="36004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254" name="Rettangolo 253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5" name="Rettangolo 254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DIPARTIMENTO        IT  E MODELING</a:t>
              </a:r>
              <a:endParaRPr lang="it-IT" sz="600" kern="1200" dirty="0"/>
            </a:p>
          </p:txBody>
        </p:sp>
      </p:grpSp>
      <p:cxnSp>
        <p:nvCxnSpPr>
          <p:cNvPr id="222" name="Connettore 1 221"/>
          <p:cNvCxnSpPr/>
          <p:nvPr/>
        </p:nvCxnSpPr>
        <p:spPr>
          <a:xfrm flipH="1">
            <a:off x="2843808" y="2924944"/>
            <a:ext cx="79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po 130"/>
          <p:cNvGrpSpPr/>
          <p:nvPr/>
        </p:nvGrpSpPr>
        <p:grpSpPr>
          <a:xfrm>
            <a:off x="2267744" y="2780928"/>
            <a:ext cx="864096" cy="36004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132" name="Rettangolo 131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ettangolo 132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DIPARTIMENTO TECNICO</a:t>
              </a:r>
              <a:endParaRPr lang="it-IT" sz="600" kern="1200" dirty="0"/>
            </a:p>
          </p:txBody>
        </p:sp>
      </p:grpSp>
      <p:cxnSp>
        <p:nvCxnSpPr>
          <p:cNvPr id="256" name="Connettore 1 255"/>
          <p:cNvCxnSpPr/>
          <p:nvPr/>
        </p:nvCxnSpPr>
        <p:spPr>
          <a:xfrm>
            <a:off x="4067944" y="2636912"/>
            <a:ext cx="0" cy="21600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249"/>
          <p:cNvGrpSpPr/>
          <p:nvPr/>
        </p:nvGrpSpPr>
        <p:grpSpPr>
          <a:xfrm>
            <a:off x="3707904" y="2780928"/>
            <a:ext cx="1008112" cy="360040"/>
            <a:chOff x="2736307" y="1224136"/>
            <a:chExt cx="1483968" cy="179929"/>
          </a:xfrm>
          <a:scene3d>
            <a:camera prst="orthographicFront"/>
            <a:lightRig rig="flat" dir="t"/>
          </a:scene3d>
        </p:grpSpPr>
        <p:sp>
          <p:nvSpPr>
            <p:cNvPr id="251" name="Rettangolo 250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2" name="Rettangolo 251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800" kern="1200" dirty="0" smtClean="0"/>
                <a:t>DIPARTIMENTO FISICA SPERIMENTALE</a:t>
              </a:r>
              <a:endParaRPr lang="it-IT" sz="600" kern="1200" dirty="0"/>
            </a:p>
          </p:txBody>
        </p:sp>
      </p:grpSp>
      <p:grpSp>
        <p:nvGrpSpPr>
          <p:cNvPr id="78" name="Gruppo 258"/>
          <p:cNvGrpSpPr/>
          <p:nvPr/>
        </p:nvGrpSpPr>
        <p:grpSpPr>
          <a:xfrm>
            <a:off x="899592" y="2168904"/>
            <a:ext cx="1548000" cy="396000"/>
            <a:chOff x="2736307" y="1224136"/>
            <a:chExt cx="1548000" cy="179929"/>
          </a:xfrm>
          <a:scene3d>
            <a:camera prst="orthographicFront"/>
            <a:lightRig rig="flat" dir="t"/>
          </a:scene3d>
        </p:grpSpPr>
        <p:sp>
          <p:nvSpPr>
            <p:cNvPr id="260" name="Rettangolo 259"/>
            <p:cNvSpPr/>
            <p:nvPr/>
          </p:nvSpPr>
          <p:spPr>
            <a:xfrm>
              <a:off x="2736307" y="1224136"/>
              <a:ext cx="1548000" cy="17992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1" name="Rettangolo 260"/>
            <p:cNvSpPr/>
            <p:nvPr/>
          </p:nvSpPr>
          <p:spPr>
            <a:xfrm>
              <a:off x="2736307" y="1224136"/>
              <a:ext cx="1483968" cy="179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dirty="0" smtClean="0"/>
                <a:t>INFRASTRUTTURE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700" dirty="0" smtClean="0"/>
                <a:t>WALTER  SCANDALE</a:t>
              </a:r>
              <a:endParaRPr lang="it-IT" sz="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>
            <a:noAutofit/>
          </a:bodyPr>
          <a:lstStyle/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M.Biagini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M.Ferrario,A.Variola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R.Petronzio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is defined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will contain Hybrid structure allowing X-FEL with no perturbation  on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fundamental Physics Mission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Structure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3/20/2012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9611-9CB7-4E89-A080-60823B43888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end of this Meeting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From my first slide last Friday June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6A0-C351-4016-B9F7-2173D2B9EB6E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>
            <a:noAutofit/>
          </a:bodyPr>
          <a:lstStyle/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M.Biagini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M.Ferrario,A.Variola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R.Petronzio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is defined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will contain Hybrid structure allowing X-FEL with no perturbation  on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fundamental Physics Mission</a:t>
            </a:r>
          </a:p>
          <a:p>
            <a:pPr marL="782638" lvl="1" indent="-293688">
              <a:buSzPct val="83000"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Structure defined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has started spending money.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Recruitment  of technical staff started.</a:t>
            </a: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82638" lvl="1" indent="-293688">
              <a:buSzPct val="8300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3/20/2012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9611-9CB7-4E89-A080-60823B43888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Joint Integration Group Goals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Facilitate and solve problems  related to common  fields: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Utilities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Areas and services.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spaces (Clean rooms, laboratories..)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Computing resources and needs.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Joint general meetings.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969F-BF7F-46E7-808B-66DC167E6812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Integration Group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been set up: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Members: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M.G.,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W.Scandale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A.Variola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C.Sanelli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F.Forti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M.Morandin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B.Ratcliff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W.Wisniewski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P.Lubrano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R.Calabrese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L.Lilli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Yesterday the first  organizational meeting.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Chair M.G. and Secretary Lucia.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F2D3-6760-4BBB-A574-E65FFAB370A0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comment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Given the Government Review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Committee early October, we expect the center of mass of the accelerator community including BINP people around Rome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therefore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mmetngf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Novosibirsk in September is cancelled.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However a Detect meeting devoted to TDR is needed and it will be rescheduled soon with another venue.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418-442D-4C03-939B-672EC4FFD49D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comment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USEFUL MEETING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418-442D-4C03-939B-672EC4FFD49D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we can see..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418-442D-4C03-939B-672EC4FFD49D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Grupp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455" y="1219200"/>
            <a:ext cx="8444345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now….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intend to thank the help of the meeting secretariat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Rossana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Maria Rita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Claudia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Lucia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has guaranteed a smooth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E022-5D1D-42C7-9F31-500B35F88AC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….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technical staff: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Mauro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Dario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Maurizio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together they have guaranteed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smooth running of the meeting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E022-5D1D-42C7-9F31-500B35F88AC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end of this Meeting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meeting is devoted to: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Consolidation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Physics activity in preparation of the open symposium in Krakow, Poland, from Sept. 10-13, 2012, to update the European Strategy for Particle Physics.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Activity to complete TDR on physics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detector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computing.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little on accelerator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6A0-C351-4016-B9F7-2173D2B9EB6E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end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Attention on: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Documents for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strategy: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Spectroscopy ready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 on other topics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 presentations from the other Flavor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Communities  (BESIII,CMS,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1447800" cy="2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F969-5B16-4E0D-AAC6-9AAF2D922B71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1266-1BC9-4F66-89DB-EB7B1E4470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New physics could strengthen the superb case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GB" smtClean="0"/>
              <a:t>CDF </a:t>
            </a:r>
            <a:r>
              <a:rPr lang="en-GB" dirty="0" smtClean="0"/>
              <a:t>results may point to a new weak sector</a:t>
            </a:r>
          </a:p>
          <a:p>
            <a:r>
              <a:rPr lang="en-GB" dirty="0" smtClean="0"/>
              <a:t>MEG may open the </a:t>
            </a:r>
            <a:r>
              <a:rPr lang="en-GB" dirty="0" err="1" smtClean="0"/>
              <a:t>pandora</a:t>
            </a:r>
            <a:r>
              <a:rPr lang="en-GB" dirty="0" smtClean="0"/>
              <a:t> box of flavour changing neutral currents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2011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R.Petronzio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What are the only new particles discovered at the LHC to date?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Higgs </a:t>
            </a:r>
            <a:r>
              <a:rPr lang="en-US" dirty="0" smtClean="0"/>
              <a:t>boson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Black holes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err="1" smtClean="0"/>
              <a:t>Gluinos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err="1" smtClean="0"/>
              <a:t>Squarks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 hadrons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80E-E9A0-4F6B-AB81-3291CD045FE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15"/>
          <p:cNvGrpSpPr/>
          <p:nvPr/>
        </p:nvGrpSpPr>
        <p:grpSpPr>
          <a:xfrm>
            <a:off x="32657" y="1637921"/>
            <a:ext cx="9111343" cy="4915279"/>
            <a:chOff x="32657" y="1637921"/>
            <a:chExt cx="9111343" cy="4915279"/>
          </a:xfrm>
        </p:grpSpPr>
        <p:sp>
          <p:nvSpPr>
            <p:cNvPr id="9" name="Rectangle 8"/>
            <p:cNvSpPr/>
            <p:nvPr/>
          </p:nvSpPr>
          <p:spPr>
            <a:xfrm>
              <a:off x="838200" y="4223658"/>
              <a:ext cx="2209800" cy="4572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744" y="4201887"/>
              <a:ext cx="3077256" cy="23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637921"/>
              <a:ext cx="3425314" cy="2440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907" y="3796079"/>
              <a:ext cx="2757207" cy="2680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657" y="5038635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Symbol"/>
                <a:buChar char=" "/>
              </a:pPr>
              <a:r>
                <a:rPr lang="en-US" sz="2000" dirty="0" smtClean="0"/>
                <a:t>             - CMS (April, 2012)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00073198"/>
                </p:ext>
              </p:extLst>
            </p:nvPr>
          </p:nvGraphicFramePr>
          <p:xfrm>
            <a:off x="141513" y="5083628"/>
            <a:ext cx="1066801" cy="397436"/>
          </p:xfrm>
          <a:graphic>
            <a:graphicData uri="http://schemas.openxmlformats.org/presentationml/2006/ole">
              <p:oleObj spid="_x0000_s2050" name="Equation" r:id="rId7" imgW="647640" imgH="241200" progId="Equation.3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42516266"/>
                </p:ext>
              </p:extLst>
            </p:nvPr>
          </p:nvGraphicFramePr>
          <p:xfrm>
            <a:off x="314325" y="5642035"/>
            <a:ext cx="1046163" cy="396875"/>
          </p:xfrm>
          <a:graphic>
            <a:graphicData uri="http://schemas.openxmlformats.org/presentationml/2006/ole">
              <p:oleObj spid="_x0000_s2051" name="Equation" r:id="rId8" imgW="634680" imgH="241200" progId="Equation.3">
                <p:embed/>
              </p:oleObj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12230723"/>
                </p:ext>
              </p:extLst>
            </p:nvPr>
          </p:nvGraphicFramePr>
          <p:xfrm>
            <a:off x="325437" y="6023035"/>
            <a:ext cx="1046163" cy="396875"/>
          </p:xfrm>
          <a:graphic>
            <a:graphicData uri="http://schemas.openxmlformats.org/presentationml/2006/ole">
              <p:oleObj spid="_x0000_s2052" name="Equation" r:id="rId9" imgW="634680" imgH="241200" progId="Equation.3">
                <p:embed/>
              </p:oleObj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56388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Symbol"/>
                <a:buChar char=" "/>
              </a:pPr>
              <a:r>
                <a:rPr lang="en-US" sz="2000" dirty="0" smtClean="0"/>
                <a:t>             - </a:t>
              </a:r>
              <a:r>
                <a:rPr lang="en-US" sz="2000" dirty="0" err="1" smtClean="0"/>
                <a:t>LHCb</a:t>
              </a:r>
              <a:r>
                <a:rPr lang="en-US" sz="2000" dirty="0" smtClean="0"/>
                <a:t> (May, 2012)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601980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Symbol"/>
                <a:buChar char=" "/>
              </a:pPr>
              <a:r>
                <a:rPr lang="en-US" sz="2000" dirty="0" smtClean="0"/>
                <a:t>             - </a:t>
              </a:r>
              <a:r>
                <a:rPr lang="en-US" sz="2000" dirty="0" err="1" smtClean="0"/>
                <a:t>LHCb</a:t>
              </a:r>
              <a:r>
                <a:rPr lang="en-US" sz="2000" dirty="0" smtClean="0"/>
                <a:t> (May, 2012)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46776412"/>
                </p:ext>
              </p:extLst>
            </p:nvPr>
          </p:nvGraphicFramePr>
          <p:xfrm>
            <a:off x="3967163" y="2371724"/>
            <a:ext cx="973385" cy="486693"/>
          </p:xfrm>
          <a:graphic>
            <a:graphicData uri="http://schemas.openxmlformats.org/presentationml/2006/ole">
              <p:oleObj spid="_x0000_s2053" name="Equation" r:id="rId10" imgW="457200" imgH="2286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352800" y="29526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ATLAS (Dec, 2011)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17396" y="4692134"/>
            <a:ext cx="137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L. Martini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57200"/>
            <a:ext cx="1828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  Olsen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62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SM Higgs?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80E-E9A0-4F6B-AB81-3291CD045FE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"/>
          <a:stretch/>
        </p:blipFill>
        <p:spPr>
          <a:xfrm>
            <a:off x="-11303" y="1447800"/>
            <a:ext cx="6107303" cy="3994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7720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If not here…                        It must be way out here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914400" y="5334000"/>
            <a:ext cx="533400" cy="361890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5772090"/>
            <a:ext cx="533400" cy="40011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50416" y="2173069"/>
            <a:ext cx="280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SM Higgs excluded: 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127.5 – 600 </a:t>
            </a:r>
            <a:r>
              <a:rPr lang="en-US" b="1" dirty="0" err="1" smtClean="0">
                <a:solidFill>
                  <a:schemeClr val="accent1"/>
                </a:solidFill>
              </a:rPr>
              <a:t>GeV</a:t>
            </a:r>
            <a:r>
              <a:rPr lang="en-US" b="1" dirty="0" smtClean="0">
                <a:solidFill>
                  <a:schemeClr val="accent1"/>
                </a:solidFill>
              </a:rPr>
              <a:t> (95% CL</a:t>
            </a:r>
            <a:r>
              <a:rPr lang="en-US" b="1" baseline="-25000" dirty="0" smtClean="0">
                <a:solidFill>
                  <a:schemeClr val="accent1"/>
                </a:solidFill>
              </a:rPr>
              <a:t>S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849" y="33247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31 papers on </a:t>
            </a:r>
            <a:r>
              <a:rPr lang="en-US" sz="2000" dirty="0" err="1" smtClean="0"/>
              <a:t>arXiv</a:t>
            </a:r>
            <a:r>
              <a:rPr lang="en-US" sz="2000" dirty="0" smtClean="0"/>
              <a:t> with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“125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 Higgs” </a:t>
            </a:r>
          </a:p>
          <a:p>
            <a:pPr algn="ctr"/>
            <a:r>
              <a:rPr lang="en-US" sz="2000" dirty="0" smtClean="0"/>
              <a:t>in the title since Dec… (and zero before)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173" y="1778970"/>
            <a:ext cx="3194827" cy="11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0"/>
            <a:ext cx="1828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  Olsen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2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404" y="1784196"/>
            <a:ext cx="2536670" cy="20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Where is “Everything Else”?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9653"/>
            <a:ext cx="4233057" cy="278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838200"/>
            <a:ext cx="403942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810000"/>
            <a:ext cx="4039429" cy="30480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172" y="1798320"/>
            <a:ext cx="1527228" cy="198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20477" y="1808584"/>
            <a:ext cx="2104123" cy="200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8291" y="914400"/>
            <a:ext cx="4693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&gt; 150 searches: 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   “no significant signal was found…”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762000"/>
            <a:ext cx="1828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  Olsen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7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New physics could strengthen the superb case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CDF results may point to a new weak sector</a:t>
            </a:r>
          </a:p>
          <a:p>
            <a:r>
              <a:rPr lang="en-GB" dirty="0" smtClean="0"/>
              <a:t>MEG may open the </a:t>
            </a:r>
            <a:r>
              <a:rPr lang="en-GB" dirty="0" err="1" smtClean="0"/>
              <a:t>pandora</a:t>
            </a:r>
            <a:r>
              <a:rPr lang="en-GB" dirty="0" smtClean="0"/>
              <a:t> box of flavour changing neutral currents 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>
                <a:latin typeface="Baskerville Old Face" pitchFamily="18" charset="0"/>
              </a:rPr>
              <a:t>and LHC new particle discovery</a:t>
            </a:r>
            <a:endParaRPr lang="en-GB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2011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R.Petronzio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1013</Words>
  <Application>Microsoft Office PowerPoint</Application>
  <PresentationFormat>On-screen Show (4:3)</PresentationFormat>
  <Paragraphs>264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Immagine bitmap</vt:lpstr>
      <vt:lpstr>Meeting Outlook</vt:lpstr>
      <vt:lpstr>The end of this Meeting</vt:lpstr>
      <vt:lpstr>The end of this Meeting</vt:lpstr>
      <vt:lpstr>At the end</vt:lpstr>
      <vt:lpstr>New physics could strengthen the superb case</vt:lpstr>
      <vt:lpstr>Pop Quiz</vt:lpstr>
      <vt:lpstr>Where is the SM Higgs?</vt:lpstr>
      <vt:lpstr>Where is “Everything Else”?</vt:lpstr>
      <vt:lpstr>New physics could strengthen the superb case</vt:lpstr>
      <vt:lpstr>New physics could strengthen the superb case</vt:lpstr>
      <vt:lpstr>At the end</vt:lpstr>
      <vt:lpstr>Slide 12</vt:lpstr>
      <vt:lpstr>Cabibbolab &amp; Site</vt:lpstr>
      <vt:lpstr>SuperB layout in TorVergata</vt:lpstr>
      <vt:lpstr>Cabibbolab &amp; Site</vt:lpstr>
      <vt:lpstr>Slide 16</vt:lpstr>
      <vt:lpstr>Cabibbolab &amp; Site</vt:lpstr>
      <vt:lpstr>Slide 18</vt:lpstr>
      <vt:lpstr>Cabibbolab &amp; Site</vt:lpstr>
      <vt:lpstr>Cabibbolab &amp; Site</vt:lpstr>
      <vt:lpstr>The Joint Integration Group Goals</vt:lpstr>
      <vt:lpstr>Joint Integration Group</vt:lpstr>
      <vt:lpstr>Final comment</vt:lpstr>
      <vt:lpstr>Final comment</vt:lpstr>
      <vt:lpstr>As we can see..</vt:lpstr>
      <vt:lpstr>And now….</vt:lpstr>
      <vt:lpstr>And ….</vt:lpstr>
    </vt:vector>
  </TitlesOfParts>
  <Company>INFN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32</cp:revision>
  <dcterms:created xsi:type="dcterms:W3CDTF">2012-03-19T11:50:16Z</dcterms:created>
  <dcterms:modified xsi:type="dcterms:W3CDTF">2012-06-04T14:38:46Z</dcterms:modified>
</cp:coreProperties>
</file>