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42" r:id="rId3"/>
    <p:sldId id="331" r:id="rId4"/>
    <p:sldId id="332" r:id="rId5"/>
    <p:sldId id="338" r:id="rId6"/>
    <p:sldId id="333" r:id="rId7"/>
    <p:sldId id="334" r:id="rId8"/>
    <p:sldId id="335" r:id="rId9"/>
    <p:sldId id="341" r:id="rId10"/>
    <p:sldId id="325" r:id="rId11"/>
    <p:sldId id="343" r:id="rId12"/>
    <p:sldId id="329" r:id="rId13"/>
    <p:sldId id="330" r:id="rId14"/>
    <p:sldId id="344" r:id="rId15"/>
    <p:sldId id="345" r:id="rId16"/>
    <p:sldId id="328" r:id="rId17"/>
    <p:sldId id="340" r:id="rId18"/>
    <p:sldId id="346" r:id="rId19"/>
    <p:sldId id="347" r:id="rId20"/>
    <p:sldId id="348" r:id="rId21"/>
    <p:sldId id="336" r:id="rId22"/>
    <p:sldId id="321" r:id="rId23"/>
    <p:sldId id="322" r:id="rId24"/>
    <p:sldId id="323" r:id="rId25"/>
    <p:sldId id="286" r:id="rId26"/>
    <p:sldId id="283" r:id="rId27"/>
    <p:sldId id="299" r:id="rId2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026" autoAdjust="0"/>
    <p:restoredTop sz="93943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DD7FE-48D6-4811-9C2B-49D382F6F426}" type="datetimeFigureOut">
              <a:rPr lang="en-US" smtClean="0"/>
              <a:pPr/>
              <a:t>6/3/2012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E5007-CDA5-423D-A359-7DDADCDD23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795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7"/>
          <p:cNvSpPr txBox="1">
            <a:spLocks noGrp="1" noChangeArrowheads="1"/>
          </p:cNvSpPr>
          <p:nvPr/>
        </p:nvSpPr>
        <p:spPr bwMode="auto">
          <a:xfrm>
            <a:off x="3884852" y="8683669"/>
            <a:ext cx="2971593" cy="45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01" tIns="45751" rIns="91501" bIns="45751" anchor="b"/>
          <a:lstStyle>
            <a:lvl1pPr defTabSz="9302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defTabSz="9302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45FEA5E-E4C5-4272-90F0-4CD2B17D3666}" type="slidenum">
              <a:rPr lang="en-US" sz="1200">
                <a:ea typeface="ＭＳ Ｐゴシック" pitchFamily="34" charset="-128"/>
              </a:rPr>
              <a:pPr algn="r" eaLnBrk="1" hangingPunct="1"/>
              <a:t>17</a:t>
            </a:fld>
            <a:endParaRPr lang="en-US" sz="1200">
              <a:ea typeface="ＭＳ Ｐゴシック" pitchFamily="34" charset="-128"/>
            </a:endParaRPr>
          </a:p>
        </p:txBody>
      </p:sp>
      <p:sp>
        <p:nvSpPr>
          <p:cNvPr id="68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E5007-CDA5-423D-A359-7DDADCDD230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583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AB82-20D6-4BA5-8F8C-D236C9E10264}" type="datetime1">
              <a:rPr lang="en-US" smtClean="0"/>
              <a:pPr/>
              <a:t>6/3/2012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64B9-0155-4D63-8C61-76C7639FB6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3661-6F46-474F-B94F-B125390B6A7E}" type="datetime1">
              <a:rPr lang="en-US" smtClean="0"/>
              <a:pPr/>
              <a:t>6/3/2012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64B9-0155-4D63-8C61-76C7639FB6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4FFAE-A39C-47AF-90AC-9121268369D9}" type="datetime1">
              <a:rPr lang="en-US" smtClean="0"/>
              <a:pPr/>
              <a:t>6/3/2012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64B9-0155-4D63-8C61-76C7639FB6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1E93-CB22-4B48-B101-E4FBDA1E36BC}" type="datetime1">
              <a:rPr lang="en-US" smtClean="0"/>
              <a:pPr/>
              <a:t>6/3/2012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64B9-0155-4D63-8C61-76C7639FB6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A64F-54F1-4C2E-B2CF-94A335430134}" type="datetime1">
              <a:rPr lang="en-US" smtClean="0"/>
              <a:pPr/>
              <a:t>6/3/2012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64B9-0155-4D63-8C61-76C7639FB6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8CF2B-161E-4037-B0A1-B67171CDD93C}" type="datetime1">
              <a:rPr lang="en-US" smtClean="0"/>
              <a:pPr/>
              <a:t>6/3/2012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64B9-0155-4D63-8C61-76C7639FB6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4DBA7-FFDF-4D04-918E-86C91646D44A}" type="datetime1">
              <a:rPr lang="en-US" smtClean="0"/>
              <a:pPr/>
              <a:t>6/3/2012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64B9-0155-4D63-8C61-76C7639FB6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1AB3-AF36-47D3-A81C-6F59BF04AA2A}" type="datetime1">
              <a:rPr lang="en-US" smtClean="0"/>
              <a:pPr/>
              <a:t>6/3/2012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64B9-0155-4D63-8C61-76C7639FB6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4BE2-4361-48F7-9560-7F6482455E6C}" type="datetime1">
              <a:rPr lang="en-US" smtClean="0"/>
              <a:pPr/>
              <a:t>6/3/2012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64B9-0155-4D63-8C61-76C7639FB6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06BD-A4D7-4E58-8E7F-C3821122EBE6}" type="datetime1">
              <a:rPr lang="en-US" smtClean="0"/>
              <a:pPr/>
              <a:t>6/3/2012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64B9-0155-4D63-8C61-76C7639FB6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9452B-6A51-4D36-95AF-BBFD958A8D16}" type="datetime1">
              <a:rPr lang="en-US" smtClean="0"/>
              <a:pPr/>
              <a:t>6/3/2012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64B9-0155-4D63-8C61-76C7639FB6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24B08-F9D7-41EE-8055-6AF0D30F4053}" type="datetime1">
              <a:rPr lang="en-US" smtClean="0"/>
              <a:pPr/>
              <a:t>6/3/2012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264B9-0155-4D63-8C61-76C7639FB6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04856" cy="1296144"/>
          </a:xfrm>
        </p:spPr>
        <p:txBody>
          <a:bodyPr>
            <a:normAutofit/>
          </a:bodyPr>
          <a:lstStyle/>
          <a:p>
            <a:r>
              <a:rPr lang="en-US" dirty="0" smtClean="0"/>
              <a:t>Integration </a:t>
            </a:r>
            <a:r>
              <a:rPr lang="en-US" dirty="0" smtClean="0"/>
              <a:t>and IR Hall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1124744"/>
            <a:ext cx="84249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/>
              <a:t>Summary of the </a:t>
            </a:r>
            <a:r>
              <a:rPr lang="en-US" sz="3200" dirty="0" smtClean="0"/>
              <a:t>two integration sessions.</a:t>
            </a:r>
            <a:endParaRPr lang="en-US" sz="32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err="1" smtClean="0"/>
              <a:t>SuperB</a:t>
            </a:r>
            <a:r>
              <a:rPr lang="en-US" sz="3200" dirty="0" smtClean="0"/>
              <a:t> </a:t>
            </a:r>
            <a:r>
              <a:rPr lang="en-US" sz="3200" dirty="0"/>
              <a:t>Experimental hall</a:t>
            </a:r>
            <a:r>
              <a:rPr lang="en-US" sz="3200" dirty="0" smtClean="0"/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/>
              <a:t>Integration of inner detectors.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/>
              <a:t>Services </a:t>
            </a:r>
            <a:r>
              <a:rPr lang="en-US" sz="3200" dirty="0" smtClean="0"/>
              <a:t>accounts.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/>
              <a:t>Conclusions.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1A0B-B334-4910-8204-BF1F34C912A6}" type="datetime3">
              <a:rPr lang="en-US" smtClean="0"/>
              <a:pPr/>
              <a:t>3 June 2012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-387424"/>
            <a:ext cx="7704856" cy="129614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Integration of the inner detector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16100" y="544384"/>
            <a:ext cx="89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Establish the interaction point referring the </a:t>
            </a:r>
            <a:r>
              <a:rPr lang="en-US" sz="2400" dirty="0"/>
              <a:t>forward </a:t>
            </a:r>
            <a:r>
              <a:rPr lang="en-US" sz="2400" dirty="0" smtClean="0"/>
              <a:t>face of the super conducting  Solenoid Babar the ref dimension is 2295mm.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1A0B-B334-4910-8204-BF1F34C912A6}" type="datetime3">
              <a:rPr lang="en-US" smtClean="0"/>
              <a:pPr/>
              <a:t>3 June 2012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" t="2745" r="3923"/>
          <a:stretch/>
        </p:blipFill>
        <p:spPr>
          <a:xfrm>
            <a:off x="0" y="1725386"/>
            <a:ext cx="9143999" cy="443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52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199" y="0"/>
            <a:ext cx="8444257" cy="90872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Mechanical</a:t>
            </a:r>
            <a:r>
              <a:rPr lang="en-US" sz="2400" dirty="0" smtClean="0"/>
              <a:t> Envelope and mass of the </a:t>
            </a:r>
            <a:r>
              <a:rPr lang="en-US" sz="2400" dirty="0" err="1" smtClean="0"/>
              <a:t>SuperB</a:t>
            </a:r>
            <a:r>
              <a:rPr lang="en-US" sz="2400" dirty="0" smtClean="0"/>
              <a:t> inner detectors 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1A0B-B334-4910-8204-BF1F34C912A6}" type="datetime3">
              <a:rPr lang="en-US" smtClean="0"/>
              <a:pPr/>
              <a:t>3 June 2012</a:t>
            </a:fld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608453"/>
              </p:ext>
            </p:extLst>
          </p:nvPr>
        </p:nvGraphicFramePr>
        <p:xfrm>
          <a:off x="323851" y="692150"/>
          <a:ext cx="8136582" cy="5782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Worksheet" r:id="rId3" imgW="10201300" imgH="7248420" progId="Excel.Sheet.12">
                  <p:embed/>
                </p:oleObj>
              </mc:Choice>
              <mc:Fallback>
                <p:oleObj name="Worksheet" r:id="rId3" imgW="10201300" imgH="72484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851" y="692150"/>
                        <a:ext cx="8136582" cy="57829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5269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-387424"/>
            <a:ext cx="7704856" cy="129614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Envelope of the </a:t>
            </a:r>
            <a:r>
              <a:rPr lang="en-US" sz="3200" dirty="0" err="1" smtClean="0"/>
              <a:t>SuperB</a:t>
            </a:r>
            <a:r>
              <a:rPr lang="en-US" sz="3200" dirty="0" smtClean="0"/>
              <a:t> inner detectors 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1A0B-B334-4910-8204-BF1F34C912A6}" type="datetime3">
              <a:rPr lang="en-US" smtClean="0"/>
              <a:pPr/>
              <a:t>3 June 2012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80"/>
          <a:stretch/>
        </p:blipFill>
        <p:spPr>
          <a:xfrm>
            <a:off x="155379" y="548680"/>
            <a:ext cx="8496944" cy="582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19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-387424"/>
            <a:ext cx="7704856" cy="129614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Envelope of the </a:t>
            </a:r>
            <a:r>
              <a:rPr lang="en-US" sz="3200" dirty="0" err="1" smtClean="0"/>
              <a:t>SuperB</a:t>
            </a:r>
            <a:r>
              <a:rPr lang="en-US" sz="3200" dirty="0" smtClean="0"/>
              <a:t> inner detectors 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1A0B-B334-4910-8204-BF1F34C912A6}" type="datetime3">
              <a:rPr lang="en-US" smtClean="0"/>
              <a:pPr/>
              <a:t>3 June 2012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24744"/>
            <a:ext cx="8172400" cy="56618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4" t="3067" r="3009"/>
          <a:stretch/>
        </p:blipFill>
        <p:spPr>
          <a:xfrm>
            <a:off x="107504" y="620688"/>
            <a:ext cx="3523489" cy="3071193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8" name="Straight Arrow Connector 7"/>
          <p:cNvCxnSpPr/>
          <p:nvPr/>
        </p:nvCxnSpPr>
        <p:spPr>
          <a:xfrm flipV="1">
            <a:off x="611560" y="1556792"/>
            <a:ext cx="432048" cy="22142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2527" y="3763666"/>
            <a:ext cx="4937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Radial Interference with DIRCH, possible with FCAL</a:t>
            </a:r>
          </a:p>
        </p:txBody>
      </p:sp>
    </p:spTree>
    <p:extLst>
      <p:ext uri="{BB962C8B-B14F-4D97-AF65-F5344CB8AC3E}">
        <p14:creationId xmlns:p14="http://schemas.microsoft.com/office/powerpoint/2010/main" val="2761163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-387424"/>
            <a:ext cx="7704856" cy="129614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Envelope of the </a:t>
            </a:r>
            <a:r>
              <a:rPr lang="en-US" sz="3200" dirty="0" err="1" smtClean="0"/>
              <a:t>SuperB</a:t>
            </a:r>
            <a:r>
              <a:rPr lang="en-US" sz="3200" dirty="0" smtClean="0"/>
              <a:t> inner detectors 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1A0B-B334-4910-8204-BF1F34C912A6}" type="datetime3">
              <a:rPr lang="en-US" smtClean="0"/>
              <a:pPr/>
              <a:t>3 June 2012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2928" y="836712"/>
            <a:ext cx="87535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FTOF </a:t>
            </a:r>
            <a:r>
              <a:rPr lang="en-US" sz="2800" dirty="0" smtClean="0"/>
              <a:t>have to reduce </a:t>
            </a:r>
            <a:r>
              <a:rPr lang="en-US" sz="2800" dirty="0" smtClean="0"/>
              <a:t>the outer diameter to </a:t>
            </a:r>
            <a:r>
              <a:rPr lang="en-US" sz="2800" dirty="0"/>
              <a:t>fit inside the </a:t>
            </a:r>
            <a:r>
              <a:rPr lang="en-US" sz="2800" dirty="0" smtClean="0"/>
              <a:t>DIRCH so can have a max diameter like the </a:t>
            </a:r>
            <a:r>
              <a:rPr lang="en-US" sz="2800" dirty="0" smtClean="0"/>
              <a:t>DCH outer diameter (1610mm</a:t>
            </a:r>
            <a:r>
              <a:rPr lang="en-US" sz="2800" dirty="0" smtClean="0"/>
              <a:t>).</a:t>
            </a:r>
            <a:endParaRPr lang="en-US" sz="2800" dirty="0" smtClean="0"/>
          </a:p>
          <a:p>
            <a:r>
              <a:rPr lang="en-US" sz="2800" dirty="0" smtClean="0"/>
              <a:t>We have still have to </a:t>
            </a:r>
            <a:r>
              <a:rPr lang="en-US" sz="2800" dirty="0" smtClean="0"/>
              <a:t>check </a:t>
            </a:r>
            <a:r>
              <a:rPr lang="en-US" sz="2800" dirty="0" smtClean="0"/>
              <a:t>the longitudinal clearance  with the FCAL </a:t>
            </a:r>
            <a:endParaRPr lang="en-US" sz="2800" dirty="0" smtClean="0"/>
          </a:p>
          <a:p>
            <a:r>
              <a:rPr lang="en-US" sz="2800" dirty="0" smtClean="0"/>
              <a:t>(Z </a:t>
            </a:r>
            <a:r>
              <a:rPr lang="en-US" sz="2800" dirty="0"/>
              <a:t>max of </a:t>
            </a:r>
            <a:r>
              <a:rPr lang="en-US" sz="2800" dirty="0" smtClean="0"/>
              <a:t>FTOF is 1801mm)</a:t>
            </a:r>
            <a:endParaRPr lang="en-US" sz="2800" dirty="0" smtClean="0"/>
          </a:p>
          <a:p>
            <a:r>
              <a:rPr lang="en-US" sz="2800" dirty="0" smtClean="0"/>
              <a:t>In the BABAR </a:t>
            </a:r>
            <a:r>
              <a:rPr lang="en-US" sz="2800" dirty="0" smtClean="0"/>
              <a:t>reference drawing </a:t>
            </a:r>
            <a:r>
              <a:rPr lang="en-US" sz="2800" dirty="0" smtClean="0"/>
              <a:t>the </a:t>
            </a:r>
            <a:r>
              <a:rPr lang="en-US" sz="2800" dirty="0" smtClean="0"/>
              <a:t>Z max is 1917mm at the DCH radius. We are not sure that the detector can  extend up this number for the presence of</a:t>
            </a:r>
            <a:r>
              <a:rPr lang="en-US" sz="2800" dirty="0"/>
              <a:t> </a:t>
            </a:r>
            <a:r>
              <a:rPr lang="en-US" sz="2800" dirty="0" smtClean="0"/>
              <a:t>FCAL </a:t>
            </a:r>
            <a:r>
              <a:rPr lang="en-US" sz="2800" dirty="0" smtClean="0"/>
              <a:t>calibration </a:t>
            </a:r>
            <a:r>
              <a:rPr lang="en-US" sz="2800" dirty="0" smtClean="0"/>
              <a:t>system.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2825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-387424"/>
            <a:ext cx="7704856" cy="129614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Envelope of the </a:t>
            </a:r>
            <a:r>
              <a:rPr lang="en-US" sz="3200" dirty="0" err="1" smtClean="0"/>
              <a:t>SuperB</a:t>
            </a:r>
            <a:r>
              <a:rPr lang="en-US" sz="3200" dirty="0" smtClean="0"/>
              <a:t> inner detectors 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1A0B-B334-4910-8204-BF1F34C912A6}" type="datetime3">
              <a:rPr lang="en-US" smtClean="0"/>
              <a:pPr/>
              <a:t>3 June 2012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3" r="4056"/>
          <a:stretch/>
        </p:blipFill>
        <p:spPr>
          <a:xfrm>
            <a:off x="0" y="692695"/>
            <a:ext cx="9121845" cy="55938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76056" y="3049512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DCH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5723964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BCAL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923596" y="4797152"/>
            <a:ext cx="560172" cy="9268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948264" y="2420888"/>
            <a:ext cx="1152128" cy="6286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100392" y="2236222"/>
            <a:ext cx="654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FTOF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49266" y="6381328"/>
            <a:ext cx="1925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Tungsten shielding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2" idx="0"/>
          </p:cNvCxnSpPr>
          <p:nvPr/>
        </p:nvCxnSpPr>
        <p:spPr>
          <a:xfrm flipH="1" flipV="1">
            <a:off x="6228184" y="4221088"/>
            <a:ext cx="1083782" cy="21602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0"/>
          </p:cNvCxnSpPr>
          <p:nvPr/>
        </p:nvCxnSpPr>
        <p:spPr>
          <a:xfrm flipH="1" flipV="1">
            <a:off x="2915816" y="4221088"/>
            <a:ext cx="4396150" cy="21602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352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-387424"/>
            <a:ext cx="7704856" cy="129614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Forward services </a:t>
            </a:r>
            <a:r>
              <a:rPr lang="en-US" sz="3200" dirty="0" smtClean="0"/>
              <a:t>BABAR </a:t>
            </a:r>
            <a:r>
              <a:rPr lang="en-US" sz="3200" dirty="0" smtClean="0"/>
              <a:t>inner detectors 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1A0B-B334-4910-8204-BF1F34C912A6}" type="datetime3">
              <a:rPr lang="en-US" smtClean="0"/>
              <a:pPr/>
              <a:t>3 June 2012</a:t>
            </a:fld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6672"/>
            <a:ext cx="43434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24" y="476672"/>
            <a:ext cx="4344988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5796136" y="4149080"/>
            <a:ext cx="432048" cy="22322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08752" y="6379420"/>
            <a:ext cx="6761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Services coining out DCH-FTOF-Inner </a:t>
            </a:r>
            <a:r>
              <a:rPr lang="en-US" dirty="0" smtClean="0"/>
              <a:t>tracker 30 mm gap with the door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888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en-US" dirty="0" smtClean="0"/>
              <a:t>Bill </a:t>
            </a:r>
            <a:endParaRPr lang="en-US" dirty="0"/>
          </a:p>
        </p:txBody>
      </p:sp>
      <p:sp>
        <p:nvSpPr>
          <p:cNvPr id="683037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Backward Quadrant</a:t>
            </a:r>
          </a:p>
        </p:txBody>
      </p:sp>
      <p:sp>
        <p:nvSpPr>
          <p:cNvPr id="683038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31242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 smtClean="0"/>
              <a:t>A view of the exposed cableways on the backward side of the detector.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Slots contain services for EMC, IFR.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Services for inner detectors that are taken out in the backward direction must exit the end of the DIRC support tube.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View of the side also shows how services are distributed ‘around’ the detector.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Circumferential Cableways runs </a:t>
            </a:r>
            <a:r>
              <a:rPr lang="en-US" sz="1600" dirty="0" smtClean="0"/>
              <a:t>parallel </a:t>
            </a:r>
            <a:r>
              <a:rPr lang="en-US" sz="1600" dirty="0" smtClean="0"/>
              <a:t>and close to the steel sextants behind the remnants of tubing for EMC cooling, </a:t>
            </a:r>
            <a:r>
              <a:rPr lang="en-US" sz="1600" dirty="0" err="1" smtClean="0"/>
              <a:t>etc</a:t>
            </a:r>
            <a:endParaRPr lang="en-US" sz="1600" dirty="0" smtClean="0"/>
          </a:p>
        </p:txBody>
      </p:sp>
      <p:pic>
        <p:nvPicPr>
          <p:cNvPr id="683039" name="Picture 31" descr="P10102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19200"/>
            <a:ext cx="556260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3040" name="Text Box 32"/>
          <p:cNvSpPr txBox="1">
            <a:spLocks noChangeArrowheads="1"/>
          </p:cNvSpPr>
          <p:nvPr/>
        </p:nvSpPr>
        <p:spPr bwMode="auto">
          <a:xfrm>
            <a:off x="3200400" y="2286000"/>
            <a:ext cx="2159000" cy="5334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000">
                <a:solidFill>
                  <a:srgbClr val="FFFF66"/>
                </a:solidFill>
              </a:rPr>
              <a:t>Slots for Services</a:t>
            </a:r>
          </a:p>
          <a:p>
            <a:endParaRPr lang="en-US">
              <a:solidFill>
                <a:srgbClr val="FF0000"/>
              </a:solidFill>
            </a:endParaRPr>
          </a:p>
          <a:p>
            <a:endParaRPr lang="en-US"/>
          </a:p>
        </p:txBody>
      </p:sp>
      <p:sp>
        <p:nvSpPr>
          <p:cNvPr id="683041" name="Line 33"/>
          <p:cNvSpPr>
            <a:spLocks noChangeShapeType="1"/>
          </p:cNvSpPr>
          <p:nvPr/>
        </p:nvSpPr>
        <p:spPr bwMode="auto">
          <a:xfrm>
            <a:off x="5334000" y="2514600"/>
            <a:ext cx="1219200" cy="11430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042" name="Line 34"/>
          <p:cNvSpPr>
            <a:spLocks noChangeShapeType="1"/>
          </p:cNvSpPr>
          <p:nvPr/>
        </p:nvSpPr>
        <p:spPr bwMode="auto">
          <a:xfrm>
            <a:off x="5334000" y="2514600"/>
            <a:ext cx="1371600" cy="1524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043" name="Text Box 35"/>
          <p:cNvSpPr txBox="1">
            <a:spLocks noChangeArrowheads="1"/>
          </p:cNvSpPr>
          <p:nvPr/>
        </p:nvSpPr>
        <p:spPr bwMode="auto">
          <a:xfrm>
            <a:off x="5943600" y="4876800"/>
            <a:ext cx="3149600" cy="3968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FF66"/>
                </a:solidFill>
              </a:rPr>
              <a:t>Circumferential cableways</a:t>
            </a:r>
          </a:p>
        </p:txBody>
      </p:sp>
      <p:sp>
        <p:nvSpPr>
          <p:cNvPr id="683045" name="Line 37"/>
          <p:cNvSpPr>
            <a:spLocks noChangeShapeType="1"/>
          </p:cNvSpPr>
          <p:nvPr/>
        </p:nvSpPr>
        <p:spPr bwMode="auto">
          <a:xfrm flipH="1" flipV="1">
            <a:off x="5867400" y="2819400"/>
            <a:ext cx="381000" cy="20574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047" name="Line 39"/>
          <p:cNvSpPr>
            <a:spLocks noChangeShapeType="1"/>
          </p:cNvSpPr>
          <p:nvPr/>
        </p:nvSpPr>
        <p:spPr bwMode="auto">
          <a:xfrm flipH="1" flipV="1">
            <a:off x="5791200" y="3429000"/>
            <a:ext cx="381000" cy="14478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048" name="Text Box 40"/>
          <p:cNvSpPr txBox="1">
            <a:spLocks noChangeArrowheads="1"/>
          </p:cNvSpPr>
          <p:nvPr/>
        </p:nvSpPr>
        <p:spPr bwMode="auto">
          <a:xfrm>
            <a:off x="4191000" y="5562600"/>
            <a:ext cx="4422775" cy="376238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Temporary track plates for rolling detector</a:t>
            </a:r>
          </a:p>
        </p:txBody>
      </p:sp>
      <p:sp>
        <p:nvSpPr>
          <p:cNvPr id="683050" name="Line 42"/>
          <p:cNvSpPr>
            <a:spLocks noChangeShapeType="1"/>
          </p:cNvSpPr>
          <p:nvPr/>
        </p:nvSpPr>
        <p:spPr bwMode="auto">
          <a:xfrm flipH="1" flipV="1">
            <a:off x="5334000" y="5105400"/>
            <a:ext cx="762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052" name="Line 44"/>
          <p:cNvSpPr>
            <a:spLocks noChangeShapeType="1"/>
          </p:cNvSpPr>
          <p:nvPr/>
        </p:nvSpPr>
        <p:spPr bwMode="auto">
          <a:xfrm flipH="1" flipV="1">
            <a:off x="4495800" y="4876800"/>
            <a:ext cx="9144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053" name="Text Box 45"/>
          <p:cNvSpPr txBox="1">
            <a:spLocks noChangeArrowheads="1"/>
          </p:cNvSpPr>
          <p:nvPr/>
        </p:nvSpPr>
        <p:spPr bwMode="auto">
          <a:xfrm>
            <a:off x="3429000" y="6019800"/>
            <a:ext cx="1603375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Pulling cables</a:t>
            </a:r>
          </a:p>
        </p:txBody>
      </p:sp>
      <p:sp>
        <p:nvSpPr>
          <p:cNvPr id="683055" name="Line 47"/>
          <p:cNvSpPr>
            <a:spLocks noChangeShapeType="1"/>
          </p:cNvSpPr>
          <p:nvPr/>
        </p:nvSpPr>
        <p:spPr bwMode="auto">
          <a:xfrm flipH="1" flipV="1">
            <a:off x="3733800" y="4953000"/>
            <a:ext cx="76200" cy="10668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056" name="Line 48"/>
          <p:cNvSpPr>
            <a:spLocks noChangeShapeType="1"/>
          </p:cNvSpPr>
          <p:nvPr/>
        </p:nvSpPr>
        <p:spPr bwMode="auto">
          <a:xfrm flipV="1">
            <a:off x="3810000" y="4800600"/>
            <a:ext cx="2209800" cy="12192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7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1E93-CB22-4B48-B101-E4FBDA1E36BC}" type="datetime1">
              <a:rPr lang="en-US" smtClean="0"/>
              <a:pPr/>
              <a:t>6/3/2012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3" r="4056"/>
          <a:stretch/>
        </p:blipFill>
        <p:spPr>
          <a:xfrm>
            <a:off x="0" y="116632"/>
            <a:ext cx="9121845" cy="5593823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7668344" y="3212976"/>
            <a:ext cx="396044" cy="6840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866366" y="3789040"/>
            <a:ext cx="12441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Mini patch</a:t>
            </a:r>
          </a:p>
          <a:p>
            <a:r>
              <a:rPr lang="en-US" dirty="0" smtClean="0"/>
              <a:t>Panel inner</a:t>
            </a:r>
          </a:p>
          <a:p>
            <a:r>
              <a:rPr lang="en-US" dirty="0" smtClean="0"/>
              <a:t>Silicon det.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876256" y="2913543"/>
            <a:ext cx="1080120" cy="23876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802574" y="5301208"/>
            <a:ext cx="13805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HV GAS line</a:t>
            </a:r>
          </a:p>
          <a:p>
            <a:r>
              <a:rPr lang="en-US" dirty="0" smtClean="0"/>
              <a:t>Must leave </a:t>
            </a:r>
          </a:p>
          <a:p>
            <a:r>
              <a:rPr lang="en-US" dirty="0" smtClean="0"/>
              <a:t>Clear space</a:t>
            </a:r>
          </a:p>
          <a:p>
            <a:r>
              <a:rPr lang="en-US" dirty="0" smtClean="0"/>
              <a:t>For shielding</a:t>
            </a:r>
          </a:p>
          <a:p>
            <a:r>
              <a:rPr lang="en-US" dirty="0" smtClean="0"/>
              <a:t>R&gt;500mm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259632" y="4293096"/>
            <a:ext cx="1008112" cy="14173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9512" y="5764614"/>
            <a:ext cx="6855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Unif</a:t>
            </a:r>
            <a:r>
              <a:rPr lang="en-US" dirty="0" smtClean="0"/>
              <a:t>. Radial distribution of service DCH and BCAL using metallic Channel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9512" y="6123100"/>
            <a:ext cx="7642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Modification of the Backward shielding  for two reason access and int. support. 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043608" y="1340768"/>
            <a:ext cx="144016" cy="1800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0" y="702510"/>
            <a:ext cx="3112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Extension to contain the  inner </a:t>
            </a:r>
          </a:p>
          <a:p>
            <a:r>
              <a:rPr lang="en-US" dirty="0" smtClean="0"/>
              <a:t>services of silicon Detectors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947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764704"/>
            <a:ext cx="73448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Problem that we have to consider and/or solve:</a:t>
            </a:r>
          </a:p>
          <a:p>
            <a:endParaRPr lang="en-US" sz="2800" dirty="0" smtClean="0"/>
          </a:p>
          <a:p>
            <a:pPr marL="342900" indent="-342900">
              <a:buAutoNum type="arabicParenR"/>
            </a:pPr>
            <a:r>
              <a:rPr lang="en-US" sz="2800" dirty="0" smtClean="0"/>
              <a:t>Loads on the DIRCH due to the new DCH and FTOF.</a:t>
            </a:r>
          </a:p>
          <a:p>
            <a:pPr marL="342900" indent="-342900">
              <a:buAutoNum type="arabicParenR"/>
            </a:pPr>
            <a:r>
              <a:rPr lang="en-US" sz="2800" dirty="0" smtClean="0"/>
              <a:t>Reevaluation of the magnet force due to the changes of the </a:t>
            </a:r>
            <a:r>
              <a:rPr lang="en-US" sz="2800" dirty="0"/>
              <a:t>b</a:t>
            </a:r>
            <a:r>
              <a:rPr lang="en-US" sz="2800" dirty="0" smtClean="0"/>
              <a:t>ackward shielding.</a:t>
            </a:r>
          </a:p>
          <a:p>
            <a:pPr marL="342900" indent="-342900">
              <a:buAutoNum type="arabicParenR"/>
            </a:pPr>
            <a:r>
              <a:rPr lang="en-US" sz="2800" dirty="0" smtClean="0"/>
              <a:t>Accessibility on BCAL, DCH and FTOF.</a:t>
            </a:r>
          </a:p>
          <a:p>
            <a:pPr marL="342900" indent="-342900">
              <a:buAutoNum type="arabicParenR"/>
            </a:pPr>
            <a:r>
              <a:rPr lang="en-US" sz="2800" dirty="0" smtClean="0"/>
              <a:t>Compatibility with the cryogenic lines</a:t>
            </a:r>
          </a:p>
          <a:p>
            <a:pPr marL="342900" indent="-342900">
              <a:buAutoNum type="arabicParenR"/>
            </a:pPr>
            <a:r>
              <a:rPr lang="en-US" sz="2800" dirty="0" smtClean="0"/>
              <a:t>Extension of the cryogenic line for the quick demount operations.</a:t>
            </a:r>
          </a:p>
          <a:p>
            <a:pPr marL="342900" indent="-342900">
              <a:buAutoNum type="arabicParenR"/>
            </a:pPr>
            <a:r>
              <a:rPr lang="en-US" sz="2800" dirty="0" smtClean="0"/>
              <a:t>The tungsten shielding we consider almost a permanent part of the detector.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4114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96144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 of the </a:t>
            </a:r>
            <a:r>
              <a:rPr lang="en-US" dirty="0" smtClean="0"/>
              <a:t>two Integration sessions.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1124744"/>
            <a:ext cx="878497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We have two sessions for </a:t>
            </a:r>
            <a:r>
              <a:rPr lang="en-US" sz="2800" dirty="0" smtClean="0"/>
              <a:t>discussing integration issues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In the first session we review the experimental area and the detectors integration general problems.</a:t>
            </a:r>
            <a:endParaRPr lang="en-US" sz="28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In the second one </a:t>
            </a:r>
            <a:r>
              <a:rPr lang="en-US" sz="2800" dirty="0"/>
              <a:t>we </a:t>
            </a:r>
            <a:r>
              <a:rPr lang="en-US" sz="2800" dirty="0" smtClean="0"/>
              <a:t>focus </a:t>
            </a:r>
            <a:r>
              <a:rPr lang="en-US" sz="2800" dirty="0" smtClean="0"/>
              <a:t>on the mechanical envelopes and clearance and service </a:t>
            </a:r>
            <a:r>
              <a:rPr lang="en-US" sz="2800" dirty="0"/>
              <a:t>distribution </a:t>
            </a:r>
            <a:r>
              <a:rPr lang="en-US" sz="2800" dirty="0" smtClean="0"/>
              <a:t>of inner detectors.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1A0B-B334-4910-8204-BF1F34C912A6}" type="datetime3">
              <a:rPr lang="en-US" smtClean="0"/>
              <a:pPr/>
              <a:t>3 June 2012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286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4366"/>
            <a:ext cx="9144000" cy="47292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91880" y="6093296"/>
            <a:ext cx="4563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Bcal</a:t>
            </a:r>
            <a:r>
              <a:rPr lang="en-US" dirty="0" smtClean="0"/>
              <a:t> in 4 pieces with connector to be extracted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5827970"/>
            <a:ext cx="31387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Backward shielding in 4 pieces</a:t>
            </a:r>
          </a:p>
          <a:p>
            <a:r>
              <a:rPr lang="en-US" dirty="0" smtClean="0"/>
              <a:t>Housing the tungsten shielding </a:t>
            </a:r>
          </a:p>
          <a:p>
            <a:r>
              <a:rPr lang="en-US" dirty="0" smtClean="0"/>
              <a:t>And cable channels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408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1E93-CB22-4B48-B101-E4FBDA1E36BC}" type="datetime1">
              <a:rPr lang="en-US" smtClean="0"/>
              <a:pPr/>
              <a:t>6/3/2012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0" t="1172" r="8789"/>
          <a:stretch/>
        </p:blipFill>
        <p:spPr>
          <a:xfrm>
            <a:off x="2267744" y="1746878"/>
            <a:ext cx="6785360" cy="50960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4253312" cy="2592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6056" y="476672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Focusing DIRC proposal of new Shielding must integrate on </a:t>
            </a:r>
            <a:r>
              <a:rPr lang="en-US" dirty="0" err="1" smtClean="0"/>
              <a:t>SuperB</a:t>
            </a:r>
            <a:r>
              <a:rPr lang="en-US" dirty="0" smtClean="0"/>
              <a:t> drawings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67544" y="2204864"/>
            <a:ext cx="432048" cy="15121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113" y="3748390"/>
            <a:ext cx="1389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Plastic shield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259632" y="2204864"/>
            <a:ext cx="180020" cy="23762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3700" y="4617010"/>
            <a:ext cx="1544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Metallic shield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64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1E93-CB22-4B48-B101-E4FBDA1E36BC}" type="datetime1">
              <a:rPr lang="en-US" smtClean="0"/>
              <a:pPr/>
              <a:t>6/3/2012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97"/>
            <a:ext cx="9144000" cy="68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45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4624"/>
            <a:ext cx="7848872" cy="864096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Load transfer to the tungsten tube proposed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620688"/>
            <a:ext cx="84249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The cryostats are in contact with the tungsten tube thru spherical bearings and the an anti rotation system. The cryostats support the conical shields.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The conical shields support SVT, Layer00 and the beam pipe in the interaction region.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For these reasons the tungsten supports need to allow an initial nominal mounting position and a fine alignments when everything will be installed. (internal and/or external)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Access to the forward electronic cards of EMC can be achieved dismount </a:t>
            </a:r>
            <a:r>
              <a:rPr lang="en-US" sz="2400" dirty="0" smtClean="0"/>
              <a:t>one ear </a:t>
            </a:r>
            <a:r>
              <a:rPr lang="en-US" sz="2400" dirty="0" smtClean="0"/>
              <a:t>of the support.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1A0B-B334-4910-8204-BF1F34C912A6}" type="datetime3">
              <a:rPr lang="en-US" smtClean="0"/>
              <a:pPr/>
              <a:t>3 June 2012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25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-27384"/>
            <a:ext cx="8712968" cy="1296144"/>
          </a:xfrm>
        </p:spPr>
        <p:txBody>
          <a:bodyPr>
            <a:normAutofit/>
          </a:bodyPr>
          <a:lstStyle/>
          <a:p>
            <a:r>
              <a:rPr lang="en-US" sz="3200" dirty="0"/>
              <a:t>Integration of the supports of tungsten tube  in detector.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1025453"/>
            <a:ext cx="84249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Forward: 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en-US" sz="2400" dirty="0" smtClean="0"/>
              <a:t>Extension of the magnet ear restrains. Implication we go in front of calorimeter. (solution dismountable ears)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en-US" sz="2400" dirty="0" smtClean="0"/>
              <a:t>We limit the access inside (DCH, FPID)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Backward.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Structure inside the strong tube of DIRC 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sz="2400" dirty="0" smtClean="0"/>
              <a:t>We </a:t>
            </a:r>
            <a:r>
              <a:rPr lang="en-US" sz="2400" dirty="0" smtClean="0"/>
              <a:t>limit the access for the  (DCH, BCAL, </a:t>
            </a:r>
            <a:r>
              <a:rPr lang="en-US" sz="2400" dirty="0" err="1" smtClean="0"/>
              <a:t>etc</a:t>
            </a:r>
            <a:r>
              <a:rPr lang="en-US" sz="2400" dirty="0" smtClean="0"/>
              <a:t>)</a:t>
            </a:r>
            <a:endParaRPr lang="en-US" sz="2400" dirty="0"/>
          </a:p>
          <a:p>
            <a:pPr marL="457200" indent="-457200">
              <a:lnSpc>
                <a:spcPct val="150000"/>
              </a:lnSpc>
              <a:buAutoNum type="arabicParenR"/>
            </a:pP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We need to verify the force on elements.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1A0B-B334-4910-8204-BF1F34C912A6}" type="datetime3">
              <a:rPr lang="en-US" smtClean="0"/>
              <a:pPr/>
              <a:t>3 June 2012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2915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1E93-CB22-4B48-B101-E4FBDA1E36BC}" type="datetime1">
              <a:rPr lang="en-US" smtClean="0"/>
              <a:pPr/>
              <a:t>6/3/2012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11960" y="602104"/>
            <a:ext cx="2516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Forward service of Babar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576" y="3121515"/>
            <a:ext cx="6107210" cy="37239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7"/>
          <a:stretch/>
        </p:blipFill>
        <p:spPr bwMode="auto">
          <a:xfrm>
            <a:off x="179512" y="116632"/>
            <a:ext cx="4032448" cy="361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5364088" y="1412776"/>
            <a:ext cx="720080" cy="23170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361417" y="1412776"/>
            <a:ext cx="0" cy="25922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44008" y="1059614"/>
            <a:ext cx="2987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Extension of the Magnet ears 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5220072" y="1412776"/>
            <a:ext cx="144016" cy="45957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364088" y="1412776"/>
            <a:ext cx="720080" cy="42484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123728" y="4509120"/>
            <a:ext cx="3240360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646547" y="4162366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Inner ring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5652120" y="2348880"/>
            <a:ext cx="1152128" cy="21828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713590" y="197954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Struts  and rods adjustable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04048" y="94273"/>
            <a:ext cx="3541611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Integration DHC SVT layer0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26163" y="4430650"/>
            <a:ext cx="24296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Solution that allow to hold the tungsten tube with only three ears can give access to the calorimeter electronics.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6476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1E93-CB22-4B48-B101-E4FBDA1E36BC}" type="datetime1">
              <a:rPr lang="en-US" smtClean="0"/>
              <a:pPr/>
              <a:t>6/3/2012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3341"/>
            <a:ext cx="9144000" cy="4611317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827584" y="4293096"/>
            <a:ext cx="792088" cy="16561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5455" y="5986682"/>
            <a:ext cx="2785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Shielding support backward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228184" y="4365104"/>
            <a:ext cx="720080" cy="17281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638322" y="6093296"/>
            <a:ext cx="2619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Shielding support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3111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0"/>
            <a:ext cx="8568952" cy="74746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Conclusions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08F0-2A02-4A1A-B1D5-42CAFB5CE3D4}" type="datetime1">
              <a:rPr lang="en-US" smtClean="0"/>
              <a:pPr/>
              <a:t>6/3/2012</a:t>
            </a:fld>
            <a:endParaRPr lang="en-US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531938" y="19446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836712"/>
            <a:ext cx="9001000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smtClean="0"/>
              <a:t>A strong requirement for the </a:t>
            </a:r>
            <a:r>
              <a:rPr lang="en-US" sz="2800" dirty="0" err="1" smtClean="0"/>
              <a:t>SuperB</a:t>
            </a:r>
            <a:r>
              <a:rPr lang="en-US" sz="2800" dirty="0" smtClean="0"/>
              <a:t> is to have the possibility to move the detector efficiently from the garage to the interaction position with the proper shielding.</a:t>
            </a:r>
          </a:p>
          <a:p>
            <a:pPr marL="914400" lvl="1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smtClean="0"/>
              <a:t>Some inner detector envelopes are set, some other are still in progress</a:t>
            </a:r>
          </a:p>
          <a:p>
            <a:pPr marL="914400" lvl="1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smtClean="0"/>
              <a:t>Magnet forces must be reevaluated as we </a:t>
            </a:r>
            <a:r>
              <a:rPr lang="en-US" sz="2800" dirty="0"/>
              <a:t>c</a:t>
            </a:r>
            <a:r>
              <a:rPr lang="en-US" sz="2800" dirty="0" smtClean="0"/>
              <a:t>hange the iron.</a:t>
            </a:r>
            <a:endParaRPr lang="en-US" sz="2800" dirty="0" smtClean="0"/>
          </a:p>
          <a:p>
            <a:pPr marL="914400" lvl="1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smtClean="0"/>
              <a:t>The next integration </a:t>
            </a:r>
            <a:r>
              <a:rPr lang="en-US" sz="2800" dirty="0"/>
              <a:t>step </a:t>
            </a:r>
            <a:r>
              <a:rPr lang="en-US" sz="2800" dirty="0" smtClean="0"/>
              <a:t>is to evaluate the service section and check the space for their way out (IFR slots, Inner regions)</a:t>
            </a:r>
          </a:p>
          <a:p>
            <a:pPr marL="914400" lvl="1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smtClean="0"/>
              <a:t>Service inventories  account needs to be complete.</a:t>
            </a:r>
          </a:p>
          <a:p>
            <a:pPr marL="914400" lvl="1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smtClean="0"/>
              <a:t>Integration of the cryogenic system must be </a:t>
            </a:r>
            <a:r>
              <a:rPr lang="en-US" sz="2800" dirty="0" smtClean="0"/>
              <a:t>implemented.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491707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0"/>
            <a:ext cx="7704856" cy="720080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en-US" sz="2800" dirty="0" smtClean="0"/>
              <a:t>Summary of the status of </a:t>
            </a:r>
            <a:r>
              <a:rPr lang="en-US" sz="2800" dirty="0" err="1" smtClean="0"/>
              <a:t>superB</a:t>
            </a:r>
            <a:r>
              <a:rPr lang="en-US" sz="2800" dirty="0" smtClean="0"/>
              <a:t> Integration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1A0B-B334-4910-8204-BF1F34C912A6}" type="datetime3">
              <a:rPr lang="en-US" smtClean="0"/>
              <a:pPr/>
              <a:t>3 June 2012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836712"/>
            <a:ext cx="91440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-</a:t>
            </a:r>
            <a:r>
              <a:rPr lang="en-US" sz="2300" dirty="0">
                <a:solidFill>
                  <a:srgbClr val="00B050"/>
                </a:solidFill>
              </a:rPr>
              <a:t>T</a:t>
            </a:r>
            <a:r>
              <a:rPr lang="en-US" sz="2300" dirty="0" smtClean="0">
                <a:solidFill>
                  <a:srgbClr val="00B050"/>
                </a:solidFill>
              </a:rPr>
              <a:t>he architecture of the experimental area has been set considering: </a:t>
            </a:r>
          </a:p>
          <a:p>
            <a:pPr marL="457200" indent="-457200">
              <a:buAutoNum type="arabicParenR"/>
            </a:pPr>
            <a:r>
              <a:rPr lang="en-US" sz="2300" dirty="0" smtClean="0">
                <a:solidFill>
                  <a:srgbClr val="00B050"/>
                </a:solidFill>
              </a:rPr>
              <a:t>the </a:t>
            </a:r>
            <a:r>
              <a:rPr lang="en-US" sz="2300" dirty="0" smtClean="0">
                <a:solidFill>
                  <a:srgbClr val="00B050"/>
                </a:solidFill>
              </a:rPr>
              <a:t>interaction region  must be independent from the </a:t>
            </a:r>
            <a:r>
              <a:rPr lang="en-US" sz="2300" dirty="0" smtClean="0">
                <a:solidFill>
                  <a:srgbClr val="00B050"/>
                </a:solidFill>
              </a:rPr>
              <a:t>assembly area.</a:t>
            </a:r>
            <a:endParaRPr lang="en-US" sz="2300" dirty="0">
              <a:solidFill>
                <a:srgbClr val="00B050"/>
              </a:solidFill>
            </a:endParaRPr>
          </a:p>
          <a:p>
            <a:r>
              <a:rPr lang="en-US" sz="2300" dirty="0" smtClean="0">
                <a:solidFill>
                  <a:srgbClr val="00B050"/>
                </a:solidFill>
              </a:rPr>
              <a:t>2)</a:t>
            </a:r>
            <a:r>
              <a:rPr lang="en-US" sz="2300" dirty="0" smtClean="0">
                <a:solidFill>
                  <a:srgbClr val="00B050"/>
                </a:solidFill>
              </a:rPr>
              <a:t>Most </a:t>
            </a:r>
            <a:r>
              <a:rPr lang="en-US" sz="2300" dirty="0" smtClean="0">
                <a:solidFill>
                  <a:srgbClr val="00B050"/>
                </a:solidFill>
              </a:rPr>
              <a:t>of activity are localized in the exp. area, like detector preparation, commissioning  etc. </a:t>
            </a:r>
          </a:p>
          <a:p>
            <a:r>
              <a:rPr lang="en-US" sz="2300" dirty="0" smtClean="0">
                <a:solidFill>
                  <a:srgbClr val="FF0000"/>
                </a:solidFill>
              </a:rPr>
              <a:t>We would like to have the access to the experimental area directly from outside. We consider to have two access ramps. </a:t>
            </a:r>
            <a:endParaRPr lang="en-US" sz="2300" dirty="0" smtClean="0">
              <a:solidFill>
                <a:srgbClr val="FF0000"/>
              </a:solidFill>
            </a:endParaRPr>
          </a:p>
          <a:p>
            <a:r>
              <a:rPr lang="en-US" sz="2300" dirty="0" smtClean="0"/>
              <a:t>The </a:t>
            </a:r>
            <a:r>
              <a:rPr lang="en-US" sz="2300" dirty="0" smtClean="0"/>
              <a:t>proposed size is </a:t>
            </a:r>
            <a:r>
              <a:rPr lang="en-US" sz="2300" b="1" dirty="0" smtClean="0"/>
              <a:t>60meter X 24meter </a:t>
            </a:r>
            <a:r>
              <a:rPr lang="en-US" sz="2300" dirty="0" smtClean="0"/>
              <a:t>including a service room.</a:t>
            </a:r>
          </a:p>
          <a:p>
            <a:r>
              <a:rPr lang="en-US" sz="2300" dirty="0" smtClean="0"/>
              <a:t>Some implications:</a:t>
            </a:r>
          </a:p>
          <a:p>
            <a:pPr marL="342900" indent="-342900">
              <a:buAutoNum type="arabicParenR"/>
            </a:pPr>
            <a:r>
              <a:rPr lang="en-US" sz="2300" dirty="0" smtClean="0"/>
              <a:t>we have to move all detectors including some services from the assembly to interaction area. The electronic house can be maintained always at 10 meter from the beam axis (cable length &gt;10mter)</a:t>
            </a:r>
          </a:p>
          <a:p>
            <a:pPr marL="342900" indent="-342900">
              <a:buAutoNum type="arabicParenR"/>
            </a:pPr>
            <a:r>
              <a:rPr lang="en-US" sz="2300" dirty="0" smtClean="0"/>
              <a:t>The SVT and the layer0  and beam pipe can be installed in interaction region.</a:t>
            </a:r>
          </a:p>
          <a:p>
            <a:pPr marL="342900" indent="-342900">
              <a:buAutoNum type="arabicParenR"/>
            </a:pPr>
            <a:r>
              <a:rPr lang="en-US" sz="2300" dirty="0" smtClean="0"/>
              <a:t>We need a structure supporting the MDI during the acceleration </a:t>
            </a:r>
            <a:r>
              <a:rPr lang="en-US" sz="2300" dirty="0" smtClean="0"/>
              <a:t>commissioning and the detector </a:t>
            </a:r>
            <a:r>
              <a:rPr lang="en-US" sz="2300" dirty="0" smtClean="0"/>
              <a:t>on the Beam axis.</a:t>
            </a:r>
            <a:endParaRPr lang="en-US" sz="2300" dirty="0" smtClean="0"/>
          </a:p>
        </p:txBody>
      </p:sp>
    </p:spTree>
    <p:extLst>
      <p:ext uri="{BB962C8B-B14F-4D97-AF65-F5344CB8AC3E}">
        <p14:creationId xmlns:p14="http://schemas.microsoft.com/office/powerpoint/2010/main" val="3685992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908720"/>
            <a:ext cx="8676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31DBA-DCF4-43BB-9F36-948427DBB7C8}" type="datetime1">
              <a:rPr lang="en-US" smtClean="0"/>
              <a:pPr/>
              <a:t>6/3/2012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3772" y="770322"/>
            <a:ext cx="87307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We took the </a:t>
            </a:r>
            <a:r>
              <a:rPr lang="en-US" sz="2400" dirty="0" err="1" smtClean="0"/>
              <a:t>SuperB</a:t>
            </a:r>
            <a:r>
              <a:rPr lang="en-US" sz="2400" dirty="0" smtClean="0"/>
              <a:t> layout and we revised the mechanical interface of Babar of the reused elements.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We received a service questionnaire from all sub detector at allow us to check and track the services inventory.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We integrate in the new </a:t>
            </a:r>
            <a:r>
              <a:rPr lang="en-US" sz="2400" dirty="0" err="1" smtClean="0"/>
              <a:t>SuperB</a:t>
            </a:r>
            <a:r>
              <a:rPr lang="en-US" sz="2400" dirty="0" smtClean="0"/>
              <a:t> detector layout DCH, FTOF, MDI and layer0.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We proposed a supporting scheme of SVT, MDI and layer0.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92D050"/>
                </a:solidFill>
              </a:rPr>
              <a:t>We cross check the overall dimension using the most trusted drawing from BABAR.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92D050"/>
                </a:solidFill>
              </a:rPr>
              <a:t>We still need to analyzed </a:t>
            </a:r>
            <a:r>
              <a:rPr lang="en-US" sz="2400" dirty="0" smtClean="0">
                <a:solidFill>
                  <a:srgbClr val="92D050"/>
                </a:solidFill>
              </a:rPr>
              <a:t>the </a:t>
            </a:r>
            <a:r>
              <a:rPr lang="en-US" sz="2400" dirty="0" smtClean="0">
                <a:solidFill>
                  <a:srgbClr val="92D050"/>
                </a:solidFill>
              </a:rPr>
              <a:t>service </a:t>
            </a:r>
            <a:r>
              <a:rPr lang="en-US" sz="2400" dirty="0" smtClean="0">
                <a:solidFill>
                  <a:srgbClr val="92D050"/>
                </a:solidFill>
              </a:rPr>
              <a:t>inventory in </a:t>
            </a:r>
            <a:r>
              <a:rPr lang="en-US" sz="2400" dirty="0">
                <a:solidFill>
                  <a:srgbClr val="92D050"/>
                </a:solidFill>
              </a:rPr>
              <a:t>detail .</a:t>
            </a:r>
            <a:endParaRPr lang="en-US" sz="2400" dirty="0" smtClean="0">
              <a:solidFill>
                <a:srgbClr val="92D05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9552" y="0"/>
            <a:ext cx="770485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50000"/>
              </a:lnSpc>
            </a:pPr>
            <a:r>
              <a:rPr lang="en-US" sz="2800" smtClean="0"/>
              <a:t>Summary of the status of superB Integration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501683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"/>
            <a:ext cx="7200800" cy="7647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Babar IFR area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exp_are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949789"/>
            <a:ext cx="7200800" cy="576212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rot="5400000" flipH="1" flipV="1">
            <a:off x="7320730" y="290324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7452320" y="4868366"/>
            <a:ext cx="15841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000987" y="3830851"/>
            <a:ext cx="641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21324</a:t>
            </a:r>
            <a:endParaRPr lang="en-US" sz="1400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716016" y="854483"/>
            <a:ext cx="316835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971600" y="851173"/>
            <a:ext cx="29523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923928" y="669817"/>
            <a:ext cx="6415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38000</a:t>
            </a:r>
          </a:p>
        </p:txBody>
      </p:sp>
    </p:spTree>
    <p:extLst>
      <p:ext uri="{BB962C8B-B14F-4D97-AF65-F5344CB8AC3E}">
        <p14:creationId xmlns:p14="http://schemas.microsoft.com/office/powerpoint/2010/main" val="2385084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1E93-CB22-4B48-B101-E4FBDA1E36BC}" type="datetime1">
              <a:rPr lang="en-US" smtClean="0"/>
              <a:pPr/>
              <a:t>6/3/2012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" y="94166"/>
            <a:ext cx="9036496" cy="30060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46" y="3100221"/>
            <a:ext cx="9144000" cy="35434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04248" y="719118"/>
            <a:ext cx="14782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+500mm up beam axis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2267744" y="12286"/>
            <a:ext cx="528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SuperB</a:t>
            </a:r>
            <a:r>
              <a:rPr lang="en-US" dirty="0" smtClean="0"/>
              <a:t> position during the assembly (Garage position)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859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1E93-CB22-4B48-B101-E4FBDA1E36BC}" type="datetime1">
              <a:rPr lang="en-US" smtClean="0"/>
              <a:pPr/>
              <a:t>6/3/2012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681"/>
            <a:ext cx="9144000" cy="608463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971600" y="1844824"/>
            <a:ext cx="115212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907704" y="1478232"/>
            <a:ext cx="14401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44096" y="1042856"/>
            <a:ext cx="10134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Chiller</a:t>
            </a:r>
          </a:p>
          <a:p>
            <a:r>
              <a:rPr lang="en-US" sz="1100" dirty="0" smtClean="0"/>
              <a:t>Gas mixing </a:t>
            </a:r>
            <a:r>
              <a:rPr lang="en-US" sz="1100" dirty="0" err="1" smtClean="0"/>
              <a:t>etc</a:t>
            </a:r>
            <a:endParaRPr lang="en-US" sz="11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3419872" y="1643527"/>
            <a:ext cx="1152128" cy="613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779912" y="1329543"/>
            <a:ext cx="8867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Power cable</a:t>
            </a:r>
            <a:endParaRPr lang="en-US" sz="1100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3563888" y="2492896"/>
            <a:ext cx="1008112" cy="144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348302" y="2314854"/>
            <a:ext cx="1159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Read-out cable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2654441" y="80256"/>
            <a:ext cx="3387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SuperB</a:t>
            </a:r>
            <a:r>
              <a:rPr lang="en-US" dirty="0" smtClean="0"/>
              <a:t> in the interaction position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881331"/>
            <a:ext cx="9957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500 mm more</a:t>
            </a:r>
            <a:endParaRPr lang="en-US" sz="1100" dirty="0"/>
          </a:p>
        </p:txBody>
      </p:sp>
      <p:cxnSp>
        <p:nvCxnSpPr>
          <p:cNvPr id="10" name="Straight Arrow Connector 9"/>
          <p:cNvCxnSpPr>
            <a:stCxn id="3" idx="0"/>
          </p:cNvCxnSpPr>
          <p:nvPr/>
        </p:nvCxnSpPr>
        <p:spPr>
          <a:xfrm flipH="1" flipV="1">
            <a:off x="3347864" y="2548240"/>
            <a:ext cx="137853" cy="3330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883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1E93-CB22-4B48-B101-E4FBDA1E36BC}" type="datetime1">
              <a:rPr lang="en-US" smtClean="0"/>
              <a:pPr/>
              <a:t>6/3/2012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260648"/>
            <a:ext cx="47577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Some considerations: 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323528" y="836712"/>
            <a:ext cx="835293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need to have a new of translation system  of </a:t>
            </a:r>
            <a:r>
              <a:rPr lang="en-US" sz="2800" dirty="0" err="1" smtClean="0"/>
              <a:t>superB</a:t>
            </a:r>
            <a:r>
              <a:rPr lang="en-US" sz="2800" dirty="0" smtClean="0"/>
              <a:t> from the two positions (interaction and garage).</a:t>
            </a:r>
          </a:p>
          <a:p>
            <a:r>
              <a:rPr lang="en-US" sz="2800" dirty="0" smtClean="0"/>
              <a:t>We need a new system for opening the door efficiently.</a:t>
            </a:r>
          </a:p>
          <a:p>
            <a:r>
              <a:rPr lang="en-US" sz="2800" dirty="0" smtClean="0"/>
              <a:t>The electronic house can be maintained always at same distance respect the detector (about 10m).</a:t>
            </a:r>
          </a:p>
          <a:p>
            <a:r>
              <a:rPr lang="en-US" sz="2800" dirty="0"/>
              <a:t>P</a:t>
            </a:r>
            <a:r>
              <a:rPr lang="en-US" sz="2800" dirty="0" smtClean="0"/>
              <a:t>ower and read-out </a:t>
            </a:r>
            <a:r>
              <a:rPr lang="en-US" sz="2800" dirty="0"/>
              <a:t>cables </a:t>
            </a:r>
            <a:r>
              <a:rPr lang="en-US" sz="2800" dirty="0" smtClean="0"/>
              <a:t>could go  respectively on the top and bottom of the electronic house.</a:t>
            </a:r>
          </a:p>
          <a:p>
            <a:r>
              <a:rPr lang="en-US" sz="2800" dirty="0" smtClean="0"/>
              <a:t>Power cables and read out cable of the doors must allow a compensation for their motions.</a:t>
            </a:r>
          </a:p>
          <a:p>
            <a:r>
              <a:rPr lang="en-US" sz="2800" dirty="0" smtClean="0"/>
              <a:t>Cryogenic and cooling line can be extended for the two detector positions</a:t>
            </a:r>
            <a:r>
              <a:rPr lang="en-US" sz="2800" dirty="0" smtClean="0"/>
              <a:t>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The commissioning of the accelerator is going to occur with Detector on the beam axis.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2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964488" cy="129614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 the Inner </a:t>
            </a:r>
            <a:r>
              <a:rPr lang="en-US" sz="3600" dirty="0" smtClean="0"/>
              <a:t>DET. </a:t>
            </a:r>
            <a:r>
              <a:rPr lang="en-US" sz="3600" dirty="0" smtClean="0"/>
              <a:t>Integration session we covers: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31998" y="876919"/>
            <a:ext cx="84249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/>
              <a:t>Inner detector envelope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/>
              <a:t>Radial clearances.</a:t>
            </a:r>
            <a:endParaRPr lang="en-US" sz="32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/>
              <a:t>Longitude </a:t>
            </a:r>
            <a:r>
              <a:rPr lang="en-US" sz="3200" dirty="0" smtClean="0"/>
              <a:t>clearances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/>
              <a:t>Cable distribution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/>
              <a:t>Installation</a:t>
            </a:r>
            <a:r>
              <a:rPr lang="en-US" sz="3200" dirty="0"/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/>
              <a:t>Integration of the tungsten supports tube  in the inner detectors</a:t>
            </a:r>
            <a:r>
              <a:rPr lang="en-US" sz="3200" dirty="0" smtClean="0"/>
              <a:t>.</a:t>
            </a:r>
            <a:endParaRPr lang="en-US" sz="3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1A0B-B334-4910-8204-BF1F34C912A6}" type="datetime3">
              <a:rPr lang="en-US" smtClean="0"/>
              <a:pPr/>
              <a:t>3 June 2012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234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7099</TotalTime>
  <Words>1267</Words>
  <Application>Microsoft Office PowerPoint</Application>
  <PresentationFormat>On-screen Show (4:3)</PresentationFormat>
  <Paragraphs>163</Paragraphs>
  <Slides>27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Microsoft Excel Worksheet</vt:lpstr>
      <vt:lpstr>Integration and IR Hall</vt:lpstr>
      <vt:lpstr>Summary of the two Integration sessions.</vt:lpstr>
      <vt:lpstr>Summary of the status of superB Integration</vt:lpstr>
      <vt:lpstr>PowerPoint Presentation</vt:lpstr>
      <vt:lpstr> Babar IFR area </vt:lpstr>
      <vt:lpstr>PowerPoint Presentation</vt:lpstr>
      <vt:lpstr>PowerPoint Presentation</vt:lpstr>
      <vt:lpstr>PowerPoint Presentation</vt:lpstr>
      <vt:lpstr>In the Inner DET. Integration session we covers:</vt:lpstr>
      <vt:lpstr>Integration of the inner detector</vt:lpstr>
      <vt:lpstr>Mechanical Envelope and mass of the SuperB inner detectors </vt:lpstr>
      <vt:lpstr>Envelope of the SuperB inner detectors </vt:lpstr>
      <vt:lpstr>Envelope of the SuperB inner detectors </vt:lpstr>
      <vt:lpstr>Envelope of the SuperB inner detectors </vt:lpstr>
      <vt:lpstr>Envelope of the SuperB inner detectors </vt:lpstr>
      <vt:lpstr>Forward services BABAR inner detectors </vt:lpstr>
      <vt:lpstr>Backward Quadrant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Load transfer to the tungsten tube proposed </vt:lpstr>
      <vt:lpstr>Integration of the supports of tungsten tube  in detector.</vt:lpstr>
      <vt:lpstr>PowerPoint Presentation</vt:lpstr>
      <vt:lpstr>PowerPoint Presentation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SuperB Experimental hall</dc:title>
  <dc:creator>Administrator</dc:creator>
  <cp:lastModifiedBy>raffaell</cp:lastModifiedBy>
  <cp:revision>363</cp:revision>
  <cp:lastPrinted>2012-05-21T13:02:00Z</cp:lastPrinted>
  <dcterms:created xsi:type="dcterms:W3CDTF">2011-07-06T22:48:32Z</dcterms:created>
  <dcterms:modified xsi:type="dcterms:W3CDTF">2012-06-04T07:24:39Z</dcterms:modified>
</cp:coreProperties>
</file>