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73" r:id="rId2"/>
    <p:sldId id="277" r:id="rId3"/>
    <p:sldId id="285" r:id="rId4"/>
    <p:sldId id="272" r:id="rId5"/>
    <p:sldId id="278" r:id="rId6"/>
    <p:sldId id="279" r:id="rId7"/>
    <p:sldId id="280" r:id="rId8"/>
    <p:sldId id="281" r:id="rId9"/>
    <p:sldId id="270" r:id="rId10"/>
    <p:sldId id="286" r:id="rId11"/>
    <p:sldId id="282" r:id="rId12"/>
    <p:sldId id="283" r:id="rId13"/>
    <p:sldId id="287" r:id="rId14"/>
    <p:sldId id="258" r:id="rId15"/>
    <p:sldId id="260" r:id="rId16"/>
    <p:sldId id="262" r:id="rId17"/>
    <p:sldId id="288" r:id="rId18"/>
    <p:sldId id="263" r:id="rId19"/>
    <p:sldId id="264" r:id="rId20"/>
    <p:sldId id="268" r:id="rId21"/>
    <p:sldId id="269"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9" d="100"/>
          <a:sy n="69" d="100"/>
        </p:scale>
        <p:origin x="-118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3A0CC5-B89D-43D8-A9D6-5075AA599C4C}" type="datetimeFigureOut">
              <a:rPr lang="it-IT" smtClean="0"/>
              <a:t>01/06/2012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453460-F3A4-4FA9-AD1D-67E6747E5418}" type="slidenum">
              <a:rPr lang="it-IT" smtClean="0"/>
              <a:t>‹N›</a:t>
            </a:fld>
            <a:endParaRPr lang="it-IT"/>
          </a:p>
        </p:txBody>
      </p:sp>
    </p:spTree>
    <p:extLst>
      <p:ext uri="{BB962C8B-B14F-4D97-AF65-F5344CB8AC3E}">
        <p14:creationId xmlns:p14="http://schemas.microsoft.com/office/powerpoint/2010/main" val="2024030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xfrm>
            <a:off x="685800" y="4343400"/>
            <a:ext cx="5486400" cy="4114800"/>
          </a:xfrm>
          <a:prstGeom prst="rect">
            <a:avLst/>
          </a:prstGeom>
        </p:spPr>
        <p:txBody>
          <a:bodyPr/>
          <a:lstStyle/>
          <a:p>
            <a:endParaRPr lang="it-IT"/>
          </a:p>
        </p:txBody>
      </p:sp>
      <p:sp>
        <p:nvSpPr>
          <p:cNvPr id="4" name="Segnaposto numero diapositiva 3"/>
          <p:cNvSpPr>
            <a:spLocks noGrp="1"/>
          </p:cNvSpPr>
          <p:nvPr>
            <p:ph type="sldNum" sz="quarter" idx="10"/>
          </p:nvPr>
        </p:nvSpPr>
        <p:spPr/>
        <p:txBody>
          <a:bodyPr/>
          <a:lstStyle/>
          <a:p>
            <a:fld id="{2088CA2B-CA01-481F-9405-3F6691AB38F1}" type="slidenum">
              <a:rPr lang="it-IT" smtClean="0">
                <a:solidFill>
                  <a:prstClr val="black"/>
                </a:solidFill>
              </a:rPr>
              <a:pPr/>
              <a:t>2</a:t>
            </a:fld>
            <a:endParaRPr lang="it-IT">
              <a:solidFill>
                <a:prstClr val="black"/>
              </a:solidFill>
            </a:endParaRPr>
          </a:p>
        </p:txBody>
      </p:sp>
      <p:sp>
        <p:nvSpPr>
          <p:cNvPr id="5" name="Segnaposto piè di pagina 4"/>
          <p:cNvSpPr>
            <a:spLocks noGrp="1"/>
          </p:cNvSpPr>
          <p:nvPr>
            <p:ph type="ftr" sz="quarter" idx="11"/>
          </p:nvPr>
        </p:nvSpPr>
        <p:spPr>
          <a:xfrm>
            <a:off x="0" y="8685213"/>
            <a:ext cx="2971800" cy="457200"/>
          </a:xfrm>
          <a:prstGeom prst="rect">
            <a:avLst/>
          </a:prstGeom>
        </p:spPr>
        <p:txBody>
          <a:bodyPr/>
          <a:lstStyle/>
          <a:p>
            <a:endParaRPr lang="it-IT">
              <a:solidFill>
                <a:prstClr val="black"/>
              </a:solidFill>
            </a:endParaRPr>
          </a:p>
        </p:txBody>
      </p:sp>
    </p:spTree>
    <p:extLst>
      <p:ext uri="{BB962C8B-B14F-4D97-AF65-F5344CB8AC3E}">
        <p14:creationId xmlns:p14="http://schemas.microsoft.com/office/powerpoint/2010/main" val="3777225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D6FA722-A97D-41BE-904E-62950F4E03B4}" type="slidenum">
              <a:rPr lang="it-IT" smtClean="0"/>
              <a:pPr/>
              <a:t>4</a:t>
            </a:fld>
            <a:endParaRPr lang="it-IT"/>
          </a:p>
        </p:txBody>
      </p:sp>
    </p:spTree>
    <p:extLst>
      <p:ext uri="{BB962C8B-B14F-4D97-AF65-F5344CB8AC3E}">
        <p14:creationId xmlns:p14="http://schemas.microsoft.com/office/powerpoint/2010/main" val="3760548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8A9AC8E-BC41-406E-B385-51D1F4753CAA}" type="slidenum">
              <a:rPr lang="it-IT" smtClean="0"/>
              <a:t>6</a:t>
            </a:fld>
            <a:endParaRPr lang="it-IT"/>
          </a:p>
        </p:txBody>
      </p:sp>
    </p:spTree>
    <p:extLst>
      <p:ext uri="{BB962C8B-B14F-4D97-AF65-F5344CB8AC3E}">
        <p14:creationId xmlns:p14="http://schemas.microsoft.com/office/powerpoint/2010/main" val="226522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p>
        </p:txBody>
      </p:sp>
      <p:sp>
        <p:nvSpPr>
          <p:cNvPr id="70660"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defRPr/>
            </a:pPr>
            <a:fld id="{50359815-740A-484E-B345-EB0CA7EDE21F}" type="slidenum">
              <a:rPr lang="it-IT" smtClean="0">
                <a:latin typeface="Calibri" pitchFamily="34" charset="0"/>
              </a:rPr>
              <a:pPr fontAlgn="base">
                <a:spcBef>
                  <a:spcPct val="0"/>
                </a:spcBef>
                <a:spcAft>
                  <a:spcPct val="0"/>
                </a:spcAft>
                <a:defRPr/>
              </a:pPr>
              <a:t>7</a:t>
            </a:fld>
            <a:endParaRPr lang="it-IT"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p>
        </p:txBody>
      </p:sp>
      <p:sp>
        <p:nvSpPr>
          <p:cNvPr id="72708"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defRPr/>
            </a:pPr>
            <a:fld id="{F47DB0A5-D2DD-4216-83B3-58DCF238FC3C}" type="slidenum">
              <a:rPr lang="it-IT" smtClean="0">
                <a:solidFill>
                  <a:prstClr val="black"/>
                </a:solidFill>
                <a:latin typeface="Calibri" pitchFamily="34" charset="0"/>
              </a:rPr>
              <a:pPr>
                <a:defRPr/>
              </a:pPr>
              <a:t>8</a:t>
            </a:fld>
            <a:endParaRPr lang="it-IT" smtClean="0">
              <a:solidFill>
                <a:prstClr val="black"/>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p>
        </p:txBody>
      </p:sp>
      <p:sp>
        <p:nvSpPr>
          <p:cNvPr id="70660" name="Segnaposto numero diapositiva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defRPr/>
            </a:pPr>
            <a:fld id="{50359815-740A-484E-B345-EB0CA7EDE21F}" type="slidenum">
              <a:rPr lang="it-IT" smtClean="0">
                <a:latin typeface="Calibri" pitchFamily="34" charset="0"/>
              </a:rPr>
              <a:pPr fontAlgn="base">
                <a:spcBef>
                  <a:spcPct val="0"/>
                </a:spcBef>
                <a:spcAft>
                  <a:spcPct val="0"/>
                </a:spcAft>
                <a:defRPr/>
              </a:pPr>
              <a:t>10</a:t>
            </a:fld>
            <a:endParaRPr lang="it-IT"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C453460-F3A4-4FA9-AD1D-67E6747E5418}" type="slidenum">
              <a:rPr lang="it-IT" smtClean="0"/>
              <a:t>13</a:t>
            </a:fld>
            <a:endParaRPr lang="it-IT"/>
          </a:p>
        </p:txBody>
      </p:sp>
    </p:spTree>
    <p:extLst>
      <p:ext uri="{BB962C8B-B14F-4D97-AF65-F5344CB8AC3E}">
        <p14:creationId xmlns:p14="http://schemas.microsoft.com/office/powerpoint/2010/main" val="2193985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F49D355-16BD-4E45-BD9A-5EA878CF7CBD}" type="datetimeFigureOut">
              <a:rPr lang="it-IT" smtClean="0"/>
              <a:t>01/06/2012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t>01/06/2012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t>01/06/2012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t>01/06/2012</a:t>
            </a:fld>
            <a:endParaRPr lang="it-IT"/>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a:xfrm>
            <a:off x="8531788" y="6345128"/>
            <a:ext cx="548640" cy="396240"/>
          </a:xfrm>
        </p:spPr>
        <p:txBody>
          <a:bodyPr/>
          <a:lstStyle/>
          <a:p>
            <a:fld id="{E7A41E1B-4F70-4964-A407-84C68BE8251C}"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440" y="5517232"/>
            <a:ext cx="547132" cy="577528"/>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F49D355-16BD-4E45-BD9A-5EA878CF7CBD}" type="datetimeFigureOut">
              <a:rPr lang="it-IT" smtClean="0"/>
              <a:t>01/06/2012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7F49D355-16BD-4E45-BD9A-5EA878CF7CBD}" type="datetimeFigureOut">
              <a:rPr lang="it-IT" smtClean="0"/>
              <a:t>01/06/2012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7F49D355-16BD-4E45-BD9A-5EA878CF7CBD}" type="datetimeFigureOut">
              <a:rPr lang="it-IT" smtClean="0"/>
              <a:t>01/06/2012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7F49D355-16BD-4E45-BD9A-5EA878CF7CBD}" type="datetimeFigureOut">
              <a:rPr lang="it-IT" smtClean="0"/>
              <a:t>01/06/2012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9D355-16BD-4E45-BD9A-5EA878CF7CBD}" type="datetimeFigureOut">
              <a:rPr lang="it-IT" smtClean="0"/>
              <a:t>01/06/2012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F49D355-16BD-4E45-BD9A-5EA878CF7CBD}" type="datetimeFigureOut">
              <a:rPr lang="it-IT" smtClean="0"/>
              <a:t>01/06/2012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t>‹N›</a:t>
            </a:fld>
            <a:endParaRPr lang="it-IT"/>
          </a:p>
        </p:txBody>
      </p:sp>
      <p:sp>
        <p:nvSpPr>
          <p:cNvPr id="9" name="Content Placeholder 8"/>
          <p:cNvSpPr>
            <a:spLocks noGrp="1"/>
          </p:cNvSpPr>
          <p:nvPr>
            <p:ph sz="quarter" idx="13"/>
          </p:nvPr>
        </p:nvSpPr>
        <p:spPr>
          <a:xfrm>
            <a:off x="304800" y="381000"/>
            <a:ext cx="7772400" cy="494284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8" name="Date Placeholder 7"/>
          <p:cNvSpPr>
            <a:spLocks noGrp="1"/>
          </p:cNvSpPr>
          <p:nvPr>
            <p:ph type="dt" sz="half" idx="10"/>
          </p:nvPr>
        </p:nvSpPr>
        <p:spPr/>
        <p:txBody>
          <a:bodyPr/>
          <a:lstStyle/>
          <a:p>
            <a:fld id="{7F49D355-16BD-4E45-BD9A-5EA878CF7CBD}" type="datetimeFigureOut">
              <a:rPr lang="it-IT" smtClean="0"/>
              <a:t>01/06/2012</a:t>
            </a:fld>
            <a:endParaRPr lang="it-IT"/>
          </a:p>
        </p:txBody>
      </p:sp>
      <p:sp>
        <p:nvSpPr>
          <p:cNvPr id="9" name="Slide Number Placeholder 8"/>
          <p:cNvSpPr>
            <a:spLocks noGrp="1"/>
          </p:cNvSpPr>
          <p:nvPr>
            <p:ph type="sldNum" sz="quarter" idx="11"/>
          </p:nvPr>
        </p:nvSpPr>
        <p:spPr/>
        <p:txBody>
          <a:bodyPr/>
          <a:lstStyle/>
          <a:p>
            <a:fld id="{E7A41E1B-4F70-4964-A407-84C68BE8251C}" type="slidenum">
              <a:rPr lang="it-IT" smtClean="0"/>
              <a:t>‹N›</a:t>
            </a:fld>
            <a:endParaRPr lang="it-IT"/>
          </a:p>
        </p:txBody>
      </p:sp>
      <p:sp>
        <p:nvSpPr>
          <p:cNvPr id="10" name="Footer Placeholder 9"/>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7A41E1B-4F70-4964-A407-84C68BE8251C}" type="slidenum">
              <a:rPr lang="it-IT" smtClean="0"/>
              <a:t>‹N›</a:t>
            </a:fld>
            <a:endParaRPr lang="it-IT"/>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it-IT"/>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F49D355-16BD-4E45-BD9A-5EA878CF7CBD}" type="datetimeFigureOut">
              <a:rPr lang="it-IT" smtClean="0"/>
              <a:t>01/06/2012</a:t>
            </a:fld>
            <a:endParaRPr lang="it-I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348880"/>
            <a:ext cx="7620000" cy="1143000"/>
          </a:xfrm>
        </p:spPr>
        <p:txBody>
          <a:bodyPr/>
          <a:lstStyle/>
          <a:p>
            <a:r>
              <a:rPr lang="it-IT" sz="7200" dirty="0" smtClean="0"/>
              <a:t>DC trigger </a:t>
            </a:r>
            <a:endParaRPr lang="it-IT" sz="7200" dirty="0"/>
          </a:p>
        </p:txBody>
      </p:sp>
      <p:sp>
        <p:nvSpPr>
          <p:cNvPr id="3" name="Segnaposto contenuto 2"/>
          <p:cNvSpPr>
            <a:spLocks noGrp="1"/>
          </p:cNvSpPr>
          <p:nvPr>
            <p:ph idx="1"/>
          </p:nvPr>
        </p:nvSpPr>
        <p:spPr>
          <a:xfrm>
            <a:off x="480392" y="3501008"/>
            <a:ext cx="7620000" cy="936104"/>
          </a:xfrm>
        </p:spPr>
        <p:txBody>
          <a:bodyPr/>
          <a:lstStyle/>
          <a:p>
            <a:r>
              <a:rPr lang="it-IT" dirty="0" err="1" smtClean="0">
                <a:solidFill>
                  <a:schemeClr val="tx2"/>
                </a:solidFill>
              </a:rPr>
              <a:t>Present</a:t>
            </a:r>
            <a:r>
              <a:rPr lang="it-IT" dirty="0" smtClean="0">
                <a:solidFill>
                  <a:schemeClr val="tx2"/>
                </a:solidFill>
              </a:rPr>
              <a:t> DC design</a:t>
            </a:r>
          </a:p>
          <a:p>
            <a:r>
              <a:rPr lang="it-IT" dirty="0" smtClean="0">
                <a:solidFill>
                  <a:schemeClr val="tx2"/>
                </a:solidFill>
              </a:rPr>
              <a:t>Lab </a:t>
            </a:r>
            <a:r>
              <a:rPr lang="it-IT" dirty="0" err="1" smtClean="0">
                <a:solidFill>
                  <a:schemeClr val="tx2"/>
                </a:solidFill>
              </a:rPr>
              <a:t>tests</a:t>
            </a:r>
            <a:r>
              <a:rPr lang="it-IT" dirty="0" smtClean="0">
                <a:solidFill>
                  <a:schemeClr val="tx2"/>
                </a:solidFill>
              </a:rPr>
              <a:t> and </a:t>
            </a:r>
            <a:r>
              <a:rPr lang="it-IT" dirty="0" err="1" smtClean="0">
                <a:solidFill>
                  <a:schemeClr val="tx2"/>
                </a:solidFill>
              </a:rPr>
              <a:t>implementation</a:t>
            </a:r>
            <a:r>
              <a:rPr lang="it-IT" dirty="0" smtClean="0">
                <a:solidFill>
                  <a:schemeClr val="tx2"/>
                </a:solidFill>
              </a:rPr>
              <a:t>.</a:t>
            </a:r>
            <a:endParaRPr lang="it-IT" dirty="0">
              <a:solidFill>
                <a:schemeClr val="tx2"/>
              </a:solidFill>
            </a:endParaRPr>
          </a:p>
        </p:txBody>
      </p:sp>
      <p:sp>
        <p:nvSpPr>
          <p:cNvPr id="5" name="Segnaposto contenuto 2"/>
          <p:cNvSpPr txBox="1">
            <a:spLocks/>
          </p:cNvSpPr>
          <p:nvPr/>
        </p:nvSpPr>
        <p:spPr>
          <a:xfrm>
            <a:off x="467544" y="5661248"/>
            <a:ext cx="7620000" cy="9361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it-IT" dirty="0" smtClean="0">
                <a:solidFill>
                  <a:schemeClr val="tx2"/>
                </a:solidFill>
              </a:rPr>
              <a:t>Paolo </a:t>
            </a:r>
            <a:r>
              <a:rPr lang="it-IT" dirty="0" err="1" smtClean="0">
                <a:solidFill>
                  <a:schemeClr val="tx2"/>
                </a:solidFill>
              </a:rPr>
              <a:t>Branchini</a:t>
            </a:r>
            <a:r>
              <a:rPr lang="it-IT" dirty="0" smtClean="0">
                <a:solidFill>
                  <a:schemeClr val="tx2"/>
                </a:solidFill>
              </a:rPr>
              <a:t> – INFN Roma 3</a:t>
            </a:r>
            <a:endParaRPr lang="it-IT" dirty="0">
              <a:solidFill>
                <a:schemeClr val="tx2"/>
              </a:solidFill>
            </a:endParaRPr>
          </a:p>
        </p:txBody>
      </p:sp>
    </p:spTree>
    <p:extLst>
      <p:ext uri="{BB962C8B-B14F-4D97-AF65-F5344CB8AC3E}">
        <p14:creationId xmlns:p14="http://schemas.microsoft.com/office/powerpoint/2010/main" val="2178681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162453" y="116632"/>
            <a:ext cx="8153963" cy="430887"/>
          </a:xfrm>
          <a:prstGeom prst="rect">
            <a:avLst/>
          </a:prstGeom>
          <a:noFill/>
        </p:spPr>
        <p:txBody>
          <a:bodyPr wrap="none" rtlCol="0">
            <a:spAutoFit/>
          </a:bodyPr>
          <a:lstStyle/>
          <a:p>
            <a:r>
              <a:rPr lang="it-IT" sz="2200" dirty="0" err="1" smtClean="0">
                <a:solidFill>
                  <a:schemeClr val="tx2"/>
                </a:solidFill>
              </a:rPr>
              <a:t>Results</a:t>
            </a:r>
            <a:r>
              <a:rPr lang="it-IT" sz="2200" dirty="0" smtClean="0">
                <a:solidFill>
                  <a:schemeClr val="tx2"/>
                </a:solidFill>
              </a:rPr>
              <a:t> (flash </a:t>
            </a:r>
            <a:r>
              <a:rPr lang="it-IT" sz="2200" dirty="0" err="1" smtClean="0">
                <a:solidFill>
                  <a:schemeClr val="tx2"/>
                </a:solidFill>
              </a:rPr>
              <a:t>adc</a:t>
            </a:r>
            <a:r>
              <a:rPr lang="it-IT" sz="2200" dirty="0" smtClean="0">
                <a:solidFill>
                  <a:schemeClr val="tx2"/>
                </a:solidFill>
              </a:rPr>
              <a:t> </a:t>
            </a:r>
            <a:r>
              <a:rPr lang="it-IT" sz="2200" dirty="0" err="1" smtClean="0">
                <a:solidFill>
                  <a:schemeClr val="tx2"/>
                </a:solidFill>
              </a:rPr>
              <a:t>distribution</a:t>
            </a:r>
            <a:r>
              <a:rPr lang="it-IT" sz="2200" dirty="0" smtClean="0">
                <a:solidFill>
                  <a:schemeClr val="tx2"/>
                </a:solidFill>
              </a:rPr>
              <a:t> </a:t>
            </a:r>
            <a:r>
              <a:rPr lang="it-IT" sz="2200" dirty="0" err="1" smtClean="0">
                <a:solidFill>
                  <a:schemeClr val="tx2"/>
                </a:solidFill>
              </a:rPr>
              <a:t>left</a:t>
            </a:r>
            <a:r>
              <a:rPr lang="it-IT" sz="2200" dirty="0" smtClean="0">
                <a:solidFill>
                  <a:schemeClr val="tx2"/>
                </a:solidFill>
              </a:rPr>
              <a:t> side vs </a:t>
            </a:r>
            <a:r>
              <a:rPr lang="it-IT" sz="2200" dirty="0" err="1" smtClean="0">
                <a:solidFill>
                  <a:schemeClr val="tx2"/>
                </a:solidFill>
              </a:rPr>
              <a:t>discriminated</a:t>
            </a:r>
            <a:r>
              <a:rPr lang="it-IT" sz="2200" dirty="0" smtClean="0">
                <a:solidFill>
                  <a:schemeClr val="tx2"/>
                </a:solidFill>
              </a:rPr>
              <a:t> </a:t>
            </a:r>
            <a:r>
              <a:rPr lang="it-IT" sz="2200" dirty="0" err="1" smtClean="0">
                <a:solidFill>
                  <a:schemeClr val="tx2"/>
                </a:solidFill>
              </a:rPr>
              <a:t>one</a:t>
            </a:r>
            <a:r>
              <a:rPr lang="it-IT" sz="2200" dirty="0" smtClean="0">
                <a:solidFill>
                  <a:schemeClr val="tx2"/>
                </a:solidFill>
              </a:rPr>
              <a:t> right side)</a:t>
            </a:r>
            <a:endParaRPr lang="it-IT" sz="2200" dirty="0">
              <a:solidFill>
                <a:schemeClr val="tx2"/>
              </a:solidFill>
            </a:endParaRPr>
          </a:p>
        </p:txBody>
      </p:sp>
      <p:grpSp>
        <p:nvGrpSpPr>
          <p:cNvPr id="4" name="Gruppo 3"/>
          <p:cNvGrpSpPr/>
          <p:nvPr/>
        </p:nvGrpSpPr>
        <p:grpSpPr>
          <a:xfrm>
            <a:off x="35496" y="675489"/>
            <a:ext cx="2798636" cy="6137887"/>
            <a:chOff x="390279" y="531473"/>
            <a:chExt cx="2798636" cy="6137887"/>
          </a:xfrm>
        </p:grpSpPr>
        <p:pic>
          <p:nvPicPr>
            <p:cNvPr id="10" name="Immagine 9"/>
            <p:cNvPicPr>
              <a:picLocks noChangeAspect="1"/>
            </p:cNvPicPr>
            <p:nvPr/>
          </p:nvPicPr>
          <p:blipFill rotWithShape="1">
            <a:blip r:embed="rId3" cstate="print">
              <a:extLst>
                <a:ext uri="{28A0092B-C50C-407E-A947-70E740481C1C}">
                  <a14:useLocalDpi xmlns:a14="http://schemas.microsoft.com/office/drawing/2010/main" val="0"/>
                </a:ext>
              </a:extLst>
            </a:blip>
            <a:srcRect r="36736" b="7408"/>
            <a:stretch/>
          </p:blipFill>
          <p:spPr>
            <a:xfrm>
              <a:off x="819145" y="531473"/>
              <a:ext cx="2069586" cy="1817407"/>
            </a:xfrm>
            <a:prstGeom prst="rect">
              <a:avLst/>
            </a:prstGeom>
          </p:spPr>
        </p:pic>
        <p:pic>
          <p:nvPicPr>
            <p:cNvPr id="11" name="Immagine 10"/>
            <p:cNvPicPr>
              <a:picLocks noChangeAspect="1"/>
            </p:cNvPicPr>
            <p:nvPr/>
          </p:nvPicPr>
          <p:blipFill rotWithShape="1">
            <a:blip r:embed="rId4" cstate="print">
              <a:extLst>
                <a:ext uri="{28A0092B-C50C-407E-A947-70E740481C1C}">
                  <a14:useLocalDpi xmlns:a14="http://schemas.microsoft.com/office/drawing/2010/main" val="0"/>
                </a:ext>
              </a:extLst>
            </a:blip>
            <a:srcRect r="50000" b="7622"/>
            <a:stretch/>
          </p:blipFill>
          <p:spPr>
            <a:xfrm>
              <a:off x="1853938" y="2237162"/>
              <a:ext cx="1334977" cy="1479870"/>
            </a:xfrm>
            <a:prstGeom prst="rect">
              <a:avLst/>
            </a:prstGeom>
          </p:spPr>
        </p:pic>
        <p:pic>
          <p:nvPicPr>
            <p:cNvPr id="12" name="Immagine 11"/>
            <p:cNvPicPr>
              <a:picLocks noChangeAspect="1"/>
            </p:cNvPicPr>
            <p:nvPr/>
          </p:nvPicPr>
          <p:blipFill rotWithShape="1">
            <a:blip r:embed="rId5" cstate="print">
              <a:extLst>
                <a:ext uri="{28A0092B-C50C-407E-A947-70E740481C1C}">
                  <a14:useLocalDpi xmlns:a14="http://schemas.microsoft.com/office/drawing/2010/main" val="0"/>
                </a:ext>
              </a:extLst>
            </a:blip>
            <a:srcRect r="50000" b="8029"/>
            <a:stretch/>
          </p:blipFill>
          <p:spPr>
            <a:xfrm>
              <a:off x="582322" y="3569466"/>
              <a:ext cx="1699581" cy="1875758"/>
            </a:xfrm>
            <a:prstGeom prst="rect">
              <a:avLst/>
            </a:prstGeom>
          </p:spPr>
        </p:pic>
        <p:pic>
          <p:nvPicPr>
            <p:cNvPr id="13" name="Immagine 12"/>
            <p:cNvPicPr>
              <a:picLocks noChangeAspect="1"/>
            </p:cNvPicPr>
            <p:nvPr/>
          </p:nvPicPr>
          <p:blipFill rotWithShape="1">
            <a:blip r:embed="rId6" cstate="print">
              <a:extLst>
                <a:ext uri="{28A0092B-C50C-407E-A947-70E740481C1C}">
                  <a14:useLocalDpi xmlns:a14="http://schemas.microsoft.com/office/drawing/2010/main" val="0"/>
                </a:ext>
              </a:extLst>
            </a:blip>
            <a:srcRect r="69512" b="50000"/>
            <a:stretch/>
          </p:blipFill>
          <p:spPr>
            <a:xfrm>
              <a:off x="390279" y="5464810"/>
              <a:ext cx="1224136" cy="1204550"/>
            </a:xfrm>
            <a:prstGeom prst="rect">
              <a:avLst/>
            </a:prstGeom>
          </p:spPr>
        </p:pic>
      </p:grpSp>
      <p:pic>
        <p:nvPicPr>
          <p:cNvPr id="15" name="Immagine 14"/>
          <p:cNvPicPr>
            <a:picLocks noChangeAspect="1"/>
          </p:cNvPicPr>
          <p:nvPr/>
        </p:nvPicPr>
        <p:blipFill rotWithShape="1">
          <a:blip r:embed="rId7">
            <a:extLst>
              <a:ext uri="{28A0092B-C50C-407E-A947-70E740481C1C}">
                <a14:useLocalDpi xmlns:a14="http://schemas.microsoft.com/office/drawing/2010/main" val="0"/>
              </a:ext>
            </a:extLst>
          </a:blip>
          <a:srcRect l="9612" t="449" r="44402" b="12167"/>
          <a:stretch/>
        </p:blipFill>
        <p:spPr>
          <a:xfrm>
            <a:off x="4139952" y="1731111"/>
            <a:ext cx="4204980" cy="4794233"/>
          </a:xfrm>
          <a:prstGeom prst="rect">
            <a:avLst/>
          </a:prstGeom>
        </p:spPr>
      </p:pic>
      <p:sp>
        <p:nvSpPr>
          <p:cNvPr id="16" name="CasellaDiTesto 15"/>
          <p:cNvSpPr txBox="1"/>
          <p:nvPr/>
        </p:nvSpPr>
        <p:spPr>
          <a:xfrm>
            <a:off x="3347864" y="931367"/>
            <a:ext cx="5077555" cy="769441"/>
          </a:xfrm>
          <a:prstGeom prst="rect">
            <a:avLst/>
          </a:prstGeom>
          <a:noFill/>
        </p:spPr>
        <p:txBody>
          <a:bodyPr wrap="square" rtlCol="0">
            <a:spAutoFit/>
          </a:bodyPr>
          <a:lstStyle/>
          <a:p>
            <a:r>
              <a:rPr lang="it-IT" sz="2200" dirty="0" smtClean="0">
                <a:solidFill>
                  <a:schemeClr val="tx2"/>
                </a:solidFill>
              </a:rPr>
              <a:t>Right side DC </a:t>
            </a:r>
            <a:r>
              <a:rPr lang="it-IT" sz="2200" dirty="0" err="1" smtClean="0">
                <a:solidFill>
                  <a:schemeClr val="tx2"/>
                </a:solidFill>
              </a:rPr>
              <a:t>wave</a:t>
            </a:r>
            <a:r>
              <a:rPr lang="it-IT" sz="2200" dirty="0" smtClean="0">
                <a:solidFill>
                  <a:schemeClr val="tx2"/>
                </a:solidFill>
              </a:rPr>
              <a:t> Form </a:t>
            </a:r>
            <a:r>
              <a:rPr lang="it-IT" sz="2200" dirty="0" err="1" smtClean="0">
                <a:solidFill>
                  <a:schemeClr val="tx2"/>
                </a:solidFill>
              </a:rPr>
              <a:t>distribution</a:t>
            </a:r>
            <a:r>
              <a:rPr lang="it-IT" sz="2200" dirty="0" smtClean="0">
                <a:solidFill>
                  <a:schemeClr val="tx2"/>
                </a:solidFill>
              </a:rPr>
              <a:t> </a:t>
            </a:r>
            <a:r>
              <a:rPr lang="it-IT" sz="2200" dirty="0" err="1" smtClean="0">
                <a:solidFill>
                  <a:schemeClr val="tx2"/>
                </a:solidFill>
              </a:rPr>
              <a:t>left</a:t>
            </a:r>
            <a:r>
              <a:rPr lang="it-IT" sz="2200" dirty="0" smtClean="0">
                <a:solidFill>
                  <a:schemeClr val="tx2"/>
                </a:solidFill>
              </a:rPr>
              <a:t> side </a:t>
            </a:r>
            <a:r>
              <a:rPr lang="it-IT" sz="2200" dirty="0" err="1" smtClean="0">
                <a:solidFill>
                  <a:schemeClr val="tx2"/>
                </a:solidFill>
              </a:rPr>
              <a:t>clocked</a:t>
            </a:r>
            <a:r>
              <a:rPr lang="it-IT" sz="2200" dirty="0" smtClean="0">
                <a:solidFill>
                  <a:schemeClr val="tx2"/>
                </a:solidFill>
              </a:rPr>
              <a:t> discriminator </a:t>
            </a:r>
            <a:r>
              <a:rPr lang="it-IT" sz="2200" dirty="0" err="1" smtClean="0">
                <a:solidFill>
                  <a:schemeClr val="tx2"/>
                </a:solidFill>
              </a:rPr>
              <a:t>distribution</a:t>
            </a:r>
            <a:endParaRPr lang="it-IT" sz="2200" dirty="0">
              <a:solidFill>
                <a:schemeClr val="tx2"/>
              </a:solidFill>
            </a:endParaRPr>
          </a:p>
        </p:txBody>
      </p:sp>
      <p:sp>
        <p:nvSpPr>
          <p:cNvPr id="17" name="CasellaDiTesto 16"/>
          <p:cNvSpPr txBox="1"/>
          <p:nvPr/>
        </p:nvSpPr>
        <p:spPr>
          <a:xfrm>
            <a:off x="2555776" y="6279703"/>
            <a:ext cx="3216073" cy="461665"/>
          </a:xfrm>
          <a:prstGeom prst="rect">
            <a:avLst/>
          </a:prstGeom>
          <a:solidFill>
            <a:schemeClr val="bg1"/>
          </a:solidFill>
        </p:spPr>
        <p:txBody>
          <a:bodyPr wrap="none" rtlCol="0">
            <a:spAutoFit/>
          </a:bodyPr>
          <a:lstStyle/>
          <a:p>
            <a:r>
              <a:rPr lang="it-IT" sz="2400" dirty="0" err="1" smtClean="0">
                <a:solidFill>
                  <a:schemeClr val="tx2"/>
                </a:solidFill>
              </a:rPr>
              <a:t>Triggered</a:t>
            </a:r>
            <a:r>
              <a:rPr lang="it-IT" sz="2400" dirty="0" smtClean="0">
                <a:solidFill>
                  <a:schemeClr val="tx2"/>
                </a:solidFill>
              </a:rPr>
              <a:t> by </a:t>
            </a:r>
            <a:r>
              <a:rPr lang="it-IT" sz="2400" dirty="0" err="1" smtClean="0">
                <a:solidFill>
                  <a:schemeClr val="tx2"/>
                </a:solidFill>
              </a:rPr>
              <a:t>scintillators</a:t>
            </a:r>
            <a:endParaRPr lang="it-IT" sz="2400" dirty="0">
              <a:solidFill>
                <a:schemeClr val="tx2"/>
              </a:solidFill>
            </a:endParaRPr>
          </a:p>
        </p:txBody>
      </p:sp>
    </p:spTree>
    <p:extLst>
      <p:ext uri="{BB962C8B-B14F-4D97-AF65-F5344CB8AC3E}">
        <p14:creationId xmlns:p14="http://schemas.microsoft.com/office/powerpoint/2010/main" val="600242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7620000" cy="926976"/>
          </a:xfrm>
        </p:spPr>
        <p:txBody>
          <a:bodyPr/>
          <a:lstStyle/>
          <a:p>
            <a:pPr algn="ctr"/>
            <a:r>
              <a:rPr lang="it-IT" dirty="0" smtClean="0"/>
              <a:t>DC trigger</a:t>
            </a:r>
            <a:endParaRPr lang="it-IT" dirty="0"/>
          </a:p>
        </p:txBody>
      </p:sp>
      <p:sp>
        <p:nvSpPr>
          <p:cNvPr id="3" name="Segnaposto contenuto 2"/>
          <p:cNvSpPr>
            <a:spLocks noGrp="1"/>
          </p:cNvSpPr>
          <p:nvPr>
            <p:ph idx="1"/>
          </p:nvPr>
        </p:nvSpPr>
        <p:spPr>
          <a:xfrm>
            <a:off x="457200" y="1052736"/>
            <a:ext cx="7620000" cy="5589240"/>
          </a:xfrm>
        </p:spPr>
        <p:txBody>
          <a:bodyPr>
            <a:normAutofit/>
          </a:bodyPr>
          <a:lstStyle/>
          <a:p>
            <a:r>
              <a:rPr lang="it-IT" sz="2800" dirty="0" err="1" smtClean="0">
                <a:solidFill>
                  <a:schemeClr val="tx2"/>
                </a:solidFill>
              </a:rPr>
              <a:t>It’s</a:t>
            </a:r>
            <a:r>
              <a:rPr lang="it-IT" sz="2800" dirty="0" smtClean="0">
                <a:solidFill>
                  <a:schemeClr val="tx2"/>
                </a:solidFill>
              </a:rPr>
              <a:t> </a:t>
            </a:r>
            <a:r>
              <a:rPr lang="it-IT" sz="2800" dirty="0" err="1" smtClean="0">
                <a:solidFill>
                  <a:schemeClr val="tx2"/>
                </a:solidFill>
              </a:rPr>
              <a:t>based</a:t>
            </a:r>
            <a:r>
              <a:rPr lang="it-IT" sz="2800" dirty="0" smtClean="0">
                <a:solidFill>
                  <a:schemeClr val="tx2"/>
                </a:solidFill>
              </a:rPr>
              <a:t> on </a:t>
            </a:r>
            <a:r>
              <a:rPr lang="it-IT" sz="2800" dirty="0" err="1" smtClean="0">
                <a:solidFill>
                  <a:schemeClr val="tx2"/>
                </a:solidFill>
              </a:rPr>
              <a:t>track</a:t>
            </a:r>
            <a:r>
              <a:rPr lang="it-IT" sz="2800" dirty="0" smtClean="0">
                <a:solidFill>
                  <a:schemeClr val="tx2"/>
                </a:solidFill>
              </a:rPr>
              <a:t> </a:t>
            </a:r>
            <a:r>
              <a:rPr lang="it-IT" sz="2800" dirty="0" err="1" smtClean="0">
                <a:solidFill>
                  <a:schemeClr val="tx2"/>
                </a:solidFill>
              </a:rPr>
              <a:t>segment</a:t>
            </a:r>
            <a:endParaRPr lang="it-IT" sz="2800" dirty="0" smtClean="0">
              <a:solidFill>
                <a:schemeClr val="tx2"/>
              </a:solidFill>
            </a:endParaRPr>
          </a:p>
          <a:p>
            <a:endParaRPr lang="it-IT" sz="2800" dirty="0" smtClean="0">
              <a:solidFill>
                <a:schemeClr val="tx2"/>
              </a:solidFill>
            </a:endParaRPr>
          </a:p>
          <a:p>
            <a:r>
              <a:rPr lang="it-IT" sz="2800" dirty="0" smtClean="0">
                <a:solidFill>
                  <a:schemeClr val="tx2"/>
                </a:solidFill>
              </a:rPr>
              <a:t>The </a:t>
            </a:r>
            <a:r>
              <a:rPr lang="it-IT" sz="2800" dirty="0" err="1" smtClean="0">
                <a:solidFill>
                  <a:schemeClr val="tx2"/>
                </a:solidFill>
              </a:rPr>
              <a:t>track</a:t>
            </a:r>
            <a:r>
              <a:rPr lang="it-IT" sz="2800" dirty="0" smtClean="0">
                <a:solidFill>
                  <a:schemeClr val="tx2"/>
                </a:solidFill>
              </a:rPr>
              <a:t> </a:t>
            </a:r>
            <a:r>
              <a:rPr lang="it-IT" sz="2800" dirty="0" err="1" smtClean="0">
                <a:solidFill>
                  <a:schemeClr val="tx2"/>
                </a:solidFill>
              </a:rPr>
              <a:t>segment</a:t>
            </a:r>
            <a:r>
              <a:rPr lang="it-IT" sz="2800" dirty="0" smtClean="0">
                <a:solidFill>
                  <a:schemeClr val="tx2"/>
                </a:solidFill>
              </a:rPr>
              <a:t> </a:t>
            </a:r>
            <a:r>
              <a:rPr lang="it-IT" sz="2800" dirty="0" err="1" smtClean="0">
                <a:solidFill>
                  <a:schemeClr val="tx2"/>
                </a:solidFill>
              </a:rPr>
              <a:t>is</a:t>
            </a:r>
            <a:r>
              <a:rPr lang="it-IT" sz="2800" dirty="0" smtClean="0">
                <a:solidFill>
                  <a:schemeClr val="tx2"/>
                </a:solidFill>
              </a:rPr>
              <a:t> </a:t>
            </a:r>
            <a:r>
              <a:rPr lang="it-IT" sz="2800" dirty="0" err="1" smtClean="0">
                <a:solidFill>
                  <a:schemeClr val="tx2"/>
                </a:solidFill>
              </a:rPr>
              <a:t>defined</a:t>
            </a:r>
            <a:r>
              <a:rPr lang="it-IT" sz="2800" dirty="0" smtClean="0">
                <a:solidFill>
                  <a:schemeClr val="tx2"/>
                </a:solidFill>
              </a:rPr>
              <a:t> by 4 </a:t>
            </a:r>
            <a:r>
              <a:rPr lang="it-IT" sz="2800" dirty="0" err="1" smtClean="0">
                <a:solidFill>
                  <a:schemeClr val="tx2"/>
                </a:solidFill>
              </a:rPr>
              <a:t>contiguous</a:t>
            </a:r>
            <a:endParaRPr lang="it-IT" sz="2800" dirty="0" smtClean="0">
              <a:solidFill>
                <a:schemeClr val="tx2"/>
              </a:solidFill>
            </a:endParaRPr>
          </a:p>
          <a:p>
            <a:pPr marL="0" indent="0">
              <a:buNone/>
            </a:pPr>
            <a:r>
              <a:rPr lang="it-IT" sz="2800" dirty="0">
                <a:solidFill>
                  <a:schemeClr val="tx2"/>
                </a:solidFill>
              </a:rPr>
              <a:t> </a:t>
            </a:r>
            <a:r>
              <a:rPr lang="it-IT" sz="2800" dirty="0" smtClean="0">
                <a:solidFill>
                  <a:schemeClr val="tx2"/>
                </a:solidFill>
              </a:rPr>
              <a:t>    </a:t>
            </a:r>
            <a:r>
              <a:rPr lang="it-IT" sz="2800" dirty="0" err="1" smtClean="0">
                <a:solidFill>
                  <a:schemeClr val="tx2"/>
                </a:solidFill>
              </a:rPr>
              <a:t>hits</a:t>
            </a:r>
            <a:r>
              <a:rPr lang="it-IT" sz="2800" dirty="0" smtClean="0">
                <a:solidFill>
                  <a:schemeClr val="tx2"/>
                </a:solidFill>
              </a:rPr>
              <a:t> in </a:t>
            </a:r>
            <a:r>
              <a:rPr lang="it-IT" sz="2800" dirty="0" err="1" smtClean="0">
                <a:solidFill>
                  <a:schemeClr val="tx2"/>
                </a:solidFill>
              </a:rPr>
              <a:t>neighbouring</a:t>
            </a:r>
            <a:r>
              <a:rPr lang="it-IT" sz="2800" dirty="0" smtClean="0">
                <a:solidFill>
                  <a:schemeClr val="tx2"/>
                </a:solidFill>
              </a:rPr>
              <a:t> </a:t>
            </a:r>
            <a:r>
              <a:rPr lang="it-IT" sz="2800" dirty="0" err="1" smtClean="0">
                <a:solidFill>
                  <a:schemeClr val="tx2"/>
                </a:solidFill>
              </a:rPr>
              <a:t>layers</a:t>
            </a:r>
            <a:r>
              <a:rPr lang="it-IT" sz="2800" dirty="0" smtClean="0">
                <a:solidFill>
                  <a:schemeClr val="tx2"/>
                </a:solidFill>
              </a:rPr>
              <a:t>.</a:t>
            </a:r>
          </a:p>
          <a:p>
            <a:r>
              <a:rPr lang="it-IT" sz="2800" dirty="0" err="1" smtClean="0">
                <a:solidFill>
                  <a:schemeClr val="tx2"/>
                </a:solidFill>
              </a:rPr>
              <a:t>Drift</a:t>
            </a:r>
            <a:r>
              <a:rPr lang="it-IT" sz="2800" dirty="0" smtClean="0">
                <a:solidFill>
                  <a:schemeClr val="tx2"/>
                </a:solidFill>
              </a:rPr>
              <a:t> </a:t>
            </a:r>
            <a:r>
              <a:rPr lang="it-IT" sz="2800" dirty="0" err="1" smtClean="0">
                <a:solidFill>
                  <a:schemeClr val="tx2"/>
                </a:solidFill>
              </a:rPr>
              <a:t>signal</a:t>
            </a:r>
            <a:r>
              <a:rPr lang="it-IT" sz="2800" dirty="0" smtClean="0">
                <a:solidFill>
                  <a:schemeClr val="tx2"/>
                </a:solidFill>
              </a:rPr>
              <a:t> </a:t>
            </a:r>
            <a:r>
              <a:rPr lang="it-IT" sz="2800" dirty="0" err="1" smtClean="0">
                <a:solidFill>
                  <a:schemeClr val="tx2"/>
                </a:solidFill>
              </a:rPr>
              <a:t>is</a:t>
            </a:r>
            <a:r>
              <a:rPr lang="it-IT" sz="2800" dirty="0" smtClean="0">
                <a:solidFill>
                  <a:schemeClr val="tx2"/>
                </a:solidFill>
              </a:rPr>
              <a:t> </a:t>
            </a:r>
            <a:r>
              <a:rPr lang="it-IT" sz="2800" dirty="0" err="1" smtClean="0">
                <a:solidFill>
                  <a:schemeClr val="tx2"/>
                </a:solidFill>
              </a:rPr>
              <a:t>stretched</a:t>
            </a:r>
            <a:r>
              <a:rPr lang="it-IT" sz="2800" dirty="0" smtClean="0">
                <a:solidFill>
                  <a:schemeClr val="tx2"/>
                </a:solidFill>
              </a:rPr>
              <a:t> by </a:t>
            </a:r>
            <a:r>
              <a:rPr lang="it-IT" sz="2800" dirty="0" err="1" smtClean="0">
                <a:solidFill>
                  <a:schemeClr val="tx2"/>
                </a:solidFill>
              </a:rPr>
              <a:t>one</a:t>
            </a:r>
            <a:r>
              <a:rPr lang="it-IT" sz="2800" dirty="0" smtClean="0">
                <a:solidFill>
                  <a:schemeClr val="tx2"/>
                </a:solidFill>
              </a:rPr>
              <a:t> </a:t>
            </a:r>
            <a:r>
              <a:rPr lang="it-IT" sz="2800" dirty="0" err="1" smtClean="0">
                <a:solidFill>
                  <a:schemeClr val="tx2"/>
                </a:solidFill>
              </a:rPr>
              <a:t>drift</a:t>
            </a:r>
            <a:r>
              <a:rPr lang="it-IT" sz="2800" dirty="0" smtClean="0">
                <a:solidFill>
                  <a:schemeClr val="tx2"/>
                </a:solidFill>
              </a:rPr>
              <a:t> time (500 ns) in </a:t>
            </a:r>
            <a:r>
              <a:rPr lang="it-IT" sz="2800" dirty="0" err="1" smtClean="0">
                <a:solidFill>
                  <a:schemeClr val="tx2"/>
                </a:solidFill>
              </a:rPr>
              <a:t>order</a:t>
            </a:r>
            <a:r>
              <a:rPr lang="it-IT" sz="2800" dirty="0" smtClean="0">
                <a:solidFill>
                  <a:schemeClr val="tx2"/>
                </a:solidFill>
              </a:rPr>
              <a:t> to allora time </a:t>
            </a:r>
            <a:r>
              <a:rPr lang="it-IT" sz="2800" dirty="0" err="1" smtClean="0">
                <a:solidFill>
                  <a:schemeClr val="tx2"/>
                </a:solidFill>
              </a:rPr>
              <a:t>coincidences</a:t>
            </a:r>
            <a:r>
              <a:rPr lang="it-IT" sz="2800" dirty="0" smtClean="0">
                <a:solidFill>
                  <a:schemeClr val="tx2"/>
                </a:solidFill>
              </a:rPr>
              <a:t>.</a:t>
            </a:r>
          </a:p>
          <a:p>
            <a:endParaRPr lang="it-IT" sz="2800" dirty="0" smtClean="0">
              <a:solidFill>
                <a:schemeClr val="tx2"/>
              </a:solidFill>
            </a:endParaRPr>
          </a:p>
          <a:p>
            <a:r>
              <a:rPr lang="it-IT" sz="2800" dirty="0" err="1" smtClean="0">
                <a:solidFill>
                  <a:schemeClr val="tx2"/>
                </a:solidFill>
              </a:rPr>
              <a:t>When</a:t>
            </a:r>
            <a:r>
              <a:rPr lang="it-IT" sz="2800" dirty="0" smtClean="0">
                <a:solidFill>
                  <a:schemeClr val="tx2"/>
                </a:solidFill>
              </a:rPr>
              <a:t> </a:t>
            </a:r>
            <a:r>
              <a:rPr lang="it-IT" sz="2800" dirty="0" err="1" smtClean="0">
                <a:solidFill>
                  <a:schemeClr val="tx2"/>
                </a:solidFill>
              </a:rPr>
              <a:t>at</a:t>
            </a:r>
            <a:r>
              <a:rPr lang="it-IT" sz="2800" dirty="0" smtClean="0">
                <a:solidFill>
                  <a:schemeClr val="tx2"/>
                </a:solidFill>
              </a:rPr>
              <a:t> </a:t>
            </a:r>
            <a:r>
              <a:rPr lang="it-IT" sz="2800" dirty="0" err="1" smtClean="0">
                <a:solidFill>
                  <a:schemeClr val="tx2"/>
                </a:solidFill>
              </a:rPr>
              <a:t>least</a:t>
            </a:r>
            <a:r>
              <a:rPr lang="it-IT" sz="2800" dirty="0" smtClean="0">
                <a:solidFill>
                  <a:schemeClr val="tx2"/>
                </a:solidFill>
              </a:rPr>
              <a:t> a TSF </a:t>
            </a:r>
            <a:r>
              <a:rPr lang="it-IT" sz="2800" dirty="0" err="1" smtClean="0">
                <a:solidFill>
                  <a:schemeClr val="tx2"/>
                </a:solidFill>
              </a:rPr>
              <a:t>is</a:t>
            </a:r>
            <a:r>
              <a:rPr lang="it-IT" sz="2800" dirty="0" smtClean="0">
                <a:solidFill>
                  <a:schemeClr val="tx2"/>
                </a:solidFill>
              </a:rPr>
              <a:t> </a:t>
            </a:r>
            <a:r>
              <a:rPr lang="it-IT" sz="2800" dirty="0" err="1" smtClean="0">
                <a:solidFill>
                  <a:schemeClr val="tx2"/>
                </a:solidFill>
              </a:rPr>
              <a:t>found</a:t>
            </a:r>
            <a:r>
              <a:rPr lang="it-IT" sz="2800" dirty="0" smtClean="0">
                <a:solidFill>
                  <a:schemeClr val="tx2"/>
                </a:solidFill>
              </a:rPr>
              <a:t> a trigger </a:t>
            </a:r>
            <a:r>
              <a:rPr lang="it-IT" sz="2800" dirty="0" err="1" smtClean="0">
                <a:solidFill>
                  <a:schemeClr val="tx2"/>
                </a:solidFill>
              </a:rPr>
              <a:t>is</a:t>
            </a:r>
            <a:r>
              <a:rPr lang="it-IT" sz="2800" dirty="0" smtClean="0">
                <a:solidFill>
                  <a:schemeClr val="tx2"/>
                </a:solidFill>
              </a:rPr>
              <a:t> </a:t>
            </a:r>
            <a:r>
              <a:rPr lang="it-IT" sz="2800" dirty="0" err="1" smtClean="0">
                <a:solidFill>
                  <a:schemeClr val="tx2"/>
                </a:solidFill>
              </a:rPr>
              <a:t>asserted</a:t>
            </a:r>
            <a:r>
              <a:rPr lang="it-IT" sz="2800" dirty="0" smtClean="0">
                <a:solidFill>
                  <a:schemeClr val="tx2"/>
                </a:solidFill>
              </a:rPr>
              <a:t>.</a:t>
            </a:r>
          </a:p>
          <a:p>
            <a:endParaRPr lang="it-IT" sz="2800" dirty="0" smtClean="0">
              <a:solidFill>
                <a:schemeClr val="tx2"/>
              </a:solidFill>
            </a:endParaRPr>
          </a:p>
          <a:p>
            <a:r>
              <a:rPr lang="it-IT" sz="2800" dirty="0" err="1" smtClean="0">
                <a:solidFill>
                  <a:schemeClr val="tx2"/>
                </a:solidFill>
              </a:rPr>
              <a:t>We</a:t>
            </a:r>
            <a:r>
              <a:rPr lang="it-IT" sz="2800" dirty="0" smtClean="0">
                <a:solidFill>
                  <a:schemeClr val="tx2"/>
                </a:solidFill>
              </a:rPr>
              <a:t> </a:t>
            </a:r>
            <a:r>
              <a:rPr lang="it-IT" sz="2800" dirty="0" err="1" smtClean="0">
                <a:solidFill>
                  <a:schemeClr val="tx2"/>
                </a:solidFill>
              </a:rPr>
              <a:t>collect</a:t>
            </a:r>
            <a:r>
              <a:rPr lang="it-IT" sz="2800" dirty="0" smtClean="0">
                <a:solidFill>
                  <a:schemeClr val="tx2"/>
                </a:solidFill>
              </a:rPr>
              <a:t> </a:t>
            </a:r>
            <a:r>
              <a:rPr lang="it-IT" sz="2800" dirty="0" err="1" smtClean="0">
                <a:solidFill>
                  <a:schemeClr val="tx2"/>
                </a:solidFill>
              </a:rPr>
              <a:t>this</a:t>
            </a:r>
            <a:r>
              <a:rPr lang="it-IT" sz="2800" dirty="0" smtClean="0">
                <a:solidFill>
                  <a:schemeClr val="tx2"/>
                </a:solidFill>
              </a:rPr>
              <a:t> information </a:t>
            </a:r>
            <a:r>
              <a:rPr lang="it-IT" sz="2800" dirty="0" err="1" smtClean="0">
                <a:solidFill>
                  <a:schemeClr val="tx2"/>
                </a:solidFill>
              </a:rPr>
              <a:t>using</a:t>
            </a:r>
            <a:r>
              <a:rPr lang="it-IT" sz="2800" dirty="0" smtClean="0">
                <a:solidFill>
                  <a:schemeClr val="tx2"/>
                </a:solidFill>
              </a:rPr>
              <a:t> the DC </a:t>
            </a:r>
            <a:r>
              <a:rPr lang="it-IT" sz="2800" dirty="0" err="1" smtClean="0">
                <a:solidFill>
                  <a:schemeClr val="tx2"/>
                </a:solidFill>
              </a:rPr>
              <a:t>daq</a:t>
            </a:r>
            <a:endParaRPr lang="it-IT" sz="2800" dirty="0" smtClean="0">
              <a:solidFill>
                <a:schemeClr val="tx2"/>
              </a:solidFill>
            </a:endParaRPr>
          </a:p>
          <a:p>
            <a:pPr marL="0" indent="0">
              <a:buNone/>
            </a:pPr>
            <a:r>
              <a:rPr lang="it-IT" sz="2800" dirty="0">
                <a:solidFill>
                  <a:schemeClr val="tx2"/>
                </a:solidFill>
              </a:rPr>
              <a:t> </a:t>
            </a:r>
            <a:r>
              <a:rPr lang="it-IT" sz="2800" dirty="0" smtClean="0">
                <a:solidFill>
                  <a:schemeClr val="tx2"/>
                </a:solidFill>
              </a:rPr>
              <a:t>  </a:t>
            </a:r>
            <a:r>
              <a:rPr lang="it-IT" sz="2800" dirty="0" err="1" smtClean="0">
                <a:solidFill>
                  <a:schemeClr val="tx2"/>
                </a:solidFill>
              </a:rPr>
              <a:t>provided</a:t>
            </a:r>
            <a:r>
              <a:rPr lang="it-IT" sz="2800" dirty="0" smtClean="0">
                <a:solidFill>
                  <a:schemeClr val="tx2"/>
                </a:solidFill>
              </a:rPr>
              <a:t> by Riccardo De Sangro.</a:t>
            </a:r>
          </a:p>
        </p:txBody>
      </p:sp>
    </p:spTree>
    <p:extLst>
      <p:ext uri="{BB962C8B-B14F-4D97-AF65-F5344CB8AC3E}">
        <p14:creationId xmlns:p14="http://schemas.microsoft.com/office/powerpoint/2010/main" val="1884602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Connettore 1 43"/>
          <p:cNvCxnSpPr/>
          <p:nvPr/>
        </p:nvCxnSpPr>
        <p:spPr>
          <a:xfrm>
            <a:off x="971600" y="4547448"/>
            <a:ext cx="432048"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5" name="Connettore 1 44"/>
          <p:cNvCxnSpPr/>
          <p:nvPr/>
        </p:nvCxnSpPr>
        <p:spPr>
          <a:xfrm rot="5400000">
            <a:off x="1187624" y="4331424"/>
            <a:ext cx="432048"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4" name="Rettangolo 63"/>
          <p:cNvSpPr/>
          <p:nvPr/>
        </p:nvSpPr>
        <p:spPr>
          <a:xfrm>
            <a:off x="829891" y="2780928"/>
            <a:ext cx="4993034" cy="523220"/>
          </a:xfrm>
          <a:prstGeom prst="rect">
            <a:avLst/>
          </a:prstGeom>
        </p:spPr>
        <p:txBody>
          <a:bodyPr wrap="none">
            <a:spAutoFit/>
          </a:bodyPr>
          <a:lstStyle/>
          <a:p>
            <a:r>
              <a:rPr lang="en-US" sz="2800" dirty="0" smtClean="0">
                <a:solidFill>
                  <a:schemeClr val="tx2"/>
                </a:solidFill>
              </a:rPr>
              <a:t>Serial Track </a:t>
            </a:r>
            <a:r>
              <a:rPr lang="en-US" sz="2800" dirty="0" err="1" smtClean="0">
                <a:solidFill>
                  <a:schemeClr val="tx2"/>
                </a:solidFill>
              </a:rPr>
              <a:t>i-th</a:t>
            </a:r>
            <a:r>
              <a:rPr lang="en-US" sz="2800" dirty="0" smtClean="0">
                <a:solidFill>
                  <a:schemeClr val="tx2"/>
                </a:solidFill>
              </a:rPr>
              <a:t> first hit outcome </a:t>
            </a:r>
            <a:endParaRPr lang="it-IT" sz="2800" dirty="0">
              <a:solidFill>
                <a:schemeClr val="tx2"/>
              </a:solidFill>
            </a:endParaRPr>
          </a:p>
        </p:txBody>
      </p:sp>
      <p:cxnSp>
        <p:nvCxnSpPr>
          <p:cNvPr id="71" name="Connettore 1 70"/>
          <p:cNvCxnSpPr/>
          <p:nvPr/>
        </p:nvCxnSpPr>
        <p:spPr>
          <a:xfrm>
            <a:off x="1403648" y="4115400"/>
            <a:ext cx="2160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2" name="Connettore 1 71"/>
          <p:cNvCxnSpPr/>
          <p:nvPr/>
        </p:nvCxnSpPr>
        <p:spPr>
          <a:xfrm rot="5400000">
            <a:off x="3347864" y="4331424"/>
            <a:ext cx="432048"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3" name="Connettore 1 72"/>
          <p:cNvCxnSpPr/>
          <p:nvPr/>
        </p:nvCxnSpPr>
        <p:spPr>
          <a:xfrm>
            <a:off x="3563888" y="4547448"/>
            <a:ext cx="432048"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4" name="Connettore 2 73"/>
          <p:cNvCxnSpPr/>
          <p:nvPr/>
        </p:nvCxnSpPr>
        <p:spPr>
          <a:xfrm>
            <a:off x="1484039" y="4403432"/>
            <a:ext cx="200784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76" name="CasellaDiTesto 75"/>
          <p:cNvSpPr txBox="1"/>
          <p:nvPr/>
        </p:nvSpPr>
        <p:spPr>
          <a:xfrm>
            <a:off x="1763688" y="4403432"/>
            <a:ext cx="1368152" cy="307777"/>
          </a:xfrm>
          <a:prstGeom prst="rect">
            <a:avLst/>
          </a:prstGeom>
          <a:noFill/>
        </p:spPr>
        <p:txBody>
          <a:bodyPr wrap="square" rtlCol="0">
            <a:spAutoFit/>
          </a:bodyPr>
          <a:lstStyle/>
          <a:p>
            <a:r>
              <a:rPr lang="it-IT" sz="1400" dirty="0" smtClean="0"/>
              <a:t>20 ns + n*20ns </a:t>
            </a:r>
            <a:endParaRPr lang="it-IT" sz="1400" dirty="0"/>
          </a:p>
        </p:txBody>
      </p:sp>
      <p:sp>
        <p:nvSpPr>
          <p:cNvPr id="77" name="CasellaDiTesto 76"/>
          <p:cNvSpPr txBox="1"/>
          <p:nvPr/>
        </p:nvSpPr>
        <p:spPr>
          <a:xfrm>
            <a:off x="4139952" y="3789040"/>
            <a:ext cx="4248472" cy="1477328"/>
          </a:xfrm>
          <a:prstGeom prst="rect">
            <a:avLst/>
          </a:prstGeom>
          <a:noFill/>
        </p:spPr>
        <p:txBody>
          <a:bodyPr wrap="square" rtlCol="0">
            <a:spAutoFit/>
          </a:bodyPr>
          <a:lstStyle/>
          <a:p>
            <a:r>
              <a:rPr lang="en-US" dirty="0" smtClean="0">
                <a:solidFill>
                  <a:schemeClr val="tx2"/>
                </a:solidFill>
              </a:rPr>
              <a:t>The width of the pulse is proportional to the number of the track n, in which the first hit is detected. If there are simultaneous hits the track with lower value of n has priority.</a:t>
            </a:r>
            <a:endParaRPr lang="en-US" dirty="0">
              <a:solidFill>
                <a:schemeClr val="tx2"/>
              </a:solidFill>
            </a:endParaRPr>
          </a:p>
        </p:txBody>
      </p:sp>
      <p:cxnSp>
        <p:nvCxnSpPr>
          <p:cNvPr id="78" name="Connettore 1 77"/>
          <p:cNvCxnSpPr/>
          <p:nvPr/>
        </p:nvCxnSpPr>
        <p:spPr>
          <a:xfrm>
            <a:off x="2699792" y="1556792"/>
            <a:ext cx="432048"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9" name="Connettore 1 78"/>
          <p:cNvCxnSpPr/>
          <p:nvPr/>
        </p:nvCxnSpPr>
        <p:spPr>
          <a:xfrm>
            <a:off x="3563889" y="1124744"/>
            <a:ext cx="2160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0" name="Connettore 1 79"/>
          <p:cNvCxnSpPr/>
          <p:nvPr/>
        </p:nvCxnSpPr>
        <p:spPr>
          <a:xfrm rot="5400000">
            <a:off x="2915816" y="1340768"/>
            <a:ext cx="432048"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1" name="Connettore 1 80"/>
          <p:cNvCxnSpPr/>
          <p:nvPr/>
        </p:nvCxnSpPr>
        <p:spPr>
          <a:xfrm>
            <a:off x="3131840" y="1124744"/>
            <a:ext cx="432048"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2" name="Connettore 1 81"/>
          <p:cNvCxnSpPr/>
          <p:nvPr/>
        </p:nvCxnSpPr>
        <p:spPr>
          <a:xfrm>
            <a:off x="5796136" y="1124744"/>
            <a:ext cx="432048" cy="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cxnSp>
        <p:nvCxnSpPr>
          <p:cNvPr id="83" name="Connettore 1 82"/>
          <p:cNvCxnSpPr/>
          <p:nvPr/>
        </p:nvCxnSpPr>
        <p:spPr>
          <a:xfrm rot="5400000">
            <a:off x="3347864" y="1340768"/>
            <a:ext cx="432048" cy="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cxnSp>
        <p:nvCxnSpPr>
          <p:cNvPr id="84" name="Connettore 1 83"/>
          <p:cNvCxnSpPr/>
          <p:nvPr/>
        </p:nvCxnSpPr>
        <p:spPr>
          <a:xfrm rot="5400000">
            <a:off x="3851920" y="1340768"/>
            <a:ext cx="432048" cy="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cxnSp>
        <p:nvCxnSpPr>
          <p:cNvPr id="85" name="Connettore 1 84"/>
          <p:cNvCxnSpPr/>
          <p:nvPr/>
        </p:nvCxnSpPr>
        <p:spPr>
          <a:xfrm>
            <a:off x="3635896" y="1556792"/>
            <a:ext cx="432048" cy="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sp>
        <p:nvSpPr>
          <p:cNvPr id="86" name="CasellaDiTesto 85"/>
          <p:cNvSpPr txBox="1"/>
          <p:nvPr/>
        </p:nvSpPr>
        <p:spPr>
          <a:xfrm>
            <a:off x="3059832" y="1196752"/>
            <a:ext cx="576064" cy="276999"/>
          </a:xfrm>
          <a:prstGeom prst="rect">
            <a:avLst/>
          </a:prstGeom>
          <a:noFill/>
        </p:spPr>
        <p:txBody>
          <a:bodyPr wrap="square" rtlCol="0">
            <a:spAutoFit/>
          </a:bodyPr>
          <a:lstStyle/>
          <a:p>
            <a:r>
              <a:rPr lang="it-IT" sz="1200" dirty="0" smtClean="0"/>
              <a:t>Start</a:t>
            </a:r>
            <a:endParaRPr lang="it-IT" sz="1200" dirty="0"/>
          </a:p>
        </p:txBody>
      </p:sp>
      <p:sp>
        <p:nvSpPr>
          <p:cNvPr id="87" name="CasellaDiTesto 86"/>
          <p:cNvSpPr txBox="1"/>
          <p:nvPr/>
        </p:nvSpPr>
        <p:spPr>
          <a:xfrm>
            <a:off x="3563888" y="1124744"/>
            <a:ext cx="576064" cy="461665"/>
          </a:xfrm>
          <a:prstGeom prst="rect">
            <a:avLst/>
          </a:prstGeom>
          <a:noFill/>
        </p:spPr>
        <p:txBody>
          <a:bodyPr wrap="square" rtlCol="0">
            <a:spAutoFit/>
          </a:bodyPr>
          <a:lstStyle/>
          <a:p>
            <a:r>
              <a:rPr lang="it-IT" sz="1200" dirty="0" err="1" smtClean="0"/>
              <a:t>Track</a:t>
            </a:r>
            <a:r>
              <a:rPr lang="it-IT" sz="1200" dirty="0" smtClean="0"/>
              <a:t>      1</a:t>
            </a:r>
            <a:endParaRPr lang="it-IT" sz="1200" dirty="0"/>
          </a:p>
        </p:txBody>
      </p:sp>
      <p:cxnSp>
        <p:nvCxnSpPr>
          <p:cNvPr id="88" name="Connettore 1 87"/>
          <p:cNvCxnSpPr/>
          <p:nvPr/>
        </p:nvCxnSpPr>
        <p:spPr>
          <a:xfrm rot="5400000">
            <a:off x="4355976" y="1340768"/>
            <a:ext cx="432048" cy="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cxnSp>
        <p:nvCxnSpPr>
          <p:cNvPr id="89" name="Connettore 1 88"/>
          <p:cNvCxnSpPr/>
          <p:nvPr/>
        </p:nvCxnSpPr>
        <p:spPr>
          <a:xfrm rot="5400000">
            <a:off x="4860032" y="1340768"/>
            <a:ext cx="432048" cy="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cxnSp>
        <p:nvCxnSpPr>
          <p:cNvPr id="90" name="Connettore 1 89"/>
          <p:cNvCxnSpPr/>
          <p:nvPr/>
        </p:nvCxnSpPr>
        <p:spPr>
          <a:xfrm rot="5400000">
            <a:off x="5364088" y="1340768"/>
            <a:ext cx="432048" cy="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sp>
        <p:nvSpPr>
          <p:cNvPr id="91" name="CasellaDiTesto 90"/>
          <p:cNvSpPr txBox="1"/>
          <p:nvPr/>
        </p:nvSpPr>
        <p:spPr>
          <a:xfrm>
            <a:off x="4067944" y="1124744"/>
            <a:ext cx="576064" cy="461665"/>
          </a:xfrm>
          <a:prstGeom prst="rect">
            <a:avLst/>
          </a:prstGeom>
          <a:noFill/>
        </p:spPr>
        <p:txBody>
          <a:bodyPr wrap="square" rtlCol="0">
            <a:spAutoFit/>
          </a:bodyPr>
          <a:lstStyle/>
          <a:p>
            <a:r>
              <a:rPr lang="it-IT" sz="1200" dirty="0" err="1" smtClean="0"/>
              <a:t>Track</a:t>
            </a:r>
            <a:r>
              <a:rPr lang="it-IT" sz="1200" dirty="0" smtClean="0"/>
              <a:t>      2</a:t>
            </a:r>
            <a:endParaRPr lang="it-IT" sz="1200" dirty="0"/>
          </a:p>
        </p:txBody>
      </p:sp>
      <p:sp>
        <p:nvSpPr>
          <p:cNvPr id="92" name="CasellaDiTesto 91"/>
          <p:cNvSpPr txBox="1"/>
          <p:nvPr/>
        </p:nvSpPr>
        <p:spPr>
          <a:xfrm>
            <a:off x="4572000" y="1124744"/>
            <a:ext cx="576064" cy="461665"/>
          </a:xfrm>
          <a:prstGeom prst="rect">
            <a:avLst/>
          </a:prstGeom>
          <a:noFill/>
        </p:spPr>
        <p:txBody>
          <a:bodyPr wrap="square" rtlCol="0">
            <a:spAutoFit/>
          </a:bodyPr>
          <a:lstStyle/>
          <a:p>
            <a:r>
              <a:rPr lang="it-IT" sz="1200" dirty="0" err="1" smtClean="0"/>
              <a:t>Track</a:t>
            </a:r>
            <a:r>
              <a:rPr lang="it-IT" sz="1200" dirty="0" smtClean="0"/>
              <a:t>      3</a:t>
            </a:r>
            <a:endParaRPr lang="it-IT" sz="1200" dirty="0"/>
          </a:p>
        </p:txBody>
      </p:sp>
      <p:sp>
        <p:nvSpPr>
          <p:cNvPr id="93" name="CasellaDiTesto 92"/>
          <p:cNvSpPr txBox="1"/>
          <p:nvPr/>
        </p:nvSpPr>
        <p:spPr>
          <a:xfrm>
            <a:off x="5076056" y="1124744"/>
            <a:ext cx="576064" cy="461665"/>
          </a:xfrm>
          <a:prstGeom prst="rect">
            <a:avLst/>
          </a:prstGeom>
          <a:noFill/>
        </p:spPr>
        <p:txBody>
          <a:bodyPr wrap="square" rtlCol="0">
            <a:spAutoFit/>
          </a:bodyPr>
          <a:lstStyle/>
          <a:p>
            <a:r>
              <a:rPr lang="it-IT" sz="1200" dirty="0" err="1" smtClean="0"/>
              <a:t>Track</a:t>
            </a:r>
            <a:r>
              <a:rPr lang="it-IT" sz="1200" dirty="0" smtClean="0"/>
              <a:t>      4</a:t>
            </a:r>
            <a:endParaRPr lang="it-IT" sz="1200" dirty="0"/>
          </a:p>
        </p:txBody>
      </p:sp>
      <p:cxnSp>
        <p:nvCxnSpPr>
          <p:cNvPr id="94" name="Connettore 1 93"/>
          <p:cNvCxnSpPr/>
          <p:nvPr/>
        </p:nvCxnSpPr>
        <p:spPr>
          <a:xfrm>
            <a:off x="4139952" y="1556792"/>
            <a:ext cx="432048" cy="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cxnSp>
        <p:nvCxnSpPr>
          <p:cNvPr id="95" name="Connettore 1 94"/>
          <p:cNvCxnSpPr/>
          <p:nvPr/>
        </p:nvCxnSpPr>
        <p:spPr>
          <a:xfrm>
            <a:off x="4644008" y="1556792"/>
            <a:ext cx="432048" cy="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cxnSp>
        <p:nvCxnSpPr>
          <p:cNvPr id="96" name="Connettore 1 95"/>
          <p:cNvCxnSpPr/>
          <p:nvPr/>
        </p:nvCxnSpPr>
        <p:spPr>
          <a:xfrm>
            <a:off x="5148064" y="1556792"/>
            <a:ext cx="432048" cy="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cxnSp>
        <p:nvCxnSpPr>
          <p:cNvPr id="97" name="Connettore 1 96"/>
          <p:cNvCxnSpPr/>
          <p:nvPr/>
        </p:nvCxnSpPr>
        <p:spPr>
          <a:xfrm rot="5400000">
            <a:off x="6084168" y="1340768"/>
            <a:ext cx="432048" cy="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cxnSp>
        <p:nvCxnSpPr>
          <p:cNvPr id="98" name="Connettore 1 97"/>
          <p:cNvCxnSpPr/>
          <p:nvPr/>
        </p:nvCxnSpPr>
        <p:spPr>
          <a:xfrm rot="5400000">
            <a:off x="6588224" y="1340768"/>
            <a:ext cx="432048" cy="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sp>
        <p:nvSpPr>
          <p:cNvPr id="99" name="CasellaDiTesto 98"/>
          <p:cNvSpPr txBox="1"/>
          <p:nvPr/>
        </p:nvSpPr>
        <p:spPr>
          <a:xfrm>
            <a:off x="6300192" y="1124744"/>
            <a:ext cx="576064" cy="461665"/>
          </a:xfrm>
          <a:prstGeom prst="rect">
            <a:avLst/>
          </a:prstGeom>
          <a:noFill/>
        </p:spPr>
        <p:txBody>
          <a:bodyPr wrap="square" rtlCol="0">
            <a:spAutoFit/>
          </a:bodyPr>
          <a:lstStyle/>
          <a:p>
            <a:r>
              <a:rPr lang="it-IT" sz="1200" dirty="0" err="1" smtClean="0"/>
              <a:t>Track</a:t>
            </a:r>
            <a:r>
              <a:rPr lang="it-IT" sz="1200" dirty="0" smtClean="0"/>
              <a:t>      40</a:t>
            </a:r>
            <a:endParaRPr lang="it-IT" sz="1200" dirty="0"/>
          </a:p>
        </p:txBody>
      </p:sp>
      <p:cxnSp>
        <p:nvCxnSpPr>
          <p:cNvPr id="100" name="Connettore 1 99"/>
          <p:cNvCxnSpPr/>
          <p:nvPr/>
        </p:nvCxnSpPr>
        <p:spPr>
          <a:xfrm>
            <a:off x="6372200" y="1556792"/>
            <a:ext cx="432048" cy="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cxnSp>
        <p:nvCxnSpPr>
          <p:cNvPr id="101" name="Connettore 1 100"/>
          <p:cNvCxnSpPr/>
          <p:nvPr/>
        </p:nvCxnSpPr>
        <p:spPr>
          <a:xfrm>
            <a:off x="6300192" y="1124744"/>
            <a:ext cx="432048"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2" name="Connettore 1 101"/>
          <p:cNvCxnSpPr/>
          <p:nvPr/>
        </p:nvCxnSpPr>
        <p:spPr>
          <a:xfrm>
            <a:off x="6804248" y="1556792"/>
            <a:ext cx="432048"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03" name="Connettore 102"/>
          <p:cNvSpPr/>
          <p:nvPr/>
        </p:nvSpPr>
        <p:spPr>
          <a:xfrm>
            <a:off x="5724136" y="1340768"/>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4" name="Connettore 103"/>
          <p:cNvSpPr/>
          <p:nvPr/>
        </p:nvSpPr>
        <p:spPr>
          <a:xfrm>
            <a:off x="5868152" y="1340768"/>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5" name="Connettore 104"/>
          <p:cNvSpPr/>
          <p:nvPr/>
        </p:nvSpPr>
        <p:spPr>
          <a:xfrm>
            <a:off x="6012168" y="1340768"/>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6" name="CasellaDiTesto 105"/>
          <p:cNvSpPr txBox="1"/>
          <p:nvPr/>
        </p:nvSpPr>
        <p:spPr>
          <a:xfrm>
            <a:off x="2195736" y="1918573"/>
            <a:ext cx="5472608" cy="646331"/>
          </a:xfrm>
          <a:prstGeom prst="rect">
            <a:avLst/>
          </a:prstGeom>
          <a:noFill/>
        </p:spPr>
        <p:txBody>
          <a:bodyPr wrap="square" rtlCol="0">
            <a:spAutoFit/>
          </a:bodyPr>
          <a:lstStyle/>
          <a:p>
            <a:r>
              <a:rPr lang="en-US" dirty="0" err="1" smtClean="0">
                <a:solidFill>
                  <a:schemeClr val="tx2"/>
                </a:solidFill>
              </a:rPr>
              <a:t>i-th</a:t>
            </a:r>
            <a:r>
              <a:rPr lang="en-US" dirty="0" smtClean="0">
                <a:solidFill>
                  <a:schemeClr val="tx2"/>
                </a:solidFill>
              </a:rPr>
              <a:t> tick after the start pulse is fired when </a:t>
            </a:r>
            <a:r>
              <a:rPr lang="en-US" dirty="0" err="1" smtClean="0">
                <a:solidFill>
                  <a:schemeClr val="tx2"/>
                </a:solidFill>
              </a:rPr>
              <a:t>i-th</a:t>
            </a:r>
            <a:r>
              <a:rPr lang="en-US" dirty="0" smtClean="0">
                <a:solidFill>
                  <a:schemeClr val="tx2"/>
                </a:solidFill>
              </a:rPr>
              <a:t> look-up table. Simultaneous  tracks can be detected.</a:t>
            </a:r>
            <a:endParaRPr lang="en-US" dirty="0">
              <a:solidFill>
                <a:schemeClr val="tx2"/>
              </a:solidFill>
            </a:endParaRPr>
          </a:p>
        </p:txBody>
      </p:sp>
      <p:sp>
        <p:nvSpPr>
          <p:cNvPr id="107" name="Rettangolo 106"/>
          <p:cNvSpPr/>
          <p:nvPr/>
        </p:nvSpPr>
        <p:spPr>
          <a:xfrm>
            <a:off x="683568" y="188640"/>
            <a:ext cx="4259884" cy="523220"/>
          </a:xfrm>
          <a:prstGeom prst="rect">
            <a:avLst/>
          </a:prstGeom>
        </p:spPr>
        <p:txBody>
          <a:bodyPr wrap="none">
            <a:spAutoFit/>
          </a:bodyPr>
          <a:lstStyle/>
          <a:p>
            <a:r>
              <a:rPr lang="en-US" sz="2800" dirty="0" smtClean="0">
                <a:solidFill>
                  <a:schemeClr val="tx2"/>
                </a:solidFill>
              </a:rPr>
              <a:t>ID for Serial Track outcome  </a:t>
            </a:r>
            <a:endParaRPr lang="it-IT" sz="2800" dirty="0">
              <a:solidFill>
                <a:schemeClr val="tx2"/>
              </a:solidFill>
            </a:endParaRPr>
          </a:p>
        </p:txBody>
      </p:sp>
      <p:cxnSp>
        <p:nvCxnSpPr>
          <p:cNvPr id="108" name="Connettore 2 107"/>
          <p:cNvCxnSpPr/>
          <p:nvPr/>
        </p:nvCxnSpPr>
        <p:spPr>
          <a:xfrm>
            <a:off x="3203847" y="1556792"/>
            <a:ext cx="288033"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9" name="CasellaDiTesto 108"/>
          <p:cNvSpPr txBox="1"/>
          <p:nvPr/>
        </p:nvSpPr>
        <p:spPr>
          <a:xfrm>
            <a:off x="3059832" y="1556792"/>
            <a:ext cx="576064" cy="307777"/>
          </a:xfrm>
          <a:prstGeom prst="rect">
            <a:avLst/>
          </a:prstGeom>
          <a:noFill/>
        </p:spPr>
        <p:txBody>
          <a:bodyPr wrap="square" rtlCol="0">
            <a:spAutoFit/>
          </a:bodyPr>
          <a:lstStyle/>
          <a:p>
            <a:r>
              <a:rPr lang="it-IT" sz="1400" dirty="0" smtClean="0"/>
              <a:t>20 ns</a:t>
            </a:r>
            <a:endParaRPr lang="it-IT" sz="1400" dirty="0"/>
          </a:p>
        </p:txBody>
      </p:sp>
      <p:sp>
        <p:nvSpPr>
          <p:cNvPr id="110" name="Rettangolo 109"/>
          <p:cNvSpPr/>
          <p:nvPr/>
        </p:nvSpPr>
        <p:spPr>
          <a:xfrm>
            <a:off x="382295" y="1124744"/>
            <a:ext cx="2101473" cy="461665"/>
          </a:xfrm>
          <a:prstGeom prst="rect">
            <a:avLst/>
          </a:prstGeom>
        </p:spPr>
        <p:txBody>
          <a:bodyPr wrap="none">
            <a:spAutoFit/>
          </a:bodyPr>
          <a:lstStyle/>
          <a:p>
            <a:r>
              <a:rPr lang="en-US" sz="2400" dirty="0" err="1" smtClean="0">
                <a:solidFill>
                  <a:schemeClr val="accent1"/>
                </a:solidFill>
              </a:rPr>
              <a:t>Tracks_pattern</a:t>
            </a:r>
            <a:r>
              <a:rPr lang="en-US" sz="2400" dirty="0" smtClean="0">
                <a:solidFill>
                  <a:schemeClr val="accent1"/>
                </a:solidFill>
              </a:rPr>
              <a:t> </a:t>
            </a:r>
            <a:endParaRPr lang="it-IT" sz="2400" dirty="0">
              <a:solidFill>
                <a:schemeClr val="accent1"/>
              </a:solidFill>
            </a:endParaRPr>
          </a:p>
        </p:txBody>
      </p:sp>
      <p:sp>
        <p:nvSpPr>
          <p:cNvPr id="111" name="Rettangolo 110"/>
          <p:cNvSpPr/>
          <p:nvPr/>
        </p:nvSpPr>
        <p:spPr>
          <a:xfrm>
            <a:off x="382295" y="3596997"/>
            <a:ext cx="1470852" cy="461665"/>
          </a:xfrm>
          <a:prstGeom prst="rect">
            <a:avLst/>
          </a:prstGeom>
        </p:spPr>
        <p:txBody>
          <a:bodyPr wrap="none">
            <a:spAutoFit/>
          </a:bodyPr>
          <a:lstStyle/>
          <a:p>
            <a:r>
              <a:rPr lang="en-US" sz="2400" dirty="0" err="1" smtClean="0">
                <a:solidFill>
                  <a:schemeClr val="accent1"/>
                </a:solidFill>
              </a:rPr>
              <a:t>Hit_Tracks</a:t>
            </a:r>
            <a:endParaRPr lang="it-IT" sz="2400" dirty="0">
              <a:solidFill>
                <a:schemeClr val="accent1"/>
              </a:solidFill>
            </a:endParaRPr>
          </a:p>
        </p:txBody>
      </p:sp>
      <p:cxnSp>
        <p:nvCxnSpPr>
          <p:cNvPr id="113" name="Connettore 2 112"/>
          <p:cNvCxnSpPr/>
          <p:nvPr/>
        </p:nvCxnSpPr>
        <p:spPr>
          <a:xfrm flipV="1">
            <a:off x="1403648" y="4115400"/>
            <a:ext cx="0" cy="4154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5" name="Rettangolo 114"/>
          <p:cNvSpPr/>
          <p:nvPr/>
        </p:nvSpPr>
        <p:spPr>
          <a:xfrm>
            <a:off x="899592" y="5581689"/>
            <a:ext cx="6912768" cy="1015663"/>
          </a:xfrm>
          <a:prstGeom prst="rect">
            <a:avLst/>
          </a:prstGeom>
        </p:spPr>
        <p:txBody>
          <a:bodyPr wrap="square">
            <a:spAutoFit/>
          </a:bodyPr>
          <a:lstStyle/>
          <a:p>
            <a:r>
              <a:rPr lang="en-US" sz="2000" dirty="0">
                <a:solidFill>
                  <a:schemeClr val="tx2"/>
                </a:solidFill>
              </a:rPr>
              <a:t>The </a:t>
            </a:r>
            <a:r>
              <a:rPr lang="en-US" sz="2000" dirty="0" smtClean="0">
                <a:solidFill>
                  <a:schemeClr val="tx2"/>
                </a:solidFill>
              </a:rPr>
              <a:t>rising edge of the </a:t>
            </a:r>
            <a:r>
              <a:rPr lang="en-US" sz="2000" dirty="0" err="1" smtClean="0">
                <a:solidFill>
                  <a:schemeClr val="tx2"/>
                </a:solidFill>
              </a:rPr>
              <a:t>Hit_Tracks</a:t>
            </a:r>
            <a:r>
              <a:rPr lang="en-US" sz="2000" dirty="0" smtClean="0">
                <a:solidFill>
                  <a:schemeClr val="tx2"/>
                </a:solidFill>
              </a:rPr>
              <a:t> signal is a copy of a synchronized and delayed version of the rising edge of the first hit signal of the track </a:t>
            </a:r>
            <a:endParaRPr lang="it-IT" sz="2000" dirty="0">
              <a:solidFill>
                <a:schemeClr val="tx2"/>
              </a:solidFill>
            </a:endParaRPr>
          </a:p>
        </p:txBody>
      </p:sp>
      <p:sp>
        <p:nvSpPr>
          <p:cNvPr id="116" name="Freccia a destra 115"/>
          <p:cNvSpPr/>
          <p:nvPr/>
        </p:nvSpPr>
        <p:spPr>
          <a:xfrm rot="3158722" flipH="1">
            <a:off x="1293800" y="4978537"/>
            <a:ext cx="1200327" cy="156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1912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1000"/>
                                        <p:tgtEl>
                                          <p:spTgt spid="77"/>
                                        </p:tgtEl>
                                      </p:cBhvr>
                                    </p:animEffect>
                                    <p:anim calcmode="lin" valueType="num">
                                      <p:cBhvr>
                                        <p:cTn id="13" dur="1000" fill="hold"/>
                                        <p:tgtEl>
                                          <p:spTgt spid="77"/>
                                        </p:tgtEl>
                                        <p:attrNameLst>
                                          <p:attrName>ppt_x</p:attrName>
                                        </p:attrNameLst>
                                      </p:cBhvr>
                                      <p:tavLst>
                                        <p:tav tm="0">
                                          <p:val>
                                            <p:strVal val="#ppt_x"/>
                                          </p:val>
                                        </p:tav>
                                        <p:tav tm="100000">
                                          <p:val>
                                            <p:strVal val="#ppt_x"/>
                                          </p:val>
                                        </p:tav>
                                      </p:tavLst>
                                    </p:anim>
                                    <p:anim calcmode="lin" valueType="num">
                                      <p:cBhvr>
                                        <p:cTn id="14" dur="1000" fill="hold"/>
                                        <p:tgtEl>
                                          <p:spTgt spid="7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1000"/>
                                        <p:tgtEl>
                                          <p:spTgt spid="86"/>
                                        </p:tgtEl>
                                      </p:cBhvr>
                                    </p:animEffect>
                                    <p:anim calcmode="lin" valueType="num">
                                      <p:cBhvr>
                                        <p:cTn id="18" dur="1000" fill="hold"/>
                                        <p:tgtEl>
                                          <p:spTgt spid="86"/>
                                        </p:tgtEl>
                                        <p:attrNameLst>
                                          <p:attrName>ppt_x</p:attrName>
                                        </p:attrNameLst>
                                      </p:cBhvr>
                                      <p:tavLst>
                                        <p:tav tm="0">
                                          <p:val>
                                            <p:strVal val="#ppt_x"/>
                                          </p:val>
                                        </p:tav>
                                        <p:tav tm="100000">
                                          <p:val>
                                            <p:strVal val="#ppt_x"/>
                                          </p:val>
                                        </p:tav>
                                      </p:tavLst>
                                    </p:anim>
                                    <p:anim calcmode="lin" valueType="num">
                                      <p:cBhvr>
                                        <p:cTn id="19" dur="1000" fill="hold"/>
                                        <p:tgtEl>
                                          <p:spTgt spid="8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1000"/>
                                        <p:tgtEl>
                                          <p:spTgt spid="91"/>
                                        </p:tgtEl>
                                      </p:cBhvr>
                                    </p:animEffect>
                                    <p:anim calcmode="lin" valueType="num">
                                      <p:cBhvr>
                                        <p:cTn id="28" dur="1000" fill="hold"/>
                                        <p:tgtEl>
                                          <p:spTgt spid="91"/>
                                        </p:tgtEl>
                                        <p:attrNameLst>
                                          <p:attrName>ppt_x</p:attrName>
                                        </p:attrNameLst>
                                      </p:cBhvr>
                                      <p:tavLst>
                                        <p:tav tm="0">
                                          <p:val>
                                            <p:strVal val="#ppt_x"/>
                                          </p:val>
                                        </p:tav>
                                        <p:tav tm="100000">
                                          <p:val>
                                            <p:strVal val="#ppt_x"/>
                                          </p:val>
                                        </p:tav>
                                      </p:tavLst>
                                    </p:anim>
                                    <p:anim calcmode="lin" valueType="num">
                                      <p:cBhvr>
                                        <p:cTn id="29" dur="1000" fill="hold"/>
                                        <p:tgtEl>
                                          <p:spTgt spid="9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2"/>
                                        </p:tgtEl>
                                        <p:attrNameLst>
                                          <p:attrName>style.visibility</p:attrName>
                                        </p:attrNameLst>
                                      </p:cBhvr>
                                      <p:to>
                                        <p:strVal val="visible"/>
                                      </p:to>
                                    </p:set>
                                    <p:animEffect transition="in" filter="fade">
                                      <p:cBhvr>
                                        <p:cTn id="32" dur="1000"/>
                                        <p:tgtEl>
                                          <p:spTgt spid="92"/>
                                        </p:tgtEl>
                                      </p:cBhvr>
                                    </p:animEffect>
                                    <p:anim calcmode="lin" valueType="num">
                                      <p:cBhvr>
                                        <p:cTn id="33" dur="1000" fill="hold"/>
                                        <p:tgtEl>
                                          <p:spTgt spid="92"/>
                                        </p:tgtEl>
                                        <p:attrNameLst>
                                          <p:attrName>ppt_x</p:attrName>
                                        </p:attrNameLst>
                                      </p:cBhvr>
                                      <p:tavLst>
                                        <p:tav tm="0">
                                          <p:val>
                                            <p:strVal val="#ppt_x"/>
                                          </p:val>
                                        </p:tav>
                                        <p:tav tm="100000">
                                          <p:val>
                                            <p:strVal val="#ppt_x"/>
                                          </p:val>
                                        </p:tav>
                                      </p:tavLst>
                                    </p:anim>
                                    <p:anim calcmode="lin" valueType="num">
                                      <p:cBhvr>
                                        <p:cTn id="34" dur="1000" fill="hold"/>
                                        <p:tgtEl>
                                          <p:spTgt spid="9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fade">
                                      <p:cBhvr>
                                        <p:cTn id="37" dur="1000"/>
                                        <p:tgtEl>
                                          <p:spTgt spid="93"/>
                                        </p:tgtEl>
                                      </p:cBhvr>
                                    </p:animEffect>
                                    <p:anim calcmode="lin" valueType="num">
                                      <p:cBhvr>
                                        <p:cTn id="38" dur="1000" fill="hold"/>
                                        <p:tgtEl>
                                          <p:spTgt spid="93"/>
                                        </p:tgtEl>
                                        <p:attrNameLst>
                                          <p:attrName>ppt_x</p:attrName>
                                        </p:attrNameLst>
                                      </p:cBhvr>
                                      <p:tavLst>
                                        <p:tav tm="0">
                                          <p:val>
                                            <p:strVal val="#ppt_x"/>
                                          </p:val>
                                        </p:tav>
                                        <p:tav tm="100000">
                                          <p:val>
                                            <p:strVal val="#ppt_x"/>
                                          </p:val>
                                        </p:tav>
                                      </p:tavLst>
                                    </p:anim>
                                    <p:anim calcmode="lin" valueType="num">
                                      <p:cBhvr>
                                        <p:cTn id="39" dur="1000" fill="hold"/>
                                        <p:tgtEl>
                                          <p:spTgt spid="9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1000"/>
                                        <p:tgtEl>
                                          <p:spTgt spid="99"/>
                                        </p:tgtEl>
                                      </p:cBhvr>
                                    </p:animEffect>
                                    <p:anim calcmode="lin" valueType="num">
                                      <p:cBhvr>
                                        <p:cTn id="43" dur="1000" fill="hold"/>
                                        <p:tgtEl>
                                          <p:spTgt spid="99"/>
                                        </p:tgtEl>
                                        <p:attrNameLst>
                                          <p:attrName>ppt_x</p:attrName>
                                        </p:attrNameLst>
                                      </p:cBhvr>
                                      <p:tavLst>
                                        <p:tav tm="0">
                                          <p:val>
                                            <p:strVal val="#ppt_x"/>
                                          </p:val>
                                        </p:tav>
                                        <p:tav tm="100000">
                                          <p:val>
                                            <p:strVal val="#ppt_x"/>
                                          </p:val>
                                        </p:tav>
                                      </p:tavLst>
                                    </p:anim>
                                    <p:anim calcmode="lin" valueType="num">
                                      <p:cBhvr>
                                        <p:cTn id="44" dur="1000" fill="hold"/>
                                        <p:tgtEl>
                                          <p:spTgt spid="9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1000"/>
                                        <p:tgtEl>
                                          <p:spTgt spid="106"/>
                                        </p:tgtEl>
                                      </p:cBhvr>
                                    </p:animEffect>
                                    <p:anim calcmode="lin" valueType="num">
                                      <p:cBhvr>
                                        <p:cTn id="48" dur="1000" fill="hold"/>
                                        <p:tgtEl>
                                          <p:spTgt spid="106"/>
                                        </p:tgtEl>
                                        <p:attrNameLst>
                                          <p:attrName>ppt_x</p:attrName>
                                        </p:attrNameLst>
                                      </p:cBhvr>
                                      <p:tavLst>
                                        <p:tav tm="0">
                                          <p:val>
                                            <p:strVal val="#ppt_x"/>
                                          </p:val>
                                        </p:tav>
                                        <p:tav tm="100000">
                                          <p:val>
                                            <p:strVal val="#ppt_x"/>
                                          </p:val>
                                        </p:tav>
                                      </p:tavLst>
                                    </p:anim>
                                    <p:anim calcmode="lin" valueType="num">
                                      <p:cBhvr>
                                        <p:cTn id="49" dur="1000" fill="hold"/>
                                        <p:tgtEl>
                                          <p:spTgt spid="10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09"/>
                                        </p:tgtEl>
                                        <p:attrNameLst>
                                          <p:attrName>style.visibility</p:attrName>
                                        </p:attrNameLst>
                                      </p:cBhvr>
                                      <p:to>
                                        <p:strVal val="visible"/>
                                      </p:to>
                                    </p:set>
                                    <p:animEffect transition="in" filter="fade">
                                      <p:cBhvr>
                                        <p:cTn id="52" dur="1000"/>
                                        <p:tgtEl>
                                          <p:spTgt spid="109"/>
                                        </p:tgtEl>
                                      </p:cBhvr>
                                    </p:animEffect>
                                    <p:anim calcmode="lin" valueType="num">
                                      <p:cBhvr>
                                        <p:cTn id="53" dur="1000" fill="hold"/>
                                        <p:tgtEl>
                                          <p:spTgt spid="109"/>
                                        </p:tgtEl>
                                        <p:attrNameLst>
                                          <p:attrName>ppt_x</p:attrName>
                                        </p:attrNameLst>
                                      </p:cBhvr>
                                      <p:tavLst>
                                        <p:tav tm="0">
                                          <p:val>
                                            <p:strVal val="#ppt_x"/>
                                          </p:val>
                                        </p:tav>
                                        <p:tav tm="100000">
                                          <p:val>
                                            <p:strVal val="#ppt_x"/>
                                          </p:val>
                                        </p:tav>
                                      </p:tavLst>
                                    </p:anim>
                                    <p:anim calcmode="lin" valueType="num">
                                      <p:cBhvr>
                                        <p:cTn id="54"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fade">
                                      <p:cBhvr>
                                        <p:cTn id="59" dur="1000"/>
                                        <p:tgtEl>
                                          <p:spTgt spid="116"/>
                                        </p:tgtEl>
                                      </p:cBhvr>
                                    </p:animEffect>
                                    <p:anim calcmode="lin" valueType="num">
                                      <p:cBhvr>
                                        <p:cTn id="60" dur="1000" fill="hold"/>
                                        <p:tgtEl>
                                          <p:spTgt spid="116"/>
                                        </p:tgtEl>
                                        <p:attrNameLst>
                                          <p:attrName>ppt_x</p:attrName>
                                        </p:attrNameLst>
                                      </p:cBhvr>
                                      <p:tavLst>
                                        <p:tav tm="0">
                                          <p:val>
                                            <p:strVal val="#ppt_x"/>
                                          </p:val>
                                        </p:tav>
                                        <p:tav tm="100000">
                                          <p:val>
                                            <p:strVal val="#ppt_x"/>
                                          </p:val>
                                        </p:tav>
                                      </p:tavLst>
                                    </p:anim>
                                    <p:anim calcmode="lin" valueType="num">
                                      <p:cBhvr>
                                        <p:cTn id="61"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86" grpId="0"/>
      <p:bldP spid="87" grpId="0"/>
      <p:bldP spid="91" grpId="0"/>
      <p:bldP spid="92" grpId="0"/>
      <p:bldP spid="93" grpId="0"/>
      <p:bldP spid="99" grpId="0"/>
      <p:bldP spid="106" grpId="0"/>
      <p:bldP spid="109" grpId="0"/>
      <p:bldP spid="1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6512" y="297523"/>
            <a:ext cx="1512168" cy="323165"/>
          </a:xfrm>
          <a:prstGeom prst="rect">
            <a:avLst/>
          </a:prstGeom>
          <a:noFill/>
        </p:spPr>
        <p:txBody>
          <a:bodyPr wrap="square" rtlCol="0">
            <a:spAutoFit/>
          </a:bodyPr>
          <a:lstStyle/>
          <a:p>
            <a:r>
              <a:rPr lang="it-IT" sz="1500" b="1" dirty="0" smtClean="0">
                <a:solidFill>
                  <a:schemeClr val="tx2"/>
                </a:solidFill>
              </a:rPr>
              <a:t>Hit 1 from DC</a:t>
            </a:r>
            <a:endParaRPr lang="it-IT" sz="1500" b="1" dirty="0">
              <a:solidFill>
                <a:schemeClr val="tx2"/>
              </a:solidFill>
            </a:endParaRPr>
          </a:p>
        </p:txBody>
      </p:sp>
      <p:sp>
        <p:nvSpPr>
          <p:cNvPr id="5" name="CasellaDiTesto 4"/>
          <p:cNvSpPr txBox="1"/>
          <p:nvPr/>
        </p:nvSpPr>
        <p:spPr>
          <a:xfrm>
            <a:off x="-36511" y="657563"/>
            <a:ext cx="1584175" cy="323165"/>
          </a:xfrm>
          <a:prstGeom prst="rect">
            <a:avLst/>
          </a:prstGeom>
          <a:noFill/>
        </p:spPr>
        <p:txBody>
          <a:bodyPr wrap="square" rtlCol="0">
            <a:spAutoFit/>
          </a:bodyPr>
          <a:lstStyle/>
          <a:p>
            <a:r>
              <a:rPr lang="it-IT" sz="1500" b="1" dirty="0" smtClean="0">
                <a:solidFill>
                  <a:schemeClr val="tx2"/>
                </a:solidFill>
              </a:rPr>
              <a:t>Hit 2 from DC</a:t>
            </a:r>
            <a:endParaRPr lang="it-IT" sz="1500" b="1" dirty="0">
              <a:solidFill>
                <a:schemeClr val="tx2"/>
              </a:solidFill>
            </a:endParaRPr>
          </a:p>
        </p:txBody>
      </p:sp>
      <p:sp>
        <p:nvSpPr>
          <p:cNvPr id="6" name="CasellaDiTesto 5"/>
          <p:cNvSpPr txBox="1"/>
          <p:nvPr/>
        </p:nvSpPr>
        <p:spPr>
          <a:xfrm>
            <a:off x="-47541" y="1665675"/>
            <a:ext cx="1595205" cy="323165"/>
          </a:xfrm>
          <a:prstGeom prst="rect">
            <a:avLst/>
          </a:prstGeom>
          <a:noFill/>
        </p:spPr>
        <p:txBody>
          <a:bodyPr wrap="square" rtlCol="0">
            <a:spAutoFit/>
          </a:bodyPr>
          <a:lstStyle/>
          <a:p>
            <a:r>
              <a:rPr lang="it-IT" sz="1500" b="1" dirty="0" smtClean="0">
                <a:solidFill>
                  <a:schemeClr val="tx2"/>
                </a:solidFill>
              </a:rPr>
              <a:t>Hit 28 from DC</a:t>
            </a:r>
            <a:endParaRPr lang="it-IT" sz="1500" b="1" dirty="0">
              <a:solidFill>
                <a:schemeClr val="tx2"/>
              </a:solidFill>
            </a:endParaRPr>
          </a:p>
        </p:txBody>
      </p:sp>
      <p:sp>
        <p:nvSpPr>
          <p:cNvPr id="7" name="Text Box 151"/>
          <p:cNvSpPr txBox="1">
            <a:spLocks noChangeArrowheads="1"/>
          </p:cNvSpPr>
          <p:nvPr/>
        </p:nvSpPr>
        <p:spPr bwMode="auto">
          <a:xfrm>
            <a:off x="1475656" y="332656"/>
            <a:ext cx="1008112" cy="276999"/>
          </a:xfrm>
          <a:prstGeom prst="rect">
            <a:avLst/>
          </a:prstGeom>
          <a:solidFill>
            <a:schemeClr val="accent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sz="1200" dirty="0" err="1" smtClean="0">
                <a:solidFill>
                  <a:schemeClr val="bg1"/>
                </a:solidFill>
              </a:rPr>
              <a:t>Synchronizer</a:t>
            </a:r>
            <a:endParaRPr lang="it-IT" sz="1200" dirty="0">
              <a:solidFill>
                <a:schemeClr val="bg1"/>
              </a:solidFill>
            </a:endParaRPr>
          </a:p>
        </p:txBody>
      </p:sp>
      <p:sp>
        <p:nvSpPr>
          <p:cNvPr id="8" name="Freccia a destra 7"/>
          <p:cNvSpPr/>
          <p:nvPr/>
        </p:nvSpPr>
        <p:spPr>
          <a:xfrm>
            <a:off x="1259632" y="409892"/>
            <a:ext cx="141260" cy="138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p:cNvSpPr/>
          <p:nvPr/>
        </p:nvSpPr>
        <p:spPr>
          <a:xfrm>
            <a:off x="1259632" y="769932"/>
            <a:ext cx="141260" cy="138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p:cNvSpPr/>
          <p:nvPr/>
        </p:nvSpPr>
        <p:spPr>
          <a:xfrm>
            <a:off x="1259632" y="1772817"/>
            <a:ext cx="141260" cy="138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Text Box 151"/>
          <p:cNvSpPr txBox="1">
            <a:spLocks noChangeArrowheads="1"/>
          </p:cNvSpPr>
          <p:nvPr/>
        </p:nvSpPr>
        <p:spPr bwMode="auto">
          <a:xfrm>
            <a:off x="1475656" y="703729"/>
            <a:ext cx="1008112" cy="276999"/>
          </a:xfrm>
          <a:prstGeom prst="rect">
            <a:avLst/>
          </a:prstGeom>
          <a:solidFill>
            <a:schemeClr val="accent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sz="1200" dirty="0" err="1" smtClean="0">
                <a:solidFill>
                  <a:schemeClr val="bg1"/>
                </a:solidFill>
              </a:rPr>
              <a:t>Synchronizer</a:t>
            </a:r>
            <a:endParaRPr lang="it-IT" sz="1200" dirty="0">
              <a:solidFill>
                <a:schemeClr val="bg1"/>
              </a:solidFill>
            </a:endParaRPr>
          </a:p>
        </p:txBody>
      </p:sp>
      <p:sp>
        <p:nvSpPr>
          <p:cNvPr id="12" name="Text Box 151"/>
          <p:cNvSpPr txBox="1">
            <a:spLocks noChangeArrowheads="1"/>
          </p:cNvSpPr>
          <p:nvPr/>
        </p:nvSpPr>
        <p:spPr bwMode="auto">
          <a:xfrm>
            <a:off x="1475656" y="1710100"/>
            <a:ext cx="1008112" cy="276999"/>
          </a:xfrm>
          <a:prstGeom prst="rect">
            <a:avLst/>
          </a:prstGeom>
          <a:solidFill>
            <a:schemeClr val="accent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sz="1200" dirty="0" err="1" smtClean="0">
                <a:solidFill>
                  <a:schemeClr val="bg1"/>
                </a:solidFill>
              </a:rPr>
              <a:t>Synchronizer</a:t>
            </a:r>
            <a:endParaRPr lang="it-IT" sz="1200" dirty="0">
              <a:solidFill>
                <a:schemeClr val="bg1"/>
              </a:solidFill>
            </a:endParaRPr>
          </a:p>
        </p:txBody>
      </p:sp>
      <p:grpSp>
        <p:nvGrpSpPr>
          <p:cNvPr id="77" name="Gruppo 76"/>
          <p:cNvGrpSpPr/>
          <p:nvPr/>
        </p:nvGrpSpPr>
        <p:grpSpPr>
          <a:xfrm>
            <a:off x="1896662" y="1062028"/>
            <a:ext cx="83042" cy="504056"/>
            <a:chOff x="1896662" y="1062028"/>
            <a:chExt cx="83042" cy="504056"/>
          </a:xfrm>
        </p:grpSpPr>
        <p:sp>
          <p:nvSpPr>
            <p:cNvPr id="13" name="Connettore 12"/>
            <p:cNvSpPr/>
            <p:nvPr/>
          </p:nvSpPr>
          <p:spPr>
            <a:xfrm>
              <a:off x="1896662" y="1062028"/>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onnettore 13"/>
            <p:cNvSpPr/>
            <p:nvPr/>
          </p:nvSpPr>
          <p:spPr>
            <a:xfrm>
              <a:off x="1907704" y="1214428"/>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onnettore 14"/>
            <p:cNvSpPr/>
            <p:nvPr/>
          </p:nvSpPr>
          <p:spPr>
            <a:xfrm>
              <a:off x="1907704" y="1350068"/>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onnettore 15"/>
            <p:cNvSpPr/>
            <p:nvPr/>
          </p:nvSpPr>
          <p:spPr>
            <a:xfrm>
              <a:off x="1907704" y="1494084"/>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7" name="Text Box 151"/>
          <p:cNvSpPr txBox="1">
            <a:spLocks noChangeArrowheads="1"/>
          </p:cNvSpPr>
          <p:nvPr/>
        </p:nvSpPr>
        <p:spPr bwMode="auto">
          <a:xfrm>
            <a:off x="2771800" y="343689"/>
            <a:ext cx="1296144" cy="276999"/>
          </a:xfrm>
          <a:prstGeom prst="rect">
            <a:avLst/>
          </a:prstGeom>
          <a:solidFill>
            <a:schemeClr val="bg2">
              <a:lumMod val="50000"/>
            </a:schemeClr>
          </a:solidFill>
          <a:ln>
            <a:noFill/>
          </a:ln>
          <a:effectLst/>
          <a:extLst/>
        </p:spPr>
        <p:txBody>
          <a:bodyPr wrap="square">
            <a:spAutoFit/>
          </a:bodyPr>
          <a:lstStyle/>
          <a:p>
            <a:pPr>
              <a:spcBef>
                <a:spcPct val="50000"/>
              </a:spcBef>
            </a:pPr>
            <a:r>
              <a:rPr lang="it-IT" sz="1200" dirty="0" smtClean="0">
                <a:solidFill>
                  <a:schemeClr val="bg1"/>
                </a:solidFill>
              </a:rPr>
              <a:t> </a:t>
            </a:r>
            <a:r>
              <a:rPr lang="it-IT" sz="1200" dirty="0" err="1" smtClean="0">
                <a:solidFill>
                  <a:schemeClr val="bg1"/>
                </a:solidFill>
              </a:rPr>
              <a:t>Strecher</a:t>
            </a:r>
            <a:r>
              <a:rPr lang="it-IT" sz="1200" dirty="0" smtClean="0">
                <a:solidFill>
                  <a:schemeClr val="bg1"/>
                </a:solidFill>
              </a:rPr>
              <a:t> (480 ns)</a:t>
            </a:r>
            <a:endParaRPr lang="it-IT" sz="1200" dirty="0">
              <a:solidFill>
                <a:schemeClr val="bg1"/>
              </a:solidFill>
            </a:endParaRPr>
          </a:p>
        </p:txBody>
      </p:sp>
      <p:grpSp>
        <p:nvGrpSpPr>
          <p:cNvPr id="78" name="Gruppo 77"/>
          <p:cNvGrpSpPr/>
          <p:nvPr/>
        </p:nvGrpSpPr>
        <p:grpSpPr>
          <a:xfrm>
            <a:off x="3192806" y="1073061"/>
            <a:ext cx="83042" cy="483723"/>
            <a:chOff x="3120798" y="1073061"/>
            <a:chExt cx="83042" cy="483723"/>
          </a:xfrm>
        </p:grpSpPr>
        <p:sp>
          <p:nvSpPr>
            <p:cNvPr id="18" name="Connettore 17"/>
            <p:cNvSpPr/>
            <p:nvPr/>
          </p:nvSpPr>
          <p:spPr>
            <a:xfrm>
              <a:off x="3120798" y="1073061"/>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onnettore 18"/>
            <p:cNvSpPr/>
            <p:nvPr/>
          </p:nvSpPr>
          <p:spPr>
            <a:xfrm>
              <a:off x="3131840" y="1225461"/>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onnettore 19"/>
            <p:cNvSpPr/>
            <p:nvPr/>
          </p:nvSpPr>
          <p:spPr>
            <a:xfrm>
              <a:off x="3131840" y="1361101"/>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onnettore 20"/>
            <p:cNvSpPr/>
            <p:nvPr/>
          </p:nvSpPr>
          <p:spPr>
            <a:xfrm>
              <a:off x="3131840" y="1484784"/>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2" name="Freccia a destra 21"/>
          <p:cNvSpPr/>
          <p:nvPr/>
        </p:nvSpPr>
        <p:spPr>
          <a:xfrm>
            <a:off x="2483768" y="436022"/>
            <a:ext cx="209130" cy="1126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a destra 22"/>
          <p:cNvSpPr/>
          <p:nvPr/>
        </p:nvSpPr>
        <p:spPr>
          <a:xfrm>
            <a:off x="2483768" y="796062"/>
            <a:ext cx="209130" cy="1126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reccia a destra 23"/>
          <p:cNvSpPr/>
          <p:nvPr/>
        </p:nvSpPr>
        <p:spPr>
          <a:xfrm>
            <a:off x="2489283" y="1813466"/>
            <a:ext cx="209130" cy="1126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Text Box 151"/>
          <p:cNvSpPr txBox="1">
            <a:spLocks noChangeArrowheads="1"/>
          </p:cNvSpPr>
          <p:nvPr/>
        </p:nvSpPr>
        <p:spPr bwMode="auto">
          <a:xfrm>
            <a:off x="2771800" y="701988"/>
            <a:ext cx="1296144" cy="276999"/>
          </a:xfrm>
          <a:prstGeom prst="rect">
            <a:avLst/>
          </a:prstGeom>
          <a:solidFill>
            <a:schemeClr val="bg2">
              <a:lumMod val="50000"/>
            </a:schemeClr>
          </a:solidFill>
          <a:ln>
            <a:noFill/>
          </a:ln>
          <a:effectLst/>
          <a:extLst/>
        </p:spPr>
        <p:txBody>
          <a:bodyPr wrap="square">
            <a:spAutoFit/>
          </a:bodyPr>
          <a:lstStyle/>
          <a:p>
            <a:pPr>
              <a:spcBef>
                <a:spcPct val="50000"/>
              </a:spcBef>
            </a:pPr>
            <a:r>
              <a:rPr lang="it-IT" sz="1200" dirty="0" smtClean="0">
                <a:solidFill>
                  <a:schemeClr val="bg1"/>
                </a:solidFill>
              </a:rPr>
              <a:t> </a:t>
            </a:r>
            <a:r>
              <a:rPr lang="it-IT" sz="1200" dirty="0" err="1" smtClean="0">
                <a:solidFill>
                  <a:schemeClr val="bg1"/>
                </a:solidFill>
              </a:rPr>
              <a:t>Strecher</a:t>
            </a:r>
            <a:r>
              <a:rPr lang="it-IT" sz="1200" dirty="0" smtClean="0">
                <a:solidFill>
                  <a:schemeClr val="bg1"/>
                </a:solidFill>
              </a:rPr>
              <a:t> (480 ns)</a:t>
            </a:r>
            <a:endParaRPr lang="it-IT" sz="1200" dirty="0">
              <a:solidFill>
                <a:schemeClr val="bg1"/>
              </a:solidFill>
            </a:endParaRPr>
          </a:p>
        </p:txBody>
      </p:sp>
      <p:sp>
        <p:nvSpPr>
          <p:cNvPr id="26" name="Text Box 151"/>
          <p:cNvSpPr txBox="1">
            <a:spLocks noChangeArrowheads="1"/>
          </p:cNvSpPr>
          <p:nvPr/>
        </p:nvSpPr>
        <p:spPr bwMode="auto">
          <a:xfrm>
            <a:off x="2771800" y="1721133"/>
            <a:ext cx="1296144" cy="276999"/>
          </a:xfrm>
          <a:prstGeom prst="rect">
            <a:avLst/>
          </a:prstGeom>
          <a:solidFill>
            <a:schemeClr val="bg2">
              <a:lumMod val="50000"/>
            </a:schemeClr>
          </a:solidFill>
          <a:ln>
            <a:noFill/>
          </a:ln>
          <a:effectLst/>
          <a:extLst/>
        </p:spPr>
        <p:txBody>
          <a:bodyPr wrap="square">
            <a:spAutoFit/>
          </a:bodyPr>
          <a:lstStyle/>
          <a:p>
            <a:pPr>
              <a:spcBef>
                <a:spcPct val="50000"/>
              </a:spcBef>
            </a:pPr>
            <a:r>
              <a:rPr lang="it-IT" sz="1200" dirty="0" smtClean="0">
                <a:solidFill>
                  <a:schemeClr val="bg1"/>
                </a:solidFill>
              </a:rPr>
              <a:t> </a:t>
            </a:r>
            <a:r>
              <a:rPr lang="it-IT" sz="1200" dirty="0" err="1" smtClean="0">
                <a:solidFill>
                  <a:schemeClr val="bg1"/>
                </a:solidFill>
              </a:rPr>
              <a:t>Strecher</a:t>
            </a:r>
            <a:r>
              <a:rPr lang="it-IT" sz="1200" dirty="0" smtClean="0">
                <a:solidFill>
                  <a:schemeClr val="bg1"/>
                </a:solidFill>
              </a:rPr>
              <a:t> (480 ns)</a:t>
            </a:r>
            <a:endParaRPr lang="it-IT" sz="1200" dirty="0">
              <a:solidFill>
                <a:schemeClr val="bg1"/>
              </a:solidFill>
            </a:endParaRPr>
          </a:p>
        </p:txBody>
      </p:sp>
      <p:sp>
        <p:nvSpPr>
          <p:cNvPr id="27" name="Ritardo 26"/>
          <p:cNvSpPr/>
          <p:nvPr/>
        </p:nvSpPr>
        <p:spPr>
          <a:xfrm>
            <a:off x="7110282" y="136957"/>
            <a:ext cx="792088" cy="1260144"/>
          </a:xfrm>
          <a:prstGeom prst="flowChartDelay">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dirty="0"/>
          </a:p>
        </p:txBody>
      </p:sp>
      <p:sp>
        <p:nvSpPr>
          <p:cNvPr id="28" name="Freccia a destra 27"/>
          <p:cNvSpPr/>
          <p:nvPr/>
        </p:nvSpPr>
        <p:spPr>
          <a:xfrm>
            <a:off x="4096785" y="343689"/>
            <a:ext cx="1339311" cy="29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400" dirty="0" smtClean="0">
                <a:solidFill>
                  <a:schemeClr val="bg1"/>
                </a:solidFill>
              </a:rPr>
              <a:t>Hit 1 </a:t>
            </a:r>
            <a:r>
              <a:rPr lang="it-IT" sz="1400" dirty="0" err="1" smtClean="0">
                <a:solidFill>
                  <a:schemeClr val="bg1"/>
                </a:solidFill>
              </a:rPr>
              <a:t>stretched</a:t>
            </a:r>
            <a:endParaRPr lang="it-IT" sz="1400" dirty="0">
              <a:solidFill>
                <a:schemeClr val="bg1"/>
              </a:solidFill>
            </a:endParaRPr>
          </a:p>
        </p:txBody>
      </p:sp>
      <p:sp>
        <p:nvSpPr>
          <p:cNvPr id="29" name="Freccia a destra 28"/>
          <p:cNvSpPr/>
          <p:nvPr/>
        </p:nvSpPr>
        <p:spPr>
          <a:xfrm>
            <a:off x="5526106" y="496997"/>
            <a:ext cx="1465241" cy="29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400" dirty="0" smtClean="0">
                <a:solidFill>
                  <a:schemeClr val="bg1"/>
                </a:solidFill>
              </a:rPr>
              <a:t>Hit </a:t>
            </a:r>
            <a:r>
              <a:rPr lang="it-IT" sz="1400" dirty="0">
                <a:solidFill>
                  <a:schemeClr val="bg1"/>
                </a:solidFill>
              </a:rPr>
              <a:t>2</a:t>
            </a:r>
            <a:r>
              <a:rPr lang="it-IT" sz="1400" dirty="0" smtClean="0">
                <a:solidFill>
                  <a:schemeClr val="bg1"/>
                </a:solidFill>
              </a:rPr>
              <a:t> </a:t>
            </a:r>
            <a:r>
              <a:rPr lang="it-IT" sz="1400" dirty="0" err="1" smtClean="0">
                <a:solidFill>
                  <a:schemeClr val="bg1"/>
                </a:solidFill>
              </a:rPr>
              <a:t>stretched</a:t>
            </a:r>
            <a:endParaRPr lang="it-IT" sz="1400" dirty="0">
              <a:solidFill>
                <a:schemeClr val="bg1"/>
              </a:solidFill>
            </a:endParaRPr>
          </a:p>
        </p:txBody>
      </p:sp>
      <p:sp>
        <p:nvSpPr>
          <p:cNvPr id="30" name="Freccia a destra 29"/>
          <p:cNvSpPr/>
          <p:nvPr/>
        </p:nvSpPr>
        <p:spPr>
          <a:xfrm>
            <a:off x="5526106" y="203739"/>
            <a:ext cx="1465241" cy="29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400" dirty="0" smtClean="0">
                <a:solidFill>
                  <a:schemeClr val="bg1"/>
                </a:solidFill>
              </a:rPr>
              <a:t>Hit </a:t>
            </a:r>
            <a:r>
              <a:rPr lang="it-IT" sz="1400" dirty="0">
                <a:solidFill>
                  <a:schemeClr val="bg1"/>
                </a:solidFill>
              </a:rPr>
              <a:t>1</a:t>
            </a:r>
            <a:r>
              <a:rPr lang="it-IT" sz="1400" dirty="0" smtClean="0">
                <a:solidFill>
                  <a:schemeClr val="bg1"/>
                </a:solidFill>
              </a:rPr>
              <a:t> </a:t>
            </a:r>
            <a:r>
              <a:rPr lang="it-IT" sz="1400" dirty="0" err="1" smtClean="0">
                <a:solidFill>
                  <a:schemeClr val="bg1"/>
                </a:solidFill>
              </a:rPr>
              <a:t>stretched</a:t>
            </a:r>
            <a:endParaRPr lang="it-IT" sz="1400" dirty="0">
              <a:solidFill>
                <a:schemeClr val="bg1"/>
              </a:solidFill>
            </a:endParaRPr>
          </a:p>
        </p:txBody>
      </p:sp>
      <p:sp>
        <p:nvSpPr>
          <p:cNvPr id="31" name="Freccia a destra 30"/>
          <p:cNvSpPr/>
          <p:nvPr/>
        </p:nvSpPr>
        <p:spPr>
          <a:xfrm>
            <a:off x="7974378" y="635787"/>
            <a:ext cx="792088" cy="29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400" dirty="0" err="1" smtClean="0">
                <a:solidFill>
                  <a:schemeClr val="bg1"/>
                </a:solidFill>
              </a:rPr>
              <a:t>Track</a:t>
            </a:r>
            <a:r>
              <a:rPr lang="it-IT" sz="1400" dirty="0" smtClean="0">
                <a:solidFill>
                  <a:schemeClr val="bg1"/>
                </a:solidFill>
              </a:rPr>
              <a:t> 1</a:t>
            </a:r>
            <a:endParaRPr lang="it-IT" sz="1400" dirty="0">
              <a:solidFill>
                <a:schemeClr val="bg1"/>
              </a:solidFill>
            </a:endParaRPr>
          </a:p>
        </p:txBody>
      </p:sp>
      <p:sp>
        <p:nvSpPr>
          <p:cNvPr id="32" name="Connettore 31"/>
          <p:cNvSpPr/>
          <p:nvPr/>
        </p:nvSpPr>
        <p:spPr>
          <a:xfrm>
            <a:off x="7254298" y="1469109"/>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Connettore 32"/>
          <p:cNvSpPr/>
          <p:nvPr/>
        </p:nvSpPr>
        <p:spPr>
          <a:xfrm>
            <a:off x="7265340" y="1621509"/>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onnettore 33"/>
          <p:cNvSpPr/>
          <p:nvPr/>
        </p:nvSpPr>
        <p:spPr>
          <a:xfrm>
            <a:off x="7265340" y="1757149"/>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Connettore 34"/>
          <p:cNvSpPr/>
          <p:nvPr/>
        </p:nvSpPr>
        <p:spPr>
          <a:xfrm>
            <a:off x="7265340" y="1901165"/>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Freccia a destra 35"/>
          <p:cNvSpPr/>
          <p:nvPr/>
        </p:nvSpPr>
        <p:spPr>
          <a:xfrm>
            <a:off x="5526106" y="779803"/>
            <a:ext cx="1465241" cy="29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400" dirty="0" smtClean="0">
                <a:solidFill>
                  <a:schemeClr val="bg1"/>
                </a:solidFill>
              </a:rPr>
              <a:t>Hit 9 </a:t>
            </a:r>
            <a:r>
              <a:rPr lang="it-IT" sz="1400" dirty="0" err="1" smtClean="0">
                <a:solidFill>
                  <a:schemeClr val="bg1"/>
                </a:solidFill>
              </a:rPr>
              <a:t>stretched</a:t>
            </a:r>
            <a:endParaRPr lang="it-IT" sz="1400" dirty="0">
              <a:solidFill>
                <a:schemeClr val="bg1"/>
              </a:solidFill>
            </a:endParaRPr>
          </a:p>
        </p:txBody>
      </p:sp>
      <p:sp>
        <p:nvSpPr>
          <p:cNvPr id="37" name="Freccia a destra 36"/>
          <p:cNvSpPr/>
          <p:nvPr/>
        </p:nvSpPr>
        <p:spPr>
          <a:xfrm>
            <a:off x="5526106" y="1067835"/>
            <a:ext cx="1465241" cy="29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400" dirty="0" smtClean="0">
                <a:solidFill>
                  <a:schemeClr val="bg1"/>
                </a:solidFill>
              </a:rPr>
              <a:t>Hit 10 </a:t>
            </a:r>
            <a:r>
              <a:rPr lang="it-IT" sz="1400" dirty="0" err="1" smtClean="0">
                <a:solidFill>
                  <a:schemeClr val="bg1"/>
                </a:solidFill>
              </a:rPr>
              <a:t>stretched</a:t>
            </a:r>
            <a:endParaRPr lang="it-IT" sz="1400" dirty="0">
              <a:solidFill>
                <a:schemeClr val="bg1"/>
              </a:solidFill>
            </a:endParaRPr>
          </a:p>
        </p:txBody>
      </p:sp>
      <p:sp>
        <p:nvSpPr>
          <p:cNvPr id="38" name="Ritardo 37"/>
          <p:cNvSpPr/>
          <p:nvPr/>
        </p:nvSpPr>
        <p:spPr>
          <a:xfrm>
            <a:off x="7110282" y="2045173"/>
            <a:ext cx="792088" cy="1260144"/>
          </a:xfrm>
          <a:prstGeom prst="flowChartDelay">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dirty="0"/>
          </a:p>
        </p:txBody>
      </p:sp>
      <p:sp>
        <p:nvSpPr>
          <p:cNvPr id="39" name="Freccia a destra 38"/>
          <p:cNvSpPr/>
          <p:nvPr/>
        </p:nvSpPr>
        <p:spPr>
          <a:xfrm>
            <a:off x="7974378" y="2435987"/>
            <a:ext cx="990110" cy="29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400" dirty="0" err="1" smtClean="0">
                <a:solidFill>
                  <a:schemeClr val="bg1"/>
                </a:solidFill>
              </a:rPr>
              <a:t>Track</a:t>
            </a:r>
            <a:r>
              <a:rPr lang="it-IT" sz="1400" dirty="0" smtClean="0">
                <a:solidFill>
                  <a:schemeClr val="bg1"/>
                </a:solidFill>
              </a:rPr>
              <a:t> 40</a:t>
            </a:r>
            <a:endParaRPr lang="it-IT" sz="1400" dirty="0">
              <a:solidFill>
                <a:schemeClr val="bg1"/>
              </a:solidFill>
            </a:endParaRPr>
          </a:p>
        </p:txBody>
      </p:sp>
      <p:sp>
        <p:nvSpPr>
          <p:cNvPr id="40" name="Freccia a destra 39"/>
          <p:cNvSpPr/>
          <p:nvPr/>
        </p:nvSpPr>
        <p:spPr>
          <a:xfrm>
            <a:off x="5526106" y="1973165"/>
            <a:ext cx="1465241" cy="29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400" dirty="0" smtClean="0">
                <a:solidFill>
                  <a:schemeClr val="bg1"/>
                </a:solidFill>
              </a:rPr>
              <a:t>Hit 18 </a:t>
            </a:r>
            <a:r>
              <a:rPr lang="it-IT" sz="1400" dirty="0" err="1" smtClean="0">
                <a:solidFill>
                  <a:schemeClr val="bg1"/>
                </a:solidFill>
              </a:rPr>
              <a:t>stretched</a:t>
            </a:r>
            <a:endParaRPr lang="it-IT" sz="1400" dirty="0">
              <a:solidFill>
                <a:schemeClr val="bg1"/>
              </a:solidFill>
            </a:endParaRPr>
          </a:p>
        </p:txBody>
      </p:sp>
      <p:sp>
        <p:nvSpPr>
          <p:cNvPr id="41" name="Freccia a destra 40"/>
          <p:cNvSpPr/>
          <p:nvPr/>
        </p:nvSpPr>
        <p:spPr>
          <a:xfrm>
            <a:off x="5538490" y="2313890"/>
            <a:ext cx="1465241" cy="29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400" dirty="0" smtClean="0">
                <a:solidFill>
                  <a:schemeClr val="bg1"/>
                </a:solidFill>
              </a:rPr>
              <a:t>Hit 19 </a:t>
            </a:r>
            <a:r>
              <a:rPr lang="it-IT" sz="1400" dirty="0" err="1" smtClean="0">
                <a:solidFill>
                  <a:schemeClr val="bg1"/>
                </a:solidFill>
              </a:rPr>
              <a:t>stretched</a:t>
            </a:r>
            <a:endParaRPr lang="it-IT" sz="1400" dirty="0">
              <a:solidFill>
                <a:schemeClr val="bg1"/>
              </a:solidFill>
            </a:endParaRPr>
          </a:p>
        </p:txBody>
      </p:sp>
      <p:sp>
        <p:nvSpPr>
          <p:cNvPr id="42" name="Freccia a destra 41"/>
          <p:cNvSpPr/>
          <p:nvPr/>
        </p:nvSpPr>
        <p:spPr>
          <a:xfrm>
            <a:off x="5526106" y="2707334"/>
            <a:ext cx="1465241" cy="29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400" dirty="0" smtClean="0">
                <a:solidFill>
                  <a:schemeClr val="bg1"/>
                </a:solidFill>
              </a:rPr>
              <a:t>Hit 27 </a:t>
            </a:r>
            <a:r>
              <a:rPr lang="it-IT" sz="1400" dirty="0" err="1" smtClean="0">
                <a:solidFill>
                  <a:schemeClr val="bg1"/>
                </a:solidFill>
              </a:rPr>
              <a:t>stretched</a:t>
            </a:r>
            <a:endParaRPr lang="it-IT" sz="1400" dirty="0">
              <a:solidFill>
                <a:schemeClr val="bg1"/>
              </a:solidFill>
            </a:endParaRPr>
          </a:p>
        </p:txBody>
      </p:sp>
      <p:sp>
        <p:nvSpPr>
          <p:cNvPr id="43" name="Freccia a destra 42"/>
          <p:cNvSpPr/>
          <p:nvPr/>
        </p:nvSpPr>
        <p:spPr>
          <a:xfrm>
            <a:off x="5538490" y="3048059"/>
            <a:ext cx="1465241" cy="29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400" dirty="0" smtClean="0">
                <a:solidFill>
                  <a:schemeClr val="bg1"/>
                </a:solidFill>
              </a:rPr>
              <a:t>Hit 28 </a:t>
            </a:r>
            <a:r>
              <a:rPr lang="it-IT" sz="1400" dirty="0" err="1" smtClean="0">
                <a:solidFill>
                  <a:schemeClr val="bg1"/>
                </a:solidFill>
              </a:rPr>
              <a:t>stretched</a:t>
            </a:r>
            <a:endParaRPr lang="it-IT" sz="1400" dirty="0">
              <a:solidFill>
                <a:schemeClr val="bg1"/>
              </a:solidFill>
            </a:endParaRPr>
          </a:p>
        </p:txBody>
      </p:sp>
      <p:sp>
        <p:nvSpPr>
          <p:cNvPr id="44" name="Freccia a destra 43"/>
          <p:cNvSpPr/>
          <p:nvPr/>
        </p:nvSpPr>
        <p:spPr>
          <a:xfrm>
            <a:off x="4096785" y="687470"/>
            <a:ext cx="1339311" cy="29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400" dirty="0" smtClean="0">
                <a:solidFill>
                  <a:schemeClr val="bg1"/>
                </a:solidFill>
              </a:rPr>
              <a:t>Hit 2 </a:t>
            </a:r>
            <a:r>
              <a:rPr lang="it-IT" sz="1400" dirty="0" err="1" smtClean="0">
                <a:solidFill>
                  <a:schemeClr val="bg1"/>
                </a:solidFill>
              </a:rPr>
              <a:t>stretched</a:t>
            </a:r>
            <a:endParaRPr lang="it-IT" sz="1400" dirty="0">
              <a:solidFill>
                <a:schemeClr val="bg1"/>
              </a:solidFill>
            </a:endParaRPr>
          </a:p>
        </p:txBody>
      </p:sp>
      <p:sp>
        <p:nvSpPr>
          <p:cNvPr id="45" name="Freccia a destra 44"/>
          <p:cNvSpPr/>
          <p:nvPr/>
        </p:nvSpPr>
        <p:spPr>
          <a:xfrm>
            <a:off x="4096785" y="1695582"/>
            <a:ext cx="1483327" cy="29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400" dirty="0" smtClean="0">
                <a:solidFill>
                  <a:schemeClr val="bg1"/>
                </a:solidFill>
              </a:rPr>
              <a:t>Hit 28 </a:t>
            </a:r>
            <a:r>
              <a:rPr lang="it-IT" sz="1400" dirty="0" err="1" smtClean="0">
                <a:solidFill>
                  <a:schemeClr val="bg1"/>
                </a:solidFill>
              </a:rPr>
              <a:t>stretched</a:t>
            </a:r>
            <a:endParaRPr lang="it-IT" sz="1400" dirty="0">
              <a:solidFill>
                <a:schemeClr val="bg1"/>
              </a:solidFill>
            </a:endParaRPr>
          </a:p>
        </p:txBody>
      </p:sp>
      <p:sp>
        <p:nvSpPr>
          <p:cNvPr id="46" name="Freccia a destra 45"/>
          <p:cNvSpPr/>
          <p:nvPr/>
        </p:nvSpPr>
        <p:spPr>
          <a:xfrm>
            <a:off x="292032" y="3717026"/>
            <a:ext cx="1524865" cy="29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400" dirty="0" smtClean="0">
                <a:solidFill>
                  <a:schemeClr val="bg1"/>
                </a:solidFill>
              </a:rPr>
              <a:t>Hit </a:t>
            </a:r>
            <a:r>
              <a:rPr lang="it-IT" sz="1400" dirty="0">
                <a:solidFill>
                  <a:schemeClr val="bg1"/>
                </a:solidFill>
              </a:rPr>
              <a:t>2</a:t>
            </a:r>
            <a:r>
              <a:rPr lang="it-IT" sz="1400" dirty="0" smtClean="0">
                <a:solidFill>
                  <a:schemeClr val="bg1"/>
                </a:solidFill>
              </a:rPr>
              <a:t> </a:t>
            </a:r>
            <a:r>
              <a:rPr lang="it-IT" sz="1400" dirty="0" err="1" smtClean="0">
                <a:solidFill>
                  <a:schemeClr val="bg1"/>
                </a:solidFill>
              </a:rPr>
              <a:t>stretched</a:t>
            </a:r>
            <a:endParaRPr lang="it-IT" sz="1400" dirty="0">
              <a:solidFill>
                <a:schemeClr val="bg1"/>
              </a:solidFill>
            </a:endParaRPr>
          </a:p>
        </p:txBody>
      </p:sp>
      <p:sp>
        <p:nvSpPr>
          <p:cNvPr id="47" name="Freccia a destra 46"/>
          <p:cNvSpPr/>
          <p:nvPr/>
        </p:nvSpPr>
        <p:spPr>
          <a:xfrm>
            <a:off x="292032" y="3423768"/>
            <a:ext cx="1524865" cy="29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400" dirty="0" smtClean="0">
                <a:solidFill>
                  <a:schemeClr val="bg1"/>
                </a:solidFill>
              </a:rPr>
              <a:t>Hit </a:t>
            </a:r>
            <a:r>
              <a:rPr lang="it-IT" sz="1400" dirty="0">
                <a:solidFill>
                  <a:schemeClr val="bg1"/>
                </a:solidFill>
              </a:rPr>
              <a:t>1</a:t>
            </a:r>
            <a:r>
              <a:rPr lang="it-IT" sz="1400" dirty="0" smtClean="0">
                <a:solidFill>
                  <a:schemeClr val="bg1"/>
                </a:solidFill>
              </a:rPr>
              <a:t> </a:t>
            </a:r>
            <a:r>
              <a:rPr lang="it-IT" sz="1400" dirty="0" err="1" smtClean="0">
                <a:solidFill>
                  <a:schemeClr val="bg1"/>
                </a:solidFill>
              </a:rPr>
              <a:t>stretched</a:t>
            </a:r>
            <a:endParaRPr lang="it-IT" sz="1400" dirty="0">
              <a:solidFill>
                <a:schemeClr val="bg1"/>
              </a:solidFill>
            </a:endParaRPr>
          </a:p>
        </p:txBody>
      </p:sp>
      <p:sp>
        <p:nvSpPr>
          <p:cNvPr id="48" name="Freccia a destra 47"/>
          <p:cNvSpPr/>
          <p:nvPr/>
        </p:nvSpPr>
        <p:spPr>
          <a:xfrm>
            <a:off x="2727920" y="3855816"/>
            <a:ext cx="1440160" cy="29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400" dirty="0" err="1" smtClean="0">
                <a:solidFill>
                  <a:schemeClr val="bg1"/>
                </a:solidFill>
              </a:rPr>
              <a:t>Track</a:t>
            </a:r>
            <a:r>
              <a:rPr lang="it-IT" sz="1400" dirty="0" smtClean="0">
                <a:solidFill>
                  <a:schemeClr val="bg1"/>
                </a:solidFill>
              </a:rPr>
              <a:t> 1 </a:t>
            </a:r>
            <a:r>
              <a:rPr lang="it-IT" sz="1400" dirty="0" err="1" smtClean="0">
                <a:solidFill>
                  <a:schemeClr val="bg1"/>
                </a:solidFill>
              </a:rPr>
              <a:t>Hits</a:t>
            </a:r>
            <a:r>
              <a:rPr lang="it-IT" sz="1400" dirty="0" smtClean="0">
                <a:solidFill>
                  <a:schemeClr val="bg1"/>
                </a:solidFill>
              </a:rPr>
              <a:t> or</a:t>
            </a:r>
            <a:endParaRPr lang="it-IT" sz="1400" dirty="0">
              <a:solidFill>
                <a:schemeClr val="bg1"/>
              </a:solidFill>
            </a:endParaRPr>
          </a:p>
        </p:txBody>
      </p:sp>
      <p:sp>
        <p:nvSpPr>
          <p:cNvPr id="49" name="Connettore 48"/>
          <p:cNvSpPr/>
          <p:nvPr/>
        </p:nvSpPr>
        <p:spPr>
          <a:xfrm>
            <a:off x="2079848" y="4689137"/>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Connettore 49"/>
          <p:cNvSpPr/>
          <p:nvPr/>
        </p:nvSpPr>
        <p:spPr>
          <a:xfrm>
            <a:off x="2090890" y="4841537"/>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Connettore 50"/>
          <p:cNvSpPr/>
          <p:nvPr/>
        </p:nvSpPr>
        <p:spPr>
          <a:xfrm>
            <a:off x="2090890" y="4977177"/>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Connettore 51"/>
          <p:cNvSpPr/>
          <p:nvPr/>
        </p:nvSpPr>
        <p:spPr>
          <a:xfrm>
            <a:off x="2090890" y="5121193"/>
            <a:ext cx="72000" cy="7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Freccia a destra 52"/>
          <p:cNvSpPr/>
          <p:nvPr/>
        </p:nvSpPr>
        <p:spPr>
          <a:xfrm>
            <a:off x="292032" y="3999832"/>
            <a:ext cx="1524865" cy="29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400" dirty="0" smtClean="0">
                <a:solidFill>
                  <a:schemeClr val="bg1"/>
                </a:solidFill>
              </a:rPr>
              <a:t>Hit 9 </a:t>
            </a:r>
            <a:r>
              <a:rPr lang="it-IT" sz="1400" dirty="0" err="1" smtClean="0">
                <a:solidFill>
                  <a:schemeClr val="bg1"/>
                </a:solidFill>
              </a:rPr>
              <a:t>stretched</a:t>
            </a:r>
            <a:endParaRPr lang="it-IT" sz="1400" dirty="0">
              <a:solidFill>
                <a:schemeClr val="bg1"/>
              </a:solidFill>
            </a:endParaRPr>
          </a:p>
        </p:txBody>
      </p:sp>
      <p:sp>
        <p:nvSpPr>
          <p:cNvPr id="54" name="Freccia a destra 53"/>
          <p:cNvSpPr/>
          <p:nvPr/>
        </p:nvSpPr>
        <p:spPr>
          <a:xfrm>
            <a:off x="292032" y="4287864"/>
            <a:ext cx="1524865" cy="29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400" dirty="0" smtClean="0">
                <a:solidFill>
                  <a:schemeClr val="bg1"/>
                </a:solidFill>
              </a:rPr>
              <a:t>Hit 10 </a:t>
            </a:r>
            <a:r>
              <a:rPr lang="it-IT" sz="1400" dirty="0" err="1" smtClean="0">
                <a:solidFill>
                  <a:schemeClr val="bg1"/>
                </a:solidFill>
              </a:rPr>
              <a:t>stretched</a:t>
            </a:r>
            <a:endParaRPr lang="it-IT" sz="1400" dirty="0">
              <a:solidFill>
                <a:schemeClr val="bg1"/>
              </a:solidFill>
            </a:endParaRPr>
          </a:p>
        </p:txBody>
      </p:sp>
      <p:sp>
        <p:nvSpPr>
          <p:cNvPr id="55" name="Freccia a destra 54"/>
          <p:cNvSpPr/>
          <p:nvPr/>
        </p:nvSpPr>
        <p:spPr>
          <a:xfrm>
            <a:off x="2799929" y="5656015"/>
            <a:ext cx="1505622" cy="29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400" dirty="0" err="1" smtClean="0">
                <a:solidFill>
                  <a:schemeClr val="bg1"/>
                </a:solidFill>
              </a:rPr>
              <a:t>Track</a:t>
            </a:r>
            <a:r>
              <a:rPr lang="it-IT" sz="1400" dirty="0" smtClean="0">
                <a:solidFill>
                  <a:schemeClr val="bg1"/>
                </a:solidFill>
              </a:rPr>
              <a:t> 40 </a:t>
            </a:r>
            <a:r>
              <a:rPr lang="it-IT" sz="1400" dirty="0" err="1" smtClean="0">
                <a:solidFill>
                  <a:schemeClr val="bg1"/>
                </a:solidFill>
              </a:rPr>
              <a:t>Hits</a:t>
            </a:r>
            <a:r>
              <a:rPr lang="it-IT" sz="1400" dirty="0" smtClean="0">
                <a:solidFill>
                  <a:schemeClr val="bg1"/>
                </a:solidFill>
              </a:rPr>
              <a:t> or</a:t>
            </a:r>
            <a:endParaRPr lang="it-IT" sz="1400" dirty="0">
              <a:solidFill>
                <a:schemeClr val="bg1"/>
              </a:solidFill>
            </a:endParaRPr>
          </a:p>
        </p:txBody>
      </p:sp>
      <p:sp>
        <p:nvSpPr>
          <p:cNvPr id="56" name="Freccia a destra 55"/>
          <p:cNvSpPr/>
          <p:nvPr/>
        </p:nvSpPr>
        <p:spPr>
          <a:xfrm>
            <a:off x="292032" y="5259975"/>
            <a:ext cx="1524865" cy="29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400" dirty="0" smtClean="0">
                <a:solidFill>
                  <a:schemeClr val="bg1"/>
                </a:solidFill>
              </a:rPr>
              <a:t>Hit 18 </a:t>
            </a:r>
            <a:r>
              <a:rPr lang="it-IT" sz="1400" dirty="0" err="1" smtClean="0">
                <a:solidFill>
                  <a:schemeClr val="bg1"/>
                </a:solidFill>
              </a:rPr>
              <a:t>stretched</a:t>
            </a:r>
            <a:endParaRPr lang="it-IT" sz="1400" dirty="0">
              <a:solidFill>
                <a:schemeClr val="bg1"/>
              </a:solidFill>
            </a:endParaRPr>
          </a:p>
        </p:txBody>
      </p:sp>
      <p:sp>
        <p:nvSpPr>
          <p:cNvPr id="57" name="Freccia a destra 56"/>
          <p:cNvSpPr/>
          <p:nvPr/>
        </p:nvSpPr>
        <p:spPr>
          <a:xfrm>
            <a:off x="304416" y="5533918"/>
            <a:ext cx="1524865" cy="29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400" dirty="0" smtClean="0">
                <a:solidFill>
                  <a:schemeClr val="bg1"/>
                </a:solidFill>
              </a:rPr>
              <a:t>Hit 19 </a:t>
            </a:r>
            <a:r>
              <a:rPr lang="it-IT" sz="1400" dirty="0" err="1" smtClean="0">
                <a:solidFill>
                  <a:schemeClr val="bg1"/>
                </a:solidFill>
              </a:rPr>
              <a:t>stretched</a:t>
            </a:r>
            <a:endParaRPr lang="it-IT" sz="1400" dirty="0">
              <a:solidFill>
                <a:schemeClr val="bg1"/>
              </a:solidFill>
            </a:endParaRPr>
          </a:p>
        </p:txBody>
      </p:sp>
      <p:sp>
        <p:nvSpPr>
          <p:cNvPr id="58" name="Freccia a destra 57"/>
          <p:cNvSpPr/>
          <p:nvPr/>
        </p:nvSpPr>
        <p:spPr>
          <a:xfrm>
            <a:off x="292032" y="5841265"/>
            <a:ext cx="1524865" cy="29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400" dirty="0" smtClean="0">
                <a:solidFill>
                  <a:schemeClr val="bg1"/>
                </a:solidFill>
              </a:rPr>
              <a:t>Hit 27 </a:t>
            </a:r>
            <a:r>
              <a:rPr lang="it-IT" sz="1400" dirty="0" err="1" smtClean="0">
                <a:solidFill>
                  <a:schemeClr val="bg1"/>
                </a:solidFill>
              </a:rPr>
              <a:t>stretched</a:t>
            </a:r>
            <a:endParaRPr lang="it-IT" sz="1400" dirty="0">
              <a:solidFill>
                <a:schemeClr val="bg1"/>
              </a:solidFill>
            </a:endParaRPr>
          </a:p>
        </p:txBody>
      </p:sp>
      <p:sp>
        <p:nvSpPr>
          <p:cNvPr id="59" name="Freccia a destra 58"/>
          <p:cNvSpPr/>
          <p:nvPr/>
        </p:nvSpPr>
        <p:spPr>
          <a:xfrm>
            <a:off x="304416" y="6129297"/>
            <a:ext cx="1524865" cy="29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400" dirty="0" smtClean="0">
                <a:solidFill>
                  <a:schemeClr val="bg1"/>
                </a:solidFill>
              </a:rPr>
              <a:t>Hit 28 </a:t>
            </a:r>
            <a:r>
              <a:rPr lang="it-IT" sz="1400" dirty="0" err="1" smtClean="0">
                <a:solidFill>
                  <a:schemeClr val="bg1"/>
                </a:solidFill>
              </a:rPr>
              <a:t>stretched</a:t>
            </a:r>
            <a:endParaRPr lang="it-IT" sz="1400" dirty="0">
              <a:solidFill>
                <a:schemeClr val="bg1"/>
              </a:solidFill>
            </a:endParaRPr>
          </a:p>
        </p:txBody>
      </p:sp>
      <p:sp>
        <p:nvSpPr>
          <p:cNvPr id="60" name="Dati memorizzati 67"/>
          <p:cNvSpPr/>
          <p:nvPr/>
        </p:nvSpPr>
        <p:spPr>
          <a:xfrm rot="10800000">
            <a:off x="1829281" y="5193193"/>
            <a:ext cx="898638" cy="133215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959 w 10000"/>
              <a:gd name="connsiteY2" fmla="*/ 486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93 w 10026"/>
              <a:gd name="connsiteY0" fmla="*/ 0 h 10000"/>
              <a:gd name="connsiteX1" fmla="*/ 10026 w 10026"/>
              <a:gd name="connsiteY1" fmla="*/ 0 h 10000"/>
              <a:gd name="connsiteX2" fmla="*/ 5985 w 10026"/>
              <a:gd name="connsiteY2" fmla="*/ 4861 h 10000"/>
              <a:gd name="connsiteX3" fmla="*/ 10026 w 10026"/>
              <a:gd name="connsiteY3" fmla="*/ 10000 h 10000"/>
              <a:gd name="connsiteX4" fmla="*/ 2880 w 10026"/>
              <a:gd name="connsiteY4" fmla="*/ 8605 h 10000"/>
              <a:gd name="connsiteX5" fmla="*/ 26 w 10026"/>
              <a:gd name="connsiteY5" fmla="*/ 5000 h 10000"/>
              <a:gd name="connsiteX6" fmla="*/ 1693 w 10026"/>
              <a:gd name="connsiteY6" fmla="*/ 0 h 10000"/>
              <a:gd name="connsiteX0" fmla="*/ 3602 w 10006"/>
              <a:gd name="connsiteY0" fmla="*/ 1395 h 10000"/>
              <a:gd name="connsiteX1" fmla="*/ 10006 w 10006"/>
              <a:gd name="connsiteY1" fmla="*/ 0 h 10000"/>
              <a:gd name="connsiteX2" fmla="*/ 5965 w 10006"/>
              <a:gd name="connsiteY2" fmla="*/ 4861 h 10000"/>
              <a:gd name="connsiteX3" fmla="*/ 10006 w 10006"/>
              <a:gd name="connsiteY3" fmla="*/ 10000 h 10000"/>
              <a:gd name="connsiteX4" fmla="*/ 2860 w 10006"/>
              <a:gd name="connsiteY4" fmla="*/ 8605 h 10000"/>
              <a:gd name="connsiteX5" fmla="*/ 6 w 10006"/>
              <a:gd name="connsiteY5" fmla="*/ 5000 h 10000"/>
              <a:gd name="connsiteX6" fmla="*/ 3602 w 10006"/>
              <a:gd name="connsiteY6" fmla="*/ 139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6" h="10000">
                <a:moveTo>
                  <a:pt x="3602" y="1395"/>
                </a:moveTo>
                <a:lnTo>
                  <a:pt x="10006" y="0"/>
                </a:lnTo>
                <a:cubicBezTo>
                  <a:pt x="9085" y="0"/>
                  <a:pt x="5965" y="2100"/>
                  <a:pt x="5965" y="4861"/>
                </a:cubicBezTo>
                <a:cubicBezTo>
                  <a:pt x="5965" y="7622"/>
                  <a:pt x="9085" y="10000"/>
                  <a:pt x="10006" y="10000"/>
                </a:cubicBezTo>
                <a:lnTo>
                  <a:pt x="2860" y="8605"/>
                </a:lnTo>
                <a:cubicBezTo>
                  <a:pt x="1939" y="8605"/>
                  <a:pt x="-118" y="6202"/>
                  <a:pt x="6" y="5000"/>
                </a:cubicBezTo>
                <a:cubicBezTo>
                  <a:pt x="130" y="3798"/>
                  <a:pt x="2681" y="1395"/>
                  <a:pt x="3602" y="1395"/>
                </a:cubicBez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a:p>
        </p:txBody>
      </p:sp>
      <p:sp>
        <p:nvSpPr>
          <p:cNvPr id="61" name="Dati memorizzati 67"/>
          <p:cNvSpPr/>
          <p:nvPr/>
        </p:nvSpPr>
        <p:spPr>
          <a:xfrm rot="10800000">
            <a:off x="1757274" y="3356986"/>
            <a:ext cx="898638" cy="133215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959 w 10000"/>
              <a:gd name="connsiteY2" fmla="*/ 486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93 w 10026"/>
              <a:gd name="connsiteY0" fmla="*/ 0 h 10000"/>
              <a:gd name="connsiteX1" fmla="*/ 10026 w 10026"/>
              <a:gd name="connsiteY1" fmla="*/ 0 h 10000"/>
              <a:gd name="connsiteX2" fmla="*/ 5985 w 10026"/>
              <a:gd name="connsiteY2" fmla="*/ 4861 h 10000"/>
              <a:gd name="connsiteX3" fmla="*/ 10026 w 10026"/>
              <a:gd name="connsiteY3" fmla="*/ 10000 h 10000"/>
              <a:gd name="connsiteX4" fmla="*/ 2880 w 10026"/>
              <a:gd name="connsiteY4" fmla="*/ 8605 h 10000"/>
              <a:gd name="connsiteX5" fmla="*/ 26 w 10026"/>
              <a:gd name="connsiteY5" fmla="*/ 5000 h 10000"/>
              <a:gd name="connsiteX6" fmla="*/ 1693 w 10026"/>
              <a:gd name="connsiteY6" fmla="*/ 0 h 10000"/>
              <a:gd name="connsiteX0" fmla="*/ 3602 w 10006"/>
              <a:gd name="connsiteY0" fmla="*/ 1395 h 10000"/>
              <a:gd name="connsiteX1" fmla="*/ 10006 w 10006"/>
              <a:gd name="connsiteY1" fmla="*/ 0 h 10000"/>
              <a:gd name="connsiteX2" fmla="*/ 5965 w 10006"/>
              <a:gd name="connsiteY2" fmla="*/ 4861 h 10000"/>
              <a:gd name="connsiteX3" fmla="*/ 10006 w 10006"/>
              <a:gd name="connsiteY3" fmla="*/ 10000 h 10000"/>
              <a:gd name="connsiteX4" fmla="*/ 2860 w 10006"/>
              <a:gd name="connsiteY4" fmla="*/ 8605 h 10000"/>
              <a:gd name="connsiteX5" fmla="*/ 6 w 10006"/>
              <a:gd name="connsiteY5" fmla="*/ 5000 h 10000"/>
              <a:gd name="connsiteX6" fmla="*/ 3602 w 10006"/>
              <a:gd name="connsiteY6" fmla="*/ 139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6" h="10000">
                <a:moveTo>
                  <a:pt x="3602" y="1395"/>
                </a:moveTo>
                <a:lnTo>
                  <a:pt x="10006" y="0"/>
                </a:lnTo>
                <a:cubicBezTo>
                  <a:pt x="9085" y="0"/>
                  <a:pt x="5965" y="2100"/>
                  <a:pt x="5965" y="4861"/>
                </a:cubicBezTo>
                <a:cubicBezTo>
                  <a:pt x="5965" y="7622"/>
                  <a:pt x="9085" y="10000"/>
                  <a:pt x="10006" y="10000"/>
                </a:cubicBezTo>
                <a:lnTo>
                  <a:pt x="2860" y="8605"/>
                </a:lnTo>
                <a:cubicBezTo>
                  <a:pt x="1939" y="8605"/>
                  <a:pt x="-118" y="6202"/>
                  <a:pt x="6" y="5000"/>
                </a:cubicBezTo>
                <a:cubicBezTo>
                  <a:pt x="130" y="3798"/>
                  <a:pt x="2681" y="1395"/>
                  <a:pt x="3602" y="1395"/>
                </a:cubicBezTo>
                <a:close/>
              </a:path>
            </a:pathLst>
          </a:cu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a:p>
        </p:txBody>
      </p:sp>
      <p:sp>
        <p:nvSpPr>
          <p:cNvPr id="62" name="Ritardo 61"/>
          <p:cNvSpPr/>
          <p:nvPr/>
        </p:nvSpPr>
        <p:spPr>
          <a:xfrm>
            <a:off x="6257774" y="3814370"/>
            <a:ext cx="396044" cy="766758"/>
          </a:xfrm>
          <a:prstGeom prst="flowChartDelay">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dirty="0"/>
          </a:p>
        </p:txBody>
      </p:sp>
      <p:sp>
        <p:nvSpPr>
          <p:cNvPr id="63" name="Text Box 151"/>
          <p:cNvSpPr txBox="1">
            <a:spLocks noChangeArrowheads="1"/>
          </p:cNvSpPr>
          <p:nvPr/>
        </p:nvSpPr>
        <p:spPr bwMode="auto">
          <a:xfrm>
            <a:off x="4277554" y="3872081"/>
            <a:ext cx="1080120" cy="276999"/>
          </a:xfrm>
          <a:prstGeom prst="rect">
            <a:avLst/>
          </a:prstGeom>
          <a:solidFill>
            <a:schemeClr val="accent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sz="1200" dirty="0">
                <a:solidFill>
                  <a:schemeClr val="bg1"/>
                </a:solidFill>
              </a:rPr>
              <a:t>D</a:t>
            </a:r>
            <a:r>
              <a:rPr lang="it-IT" sz="1200" dirty="0" smtClean="0">
                <a:solidFill>
                  <a:schemeClr val="bg1"/>
                </a:solidFill>
              </a:rPr>
              <a:t>elay (480 ns)</a:t>
            </a:r>
            <a:endParaRPr lang="it-IT" sz="1200" dirty="0">
              <a:solidFill>
                <a:schemeClr val="bg1"/>
              </a:solidFill>
            </a:endParaRPr>
          </a:p>
        </p:txBody>
      </p:sp>
      <p:sp>
        <p:nvSpPr>
          <p:cNvPr id="64" name="Text Box 151"/>
          <p:cNvSpPr txBox="1">
            <a:spLocks noChangeArrowheads="1"/>
          </p:cNvSpPr>
          <p:nvPr/>
        </p:nvSpPr>
        <p:spPr bwMode="auto">
          <a:xfrm>
            <a:off x="4421570" y="5672281"/>
            <a:ext cx="1080120" cy="276999"/>
          </a:xfrm>
          <a:prstGeom prst="rect">
            <a:avLst/>
          </a:prstGeom>
          <a:solidFill>
            <a:schemeClr val="accent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it-IT" sz="1200" dirty="0">
                <a:solidFill>
                  <a:schemeClr val="bg1"/>
                </a:solidFill>
              </a:rPr>
              <a:t>D</a:t>
            </a:r>
            <a:r>
              <a:rPr lang="it-IT" sz="1200" dirty="0" smtClean="0">
                <a:solidFill>
                  <a:schemeClr val="bg1"/>
                </a:solidFill>
              </a:rPr>
              <a:t>elay (480 ns)</a:t>
            </a:r>
            <a:endParaRPr lang="it-IT" sz="1200" dirty="0">
              <a:solidFill>
                <a:schemeClr val="bg1"/>
              </a:solidFill>
            </a:endParaRPr>
          </a:p>
        </p:txBody>
      </p:sp>
      <p:sp>
        <p:nvSpPr>
          <p:cNvPr id="65" name="Text Box 151"/>
          <p:cNvSpPr txBox="1">
            <a:spLocks noChangeArrowheads="1"/>
          </p:cNvSpPr>
          <p:nvPr/>
        </p:nvSpPr>
        <p:spPr bwMode="auto">
          <a:xfrm>
            <a:off x="4277554" y="4232121"/>
            <a:ext cx="1440160" cy="276999"/>
          </a:xfrm>
          <a:prstGeom prst="rect">
            <a:avLst/>
          </a:prstGeom>
          <a:solidFill>
            <a:schemeClr val="bg2">
              <a:lumMod val="50000"/>
            </a:schemeClr>
          </a:solidFill>
          <a:ln>
            <a:noFill/>
          </a:ln>
          <a:effectLst/>
          <a:extLst/>
        </p:spPr>
        <p:txBody>
          <a:bodyPr wrap="square">
            <a:spAutoFit/>
          </a:bodyPr>
          <a:lstStyle/>
          <a:p>
            <a:pPr>
              <a:spcBef>
                <a:spcPct val="50000"/>
              </a:spcBef>
            </a:pPr>
            <a:r>
              <a:rPr lang="it-IT" sz="1200" dirty="0" smtClean="0">
                <a:solidFill>
                  <a:schemeClr val="bg1"/>
                </a:solidFill>
              </a:rPr>
              <a:t> </a:t>
            </a:r>
            <a:r>
              <a:rPr lang="it-IT" sz="1200" dirty="0" err="1" smtClean="0">
                <a:solidFill>
                  <a:schemeClr val="bg1"/>
                </a:solidFill>
              </a:rPr>
              <a:t>Strecher</a:t>
            </a:r>
            <a:r>
              <a:rPr lang="it-IT" sz="1200" dirty="0" smtClean="0">
                <a:solidFill>
                  <a:schemeClr val="bg1"/>
                </a:solidFill>
              </a:rPr>
              <a:t> (2240 ns)</a:t>
            </a:r>
            <a:endParaRPr lang="it-IT" sz="1200" dirty="0">
              <a:solidFill>
                <a:schemeClr val="bg1"/>
              </a:solidFill>
            </a:endParaRPr>
          </a:p>
        </p:txBody>
      </p:sp>
      <p:sp>
        <p:nvSpPr>
          <p:cNvPr id="66" name="Freccia a destra 65"/>
          <p:cNvSpPr/>
          <p:nvPr/>
        </p:nvSpPr>
        <p:spPr>
          <a:xfrm>
            <a:off x="3413458" y="4215862"/>
            <a:ext cx="792088" cy="29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400" dirty="0" err="1" smtClean="0">
                <a:solidFill>
                  <a:schemeClr val="bg1"/>
                </a:solidFill>
              </a:rPr>
              <a:t>Track</a:t>
            </a:r>
            <a:r>
              <a:rPr lang="it-IT" sz="1400" dirty="0" smtClean="0">
                <a:solidFill>
                  <a:schemeClr val="bg1"/>
                </a:solidFill>
              </a:rPr>
              <a:t> 1</a:t>
            </a:r>
            <a:endParaRPr lang="it-IT" sz="1400" dirty="0">
              <a:solidFill>
                <a:schemeClr val="bg1"/>
              </a:solidFill>
            </a:endParaRPr>
          </a:p>
        </p:txBody>
      </p:sp>
      <p:sp>
        <p:nvSpPr>
          <p:cNvPr id="67" name="Freccia a destra 66"/>
          <p:cNvSpPr/>
          <p:nvPr/>
        </p:nvSpPr>
        <p:spPr>
          <a:xfrm>
            <a:off x="3359452" y="6021288"/>
            <a:ext cx="990110" cy="29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400" dirty="0" err="1" smtClean="0">
                <a:solidFill>
                  <a:schemeClr val="bg1"/>
                </a:solidFill>
              </a:rPr>
              <a:t>Track</a:t>
            </a:r>
            <a:r>
              <a:rPr lang="it-IT" sz="1400" dirty="0" smtClean="0">
                <a:solidFill>
                  <a:schemeClr val="bg1"/>
                </a:solidFill>
              </a:rPr>
              <a:t> 40</a:t>
            </a:r>
            <a:endParaRPr lang="it-IT" sz="1400" dirty="0">
              <a:solidFill>
                <a:schemeClr val="bg1"/>
              </a:solidFill>
            </a:endParaRPr>
          </a:p>
        </p:txBody>
      </p:sp>
      <p:sp>
        <p:nvSpPr>
          <p:cNvPr id="68" name="Text Box 151"/>
          <p:cNvSpPr txBox="1">
            <a:spLocks noChangeArrowheads="1"/>
          </p:cNvSpPr>
          <p:nvPr/>
        </p:nvSpPr>
        <p:spPr bwMode="auto">
          <a:xfrm>
            <a:off x="4421570" y="6021288"/>
            <a:ext cx="1440160" cy="276999"/>
          </a:xfrm>
          <a:prstGeom prst="rect">
            <a:avLst/>
          </a:prstGeom>
          <a:solidFill>
            <a:schemeClr val="bg2">
              <a:lumMod val="50000"/>
            </a:schemeClr>
          </a:solidFill>
          <a:ln>
            <a:noFill/>
          </a:ln>
          <a:effectLst/>
          <a:extLst/>
        </p:spPr>
        <p:txBody>
          <a:bodyPr wrap="square">
            <a:spAutoFit/>
          </a:bodyPr>
          <a:lstStyle/>
          <a:p>
            <a:pPr>
              <a:spcBef>
                <a:spcPct val="50000"/>
              </a:spcBef>
            </a:pPr>
            <a:r>
              <a:rPr lang="it-IT" sz="1200" dirty="0" smtClean="0">
                <a:solidFill>
                  <a:schemeClr val="bg1"/>
                </a:solidFill>
              </a:rPr>
              <a:t> </a:t>
            </a:r>
            <a:r>
              <a:rPr lang="it-IT" sz="1200" dirty="0" err="1" smtClean="0">
                <a:solidFill>
                  <a:schemeClr val="bg1"/>
                </a:solidFill>
              </a:rPr>
              <a:t>Strecher</a:t>
            </a:r>
            <a:r>
              <a:rPr lang="it-IT" sz="1200" dirty="0" smtClean="0">
                <a:solidFill>
                  <a:schemeClr val="bg1"/>
                </a:solidFill>
              </a:rPr>
              <a:t> (2240 ns)</a:t>
            </a:r>
            <a:endParaRPr lang="it-IT" sz="1200" dirty="0">
              <a:solidFill>
                <a:schemeClr val="bg1"/>
              </a:solidFill>
            </a:endParaRPr>
          </a:p>
        </p:txBody>
      </p:sp>
      <p:sp>
        <p:nvSpPr>
          <p:cNvPr id="69" name="Freccia a destra 68"/>
          <p:cNvSpPr/>
          <p:nvPr/>
        </p:nvSpPr>
        <p:spPr>
          <a:xfrm>
            <a:off x="5429682" y="3855822"/>
            <a:ext cx="792088" cy="29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sz="1400" dirty="0">
              <a:solidFill>
                <a:prstClr val="black"/>
              </a:solidFill>
            </a:endParaRPr>
          </a:p>
        </p:txBody>
      </p:sp>
      <p:sp>
        <p:nvSpPr>
          <p:cNvPr id="70" name="Freccia a destra 69"/>
          <p:cNvSpPr/>
          <p:nvPr/>
        </p:nvSpPr>
        <p:spPr>
          <a:xfrm>
            <a:off x="5753718" y="4215862"/>
            <a:ext cx="468052" cy="29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sz="1400" dirty="0">
              <a:solidFill>
                <a:prstClr val="black"/>
              </a:solidFill>
            </a:endParaRPr>
          </a:p>
        </p:txBody>
      </p:sp>
      <p:sp>
        <p:nvSpPr>
          <p:cNvPr id="71" name="Ritardo 70"/>
          <p:cNvSpPr/>
          <p:nvPr/>
        </p:nvSpPr>
        <p:spPr>
          <a:xfrm>
            <a:off x="6410174" y="5614570"/>
            <a:ext cx="396044" cy="766758"/>
          </a:xfrm>
          <a:prstGeom prst="flowChartDelay">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dirty="0"/>
          </a:p>
        </p:txBody>
      </p:sp>
      <p:sp>
        <p:nvSpPr>
          <p:cNvPr id="72" name="Freccia a destra 71"/>
          <p:cNvSpPr/>
          <p:nvPr/>
        </p:nvSpPr>
        <p:spPr>
          <a:xfrm>
            <a:off x="5582082" y="5656022"/>
            <a:ext cx="792088" cy="29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sz="1400" dirty="0">
              <a:solidFill>
                <a:prstClr val="black"/>
              </a:solidFill>
            </a:endParaRPr>
          </a:p>
        </p:txBody>
      </p:sp>
      <p:sp>
        <p:nvSpPr>
          <p:cNvPr id="73" name="Freccia a destra 72"/>
          <p:cNvSpPr/>
          <p:nvPr/>
        </p:nvSpPr>
        <p:spPr>
          <a:xfrm>
            <a:off x="5906118" y="6016062"/>
            <a:ext cx="468052" cy="29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sz="1400" dirty="0">
              <a:solidFill>
                <a:prstClr val="black"/>
              </a:solidFill>
            </a:endParaRPr>
          </a:p>
        </p:txBody>
      </p:sp>
      <p:sp>
        <p:nvSpPr>
          <p:cNvPr id="74" name="Freccia a destra 73"/>
          <p:cNvSpPr/>
          <p:nvPr/>
        </p:nvSpPr>
        <p:spPr>
          <a:xfrm>
            <a:off x="6725826" y="4008216"/>
            <a:ext cx="1440160" cy="29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400" dirty="0" err="1" smtClean="0">
                <a:solidFill>
                  <a:schemeClr val="bg1"/>
                </a:solidFill>
              </a:rPr>
              <a:t>Track</a:t>
            </a:r>
            <a:r>
              <a:rPr lang="it-IT" sz="1400" dirty="0" smtClean="0">
                <a:solidFill>
                  <a:schemeClr val="bg1"/>
                </a:solidFill>
              </a:rPr>
              <a:t> 1_first Hit</a:t>
            </a:r>
            <a:endParaRPr lang="it-IT" sz="1400" dirty="0">
              <a:solidFill>
                <a:schemeClr val="bg1"/>
              </a:solidFill>
            </a:endParaRPr>
          </a:p>
        </p:txBody>
      </p:sp>
      <p:sp>
        <p:nvSpPr>
          <p:cNvPr id="75" name="Freccia a destra 74"/>
          <p:cNvSpPr/>
          <p:nvPr/>
        </p:nvSpPr>
        <p:spPr>
          <a:xfrm>
            <a:off x="6869841" y="5872046"/>
            <a:ext cx="1599591" cy="293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1400" dirty="0" err="1" smtClean="0">
                <a:solidFill>
                  <a:schemeClr val="bg1"/>
                </a:solidFill>
              </a:rPr>
              <a:t>Track</a:t>
            </a:r>
            <a:r>
              <a:rPr lang="it-IT" sz="1400" dirty="0" smtClean="0">
                <a:solidFill>
                  <a:schemeClr val="bg1"/>
                </a:solidFill>
              </a:rPr>
              <a:t> 40_first Hit</a:t>
            </a:r>
            <a:endParaRPr lang="it-IT" sz="1400" dirty="0">
              <a:solidFill>
                <a:schemeClr val="bg1"/>
              </a:solidFill>
            </a:endParaRPr>
          </a:p>
        </p:txBody>
      </p:sp>
      <p:sp>
        <p:nvSpPr>
          <p:cNvPr id="76" name="CasellaDiTesto 75"/>
          <p:cNvSpPr txBox="1"/>
          <p:nvPr/>
        </p:nvSpPr>
        <p:spPr>
          <a:xfrm>
            <a:off x="4305552" y="4766068"/>
            <a:ext cx="4163882" cy="646331"/>
          </a:xfrm>
          <a:prstGeom prst="rect">
            <a:avLst/>
          </a:prstGeom>
          <a:noFill/>
        </p:spPr>
        <p:txBody>
          <a:bodyPr wrap="square" rtlCol="0">
            <a:spAutoFit/>
          </a:bodyPr>
          <a:lstStyle/>
          <a:p>
            <a:r>
              <a:rPr lang="it-IT" dirty="0" err="1" smtClean="0">
                <a:solidFill>
                  <a:schemeClr val="tx2"/>
                </a:solidFill>
              </a:rPr>
              <a:t>Track</a:t>
            </a:r>
            <a:r>
              <a:rPr lang="it-IT" dirty="0" smtClean="0">
                <a:solidFill>
                  <a:schemeClr val="tx2"/>
                </a:solidFill>
              </a:rPr>
              <a:t> i-</a:t>
            </a:r>
            <a:r>
              <a:rPr lang="it-IT" dirty="0" err="1" smtClean="0">
                <a:solidFill>
                  <a:schemeClr val="tx2"/>
                </a:solidFill>
              </a:rPr>
              <a:t>th</a:t>
            </a:r>
            <a:r>
              <a:rPr lang="it-IT" dirty="0" smtClean="0">
                <a:solidFill>
                  <a:schemeClr val="tx2"/>
                </a:solidFill>
              </a:rPr>
              <a:t> first Hit </a:t>
            </a:r>
            <a:r>
              <a:rPr lang="it-IT" dirty="0" err="1" smtClean="0">
                <a:solidFill>
                  <a:schemeClr val="tx2"/>
                </a:solidFill>
              </a:rPr>
              <a:t>has</a:t>
            </a:r>
            <a:r>
              <a:rPr lang="it-IT" dirty="0" smtClean="0">
                <a:solidFill>
                  <a:schemeClr val="tx2"/>
                </a:solidFill>
              </a:rPr>
              <a:t> information of the first hit </a:t>
            </a:r>
            <a:r>
              <a:rPr lang="it-IT" dirty="0" err="1" smtClean="0">
                <a:solidFill>
                  <a:schemeClr val="tx2"/>
                </a:solidFill>
              </a:rPr>
              <a:t>phase</a:t>
            </a:r>
            <a:r>
              <a:rPr lang="it-IT" dirty="0" smtClean="0">
                <a:solidFill>
                  <a:schemeClr val="tx2"/>
                </a:solidFill>
              </a:rPr>
              <a:t> of the </a:t>
            </a:r>
            <a:r>
              <a:rPr lang="it-IT" dirty="0" err="1" smtClean="0">
                <a:solidFill>
                  <a:schemeClr val="tx2"/>
                </a:solidFill>
              </a:rPr>
              <a:t>tracks</a:t>
            </a:r>
            <a:r>
              <a:rPr lang="it-IT" dirty="0" smtClean="0">
                <a:solidFill>
                  <a:schemeClr val="tx2"/>
                </a:solidFill>
              </a:rPr>
              <a:t> i-</a:t>
            </a:r>
            <a:r>
              <a:rPr lang="it-IT" dirty="0" err="1" smtClean="0">
                <a:solidFill>
                  <a:schemeClr val="tx2"/>
                </a:solidFill>
              </a:rPr>
              <a:t>th</a:t>
            </a:r>
            <a:endParaRPr lang="it-IT" dirty="0" smtClean="0">
              <a:solidFill>
                <a:schemeClr val="tx2"/>
              </a:solidFill>
            </a:endParaRPr>
          </a:p>
        </p:txBody>
      </p:sp>
    </p:spTree>
    <p:extLst>
      <p:ext uri="{BB962C8B-B14F-4D97-AF65-F5344CB8AC3E}">
        <p14:creationId xmlns:p14="http://schemas.microsoft.com/office/powerpoint/2010/main" val="254939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10" presetClass="entr" presetSubtype="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childTnLst>
                                </p:cTn>
                              </p:par>
                              <p:par>
                                <p:cTn id="47" presetID="10"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childTnLst>
                                </p:cTn>
                              </p:par>
                              <p:par>
                                <p:cTn id="50" presetID="10"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childTnLst>
                                </p:cTn>
                              </p:par>
                              <p:par>
                                <p:cTn id="53" presetID="10" presetClass="entr" presetSubtype="0" fill="hold" nodeType="with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fade">
                                      <p:cBhvr>
                                        <p:cTn id="55" dur="500"/>
                                        <p:tgtEl>
                                          <p:spTgt spid="77"/>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1000"/>
                                        <p:tgtEl>
                                          <p:spTgt spid="22"/>
                                        </p:tgtEl>
                                      </p:cBhvr>
                                    </p:animEffect>
                                    <p:anim calcmode="lin" valueType="num">
                                      <p:cBhvr>
                                        <p:cTn id="61" dur="1000" fill="hold"/>
                                        <p:tgtEl>
                                          <p:spTgt spid="22"/>
                                        </p:tgtEl>
                                        <p:attrNameLst>
                                          <p:attrName>ppt_x</p:attrName>
                                        </p:attrNameLst>
                                      </p:cBhvr>
                                      <p:tavLst>
                                        <p:tav tm="0">
                                          <p:val>
                                            <p:strVal val="#ppt_x"/>
                                          </p:val>
                                        </p:tav>
                                        <p:tav tm="100000">
                                          <p:val>
                                            <p:strVal val="#ppt_x"/>
                                          </p:val>
                                        </p:tav>
                                      </p:tavLst>
                                    </p:anim>
                                    <p:anim calcmode="lin" valueType="num">
                                      <p:cBhvr>
                                        <p:cTn id="6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1000"/>
                                        <p:tgtEl>
                                          <p:spTgt spid="24"/>
                                        </p:tgtEl>
                                      </p:cBhvr>
                                    </p:animEffect>
                                    <p:anim calcmode="lin" valueType="num">
                                      <p:cBhvr>
                                        <p:cTn id="75" dur="1000" fill="hold"/>
                                        <p:tgtEl>
                                          <p:spTgt spid="24"/>
                                        </p:tgtEl>
                                        <p:attrNameLst>
                                          <p:attrName>ppt_x</p:attrName>
                                        </p:attrNameLst>
                                      </p:cBhvr>
                                      <p:tavLst>
                                        <p:tav tm="0">
                                          <p:val>
                                            <p:strVal val="#ppt_x"/>
                                          </p:val>
                                        </p:tav>
                                        <p:tav tm="100000">
                                          <p:val>
                                            <p:strVal val="#ppt_x"/>
                                          </p:val>
                                        </p:tav>
                                      </p:tavLst>
                                    </p:anim>
                                    <p:anim calcmode="lin" valueType="num">
                                      <p:cBhvr>
                                        <p:cTn id="76" dur="1000" fill="hold"/>
                                        <p:tgtEl>
                                          <p:spTgt spid="24"/>
                                        </p:tgtEl>
                                        <p:attrNameLst>
                                          <p:attrName>ppt_y</p:attrName>
                                        </p:attrNameLst>
                                      </p:cBhvr>
                                      <p:tavLst>
                                        <p:tav tm="0">
                                          <p:val>
                                            <p:strVal val="#ppt_y+.1"/>
                                          </p:val>
                                        </p:tav>
                                        <p:tav tm="100000">
                                          <p:val>
                                            <p:strVal val="#ppt_y"/>
                                          </p:val>
                                        </p:tav>
                                      </p:tavLst>
                                    </p:anim>
                                  </p:childTnLst>
                                </p:cTn>
                              </p:par>
                              <p:par>
                                <p:cTn id="77" presetID="10" presetClass="entr" presetSubtype="0"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childTnLst>
                                </p:cTn>
                              </p:par>
                              <p:par>
                                <p:cTn id="80" presetID="10" presetClass="entr" presetSubtype="0"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1000"/>
                                        <p:tgtEl>
                                          <p:spTgt spid="26"/>
                                        </p:tgtEl>
                                      </p:cBhvr>
                                    </p:animEffect>
                                  </p:childTnLst>
                                </p:cTn>
                              </p:par>
                              <p:par>
                                <p:cTn id="83" presetID="10" presetClass="entr" presetSubtype="0" fill="hold" nodeType="withEffect">
                                  <p:stCondLst>
                                    <p:cond delay="0"/>
                                  </p:stCondLst>
                                  <p:childTnLst>
                                    <p:set>
                                      <p:cBhvr>
                                        <p:cTn id="84" dur="1" fill="hold">
                                          <p:stCondLst>
                                            <p:cond delay="0"/>
                                          </p:stCondLst>
                                        </p:cTn>
                                        <p:tgtEl>
                                          <p:spTgt spid="78"/>
                                        </p:tgtEl>
                                        <p:attrNameLst>
                                          <p:attrName>style.visibility</p:attrName>
                                        </p:attrNameLst>
                                      </p:cBhvr>
                                      <p:to>
                                        <p:strVal val="visible"/>
                                      </p:to>
                                    </p:set>
                                    <p:animEffect transition="in" filter="fade">
                                      <p:cBhvr>
                                        <p:cTn id="85" dur="500"/>
                                        <p:tgtEl>
                                          <p:spTgt spid="78"/>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1000"/>
                                        <p:tgtEl>
                                          <p:spTgt spid="28"/>
                                        </p:tgtEl>
                                      </p:cBhvr>
                                    </p:animEffect>
                                    <p:anim calcmode="lin" valueType="num">
                                      <p:cBhvr>
                                        <p:cTn id="91" dur="1000" fill="hold"/>
                                        <p:tgtEl>
                                          <p:spTgt spid="28"/>
                                        </p:tgtEl>
                                        <p:attrNameLst>
                                          <p:attrName>ppt_x</p:attrName>
                                        </p:attrNameLst>
                                      </p:cBhvr>
                                      <p:tavLst>
                                        <p:tav tm="0">
                                          <p:val>
                                            <p:strVal val="#ppt_x"/>
                                          </p:val>
                                        </p:tav>
                                        <p:tav tm="100000">
                                          <p:val>
                                            <p:strVal val="#ppt_x"/>
                                          </p:val>
                                        </p:tav>
                                      </p:tavLst>
                                    </p:anim>
                                    <p:anim calcmode="lin" valueType="num">
                                      <p:cBhvr>
                                        <p:cTn id="9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1000"/>
                                        <p:tgtEl>
                                          <p:spTgt spid="29"/>
                                        </p:tgtEl>
                                      </p:cBhvr>
                                    </p:animEffect>
                                    <p:anim calcmode="lin" valueType="num">
                                      <p:cBhvr>
                                        <p:cTn id="98" dur="1000" fill="hold"/>
                                        <p:tgtEl>
                                          <p:spTgt spid="29"/>
                                        </p:tgtEl>
                                        <p:attrNameLst>
                                          <p:attrName>ppt_x</p:attrName>
                                        </p:attrNameLst>
                                      </p:cBhvr>
                                      <p:tavLst>
                                        <p:tav tm="0">
                                          <p:val>
                                            <p:strVal val="#ppt_x"/>
                                          </p:val>
                                        </p:tav>
                                        <p:tav tm="100000">
                                          <p:val>
                                            <p:strVal val="#ppt_x"/>
                                          </p:val>
                                        </p:tav>
                                      </p:tavLst>
                                    </p:anim>
                                    <p:anim calcmode="lin" valueType="num">
                                      <p:cBhvr>
                                        <p:cTn id="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1000"/>
                                        <p:tgtEl>
                                          <p:spTgt spid="31"/>
                                        </p:tgtEl>
                                      </p:cBhvr>
                                    </p:animEffect>
                                    <p:anim calcmode="lin" valueType="num">
                                      <p:cBhvr>
                                        <p:cTn id="112" dur="1000" fill="hold"/>
                                        <p:tgtEl>
                                          <p:spTgt spid="31"/>
                                        </p:tgtEl>
                                        <p:attrNameLst>
                                          <p:attrName>ppt_x</p:attrName>
                                        </p:attrNameLst>
                                      </p:cBhvr>
                                      <p:tavLst>
                                        <p:tav tm="0">
                                          <p:val>
                                            <p:strVal val="#ppt_x"/>
                                          </p:val>
                                        </p:tav>
                                        <p:tav tm="100000">
                                          <p:val>
                                            <p:strVal val="#ppt_x"/>
                                          </p:val>
                                        </p:tav>
                                      </p:tavLst>
                                    </p:anim>
                                    <p:anim calcmode="lin" valueType="num">
                                      <p:cBhvr>
                                        <p:cTn id="11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fade">
                                      <p:cBhvr>
                                        <p:cTn id="118" dur="1000"/>
                                        <p:tgtEl>
                                          <p:spTgt spid="36"/>
                                        </p:tgtEl>
                                      </p:cBhvr>
                                    </p:animEffect>
                                    <p:anim calcmode="lin" valueType="num">
                                      <p:cBhvr>
                                        <p:cTn id="119" dur="1000" fill="hold"/>
                                        <p:tgtEl>
                                          <p:spTgt spid="36"/>
                                        </p:tgtEl>
                                        <p:attrNameLst>
                                          <p:attrName>ppt_x</p:attrName>
                                        </p:attrNameLst>
                                      </p:cBhvr>
                                      <p:tavLst>
                                        <p:tav tm="0">
                                          <p:val>
                                            <p:strVal val="#ppt_x"/>
                                          </p:val>
                                        </p:tav>
                                        <p:tav tm="100000">
                                          <p:val>
                                            <p:strVal val="#ppt_x"/>
                                          </p:val>
                                        </p:tav>
                                      </p:tavLst>
                                    </p:anim>
                                    <p:anim calcmode="lin" valueType="num">
                                      <p:cBhvr>
                                        <p:cTn id="12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fade">
                                      <p:cBhvr>
                                        <p:cTn id="125" dur="1000"/>
                                        <p:tgtEl>
                                          <p:spTgt spid="37"/>
                                        </p:tgtEl>
                                      </p:cBhvr>
                                    </p:animEffect>
                                    <p:anim calcmode="lin" valueType="num">
                                      <p:cBhvr>
                                        <p:cTn id="126" dur="1000" fill="hold"/>
                                        <p:tgtEl>
                                          <p:spTgt spid="37"/>
                                        </p:tgtEl>
                                        <p:attrNameLst>
                                          <p:attrName>ppt_x</p:attrName>
                                        </p:attrNameLst>
                                      </p:cBhvr>
                                      <p:tavLst>
                                        <p:tav tm="0">
                                          <p:val>
                                            <p:strVal val="#ppt_x"/>
                                          </p:val>
                                        </p:tav>
                                        <p:tav tm="100000">
                                          <p:val>
                                            <p:strVal val="#ppt_x"/>
                                          </p:val>
                                        </p:tav>
                                      </p:tavLst>
                                    </p:anim>
                                    <p:anim calcmode="lin" valueType="num">
                                      <p:cBhvr>
                                        <p:cTn id="12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39"/>
                                        </p:tgtEl>
                                        <p:attrNameLst>
                                          <p:attrName>style.visibility</p:attrName>
                                        </p:attrNameLst>
                                      </p:cBhvr>
                                      <p:to>
                                        <p:strVal val="visible"/>
                                      </p:to>
                                    </p:set>
                                    <p:animEffect transition="in" filter="fade">
                                      <p:cBhvr>
                                        <p:cTn id="132" dur="1000"/>
                                        <p:tgtEl>
                                          <p:spTgt spid="39"/>
                                        </p:tgtEl>
                                      </p:cBhvr>
                                    </p:animEffect>
                                    <p:anim calcmode="lin" valueType="num">
                                      <p:cBhvr>
                                        <p:cTn id="133" dur="1000" fill="hold"/>
                                        <p:tgtEl>
                                          <p:spTgt spid="39"/>
                                        </p:tgtEl>
                                        <p:attrNameLst>
                                          <p:attrName>ppt_x</p:attrName>
                                        </p:attrNameLst>
                                      </p:cBhvr>
                                      <p:tavLst>
                                        <p:tav tm="0">
                                          <p:val>
                                            <p:strVal val="#ppt_x"/>
                                          </p:val>
                                        </p:tav>
                                        <p:tav tm="100000">
                                          <p:val>
                                            <p:strVal val="#ppt_x"/>
                                          </p:val>
                                        </p:tav>
                                      </p:tavLst>
                                    </p:anim>
                                    <p:anim calcmode="lin" valueType="num">
                                      <p:cBhvr>
                                        <p:cTn id="13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grpId="0" nodeType="click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fade">
                                      <p:cBhvr>
                                        <p:cTn id="139" dur="1000"/>
                                        <p:tgtEl>
                                          <p:spTgt spid="40"/>
                                        </p:tgtEl>
                                      </p:cBhvr>
                                    </p:animEffect>
                                    <p:anim calcmode="lin" valueType="num">
                                      <p:cBhvr>
                                        <p:cTn id="140" dur="1000" fill="hold"/>
                                        <p:tgtEl>
                                          <p:spTgt spid="40"/>
                                        </p:tgtEl>
                                        <p:attrNameLst>
                                          <p:attrName>ppt_x</p:attrName>
                                        </p:attrNameLst>
                                      </p:cBhvr>
                                      <p:tavLst>
                                        <p:tav tm="0">
                                          <p:val>
                                            <p:strVal val="#ppt_x"/>
                                          </p:val>
                                        </p:tav>
                                        <p:tav tm="100000">
                                          <p:val>
                                            <p:strVal val="#ppt_x"/>
                                          </p:val>
                                        </p:tav>
                                      </p:tavLst>
                                    </p:anim>
                                    <p:anim calcmode="lin" valueType="num">
                                      <p:cBhvr>
                                        <p:cTn id="14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grpId="0" nodeType="clickEffect">
                                  <p:stCondLst>
                                    <p:cond delay="0"/>
                                  </p:stCondLst>
                                  <p:childTnLst>
                                    <p:set>
                                      <p:cBhvr>
                                        <p:cTn id="145" dur="1" fill="hold">
                                          <p:stCondLst>
                                            <p:cond delay="0"/>
                                          </p:stCondLst>
                                        </p:cTn>
                                        <p:tgtEl>
                                          <p:spTgt spid="41"/>
                                        </p:tgtEl>
                                        <p:attrNameLst>
                                          <p:attrName>style.visibility</p:attrName>
                                        </p:attrNameLst>
                                      </p:cBhvr>
                                      <p:to>
                                        <p:strVal val="visible"/>
                                      </p:to>
                                    </p:set>
                                    <p:animEffect transition="in" filter="fade">
                                      <p:cBhvr>
                                        <p:cTn id="146" dur="1000"/>
                                        <p:tgtEl>
                                          <p:spTgt spid="41"/>
                                        </p:tgtEl>
                                      </p:cBhvr>
                                    </p:animEffect>
                                    <p:anim calcmode="lin" valueType="num">
                                      <p:cBhvr>
                                        <p:cTn id="147" dur="1000" fill="hold"/>
                                        <p:tgtEl>
                                          <p:spTgt spid="41"/>
                                        </p:tgtEl>
                                        <p:attrNameLst>
                                          <p:attrName>ppt_x</p:attrName>
                                        </p:attrNameLst>
                                      </p:cBhvr>
                                      <p:tavLst>
                                        <p:tav tm="0">
                                          <p:val>
                                            <p:strVal val="#ppt_x"/>
                                          </p:val>
                                        </p:tav>
                                        <p:tav tm="100000">
                                          <p:val>
                                            <p:strVal val="#ppt_x"/>
                                          </p:val>
                                        </p:tav>
                                      </p:tavLst>
                                    </p:anim>
                                    <p:anim calcmode="lin" valueType="num">
                                      <p:cBhvr>
                                        <p:cTn id="14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42" presetClass="entr" presetSubtype="0" fill="hold" grpId="0" nodeType="clickEffect">
                                  <p:stCondLst>
                                    <p:cond delay="0"/>
                                  </p:stCondLst>
                                  <p:childTnLst>
                                    <p:set>
                                      <p:cBhvr>
                                        <p:cTn id="152" dur="1" fill="hold">
                                          <p:stCondLst>
                                            <p:cond delay="0"/>
                                          </p:stCondLst>
                                        </p:cTn>
                                        <p:tgtEl>
                                          <p:spTgt spid="42"/>
                                        </p:tgtEl>
                                        <p:attrNameLst>
                                          <p:attrName>style.visibility</p:attrName>
                                        </p:attrNameLst>
                                      </p:cBhvr>
                                      <p:to>
                                        <p:strVal val="visible"/>
                                      </p:to>
                                    </p:set>
                                    <p:animEffect transition="in" filter="fade">
                                      <p:cBhvr>
                                        <p:cTn id="153" dur="1000"/>
                                        <p:tgtEl>
                                          <p:spTgt spid="42"/>
                                        </p:tgtEl>
                                      </p:cBhvr>
                                    </p:animEffect>
                                    <p:anim calcmode="lin" valueType="num">
                                      <p:cBhvr>
                                        <p:cTn id="154" dur="1000" fill="hold"/>
                                        <p:tgtEl>
                                          <p:spTgt spid="42"/>
                                        </p:tgtEl>
                                        <p:attrNameLst>
                                          <p:attrName>ppt_x</p:attrName>
                                        </p:attrNameLst>
                                      </p:cBhvr>
                                      <p:tavLst>
                                        <p:tav tm="0">
                                          <p:val>
                                            <p:strVal val="#ppt_x"/>
                                          </p:val>
                                        </p:tav>
                                        <p:tav tm="100000">
                                          <p:val>
                                            <p:strVal val="#ppt_x"/>
                                          </p:val>
                                        </p:tav>
                                      </p:tavLst>
                                    </p:anim>
                                    <p:anim calcmode="lin" valueType="num">
                                      <p:cBhvr>
                                        <p:cTn id="15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42" presetClass="entr" presetSubtype="0" fill="hold" grpId="0" nodeType="clickEffect">
                                  <p:stCondLst>
                                    <p:cond delay="0"/>
                                  </p:stCondLst>
                                  <p:childTnLst>
                                    <p:set>
                                      <p:cBhvr>
                                        <p:cTn id="159" dur="1" fill="hold">
                                          <p:stCondLst>
                                            <p:cond delay="0"/>
                                          </p:stCondLst>
                                        </p:cTn>
                                        <p:tgtEl>
                                          <p:spTgt spid="43"/>
                                        </p:tgtEl>
                                        <p:attrNameLst>
                                          <p:attrName>style.visibility</p:attrName>
                                        </p:attrNameLst>
                                      </p:cBhvr>
                                      <p:to>
                                        <p:strVal val="visible"/>
                                      </p:to>
                                    </p:set>
                                    <p:animEffect transition="in" filter="fade">
                                      <p:cBhvr>
                                        <p:cTn id="160" dur="1000"/>
                                        <p:tgtEl>
                                          <p:spTgt spid="43"/>
                                        </p:tgtEl>
                                      </p:cBhvr>
                                    </p:animEffect>
                                    <p:anim calcmode="lin" valueType="num">
                                      <p:cBhvr>
                                        <p:cTn id="161" dur="1000" fill="hold"/>
                                        <p:tgtEl>
                                          <p:spTgt spid="43"/>
                                        </p:tgtEl>
                                        <p:attrNameLst>
                                          <p:attrName>ppt_x</p:attrName>
                                        </p:attrNameLst>
                                      </p:cBhvr>
                                      <p:tavLst>
                                        <p:tav tm="0">
                                          <p:val>
                                            <p:strVal val="#ppt_x"/>
                                          </p:val>
                                        </p:tav>
                                        <p:tav tm="100000">
                                          <p:val>
                                            <p:strVal val="#ppt_x"/>
                                          </p:val>
                                        </p:tav>
                                      </p:tavLst>
                                    </p:anim>
                                    <p:anim calcmode="lin" valueType="num">
                                      <p:cBhvr>
                                        <p:cTn id="16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grpId="0" nodeType="clickEffect">
                                  <p:stCondLst>
                                    <p:cond delay="0"/>
                                  </p:stCondLst>
                                  <p:childTnLst>
                                    <p:set>
                                      <p:cBhvr>
                                        <p:cTn id="166" dur="1" fill="hold">
                                          <p:stCondLst>
                                            <p:cond delay="0"/>
                                          </p:stCondLst>
                                        </p:cTn>
                                        <p:tgtEl>
                                          <p:spTgt spid="44"/>
                                        </p:tgtEl>
                                        <p:attrNameLst>
                                          <p:attrName>style.visibility</p:attrName>
                                        </p:attrNameLst>
                                      </p:cBhvr>
                                      <p:to>
                                        <p:strVal val="visible"/>
                                      </p:to>
                                    </p:set>
                                    <p:animEffect transition="in" filter="fade">
                                      <p:cBhvr>
                                        <p:cTn id="167" dur="1000"/>
                                        <p:tgtEl>
                                          <p:spTgt spid="44"/>
                                        </p:tgtEl>
                                      </p:cBhvr>
                                    </p:animEffect>
                                    <p:anim calcmode="lin" valueType="num">
                                      <p:cBhvr>
                                        <p:cTn id="168" dur="1000" fill="hold"/>
                                        <p:tgtEl>
                                          <p:spTgt spid="44"/>
                                        </p:tgtEl>
                                        <p:attrNameLst>
                                          <p:attrName>ppt_x</p:attrName>
                                        </p:attrNameLst>
                                      </p:cBhvr>
                                      <p:tavLst>
                                        <p:tav tm="0">
                                          <p:val>
                                            <p:strVal val="#ppt_x"/>
                                          </p:val>
                                        </p:tav>
                                        <p:tav tm="100000">
                                          <p:val>
                                            <p:strVal val="#ppt_x"/>
                                          </p:val>
                                        </p:tav>
                                      </p:tavLst>
                                    </p:anim>
                                    <p:anim calcmode="lin" valueType="num">
                                      <p:cBhvr>
                                        <p:cTn id="16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42" presetClass="entr" presetSubtype="0" fill="hold" grpId="0" nodeType="clickEffect">
                                  <p:stCondLst>
                                    <p:cond delay="0"/>
                                  </p:stCondLst>
                                  <p:childTnLst>
                                    <p:set>
                                      <p:cBhvr>
                                        <p:cTn id="173" dur="1" fill="hold">
                                          <p:stCondLst>
                                            <p:cond delay="0"/>
                                          </p:stCondLst>
                                        </p:cTn>
                                        <p:tgtEl>
                                          <p:spTgt spid="45"/>
                                        </p:tgtEl>
                                        <p:attrNameLst>
                                          <p:attrName>style.visibility</p:attrName>
                                        </p:attrNameLst>
                                      </p:cBhvr>
                                      <p:to>
                                        <p:strVal val="visible"/>
                                      </p:to>
                                    </p:set>
                                    <p:animEffect transition="in" filter="fade">
                                      <p:cBhvr>
                                        <p:cTn id="174" dur="1000"/>
                                        <p:tgtEl>
                                          <p:spTgt spid="45"/>
                                        </p:tgtEl>
                                      </p:cBhvr>
                                    </p:animEffect>
                                    <p:anim calcmode="lin" valueType="num">
                                      <p:cBhvr>
                                        <p:cTn id="175" dur="1000" fill="hold"/>
                                        <p:tgtEl>
                                          <p:spTgt spid="45"/>
                                        </p:tgtEl>
                                        <p:attrNameLst>
                                          <p:attrName>ppt_x</p:attrName>
                                        </p:attrNameLst>
                                      </p:cBhvr>
                                      <p:tavLst>
                                        <p:tav tm="0">
                                          <p:val>
                                            <p:strVal val="#ppt_x"/>
                                          </p:val>
                                        </p:tav>
                                        <p:tav tm="100000">
                                          <p:val>
                                            <p:strVal val="#ppt_x"/>
                                          </p:val>
                                        </p:tav>
                                      </p:tavLst>
                                    </p:anim>
                                    <p:anim calcmode="lin" valueType="num">
                                      <p:cBhvr>
                                        <p:cTn id="17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42" presetClass="entr" presetSubtype="0" fill="hold" grpId="0" nodeType="clickEffect">
                                  <p:stCondLst>
                                    <p:cond delay="0"/>
                                  </p:stCondLst>
                                  <p:childTnLst>
                                    <p:set>
                                      <p:cBhvr>
                                        <p:cTn id="180" dur="1" fill="hold">
                                          <p:stCondLst>
                                            <p:cond delay="0"/>
                                          </p:stCondLst>
                                        </p:cTn>
                                        <p:tgtEl>
                                          <p:spTgt spid="46"/>
                                        </p:tgtEl>
                                        <p:attrNameLst>
                                          <p:attrName>style.visibility</p:attrName>
                                        </p:attrNameLst>
                                      </p:cBhvr>
                                      <p:to>
                                        <p:strVal val="visible"/>
                                      </p:to>
                                    </p:set>
                                    <p:animEffect transition="in" filter="fade">
                                      <p:cBhvr>
                                        <p:cTn id="181" dur="1000"/>
                                        <p:tgtEl>
                                          <p:spTgt spid="46"/>
                                        </p:tgtEl>
                                      </p:cBhvr>
                                    </p:animEffect>
                                    <p:anim calcmode="lin" valueType="num">
                                      <p:cBhvr>
                                        <p:cTn id="182" dur="1000" fill="hold"/>
                                        <p:tgtEl>
                                          <p:spTgt spid="46"/>
                                        </p:tgtEl>
                                        <p:attrNameLst>
                                          <p:attrName>ppt_x</p:attrName>
                                        </p:attrNameLst>
                                      </p:cBhvr>
                                      <p:tavLst>
                                        <p:tav tm="0">
                                          <p:val>
                                            <p:strVal val="#ppt_x"/>
                                          </p:val>
                                        </p:tav>
                                        <p:tav tm="100000">
                                          <p:val>
                                            <p:strVal val="#ppt_x"/>
                                          </p:val>
                                        </p:tav>
                                      </p:tavLst>
                                    </p:anim>
                                    <p:anim calcmode="lin" valueType="num">
                                      <p:cBhvr>
                                        <p:cTn id="18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42" presetClass="entr" presetSubtype="0" fill="hold" grpId="0" nodeType="clickEffect">
                                  <p:stCondLst>
                                    <p:cond delay="0"/>
                                  </p:stCondLst>
                                  <p:childTnLst>
                                    <p:set>
                                      <p:cBhvr>
                                        <p:cTn id="187" dur="1" fill="hold">
                                          <p:stCondLst>
                                            <p:cond delay="0"/>
                                          </p:stCondLst>
                                        </p:cTn>
                                        <p:tgtEl>
                                          <p:spTgt spid="47"/>
                                        </p:tgtEl>
                                        <p:attrNameLst>
                                          <p:attrName>style.visibility</p:attrName>
                                        </p:attrNameLst>
                                      </p:cBhvr>
                                      <p:to>
                                        <p:strVal val="visible"/>
                                      </p:to>
                                    </p:set>
                                    <p:animEffect transition="in" filter="fade">
                                      <p:cBhvr>
                                        <p:cTn id="188" dur="1000"/>
                                        <p:tgtEl>
                                          <p:spTgt spid="47"/>
                                        </p:tgtEl>
                                      </p:cBhvr>
                                    </p:animEffect>
                                    <p:anim calcmode="lin" valueType="num">
                                      <p:cBhvr>
                                        <p:cTn id="189" dur="1000" fill="hold"/>
                                        <p:tgtEl>
                                          <p:spTgt spid="47"/>
                                        </p:tgtEl>
                                        <p:attrNameLst>
                                          <p:attrName>ppt_x</p:attrName>
                                        </p:attrNameLst>
                                      </p:cBhvr>
                                      <p:tavLst>
                                        <p:tav tm="0">
                                          <p:val>
                                            <p:strVal val="#ppt_x"/>
                                          </p:val>
                                        </p:tav>
                                        <p:tav tm="100000">
                                          <p:val>
                                            <p:strVal val="#ppt_x"/>
                                          </p:val>
                                        </p:tav>
                                      </p:tavLst>
                                    </p:anim>
                                    <p:anim calcmode="lin" valueType="num">
                                      <p:cBhvr>
                                        <p:cTn id="19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42" presetClass="entr" presetSubtype="0" fill="hold" grpId="0" nodeType="clickEffect">
                                  <p:stCondLst>
                                    <p:cond delay="0"/>
                                  </p:stCondLst>
                                  <p:childTnLst>
                                    <p:set>
                                      <p:cBhvr>
                                        <p:cTn id="194" dur="1" fill="hold">
                                          <p:stCondLst>
                                            <p:cond delay="0"/>
                                          </p:stCondLst>
                                        </p:cTn>
                                        <p:tgtEl>
                                          <p:spTgt spid="48"/>
                                        </p:tgtEl>
                                        <p:attrNameLst>
                                          <p:attrName>style.visibility</p:attrName>
                                        </p:attrNameLst>
                                      </p:cBhvr>
                                      <p:to>
                                        <p:strVal val="visible"/>
                                      </p:to>
                                    </p:set>
                                    <p:animEffect transition="in" filter="fade">
                                      <p:cBhvr>
                                        <p:cTn id="195" dur="1000"/>
                                        <p:tgtEl>
                                          <p:spTgt spid="48"/>
                                        </p:tgtEl>
                                      </p:cBhvr>
                                    </p:animEffect>
                                    <p:anim calcmode="lin" valueType="num">
                                      <p:cBhvr>
                                        <p:cTn id="196" dur="1000" fill="hold"/>
                                        <p:tgtEl>
                                          <p:spTgt spid="48"/>
                                        </p:tgtEl>
                                        <p:attrNameLst>
                                          <p:attrName>ppt_x</p:attrName>
                                        </p:attrNameLst>
                                      </p:cBhvr>
                                      <p:tavLst>
                                        <p:tav tm="0">
                                          <p:val>
                                            <p:strVal val="#ppt_x"/>
                                          </p:val>
                                        </p:tav>
                                        <p:tav tm="100000">
                                          <p:val>
                                            <p:strVal val="#ppt_x"/>
                                          </p:val>
                                        </p:tav>
                                      </p:tavLst>
                                    </p:anim>
                                    <p:anim calcmode="lin" valueType="num">
                                      <p:cBhvr>
                                        <p:cTn id="19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presetID="42" presetClass="entr" presetSubtype="0" fill="hold" grpId="0" nodeType="clickEffect">
                                  <p:stCondLst>
                                    <p:cond delay="0"/>
                                  </p:stCondLst>
                                  <p:childTnLst>
                                    <p:set>
                                      <p:cBhvr>
                                        <p:cTn id="201" dur="1" fill="hold">
                                          <p:stCondLst>
                                            <p:cond delay="0"/>
                                          </p:stCondLst>
                                        </p:cTn>
                                        <p:tgtEl>
                                          <p:spTgt spid="53"/>
                                        </p:tgtEl>
                                        <p:attrNameLst>
                                          <p:attrName>style.visibility</p:attrName>
                                        </p:attrNameLst>
                                      </p:cBhvr>
                                      <p:to>
                                        <p:strVal val="visible"/>
                                      </p:to>
                                    </p:set>
                                    <p:animEffect transition="in" filter="fade">
                                      <p:cBhvr>
                                        <p:cTn id="202" dur="1000"/>
                                        <p:tgtEl>
                                          <p:spTgt spid="53"/>
                                        </p:tgtEl>
                                      </p:cBhvr>
                                    </p:animEffect>
                                    <p:anim calcmode="lin" valueType="num">
                                      <p:cBhvr>
                                        <p:cTn id="203" dur="1000" fill="hold"/>
                                        <p:tgtEl>
                                          <p:spTgt spid="53"/>
                                        </p:tgtEl>
                                        <p:attrNameLst>
                                          <p:attrName>ppt_x</p:attrName>
                                        </p:attrNameLst>
                                      </p:cBhvr>
                                      <p:tavLst>
                                        <p:tav tm="0">
                                          <p:val>
                                            <p:strVal val="#ppt_x"/>
                                          </p:val>
                                        </p:tav>
                                        <p:tav tm="100000">
                                          <p:val>
                                            <p:strVal val="#ppt_x"/>
                                          </p:val>
                                        </p:tav>
                                      </p:tavLst>
                                    </p:anim>
                                    <p:anim calcmode="lin" valueType="num">
                                      <p:cBhvr>
                                        <p:cTn id="20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205" fill="hold">
                      <p:stCondLst>
                        <p:cond delay="indefinite"/>
                      </p:stCondLst>
                      <p:childTnLst>
                        <p:par>
                          <p:cTn id="206" fill="hold">
                            <p:stCondLst>
                              <p:cond delay="0"/>
                            </p:stCondLst>
                            <p:childTnLst>
                              <p:par>
                                <p:cTn id="207" presetID="42" presetClass="entr" presetSubtype="0" fill="hold" grpId="0" nodeType="clickEffect">
                                  <p:stCondLst>
                                    <p:cond delay="0"/>
                                  </p:stCondLst>
                                  <p:childTnLst>
                                    <p:set>
                                      <p:cBhvr>
                                        <p:cTn id="208" dur="1" fill="hold">
                                          <p:stCondLst>
                                            <p:cond delay="0"/>
                                          </p:stCondLst>
                                        </p:cTn>
                                        <p:tgtEl>
                                          <p:spTgt spid="54"/>
                                        </p:tgtEl>
                                        <p:attrNameLst>
                                          <p:attrName>style.visibility</p:attrName>
                                        </p:attrNameLst>
                                      </p:cBhvr>
                                      <p:to>
                                        <p:strVal val="visible"/>
                                      </p:to>
                                    </p:set>
                                    <p:animEffect transition="in" filter="fade">
                                      <p:cBhvr>
                                        <p:cTn id="209" dur="1000"/>
                                        <p:tgtEl>
                                          <p:spTgt spid="54"/>
                                        </p:tgtEl>
                                      </p:cBhvr>
                                    </p:animEffect>
                                    <p:anim calcmode="lin" valueType="num">
                                      <p:cBhvr>
                                        <p:cTn id="210" dur="1000" fill="hold"/>
                                        <p:tgtEl>
                                          <p:spTgt spid="54"/>
                                        </p:tgtEl>
                                        <p:attrNameLst>
                                          <p:attrName>ppt_x</p:attrName>
                                        </p:attrNameLst>
                                      </p:cBhvr>
                                      <p:tavLst>
                                        <p:tav tm="0">
                                          <p:val>
                                            <p:strVal val="#ppt_x"/>
                                          </p:val>
                                        </p:tav>
                                        <p:tav tm="100000">
                                          <p:val>
                                            <p:strVal val="#ppt_x"/>
                                          </p:val>
                                        </p:tav>
                                      </p:tavLst>
                                    </p:anim>
                                    <p:anim calcmode="lin" valueType="num">
                                      <p:cBhvr>
                                        <p:cTn id="211"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12" fill="hold">
                      <p:stCondLst>
                        <p:cond delay="indefinite"/>
                      </p:stCondLst>
                      <p:childTnLst>
                        <p:par>
                          <p:cTn id="213" fill="hold">
                            <p:stCondLst>
                              <p:cond delay="0"/>
                            </p:stCondLst>
                            <p:childTnLst>
                              <p:par>
                                <p:cTn id="214" presetID="42" presetClass="entr" presetSubtype="0" fill="hold" grpId="0" nodeType="clickEffect">
                                  <p:stCondLst>
                                    <p:cond delay="0"/>
                                  </p:stCondLst>
                                  <p:childTnLst>
                                    <p:set>
                                      <p:cBhvr>
                                        <p:cTn id="215" dur="1" fill="hold">
                                          <p:stCondLst>
                                            <p:cond delay="0"/>
                                          </p:stCondLst>
                                        </p:cTn>
                                        <p:tgtEl>
                                          <p:spTgt spid="55"/>
                                        </p:tgtEl>
                                        <p:attrNameLst>
                                          <p:attrName>style.visibility</p:attrName>
                                        </p:attrNameLst>
                                      </p:cBhvr>
                                      <p:to>
                                        <p:strVal val="visible"/>
                                      </p:to>
                                    </p:set>
                                    <p:animEffect transition="in" filter="fade">
                                      <p:cBhvr>
                                        <p:cTn id="216" dur="1000"/>
                                        <p:tgtEl>
                                          <p:spTgt spid="55"/>
                                        </p:tgtEl>
                                      </p:cBhvr>
                                    </p:animEffect>
                                    <p:anim calcmode="lin" valueType="num">
                                      <p:cBhvr>
                                        <p:cTn id="217" dur="1000" fill="hold"/>
                                        <p:tgtEl>
                                          <p:spTgt spid="55"/>
                                        </p:tgtEl>
                                        <p:attrNameLst>
                                          <p:attrName>ppt_x</p:attrName>
                                        </p:attrNameLst>
                                      </p:cBhvr>
                                      <p:tavLst>
                                        <p:tav tm="0">
                                          <p:val>
                                            <p:strVal val="#ppt_x"/>
                                          </p:val>
                                        </p:tav>
                                        <p:tav tm="100000">
                                          <p:val>
                                            <p:strVal val="#ppt_x"/>
                                          </p:val>
                                        </p:tav>
                                      </p:tavLst>
                                    </p:anim>
                                    <p:anim calcmode="lin" valueType="num">
                                      <p:cBhvr>
                                        <p:cTn id="218"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42" presetClass="entr" presetSubtype="0" fill="hold" grpId="0" nodeType="clickEffect">
                                  <p:stCondLst>
                                    <p:cond delay="0"/>
                                  </p:stCondLst>
                                  <p:childTnLst>
                                    <p:set>
                                      <p:cBhvr>
                                        <p:cTn id="222" dur="1" fill="hold">
                                          <p:stCondLst>
                                            <p:cond delay="0"/>
                                          </p:stCondLst>
                                        </p:cTn>
                                        <p:tgtEl>
                                          <p:spTgt spid="56"/>
                                        </p:tgtEl>
                                        <p:attrNameLst>
                                          <p:attrName>style.visibility</p:attrName>
                                        </p:attrNameLst>
                                      </p:cBhvr>
                                      <p:to>
                                        <p:strVal val="visible"/>
                                      </p:to>
                                    </p:set>
                                    <p:animEffect transition="in" filter="fade">
                                      <p:cBhvr>
                                        <p:cTn id="223" dur="1000"/>
                                        <p:tgtEl>
                                          <p:spTgt spid="56"/>
                                        </p:tgtEl>
                                      </p:cBhvr>
                                    </p:animEffect>
                                    <p:anim calcmode="lin" valueType="num">
                                      <p:cBhvr>
                                        <p:cTn id="224" dur="1000" fill="hold"/>
                                        <p:tgtEl>
                                          <p:spTgt spid="56"/>
                                        </p:tgtEl>
                                        <p:attrNameLst>
                                          <p:attrName>ppt_x</p:attrName>
                                        </p:attrNameLst>
                                      </p:cBhvr>
                                      <p:tavLst>
                                        <p:tav tm="0">
                                          <p:val>
                                            <p:strVal val="#ppt_x"/>
                                          </p:val>
                                        </p:tav>
                                        <p:tav tm="100000">
                                          <p:val>
                                            <p:strVal val="#ppt_x"/>
                                          </p:val>
                                        </p:tav>
                                      </p:tavLst>
                                    </p:anim>
                                    <p:anim calcmode="lin" valueType="num">
                                      <p:cBhvr>
                                        <p:cTn id="225"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226" fill="hold">
                      <p:stCondLst>
                        <p:cond delay="indefinite"/>
                      </p:stCondLst>
                      <p:childTnLst>
                        <p:par>
                          <p:cTn id="227" fill="hold">
                            <p:stCondLst>
                              <p:cond delay="0"/>
                            </p:stCondLst>
                            <p:childTnLst>
                              <p:par>
                                <p:cTn id="228" presetID="42" presetClass="entr" presetSubtype="0" fill="hold" grpId="0" nodeType="clickEffect">
                                  <p:stCondLst>
                                    <p:cond delay="0"/>
                                  </p:stCondLst>
                                  <p:childTnLst>
                                    <p:set>
                                      <p:cBhvr>
                                        <p:cTn id="229" dur="1" fill="hold">
                                          <p:stCondLst>
                                            <p:cond delay="0"/>
                                          </p:stCondLst>
                                        </p:cTn>
                                        <p:tgtEl>
                                          <p:spTgt spid="57"/>
                                        </p:tgtEl>
                                        <p:attrNameLst>
                                          <p:attrName>style.visibility</p:attrName>
                                        </p:attrNameLst>
                                      </p:cBhvr>
                                      <p:to>
                                        <p:strVal val="visible"/>
                                      </p:to>
                                    </p:set>
                                    <p:animEffect transition="in" filter="fade">
                                      <p:cBhvr>
                                        <p:cTn id="230" dur="1000"/>
                                        <p:tgtEl>
                                          <p:spTgt spid="57"/>
                                        </p:tgtEl>
                                      </p:cBhvr>
                                    </p:animEffect>
                                    <p:anim calcmode="lin" valueType="num">
                                      <p:cBhvr>
                                        <p:cTn id="231" dur="1000" fill="hold"/>
                                        <p:tgtEl>
                                          <p:spTgt spid="57"/>
                                        </p:tgtEl>
                                        <p:attrNameLst>
                                          <p:attrName>ppt_x</p:attrName>
                                        </p:attrNameLst>
                                      </p:cBhvr>
                                      <p:tavLst>
                                        <p:tav tm="0">
                                          <p:val>
                                            <p:strVal val="#ppt_x"/>
                                          </p:val>
                                        </p:tav>
                                        <p:tav tm="100000">
                                          <p:val>
                                            <p:strVal val="#ppt_x"/>
                                          </p:val>
                                        </p:tav>
                                      </p:tavLst>
                                    </p:anim>
                                    <p:anim calcmode="lin" valueType="num">
                                      <p:cBhvr>
                                        <p:cTn id="23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233" fill="hold">
                      <p:stCondLst>
                        <p:cond delay="indefinite"/>
                      </p:stCondLst>
                      <p:childTnLst>
                        <p:par>
                          <p:cTn id="234" fill="hold">
                            <p:stCondLst>
                              <p:cond delay="0"/>
                            </p:stCondLst>
                            <p:childTnLst>
                              <p:par>
                                <p:cTn id="235" presetID="42" presetClass="entr" presetSubtype="0" fill="hold" grpId="0" nodeType="clickEffect">
                                  <p:stCondLst>
                                    <p:cond delay="0"/>
                                  </p:stCondLst>
                                  <p:childTnLst>
                                    <p:set>
                                      <p:cBhvr>
                                        <p:cTn id="236" dur="1" fill="hold">
                                          <p:stCondLst>
                                            <p:cond delay="0"/>
                                          </p:stCondLst>
                                        </p:cTn>
                                        <p:tgtEl>
                                          <p:spTgt spid="58"/>
                                        </p:tgtEl>
                                        <p:attrNameLst>
                                          <p:attrName>style.visibility</p:attrName>
                                        </p:attrNameLst>
                                      </p:cBhvr>
                                      <p:to>
                                        <p:strVal val="visible"/>
                                      </p:to>
                                    </p:set>
                                    <p:animEffect transition="in" filter="fade">
                                      <p:cBhvr>
                                        <p:cTn id="237" dur="1000"/>
                                        <p:tgtEl>
                                          <p:spTgt spid="58"/>
                                        </p:tgtEl>
                                      </p:cBhvr>
                                    </p:animEffect>
                                    <p:anim calcmode="lin" valueType="num">
                                      <p:cBhvr>
                                        <p:cTn id="238" dur="1000" fill="hold"/>
                                        <p:tgtEl>
                                          <p:spTgt spid="58"/>
                                        </p:tgtEl>
                                        <p:attrNameLst>
                                          <p:attrName>ppt_x</p:attrName>
                                        </p:attrNameLst>
                                      </p:cBhvr>
                                      <p:tavLst>
                                        <p:tav tm="0">
                                          <p:val>
                                            <p:strVal val="#ppt_x"/>
                                          </p:val>
                                        </p:tav>
                                        <p:tav tm="100000">
                                          <p:val>
                                            <p:strVal val="#ppt_x"/>
                                          </p:val>
                                        </p:tav>
                                      </p:tavLst>
                                    </p:anim>
                                    <p:anim calcmode="lin" valueType="num">
                                      <p:cBhvr>
                                        <p:cTn id="23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240" fill="hold">
                      <p:stCondLst>
                        <p:cond delay="indefinite"/>
                      </p:stCondLst>
                      <p:childTnLst>
                        <p:par>
                          <p:cTn id="241" fill="hold">
                            <p:stCondLst>
                              <p:cond delay="0"/>
                            </p:stCondLst>
                            <p:childTnLst>
                              <p:par>
                                <p:cTn id="242" presetID="42" presetClass="entr" presetSubtype="0" fill="hold" grpId="0" nodeType="clickEffect">
                                  <p:stCondLst>
                                    <p:cond delay="0"/>
                                  </p:stCondLst>
                                  <p:childTnLst>
                                    <p:set>
                                      <p:cBhvr>
                                        <p:cTn id="243" dur="1" fill="hold">
                                          <p:stCondLst>
                                            <p:cond delay="0"/>
                                          </p:stCondLst>
                                        </p:cTn>
                                        <p:tgtEl>
                                          <p:spTgt spid="59"/>
                                        </p:tgtEl>
                                        <p:attrNameLst>
                                          <p:attrName>style.visibility</p:attrName>
                                        </p:attrNameLst>
                                      </p:cBhvr>
                                      <p:to>
                                        <p:strVal val="visible"/>
                                      </p:to>
                                    </p:set>
                                    <p:animEffect transition="in" filter="fade">
                                      <p:cBhvr>
                                        <p:cTn id="244" dur="1000"/>
                                        <p:tgtEl>
                                          <p:spTgt spid="59"/>
                                        </p:tgtEl>
                                      </p:cBhvr>
                                    </p:animEffect>
                                    <p:anim calcmode="lin" valueType="num">
                                      <p:cBhvr>
                                        <p:cTn id="245" dur="1000" fill="hold"/>
                                        <p:tgtEl>
                                          <p:spTgt spid="59"/>
                                        </p:tgtEl>
                                        <p:attrNameLst>
                                          <p:attrName>ppt_x</p:attrName>
                                        </p:attrNameLst>
                                      </p:cBhvr>
                                      <p:tavLst>
                                        <p:tav tm="0">
                                          <p:val>
                                            <p:strVal val="#ppt_x"/>
                                          </p:val>
                                        </p:tav>
                                        <p:tav tm="100000">
                                          <p:val>
                                            <p:strVal val="#ppt_x"/>
                                          </p:val>
                                        </p:tav>
                                      </p:tavLst>
                                    </p:anim>
                                    <p:anim calcmode="lin" valueType="num">
                                      <p:cBhvr>
                                        <p:cTn id="246" dur="1000" fill="hold"/>
                                        <p:tgtEl>
                                          <p:spTgt spid="59"/>
                                        </p:tgtEl>
                                        <p:attrNameLst>
                                          <p:attrName>ppt_y</p:attrName>
                                        </p:attrNameLst>
                                      </p:cBhvr>
                                      <p:tavLst>
                                        <p:tav tm="0">
                                          <p:val>
                                            <p:strVal val="#ppt_y+.1"/>
                                          </p:val>
                                        </p:tav>
                                        <p:tav tm="100000">
                                          <p:val>
                                            <p:strVal val="#ppt_y"/>
                                          </p:val>
                                        </p:tav>
                                      </p:tavLst>
                                    </p:anim>
                                  </p:childTnLst>
                                </p:cTn>
                              </p:par>
                              <p:par>
                                <p:cTn id="247" presetID="10" presetClass="entr" presetSubtype="0" fill="hold" nodeType="withEffect">
                                  <p:stCondLst>
                                    <p:cond delay="0"/>
                                  </p:stCondLst>
                                  <p:childTnLst>
                                    <p:set>
                                      <p:cBhvr>
                                        <p:cTn id="248" dur="1" fill="hold">
                                          <p:stCondLst>
                                            <p:cond delay="0"/>
                                          </p:stCondLst>
                                        </p:cTn>
                                        <p:tgtEl>
                                          <p:spTgt spid="63"/>
                                        </p:tgtEl>
                                        <p:attrNameLst>
                                          <p:attrName>style.visibility</p:attrName>
                                        </p:attrNameLst>
                                      </p:cBhvr>
                                      <p:to>
                                        <p:strVal val="visible"/>
                                      </p:to>
                                    </p:set>
                                    <p:animEffect transition="in" filter="fade">
                                      <p:cBhvr>
                                        <p:cTn id="249" dur="1000"/>
                                        <p:tgtEl>
                                          <p:spTgt spid="63"/>
                                        </p:tgtEl>
                                      </p:cBhvr>
                                    </p:animEffect>
                                  </p:childTnLst>
                                </p:cTn>
                              </p:par>
                              <p:par>
                                <p:cTn id="250" presetID="10" presetClass="entr" presetSubtype="0" fill="hold" nodeType="withEffect">
                                  <p:stCondLst>
                                    <p:cond delay="0"/>
                                  </p:stCondLst>
                                  <p:childTnLst>
                                    <p:set>
                                      <p:cBhvr>
                                        <p:cTn id="251" dur="1" fill="hold">
                                          <p:stCondLst>
                                            <p:cond delay="0"/>
                                          </p:stCondLst>
                                        </p:cTn>
                                        <p:tgtEl>
                                          <p:spTgt spid="64"/>
                                        </p:tgtEl>
                                        <p:attrNameLst>
                                          <p:attrName>style.visibility</p:attrName>
                                        </p:attrNameLst>
                                      </p:cBhvr>
                                      <p:to>
                                        <p:strVal val="visible"/>
                                      </p:to>
                                    </p:set>
                                    <p:animEffect transition="in" filter="fade">
                                      <p:cBhvr>
                                        <p:cTn id="252" dur="1000"/>
                                        <p:tgtEl>
                                          <p:spTgt spid="64"/>
                                        </p:tgtEl>
                                      </p:cBhvr>
                                    </p:animEffect>
                                  </p:childTnLst>
                                </p:cTn>
                              </p:par>
                              <p:par>
                                <p:cTn id="253" presetID="10" presetClass="entr" presetSubtype="0" fill="hold" nodeType="withEffect">
                                  <p:stCondLst>
                                    <p:cond delay="0"/>
                                  </p:stCondLst>
                                  <p:childTnLst>
                                    <p:set>
                                      <p:cBhvr>
                                        <p:cTn id="254" dur="1" fill="hold">
                                          <p:stCondLst>
                                            <p:cond delay="0"/>
                                          </p:stCondLst>
                                        </p:cTn>
                                        <p:tgtEl>
                                          <p:spTgt spid="65"/>
                                        </p:tgtEl>
                                        <p:attrNameLst>
                                          <p:attrName>style.visibility</p:attrName>
                                        </p:attrNameLst>
                                      </p:cBhvr>
                                      <p:to>
                                        <p:strVal val="visible"/>
                                      </p:to>
                                    </p:set>
                                    <p:animEffect transition="in" filter="fade">
                                      <p:cBhvr>
                                        <p:cTn id="255" dur="1000"/>
                                        <p:tgtEl>
                                          <p:spTgt spid="65"/>
                                        </p:tgtEl>
                                      </p:cBhvr>
                                    </p:animEffect>
                                  </p:childTnLst>
                                </p:cTn>
                              </p:par>
                            </p:childTnLst>
                          </p:cTn>
                        </p:par>
                      </p:childTnLst>
                    </p:cTn>
                  </p:par>
                  <p:par>
                    <p:cTn id="256" fill="hold">
                      <p:stCondLst>
                        <p:cond delay="indefinite"/>
                      </p:stCondLst>
                      <p:childTnLst>
                        <p:par>
                          <p:cTn id="257" fill="hold">
                            <p:stCondLst>
                              <p:cond delay="0"/>
                            </p:stCondLst>
                            <p:childTnLst>
                              <p:par>
                                <p:cTn id="258" presetID="42" presetClass="entr" presetSubtype="0" fill="hold" grpId="0" nodeType="clickEffect">
                                  <p:stCondLst>
                                    <p:cond delay="0"/>
                                  </p:stCondLst>
                                  <p:childTnLst>
                                    <p:set>
                                      <p:cBhvr>
                                        <p:cTn id="259" dur="1" fill="hold">
                                          <p:stCondLst>
                                            <p:cond delay="0"/>
                                          </p:stCondLst>
                                        </p:cTn>
                                        <p:tgtEl>
                                          <p:spTgt spid="66"/>
                                        </p:tgtEl>
                                        <p:attrNameLst>
                                          <p:attrName>style.visibility</p:attrName>
                                        </p:attrNameLst>
                                      </p:cBhvr>
                                      <p:to>
                                        <p:strVal val="visible"/>
                                      </p:to>
                                    </p:set>
                                    <p:animEffect transition="in" filter="fade">
                                      <p:cBhvr>
                                        <p:cTn id="260" dur="1000"/>
                                        <p:tgtEl>
                                          <p:spTgt spid="66"/>
                                        </p:tgtEl>
                                      </p:cBhvr>
                                    </p:animEffect>
                                    <p:anim calcmode="lin" valueType="num">
                                      <p:cBhvr>
                                        <p:cTn id="261" dur="1000" fill="hold"/>
                                        <p:tgtEl>
                                          <p:spTgt spid="66"/>
                                        </p:tgtEl>
                                        <p:attrNameLst>
                                          <p:attrName>ppt_x</p:attrName>
                                        </p:attrNameLst>
                                      </p:cBhvr>
                                      <p:tavLst>
                                        <p:tav tm="0">
                                          <p:val>
                                            <p:strVal val="#ppt_x"/>
                                          </p:val>
                                        </p:tav>
                                        <p:tav tm="100000">
                                          <p:val>
                                            <p:strVal val="#ppt_x"/>
                                          </p:val>
                                        </p:tav>
                                      </p:tavLst>
                                    </p:anim>
                                    <p:anim calcmode="lin" valueType="num">
                                      <p:cBhvr>
                                        <p:cTn id="26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63" fill="hold">
                      <p:stCondLst>
                        <p:cond delay="indefinite"/>
                      </p:stCondLst>
                      <p:childTnLst>
                        <p:par>
                          <p:cTn id="264" fill="hold">
                            <p:stCondLst>
                              <p:cond delay="0"/>
                            </p:stCondLst>
                            <p:childTnLst>
                              <p:par>
                                <p:cTn id="265" presetID="42" presetClass="entr" presetSubtype="0" fill="hold" grpId="0" nodeType="clickEffect">
                                  <p:stCondLst>
                                    <p:cond delay="0"/>
                                  </p:stCondLst>
                                  <p:childTnLst>
                                    <p:set>
                                      <p:cBhvr>
                                        <p:cTn id="266" dur="1" fill="hold">
                                          <p:stCondLst>
                                            <p:cond delay="0"/>
                                          </p:stCondLst>
                                        </p:cTn>
                                        <p:tgtEl>
                                          <p:spTgt spid="67"/>
                                        </p:tgtEl>
                                        <p:attrNameLst>
                                          <p:attrName>style.visibility</p:attrName>
                                        </p:attrNameLst>
                                      </p:cBhvr>
                                      <p:to>
                                        <p:strVal val="visible"/>
                                      </p:to>
                                    </p:set>
                                    <p:animEffect transition="in" filter="fade">
                                      <p:cBhvr>
                                        <p:cTn id="267" dur="1000"/>
                                        <p:tgtEl>
                                          <p:spTgt spid="67"/>
                                        </p:tgtEl>
                                      </p:cBhvr>
                                    </p:animEffect>
                                    <p:anim calcmode="lin" valueType="num">
                                      <p:cBhvr>
                                        <p:cTn id="268" dur="1000" fill="hold"/>
                                        <p:tgtEl>
                                          <p:spTgt spid="67"/>
                                        </p:tgtEl>
                                        <p:attrNameLst>
                                          <p:attrName>ppt_x</p:attrName>
                                        </p:attrNameLst>
                                      </p:cBhvr>
                                      <p:tavLst>
                                        <p:tav tm="0">
                                          <p:val>
                                            <p:strVal val="#ppt_x"/>
                                          </p:val>
                                        </p:tav>
                                        <p:tav tm="100000">
                                          <p:val>
                                            <p:strVal val="#ppt_x"/>
                                          </p:val>
                                        </p:tav>
                                      </p:tavLst>
                                    </p:anim>
                                    <p:anim calcmode="lin" valueType="num">
                                      <p:cBhvr>
                                        <p:cTn id="269" dur="1000" fill="hold"/>
                                        <p:tgtEl>
                                          <p:spTgt spid="67"/>
                                        </p:tgtEl>
                                        <p:attrNameLst>
                                          <p:attrName>ppt_y</p:attrName>
                                        </p:attrNameLst>
                                      </p:cBhvr>
                                      <p:tavLst>
                                        <p:tav tm="0">
                                          <p:val>
                                            <p:strVal val="#ppt_y+.1"/>
                                          </p:val>
                                        </p:tav>
                                        <p:tav tm="100000">
                                          <p:val>
                                            <p:strVal val="#ppt_y"/>
                                          </p:val>
                                        </p:tav>
                                      </p:tavLst>
                                    </p:anim>
                                  </p:childTnLst>
                                </p:cTn>
                              </p:par>
                              <p:par>
                                <p:cTn id="270" presetID="10" presetClass="entr" presetSubtype="0" fill="hold" nodeType="withEffect">
                                  <p:stCondLst>
                                    <p:cond delay="0"/>
                                  </p:stCondLst>
                                  <p:childTnLst>
                                    <p:set>
                                      <p:cBhvr>
                                        <p:cTn id="271" dur="1" fill="hold">
                                          <p:stCondLst>
                                            <p:cond delay="0"/>
                                          </p:stCondLst>
                                        </p:cTn>
                                        <p:tgtEl>
                                          <p:spTgt spid="68"/>
                                        </p:tgtEl>
                                        <p:attrNameLst>
                                          <p:attrName>style.visibility</p:attrName>
                                        </p:attrNameLst>
                                      </p:cBhvr>
                                      <p:to>
                                        <p:strVal val="visible"/>
                                      </p:to>
                                    </p:set>
                                    <p:animEffect transition="in" filter="fade">
                                      <p:cBhvr>
                                        <p:cTn id="272" dur="1000"/>
                                        <p:tgtEl>
                                          <p:spTgt spid="68"/>
                                        </p:tgtEl>
                                      </p:cBhvr>
                                    </p:animEffect>
                                  </p:childTnLst>
                                </p:cTn>
                              </p:par>
                            </p:childTnLst>
                          </p:cTn>
                        </p:par>
                      </p:childTnLst>
                    </p:cTn>
                  </p:par>
                  <p:par>
                    <p:cTn id="273" fill="hold">
                      <p:stCondLst>
                        <p:cond delay="indefinite"/>
                      </p:stCondLst>
                      <p:childTnLst>
                        <p:par>
                          <p:cTn id="274" fill="hold">
                            <p:stCondLst>
                              <p:cond delay="0"/>
                            </p:stCondLst>
                            <p:childTnLst>
                              <p:par>
                                <p:cTn id="275" presetID="42" presetClass="entr" presetSubtype="0" fill="hold" grpId="0" nodeType="clickEffect">
                                  <p:stCondLst>
                                    <p:cond delay="0"/>
                                  </p:stCondLst>
                                  <p:childTnLst>
                                    <p:set>
                                      <p:cBhvr>
                                        <p:cTn id="276" dur="1" fill="hold">
                                          <p:stCondLst>
                                            <p:cond delay="0"/>
                                          </p:stCondLst>
                                        </p:cTn>
                                        <p:tgtEl>
                                          <p:spTgt spid="69"/>
                                        </p:tgtEl>
                                        <p:attrNameLst>
                                          <p:attrName>style.visibility</p:attrName>
                                        </p:attrNameLst>
                                      </p:cBhvr>
                                      <p:to>
                                        <p:strVal val="visible"/>
                                      </p:to>
                                    </p:set>
                                    <p:animEffect transition="in" filter="fade">
                                      <p:cBhvr>
                                        <p:cTn id="277" dur="1000"/>
                                        <p:tgtEl>
                                          <p:spTgt spid="69"/>
                                        </p:tgtEl>
                                      </p:cBhvr>
                                    </p:animEffect>
                                    <p:anim calcmode="lin" valueType="num">
                                      <p:cBhvr>
                                        <p:cTn id="278" dur="1000" fill="hold"/>
                                        <p:tgtEl>
                                          <p:spTgt spid="69"/>
                                        </p:tgtEl>
                                        <p:attrNameLst>
                                          <p:attrName>ppt_x</p:attrName>
                                        </p:attrNameLst>
                                      </p:cBhvr>
                                      <p:tavLst>
                                        <p:tav tm="0">
                                          <p:val>
                                            <p:strVal val="#ppt_x"/>
                                          </p:val>
                                        </p:tav>
                                        <p:tav tm="100000">
                                          <p:val>
                                            <p:strVal val="#ppt_x"/>
                                          </p:val>
                                        </p:tav>
                                      </p:tavLst>
                                    </p:anim>
                                    <p:anim calcmode="lin" valueType="num">
                                      <p:cBhvr>
                                        <p:cTn id="279"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280" fill="hold">
                      <p:stCondLst>
                        <p:cond delay="indefinite"/>
                      </p:stCondLst>
                      <p:childTnLst>
                        <p:par>
                          <p:cTn id="281" fill="hold">
                            <p:stCondLst>
                              <p:cond delay="0"/>
                            </p:stCondLst>
                            <p:childTnLst>
                              <p:par>
                                <p:cTn id="282" presetID="42" presetClass="entr" presetSubtype="0" fill="hold" grpId="0" nodeType="clickEffect">
                                  <p:stCondLst>
                                    <p:cond delay="0"/>
                                  </p:stCondLst>
                                  <p:childTnLst>
                                    <p:set>
                                      <p:cBhvr>
                                        <p:cTn id="283" dur="1" fill="hold">
                                          <p:stCondLst>
                                            <p:cond delay="0"/>
                                          </p:stCondLst>
                                        </p:cTn>
                                        <p:tgtEl>
                                          <p:spTgt spid="70"/>
                                        </p:tgtEl>
                                        <p:attrNameLst>
                                          <p:attrName>style.visibility</p:attrName>
                                        </p:attrNameLst>
                                      </p:cBhvr>
                                      <p:to>
                                        <p:strVal val="visible"/>
                                      </p:to>
                                    </p:set>
                                    <p:animEffect transition="in" filter="fade">
                                      <p:cBhvr>
                                        <p:cTn id="284" dur="1000"/>
                                        <p:tgtEl>
                                          <p:spTgt spid="70"/>
                                        </p:tgtEl>
                                      </p:cBhvr>
                                    </p:animEffect>
                                    <p:anim calcmode="lin" valueType="num">
                                      <p:cBhvr>
                                        <p:cTn id="285" dur="1000" fill="hold"/>
                                        <p:tgtEl>
                                          <p:spTgt spid="70"/>
                                        </p:tgtEl>
                                        <p:attrNameLst>
                                          <p:attrName>ppt_x</p:attrName>
                                        </p:attrNameLst>
                                      </p:cBhvr>
                                      <p:tavLst>
                                        <p:tav tm="0">
                                          <p:val>
                                            <p:strVal val="#ppt_x"/>
                                          </p:val>
                                        </p:tav>
                                        <p:tav tm="100000">
                                          <p:val>
                                            <p:strVal val="#ppt_x"/>
                                          </p:val>
                                        </p:tav>
                                      </p:tavLst>
                                    </p:anim>
                                    <p:anim calcmode="lin" valueType="num">
                                      <p:cBhvr>
                                        <p:cTn id="286"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287" fill="hold">
                      <p:stCondLst>
                        <p:cond delay="indefinite"/>
                      </p:stCondLst>
                      <p:childTnLst>
                        <p:par>
                          <p:cTn id="288" fill="hold">
                            <p:stCondLst>
                              <p:cond delay="0"/>
                            </p:stCondLst>
                            <p:childTnLst>
                              <p:par>
                                <p:cTn id="289" presetID="42" presetClass="entr" presetSubtype="0" fill="hold" grpId="0" nodeType="clickEffect">
                                  <p:stCondLst>
                                    <p:cond delay="0"/>
                                  </p:stCondLst>
                                  <p:childTnLst>
                                    <p:set>
                                      <p:cBhvr>
                                        <p:cTn id="290" dur="1" fill="hold">
                                          <p:stCondLst>
                                            <p:cond delay="0"/>
                                          </p:stCondLst>
                                        </p:cTn>
                                        <p:tgtEl>
                                          <p:spTgt spid="72"/>
                                        </p:tgtEl>
                                        <p:attrNameLst>
                                          <p:attrName>style.visibility</p:attrName>
                                        </p:attrNameLst>
                                      </p:cBhvr>
                                      <p:to>
                                        <p:strVal val="visible"/>
                                      </p:to>
                                    </p:set>
                                    <p:animEffect transition="in" filter="fade">
                                      <p:cBhvr>
                                        <p:cTn id="291" dur="1000"/>
                                        <p:tgtEl>
                                          <p:spTgt spid="72"/>
                                        </p:tgtEl>
                                      </p:cBhvr>
                                    </p:animEffect>
                                    <p:anim calcmode="lin" valueType="num">
                                      <p:cBhvr>
                                        <p:cTn id="292" dur="1000" fill="hold"/>
                                        <p:tgtEl>
                                          <p:spTgt spid="72"/>
                                        </p:tgtEl>
                                        <p:attrNameLst>
                                          <p:attrName>ppt_x</p:attrName>
                                        </p:attrNameLst>
                                      </p:cBhvr>
                                      <p:tavLst>
                                        <p:tav tm="0">
                                          <p:val>
                                            <p:strVal val="#ppt_x"/>
                                          </p:val>
                                        </p:tav>
                                        <p:tav tm="100000">
                                          <p:val>
                                            <p:strVal val="#ppt_x"/>
                                          </p:val>
                                        </p:tav>
                                      </p:tavLst>
                                    </p:anim>
                                    <p:anim calcmode="lin" valueType="num">
                                      <p:cBhvr>
                                        <p:cTn id="293"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94" fill="hold">
                      <p:stCondLst>
                        <p:cond delay="indefinite"/>
                      </p:stCondLst>
                      <p:childTnLst>
                        <p:par>
                          <p:cTn id="295" fill="hold">
                            <p:stCondLst>
                              <p:cond delay="0"/>
                            </p:stCondLst>
                            <p:childTnLst>
                              <p:par>
                                <p:cTn id="296" presetID="42" presetClass="entr" presetSubtype="0" fill="hold" grpId="0" nodeType="clickEffect">
                                  <p:stCondLst>
                                    <p:cond delay="0"/>
                                  </p:stCondLst>
                                  <p:childTnLst>
                                    <p:set>
                                      <p:cBhvr>
                                        <p:cTn id="297" dur="1" fill="hold">
                                          <p:stCondLst>
                                            <p:cond delay="0"/>
                                          </p:stCondLst>
                                        </p:cTn>
                                        <p:tgtEl>
                                          <p:spTgt spid="73"/>
                                        </p:tgtEl>
                                        <p:attrNameLst>
                                          <p:attrName>style.visibility</p:attrName>
                                        </p:attrNameLst>
                                      </p:cBhvr>
                                      <p:to>
                                        <p:strVal val="visible"/>
                                      </p:to>
                                    </p:set>
                                    <p:animEffect transition="in" filter="fade">
                                      <p:cBhvr>
                                        <p:cTn id="298" dur="1000"/>
                                        <p:tgtEl>
                                          <p:spTgt spid="73"/>
                                        </p:tgtEl>
                                      </p:cBhvr>
                                    </p:animEffect>
                                    <p:anim calcmode="lin" valueType="num">
                                      <p:cBhvr>
                                        <p:cTn id="299" dur="1000" fill="hold"/>
                                        <p:tgtEl>
                                          <p:spTgt spid="73"/>
                                        </p:tgtEl>
                                        <p:attrNameLst>
                                          <p:attrName>ppt_x</p:attrName>
                                        </p:attrNameLst>
                                      </p:cBhvr>
                                      <p:tavLst>
                                        <p:tav tm="0">
                                          <p:val>
                                            <p:strVal val="#ppt_x"/>
                                          </p:val>
                                        </p:tav>
                                        <p:tav tm="100000">
                                          <p:val>
                                            <p:strVal val="#ppt_x"/>
                                          </p:val>
                                        </p:tav>
                                      </p:tavLst>
                                    </p:anim>
                                    <p:anim calcmode="lin" valueType="num">
                                      <p:cBhvr>
                                        <p:cTn id="300"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301" fill="hold">
                      <p:stCondLst>
                        <p:cond delay="indefinite"/>
                      </p:stCondLst>
                      <p:childTnLst>
                        <p:par>
                          <p:cTn id="302" fill="hold">
                            <p:stCondLst>
                              <p:cond delay="0"/>
                            </p:stCondLst>
                            <p:childTnLst>
                              <p:par>
                                <p:cTn id="303" presetID="42" presetClass="entr" presetSubtype="0" fill="hold" grpId="0" nodeType="clickEffect">
                                  <p:stCondLst>
                                    <p:cond delay="0"/>
                                  </p:stCondLst>
                                  <p:childTnLst>
                                    <p:set>
                                      <p:cBhvr>
                                        <p:cTn id="304" dur="1" fill="hold">
                                          <p:stCondLst>
                                            <p:cond delay="0"/>
                                          </p:stCondLst>
                                        </p:cTn>
                                        <p:tgtEl>
                                          <p:spTgt spid="74"/>
                                        </p:tgtEl>
                                        <p:attrNameLst>
                                          <p:attrName>style.visibility</p:attrName>
                                        </p:attrNameLst>
                                      </p:cBhvr>
                                      <p:to>
                                        <p:strVal val="visible"/>
                                      </p:to>
                                    </p:set>
                                    <p:animEffect transition="in" filter="fade">
                                      <p:cBhvr>
                                        <p:cTn id="305" dur="1000"/>
                                        <p:tgtEl>
                                          <p:spTgt spid="74"/>
                                        </p:tgtEl>
                                      </p:cBhvr>
                                    </p:animEffect>
                                    <p:anim calcmode="lin" valueType="num">
                                      <p:cBhvr>
                                        <p:cTn id="306" dur="1000" fill="hold"/>
                                        <p:tgtEl>
                                          <p:spTgt spid="74"/>
                                        </p:tgtEl>
                                        <p:attrNameLst>
                                          <p:attrName>ppt_x</p:attrName>
                                        </p:attrNameLst>
                                      </p:cBhvr>
                                      <p:tavLst>
                                        <p:tav tm="0">
                                          <p:val>
                                            <p:strVal val="#ppt_x"/>
                                          </p:val>
                                        </p:tav>
                                        <p:tav tm="100000">
                                          <p:val>
                                            <p:strVal val="#ppt_x"/>
                                          </p:val>
                                        </p:tav>
                                      </p:tavLst>
                                    </p:anim>
                                    <p:anim calcmode="lin" valueType="num">
                                      <p:cBhvr>
                                        <p:cTn id="307"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308" fill="hold">
                      <p:stCondLst>
                        <p:cond delay="indefinite"/>
                      </p:stCondLst>
                      <p:childTnLst>
                        <p:par>
                          <p:cTn id="309" fill="hold">
                            <p:stCondLst>
                              <p:cond delay="0"/>
                            </p:stCondLst>
                            <p:childTnLst>
                              <p:par>
                                <p:cTn id="310" presetID="42" presetClass="entr" presetSubtype="0" fill="hold" grpId="0" nodeType="clickEffect">
                                  <p:stCondLst>
                                    <p:cond delay="0"/>
                                  </p:stCondLst>
                                  <p:childTnLst>
                                    <p:set>
                                      <p:cBhvr>
                                        <p:cTn id="311" dur="1" fill="hold">
                                          <p:stCondLst>
                                            <p:cond delay="0"/>
                                          </p:stCondLst>
                                        </p:cTn>
                                        <p:tgtEl>
                                          <p:spTgt spid="75"/>
                                        </p:tgtEl>
                                        <p:attrNameLst>
                                          <p:attrName>style.visibility</p:attrName>
                                        </p:attrNameLst>
                                      </p:cBhvr>
                                      <p:to>
                                        <p:strVal val="visible"/>
                                      </p:to>
                                    </p:set>
                                    <p:animEffect transition="in" filter="fade">
                                      <p:cBhvr>
                                        <p:cTn id="312" dur="1000"/>
                                        <p:tgtEl>
                                          <p:spTgt spid="75"/>
                                        </p:tgtEl>
                                      </p:cBhvr>
                                    </p:animEffect>
                                    <p:anim calcmode="lin" valueType="num">
                                      <p:cBhvr>
                                        <p:cTn id="313" dur="1000" fill="hold"/>
                                        <p:tgtEl>
                                          <p:spTgt spid="75"/>
                                        </p:tgtEl>
                                        <p:attrNameLst>
                                          <p:attrName>ppt_x</p:attrName>
                                        </p:attrNameLst>
                                      </p:cBhvr>
                                      <p:tavLst>
                                        <p:tav tm="0">
                                          <p:val>
                                            <p:strVal val="#ppt_x"/>
                                          </p:val>
                                        </p:tav>
                                        <p:tav tm="100000">
                                          <p:val>
                                            <p:strVal val="#ppt_x"/>
                                          </p:val>
                                        </p:tav>
                                      </p:tavLst>
                                    </p:anim>
                                    <p:anim calcmode="lin" valueType="num">
                                      <p:cBhvr>
                                        <p:cTn id="314" dur="1000" fill="hold"/>
                                        <p:tgtEl>
                                          <p:spTgt spid="75"/>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76"/>
                                        </p:tgtEl>
                                        <p:attrNameLst>
                                          <p:attrName>style.visibility</p:attrName>
                                        </p:attrNameLst>
                                      </p:cBhvr>
                                      <p:to>
                                        <p:strVal val="visible"/>
                                      </p:to>
                                    </p:set>
                                    <p:animEffect transition="in" filter="fade">
                                      <p:cBhvr>
                                        <p:cTn id="317" dur="1000"/>
                                        <p:tgtEl>
                                          <p:spTgt spid="76"/>
                                        </p:tgtEl>
                                      </p:cBhvr>
                                    </p:animEffect>
                                    <p:anim calcmode="lin" valueType="num">
                                      <p:cBhvr>
                                        <p:cTn id="318" dur="1000" fill="hold"/>
                                        <p:tgtEl>
                                          <p:spTgt spid="76"/>
                                        </p:tgtEl>
                                        <p:attrNameLst>
                                          <p:attrName>ppt_x</p:attrName>
                                        </p:attrNameLst>
                                      </p:cBhvr>
                                      <p:tavLst>
                                        <p:tav tm="0">
                                          <p:val>
                                            <p:strVal val="#ppt_x"/>
                                          </p:val>
                                        </p:tav>
                                        <p:tav tm="100000">
                                          <p:val>
                                            <p:strVal val="#ppt_x"/>
                                          </p:val>
                                        </p:tav>
                                      </p:tavLst>
                                    </p:anim>
                                    <p:anim calcmode="lin" valueType="num">
                                      <p:cBhvr>
                                        <p:cTn id="319"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P spid="9" grpId="0" animBg="1"/>
      <p:bldP spid="10" grpId="0" animBg="1"/>
      <p:bldP spid="22" grpId="0" animBg="1"/>
      <p:bldP spid="23" grpId="0" animBg="1"/>
      <p:bldP spid="24" grpId="0" animBg="1"/>
      <p:bldP spid="28" grpId="0" animBg="1"/>
      <p:bldP spid="29" grpId="0" animBg="1"/>
      <p:bldP spid="30" grpId="0" animBg="1"/>
      <p:bldP spid="31" grpId="0" animBg="1"/>
      <p:bldP spid="36" grpId="0" animBg="1"/>
      <p:bldP spid="37"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53" grpId="0" animBg="1"/>
      <p:bldP spid="54" grpId="0" animBg="1"/>
      <p:bldP spid="55" grpId="0" animBg="1"/>
      <p:bldP spid="56" grpId="0" animBg="1"/>
      <p:bldP spid="57" grpId="0" animBg="1"/>
      <p:bldP spid="58" grpId="0" animBg="1"/>
      <p:bldP spid="59" grpId="0" animBg="1"/>
      <p:bldP spid="66" grpId="0" animBg="1"/>
      <p:bldP spid="67" grpId="0" animBg="1"/>
      <p:bldP spid="69" grpId="0" animBg="1"/>
      <p:bldP spid="70" grpId="0" animBg="1"/>
      <p:bldP spid="72" grpId="0" animBg="1"/>
      <p:bldP spid="73" grpId="0" animBg="1"/>
      <p:bldP spid="74" grpId="0" animBg="1"/>
      <p:bldP spid="75" grpId="0" animBg="1"/>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35496" y="44623"/>
            <a:ext cx="4824536" cy="1670733"/>
            <a:chOff x="35496" y="44623"/>
            <a:chExt cx="4824536" cy="1670733"/>
          </a:xfrm>
        </p:grpSpPr>
        <p:sp>
          <p:nvSpPr>
            <p:cNvPr id="8" name="Rettangolo 7"/>
            <p:cNvSpPr/>
            <p:nvPr/>
          </p:nvSpPr>
          <p:spPr>
            <a:xfrm>
              <a:off x="35496" y="44623"/>
              <a:ext cx="4752528" cy="167073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94229"/>
              <a:ext cx="3096344" cy="1534571"/>
            </a:xfrm>
            <a:prstGeom prst="rect">
              <a:avLst/>
            </a:prstGeom>
          </p:spPr>
        </p:pic>
        <p:sp>
          <p:nvSpPr>
            <p:cNvPr id="9" name="CasellaDiTesto 8"/>
            <p:cNvSpPr txBox="1"/>
            <p:nvPr/>
          </p:nvSpPr>
          <p:spPr>
            <a:xfrm>
              <a:off x="3275856" y="539969"/>
              <a:ext cx="1584176" cy="584775"/>
            </a:xfrm>
            <a:prstGeom prst="rect">
              <a:avLst/>
            </a:prstGeom>
            <a:noFill/>
          </p:spPr>
          <p:txBody>
            <a:bodyPr wrap="square" rtlCol="0">
              <a:spAutoFit/>
            </a:bodyPr>
            <a:lstStyle/>
            <a:p>
              <a:pPr algn="ctr"/>
              <a:r>
                <a:rPr lang="it-IT" sz="3200" dirty="0" smtClean="0">
                  <a:solidFill>
                    <a:schemeClr val="bg1"/>
                  </a:solidFill>
                </a:rPr>
                <a:t>Board 1</a:t>
              </a:r>
              <a:endParaRPr lang="it-IT" sz="3200" dirty="0">
                <a:solidFill>
                  <a:schemeClr val="bg1"/>
                </a:solidFill>
              </a:endParaRPr>
            </a:p>
          </p:txBody>
        </p:sp>
      </p:grpSp>
      <p:grpSp>
        <p:nvGrpSpPr>
          <p:cNvPr id="3" name="Gruppo 2"/>
          <p:cNvGrpSpPr/>
          <p:nvPr/>
        </p:nvGrpSpPr>
        <p:grpSpPr>
          <a:xfrm>
            <a:off x="35496" y="1758267"/>
            <a:ext cx="4824536" cy="1670733"/>
            <a:chOff x="35496" y="1758267"/>
            <a:chExt cx="4824536" cy="1670733"/>
          </a:xfrm>
        </p:grpSpPr>
        <p:sp>
          <p:nvSpPr>
            <p:cNvPr id="10" name="Rettangolo 9"/>
            <p:cNvSpPr/>
            <p:nvPr/>
          </p:nvSpPr>
          <p:spPr>
            <a:xfrm>
              <a:off x="35496" y="1758267"/>
              <a:ext cx="4752528" cy="167073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10522"/>
              <a:ext cx="3096343" cy="1604325"/>
            </a:xfrm>
            <a:prstGeom prst="rect">
              <a:avLst/>
            </a:prstGeom>
          </p:spPr>
        </p:pic>
        <p:sp>
          <p:nvSpPr>
            <p:cNvPr id="11" name="CasellaDiTesto 10"/>
            <p:cNvSpPr txBox="1"/>
            <p:nvPr/>
          </p:nvSpPr>
          <p:spPr>
            <a:xfrm>
              <a:off x="3275856" y="2253613"/>
              <a:ext cx="1584176" cy="584775"/>
            </a:xfrm>
            <a:prstGeom prst="rect">
              <a:avLst/>
            </a:prstGeom>
            <a:noFill/>
          </p:spPr>
          <p:txBody>
            <a:bodyPr wrap="square" rtlCol="0">
              <a:spAutoFit/>
            </a:bodyPr>
            <a:lstStyle/>
            <a:p>
              <a:pPr algn="ctr"/>
              <a:r>
                <a:rPr lang="it-IT" sz="3200" dirty="0" smtClean="0">
                  <a:solidFill>
                    <a:schemeClr val="bg1"/>
                  </a:solidFill>
                </a:rPr>
                <a:t>Board 2</a:t>
              </a:r>
              <a:endParaRPr lang="it-IT" sz="3200" dirty="0">
                <a:solidFill>
                  <a:schemeClr val="bg1"/>
                </a:solidFill>
              </a:endParaRPr>
            </a:p>
          </p:txBody>
        </p:sp>
      </p:grpSp>
      <p:grpSp>
        <p:nvGrpSpPr>
          <p:cNvPr id="19" name="Gruppo 18"/>
          <p:cNvGrpSpPr/>
          <p:nvPr/>
        </p:nvGrpSpPr>
        <p:grpSpPr>
          <a:xfrm>
            <a:off x="35496" y="3486459"/>
            <a:ext cx="4824536" cy="1670733"/>
            <a:chOff x="35496" y="3486459"/>
            <a:chExt cx="4824536" cy="1670733"/>
          </a:xfrm>
        </p:grpSpPr>
        <p:sp>
          <p:nvSpPr>
            <p:cNvPr id="12" name="Rettangolo 11"/>
            <p:cNvSpPr/>
            <p:nvPr/>
          </p:nvSpPr>
          <p:spPr>
            <a:xfrm>
              <a:off x="35496" y="3486459"/>
              <a:ext cx="4752528" cy="167073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3535280"/>
              <a:ext cx="3096344" cy="1568693"/>
            </a:xfrm>
            <a:prstGeom prst="rect">
              <a:avLst/>
            </a:prstGeom>
          </p:spPr>
        </p:pic>
        <p:sp>
          <p:nvSpPr>
            <p:cNvPr id="13" name="CasellaDiTesto 12"/>
            <p:cNvSpPr txBox="1"/>
            <p:nvPr/>
          </p:nvSpPr>
          <p:spPr>
            <a:xfrm>
              <a:off x="3275856" y="3981805"/>
              <a:ext cx="1584176" cy="584775"/>
            </a:xfrm>
            <a:prstGeom prst="rect">
              <a:avLst/>
            </a:prstGeom>
            <a:noFill/>
          </p:spPr>
          <p:txBody>
            <a:bodyPr wrap="square" rtlCol="0">
              <a:spAutoFit/>
            </a:bodyPr>
            <a:lstStyle/>
            <a:p>
              <a:pPr algn="ctr"/>
              <a:r>
                <a:rPr lang="it-IT" sz="3200" dirty="0" smtClean="0">
                  <a:solidFill>
                    <a:schemeClr val="bg1"/>
                  </a:solidFill>
                </a:rPr>
                <a:t>Board 3</a:t>
              </a:r>
              <a:endParaRPr lang="it-IT" sz="3200" dirty="0">
                <a:solidFill>
                  <a:schemeClr val="bg1"/>
                </a:solidFill>
              </a:endParaRPr>
            </a:p>
          </p:txBody>
        </p:sp>
      </p:grpSp>
      <p:grpSp>
        <p:nvGrpSpPr>
          <p:cNvPr id="20" name="Gruppo 19"/>
          <p:cNvGrpSpPr/>
          <p:nvPr/>
        </p:nvGrpSpPr>
        <p:grpSpPr>
          <a:xfrm>
            <a:off x="35496" y="5214651"/>
            <a:ext cx="4824536" cy="1670733"/>
            <a:chOff x="35496" y="5214651"/>
            <a:chExt cx="4824536" cy="1670733"/>
          </a:xfrm>
        </p:grpSpPr>
        <p:sp>
          <p:nvSpPr>
            <p:cNvPr id="14" name="Rettangolo 13"/>
            <p:cNvSpPr/>
            <p:nvPr/>
          </p:nvSpPr>
          <p:spPr>
            <a:xfrm>
              <a:off x="35496" y="5214651"/>
              <a:ext cx="4752528" cy="167073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5244887"/>
              <a:ext cx="3096344" cy="1568489"/>
            </a:xfrm>
            <a:prstGeom prst="rect">
              <a:avLst/>
            </a:prstGeom>
          </p:spPr>
        </p:pic>
        <p:sp>
          <p:nvSpPr>
            <p:cNvPr id="15" name="CasellaDiTesto 14"/>
            <p:cNvSpPr txBox="1"/>
            <p:nvPr/>
          </p:nvSpPr>
          <p:spPr>
            <a:xfrm>
              <a:off x="3275856" y="5709997"/>
              <a:ext cx="1584176" cy="584775"/>
            </a:xfrm>
            <a:prstGeom prst="rect">
              <a:avLst/>
            </a:prstGeom>
            <a:noFill/>
          </p:spPr>
          <p:txBody>
            <a:bodyPr wrap="square" rtlCol="0">
              <a:spAutoFit/>
            </a:bodyPr>
            <a:lstStyle/>
            <a:p>
              <a:pPr algn="ctr"/>
              <a:r>
                <a:rPr lang="it-IT" sz="3200" dirty="0" smtClean="0">
                  <a:solidFill>
                    <a:schemeClr val="bg1"/>
                  </a:solidFill>
                </a:rPr>
                <a:t>Board 4</a:t>
              </a:r>
              <a:endParaRPr lang="it-IT" sz="3200" dirty="0">
                <a:solidFill>
                  <a:schemeClr val="bg1"/>
                </a:solidFill>
              </a:endParaRPr>
            </a:p>
          </p:txBody>
        </p:sp>
      </p:grpSp>
      <p:grpSp>
        <p:nvGrpSpPr>
          <p:cNvPr id="21" name="Gruppo 20"/>
          <p:cNvGrpSpPr/>
          <p:nvPr/>
        </p:nvGrpSpPr>
        <p:grpSpPr>
          <a:xfrm>
            <a:off x="107504" y="1124744"/>
            <a:ext cx="8208912" cy="4628266"/>
            <a:chOff x="395536" y="1715356"/>
            <a:chExt cx="8388424" cy="4772282"/>
          </a:xfrm>
        </p:grpSpPr>
        <p:sp>
          <p:nvSpPr>
            <p:cNvPr id="17" name="Rettangolo 16"/>
            <p:cNvSpPr/>
            <p:nvPr/>
          </p:nvSpPr>
          <p:spPr>
            <a:xfrm>
              <a:off x="395536" y="1715356"/>
              <a:ext cx="8388424" cy="477228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560" y="2420888"/>
              <a:ext cx="8064896" cy="3985216"/>
            </a:xfrm>
            <a:prstGeom prst="rect">
              <a:avLst/>
            </a:prstGeom>
          </p:spPr>
        </p:pic>
        <p:sp>
          <p:nvSpPr>
            <p:cNvPr id="18" name="CasellaDiTesto 17"/>
            <p:cNvSpPr txBox="1"/>
            <p:nvPr/>
          </p:nvSpPr>
          <p:spPr>
            <a:xfrm>
              <a:off x="611560" y="1774557"/>
              <a:ext cx="7992888" cy="646331"/>
            </a:xfrm>
            <a:prstGeom prst="rect">
              <a:avLst/>
            </a:prstGeom>
            <a:noFill/>
          </p:spPr>
          <p:txBody>
            <a:bodyPr wrap="square" rtlCol="0">
              <a:spAutoFit/>
            </a:bodyPr>
            <a:lstStyle/>
            <a:p>
              <a:pPr algn="ctr"/>
              <a:r>
                <a:rPr lang="it-IT" sz="3600" dirty="0" smtClean="0"/>
                <a:t>Trigger Time</a:t>
              </a:r>
              <a:endParaRPr lang="it-IT" sz="3600" dirty="0"/>
            </a:p>
          </p:txBody>
        </p:sp>
      </p:grpSp>
      <p:sp>
        <p:nvSpPr>
          <p:cNvPr id="22" name="CasellaDiTesto 21"/>
          <p:cNvSpPr txBox="1"/>
          <p:nvPr/>
        </p:nvSpPr>
        <p:spPr>
          <a:xfrm>
            <a:off x="5233382" y="98629"/>
            <a:ext cx="2434962" cy="954107"/>
          </a:xfrm>
          <a:prstGeom prst="rect">
            <a:avLst/>
          </a:prstGeom>
          <a:noFill/>
        </p:spPr>
        <p:txBody>
          <a:bodyPr wrap="none" rtlCol="0">
            <a:spAutoFit/>
          </a:bodyPr>
          <a:lstStyle/>
          <a:p>
            <a:pPr algn="ctr"/>
            <a:r>
              <a:rPr lang="it-IT" sz="2800" dirty="0" err="1" smtClean="0">
                <a:solidFill>
                  <a:schemeClr val="tx2"/>
                </a:solidFill>
              </a:rPr>
              <a:t>Triggered</a:t>
            </a:r>
            <a:r>
              <a:rPr lang="it-IT" sz="2800" dirty="0" smtClean="0">
                <a:solidFill>
                  <a:schemeClr val="tx2"/>
                </a:solidFill>
              </a:rPr>
              <a:t> </a:t>
            </a:r>
            <a:r>
              <a:rPr lang="it-IT" sz="2800" dirty="0" err="1" smtClean="0">
                <a:solidFill>
                  <a:schemeClr val="tx2"/>
                </a:solidFill>
              </a:rPr>
              <a:t>track</a:t>
            </a:r>
            <a:r>
              <a:rPr lang="it-IT" sz="2800" dirty="0" smtClean="0">
                <a:solidFill>
                  <a:schemeClr val="tx2"/>
                </a:solidFill>
              </a:rPr>
              <a:t> </a:t>
            </a:r>
          </a:p>
          <a:p>
            <a:pPr algn="ctr"/>
            <a:r>
              <a:rPr lang="it-IT" sz="2800" dirty="0" err="1">
                <a:solidFill>
                  <a:schemeClr val="tx2"/>
                </a:solidFill>
              </a:rPr>
              <a:t>E</a:t>
            </a:r>
            <a:r>
              <a:rPr lang="it-IT" sz="2800" dirty="0" err="1" smtClean="0">
                <a:solidFill>
                  <a:schemeClr val="tx2"/>
                </a:solidFill>
              </a:rPr>
              <a:t>xample</a:t>
            </a:r>
            <a:r>
              <a:rPr lang="it-IT" sz="2800" dirty="0" smtClean="0">
                <a:solidFill>
                  <a:schemeClr val="tx2"/>
                </a:solidFill>
              </a:rPr>
              <a:t> 1</a:t>
            </a:r>
            <a:endParaRPr lang="it-IT" sz="2800" dirty="0">
              <a:solidFill>
                <a:schemeClr val="tx2"/>
              </a:solidFill>
            </a:endParaRPr>
          </a:p>
        </p:txBody>
      </p:sp>
    </p:spTree>
    <p:extLst>
      <p:ext uri="{BB962C8B-B14F-4D97-AF65-F5344CB8AC3E}">
        <p14:creationId xmlns:p14="http://schemas.microsoft.com/office/powerpoint/2010/main" val="48539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p:cNvGrpSpPr/>
          <p:nvPr/>
        </p:nvGrpSpPr>
        <p:grpSpPr>
          <a:xfrm>
            <a:off x="35496" y="3486459"/>
            <a:ext cx="4824536" cy="1670733"/>
            <a:chOff x="35496" y="3486459"/>
            <a:chExt cx="4824536" cy="1670733"/>
          </a:xfrm>
        </p:grpSpPr>
        <p:sp>
          <p:nvSpPr>
            <p:cNvPr id="12" name="Rettangolo 11"/>
            <p:cNvSpPr/>
            <p:nvPr/>
          </p:nvSpPr>
          <p:spPr>
            <a:xfrm>
              <a:off x="35496" y="3486459"/>
              <a:ext cx="4752528" cy="167073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3275856" y="3981805"/>
              <a:ext cx="1584176" cy="584775"/>
            </a:xfrm>
            <a:prstGeom prst="rect">
              <a:avLst/>
            </a:prstGeom>
            <a:noFill/>
          </p:spPr>
          <p:txBody>
            <a:bodyPr wrap="square" rtlCol="0">
              <a:spAutoFit/>
            </a:bodyPr>
            <a:lstStyle/>
            <a:p>
              <a:pPr algn="ctr"/>
              <a:r>
                <a:rPr lang="it-IT" sz="3200" dirty="0" smtClean="0">
                  <a:solidFill>
                    <a:schemeClr val="bg1"/>
                  </a:solidFill>
                </a:rPr>
                <a:t>Board 3</a:t>
              </a:r>
              <a:endParaRPr lang="it-IT" sz="3200" dirty="0">
                <a:solidFill>
                  <a:schemeClr val="bg1"/>
                </a:solidFill>
              </a:endParaRPr>
            </a:p>
          </p:txBody>
        </p:sp>
        <p:sp>
          <p:nvSpPr>
            <p:cNvPr id="2" name="Rettangolo 1"/>
            <p:cNvSpPr/>
            <p:nvPr/>
          </p:nvSpPr>
          <p:spPr>
            <a:xfrm>
              <a:off x="144015" y="3535280"/>
              <a:ext cx="3131841" cy="15686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7" name="Gruppo 6"/>
          <p:cNvGrpSpPr/>
          <p:nvPr/>
        </p:nvGrpSpPr>
        <p:grpSpPr>
          <a:xfrm>
            <a:off x="35496" y="5214651"/>
            <a:ext cx="4824536" cy="1670733"/>
            <a:chOff x="35496" y="5214651"/>
            <a:chExt cx="4824536" cy="1670733"/>
          </a:xfrm>
        </p:grpSpPr>
        <p:sp>
          <p:nvSpPr>
            <p:cNvPr id="14" name="Rettangolo 13"/>
            <p:cNvSpPr/>
            <p:nvPr/>
          </p:nvSpPr>
          <p:spPr>
            <a:xfrm>
              <a:off x="35496" y="5214651"/>
              <a:ext cx="4752528" cy="167073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3275856" y="5709997"/>
              <a:ext cx="1584176" cy="584775"/>
            </a:xfrm>
            <a:prstGeom prst="rect">
              <a:avLst/>
            </a:prstGeom>
            <a:noFill/>
          </p:spPr>
          <p:txBody>
            <a:bodyPr wrap="square" rtlCol="0">
              <a:spAutoFit/>
            </a:bodyPr>
            <a:lstStyle/>
            <a:p>
              <a:pPr algn="ctr"/>
              <a:r>
                <a:rPr lang="it-IT" sz="3200" dirty="0" smtClean="0">
                  <a:solidFill>
                    <a:schemeClr val="bg1"/>
                  </a:solidFill>
                </a:rPr>
                <a:t>Board 4</a:t>
              </a:r>
              <a:endParaRPr lang="it-IT" sz="3200" dirty="0">
                <a:solidFill>
                  <a:schemeClr val="bg1"/>
                </a:solidFill>
              </a:endParaRPr>
            </a:p>
          </p:txBody>
        </p:sp>
        <p:sp>
          <p:nvSpPr>
            <p:cNvPr id="19" name="Rettangolo 18"/>
            <p:cNvSpPr/>
            <p:nvPr/>
          </p:nvSpPr>
          <p:spPr>
            <a:xfrm>
              <a:off x="144015" y="5244683"/>
              <a:ext cx="3131841" cy="15686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5" name="Gruppo 4"/>
          <p:cNvGrpSpPr/>
          <p:nvPr/>
        </p:nvGrpSpPr>
        <p:grpSpPr>
          <a:xfrm>
            <a:off x="35496" y="1758267"/>
            <a:ext cx="4824536" cy="1670733"/>
            <a:chOff x="35496" y="1758267"/>
            <a:chExt cx="4824536" cy="1670733"/>
          </a:xfrm>
        </p:grpSpPr>
        <p:sp>
          <p:nvSpPr>
            <p:cNvPr id="10" name="Rettangolo 9"/>
            <p:cNvSpPr/>
            <p:nvPr/>
          </p:nvSpPr>
          <p:spPr>
            <a:xfrm>
              <a:off x="35496" y="1758267"/>
              <a:ext cx="4752528" cy="167073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3275856" y="2253613"/>
              <a:ext cx="1584176" cy="584775"/>
            </a:xfrm>
            <a:prstGeom prst="rect">
              <a:avLst/>
            </a:prstGeom>
            <a:noFill/>
          </p:spPr>
          <p:txBody>
            <a:bodyPr wrap="square" rtlCol="0">
              <a:spAutoFit/>
            </a:bodyPr>
            <a:lstStyle/>
            <a:p>
              <a:pPr algn="ctr"/>
              <a:r>
                <a:rPr lang="it-IT" sz="3200" dirty="0" smtClean="0">
                  <a:solidFill>
                    <a:schemeClr val="bg1"/>
                  </a:solidFill>
                </a:rPr>
                <a:t>Board 2</a:t>
              </a:r>
              <a:endParaRPr lang="it-IT" sz="3200" dirty="0">
                <a:solidFill>
                  <a:schemeClr val="bg1"/>
                </a:solidFill>
              </a:endParaRP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015" y="1772816"/>
              <a:ext cx="3131841" cy="1635625"/>
            </a:xfrm>
            <a:prstGeom prst="rect">
              <a:avLst/>
            </a:prstGeom>
          </p:spPr>
        </p:pic>
      </p:grpSp>
      <p:grpSp>
        <p:nvGrpSpPr>
          <p:cNvPr id="4" name="Gruppo 3"/>
          <p:cNvGrpSpPr/>
          <p:nvPr/>
        </p:nvGrpSpPr>
        <p:grpSpPr>
          <a:xfrm>
            <a:off x="35496" y="44623"/>
            <a:ext cx="4824536" cy="1670733"/>
            <a:chOff x="35496" y="44623"/>
            <a:chExt cx="4824536" cy="1670733"/>
          </a:xfrm>
        </p:grpSpPr>
        <p:sp>
          <p:nvSpPr>
            <p:cNvPr id="8" name="Rettangolo 7"/>
            <p:cNvSpPr/>
            <p:nvPr/>
          </p:nvSpPr>
          <p:spPr>
            <a:xfrm>
              <a:off x="35496" y="44623"/>
              <a:ext cx="4752528" cy="167073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3275856" y="539969"/>
              <a:ext cx="1584176" cy="584775"/>
            </a:xfrm>
            <a:prstGeom prst="rect">
              <a:avLst/>
            </a:prstGeom>
            <a:noFill/>
          </p:spPr>
          <p:txBody>
            <a:bodyPr wrap="square" rtlCol="0">
              <a:spAutoFit/>
            </a:bodyPr>
            <a:lstStyle/>
            <a:p>
              <a:pPr algn="ctr"/>
              <a:r>
                <a:rPr lang="it-IT" sz="3200" dirty="0" smtClean="0">
                  <a:solidFill>
                    <a:schemeClr val="bg1"/>
                  </a:solidFill>
                </a:rPr>
                <a:t>Board 1</a:t>
              </a:r>
              <a:endParaRPr lang="it-IT" sz="3200" dirty="0">
                <a:solidFill>
                  <a:schemeClr val="bg1"/>
                </a:solidFill>
              </a:endParaRPr>
            </a:p>
          </p:txBody>
        </p:sp>
        <p:pic>
          <p:nvPicPr>
            <p:cNvPr id="21" name="Immagin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16" y="129109"/>
              <a:ext cx="3131840" cy="1571699"/>
            </a:xfrm>
            <a:prstGeom prst="rect">
              <a:avLst/>
            </a:prstGeom>
          </p:spPr>
        </p:pic>
      </p:grpSp>
      <p:grpSp>
        <p:nvGrpSpPr>
          <p:cNvPr id="16" name="Gruppo 15"/>
          <p:cNvGrpSpPr/>
          <p:nvPr/>
        </p:nvGrpSpPr>
        <p:grpSpPr>
          <a:xfrm>
            <a:off x="35496" y="1268760"/>
            <a:ext cx="8316416" cy="4781257"/>
            <a:chOff x="251520" y="1772816"/>
            <a:chExt cx="8748464" cy="5040560"/>
          </a:xfrm>
        </p:grpSpPr>
        <p:sp>
          <p:nvSpPr>
            <p:cNvPr id="17" name="Rettangolo 16"/>
            <p:cNvSpPr/>
            <p:nvPr/>
          </p:nvSpPr>
          <p:spPr>
            <a:xfrm>
              <a:off x="251520" y="1772816"/>
              <a:ext cx="8748464" cy="504056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2420887"/>
              <a:ext cx="8424936" cy="4256875"/>
            </a:xfrm>
            <a:prstGeom prst="rect">
              <a:avLst/>
            </a:prstGeom>
          </p:spPr>
        </p:pic>
        <p:sp>
          <p:nvSpPr>
            <p:cNvPr id="18" name="CasellaDiTesto 17"/>
            <p:cNvSpPr txBox="1"/>
            <p:nvPr/>
          </p:nvSpPr>
          <p:spPr>
            <a:xfrm>
              <a:off x="395536" y="1772816"/>
              <a:ext cx="8352928" cy="646331"/>
            </a:xfrm>
            <a:prstGeom prst="rect">
              <a:avLst/>
            </a:prstGeom>
            <a:noFill/>
          </p:spPr>
          <p:txBody>
            <a:bodyPr wrap="square" rtlCol="0">
              <a:spAutoFit/>
            </a:bodyPr>
            <a:lstStyle/>
            <a:p>
              <a:pPr algn="ctr"/>
              <a:r>
                <a:rPr lang="it-IT" sz="3600" dirty="0" smtClean="0"/>
                <a:t>Trigger Time</a:t>
              </a:r>
              <a:endParaRPr lang="it-IT" sz="3600" dirty="0"/>
            </a:p>
          </p:txBody>
        </p:sp>
      </p:grpSp>
      <p:sp>
        <p:nvSpPr>
          <p:cNvPr id="23" name="Rettangolo 22"/>
          <p:cNvSpPr/>
          <p:nvPr/>
        </p:nvSpPr>
        <p:spPr>
          <a:xfrm>
            <a:off x="5076056" y="129109"/>
            <a:ext cx="3275856" cy="954107"/>
          </a:xfrm>
          <a:prstGeom prst="rect">
            <a:avLst/>
          </a:prstGeom>
        </p:spPr>
        <p:txBody>
          <a:bodyPr wrap="square">
            <a:spAutoFit/>
          </a:bodyPr>
          <a:lstStyle/>
          <a:p>
            <a:pPr algn="ctr"/>
            <a:r>
              <a:rPr lang="it-IT" sz="2800" dirty="0" err="1">
                <a:solidFill>
                  <a:schemeClr val="tx2"/>
                </a:solidFill>
              </a:rPr>
              <a:t>Triggered</a:t>
            </a:r>
            <a:r>
              <a:rPr lang="it-IT" sz="2800" dirty="0">
                <a:solidFill>
                  <a:schemeClr val="tx2"/>
                </a:solidFill>
              </a:rPr>
              <a:t> </a:t>
            </a:r>
            <a:r>
              <a:rPr lang="it-IT" sz="2800" dirty="0" err="1">
                <a:solidFill>
                  <a:schemeClr val="tx2"/>
                </a:solidFill>
              </a:rPr>
              <a:t>track</a:t>
            </a:r>
            <a:r>
              <a:rPr lang="it-IT" sz="2800" dirty="0">
                <a:solidFill>
                  <a:schemeClr val="tx2"/>
                </a:solidFill>
              </a:rPr>
              <a:t> </a:t>
            </a:r>
          </a:p>
          <a:p>
            <a:pPr algn="ctr"/>
            <a:r>
              <a:rPr lang="it-IT" sz="2800" dirty="0" err="1">
                <a:solidFill>
                  <a:schemeClr val="tx2"/>
                </a:solidFill>
              </a:rPr>
              <a:t>Example</a:t>
            </a:r>
            <a:r>
              <a:rPr lang="it-IT" sz="2800" dirty="0">
                <a:solidFill>
                  <a:schemeClr val="tx2"/>
                </a:solidFill>
              </a:rPr>
              <a:t> </a:t>
            </a:r>
            <a:r>
              <a:rPr lang="it-IT" sz="2800" dirty="0" smtClean="0">
                <a:solidFill>
                  <a:schemeClr val="tx2"/>
                </a:solidFill>
              </a:rPr>
              <a:t>2</a:t>
            </a:r>
            <a:endParaRPr lang="it-IT" sz="2800" dirty="0">
              <a:solidFill>
                <a:schemeClr val="tx2"/>
              </a:solidFill>
            </a:endParaRPr>
          </a:p>
        </p:txBody>
      </p:sp>
    </p:spTree>
    <p:extLst>
      <p:ext uri="{BB962C8B-B14F-4D97-AF65-F5344CB8AC3E}">
        <p14:creationId xmlns:p14="http://schemas.microsoft.com/office/powerpoint/2010/main" val="266365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35496" y="44623"/>
            <a:ext cx="4824536" cy="1670733"/>
            <a:chOff x="35496" y="44623"/>
            <a:chExt cx="4824536" cy="1670733"/>
          </a:xfrm>
        </p:grpSpPr>
        <p:sp>
          <p:nvSpPr>
            <p:cNvPr id="8" name="Rettangolo 7"/>
            <p:cNvSpPr/>
            <p:nvPr/>
          </p:nvSpPr>
          <p:spPr>
            <a:xfrm>
              <a:off x="35496" y="44623"/>
              <a:ext cx="4752528" cy="167073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3275856" y="539969"/>
              <a:ext cx="1584176" cy="584775"/>
            </a:xfrm>
            <a:prstGeom prst="rect">
              <a:avLst/>
            </a:prstGeom>
            <a:noFill/>
          </p:spPr>
          <p:txBody>
            <a:bodyPr wrap="square" rtlCol="0">
              <a:spAutoFit/>
            </a:bodyPr>
            <a:lstStyle/>
            <a:p>
              <a:pPr algn="ctr"/>
              <a:r>
                <a:rPr lang="it-IT" sz="3200" dirty="0" smtClean="0">
                  <a:solidFill>
                    <a:schemeClr val="bg1"/>
                  </a:solidFill>
                </a:rPr>
                <a:t>Board 1</a:t>
              </a:r>
              <a:endParaRPr lang="it-IT" sz="3200" dirty="0">
                <a:solidFill>
                  <a:schemeClr val="bg1"/>
                </a:solidFill>
              </a:endParaRPr>
            </a:p>
          </p:txBody>
        </p:sp>
        <p:sp>
          <p:nvSpPr>
            <p:cNvPr id="2" name="Rettangolo 1"/>
            <p:cNvSpPr/>
            <p:nvPr/>
          </p:nvSpPr>
          <p:spPr>
            <a:xfrm>
              <a:off x="72008" y="102084"/>
              <a:ext cx="3275855" cy="15987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7" name="Gruppo 6"/>
          <p:cNvGrpSpPr/>
          <p:nvPr/>
        </p:nvGrpSpPr>
        <p:grpSpPr>
          <a:xfrm>
            <a:off x="35496" y="1758267"/>
            <a:ext cx="4824536" cy="1670733"/>
            <a:chOff x="35496" y="1758267"/>
            <a:chExt cx="4824536" cy="1670733"/>
          </a:xfrm>
        </p:grpSpPr>
        <p:sp>
          <p:nvSpPr>
            <p:cNvPr id="10" name="Rettangolo 9"/>
            <p:cNvSpPr/>
            <p:nvPr/>
          </p:nvSpPr>
          <p:spPr>
            <a:xfrm>
              <a:off x="35496" y="1758267"/>
              <a:ext cx="4752528" cy="167073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3275856" y="2253613"/>
              <a:ext cx="1584176" cy="584775"/>
            </a:xfrm>
            <a:prstGeom prst="rect">
              <a:avLst/>
            </a:prstGeom>
            <a:noFill/>
          </p:spPr>
          <p:txBody>
            <a:bodyPr wrap="square" rtlCol="0">
              <a:spAutoFit/>
            </a:bodyPr>
            <a:lstStyle/>
            <a:p>
              <a:pPr algn="ctr"/>
              <a:r>
                <a:rPr lang="it-IT" sz="3200" dirty="0" smtClean="0">
                  <a:solidFill>
                    <a:schemeClr val="bg1"/>
                  </a:solidFill>
                </a:rPr>
                <a:t>Board 2</a:t>
              </a:r>
              <a:endParaRPr lang="it-IT" sz="3200" dirty="0">
                <a:solidFill>
                  <a:schemeClr val="bg1"/>
                </a:solidFill>
              </a:endParaRPr>
            </a:p>
          </p:txBody>
        </p:sp>
        <p:sp>
          <p:nvSpPr>
            <p:cNvPr id="19" name="Rettangolo 18"/>
            <p:cNvSpPr/>
            <p:nvPr/>
          </p:nvSpPr>
          <p:spPr>
            <a:xfrm>
              <a:off x="72008" y="1772816"/>
              <a:ext cx="3275855" cy="16407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6" name="Gruppo 15"/>
          <p:cNvGrpSpPr/>
          <p:nvPr/>
        </p:nvGrpSpPr>
        <p:grpSpPr>
          <a:xfrm>
            <a:off x="35496" y="3486459"/>
            <a:ext cx="4824536" cy="1670733"/>
            <a:chOff x="35496" y="3486459"/>
            <a:chExt cx="4824536" cy="1670733"/>
          </a:xfrm>
        </p:grpSpPr>
        <p:sp>
          <p:nvSpPr>
            <p:cNvPr id="12" name="Rettangolo 11"/>
            <p:cNvSpPr/>
            <p:nvPr/>
          </p:nvSpPr>
          <p:spPr>
            <a:xfrm>
              <a:off x="35496" y="3486459"/>
              <a:ext cx="4752528" cy="167073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3275856" y="3981805"/>
              <a:ext cx="1584176" cy="584775"/>
            </a:xfrm>
            <a:prstGeom prst="rect">
              <a:avLst/>
            </a:prstGeom>
            <a:noFill/>
          </p:spPr>
          <p:txBody>
            <a:bodyPr wrap="square" rtlCol="0">
              <a:spAutoFit/>
            </a:bodyPr>
            <a:lstStyle/>
            <a:p>
              <a:pPr algn="ctr"/>
              <a:r>
                <a:rPr lang="it-IT" sz="3200" dirty="0" smtClean="0">
                  <a:solidFill>
                    <a:schemeClr val="bg1"/>
                  </a:solidFill>
                </a:rPr>
                <a:t>Board 3</a:t>
              </a:r>
              <a:endParaRPr lang="it-IT" sz="3200" dirty="0">
                <a:solidFill>
                  <a:schemeClr val="bg1"/>
                </a:solidFill>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8" y="3501008"/>
              <a:ext cx="3275856" cy="1628293"/>
            </a:xfrm>
            <a:prstGeom prst="rect">
              <a:avLst/>
            </a:prstGeom>
          </p:spPr>
        </p:pic>
      </p:grpSp>
      <p:grpSp>
        <p:nvGrpSpPr>
          <p:cNvPr id="20" name="Gruppo 19"/>
          <p:cNvGrpSpPr/>
          <p:nvPr/>
        </p:nvGrpSpPr>
        <p:grpSpPr>
          <a:xfrm>
            <a:off x="35496" y="5214651"/>
            <a:ext cx="4824536" cy="1670733"/>
            <a:chOff x="35496" y="5214651"/>
            <a:chExt cx="4824536" cy="1670733"/>
          </a:xfrm>
        </p:grpSpPr>
        <p:sp>
          <p:nvSpPr>
            <p:cNvPr id="14" name="Rettangolo 13"/>
            <p:cNvSpPr/>
            <p:nvPr/>
          </p:nvSpPr>
          <p:spPr>
            <a:xfrm>
              <a:off x="35496" y="5214651"/>
              <a:ext cx="4752528" cy="167073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3275856" y="5709997"/>
              <a:ext cx="1584176" cy="584775"/>
            </a:xfrm>
            <a:prstGeom prst="rect">
              <a:avLst/>
            </a:prstGeom>
            <a:noFill/>
          </p:spPr>
          <p:txBody>
            <a:bodyPr wrap="square" rtlCol="0">
              <a:spAutoFit/>
            </a:bodyPr>
            <a:lstStyle/>
            <a:p>
              <a:pPr algn="ctr"/>
              <a:r>
                <a:rPr lang="it-IT" sz="3200" dirty="0" smtClean="0">
                  <a:solidFill>
                    <a:schemeClr val="bg1"/>
                  </a:solidFill>
                </a:rPr>
                <a:t>Board 4</a:t>
              </a:r>
              <a:endParaRPr lang="it-IT" sz="3200" dirty="0">
                <a:solidFill>
                  <a:schemeClr val="bg1"/>
                </a:solidFill>
              </a:endParaRP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8" y="5229200"/>
              <a:ext cx="3275856" cy="1629504"/>
            </a:xfrm>
            <a:prstGeom prst="rect">
              <a:avLst/>
            </a:prstGeom>
          </p:spPr>
        </p:pic>
      </p:grpSp>
      <p:grpSp>
        <p:nvGrpSpPr>
          <p:cNvPr id="21" name="Gruppo 20"/>
          <p:cNvGrpSpPr/>
          <p:nvPr/>
        </p:nvGrpSpPr>
        <p:grpSpPr>
          <a:xfrm>
            <a:off x="35496" y="1268760"/>
            <a:ext cx="8316416" cy="4896544"/>
            <a:chOff x="504056" y="1758267"/>
            <a:chExt cx="8532440" cy="4983101"/>
          </a:xfrm>
        </p:grpSpPr>
        <p:sp>
          <p:nvSpPr>
            <p:cNvPr id="17" name="Rettangolo 16"/>
            <p:cNvSpPr/>
            <p:nvPr/>
          </p:nvSpPr>
          <p:spPr>
            <a:xfrm>
              <a:off x="504056" y="1758267"/>
              <a:ext cx="8532440" cy="498310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683568" y="1844824"/>
              <a:ext cx="8136904" cy="646331"/>
            </a:xfrm>
            <a:prstGeom prst="rect">
              <a:avLst/>
            </a:prstGeom>
            <a:noFill/>
          </p:spPr>
          <p:txBody>
            <a:bodyPr wrap="square" rtlCol="0">
              <a:spAutoFit/>
            </a:bodyPr>
            <a:lstStyle/>
            <a:p>
              <a:pPr algn="ctr"/>
              <a:r>
                <a:rPr lang="it-IT" sz="3600" dirty="0" smtClean="0"/>
                <a:t>Trigger Time</a:t>
              </a:r>
              <a:endParaRPr lang="it-IT" sz="3600" dirty="0"/>
            </a:p>
          </p:txBody>
        </p:sp>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2492896"/>
              <a:ext cx="8136904" cy="4117324"/>
            </a:xfrm>
            <a:prstGeom prst="rect">
              <a:avLst/>
            </a:prstGeom>
          </p:spPr>
        </p:pic>
      </p:grpSp>
      <p:sp>
        <p:nvSpPr>
          <p:cNvPr id="23" name="Rettangolo 22"/>
          <p:cNvSpPr/>
          <p:nvPr/>
        </p:nvSpPr>
        <p:spPr>
          <a:xfrm>
            <a:off x="5076056" y="129109"/>
            <a:ext cx="3275856" cy="954107"/>
          </a:xfrm>
          <a:prstGeom prst="rect">
            <a:avLst/>
          </a:prstGeom>
        </p:spPr>
        <p:txBody>
          <a:bodyPr wrap="square">
            <a:spAutoFit/>
          </a:bodyPr>
          <a:lstStyle/>
          <a:p>
            <a:pPr algn="ctr"/>
            <a:r>
              <a:rPr lang="it-IT" sz="2800" dirty="0" err="1">
                <a:solidFill>
                  <a:schemeClr val="tx2"/>
                </a:solidFill>
              </a:rPr>
              <a:t>Triggered</a:t>
            </a:r>
            <a:r>
              <a:rPr lang="it-IT" sz="2800" dirty="0">
                <a:solidFill>
                  <a:schemeClr val="tx2"/>
                </a:solidFill>
              </a:rPr>
              <a:t> </a:t>
            </a:r>
            <a:r>
              <a:rPr lang="it-IT" sz="2800" dirty="0" err="1">
                <a:solidFill>
                  <a:schemeClr val="tx2"/>
                </a:solidFill>
              </a:rPr>
              <a:t>track</a:t>
            </a:r>
            <a:r>
              <a:rPr lang="it-IT" sz="2800" dirty="0">
                <a:solidFill>
                  <a:schemeClr val="tx2"/>
                </a:solidFill>
              </a:rPr>
              <a:t> </a:t>
            </a:r>
          </a:p>
          <a:p>
            <a:pPr algn="ctr"/>
            <a:r>
              <a:rPr lang="it-IT" sz="2800" dirty="0" err="1">
                <a:solidFill>
                  <a:schemeClr val="tx2"/>
                </a:solidFill>
              </a:rPr>
              <a:t>Example</a:t>
            </a:r>
            <a:r>
              <a:rPr lang="it-IT" sz="2800" dirty="0">
                <a:solidFill>
                  <a:schemeClr val="tx2"/>
                </a:solidFill>
              </a:rPr>
              <a:t> 3</a:t>
            </a:r>
          </a:p>
        </p:txBody>
      </p:sp>
      <p:sp>
        <p:nvSpPr>
          <p:cNvPr id="24" name="Rettangolo 23"/>
          <p:cNvSpPr/>
          <p:nvPr/>
        </p:nvSpPr>
        <p:spPr>
          <a:xfrm>
            <a:off x="6713984" y="3486459"/>
            <a:ext cx="1637928" cy="835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Trigger time </a:t>
            </a:r>
            <a:r>
              <a:rPr lang="it-IT" dirty="0" err="1" smtClean="0"/>
              <a:t>occurs</a:t>
            </a:r>
            <a:r>
              <a:rPr lang="it-IT" dirty="0" smtClean="0"/>
              <a:t> </a:t>
            </a:r>
            <a:r>
              <a:rPr lang="it-IT" dirty="0" err="1" smtClean="0"/>
              <a:t>at</a:t>
            </a:r>
            <a:r>
              <a:rPr lang="it-IT" dirty="0" smtClean="0"/>
              <a:t> </a:t>
            </a:r>
            <a:r>
              <a:rPr lang="it-IT" dirty="0" err="1" smtClean="0"/>
              <a:t>about</a:t>
            </a:r>
            <a:r>
              <a:rPr lang="it-IT" dirty="0" smtClean="0"/>
              <a:t> 900 ns</a:t>
            </a:r>
            <a:endParaRPr lang="it-IT" dirty="0"/>
          </a:p>
        </p:txBody>
      </p:sp>
    </p:spTree>
    <p:extLst>
      <p:ext uri="{BB962C8B-B14F-4D97-AF65-F5344CB8AC3E}">
        <p14:creationId xmlns:p14="http://schemas.microsoft.com/office/powerpoint/2010/main" val="311843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To be </a:t>
            </a:r>
            <a:r>
              <a:rPr lang="it-IT" dirty="0" err="1" smtClean="0"/>
              <a:t>compared</a:t>
            </a:r>
            <a:r>
              <a:rPr lang="it-IT" dirty="0" smtClean="0"/>
              <a:t> with ……</a:t>
            </a:r>
            <a:endParaRPr lang="it-IT" dirty="0"/>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t="2525" r="33204" b="6061"/>
          <a:stretch/>
        </p:blipFill>
        <p:spPr>
          <a:xfrm>
            <a:off x="107504" y="1665459"/>
            <a:ext cx="6107832" cy="5015345"/>
          </a:xfrm>
          <a:prstGeom prst="rect">
            <a:avLst/>
          </a:prstGeom>
        </p:spPr>
      </p:pic>
      <p:sp>
        <p:nvSpPr>
          <p:cNvPr id="7" name="CasellaDiTesto 6"/>
          <p:cNvSpPr txBox="1"/>
          <p:nvPr/>
        </p:nvSpPr>
        <p:spPr>
          <a:xfrm>
            <a:off x="6215336" y="4437112"/>
            <a:ext cx="2245096" cy="646331"/>
          </a:xfrm>
          <a:prstGeom prst="rect">
            <a:avLst/>
          </a:prstGeom>
          <a:noFill/>
        </p:spPr>
        <p:txBody>
          <a:bodyPr wrap="square" rtlCol="0">
            <a:spAutoFit/>
          </a:bodyPr>
          <a:lstStyle/>
          <a:p>
            <a:r>
              <a:rPr lang="it-IT" dirty="0" smtClean="0"/>
              <a:t>Trigger time </a:t>
            </a:r>
            <a:r>
              <a:rPr lang="it-IT" dirty="0" err="1" smtClean="0"/>
              <a:t>occurs</a:t>
            </a:r>
            <a:r>
              <a:rPr lang="it-IT" dirty="0" smtClean="0"/>
              <a:t> </a:t>
            </a:r>
            <a:r>
              <a:rPr lang="it-IT" dirty="0" err="1" smtClean="0"/>
              <a:t>at</a:t>
            </a:r>
            <a:r>
              <a:rPr lang="it-IT" dirty="0" smtClean="0"/>
              <a:t> </a:t>
            </a:r>
          </a:p>
          <a:p>
            <a:r>
              <a:rPr lang="it-IT" dirty="0" err="1"/>
              <a:t>a</a:t>
            </a:r>
            <a:r>
              <a:rPr lang="it-IT" dirty="0" err="1" smtClean="0"/>
              <a:t>bout</a:t>
            </a:r>
            <a:r>
              <a:rPr lang="it-IT" dirty="0" smtClean="0"/>
              <a:t> 250 ns</a:t>
            </a:r>
            <a:endParaRPr lang="it-IT" dirty="0"/>
          </a:p>
        </p:txBody>
      </p:sp>
      <p:cxnSp>
        <p:nvCxnSpPr>
          <p:cNvPr id="9" name="Connettore 2 8"/>
          <p:cNvCxnSpPr/>
          <p:nvPr/>
        </p:nvCxnSpPr>
        <p:spPr>
          <a:xfrm flipH="1">
            <a:off x="5292080" y="5083443"/>
            <a:ext cx="9232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6156176" y="5083443"/>
            <a:ext cx="2415405" cy="646331"/>
          </a:xfrm>
          <a:prstGeom prst="rect">
            <a:avLst/>
          </a:prstGeom>
          <a:noFill/>
        </p:spPr>
        <p:txBody>
          <a:bodyPr wrap="none" rtlCol="0">
            <a:spAutoFit/>
          </a:bodyPr>
          <a:lstStyle/>
          <a:p>
            <a:r>
              <a:rPr lang="it-IT" dirty="0" smtClean="0"/>
              <a:t>TSF </a:t>
            </a:r>
            <a:r>
              <a:rPr lang="it-IT" dirty="0" err="1" smtClean="0"/>
              <a:t>latency</a:t>
            </a:r>
            <a:r>
              <a:rPr lang="it-IT" dirty="0" smtClean="0"/>
              <a:t> 750 ns</a:t>
            </a:r>
          </a:p>
          <a:p>
            <a:r>
              <a:rPr lang="it-IT" dirty="0" smtClean="0"/>
              <a:t>in </a:t>
            </a:r>
            <a:r>
              <a:rPr lang="it-IT" dirty="0" err="1" smtClean="0"/>
              <a:t>this</a:t>
            </a:r>
            <a:r>
              <a:rPr lang="it-IT" dirty="0" smtClean="0"/>
              <a:t>  </a:t>
            </a:r>
            <a:r>
              <a:rPr lang="it-IT" dirty="0" err="1" smtClean="0"/>
              <a:t>implementation</a:t>
            </a:r>
            <a:r>
              <a:rPr lang="it-IT" dirty="0" smtClean="0"/>
              <a:t> </a:t>
            </a:r>
            <a:endParaRPr lang="it-IT" dirty="0"/>
          </a:p>
        </p:txBody>
      </p:sp>
    </p:spTree>
    <p:extLst>
      <p:ext uri="{BB962C8B-B14F-4D97-AF65-F5344CB8AC3E}">
        <p14:creationId xmlns:p14="http://schemas.microsoft.com/office/powerpoint/2010/main" val="3187686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37508"/>
            <a:ext cx="3940299" cy="5703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208" y="980728"/>
            <a:ext cx="3722192"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7104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874288"/>
            <a:ext cx="3771708" cy="5795072"/>
          </a:xfrm>
          <a:prstGeom prst="rect">
            <a:avLst/>
          </a:prstGeom>
        </p:spPr>
      </p:pic>
      <p:grpSp>
        <p:nvGrpSpPr>
          <p:cNvPr id="2" name="Gruppo 1"/>
          <p:cNvGrpSpPr/>
          <p:nvPr/>
        </p:nvGrpSpPr>
        <p:grpSpPr>
          <a:xfrm>
            <a:off x="41920" y="891955"/>
            <a:ext cx="4530080" cy="1592905"/>
            <a:chOff x="41920" y="675931"/>
            <a:chExt cx="4530080" cy="1592905"/>
          </a:xfrm>
        </p:grpSpPr>
        <p:sp>
          <p:nvSpPr>
            <p:cNvPr id="17" name="Rettangolo 16"/>
            <p:cNvSpPr/>
            <p:nvPr/>
          </p:nvSpPr>
          <p:spPr>
            <a:xfrm>
              <a:off x="41920" y="675931"/>
              <a:ext cx="4170040" cy="159290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936" y="690480"/>
              <a:ext cx="3168352" cy="1578356"/>
            </a:xfrm>
            <a:prstGeom prst="rect">
              <a:avLst/>
            </a:prstGeom>
          </p:spPr>
        </p:pic>
        <p:sp>
          <p:nvSpPr>
            <p:cNvPr id="18" name="CasellaDiTesto 17"/>
            <p:cNvSpPr txBox="1"/>
            <p:nvPr/>
          </p:nvSpPr>
          <p:spPr>
            <a:xfrm>
              <a:off x="2987824" y="1279603"/>
              <a:ext cx="1584176" cy="400110"/>
            </a:xfrm>
            <a:prstGeom prst="rect">
              <a:avLst/>
            </a:prstGeom>
            <a:noFill/>
          </p:spPr>
          <p:txBody>
            <a:bodyPr wrap="square" rtlCol="0">
              <a:spAutoFit/>
            </a:bodyPr>
            <a:lstStyle/>
            <a:p>
              <a:pPr algn="ctr"/>
              <a:r>
                <a:rPr lang="it-IT" sz="2000" dirty="0" smtClean="0">
                  <a:solidFill>
                    <a:schemeClr val="bg1"/>
                  </a:solidFill>
                </a:rPr>
                <a:t>Board 1</a:t>
              </a:r>
              <a:endParaRPr lang="it-IT" sz="2000" dirty="0">
                <a:solidFill>
                  <a:schemeClr val="bg1"/>
                </a:solidFill>
              </a:endParaRPr>
            </a:p>
          </p:txBody>
        </p:sp>
      </p:grpSp>
      <p:grpSp>
        <p:nvGrpSpPr>
          <p:cNvPr id="3" name="Gruppo 2"/>
          <p:cNvGrpSpPr/>
          <p:nvPr/>
        </p:nvGrpSpPr>
        <p:grpSpPr>
          <a:xfrm>
            <a:off x="35496" y="2527873"/>
            <a:ext cx="4536504" cy="1574858"/>
            <a:chOff x="35496" y="2527873"/>
            <a:chExt cx="4536504" cy="1574858"/>
          </a:xfrm>
        </p:grpSpPr>
        <p:sp>
          <p:nvSpPr>
            <p:cNvPr id="16" name="Rettangolo 15"/>
            <p:cNvSpPr/>
            <p:nvPr/>
          </p:nvSpPr>
          <p:spPr>
            <a:xfrm>
              <a:off x="35496" y="2527873"/>
              <a:ext cx="4176464" cy="157485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936" y="2527874"/>
              <a:ext cx="3168352" cy="1574857"/>
            </a:xfrm>
            <a:prstGeom prst="rect">
              <a:avLst/>
            </a:prstGeom>
          </p:spPr>
        </p:pic>
        <p:sp>
          <p:nvSpPr>
            <p:cNvPr id="22" name="CasellaDiTesto 21"/>
            <p:cNvSpPr txBox="1"/>
            <p:nvPr/>
          </p:nvSpPr>
          <p:spPr>
            <a:xfrm>
              <a:off x="2987824" y="3115247"/>
              <a:ext cx="1584176" cy="400110"/>
            </a:xfrm>
            <a:prstGeom prst="rect">
              <a:avLst/>
            </a:prstGeom>
            <a:noFill/>
          </p:spPr>
          <p:txBody>
            <a:bodyPr wrap="square" rtlCol="0">
              <a:spAutoFit/>
            </a:bodyPr>
            <a:lstStyle/>
            <a:p>
              <a:pPr algn="ctr"/>
              <a:r>
                <a:rPr lang="it-IT" sz="2000" dirty="0" smtClean="0">
                  <a:solidFill>
                    <a:schemeClr val="bg1"/>
                  </a:solidFill>
                </a:rPr>
                <a:t>Board 2</a:t>
              </a:r>
              <a:endParaRPr lang="it-IT" sz="2000" dirty="0">
                <a:solidFill>
                  <a:schemeClr val="bg1"/>
                </a:solidFill>
              </a:endParaRPr>
            </a:p>
          </p:txBody>
        </p:sp>
      </p:grpSp>
      <p:grpSp>
        <p:nvGrpSpPr>
          <p:cNvPr id="4" name="Gruppo 3"/>
          <p:cNvGrpSpPr/>
          <p:nvPr/>
        </p:nvGrpSpPr>
        <p:grpSpPr>
          <a:xfrm>
            <a:off x="42098" y="4146864"/>
            <a:ext cx="4529902" cy="1573669"/>
            <a:chOff x="42098" y="4146864"/>
            <a:chExt cx="4529902" cy="1573669"/>
          </a:xfrm>
        </p:grpSpPr>
        <p:sp>
          <p:nvSpPr>
            <p:cNvPr id="15" name="Rettangolo 14"/>
            <p:cNvSpPr/>
            <p:nvPr/>
          </p:nvSpPr>
          <p:spPr>
            <a:xfrm>
              <a:off x="42098" y="4146864"/>
              <a:ext cx="4169862" cy="157366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936" y="4146864"/>
              <a:ext cx="3168352" cy="1573669"/>
            </a:xfrm>
            <a:prstGeom prst="rect">
              <a:avLst/>
            </a:prstGeom>
          </p:spPr>
        </p:pic>
        <p:sp>
          <p:nvSpPr>
            <p:cNvPr id="23" name="CasellaDiTesto 22"/>
            <p:cNvSpPr txBox="1"/>
            <p:nvPr/>
          </p:nvSpPr>
          <p:spPr>
            <a:xfrm>
              <a:off x="2987824" y="4733643"/>
              <a:ext cx="1584176" cy="400110"/>
            </a:xfrm>
            <a:prstGeom prst="rect">
              <a:avLst/>
            </a:prstGeom>
            <a:noFill/>
          </p:spPr>
          <p:txBody>
            <a:bodyPr wrap="square" rtlCol="0">
              <a:spAutoFit/>
            </a:bodyPr>
            <a:lstStyle/>
            <a:p>
              <a:pPr algn="ctr"/>
              <a:r>
                <a:rPr lang="it-IT" sz="2000" dirty="0" smtClean="0">
                  <a:solidFill>
                    <a:schemeClr val="bg1"/>
                  </a:solidFill>
                </a:rPr>
                <a:t>Board </a:t>
              </a:r>
              <a:r>
                <a:rPr lang="it-IT" sz="2000" dirty="0">
                  <a:solidFill>
                    <a:schemeClr val="bg1"/>
                  </a:solidFill>
                </a:rPr>
                <a:t>3</a:t>
              </a:r>
            </a:p>
          </p:txBody>
        </p:sp>
      </p:grpSp>
      <p:grpSp>
        <p:nvGrpSpPr>
          <p:cNvPr id="5" name="Gruppo 4"/>
          <p:cNvGrpSpPr/>
          <p:nvPr/>
        </p:nvGrpSpPr>
        <p:grpSpPr>
          <a:xfrm>
            <a:off x="42098" y="5761985"/>
            <a:ext cx="4529902" cy="835367"/>
            <a:chOff x="42098" y="5761985"/>
            <a:chExt cx="4529902" cy="835367"/>
          </a:xfrm>
        </p:grpSpPr>
        <p:sp>
          <p:nvSpPr>
            <p:cNvPr id="14" name="Rettangolo 13"/>
            <p:cNvSpPr/>
            <p:nvPr/>
          </p:nvSpPr>
          <p:spPr>
            <a:xfrm>
              <a:off x="42098" y="5761985"/>
              <a:ext cx="4169862" cy="83536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936" y="5768234"/>
              <a:ext cx="3168352" cy="783100"/>
            </a:xfrm>
            <a:prstGeom prst="rect">
              <a:avLst/>
            </a:prstGeom>
          </p:spPr>
        </p:pic>
        <p:sp>
          <p:nvSpPr>
            <p:cNvPr id="24" name="CasellaDiTesto 23"/>
            <p:cNvSpPr txBox="1"/>
            <p:nvPr/>
          </p:nvSpPr>
          <p:spPr>
            <a:xfrm>
              <a:off x="2987824" y="5979002"/>
              <a:ext cx="1584176" cy="400110"/>
            </a:xfrm>
            <a:prstGeom prst="rect">
              <a:avLst/>
            </a:prstGeom>
            <a:noFill/>
          </p:spPr>
          <p:txBody>
            <a:bodyPr wrap="square" rtlCol="0">
              <a:spAutoFit/>
            </a:bodyPr>
            <a:lstStyle/>
            <a:p>
              <a:pPr algn="ctr"/>
              <a:r>
                <a:rPr lang="it-IT" sz="2000" dirty="0" smtClean="0">
                  <a:solidFill>
                    <a:schemeClr val="bg1"/>
                  </a:solidFill>
                </a:rPr>
                <a:t>Board 4</a:t>
              </a:r>
              <a:endParaRPr lang="it-IT" sz="2000" dirty="0">
                <a:solidFill>
                  <a:schemeClr val="bg1"/>
                </a:solidFill>
              </a:endParaRPr>
            </a:p>
          </p:txBody>
        </p:sp>
      </p:grpSp>
    </p:spTree>
    <p:extLst>
      <p:ext uri="{BB962C8B-B14F-4D97-AF65-F5344CB8AC3E}">
        <p14:creationId xmlns:p14="http://schemas.microsoft.com/office/powerpoint/2010/main" val="372496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4541510" y="4077072"/>
            <a:ext cx="3774906" cy="2427662"/>
          </a:xfrm>
          <a:prstGeom prst="rect">
            <a:avLst/>
          </a:prstGeom>
          <a:noFill/>
          <a:ln w="9525">
            <a:noFill/>
            <a:miter lim="800000"/>
            <a:headEnd/>
            <a:tailEnd/>
          </a:ln>
        </p:spPr>
      </p:pic>
      <p:sp>
        <p:nvSpPr>
          <p:cNvPr id="4" name="Titolo 3"/>
          <p:cNvSpPr>
            <a:spLocks noGrp="1"/>
          </p:cNvSpPr>
          <p:nvPr>
            <p:ph type="title"/>
          </p:nvPr>
        </p:nvSpPr>
        <p:spPr>
          <a:xfrm>
            <a:off x="107504" y="-27384"/>
            <a:ext cx="8424936" cy="782960"/>
          </a:xfrm>
        </p:spPr>
        <p:txBody>
          <a:bodyPr>
            <a:normAutofit fontScale="90000"/>
          </a:bodyPr>
          <a:lstStyle/>
          <a:p>
            <a:r>
              <a:rPr lang="it-IT" dirty="0" err="1" smtClean="0"/>
              <a:t>Let’s</a:t>
            </a:r>
            <a:r>
              <a:rPr lang="it-IT" dirty="0" smtClean="0"/>
              <a:t> </a:t>
            </a:r>
            <a:r>
              <a:rPr lang="it-IT" dirty="0" err="1" smtClean="0"/>
              <a:t>remember</a:t>
            </a:r>
            <a:r>
              <a:rPr lang="it-IT" dirty="0" smtClean="0"/>
              <a:t> the </a:t>
            </a:r>
            <a:r>
              <a:rPr lang="it-IT" dirty="0" err="1" smtClean="0"/>
              <a:t>specs</a:t>
            </a:r>
            <a:r>
              <a:rPr lang="it-IT" dirty="0" smtClean="0"/>
              <a:t> in </a:t>
            </a:r>
            <a:r>
              <a:rPr lang="it-IT" dirty="0" err="1" smtClean="0"/>
              <a:t>SuperB</a:t>
            </a:r>
            <a:endParaRPr lang="en-US" dirty="0"/>
          </a:p>
        </p:txBody>
      </p:sp>
      <p:sp>
        <p:nvSpPr>
          <p:cNvPr id="5" name="Rectangle 3"/>
          <p:cNvSpPr>
            <a:spLocks noChangeArrowheads="1"/>
          </p:cNvSpPr>
          <p:nvPr/>
        </p:nvSpPr>
        <p:spPr bwMode="auto">
          <a:xfrm>
            <a:off x="35495" y="908720"/>
            <a:ext cx="4488327"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defTabSz="457200" eaLnBrk="0" fontAlgn="base" hangingPunct="0">
              <a:lnSpc>
                <a:spcPct val="80000"/>
              </a:lnSpc>
              <a:spcBef>
                <a:spcPts val="500"/>
              </a:spcBef>
              <a:spcAft>
                <a:spcPct val="0"/>
              </a:spcAft>
              <a:buClr>
                <a:srgbClr val="000000"/>
              </a:buClr>
              <a:buSzPct val="10000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2000" dirty="0" smtClean="0">
                <a:solidFill>
                  <a:schemeClr val="tx2"/>
                </a:solidFill>
              </a:rPr>
              <a:t>Baseline:</a:t>
            </a:r>
          </a:p>
          <a:p>
            <a:pPr marL="341313" indent="-341313" defTabSz="457200" eaLnBrk="0" fontAlgn="base" hangingPunct="0">
              <a:lnSpc>
                <a:spcPct val="80000"/>
              </a:lnSpc>
              <a:spcBef>
                <a:spcPts val="500"/>
              </a:spcBef>
              <a:spcAft>
                <a:spcPct val="0"/>
              </a:spcAft>
              <a:buClr>
                <a:srgbClr val="000000"/>
              </a:buClr>
              <a:buSzPct val="100000"/>
              <a:buFont typeface="Arial"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700" dirty="0" smtClean="0">
                <a:solidFill>
                  <a:schemeClr val="tx2"/>
                </a:solidFill>
              </a:rPr>
              <a:t>re-implement </a:t>
            </a:r>
            <a:r>
              <a:rPr lang="en-US" sz="1700" dirty="0" err="1" smtClean="0">
                <a:solidFill>
                  <a:schemeClr val="tx2"/>
                </a:solidFill>
              </a:rPr>
              <a:t>BaBar</a:t>
            </a:r>
            <a:r>
              <a:rPr lang="en-US" sz="1700" dirty="0" smtClean="0">
                <a:solidFill>
                  <a:schemeClr val="tx2"/>
                </a:solidFill>
              </a:rPr>
              <a:t> L1 trigger with some improvements</a:t>
            </a:r>
          </a:p>
          <a:p>
            <a:pPr marL="798513" lvl="1" indent="-341313" defTabSz="457200" eaLnBrk="0" fontAlgn="base" hangingPunct="0">
              <a:lnSpc>
                <a:spcPct val="80000"/>
              </a:lnSpc>
              <a:spcBef>
                <a:spcPts val="500"/>
              </a:spcBef>
              <a:spcAft>
                <a:spcPct val="0"/>
              </a:spcAft>
              <a:buClr>
                <a:srgbClr val="000000"/>
              </a:buClr>
              <a:buSzPct val="100000"/>
              <a:buFont typeface="Arial"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600" dirty="0" smtClean="0">
                <a:solidFill>
                  <a:schemeClr val="tx2"/>
                </a:solidFill>
              </a:rPr>
              <a:t>Shorter latency (~6us instead of 12us)</a:t>
            </a:r>
          </a:p>
          <a:p>
            <a:pPr marL="798513" lvl="1" indent="-341313" defTabSz="457200" eaLnBrk="0" fontAlgn="base" hangingPunct="0">
              <a:lnSpc>
                <a:spcPct val="80000"/>
              </a:lnSpc>
              <a:spcBef>
                <a:spcPts val="500"/>
              </a:spcBef>
              <a:spcAft>
                <a:spcPct val="0"/>
              </a:spcAft>
              <a:buClr>
                <a:srgbClr val="000000"/>
              </a:buClr>
              <a:buSzPct val="100000"/>
              <a:buFont typeface="Arial"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600" dirty="0" smtClean="0">
                <a:solidFill>
                  <a:schemeClr val="tx2"/>
                </a:solidFill>
              </a:rPr>
              <a:t>Higher sampling frequencies (DCH and EMC) </a:t>
            </a:r>
          </a:p>
          <a:p>
            <a:pPr marL="798513" lvl="1" indent="-341313" defTabSz="457200" eaLnBrk="0" fontAlgn="base" hangingPunct="0">
              <a:lnSpc>
                <a:spcPct val="80000"/>
              </a:lnSpc>
              <a:spcBef>
                <a:spcPts val="500"/>
              </a:spcBef>
              <a:spcAft>
                <a:spcPct val="0"/>
              </a:spcAft>
              <a:buClr>
                <a:srgbClr val="000000"/>
              </a:buClr>
              <a:buSzPct val="100000"/>
              <a:buFont typeface="Arial"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600" dirty="0" smtClean="0">
                <a:solidFill>
                  <a:schemeClr val="tx2"/>
                </a:solidFill>
              </a:rPr>
              <a:t>2-d map for calorimeter</a:t>
            </a:r>
          </a:p>
          <a:p>
            <a:pPr marL="341313" indent="-341313" defTabSz="457200" eaLnBrk="0" fontAlgn="base" hangingPunct="0">
              <a:lnSpc>
                <a:spcPct val="80000"/>
              </a:lnSpc>
              <a:spcBef>
                <a:spcPts val="500"/>
              </a:spcBef>
              <a:spcAft>
                <a:spcPct val="0"/>
              </a:spcAft>
              <a:buClr>
                <a:srgbClr val="000000"/>
              </a:buClr>
              <a:buSzPct val="10000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2000" dirty="0" smtClean="0">
                <a:solidFill>
                  <a:schemeClr val="tx2"/>
                </a:solidFill>
              </a:rPr>
              <a:t>Possible additions</a:t>
            </a:r>
          </a:p>
          <a:p>
            <a:pPr marL="341313" indent="-341313" defTabSz="457200" eaLnBrk="0" fontAlgn="base" hangingPunct="0">
              <a:lnSpc>
                <a:spcPct val="80000"/>
              </a:lnSpc>
              <a:spcBef>
                <a:spcPts val="500"/>
              </a:spcBef>
              <a:spcAft>
                <a:spcPct val="0"/>
              </a:spcAft>
              <a:buClr>
                <a:srgbClr val="000000"/>
              </a:buClr>
              <a:buSzPct val="100000"/>
              <a:buFont typeface="Arial"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700" dirty="0" smtClean="0">
                <a:solidFill>
                  <a:schemeClr val="tx2"/>
                </a:solidFill>
              </a:rPr>
              <a:t>SVT trigger </a:t>
            </a:r>
          </a:p>
          <a:p>
            <a:pPr marL="341313" indent="-341313" defTabSz="457200" eaLnBrk="0" fontAlgn="base" hangingPunct="0">
              <a:lnSpc>
                <a:spcPct val="80000"/>
              </a:lnSpc>
              <a:spcBef>
                <a:spcPts val="500"/>
              </a:spcBef>
              <a:spcAft>
                <a:spcPct val="0"/>
              </a:spcAft>
              <a:buClr>
                <a:srgbClr val="000000"/>
              </a:buClr>
              <a:buSzPct val="100000"/>
              <a:buFont typeface="Arial"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700" dirty="0" smtClean="0">
                <a:solidFill>
                  <a:schemeClr val="tx2"/>
                </a:solidFill>
              </a:rPr>
              <a:t>What about the TOF ? (in DELPHI we used it in the trigger) </a:t>
            </a:r>
          </a:p>
          <a:p>
            <a:pPr marL="341313" indent="-341313" defTabSz="457200" eaLnBrk="0" fontAlgn="base" hangingPunct="0">
              <a:lnSpc>
                <a:spcPct val="80000"/>
              </a:lnSpc>
              <a:spcBef>
                <a:spcPts val="500"/>
              </a:spcBef>
              <a:spcAft>
                <a:spcPct val="0"/>
              </a:spcAft>
              <a:buClr>
                <a:srgbClr val="000000"/>
              </a:buClr>
              <a:buSzPct val="100000"/>
              <a:buFont typeface="Arial"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700" dirty="0" err="1" smtClean="0">
                <a:solidFill>
                  <a:schemeClr val="tx2"/>
                </a:solidFill>
              </a:rPr>
              <a:t>Bhabha</a:t>
            </a:r>
            <a:r>
              <a:rPr lang="en-US" sz="1700" dirty="0" smtClean="0">
                <a:solidFill>
                  <a:schemeClr val="tx2"/>
                </a:solidFill>
              </a:rPr>
              <a:t> Veto</a:t>
            </a:r>
          </a:p>
          <a:p>
            <a:pPr marL="341313" indent="-341313" defTabSz="457200" eaLnBrk="0" fontAlgn="base" hangingPunct="0">
              <a:lnSpc>
                <a:spcPct val="80000"/>
              </a:lnSpc>
              <a:spcBef>
                <a:spcPts val="500"/>
              </a:spcBef>
              <a:spcAft>
                <a:spcPct val="0"/>
              </a:spcAft>
              <a:buClr>
                <a:srgbClr val="000000"/>
              </a:buClr>
              <a:buSzPct val="100000"/>
              <a:buFont typeface="Arial"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700" dirty="0" smtClean="0">
                <a:solidFill>
                  <a:schemeClr val="tx2"/>
                </a:solidFill>
              </a:rPr>
              <a:t>Do we need an absolute time stamp at the trigger level?</a:t>
            </a:r>
          </a:p>
          <a:p>
            <a:pPr marL="341313" indent="-341313" defTabSz="457200" eaLnBrk="0" fontAlgn="base" hangingPunct="0">
              <a:lnSpc>
                <a:spcPct val="80000"/>
              </a:lnSpc>
              <a:spcBef>
                <a:spcPts val="500"/>
              </a:spcBef>
              <a:spcAft>
                <a:spcPct val="0"/>
              </a:spcAft>
              <a:buClr>
                <a:srgbClr val="000000"/>
              </a:buClr>
              <a:buSzPct val="10000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2000" dirty="0" smtClean="0">
                <a:solidFill>
                  <a:schemeClr val="tx2"/>
                </a:solidFill>
              </a:rPr>
              <a:t>Challenge</a:t>
            </a:r>
          </a:p>
          <a:p>
            <a:pPr marL="341313" indent="-341313" defTabSz="457200" eaLnBrk="0" fontAlgn="base" hangingPunct="0">
              <a:lnSpc>
                <a:spcPct val="80000"/>
              </a:lnSpc>
              <a:spcBef>
                <a:spcPts val="500"/>
              </a:spcBef>
              <a:spcAft>
                <a:spcPct val="0"/>
              </a:spcAft>
              <a:buClr>
                <a:srgbClr val="000000"/>
              </a:buClr>
              <a:buSzPct val="100000"/>
              <a:buFont typeface="Arial"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700" dirty="0" smtClean="0">
                <a:solidFill>
                  <a:schemeClr val="tx2"/>
                </a:solidFill>
              </a:rPr>
              <a:t>To keep the event loss due to dead time below 1% =&gt; a maximum of ~70ns “per-event dead time” is allowed in trigger and FCTS</a:t>
            </a:r>
          </a:p>
          <a:p>
            <a:pPr marL="341313" indent="-341313" defTabSz="457200" eaLnBrk="0" fontAlgn="base" hangingPunct="0">
              <a:lnSpc>
                <a:spcPct val="80000"/>
              </a:lnSpc>
              <a:spcBef>
                <a:spcPts val="500"/>
              </a:spcBef>
              <a:spcAft>
                <a:spcPct val="0"/>
              </a:spcAft>
              <a:buClr>
                <a:srgbClr val="000000"/>
              </a:buClr>
              <a:buSzPct val="10000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2000" dirty="0" smtClean="0">
                <a:solidFill>
                  <a:schemeClr val="tx2"/>
                </a:solidFill>
              </a:rPr>
              <a:t>Other considerations</a:t>
            </a:r>
          </a:p>
          <a:p>
            <a:pPr marL="341313" indent="-341313" defTabSz="457200" eaLnBrk="0" fontAlgn="base" hangingPunct="0">
              <a:lnSpc>
                <a:spcPct val="80000"/>
              </a:lnSpc>
              <a:spcBef>
                <a:spcPts val="500"/>
              </a:spcBef>
              <a:spcAft>
                <a:spcPct val="0"/>
              </a:spcAft>
              <a:buClr>
                <a:srgbClr val="000000"/>
              </a:buClr>
              <a:buSzPct val="100000"/>
              <a:buFont typeface="Arial"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700" dirty="0" smtClean="0">
                <a:solidFill>
                  <a:schemeClr val="tx2"/>
                </a:solidFill>
              </a:rPr>
              <a:t>What goes in L1, what in L3, what’s the optimum?</a:t>
            </a:r>
          </a:p>
          <a:p>
            <a:pPr marL="1143000" lvl="2" indent="-228600" defTabSz="457200" eaLnBrk="0" fontAlgn="base" hangingPunct="0">
              <a:lnSpc>
                <a:spcPct val="80000"/>
              </a:lnSpc>
              <a:spcBef>
                <a:spcPts val="375"/>
              </a:spcBef>
              <a:spcAft>
                <a:spcPct val="0"/>
              </a:spcAft>
              <a:buClr>
                <a:srgbClr val="000000"/>
              </a:buClr>
              <a:buSzPct val="100000"/>
              <a:buFont typeface="Arial"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US" sz="1500" dirty="0" smtClean="0"/>
          </a:p>
          <a:p>
            <a:pPr marL="741363" lvl="1" indent="-284163" defTabSz="457200" eaLnBrk="0" fontAlgn="base" hangingPunct="0">
              <a:lnSpc>
                <a:spcPct val="80000"/>
              </a:lnSpc>
              <a:spcBef>
                <a:spcPts val="425"/>
              </a:spcBef>
              <a:spcAft>
                <a:spcPct val="0"/>
              </a:spcAft>
              <a:buClr>
                <a:srgbClr val="000000"/>
              </a:buClr>
              <a:buSzPct val="100000"/>
              <a:buFont typeface="Arial"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US" sz="1700" dirty="0" smtClean="0">
              <a:solidFill>
                <a:prstClr val="white"/>
              </a:solidFill>
            </a:endParaRPr>
          </a:p>
          <a:p>
            <a:pPr marL="341313" indent="-341313" defTabSz="457200" eaLnBrk="0" fontAlgn="base" hangingPunct="0">
              <a:lnSpc>
                <a:spcPct val="80000"/>
              </a:lnSpc>
              <a:spcBef>
                <a:spcPts val="425"/>
              </a:spcBef>
              <a:spcAft>
                <a:spcPct val="0"/>
              </a:spcAft>
              <a:buClr>
                <a:srgbClr val="000000"/>
              </a:buClr>
              <a:buSzPct val="100000"/>
              <a:buFont typeface="Arial"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US" sz="1700" dirty="0" smtClean="0">
              <a:solidFill>
                <a:prstClr val="white"/>
              </a:solidFill>
            </a:endParaRPr>
          </a:p>
          <a:p>
            <a:pPr marL="341313" indent="-341313" defTabSz="457200" eaLnBrk="0" fontAlgn="base" hangingPunct="0">
              <a:lnSpc>
                <a:spcPct val="80000"/>
              </a:lnSpc>
              <a:spcBef>
                <a:spcPts val="425"/>
              </a:spcBef>
              <a:spcAft>
                <a:spcPct val="0"/>
              </a:spcAft>
              <a:buClr>
                <a:srgbClr val="000000"/>
              </a:buClr>
              <a:buSzPct val="100000"/>
              <a:buFont typeface="Arial"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US" sz="1700" dirty="0" smtClean="0">
              <a:solidFill>
                <a:prstClr val="white"/>
              </a:solidFill>
            </a:endParaRPr>
          </a:p>
        </p:txBody>
      </p:sp>
      <p:sp>
        <p:nvSpPr>
          <p:cNvPr id="11" name="CasellaDiTesto 10"/>
          <p:cNvSpPr txBox="1"/>
          <p:nvPr/>
        </p:nvSpPr>
        <p:spPr>
          <a:xfrm>
            <a:off x="3203848" y="6444044"/>
            <a:ext cx="1146468" cy="369332"/>
          </a:xfrm>
          <a:prstGeom prst="rect">
            <a:avLst/>
          </a:prstGeom>
          <a:noFill/>
        </p:spPr>
        <p:txBody>
          <a:bodyPr wrap="none" rtlCol="0">
            <a:spAutoFit/>
          </a:bodyPr>
          <a:lstStyle/>
          <a:p>
            <a:r>
              <a:rPr lang="it-IT" dirty="0" err="1" smtClean="0">
                <a:solidFill>
                  <a:schemeClr val="tx2"/>
                </a:solidFill>
              </a:rPr>
              <a:t>Luitz</a:t>
            </a:r>
            <a:r>
              <a:rPr lang="it-IT" dirty="0" smtClean="0">
                <a:solidFill>
                  <a:schemeClr val="tx2"/>
                </a:solidFill>
              </a:rPr>
              <a:t> 2010</a:t>
            </a:r>
            <a:endParaRPr lang="it-IT" dirty="0">
              <a:solidFill>
                <a:schemeClr val="tx2"/>
              </a:solidFill>
            </a:endParaRPr>
          </a:p>
        </p:txBody>
      </p:sp>
      <p:pic>
        <p:nvPicPr>
          <p:cNvPr id="1026" name="Picture 2"/>
          <p:cNvPicPr>
            <a:picLocks noChangeAspect="1" noChangeArrowheads="1"/>
          </p:cNvPicPr>
          <p:nvPr/>
        </p:nvPicPr>
        <p:blipFill>
          <a:blip r:embed="rId4" cstate="print"/>
          <a:srcRect/>
          <a:stretch>
            <a:fillRect/>
          </a:stretch>
        </p:blipFill>
        <p:spPr bwMode="auto">
          <a:xfrm>
            <a:off x="4523823" y="1052736"/>
            <a:ext cx="3792593" cy="2304256"/>
          </a:xfrm>
          <a:prstGeom prst="rect">
            <a:avLst/>
          </a:prstGeom>
          <a:noFill/>
          <a:ln w="9525">
            <a:noFill/>
            <a:miter lim="800000"/>
            <a:headEnd/>
            <a:tailEnd/>
          </a:ln>
        </p:spPr>
      </p:pic>
      <p:sp>
        <p:nvSpPr>
          <p:cNvPr id="10" name="Text Box 8"/>
          <p:cNvSpPr txBox="1">
            <a:spLocks noChangeArrowheads="1"/>
          </p:cNvSpPr>
          <p:nvPr/>
        </p:nvSpPr>
        <p:spPr bwMode="auto">
          <a:xfrm>
            <a:off x="5739166" y="1988840"/>
            <a:ext cx="2361226" cy="833178"/>
          </a:xfrm>
          <a:prstGeom prst="rect">
            <a:avLst/>
          </a:prstGeom>
          <a:solidFill>
            <a:schemeClr val="tx2"/>
          </a:solidFill>
          <a:ln>
            <a:noFill/>
          </a:ln>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SimSun"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SimSun"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SimSun"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SimSun"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SimSun" charset="-122"/>
              </a:defRPr>
            </a:lvl9pPr>
          </a:lstStyle>
          <a:p>
            <a:pPr defTabSz="457200" eaLnBrk="1" fontAlgn="base" hangingPunct="1">
              <a:spcBef>
                <a:spcPct val="0"/>
              </a:spcBef>
              <a:spcAft>
                <a:spcPct val="0"/>
              </a:spcAft>
              <a:buSzPct val="100000"/>
            </a:pPr>
            <a:r>
              <a:rPr lang="en-US" sz="1600" b="1" dirty="0" smtClean="0">
                <a:latin typeface="Calibri" pitchFamily="32" charset="0"/>
              </a:rPr>
              <a:t>150kHz</a:t>
            </a:r>
          </a:p>
          <a:p>
            <a:pPr defTabSz="457200" eaLnBrk="1" fontAlgn="base" hangingPunct="1">
              <a:spcBef>
                <a:spcPct val="0"/>
              </a:spcBef>
              <a:spcAft>
                <a:spcPct val="0"/>
              </a:spcAft>
              <a:buSzPct val="100000"/>
            </a:pPr>
            <a:r>
              <a:rPr lang="en-US" sz="1600" b="1" dirty="0" smtClean="0">
                <a:latin typeface="Calibri" pitchFamily="32" charset="0"/>
              </a:rPr>
              <a:t>Exponential Inter-arrival time </a:t>
            </a:r>
            <a:r>
              <a:rPr lang="en-US" sz="1600" b="1" dirty="0" err="1" smtClean="0">
                <a:latin typeface="Calibri" pitchFamily="32" charset="0"/>
              </a:rPr>
              <a:t>pdf</a:t>
            </a:r>
            <a:r>
              <a:rPr lang="en-US" sz="1600" b="1" dirty="0" smtClean="0">
                <a:latin typeface="Calibri" pitchFamily="32" charset="0"/>
              </a:rPr>
              <a:t>.</a:t>
            </a:r>
          </a:p>
        </p:txBody>
      </p:sp>
      <p:sp>
        <p:nvSpPr>
          <p:cNvPr id="9" name="Line 7"/>
          <p:cNvSpPr>
            <a:spLocks noChangeShapeType="1"/>
          </p:cNvSpPr>
          <p:nvPr/>
        </p:nvSpPr>
        <p:spPr bwMode="auto">
          <a:xfrm>
            <a:off x="4808562" y="3078659"/>
            <a:ext cx="3363838" cy="998413"/>
          </a:xfrm>
          <a:prstGeom prst="line">
            <a:avLst/>
          </a:prstGeom>
          <a:noFill/>
          <a:ln w="25560">
            <a:solidFill>
              <a:srgbClr val="4F81BD"/>
            </a:solidFill>
            <a:miter lim="800000"/>
            <a:headEnd/>
            <a:tailEnd type="triangle" w="med" len="med"/>
          </a:ln>
          <a:effectLst>
            <a:outerShdw dist="20160" dir="5400000" algn="ctr" rotWithShape="0">
              <a:srgbClr val="000000">
                <a:alpha val="38034"/>
              </a:srgbClr>
            </a:outerShdw>
          </a:effectLst>
        </p:spPr>
        <p:txBody>
          <a:bodyPr/>
          <a:lstStyle/>
          <a:p>
            <a:pPr defTabSz="457200" fontAlgn="base">
              <a:spcBef>
                <a:spcPct val="0"/>
              </a:spcBef>
              <a:spcAft>
                <a:spcPct val="0"/>
              </a:spcAft>
              <a:buClr>
                <a:srgbClr val="000000"/>
              </a:buClr>
              <a:buSzPct val="100000"/>
              <a:buFont typeface="Times New Roman" pitchFamily="16" charset="0"/>
              <a:buNone/>
              <a:defRPr/>
            </a:pPr>
            <a:endParaRPr lang="fr-FR">
              <a:solidFill>
                <a:srgbClr val="FFFFFF"/>
              </a:solidFill>
            </a:endParaRPr>
          </a:p>
        </p:txBody>
      </p:sp>
      <p:sp>
        <p:nvSpPr>
          <p:cNvPr id="8" name="Line 6"/>
          <p:cNvSpPr>
            <a:spLocks noChangeShapeType="1"/>
          </p:cNvSpPr>
          <p:nvPr/>
        </p:nvSpPr>
        <p:spPr bwMode="auto">
          <a:xfrm>
            <a:off x="4786882" y="3006651"/>
            <a:ext cx="145157" cy="1142429"/>
          </a:xfrm>
          <a:prstGeom prst="line">
            <a:avLst/>
          </a:prstGeom>
          <a:noFill/>
          <a:ln w="25560">
            <a:solidFill>
              <a:srgbClr val="4F81BD"/>
            </a:solidFill>
            <a:miter lim="800000"/>
            <a:headEnd/>
            <a:tailEnd type="triangle" w="med" len="med"/>
          </a:ln>
          <a:effectLst>
            <a:outerShdw dist="20160" dir="5400000" algn="ctr" rotWithShape="0">
              <a:srgbClr val="000000">
                <a:alpha val="38034"/>
              </a:srgbClr>
            </a:outerShdw>
          </a:effectLst>
        </p:spPr>
        <p:txBody>
          <a:bodyPr/>
          <a:lstStyle/>
          <a:p>
            <a:pPr defTabSz="457200" fontAlgn="base">
              <a:spcBef>
                <a:spcPct val="0"/>
              </a:spcBef>
              <a:spcAft>
                <a:spcPct val="0"/>
              </a:spcAft>
              <a:buClr>
                <a:srgbClr val="000000"/>
              </a:buClr>
              <a:buSzPct val="100000"/>
              <a:buFont typeface="Times New Roman" pitchFamily="18" charset="0"/>
              <a:buNone/>
              <a:defRPr/>
            </a:pPr>
            <a:endParaRPr lang="fr-FR">
              <a:solidFill>
                <a:srgbClr val="FFFFFF"/>
              </a:solidFill>
            </a:endParaRPr>
          </a:p>
        </p:txBody>
      </p:sp>
    </p:spTree>
    <p:extLst>
      <p:ext uri="{BB962C8B-B14F-4D97-AF65-F5344CB8AC3E}">
        <p14:creationId xmlns:p14="http://schemas.microsoft.com/office/powerpoint/2010/main" val="2028520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2540" t="5257" r="4980" b="4932"/>
          <a:stretch/>
        </p:blipFill>
        <p:spPr>
          <a:xfrm>
            <a:off x="3923928" y="1469664"/>
            <a:ext cx="4464496" cy="433560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844824"/>
            <a:ext cx="3721596" cy="3721596"/>
          </a:xfrm>
          <a:prstGeom prst="rect">
            <a:avLst/>
          </a:prstGeom>
        </p:spPr>
      </p:pic>
      <p:sp>
        <p:nvSpPr>
          <p:cNvPr id="6" name="Titolo 1"/>
          <p:cNvSpPr>
            <a:spLocks noGrp="1"/>
          </p:cNvSpPr>
          <p:nvPr>
            <p:ph type="title"/>
          </p:nvPr>
        </p:nvSpPr>
        <p:spPr>
          <a:xfrm>
            <a:off x="457200" y="44624"/>
            <a:ext cx="7620000" cy="1143000"/>
          </a:xfrm>
        </p:spPr>
        <p:txBody>
          <a:bodyPr/>
          <a:lstStyle/>
          <a:p>
            <a:pPr algn="ctr"/>
            <a:r>
              <a:rPr lang="it-IT" dirty="0" smtClean="0"/>
              <a:t>Look up </a:t>
            </a:r>
            <a:r>
              <a:rPr lang="it-IT" dirty="0" err="1" smtClean="0"/>
              <a:t>tables</a:t>
            </a:r>
            <a:r>
              <a:rPr lang="it-IT" dirty="0" smtClean="0"/>
              <a:t> (</a:t>
            </a:r>
            <a:r>
              <a:rPr lang="it-IT" dirty="0" err="1" smtClean="0"/>
              <a:t>cosmic</a:t>
            </a:r>
            <a:r>
              <a:rPr lang="it-IT" dirty="0" smtClean="0"/>
              <a:t>)</a:t>
            </a:r>
            <a:endParaRPr lang="it-IT" dirty="0"/>
          </a:p>
        </p:txBody>
      </p:sp>
    </p:spTree>
    <p:extLst>
      <p:ext uri="{BB962C8B-B14F-4D97-AF65-F5344CB8AC3E}">
        <p14:creationId xmlns:p14="http://schemas.microsoft.com/office/powerpoint/2010/main" val="3455363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40432" y="-27384"/>
            <a:ext cx="7620000" cy="1143000"/>
          </a:xfrm>
        </p:spPr>
        <p:txBody>
          <a:bodyPr/>
          <a:lstStyle/>
          <a:p>
            <a:r>
              <a:rPr lang="it-IT" dirty="0" smtClean="0"/>
              <a:t>Timing </a:t>
            </a:r>
            <a:r>
              <a:rPr lang="it-IT" dirty="0" err="1" smtClean="0"/>
              <a:t>resolution</a:t>
            </a:r>
            <a:r>
              <a:rPr lang="it-IT" dirty="0" smtClean="0"/>
              <a:t> (</a:t>
            </a:r>
            <a:r>
              <a:rPr lang="it-IT" dirty="0" err="1" smtClean="0"/>
              <a:t>cosmic</a:t>
            </a:r>
            <a:r>
              <a:rPr lang="it-IT" dirty="0" smtClean="0"/>
              <a:t>)</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980728"/>
            <a:ext cx="5328592" cy="5328592"/>
          </a:xfrm>
          <a:prstGeom prst="rect">
            <a:avLst/>
          </a:prstGeom>
        </p:spPr>
      </p:pic>
    </p:spTree>
    <p:extLst>
      <p:ext uri="{BB962C8B-B14F-4D97-AF65-F5344CB8AC3E}">
        <p14:creationId xmlns:p14="http://schemas.microsoft.com/office/powerpoint/2010/main" val="2520025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62272"/>
            <a:ext cx="7620000" cy="1143000"/>
          </a:xfrm>
        </p:spPr>
        <p:txBody>
          <a:bodyPr/>
          <a:lstStyle/>
          <a:p>
            <a:r>
              <a:rPr lang="it-IT" dirty="0" smtClean="0"/>
              <a:t>DC </a:t>
            </a:r>
            <a:r>
              <a:rPr lang="it-IT" dirty="0" smtClean="0"/>
              <a:t>Architecture </a:t>
            </a:r>
            <a:endParaRPr lang="it-IT"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247" y="764704"/>
            <a:ext cx="3867769" cy="334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4532709"/>
            <a:ext cx="4676775"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8145" y="0"/>
            <a:ext cx="4012287" cy="52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3993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02630"/>
            <a:ext cx="8229600" cy="850106"/>
          </a:xfrm>
        </p:spPr>
        <p:txBody>
          <a:bodyPr/>
          <a:lstStyle/>
          <a:p>
            <a:pPr algn="ctr"/>
            <a:r>
              <a:rPr lang="it-IT" dirty="0" smtClean="0"/>
              <a:t>DC </a:t>
            </a:r>
            <a:r>
              <a:rPr lang="it-IT" dirty="0" err="1" smtClean="0"/>
              <a:t>SuperB</a:t>
            </a:r>
            <a:r>
              <a:rPr lang="it-IT" dirty="0" smtClean="0"/>
              <a:t> </a:t>
            </a:r>
            <a:r>
              <a:rPr lang="it-IT" dirty="0" err="1" smtClean="0"/>
              <a:t>present</a:t>
            </a:r>
            <a:r>
              <a:rPr lang="it-IT" dirty="0"/>
              <a:t> </a:t>
            </a:r>
            <a:r>
              <a:rPr lang="it-IT" dirty="0" smtClean="0"/>
              <a:t>design</a:t>
            </a:r>
            <a:endParaRPr lang="it-IT" dirty="0"/>
          </a:p>
        </p:txBody>
      </p:sp>
      <p:graphicFrame>
        <p:nvGraphicFramePr>
          <p:cNvPr id="6" name="Tabella 5"/>
          <p:cNvGraphicFramePr>
            <a:graphicFrameLocks noGrp="1"/>
          </p:cNvGraphicFramePr>
          <p:nvPr>
            <p:extLst>
              <p:ext uri="{D42A27DB-BD31-4B8C-83A1-F6EECF244321}">
                <p14:modId xmlns:p14="http://schemas.microsoft.com/office/powerpoint/2010/main" val="207552187"/>
              </p:ext>
            </p:extLst>
          </p:nvPr>
        </p:nvGraphicFramePr>
        <p:xfrm>
          <a:off x="179512" y="1914128"/>
          <a:ext cx="8136904" cy="2667000"/>
        </p:xfrm>
        <a:graphic>
          <a:graphicData uri="http://schemas.openxmlformats.org/drawingml/2006/table">
            <a:tbl>
              <a:tblPr firstRow="1" bandRow="1">
                <a:tableStyleId>{5C22544A-7EE6-4342-B048-85BDC9FD1C3A}</a:tableStyleId>
              </a:tblPr>
              <a:tblGrid>
                <a:gridCol w="747040"/>
                <a:gridCol w="621112"/>
                <a:gridCol w="648072"/>
                <a:gridCol w="648072"/>
                <a:gridCol w="720080"/>
                <a:gridCol w="720080"/>
                <a:gridCol w="648072"/>
                <a:gridCol w="648072"/>
                <a:gridCol w="648072"/>
                <a:gridCol w="648072"/>
                <a:gridCol w="792088"/>
                <a:gridCol w="648072"/>
              </a:tblGrid>
              <a:tr h="370840">
                <a:tc>
                  <a:txBody>
                    <a:bodyPr/>
                    <a:lstStyle/>
                    <a:p>
                      <a:pPr algn="ctr"/>
                      <a:endParaRPr lang="en-US" sz="1400" dirty="0"/>
                    </a:p>
                  </a:txBody>
                  <a:tcPr/>
                </a:tc>
                <a:tc>
                  <a:txBody>
                    <a:bodyPr/>
                    <a:lstStyle/>
                    <a:p>
                      <a:pPr algn="ctr"/>
                      <a:r>
                        <a:rPr lang="en-US" sz="1400" dirty="0" smtClean="0"/>
                        <a:t>SL1</a:t>
                      </a:r>
                      <a:endParaRPr lang="en-US" sz="1400" dirty="0"/>
                    </a:p>
                  </a:txBody>
                  <a:tcPr/>
                </a:tc>
                <a:tc>
                  <a:txBody>
                    <a:bodyPr/>
                    <a:lstStyle/>
                    <a:p>
                      <a:pPr algn="ctr"/>
                      <a:r>
                        <a:rPr lang="en-US" sz="1400" dirty="0" smtClean="0"/>
                        <a:t>SL2</a:t>
                      </a:r>
                      <a:endParaRPr lang="en-US" sz="1400" dirty="0"/>
                    </a:p>
                  </a:txBody>
                  <a:tcPr/>
                </a:tc>
                <a:tc>
                  <a:txBody>
                    <a:bodyPr/>
                    <a:lstStyle/>
                    <a:p>
                      <a:pPr algn="ctr"/>
                      <a:r>
                        <a:rPr lang="en-US" sz="1400" dirty="0" smtClean="0"/>
                        <a:t>SL3</a:t>
                      </a:r>
                      <a:endParaRPr lang="en-US" sz="1400" dirty="0"/>
                    </a:p>
                  </a:txBody>
                  <a:tcPr/>
                </a:tc>
                <a:tc>
                  <a:txBody>
                    <a:bodyPr/>
                    <a:lstStyle/>
                    <a:p>
                      <a:pPr algn="ctr"/>
                      <a:r>
                        <a:rPr lang="en-US" sz="1400" dirty="0" smtClean="0"/>
                        <a:t>SL4</a:t>
                      </a:r>
                      <a:endParaRPr lang="en-US" sz="1400" dirty="0"/>
                    </a:p>
                  </a:txBody>
                  <a:tcPr/>
                </a:tc>
                <a:tc>
                  <a:txBody>
                    <a:bodyPr/>
                    <a:lstStyle/>
                    <a:p>
                      <a:pPr algn="ctr"/>
                      <a:r>
                        <a:rPr lang="en-US" sz="1400" dirty="0" smtClean="0"/>
                        <a:t>SL5</a:t>
                      </a:r>
                      <a:endParaRPr lang="en-US" sz="1400" dirty="0"/>
                    </a:p>
                  </a:txBody>
                  <a:tcPr/>
                </a:tc>
                <a:tc>
                  <a:txBody>
                    <a:bodyPr/>
                    <a:lstStyle/>
                    <a:p>
                      <a:pPr algn="ctr"/>
                      <a:r>
                        <a:rPr lang="en-US" sz="1400" dirty="0" smtClean="0"/>
                        <a:t>SL6</a:t>
                      </a:r>
                      <a:endParaRPr lang="en-US" sz="1400" dirty="0"/>
                    </a:p>
                  </a:txBody>
                  <a:tcPr/>
                </a:tc>
                <a:tc>
                  <a:txBody>
                    <a:bodyPr/>
                    <a:lstStyle/>
                    <a:p>
                      <a:pPr algn="ctr"/>
                      <a:r>
                        <a:rPr lang="en-US" sz="1400" dirty="0" smtClean="0"/>
                        <a:t>SL7</a:t>
                      </a:r>
                      <a:endParaRPr lang="en-US" sz="1400" dirty="0"/>
                    </a:p>
                  </a:txBody>
                  <a:tcPr/>
                </a:tc>
                <a:tc>
                  <a:txBody>
                    <a:bodyPr/>
                    <a:lstStyle/>
                    <a:p>
                      <a:pPr algn="ctr"/>
                      <a:r>
                        <a:rPr lang="en-US" sz="1400" dirty="0" smtClean="0"/>
                        <a:t>SL8</a:t>
                      </a:r>
                      <a:endParaRPr lang="en-US" sz="1400" dirty="0"/>
                    </a:p>
                  </a:txBody>
                  <a:tcPr/>
                </a:tc>
                <a:tc>
                  <a:txBody>
                    <a:bodyPr/>
                    <a:lstStyle/>
                    <a:p>
                      <a:pPr algn="ctr"/>
                      <a:r>
                        <a:rPr lang="en-US" sz="1400" dirty="0" smtClean="0"/>
                        <a:t>SL9</a:t>
                      </a:r>
                      <a:endParaRPr lang="en-US" sz="1400" dirty="0"/>
                    </a:p>
                  </a:txBody>
                  <a:tcPr/>
                </a:tc>
                <a:tc>
                  <a:txBody>
                    <a:bodyPr/>
                    <a:lstStyle/>
                    <a:p>
                      <a:pPr algn="ctr"/>
                      <a:r>
                        <a:rPr lang="en-US" sz="1400" dirty="0" smtClean="0"/>
                        <a:t>SL10</a:t>
                      </a:r>
                      <a:endParaRPr lang="en-US" sz="1400" dirty="0"/>
                    </a:p>
                  </a:txBody>
                  <a:tcPr/>
                </a:tc>
                <a:tc>
                  <a:txBody>
                    <a:bodyPr/>
                    <a:lstStyle/>
                    <a:p>
                      <a:pPr algn="ctr"/>
                      <a:r>
                        <a:rPr lang="en-US" sz="1400" dirty="0" smtClean="0"/>
                        <a:t>TOT</a:t>
                      </a:r>
                      <a:endParaRPr lang="en-US" sz="1400" dirty="0"/>
                    </a:p>
                  </a:txBody>
                  <a:tcPr/>
                </a:tc>
              </a:tr>
              <a:tr h="370840">
                <a:tc>
                  <a:txBody>
                    <a:bodyPr/>
                    <a:lstStyle/>
                    <a:p>
                      <a:pPr algn="ctr"/>
                      <a:r>
                        <a:rPr lang="en-US" sz="1400" dirty="0" smtClean="0"/>
                        <a:t>Planes</a:t>
                      </a:r>
                      <a:endParaRPr lang="en-US" sz="1400" dirty="0"/>
                    </a:p>
                  </a:txBody>
                  <a:tcPr/>
                </a:tc>
                <a:tc>
                  <a:txBody>
                    <a:bodyPr/>
                    <a:lstStyle/>
                    <a:p>
                      <a:pPr algn="ctr"/>
                      <a:r>
                        <a:rPr lang="en-US" sz="1400" dirty="0" smtClean="0"/>
                        <a:t>4</a:t>
                      </a:r>
                      <a:endParaRPr lang="en-US" sz="1400" dirty="0"/>
                    </a:p>
                  </a:txBody>
                  <a:tcPr/>
                </a:tc>
                <a:tc>
                  <a:txBody>
                    <a:bodyPr/>
                    <a:lstStyle/>
                    <a:p>
                      <a:pPr algn="ctr"/>
                      <a:r>
                        <a:rPr lang="en-US" sz="1400" dirty="0" smtClean="0"/>
                        <a:t>4</a:t>
                      </a:r>
                      <a:endParaRPr lang="en-US" sz="1400" dirty="0"/>
                    </a:p>
                  </a:txBody>
                  <a:tcPr/>
                </a:tc>
                <a:tc>
                  <a:txBody>
                    <a:bodyPr/>
                    <a:lstStyle/>
                    <a:p>
                      <a:pPr algn="ctr"/>
                      <a:r>
                        <a:rPr lang="en-US" sz="1400" dirty="0" smtClean="0"/>
                        <a:t>4</a:t>
                      </a:r>
                      <a:endParaRPr lang="en-US" sz="1400" dirty="0"/>
                    </a:p>
                  </a:txBody>
                  <a:tcPr/>
                </a:tc>
                <a:tc>
                  <a:txBody>
                    <a:bodyPr/>
                    <a:lstStyle/>
                    <a:p>
                      <a:pPr algn="ctr"/>
                      <a:r>
                        <a:rPr lang="en-US" sz="1400" dirty="0" smtClean="0"/>
                        <a:t>4</a:t>
                      </a:r>
                      <a:endParaRPr lang="en-US" sz="1400" dirty="0"/>
                    </a:p>
                  </a:txBody>
                  <a:tcPr/>
                </a:tc>
                <a:tc>
                  <a:txBody>
                    <a:bodyPr/>
                    <a:lstStyle/>
                    <a:p>
                      <a:pPr algn="ctr"/>
                      <a:r>
                        <a:rPr lang="en-US" sz="1400" dirty="0" smtClean="0"/>
                        <a:t>4</a:t>
                      </a:r>
                      <a:endParaRPr lang="en-US" sz="1400" dirty="0"/>
                    </a:p>
                  </a:txBody>
                  <a:tcPr/>
                </a:tc>
                <a:tc>
                  <a:txBody>
                    <a:bodyPr/>
                    <a:lstStyle/>
                    <a:p>
                      <a:pPr algn="ctr"/>
                      <a:r>
                        <a:rPr lang="en-US" sz="1400" dirty="0" smtClean="0"/>
                        <a:t>4</a:t>
                      </a:r>
                      <a:endParaRPr lang="en-US" sz="1400" dirty="0"/>
                    </a:p>
                  </a:txBody>
                  <a:tcPr/>
                </a:tc>
                <a:tc>
                  <a:txBody>
                    <a:bodyPr/>
                    <a:lstStyle/>
                    <a:p>
                      <a:pPr algn="ctr"/>
                      <a:r>
                        <a:rPr lang="en-US" sz="1400" dirty="0" smtClean="0"/>
                        <a:t>4</a:t>
                      </a:r>
                      <a:endParaRPr lang="en-US" sz="1400" dirty="0"/>
                    </a:p>
                  </a:txBody>
                  <a:tcPr/>
                </a:tc>
                <a:tc>
                  <a:txBody>
                    <a:bodyPr/>
                    <a:lstStyle/>
                    <a:p>
                      <a:pPr algn="ctr"/>
                      <a:r>
                        <a:rPr lang="en-US" sz="1400" dirty="0" smtClean="0"/>
                        <a:t>4</a:t>
                      </a:r>
                      <a:endParaRPr lang="en-US" sz="1400" dirty="0"/>
                    </a:p>
                  </a:txBody>
                  <a:tcPr/>
                </a:tc>
                <a:tc>
                  <a:txBody>
                    <a:bodyPr/>
                    <a:lstStyle/>
                    <a:p>
                      <a:pPr algn="ctr"/>
                      <a:r>
                        <a:rPr lang="en-US" sz="1400" dirty="0" smtClean="0"/>
                        <a:t>4</a:t>
                      </a:r>
                      <a:endParaRPr lang="en-US" sz="1400" dirty="0"/>
                    </a:p>
                  </a:txBody>
                  <a:tcPr/>
                </a:tc>
                <a:tc>
                  <a:txBody>
                    <a:bodyPr/>
                    <a:lstStyle/>
                    <a:p>
                      <a:pPr algn="ctr"/>
                      <a:r>
                        <a:rPr lang="en-US" sz="1400" dirty="0" smtClean="0"/>
                        <a:t>4</a:t>
                      </a:r>
                      <a:endParaRPr lang="en-US" sz="1400" dirty="0"/>
                    </a:p>
                  </a:txBody>
                  <a:tcPr/>
                </a:tc>
                <a:tc>
                  <a:txBody>
                    <a:bodyPr/>
                    <a:lstStyle/>
                    <a:p>
                      <a:pPr algn="ctr"/>
                      <a:endParaRPr lang="en-US" sz="1400" dirty="0"/>
                    </a:p>
                  </a:txBody>
                  <a:tcPr/>
                </a:tc>
              </a:tr>
              <a:tr h="370840">
                <a:tc>
                  <a:txBody>
                    <a:bodyPr/>
                    <a:lstStyle/>
                    <a:p>
                      <a:pPr algn="ctr"/>
                      <a:r>
                        <a:rPr lang="en-US" sz="1400" dirty="0" smtClean="0"/>
                        <a:t>Type</a:t>
                      </a:r>
                      <a:endParaRPr lang="en-US" sz="1400" dirty="0"/>
                    </a:p>
                  </a:txBody>
                  <a:tcPr/>
                </a:tc>
                <a:tc>
                  <a:txBody>
                    <a:bodyPr/>
                    <a:lstStyle/>
                    <a:p>
                      <a:pPr algn="ctr"/>
                      <a:r>
                        <a:rPr lang="en-US" sz="1400" dirty="0" smtClean="0"/>
                        <a:t>A</a:t>
                      </a:r>
                      <a:endParaRPr lang="en-US" sz="1400" dirty="0"/>
                    </a:p>
                  </a:txBody>
                  <a:tcPr/>
                </a:tc>
                <a:tc>
                  <a:txBody>
                    <a:bodyPr/>
                    <a:lstStyle/>
                    <a:p>
                      <a:pPr algn="ctr"/>
                      <a:r>
                        <a:rPr lang="en-US" sz="1400" dirty="0" smtClean="0"/>
                        <a:t>A</a:t>
                      </a:r>
                      <a:endParaRPr lang="en-US" sz="1400" dirty="0"/>
                    </a:p>
                  </a:txBody>
                  <a:tcPr/>
                </a:tc>
                <a:tc>
                  <a:txBody>
                    <a:bodyPr/>
                    <a:lstStyle/>
                    <a:p>
                      <a:pPr algn="ctr"/>
                      <a:r>
                        <a:rPr lang="en-US" sz="1400" dirty="0" smtClean="0"/>
                        <a:t>U</a:t>
                      </a:r>
                      <a:endParaRPr lang="en-US" sz="1400" dirty="0"/>
                    </a:p>
                  </a:txBody>
                  <a:tcPr/>
                </a:tc>
                <a:tc>
                  <a:txBody>
                    <a:bodyPr/>
                    <a:lstStyle/>
                    <a:p>
                      <a:pPr algn="ctr"/>
                      <a:r>
                        <a:rPr lang="en-US" sz="1400" dirty="0" smtClean="0"/>
                        <a:t>V</a:t>
                      </a:r>
                      <a:endParaRPr lang="en-US" sz="1400" dirty="0"/>
                    </a:p>
                  </a:txBody>
                  <a:tcPr/>
                </a:tc>
                <a:tc>
                  <a:txBody>
                    <a:bodyPr/>
                    <a:lstStyle/>
                    <a:p>
                      <a:pPr algn="ctr"/>
                      <a:r>
                        <a:rPr lang="en-US" sz="1400" dirty="0" smtClean="0"/>
                        <a:t>U</a:t>
                      </a:r>
                      <a:endParaRPr lang="en-US" sz="1400" dirty="0"/>
                    </a:p>
                  </a:txBody>
                  <a:tcPr/>
                </a:tc>
                <a:tc>
                  <a:txBody>
                    <a:bodyPr/>
                    <a:lstStyle/>
                    <a:p>
                      <a:pPr algn="ctr"/>
                      <a:r>
                        <a:rPr lang="en-US" sz="1400" dirty="0" smtClean="0"/>
                        <a:t>V</a:t>
                      </a:r>
                      <a:endParaRPr lang="en-US" sz="1400" dirty="0"/>
                    </a:p>
                  </a:txBody>
                  <a:tcPr/>
                </a:tc>
                <a:tc>
                  <a:txBody>
                    <a:bodyPr/>
                    <a:lstStyle/>
                    <a:p>
                      <a:pPr algn="ctr"/>
                      <a:r>
                        <a:rPr lang="en-US" sz="1400" dirty="0" smtClean="0"/>
                        <a:t>U</a:t>
                      </a:r>
                      <a:endParaRPr lang="en-US" sz="1400" dirty="0"/>
                    </a:p>
                  </a:txBody>
                  <a:tcPr/>
                </a:tc>
                <a:tc>
                  <a:txBody>
                    <a:bodyPr/>
                    <a:lstStyle/>
                    <a:p>
                      <a:pPr algn="ctr"/>
                      <a:r>
                        <a:rPr lang="en-US" sz="1400" dirty="0" smtClean="0"/>
                        <a:t>V</a:t>
                      </a:r>
                      <a:endParaRPr lang="en-US" sz="1400" dirty="0"/>
                    </a:p>
                  </a:txBody>
                  <a:tcPr/>
                </a:tc>
                <a:tc>
                  <a:txBody>
                    <a:bodyPr/>
                    <a:lstStyle/>
                    <a:p>
                      <a:pPr algn="ctr"/>
                      <a:r>
                        <a:rPr lang="en-US" sz="1400" dirty="0" smtClean="0"/>
                        <a:t>A</a:t>
                      </a:r>
                      <a:endParaRPr lang="en-US" sz="1400" dirty="0"/>
                    </a:p>
                  </a:txBody>
                  <a:tcPr/>
                </a:tc>
                <a:tc>
                  <a:txBody>
                    <a:bodyPr/>
                    <a:lstStyle/>
                    <a:p>
                      <a:pPr algn="ctr"/>
                      <a:r>
                        <a:rPr lang="en-US" sz="1400" dirty="0" smtClean="0"/>
                        <a:t>A</a:t>
                      </a:r>
                      <a:endParaRPr lang="en-US" sz="1400" dirty="0"/>
                    </a:p>
                  </a:txBody>
                  <a:tcPr/>
                </a:tc>
                <a:tc>
                  <a:txBody>
                    <a:bodyPr/>
                    <a:lstStyle/>
                    <a:p>
                      <a:pPr algn="ctr"/>
                      <a:endParaRPr lang="en-US" sz="1400" dirty="0"/>
                    </a:p>
                  </a:txBody>
                  <a:tcPr/>
                </a:tc>
              </a:tr>
              <a:tr h="370840">
                <a:tc>
                  <a:txBody>
                    <a:bodyPr/>
                    <a:lstStyle/>
                    <a:p>
                      <a:pPr algn="ctr"/>
                      <a:r>
                        <a:rPr lang="en-US" sz="1400" dirty="0" smtClean="0"/>
                        <a:t>#wires</a:t>
                      </a:r>
                      <a:endParaRPr lang="en-US" sz="1400" dirty="0"/>
                    </a:p>
                  </a:txBody>
                  <a:tcPr/>
                </a:tc>
                <a:tc>
                  <a:txBody>
                    <a:bodyPr/>
                    <a:lstStyle/>
                    <a:p>
                      <a:pPr algn="ctr"/>
                      <a:r>
                        <a:rPr lang="it-IT" sz="1400" dirty="0" smtClean="0"/>
                        <a:t>736</a:t>
                      </a:r>
                    </a:p>
                    <a:p>
                      <a:pPr algn="ctr"/>
                      <a:endParaRPr lang="en-US" sz="1400" dirty="0"/>
                    </a:p>
                  </a:txBody>
                  <a:tcPr/>
                </a:tc>
                <a:tc>
                  <a:txBody>
                    <a:bodyPr/>
                    <a:lstStyle/>
                    <a:p>
                      <a:pPr algn="ctr"/>
                      <a:r>
                        <a:rPr lang="it-IT" sz="1400" dirty="0" smtClean="0"/>
                        <a:t>864</a:t>
                      </a:r>
                      <a:endParaRPr lang="en-US" sz="1400" dirty="0"/>
                    </a:p>
                  </a:txBody>
                  <a:tcPr/>
                </a:tc>
                <a:tc>
                  <a:txBody>
                    <a:bodyPr/>
                    <a:lstStyle/>
                    <a:p>
                      <a:pPr algn="ctr"/>
                      <a:r>
                        <a:rPr lang="it-IT" sz="1400" dirty="0" smtClean="0"/>
                        <a:t>496</a:t>
                      </a:r>
                      <a:endParaRPr lang="en-US" sz="1400" dirty="0"/>
                    </a:p>
                  </a:txBody>
                  <a:tcPr/>
                </a:tc>
                <a:tc>
                  <a:txBody>
                    <a:bodyPr/>
                    <a:lstStyle/>
                    <a:p>
                      <a:pPr algn="ctr"/>
                      <a:r>
                        <a:rPr lang="en-US" sz="1400" dirty="0" smtClean="0"/>
                        <a:t>560</a:t>
                      </a:r>
                      <a:endParaRPr lang="en-US" sz="1400" dirty="0"/>
                    </a:p>
                  </a:txBody>
                  <a:tcPr/>
                </a:tc>
                <a:tc>
                  <a:txBody>
                    <a:bodyPr/>
                    <a:lstStyle/>
                    <a:p>
                      <a:pPr algn="ctr"/>
                      <a:r>
                        <a:rPr lang="en-US" sz="1400" dirty="0" smtClean="0"/>
                        <a:t>624</a:t>
                      </a:r>
                      <a:endParaRPr lang="en-US" sz="1400" dirty="0"/>
                    </a:p>
                  </a:txBody>
                  <a:tcPr/>
                </a:tc>
                <a:tc>
                  <a:txBody>
                    <a:bodyPr/>
                    <a:lstStyle/>
                    <a:p>
                      <a:pPr algn="ctr"/>
                      <a:r>
                        <a:rPr lang="en-US" sz="1400" dirty="0" smtClean="0"/>
                        <a:t>688</a:t>
                      </a:r>
                      <a:endParaRPr lang="en-US" sz="1400" dirty="0"/>
                    </a:p>
                  </a:txBody>
                  <a:tcPr/>
                </a:tc>
                <a:tc>
                  <a:txBody>
                    <a:bodyPr/>
                    <a:lstStyle/>
                    <a:p>
                      <a:pPr algn="ctr"/>
                      <a:r>
                        <a:rPr lang="en-US" sz="1400" dirty="0" smtClean="0"/>
                        <a:t>752</a:t>
                      </a:r>
                      <a:endParaRPr lang="en-US" sz="1400" dirty="0"/>
                    </a:p>
                  </a:txBody>
                  <a:tcPr/>
                </a:tc>
                <a:tc>
                  <a:txBody>
                    <a:bodyPr/>
                    <a:lstStyle/>
                    <a:p>
                      <a:pPr algn="ctr"/>
                      <a:r>
                        <a:rPr lang="it-IT" sz="1400" dirty="0" smtClean="0"/>
                        <a:t>816</a:t>
                      </a:r>
                      <a:endParaRPr lang="en-US" sz="1400" dirty="0"/>
                    </a:p>
                  </a:txBody>
                  <a:tcPr/>
                </a:tc>
                <a:tc>
                  <a:txBody>
                    <a:bodyPr/>
                    <a:lstStyle/>
                    <a:p>
                      <a:pPr algn="ctr"/>
                      <a:r>
                        <a:rPr lang="it-IT" sz="1400" dirty="0" smtClean="0"/>
                        <a:t>896</a:t>
                      </a:r>
                      <a:endParaRPr lang="en-US" sz="1400" dirty="0"/>
                    </a:p>
                  </a:txBody>
                  <a:tcPr/>
                </a:tc>
                <a:tc>
                  <a:txBody>
                    <a:bodyPr/>
                    <a:lstStyle/>
                    <a:p>
                      <a:pPr algn="ctr"/>
                      <a:r>
                        <a:rPr lang="it-IT" sz="1400" dirty="0" smtClean="0"/>
                        <a:t>960</a:t>
                      </a:r>
                      <a:endParaRPr lang="en-US" sz="1400" dirty="0"/>
                    </a:p>
                  </a:txBody>
                  <a:tcPr/>
                </a:tc>
                <a:tc>
                  <a:txBody>
                    <a:bodyPr/>
                    <a:lstStyle/>
                    <a:p>
                      <a:pPr algn="ctr"/>
                      <a:r>
                        <a:rPr lang="en-US" sz="1400" smtClean="0"/>
                        <a:t>7392</a:t>
                      </a:r>
                      <a:endParaRPr lang="en-US" sz="1400" dirty="0"/>
                    </a:p>
                  </a:txBody>
                  <a:tcPr/>
                </a:tc>
              </a:tr>
              <a:tr h="370840">
                <a:tc>
                  <a:txBody>
                    <a:bodyPr/>
                    <a:lstStyle/>
                    <a:p>
                      <a:pPr algn="ctr"/>
                      <a:r>
                        <a:rPr lang="en-US" sz="1400" dirty="0" smtClean="0"/>
                        <a:t>#TSF 64</a:t>
                      </a:r>
                      <a:r>
                        <a:rPr lang="en-US" sz="1400" baseline="0" dirty="0" smtClean="0"/>
                        <a:t> opt </a:t>
                      </a:r>
                      <a:endParaRPr lang="en-US" sz="1400" dirty="0"/>
                    </a:p>
                  </a:txBody>
                  <a:tcPr/>
                </a:tc>
                <a:tc>
                  <a:txBody>
                    <a:bodyPr/>
                    <a:lstStyle/>
                    <a:p>
                      <a:pPr algn="ctr"/>
                      <a:r>
                        <a:rPr lang="en-US" sz="1400" dirty="0" smtClean="0"/>
                        <a:t>12</a:t>
                      </a:r>
                      <a:endParaRPr lang="en-US" sz="1400" dirty="0"/>
                    </a:p>
                  </a:txBody>
                  <a:tcPr/>
                </a:tc>
                <a:tc>
                  <a:txBody>
                    <a:bodyPr/>
                    <a:lstStyle/>
                    <a:p>
                      <a:pPr algn="ctr"/>
                      <a:r>
                        <a:rPr lang="en-US" sz="1400" dirty="0" smtClean="0"/>
                        <a:t>14</a:t>
                      </a:r>
                      <a:endParaRPr lang="en-US" sz="1400" dirty="0"/>
                    </a:p>
                  </a:txBody>
                  <a:tcPr/>
                </a:tc>
                <a:tc>
                  <a:txBody>
                    <a:bodyPr/>
                    <a:lstStyle/>
                    <a:p>
                      <a:pPr algn="ctr"/>
                      <a:r>
                        <a:rPr lang="en-US" sz="1400" dirty="0" smtClean="0"/>
                        <a:t>8</a:t>
                      </a:r>
                      <a:endParaRPr lang="en-US" sz="1400" dirty="0"/>
                    </a:p>
                  </a:txBody>
                  <a:tcPr/>
                </a:tc>
                <a:tc>
                  <a:txBody>
                    <a:bodyPr/>
                    <a:lstStyle/>
                    <a:p>
                      <a:pPr algn="ctr"/>
                      <a:r>
                        <a:rPr lang="en-US" sz="1400" dirty="0" smtClean="0"/>
                        <a:t>9</a:t>
                      </a:r>
                      <a:endParaRPr lang="en-US" sz="1400" dirty="0"/>
                    </a:p>
                  </a:txBody>
                  <a:tcPr/>
                </a:tc>
                <a:tc>
                  <a:txBody>
                    <a:bodyPr/>
                    <a:lstStyle/>
                    <a:p>
                      <a:pPr algn="ctr"/>
                      <a:r>
                        <a:rPr lang="en-US" sz="1400" dirty="0" smtClean="0"/>
                        <a:t>10</a:t>
                      </a:r>
                      <a:endParaRPr lang="en-US" sz="1400" dirty="0"/>
                    </a:p>
                  </a:txBody>
                  <a:tcPr/>
                </a:tc>
                <a:tc>
                  <a:txBody>
                    <a:bodyPr/>
                    <a:lstStyle/>
                    <a:p>
                      <a:pPr algn="ctr"/>
                      <a:r>
                        <a:rPr lang="en-US" sz="1400" dirty="0" smtClean="0"/>
                        <a:t>11</a:t>
                      </a:r>
                      <a:endParaRPr lang="en-US" sz="1400" dirty="0"/>
                    </a:p>
                  </a:txBody>
                  <a:tcPr/>
                </a:tc>
                <a:tc>
                  <a:txBody>
                    <a:bodyPr/>
                    <a:lstStyle/>
                    <a:p>
                      <a:pPr algn="ctr"/>
                      <a:r>
                        <a:rPr lang="en-US" sz="1400" dirty="0" smtClean="0"/>
                        <a:t>12</a:t>
                      </a:r>
                      <a:endParaRPr lang="en-US" sz="1400" dirty="0"/>
                    </a:p>
                  </a:txBody>
                  <a:tcPr/>
                </a:tc>
                <a:tc>
                  <a:txBody>
                    <a:bodyPr/>
                    <a:lstStyle/>
                    <a:p>
                      <a:pPr algn="ctr"/>
                      <a:r>
                        <a:rPr lang="en-US" sz="1400" dirty="0" smtClean="0"/>
                        <a:t>13</a:t>
                      </a:r>
                      <a:endParaRPr lang="en-US" sz="1400" dirty="0"/>
                    </a:p>
                  </a:txBody>
                  <a:tcPr/>
                </a:tc>
                <a:tc>
                  <a:txBody>
                    <a:bodyPr/>
                    <a:lstStyle/>
                    <a:p>
                      <a:pPr algn="ctr"/>
                      <a:r>
                        <a:rPr lang="en-US" sz="1400" dirty="0" smtClean="0"/>
                        <a:t>14</a:t>
                      </a:r>
                      <a:endParaRPr lang="en-US" sz="1400" dirty="0"/>
                    </a:p>
                  </a:txBody>
                  <a:tcPr/>
                </a:tc>
                <a:tc>
                  <a:txBody>
                    <a:bodyPr/>
                    <a:lstStyle/>
                    <a:p>
                      <a:pPr algn="ctr"/>
                      <a:r>
                        <a:rPr lang="en-US" sz="1400" dirty="0" smtClean="0"/>
                        <a:t>15</a:t>
                      </a:r>
                      <a:endParaRPr lang="en-US" sz="1400" dirty="0"/>
                    </a:p>
                  </a:txBody>
                  <a:tcPr/>
                </a:tc>
                <a:tc>
                  <a:txBody>
                    <a:bodyPr/>
                    <a:lstStyle/>
                    <a:p>
                      <a:pPr algn="ctr"/>
                      <a:r>
                        <a:rPr lang="en-US" sz="1400" dirty="0" smtClean="0"/>
                        <a:t>118</a:t>
                      </a:r>
                      <a:endParaRPr lang="en-US" sz="1400" dirty="0"/>
                    </a:p>
                  </a:txBody>
                  <a:tcPr/>
                </a:tc>
              </a:tr>
              <a:tr h="370840">
                <a:tc>
                  <a:txBody>
                    <a:bodyPr/>
                    <a:lstStyle/>
                    <a:p>
                      <a:pPr algn="ctr"/>
                      <a:r>
                        <a:rPr lang="en-US" sz="1400" dirty="0" smtClean="0"/>
                        <a:t>#NDCB 64 opt</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10</a:t>
                      </a:r>
                      <a:endParaRPr lang="en-US" sz="1400" dirty="0"/>
                    </a:p>
                  </a:txBody>
                  <a:tcPr/>
                </a:tc>
              </a:tr>
            </a:tbl>
          </a:graphicData>
        </a:graphic>
      </p:graphicFrame>
      <p:sp>
        <p:nvSpPr>
          <p:cNvPr id="3" name="CasellaDiTesto 2"/>
          <p:cNvSpPr txBox="1"/>
          <p:nvPr/>
        </p:nvSpPr>
        <p:spPr>
          <a:xfrm>
            <a:off x="35496" y="5110152"/>
            <a:ext cx="8208912" cy="1631216"/>
          </a:xfrm>
          <a:prstGeom prst="rect">
            <a:avLst/>
          </a:prstGeom>
          <a:noFill/>
        </p:spPr>
        <p:txBody>
          <a:bodyPr wrap="square" rtlCol="0">
            <a:spAutoFit/>
          </a:bodyPr>
          <a:lstStyle/>
          <a:p>
            <a:pPr algn="just"/>
            <a:r>
              <a:rPr lang="it-IT" sz="2000" dirty="0" err="1">
                <a:solidFill>
                  <a:schemeClr val="tx2"/>
                </a:solidFill>
              </a:rPr>
              <a:t>Number</a:t>
            </a:r>
            <a:r>
              <a:rPr lang="it-IT" sz="2000" dirty="0">
                <a:solidFill>
                  <a:schemeClr val="tx2"/>
                </a:solidFill>
              </a:rPr>
              <a:t> of </a:t>
            </a:r>
            <a:r>
              <a:rPr lang="it-IT" sz="2000" dirty="0" err="1">
                <a:solidFill>
                  <a:schemeClr val="tx2"/>
                </a:solidFill>
              </a:rPr>
              <a:t>wire</a:t>
            </a:r>
            <a:r>
              <a:rPr lang="it-IT" sz="2000" dirty="0">
                <a:solidFill>
                  <a:schemeClr val="tx2"/>
                </a:solidFill>
              </a:rPr>
              <a:t> </a:t>
            </a:r>
            <a:r>
              <a:rPr lang="it-IT" sz="2000" dirty="0" err="1">
                <a:solidFill>
                  <a:schemeClr val="tx2"/>
                </a:solidFill>
              </a:rPr>
              <a:t>could</a:t>
            </a:r>
            <a:r>
              <a:rPr lang="it-IT" sz="2000" dirty="0">
                <a:solidFill>
                  <a:schemeClr val="tx2"/>
                </a:solidFill>
              </a:rPr>
              <a:t> </a:t>
            </a:r>
            <a:r>
              <a:rPr lang="it-IT" sz="2000" dirty="0" err="1" smtClean="0">
                <a:solidFill>
                  <a:schemeClr val="tx2"/>
                </a:solidFill>
              </a:rPr>
              <a:t>change</a:t>
            </a:r>
            <a:r>
              <a:rPr lang="it-IT" sz="2000" dirty="0" smtClean="0">
                <a:solidFill>
                  <a:schemeClr val="tx2"/>
                </a:solidFill>
              </a:rPr>
              <a:t> </a:t>
            </a:r>
            <a:r>
              <a:rPr lang="it-IT" sz="2000" dirty="0">
                <a:solidFill>
                  <a:schemeClr val="tx2"/>
                </a:solidFill>
              </a:rPr>
              <a:t>due to </a:t>
            </a:r>
            <a:r>
              <a:rPr lang="it-IT" sz="2000" dirty="0" err="1">
                <a:solidFill>
                  <a:schemeClr val="tx2"/>
                </a:solidFill>
              </a:rPr>
              <a:t>internal</a:t>
            </a:r>
            <a:r>
              <a:rPr lang="it-IT" sz="2000" dirty="0">
                <a:solidFill>
                  <a:schemeClr val="tx2"/>
                </a:solidFill>
              </a:rPr>
              <a:t> </a:t>
            </a:r>
            <a:r>
              <a:rPr lang="it-IT" sz="2000" dirty="0" err="1">
                <a:solidFill>
                  <a:schemeClr val="tx2"/>
                </a:solidFill>
              </a:rPr>
              <a:t>radius</a:t>
            </a:r>
            <a:r>
              <a:rPr lang="it-IT" sz="2000" dirty="0">
                <a:solidFill>
                  <a:schemeClr val="tx2"/>
                </a:solidFill>
              </a:rPr>
              <a:t> </a:t>
            </a:r>
            <a:r>
              <a:rPr lang="it-IT" sz="2000" dirty="0" err="1">
                <a:solidFill>
                  <a:schemeClr val="tx2"/>
                </a:solidFill>
              </a:rPr>
              <a:t>uncertainties</a:t>
            </a:r>
            <a:r>
              <a:rPr lang="it-IT" sz="2000" dirty="0">
                <a:solidFill>
                  <a:schemeClr val="tx2"/>
                </a:solidFill>
              </a:rPr>
              <a:t>. </a:t>
            </a:r>
            <a:endParaRPr lang="it-IT" sz="2000" dirty="0" smtClean="0">
              <a:solidFill>
                <a:schemeClr val="tx2"/>
              </a:solidFill>
            </a:endParaRPr>
          </a:p>
          <a:p>
            <a:pPr algn="just"/>
            <a:endParaRPr lang="it-IT" sz="2000" dirty="0" smtClean="0">
              <a:solidFill>
                <a:schemeClr val="tx2"/>
              </a:solidFill>
            </a:endParaRPr>
          </a:p>
          <a:p>
            <a:pPr algn="just"/>
            <a:r>
              <a:rPr lang="it-IT" sz="2000" dirty="0" smtClean="0">
                <a:solidFill>
                  <a:schemeClr val="tx2"/>
                </a:solidFill>
              </a:rPr>
              <a:t>The </a:t>
            </a:r>
            <a:r>
              <a:rPr lang="it-IT" sz="2000" dirty="0" smtClean="0">
                <a:solidFill>
                  <a:schemeClr val="tx2"/>
                </a:solidFill>
              </a:rPr>
              <a:t>64 TSF layout </a:t>
            </a:r>
            <a:r>
              <a:rPr lang="it-IT" sz="2000" dirty="0" err="1" smtClean="0">
                <a:solidFill>
                  <a:schemeClr val="tx2"/>
                </a:solidFill>
              </a:rPr>
              <a:t>depends</a:t>
            </a:r>
            <a:r>
              <a:rPr lang="it-IT" sz="2000" dirty="0" smtClean="0">
                <a:solidFill>
                  <a:schemeClr val="tx2"/>
                </a:solidFill>
              </a:rPr>
              <a:t> </a:t>
            </a:r>
            <a:r>
              <a:rPr lang="it-IT" sz="2000" dirty="0">
                <a:solidFill>
                  <a:schemeClr val="tx2"/>
                </a:solidFill>
              </a:rPr>
              <a:t>on the </a:t>
            </a:r>
            <a:r>
              <a:rPr lang="it-IT" sz="2000" dirty="0" err="1">
                <a:solidFill>
                  <a:schemeClr val="tx2"/>
                </a:solidFill>
              </a:rPr>
              <a:t>form</a:t>
            </a:r>
            <a:r>
              <a:rPr lang="it-IT" sz="2000" dirty="0">
                <a:solidFill>
                  <a:schemeClr val="tx2"/>
                </a:solidFill>
              </a:rPr>
              <a:t> </a:t>
            </a:r>
            <a:r>
              <a:rPr lang="it-IT" sz="2000" dirty="0" err="1">
                <a:solidFill>
                  <a:schemeClr val="tx2"/>
                </a:solidFill>
              </a:rPr>
              <a:t>factor</a:t>
            </a:r>
            <a:r>
              <a:rPr lang="it-IT" sz="2000" dirty="0">
                <a:solidFill>
                  <a:schemeClr val="tx2"/>
                </a:solidFill>
              </a:rPr>
              <a:t> of the FE </a:t>
            </a:r>
            <a:r>
              <a:rPr lang="it-IT" sz="2000" dirty="0" err="1">
                <a:solidFill>
                  <a:schemeClr val="tx2"/>
                </a:solidFill>
              </a:rPr>
              <a:t>board</a:t>
            </a:r>
            <a:r>
              <a:rPr lang="it-IT" sz="2000" dirty="0">
                <a:solidFill>
                  <a:schemeClr val="tx2"/>
                </a:solidFill>
              </a:rPr>
              <a:t> </a:t>
            </a:r>
            <a:r>
              <a:rPr lang="it-IT" sz="2000" dirty="0" err="1">
                <a:solidFill>
                  <a:schemeClr val="tx2"/>
                </a:solidFill>
              </a:rPr>
              <a:t>used</a:t>
            </a:r>
            <a:r>
              <a:rPr lang="it-IT" sz="2000" dirty="0">
                <a:solidFill>
                  <a:schemeClr val="tx2"/>
                </a:solidFill>
              </a:rPr>
              <a:t> </a:t>
            </a:r>
            <a:r>
              <a:rPr lang="it-IT" sz="2000" dirty="0" err="1">
                <a:solidFill>
                  <a:schemeClr val="tx2"/>
                </a:solidFill>
              </a:rPr>
              <a:t>at</a:t>
            </a:r>
            <a:r>
              <a:rPr lang="it-IT" sz="2000" dirty="0">
                <a:solidFill>
                  <a:schemeClr val="tx2"/>
                </a:solidFill>
              </a:rPr>
              <a:t> the moment a conservative </a:t>
            </a:r>
            <a:r>
              <a:rPr lang="it-IT" sz="2000" dirty="0" err="1" smtClean="0">
                <a:solidFill>
                  <a:schemeClr val="tx2"/>
                </a:solidFill>
              </a:rPr>
              <a:t>assumption</a:t>
            </a:r>
            <a:r>
              <a:rPr lang="it-IT" sz="2000" dirty="0" smtClean="0">
                <a:solidFill>
                  <a:schemeClr val="tx2"/>
                </a:solidFill>
              </a:rPr>
              <a:t> </a:t>
            </a:r>
            <a:r>
              <a:rPr lang="it-IT" sz="2000" dirty="0" err="1">
                <a:solidFill>
                  <a:schemeClr val="tx2"/>
                </a:solidFill>
              </a:rPr>
              <a:t>has</a:t>
            </a:r>
            <a:r>
              <a:rPr lang="it-IT" sz="2000" dirty="0">
                <a:solidFill>
                  <a:schemeClr val="tx2"/>
                </a:solidFill>
              </a:rPr>
              <a:t> </a:t>
            </a:r>
            <a:r>
              <a:rPr lang="it-IT" sz="2000" dirty="0" err="1">
                <a:solidFill>
                  <a:schemeClr val="tx2"/>
                </a:solidFill>
              </a:rPr>
              <a:t>been</a:t>
            </a:r>
            <a:r>
              <a:rPr lang="it-IT" sz="2000" dirty="0">
                <a:solidFill>
                  <a:schemeClr val="tx2"/>
                </a:solidFill>
              </a:rPr>
              <a:t> made (i.e. 6U VME </a:t>
            </a:r>
            <a:r>
              <a:rPr lang="it-IT" sz="2000" dirty="0" err="1">
                <a:solidFill>
                  <a:schemeClr val="tx2"/>
                </a:solidFill>
              </a:rPr>
              <a:t>form</a:t>
            </a:r>
            <a:r>
              <a:rPr lang="it-IT" sz="2000" dirty="0">
                <a:solidFill>
                  <a:schemeClr val="tx2"/>
                </a:solidFill>
              </a:rPr>
              <a:t> </a:t>
            </a:r>
            <a:r>
              <a:rPr lang="it-IT" sz="2000" dirty="0" err="1">
                <a:solidFill>
                  <a:schemeClr val="tx2"/>
                </a:solidFill>
              </a:rPr>
              <a:t>factor</a:t>
            </a:r>
            <a:r>
              <a:rPr lang="it-IT" sz="2000" dirty="0">
                <a:solidFill>
                  <a:schemeClr val="tx2"/>
                </a:solidFill>
              </a:rPr>
              <a:t>)</a:t>
            </a:r>
          </a:p>
          <a:p>
            <a:pPr algn="just"/>
            <a:endParaRPr lang="it-IT" sz="2000" dirty="0">
              <a:solidFill>
                <a:schemeClr val="tx2"/>
              </a:solidFill>
            </a:endParaRPr>
          </a:p>
        </p:txBody>
      </p:sp>
    </p:spTree>
    <p:extLst>
      <p:ext uri="{BB962C8B-B14F-4D97-AF65-F5344CB8AC3E}">
        <p14:creationId xmlns:p14="http://schemas.microsoft.com/office/powerpoint/2010/main" val="72419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What</a:t>
            </a:r>
            <a:r>
              <a:rPr lang="it-IT" dirty="0" smtClean="0"/>
              <a:t> </a:t>
            </a:r>
            <a:r>
              <a:rPr lang="it-IT" dirty="0" err="1" smtClean="0"/>
              <a:t>we</a:t>
            </a:r>
            <a:r>
              <a:rPr lang="it-IT" dirty="0" smtClean="0"/>
              <a:t> </a:t>
            </a:r>
            <a:r>
              <a:rPr lang="it-IT" dirty="0" err="1" smtClean="0"/>
              <a:t>have</a:t>
            </a:r>
            <a:r>
              <a:rPr lang="it-IT" dirty="0" smtClean="0"/>
              <a:t> </a:t>
            </a:r>
            <a:r>
              <a:rPr lang="it-IT" dirty="0" err="1" smtClean="0"/>
              <a:t>done</a:t>
            </a:r>
            <a:r>
              <a:rPr lang="it-IT" dirty="0" smtClean="0"/>
              <a:t> so far</a:t>
            </a:r>
            <a:endParaRPr lang="it-IT" dirty="0"/>
          </a:p>
        </p:txBody>
      </p:sp>
      <p:sp>
        <p:nvSpPr>
          <p:cNvPr id="3" name="Segnaposto contenuto 2"/>
          <p:cNvSpPr>
            <a:spLocks noGrp="1"/>
          </p:cNvSpPr>
          <p:nvPr>
            <p:ph idx="1"/>
          </p:nvPr>
        </p:nvSpPr>
        <p:spPr>
          <a:xfrm>
            <a:off x="0" y="1711349"/>
            <a:ext cx="8261152" cy="4381947"/>
          </a:xfrm>
        </p:spPr>
        <p:txBody>
          <a:bodyPr>
            <a:normAutofit/>
          </a:bodyPr>
          <a:lstStyle/>
          <a:p>
            <a:pPr algn="just"/>
            <a:r>
              <a:rPr lang="it-IT" sz="2800" dirty="0" err="1" smtClean="0">
                <a:solidFill>
                  <a:schemeClr val="tx2"/>
                </a:solidFill>
              </a:rPr>
              <a:t>We</a:t>
            </a:r>
            <a:r>
              <a:rPr lang="it-IT" sz="2800" dirty="0" smtClean="0">
                <a:solidFill>
                  <a:schemeClr val="tx2"/>
                </a:solidFill>
              </a:rPr>
              <a:t> </a:t>
            </a:r>
            <a:r>
              <a:rPr lang="it-IT" sz="2800" dirty="0" err="1" smtClean="0">
                <a:solidFill>
                  <a:schemeClr val="tx2"/>
                </a:solidFill>
              </a:rPr>
              <a:t>have</a:t>
            </a:r>
            <a:r>
              <a:rPr lang="it-IT" sz="2800" dirty="0" smtClean="0">
                <a:solidFill>
                  <a:schemeClr val="tx2"/>
                </a:solidFill>
              </a:rPr>
              <a:t> </a:t>
            </a:r>
            <a:r>
              <a:rPr lang="it-IT" sz="2800" dirty="0" err="1" smtClean="0">
                <a:solidFill>
                  <a:schemeClr val="tx2"/>
                </a:solidFill>
              </a:rPr>
              <a:t>profitted</a:t>
            </a:r>
            <a:r>
              <a:rPr lang="it-IT" sz="2800" dirty="0" smtClean="0">
                <a:solidFill>
                  <a:schemeClr val="tx2"/>
                </a:solidFill>
              </a:rPr>
              <a:t> of the LNF DC </a:t>
            </a:r>
            <a:r>
              <a:rPr lang="it-IT" sz="2800" dirty="0" err="1" smtClean="0">
                <a:solidFill>
                  <a:schemeClr val="tx2"/>
                </a:solidFill>
              </a:rPr>
              <a:t>prototype</a:t>
            </a:r>
            <a:r>
              <a:rPr lang="it-IT" sz="2800" dirty="0">
                <a:solidFill>
                  <a:schemeClr val="tx2"/>
                </a:solidFill>
              </a:rPr>
              <a:t> </a:t>
            </a:r>
            <a:r>
              <a:rPr lang="it-IT" sz="2800" dirty="0" smtClean="0">
                <a:solidFill>
                  <a:schemeClr val="tx2"/>
                </a:solidFill>
              </a:rPr>
              <a:t>to </a:t>
            </a:r>
            <a:r>
              <a:rPr lang="it-IT" sz="2800" dirty="0" err="1" smtClean="0">
                <a:solidFill>
                  <a:schemeClr val="tx2"/>
                </a:solidFill>
              </a:rPr>
              <a:t>insert</a:t>
            </a:r>
            <a:r>
              <a:rPr lang="it-IT" sz="2800" dirty="0" smtClean="0">
                <a:solidFill>
                  <a:schemeClr val="tx2"/>
                </a:solidFill>
              </a:rPr>
              <a:t> </a:t>
            </a:r>
            <a:r>
              <a:rPr lang="it-IT" sz="2800" dirty="0" err="1" smtClean="0">
                <a:solidFill>
                  <a:schemeClr val="tx2"/>
                </a:solidFill>
              </a:rPr>
              <a:t>our</a:t>
            </a:r>
            <a:r>
              <a:rPr lang="it-IT" sz="2800" dirty="0" smtClean="0">
                <a:solidFill>
                  <a:schemeClr val="tx2"/>
                </a:solidFill>
              </a:rPr>
              <a:t> </a:t>
            </a:r>
            <a:r>
              <a:rPr lang="it-IT" sz="2800" dirty="0" err="1" smtClean="0">
                <a:solidFill>
                  <a:schemeClr val="tx2"/>
                </a:solidFill>
              </a:rPr>
              <a:t>eltx</a:t>
            </a:r>
            <a:r>
              <a:rPr lang="it-IT" sz="2800" dirty="0" smtClean="0">
                <a:solidFill>
                  <a:schemeClr val="tx2"/>
                </a:solidFill>
              </a:rPr>
              <a:t>.</a:t>
            </a:r>
          </a:p>
          <a:p>
            <a:pPr algn="just"/>
            <a:endParaRPr lang="it-IT" sz="2800" dirty="0" smtClean="0">
              <a:solidFill>
                <a:schemeClr val="tx2"/>
              </a:solidFill>
            </a:endParaRPr>
          </a:p>
          <a:p>
            <a:pPr algn="just"/>
            <a:r>
              <a:rPr lang="it-IT" sz="2800" dirty="0" err="1" smtClean="0">
                <a:solidFill>
                  <a:schemeClr val="tx2"/>
                </a:solidFill>
              </a:rPr>
              <a:t>We</a:t>
            </a:r>
            <a:r>
              <a:rPr lang="it-IT" sz="2800" dirty="0" smtClean="0">
                <a:solidFill>
                  <a:schemeClr val="tx2"/>
                </a:solidFill>
              </a:rPr>
              <a:t> </a:t>
            </a:r>
            <a:r>
              <a:rPr lang="it-IT" sz="2800" dirty="0" err="1" smtClean="0">
                <a:solidFill>
                  <a:schemeClr val="tx2"/>
                </a:solidFill>
              </a:rPr>
              <a:t>have</a:t>
            </a:r>
            <a:r>
              <a:rPr lang="it-IT" sz="2800" dirty="0" smtClean="0">
                <a:solidFill>
                  <a:schemeClr val="tx2"/>
                </a:solidFill>
              </a:rPr>
              <a:t> </a:t>
            </a:r>
            <a:r>
              <a:rPr lang="it-IT" sz="2800" dirty="0" err="1" smtClean="0">
                <a:solidFill>
                  <a:schemeClr val="tx2"/>
                </a:solidFill>
              </a:rPr>
              <a:t>built</a:t>
            </a:r>
            <a:r>
              <a:rPr lang="it-IT" sz="2800" dirty="0" smtClean="0">
                <a:solidFill>
                  <a:schemeClr val="tx2"/>
                </a:solidFill>
              </a:rPr>
              <a:t> </a:t>
            </a:r>
            <a:r>
              <a:rPr lang="it-IT" sz="2800" dirty="0" err="1" smtClean="0">
                <a:solidFill>
                  <a:schemeClr val="tx2"/>
                </a:solidFill>
              </a:rPr>
              <a:t>our</a:t>
            </a:r>
            <a:r>
              <a:rPr lang="it-IT" sz="2800" dirty="0" smtClean="0">
                <a:solidFill>
                  <a:schemeClr val="tx2"/>
                </a:solidFill>
              </a:rPr>
              <a:t> </a:t>
            </a:r>
            <a:r>
              <a:rPr lang="it-IT" sz="2800" dirty="0" err="1" smtClean="0">
                <a:solidFill>
                  <a:schemeClr val="tx2"/>
                </a:solidFill>
              </a:rPr>
              <a:t>own</a:t>
            </a:r>
            <a:r>
              <a:rPr lang="it-IT" sz="2800" dirty="0" smtClean="0">
                <a:solidFill>
                  <a:schemeClr val="tx2"/>
                </a:solidFill>
              </a:rPr>
              <a:t> RF emulator, </a:t>
            </a:r>
            <a:r>
              <a:rPr lang="it-IT" sz="2800" dirty="0" err="1" smtClean="0">
                <a:solidFill>
                  <a:schemeClr val="tx2"/>
                </a:solidFill>
              </a:rPr>
              <a:t>clocked</a:t>
            </a:r>
            <a:r>
              <a:rPr lang="it-IT" sz="2800" dirty="0">
                <a:solidFill>
                  <a:schemeClr val="tx2"/>
                </a:solidFill>
              </a:rPr>
              <a:t> </a:t>
            </a:r>
            <a:r>
              <a:rPr lang="it-IT" sz="2800" dirty="0" smtClean="0">
                <a:solidFill>
                  <a:schemeClr val="tx2"/>
                </a:solidFill>
              </a:rPr>
              <a:t> </a:t>
            </a:r>
            <a:r>
              <a:rPr lang="it-IT" sz="2800" dirty="0" err="1" smtClean="0">
                <a:solidFill>
                  <a:schemeClr val="tx2"/>
                </a:solidFill>
              </a:rPr>
              <a:t>discriminators</a:t>
            </a:r>
            <a:r>
              <a:rPr lang="it-IT" sz="2800" dirty="0" smtClean="0">
                <a:solidFill>
                  <a:schemeClr val="tx2"/>
                </a:solidFill>
              </a:rPr>
              <a:t> and </a:t>
            </a:r>
            <a:r>
              <a:rPr lang="it-IT" sz="2800" dirty="0" err="1" smtClean="0">
                <a:solidFill>
                  <a:schemeClr val="tx2"/>
                </a:solidFill>
              </a:rPr>
              <a:t>used</a:t>
            </a:r>
            <a:r>
              <a:rPr lang="it-IT" sz="2800" dirty="0" smtClean="0">
                <a:solidFill>
                  <a:schemeClr val="tx2"/>
                </a:solidFill>
              </a:rPr>
              <a:t> </a:t>
            </a:r>
            <a:r>
              <a:rPr lang="it-IT" sz="2800" dirty="0" err="1" smtClean="0">
                <a:solidFill>
                  <a:schemeClr val="tx2"/>
                </a:solidFill>
              </a:rPr>
              <a:t>them</a:t>
            </a:r>
            <a:r>
              <a:rPr lang="it-IT" sz="2800" dirty="0" smtClean="0">
                <a:solidFill>
                  <a:schemeClr val="tx2"/>
                </a:solidFill>
              </a:rPr>
              <a:t> </a:t>
            </a:r>
            <a:r>
              <a:rPr lang="it-IT" sz="2800" dirty="0" err="1" smtClean="0">
                <a:solidFill>
                  <a:schemeClr val="tx2"/>
                </a:solidFill>
              </a:rPr>
              <a:t>all</a:t>
            </a:r>
            <a:r>
              <a:rPr lang="it-IT" sz="2800" dirty="0" smtClean="0">
                <a:solidFill>
                  <a:schemeClr val="tx2"/>
                </a:solidFill>
              </a:rPr>
              <a:t> offline to setup a trigger </a:t>
            </a:r>
            <a:r>
              <a:rPr lang="it-IT" sz="2800" dirty="0" err="1" smtClean="0">
                <a:solidFill>
                  <a:schemeClr val="tx2"/>
                </a:solidFill>
              </a:rPr>
              <a:t>algorithm</a:t>
            </a:r>
            <a:r>
              <a:rPr lang="it-IT" sz="2800" dirty="0" smtClean="0">
                <a:solidFill>
                  <a:schemeClr val="tx2"/>
                </a:solidFill>
              </a:rPr>
              <a:t> (</a:t>
            </a:r>
            <a:r>
              <a:rPr lang="it-IT" sz="2800" dirty="0" err="1" smtClean="0">
                <a:solidFill>
                  <a:schemeClr val="tx2"/>
                </a:solidFill>
              </a:rPr>
              <a:t>inspired</a:t>
            </a:r>
            <a:r>
              <a:rPr lang="it-IT" sz="2800" dirty="0" smtClean="0">
                <a:solidFill>
                  <a:schemeClr val="tx2"/>
                </a:solidFill>
              </a:rPr>
              <a:t> by </a:t>
            </a:r>
            <a:r>
              <a:rPr lang="it-IT" sz="2800" dirty="0" err="1" smtClean="0">
                <a:solidFill>
                  <a:schemeClr val="tx2"/>
                </a:solidFill>
              </a:rPr>
              <a:t>BaBar</a:t>
            </a:r>
            <a:r>
              <a:rPr lang="it-IT" sz="2800" dirty="0" smtClean="0">
                <a:solidFill>
                  <a:schemeClr val="tx2"/>
                </a:solidFill>
              </a:rPr>
              <a:t>).</a:t>
            </a:r>
          </a:p>
          <a:p>
            <a:pPr algn="just"/>
            <a:endParaRPr lang="it-IT" sz="2800" dirty="0" smtClean="0">
              <a:solidFill>
                <a:schemeClr val="tx2"/>
              </a:solidFill>
            </a:endParaRPr>
          </a:p>
          <a:p>
            <a:pPr algn="just"/>
            <a:r>
              <a:rPr lang="it-IT" sz="2800" dirty="0" err="1" smtClean="0">
                <a:solidFill>
                  <a:schemeClr val="tx2"/>
                </a:solidFill>
              </a:rPr>
              <a:t>We</a:t>
            </a:r>
            <a:r>
              <a:rPr lang="it-IT" sz="2800" dirty="0" smtClean="0">
                <a:solidFill>
                  <a:schemeClr val="tx2"/>
                </a:solidFill>
              </a:rPr>
              <a:t> </a:t>
            </a:r>
            <a:r>
              <a:rPr lang="it-IT" sz="2800" dirty="0" err="1" smtClean="0">
                <a:solidFill>
                  <a:schemeClr val="tx2"/>
                </a:solidFill>
              </a:rPr>
              <a:t>have</a:t>
            </a:r>
            <a:r>
              <a:rPr lang="it-IT" sz="2800" dirty="0" smtClean="0">
                <a:solidFill>
                  <a:schemeClr val="tx2"/>
                </a:solidFill>
              </a:rPr>
              <a:t> </a:t>
            </a:r>
            <a:r>
              <a:rPr lang="it-IT" sz="2800" dirty="0" err="1" smtClean="0">
                <a:solidFill>
                  <a:schemeClr val="tx2"/>
                </a:solidFill>
              </a:rPr>
              <a:t>implemented</a:t>
            </a:r>
            <a:r>
              <a:rPr lang="it-IT" sz="2800" dirty="0" smtClean="0">
                <a:solidFill>
                  <a:schemeClr val="tx2"/>
                </a:solidFill>
              </a:rPr>
              <a:t> the trigger </a:t>
            </a:r>
            <a:r>
              <a:rPr lang="it-IT" sz="2800" dirty="0" err="1" smtClean="0">
                <a:solidFill>
                  <a:schemeClr val="tx2"/>
                </a:solidFill>
              </a:rPr>
              <a:t>algorithm</a:t>
            </a:r>
            <a:r>
              <a:rPr lang="it-IT" sz="2800" dirty="0" smtClean="0">
                <a:solidFill>
                  <a:schemeClr val="tx2"/>
                </a:solidFill>
              </a:rPr>
              <a:t> on a </a:t>
            </a:r>
            <a:r>
              <a:rPr lang="it-IT" sz="2800" dirty="0" err="1" smtClean="0">
                <a:solidFill>
                  <a:schemeClr val="tx2"/>
                </a:solidFill>
              </a:rPr>
              <a:t>Virtex</a:t>
            </a:r>
            <a:r>
              <a:rPr lang="it-IT" sz="2800" dirty="0" smtClean="0">
                <a:solidFill>
                  <a:schemeClr val="tx2"/>
                </a:solidFill>
              </a:rPr>
              <a:t> 6 demo </a:t>
            </a:r>
            <a:r>
              <a:rPr lang="it-IT" sz="2800" dirty="0" err="1" smtClean="0">
                <a:solidFill>
                  <a:schemeClr val="tx2"/>
                </a:solidFill>
              </a:rPr>
              <a:t>board</a:t>
            </a:r>
            <a:r>
              <a:rPr lang="it-IT" sz="2800" dirty="0" smtClean="0">
                <a:solidFill>
                  <a:schemeClr val="tx2"/>
                </a:solidFill>
              </a:rPr>
              <a:t>. </a:t>
            </a:r>
            <a:endParaRPr lang="it-IT" sz="2800" dirty="0">
              <a:solidFill>
                <a:schemeClr val="tx2"/>
              </a:solidFill>
            </a:endParaRPr>
          </a:p>
        </p:txBody>
      </p:sp>
    </p:spTree>
    <p:extLst>
      <p:ext uri="{BB962C8B-B14F-4D97-AF65-F5344CB8AC3E}">
        <p14:creationId xmlns:p14="http://schemas.microsoft.com/office/powerpoint/2010/main" val="354213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413792"/>
            <a:ext cx="7620000" cy="1143000"/>
          </a:xfrm>
        </p:spPr>
        <p:txBody>
          <a:bodyPr/>
          <a:lstStyle/>
          <a:p>
            <a:r>
              <a:rPr lang="it-IT" dirty="0" smtClean="0"/>
              <a:t>Trigger setup</a:t>
            </a: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492896"/>
            <a:ext cx="3828038" cy="2871028"/>
          </a:xfrm>
          <a:prstGeom prst="rect">
            <a:avLst/>
          </a:prstGeom>
          <a:ln w="57150">
            <a:solidFill>
              <a:schemeClr val="tx2"/>
            </a:solidFill>
          </a:ln>
        </p:spPr>
      </p:pic>
      <p:sp>
        <p:nvSpPr>
          <p:cNvPr id="9" name="CasellaDiTesto 8"/>
          <p:cNvSpPr txBox="1"/>
          <p:nvPr/>
        </p:nvSpPr>
        <p:spPr>
          <a:xfrm>
            <a:off x="4839677" y="4084493"/>
            <a:ext cx="3327386" cy="523220"/>
          </a:xfrm>
          <a:prstGeom prst="rect">
            <a:avLst/>
          </a:prstGeom>
          <a:noFill/>
        </p:spPr>
        <p:txBody>
          <a:bodyPr wrap="none" rtlCol="0">
            <a:spAutoFit/>
          </a:bodyPr>
          <a:lstStyle/>
          <a:p>
            <a:r>
              <a:rPr lang="it-IT" sz="2800" dirty="0" err="1" smtClean="0">
                <a:solidFill>
                  <a:schemeClr val="tx2"/>
                </a:solidFill>
              </a:rPr>
              <a:t>Clocked</a:t>
            </a:r>
            <a:r>
              <a:rPr lang="it-IT" sz="2800" dirty="0" smtClean="0">
                <a:solidFill>
                  <a:schemeClr val="tx2"/>
                </a:solidFill>
              </a:rPr>
              <a:t> discriminator</a:t>
            </a:r>
            <a:endParaRPr lang="it-IT" sz="2800" dirty="0">
              <a:solidFill>
                <a:schemeClr val="tx2"/>
              </a:solidFill>
            </a:endParaRPr>
          </a:p>
        </p:txBody>
      </p:sp>
      <p:sp>
        <p:nvSpPr>
          <p:cNvPr id="15" name="CasellaDiTesto 14"/>
          <p:cNvSpPr txBox="1"/>
          <p:nvPr/>
        </p:nvSpPr>
        <p:spPr>
          <a:xfrm>
            <a:off x="4860032" y="5552128"/>
            <a:ext cx="2144690" cy="523220"/>
          </a:xfrm>
          <a:prstGeom prst="rect">
            <a:avLst/>
          </a:prstGeom>
          <a:noFill/>
        </p:spPr>
        <p:txBody>
          <a:bodyPr wrap="none" rtlCol="0">
            <a:spAutoFit/>
          </a:bodyPr>
          <a:lstStyle/>
          <a:p>
            <a:r>
              <a:rPr lang="it-IT" sz="2800" dirty="0">
                <a:solidFill>
                  <a:schemeClr val="tx2"/>
                </a:solidFill>
              </a:rPr>
              <a:t>D</a:t>
            </a:r>
            <a:r>
              <a:rPr lang="it-IT" sz="2800" dirty="0" smtClean="0">
                <a:solidFill>
                  <a:schemeClr val="tx2"/>
                </a:solidFill>
              </a:rPr>
              <a:t>iscriminator</a:t>
            </a:r>
            <a:endParaRPr lang="it-IT" sz="2800" dirty="0">
              <a:solidFill>
                <a:schemeClr val="tx2"/>
              </a:solidFill>
            </a:endParaRPr>
          </a:p>
        </p:txBody>
      </p:sp>
      <p:sp>
        <p:nvSpPr>
          <p:cNvPr id="19" name="CasellaDiTesto 18"/>
          <p:cNvSpPr txBox="1"/>
          <p:nvPr/>
        </p:nvSpPr>
        <p:spPr>
          <a:xfrm>
            <a:off x="950071" y="6008780"/>
            <a:ext cx="2276136" cy="523220"/>
          </a:xfrm>
          <a:prstGeom prst="rect">
            <a:avLst/>
          </a:prstGeom>
          <a:noFill/>
        </p:spPr>
        <p:txBody>
          <a:bodyPr wrap="none" rtlCol="0">
            <a:spAutoFit/>
          </a:bodyPr>
          <a:lstStyle/>
          <a:p>
            <a:r>
              <a:rPr lang="it-IT" sz="2800" dirty="0">
                <a:solidFill>
                  <a:schemeClr val="tx2"/>
                </a:solidFill>
              </a:rPr>
              <a:t>R</a:t>
            </a:r>
            <a:r>
              <a:rPr lang="it-IT" sz="2800" dirty="0" smtClean="0">
                <a:solidFill>
                  <a:schemeClr val="tx2"/>
                </a:solidFill>
              </a:rPr>
              <a:t>ing </a:t>
            </a:r>
            <a:r>
              <a:rPr lang="it-IT" sz="2800" dirty="0" err="1">
                <a:solidFill>
                  <a:schemeClr val="tx2"/>
                </a:solidFill>
              </a:rPr>
              <a:t>O</a:t>
            </a:r>
            <a:r>
              <a:rPr lang="it-IT" sz="2800" dirty="0" err="1" smtClean="0">
                <a:solidFill>
                  <a:schemeClr val="tx2"/>
                </a:solidFill>
              </a:rPr>
              <a:t>scillator</a:t>
            </a:r>
            <a:endParaRPr lang="it-IT" sz="2800" dirty="0">
              <a:solidFill>
                <a:schemeClr val="tx2"/>
              </a:solidFill>
            </a:endParaRPr>
          </a:p>
        </p:txBody>
      </p:sp>
      <p:cxnSp>
        <p:nvCxnSpPr>
          <p:cNvPr id="18" name="Connettore 2 17"/>
          <p:cNvCxnSpPr/>
          <p:nvPr/>
        </p:nvCxnSpPr>
        <p:spPr>
          <a:xfrm>
            <a:off x="2843808" y="3284984"/>
            <a:ext cx="1950501" cy="1061120"/>
          </a:xfrm>
          <a:prstGeom prst="straightConnector1">
            <a:avLst/>
          </a:prstGeom>
          <a:ln w="5080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3091" y="260648"/>
            <a:ext cx="4224469" cy="3168352"/>
          </a:xfrm>
          <a:prstGeom prst="rect">
            <a:avLst/>
          </a:prstGeom>
          <a:ln w="57150" cmpd="sng">
            <a:solidFill>
              <a:schemeClr val="tx2"/>
            </a:solidFill>
          </a:ln>
        </p:spPr>
      </p:pic>
      <p:sp>
        <p:nvSpPr>
          <p:cNvPr id="3" name="Rettangolo arrotondato 2"/>
          <p:cNvSpPr/>
          <p:nvPr/>
        </p:nvSpPr>
        <p:spPr>
          <a:xfrm>
            <a:off x="975456" y="6022635"/>
            <a:ext cx="2276136" cy="52322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arrotondato 11"/>
          <p:cNvSpPr/>
          <p:nvPr/>
        </p:nvSpPr>
        <p:spPr>
          <a:xfrm>
            <a:off x="4728586" y="5558506"/>
            <a:ext cx="2276136" cy="52322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arrotondato 12"/>
          <p:cNvSpPr/>
          <p:nvPr/>
        </p:nvSpPr>
        <p:spPr>
          <a:xfrm>
            <a:off x="4814169" y="4084493"/>
            <a:ext cx="3371274" cy="52322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6" name="Connettore 2 15"/>
          <p:cNvCxnSpPr>
            <a:endCxn id="12" idx="1"/>
          </p:cNvCxnSpPr>
          <p:nvPr/>
        </p:nvCxnSpPr>
        <p:spPr>
          <a:xfrm>
            <a:off x="2195736" y="3928410"/>
            <a:ext cx="2532850" cy="1891706"/>
          </a:xfrm>
          <a:prstGeom prst="straightConnector1">
            <a:avLst/>
          </a:prstGeom>
          <a:ln w="508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ttore 2 20"/>
          <p:cNvCxnSpPr>
            <a:endCxn id="19" idx="0"/>
          </p:cNvCxnSpPr>
          <p:nvPr/>
        </p:nvCxnSpPr>
        <p:spPr>
          <a:xfrm>
            <a:off x="1403648" y="3756453"/>
            <a:ext cx="684491" cy="2252327"/>
          </a:xfrm>
          <a:prstGeom prst="straightConnector1">
            <a:avLst/>
          </a:prstGeom>
          <a:ln w="508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93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1"/>
          <p:cNvSpPr>
            <a:spLocks noGrp="1"/>
          </p:cNvSpPr>
          <p:nvPr>
            <p:ph type="title"/>
          </p:nvPr>
        </p:nvSpPr>
        <p:spPr>
          <a:xfrm>
            <a:off x="251520" y="44624"/>
            <a:ext cx="8153400" cy="990600"/>
          </a:xfrm>
        </p:spPr>
        <p:txBody>
          <a:bodyPr/>
          <a:lstStyle/>
          <a:p>
            <a:pPr algn="ctr" eaLnBrk="1" hangingPunct="1"/>
            <a:r>
              <a:rPr lang="it-IT" dirty="0" smtClean="0"/>
              <a:t>RF emulator </a:t>
            </a:r>
            <a:r>
              <a:rPr lang="it-IT" dirty="0" err="1" smtClean="0"/>
              <a:t>needed</a:t>
            </a:r>
            <a:r>
              <a:rPr lang="it-IT" dirty="0" smtClean="0"/>
              <a:t> @</a:t>
            </a:r>
            <a:r>
              <a:rPr lang="it-IT" dirty="0" err="1" smtClean="0"/>
              <a:t>tbeam</a:t>
            </a:r>
            <a:endParaRPr lang="it-IT" dirty="0" smtClean="0"/>
          </a:p>
        </p:txBody>
      </p:sp>
      <p:sp>
        <p:nvSpPr>
          <p:cNvPr id="32771" name="Segnaposto contenuto 2"/>
          <p:cNvSpPr>
            <a:spLocks noGrp="1"/>
          </p:cNvSpPr>
          <p:nvPr>
            <p:ph idx="1"/>
          </p:nvPr>
        </p:nvSpPr>
        <p:spPr>
          <a:xfrm>
            <a:off x="163016" y="1052736"/>
            <a:ext cx="8153400" cy="1656184"/>
          </a:xfrm>
        </p:spPr>
        <p:txBody>
          <a:bodyPr/>
          <a:lstStyle/>
          <a:p>
            <a:pPr algn="just" eaLnBrk="1" hangingPunct="1"/>
            <a:r>
              <a:rPr lang="it-IT" sz="2400" dirty="0" err="1" smtClean="0">
                <a:solidFill>
                  <a:schemeClr val="tx2"/>
                </a:solidFill>
              </a:rPr>
              <a:t>We</a:t>
            </a:r>
            <a:r>
              <a:rPr lang="it-IT" sz="2400" dirty="0" smtClean="0">
                <a:solidFill>
                  <a:schemeClr val="tx2"/>
                </a:solidFill>
              </a:rPr>
              <a:t> </a:t>
            </a:r>
            <a:r>
              <a:rPr lang="it-IT" sz="2400" dirty="0" err="1" smtClean="0">
                <a:solidFill>
                  <a:schemeClr val="tx2"/>
                </a:solidFill>
              </a:rPr>
              <a:t>have</a:t>
            </a:r>
            <a:r>
              <a:rPr lang="it-IT" sz="2400" dirty="0" smtClean="0">
                <a:solidFill>
                  <a:schemeClr val="tx2"/>
                </a:solidFill>
              </a:rPr>
              <a:t> </a:t>
            </a:r>
            <a:r>
              <a:rPr lang="it-IT" sz="2400" dirty="0" err="1" smtClean="0">
                <a:solidFill>
                  <a:schemeClr val="tx2"/>
                </a:solidFill>
              </a:rPr>
              <a:t>also</a:t>
            </a:r>
            <a:r>
              <a:rPr lang="it-IT" sz="2400" dirty="0" smtClean="0">
                <a:solidFill>
                  <a:schemeClr val="tx2"/>
                </a:solidFill>
              </a:rPr>
              <a:t> </a:t>
            </a:r>
            <a:r>
              <a:rPr lang="it-IT" sz="2400" dirty="0" err="1" smtClean="0">
                <a:solidFill>
                  <a:schemeClr val="tx2"/>
                </a:solidFill>
              </a:rPr>
              <a:t>built</a:t>
            </a:r>
            <a:r>
              <a:rPr lang="it-IT" sz="2400" dirty="0" smtClean="0">
                <a:solidFill>
                  <a:schemeClr val="tx2"/>
                </a:solidFill>
              </a:rPr>
              <a:t> a ring </a:t>
            </a:r>
            <a:r>
              <a:rPr lang="it-IT" sz="2400" dirty="0" err="1" smtClean="0">
                <a:solidFill>
                  <a:schemeClr val="tx2"/>
                </a:solidFill>
              </a:rPr>
              <a:t>oscillator</a:t>
            </a:r>
            <a:r>
              <a:rPr lang="it-IT" sz="2400" dirty="0" smtClean="0">
                <a:solidFill>
                  <a:schemeClr val="tx2"/>
                </a:solidFill>
              </a:rPr>
              <a:t> to emulate RF </a:t>
            </a:r>
            <a:r>
              <a:rPr lang="it-IT" sz="2400" dirty="0" err="1" smtClean="0">
                <a:solidFill>
                  <a:schemeClr val="tx2"/>
                </a:solidFill>
              </a:rPr>
              <a:t>when</a:t>
            </a:r>
            <a:r>
              <a:rPr lang="it-IT" sz="2400" dirty="0" smtClean="0">
                <a:solidFill>
                  <a:schemeClr val="tx2"/>
                </a:solidFill>
              </a:rPr>
              <a:t> a machine trigger </a:t>
            </a:r>
            <a:r>
              <a:rPr lang="it-IT" sz="2400" dirty="0" err="1" smtClean="0">
                <a:solidFill>
                  <a:schemeClr val="tx2"/>
                </a:solidFill>
              </a:rPr>
              <a:t>occurs</a:t>
            </a:r>
            <a:r>
              <a:rPr lang="it-IT" sz="2400" dirty="0" smtClean="0">
                <a:solidFill>
                  <a:schemeClr val="tx2"/>
                </a:solidFill>
              </a:rPr>
              <a:t>.</a:t>
            </a:r>
          </a:p>
          <a:p>
            <a:pPr algn="just" eaLnBrk="1" hangingPunct="1"/>
            <a:r>
              <a:rPr lang="it-IT" sz="2400" dirty="0" smtClean="0">
                <a:solidFill>
                  <a:schemeClr val="tx2"/>
                </a:solidFill>
              </a:rPr>
              <a:t>And a </a:t>
            </a:r>
            <a:r>
              <a:rPr lang="it-IT" sz="2400" dirty="0" err="1" smtClean="0">
                <a:solidFill>
                  <a:schemeClr val="tx2"/>
                </a:solidFill>
              </a:rPr>
              <a:t>transition</a:t>
            </a:r>
            <a:r>
              <a:rPr lang="it-IT" sz="2400" dirty="0" smtClean="0">
                <a:solidFill>
                  <a:schemeClr val="tx2"/>
                </a:solidFill>
              </a:rPr>
              <a:t> </a:t>
            </a:r>
            <a:r>
              <a:rPr lang="it-IT" sz="2400" dirty="0" err="1" smtClean="0">
                <a:solidFill>
                  <a:schemeClr val="tx2"/>
                </a:solidFill>
              </a:rPr>
              <a:t>board</a:t>
            </a:r>
            <a:r>
              <a:rPr lang="it-IT" sz="2400" dirty="0" smtClean="0">
                <a:solidFill>
                  <a:schemeClr val="tx2"/>
                </a:solidFill>
              </a:rPr>
              <a:t> to </a:t>
            </a:r>
            <a:r>
              <a:rPr lang="it-IT" sz="2400" dirty="0" err="1" smtClean="0">
                <a:solidFill>
                  <a:schemeClr val="tx2"/>
                </a:solidFill>
              </a:rPr>
              <a:t>feed</a:t>
            </a:r>
            <a:r>
              <a:rPr lang="it-IT" sz="2400" dirty="0" smtClean="0">
                <a:solidFill>
                  <a:schemeClr val="tx2"/>
                </a:solidFill>
              </a:rPr>
              <a:t> Virtex6 demo </a:t>
            </a:r>
            <a:r>
              <a:rPr lang="it-IT" sz="2400" dirty="0" err="1" smtClean="0">
                <a:solidFill>
                  <a:schemeClr val="tx2"/>
                </a:solidFill>
              </a:rPr>
              <a:t>board</a:t>
            </a:r>
            <a:r>
              <a:rPr lang="it-IT" sz="2400" dirty="0" smtClean="0">
                <a:solidFill>
                  <a:schemeClr val="tx2"/>
                </a:solidFill>
              </a:rPr>
              <a:t> with LVDS </a:t>
            </a:r>
            <a:r>
              <a:rPr lang="it-IT" sz="2400" dirty="0" err="1" smtClean="0">
                <a:solidFill>
                  <a:schemeClr val="tx2"/>
                </a:solidFill>
              </a:rPr>
              <a:t>signals</a:t>
            </a:r>
            <a:r>
              <a:rPr lang="it-IT" sz="2400" dirty="0" smtClean="0">
                <a:solidFill>
                  <a:schemeClr val="tx2"/>
                </a:solidFill>
              </a:rPr>
              <a:t>.</a:t>
            </a:r>
          </a:p>
        </p:txBody>
      </p:sp>
      <p:pic>
        <p:nvPicPr>
          <p:cNvPr id="32772"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852936"/>
            <a:ext cx="2232025"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Immagin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2852837"/>
            <a:ext cx="194468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Immagin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3831927"/>
            <a:ext cx="404495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0586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olo 1"/>
          <p:cNvSpPr>
            <a:spLocks noGrp="1"/>
          </p:cNvSpPr>
          <p:nvPr>
            <p:ph type="title"/>
          </p:nvPr>
        </p:nvSpPr>
        <p:spPr>
          <a:xfrm>
            <a:off x="179512" y="44624"/>
            <a:ext cx="8210550" cy="990600"/>
          </a:xfrm>
        </p:spPr>
        <p:txBody>
          <a:bodyPr/>
          <a:lstStyle/>
          <a:p>
            <a:pPr algn="ctr" eaLnBrk="1" hangingPunct="1"/>
            <a:r>
              <a:rPr lang="it-IT" dirty="0" smtClean="0"/>
              <a:t>TSF (</a:t>
            </a:r>
            <a:r>
              <a:rPr lang="it-IT" dirty="0" err="1" smtClean="0"/>
              <a:t>Track</a:t>
            </a:r>
            <a:r>
              <a:rPr lang="it-IT" dirty="0" smtClean="0"/>
              <a:t> </a:t>
            </a:r>
            <a:r>
              <a:rPr lang="it-IT" dirty="0" err="1" smtClean="0"/>
              <a:t>Segment</a:t>
            </a:r>
            <a:r>
              <a:rPr lang="it-IT" dirty="0" smtClean="0"/>
              <a:t> </a:t>
            </a:r>
            <a:r>
              <a:rPr lang="it-IT" dirty="0" err="1" smtClean="0"/>
              <a:t>Finder</a:t>
            </a:r>
            <a:r>
              <a:rPr lang="it-IT" dirty="0" smtClean="0"/>
              <a:t>)</a:t>
            </a:r>
          </a:p>
        </p:txBody>
      </p:sp>
      <p:grpSp>
        <p:nvGrpSpPr>
          <p:cNvPr id="34819" name="Gruppo 27"/>
          <p:cNvGrpSpPr>
            <a:grpSpLocks/>
          </p:cNvGrpSpPr>
          <p:nvPr/>
        </p:nvGrpSpPr>
        <p:grpSpPr bwMode="auto">
          <a:xfrm>
            <a:off x="538734" y="1276697"/>
            <a:ext cx="2089150" cy="1152525"/>
            <a:chOff x="755576" y="1556792"/>
            <a:chExt cx="2088232" cy="1152128"/>
          </a:xfrm>
        </p:grpSpPr>
        <p:grpSp>
          <p:nvGrpSpPr>
            <p:cNvPr id="35009" name="Gruppo 11"/>
            <p:cNvGrpSpPr>
              <a:grpSpLocks/>
            </p:cNvGrpSpPr>
            <p:nvPr/>
          </p:nvGrpSpPr>
          <p:grpSpPr bwMode="auto">
            <a:xfrm>
              <a:off x="755576" y="1556792"/>
              <a:ext cx="1872208" cy="288032"/>
              <a:chOff x="755576" y="1556792"/>
              <a:chExt cx="1872208" cy="288032"/>
            </a:xfrm>
          </p:grpSpPr>
          <p:sp>
            <p:nvSpPr>
              <p:cNvPr id="4" name="Rettangolo 3"/>
              <p:cNvSpPr/>
              <p:nvPr/>
            </p:nvSpPr>
            <p:spPr>
              <a:xfrm>
                <a:off x="755576" y="1556792"/>
                <a:ext cx="1872427" cy="29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9" name="Connettore 1 8"/>
              <p:cNvCxnSpPr>
                <a:stCxn id="4" idx="0"/>
                <a:endCxn id="4" idx="2"/>
              </p:cNvCxnSpPr>
              <p:nvPr/>
            </p:nvCxnSpPr>
            <p:spPr>
              <a:xfrm>
                <a:off x="1691789" y="1556792"/>
                <a:ext cx="0" cy="29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2123400" y="1556792"/>
                <a:ext cx="0" cy="29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1260179" y="1556792"/>
                <a:ext cx="0" cy="29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010" name="Gruppo 12"/>
            <p:cNvGrpSpPr>
              <a:grpSpLocks/>
            </p:cNvGrpSpPr>
            <p:nvPr/>
          </p:nvGrpSpPr>
          <p:grpSpPr bwMode="auto">
            <a:xfrm>
              <a:off x="971600" y="1844824"/>
              <a:ext cx="1872208" cy="288032"/>
              <a:chOff x="755576" y="1556792"/>
              <a:chExt cx="1872208" cy="288032"/>
            </a:xfrm>
          </p:grpSpPr>
          <p:sp>
            <p:nvSpPr>
              <p:cNvPr id="14" name="Rettangolo 13"/>
              <p:cNvSpPr/>
              <p:nvPr/>
            </p:nvSpPr>
            <p:spPr>
              <a:xfrm>
                <a:off x="755357" y="1557586"/>
                <a:ext cx="1872427" cy="2872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15" name="Connettore 1 14"/>
              <p:cNvCxnSpPr>
                <a:stCxn id="14" idx="0"/>
                <a:endCxn id="14" idx="2"/>
              </p:cNvCxnSpPr>
              <p:nvPr/>
            </p:nvCxnSpPr>
            <p:spPr>
              <a:xfrm>
                <a:off x="1691571" y="1557586"/>
                <a:ext cx="0" cy="2872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a:off x="2123181" y="1557586"/>
                <a:ext cx="0" cy="2872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1259960" y="1557586"/>
                <a:ext cx="0" cy="2872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011" name="Gruppo 17"/>
            <p:cNvGrpSpPr>
              <a:grpSpLocks/>
            </p:cNvGrpSpPr>
            <p:nvPr/>
          </p:nvGrpSpPr>
          <p:grpSpPr bwMode="auto">
            <a:xfrm>
              <a:off x="755576" y="2132856"/>
              <a:ext cx="1872208" cy="288032"/>
              <a:chOff x="755576" y="1556792"/>
              <a:chExt cx="1872208" cy="288032"/>
            </a:xfrm>
          </p:grpSpPr>
          <p:sp>
            <p:nvSpPr>
              <p:cNvPr id="19" name="Rettangolo 18"/>
              <p:cNvSpPr/>
              <p:nvPr/>
            </p:nvSpPr>
            <p:spPr>
              <a:xfrm>
                <a:off x="755576" y="1556793"/>
                <a:ext cx="1872427" cy="29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20" name="Connettore 1 19"/>
              <p:cNvCxnSpPr>
                <a:stCxn id="19" idx="0"/>
                <a:endCxn id="19" idx="2"/>
              </p:cNvCxnSpPr>
              <p:nvPr/>
            </p:nvCxnSpPr>
            <p:spPr>
              <a:xfrm>
                <a:off x="1691789" y="1556793"/>
                <a:ext cx="0" cy="29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2123400" y="1556793"/>
                <a:ext cx="0" cy="29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a:off x="1260179" y="1556793"/>
                <a:ext cx="0" cy="29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012" name="Gruppo 22"/>
            <p:cNvGrpSpPr>
              <a:grpSpLocks/>
            </p:cNvGrpSpPr>
            <p:nvPr/>
          </p:nvGrpSpPr>
          <p:grpSpPr bwMode="auto">
            <a:xfrm>
              <a:off x="971600" y="2420888"/>
              <a:ext cx="1872208" cy="288032"/>
              <a:chOff x="755576" y="1556792"/>
              <a:chExt cx="1872208" cy="288032"/>
            </a:xfrm>
          </p:grpSpPr>
          <p:sp>
            <p:nvSpPr>
              <p:cNvPr id="24" name="Rettangolo 23"/>
              <p:cNvSpPr/>
              <p:nvPr/>
            </p:nvSpPr>
            <p:spPr>
              <a:xfrm>
                <a:off x="755357" y="1557586"/>
                <a:ext cx="1872427" cy="2872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25" name="Connettore 1 24"/>
              <p:cNvCxnSpPr>
                <a:stCxn id="24" idx="0"/>
                <a:endCxn id="24" idx="2"/>
              </p:cNvCxnSpPr>
              <p:nvPr/>
            </p:nvCxnSpPr>
            <p:spPr>
              <a:xfrm>
                <a:off x="1691571" y="1557586"/>
                <a:ext cx="0" cy="2872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ttore 1 25"/>
              <p:cNvCxnSpPr/>
              <p:nvPr/>
            </p:nvCxnSpPr>
            <p:spPr>
              <a:xfrm>
                <a:off x="2123181" y="1557586"/>
                <a:ext cx="0" cy="2872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ttore 1 26"/>
              <p:cNvCxnSpPr/>
              <p:nvPr/>
            </p:nvCxnSpPr>
            <p:spPr>
              <a:xfrm>
                <a:off x="1259960" y="1557586"/>
                <a:ext cx="0" cy="2872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4820" name="Gruppo 28"/>
          <p:cNvGrpSpPr>
            <a:grpSpLocks/>
          </p:cNvGrpSpPr>
          <p:nvPr/>
        </p:nvGrpSpPr>
        <p:grpSpPr bwMode="auto">
          <a:xfrm>
            <a:off x="2915221" y="1268760"/>
            <a:ext cx="2089150" cy="1150937"/>
            <a:chOff x="755576" y="1556792"/>
            <a:chExt cx="2088232" cy="1152128"/>
          </a:xfrm>
        </p:grpSpPr>
        <p:grpSp>
          <p:nvGrpSpPr>
            <p:cNvPr id="34989" name="Gruppo 29"/>
            <p:cNvGrpSpPr>
              <a:grpSpLocks/>
            </p:cNvGrpSpPr>
            <p:nvPr/>
          </p:nvGrpSpPr>
          <p:grpSpPr bwMode="auto">
            <a:xfrm>
              <a:off x="755576" y="1556792"/>
              <a:ext cx="1872208" cy="288032"/>
              <a:chOff x="755576" y="1556792"/>
              <a:chExt cx="1872208" cy="288032"/>
            </a:xfrm>
          </p:grpSpPr>
          <p:sp>
            <p:nvSpPr>
              <p:cNvPr id="46" name="Rettangolo 45"/>
              <p:cNvSpPr/>
              <p:nvPr/>
            </p:nvSpPr>
            <p:spPr>
              <a:xfrm>
                <a:off x="755576" y="1556792"/>
                <a:ext cx="1872427" cy="2876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47" name="Connettore 1 46"/>
              <p:cNvCxnSpPr>
                <a:stCxn id="46" idx="0"/>
                <a:endCxn id="46" idx="2"/>
              </p:cNvCxnSpPr>
              <p:nvPr/>
            </p:nvCxnSpPr>
            <p:spPr>
              <a:xfrm>
                <a:off x="1691789" y="1556792"/>
                <a:ext cx="0" cy="2876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ttore 1 47"/>
              <p:cNvCxnSpPr/>
              <p:nvPr/>
            </p:nvCxnSpPr>
            <p:spPr>
              <a:xfrm>
                <a:off x="2123400" y="1556792"/>
                <a:ext cx="0" cy="2876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ttore 1 48"/>
              <p:cNvCxnSpPr/>
              <p:nvPr/>
            </p:nvCxnSpPr>
            <p:spPr>
              <a:xfrm>
                <a:off x="1260179" y="1556792"/>
                <a:ext cx="0" cy="2876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990" name="Gruppo 30"/>
            <p:cNvGrpSpPr>
              <a:grpSpLocks/>
            </p:cNvGrpSpPr>
            <p:nvPr/>
          </p:nvGrpSpPr>
          <p:grpSpPr bwMode="auto">
            <a:xfrm>
              <a:off x="971600" y="1844824"/>
              <a:ext cx="1872208" cy="288032"/>
              <a:chOff x="755576" y="1556792"/>
              <a:chExt cx="1872208" cy="288032"/>
            </a:xfrm>
          </p:grpSpPr>
          <p:sp>
            <p:nvSpPr>
              <p:cNvPr id="42" name="Rettangolo 41"/>
              <p:cNvSpPr/>
              <p:nvPr/>
            </p:nvSpPr>
            <p:spPr>
              <a:xfrm>
                <a:off x="755357" y="1556395"/>
                <a:ext cx="1872427" cy="2924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43" name="Connettore 1 42"/>
              <p:cNvCxnSpPr>
                <a:stCxn id="42" idx="0"/>
                <a:endCxn id="42" idx="2"/>
              </p:cNvCxnSpPr>
              <p:nvPr/>
            </p:nvCxnSpPr>
            <p:spPr>
              <a:xfrm>
                <a:off x="1691571" y="1556395"/>
                <a:ext cx="0" cy="2924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ttore 1 43"/>
              <p:cNvCxnSpPr/>
              <p:nvPr/>
            </p:nvCxnSpPr>
            <p:spPr>
              <a:xfrm>
                <a:off x="2123181" y="1556395"/>
                <a:ext cx="0" cy="2924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nettore 1 44"/>
              <p:cNvCxnSpPr/>
              <p:nvPr/>
            </p:nvCxnSpPr>
            <p:spPr>
              <a:xfrm>
                <a:off x="1259960" y="1556395"/>
                <a:ext cx="0" cy="2924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991" name="Gruppo 31"/>
            <p:cNvGrpSpPr>
              <a:grpSpLocks/>
            </p:cNvGrpSpPr>
            <p:nvPr/>
          </p:nvGrpSpPr>
          <p:grpSpPr bwMode="auto">
            <a:xfrm>
              <a:off x="755576" y="2132856"/>
              <a:ext cx="1872208" cy="288032"/>
              <a:chOff x="755576" y="1556792"/>
              <a:chExt cx="1872208" cy="288032"/>
            </a:xfrm>
          </p:grpSpPr>
          <p:sp>
            <p:nvSpPr>
              <p:cNvPr id="38" name="Rettangolo 37"/>
              <p:cNvSpPr/>
              <p:nvPr/>
            </p:nvSpPr>
            <p:spPr>
              <a:xfrm>
                <a:off x="755576" y="1557586"/>
                <a:ext cx="1872427" cy="2876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39" name="Connettore 1 38"/>
              <p:cNvCxnSpPr>
                <a:stCxn id="38" idx="0"/>
                <a:endCxn id="38" idx="2"/>
              </p:cNvCxnSpPr>
              <p:nvPr/>
            </p:nvCxnSpPr>
            <p:spPr>
              <a:xfrm>
                <a:off x="1691789" y="1557586"/>
                <a:ext cx="0" cy="2876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ttore 1 39"/>
              <p:cNvCxnSpPr/>
              <p:nvPr/>
            </p:nvCxnSpPr>
            <p:spPr>
              <a:xfrm>
                <a:off x="2123400" y="1557586"/>
                <a:ext cx="0" cy="2876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ttore 1 40"/>
              <p:cNvCxnSpPr/>
              <p:nvPr/>
            </p:nvCxnSpPr>
            <p:spPr>
              <a:xfrm>
                <a:off x="1260179" y="1557586"/>
                <a:ext cx="0" cy="2876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992" name="Gruppo 32"/>
            <p:cNvGrpSpPr>
              <a:grpSpLocks/>
            </p:cNvGrpSpPr>
            <p:nvPr/>
          </p:nvGrpSpPr>
          <p:grpSpPr bwMode="auto">
            <a:xfrm>
              <a:off x="971600" y="2420888"/>
              <a:ext cx="1872208" cy="288032"/>
              <a:chOff x="755576" y="1556792"/>
              <a:chExt cx="1872208" cy="288032"/>
            </a:xfrm>
          </p:grpSpPr>
          <p:sp>
            <p:nvSpPr>
              <p:cNvPr id="34" name="Rettangolo 33"/>
              <p:cNvSpPr/>
              <p:nvPr/>
            </p:nvSpPr>
            <p:spPr>
              <a:xfrm>
                <a:off x="755357" y="1557189"/>
                <a:ext cx="1872427" cy="2876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35" name="Connettore 1 34"/>
              <p:cNvCxnSpPr>
                <a:stCxn id="34" idx="0"/>
                <a:endCxn id="34" idx="2"/>
              </p:cNvCxnSpPr>
              <p:nvPr/>
            </p:nvCxnSpPr>
            <p:spPr>
              <a:xfrm>
                <a:off x="1691571" y="1557189"/>
                <a:ext cx="0" cy="2876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ttore 1 35"/>
              <p:cNvCxnSpPr/>
              <p:nvPr/>
            </p:nvCxnSpPr>
            <p:spPr>
              <a:xfrm>
                <a:off x="2123181" y="1557189"/>
                <a:ext cx="0" cy="2876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ttore 1 36"/>
              <p:cNvCxnSpPr/>
              <p:nvPr/>
            </p:nvCxnSpPr>
            <p:spPr>
              <a:xfrm>
                <a:off x="1259960" y="1557189"/>
                <a:ext cx="0" cy="2876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4821" name="Gruppo 49"/>
          <p:cNvGrpSpPr>
            <a:grpSpLocks/>
          </p:cNvGrpSpPr>
          <p:nvPr/>
        </p:nvGrpSpPr>
        <p:grpSpPr bwMode="auto">
          <a:xfrm>
            <a:off x="611759" y="2645122"/>
            <a:ext cx="2087562" cy="1152525"/>
            <a:chOff x="755576" y="1556792"/>
            <a:chExt cx="2088232" cy="1152128"/>
          </a:xfrm>
        </p:grpSpPr>
        <p:grpSp>
          <p:nvGrpSpPr>
            <p:cNvPr id="34969" name="Gruppo 50"/>
            <p:cNvGrpSpPr>
              <a:grpSpLocks/>
            </p:cNvGrpSpPr>
            <p:nvPr/>
          </p:nvGrpSpPr>
          <p:grpSpPr bwMode="auto">
            <a:xfrm>
              <a:off x="755576" y="1556792"/>
              <a:ext cx="1872208" cy="288032"/>
              <a:chOff x="755576" y="1556792"/>
              <a:chExt cx="1872208" cy="288032"/>
            </a:xfrm>
          </p:grpSpPr>
          <p:sp>
            <p:nvSpPr>
              <p:cNvPr id="67" name="Rettangolo 66"/>
              <p:cNvSpPr/>
              <p:nvPr/>
            </p:nvSpPr>
            <p:spPr>
              <a:xfrm>
                <a:off x="755576" y="1556792"/>
                <a:ext cx="1872263" cy="29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68" name="Connettore 1 67"/>
              <p:cNvCxnSpPr>
                <a:stCxn id="67" idx="0"/>
                <a:endCxn id="67" idx="2"/>
              </p:cNvCxnSpPr>
              <p:nvPr/>
            </p:nvCxnSpPr>
            <p:spPr>
              <a:xfrm>
                <a:off x="1692502" y="1556792"/>
                <a:ext cx="0" cy="29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nettore 1 68"/>
              <p:cNvCxnSpPr/>
              <p:nvPr/>
            </p:nvCxnSpPr>
            <p:spPr>
              <a:xfrm>
                <a:off x="2124440" y="1556792"/>
                <a:ext cx="0" cy="29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ttore 1 69"/>
              <p:cNvCxnSpPr/>
              <p:nvPr/>
            </p:nvCxnSpPr>
            <p:spPr>
              <a:xfrm>
                <a:off x="1258975" y="1556792"/>
                <a:ext cx="0" cy="29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970" name="Gruppo 51"/>
            <p:cNvGrpSpPr>
              <a:grpSpLocks/>
            </p:cNvGrpSpPr>
            <p:nvPr/>
          </p:nvGrpSpPr>
          <p:grpSpPr bwMode="auto">
            <a:xfrm>
              <a:off x="971600" y="1844824"/>
              <a:ext cx="1872208" cy="288032"/>
              <a:chOff x="755576" y="1556792"/>
              <a:chExt cx="1872208" cy="288032"/>
            </a:xfrm>
          </p:grpSpPr>
          <p:sp>
            <p:nvSpPr>
              <p:cNvPr id="63" name="Rettangolo 62"/>
              <p:cNvSpPr/>
              <p:nvPr/>
            </p:nvSpPr>
            <p:spPr>
              <a:xfrm>
                <a:off x="755521" y="1557586"/>
                <a:ext cx="1872263" cy="2872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64" name="Connettore 1 63"/>
              <p:cNvCxnSpPr>
                <a:stCxn id="63" idx="0"/>
                <a:endCxn id="63" idx="2"/>
              </p:cNvCxnSpPr>
              <p:nvPr/>
            </p:nvCxnSpPr>
            <p:spPr>
              <a:xfrm>
                <a:off x="1692447" y="1557586"/>
                <a:ext cx="0" cy="2872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nettore 1 64"/>
              <p:cNvCxnSpPr/>
              <p:nvPr/>
            </p:nvCxnSpPr>
            <p:spPr>
              <a:xfrm>
                <a:off x="2124385" y="1557586"/>
                <a:ext cx="0" cy="2872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nettore 1 65"/>
              <p:cNvCxnSpPr/>
              <p:nvPr/>
            </p:nvCxnSpPr>
            <p:spPr>
              <a:xfrm>
                <a:off x="1258920" y="1557586"/>
                <a:ext cx="0" cy="2872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971" name="Gruppo 52"/>
            <p:cNvGrpSpPr>
              <a:grpSpLocks/>
            </p:cNvGrpSpPr>
            <p:nvPr/>
          </p:nvGrpSpPr>
          <p:grpSpPr bwMode="auto">
            <a:xfrm>
              <a:off x="755576" y="2132856"/>
              <a:ext cx="1872208" cy="288032"/>
              <a:chOff x="755576" y="1556792"/>
              <a:chExt cx="1872208" cy="288032"/>
            </a:xfrm>
          </p:grpSpPr>
          <p:sp>
            <p:nvSpPr>
              <p:cNvPr id="59" name="Rettangolo 58"/>
              <p:cNvSpPr/>
              <p:nvPr/>
            </p:nvSpPr>
            <p:spPr>
              <a:xfrm>
                <a:off x="755576" y="1556793"/>
                <a:ext cx="1872263" cy="29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60" name="Connettore 1 59"/>
              <p:cNvCxnSpPr>
                <a:stCxn id="59" idx="0"/>
                <a:endCxn id="59" idx="2"/>
              </p:cNvCxnSpPr>
              <p:nvPr/>
            </p:nvCxnSpPr>
            <p:spPr>
              <a:xfrm>
                <a:off x="1692502" y="1556793"/>
                <a:ext cx="0" cy="29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ttore 1 60"/>
              <p:cNvCxnSpPr/>
              <p:nvPr/>
            </p:nvCxnSpPr>
            <p:spPr>
              <a:xfrm>
                <a:off x="2124440" y="1556793"/>
                <a:ext cx="0" cy="29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Connettore 1 61"/>
              <p:cNvCxnSpPr/>
              <p:nvPr/>
            </p:nvCxnSpPr>
            <p:spPr>
              <a:xfrm>
                <a:off x="1258975" y="1556793"/>
                <a:ext cx="0" cy="29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972" name="Gruppo 53"/>
            <p:cNvGrpSpPr>
              <a:grpSpLocks/>
            </p:cNvGrpSpPr>
            <p:nvPr/>
          </p:nvGrpSpPr>
          <p:grpSpPr bwMode="auto">
            <a:xfrm>
              <a:off x="971600" y="2420888"/>
              <a:ext cx="1872208" cy="288032"/>
              <a:chOff x="755576" y="1556792"/>
              <a:chExt cx="1872208" cy="288032"/>
            </a:xfrm>
          </p:grpSpPr>
          <p:sp>
            <p:nvSpPr>
              <p:cNvPr id="55" name="Rettangolo 54"/>
              <p:cNvSpPr/>
              <p:nvPr/>
            </p:nvSpPr>
            <p:spPr>
              <a:xfrm>
                <a:off x="755521" y="1557586"/>
                <a:ext cx="1872263" cy="2872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56" name="Connettore 1 55"/>
              <p:cNvCxnSpPr>
                <a:stCxn id="55" idx="0"/>
                <a:endCxn id="55" idx="2"/>
              </p:cNvCxnSpPr>
              <p:nvPr/>
            </p:nvCxnSpPr>
            <p:spPr>
              <a:xfrm>
                <a:off x="1692447" y="1557586"/>
                <a:ext cx="0" cy="2872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nettore 1 56"/>
              <p:cNvCxnSpPr/>
              <p:nvPr/>
            </p:nvCxnSpPr>
            <p:spPr>
              <a:xfrm>
                <a:off x="2124385" y="1557586"/>
                <a:ext cx="0" cy="2872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ttore 1 57"/>
              <p:cNvCxnSpPr/>
              <p:nvPr/>
            </p:nvCxnSpPr>
            <p:spPr>
              <a:xfrm>
                <a:off x="1258920" y="1557586"/>
                <a:ext cx="0" cy="2872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4822" name="Gruppo 70"/>
          <p:cNvGrpSpPr>
            <a:grpSpLocks/>
          </p:cNvGrpSpPr>
          <p:nvPr/>
        </p:nvGrpSpPr>
        <p:grpSpPr bwMode="auto">
          <a:xfrm>
            <a:off x="2986659" y="2645122"/>
            <a:ext cx="2089150" cy="1152525"/>
            <a:chOff x="755576" y="1556792"/>
            <a:chExt cx="2088232" cy="1152128"/>
          </a:xfrm>
        </p:grpSpPr>
        <p:grpSp>
          <p:nvGrpSpPr>
            <p:cNvPr id="34949" name="Gruppo 71"/>
            <p:cNvGrpSpPr>
              <a:grpSpLocks/>
            </p:cNvGrpSpPr>
            <p:nvPr/>
          </p:nvGrpSpPr>
          <p:grpSpPr bwMode="auto">
            <a:xfrm>
              <a:off x="755576" y="1556792"/>
              <a:ext cx="1872208" cy="288032"/>
              <a:chOff x="755576" y="1556792"/>
              <a:chExt cx="1872208" cy="288032"/>
            </a:xfrm>
          </p:grpSpPr>
          <p:sp>
            <p:nvSpPr>
              <p:cNvPr id="88" name="Rettangolo 87"/>
              <p:cNvSpPr/>
              <p:nvPr/>
            </p:nvSpPr>
            <p:spPr>
              <a:xfrm>
                <a:off x="755576" y="1556792"/>
                <a:ext cx="1872427" cy="29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89" name="Connettore 1 88"/>
              <p:cNvCxnSpPr>
                <a:stCxn id="88" idx="0"/>
                <a:endCxn id="88" idx="2"/>
              </p:cNvCxnSpPr>
              <p:nvPr/>
            </p:nvCxnSpPr>
            <p:spPr>
              <a:xfrm>
                <a:off x="1691789" y="1556792"/>
                <a:ext cx="0" cy="29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nettore 1 89"/>
              <p:cNvCxnSpPr/>
              <p:nvPr/>
            </p:nvCxnSpPr>
            <p:spPr>
              <a:xfrm>
                <a:off x="2123400" y="1556792"/>
                <a:ext cx="0" cy="29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Connettore 1 90"/>
              <p:cNvCxnSpPr/>
              <p:nvPr/>
            </p:nvCxnSpPr>
            <p:spPr>
              <a:xfrm>
                <a:off x="1260179" y="1556792"/>
                <a:ext cx="0" cy="29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950" name="Gruppo 72"/>
            <p:cNvGrpSpPr>
              <a:grpSpLocks/>
            </p:cNvGrpSpPr>
            <p:nvPr/>
          </p:nvGrpSpPr>
          <p:grpSpPr bwMode="auto">
            <a:xfrm>
              <a:off x="971600" y="1844824"/>
              <a:ext cx="1872208" cy="288032"/>
              <a:chOff x="755576" y="1556792"/>
              <a:chExt cx="1872208" cy="288032"/>
            </a:xfrm>
          </p:grpSpPr>
          <p:sp>
            <p:nvSpPr>
              <p:cNvPr id="84" name="Rettangolo 83"/>
              <p:cNvSpPr/>
              <p:nvPr/>
            </p:nvSpPr>
            <p:spPr>
              <a:xfrm>
                <a:off x="755357" y="1557586"/>
                <a:ext cx="1872427" cy="2872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85" name="Connettore 1 84"/>
              <p:cNvCxnSpPr>
                <a:stCxn id="84" idx="0"/>
                <a:endCxn id="84" idx="2"/>
              </p:cNvCxnSpPr>
              <p:nvPr/>
            </p:nvCxnSpPr>
            <p:spPr>
              <a:xfrm>
                <a:off x="1691571" y="1557586"/>
                <a:ext cx="0" cy="2872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Connettore 1 85"/>
              <p:cNvCxnSpPr/>
              <p:nvPr/>
            </p:nvCxnSpPr>
            <p:spPr>
              <a:xfrm>
                <a:off x="2123181" y="1557586"/>
                <a:ext cx="0" cy="2872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ttore 1 86"/>
              <p:cNvCxnSpPr/>
              <p:nvPr/>
            </p:nvCxnSpPr>
            <p:spPr>
              <a:xfrm>
                <a:off x="1259960" y="1557586"/>
                <a:ext cx="0" cy="2872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951" name="Gruppo 73"/>
            <p:cNvGrpSpPr>
              <a:grpSpLocks/>
            </p:cNvGrpSpPr>
            <p:nvPr/>
          </p:nvGrpSpPr>
          <p:grpSpPr bwMode="auto">
            <a:xfrm>
              <a:off x="755576" y="2132856"/>
              <a:ext cx="1872208" cy="288032"/>
              <a:chOff x="755576" y="1556792"/>
              <a:chExt cx="1872208" cy="288032"/>
            </a:xfrm>
          </p:grpSpPr>
          <p:sp>
            <p:nvSpPr>
              <p:cNvPr id="80" name="Rettangolo 79"/>
              <p:cNvSpPr/>
              <p:nvPr/>
            </p:nvSpPr>
            <p:spPr>
              <a:xfrm>
                <a:off x="755576" y="1556793"/>
                <a:ext cx="1872427" cy="29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81" name="Connettore 1 80"/>
              <p:cNvCxnSpPr>
                <a:stCxn id="80" idx="0"/>
                <a:endCxn id="80" idx="2"/>
              </p:cNvCxnSpPr>
              <p:nvPr/>
            </p:nvCxnSpPr>
            <p:spPr>
              <a:xfrm>
                <a:off x="1691789" y="1556793"/>
                <a:ext cx="0" cy="29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nettore 1 81"/>
              <p:cNvCxnSpPr/>
              <p:nvPr/>
            </p:nvCxnSpPr>
            <p:spPr>
              <a:xfrm>
                <a:off x="2123400" y="1556793"/>
                <a:ext cx="0" cy="29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Connettore 1 82"/>
              <p:cNvCxnSpPr/>
              <p:nvPr/>
            </p:nvCxnSpPr>
            <p:spPr>
              <a:xfrm>
                <a:off x="1260179" y="1556793"/>
                <a:ext cx="0" cy="29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952" name="Gruppo 74"/>
            <p:cNvGrpSpPr>
              <a:grpSpLocks/>
            </p:cNvGrpSpPr>
            <p:nvPr/>
          </p:nvGrpSpPr>
          <p:grpSpPr bwMode="auto">
            <a:xfrm>
              <a:off x="971600" y="2420888"/>
              <a:ext cx="1872208" cy="288032"/>
              <a:chOff x="755576" y="1556792"/>
              <a:chExt cx="1872208" cy="288032"/>
            </a:xfrm>
          </p:grpSpPr>
          <p:sp>
            <p:nvSpPr>
              <p:cNvPr id="76" name="Rettangolo 75"/>
              <p:cNvSpPr/>
              <p:nvPr/>
            </p:nvSpPr>
            <p:spPr>
              <a:xfrm>
                <a:off x="755357" y="1557586"/>
                <a:ext cx="1872427" cy="2872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77" name="Connettore 1 76"/>
              <p:cNvCxnSpPr>
                <a:stCxn id="76" idx="0"/>
                <a:endCxn id="76" idx="2"/>
              </p:cNvCxnSpPr>
              <p:nvPr/>
            </p:nvCxnSpPr>
            <p:spPr>
              <a:xfrm>
                <a:off x="1691571" y="1557586"/>
                <a:ext cx="0" cy="2872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Connettore 1 77"/>
              <p:cNvCxnSpPr/>
              <p:nvPr/>
            </p:nvCxnSpPr>
            <p:spPr>
              <a:xfrm>
                <a:off x="2123181" y="1557586"/>
                <a:ext cx="0" cy="2872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ttore 1 78"/>
              <p:cNvCxnSpPr/>
              <p:nvPr/>
            </p:nvCxnSpPr>
            <p:spPr>
              <a:xfrm>
                <a:off x="1259960" y="1557586"/>
                <a:ext cx="0" cy="2872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4823" name="Gruppo 91"/>
          <p:cNvGrpSpPr>
            <a:grpSpLocks/>
          </p:cNvGrpSpPr>
          <p:nvPr/>
        </p:nvGrpSpPr>
        <p:grpSpPr bwMode="auto">
          <a:xfrm>
            <a:off x="683196" y="4013547"/>
            <a:ext cx="2087563" cy="1150938"/>
            <a:chOff x="755576" y="1556792"/>
            <a:chExt cx="2088232" cy="1152128"/>
          </a:xfrm>
        </p:grpSpPr>
        <p:grpSp>
          <p:nvGrpSpPr>
            <p:cNvPr id="34929" name="Gruppo 92"/>
            <p:cNvGrpSpPr>
              <a:grpSpLocks/>
            </p:cNvGrpSpPr>
            <p:nvPr/>
          </p:nvGrpSpPr>
          <p:grpSpPr bwMode="auto">
            <a:xfrm>
              <a:off x="755576" y="1556792"/>
              <a:ext cx="1872208" cy="288032"/>
              <a:chOff x="755576" y="1556792"/>
              <a:chExt cx="1872208" cy="288032"/>
            </a:xfrm>
          </p:grpSpPr>
          <p:sp>
            <p:nvSpPr>
              <p:cNvPr id="109" name="Rettangolo 108"/>
              <p:cNvSpPr/>
              <p:nvPr/>
            </p:nvSpPr>
            <p:spPr>
              <a:xfrm>
                <a:off x="755576" y="1556792"/>
                <a:ext cx="1872263" cy="2876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110" name="Connettore 1 109"/>
              <p:cNvCxnSpPr>
                <a:stCxn id="109" idx="0"/>
                <a:endCxn id="109" idx="2"/>
              </p:cNvCxnSpPr>
              <p:nvPr/>
            </p:nvCxnSpPr>
            <p:spPr>
              <a:xfrm>
                <a:off x="1692501" y="1556792"/>
                <a:ext cx="0" cy="2876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Connettore 1 110"/>
              <p:cNvCxnSpPr/>
              <p:nvPr/>
            </p:nvCxnSpPr>
            <p:spPr>
              <a:xfrm>
                <a:off x="2124440" y="1556792"/>
                <a:ext cx="0" cy="2876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nettore 1 111"/>
              <p:cNvCxnSpPr/>
              <p:nvPr/>
            </p:nvCxnSpPr>
            <p:spPr>
              <a:xfrm>
                <a:off x="1258975" y="1556792"/>
                <a:ext cx="0" cy="2876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930" name="Gruppo 93"/>
            <p:cNvGrpSpPr>
              <a:grpSpLocks/>
            </p:cNvGrpSpPr>
            <p:nvPr/>
          </p:nvGrpSpPr>
          <p:grpSpPr bwMode="auto">
            <a:xfrm>
              <a:off x="971600" y="1844824"/>
              <a:ext cx="1872208" cy="288032"/>
              <a:chOff x="755576" y="1556792"/>
              <a:chExt cx="1872208" cy="288032"/>
            </a:xfrm>
          </p:grpSpPr>
          <p:sp>
            <p:nvSpPr>
              <p:cNvPr id="105" name="Rettangolo 104"/>
              <p:cNvSpPr/>
              <p:nvPr/>
            </p:nvSpPr>
            <p:spPr>
              <a:xfrm>
                <a:off x="755521" y="1556395"/>
                <a:ext cx="1872263" cy="2924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106" name="Connettore 1 105"/>
              <p:cNvCxnSpPr>
                <a:stCxn id="105" idx="0"/>
                <a:endCxn id="105" idx="2"/>
              </p:cNvCxnSpPr>
              <p:nvPr/>
            </p:nvCxnSpPr>
            <p:spPr>
              <a:xfrm>
                <a:off x="1692446" y="1556395"/>
                <a:ext cx="0" cy="2924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Connettore 1 106"/>
              <p:cNvCxnSpPr/>
              <p:nvPr/>
            </p:nvCxnSpPr>
            <p:spPr>
              <a:xfrm>
                <a:off x="2124385" y="1556395"/>
                <a:ext cx="0" cy="2924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Connettore 1 107"/>
              <p:cNvCxnSpPr/>
              <p:nvPr/>
            </p:nvCxnSpPr>
            <p:spPr>
              <a:xfrm>
                <a:off x="1258920" y="1556395"/>
                <a:ext cx="0" cy="2924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931" name="Gruppo 94"/>
            <p:cNvGrpSpPr>
              <a:grpSpLocks/>
            </p:cNvGrpSpPr>
            <p:nvPr/>
          </p:nvGrpSpPr>
          <p:grpSpPr bwMode="auto">
            <a:xfrm>
              <a:off x="755576" y="2132856"/>
              <a:ext cx="1872208" cy="288032"/>
              <a:chOff x="755576" y="1556792"/>
              <a:chExt cx="1872208" cy="288032"/>
            </a:xfrm>
          </p:grpSpPr>
          <p:sp>
            <p:nvSpPr>
              <p:cNvPr id="101" name="Rettangolo 100"/>
              <p:cNvSpPr/>
              <p:nvPr/>
            </p:nvSpPr>
            <p:spPr>
              <a:xfrm>
                <a:off x="755576" y="1557587"/>
                <a:ext cx="1872263" cy="2876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102" name="Connettore 1 101"/>
              <p:cNvCxnSpPr>
                <a:stCxn id="101" idx="0"/>
                <a:endCxn id="101" idx="2"/>
              </p:cNvCxnSpPr>
              <p:nvPr/>
            </p:nvCxnSpPr>
            <p:spPr>
              <a:xfrm>
                <a:off x="1692501" y="1557587"/>
                <a:ext cx="0" cy="2876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Connettore 1 102"/>
              <p:cNvCxnSpPr/>
              <p:nvPr/>
            </p:nvCxnSpPr>
            <p:spPr>
              <a:xfrm>
                <a:off x="2124440" y="1557587"/>
                <a:ext cx="0" cy="2876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Connettore 1 103"/>
              <p:cNvCxnSpPr/>
              <p:nvPr/>
            </p:nvCxnSpPr>
            <p:spPr>
              <a:xfrm>
                <a:off x="1258975" y="1557587"/>
                <a:ext cx="0" cy="2876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932" name="Gruppo 95"/>
            <p:cNvGrpSpPr>
              <a:grpSpLocks/>
            </p:cNvGrpSpPr>
            <p:nvPr/>
          </p:nvGrpSpPr>
          <p:grpSpPr bwMode="auto">
            <a:xfrm>
              <a:off x="971600" y="2420888"/>
              <a:ext cx="1872208" cy="288032"/>
              <a:chOff x="755576" y="1556792"/>
              <a:chExt cx="1872208" cy="288032"/>
            </a:xfrm>
          </p:grpSpPr>
          <p:sp>
            <p:nvSpPr>
              <p:cNvPr id="97" name="Rettangolo 96"/>
              <p:cNvSpPr/>
              <p:nvPr/>
            </p:nvSpPr>
            <p:spPr>
              <a:xfrm>
                <a:off x="755521" y="1557188"/>
                <a:ext cx="1872263" cy="2876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98" name="Connettore 1 97"/>
              <p:cNvCxnSpPr>
                <a:stCxn id="97" idx="0"/>
                <a:endCxn id="97" idx="2"/>
              </p:cNvCxnSpPr>
              <p:nvPr/>
            </p:nvCxnSpPr>
            <p:spPr>
              <a:xfrm>
                <a:off x="1692446" y="1557188"/>
                <a:ext cx="0" cy="2876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Connettore 1 98"/>
              <p:cNvCxnSpPr/>
              <p:nvPr/>
            </p:nvCxnSpPr>
            <p:spPr>
              <a:xfrm>
                <a:off x="2124385" y="1557188"/>
                <a:ext cx="0" cy="2876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Connettore 1 99"/>
              <p:cNvCxnSpPr/>
              <p:nvPr/>
            </p:nvCxnSpPr>
            <p:spPr>
              <a:xfrm>
                <a:off x="1258920" y="1557188"/>
                <a:ext cx="0" cy="2876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4824" name="Gruppo 112"/>
          <p:cNvGrpSpPr>
            <a:grpSpLocks/>
          </p:cNvGrpSpPr>
          <p:nvPr/>
        </p:nvGrpSpPr>
        <p:grpSpPr bwMode="auto">
          <a:xfrm>
            <a:off x="3059684" y="4013547"/>
            <a:ext cx="2087562" cy="1150938"/>
            <a:chOff x="755576" y="1556792"/>
            <a:chExt cx="2088232" cy="1152128"/>
          </a:xfrm>
        </p:grpSpPr>
        <p:grpSp>
          <p:nvGrpSpPr>
            <p:cNvPr id="34909" name="Gruppo 113"/>
            <p:cNvGrpSpPr>
              <a:grpSpLocks/>
            </p:cNvGrpSpPr>
            <p:nvPr/>
          </p:nvGrpSpPr>
          <p:grpSpPr bwMode="auto">
            <a:xfrm>
              <a:off x="755576" y="1556792"/>
              <a:ext cx="1872208" cy="288032"/>
              <a:chOff x="755576" y="1556792"/>
              <a:chExt cx="1872208" cy="288032"/>
            </a:xfrm>
          </p:grpSpPr>
          <p:sp>
            <p:nvSpPr>
              <p:cNvPr id="130" name="Rettangolo 129"/>
              <p:cNvSpPr/>
              <p:nvPr/>
            </p:nvSpPr>
            <p:spPr>
              <a:xfrm>
                <a:off x="755576" y="1556792"/>
                <a:ext cx="1872263" cy="2876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131" name="Connettore 1 130"/>
              <p:cNvCxnSpPr>
                <a:stCxn id="130" idx="0"/>
                <a:endCxn id="130" idx="2"/>
              </p:cNvCxnSpPr>
              <p:nvPr/>
            </p:nvCxnSpPr>
            <p:spPr>
              <a:xfrm>
                <a:off x="1692502" y="1556792"/>
                <a:ext cx="0" cy="2876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Connettore 1 131"/>
              <p:cNvCxnSpPr/>
              <p:nvPr/>
            </p:nvCxnSpPr>
            <p:spPr>
              <a:xfrm>
                <a:off x="2124440" y="1556792"/>
                <a:ext cx="0" cy="2876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Connettore 1 132"/>
              <p:cNvCxnSpPr/>
              <p:nvPr/>
            </p:nvCxnSpPr>
            <p:spPr>
              <a:xfrm>
                <a:off x="1258975" y="1556792"/>
                <a:ext cx="0" cy="2876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910" name="Gruppo 114"/>
            <p:cNvGrpSpPr>
              <a:grpSpLocks/>
            </p:cNvGrpSpPr>
            <p:nvPr/>
          </p:nvGrpSpPr>
          <p:grpSpPr bwMode="auto">
            <a:xfrm>
              <a:off x="971600" y="1844824"/>
              <a:ext cx="1872208" cy="288032"/>
              <a:chOff x="755576" y="1556792"/>
              <a:chExt cx="1872208" cy="288032"/>
            </a:xfrm>
          </p:grpSpPr>
          <p:sp>
            <p:nvSpPr>
              <p:cNvPr id="126" name="Rettangolo 125"/>
              <p:cNvSpPr/>
              <p:nvPr/>
            </p:nvSpPr>
            <p:spPr>
              <a:xfrm>
                <a:off x="755521" y="1556395"/>
                <a:ext cx="1872263" cy="2924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127" name="Connettore 1 126"/>
              <p:cNvCxnSpPr>
                <a:stCxn id="126" idx="0"/>
                <a:endCxn id="126" idx="2"/>
              </p:cNvCxnSpPr>
              <p:nvPr/>
            </p:nvCxnSpPr>
            <p:spPr>
              <a:xfrm>
                <a:off x="1692447" y="1556395"/>
                <a:ext cx="0" cy="2924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Connettore 1 127"/>
              <p:cNvCxnSpPr/>
              <p:nvPr/>
            </p:nvCxnSpPr>
            <p:spPr>
              <a:xfrm>
                <a:off x="2124385" y="1556395"/>
                <a:ext cx="0" cy="2924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Connettore 1 128"/>
              <p:cNvCxnSpPr/>
              <p:nvPr/>
            </p:nvCxnSpPr>
            <p:spPr>
              <a:xfrm>
                <a:off x="1258920" y="1556395"/>
                <a:ext cx="0" cy="2924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911" name="Gruppo 115"/>
            <p:cNvGrpSpPr>
              <a:grpSpLocks/>
            </p:cNvGrpSpPr>
            <p:nvPr/>
          </p:nvGrpSpPr>
          <p:grpSpPr bwMode="auto">
            <a:xfrm>
              <a:off x="755576" y="2132856"/>
              <a:ext cx="1872208" cy="288032"/>
              <a:chOff x="755576" y="1556792"/>
              <a:chExt cx="1872208" cy="288032"/>
            </a:xfrm>
          </p:grpSpPr>
          <p:sp>
            <p:nvSpPr>
              <p:cNvPr id="122" name="Rettangolo 121"/>
              <p:cNvSpPr/>
              <p:nvPr/>
            </p:nvSpPr>
            <p:spPr>
              <a:xfrm>
                <a:off x="755576" y="1557587"/>
                <a:ext cx="1872263" cy="2876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123" name="Connettore 1 122"/>
              <p:cNvCxnSpPr>
                <a:stCxn id="122" idx="0"/>
                <a:endCxn id="122" idx="2"/>
              </p:cNvCxnSpPr>
              <p:nvPr/>
            </p:nvCxnSpPr>
            <p:spPr>
              <a:xfrm>
                <a:off x="1692502" y="1557587"/>
                <a:ext cx="0" cy="2876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Connettore 1 123"/>
              <p:cNvCxnSpPr/>
              <p:nvPr/>
            </p:nvCxnSpPr>
            <p:spPr>
              <a:xfrm>
                <a:off x="2124440" y="1557587"/>
                <a:ext cx="0" cy="2876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Connettore 1 124"/>
              <p:cNvCxnSpPr/>
              <p:nvPr/>
            </p:nvCxnSpPr>
            <p:spPr>
              <a:xfrm>
                <a:off x="1258975" y="1557587"/>
                <a:ext cx="0" cy="2876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912" name="Gruppo 116"/>
            <p:cNvGrpSpPr>
              <a:grpSpLocks/>
            </p:cNvGrpSpPr>
            <p:nvPr/>
          </p:nvGrpSpPr>
          <p:grpSpPr bwMode="auto">
            <a:xfrm>
              <a:off x="971600" y="2420888"/>
              <a:ext cx="1872208" cy="288032"/>
              <a:chOff x="755576" y="1556792"/>
              <a:chExt cx="1872208" cy="288032"/>
            </a:xfrm>
          </p:grpSpPr>
          <p:sp>
            <p:nvSpPr>
              <p:cNvPr id="118" name="Rettangolo 117"/>
              <p:cNvSpPr/>
              <p:nvPr/>
            </p:nvSpPr>
            <p:spPr>
              <a:xfrm>
                <a:off x="755521" y="1557188"/>
                <a:ext cx="1872263" cy="2876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119" name="Connettore 1 118"/>
              <p:cNvCxnSpPr>
                <a:stCxn id="118" idx="0"/>
                <a:endCxn id="118" idx="2"/>
              </p:cNvCxnSpPr>
              <p:nvPr/>
            </p:nvCxnSpPr>
            <p:spPr>
              <a:xfrm>
                <a:off x="1692447" y="1557188"/>
                <a:ext cx="0" cy="2876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Connettore 1 119"/>
              <p:cNvCxnSpPr/>
              <p:nvPr/>
            </p:nvCxnSpPr>
            <p:spPr>
              <a:xfrm>
                <a:off x="2124385" y="1557188"/>
                <a:ext cx="0" cy="2876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Connettore 1 120"/>
              <p:cNvCxnSpPr/>
              <p:nvPr/>
            </p:nvCxnSpPr>
            <p:spPr>
              <a:xfrm>
                <a:off x="1258920" y="1557188"/>
                <a:ext cx="0" cy="2876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4825" name="Gruppo 133"/>
          <p:cNvGrpSpPr>
            <a:grpSpLocks/>
          </p:cNvGrpSpPr>
          <p:nvPr/>
        </p:nvGrpSpPr>
        <p:grpSpPr bwMode="auto">
          <a:xfrm>
            <a:off x="827659" y="5308947"/>
            <a:ext cx="2087562" cy="1152525"/>
            <a:chOff x="755576" y="1556792"/>
            <a:chExt cx="2088232" cy="1152128"/>
          </a:xfrm>
        </p:grpSpPr>
        <p:grpSp>
          <p:nvGrpSpPr>
            <p:cNvPr id="34889" name="Gruppo 134"/>
            <p:cNvGrpSpPr>
              <a:grpSpLocks/>
            </p:cNvGrpSpPr>
            <p:nvPr/>
          </p:nvGrpSpPr>
          <p:grpSpPr bwMode="auto">
            <a:xfrm>
              <a:off x="755576" y="1556792"/>
              <a:ext cx="1872208" cy="288032"/>
              <a:chOff x="755576" y="1556792"/>
              <a:chExt cx="1872208" cy="288032"/>
            </a:xfrm>
          </p:grpSpPr>
          <p:sp>
            <p:nvSpPr>
              <p:cNvPr id="151" name="Rettangolo 150"/>
              <p:cNvSpPr/>
              <p:nvPr/>
            </p:nvSpPr>
            <p:spPr>
              <a:xfrm>
                <a:off x="755576" y="1556792"/>
                <a:ext cx="1872263" cy="29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152" name="Connettore 1 151"/>
              <p:cNvCxnSpPr>
                <a:stCxn id="151" idx="0"/>
                <a:endCxn id="151" idx="2"/>
              </p:cNvCxnSpPr>
              <p:nvPr/>
            </p:nvCxnSpPr>
            <p:spPr>
              <a:xfrm>
                <a:off x="1692502" y="1556792"/>
                <a:ext cx="0" cy="29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Connettore 1 152"/>
              <p:cNvCxnSpPr/>
              <p:nvPr/>
            </p:nvCxnSpPr>
            <p:spPr>
              <a:xfrm>
                <a:off x="2124440" y="1556792"/>
                <a:ext cx="0" cy="29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Connettore 1 153"/>
              <p:cNvCxnSpPr/>
              <p:nvPr/>
            </p:nvCxnSpPr>
            <p:spPr>
              <a:xfrm>
                <a:off x="1258975" y="1556792"/>
                <a:ext cx="0" cy="29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890" name="Gruppo 135"/>
            <p:cNvGrpSpPr>
              <a:grpSpLocks/>
            </p:cNvGrpSpPr>
            <p:nvPr/>
          </p:nvGrpSpPr>
          <p:grpSpPr bwMode="auto">
            <a:xfrm>
              <a:off x="971600" y="1844824"/>
              <a:ext cx="1872208" cy="288032"/>
              <a:chOff x="755576" y="1556792"/>
              <a:chExt cx="1872208" cy="288032"/>
            </a:xfrm>
          </p:grpSpPr>
          <p:sp>
            <p:nvSpPr>
              <p:cNvPr id="147" name="Rettangolo 146"/>
              <p:cNvSpPr/>
              <p:nvPr/>
            </p:nvSpPr>
            <p:spPr>
              <a:xfrm>
                <a:off x="755521" y="1557586"/>
                <a:ext cx="1872263" cy="2872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148" name="Connettore 1 147"/>
              <p:cNvCxnSpPr>
                <a:stCxn id="147" idx="0"/>
                <a:endCxn id="147" idx="2"/>
              </p:cNvCxnSpPr>
              <p:nvPr/>
            </p:nvCxnSpPr>
            <p:spPr>
              <a:xfrm>
                <a:off x="1692447" y="1557586"/>
                <a:ext cx="0" cy="2872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Connettore 1 148"/>
              <p:cNvCxnSpPr/>
              <p:nvPr/>
            </p:nvCxnSpPr>
            <p:spPr>
              <a:xfrm>
                <a:off x="2124385" y="1557586"/>
                <a:ext cx="0" cy="2872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Connettore 1 149"/>
              <p:cNvCxnSpPr/>
              <p:nvPr/>
            </p:nvCxnSpPr>
            <p:spPr>
              <a:xfrm>
                <a:off x="1258920" y="1557586"/>
                <a:ext cx="0" cy="2872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891" name="Gruppo 136"/>
            <p:cNvGrpSpPr>
              <a:grpSpLocks/>
            </p:cNvGrpSpPr>
            <p:nvPr/>
          </p:nvGrpSpPr>
          <p:grpSpPr bwMode="auto">
            <a:xfrm>
              <a:off x="755576" y="2132856"/>
              <a:ext cx="1872208" cy="288032"/>
              <a:chOff x="755576" y="1556792"/>
              <a:chExt cx="1872208" cy="288032"/>
            </a:xfrm>
          </p:grpSpPr>
          <p:sp>
            <p:nvSpPr>
              <p:cNvPr id="143" name="Rettangolo 142"/>
              <p:cNvSpPr/>
              <p:nvPr/>
            </p:nvSpPr>
            <p:spPr>
              <a:xfrm>
                <a:off x="755576" y="1556792"/>
                <a:ext cx="1872263" cy="29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144" name="Connettore 1 143"/>
              <p:cNvCxnSpPr>
                <a:stCxn id="143" idx="0"/>
                <a:endCxn id="143" idx="2"/>
              </p:cNvCxnSpPr>
              <p:nvPr/>
            </p:nvCxnSpPr>
            <p:spPr>
              <a:xfrm>
                <a:off x="1692502" y="1556792"/>
                <a:ext cx="0" cy="29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Connettore 1 144"/>
              <p:cNvCxnSpPr/>
              <p:nvPr/>
            </p:nvCxnSpPr>
            <p:spPr>
              <a:xfrm>
                <a:off x="2124440" y="1556792"/>
                <a:ext cx="0" cy="29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Connettore 1 145"/>
              <p:cNvCxnSpPr/>
              <p:nvPr/>
            </p:nvCxnSpPr>
            <p:spPr>
              <a:xfrm>
                <a:off x="1258975" y="1556792"/>
                <a:ext cx="0" cy="29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892" name="Gruppo 137"/>
            <p:cNvGrpSpPr>
              <a:grpSpLocks/>
            </p:cNvGrpSpPr>
            <p:nvPr/>
          </p:nvGrpSpPr>
          <p:grpSpPr bwMode="auto">
            <a:xfrm>
              <a:off x="971600" y="2420888"/>
              <a:ext cx="1872208" cy="288032"/>
              <a:chOff x="755576" y="1556792"/>
              <a:chExt cx="1872208" cy="288032"/>
            </a:xfrm>
          </p:grpSpPr>
          <p:sp>
            <p:nvSpPr>
              <p:cNvPr id="139" name="Rettangolo 138"/>
              <p:cNvSpPr/>
              <p:nvPr/>
            </p:nvSpPr>
            <p:spPr>
              <a:xfrm>
                <a:off x="755521" y="1557586"/>
                <a:ext cx="1872263" cy="2872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140" name="Connettore 1 139"/>
              <p:cNvCxnSpPr>
                <a:stCxn id="139" idx="0"/>
                <a:endCxn id="139" idx="2"/>
              </p:cNvCxnSpPr>
              <p:nvPr/>
            </p:nvCxnSpPr>
            <p:spPr>
              <a:xfrm>
                <a:off x="1692447" y="1557586"/>
                <a:ext cx="0" cy="2872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Connettore 1 140"/>
              <p:cNvCxnSpPr/>
              <p:nvPr/>
            </p:nvCxnSpPr>
            <p:spPr>
              <a:xfrm>
                <a:off x="2124385" y="1557586"/>
                <a:ext cx="0" cy="2872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Connettore 1 141"/>
              <p:cNvCxnSpPr/>
              <p:nvPr/>
            </p:nvCxnSpPr>
            <p:spPr>
              <a:xfrm>
                <a:off x="1258920" y="1557586"/>
                <a:ext cx="0" cy="2872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4826" name="Gruppo 154"/>
          <p:cNvGrpSpPr>
            <a:grpSpLocks/>
          </p:cNvGrpSpPr>
          <p:nvPr/>
        </p:nvGrpSpPr>
        <p:grpSpPr bwMode="auto">
          <a:xfrm>
            <a:off x="3204146" y="5308947"/>
            <a:ext cx="2087563" cy="1152525"/>
            <a:chOff x="755576" y="1556792"/>
            <a:chExt cx="2088232" cy="1152128"/>
          </a:xfrm>
        </p:grpSpPr>
        <p:grpSp>
          <p:nvGrpSpPr>
            <p:cNvPr id="34869" name="Gruppo 155"/>
            <p:cNvGrpSpPr>
              <a:grpSpLocks/>
            </p:cNvGrpSpPr>
            <p:nvPr/>
          </p:nvGrpSpPr>
          <p:grpSpPr bwMode="auto">
            <a:xfrm>
              <a:off x="755576" y="1556792"/>
              <a:ext cx="1872208" cy="288032"/>
              <a:chOff x="755576" y="1556792"/>
              <a:chExt cx="1872208" cy="288032"/>
            </a:xfrm>
          </p:grpSpPr>
          <p:sp>
            <p:nvSpPr>
              <p:cNvPr id="172" name="Rettangolo 171"/>
              <p:cNvSpPr/>
              <p:nvPr/>
            </p:nvSpPr>
            <p:spPr>
              <a:xfrm>
                <a:off x="755576" y="1556792"/>
                <a:ext cx="1872263" cy="29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173" name="Connettore 1 172"/>
              <p:cNvCxnSpPr>
                <a:stCxn id="172" idx="0"/>
                <a:endCxn id="172" idx="2"/>
              </p:cNvCxnSpPr>
              <p:nvPr/>
            </p:nvCxnSpPr>
            <p:spPr>
              <a:xfrm>
                <a:off x="1692501" y="1556792"/>
                <a:ext cx="0" cy="29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Connettore 1 173"/>
              <p:cNvCxnSpPr/>
              <p:nvPr/>
            </p:nvCxnSpPr>
            <p:spPr>
              <a:xfrm>
                <a:off x="2124440" y="1556792"/>
                <a:ext cx="0" cy="29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Connettore 1 174"/>
              <p:cNvCxnSpPr/>
              <p:nvPr/>
            </p:nvCxnSpPr>
            <p:spPr>
              <a:xfrm>
                <a:off x="1258975" y="1556792"/>
                <a:ext cx="0" cy="29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870" name="Gruppo 156"/>
            <p:cNvGrpSpPr>
              <a:grpSpLocks/>
            </p:cNvGrpSpPr>
            <p:nvPr/>
          </p:nvGrpSpPr>
          <p:grpSpPr bwMode="auto">
            <a:xfrm>
              <a:off x="971600" y="1844824"/>
              <a:ext cx="1872208" cy="288032"/>
              <a:chOff x="755576" y="1556792"/>
              <a:chExt cx="1872208" cy="288032"/>
            </a:xfrm>
          </p:grpSpPr>
          <p:sp>
            <p:nvSpPr>
              <p:cNvPr id="168" name="Rettangolo 167"/>
              <p:cNvSpPr/>
              <p:nvPr/>
            </p:nvSpPr>
            <p:spPr>
              <a:xfrm>
                <a:off x="755521" y="1557586"/>
                <a:ext cx="1872263" cy="2872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169" name="Connettore 1 168"/>
              <p:cNvCxnSpPr>
                <a:stCxn id="168" idx="0"/>
                <a:endCxn id="168" idx="2"/>
              </p:cNvCxnSpPr>
              <p:nvPr/>
            </p:nvCxnSpPr>
            <p:spPr>
              <a:xfrm>
                <a:off x="1692446" y="1557586"/>
                <a:ext cx="0" cy="2872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Connettore 1 169"/>
              <p:cNvCxnSpPr/>
              <p:nvPr/>
            </p:nvCxnSpPr>
            <p:spPr>
              <a:xfrm>
                <a:off x="2124385" y="1557586"/>
                <a:ext cx="0" cy="2872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Connettore 1 170"/>
              <p:cNvCxnSpPr/>
              <p:nvPr/>
            </p:nvCxnSpPr>
            <p:spPr>
              <a:xfrm>
                <a:off x="1258920" y="1557586"/>
                <a:ext cx="0" cy="2872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871" name="Gruppo 157"/>
            <p:cNvGrpSpPr>
              <a:grpSpLocks/>
            </p:cNvGrpSpPr>
            <p:nvPr/>
          </p:nvGrpSpPr>
          <p:grpSpPr bwMode="auto">
            <a:xfrm>
              <a:off x="755576" y="2132856"/>
              <a:ext cx="1872208" cy="288032"/>
              <a:chOff x="755576" y="1556792"/>
              <a:chExt cx="1872208" cy="288032"/>
            </a:xfrm>
          </p:grpSpPr>
          <p:sp>
            <p:nvSpPr>
              <p:cNvPr id="164" name="Rettangolo 163"/>
              <p:cNvSpPr/>
              <p:nvPr/>
            </p:nvSpPr>
            <p:spPr>
              <a:xfrm>
                <a:off x="755576" y="1556792"/>
                <a:ext cx="1872263" cy="29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165" name="Connettore 1 164"/>
              <p:cNvCxnSpPr>
                <a:stCxn id="164" idx="0"/>
                <a:endCxn id="164" idx="2"/>
              </p:cNvCxnSpPr>
              <p:nvPr/>
            </p:nvCxnSpPr>
            <p:spPr>
              <a:xfrm>
                <a:off x="1692501" y="1556792"/>
                <a:ext cx="0" cy="29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Connettore 1 165"/>
              <p:cNvCxnSpPr/>
              <p:nvPr/>
            </p:nvCxnSpPr>
            <p:spPr>
              <a:xfrm>
                <a:off x="2124440" y="1556792"/>
                <a:ext cx="0" cy="29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Connettore 1 166"/>
              <p:cNvCxnSpPr/>
              <p:nvPr/>
            </p:nvCxnSpPr>
            <p:spPr>
              <a:xfrm>
                <a:off x="1258975" y="1556792"/>
                <a:ext cx="0" cy="29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872" name="Gruppo 158"/>
            <p:cNvGrpSpPr>
              <a:grpSpLocks/>
            </p:cNvGrpSpPr>
            <p:nvPr/>
          </p:nvGrpSpPr>
          <p:grpSpPr bwMode="auto">
            <a:xfrm>
              <a:off x="971600" y="2420888"/>
              <a:ext cx="1872208" cy="288032"/>
              <a:chOff x="755576" y="1556792"/>
              <a:chExt cx="1872208" cy="288032"/>
            </a:xfrm>
          </p:grpSpPr>
          <p:sp>
            <p:nvSpPr>
              <p:cNvPr id="160" name="Rettangolo 159"/>
              <p:cNvSpPr/>
              <p:nvPr/>
            </p:nvSpPr>
            <p:spPr>
              <a:xfrm>
                <a:off x="755521" y="1557586"/>
                <a:ext cx="1872263" cy="2872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161" name="Connettore 1 160"/>
              <p:cNvCxnSpPr>
                <a:stCxn id="160" idx="0"/>
                <a:endCxn id="160" idx="2"/>
              </p:cNvCxnSpPr>
              <p:nvPr/>
            </p:nvCxnSpPr>
            <p:spPr>
              <a:xfrm>
                <a:off x="1692446" y="1557586"/>
                <a:ext cx="0" cy="2872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Connettore 1 161"/>
              <p:cNvCxnSpPr/>
              <p:nvPr/>
            </p:nvCxnSpPr>
            <p:spPr>
              <a:xfrm>
                <a:off x="2124385" y="1557586"/>
                <a:ext cx="0" cy="2872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Connettore 1 162"/>
              <p:cNvCxnSpPr/>
              <p:nvPr/>
            </p:nvCxnSpPr>
            <p:spPr>
              <a:xfrm>
                <a:off x="1258920" y="1557586"/>
                <a:ext cx="0" cy="2872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76" name="Ovale 175"/>
          <p:cNvSpPr/>
          <p:nvPr/>
        </p:nvSpPr>
        <p:spPr>
          <a:xfrm>
            <a:off x="1403921" y="2213322"/>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77" name="Ovale 176"/>
          <p:cNvSpPr/>
          <p:nvPr/>
        </p:nvSpPr>
        <p:spPr>
          <a:xfrm>
            <a:off x="1186434" y="1924397"/>
            <a:ext cx="144462"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78" name="Ovale 177"/>
          <p:cNvSpPr/>
          <p:nvPr/>
        </p:nvSpPr>
        <p:spPr>
          <a:xfrm>
            <a:off x="970534" y="1637060"/>
            <a:ext cx="144462"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79" name="Ovale 178"/>
          <p:cNvSpPr/>
          <p:nvPr/>
        </p:nvSpPr>
        <p:spPr>
          <a:xfrm>
            <a:off x="754634" y="1348135"/>
            <a:ext cx="144462"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80" name="Ovale 179"/>
          <p:cNvSpPr/>
          <p:nvPr/>
        </p:nvSpPr>
        <p:spPr>
          <a:xfrm>
            <a:off x="3778821" y="2203797"/>
            <a:ext cx="144463"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81" name="Ovale 180"/>
          <p:cNvSpPr/>
          <p:nvPr/>
        </p:nvSpPr>
        <p:spPr>
          <a:xfrm>
            <a:off x="3562921" y="1916460"/>
            <a:ext cx="144463"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82" name="Ovale 181"/>
          <p:cNvSpPr/>
          <p:nvPr/>
        </p:nvSpPr>
        <p:spPr>
          <a:xfrm>
            <a:off x="3275584" y="1627535"/>
            <a:ext cx="144462"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83" name="Ovale 182"/>
          <p:cNvSpPr/>
          <p:nvPr/>
        </p:nvSpPr>
        <p:spPr>
          <a:xfrm>
            <a:off x="3562921" y="1340197"/>
            <a:ext cx="144463"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84" name="Ovale 183"/>
          <p:cNvSpPr/>
          <p:nvPr/>
        </p:nvSpPr>
        <p:spPr>
          <a:xfrm>
            <a:off x="1475359" y="3581747"/>
            <a:ext cx="144462"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85" name="Ovale 184"/>
          <p:cNvSpPr/>
          <p:nvPr/>
        </p:nvSpPr>
        <p:spPr>
          <a:xfrm>
            <a:off x="1259459" y="3292822"/>
            <a:ext cx="144462"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86" name="Ovale 185"/>
          <p:cNvSpPr/>
          <p:nvPr/>
        </p:nvSpPr>
        <p:spPr>
          <a:xfrm>
            <a:off x="1475359" y="3005485"/>
            <a:ext cx="144462"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87" name="Ovale 186"/>
          <p:cNvSpPr/>
          <p:nvPr/>
        </p:nvSpPr>
        <p:spPr>
          <a:xfrm>
            <a:off x="1259459" y="2716560"/>
            <a:ext cx="144462"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88" name="Ovale 187"/>
          <p:cNvSpPr/>
          <p:nvPr/>
        </p:nvSpPr>
        <p:spPr>
          <a:xfrm>
            <a:off x="3851846" y="3581747"/>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89" name="Ovale 188"/>
          <p:cNvSpPr/>
          <p:nvPr/>
        </p:nvSpPr>
        <p:spPr>
          <a:xfrm>
            <a:off x="3635946" y="3292822"/>
            <a:ext cx="142875"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90" name="Ovale 189"/>
          <p:cNvSpPr/>
          <p:nvPr/>
        </p:nvSpPr>
        <p:spPr>
          <a:xfrm>
            <a:off x="3851846" y="3005485"/>
            <a:ext cx="142875"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91" name="Ovale 190"/>
          <p:cNvSpPr/>
          <p:nvPr/>
        </p:nvSpPr>
        <p:spPr>
          <a:xfrm>
            <a:off x="4067746" y="2716560"/>
            <a:ext cx="144463"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92" name="Ovale 191"/>
          <p:cNvSpPr/>
          <p:nvPr/>
        </p:nvSpPr>
        <p:spPr>
          <a:xfrm>
            <a:off x="1043559" y="4948585"/>
            <a:ext cx="142875"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93" name="Ovale 192"/>
          <p:cNvSpPr/>
          <p:nvPr/>
        </p:nvSpPr>
        <p:spPr>
          <a:xfrm>
            <a:off x="1330896" y="4661247"/>
            <a:ext cx="144463"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94" name="Ovale 193"/>
          <p:cNvSpPr/>
          <p:nvPr/>
        </p:nvSpPr>
        <p:spPr>
          <a:xfrm>
            <a:off x="1546796" y="4372322"/>
            <a:ext cx="144463"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95" name="Ovale 194"/>
          <p:cNvSpPr/>
          <p:nvPr/>
        </p:nvSpPr>
        <p:spPr>
          <a:xfrm>
            <a:off x="1762696" y="4084985"/>
            <a:ext cx="144463"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96" name="Ovale 195"/>
          <p:cNvSpPr/>
          <p:nvPr/>
        </p:nvSpPr>
        <p:spPr>
          <a:xfrm>
            <a:off x="3491484" y="4948585"/>
            <a:ext cx="144462"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97" name="Ovale 196"/>
          <p:cNvSpPr/>
          <p:nvPr/>
        </p:nvSpPr>
        <p:spPr>
          <a:xfrm>
            <a:off x="3707384" y="4661247"/>
            <a:ext cx="144462"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98" name="Ovale 197"/>
          <p:cNvSpPr/>
          <p:nvPr/>
        </p:nvSpPr>
        <p:spPr>
          <a:xfrm>
            <a:off x="3923284" y="4372322"/>
            <a:ext cx="144462"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199" name="Ovale 198"/>
          <p:cNvSpPr/>
          <p:nvPr/>
        </p:nvSpPr>
        <p:spPr>
          <a:xfrm>
            <a:off x="3707384" y="4084985"/>
            <a:ext cx="144462"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00" name="Ovale 199"/>
          <p:cNvSpPr/>
          <p:nvPr/>
        </p:nvSpPr>
        <p:spPr>
          <a:xfrm>
            <a:off x="1475359" y="5380385"/>
            <a:ext cx="144462"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01" name="Ovale 200"/>
          <p:cNvSpPr/>
          <p:nvPr/>
        </p:nvSpPr>
        <p:spPr>
          <a:xfrm>
            <a:off x="1259459" y="5669310"/>
            <a:ext cx="144462"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02" name="Ovale 201"/>
          <p:cNvSpPr/>
          <p:nvPr/>
        </p:nvSpPr>
        <p:spPr>
          <a:xfrm>
            <a:off x="1475359" y="5956647"/>
            <a:ext cx="144462"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03" name="Ovale 202"/>
          <p:cNvSpPr/>
          <p:nvPr/>
        </p:nvSpPr>
        <p:spPr>
          <a:xfrm>
            <a:off x="1259459" y="6245572"/>
            <a:ext cx="144462"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04" name="Ovale 203"/>
          <p:cNvSpPr/>
          <p:nvPr/>
        </p:nvSpPr>
        <p:spPr>
          <a:xfrm>
            <a:off x="3420046" y="5380385"/>
            <a:ext cx="142875"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05" name="Ovale 204"/>
          <p:cNvSpPr/>
          <p:nvPr/>
        </p:nvSpPr>
        <p:spPr>
          <a:xfrm>
            <a:off x="3635946" y="5669310"/>
            <a:ext cx="142875"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06" name="Ovale 205"/>
          <p:cNvSpPr/>
          <p:nvPr/>
        </p:nvSpPr>
        <p:spPr>
          <a:xfrm>
            <a:off x="3851846" y="5956647"/>
            <a:ext cx="142875"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07" name="Ovale 206"/>
          <p:cNvSpPr/>
          <p:nvPr/>
        </p:nvSpPr>
        <p:spPr>
          <a:xfrm>
            <a:off x="3635946" y="6245572"/>
            <a:ext cx="142875"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20" name="Freccia circolare a destra 219"/>
          <p:cNvSpPr/>
          <p:nvPr/>
        </p:nvSpPr>
        <p:spPr>
          <a:xfrm>
            <a:off x="35496" y="1924397"/>
            <a:ext cx="431800" cy="302418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black"/>
              </a:solidFill>
            </a:endParaRPr>
          </a:p>
        </p:txBody>
      </p:sp>
      <p:sp>
        <p:nvSpPr>
          <p:cNvPr id="221" name="Freccia circolare a destra 220"/>
          <p:cNvSpPr/>
          <p:nvPr/>
        </p:nvSpPr>
        <p:spPr>
          <a:xfrm>
            <a:off x="106934" y="3221385"/>
            <a:ext cx="431800" cy="302418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black"/>
              </a:solidFill>
            </a:endParaRPr>
          </a:p>
        </p:txBody>
      </p:sp>
      <p:sp>
        <p:nvSpPr>
          <p:cNvPr id="34861" name="CasellaDiTesto 221"/>
          <p:cNvSpPr txBox="1">
            <a:spLocks noChangeArrowheads="1"/>
          </p:cNvSpPr>
          <p:nvPr/>
        </p:nvSpPr>
        <p:spPr bwMode="auto">
          <a:xfrm>
            <a:off x="143446" y="2213322"/>
            <a:ext cx="468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w Cen MT" pitchFamily="34" charset="0"/>
                <a:cs typeface="Arial" charset="0"/>
              </a:defRPr>
            </a:lvl1pPr>
            <a:lvl2pPr marL="742950" indent="-285750" eaLnBrk="0" hangingPunct="0">
              <a:defRPr>
                <a:solidFill>
                  <a:schemeClr val="tx1"/>
                </a:solidFill>
                <a:latin typeface="Tw Cen MT" pitchFamily="34" charset="0"/>
                <a:cs typeface="Arial" charset="0"/>
              </a:defRPr>
            </a:lvl2pPr>
            <a:lvl3pPr marL="1143000" indent="-228600" eaLnBrk="0" hangingPunct="0">
              <a:defRPr>
                <a:solidFill>
                  <a:schemeClr val="tx1"/>
                </a:solidFill>
                <a:latin typeface="Tw Cen MT" pitchFamily="34" charset="0"/>
                <a:cs typeface="Arial" charset="0"/>
              </a:defRPr>
            </a:lvl3pPr>
            <a:lvl4pPr marL="1600200" indent="-228600" eaLnBrk="0" hangingPunct="0">
              <a:defRPr>
                <a:solidFill>
                  <a:schemeClr val="tx1"/>
                </a:solidFill>
                <a:latin typeface="Tw Cen MT" pitchFamily="34" charset="0"/>
                <a:cs typeface="Arial" charset="0"/>
              </a:defRPr>
            </a:lvl4pPr>
            <a:lvl5pPr marL="2057400" indent="-228600" eaLnBrk="0" hangingPunct="0">
              <a:defRPr>
                <a:solidFill>
                  <a:schemeClr val="tx1"/>
                </a:solidFill>
                <a:latin typeface="Tw Cen MT" pitchFamily="34" charset="0"/>
                <a:cs typeface="Arial" charset="0"/>
              </a:defRPr>
            </a:lvl5pPr>
            <a:lvl6pPr marL="2514600" indent="-228600" eaLnBrk="0" fontAlgn="base" hangingPunct="0">
              <a:spcBef>
                <a:spcPct val="0"/>
              </a:spcBef>
              <a:spcAft>
                <a:spcPct val="0"/>
              </a:spcAft>
              <a:defRPr>
                <a:solidFill>
                  <a:schemeClr val="tx1"/>
                </a:solidFill>
                <a:latin typeface="Tw Cen MT" pitchFamily="34" charset="0"/>
                <a:cs typeface="Arial" charset="0"/>
              </a:defRPr>
            </a:lvl6pPr>
            <a:lvl7pPr marL="2971800" indent="-228600" eaLnBrk="0" fontAlgn="base" hangingPunct="0">
              <a:spcBef>
                <a:spcPct val="0"/>
              </a:spcBef>
              <a:spcAft>
                <a:spcPct val="0"/>
              </a:spcAft>
              <a:defRPr>
                <a:solidFill>
                  <a:schemeClr val="tx1"/>
                </a:solidFill>
                <a:latin typeface="Tw Cen MT" pitchFamily="34" charset="0"/>
                <a:cs typeface="Arial" charset="0"/>
              </a:defRPr>
            </a:lvl7pPr>
            <a:lvl8pPr marL="3429000" indent="-228600" eaLnBrk="0" fontAlgn="base" hangingPunct="0">
              <a:spcBef>
                <a:spcPct val="0"/>
              </a:spcBef>
              <a:spcAft>
                <a:spcPct val="0"/>
              </a:spcAft>
              <a:defRPr>
                <a:solidFill>
                  <a:schemeClr val="tx1"/>
                </a:solidFill>
                <a:latin typeface="Tw Cen MT" pitchFamily="34" charset="0"/>
                <a:cs typeface="Arial" charset="0"/>
              </a:defRPr>
            </a:lvl8pPr>
            <a:lvl9pPr marL="3886200" indent="-228600" eaLnBrk="0" fontAlgn="base" hangingPunct="0">
              <a:spcBef>
                <a:spcPct val="0"/>
              </a:spcBef>
              <a:spcAft>
                <a:spcPct val="0"/>
              </a:spcAft>
              <a:defRPr>
                <a:solidFill>
                  <a:schemeClr val="tx1"/>
                </a:solidFill>
                <a:latin typeface="Tw Cen MT" pitchFamily="34" charset="0"/>
                <a:cs typeface="Arial" charset="0"/>
              </a:defRPr>
            </a:lvl9pPr>
          </a:lstStyle>
          <a:p>
            <a:pPr eaLnBrk="1" fontAlgn="base" hangingPunct="1">
              <a:spcBef>
                <a:spcPct val="0"/>
              </a:spcBef>
              <a:spcAft>
                <a:spcPct val="0"/>
              </a:spcAft>
            </a:pPr>
            <a:r>
              <a:rPr lang="it-IT" sz="3200" b="1" smtClean="0">
                <a:solidFill>
                  <a:prstClr val="black"/>
                </a:solidFill>
                <a:latin typeface="Blackadder ITC" pitchFamily="82" charset="0"/>
              </a:rPr>
              <a:t>P</a:t>
            </a:r>
          </a:p>
        </p:txBody>
      </p:sp>
      <p:sp>
        <p:nvSpPr>
          <p:cNvPr id="34862" name="Rettangolo 222"/>
          <p:cNvSpPr>
            <a:spLocks noChangeArrowheads="1"/>
          </p:cNvSpPr>
          <p:nvPr/>
        </p:nvSpPr>
        <p:spPr bwMode="auto">
          <a:xfrm>
            <a:off x="267271" y="3581747"/>
            <a:ext cx="468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it-IT" sz="3200" b="1" smtClean="0">
                <a:solidFill>
                  <a:prstClr val="black"/>
                </a:solidFill>
                <a:latin typeface="Blackadder ITC" pitchFamily="82" charset="0"/>
                <a:cs typeface="Arial" charset="0"/>
              </a:rPr>
              <a:t>P</a:t>
            </a:r>
          </a:p>
        </p:txBody>
      </p:sp>
      <p:sp>
        <p:nvSpPr>
          <p:cNvPr id="224" name="Freccia circolare a sinistra 223"/>
          <p:cNvSpPr/>
          <p:nvPr/>
        </p:nvSpPr>
        <p:spPr>
          <a:xfrm>
            <a:off x="5220271" y="1637060"/>
            <a:ext cx="431800" cy="295275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black"/>
              </a:solidFill>
            </a:endParaRPr>
          </a:p>
        </p:txBody>
      </p:sp>
      <p:sp>
        <p:nvSpPr>
          <p:cNvPr id="225" name="Freccia circolare a sinistra 224"/>
          <p:cNvSpPr/>
          <p:nvPr/>
        </p:nvSpPr>
        <p:spPr>
          <a:xfrm>
            <a:off x="5363146" y="2932460"/>
            <a:ext cx="431800" cy="295275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black"/>
              </a:solidFill>
            </a:endParaRPr>
          </a:p>
        </p:txBody>
      </p:sp>
      <p:sp>
        <p:nvSpPr>
          <p:cNvPr id="34865" name="Rettangolo 225"/>
          <p:cNvSpPr>
            <a:spLocks noChangeArrowheads="1"/>
          </p:cNvSpPr>
          <p:nvPr/>
        </p:nvSpPr>
        <p:spPr bwMode="auto">
          <a:xfrm>
            <a:off x="4931346" y="2203797"/>
            <a:ext cx="4683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it-IT" sz="3200" b="1" smtClean="0">
                <a:solidFill>
                  <a:srgbClr val="000000"/>
                </a:solidFill>
                <a:latin typeface="Blackadder ITC" pitchFamily="82" charset="0"/>
                <a:cs typeface="Arial" charset="0"/>
              </a:rPr>
              <a:t>P</a:t>
            </a:r>
          </a:p>
        </p:txBody>
      </p:sp>
      <p:sp>
        <p:nvSpPr>
          <p:cNvPr id="34866" name="Rettangolo 226"/>
          <p:cNvSpPr>
            <a:spLocks noChangeArrowheads="1"/>
          </p:cNvSpPr>
          <p:nvPr/>
        </p:nvSpPr>
        <p:spPr bwMode="auto">
          <a:xfrm>
            <a:off x="5039296" y="3581747"/>
            <a:ext cx="468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it-IT" sz="3200" b="1" smtClean="0">
                <a:solidFill>
                  <a:srgbClr val="000000"/>
                </a:solidFill>
                <a:latin typeface="Blackadder ITC" pitchFamily="82" charset="0"/>
                <a:cs typeface="Arial" charset="0"/>
              </a:rPr>
              <a:t>P</a:t>
            </a:r>
          </a:p>
        </p:txBody>
      </p:sp>
      <p:sp>
        <p:nvSpPr>
          <p:cNvPr id="34867" name="CasellaDiTesto 227"/>
          <p:cNvSpPr txBox="1">
            <a:spLocks noChangeArrowheads="1"/>
          </p:cNvSpPr>
          <p:nvPr/>
        </p:nvSpPr>
        <p:spPr bwMode="auto">
          <a:xfrm>
            <a:off x="5868144" y="1057141"/>
            <a:ext cx="3204866" cy="2031325"/>
          </a:xfrm>
          <a:prstGeom prst="rect">
            <a:avLst/>
          </a:prstGeom>
          <a:solidFill>
            <a:schemeClr val="bg1"/>
          </a:solidFill>
          <a:ln w="50800">
            <a:solidFill>
              <a:schemeClr val="tx2"/>
            </a:solidFill>
          </a:ln>
          <a:extLst/>
        </p:spPr>
        <p:txBody>
          <a:bodyPr wrap="square">
            <a:spAutoFit/>
          </a:bodyPr>
          <a:lstStyle>
            <a:lvl1pPr eaLnBrk="0" hangingPunct="0">
              <a:defRPr>
                <a:solidFill>
                  <a:schemeClr val="tx1"/>
                </a:solidFill>
                <a:latin typeface="Tw Cen MT" pitchFamily="34" charset="0"/>
                <a:cs typeface="Arial" charset="0"/>
              </a:defRPr>
            </a:lvl1pPr>
            <a:lvl2pPr marL="742950" indent="-285750" eaLnBrk="0" hangingPunct="0">
              <a:defRPr>
                <a:solidFill>
                  <a:schemeClr val="tx1"/>
                </a:solidFill>
                <a:latin typeface="Tw Cen MT" pitchFamily="34" charset="0"/>
                <a:cs typeface="Arial" charset="0"/>
              </a:defRPr>
            </a:lvl2pPr>
            <a:lvl3pPr marL="1143000" indent="-228600" eaLnBrk="0" hangingPunct="0">
              <a:defRPr>
                <a:solidFill>
                  <a:schemeClr val="tx1"/>
                </a:solidFill>
                <a:latin typeface="Tw Cen MT" pitchFamily="34" charset="0"/>
                <a:cs typeface="Arial" charset="0"/>
              </a:defRPr>
            </a:lvl3pPr>
            <a:lvl4pPr marL="1600200" indent="-228600" eaLnBrk="0" hangingPunct="0">
              <a:defRPr>
                <a:solidFill>
                  <a:schemeClr val="tx1"/>
                </a:solidFill>
                <a:latin typeface="Tw Cen MT" pitchFamily="34" charset="0"/>
                <a:cs typeface="Arial" charset="0"/>
              </a:defRPr>
            </a:lvl4pPr>
            <a:lvl5pPr marL="2057400" indent="-228600" eaLnBrk="0" hangingPunct="0">
              <a:defRPr>
                <a:solidFill>
                  <a:schemeClr val="tx1"/>
                </a:solidFill>
                <a:latin typeface="Tw Cen MT" pitchFamily="34" charset="0"/>
                <a:cs typeface="Arial" charset="0"/>
              </a:defRPr>
            </a:lvl5pPr>
            <a:lvl6pPr marL="2514600" indent="-228600" eaLnBrk="0" fontAlgn="base" hangingPunct="0">
              <a:spcBef>
                <a:spcPct val="0"/>
              </a:spcBef>
              <a:spcAft>
                <a:spcPct val="0"/>
              </a:spcAft>
              <a:defRPr>
                <a:solidFill>
                  <a:schemeClr val="tx1"/>
                </a:solidFill>
                <a:latin typeface="Tw Cen MT" pitchFamily="34" charset="0"/>
                <a:cs typeface="Arial" charset="0"/>
              </a:defRPr>
            </a:lvl6pPr>
            <a:lvl7pPr marL="2971800" indent="-228600" eaLnBrk="0" fontAlgn="base" hangingPunct="0">
              <a:spcBef>
                <a:spcPct val="0"/>
              </a:spcBef>
              <a:spcAft>
                <a:spcPct val="0"/>
              </a:spcAft>
              <a:defRPr>
                <a:solidFill>
                  <a:schemeClr val="tx1"/>
                </a:solidFill>
                <a:latin typeface="Tw Cen MT" pitchFamily="34" charset="0"/>
                <a:cs typeface="Arial" charset="0"/>
              </a:defRPr>
            </a:lvl7pPr>
            <a:lvl8pPr marL="3429000" indent="-228600" eaLnBrk="0" fontAlgn="base" hangingPunct="0">
              <a:spcBef>
                <a:spcPct val="0"/>
              </a:spcBef>
              <a:spcAft>
                <a:spcPct val="0"/>
              </a:spcAft>
              <a:defRPr>
                <a:solidFill>
                  <a:schemeClr val="tx1"/>
                </a:solidFill>
                <a:latin typeface="Tw Cen MT" pitchFamily="34" charset="0"/>
                <a:cs typeface="Arial" charset="0"/>
              </a:defRPr>
            </a:lvl8pPr>
            <a:lvl9pPr marL="3886200" indent="-228600" eaLnBrk="0" fontAlgn="base" hangingPunct="0">
              <a:spcBef>
                <a:spcPct val="0"/>
              </a:spcBef>
              <a:spcAft>
                <a:spcPct val="0"/>
              </a:spcAft>
              <a:defRPr>
                <a:solidFill>
                  <a:schemeClr val="tx1"/>
                </a:solidFill>
                <a:latin typeface="Tw Cen MT" pitchFamily="34" charset="0"/>
                <a:cs typeface="Arial" charset="0"/>
              </a:defRPr>
            </a:lvl9pPr>
          </a:lstStyle>
          <a:p>
            <a:pPr algn="just" eaLnBrk="1" fontAlgn="base" hangingPunct="1">
              <a:spcBef>
                <a:spcPct val="0"/>
              </a:spcBef>
              <a:spcAft>
                <a:spcPct val="0"/>
              </a:spcAft>
            </a:pPr>
            <a:r>
              <a:rPr lang="it-IT" dirty="0" smtClean="0">
                <a:solidFill>
                  <a:schemeClr val="tx2"/>
                </a:solidFill>
              </a:rPr>
              <a:t>4 pattern for a </a:t>
            </a:r>
            <a:r>
              <a:rPr lang="it-IT" dirty="0" err="1" smtClean="0">
                <a:solidFill>
                  <a:schemeClr val="tx2"/>
                </a:solidFill>
              </a:rPr>
              <a:t>fixed</a:t>
            </a:r>
            <a:r>
              <a:rPr lang="it-IT" dirty="0" smtClean="0">
                <a:solidFill>
                  <a:schemeClr val="tx2"/>
                </a:solidFill>
              </a:rPr>
              <a:t> pivot tube. The </a:t>
            </a:r>
            <a:r>
              <a:rPr lang="it-IT" dirty="0" err="1" smtClean="0">
                <a:solidFill>
                  <a:schemeClr val="tx2"/>
                </a:solidFill>
              </a:rPr>
              <a:t>other</a:t>
            </a:r>
            <a:r>
              <a:rPr lang="it-IT" dirty="0" smtClean="0">
                <a:solidFill>
                  <a:schemeClr val="tx2"/>
                </a:solidFill>
              </a:rPr>
              <a:t> 4 pattern can be </a:t>
            </a:r>
            <a:r>
              <a:rPr lang="it-IT" dirty="0" err="1" smtClean="0">
                <a:solidFill>
                  <a:schemeClr val="tx2"/>
                </a:solidFill>
              </a:rPr>
              <a:t>found</a:t>
            </a:r>
            <a:r>
              <a:rPr lang="it-IT" dirty="0" smtClean="0">
                <a:solidFill>
                  <a:schemeClr val="tx2"/>
                </a:solidFill>
              </a:rPr>
              <a:t> via a </a:t>
            </a:r>
            <a:r>
              <a:rPr lang="it-IT" dirty="0" err="1" smtClean="0">
                <a:solidFill>
                  <a:schemeClr val="tx2"/>
                </a:solidFill>
              </a:rPr>
              <a:t>parity</a:t>
            </a:r>
            <a:r>
              <a:rPr lang="it-IT" dirty="0" smtClean="0">
                <a:solidFill>
                  <a:schemeClr val="tx2"/>
                </a:solidFill>
              </a:rPr>
              <a:t> </a:t>
            </a:r>
            <a:r>
              <a:rPr lang="it-IT" dirty="0" err="1" smtClean="0">
                <a:solidFill>
                  <a:schemeClr val="tx2"/>
                </a:solidFill>
              </a:rPr>
              <a:t>transformation</a:t>
            </a:r>
            <a:r>
              <a:rPr lang="it-IT" dirty="0" smtClean="0">
                <a:solidFill>
                  <a:schemeClr val="tx2"/>
                </a:solidFill>
              </a:rPr>
              <a:t>. </a:t>
            </a:r>
          </a:p>
          <a:p>
            <a:pPr algn="just" eaLnBrk="1" fontAlgn="base" hangingPunct="1">
              <a:spcBef>
                <a:spcPct val="0"/>
              </a:spcBef>
              <a:spcAft>
                <a:spcPct val="0"/>
              </a:spcAft>
            </a:pPr>
            <a:r>
              <a:rPr lang="it-IT" dirty="0" smtClean="0">
                <a:solidFill>
                  <a:schemeClr val="tx2"/>
                </a:solidFill>
              </a:rPr>
              <a:t>So in </a:t>
            </a:r>
            <a:r>
              <a:rPr lang="it-IT" dirty="0" err="1" smtClean="0">
                <a:solidFill>
                  <a:schemeClr val="tx2"/>
                </a:solidFill>
              </a:rPr>
              <a:t>this</a:t>
            </a:r>
            <a:r>
              <a:rPr lang="it-IT" dirty="0" smtClean="0">
                <a:solidFill>
                  <a:schemeClr val="tx2"/>
                </a:solidFill>
              </a:rPr>
              <a:t> </a:t>
            </a:r>
            <a:r>
              <a:rPr lang="it-IT" dirty="0" err="1" smtClean="0">
                <a:solidFill>
                  <a:schemeClr val="tx2"/>
                </a:solidFill>
              </a:rPr>
              <a:t>example</a:t>
            </a:r>
            <a:r>
              <a:rPr lang="it-IT" dirty="0" smtClean="0">
                <a:solidFill>
                  <a:schemeClr val="tx2"/>
                </a:solidFill>
              </a:rPr>
              <a:t> </a:t>
            </a:r>
            <a:r>
              <a:rPr lang="it-IT" dirty="0" err="1" smtClean="0">
                <a:solidFill>
                  <a:schemeClr val="tx2"/>
                </a:solidFill>
              </a:rPr>
              <a:t>there</a:t>
            </a:r>
            <a:r>
              <a:rPr lang="it-IT" dirty="0" smtClean="0">
                <a:solidFill>
                  <a:schemeClr val="tx2"/>
                </a:solidFill>
              </a:rPr>
              <a:t> are 8 </a:t>
            </a:r>
            <a:r>
              <a:rPr lang="it-IT" dirty="0" err="1" smtClean="0">
                <a:solidFill>
                  <a:schemeClr val="tx2"/>
                </a:solidFill>
              </a:rPr>
              <a:t>patterns</a:t>
            </a:r>
            <a:r>
              <a:rPr lang="it-IT" dirty="0" smtClean="0">
                <a:solidFill>
                  <a:schemeClr val="tx2"/>
                </a:solidFill>
              </a:rPr>
              <a:t> per pivot tube and 4 pivot </a:t>
            </a:r>
            <a:r>
              <a:rPr lang="it-IT" dirty="0" err="1" smtClean="0">
                <a:solidFill>
                  <a:schemeClr val="tx2"/>
                </a:solidFill>
              </a:rPr>
              <a:t>tubes</a:t>
            </a:r>
            <a:r>
              <a:rPr lang="it-IT" dirty="0" smtClean="0">
                <a:solidFill>
                  <a:schemeClr val="tx2"/>
                </a:solidFill>
              </a:rPr>
              <a:t>. In </a:t>
            </a:r>
            <a:r>
              <a:rPr lang="it-IT" dirty="0" err="1" smtClean="0">
                <a:solidFill>
                  <a:schemeClr val="tx2"/>
                </a:solidFill>
              </a:rPr>
              <a:t>total</a:t>
            </a:r>
            <a:r>
              <a:rPr lang="it-IT" dirty="0" smtClean="0">
                <a:solidFill>
                  <a:schemeClr val="tx2"/>
                </a:solidFill>
              </a:rPr>
              <a:t> 32 </a:t>
            </a:r>
            <a:r>
              <a:rPr lang="it-IT" dirty="0" err="1" smtClean="0">
                <a:solidFill>
                  <a:schemeClr val="tx2"/>
                </a:solidFill>
              </a:rPr>
              <a:t>combinations</a:t>
            </a:r>
            <a:r>
              <a:rPr lang="it-IT" smtClean="0">
                <a:solidFill>
                  <a:schemeClr val="tx2"/>
                </a:solidFill>
              </a:rPr>
              <a:t>. </a:t>
            </a:r>
            <a:endParaRPr lang="it-IT" dirty="0" smtClean="0">
              <a:solidFill>
                <a:schemeClr val="tx2"/>
              </a:solidFill>
            </a:endParaRPr>
          </a:p>
        </p:txBody>
      </p:sp>
      <p:pic>
        <p:nvPicPr>
          <p:cNvPr id="34868"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6006" y="3873848"/>
            <a:ext cx="3090490" cy="2787600"/>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780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0528" y="44624"/>
            <a:ext cx="8640960" cy="1143000"/>
          </a:xfrm>
        </p:spPr>
        <p:txBody>
          <a:bodyPr/>
          <a:lstStyle/>
          <a:p>
            <a:pPr algn="ctr"/>
            <a:r>
              <a:rPr lang="it-IT" dirty="0" err="1" smtClean="0"/>
              <a:t>Analog</a:t>
            </a:r>
            <a:r>
              <a:rPr lang="it-IT" dirty="0" smtClean="0"/>
              <a:t> and </a:t>
            </a:r>
            <a:r>
              <a:rPr lang="it-IT" dirty="0" err="1" smtClean="0"/>
              <a:t>discriminated</a:t>
            </a:r>
            <a:r>
              <a:rPr lang="it-IT" dirty="0" smtClean="0"/>
              <a:t> </a:t>
            </a:r>
            <a:r>
              <a:rPr lang="it-IT" dirty="0" err="1" smtClean="0"/>
              <a:t>signals</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736" y="1196752"/>
            <a:ext cx="6796608" cy="4647181"/>
          </a:xfrm>
          <a:prstGeom prst="rect">
            <a:avLst/>
          </a:prstGeom>
        </p:spPr>
      </p:pic>
    </p:spTree>
    <p:extLst>
      <p:ext uri="{BB962C8B-B14F-4D97-AF65-F5344CB8AC3E}">
        <p14:creationId xmlns:p14="http://schemas.microsoft.com/office/powerpoint/2010/main" val="36877184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iacen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iacent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866</Words>
  <Application>Microsoft Office PowerPoint</Application>
  <PresentationFormat>Presentazione su schermo (4:3)</PresentationFormat>
  <Paragraphs>229</Paragraphs>
  <Slides>21</Slides>
  <Notes>7</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Adiacente</vt:lpstr>
      <vt:lpstr>DC trigger </vt:lpstr>
      <vt:lpstr>Let’s remember the specs in SuperB</vt:lpstr>
      <vt:lpstr>DC Architecture </vt:lpstr>
      <vt:lpstr>DC SuperB present design</vt:lpstr>
      <vt:lpstr>What we have done so far</vt:lpstr>
      <vt:lpstr>Trigger setup</vt:lpstr>
      <vt:lpstr>RF emulator needed @tbeam</vt:lpstr>
      <vt:lpstr>TSF (Track Segment Finder)</vt:lpstr>
      <vt:lpstr>Analog and discriminated signals</vt:lpstr>
      <vt:lpstr>Presentazione standard di PowerPoint</vt:lpstr>
      <vt:lpstr>DC trigger</vt:lpstr>
      <vt:lpstr>Presentazione standard di PowerPoint</vt:lpstr>
      <vt:lpstr>Presentazione standard di PowerPoint</vt:lpstr>
      <vt:lpstr>Presentazione standard di PowerPoint</vt:lpstr>
      <vt:lpstr>Presentazione standard di PowerPoint</vt:lpstr>
      <vt:lpstr>Presentazione standard di PowerPoint</vt:lpstr>
      <vt:lpstr>To be compared with ……</vt:lpstr>
      <vt:lpstr>Presentazione standard di PowerPoint</vt:lpstr>
      <vt:lpstr>Presentazione standard di PowerPoint</vt:lpstr>
      <vt:lpstr>Look up tables (cosmic)</vt:lpstr>
      <vt:lpstr>Timing resolution (cosmic)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Paolo</dc:creator>
  <cp:lastModifiedBy>paolo</cp:lastModifiedBy>
  <cp:revision>37</cp:revision>
  <dcterms:created xsi:type="dcterms:W3CDTF">2012-01-26T10:09:46Z</dcterms:created>
  <dcterms:modified xsi:type="dcterms:W3CDTF">2012-06-01T06:10:16Z</dcterms:modified>
</cp:coreProperties>
</file>