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25" r:id="rId3"/>
    <p:sldId id="326" r:id="rId4"/>
    <p:sldId id="32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00"/>
    <a:srgbClr val="FFF78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6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432" y="-104"/>
      </p:cViewPr>
      <p:guideLst>
        <p:guide orient="horz" pos="2160"/>
        <p:guide pos="29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EF3C-B360-0640-B89D-5DE4AC0C2D58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C8B60-5F43-354C-83EE-B63B5DDA8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7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12076-41CD-4B43-A9F8-7FBE0947E5D7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FFCDA-08E7-C549-A665-8A53CF7DD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286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9500"/>
            <a:ext cx="8229600" cy="5276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9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98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9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1" i="1" kern="1200">
          <a:solidFill>
            <a:srgbClr val="C0504D"/>
          </a:solidFill>
          <a:effectLst>
            <a:reflection stA="50000" endPos="54000" dist="127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66700" algn="l" defTabSz="457200" rtl="0" eaLnBrk="1" latinLnBrk="0" hangingPunct="1">
        <a:spcBef>
          <a:spcPct val="20000"/>
        </a:spcBef>
        <a:buClr>
          <a:srgbClr val="FF0000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6700" algn="l" defTabSz="457200" rtl="0" eaLnBrk="1" latinLnBrk="0" hangingPunct="1">
        <a:spcBef>
          <a:spcPct val="20000"/>
        </a:spcBef>
        <a:buClr>
          <a:srgbClr val="3366FF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22300" indent="-266700" algn="l" defTabSz="457200" rtl="0" eaLnBrk="1" latinLnBrk="0" hangingPunct="1">
        <a:spcBef>
          <a:spcPct val="20000"/>
        </a:spcBef>
        <a:buClr>
          <a:srgbClr val="FFFF00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79400" algn="l" defTabSz="457200" rtl="0" eaLnBrk="1" latinLnBrk="0" hangingPunct="1">
        <a:spcBef>
          <a:spcPct val="20000"/>
        </a:spcBef>
        <a:buClr>
          <a:srgbClr val="FF6600"/>
        </a:buClr>
        <a:buFont typeface="Arial"/>
        <a:buChar char="–"/>
        <a:tabLst>
          <a:tab pos="9017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355600" algn="l" defTabSz="457200" rtl="0" eaLnBrk="1" latinLnBrk="0" hangingPunct="1">
        <a:spcBef>
          <a:spcPct val="20000"/>
        </a:spcBef>
        <a:buClr>
          <a:srgbClr val="008000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980" y="1618835"/>
            <a:ext cx="6856558" cy="178885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4</a:t>
            </a:r>
            <a:r>
              <a:rPr lang="en-US" baseline="30000" dirty="0" smtClean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th</a:t>
            </a:r>
            <a:r>
              <a:rPr lang="en-US" dirty="0" smtClean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SuperB Collaboration Meeting</a:t>
            </a:r>
            <a:br>
              <a:rPr lang="en-US" dirty="0" smtClean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</a:br>
            <a:r>
              <a:rPr lang="en-US" sz="4000" dirty="0" smtClean="0">
                <a:solidFill>
                  <a:srgbClr val="262626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DCH</a:t>
            </a:r>
            <a:r>
              <a:rPr lang="en-US" sz="4000" dirty="0">
                <a:solidFill>
                  <a:srgbClr val="262626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000" dirty="0" smtClean="0">
                <a:solidFill>
                  <a:srgbClr val="262626"/>
                </a:solidFill>
                <a:effectLst>
                  <a:reflection blurRad="6350" stA="60000" endA="900" endPos="58000" dir="5400000" sy="-100000" algn="bl" rotWithShape="0"/>
                </a:effectLst>
              </a:rPr>
              <a:t>HOT TOPICS</a:t>
            </a:r>
            <a:endParaRPr lang="en-US" sz="4000" b="1" i="1" dirty="0">
              <a:solidFill>
                <a:srgbClr val="262626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0444" y="5091106"/>
            <a:ext cx="1971814" cy="120032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G. Finocchiaro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INFN – LNF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June 2012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0"/>
            <a:ext cx="8229600" cy="29039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Cluster counting: simulation </a:t>
            </a:r>
            <a:r>
              <a:rPr lang="en-US" sz="2800" dirty="0" smtClean="0"/>
              <a:t>studies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Cluster counting: </a:t>
            </a:r>
            <a:r>
              <a:rPr lang="en-US" sz="2800" dirty="0" smtClean="0"/>
              <a:t>experimental </a:t>
            </a:r>
            <a:r>
              <a:rPr lang="en-US" sz="2800" dirty="0" smtClean="0"/>
              <a:t>talks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Cluster counting:  physics reach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Screen shot 2012-06-01 at 12.09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6230"/>
            <a:ext cx="9144000" cy="534444"/>
          </a:xfrm>
          <a:prstGeom prst="rect">
            <a:avLst/>
          </a:prstGeom>
        </p:spPr>
      </p:pic>
      <p:pic>
        <p:nvPicPr>
          <p:cNvPr id="7" name="Picture 6" descr="Screen shot 2012-06-01 at 12.20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7900"/>
            <a:ext cx="9144000" cy="395735"/>
          </a:xfrm>
          <a:prstGeom prst="rect">
            <a:avLst/>
          </a:prstGeom>
        </p:spPr>
      </p:pic>
      <p:pic>
        <p:nvPicPr>
          <p:cNvPr id="8" name="Picture 7" descr="Screen shot 2012-06-01 at 12.21.1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6010"/>
            <a:ext cx="9144000" cy="304237"/>
          </a:xfrm>
          <a:prstGeom prst="rect">
            <a:avLst/>
          </a:prstGeom>
        </p:spPr>
      </p:pic>
      <p:pic>
        <p:nvPicPr>
          <p:cNvPr id="9" name="Picture 8" descr="Screen shot 2012-06-01 at 12.26.3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0415"/>
            <a:ext cx="9144000" cy="228177"/>
          </a:xfrm>
          <a:prstGeom prst="rect">
            <a:avLst/>
          </a:prstGeom>
        </p:spPr>
      </p:pic>
      <p:pic>
        <p:nvPicPr>
          <p:cNvPr id="10" name="Picture 9" descr="Screen shot 2012-06-01 at 12.34.55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3910"/>
            <a:ext cx="9144000" cy="49769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70424" y="3764453"/>
            <a:ext cx="8229600" cy="7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266700" algn="l" defTabSz="457200" rtl="0" eaLnBrk="1" latinLnBrk="0" hangingPunct="1">
              <a:spcBef>
                <a:spcPct val="20000"/>
              </a:spcBef>
              <a:buClr>
                <a:srgbClr val="3366FF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300" indent="-266700" algn="l" defTabSz="457200" rtl="0" eaLnBrk="1" latinLnBrk="0" hangingPunct="1">
              <a:spcBef>
                <a:spcPct val="20000"/>
              </a:spcBef>
              <a:buClr>
                <a:srgbClr val="FFFF00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2800" indent="-2794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tabLst>
                <a:tab pos="9017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00" indent="-355600" algn="l" defTabSz="457200" rtl="0" eaLnBrk="1" latinLnBrk="0" hangingPunct="1">
              <a:spcBef>
                <a:spcPct val="20000"/>
              </a:spcBef>
              <a:buClr>
                <a:srgbClr val="008000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Electronics + trigger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614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topics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0"/>
            <a:ext cx="8554152" cy="53403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Layer arrangement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Mechanics and integration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lively discussion at the Technical Board yesterday</a:t>
            </a:r>
          </a:p>
          <a:p>
            <a:pPr lvl="1"/>
            <a:r>
              <a:rPr lang="en-US" sz="2400" dirty="0" smtClean="0"/>
              <a:t>request to reconsider the shape of the end plates: from </a:t>
            </a:r>
            <a:r>
              <a:rPr lang="en-US" sz="2400" dirty="0" smtClean="0">
                <a:solidFill>
                  <a:srgbClr val="FF0000"/>
                </a:solidFill>
              </a:rPr>
              <a:t>CONVEX</a:t>
            </a:r>
            <a:r>
              <a:rPr lang="en-US" sz="2400" dirty="0" smtClean="0"/>
              <a:t> for a better match to (what we thought was) the geometry of the FTOF to </a:t>
            </a:r>
            <a:r>
              <a:rPr lang="en-US" sz="2400" dirty="0" smtClean="0">
                <a:solidFill>
                  <a:srgbClr val="FF0000"/>
                </a:solidFill>
              </a:rPr>
              <a:t>CONCAVE</a:t>
            </a:r>
            <a:r>
              <a:rPr lang="en-US" sz="2400" dirty="0" smtClean="0"/>
              <a:t> (or </a:t>
            </a:r>
            <a:r>
              <a:rPr lang="en-US" sz="2400" dirty="0" smtClean="0">
                <a:solidFill>
                  <a:srgbClr val="FF0000"/>
                </a:solidFill>
              </a:rPr>
              <a:t>FLAT</a:t>
            </a:r>
            <a:r>
              <a:rPr lang="en-US" sz="2400" dirty="0" smtClean="0"/>
              <a:t> if we like)</a:t>
            </a:r>
          </a:p>
          <a:p>
            <a:pPr lvl="1"/>
            <a:r>
              <a:rPr lang="en-US" sz="2400" dirty="0" smtClean="0"/>
              <a:t>Implication on overall DCH length: will need to revisit (or make new) FastSim studies to asses the effect of different DCH lengths/endplate shapes</a:t>
            </a:r>
          </a:p>
          <a:p>
            <a:pPr lvl="1"/>
            <a:r>
              <a:rPr lang="en-US" sz="2400" dirty="0" smtClean="0"/>
              <a:t>Other implications (e.g. space for electronics or cable routing)?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Screen shot 2012-06-01 at 12.39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1980"/>
            <a:ext cx="9144000" cy="275573"/>
          </a:xfrm>
          <a:prstGeom prst="rect">
            <a:avLst/>
          </a:prstGeom>
        </p:spPr>
      </p:pic>
      <p:pic>
        <p:nvPicPr>
          <p:cNvPr id="15" name="Picture 14" descr="Screen shot 2012-06-01 at 12.40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1083"/>
            <a:ext cx="91440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6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TDR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~11 pages on SVN now</a:t>
            </a:r>
          </a:p>
          <a:p>
            <a:pPr lvl="1"/>
            <a:r>
              <a:rPr lang="en-US" dirty="0" smtClean="0"/>
              <a:t>about 25% of the total page count we estimated for the DCH chapter</a:t>
            </a:r>
          </a:p>
          <a:p>
            <a:pPr lvl="1"/>
            <a:r>
              <a:rPr lang="en-US" dirty="0" smtClean="0"/>
              <a:t>By mid June we should have a first </a:t>
            </a:r>
            <a:r>
              <a:rPr lang="en-US" dirty="0" err="1" smtClean="0"/>
              <a:t>dradt</a:t>
            </a:r>
            <a:r>
              <a:rPr lang="en-US" dirty="0" smtClean="0"/>
              <a:t> ready for review</a:t>
            </a:r>
          </a:p>
          <a:p>
            <a:r>
              <a:rPr lang="en-US" dirty="0" smtClean="0"/>
              <a:t>Please complete </a:t>
            </a:r>
            <a:r>
              <a:rPr lang="en-US" smtClean="0"/>
              <a:t>your assignments ASAP!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Jun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Finocchiaro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5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36358</TotalTime>
  <Words>192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4th SuperB Collaboration Meeting DCH HOT TOPICS</vt:lpstr>
      <vt:lpstr>Discussion topics</vt:lpstr>
      <vt:lpstr>Discussion topics (II)</vt:lpstr>
      <vt:lpstr>TDR writing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DCH Progress Status</dc:title>
  <dc:creator>Giuseppe Finocchiaro</dc:creator>
  <cp:lastModifiedBy>Giuseppe Finocchiaro</cp:lastModifiedBy>
  <cp:revision>353</cp:revision>
  <cp:lastPrinted>2012-05-05T17:40:45Z</cp:lastPrinted>
  <dcterms:created xsi:type="dcterms:W3CDTF">2011-04-05T16:00:59Z</dcterms:created>
  <dcterms:modified xsi:type="dcterms:W3CDTF">2012-06-01T13:17:43Z</dcterms:modified>
</cp:coreProperties>
</file>