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61" r:id="rId4"/>
    <p:sldId id="260" r:id="rId5"/>
    <p:sldId id="262" r:id="rId6"/>
    <p:sldId id="263" r:id="rId7"/>
    <p:sldId id="265" r:id="rId8"/>
    <p:sldId id="267" r:id="rId9"/>
    <p:sldId id="268" r:id="rId10"/>
    <p:sldId id="272" r:id="rId11"/>
    <p:sldId id="269" r:id="rId12"/>
    <p:sldId id="270" r:id="rId13"/>
    <p:sldId id="273" r:id="rId1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8603FDC-E32A-4AB5-989C-0864C3EAD2B8}" styleName="Styl z motywem 2 — Ak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Styl z motywem 1 — Ak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AF606853-7671-496A-8E4F-DF71F8EC918B}" styleName="Styl ciemny 1 — Ak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CAF9ED-07DC-4A11-8D7F-57B35C25682E}" styleName="Styl pośredni 1 — Ak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113A9D2-9D6B-4929-AA2D-F23B5EE8CBE7}" styleName="Styl z motywem 2 — Ak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Styl z motywem 2 — Ak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2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280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Booki\lab511\pomiary\2012-05-10_stabilizacja_ham698\3d_final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Booki\lab511\pomiary\2012-05-11_stabilizacja_ham699\10-08-40\3d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Booki\lab511\pomiary\2012-05-16\15-28-01\dane_cal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pl-PL" sz="2000"/>
              <a:t>Hamamatsu 100U 698</a:t>
            </a:r>
          </a:p>
        </c:rich>
      </c:tx>
      <c:layout>
        <c:manualLayout>
          <c:xMode val="edge"/>
          <c:yMode val="edge"/>
          <c:x val="0.34353941334256294"/>
          <c:y val="3.7505854752523378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2243301318104467"/>
          <c:y val="9.1139522370322773E-2"/>
          <c:w val="0.84628493553690409"/>
          <c:h val="0.60852688224756357"/>
        </c:manualLayout>
      </c:layout>
      <c:scatterChart>
        <c:scatterStyle val="lineMarker"/>
        <c:varyColors val="0"/>
        <c:ser>
          <c:idx val="0"/>
          <c:order val="0"/>
          <c:tx>
            <c:v>Gain with Determination Error</c:v>
          </c:tx>
          <c:spPr>
            <a:ln w="66675">
              <a:noFill/>
            </a:ln>
          </c:spPr>
          <c:marker>
            <c:symbol val="diamond"/>
            <c:size val="8"/>
          </c:marker>
          <c:errBars>
            <c:errDir val="y"/>
            <c:errBarType val="both"/>
            <c:errValType val="cust"/>
            <c:noEndCap val="0"/>
            <c:plus>
              <c:numRef>
                <c:f>'[1]2012-05-12_15_49_49_3d_wspolne'!$A$6:$AP$6</c:f>
                <c:numCache>
                  <c:formatCode>General</c:formatCode>
                  <c:ptCount val="42"/>
                  <c:pt idx="0">
                    <c:v>0.54978700000000003</c:v>
                  </c:pt>
                  <c:pt idx="1">
                    <c:v>0.56878300000000004</c:v>
                  </c:pt>
                  <c:pt idx="2">
                    <c:v>0.52580950000000004</c:v>
                  </c:pt>
                  <c:pt idx="3">
                    <c:v>0.54520100000000005</c:v>
                  </c:pt>
                  <c:pt idx="4">
                    <c:v>0.49311949999999999</c:v>
                  </c:pt>
                  <c:pt idx="5">
                    <c:v>0.52495449999999999</c:v>
                  </c:pt>
                  <c:pt idx="6">
                    <c:v>0.494311</c:v>
                  </c:pt>
                  <c:pt idx="7">
                    <c:v>0.50803200000000004</c:v>
                  </c:pt>
                  <c:pt idx="8">
                    <c:v>0.54445650000000001</c:v>
                  </c:pt>
                  <c:pt idx="9">
                    <c:v>0.54475750000000001</c:v>
                  </c:pt>
                  <c:pt idx="10">
                    <c:v>0.52345699999999995</c:v>
                  </c:pt>
                  <c:pt idx="11">
                    <c:v>0.52543649999999997</c:v>
                  </c:pt>
                  <c:pt idx="12">
                    <c:v>0.47720299999999999</c:v>
                  </c:pt>
                  <c:pt idx="13">
                    <c:v>0.48564200000000002</c:v>
                  </c:pt>
                  <c:pt idx="14">
                    <c:v>0.51596399999999998</c:v>
                  </c:pt>
                  <c:pt idx="15">
                    <c:v>0.49735550000000001</c:v>
                  </c:pt>
                  <c:pt idx="16">
                    <c:v>0.47693849999999999</c:v>
                  </c:pt>
                  <c:pt idx="17">
                    <c:v>0.50628450000000003</c:v>
                  </c:pt>
                  <c:pt idx="18">
                    <c:v>0.51923949999999996</c:v>
                  </c:pt>
                  <c:pt idx="19">
                    <c:v>0.49628699999999998</c:v>
                  </c:pt>
                  <c:pt idx="20">
                    <c:v>0.482539</c:v>
                  </c:pt>
                  <c:pt idx="21">
                    <c:v>0.53374149999999998</c:v>
                  </c:pt>
                  <c:pt idx="22">
                    <c:v>0.52681100000000003</c:v>
                  </c:pt>
                  <c:pt idx="23">
                    <c:v>0.51759049999999995</c:v>
                  </c:pt>
                  <c:pt idx="24">
                    <c:v>0.52868850000000001</c:v>
                  </c:pt>
                  <c:pt idx="25">
                    <c:v>0.53431899999999999</c:v>
                  </c:pt>
                  <c:pt idx="26">
                    <c:v>0.54857299999999998</c:v>
                  </c:pt>
                  <c:pt idx="27">
                    <c:v>0.51786650000000001</c:v>
                  </c:pt>
                  <c:pt idx="28">
                    <c:v>0.51648749999999999</c:v>
                  </c:pt>
                  <c:pt idx="29">
                    <c:v>0.54411949999999998</c:v>
                  </c:pt>
                  <c:pt idx="30">
                    <c:v>0.548678</c:v>
                  </c:pt>
                  <c:pt idx="31">
                    <c:v>0.54405250000000005</c:v>
                  </c:pt>
                  <c:pt idx="32">
                    <c:v>0.53531949999999995</c:v>
                  </c:pt>
                  <c:pt idx="33">
                    <c:v>0.53276500000000004</c:v>
                  </c:pt>
                  <c:pt idx="34">
                    <c:v>0.55164349999999995</c:v>
                  </c:pt>
                  <c:pt idx="35">
                    <c:v>0.55267699999999997</c:v>
                  </c:pt>
                  <c:pt idx="36">
                    <c:v>0.52849250000000003</c:v>
                  </c:pt>
                  <c:pt idx="37">
                    <c:v>0.53745799999999999</c:v>
                  </c:pt>
                  <c:pt idx="38">
                    <c:v>0.58826299999999998</c:v>
                  </c:pt>
                  <c:pt idx="39">
                    <c:v>0.56097399999999997</c:v>
                  </c:pt>
                  <c:pt idx="40">
                    <c:v>0.54818350000000005</c:v>
                  </c:pt>
                  <c:pt idx="41">
                    <c:v>0.56060549999999998</c:v>
                  </c:pt>
                </c:numCache>
              </c:numRef>
            </c:plus>
            <c:minus>
              <c:numRef>
                <c:f>'[1]2012-05-12_15_49_49_3d_wspolne'!$A$6:$AP$6</c:f>
                <c:numCache>
                  <c:formatCode>General</c:formatCode>
                  <c:ptCount val="42"/>
                  <c:pt idx="0">
                    <c:v>0.54978700000000003</c:v>
                  </c:pt>
                  <c:pt idx="1">
                    <c:v>0.56878300000000004</c:v>
                  </c:pt>
                  <c:pt idx="2">
                    <c:v>0.52580950000000004</c:v>
                  </c:pt>
                  <c:pt idx="3">
                    <c:v>0.54520100000000005</c:v>
                  </c:pt>
                  <c:pt idx="4">
                    <c:v>0.49311949999999999</c:v>
                  </c:pt>
                  <c:pt idx="5">
                    <c:v>0.52495449999999999</c:v>
                  </c:pt>
                  <c:pt idx="6">
                    <c:v>0.494311</c:v>
                  </c:pt>
                  <c:pt idx="7">
                    <c:v>0.50803200000000004</c:v>
                  </c:pt>
                  <c:pt idx="8">
                    <c:v>0.54445650000000001</c:v>
                  </c:pt>
                  <c:pt idx="9">
                    <c:v>0.54475750000000001</c:v>
                  </c:pt>
                  <c:pt idx="10">
                    <c:v>0.52345699999999995</c:v>
                  </c:pt>
                  <c:pt idx="11">
                    <c:v>0.52543649999999997</c:v>
                  </c:pt>
                  <c:pt idx="12">
                    <c:v>0.47720299999999999</c:v>
                  </c:pt>
                  <c:pt idx="13">
                    <c:v>0.48564200000000002</c:v>
                  </c:pt>
                  <c:pt idx="14">
                    <c:v>0.51596399999999998</c:v>
                  </c:pt>
                  <c:pt idx="15">
                    <c:v>0.49735550000000001</c:v>
                  </c:pt>
                  <c:pt idx="16">
                    <c:v>0.47693849999999999</c:v>
                  </c:pt>
                  <c:pt idx="17">
                    <c:v>0.50628450000000003</c:v>
                  </c:pt>
                  <c:pt idx="18">
                    <c:v>0.51923949999999996</c:v>
                  </c:pt>
                  <c:pt idx="19">
                    <c:v>0.49628699999999998</c:v>
                  </c:pt>
                  <c:pt idx="20">
                    <c:v>0.482539</c:v>
                  </c:pt>
                  <c:pt idx="21">
                    <c:v>0.53374149999999998</c:v>
                  </c:pt>
                  <c:pt idx="22">
                    <c:v>0.52681100000000003</c:v>
                  </c:pt>
                  <c:pt idx="23">
                    <c:v>0.51759049999999995</c:v>
                  </c:pt>
                  <c:pt idx="24">
                    <c:v>0.52868850000000001</c:v>
                  </c:pt>
                  <c:pt idx="25">
                    <c:v>0.53431899999999999</c:v>
                  </c:pt>
                  <c:pt idx="26">
                    <c:v>0.54857299999999998</c:v>
                  </c:pt>
                  <c:pt idx="27">
                    <c:v>0.51786650000000001</c:v>
                  </c:pt>
                  <c:pt idx="28">
                    <c:v>0.51648749999999999</c:v>
                  </c:pt>
                  <c:pt idx="29">
                    <c:v>0.54411949999999998</c:v>
                  </c:pt>
                  <c:pt idx="30">
                    <c:v>0.548678</c:v>
                  </c:pt>
                  <c:pt idx="31">
                    <c:v>0.54405250000000005</c:v>
                  </c:pt>
                  <c:pt idx="32">
                    <c:v>0.53531949999999995</c:v>
                  </c:pt>
                  <c:pt idx="33">
                    <c:v>0.53276500000000004</c:v>
                  </c:pt>
                  <c:pt idx="34">
                    <c:v>0.55164349999999995</c:v>
                  </c:pt>
                  <c:pt idx="35">
                    <c:v>0.55267699999999997</c:v>
                  </c:pt>
                  <c:pt idx="36">
                    <c:v>0.52849250000000003</c:v>
                  </c:pt>
                  <c:pt idx="37">
                    <c:v>0.53745799999999999</c:v>
                  </c:pt>
                  <c:pt idx="38">
                    <c:v>0.58826299999999998</c:v>
                  </c:pt>
                  <c:pt idx="39">
                    <c:v>0.56097399999999997</c:v>
                  </c:pt>
                  <c:pt idx="40">
                    <c:v>0.54818350000000005</c:v>
                  </c:pt>
                  <c:pt idx="41">
                    <c:v>0.56060549999999998</c:v>
                  </c:pt>
                </c:numCache>
              </c:numRef>
            </c:minus>
          </c:errBars>
          <c:xVal>
            <c:numRef>
              <c:f>'2012-05-10_16_56_16_3d2'!$A$1:$AM$1</c:f>
              <c:numCache>
                <c:formatCode>General</c:formatCode>
                <c:ptCount val="39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  <c:pt idx="9">
                  <c:v>11</c:v>
                </c:pt>
                <c:pt idx="10">
                  <c:v>12</c:v>
                </c:pt>
                <c:pt idx="11">
                  <c:v>13</c:v>
                </c:pt>
                <c:pt idx="12">
                  <c:v>14</c:v>
                </c:pt>
                <c:pt idx="13">
                  <c:v>15</c:v>
                </c:pt>
                <c:pt idx="14">
                  <c:v>16</c:v>
                </c:pt>
                <c:pt idx="15">
                  <c:v>17</c:v>
                </c:pt>
                <c:pt idx="16">
                  <c:v>18</c:v>
                </c:pt>
                <c:pt idx="17">
                  <c:v>19</c:v>
                </c:pt>
                <c:pt idx="18">
                  <c:v>20</c:v>
                </c:pt>
                <c:pt idx="19">
                  <c:v>21</c:v>
                </c:pt>
                <c:pt idx="20">
                  <c:v>23</c:v>
                </c:pt>
                <c:pt idx="21">
                  <c:v>24</c:v>
                </c:pt>
                <c:pt idx="22">
                  <c:v>25</c:v>
                </c:pt>
                <c:pt idx="23">
                  <c:v>26</c:v>
                </c:pt>
                <c:pt idx="24">
                  <c:v>27</c:v>
                </c:pt>
                <c:pt idx="25">
                  <c:v>28</c:v>
                </c:pt>
                <c:pt idx="26">
                  <c:v>29</c:v>
                </c:pt>
                <c:pt idx="27">
                  <c:v>30</c:v>
                </c:pt>
                <c:pt idx="28">
                  <c:v>31</c:v>
                </c:pt>
                <c:pt idx="29">
                  <c:v>32</c:v>
                </c:pt>
                <c:pt idx="30">
                  <c:v>33</c:v>
                </c:pt>
                <c:pt idx="31">
                  <c:v>34</c:v>
                </c:pt>
                <c:pt idx="32">
                  <c:v>35</c:v>
                </c:pt>
                <c:pt idx="33">
                  <c:v>36</c:v>
                </c:pt>
                <c:pt idx="34">
                  <c:v>37</c:v>
                </c:pt>
                <c:pt idx="35">
                  <c:v>38</c:v>
                </c:pt>
                <c:pt idx="36">
                  <c:v>39</c:v>
                </c:pt>
                <c:pt idx="37">
                  <c:v>40</c:v>
                </c:pt>
                <c:pt idx="38">
                  <c:v>41</c:v>
                </c:pt>
              </c:numCache>
            </c:numRef>
          </c:xVal>
          <c:yVal>
            <c:numRef>
              <c:f>'2012-05-10_16_56_16_3d2'!$A$7:$AM$7</c:f>
              <c:numCache>
                <c:formatCode>General</c:formatCode>
                <c:ptCount val="39"/>
                <c:pt idx="0">
                  <c:v>110.02103700000001</c:v>
                </c:pt>
                <c:pt idx="1">
                  <c:v>110.525682</c:v>
                </c:pt>
                <c:pt idx="2">
                  <c:v>110.623726</c:v>
                </c:pt>
                <c:pt idx="3">
                  <c:v>110.40767200000001</c:v>
                </c:pt>
                <c:pt idx="4">
                  <c:v>109.826694</c:v>
                </c:pt>
                <c:pt idx="5">
                  <c:v>110.184961</c:v>
                </c:pt>
                <c:pt idx="6">
                  <c:v>110.000986</c:v>
                </c:pt>
                <c:pt idx="7">
                  <c:v>110.631861</c:v>
                </c:pt>
                <c:pt idx="8">
                  <c:v>109.95850299999999</c:v>
                </c:pt>
                <c:pt idx="9">
                  <c:v>110.326446</c:v>
                </c:pt>
                <c:pt idx="10">
                  <c:v>109.735063</c:v>
                </c:pt>
                <c:pt idx="11">
                  <c:v>110.29643900000001</c:v>
                </c:pt>
                <c:pt idx="12">
                  <c:v>110.370985</c:v>
                </c:pt>
                <c:pt idx="13">
                  <c:v>109.974816</c:v>
                </c:pt>
                <c:pt idx="14">
                  <c:v>110.209103</c:v>
                </c:pt>
                <c:pt idx="15">
                  <c:v>109.52451499999999</c:v>
                </c:pt>
                <c:pt idx="16">
                  <c:v>109.346372</c:v>
                </c:pt>
                <c:pt idx="17">
                  <c:v>109.61278</c:v>
                </c:pt>
                <c:pt idx="18">
                  <c:v>109.72871600000001</c:v>
                </c:pt>
                <c:pt idx="19">
                  <c:v>109.330427</c:v>
                </c:pt>
                <c:pt idx="20">
                  <c:v>110.152506</c:v>
                </c:pt>
                <c:pt idx="21">
                  <c:v>109.489081</c:v>
                </c:pt>
                <c:pt idx="22">
                  <c:v>109.432783</c:v>
                </c:pt>
                <c:pt idx="23">
                  <c:v>109.76004399999999</c:v>
                </c:pt>
                <c:pt idx="24">
                  <c:v>109.99372700000001</c:v>
                </c:pt>
                <c:pt idx="25">
                  <c:v>110.637096</c:v>
                </c:pt>
                <c:pt idx="26">
                  <c:v>111.034381</c:v>
                </c:pt>
                <c:pt idx="27">
                  <c:v>110.759518</c:v>
                </c:pt>
                <c:pt idx="28">
                  <c:v>110.890173</c:v>
                </c:pt>
                <c:pt idx="29">
                  <c:v>110.550927</c:v>
                </c:pt>
                <c:pt idx="30">
                  <c:v>109.719711</c:v>
                </c:pt>
                <c:pt idx="31">
                  <c:v>110.788292</c:v>
                </c:pt>
                <c:pt idx="32">
                  <c:v>111.16230400000001</c:v>
                </c:pt>
                <c:pt idx="33">
                  <c:v>110.59908299999999</c:v>
                </c:pt>
                <c:pt idx="34">
                  <c:v>110.286967</c:v>
                </c:pt>
                <c:pt idx="35">
                  <c:v>109.802847</c:v>
                </c:pt>
                <c:pt idx="36">
                  <c:v>109.85986</c:v>
                </c:pt>
                <c:pt idx="37">
                  <c:v>110.79464299999999</c:v>
                </c:pt>
                <c:pt idx="38">
                  <c:v>109.984611</c:v>
                </c:pt>
              </c:numCache>
            </c:numRef>
          </c:yVal>
          <c:smooth val="0"/>
        </c:ser>
        <c:ser>
          <c:idx val="1"/>
          <c:order val="1"/>
          <c:tx>
            <c:v>Mean Gain</c:v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errBars>
            <c:errDir val="x"/>
            <c:errBarType val="both"/>
            <c:errValType val="stdDev"/>
            <c:noEndCap val="0"/>
            <c:val val="1"/>
          </c:errBars>
          <c:errBars>
            <c:errDir val="y"/>
            <c:errBarType val="both"/>
            <c:errValType val="stdDev"/>
            <c:noEndCap val="0"/>
            <c:val val="1"/>
          </c:errBars>
          <c:xVal>
            <c:numRef>
              <c:f>'2012-05-10_16_56_16_3d2'!$A$1:$AM$1</c:f>
              <c:numCache>
                <c:formatCode>General</c:formatCode>
                <c:ptCount val="39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  <c:pt idx="9">
                  <c:v>11</c:v>
                </c:pt>
                <c:pt idx="10">
                  <c:v>12</c:v>
                </c:pt>
                <c:pt idx="11">
                  <c:v>13</c:v>
                </c:pt>
                <c:pt idx="12">
                  <c:v>14</c:v>
                </c:pt>
                <c:pt idx="13">
                  <c:v>15</c:v>
                </c:pt>
                <c:pt idx="14">
                  <c:v>16</c:v>
                </c:pt>
                <c:pt idx="15">
                  <c:v>17</c:v>
                </c:pt>
                <c:pt idx="16">
                  <c:v>18</c:v>
                </c:pt>
                <c:pt idx="17">
                  <c:v>19</c:v>
                </c:pt>
                <c:pt idx="18">
                  <c:v>20</c:v>
                </c:pt>
                <c:pt idx="19">
                  <c:v>21</c:v>
                </c:pt>
                <c:pt idx="20">
                  <c:v>23</c:v>
                </c:pt>
                <c:pt idx="21">
                  <c:v>24</c:v>
                </c:pt>
                <c:pt idx="22">
                  <c:v>25</c:v>
                </c:pt>
                <c:pt idx="23">
                  <c:v>26</c:v>
                </c:pt>
                <c:pt idx="24">
                  <c:v>27</c:v>
                </c:pt>
                <c:pt idx="25">
                  <c:v>28</c:v>
                </c:pt>
                <c:pt idx="26">
                  <c:v>29</c:v>
                </c:pt>
                <c:pt idx="27">
                  <c:v>30</c:v>
                </c:pt>
                <c:pt idx="28">
                  <c:v>31</c:v>
                </c:pt>
                <c:pt idx="29">
                  <c:v>32</c:v>
                </c:pt>
                <c:pt idx="30">
                  <c:v>33</c:v>
                </c:pt>
                <c:pt idx="31">
                  <c:v>34</c:v>
                </c:pt>
                <c:pt idx="32">
                  <c:v>35</c:v>
                </c:pt>
                <c:pt idx="33">
                  <c:v>36</c:v>
                </c:pt>
                <c:pt idx="34">
                  <c:v>37</c:v>
                </c:pt>
                <c:pt idx="35">
                  <c:v>38</c:v>
                </c:pt>
                <c:pt idx="36">
                  <c:v>39</c:v>
                </c:pt>
                <c:pt idx="37">
                  <c:v>40</c:v>
                </c:pt>
                <c:pt idx="38">
                  <c:v>41</c:v>
                </c:pt>
              </c:numCache>
            </c:numRef>
          </c:xVal>
          <c:yVal>
            <c:numRef>
              <c:f>'2012-05-10_16_56_16_3d2'!$A$9:$AM$9</c:f>
              <c:numCache>
                <c:formatCode>General</c:formatCode>
                <c:ptCount val="39"/>
                <c:pt idx="0">
                  <c:v>110.16244456410256</c:v>
                </c:pt>
                <c:pt idx="1">
                  <c:v>110.16244456410256</c:v>
                </c:pt>
                <c:pt idx="2">
                  <c:v>110.16244456410256</c:v>
                </c:pt>
                <c:pt idx="3">
                  <c:v>110.16244456410256</c:v>
                </c:pt>
                <c:pt idx="4">
                  <c:v>110.16244456410256</c:v>
                </c:pt>
                <c:pt idx="5">
                  <c:v>110.16244456410256</c:v>
                </c:pt>
                <c:pt idx="6">
                  <c:v>110.16244456410256</c:v>
                </c:pt>
                <c:pt idx="7">
                  <c:v>110.16244456410256</c:v>
                </c:pt>
                <c:pt idx="8">
                  <c:v>110.16244456410256</c:v>
                </c:pt>
                <c:pt idx="9">
                  <c:v>110.16244456410256</c:v>
                </c:pt>
                <c:pt idx="10">
                  <c:v>110.16244456410256</c:v>
                </c:pt>
                <c:pt idx="11">
                  <c:v>110.16244456410256</c:v>
                </c:pt>
                <c:pt idx="12">
                  <c:v>110.16244456410256</c:v>
                </c:pt>
                <c:pt idx="13">
                  <c:v>110.16244456410256</c:v>
                </c:pt>
                <c:pt idx="14">
                  <c:v>110.16244456410256</c:v>
                </c:pt>
                <c:pt idx="15">
                  <c:v>110.16244456410256</c:v>
                </c:pt>
                <c:pt idx="16">
                  <c:v>110.16244456410256</c:v>
                </c:pt>
                <c:pt idx="17">
                  <c:v>110.16244456410256</c:v>
                </c:pt>
                <c:pt idx="18">
                  <c:v>110.16244456410256</c:v>
                </c:pt>
                <c:pt idx="19">
                  <c:v>110.16244456410256</c:v>
                </c:pt>
                <c:pt idx="20">
                  <c:v>110.16244456410256</c:v>
                </c:pt>
                <c:pt idx="21">
                  <c:v>110.16244456410256</c:v>
                </c:pt>
                <c:pt idx="22">
                  <c:v>110.16244456410256</c:v>
                </c:pt>
                <c:pt idx="23">
                  <c:v>110.16244456410256</c:v>
                </c:pt>
                <c:pt idx="24">
                  <c:v>110.16244456410256</c:v>
                </c:pt>
                <c:pt idx="25">
                  <c:v>110.16244456410256</c:v>
                </c:pt>
                <c:pt idx="26">
                  <c:v>110.16244456410256</c:v>
                </c:pt>
                <c:pt idx="27">
                  <c:v>110.16244456410256</c:v>
                </c:pt>
                <c:pt idx="28">
                  <c:v>110.16244456410256</c:v>
                </c:pt>
                <c:pt idx="29">
                  <c:v>110.16244456410256</c:v>
                </c:pt>
                <c:pt idx="30">
                  <c:v>110.16244456410256</c:v>
                </c:pt>
                <c:pt idx="31">
                  <c:v>110.16244456410256</c:v>
                </c:pt>
                <c:pt idx="32">
                  <c:v>110.16244456410256</c:v>
                </c:pt>
                <c:pt idx="33">
                  <c:v>110.16244456410256</c:v>
                </c:pt>
                <c:pt idx="34">
                  <c:v>110.16244456410256</c:v>
                </c:pt>
                <c:pt idx="35">
                  <c:v>110.16244456410256</c:v>
                </c:pt>
                <c:pt idx="36">
                  <c:v>110.16244456410256</c:v>
                </c:pt>
                <c:pt idx="37">
                  <c:v>110.16244456410256</c:v>
                </c:pt>
                <c:pt idx="38">
                  <c:v>110.16244456410256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5985408"/>
        <c:axId val="135987584"/>
      </c:scatterChart>
      <c:valAx>
        <c:axId val="135985408"/>
        <c:scaling>
          <c:orientation val="minMax"/>
          <c:max val="40"/>
          <c:min val="0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 sz="2000"/>
                </a:pPr>
                <a:r>
                  <a:rPr lang="pl-PL" sz="2000"/>
                  <a:t>Temperature, °C</a:t>
                </a:r>
              </a:p>
            </c:rich>
          </c:tx>
          <c:layout>
            <c:manualLayout>
              <c:xMode val="edge"/>
              <c:yMode val="edge"/>
              <c:x val="0.430135848403565"/>
              <c:y val="0.80755864055156645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35987584"/>
        <c:crosses val="autoZero"/>
        <c:crossBetween val="midCat"/>
      </c:valAx>
      <c:valAx>
        <c:axId val="135987584"/>
        <c:scaling>
          <c:orientation val="minMax"/>
          <c:max val="120"/>
          <c:min val="1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2000"/>
                </a:pPr>
                <a:r>
                  <a:rPr lang="pl-PL" sz="2000"/>
                  <a:t>Gain per Photon, mV</a:t>
                </a:r>
              </a:p>
            </c:rich>
          </c:tx>
          <c:layout>
            <c:manualLayout>
              <c:xMode val="edge"/>
              <c:yMode val="edge"/>
              <c:x val="0"/>
              <c:y val="0.11221485952433126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35985408"/>
        <c:crosses val="autoZero"/>
        <c:crossBetween val="midCat"/>
        <c:majorUnit val="5"/>
      </c:valAx>
    </c:plotArea>
    <c:legend>
      <c:legendPos val="b"/>
      <c:layout>
        <c:manualLayout>
          <c:xMode val="edge"/>
          <c:yMode val="edge"/>
          <c:x val="0.05"/>
          <c:y val="0.90592438937810571"/>
          <c:w val="0.86703296703296695"/>
          <c:h val="7.1572097770380302E-2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effectLst>
      <a:glow rad="63500">
        <a:schemeClr val="accent1">
          <a:satMod val="175000"/>
          <a:alpha val="40000"/>
        </a:schemeClr>
      </a:glow>
      <a:outerShdw blurRad="50800" dist="38100" dir="2700000" algn="tl" rotWithShape="0">
        <a:prstClr val="black">
          <a:alpha val="40000"/>
        </a:prstClr>
      </a:outerShdw>
    </a:effectLst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pl-PL" sz="2000"/>
              <a:t>Hamamatsu 100U 699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4057036383453284"/>
          <c:y val="0.12195988468278612"/>
          <c:w val="0.82628879979750625"/>
          <c:h val="0.58410436904816043"/>
        </c:manualLayout>
      </c:layout>
      <c:scatterChart>
        <c:scatterStyle val="lineMarker"/>
        <c:varyColors val="0"/>
        <c:ser>
          <c:idx val="0"/>
          <c:order val="0"/>
          <c:tx>
            <c:v>Gain with Determination Error</c:v>
          </c:tx>
          <c:spPr>
            <a:ln w="66675">
              <a:noFill/>
            </a:ln>
          </c:spPr>
          <c:marker>
            <c:symbol val="diamond"/>
            <c:size val="7"/>
          </c:marker>
          <c:errBars>
            <c:errDir val="y"/>
            <c:errBarType val="both"/>
            <c:errValType val="cust"/>
            <c:noEndCap val="0"/>
            <c:plus>
              <c:numRef>
                <c:f>'[1]2012-05-12_15_49_49_3d_wspolne'!$A$6:$AP$6</c:f>
                <c:numCache>
                  <c:formatCode>General</c:formatCode>
                  <c:ptCount val="42"/>
                  <c:pt idx="0">
                    <c:v>0.54978700000000003</c:v>
                  </c:pt>
                  <c:pt idx="1">
                    <c:v>0.56878300000000004</c:v>
                  </c:pt>
                  <c:pt idx="2">
                    <c:v>0.52580950000000004</c:v>
                  </c:pt>
                  <c:pt idx="3">
                    <c:v>0.54520100000000005</c:v>
                  </c:pt>
                  <c:pt idx="4">
                    <c:v>0.49311949999999999</c:v>
                  </c:pt>
                  <c:pt idx="5">
                    <c:v>0.52495449999999999</c:v>
                  </c:pt>
                  <c:pt idx="6">
                    <c:v>0.494311</c:v>
                  </c:pt>
                  <c:pt idx="7">
                    <c:v>0.50803200000000004</c:v>
                  </c:pt>
                  <c:pt idx="8">
                    <c:v>0.54445650000000001</c:v>
                  </c:pt>
                  <c:pt idx="9">
                    <c:v>0.54475750000000001</c:v>
                  </c:pt>
                  <c:pt idx="10">
                    <c:v>0.52345699999999995</c:v>
                  </c:pt>
                  <c:pt idx="11">
                    <c:v>0.52543649999999997</c:v>
                  </c:pt>
                  <c:pt idx="12">
                    <c:v>0.47720299999999999</c:v>
                  </c:pt>
                  <c:pt idx="13">
                    <c:v>0.48564200000000002</c:v>
                  </c:pt>
                  <c:pt idx="14">
                    <c:v>0.51596399999999998</c:v>
                  </c:pt>
                  <c:pt idx="15">
                    <c:v>0.49735550000000001</c:v>
                  </c:pt>
                  <c:pt idx="16">
                    <c:v>0.47693849999999999</c:v>
                  </c:pt>
                  <c:pt idx="17">
                    <c:v>0.50628450000000003</c:v>
                  </c:pt>
                  <c:pt idx="18">
                    <c:v>0.51923949999999996</c:v>
                  </c:pt>
                  <c:pt idx="19">
                    <c:v>0.49628699999999998</c:v>
                  </c:pt>
                  <c:pt idx="20">
                    <c:v>0.482539</c:v>
                  </c:pt>
                  <c:pt idx="21">
                    <c:v>0.53374149999999998</c:v>
                  </c:pt>
                  <c:pt idx="22">
                    <c:v>0.52681100000000003</c:v>
                  </c:pt>
                  <c:pt idx="23">
                    <c:v>0.51759049999999995</c:v>
                  </c:pt>
                  <c:pt idx="24">
                    <c:v>0.52868850000000001</c:v>
                  </c:pt>
                  <c:pt idx="25">
                    <c:v>0.53431899999999999</c:v>
                  </c:pt>
                  <c:pt idx="26">
                    <c:v>0.54857299999999998</c:v>
                  </c:pt>
                  <c:pt idx="27">
                    <c:v>0.51786650000000001</c:v>
                  </c:pt>
                  <c:pt idx="28">
                    <c:v>0.51648749999999999</c:v>
                  </c:pt>
                  <c:pt idx="29">
                    <c:v>0.54411949999999998</c:v>
                  </c:pt>
                  <c:pt idx="30">
                    <c:v>0.548678</c:v>
                  </c:pt>
                  <c:pt idx="31">
                    <c:v>0.54405250000000005</c:v>
                  </c:pt>
                  <c:pt idx="32">
                    <c:v>0.53531949999999995</c:v>
                  </c:pt>
                  <c:pt idx="33">
                    <c:v>0.53276500000000004</c:v>
                  </c:pt>
                  <c:pt idx="34">
                    <c:v>0.55164349999999995</c:v>
                  </c:pt>
                  <c:pt idx="35">
                    <c:v>0.55267699999999997</c:v>
                  </c:pt>
                  <c:pt idx="36">
                    <c:v>0.52849250000000003</c:v>
                  </c:pt>
                  <c:pt idx="37">
                    <c:v>0.53745799999999999</c:v>
                  </c:pt>
                  <c:pt idx="38">
                    <c:v>0.58826299999999998</c:v>
                  </c:pt>
                  <c:pt idx="39">
                    <c:v>0.56097399999999997</c:v>
                  </c:pt>
                  <c:pt idx="40">
                    <c:v>0.54818350000000005</c:v>
                  </c:pt>
                  <c:pt idx="41">
                    <c:v>0.56060549999999998</c:v>
                  </c:pt>
                </c:numCache>
              </c:numRef>
            </c:plus>
            <c:minus>
              <c:numRef>
                <c:f>'[1]2012-05-12_15_49_49_3d_wspolne'!$A$6:$AP$6</c:f>
                <c:numCache>
                  <c:formatCode>General</c:formatCode>
                  <c:ptCount val="42"/>
                  <c:pt idx="0">
                    <c:v>0.54978700000000003</c:v>
                  </c:pt>
                  <c:pt idx="1">
                    <c:v>0.56878300000000004</c:v>
                  </c:pt>
                  <c:pt idx="2">
                    <c:v>0.52580950000000004</c:v>
                  </c:pt>
                  <c:pt idx="3">
                    <c:v>0.54520100000000005</c:v>
                  </c:pt>
                  <c:pt idx="4">
                    <c:v>0.49311949999999999</c:v>
                  </c:pt>
                  <c:pt idx="5">
                    <c:v>0.52495449999999999</c:v>
                  </c:pt>
                  <c:pt idx="6">
                    <c:v>0.494311</c:v>
                  </c:pt>
                  <c:pt idx="7">
                    <c:v>0.50803200000000004</c:v>
                  </c:pt>
                  <c:pt idx="8">
                    <c:v>0.54445650000000001</c:v>
                  </c:pt>
                  <c:pt idx="9">
                    <c:v>0.54475750000000001</c:v>
                  </c:pt>
                  <c:pt idx="10">
                    <c:v>0.52345699999999995</c:v>
                  </c:pt>
                  <c:pt idx="11">
                    <c:v>0.52543649999999997</c:v>
                  </c:pt>
                  <c:pt idx="12">
                    <c:v>0.47720299999999999</c:v>
                  </c:pt>
                  <c:pt idx="13">
                    <c:v>0.48564200000000002</c:v>
                  </c:pt>
                  <c:pt idx="14">
                    <c:v>0.51596399999999998</c:v>
                  </c:pt>
                  <c:pt idx="15">
                    <c:v>0.49735550000000001</c:v>
                  </c:pt>
                  <c:pt idx="16">
                    <c:v>0.47693849999999999</c:v>
                  </c:pt>
                  <c:pt idx="17">
                    <c:v>0.50628450000000003</c:v>
                  </c:pt>
                  <c:pt idx="18">
                    <c:v>0.51923949999999996</c:v>
                  </c:pt>
                  <c:pt idx="19">
                    <c:v>0.49628699999999998</c:v>
                  </c:pt>
                  <c:pt idx="20">
                    <c:v>0.482539</c:v>
                  </c:pt>
                  <c:pt idx="21">
                    <c:v>0.53374149999999998</c:v>
                  </c:pt>
                  <c:pt idx="22">
                    <c:v>0.52681100000000003</c:v>
                  </c:pt>
                  <c:pt idx="23">
                    <c:v>0.51759049999999995</c:v>
                  </c:pt>
                  <c:pt idx="24">
                    <c:v>0.52868850000000001</c:v>
                  </c:pt>
                  <c:pt idx="25">
                    <c:v>0.53431899999999999</c:v>
                  </c:pt>
                  <c:pt idx="26">
                    <c:v>0.54857299999999998</c:v>
                  </c:pt>
                  <c:pt idx="27">
                    <c:v>0.51786650000000001</c:v>
                  </c:pt>
                  <c:pt idx="28">
                    <c:v>0.51648749999999999</c:v>
                  </c:pt>
                  <c:pt idx="29">
                    <c:v>0.54411949999999998</c:v>
                  </c:pt>
                  <c:pt idx="30">
                    <c:v>0.548678</c:v>
                  </c:pt>
                  <c:pt idx="31">
                    <c:v>0.54405250000000005</c:v>
                  </c:pt>
                  <c:pt idx="32">
                    <c:v>0.53531949999999995</c:v>
                  </c:pt>
                  <c:pt idx="33">
                    <c:v>0.53276500000000004</c:v>
                  </c:pt>
                  <c:pt idx="34">
                    <c:v>0.55164349999999995</c:v>
                  </c:pt>
                  <c:pt idx="35">
                    <c:v>0.55267699999999997</c:v>
                  </c:pt>
                  <c:pt idx="36">
                    <c:v>0.52849250000000003</c:v>
                  </c:pt>
                  <c:pt idx="37">
                    <c:v>0.53745799999999999</c:v>
                  </c:pt>
                  <c:pt idx="38">
                    <c:v>0.58826299999999998</c:v>
                  </c:pt>
                  <c:pt idx="39">
                    <c:v>0.56097399999999997</c:v>
                  </c:pt>
                  <c:pt idx="40">
                    <c:v>0.54818350000000005</c:v>
                  </c:pt>
                  <c:pt idx="41">
                    <c:v>0.56060549999999998</c:v>
                  </c:pt>
                </c:numCache>
              </c:numRef>
            </c:minus>
          </c:errBars>
          <c:xVal>
            <c:numRef>
              <c:f>'2012-05-11_17_21_46_3d'!$B$1:$AP$1</c:f>
              <c:numCache>
                <c:formatCode>General</c:formatCode>
                <c:ptCount val="41"/>
                <c:pt idx="0">
                  <c:v>-1</c:v>
                </c:pt>
                <c:pt idx="1">
                  <c:v>0</c:v>
                </c:pt>
                <c:pt idx="2">
                  <c:v>1</c:v>
                </c:pt>
                <c:pt idx="3">
                  <c:v>2</c:v>
                </c:pt>
                <c:pt idx="4">
                  <c:v>3</c:v>
                </c:pt>
                <c:pt idx="5">
                  <c:v>4</c:v>
                </c:pt>
                <c:pt idx="6">
                  <c:v>5</c:v>
                </c:pt>
                <c:pt idx="7">
                  <c:v>6</c:v>
                </c:pt>
                <c:pt idx="8">
                  <c:v>7</c:v>
                </c:pt>
                <c:pt idx="9">
                  <c:v>8</c:v>
                </c:pt>
                <c:pt idx="10">
                  <c:v>9</c:v>
                </c:pt>
                <c:pt idx="11">
                  <c:v>10</c:v>
                </c:pt>
                <c:pt idx="12">
                  <c:v>11</c:v>
                </c:pt>
                <c:pt idx="13">
                  <c:v>12</c:v>
                </c:pt>
                <c:pt idx="14">
                  <c:v>13</c:v>
                </c:pt>
                <c:pt idx="15">
                  <c:v>14</c:v>
                </c:pt>
                <c:pt idx="16">
                  <c:v>15</c:v>
                </c:pt>
                <c:pt idx="17">
                  <c:v>16</c:v>
                </c:pt>
                <c:pt idx="18">
                  <c:v>17</c:v>
                </c:pt>
                <c:pt idx="19">
                  <c:v>18</c:v>
                </c:pt>
                <c:pt idx="20">
                  <c:v>19</c:v>
                </c:pt>
                <c:pt idx="21">
                  <c:v>20</c:v>
                </c:pt>
                <c:pt idx="22">
                  <c:v>21</c:v>
                </c:pt>
                <c:pt idx="23">
                  <c:v>22</c:v>
                </c:pt>
                <c:pt idx="24">
                  <c:v>23</c:v>
                </c:pt>
                <c:pt idx="25">
                  <c:v>24</c:v>
                </c:pt>
                <c:pt idx="26">
                  <c:v>25</c:v>
                </c:pt>
                <c:pt idx="27">
                  <c:v>26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numCache>
            </c:numRef>
          </c:xVal>
          <c:yVal>
            <c:numRef>
              <c:f>'2012-05-11_17_21_46_3d'!$B$7:$AP$7</c:f>
              <c:numCache>
                <c:formatCode>General</c:formatCode>
                <c:ptCount val="41"/>
                <c:pt idx="0">
                  <c:v>109.8263</c:v>
                </c:pt>
                <c:pt idx="1">
                  <c:v>110.428763</c:v>
                </c:pt>
                <c:pt idx="2">
                  <c:v>110.451882</c:v>
                </c:pt>
                <c:pt idx="3">
                  <c:v>109.87087099999999</c:v>
                </c:pt>
                <c:pt idx="4">
                  <c:v>110.502866</c:v>
                </c:pt>
                <c:pt idx="5">
                  <c:v>110.47732999999999</c:v>
                </c:pt>
                <c:pt idx="6">
                  <c:v>110.570576</c:v>
                </c:pt>
                <c:pt idx="7">
                  <c:v>109.896407</c:v>
                </c:pt>
                <c:pt idx="8">
                  <c:v>110.64815400000001</c:v>
                </c:pt>
                <c:pt idx="9">
                  <c:v>110.58545599999999</c:v>
                </c:pt>
                <c:pt idx="10">
                  <c:v>109.713947</c:v>
                </c:pt>
                <c:pt idx="11">
                  <c:v>110.95017799999999</c:v>
                </c:pt>
                <c:pt idx="12">
                  <c:v>109.147576</c:v>
                </c:pt>
                <c:pt idx="13">
                  <c:v>109.246021</c:v>
                </c:pt>
                <c:pt idx="14">
                  <c:v>109.159386</c:v>
                </c:pt>
                <c:pt idx="15">
                  <c:v>109.04047</c:v>
                </c:pt>
                <c:pt idx="16">
                  <c:v>109.47847899999999</c:v>
                </c:pt>
                <c:pt idx="17">
                  <c:v>109.762581</c:v>
                </c:pt>
                <c:pt idx="18">
                  <c:v>109.302536</c:v>
                </c:pt>
                <c:pt idx="19">
                  <c:v>110.5938</c:v>
                </c:pt>
                <c:pt idx="20">
                  <c:v>109.87773</c:v>
                </c:pt>
                <c:pt idx="21">
                  <c:v>110.59281799999999</c:v>
                </c:pt>
                <c:pt idx="22">
                  <c:v>109.83387399999999</c:v>
                </c:pt>
                <c:pt idx="23">
                  <c:v>110.29481800000001</c:v>
                </c:pt>
                <c:pt idx="24">
                  <c:v>110.445657</c:v>
                </c:pt>
                <c:pt idx="25">
                  <c:v>109.702324</c:v>
                </c:pt>
                <c:pt idx="26">
                  <c:v>109.555944</c:v>
                </c:pt>
                <c:pt idx="27">
                  <c:v>109.40231799999999</c:v>
                </c:pt>
                <c:pt idx="28">
                  <c:v>109.965412</c:v>
                </c:pt>
                <c:pt idx="29">
                  <c:v>109.616657</c:v>
                </c:pt>
                <c:pt idx="30">
                  <c:v>110.091325</c:v>
                </c:pt>
                <c:pt idx="31">
                  <c:v>109.55586</c:v>
                </c:pt>
                <c:pt idx="32">
                  <c:v>109.50563699999999</c:v>
                </c:pt>
                <c:pt idx="33">
                  <c:v>109.53871700000001</c:v>
                </c:pt>
                <c:pt idx="34">
                  <c:v>109.269896</c:v>
                </c:pt>
                <c:pt idx="35">
                  <c:v>109.46645100000001</c:v>
                </c:pt>
                <c:pt idx="36">
                  <c:v>109.822579</c:v>
                </c:pt>
                <c:pt idx="37">
                  <c:v>109.46153200000001</c:v>
                </c:pt>
                <c:pt idx="38">
                  <c:v>110.04342800000001</c:v>
                </c:pt>
                <c:pt idx="39">
                  <c:v>109.909792</c:v>
                </c:pt>
                <c:pt idx="40">
                  <c:v>110.392526</c:v>
                </c:pt>
              </c:numCache>
            </c:numRef>
          </c:yVal>
          <c:smooth val="0"/>
        </c:ser>
        <c:ser>
          <c:idx val="1"/>
          <c:order val="1"/>
          <c:tx>
            <c:v>Mean Gain</c:v>
          </c:tx>
          <c:spPr>
            <a:ln w="38100">
              <a:solidFill>
                <a:srgbClr val="FF0000"/>
              </a:solidFill>
              <a:prstDash val="solid"/>
            </a:ln>
          </c:spPr>
          <c:marker>
            <c:symbol val="none"/>
          </c:marker>
          <c:errBars>
            <c:errDir val="x"/>
            <c:errBarType val="both"/>
            <c:errValType val="stdDev"/>
            <c:noEndCap val="0"/>
            <c:val val="1"/>
          </c:errBars>
          <c:errBars>
            <c:errDir val="y"/>
            <c:errBarType val="both"/>
            <c:errValType val="stdDev"/>
            <c:noEndCap val="0"/>
            <c:val val="1"/>
          </c:errBars>
          <c:xVal>
            <c:numRef>
              <c:f>'2012-05-11_17_21_46_3d'!$B$1:$AP$1</c:f>
              <c:numCache>
                <c:formatCode>General</c:formatCode>
                <c:ptCount val="41"/>
                <c:pt idx="0">
                  <c:v>-1</c:v>
                </c:pt>
                <c:pt idx="1">
                  <c:v>0</c:v>
                </c:pt>
                <c:pt idx="2">
                  <c:v>1</c:v>
                </c:pt>
                <c:pt idx="3">
                  <c:v>2</c:v>
                </c:pt>
                <c:pt idx="4">
                  <c:v>3</c:v>
                </c:pt>
                <c:pt idx="5">
                  <c:v>4</c:v>
                </c:pt>
                <c:pt idx="6">
                  <c:v>5</c:v>
                </c:pt>
                <c:pt idx="7">
                  <c:v>6</c:v>
                </c:pt>
                <c:pt idx="8">
                  <c:v>7</c:v>
                </c:pt>
                <c:pt idx="9">
                  <c:v>8</c:v>
                </c:pt>
                <c:pt idx="10">
                  <c:v>9</c:v>
                </c:pt>
                <c:pt idx="11">
                  <c:v>10</c:v>
                </c:pt>
                <c:pt idx="12">
                  <c:v>11</c:v>
                </c:pt>
                <c:pt idx="13">
                  <c:v>12</c:v>
                </c:pt>
                <c:pt idx="14">
                  <c:v>13</c:v>
                </c:pt>
                <c:pt idx="15">
                  <c:v>14</c:v>
                </c:pt>
                <c:pt idx="16">
                  <c:v>15</c:v>
                </c:pt>
                <c:pt idx="17">
                  <c:v>16</c:v>
                </c:pt>
                <c:pt idx="18">
                  <c:v>17</c:v>
                </c:pt>
                <c:pt idx="19">
                  <c:v>18</c:v>
                </c:pt>
                <c:pt idx="20">
                  <c:v>19</c:v>
                </c:pt>
                <c:pt idx="21">
                  <c:v>20</c:v>
                </c:pt>
                <c:pt idx="22">
                  <c:v>21</c:v>
                </c:pt>
                <c:pt idx="23">
                  <c:v>22</c:v>
                </c:pt>
                <c:pt idx="24">
                  <c:v>23</c:v>
                </c:pt>
                <c:pt idx="25">
                  <c:v>24</c:v>
                </c:pt>
                <c:pt idx="26">
                  <c:v>25</c:v>
                </c:pt>
                <c:pt idx="27">
                  <c:v>26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numCache>
            </c:numRef>
          </c:xVal>
          <c:yVal>
            <c:numRef>
              <c:f>'2012-05-11_17_21_46_3d'!$B$8:$AP$8</c:f>
              <c:numCache>
                <c:formatCode>General</c:formatCode>
                <c:ptCount val="41"/>
                <c:pt idx="0">
                  <c:v>109.90241156097561</c:v>
                </c:pt>
                <c:pt idx="1">
                  <c:v>109.90241156097561</c:v>
                </c:pt>
                <c:pt idx="2">
                  <c:v>109.90241156097561</c:v>
                </c:pt>
                <c:pt idx="3">
                  <c:v>109.90241156097561</c:v>
                </c:pt>
                <c:pt idx="4">
                  <c:v>109.90241156097561</c:v>
                </c:pt>
                <c:pt idx="5">
                  <c:v>109.90241156097561</c:v>
                </c:pt>
                <c:pt idx="6">
                  <c:v>109.90241156097561</c:v>
                </c:pt>
                <c:pt idx="7">
                  <c:v>109.90241156097561</c:v>
                </c:pt>
                <c:pt idx="8">
                  <c:v>109.90241156097561</c:v>
                </c:pt>
                <c:pt idx="9">
                  <c:v>109.90241156097561</c:v>
                </c:pt>
                <c:pt idx="10">
                  <c:v>109.90241156097561</c:v>
                </c:pt>
                <c:pt idx="11">
                  <c:v>109.90241156097561</c:v>
                </c:pt>
                <c:pt idx="12">
                  <c:v>109.90241156097561</c:v>
                </c:pt>
                <c:pt idx="13">
                  <c:v>109.90241156097561</c:v>
                </c:pt>
                <c:pt idx="14">
                  <c:v>109.90241156097561</c:v>
                </c:pt>
                <c:pt idx="15">
                  <c:v>109.90241156097561</c:v>
                </c:pt>
                <c:pt idx="16">
                  <c:v>109.90241156097561</c:v>
                </c:pt>
                <c:pt idx="17">
                  <c:v>109.90241156097561</c:v>
                </c:pt>
                <c:pt idx="18">
                  <c:v>109.90241156097561</c:v>
                </c:pt>
                <c:pt idx="19">
                  <c:v>109.90241156097561</c:v>
                </c:pt>
                <c:pt idx="20">
                  <c:v>109.90241156097561</c:v>
                </c:pt>
                <c:pt idx="21">
                  <c:v>109.90241156097561</c:v>
                </c:pt>
                <c:pt idx="22">
                  <c:v>109.90241156097561</c:v>
                </c:pt>
                <c:pt idx="23">
                  <c:v>109.90241156097561</c:v>
                </c:pt>
                <c:pt idx="24">
                  <c:v>109.90241156097561</c:v>
                </c:pt>
                <c:pt idx="25">
                  <c:v>109.90241156097561</c:v>
                </c:pt>
                <c:pt idx="26">
                  <c:v>109.90241156097561</c:v>
                </c:pt>
                <c:pt idx="27">
                  <c:v>109.90241156097561</c:v>
                </c:pt>
                <c:pt idx="28">
                  <c:v>109.90241156097561</c:v>
                </c:pt>
                <c:pt idx="29">
                  <c:v>109.90241156097561</c:v>
                </c:pt>
                <c:pt idx="30">
                  <c:v>109.90241156097561</c:v>
                </c:pt>
                <c:pt idx="31">
                  <c:v>109.90241156097561</c:v>
                </c:pt>
                <c:pt idx="32">
                  <c:v>109.90241156097561</c:v>
                </c:pt>
                <c:pt idx="33">
                  <c:v>109.90241156097561</c:v>
                </c:pt>
                <c:pt idx="34">
                  <c:v>109.90241156097561</c:v>
                </c:pt>
                <c:pt idx="35">
                  <c:v>109.90241156097561</c:v>
                </c:pt>
                <c:pt idx="36">
                  <c:v>109.90241156097561</c:v>
                </c:pt>
                <c:pt idx="37">
                  <c:v>109.90241156097561</c:v>
                </c:pt>
                <c:pt idx="38">
                  <c:v>109.90241156097561</c:v>
                </c:pt>
                <c:pt idx="39">
                  <c:v>109.90241156097561</c:v>
                </c:pt>
                <c:pt idx="40">
                  <c:v>109.90241156097561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6042752"/>
        <c:axId val="136044928"/>
      </c:scatterChart>
      <c:valAx>
        <c:axId val="136042752"/>
        <c:scaling>
          <c:orientation val="minMax"/>
          <c:max val="40"/>
          <c:min val="0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 sz="2000"/>
                </a:pPr>
                <a:r>
                  <a:rPr lang="pl-PL" sz="2000"/>
                  <a:t>Temperature, °C</a:t>
                </a:r>
              </a:p>
            </c:rich>
          </c:tx>
          <c:layout>
            <c:manualLayout>
              <c:xMode val="edge"/>
              <c:yMode val="edge"/>
              <c:x val="0.42941925528539704"/>
              <c:y val="0.8091176437581693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36044928"/>
        <c:crosses val="autoZero"/>
        <c:crossBetween val="midCat"/>
      </c:valAx>
      <c:valAx>
        <c:axId val="136044928"/>
        <c:scaling>
          <c:orientation val="minMax"/>
          <c:max val="120"/>
          <c:min val="1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2000"/>
                </a:pPr>
                <a:r>
                  <a:rPr lang="pl-PL" sz="2000"/>
                  <a:t>Gain per Photon, mV</a:t>
                </a:r>
              </a:p>
            </c:rich>
          </c:tx>
          <c:layout>
            <c:manualLayout>
              <c:xMode val="edge"/>
              <c:yMode val="edge"/>
              <c:x val="6.1847785124118865E-3"/>
              <c:y val="0.12719213871775181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36042752"/>
        <c:crosses val="autoZero"/>
        <c:crossBetween val="midCat"/>
        <c:majorUnit val="5"/>
      </c:valAx>
    </c:plotArea>
    <c:legend>
      <c:legendPos val="b"/>
      <c:layout>
        <c:manualLayout>
          <c:xMode val="edge"/>
          <c:yMode val="edge"/>
          <c:x val="0.05"/>
          <c:y val="0.90592438937810571"/>
          <c:w val="0.86703296703296695"/>
          <c:h val="7.1572097770380302E-2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effectLst>
      <a:glow rad="63500">
        <a:schemeClr val="accent1">
          <a:satMod val="175000"/>
          <a:alpha val="40000"/>
        </a:schemeClr>
      </a:glow>
      <a:outerShdw blurRad="50800" dist="38100" dir="2700000" algn="tl" rotWithShape="0">
        <a:prstClr val="black">
          <a:alpha val="40000"/>
        </a:prstClr>
      </a:outerShdw>
    </a:effectLst>
  </c:spPr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pl-PL" sz="2000"/>
              <a:t>SensL S1020</a:t>
            </a:r>
          </a:p>
        </c:rich>
      </c:tx>
      <c:layout>
        <c:manualLayout>
          <c:xMode val="edge"/>
          <c:yMode val="edge"/>
          <c:x val="0.41869160552883111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1783612372685497"/>
          <c:y val="0.10071984957552967"/>
          <c:w val="0.85471607857891485"/>
          <c:h val="0.62733287610946797"/>
        </c:manualLayout>
      </c:layout>
      <c:scatterChart>
        <c:scatterStyle val="lineMarker"/>
        <c:varyColors val="0"/>
        <c:ser>
          <c:idx val="0"/>
          <c:order val="0"/>
          <c:tx>
            <c:v>Gain with Determination Error</c:v>
          </c:tx>
          <c:spPr>
            <a:ln w="66675">
              <a:noFill/>
            </a:ln>
          </c:spPr>
          <c:marker>
            <c:symbol val="diamond"/>
            <c:size val="8"/>
          </c:marker>
          <c:errBars>
            <c:errDir val="y"/>
            <c:errBarType val="both"/>
            <c:errValType val="cust"/>
            <c:noEndCap val="0"/>
            <c:plus>
              <c:numRef>
                <c:f>'2012-05-16_16_36_31_3d'!$B$6:$AQ$6</c:f>
                <c:numCache>
                  <c:formatCode>General</c:formatCode>
                  <c:ptCount val="42"/>
                  <c:pt idx="0">
                    <c:v>0.64259500000000003</c:v>
                  </c:pt>
                  <c:pt idx="1">
                    <c:v>1.0119555</c:v>
                  </c:pt>
                  <c:pt idx="2">
                    <c:v>0.75707349999999995</c:v>
                  </c:pt>
                  <c:pt idx="3">
                    <c:v>0.61628499999999997</c:v>
                  </c:pt>
                  <c:pt idx="4">
                    <c:v>0.69538599999999995</c:v>
                  </c:pt>
                  <c:pt idx="5">
                    <c:v>0.7768275</c:v>
                  </c:pt>
                  <c:pt idx="6">
                    <c:v>0.59461649999999999</c:v>
                  </c:pt>
                  <c:pt idx="7">
                    <c:v>0.640262</c:v>
                  </c:pt>
                  <c:pt idx="8">
                    <c:v>0.949129</c:v>
                  </c:pt>
                  <c:pt idx="9">
                    <c:v>0.67605999999999999</c:v>
                  </c:pt>
                  <c:pt idx="10">
                    <c:v>0.58934949999999997</c:v>
                  </c:pt>
                  <c:pt idx="11">
                    <c:v>0.87782300000000002</c:v>
                  </c:pt>
                  <c:pt idx="12">
                    <c:v>0.87300750000000005</c:v>
                  </c:pt>
                  <c:pt idx="13">
                    <c:v>0.67411350000000003</c:v>
                  </c:pt>
                  <c:pt idx="14">
                    <c:v>0.73879050000000002</c:v>
                  </c:pt>
                  <c:pt idx="15">
                    <c:v>0.92472949999999998</c:v>
                  </c:pt>
                  <c:pt idx="16">
                    <c:v>0.82396400000000003</c:v>
                  </c:pt>
                  <c:pt idx="17">
                    <c:v>0.9449765</c:v>
                  </c:pt>
                  <c:pt idx="18">
                    <c:v>0.78586199999999995</c:v>
                  </c:pt>
                  <c:pt idx="19">
                    <c:v>0.82540599999999997</c:v>
                  </c:pt>
                  <c:pt idx="20">
                    <c:v>0.80604799999999999</c:v>
                  </c:pt>
                  <c:pt idx="21">
                    <c:v>0.99448000000000003</c:v>
                  </c:pt>
                  <c:pt idx="22">
                    <c:v>0.64213299999999995</c:v>
                  </c:pt>
                  <c:pt idx="23">
                    <c:v>0.64693599999999996</c:v>
                  </c:pt>
                  <c:pt idx="24">
                    <c:v>0.57952599999999999</c:v>
                  </c:pt>
                  <c:pt idx="25">
                    <c:v>0.70322549999999995</c:v>
                  </c:pt>
                  <c:pt idx="26">
                    <c:v>0.83016250000000003</c:v>
                  </c:pt>
                  <c:pt idx="27">
                    <c:v>0.8982175</c:v>
                  </c:pt>
                  <c:pt idx="28">
                    <c:v>0.80214949999999996</c:v>
                  </c:pt>
                  <c:pt idx="29">
                    <c:v>0.61587099999999995</c:v>
                  </c:pt>
                  <c:pt idx="30">
                    <c:v>0.88807950000000002</c:v>
                  </c:pt>
                  <c:pt idx="31">
                    <c:v>0.98884349999999999</c:v>
                  </c:pt>
                  <c:pt idx="32">
                    <c:v>0.81941649999999999</c:v>
                  </c:pt>
                  <c:pt idx="33">
                    <c:v>0.73828199999999999</c:v>
                  </c:pt>
                  <c:pt idx="34">
                    <c:v>0.59449200000000002</c:v>
                  </c:pt>
                  <c:pt idx="35">
                    <c:v>0.78251000000000004</c:v>
                  </c:pt>
                  <c:pt idx="36">
                    <c:v>0.80663149999999995</c:v>
                  </c:pt>
                  <c:pt idx="37">
                    <c:v>0.80614450000000004</c:v>
                  </c:pt>
                  <c:pt idx="38">
                    <c:v>0.72557349999999998</c:v>
                  </c:pt>
                  <c:pt idx="39">
                    <c:v>0.75455300000000003</c:v>
                  </c:pt>
                  <c:pt idx="40">
                    <c:v>0.72289349999999997</c:v>
                  </c:pt>
                  <c:pt idx="41">
                    <c:v>0.62060199999999999</c:v>
                  </c:pt>
                </c:numCache>
              </c:numRef>
            </c:plus>
            <c:minus>
              <c:numRef>
                <c:f>'2012-05-16_16_36_31_3d'!$B$6:$AQ$6</c:f>
                <c:numCache>
                  <c:formatCode>General</c:formatCode>
                  <c:ptCount val="42"/>
                  <c:pt idx="0">
                    <c:v>0.64259500000000003</c:v>
                  </c:pt>
                  <c:pt idx="1">
                    <c:v>1.0119555</c:v>
                  </c:pt>
                  <c:pt idx="2">
                    <c:v>0.75707349999999995</c:v>
                  </c:pt>
                  <c:pt idx="3">
                    <c:v>0.61628499999999997</c:v>
                  </c:pt>
                  <c:pt idx="4">
                    <c:v>0.69538599999999995</c:v>
                  </c:pt>
                  <c:pt idx="5">
                    <c:v>0.7768275</c:v>
                  </c:pt>
                  <c:pt idx="6">
                    <c:v>0.59461649999999999</c:v>
                  </c:pt>
                  <c:pt idx="7">
                    <c:v>0.640262</c:v>
                  </c:pt>
                  <c:pt idx="8">
                    <c:v>0.949129</c:v>
                  </c:pt>
                  <c:pt idx="9">
                    <c:v>0.67605999999999999</c:v>
                  </c:pt>
                  <c:pt idx="10">
                    <c:v>0.58934949999999997</c:v>
                  </c:pt>
                  <c:pt idx="11">
                    <c:v>0.87782300000000002</c:v>
                  </c:pt>
                  <c:pt idx="12">
                    <c:v>0.87300750000000005</c:v>
                  </c:pt>
                  <c:pt idx="13">
                    <c:v>0.67411350000000003</c:v>
                  </c:pt>
                  <c:pt idx="14">
                    <c:v>0.73879050000000002</c:v>
                  </c:pt>
                  <c:pt idx="15">
                    <c:v>0.92472949999999998</c:v>
                  </c:pt>
                  <c:pt idx="16">
                    <c:v>0.82396400000000003</c:v>
                  </c:pt>
                  <c:pt idx="17">
                    <c:v>0.9449765</c:v>
                  </c:pt>
                  <c:pt idx="18">
                    <c:v>0.78586199999999995</c:v>
                  </c:pt>
                  <c:pt idx="19">
                    <c:v>0.82540599999999997</c:v>
                  </c:pt>
                  <c:pt idx="20">
                    <c:v>0.80604799999999999</c:v>
                  </c:pt>
                  <c:pt idx="21">
                    <c:v>0.99448000000000003</c:v>
                  </c:pt>
                  <c:pt idx="22">
                    <c:v>0.64213299999999995</c:v>
                  </c:pt>
                  <c:pt idx="23">
                    <c:v>0.64693599999999996</c:v>
                  </c:pt>
                  <c:pt idx="24">
                    <c:v>0.57952599999999999</c:v>
                  </c:pt>
                  <c:pt idx="25">
                    <c:v>0.70322549999999995</c:v>
                  </c:pt>
                  <c:pt idx="26">
                    <c:v>0.83016250000000003</c:v>
                  </c:pt>
                  <c:pt idx="27">
                    <c:v>0.8982175</c:v>
                  </c:pt>
                  <c:pt idx="28">
                    <c:v>0.80214949999999996</c:v>
                  </c:pt>
                  <c:pt idx="29">
                    <c:v>0.61587099999999995</c:v>
                  </c:pt>
                  <c:pt idx="30">
                    <c:v>0.88807950000000002</c:v>
                  </c:pt>
                  <c:pt idx="31">
                    <c:v>0.98884349999999999</c:v>
                  </c:pt>
                  <c:pt idx="32">
                    <c:v>0.81941649999999999</c:v>
                  </c:pt>
                  <c:pt idx="33">
                    <c:v>0.73828199999999999</c:v>
                  </c:pt>
                  <c:pt idx="34">
                    <c:v>0.59449200000000002</c:v>
                  </c:pt>
                  <c:pt idx="35">
                    <c:v>0.78251000000000004</c:v>
                  </c:pt>
                  <c:pt idx="36">
                    <c:v>0.80663149999999995</c:v>
                  </c:pt>
                  <c:pt idx="37">
                    <c:v>0.80614450000000004</c:v>
                  </c:pt>
                  <c:pt idx="38">
                    <c:v>0.72557349999999998</c:v>
                  </c:pt>
                  <c:pt idx="39">
                    <c:v>0.75455300000000003</c:v>
                  </c:pt>
                  <c:pt idx="40">
                    <c:v>0.72289349999999997</c:v>
                  </c:pt>
                  <c:pt idx="41">
                    <c:v>0.62060199999999999</c:v>
                  </c:pt>
                </c:numCache>
              </c:numRef>
            </c:minus>
          </c:errBars>
          <c:xVal>
            <c:numRef>
              <c:f>'2012-05-16_16_36_31_3d'!$B$1:$AQ$1</c:f>
              <c:numCache>
                <c:formatCode>General</c:formatCode>
                <c:ptCount val="42"/>
                <c:pt idx="0">
                  <c:v>-1</c:v>
                </c:pt>
                <c:pt idx="1">
                  <c:v>0</c:v>
                </c:pt>
                <c:pt idx="2">
                  <c:v>1</c:v>
                </c:pt>
                <c:pt idx="3">
                  <c:v>2</c:v>
                </c:pt>
                <c:pt idx="4">
                  <c:v>3</c:v>
                </c:pt>
                <c:pt idx="5">
                  <c:v>4</c:v>
                </c:pt>
                <c:pt idx="6">
                  <c:v>5</c:v>
                </c:pt>
                <c:pt idx="7">
                  <c:v>6</c:v>
                </c:pt>
                <c:pt idx="8">
                  <c:v>7</c:v>
                </c:pt>
                <c:pt idx="9">
                  <c:v>8</c:v>
                </c:pt>
                <c:pt idx="10">
                  <c:v>9</c:v>
                </c:pt>
                <c:pt idx="11">
                  <c:v>10</c:v>
                </c:pt>
                <c:pt idx="12">
                  <c:v>11</c:v>
                </c:pt>
                <c:pt idx="13">
                  <c:v>12</c:v>
                </c:pt>
                <c:pt idx="14">
                  <c:v>13</c:v>
                </c:pt>
                <c:pt idx="15">
                  <c:v>14</c:v>
                </c:pt>
                <c:pt idx="16">
                  <c:v>15</c:v>
                </c:pt>
                <c:pt idx="17">
                  <c:v>16</c:v>
                </c:pt>
                <c:pt idx="18">
                  <c:v>17</c:v>
                </c:pt>
                <c:pt idx="19">
                  <c:v>18</c:v>
                </c:pt>
                <c:pt idx="20">
                  <c:v>19</c:v>
                </c:pt>
                <c:pt idx="21">
                  <c:v>20</c:v>
                </c:pt>
                <c:pt idx="22">
                  <c:v>21</c:v>
                </c:pt>
                <c:pt idx="23">
                  <c:v>22</c:v>
                </c:pt>
                <c:pt idx="24">
                  <c:v>23</c:v>
                </c:pt>
                <c:pt idx="25">
                  <c:v>24</c:v>
                </c:pt>
                <c:pt idx="26">
                  <c:v>25</c:v>
                </c:pt>
                <c:pt idx="27">
                  <c:v>26</c:v>
                </c:pt>
                <c:pt idx="28">
                  <c:v>27</c:v>
                </c:pt>
                <c:pt idx="29">
                  <c:v>28</c:v>
                </c:pt>
                <c:pt idx="30">
                  <c:v>29</c:v>
                </c:pt>
                <c:pt idx="31">
                  <c:v>30</c:v>
                </c:pt>
                <c:pt idx="32">
                  <c:v>31</c:v>
                </c:pt>
                <c:pt idx="33">
                  <c:v>32</c:v>
                </c:pt>
                <c:pt idx="34">
                  <c:v>33</c:v>
                </c:pt>
                <c:pt idx="35">
                  <c:v>34</c:v>
                </c:pt>
                <c:pt idx="36">
                  <c:v>35</c:v>
                </c:pt>
                <c:pt idx="37">
                  <c:v>36</c:v>
                </c:pt>
                <c:pt idx="38">
                  <c:v>37</c:v>
                </c:pt>
                <c:pt idx="39">
                  <c:v>38</c:v>
                </c:pt>
                <c:pt idx="40">
                  <c:v>39</c:v>
                </c:pt>
                <c:pt idx="41">
                  <c:v>40</c:v>
                </c:pt>
              </c:numCache>
            </c:numRef>
          </c:xVal>
          <c:yVal>
            <c:numRef>
              <c:f>'2012-05-16_16_36_31_3d'!$B$4:$AQ$4</c:f>
              <c:numCache>
                <c:formatCode>General</c:formatCode>
                <c:ptCount val="42"/>
                <c:pt idx="0">
                  <c:v>70.576648000000006</c:v>
                </c:pt>
                <c:pt idx="1">
                  <c:v>69.987064000000004</c:v>
                </c:pt>
                <c:pt idx="2">
                  <c:v>70.037643000000003</c:v>
                </c:pt>
                <c:pt idx="3">
                  <c:v>70.131964999999994</c:v>
                </c:pt>
                <c:pt idx="4">
                  <c:v>70.242688999999999</c:v>
                </c:pt>
                <c:pt idx="5">
                  <c:v>70.292491999999996</c:v>
                </c:pt>
                <c:pt idx="6">
                  <c:v>69.804792000000006</c:v>
                </c:pt>
                <c:pt idx="7">
                  <c:v>70.012432000000004</c:v>
                </c:pt>
                <c:pt idx="8">
                  <c:v>70.287377000000006</c:v>
                </c:pt>
                <c:pt idx="9">
                  <c:v>69.760515999999996</c:v>
                </c:pt>
                <c:pt idx="10">
                  <c:v>69.946933000000001</c:v>
                </c:pt>
                <c:pt idx="11">
                  <c:v>69.490712000000002</c:v>
                </c:pt>
                <c:pt idx="12">
                  <c:v>70.044625999999994</c:v>
                </c:pt>
                <c:pt idx="13">
                  <c:v>69.786185000000003</c:v>
                </c:pt>
                <c:pt idx="14">
                  <c:v>70.457117999999994</c:v>
                </c:pt>
                <c:pt idx="15">
                  <c:v>70.443059000000005</c:v>
                </c:pt>
                <c:pt idx="16">
                  <c:v>70.326031</c:v>
                </c:pt>
                <c:pt idx="17">
                  <c:v>70.276031000000003</c:v>
                </c:pt>
                <c:pt idx="18">
                  <c:v>70.342489</c:v>
                </c:pt>
                <c:pt idx="19">
                  <c:v>70.262793000000002</c:v>
                </c:pt>
                <c:pt idx="20">
                  <c:v>70.321026000000003</c:v>
                </c:pt>
                <c:pt idx="21">
                  <c:v>70.264669999999995</c:v>
                </c:pt>
                <c:pt idx="22">
                  <c:v>69.909553000000002</c:v>
                </c:pt>
                <c:pt idx="23">
                  <c:v>69.784028000000006</c:v>
                </c:pt>
                <c:pt idx="24">
                  <c:v>69.982716999999994</c:v>
                </c:pt>
                <c:pt idx="25">
                  <c:v>69.980151000000006</c:v>
                </c:pt>
                <c:pt idx="26">
                  <c:v>70.663275999999996</c:v>
                </c:pt>
                <c:pt idx="27">
                  <c:v>70.507413</c:v>
                </c:pt>
                <c:pt idx="28">
                  <c:v>70.780719000000005</c:v>
                </c:pt>
                <c:pt idx="29">
                  <c:v>70.308141000000006</c:v>
                </c:pt>
                <c:pt idx="30">
                  <c:v>70.190944999999999</c:v>
                </c:pt>
                <c:pt idx="31">
                  <c:v>70.473258999999999</c:v>
                </c:pt>
                <c:pt idx="32">
                  <c:v>69.175793999999996</c:v>
                </c:pt>
                <c:pt idx="33">
                  <c:v>69.783685000000006</c:v>
                </c:pt>
                <c:pt idx="34">
                  <c:v>69.572515999999993</c:v>
                </c:pt>
                <c:pt idx="35">
                  <c:v>69.044376999999997</c:v>
                </c:pt>
                <c:pt idx="36">
                  <c:v>70.742724999999993</c:v>
                </c:pt>
                <c:pt idx="37">
                  <c:v>69.535550000000001</c:v>
                </c:pt>
                <c:pt idx="38">
                  <c:v>70.292685000000006</c:v>
                </c:pt>
                <c:pt idx="39">
                  <c:v>69.854707000000005</c:v>
                </c:pt>
                <c:pt idx="40">
                  <c:v>69.850139999999996</c:v>
                </c:pt>
                <c:pt idx="41">
                  <c:v>69.562123999999997</c:v>
                </c:pt>
              </c:numCache>
            </c:numRef>
          </c:yVal>
          <c:smooth val="0"/>
        </c:ser>
        <c:ser>
          <c:idx val="1"/>
          <c:order val="1"/>
          <c:tx>
            <c:v>Mean Gain</c:v>
          </c:tx>
          <c:spPr>
            <a:ln w="38100">
              <a:solidFill>
                <a:srgbClr val="FF0000"/>
              </a:solidFill>
              <a:prstDash val="solid"/>
            </a:ln>
          </c:spPr>
          <c:marker>
            <c:symbol val="none"/>
          </c:marker>
          <c:errBars>
            <c:errDir val="x"/>
            <c:errBarType val="both"/>
            <c:errValType val="stdDev"/>
            <c:noEndCap val="0"/>
            <c:val val="1"/>
          </c:errBars>
          <c:errBars>
            <c:errDir val="y"/>
            <c:errBarType val="both"/>
            <c:errValType val="stdDev"/>
            <c:noEndCap val="0"/>
            <c:val val="1"/>
          </c:errBars>
          <c:xVal>
            <c:numRef>
              <c:f>'2012-05-16_16_36_31_3d'!$A$1:$AR$1</c:f>
              <c:numCache>
                <c:formatCode>General</c:formatCode>
                <c:ptCount val="44"/>
                <c:pt idx="1">
                  <c:v>-1</c:v>
                </c:pt>
                <c:pt idx="2">
                  <c:v>0</c:v>
                </c:pt>
                <c:pt idx="3">
                  <c:v>1</c:v>
                </c:pt>
                <c:pt idx="4">
                  <c:v>2</c:v>
                </c:pt>
                <c:pt idx="5">
                  <c:v>3</c:v>
                </c:pt>
                <c:pt idx="6">
                  <c:v>4</c:v>
                </c:pt>
                <c:pt idx="7">
                  <c:v>5</c:v>
                </c:pt>
                <c:pt idx="8">
                  <c:v>6</c:v>
                </c:pt>
                <c:pt idx="9">
                  <c:v>7</c:v>
                </c:pt>
                <c:pt idx="10">
                  <c:v>8</c:v>
                </c:pt>
                <c:pt idx="11">
                  <c:v>9</c:v>
                </c:pt>
                <c:pt idx="12">
                  <c:v>10</c:v>
                </c:pt>
                <c:pt idx="13">
                  <c:v>11</c:v>
                </c:pt>
                <c:pt idx="14">
                  <c:v>12</c:v>
                </c:pt>
                <c:pt idx="15">
                  <c:v>13</c:v>
                </c:pt>
                <c:pt idx="16">
                  <c:v>14</c:v>
                </c:pt>
                <c:pt idx="17">
                  <c:v>15</c:v>
                </c:pt>
                <c:pt idx="18">
                  <c:v>16</c:v>
                </c:pt>
                <c:pt idx="19">
                  <c:v>17</c:v>
                </c:pt>
                <c:pt idx="20">
                  <c:v>18</c:v>
                </c:pt>
                <c:pt idx="21">
                  <c:v>19</c:v>
                </c:pt>
                <c:pt idx="22">
                  <c:v>20</c:v>
                </c:pt>
                <c:pt idx="23">
                  <c:v>21</c:v>
                </c:pt>
                <c:pt idx="24">
                  <c:v>22</c:v>
                </c:pt>
                <c:pt idx="25">
                  <c:v>23</c:v>
                </c:pt>
                <c:pt idx="26">
                  <c:v>24</c:v>
                </c:pt>
                <c:pt idx="27">
                  <c:v>25</c:v>
                </c:pt>
                <c:pt idx="28">
                  <c:v>26</c:v>
                </c:pt>
                <c:pt idx="29">
                  <c:v>27</c:v>
                </c:pt>
                <c:pt idx="30">
                  <c:v>28</c:v>
                </c:pt>
                <c:pt idx="31">
                  <c:v>29</c:v>
                </c:pt>
                <c:pt idx="32">
                  <c:v>30</c:v>
                </c:pt>
                <c:pt idx="33">
                  <c:v>31</c:v>
                </c:pt>
                <c:pt idx="34">
                  <c:v>32</c:v>
                </c:pt>
                <c:pt idx="35">
                  <c:v>33</c:v>
                </c:pt>
                <c:pt idx="36">
                  <c:v>34</c:v>
                </c:pt>
                <c:pt idx="37">
                  <c:v>35</c:v>
                </c:pt>
                <c:pt idx="38">
                  <c:v>36</c:v>
                </c:pt>
                <c:pt idx="39">
                  <c:v>37</c:v>
                </c:pt>
                <c:pt idx="40">
                  <c:v>38</c:v>
                </c:pt>
                <c:pt idx="41">
                  <c:v>39</c:v>
                </c:pt>
                <c:pt idx="42">
                  <c:v>40</c:v>
                </c:pt>
              </c:numCache>
            </c:numRef>
          </c:xVal>
          <c:yVal>
            <c:numRef>
              <c:f>'2012-05-16_16_36_31_3d'!$A$8:$CF$8</c:f>
              <c:numCache>
                <c:formatCode>General</c:formatCode>
                <c:ptCount val="84"/>
                <c:pt idx="0">
                  <c:v>70.073566571428586</c:v>
                </c:pt>
                <c:pt idx="1">
                  <c:v>70.073566571428586</c:v>
                </c:pt>
                <c:pt idx="2">
                  <c:v>70.073566571428586</c:v>
                </c:pt>
                <c:pt idx="3">
                  <c:v>70.073566571428586</c:v>
                </c:pt>
                <c:pt idx="4">
                  <c:v>70.073566571428586</c:v>
                </c:pt>
                <c:pt idx="5">
                  <c:v>70.073566571428586</c:v>
                </c:pt>
                <c:pt idx="6">
                  <c:v>70.073566571428586</c:v>
                </c:pt>
                <c:pt idx="7">
                  <c:v>70.073566571428586</c:v>
                </c:pt>
                <c:pt idx="8">
                  <c:v>70.073566571428586</c:v>
                </c:pt>
                <c:pt idx="9">
                  <c:v>70.073566571428586</c:v>
                </c:pt>
                <c:pt idx="10">
                  <c:v>70.073566571428586</c:v>
                </c:pt>
                <c:pt idx="11">
                  <c:v>70.073566571428586</c:v>
                </c:pt>
                <c:pt idx="12">
                  <c:v>70.073566571428586</c:v>
                </c:pt>
                <c:pt idx="13">
                  <c:v>70.073566571428586</c:v>
                </c:pt>
                <c:pt idx="14">
                  <c:v>70.073566571428586</c:v>
                </c:pt>
                <c:pt idx="15">
                  <c:v>70.073566571428586</c:v>
                </c:pt>
                <c:pt idx="16">
                  <c:v>70.073566571428586</c:v>
                </c:pt>
                <c:pt idx="17">
                  <c:v>70.073566571428586</c:v>
                </c:pt>
                <c:pt idx="18">
                  <c:v>70.073566571428586</c:v>
                </c:pt>
                <c:pt idx="19">
                  <c:v>70.073566571428586</c:v>
                </c:pt>
                <c:pt idx="20">
                  <c:v>70.073566571428586</c:v>
                </c:pt>
                <c:pt idx="21">
                  <c:v>70.073566571428586</c:v>
                </c:pt>
                <c:pt idx="22">
                  <c:v>70.073566571428586</c:v>
                </c:pt>
                <c:pt idx="23">
                  <c:v>70.073566571428586</c:v>
                </c:pt>
                <c:pt idx="24">
                  <c:v>70.073566571428586</c:v>
                </c:pt>
                <c:pt idx="25">
                  <c:v>70.073566571428586</c:v>
                </c:pt>
                <c:pt idx="26">
                  <c:v>70.073566571428586</c:v>
                </c:pt>
                <c:pt idx="27">
                  <c:v>70.073566571428586</c:v>
                </c:pt>
                <c:pt idx="28">
                  <c:v>70.073566571428586</c:v>
                </c:pt>
                <c:pt idx="29">
                  <c:v>70.073566571428586</c:v>
                </c:pt>
                <c:pt idx="30">
                  <c:v>70.073566571428586</c:v>
                </c:pt>
                <c:pt idx="31">
                  <c:v>70.073566571428586</c:v>
                </c:pt>
                <c:pt idx="32">
                  <c:v>70.073566571428586</c:v>
                </c:pt>
                <c:pt idx="33">
                  <c:v>70.073566571428586</c:v>
                </c:pt>
                <c:pt idx="34">
                  <c:v>70.073566571428586</c:v>
                </c:pt>
                <c:pt idx="35">
                  <c:v>70.073566571428586</c:v>
                </c:pt>
                <c:pt idx="36">
                  <c:v>70.073566571428586</c:v>
                </c:pt>
                <c:pt idx="37">
                  <c:v>70.073566571428586</c:v>
                </c:pt>
                <c:pt idx="38">
                  <c:v>70.073566571428586</c:v>
                </c:pt>
                <c:pt idx="39">
                  <c:v>70.073566571428586</c:v>
                </c:pt>
                <c:pt idx="40">
                  <c:v>70.073566571428586</c:v>
                </c:pt>
                <c:pt idx="41">
                  <c:v>70.073566571428586</c:v>
                </c:pt>
                <c:pt idx="42">
                  <c:v>70.073566571428586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6091904"/>
        <c:axId val="136094080"/>
      </c:scatterChart>
      <c:valAx>
        <c:axId val="136091904"/>
        <c:scaling>
          <c:orientation val="minMax"/>
          <c:max val="40"/>
          <c:min val="0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 sz="2000"/>
                </a:pPr>
                <a:r>
                  <a:rPr lang="pl-PL" sz="2000" b="1" i="0" baseline="0">
                    <a:effectLst/>
                  </a:rPr>
                  <a:t>Temperature, °C</a:t>
                </a:r>
                <a:endParaRPr lang="pl-PL" sz="2000">
                  <a:effectLst/>
                </a:endParaRPr>
              </a:p>
            </c:rich>
          </c:tx>
          <c:layout>
            <c:manualLayout>
              <c:xMode val="edge"/>
              <c:yMode val="edge"/>
              <c:x val="0.43947173623447344"/>
              <c:y val="0.82170682839184672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36094080"/>
        <c:crosses val="autoZero"/>
        <c:crossBetween val="midCat"/>
      </c:valAx>
      <c:valAx>
        <c:axId val="136094080"/>
        <c:scaling>
          <c:orientation val="minMax"/>
          <c:max val="80"/>
          <c:min val="6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2000"/>
                </a:pPr>
                <a:r>
                  <a:rPr lang="pl-PL" sz="2000"/>
                  <a:t>Gain per Photon, mV</a:t>
                </a:r>
              </a:p>
            </c:rich>
          </c:tx>
          <c:layout>
            <c:manualLayout>
              <c:xMode val="edge"/>
              <c:yMode val="edge"/>
              <c:x val="1.5168752370117557E-3"/>
              <c:y val="0.18674519820616559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36091904"/>
        <c:crosses val="autoZero"/>
        <c:crossBetween val="midCat"/>
        <c:majorUnit val="5"/>
      </c:valAx>
    </c:plotArea>
    <c:legend>
      <c:legendPos val="b"/>
      <c:layout>
        <c:manualLayout>
          <c:xMode val="edge"/>
          <c:yMode val="edge"/>
          <c:x val="6.7184324966378398E-2"/>
          <c:y val="0.92584079938432318"/>
          <c:w val="0.87121344054922134"/>
          <c:h val="7.4159200615676948E-2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effectLst>
      <a:glow rad="63500">
        <a:schemeClr val="accent1">
          <a:satMod val="175000"/>
          <a:alpha val="40000"/>
        </a:schemeClr>
      </a:glow>
      <a:outerShdw blurRad="50800" dist="38100" dir="2700000" algn="tl" rotWithShape="0">
        <a:prstClr val="black">
          <a:alpha val="40000"/>
        </a:prstClr>
      </a:outerShdw>
    </a:effectLst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32961A-098E-4115-A34E-0EC2BDB4BDEB}" type="datetimeFigureOut">
              <a:rPr lang="pl-PL" smtClean="0"/>
              <a:t>2012-05-31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53D56-B13F-434E-A2FC-F5762365F2F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347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D53D56-B13F-434E-A2FC-F5762365F2F2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277980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D53D56-B13F-434E-A2FC-F5762365F2F2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24029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E92BA8-6424-48AD-8F3D-35C2170B03BF}" type="datetime1">
              <a:rPr lang="pl-PL" smtClean="0"/>
              <a:t>2012-05-31</a:t>
            </a:fld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DEB7FE-719B-4149-843F-0C2860FA03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69373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95EA48-D2AC-4A6B-BA02-CA056C943210}" type="datetime1">
              <a:rPr lang="pl-PL" smtClean="0"/>
              <a:t>2012-05-31</a:t>
            </a:fld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DEB7FE-719B-4149-843F-0C2860FA03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66041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902450" y="476250"/>
            <a:ext cx="1784350" cy="5649913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547813" y="476250"/>
            <a:ext cx="5202237" cy="5649913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585C94-626C-4FD1-A141-117A50372FA9}" type="datetime1">
              <a:rPr lang="pl-PL" smtClean="0"/>
              <a:t>2012-05-31</a:t>
            </a:fld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DEB7FE-719B-4149-843F-0C2860FA03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248092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ytuł i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abeli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pl-PL" noProof="0" smtClean="0"/>
              <a:t>Kliknij ikonę, aby dodać tabelę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302116-DF69-4A9E-8880-38686B6A9200}" type="datetime1">
              <a:rPr lang="pl-PL" smtClean="0"/>
              <a:t>2012-05-31</a:t>
            </a:fld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DEB7FE-719B-4149-843F-0C2860FA03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5220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E26785-C964-4694-BA20-1A71F7E0ED3C}" type="datetime1">
              <a:rPr lang="pl-PL" smtClean="0"/>
              <a:t>2012-05-31</a:t>
            </a:fld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DEB7FE-719B-4149-843F-0C2860FA03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95620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1537C7-E93A-468E-987A-A4D95B985603}" type="datetime1">
              <a:rPr lang="pl-PL" smtClean="0"/>
              <a:t>2012-05-31</a:t>
            </a:fld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DEB7FE-719B-4149-843F-0C2860FA03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00548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547813" y="1628775"/>
            <a:ext cx="3492500" cy="44973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192713" y="1628775"/>
            <a:ext cx="3494087" cy="44973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ACC52B-379E-4DE4-8028-B6E63BB3CB60}" type="datetime1">
              <a:rPr lang="pl-PL" smtClean="0"/>
              <a:t>2012-05-31</a:t>
            </a:fld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DEB7FE-719B-4149-843F-0C2860FA03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96945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1FA495-F28B-4543-84F4-3C6E996E0A04}" type="datetime1">
              <a:rPr lang="pl-PL" smtClean="0"/>
              <a:t>2012-05-31</a:t>
            </a:fld>
            <a:endParaRPr 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DEB7FE-719B-4149-843F-0C2860FA03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79646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620C86-38D1-4C98-AEEB-490D04447D8B}" type="datetime1">
              <a:rPr lang="pl-PL" smtClean="0"/>
              <a:t>2012-05-31</a:t>
            </a:fld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DEB7FE-719B-4149-843F-0C2860FA03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61645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4ACB32-D519-4045-A6DC-FDE0722D69A4}" type="datetime1">
              <a:rPr lang="pl-PL" smtClean="0"/>
              <a:t>2012-05-31</a:t>
            </a:fld>
            <a:endParaRPr 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DEB7FE-719B-4149-843F-0C2860FA03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81448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BB975A-FEE2-4E23-9C95-5DD6DF6E5ECF}" type="datetime1">
              <a:rPr lang="pl-PL" smtClean="0"/>
              <a:t>2012-05-31</a:t>
            </a:fld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DEB7FE-719B-4149-843F-0C2860FA03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0692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smtClean="0"/>
              <a:t>Kliknij ikonę, aby dodać obraz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ADAD61-F8AF-4D89-AD1D-24B5289F3808}" type="datetime1">
              <a:rPr lang="pl-PL" smtClean="0"/>
              <a:t>2012-05-31</a:t>
            </a:fld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DEB7FE-719B-4149-843F-0C2860FA03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8165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47813" y="476250"/>
            <a:ext cx="7138987" cy="94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 wzorca tytułu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47813" y="1628775"/>
            <a:ext cx="7138987" cy="449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9F55F229-7DF7-4200-B1DE-8B50A2864552}" type="datetime1">
              <a:rPr lang="pl-PL" smtClean="0"/>
              <a:t>2012-05-31</a:t>
            </a:fld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ADEB7FE-719B-4149-843F-0C2860FA03EC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Silicon Photomultiplier's Gain Stabilization by Bias Correction for Compensation of the Temperature Fluctuations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971600" y="3886200"/>
            <a:ext cx="7056784" cy="2135088"/>
          </a:xfrm>
        </p:spPr>
        <p:txBody>
          <a:bodyPr/>
          <a:lstStyle/>
          <a:p>
            <a:r>
              <a:rPr lang="pl-PL" dirty="0" smtClean="0"/>
              <a:t>M. </a:t>
            </a:r>
            <a:r>
              <a:rPr lang="pl-PL" dirty="0" err="1" smtClean="0"/>
              <a:t>Baszczyk</a:t>
            </a:r>
            <a:r>
              <a:rPr lang="pl-PL" dirty="0"/>
              <a:t>, P. </a:t>
            </a:r>
            <a:r>
              <a:rPr lang="pl-PL" dirty="0" smtClean="0"/>
              <a:t>Dorosz, </a:t>
            </a:r>
          </a:p>
          <a:p>
            <a:r>
              <a:rPr lang="pl-PL" dirty="0" smtClean="0"/>
              <a:t>W.</a:t>
            </a:r>
            <a:r>
              <a:rPr lang="en-US" dirty="0" smtClean="0"/>
              <a:t> K</a:t>
            </a:r>
            <a:r>
              <a:rPr lang="pl-PL" dirty="0" err="1" smtClean="0"/>
              <a:t>ucewicz</a:t>
            </a:r>
            <a:r>
              <a:rPr lang="pl-PL" dirty="0" smtClean="0"/>
              <a:t>, M. </a:t>
            </a:r>
            <a:r>
              <a:rPr lang="pl-PL" dirty="0" err="1" smtClean="0"/>
              <a:t>Sapor</a:t>
            </a:r>
            <a:r>
              <a:rPr lang="pl-PL" dirty="0" smtClean="0"/>
              <a:t> </a:t>
            </a:r>
          </a:p>
          <a:p>
            <a:r>
              <a:rPr lang="en-US" dirty="0" smtClean="0"/>
              <a:t>(</a:t>
            </a:r>
            <a:r>
              <a:rPr lang="en-US" dirty="0"/>
              <a:t>AGH University of Science and Technology</a:t>
            </a:r>
            <a:r>
              <a:rPr lang="en-US" dirty="0" smtClean="0"/>
              <a:t>)</a:t>
            </a:r>
            <a:endParaRPr lang="pl-PL" dirty="0" smtClean="0"/>
          </a:p>
          <a:p>
            <a:r>
              <a:rPr lang="pl-PL" dirty="0" err="1" smtClean="0"/>
              <a:t>Cracow</a:t>
            </a:r>
            <a:r>
              <a:rPr lang="pl-PL" dirty="0" smtClean="0"/>
              <a:t>, Poland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9275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rostokąt 61"/>
          <p:cNvSpPr/>
          <p:nvPr/>
        </p:nvSpPr>
        <p:spPr>
          <a:xfrm>
            <a:off x="4487912" y="2420889"/>
            <a:ext cx="3411112" cy="23762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900" dirty="0">
              <a:latin typeface="Arial Narrow" pitchFamily="34" charset="0"/>
            </a:endParaRPr>
          </a:p>
          <a:p>
            <a:pPr algn="ctr"/>
            <a:endParaRPr lang="pl-PL" sz="1900" dirty="0" smtClean="0">
              <a:latin typeface="Arial Narrow" pitchFamily="34" charset="0"/>
            </a:endParaRPr>
          </a:p>
          <a:p>
            <a:pPr algn="ctr"/>
            <a:endParaRPr lang="pl-PL" sz="1900" dirty="0">
              <a:latin typeface="Arial Narrow" pitchFamily="34" charset="0"/>
            </a:endParaRPr>
          </a:p>
          <a:p>
            <a:pPr algn="ctr"/>
            <a:endParaRPr lang="pl-PL" sz="1900" dirty="0" smtClean="0">
              <a:latin typeface="Arial Narrow" pitchFamily="34" charset="0"/>
            </a:endParaRPr>
          </a:p>
          <a:p>
            <a:pPr algn="ctr"/>
            <a:endParaRPr lang="pl-PL" sz="1900" dirty="0">
              <a:latin typeface="Arial Narrow" pitchFamily="34" charset="0"/>
            </a:endParaRPr>
          </a:p>
          <a:p>
            <a:pPr algn="ctr"/>
            <a:endParaRPr lang="pl-PL" sz="1900" dirty="0" smtClean="0">
              <a:latin typeface="Arial Narrow" pitchFamily="34" charset="0"/>
            </a:endParaRPr>
          </a:p>
          <a:p>
            <a:pPr algn="ctr"/>
            <a:endParaRPr lang="pl-PL" sz="1900" dirty="0">
              <a:latin typeface="Arial Narrow" pitchFamily="34" charset="0"/>
            </a:endParaRPr>
          </a:p>
          <a:p>
            <a:pPr algn="ctr"/>
            <a:r>
              <a:rPr lang="pl-PL" sz="19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  <a:ea typeface="MS Mincho" pitchFamily="49" charset="-128"/>
              </a:rPr>
              <a:t>Acquisition</a:t>
            </a:r>
            <a:r>
              <a:rPr lang="pl-PL" sz="19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  <a:ea typeface="MS Mincho" pitchFamily="49" charset="-128"/>
              </a:rPr>
              <a:t> System</a:t>
            </a:r>
            <a:endParaRPr lang="pl-PL" sz="1900" b="1" dirty="0">
              <a:solidFill>
                <a:schemeClr val="tx1">
                  <a:lumMod val="85000"/>
                  <a:lumOff val="15000"/>
                </a:schemeClr>
              </a:solidFill>
              <a:latin typeface="Arial Narrow" pitchFamily="34" charset="0"/>
              <a:ea typeface="MS Mincho" pitchFamily="49" charset="-128"/>
            </a:endParaRPr>
          </a:p>
        </p:txBody>
      </p:sp>
      <p:sp>
        <p:nvSpPr>
          <p:cNvPr id="2" name="Schemat blokowy: proces 1"/>
          <p:cNvSpPr/>
          <p:nvPr/>
        </p:nvSpPr>
        <p:spPr>
          <a:xfrm>
            <a:off x="5834851" y="3275831"/>
            <a:ext cx="720080" cy="720080"/>
          </a:xfrm>
          <a:prstGeom prst="flowChart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900" dirty="0" smtClean="0">
                <a:ln>
                  <a:solidFill>
                    <a:sysClr val="windowText" lastClr="000000"/>
                  </a:solidFill>
                </a:ln>
                <a:latin typeface="Arial Narrow" pitchFamily="34" charset="0"/>
              </a:rPr>
              <a:t>ADC</a:t>
            </a:r>
            <a:endParaRPr lang="pl-PL" sz="1900" dirty="0">
              <a:ln>
                <a:solidFill>
                  <a:sysClr val="windowText" lastClr="000000"/>
                </a:solidFill>
              </a:ln>
              <a:latin typeface="Arial Narrow" pitchFamily="34" charset="0"/>
            </a:endParaRPr>
          </a:p>
        </p:txBody>
      </p:sp>
      <p:sp>
        <p:nvSpPr>
          <p:cNvPr id="4" name="Schemat blokowy: proces 3"/>
          <p:cNvSpPr/>
          <p:nvPr/>
        </p:nvSpPr>
        <p:spPr>
          <a:xfrm>
            <a:off x="6977525" y="3280070"/>
            <a:ext cx="720080" cy="720080"/>
          </a:xfrm>
          <a:prstGeom prst="flowChart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 smtClean="0">
                <a:ln>
                  <a:solidFill>
                    <a:sysClr val="windowText" lastClr="000000"/>
                  </a:solidFill>
                </a:ln>
                <a:latin typeface="Arial Narrow" pitchFamily="34" charset="0"/>
              </a:rPr>
              <a:t>FPGA</a:t>
            </a:r>
            <a:endParaRPr lang="pl-PL" dirty="0">
              <a:ln>
                <a:solidFill>
                  <a:sysClr val="windowText" lastClr="000000"/>
                </a:solidFill>
              </a:ln>
              <a:latin typeface="Arial Narrow" pitchFamily="34" charset="0"/>
            </a:endParaRPr>
          </a:p>
        </p:txBody>
      </p:sp>
      <p:sp>
        <p:nvSpPr>
          <p:cNvPr id="5" name="Schemat blokowy: proces 4"/>
          <p:cNvSpPr/>
          <p:nvPr/>
        </p:nvSpPr>
        <p:spPr>
          <a:xfrm>
            <a:off x="8097024" y="3280070"/>
            <a:ext cx="795456" cy="720080"/>
          </a:xfrm>
          <a:prstGeom prst="flowChart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400" dirty="0" smtClean="0">
                <a:ln>
                  <a:solidFill>
                    <a:sysClr val="windowText" lastClr="000000"/>
                  </a:solidFill>
                </a:ln>
                <a:latin typeface="Arial Narrow" pitchFamily="34" charset="0"/>
              </a:rPr>
              <a:t>PC </a:t>
            </a:r>
            <a:r>
              <a:rPr lang="pl-PL" sz="1400" dirty="0" err="1" smtClean="0">
                <a:ln>
                  <a:solidFill>
                    <a:sysClr val="windowText" lastClr="000000"/>
                  </a:solidFill>
                </a:ln>
                <a:latin typeface="Arial Narrow" pitchFamily="34" charset="0"/>
              </a:rPr>
              <a:t>LabView</a:t>
            </a:r>
            <a:endParaRPr lang="pl-PL" sz="1400" dirty="0">
              <a:ln>
                <a:solidFill>
                  <a:sysClr val="windowText" lastClr="000000"/>
                </a:solidFill>
              </a:ln>
              <a:latin typeface="Arial Narrow" pitchFamily="34" charset="0"/>
            </a:endParaRPr>
          </a:p>
        </p:txBody>
      </p:sp>
      <p:sp>
        <p:nvSpPr>
          <p:cNvPr id="6" name="Schemat blokowy: proces 5"/>
          <p:cNvSpPr/>
          <p:nvPr/>
        </p:nvSpPr>
        <p:spPr>
          <a:xfrm>
            <a:off x="4698878" y="2708920"/>
            <a:ext cx="720080" cy="1678778"/>
          </a:xfrm>
          <a:prstGeom prst="flowChart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900" dirty="0" smtClean="0">
                <a:ln>
                  <a:solidFill>
                    <a:sysClr val="windowText" lastClr="000000"/>
                  </a:solidFill>
                </a:ln>
                <a:latin typeface="Arial Narrow" pitchFamily="34" charset="0"/>
              </a:rPr>
              <a:t>Front--end ASIC</a:t>
            </a:r>
            <a:endParaRPr lang="pl-PL" sz="1900" dirty="0">
              <a:ln>
                <a:solidFill>
                  <a:sysClr val="windowText" lastClr="000000"/>
                </a:solidFill>
              </a:ln>
              <a:latin typeface="Arial Narrow" pitchFamily="34" charset="0"/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062" y="3103339"/>
            <a:ext cx="1014848" cy="105821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chemat blokowy: proces 7"/>
          <p:cNvSpPr/>
          <p:nvPr/>
        </p:nvSpPr>
        <p:spPr>
          <a:xfrm>
            <a:off x="3275062" y="1904256"/>
            <a:ext cx="1014848" cy="720080"/>
          </a:xfrm>
          <a:prstGeom prst="flowChart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900" dirty="0" smtClean="0">
                <a:ln>
                  <a:solidFill>
                    <a:sysClr val="windowText" lastClr="000000"/>
                  </a:solidFill>
                </a:ln>
                <a:latin typeface="Arial Narrow" pitchFamily="34" charset="0"/>
              </a:rPr>
              <a:t>Power Module</a:t>
            </a:r>
            <a:endParaRPr lang="pl-PL" sz="1900" dirty="0">
              <a:ln>
                <a:solidFill>
                  <a:sysClr val="windowText" lastClr="000000"/>
                </a:solidFill>
              </a:ln>
              <a:latin typeface="Arial Narrow" pitchFamily="34" charset="0"/>
            </a:endParaRPr>
          </a:p>
        </p:txBody>
      </p:sp>
      <p:sp>
        <p:nvSpPr>
          <p:cNvPr id="9" name="Schemat blokowy: proces 8"/>
          <p:cNvSpPr/>
          <p:nvPr/>
        </p:nvSpPr>
        <p:spPr>
          <a:xfrm>
            <a:off x="3131840" y="4629125"/>
            <a:ext cx="1296144" cy="720080"/>
          </a:xfrm>
          <a:prstGeom prst="flowChart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700" dirty="0" err="1" smtClean="0">
                <a:ln>
                  <a:solidFill>
                    <a:sysClr val="windowText" lastClr="000000"/>
                  </a:solidFill>
                </a:ln>
                <a:latin typeface="Arial Narrow" pitchFamily="34" charset="0"/>
              </a:rPr>
              <a:t>Resistance</a:t>
            </a:r>
            <a:r>
              <a:rPr lang="pl-PL" sz="1700" dirty="0" smtClean="0">
                <a:ln>
                  <a:solidFill>
                    <a:sysClr val="windowText" lastClr="000000"/>
                  </a:solidFill>
                </a:ln>
                <a:latin typeface="Arial Narrow" pitchFamily="34" charset="0"/>
              </a:rPr>
              <a:t> </a:t>
            </a:r>
            <a:r>
              <a:rPr lang="pl-PL" sz="1700" dirty="0" err="1" smtClean="0">
                <a:ln>
                  <a:solidFill>
                    <a:sysClr val="windowText" lastClr="000000"/>
                  </a:solidFill>
                </a:ln>
                <a:latin typeface="Arial Narrow" pitchFamily="34" charset="0"/>
              </a:rPr>
              <a:t>Thermometer</a:t>
            </a:r>
            <a:endParaRPr lang="pl-PL" sz="1700" dirty="0">
              <a:ln>
                <a:solidFill>
                  <a:sysClr val="windowText" lastClr="000000"/>
                </a:solidFill>
              </a:ln>
              <a:latin typeface="Arial Narrow" pitchFamily="34" charset="0"/>
            </a:endParaRPr>
          </a:p>
        </p:txBody>
      </p:sp>
      <p:sp>
        <p:nvSpPr>
          <p:cNvPr id="10" name="Schemat blokowy: proces 9"/>
          <p:cNvSpPr/>
          <p:nvPr/>
        </p:nvSpPr>
        <p:spPr>
          <a:xfrm>
            <a:off x="2138876" y="3275831"/>
            <a:ext cx="720080" cy="720080"/>
          </a:xfrm>
          <a:prstGeom prst="flowChart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900" dirty="0" smtClean="0">
                <a:ln>
                  <a:solidFill>
                    <a:sysClr val="windowText" lastClr="000000"/>
                  </a:solidFill>
                </a:ln>
                <a:latin typeface="Arial Narrow" pitchFamily="34" charset="0"/>
              </a:rPr>
              <a:t>Laser</a:t>
            </a:r>
            <a:endParaRPr lang="pl-PL" sz="1900" dirty="0">
              <a:ln>
                <a:solidFill>
                  <a:sysClr val="windowText" lastClr="000000"/>
                </a:solidFill>
              </a:ln>
              <a:latin typeface="Arial Narrow" pitchFamily="34" charset="0"/>
            </a:endParaRPr>
          </a:p>
        </p:txBody>
      </p:sp>
      <p:sp>
        <p:nvSpPr>
          <p:cNvPr id="11" name="Schemat blokowy: proces 10"/>
          <p:cNvSpPr/>
          <p:nvPr/>
        </p:nvSpPr>
        <p:spPr>
          <a:xfrm>
            <a:off x="683568" y="3275831"/>
            <a:ext cx="1034188" cy="720080"/>
          </a:xfrm>
          <a:prstGeom prst="flowChart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 err="1" smtClean="0">
                <a:ln>
                  <a:solidFill>
                    <a:sysClr val="windowText" lastClr="000000"/>
                  </a:solidFill>
                </a:ln>
                <a:latin typeface="Arial Narrow" pitchFamily="34" charset="0"/>
              </a:rPr>
              <a:t>Pulse</a:t>
            </a:r>
            <a:r>
              <a:rPr lang="pl-PL" dirty="0" smtClean="0">
                <a:ln>
                  <a:solidFill>
                    <a:sysClr val="windowText" lastClr="000000"/>
                  </a:solidFill>
                </a:ln>
                <a:latin typeface="Arial Narrow" pitchFamily="34" charset="0"/>
              </a:rPr>
              <a:t> Generator</a:t>
            </a:r>
            <a:endParaRPr lang="pl-PL" dirty="0">
              <a:ln>
                <a:solidFill>
                  <a:sysClr val="windowText" lastClr="000000"/>
                </a:solidFill>
              </a:ln>
              <a:latin typeface="Arial Narrow" pitchFamily="34" charset="0"/>
            </a:endParaRPr>
          </a:p>
        </p:txBody>
      </p:sp>
      <p:sp>
        <p:nvSpPr>
          <p:cNvPr id="17" name="Strzałka w prawo 16"/>
          <p:cNvSpPr/>
          <p:nvPr/>
        </p:nvSpPr>
        <p:spPr>
          <a:xfrm>
            <a:off x="1735042" y="3599871"/>
            <a:ext cx="396000" cy="72000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900"/>
          </a:p>
        </p:txBody>
      </p:sp>
      <p:sp>
        <p:nvSpPr>
          <p:cNvPr id="18" name="Strzałka w prawo 17"/>
          <p:cNvSpPr/>
          <p:nvPr/>
        </p:nvSpPr>
        <p:spPr>
          <a:xfrm>
            <a:off x="4289910" y="3599871"/>
            <a:ext cx="396000" cy="72000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900"/>
          </a:p>
        </p:txBody>
      </p:sp>
      <p:sp>
        <p:nvSpPr>
          <p:cNvPr id="19" name="Strzałka w prawo 18"/>
          <p:cNvSpPr/>
          <p:nvPr/>
        </p:nvSpPr>
        <p:spPr>
          <a:xfrm>
            <a:off x="5429251" y="3596448"/>
            <a:ext cx="396000" cy="72000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900"/>
          </a:p>
        </p:txBody>
      </p:sp>
      <p:sp>
        <p:nvSpPr>
          <p:cNvPr id="20" name="Strzałka w prawo 19"/>
          <p:cNvSpPr/>
          <p:nvPr/>
        </p:nvSpPr>
        <p:spPr>
          <a:xfrm>
            <a:off x="2879062" y="3596448"/>
            <a:ext cx="396000" cy="72000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900"/>
          </a:p>
        </p:txBody>
      </p:sp>
      <p:sp>
        <p:nvSpPr>
          <p:cNvPr id="21" name="Strzałka w prawo 20"/>
          <p:cNvSpPr/>
          <p:nvPr/>
        </p:nvSpPr>
        <p:spPr>
          <a:xfrm>
            <a:off x="6581525" y="3604110"/>
            <a:ext cx="396000" cy="72000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900"/>
          </a:p>
        </p:txBody>
      </p:sp>
      <p:sp>
        <p:nvSpPr>
          <p:cNvPr id="22" name="Strzałka w prawo 21"/>
          <p:cNvSpPr/>
          <p:nvPr/>
        </p:nvSpPr>
        <p:spPr>
          <a:xfrm>
            <a:off x="7701024" y="3604110"/>
            <a:ext cx="396000" cy="72000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900"/>
          </a:p>
        </p:txBody>
      </p:sp>
      <p:sp>
        <p:nvSpPr>
          <p:cNvPr id="23" name="Strzałka w prawo 22"/>
          <p:cNvSpPr/>
          <p:nvPr/>
        </p:nvSpPr>
        <p:spPr>
          <a:xfrm rot="5400000">
            <a:off x="3548702" y="4359341"/>
            <a:ext cx="467568" cy="72000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900"/>
          </a:p>
        </p:txBody>
      </p:sp>
      <p:sp>
        <p:nvSpPr>
          <p:cNvPr id="24" name="Strzałka w prawo 23"/>
          <p:cNvSpPr/>
          <p:nvPr/>
        </p:nvSpPr>
        <p:spPr>
          <a:xfrm rot="5400000">
            <a:off x="3544328" y="2833555"/>
            <a:ext cx="467568" cy="72000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900"/>
          </a:p>
        </p:txBody>
      </p:sp>
      <p:sp>
        <p:nvSpPr>
          <p:cNvPr id="36" name="Strzałka wygięta w górę 35"/>
          <p:cNvSpPr/>
          <p:nvPr/>
        </p:nvSpPr>
        <p:spPr>
          <a:xfrm rot="16200000">
            <a:off x="6232100" y="244454"/>
            <a:ext cx="310361" cy="4208212"/>
          </a:xfrm>
          <a:prstGeom prst="bentUpArrow">
            <a:avLst>
              <a:gd name="adj1" fmla="val 21931"/>
              <a:gd name="adj2" fmla="val 25000"/>
              <a:gd name="adj3" fmla="val 25000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900"/>
          </a:p>
        </p:txBody>
      </p:sp>
      <p:sp>
        <p:nvSpPr>
          <p:cNvPr id="41" name="Schemat blokowy: proces 40"/>
          <p:cNvSpPr/>
          <p:nvPr/>
        </p:nvSpPr>
        <p:spPr>
          <a:xfrm>
            <a:off x="8422745" y="2504974"/>
            <a:ext cx="68642" cy="775096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900"/>
          </a:p>
        </p:txBody>
      </p:sp>
      <p:sp>
        <p:nvSpPr>
          <p:cNvPr id="43" name="Schemat blokowy: proces 42"/>
          <p:cNvSpPr/>
          <p:nvPr/>
        </p:nvSpPr>
        <p:spPr>
          <a:xfrm rot="16200000">
            <a:off x="6299702" y="3083122"/>
            <a:ext cx="68646" cy="3812082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900"/>
          </a:p>
        </p:txBody>
      </p:sp>
      <p:sp>
        <p:nvSpPr>
          <p:cNvPr id="49" name="Strzałka wygięta w górę 48"/>
          <p:cNvSpPr/>
          <p:nvPr/>
        </p:nvSpPr>
        <p:spPr>
          <a:xfrm>
            <a:off x="5418958" y="4000150"/>
            <a:ext cx="1974574" cy="216024"/>
          </a:xfrm>
          <a:prstGeom prst="bentUp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900"/>
          </a:p>
        </p:txBody>
      </p:sp>
      <p:sp>
        <p:nvSpPr>
          <p:cNvPr id="52" name="Kształt litery L 51"/>
          <p:cNvSpPr/>
          <p:nvPr/>
        </p:nvSpPr>
        <p:spPr>
          <a:xfrm rot="10800000">
            <a:off x="6184531" y="3059807"/>
            <a:ext cx="1013801" cy="108012"/>
          </a:xfrm>
          <a:prstGeom prst="corner">
            <a:avLst>
              <a:gd name="adj1" fmla="val 52204"/>
              <a:gd name="adj2" fmla="val 53547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900"/>
          </a:p>
        </p:txBody>
      </p:sp>
      <p:sp>
        <p:nvSpPr>
          <p:cNvPr id="53" name="Schemat blokowy: proces 52"/>
          <p:cNvSpPr/>
          <p:nvPr/>
        </p:nvSpPr>
        <p:spPr>
          <a:xfrm>
            <a:off x="7141428" y="3163580"/>
            <a:ext cx="56907" cy="112251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900"/>
          </a:p>
        </p:txBody>
      </p:sp>
      <p:sp>
        <p:nvSpPr>
          <p:cNvPr id="54" name="Strzałka wygięta w górę 53"/>
          <p:cNvSpPr/>
          <p:nvPr/>
        </p:nvSpPr>
        <p:spPr>
          <a:xfrm rot="16200000">
            <a:off x="6346772" y="1987976"/>
            <a:ext cx="187548" cy="2043176"/>
          </a:xfrm>
          <a:prstGeom prst="bentUpArrow">
            <a:avLst>
              <a:gd name="adj1" fmla="val 23729"/>
              <a:gd name="adj2" fmla="val 25000"/>
              <a:gd name="adj3" fmla="val 25000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900"/>
          </a:p>
        </p:txBody>
      </p:sp>
      <p:sp>
        <p:nvSpPr>
          <p:cNvPr id="55" name="Prostokąt 54"/>
          <p:cNvSpPr/>
          <p:nvPr/>
        </p:nvSpPr>
        <p:spPr>
          <a:xfrm>
            <a:off x="7416414" y="3103339"/>
            <a:ext cx="45719" cy="17249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900"/>
          </a:p>
        </p:txBody>
      </p:sp>
      <p:sp>
        <p:nvSpPr>
          <p:cNvPr id="58" name="Strzałka w prawo 57"/>
          <p:cNvSpPr/>
          <p:nvPr/>
        </p:nvSpPr>
        <p:spPr>
          <a:xfrm rot="5400000">
            <a:off x="6090535" y="3125758"/>
            <a:ext cx="188844" cy="72000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900"/>
          </a:p>
        </p:txBody>
      </p:sp>
      <p:sp>
        <p:nvSpPr>
          <p:cNvPr id="60" name="Strzałka wygięta w górę 59"/>
          <p:cNvSpPr/>
          <p:nvPr/>
        </p:nvSpPr>
        <p:spPr>
          <a:xfrm>
            <a:off x="8240064" y="3995364"/>
            <a:ext cx="321052" cy="1028122"/>
          </a:xfrm>
          <a:prstGeom prst="bentUpArrow">
            <a:avLst>
              <a:gd name="adj1" fmla="val 21931"/>
              <a:gd name="adj2" fmla="val 25000"/>
              <a:gd name="adj3" fmla="val 25000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900"/>
          </a:p>
        </p:txBody>
      </p:sp>
    </p:spTree>
    <p:extLst>
      <p:ext uri="{BB962C8B-B14F-4D97-AF65-F5344CB8AC3E}">
        <p14:creationId xmlns:p14="http://schemas.microsoft.com/office/powerpoint/2010/main" val="94229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Gain</a:t>
            </a:r>
            <a:r>
              <a:rPr lang="pl-PL" dirty="0" smtClean="0"/>
              <a:t> </a:t>
            </a:r>
            <a:r>
              <a:rPr lang="pl-PL" dirty="0" err="1" smtClean="0"/>
              <a:t>Compensation</a:t>
            </a:r>
            <a:r>
              <a:rPr lang="pl-PL" dirty="0" smtClean="0"/>
              <a:t> </a:t>
            </a:r>
            <a:r>
              <a:rPr lang="pl-PL" dirty="0" err="1" smtClean="0"/>
              <a:t>Results</a:t>
            </a:r>
            <a:endParaRPr lang="pl-PL" dirty="0"/>
          </a:p>
        </p:txBody>
      </p:sp>
      <p:graphicFrame>
        <p:nvGraphicFramePr>
          <p:cNvPr id="10" name="Symbol zastępczy zawartości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172782"/>
              </p:ext>
            </p:extLst>
          </p:nvPr>
        </p:nvGraphicFramePr>
        <p:xfrm>
          <a:off x="1547813" y="1628775"/>
          <a:ext cx="7138987" cy="4497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pole tekstowe 1"/>
          <p:cNvSpPr txBox="1"/>
          <p:nvPr/>
        </p:nvSpPr>
        <p:spPr>
          <a:xfrm>
            <a:off x="7308304" y="2060848"/>
            <a:ext cx="914400" cy="9144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l-PL" sz="3600" b="1" dirty="0" smtClean="0">
                <a:latin typeface="Arial Narrow" pitchFamily="34" charset="0"/>
              </a:rPr>
              <a:t>0,44%</a:t>
            </a:r>
            <a:endParaRPr lang="pl-PL" sz="3600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8370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Gain</a:t>
            </a:r>
            <a:r>
              <a:rPr lang="pl-PL" dirty="0"/>
              <a:t> </a:t>
            </a:r>
            <a:r>
              <a:rPr lang="pl-PL" dirty="0" err="1"/>
              <a:t>Compensation</a:t>
            </a:r>
            <a:r>
              <a:rPr lang="pl-PL" dirty="0"/>
              <a:t> </a:t>
            </a:r>
            <a:r>
              <a:rPr lang="pl-PL" dirty="0" err="1"/>
              <a:t>Results</a:t>
            </a:r>
            <a:endParaRPr lang="pl-PL" dirty="0"/>
          </a:p>
        </p:txBody>
      </p:sp>
      <p:graphicFrame>
        <p:nvGraphicFramePr>
          <p:cNvPr id="8" name="Symbol zastępczy zawartości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9878875"/>
              </p:ext>
            </p:extLst>
          </p:nvPr>
        </p:nvGraphicFramePr>
        <p:xfrm>
          <a:off x="1547813" y="1628775"/>
          <a:ext cx="7138987" cy="4497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pole tekstowe 1"/>
          <p:cNvSpPr txBox="1"/>
          <p:nvPr/>
        </p:nvSpPr>
        <p:spPr>
          <a:xfrm>
            <a:off x="7308304" y="2060848"/>
            <a:ext cx="914400" cy="9144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l-PL" sz="3600" b="1" dirty="0" smtClean="0">
                <a:latin typeface="Arial Narrow" pitchFamily="34" charset="0"/>
              </a:rPr>
              <a:t>0,46%</a:t>
            </a:r>
            <a:endParaRPr lang="pl-PL" sz="3600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804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Gain</a:t>
            </a:r>
            <a:r>
              <a:rPr lang="pl-PL" dirty="0"/>
              <a:t> </a:t>
            </a:r>
            <a:r>
              <a:rPr lang="pl-PL" dirty="0" err="1"/>
              <a:t>Compensation</a:t>
            </a:r>
            <a:r>
              <a:rPr lang="pl-PL" dirty="0"/>
              <a:t> </a:t>
            </a:r>
            <a:r>
              <a:rPr lang="pl-PL" dirty="0" err="1"/>
              <a:t>Results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5293620"/>
              </p:ext>
            </p:extLst>
          </p:nvPr>
        </p:nvGraphicFramePr>
        <p:xfrm>
          <a:off x="1547813" y="1628775"/>
          <a:ext cx="7138987" cy="4497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pole tekstowe 1"/>
          <p:cNvSpPr txBox="1"/>
          <p:nvPr/>
        </p:nvSpPr>
        <p:spPr>
          <a:xfrm>
            <a:off x="7308304" y="2060848"/>
            <a:ext cx="914400" cy="9144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l-PL" sz="3600" b="1" dirty="0" smtClean="0">
                <a:latin typeface="Arial Narrow" pitchFamily="34" charset="0"/>
              </a:rPr>
              <a:t>0,55%</a:t>
            </a:r>
            <a:endParaRPr lang="pl-PL" sz="3600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881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ytuł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Silicon</a:t>
            </a:r>
            <a:r>
              <a:rPr lang="pl-PL" dirty="0" smtClean="0"/>
              <a:t> </a:t>
            </a:r>
            <a:r>
              <a:rPr lang="pl-PL" dirty="0" err="1" smtClean="0"/>
              <a:t>Photomultipliers</a:t>
            </a:r>
            <a:r>
              <a:rPr lang="pl-PL" dirty="0" smtClean="0"/>
              <a:t> (</a:t>
            </a:r>
            <a:r>
              <a:rPr lang="pl-PL" dirty="0" err="1" smtClean="0"/>
              <a:t>SiPM</a:t>
            </a:r>
            <a:r>
              <a:rPr lang="pl-PL" dirty="0" smtClean="0"/>
              <a:t>) </a:t>
            </a:r>
            <a:r>
              <a:rPr lang="pl-PL" dirty="0" err="1" smtClean="0"/>
              <a:t>Used</a:t>
            </a:r>
            <a:r>
              <a:rPr lang="pl-PL" dirty="0" smtClean="0"/>
              <a:t> in the </a:t>
            </a:r>
            <a:r>
              <a:rPr lang="pl-PL" dirty="0" err="1" smtClean="0"/>
              <a:t>Research</a:t>
            </a:r>
            <a:endParaRPr lang="pl-PL" dirty="0"/>
          </a:p>
        </p:txBody>
      </p:sp>
      <p:graphicFrame>
        <p:nvGraphicFramePr>
          <p:cNvPr id="10" name="Symbol zastępczy zawartości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8277959"/>
              </p:ext>
            </p:extLst>
          </p:nvPr>
        </p:nvGraphicFramePr>
        <p:xfrm>
          <a:off x="179512" y="1628775"/>
          <a:ext cx="8784976" cy="351843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232248"/>
                <a:gridCol w="1152128"/>
                <a:gridCol w="1512168"/>
                <a:gridCol w="1368152"/>
                <a:gridCol w="1224136"/>
                <a:gridCol w="1296144"/>
              </a:tblGrid>
              <a:tr h="831232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err="1" smtClean="0"/>
                        <a:t>Silicon</a:t>
                      </a:r>
                      <a:r>
                        <a:rPr lang="pl-PL" sz="1400" dirty="0" smtClean="0"/>
                        <a:t> </a:t>
                      </a:r>
                      <a:r>
                        <a:rPr lang="pl-PL" sz="1400" dirty="0" err="1" smtClean="0"/>
                        <a:t>Photomultiplier</a:t>
                      </a:r>
                      <a:endParaRPr lang="pl-PL" sz="1400" dirty="0"/>
                    </a:p>
                  </a:txBody>
                  <a:tcPr marL="161574" marR="16157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Serial </a:t>
                      </a:r>
                      <a:r>
                        <a:rPr lang="pl-PL" sz="1400" dirty="0" err="1" smtClean="0"/>
                        <a:t>Number</a:t>
                      </a:r>
                      <a:endParaRPr lang="pl-PL" sz="1400" dirty="0"/>
                    </a:p>
                  </a:txBody>
                  <a:tcPr marL="161574" marR="16157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err="1" smtClean="0"/>
                        <a:t>Breakdown</a:t>
                      </a:r>
                      <a:r>
                        <a:rPr lang="pl-PL" sz="1400" dirty="0" smtClean="0"/>
                        <a:t> </a:t>
                      </a:r>
                      <a:r>
                        <a:rPr lang="pl-PL" sz="1400" dirty="0" err="1" smtClean="0"/>
                        <a:t>Voltage</a:t>
                      </a:r>
                      <a:r>
                        <a:rPr lang="pl-PL" sz="1400" dirty="0" smtClean="0"/>
                        <a:t>, V</a:t>
                      </a:r>
                      <a:endParaRPr lang="pl-PL" sz="1400" dirty="0"/>
                    </a:p>
                  </a:txBody>
                  <a:tcPr marL="161574" marR="16157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err="1" smtClean="0"/>
                        <a:t>Number</a:t>
                      </a:r>
                      <a:r>
                        <a:rPr lang="pl-PL" sz="1400" dirty="0" smtClean="0"/>
                        <a:t> of </a:t>
                      </a:r>
                      <a:r>
                        <a:rPr lang="pl-PL" sz="1400" dirty="0" err="1" smtClean="0"/>
                        <a:t>Microcells</a:t>
                      </a:r>
                      <a:endParaRPr lang="pl-PL" sz="1400" dirty="0"/>
                    </a:p>
                  </a:txBody>
                  <a:tcPr marL="161574" marR="16157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i="0" u="none" strike="noStrike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Microcell</a:t>
                      </a:r>
                      <a:r>
                        <a:rPr lang="pl-PL" sz="14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400" b="1" i="0" u="none" strike="noStrike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Gain</a:t>
                      </a:r>
                      <a:endParaRPr lang="pl-PL" sz="1400" dirty="0"/>
                    </a:p>
                  </a:txBody>
                  <a:tcPr marL="161574" marR="161574" anchor="ctr"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 marL="161574" marR="161574"/>
                </a:tc>
              </a:tr>
              <a:tr h="658059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Hamamatsu s10362-11-100U</a:t>
                      </a:r>
                      <a:endParaRPr lang="pl-PL" sz="1600" dirty="0"/>
                    </a:p>
                  </a:txBody>
                  <a:tcPr marL="161574" marR="16157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/>
                        <a:t>698</a:t>
                      </a:r>
                    </a:p>
                  </a:txBody>
                  <a:tcPr marL="161574" marR="16157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69,2</a:t>
                      </a:r>
                      <a:endParaRPr lang="pl-PL" sz="1600" dirty="0"/>
                    </a:p>
                  </a:txBody>
                  <a:tcPr marL="161574" marR="16157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pl-PL" sz="1600" dirty="0"/>
                    </a:p>
                  </a:txBody>
                  <a:tcPr marL="161574" marR="16157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2,4x10</a:t>
                      </a:r>
                      <a:r>
                        <a:rPr lang="pl-PL" sz="1600" b="0" i="0" u="none" strike="noStrike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pl-PL" sz="1600" baseline="30000" dirty="0" smtClean="0"/>
                    </a:p>
                  </a:txBody>
                  <a:tcPr marL="161574" marR="161574" anchor="ctr"/>
                </a:tc>
                <a:tc rowSpan="2">
                  <a:txBody>
                    <a:bodyPr/>
                    <a:lstStyle/>
                    <a:p>
                      <a:endParaRPr lang="pl-PL" sz="1600" dirty="0"/>
                    </a:p>
                  </a:txBody>
                  <a:tcPr marL="161574" marR="161574"/>
                </a:tc>
              </a:tr>
              <a:tr h="65805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/>
                        <a:t>Hamamatsu s10362-11-100U</a:t>
                      </a:r>
                    </a:p>
                  </a:txBody>
                  <a:tcPr marL="161574" marR="16157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699</a:t>
                      </a:r>
                      <a:endParaRPr lang="pl-PL" sz="1600" dirty="0"/>
                    </a:p>
                  </a:txBody>
                  <a:tcPr marL="161574" marR="16157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69,32</a:t>
                      </a:r>
                      <a:endParaRPr lang="pl-PL" sz="1600" dirty="0"/>
                    </a:p>
                  </a:txBody>
                  <a:tcPr marL="161574" marR="16157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100</a:t>
                      </a:r>
                      <a:endParaRPr lang="pl-PL" sz="1600" dirty="0"/>
                    </a:p>
                  </a:txBody>
                  <a:tcPr marL="161574" marR="16157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2,4x10</a:t>
                      </a:r>
                      <a:r>
                        <a:rPr lang="pl-PL" sz="1600" b="0" i="0" u="none" strike="noStrike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pl-PL" sz="1600" baseline="30000" dirty="0" smtClean="0"/>
                    </a:p>
                  </a:txBody>
                  <a:tcPr marL="161574" marR="161574" anchor="ctr"/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baseline="30000" dirty="0" smtClean="0"/>
                    </a:p>
                  </a:txBody>
                  <a:tcPr marL="161574" marR="161574"/>
                </a:tc>
              </a:tr>
              <a:tr h="1371080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err="1" smtClean="0"/>
                        <a:t>SensL</a:t>
                      </a:r>
                      <a:r>
                        <a:rPr lang="pl-PL" sz="1600" dirty="0" smtClean="0"/>
                        <a:t> S1020</a:t>
                      </a:r>
                      <a:endParaRPr lang="pl-PL" sz="1600" dirty="0"/>
                    </a:p>
                  </a:txBody>
                  <a:tcPr marL="161574" marR="16157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21</a:t>
                      </a:r>
                      <a:endParaRPr lang="pl-PL" sz="1600" dirty="0"/>
                    </a:p>
                  </a:txBody>
                  <a:tcPr marL="161574" marR="16157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28</a:t>
                      </a:r>
                      <a:endParaRPr lang="pl-PL" sz="1600" dirty="0"/>
                    </a:p>
                  </a:txBody>
                  <a:tcPr marL="161574" marR="16157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848</a:t>
                      </a:r>
                      <a:endParaRPr lang="pl-PL" sz="1600" dirty="0"/>
                    </a:p>
                  </a:txBody>
                  <a:tcPr marL="161574" marR="16157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&gt;1x10</a:t>
                      </a:r>
                      <a:r>
                        <a:rPr lang="pl-PL" sz="1600" b="0" i="0" u="none" strike="noStrike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pl-PL" sz="1600" baseline="30000" dirty="0"/>
                    </a:p>
                  </a:txBody>
                  <a:tcPr marL="161574" marR="161574" anchor="ctr"/>
                </a:tc>
                <a:tc>
                  <a:txBody>
                    <a:bodyPr/>
                    <a:lstStyle/>
                    <a:p>
                      <a:endParaRPr lang="pl-PL" sz="1600" baseline="30000" dirty="0"/>
                    </a:p>
                  </a:txBody>
                  <a:tcPr marL="161574" marR="161574"/>
                </a:tc>
              </a:tr>
            </a:tbl>
          </a:graphicData>
        </a:graphic>
      </p:graphicFrame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7836" y="2605490"/>
            <a:ext cx="988106" cy="1065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3933056"/>
            <a:ext cx="1014848" cy="1058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912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Acquisition</a:t>
            </a:r>
            <a:r>
              <a:rPr lang="pl-PL" dirty="0" smtClean="0"/>
              <a:t> of the </a:t>
            </a:r>
            <a:r>
              <a:rPr lang="pl-PL" dirty="0" err="1" smtClean="0"/>
              <a:t>Signal</a:t>
            </a:r>
            <a:endParaRPr lang="pl-PL" dirty="0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646336"/>
            <a:ext cx="1014848" cy="1058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Symbol zastępczy zawartości 11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844824"/>
            <a:ext cx="6543675" cy="4314825"/>
          </a:xfrm>
        </p:spPr>
      </p:pic>
      <p:cxnSp>
        <p:nvCxnSpPr>
          <p:cNvPr id="14" name="Łącznik prosty ze strzałką 13"/>
          <p:cNvCxnSpPr/>
          <p:nvPr/>
        </p:nvCxnSpPr>
        <p:spPr>
          <a:xfrm flipH="1">
            <a:off x="6084168" y="2060848"/>
            <a:ext cx="1800200" cy="72008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977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ytuł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Gain</a:t>
            </a:r>
            <a:r>
              <a:rPr lang="pl-PL" dirty="0" smtClean="0"/>
              <a:t> of </a:t>
            </a:r>
            <a:r>
              <a:rPr lang="pl-PL" dirty="0" err="1" smtClean="0"/>
              <a:t>SiPM</a:t>
            </a:r>
            <a:endParaRPr lang="pl-PL" dirty="0"/>
          </a:p>
        </p:txBody>
      </p:sp>
      <p:pic>
        <p:nvPicPr>
          <p:cNvPr id="11" name="Symbol zastępczy zawartości 10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708006"/>
            <a:ext cx="3710464" cy="4497388"/>
          </a:xfr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432" y="2132856"/>
            <a:ext cx="2838450" cy="402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4" name="Łącznik prostoliniowy 13"/>
          <p:cNvCxnSpPr/>
          <p:nvPr/>
        </p:nvCxnSpPr>
        <p:spPr>
          <a:xfrm flipV="1">
            <a:off x="2170786" y="2132856"/>
            <a:ext cx="0" cy="129614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7" name="Łącznik prostoliniowy 16"/>
          <p:cNvCxnSpPr/>
          <p:nvPr/>
        </p:nvCxnSpPr>
        <p:spPr>
          <a:xfrm flipV="1">
            <a:off x="2555776" y="2132856"/>
            <a:ext cx="0" cy="115212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9" name="Łącznik prosty ze strzałką 18"/>
          <p:cNvCxnSpPr/>
          <p:nvPr/>
        </p:nvCxnSpPr>
        <p:spPr>
          <a:xfrm>
            <a:off x="2170786" y="2132856"/>
            <a:ext cx="384990" cy="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" name="Łącznik prostoliniowy 20"/>
          <p:cNvCxnSpPr/>
          <p:nvPr/>
        </p:nvCxnSpPr>
        <p:spPr>
          <a:xfrm flipH="1">
            <a:off x="107504" y="2132856"/>
            <a:ext cx="2063283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2" name="pole tekstowe 21"/>
          <p:cNvSpPr txBox="1"/>
          <p:nvPr/>
        </p:nvSpPr>
        <p:spPr>
          <a:xfrm>
            <a:off x="33449" y="1795579"/>
            <a:ext cx="22589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Gain</a:t>
            </a:r>
            <a:r>
              <a:rPr lang="pl-PL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per </a:t>
            </a:r>
            <a:r>
              <a:rPr lang="pl-PL" sz="1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photon</a:t>
            </a:r>
            <a:r>
              <a:rPr lang="pl-PL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pl-PL" sz="1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mV</a:t>
            </a:r>
            <a:endParaRPr lang="pl-PL" sz="1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6" name="Łącznik prostoliniowy 25"/>
          <p:cNvCxnSpPr/>
          <p:nvPr/>
        </p:nvCxnSpPr>
        <p:spPr>
          <a:xfrm flipV="1">
            <a:off x="2962874" y="2132856"/>
            <a:ext cx="0" cy="129614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7" name="Łącznik prostoliniowy 26"/>
          <p:cNvCxnSpPr/>
          <p:nvPr/>
        </p:nvCxnSpPr>
        <p:spPr>
          <a:xfrm flipV="1">
            <a:off x="3323136" y="2132856"/>
            <a:ext cx="0" cy="169869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8" name="Łącznik prosty ze strzałką 27"/>
          <p:cNvCxnSpPr/>
          <p:nvPr/>
        </p:nvCxnSpPr>
        <p:spPr>
          <a:xfrm>
            <a:off x="2962874" y="2132856"/>
            <a:ext cx="384990" cy="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7" name="Elipsa 36"/>
          <p:cNvSpPr/>
          <p:nvPr/>
        </p:nvSpPr>
        <p:spPr>
          <a:xfrm>
            <a:off x="5796136" y="4437112"/>
            <a:ext cx="1512168" cy="1584176"/>
          </a:xfrm>
          <a:prstGeom prst="ellipse">
            <a:avLst/>
          </a:prstGeom>
          <a:noFill/>
          <a:ln w="57150">
            <a:solidFill>
              <a:schemeClr val="accent1">
                <a:lumMod val="9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41" name="Łącznik prostoliniowy 40"/>
          <p:cNvCxnSpPr>
            <a:stCxn id="37" idx="0"/>
          </p:cNvCxnSpPr>
          <p:nvPr/>
        </p:nvCxnSpPr>
        <p:spPr>
          <a:xfrm flipH="1" flipV="1">
            <a:off x="2799657" y="2982202"/>
            <a:ext cx="3752563" cy="145491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3" name="Łącznik prostoliniowy 42"/>
          <p:cNvCxnSpPr>
            <a:endCxn id="2050" idx="2"/>
          </p:cNvCxnSpPr>
          <p:nvPr/>
        </p:nvCxnSpPr>
        <p:spPr>
          <a:xfrm flipH="1">
            <a:off x="2799657" y="6024055"/>
            <a:ext cx="3762077" cy="137876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25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Bias</a:t>
            </a:r>
            <a:r>
              <a:rPr lang="pl-PL" dirty="0" smtClean="0"/>
              <a:t> </a:t>
            </a:r>
            <a:r>
              <a:rPr lang="pl-PL" dirty="0" err="1" smtClean="0"/>
              <a:t>Voltage</a:t>
            </a:r>
            <a:r>
              <a:rPr lang="pl-PL" dirty="0" smtClean="0"/>
              <a:t> – </a:t>
            </a:r>
            <a:r>
              <a:rPr lang="pl-PL" dirty="0" err="1" smtClean="0"/>
              <a:t>Gain</a:t>
            </a:r>
            <a:r>
              <a:rPr lang="pl-PL" dirty="0" smtClean="0"/>
              <a:t> </a:t>
            </a:r>
            <a:r>
              <a:rPr lang="pl-PL" dirty="0" err="1" smtClean="0"/>
              <a:t>Dependency</a:t>
            </a:r>
            <a:endParaRPr lang="pl-PL" dirty="0"/>
          </a:p>
        </p:txBody>
      </p:sp>
      <p:pic>
        <p:nvPicPr>
          <p:cNvPr id="9" name="Symbol zastępczy zawartości 8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640" y="1628800"/>
            <a:ext cx="4264617" cy="4968552"/>
          </a:xfr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636912"/>
            <a:ext cx="4248150" cy="249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1062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Temperature</a:t>
            </a:r>
            <a:r>
              <a:rPr lang="pl-PL" dirty="0" smtClean="0"/>
              <a:t> – </a:t>
            </a:r>
            <a:r>
              <a:rPr lang="pl-PL" dirty="0" err="1" smtClean="0"/>
              <a:t>Gain</a:t>
            </a:r>
            <a:r>
              <a:rPr lang="pl-PL" dirty="0" smtClean="0"/>
              <a:t> </a:t>
            </a:r>
            <a:r>
              <a:rPr lang="pl-PL" dirty="0" err="1" smtClean="0"/>
              <a:t>Dependency</a:t>
            </a:r>
            <a:endParaRPr lang="pl-PL" dirty="0"/>
          </a:p>
        </p:txBody>
      </p:sp>
      <p:pic>
        <p:nvPicPr>
          <p:cNvPr id="7" name="Symbol zastępczy zawartości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639317"/>
            <a:ext cx="3852689" cy="4937953"/>
          </a:xfrm>
        </p:spPr>
      </p:pic>
      <p:pic>
        <p:nvPicPr>
          <p:cNvPr id="8" name="Symbol zastępczy zawartości 7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2713" y="2751733"/>
            <a:ext cx="3733063" cy="2405459"/>
          </a:xfrm>
        </p:spPr>
      </p:pic>
    </p:spTree>
    <p:extLst>
      <p:ext uri="{BB962C8B-B14F-4D97-AF65-F5344CB8AC3E}">
        <p14:creationId xmlns:p14="http://schemas.microsoft.com/office/powerpoint/2010/main" val="249914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Determination</a:t>
            </a:r>
            <a:r>
              <a:rPr lang="pl-PL" dirty="0" smtClean="0"/>
              <a:t> of the </a:t>
            </a:r>
            <a:r>
              <a:rPr lang="pl-PL" dirty="0" err="1" smtClean="0"/>
              <a:t>Parameters</a:t>
            </a:r>
            <a:r>
              <a:rPr lang="pl-PL" dirty="0" smtClean="0"/>
              <a:t> a, b and c</a:t>
            </a:r>
            <a:endParaRPr lang="pl-PL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ymbol zastępczy zawartości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b="1" i="1" u="sng" spc="300">
                          <a:latin typeface="Cambria Math"/>
                        </a:rPr>
                        <m:t>𝑮</m:t>
                      </m:r>
                      <m:d>
                        <m:dPr>
                          <m:ctrlPr>
                            <a:rPr lang="en-US" b="1" i="1" u="sng" spc="30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l-PL" b="1" i="1" u="sng" spc="300">
                              <a:latin typeface="Cambria Math"/>
                            </a:rPr>
                            <m:t>𝑽</m:t>
                          </m:r>
                          <m:r>
                            <a:rPr lang="en-US" b="1" i="1" u="sng" spc="300">
                              <a:latin typeface="Cambria Math"/>
                            </a:rPr>
                            <m:t>,</m:t>
                          </m:r>
                          <m:r>
                            <a:rPr lang="pl-PL" b="1" i="1" u="sng" spc="300">
                              <a:latin typeface="Cambria Math"/>
                            </a:rPr>
                            <m:t>𝑻</m:t>
                          </m:r>
                        </m:e>
                      </m:d>
                      <m:r>
                        <a:rPr lang="en-US" b="1" i="1" u="sng" spc="300">
                          <a:latin typeface="Cambria Math"/>
                        </a:rPr>
                        <m:t>=</m:t>
                      </m:r>
                      <m:r>
                        <a:rPr lang="pl-PL" b="1" i="1" u="sng" spc="300">
                          <a:solidFill>
                            <a:srgbClr val="FF0000"/>
                          </a:solidFill>
                          <a:latin typeface="Cambria Math"/>
                        </a:rPr>
                        <m:t>𝒂</m:t>
                      </m:r>
                      <m:r>
                        <a:rPr lang="pl-PL" b="1" i="1" u="sng" spc="300">
                          <a:latin typeface="Cambria Math"/>
                        </a:rPr>
                        <m:t>𝑽</m:t>
                      </m:r>
                      <m:r>
                        <a:rPr lang="en-US" b="1" i="1" u="sng" spc="300">
                          <a:latin typeface="Cambria Math"/>
                        </a:rPr>
                        <m:t>+</m:t>
                      </m:r>
                      <m:r>
                        <a:rPr lang="pl-PL" b="1" i="1" u="sng" spc="300">
                          <a:solidFill>
                            <a:srgbClr val="FF0000"/>
                          </a:solidFill>
                          <a:latin typeface="Cambria Math"/>
                        </a:rPr>
                        <m:t>𝒃</m:t>
                      </m:r>
                      <m:r>
                        <a:rPr lang="pl-PL" b="1" i="1" u="sng" spc="300">
                          <a:latin typeface="Cambria Math"/>
                        </a:rPr>
                        <m:t>𝑻</m:t>
                      </m:r>
                      <m:r>
                        <a:rPr lang="en-US" b="1" i="1" u="sng" spc="300">
                          <a:latin typeface="Cambria Math"/>
                        </a:rPr>
                        <m:t>+</m:t>
                      </m:r>
                      <m:r>
                        <a:rPr lang="pl-PL" b="1" i="1" u="sng" spc="300">
                          <a:solidFill>
                            <a:srgbClr val="FF0000"/>
                          </a:solidFill>
                          <a:latin typeface="Cambria Math"/>
                        </a:rPr>
                        <m:t>𝒄</m:t>
                      </m:r>
                    </m:oMath>
                  </m:oMathPara>
                </a14:m>
                <a:endParaRPr lang="pl-PL" dirty="0" smtClean="0"/>
              </a:p>
              <a:p>
                <a:pPr marL="0" indent="0">
                  <a:buNone/>
                </a:pPr>
                <a:endParaRPr lang="pl-PL" dirty="0" smtClean="0"/>
              </a:p>
              <a:p>
                <a:r>
                  <a:rPr lang="pl-PL" dirty="0" smtClean="0"/>
                  <a:t>The </a:t>
                </a:r>
                <a:r>
                  <a:rPr lang="pl-PL" dirty="0" err="1" smtClean="0"/>
                  <a:t>parameters</a:t>
                </a:r>
                <a:r>
                  <a:rPr lang="pl-PL" dirty="0" smtClean="0"/>
                  <a:t> </a:t>
                </a:r>
                <a:r>
                  <a:rPr lang="pl-PL" dirty="0" err="1" smtClean="0"/>
                  <a:t>are</a:t>
                </a:r>
                <a:r>
                  <a:rPr lang="pl-PL" dirty="0" smtClean="0"/>
                  <a:t> </a:t>
                </a:r>
                <a:r>
                  <a:rPr lang="pl-PL" dirty="0" err="1" smtClean="0"/>
                  <a:t>determined</a:t>
                </a:r>
                <a:r>
                  <a:rPr lang="pl-PL" dirty="0" smtClean="0"/>
                  <a:t> by </a:t>
                </a:r>
                <a:r>
                  <a:rPr lang="pl-PL" dirty="0" err="1" smtClean="0"/>
                  <a:t>minimazing</a:t>
                </a:r>
                <a:r>
                  <a:rPr lang="pl-PL" dirty="0" smtClean="0"/>
                  <a:t> </a:t>
                </a:r>
                <a:r>
                  <a:rPr lang="en-US" dirty="0"/>
                  <a:t>the weight mean square error </a:t>
                </a:r>
                <a:r>
                  <a:rPr lang="en-US" dirty="0" smtClean="0"/>
                  <a:t>between </a:t>
                </a:r>
                <a:r>
                  <a:rPr lang="en-US" dirty="0"/>
                  <a:t>the measured data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l-PL" i="1">
                            <a:latin typeface="Cambria Math"/>
                          </a:rPr>
                        </m:ctrlPr>
                      </m:sSubPr>
                      <m:e>
                        <m:r>
                          <a:rPr lang="pl-PL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pl-PL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pl-PL" i="1">
                        <a:latin typeface="Cambria Math"/>
                      </a:rPr>
                      <m:t> </m:t>
                    </m:r>
                  </m:oMath>
                </a14:m>
                <a:r>
                  <a:rPr lang="en-US" dirty="0"/>
                  <a:t>and the </a:t>
                </a:r>
                <a:r>
                  <a:rPr lang="en-US" dirty="0" err="1"/>
                  <a:t>Levenberg</a:t>
                </a:r>
                <a:r>
                  <a:rPr lang="en-US" dirty="0"/>
                  <a:t>-Marquardt </a:t>
                </a:r>
                <a:r>
                  <a:rPr lang="en-US" dirty="0" smtClean="0"/>
                  <a:t>best </a:t>
                </a:r>
                <a:r>
                  <a:rPr lang="en-US" dirty="0"/>
                  <a:t>fit function </a:t>
                </a:r>
                <a14:m>
                  <m:oMath xmlns:m="http://schemas.openxmlformats.org/officeDocument/2006/math">
                    <m:r>
                      <a:rPr lang="pl-PL" i="1">
                        <a:latin typeface="Cambria Math"/>
                      </a:rPr>
                      <m:t>𝐺</m:t>
                    </m:r>
                    <m:r>
                      <a:rPr lang="en-US" i="1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pl-PL" i="1">
                            <a:latin typeface="Cambria Math"/>
                          </a:rPr>
                        </m:ctrlPr>
                      </m:sSubPr>
                      <m:e>
                        <m:r>
                          <a:rPr lang="pl-PL" i="1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pl-PL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pl-PL" i="1">
                            <a:latin typeface="Cambria Math"/>
                          </a:rPr>
                        </m:ctrlPr>
                      </m:sSubPr>
                      <m:e>
                        <m:r>
                          <a:rPr lang="pl-PL" i="1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pl-PL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,</m:t>
                    </m:r>
                    <m:r>
                      <a:rPr lang="pl-PL" i="1">
                        <a:latin typeface="Cambria Math"/>
                      </a:rPr>
                      <m:t>𝑎</m:t>
                    </m:r>
                    <m:r>
                      <a:rPr lang="en-US" i="1">
                        <a:latin typeface="Cambria Math"/>
                      </a:rPr>
                      <m:t>,</m:t>
                    </m:r>
                    <m:r>
                      <a:rPr lang="pl-PL" i="1">
                        <a:latin typeface="Cambria Math"/>
                      </a:rPr>
                      <m:t>𝑏</m:t>
                    </m:r>
                    <m:r>
                      <a:rPr lang="en-US" i="1">
                        <a:latin typeface="Cambria Math"/>
                      </a:rPr>
                      <m:t>,</m:t>
                    </m:r>
                    <m:r>
                      <a:rPr lang="pl-PL" i="1">
                        <a:latin typeface="Cambria Math"/>
                      </a:rPr>
                      <m:t>𝑐</m:t>
                    </m:r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r>
                  <a:rPr lang="en-US" dirty="0"/>
                  <a:t>:</a:t>
                </a:r>
                <a:endParaRPr lang="pl-PL" dirty="0" smtClean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limLoc m:val="undOvr"/>
                          <m:ctrlPr>
                            <a:rPr lang="pl-PL" i="1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pl-PL" i="1">
                              <a:latin typeface="Cambria Math"/>
                            </a:rPr>
                            <m:t>𝑖</m:t>
                          </m:r>
                          <m:r>
                            <a:rPr lang="en-US" i="1">
                              <a:latin typeface="Cambria Math"/>
                            </a:rPr>
                            <m:t>=0</m:t>
                          </m:r>
                        </m:sub>
                        <m:sup>
                          <m:r>
                            <a:rPr lang="pl-PL" i="1">
                              <a:latin typeface="Cambria Math"/>
                            </a:rPr>
                            <m:t>𝑁</m:t>
                          </m:r>
                        </m:sup>
                        <m:e>
                          <m:sSup>
                            <m:sSupPr>
                              <m:ctrlPr>
                                <a:rPr lang="pl-PL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pl-PL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pl-PL" i="1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pl-PL" i="1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pl-PL" i="1">
                                  <a:latin typeface="Cambria Math"/>
                                </a:rPr>
                                <m:t>𝐺</m:t>
                              </m:r>
                              <m:d>
                                <m:dPr>
                                  <m:ctrlPr>
                                    <a:rPr lang="pl-PL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pl-PL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l-PL" i="1">
                                          <a:latin typeface="Cambria Math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pl-PL" i="1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pl-PL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l-PL" i="1">
                                          <a:latin typeface="Cambria Math"/>
                                        </a:rPr>
                                        <m:t>𝑇</m:t>
                                      </m:r>
                                    </m:e>
                                    <m:sub>
                                      <m:r>
                                        <a:rPr lang="pl-PL" i="1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/>
                                    </a:rPr>
                                    <m:t>,</m:t>
                                  </m:r>
                                  <m:r>
                                    <a:rPr lang="pl-PL" i="1">
                                      <a:latin typeface="Cambria Math"/>
                                    </a:rPr>
                                    <m:t>𝑎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,</m:t>
                                  </m:r>
                                  <m:r>
                                    <a:rPr lang="pl-PL" i="1">
                                      <a:latin typeface="Cambria Math"/>
                                    </a:rPr>
                                    <m:t>𝑏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,</m:t>
                                  </m:r>
                                  <m:r>
                                    <a:rPr lang="pl-PL" i="1">
                                      <a:latin typeface="Cambria Math"/>
                                    </a:rPr>
                                    <m:t>𝑐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)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pl-PL" dirty="0" smtClean="0"/>
              </a:p>
              <a:p>
                <a:pPr lvl="1"/>
                <a:endParaRPr lang="pl-PL" dirty="0"/>
              </a:p>
              <a:p>
                <a:pPr marL="457200" lvl="1" indent="0">
                  <a:buNone/>
                </a:pPr>
                <a:r>
                  <a:rPr lang="pl-PL" dirty="0" smtClean="0"/>
                  <a:t>N – the </a:t>
                </a:r>
                <a:r>
                  <a:rPr lang="pl-PL" dirty="0" err="1" smtClean="0"/>
                  <a:t>number</a:t>
                </a:r>
                <a:r>
                  <a:rPr lang="pl-PL" dirty="0" smtClean="0"/>
                  <a:t> of </a:t>
                </a:r>
                <a:r>
                  <a:rPr lang="pl-PL" dirty="0" err="1" smtClean="0"/>
                  <a:t>measured</a:t>
                </a:r>
                <a:r>
                  <a:rPr lang="pl-PL" dirty="0" smtClean="0"/>
                  <a:t> data </a:t>
                </a:r>
                <a:r>
                  <a:rPr lang="pl-PL" dirty="0" err="1" smtClean="0"/>
                  <a:t>points</a:t>
                </a:r>
                <a:endParaRPr lang="pl-PL" dirty="0"/>
              </a:p>
            </p:txBody>
          </p:sp>
        </mc:Choice>
        <mc:Fallback>
          <p:sp>
            <p:nvSpPr>
              <p:cNvPr id="3" name="Symbol zastępczy zawartości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366" r="-769" b="-37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0816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283152" cy="1143000"/>
          </a:xfrm>
        </p:spPr>
        <p:txBody>
          <a:bodyPr/>
          <a:lstStyle/>
          <a:p>
            <a:r>
              <a:rPr lang="pl-PL" dirty="0" smtClean="0"/>
              <a:t>Best Fit </a:t>
            </a:r>
            <a:r>
              <a:rPr lang="pl-PL" dirty="0" err="1" smtClean="0"/>
              <a:t>Function</a:t>
            </a:r>
            <a:r>
              <a:rPr lang="pl-PL" dirty="0"/>
              <a:t> </a:t>
            </a:r>
            <a:r>
              <a:rPr lang="pl-PL" dirty="0" smtClean="0"/>
              <a:t>and 3D Model </a:t>
            </a:r>
            <a:br>
              <a:rPr lang="pl-PL" dirty="0" smtClean="0"/>
            </a:br>
            <a:r>
              <a:rPr lang="pl-PL" dirty="0" smtClean="0"/>
              <a:t>(</a:t>
            </a:r>
            <a:r>
              <a:rPr lang="pl-PL" dirty="0" err="1" smtClean="0"/>
              <a:t>SensL</a:t>
            </a:r>
            <a:r>
              <a:rPr lang="pl-PL" dirty="0" smtClean="0"/>
              <a:t> S1020)</a:t>
            </a:r>
            <a:endParaRPr lang="pl-PL" dirty="0"/>
          </a:p>
        </p:txBody>
      </p:sp>
      <p:sp>
        <p:nvSpPr>
          <p:cNvPr id="8" name="Symbol zastępczy tekstu 7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8363272" cy="639762"/>
          </a:xfrm>
        </p:spPr>
        <p:txBody>
          <a:bodyPr/>
          <a:lstStyle/>
          <a:p>
            <a:r>
              <a:rPr lang="pl-PL" sz="2000" dirty="0" err="1" smtClean="0"/>
              <a:t>Each</a:t>
            </a:r>
            <a:r>
              <a:rPr lang="pl-PL" sz="2000" dirty="0" smtClean="0"/>
              <a:t> point </a:t>
            </a:r>
            <a:r>
              <a:rPr lang="pl-PL" sz="2000" dirty="0" err="1" smtClean="0"/>
              <a:t>represents</a:t>
            </a:r>
            <a:r>
              <a:rPr lang="pl-PL" sz="2000" dirty="0" smtClean="0"/>
              <a:t> single </a:t>
            </a:r>
            <a:r>
              <a:rPr lang="pl-PL" sz="2000" dirty="0" err="1" smtClean="0"/>
              <a:t>measurement</a:t>
            </a:r>
            <a:r>
              <a:rPr lang="pl-PL" sz="2000" dirty="0" smtClean="0"/>
              <a:t>. </a:t>
            </a:r>
            <a:r>
              <a:rPr lang="pl-PL" sz="2000" dirty="0" err="1" smtClean="0"/>
              <a:t>Plane</a:t>
            </a:r>
            <a:r>
              <a:rPr lang="pl-PL" sz="2000" dirty="0" smtClean="0"/>
              <a:t> </a:t>
            </a:r>
            <a:r>
              <a:rPr lang="pl-PL" sz="2000" dirty="0" err="1" smtClean="0"/>
              <a:t>is</a:t>
            </a:r>
            <a:r>
              <a:rPr lang="pl-PL" sz="2000" dirty="0" smtClean="0"/>
              <a:t> </a:t>
            </a:r>
            <a:r>
              <a:rPr lang="pl-PL" sz="2000" dirty="0" err="1" smtClean="0"/>
              <a:t>determined</a:t>
            </a:r>
            <a:r>
              <a:rPr lang="pl-PL" sz="2000" dirty="0" smtClean="0"/>
              <a:t> from </a:t>
            </a:r>
            <a:r>
              <a:rPr lang="pl-PL" sz="2000" dirty="0" err="1" smtClean="0"/>
              <a:t>parameters</a:t>
            </a:r>
            <a:r>
              <a:rPr lang="pl-PL" sz="2000" dirty="0" smtClean="0"/>
              <a:t> a, b and c.</a:t>
            </a:r>
            <a:endParaRPr lang="pl-PL" sz="20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276872"/>
            <a:ext cx="4266803" cy="3836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5" y="2211603"/>
            <a:ext cx="3154442" cy="3966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2408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Calculated</a:t>
            </a:r>
            <a:r>
              <a:rPr lang="pl-PL" dirty="0" smtClean="0"/>
              <a:t> </a:t>
            </a:r>
            <a:r>
              <a:rPr lang="pl-PL" dirty="0" err="1" smtClean="0"/>
              <a:t>parameters</a:t>
            </a:r>
            <a:endParaRPr lang="pl-P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ymbol zastępczy zawartości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pl-PL" b="1" i="1" u="sng" spc="300">
                        <a:latin typeface="Cambria Math"/>
                      </a:rPr>
                      <m:t>𝑮</m:t>
                    </m:r>
                    <m:d>
                      <m:dPr>
                        <m:ctrlPr>
                          <a:rPr lang="en-US" b="1" i="1" u="sng" spc="300">
                            <a:latin typeface="Cambria Math"/>
                          </a:rPr>
                        </m:ctrlPr>
                      </m:dPr>
                      <m:e>
                        <m:r>
                          <a:rPr lang="pl-PL" b="1" i="1" u="sng" spc="300">
                            <a:latin typeface="Cambria Math"/>
                          </a:rPr>
                          <m:t>𝑽</m:t>
                        </m:r>
                        <m:r>
                          <a:rPr lang="en-US" b="1" i="1" u="sng" spc="300">
                            <a:latin typeface="Cambria Math"/>
                          </a:rPr>
                          <m:t>,</m:t>
                        </m:r>
                        <m:r>
                          <a:rPr lang="pl-PL" b="1" i="1" u="sng" spc="300">
                            <a:latin typeface="Cambria Math"/>
                          </a:rPr>
                          <m:t>𝑻</m:t>
                        </m:r>
                      </m:e>
                    </m:d>
                    <m:r>
                      <a:rPr lang="en-US" b="1" i="1" u="sng" spc="300">
                        <a:latin typeface="Cambria Math"/>
                      </a:rPr>
                      <m:t>=</m:t>
                    </m:r>
                    <m:r>
                      <a:rPr lang="pl-PL" b="1" i="1" u="sng" spc="300">
                        <a:solidFill>
                          <a:srgbClr val="FF0000"/>
                        </a:solidFill>
                        <a:latin typeface="Cambria Math"/>
                      </a:rPr>
                      <m:t>𝒂</m:t>
                    </m:r>
                    <m:r>
                      <a:rPr lang="pl-PL" b="1" i="1" u="sng" spc="300">
                        <a:latin typeface="Cambria Math"/>
                      </a:rPr>
                      <m:t>𝑽</m:t>
                    </m:r>
                    <m:r>
                      <a:rPr lang="en-US" b="1" i="1" u="sng" spc="300">
                        <a:latin typeface="Cambria Math"/>
                      </a:rPr>
                      <m:t>+</m:t>
                    </m:r>
                    <m:r>
                      <a:rPr lang="pl-PL" b="1" i="1" u="sng" spc="300">
                        <a:solidFill>
                          <a:srgbClr val="FF0000"/>
                        </a:solidFill>
                        <a:latin typeface="Cambria Math"/>
                      </a:rPr>
                      <m:t>𝒃</m:t>
                    </m:r>
                    <m:r>
                      <a:rPr lang="pl-PL" b="1" i="1" u="sng" spc="300">
                        <a:latin typeface="Cambria Math"/>
                      </a:rPr>
                      <m:t>𝑻</m:t>
                    </m:r>
                    <m:r>
                      <a:rPr lang="en-US" b="1" i="1" u="sng" spc="300">
                        <a:latin typeface="Cambria Math"/>
                      </a:rPr>
                      <m:t>+</m:t>
                    </m:r>
                    <m:r>
                      <a:rPr lang="pl-PL" b="1" i="1" u="sng" spc="300">
                        <a:solidFill>
                          <a:srgbClr val="FF0000"/>
                        </a:solidFill>
                        <a:latin typeface="Cambria Math"/>
                      </a:rPr>
                      <m:t>𝒄</m:t>
                    </m:r>
                  </m:oMath>
                </a14:m>
                <a:endParaRPr lang="pl-PL" b="1" i="1" u="sng" spc="300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pl-PL" dirty="0"/>
              </a:p>
            </p:txBody>
          </p:sp>
        </mc:Choice>
        <mc:Fallback xmlns="">
          <p:sp>
            <p:nvSpPr>
              <p:cNvPr id="3" name="Symbol zastępczy zawartości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81" t="-813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430223"/>
              </p:ext>
            </p:extLst>
          </p:nvPr>
        </p:nvGraphicFramePr>
        <p:xfrm>
          <a:off x="971600" y="2708920"/>
          <a:ext cx="7416824" cy="2386965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1837880"/>
                <a:gridCol w="917084"/>
                <a:gridCol w="917084"/>
                <a:gridCol w="1080480"/>
                <a:gridCol w="1080120"/>
                <a:gridCol w="1584176"/>
              </a:tblGrid>
              <a:tr h="312379">
                <a:tc>
                  <a:txBody>
                    <a:bodyPr/>
                    <a:lstStyle/>
                    <a:p>
                      <a:pPr algn="ctr"/>
                      <a:r>
                        <a:rPr lang="pl-PL" dirty="0" err="1" smtClean="0"/>
                        <a:t>SiPM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a(V)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b(T)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c</a:t>
                      </a:r>
                      <a:r>
                        <a:rPr lang="pl-PL" baseline="0" dirty="0" smtClean="0"/>
                        <a:t>(</a:t>
                      </a:r>
                      <a:r>
                        <a:rPr lang="pl-PL" baseline="0" dirty="0" smtClean="0">
                          <a:latin typeface="Calibri"/>
                          <a:cs typeface="Calibri"/>
                        </a:rPr>
                        <a:t>°C</a:t>
                      </a:r>
                      <a:r>
                        <a:rPr lang="pl-PL" baseline="0" dirty="0" smtClean="0"/>
                        <a:t>)</a:t>
                      </a:r>
                      <a:endParaRPr lang="pl-PL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c(K)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err="1" smtClean="0"/>
                        <a:t>Residue</a:t>
                      </a:r>
                      <a:endParaRPr lang="pl-PL" dirty="0" smtClean="0"/>
                    </a:p>
                  </a:txBody>
                  <a:tcPr/>
                </a:tc>
              </a:tr>
              <a:tr h="487825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Hamamatsu s10362-11-100U (698)</a:t>
                      </a:r>
                      <a:endParaRPr lang="pl-PL" sz="1600" dirty="0"/>
                    </a:p>
                  </a:txBody>
                  <a:tcPr marL="161574" marR="161574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80,65</a:t>
                      </a:r>
                      <a:endParaRPr lang="pl-PL" sz="2400" b="1" i="0" u="none" strike="noStrike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-4,24</a:t>
                      </a:r>
                      <a:endParaRPr lang="pl-PL" sz="2400" b="1" i="0" u="none" strike="noStrike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-5556,32</a:t>
                      </a:r>
                      <a:endParaRPr lang="pl-PL" sz="2400" b="1" i="0" u="none" strike="noStrike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-</a:t>
                      </a:r>
                      <a:r>
                        <a:rPr lang="pl-PL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4398,80</a:t>
                      </a:r>
                      <a:endParaRPr lang="pl-PL" sz="2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0,027</a:t>
                      </a:r>
                      <a:endParaRPr lang="pl-PL" sz="2400" b="1" i="0" u="none" strike="noStrike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878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/>
                        <a:t>Hamamatsu s10362-11-100U (699)</a:t>
                      </a:r>
                    </a:p>
                  </a:txBody>
                  <a:tcPr marL="161574" marR="161574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80,15</a:t>
                      </a:r>
                      <a:endParaRPr lang="pl-PL" sz="2400" b="1" i="0" u="none" strike="noStrike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-4,24</a:t>
                      </a:r>
                      <a:endParaRPr lang="pl-PL" sz="2400" b="1" i="0" u="none" strike="noStrike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-5521,29</a:t>
                      </a:r>
                      <a:endParaRPr lang="pl-PL" sz="2400" b="1" i="0" u="none" strike="noStrike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-4363,77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0,021</a:t>
                      </a:r>
                      <a:endParaRPr lang="pl-PL" sz="2400" b="1" i="0" u="none" strike="noStrike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12379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err="1" smtClean="0"/>
                        <a:t>SensL</a:t>
                      </a:r>
                      <a:r>
                        <a:rPr lang="pl-PL" sz="1600" dirty="0" smtClean="0"/>
                        <a:t> S1020</a:t>
                      </a:r>
                      <a:endParaRPr lang="pl-PL" sz="1600" dirty="0"/>
                    </a:p>
                  </a:txBody>
                  <a:tcPr marL="161574" marR="161574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20,70</a:t>
                      </a:r>
                      <a:endParaRPr lang="pl-PL" sz="2400" b="1" i="0" u="none" strike="noStrike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-0,30</a:t>
                      </a:r>
                      <a:endParaRPr lang="pl-PL" sz="2400" b="1" i="0" u="none" strike="noStrike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-605,20</a:t>
                      </a:r>
                      <a:endParaRPr lang="pl-PL" sz="2400" b="1" i="0" u="none" strike="noStrike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-</a:t>
                      </a:r>
                      <a:r>
                        <a:rPr lang="pl-PL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523,30</a:t>
                      </a:r>
                      <a:endParaRPr lang="pl-PL" sz="2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0,037</a:t>
                      </a:r>
                      <a:endParaRPr lang="pl-PL" sz="2400" b="1" i="0" u="none" strike="noStrike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251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_AGH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domyślny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Motyw_AGH</Template>
  <TotalTime>1588</TotalTime>
  <Words>366</Words>
  <Application>Microsoft Office PowerPoint</Application>
  <PresentationFormat>Pokaz na ekranie (4:3)</PresentationFormat>
  <Paragraphs>99</Paragraphs>
  <Slides>13</Slides>
  <Notes>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4" baseType="lpstr">
      <vt:lpstr>Motyw_AGH</vt:lpstr>
      <vt:lpstr>Silicon Photomultiplier's Gain Stabilization by Bias Correction for Compensation of the Temperature Fluctuations</vt:lpstr>
      <vt:lpstr>Silicon Photomultipliers (SiPM) Used in the Research</vt:lpstr>
      <vt:lpstr>Acquisition of the Signal</vt:lpstr>
      <vt:lpstr>Gain of SiPM</vt:lpstr>
      <vt:lpstr>Bias Voltage – Gain Dependency</vt:lpstr>
      <vt:lpstr>Temperature – Gain Dependency</vt:lpstr>
      <vt:lpstr>Determination of the Parameters a, b and c</vt:lpstr>
      <vt:lpstr>Best Fit Function and 3D Model  (SensL S1020)</vt:lpstr>
      <vt:lpstr>Calculated parameters</vt:lpstr>
      <vt:lpstr>Prezentacja programu PowerPoint</vt:lpstr>
      <vt:lpstr>Gain Compensation Results</vt:lpstr>
      <vt:lpstr>Gain Compensation Results</vt:lpstr>
      <vt:lpstr>Gain Compensation Results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alonzo</dc:creator>
  <cp:lastModifiedBy>Wojtek</cp:lastModifiedBy>
  <cp:revision>65</cp:revision>
  <dcterms:created xsi:type="dcterms:W3CDTF">2012-05-13T08:54:00Z</dcterms:created>
  <dcterms:modified xsi:type="dcterms:W3CDTF">2012-05-31T11:22:40Z</dcterms:modified>
</cp:coreProperties>
</file>