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13"/>
  </p:notesMasterIdLst>
  <p:handoutMasterIdLst>
    <p:handoutMasterId r:id="rId14"/>
  </p:handoutMasterIdLst>
  <p:sldIdLst>
    <p:sldId id="261" r:id="rId2"/>
    <p:sldId id="267" r:id="rId3"/>
    <p:sldId id="277" r:id="rId4"/>
    <p:sldId id="275" r:id="rId5"/>
    <p:sldId id="271" r:id="rId6"/>
    <p:sldId id="274" r:id="rId7"/>
    <p:sldId id="278" r:id="rId8"/>
    <p:sldId id="266" r:id="rId9"/>
    <p:sldId id="262" r:id="rId10"/>
    <p:sldId id="279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120" autoAdjust="0"/>
    <p:restoredTop sz="94660"/>
  </p:normalViewPr>
  <p:slideViewPr>
    <p:cSldViewPr snapToGrid="0" snapToObjects="1">
      <p:cViewPr>
        <p:scale>
          <a:sx n="85" d="100"/>
          <a:sy n="85" d="100"/>
        </p:scale>
        <p:origin x="-936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0DDF-9E2C-B64E-8A9B-0529A4569928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06A2C-AEC3-7F48-9DF6-B119C4C3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BC184-0F8C-F34A-B67A-227983F650A3}" type="datetimeFigureOut">
              <a:rPr lang="en-US" smtClean="0"/>
              <a:pPr/>
              <a:t>6/1/12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D10F2-2558-8C42-A0B1-8AE99AF9E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1051B-3104-044F-9957-09CBF2DA0D02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307B-EBAB-3543-AC1A-301814920742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80DCC-1609-A14B-822E-E4DF00870CA3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B98D1-CA46-F048-A420-72DF7DE2AEBB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58D5D-2532-CC4D-B8ED-3F6FAC9AF325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C40E-97C5-EE45-A481-8FD59559F1E2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BB8B-2B91-E242-85BF-51D69C1AACAF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A076D-30FB-0545-9846-C72FF1CF25D7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433F-8D31-8A49-9B46-282151AF6EAF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56CDA-2F8D-5544-86A4-8DE8EAABEDC3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E5A2-F17D-5143-83C9-B6D9E9E1195A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AC6E6-9DCF-D04B-A9B0-826E7FF45559}" type="datetime1">
              <a:rPr lang="en-US" smtClean="0"/>
              <a:pPr/>
              <a:t>6/1/12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A9E37-58BD-FC49-BFCB-EEFDB3FF6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it-IT" b="1" dirty="0" err="1" smtClean="0">
                <a:solidFill>
                  <a:srgbClr val="000090"/>
                </a:solidFill>
              </a:rPr>
              <a:t>R&amp;D</a:t>
            </a:r>
            <a:r>
              <a:rPr lang="it-IT" b="1" dirty="0" smtClean="0">
                <a:solidFill>
                  <a:srgbClr val="000090"/>
                </a:solidFill>
              </a:rPr>
              <a:t> </a:t>
            </a:r>
            <a:r>
              <a:rPr lang="it-IT" b="1" dirty="0" err="1" smtClean="0">
                <a:solidFill>
                  <a:srgbClr val="000090"/>
                </a:solidFill>
              </a:rPr>
              <a:t>ongoing</a:t>
            </a:r>
            <a:r>
              <a:rPr lang="it-IT" b="1" dirty="0" smtClean="0">
                <a:solidFill>
                  <a:srgbClr val="000090"/>
                </a:solidFill>
              </a:rPr>
              <a:t> </a:t>
            </a:r>
            <a:r>
              <a:rPr lang="it-IT" b="1" dirty="0" err="1" smtClean="0">
                <a:solidFill>
                  <a:srgbClr val="000090"/>
                </a:solidFill>
              </a:rPr>
              <a:t>activities</a:t>
            </a:r>
            <a:r>
              <a:rPr lang="it-IT" b="1" dirty="0" smtClean="0">
                <a:solidFill>
                  <a:srgbClr val="000090"/>
                </a:solidFill>
              </a:rPr>
              <a:t> </a:t>
            </a:r>
            <a:endParaRPr lang="it-IT" b="1" dirty="0">
              <a:solidFill>
                <a:srgbClr val="00009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838200"/>
          </a:xfrm>
        </p:spPr>
        <p:txBody>
          <a:bodyPr>
            <a:normAutofit/>
          </a:bodyPr>
          <a:lstStyle/>
          <a:p>
            <a:r>
              <a:rPr lang="it-IT" sz="2800" dirty="0" err="1" smtClean="0"/>
              <a:t>Bartlomiej</a:t>
            </a:r>
            <a:r>
              <a:rPr lang="it-IT" sz="2800" dirty="0" smtClean="0"/>
              <a:t> </a:t>
            </a:r>
            <a:r>
              <a:rPr lang="it-IT" sz="2800" dirty="0" err="1" smtClean="0"/>
              <a:t>Rachwal</a:t>
            </a:r>
            <a:r>
              <a:rPr lang="it-IT" sz="2800" dirty="0" smtClean="0"/>
              <a:t>, </a:t>
            </a:r>
            <a:r>
              <a:rPr lang="it-IT" sz="2800" dirty="0" err="1" smtClean="0"/>
              <a:t>Wander</a:t>
            </a:r>
            <a:r>
              <a:rPr lang="it-IT" sz="2800" dirty="0" smtClean="0"/>
              <a:t> Baldini </a:t>
            </a:r>
            <a:endParaRPr lang="it-IT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92989" y="6400800"/>
            <a:ext cx="832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4-th </a:t>
            </a:r>
            <a:r>
              <a:rPr lang="en-US" dirty="0" err="1" smtClean="0"/>
              <a:t>SuperB</a:t>
            </a:r>
            <a:r>
              <a:rPr lang="en-US" dirty="0" smtClean="0"/>
              <a:t> Collaboration Meeting,     March 31 – June 4  2012, La </a:t>
            </a:r>
            <a:r>
              <a:rPr lang="en-US" dirty="0" err="1" smtClean="0"/>
              <a:t>Biodola</a:t>
            </a:r>
            <a:r>
              <a:rPr lang="en-US" dirty="0" smtClean="0"/>
              <a:t> (</a:t>
            </a:r>
            <a:r>
              <a:rPr lang="en-US" dirty="0" err="1" smtClean="0"/>
              <a:t>isola</a:t>
            </a:r>
            <a:r>
              <a:rPr lang="en-US" dirty="0" smtClean="0"/>
              <a:t> </a:t>
            </a:r>
            <a:r>
              <a:rPr lang="en-US" dirty="0" err="1" smtClean="0"/>
              <a:t>d’elba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1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959" y="-134469"/>
            <a:ext cx="8229600" cy="8207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setup </a:t>
            </a:r>
            <a:endParaRPr lang="en-US" sz="3200" dirty="0"/>
          </a:p>
        </p:txBody>
      </p:sp>
      <p:pic>
        <p:nvPicPr>
          <p:cNvPr id="5" name="Content Placeholder 4" descr="cgiihcb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138647" y="1431418"/>
            <a:ext cx="3636963" cy="22124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79808" y="6356350"/>
            <a:ext cx="2133600" cy="365125"/>
          </a:xfrm>
        </p:spPr>
        <p:txBody>
          <a:bodyPr/>
          <a:lstStyle/>
          <a:p>
            <a:fld id="{41EA9E37-58BD-FC49-BFCB-EEFDB3FF6D4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053743" y="2095500"/>
            <a:ext cx="685800" cy="698500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39126" y="2722147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Neutron beam </a:t>
            </a:r>
          </a:p>
          <a:p>
            <a:r>
              <a:rPr lang="en-US" sz="1400" b="1" dirty="0" smtClean="0"/>
              <a:t>(≈ 4cm diameter)  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5413208" y="1449871"/>
            <a:ext cx="431800" cy="200602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1679408" y="4673600"/>
            <a:ext cx="1892301" cy="796"/>
          </a:xfrm>
          <a:prstGeom prst="straightConnector1">
            <a:avLst/>
          </a:prstGeom>
          <a:ln w="3810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679408" y="5105400"/>
            <a:ext cx="2082801" cy="25400"/>
          </a:xfrm>
          <a:prstGeom prst="straightConnector1">
            <a:avLst/>
          </a:prstGeom>
          <a:ln w="3810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1686101" y="5638798"/>
            <a:ext cx="2241207" cy="1"/>
          </a:xfrm>
          <a:prstGeom prst="straightConnector1">
            <a:avLst/>
          </a:prstGeom>
          <a:ln w="3810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3425658" y="4514852"/>
            <a:ext cx="317499" cy="1588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3387956" y="4731148"/>
            <a:ext cx="748504" cy="1588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3315780" y="4997451"/>
            <a:ext cx="1282699" cy="2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6208" y="44704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 Currents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6208" y="4869935"/>
            <a:ext cx="118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 Rates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07808" y="5435602"/>
            <a:ext cx="115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dirty="0" smtClean="0"/>
              <a:t>aveform 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 flipH="1" flipV="1">
            <a:off x="4201154" y="4744245"/>
            <a:ext cx="773112" cy="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1686100" y="6083300"/>
            <a:ext cx="2482508" cy="2"/>
          </a:xfrm>
          <a:prstGeom prst="straightConnector1">
            <a:avLst/>
          </a:prstGeom>
          <a:ln w="38100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V="1">
            <a:off x="3296732" y="5219699"/>
            <a:ext cx="1727201" cy="2"/>
          </a:xfrm>
          <a:prstGeom prst="line">
            <a:avLst/>
          </a:prstGeom>
          <a:ln w="38100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4608" y="584200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Temperatures 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4586915" y="5130801"/>
            <a:ext cx="82629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502108" y="4909067"/>
            <a:ext cx="140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Bias Voltages 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7978589" y="2095500"/>
            <a:ext cx="1090706" cy="698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 Hall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381999" y="1524576"/>
            <a:ext cx="687295" cy="20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849172" y="840905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flux </a:t>
            </a:r>
          </a:p>
          <a:p>
            <a:r>
              <a:rPr lang="en-US" dirty="0" smtClean="0"/>
              <a:t>monitor #1 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323273" y="2334556"/>
            <a:ext cx="498491" cy="20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4608" y="1316470"/>
            <a:ext cx="1888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flux </a:t>
            </a:r>
          </a:p>
          <a:p>
            <a:r>
              <a:rPr lang="en-US" dirty="0" smtClean="0"/>
              <a:t>monitor #2 </a:t>
            </a:r>
          </a:p>
          <a:p>
            <a:r>
              <a:rPr lang="en-US" dirty="0" smtClean="0"/>
              <a:t>25 </a:t>
            </a:r>
            <a:r>
              <a:rPr lang="en-US" dirty="0" err="1" smtClean="0"/>
              <a:t>m</a:t>
            </a:r>
            <a:r>
              <a:rPr lang="en-US" dirty="0" smtClean="0"/>
              <a:t> downstream  </a:t>
            </a:r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rot="10800000">
            <a:off x="206208" y="2439143"/>
            <a:ext cx="7642964" cy="1588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083759" y="3489521"/>
            <a:ext cx="2371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Boron loaded Polyethylene (take data with and without it 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426827" y="1449871"/>
            <a:ext cx="494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BF3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354930" y="2254741"/>
            <a:ext cx="422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6Li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56034" y="2782196"/>
            <a:ext cx="26434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Space for 24 Devices (3 on </a:t>
            </a:r>
          </a:p>
          <a:p>
            <a:r>
              <a:rPr lang="en-US" dirty="0" smtClean="0"/>
              <a:t>each of the 8 wedges)  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9785" y="3534344"/>
            <a:ext cx="25948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LEDs</a:t>
            </a:r>
            <a:r>
              <a:rPr lang="en-US" dirty="0" smtClean="0"/>
              <a:t> in the irradiated area and outside (need light guide)  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316940" y="3170662"/>
            <a:ext cx="750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SiPMs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rot="5400000" flipH="1" flipV="1">
            <a:off x="3612776" y="2930835"/>
            <a:ext cx="463171" cy="1658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Conclusions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287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R&amp;D studies on 10cm </a:t>
            </a:r>
            <a:r>
              <a:rPr lang="en-US" sz="2400" dirty="0" err="1" smtClean="0"/>
              <a:t>scintillator</a:t>
            </a:r>
            <a:r>
              <a:rPr lang="en-US" sz="2400" dirty="0" smtClean="0"/>
              <a:t> bar are ongoing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Very preliminary results shows that with 3 fibers we collect ≈ the same amount of light of 5cm bars with 1 fiber (≈ 60 </a:t>
            </a:r>
            <a:r>
              <a:rPr lang="en-US" sz="2400" dirty="0" err="1" smtClean="0"/>
              <a:t>p.e</a:t>
            </a:r>
            <a:r>
              <a:rPr lang="en-US" sz="2400" dirty="0" smtClean="0"/>
              <a:t>.) 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It Will be interesting to see the  amount of  light collected with 1,2,3 fibers on a 5cm </a:t>
            </a:r>
            <a:r>
              <a:rPr lang="en-US" sz="2400" dirty="0" err="1" smtClean="0"/>
              <a:t>scintillator</a:t>
            </a:r>
            <a:r>
              <a:rPr lang="en-US" sz="2400" dirty="0" smtClean="0"/>
              <a:t> bar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If with one fiber we are collecting already almost all the produced light we shouldn’t see a big increase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If this is the case maybe it’s not worth to put 3 fibers…. on 5 cm bars</a:t>
            </a:r>
            <a:r>
              <a:rPr lang="en-US" sz="2400" dirty="0" smtClean="0"/>
              <a:t>…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Preparation of the GELINA test </a:t>
            </a:r>
            <a:r>
              <a:rPr lang="en-US" sz="2400" smtClean="0"/>
              <a:t>is ongoing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R&amp;D:    </a:t>
            </a:r>
            <a:r>
              <a:rPr lang="en-US" sz="3600" b="1" dirty="0" smtClean="0">
                <a:solidFill>
                  <a:srgbClr val="800000"/>
                </a:solidFill>
              </a:rPr>
              <a:t>Ongoing Activities  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22325"/>
            <a:ext cx="8458200" cy="56546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choice of BIRO readout for the barrel requires some additional R&amp;D </a:t>
            </a:r>
            <a:r>
              <a:rPr lang="en-US" sz="2400" dirty="0" smtClean="0"/>
              <a:t>studies: Light </a:t>
            </a:r>
            <a:r>
              <a:rPr lang="en-US" sz="2400" dirty="0" smtClean="0"/>
              <a:t>Yield studies for 10cm </a:t>
            </a:r>
            <a:r>
              <a:rPr lang="en-US" sz="2400" dirty="0" err="1" smtClean="0"/>
              <a:t>scintillator</a:t>
            </a:r>
            <a:r>
              <a:rPr lang="en-US" sz="2400" dirty="0" smtClean="0"/>
              <a:t> bars: </a:t>
            </a:r>
          </a:p>
          <a:p>
            <a:pPr lvl="1"/>
            <a:r>
              <a:rPr lang="en-US" sz="2000" dirty="0" smtClean="0"/>
              <a:t>Light yield </a:t>
            </a:r>
            <a:r>
              <a:rPr lang="en-US" sz="2000" dirty="0" err="1" smtClean="0"/>
              <a:t>vs</a:t>
            </a:r>
            <a:r>
              <a:rPr lang="en-US" sz="2000" dirty="0" smtClean="0"/>
              <a:t> number of  fibers</a:t>
            </a:r>
          </a:p>
          <a:p>
            <a:pPr lvl="1"/>
            <a:r>
              <a:rPr lang="en-US" sz="2000" dirty="0" smtClean="0"/>
              <a:t>ITEP </a:t>
            </a:r>
            <a:r>
              <a:rPr lang="en-US" sz="2000" dirty="0" err="1" smtClean="0"/>
              <a:t>scintillator</a:t>
            </a:r>
            <a:r>
              <a:rPr lang="en-US" sz="2000" dirty="0" smtClean="0"/>
              <a:t>, length=25cm, wrapped in aluminum foil</a:t>
            </a:r>
          </a:p>
          <a:p>
            <a:pPr lvl="1"/>
            <a:r>
              <a:rPr lang="en-US" sz="2000" dirty="0" smtClean="0"/>
              <a:t>Kuraray Y11(300) fibers, </a:t>
            </a:r>
            <a:r>
              <a:rPr lang="en-US" sz="2400" dirty="0" err="1" smtClean="0">
                <a:latin typeface="Symbol" charset="2"/>
                <a:cs typeface="Symbol" charset="2"/>
              </a:rPr>
              <a:t>f</a:t>
            </a:r>
            <a:r>
              <a:rPr lang="en-US" sz="2000" dirty="0" smtClean="0">
                <a:latin typeface="Symbol" charset="2"/>
                <a:cs typeface="Symbol" charset="2"/>
              </a:rPr>
              <a:t>=</a:t>
            </a:r>
            <a:r>
              <a:rPr lang="en-US" sz="2000" dirty="0" smtClean="0"/>
              <a:t>1.2mm, length ≈ 40cm  </a:t>
            </a:r>
          </a:p>
          <a:p>
            <a:pPr lvl="1"/>
            <a:r>
              <a:rPr lang="en-US" sz="2000" dirty="0" smtClean="0"/>
              <a:t>3x3 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MPPC, 50x50 microns </a:t>
            </a:r>
            <a:r>
              <a:rPr lang="en-US" sz="2000" dirty="0" smtClean="0"/>
              <a:t>pixels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Preparation of the irradiation test at the GELINA  facility @ IRMM (</a:t>
            </a:r>
            <a:r>
              <a:rPr lang="en-US" sz="2400" dirty="0" err="1" smtClean="0"/>
              <a:t>Geel</a:t>
            </a:r>
            <a:r>
              <a:rPr lang="en-US" sz="2400" dirty="0" smtClean="0"/>
              <a:t> Belgium): </a:t>
            </a:r>
          </a:p>
          <a:p>
            <a:pPr lvl="1"/>
            <a:r>
              <a:rPr lang="en-US" sz="2000" dirty="0" smtClean="0"/>
              <a:t>Very useful </a:t>
            </a:r>
            <a:r>
              <a:rPr lang="en-US" sz="2000" dirty="0" smtClean="0"/>
              <a:t>visit</a:t>
            </a:r>
            <a:r>
              <a:rPr lang="en-US" sz="2000" dirty="0" smtClean="0"/>
              <a:t> to IRMM</a:t>
            </a:r>
            <a:r>
              <a:rPr lang="en-US" sz="2000" dirty="0" smtClean="0"/>
              <a:t> on May 8 to make arrangements and get more </a:t>
            </a:r>
            <a:r>
              <a:rPr lang="en-US" sz="2000" dirty="0" err="1" smtClean="0"/>
              <a:t>informations</a:t>
            </a:r>
            <a:endParaRPr lang="en-US" sz="2000" dirty="0" smtClean="0"/>
          </a:p>
          <a:p>
            <a:pPr lvl="1"/>
            <a:r>
              <a:rPr lang="en-US" sz="2000" dirty="0" smtClean="0"/>
              <a:t>Data taking on July 9-20   </a:t>
            </a:r>
            <a:r>
              <a:rPr lang="en-US" sz="2000" dirty="0" smtClean="0"/>
              <a:t>  </a:t>
            </a:r>
            <a:endParaRPr lang="en-US" sz="2000" dirty="0" smtClean="0"/>
          </a:p>
          <a:p>
            <a:pPr lvl="2">
              <a:buNone/>
            </a:pPr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  <a:p>
            <a:pPr lvl="2"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results on light yield with 10 cm </a:t>
            </a:r>
            <a:r>
              <a:rPr lang="en-US" dirty="0" err="1" smtClean="0"/>
              <a:t>scintillator</a:t>
            </a:r>
            <a:r>
              <a:rPr lang="en-US" dirty="0" smtClean="0"/>
              <a:t> bar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2238"/>
            <a:ext cx="8991600" cy="6583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10200" y="685800"/>
            <a:ext cx="3657600" cy="6556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448141"/>
            <a:ext cx="2209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Working conditions with </a:t>
            </a:r>
            <a:r>
              <a:rPr lang="en-US" b="1" dirty="0" err="1" smtClean="0">
                <a:solidFill>
                  <a:srgbClr val="FF0000"/>
                </a:solidFill>
              </a:rPr>
              <a:t>cosmics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3"/>
            <a:endCxn id="6" idx="1"/>
          </p:cNvCxnSpPr>
          <p:nvPr/>
        </p:nvCxnSpPr>
        <p:spPr>
          <a:xfrm>
            <a:off x="5029200" y="771307"/>
            <a:ext cx="381000" cy="242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ain_vs_Temp_V7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821997"/>
            <a:ext cx="3657600" cy="1988003"/>
          </a:xfrm>
          <a:prstGeom prst="rect">
            <a:avLst/>
          </a:prstGeom>
        </p:spPr>
      </p:pic>
      <p:pic>
        <p:nvPicPr>
          <p:cNvPr id="15" name="Picture 14" descr="Gain_vs_Vbias_T2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519" y="4114800"/>
            <a:ext cx="3370881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09800" y="5802868"/>
            <a:ext cx="240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Gain = 10.5 </a:t>
            </a:r>
            <a:r>
              <a:rPr lang="en-US" b="1" dirty="0" err="1" smtClean="0">
                <a:solidFill>
                  <a:srgbClr val="FF0000"/>
                </a:solidFill>
              </a:rPr>
              <a:t>ADCch/p.e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3059668"/>
            <a:ext cx="139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Vbias</a:t>
            </a:r>
            <a:r>
              <a:rPr lang="en-US" dirty="0" smtClean="0"/>
              <a:t>= 72.5V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81197" y="44196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T=22.5 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flipV="1">
            <a:off x="872066" y="4619601"/>
            <a:ext cx="1371600" cy="206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3"/>
            <a:endCxn id="16" idx="0"/>
          </p:cNvCxnSpPr>
          <p:nvPr/>
        </p:nvCxnSpPr>
        <p:spPr>
          <a:xfrm>
            <a:off x="2243666" y="4722801"/>
            <a:ext cx="1166643" cy="10800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15400" cy="655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9612203">
            <a:off x="1243622" y="3332007"/>
            <a:ext cx="5616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Preliminary 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18200" y="2616200"/>
            <a:ext cx="99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17.2 </a:t>
            </a:r>
            <a:r>
              <a:rPr lang="en-US" dirty="0" err="1" smtClean="0"/>
              <a:t>p.e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64479" y="4457700"/>
            <a:ext cx="99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35.7 </a:t>
            </a:r>
            <a:r>
              <a:rPr lang="en-US" dirty="0" err="1" smtClean="0"/>
              <a:t>p.e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88710" y="6310868"/>
            <a:ext cx="99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60.8 </a:t>
            </a:r>
            <a:r>
              <a:rPr lang="en-US" dirty="0" err="1" smtClean="0"/>
              <a:t>p.e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34100" y="1282700"/>
            <a:ext cx="5939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10.5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876010" y="2603500"/>
            <a:ext cx="1074548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175500" y="2985532"/>
            <a:ext cx="167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ittle bit too low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14" idx="1"/>
            <a:endCxn id="13" idx="6"/>
          </p:cNvCxnSpPr>
          <p:nvPr/>
        </p:nvCxnSpPr>
        <p:spPr>
          <a:xfrm rot="10800000">
            <a:off x="6950558" y="2870200"/>
            <a:ext cx="224942" cy="2999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9612203">
            <a:off x="1243622" y="3332007"/>
            <a:ext cx="5616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Preliminary 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2250" cy="6842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32392" y="3371671"/>
            <a:ext cx="3554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 the two measurements the fibers were removed, the sensor was cleaned from the optical grease  and put back again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5000" y="3073400"/>
            <a:ext cx="99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60.8 </a:t>
            </a:r>
            <a:r>
              <a:rPr lang="en-US" dirty="0" err="1" smtClean="0"/>
              <a:t>p.e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84156" y="5581134"/>
            <a:ext cx="99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61.1 </a:t>
            </a:r>
            <a:r>
              <a:rPr lang="en-US" dirty="0" err="1" smtClean="0"/>
              <a:t>p.e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9200"/>
            <a:ext cx="8229600" cy="1143000"/>
          </a:xfrm>
        </p:spPr>
        <p:txBody>
          <a:bodyPr/>
          <a:lstStyle/>
          <a:p>
            <a:r>
              <a:rPr lang="en-US" dirty="0" smtClean="0"/>
              <a:t>Preparation of the GELINA test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The radiation issue: </a:t>
            </a:r>
            <a:r>
              <a:rPr lang="en-US" sz="3600" b="1" dirty="0" smtClean="0">
                <a:solidFill>
                  <a:srgbClr val="800000"/>
                </a:solidFill>
              </a:rPr>
              <a:t>Expected Neutron Rates 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8392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Expected maximum rates ~ 500 n/cm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 ~1.5x10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n/cm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year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10 years </a:t>
            </a:r>
            <a:r>
              <a:rPr lang="en-US" sz="2000" dirty="0" err="1" smtClean="0">
                <a:sym typeface="Wingdings"/>
              </a:rPr>
              <a:t>x</a:t>
            </a:r>
            <a:r>
              <a:rPr lang="en-US" sz="2000" dirty="0" smtClean="0">
                <a:sym typeface="Wingdings"/>
              </a:rPr>
              <a:t> safety factor 5:  </a:t>
            </a:r>
            <a:r>
              <a:rPr lang="en-US" sz="2000" b="1" dirty="0" smtClean="0">
                <a:solidFill>
                  <a:srgbClr val="660066"/>
                </a:solidFill>
                <a:sym typeface="Wingdings"/>
              </a:rPr>
              <a:t>~ 7.5 </a:t>
            </a:r>
            <a:r>
              <a:rPr lang="en-US" sz="2000" b="1" dirty="0" err="1" smtClean="0">
                <a:solidFill>
                  <a:srgbClr val="660066"/>
                </a:solidFill>
                <a:sym typeface="Wingdings"/>
              </a:rPr>
              <a:t>x</a:t>
            </a:r>
            <a:r>
              <a:rPr lang="en-US" sz="2000" b="1" dirty="0" smtClean="0">
                <a:solidFill>
                  <a:srgbClr val="660066"/>
                </a:solidFill>
                <a:sym typeface="Wingdings"/>
              </a:rPr>
              <a:t> 10</a:t>
            </a:r>
            <a:r>
              <a:rPr lang="en-US" sz="2000" b="1" baseline="30000" dirty="0" smtClean="0">
                <a:solidFill>
                  <a:srgbClr val="660066"/>
                </a:solidFill>
                <a:sym typeface="Wingdings"/>
              </a:rPr>
              <a:t>11</a:t>
            </a:r>
            <a:r>
              <a:rPr lang="en-US" sz="2000" b="1" dirty="0" smtClean="0">
                <a:solidFill>
                  <a:srgbClr val="660066"/>
                </a:solidFill>
                <a:sym typeface="Wingdings"/>
              </a:rPr>
              <a:t>  n/cm</a:t>
            </a:r>
            <a:r>
              <a:rPr lang="en-US" sz="2000" b="1" baseline="30000" dirty="0" smtClean="0">
                <a:solidFill>
                  <a:srgbClr val="660066"/>
                </a:solidFill>
                <a:sym typeface="Wingdings"/>
              </a:rPr>
              <a:t>2 </a:t>
            </a:r>
            <a:r>
              <a:rPr lang="en-US" sz="2000" b="1" dirty="0" smtClean="0">
                <a:solidFill>
                  <a:srgbClr val="660066"/>
                </a:solidFill>
                <a:sym typeface="Wingdings"/>
              </a:rPr>
              <a:t> in 10 years </a:t>
            </a:r>
            <a:endParaRPr lang="en-US" sz="2000" b="1" baseline="30000" dirty="0" smtClean="0">
              <a:solidFill>
                <a:srgbClr val="660066"/>
              </a:solidFill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ym typeface="Wingdings"/>
              </a:rPr>
              <a:t>This with the </a:t>
            </a:r>
            <a:r>
              <a:rPr lang="en-US" sz="2000" b="1" dirty="0" smtClean="0">
                <a:solidFill>
                  <a:srgbClr val="660066"/>
                </a:solidFill>
                <a:sym typeface="Wingdings"/>
              </a:rPr>
              <a:t>present simulations </a:t>
            </a:r>
            <a:r>
              <a:rPr lang="en-US" sz="2000" dirty="0" smtClean="0">
                <a:sym typeface="Wingdings"/>
              </a:rPr>
              <a:t>(no shielding between magnet and IFR-L0), but also with 3 cm tungsten shielding  (no 4.5cm).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ym typeface="Wingdings"/>
              </a:rPr>
              <a:t>With the new production, </a:t>
            </a:r>
            <a:r>
              <a:rPr lang="en-US" sz="2000" b="1" dirty="0" smtClean="0">
                <a:solidFill>
                  <a:srgbClr val="660066"/>
                </a:solidFill>
                <a:sym typeface="Wingdings"/>
              </a:rPr>
              <a:t>rates might change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ym typeface="Wingdings"/>
              </a:rPr>
              <a:t>New results should be presented at this meeting    </a:t>
            </a:r>
            <a:r>
              <a:rPr lang="en-US" sz="2000" baseline="30000" dirty="0" smtClean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73" y="3470651"/>
            <a:ext cx="4263127" cy="2930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70651"/>
            <a:ext cx="4324420" cy="2930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3733800"/>
            <a:ext cx="272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rates on L0 barrel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4050268"/>
            <a:ext cx="196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distribution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6400800"/>
            <a:ext cx="547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1eV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6019006" y="6248400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6400006"/>
            <a:ext cx="74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1MeV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7543006" y="62476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The radiation issue: </a:t>
            </a:r>
            <a:r>
              <a:rPr lang="en-US" sz="3600" b="1" dirty="0" smtClean="0">
                <a:solidFill>
                  <a:srgbClr val="800000"/>
                </a:solidFill>
              </a:rPr>
              <a:t>Irradiation test at </a:t>
            </a:r>
            <a:r>
              <a:rPr lang="en-US" sz="3600" b="1" dirty="0" err="1" smtClean="0">
                <a:solidFill>
                  <a:srgbClr val="800000"/>
                </a:solidFill>
              </a:rPr>
              <a:t>Gelina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4237"/>
            <a:ext cx="5010912" cy="5668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facility: 100 </a:t>
            </a:r>
            <a:r>
              <a:rPr lang="en-US" sz="2200" dirty="0" err="1" smtClean="0"/>
              <a:t>MeV</a:t>
            </a:r>
            <a:r>
              <a:rPr lang="en-US" sz="2200" dirty="0"/>
              <a:t> </a:t>
            </a:r>
            <a:r>
              <a:rPr lang="en-US" sz="2200" dirty="0" err="1" smtClean="0"/>
              <a:t>linac</a:t>
            </a:r>
            <a:r>
              <a:rPr lang="en-US" sz="2200" dirty="0" smtClean="0"/>
              <a:t>, electrons  on Uranium target + moderator to obtain a </a:t>
            </a:r>
            <a:r>
              <a:rPr lang="en-US" sz="2200" dirty="0" smtClean="0">
                <a:solidFill>
                  <a:srgbClr val="0000FF"/>
                </a:solidFill>
              </a:rPr>
              <a:t>white spectra</a:t>
            </a:r>
            <a:r>
              <a:rPr lang="en-US" sz="2200" dirty="0" smtClean="0">
                <a:solidFill>
                  <a:srgbClr val="660066"/>
                </a:solidFill>
              </a:rPr>
              <a:t> </a:t>
            </a:r>
            <a:r>
              <a:rPr lang="en-US" sz="2200" dirty="0" smtClean="0"/>
              <a:t>neutron beam</a:t>
            </a:r>
          </a:p>
          <a:p>
            <a:pPr>
              <a:buNone/>
            </a:pPr>
            <a:r>
              <a:rPr lang="en-US" sz="2200" dirty="0" smtClean="0">
                <a:solidFill>
                  <a:srgbClr val="000090"/>
                </a:solidFill>
              </a:rPr>
              <a:t>   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The main goals are: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Measure the  </a:t>
            </a:r>
            <a:r>
              <a:rPr lang="en-US" sz="1800" dirty="0" smtClean="0">
                <a:solidFill>
                  <a:srgbClr val="800000"/>
                </a:solidFill>
              </a:rPr>
              <a:t>Dark current/noise</a:t>
            </a:r>
            <a:r>
              <a:rPr lang="en-US" sz="1800" dirty="0" smtClean="0">
                <a:solidFill>
                  <a:srgbClr val="000000"/>
                </a:solidFill>
              </a:rPr>
              <a:t> with dose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Monitor the </a:t>
            </a:r>
            <a:r>
              <a:rPr lang="en-US" sz="1800" dirty="0" smtClean="0">
                <a:solidFill>
                  <a:srgbClr val="800000"/>
                </a:solidFill>
              </a:rPr>
              <a:t>gain and  the signal waveform </a:t>
            </a:r>
            <a:r>
              <a:rPr lang="en-US" sz="1800" dirty="0" smtClean="0">
                <a:solidFill>
                  <a:srgbClr val="000000"/>
                </a:solidFill>
              </a:rPr>
              <a:t>with dose (illuminating the devices with a LED) 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Estimate the </a:t>
            </a:r>
            <a:r>
              <a:rPr lang="en-US" sz="1800" dirty="0" smtClean="0">
                <a:solidFill>
                  <a:srgbClr val="800000"/>
                </a:solidFill>
              </a:rPr>
              <a:t>neutron flux reduction power </a:t>
            </a:r>
            <a:r>
              <a:rPr lang="en-US" sz="1800" dirty="0" smtClean="0">
                <a:solidFill>
                  <a:srgbClr val="000000"/>
                </a:solidFill>
              </a:rPr>
              <a:t>of  various amounts </a:t>
            </a:r>
            <a:r>
              <a:rPr lang="en-US" sz="1800" dirty="0" smtClean="0">
                <a:solidFill>
                  <a:srgbClr val="800000"/>
                </a:solidFill>
              </a:rPr>
              <a:t>of Boron loaded Polyethylene </a:t>
            </a:r>
            <a:r>
              <a:rPr lang="en-US" sz="1800" dirty="0" smtClean="0">
                <a:solidFill>
                  <a:srgbClr val="000000"/>
                </a:solidFill>
              </a:rPr>
              <a:t>(2 ,5, 10 cm)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solidFill>
                  <a:srgbClr val="000000"/>
                </a:solidFill>
              </a:rPr>
              <a:t>Integrate a total dose of </a:t>
            </a:r>
            <a:r>
              <a:rPr lang="en-US" sz="1800" dirty="0" smtClean="0">
                <a:solidFill>
                  <a:srgbClr val="800000"/>
                </a:solidFill>
              </a:rPr>
              <a:t>~ 7.5 </a:t>
            </a:r>
            <a:r>
              <a:rPr lang="en-US" sz="1800" dirty="0" err="1" smtClean="0">
                <a:solidFill>
                  <a:srgbClr val="800000"/>
                </a:solidFill>
              </a:rPr>
              <a:t>x</a:t>
            </a:r>
            <a:r>
              <a:rPr lang="en-US" sz="1800" dirty="0" smtClean="0">
                <a:solidFill>
                  <a:srgbClr val="800000"/>
                </a:solidFill>
              </a:rPr>
              <a:t> 10</a:t>
            </a:r>
            <a:r>
              <a:rPr lang="en-US" sz="1800" baseline="30000" dirty="0" smtClean="0">
                <a:solidFill>
                  <a:srgbClr val="800000"/>
                </a:solidFill>
              </a:rPr>
              <a:t>11 </a:t>
            </a:r>
            <a:r>
              <a:rPr lang="en-US" sz="1800" dirty="0" smtClean="0">
                <a:solidFill>
                  <a:srgbClr val="800000"/>
                </a:solidFill>
              </a:rPr>
              <a:t>n/cm</a:t>
            </a:r>
            <a:r>
              <a:rPr lang="en-US" sz="1800" baseline="30000" dirty="0" smtClean="0">
                <a:solidFill>
                  <a:srgbClr val="800000"/>
                </a:solidFill>
              </a:rPr>
              <a:t>2</a:t>
            </a:r>
            <a:r>
              <a:rPr lang="en-US" sz="1800" dirty="0" smtClean="0">
                <a:solidFill>
                  <a:srgbClr val="800000"/>
                </a:solidFill>
              </a:rPr>
              <a:t>  </a:t>
            </a:r>
            <a:r>
              <a:rPr lang="en-US" sz="1800" dirty="0" smtClean="0">
                <a:solidFill>
                  <a:srgbClr val="000000"/>
                </a:solidFill>
              </a:rPr>
              <a:t>(approximately 10 years  </a:t>
            </a:r>
            <a:r>
              <a:rPr lang="en-US" sz="1800" dirty="0" err="1" smtClean="0">
                <a:solidFill>
                  <a:srgbClr val="000000"/>
                </a:solidFill>
              </a:rPr>
              <a:t>x</a:t>
            </a:r>
            <a:r>
              <a:rPr lang="en-US" sz="1800" dirty="0" smtClean="0">
                <a:solidFill>
                  <a:srgbClr val="000000"/>
                </a:solidFill>
              </a:rPr>
              <a:t>  safety factor 5)</a:t>
            </a:r>
            <a:r>
              <a:rPr lang="en-US" sz="2000" dirty="0" smtClean="0">
                <a:solidFill>
                  <a:srgbClr val="000000"/>
                </a:solidFill>
              </a:rPr>
              <a:t>       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" name="Picture 3" descr="WBB_0041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912" y="1066800"/>
            <a:ext cx="3599688" cy="2410968"/>
          </a:xfrm>
          <a:prstGeom prst="rect">
            <a:avLst/>
          </a:prstGeom>
        </p:spPr>
      </p:pic>
      <p:pic>
        <p:nvPicPr>
          <p:cNvPr id="5" name="Picture 4" descr="WBB_0040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12" y="3886200"/>
            <a:ext cx="3599688" cy="241096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A9E37-58BD-FC49-BFCB-EEFDB3FF6D4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591</Words>
  <Application>Microsoft Macintosh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R&amp;D ongoing activities </vt:lpstr>
      <vt:lpstr>R&amp;D:    Ongoing Activities  </vt:lpstr>
      <vt:lpstr>Preliminary results on light yield with 10 cm scintillator bar  </vt:lpstr>
      <vt:lpstr>Calibration </vt:lpstr>
      <vt:lpstr>Slide 5</vt:lpstr>
      <vt:lpstr>Slide 6</vt:lpstr>
      <vt:lpstr>Preparation of the GELINA test </vt:lpstr>
      <vt:lpstr>The radiation issue: Expected Neutron Rates </vt:lpstr>
      <vt:lpstr>The radiation issue: Irradiation test at Gelina</vt:lpstr>
      <vt:lpstr>The setup </vt:lpstr>
      <vt:lpstr>Conclusions </vt:lpstr>
    </vt:vector>
  </TitlesOfParts>
  <Company>INFN - Sezione di Ferrara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IFR overall status</dc:title>
  <dc:creator>Wander Baldini</dc:creator>
  <cp:lastModifiedBy>Wander Baldini</cp:lastModifiedBy>
  <cp:revision>233</cp:revision>
  <dcterms:created xsi:type="dcterms:W3CDTF">2012-06-01T14:56:50Z</dcterms:created>
  <dcterms:modified xsi:type="dcterms:W3CDTF">2012-06-01T17:34:03Z</dcterms:modified>
</cp:coreProperties>
</file>