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embeddings/Microsoft_Equation3.bin" ContentType="application/vnd.openxmlformats-officedocument.oleObject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61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-88" y="1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Relationship Id="rId3" Type="http://schemas.openxmlformats.org/officeDocument/2006/relationships/image" Target="../media/image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2B05-C526-1549-8DB2-E34C24C14130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487A-4D77-4142-9E56-C7685C2625C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487A-4D77-4142-9E56-C7685C2625C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5A72-4003-DF45-9280-8A9A20917D7C}" type="datetimeFigureOut">
              <a:rPr lang="it-IT" smtClean="0"/>
              <a:pPr/>
              <a:t>29-05-2012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3F19-A57F-484A-A5C0-F976AF585CA9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Continuum </a:t>
            </a:r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err="1" smtClean="0"/>
              <a:t>endcap</a:t>
            </a:r>
            <a:r>
              <a:rPr lang="it-IT" dirty="0" smtClean="0"/>
              <a:t> </a:t>
            </a:r>
            <a:r>
              <a:rPr lang="it-IT" dirty="0" err="1" smtClean="0"/>
              <a:t>shell</a:t>
            </a:r>
            <a:r>
              <a:rPr lang="it-IT" dirty="0" smtClean="0"/>
              <a:t> moduli in </a:t>
            </a:r>
            <a:br>
              <a:rPr lang="it-IT" dirty="0" smtClean="0"/>
            </a:br>
            <a:r>
              <a:rPr lang="it-IT" dirty="0" smtClean="0"/>
              <a:t>SUPER-B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488272"/>
            <a:ext cx="6400800" cy="2150528"/>
          </a:xfrm>
        </p:spPr>
        <p:txBody>
          <a:bodyPr>
            <a:normAutofit fontScale="47500" lnSpcReduction="20000"/>
          </a:bodyPr>
          <a:lstStyle/>
          <a:p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the team at the “Università Politecnica delle Marche”:</a:t>
            </a:r>
          </a:p>
          <a:p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Fabrizio Davì, Daniele </a:t>
            </a:r>
            <a:r>
              <a:rPr lang="it-IT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Rinaldi</a:t>
            </a:r>
            <a:r>
              <a:rPr lang="it-IT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(* and  INFN) </a:t>
            </a:r>
          </a:p>
          <a:p>
            <a:r>
              <a:rPr lang="it-IT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Giovanni </a:t>
            </a:r>
            <a:r>
              <a:rPr lang="it-IT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Lancioni</a:t>
            </a:r>
            <a:r>
              <a:rPr lang="it-IT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Michele Serpilli, </a:t>
            </a:r>
          </a:p>
          <a:p>
            <a:r>
              <a:rPr lang="it-IT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Dario Genovese, Moreno </a:t>
            </a:r>
            <a:r>
              <a:rPr lang="it-IT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Paciaroni</a:t>
            </a:r>
            <a:endParaRPr lang="it-IT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it-I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Departments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DICEA,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SIMAU*</a:t>
            </a: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Continuum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microstructure</a:t>
            </a:r>
            <a:endParaRPr lang="it-IT" dirty="0" smtClean="0"/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smtClean="0">
                <a:ea typeface="+mn-ea"/>
                <a:cs typeface="+mn-cs"/>
              </a:rPr>
              <a:t>In </a:t>
            </a:r>
            <a:r>
              <a:rPr lang="it-IT" sz="2000" dirty="0" err="1" smtClean="0">
                <a:ea typeface="+mn-ea"/>
                <a:cs typeface="+mn-cs"/>
              </a:rPr>
              <a:t>such</a:t>
            </a:r>
            <a:r>
              <a:rPr lang="it-IT" sz="2000" dirty="0" smtClean="0">
                <a:ea typeface="+mn-ea"/>
                <a:cs typeface="+mn-cs"/>
              </a:rPr>
              <a:t> a </a:t>
            </a:r>
            <a:r>
              <a:rPr lang="it-IT" sz="2000" dirty="0" err="1" smtClean="0">
                <a:ea typeface="+mn-ea"/>
                <a:cs typeface="+mn-cs"/>
              </a:rPr>
              <a:t>theory</a:t>
            </a:r>
            <a:r>
              <a:rPr lang="it-IT" sz="2000" dirty="0" smtClean="0">
                <a:ea typeface="+mn-ea"/>
                <a:cs typeface="+mn-cs"/>
              </a:rPr>
              <a:t>, </a:t>
            </a:r>
            <a:r>
              <a:rPr lang="it-IT" sz="2000" dirty="0" err="1" smtClean="0">
                <a:ea typeface="+mn-ea"/>
                <a:cs typeface="+mn-cs"/>
              </a:rPr>
              <a:t>besides</a:t>
            </a:r>
            <a:r>
              <a:rPr lang="it-IT" sz="2000" dirty="0" smtClean="0">
                <a:ea typeface="+mn-ea"/>
                <a:cs typeface="+mn-cs"/>
              </a:rPr>
              <a:t> the standard stress and </a:t>
            </a:r>
            <a:r>
              <a:rPr lang="it-IT" sz="2000" dirty="0" err="1" smtClean="0">
                <a:ea typeface="+mn-ea"/>
                <a:cs typeface="+mn-cs"/>
              </a:rPr>
              <a:t>deformation</a:t>
            </a:r>
            <a:r>
              <a:rPr lang="it-IT" sz="2000" dirty="0" smtClean="0">
                <a:ea typeface="+mn-ea"/>
                <a:cs typeface="+mn-cs"/>
              </a:rPr>
              <a:t> </a:t>
            </a:r>
            <a:r>
              <a:rPr lang="it-IT" sz="2000" dirty="0" err="1" smtClean="0">
                <a:ea typeface="+mn-ea"/>
                <a:cs typeface="+mn-cs"/>
              </a:rPr>
              <a:t>tensorial</a:t>
            </a:r>
            <a:r>
              <a:rPr lang="it-IT" sz="2000" dirty="0" smtClean="0">
                <a:ea typeface="+mn-ea"/>
                <a:cs typeface="+mn-cs"/>
              </a:rPr>
              <a:t> </a:t>
            </a:r>
            <a:r>
              <a:rPr lang="it-IT" sz="2000" dirty="0" err="1" smtClean="0">
                <a:ea typeface="+mn-ea"/>
                <a:cs typeface="+mn-cs"/>
              </a:rPr>
              <a:t>measures</a:t>
            </a:r>
            <a:r>
              <a:rPr lang="it-IT" sz="2000" dirty="0" smtClean="0">
                <a:ea typeface="+mn-ea"/>
                <a:cs typeface="+mn-cs"/>
              </a:rPr>
              <a:t> </a:t>
            </a:r>
            <a:r>
              <a:rPr lang="it-IT" sz="2000" b="1" dirty="0" err="1" smtClean="0">
                <a:latin typeface="Times New Roman"/>
                <a:ea typeface="+mn-ea"/>
                <a:cs typeface="+mn-cs"/>
              </a:rPr>
              <a:t>T</a:t>
            </a:r>
            <a:r>
              <a:rPr lang="it-IT" sz="2000" dirty="0" smtClean="0">
                <a:ea typeface="+mn-ea"/>
                <a:cs typeface="+mn-cs"/>
              </a:rPr>
              <a:t> (stress) and </a:t>
            </a:r>
            <a:r>
              <a:rPr lang="it-IT" sz="2000" b="1" dirty="0" smtClean="0">
                <a:latin typeface="Times New Roman"/>
                <a:ea typeface="+mn-ea"/>
                <a:cs typeface="+mn-cs"/>
              </a:rPr>
              <a:t>E</a:t>
            </a:r>
            <a:r>
              <a:rPr lang="it-IT" sz="2000" dirty="0" smtClean="0">
                <a:ea typeface="+mn-ea"/>
                <a:cs typeface="+mn-cs"/>
              </a:rPr>
              <a:t> (strain) </a:t>
            </a:r>
            <a:r>
              <a:rPr lang="it-IT" sz="2000" dirty="0" err="1" smtClean="0">
                <a:ea typeface="+mn-ea"/>
                <a:cs typeface="+mn-cs"/>
              </a:rPr>
              <a:t>we</a:t>
            </a:r>
            <a:r>
              <a:rPr lang="it-IT" sz="2000" dirty="0" smtClean="0">
                <a:ea typeface="+mn-ea"/>
                <a:cs typeface="+mn-cs"/>
              </a:rPr>
              <a:t> </a:t>
            </a:r>
            <a:r>
              <a:rPr lang="it-IT" sz="2000" dirty="0" err="1" smtClean="0">
                <a:ea typeface="+mn-ea"/>
                <a:cs typeface="+mn-cs"/>
              </a:rPr>
              <a:t>have</a:t>
            </a:r>
            <a:r>
              <a:rPr lang="it-IT" sz="2000" dirty="0" smtClean="0">
                <a:ea typeface="+mn-ea"/>
                <a:cs typeface="+mn-cs"/>
              </a:rPr>
              <a:t> </a:t>
            </a:r>
            <a:r>
              <a:rPr lang="it-IT" sz="2000" dirty="0" err="1" smtClean="0">
                <a:ea typeface="+mn-ea"/>
                <a:cs typeface="+mn-cs"/>
              </a:rPr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local</a:t>
            </a:r>
            <a:r>
              <a:rPr lang="it-IT" sz="2000" dirty="0" smtClean="0"/>
              <a:t> stress </a:t>
            </a:r>
            <a:r>
              <a:rPr lang="it-IT" sz="2000" dirty="0" err="1" smtClean="0"/>
              <a:t>measures</a:t>
            </a:r>
            <a:r>
              <a:rPr lang="it-IT" sz="2000" dirty="0" smtClean="0"/>
              <a:t>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depends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microstructure</a:t>
            </a:r>
            <a:r>
              <a:rPr lang="it-IT" sz="2000" dirty="0" smtClean="0"/>
              <a:t> </a:t>
            </a:r>
            <a:r>
              <a:rPr lang="it-IT" sz="2000" dirty="0" err="1" smtClean="0"/>
              <a:t>described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b="1" dirty="0" smtClean="0"/>
              <a:t>d</a:t>
            </a:r>
            <a:r>
              <a:rPr lang="it-IT" sz="2000" dirty="0" smtClean="0"/>
              <a:t>a: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sz="2000" dirty="0" smtClean="0">
              <a:ea typeface="+mn-ea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smtClean="0"/>
              <a:t>The </a:t>
            </a:r>
            <a:r>
              <a:rPr lang="it-IT" sz="2000" dirty="0" err="1" smtClean="0"/>
              <a:t>interactive</a:t>
            </a:r>
            <a:r>
              <a:rPr lang="it-IT" sz="2000" dirty="0" smtClean="0"/>
              <a:t> </a:t>
            </a:r>
            <a:r>
              <a:rPr lang="it-IT" sz="2000" dirty="0" err="1" smtClean="0"/>
              <a:t>microforce</a:t>
            </a:r>
            <a:r>
              <a:rPr lang="it-IT" sz="2000" dirty="0" smtClean="0"/>
              <a:t> </a:t>
            </a:r>
            <a:r>
              <a:rPr lang="it-IT" sz="2000" b="1" dirty="0" err="1" smtClean="0"/>
              <a:t>k</a:t>
            </a:r>
            <a:r>
              <a:rPr lang="it-IT" sz="2000" dirty="0" smtClean="0"/>
              <a:t>, a </a:t>
            </a:r>
            <a:r>
              <a:rPr lang="it-IT" sz="2000" dirty="0" err="1" smtClean="0"/>
              <a:t>vectorial</a:t>
            </a:r>
            <a:r>
              <a:rPr lang="it-IT" sz="2000" dirty="0" smtClean="0"/>
              <a:t> </a:t>
            </a:r>
            <a:r>
              <a:rPr lang="it-IT" sz="2000" dirty="0" err="1" smtClean="0"/>
              <a:t>quantity</a:t>
            </a:r>
            <a:r>
              <a:rPr lang="it-IT" sz="2000" dirty="0" smtClean="0"/>
              <a:t>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accounts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interactions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the body and the </a:t>
            </a:r>
            <a:r>
              <a:rPr lang="it-IT" sz="2000" dirty="0" err="1" smtClean="0"/>
              <a:t>microstructure</a:t>
            </a:r>
            <a:r>
              <a:rPr lang="it-IT" sz="2000" dirty="0" smtClean="0"/>
              <a:t> (in </a:t>
            </a:r>
            <a:r>
              <a:rPr lang="it-IT" sz="2000" dirty="0" err="1" smtClean="0"/>
              <a:t>our</a:t>
            </a:r>
            <a:r>
              <a:rPr lang="it-IT" sz="2000" dirty="0" smtClean="0"/>
              <a:t> case: the stress at the </a:t>
            </a:r>
            <a:r>
              <a:rPr lang="it-IT" sz="2000" dirty="0" err="1" smtClean="0"/>
              <a:t>joints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the </a:t>
            </a:r>
            <a:r>
              <a:rPr lang="it-IT" sz="2000" dirty="0" err="1" smtClean="0"/>
              <a:t>walls</a:t>
            </a:r>
            <a:r>
              <a:rPr lang="it-IT" sz="2000" dirty="0" smtClean="0"/>
              <a:t>);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sz="2000" dirty="0" smtClean="0">
              <a:ea typeface="+mn-ea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smtClean="0"/>
              <a:t>The microstress </a:t>
            </a:r>
            <a:r>
              <a:rPr lang="it-IT" sz="2000" b="1" dirty="0" err="1" smtClean="0"/>
              <a:t>T</a:t>
            </a:r>
            <a:r>
              <a:rPr lang="it-IT" sz="2000" dirty="0" smtClean="0"/>
              <a:t>,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accounts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space</a:t>
            </a:r>
            <a:r>
              <a:rPr lang="it-IT" sz="2000" dirty="0" smtClean="0"/>
              <a:t> </a:t>
            </a:r>
            <a:r>
              <a:rPr lang="it-IT" sz="2000" dirty="0" err="1" smtClean="0"/>
              <a:t>changes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microstructure</a:t>
            </a:r>
            <a:r>
              <a:rPr lang="it-IT" sz="2000" dirty="0" smtClean="0"/>
              <a:t> (in </a:t>
            </a:r>
            <a:r>
              <a:rPr lang="it-IT" sz="2000" dirty="0" err="1" smtClean="0"/>
              <a:t>our</a:t>
            </a:r>
            <a:r>
              <a:rPr lang="it-IT" sz="2000" dirty="0" smtClean="0"/>
              <a:t> case the </a:t>
            </a:r>
            <a:r>
              <a:rPr lang="it-IT" sz="2000" dirty="0" err="1" smtClean="0"/>
              <a:t>effect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chamfering</a:t>
            </a:r>
            <a:r>
              <a:rPr lang="it-IT" sz="2000" dirty="0" smtClean="0"/>
              <a:t>).</a:t>
            </a:r>
            <a:endParaRPr lang="it-IT" sz="2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sz="2800" dirty="0" smtClean="0"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5BD-62B7-4C44-90C7-B1DD4AC08F02}" type="slidenum">
              <a:rPr lang="it-IT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 smtClean="0"/>
              <a:t>Constitutive</a:t>
            </a:r>
            <a:r>
              <a:rPr lang="it-IT" dirty="0" smtClean="0"/>
              <a:t> relations</a:t>
            </a:r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t-IT" sz="1800" dirty="0" smtClean="0">
                <a:ea typeface="+mn-ea"/>
                <a:cs typeface="+mn-cs"/>
              </a:rPr>
              <a:t>The </a:t>
            </a:r>
            <a:r>
              <a:rPr lang="it-IT" sz="1800" dirty="0" err="1" smtClean="0">
                <a:ea typeface="+mn-ea"/>
                <a:cs typeface="+mn-cs"/>
              </a:rPr>
              <a:t>constitutive</a:t>
            </a:r>
            <a:r>
              <a:rPr lang="it-IT" sz="1800" dirty="0" smtClean="0">
                <a:ea typeface="+mn-ea"/>
                <a:cs typeface="+mn-cs"/>
              </a:rPr>
              <a:t> relations </a:t>
            </a:r>
            <a:r>
              <a:rPr lang="it-IT" sz="1800" dirty="0" err="1" smtClean="0">
                <a:ea typeface="+mn-ea"/>
                <a:cs typeface="+mn-cs"/>
              </a:rPr>
              <a:t>describe</a:t>
            </a:r>
            <a:r>
              <a:rPr lang="it-IT" sz="1800" dirty="0" smtClean="0">
                <a:ea typeface="+mn-ea"/>
                <a:cs typeface="+mn-cs"/>
              </a:rPr>
              <a:t> the the stress-strain relations </a:t>
            </a:r>
            <a:r>
              <a:rPr lang="it-IT" sz="1800" dirty="0" err="1" smtClean="0">
                <a:ea typeface="+mn-ea"/>
                <a:cs typeface="+mn-cs"/>
              </a:rPr>
              <a:t>induced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by</a:t>
            </a:r>
            <a:r>
              <a:rPr lang="it-IT" sz="1800" dirty="0" smtClean="0">
                <a:ea typeface="+mn-ea"/>
                <a:cs typeface="+mn-cs"/>
              </a:rPr>
              <a:t> the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t-IT" sz="1800" dirty="0" smtClean="0">
                <a:ea typeface="+mn-ea"/>
                <a:cs typeface="+mn-cs"/>
              </a:rPr>
              <a:t>material, </a:t>
            </a:r>
            <a:r>
              <a:rPr lang="it-IT" sz="1800" dirty="0" err="1" smtClean="0">
                <a:ea typeface="+mn-ea"/>
                <a:cs typeface="+mn-cs"/>
              </a:rPr>
              <a:t>its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geometry</a:t>
            </a:r>
            <a:r>
              <a:rPr lang="it-IT" sz="1800" dirty="0" smtClean="0">
                <a:ea typeface="+mn-ea"/>
                <a:cs typeface="+mn-cs"/>
              </a:rPr>
              <a:t> and the </a:t>
            </a:r>
            <a:r>
              <a:rPr lang="it-IT" sz="1800" dirty="0" err="1" smtClean="0">
                <a:ea typeface="+mn-ea"/>
                <a:cs typeface="+mn-cs"/>
              </a:rPr>
              <a:t>cross-section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peculiarities</a:t>
            </a:r>
            <a:r>
              <a:rPr lang="it-IT" sz="1800" dirty="0" smtClean="0">
                <a:ea typeface="+mn-ea"/>
                <a:cs typeface="+mn-cs"/>
              </a:rPr>
              <a:t>: in </a:t>
            </a:r>
            <a:r>
              <a:rPr lang="it-IT" sz="1800" dirty="0" err="1" smtClean="0">
                <a:ea typeface="+mn-ea"/>
                <a:cs typeface="+mn-cs"/>
              </a:rPr>
              <a:t>our</a:t>
            </a:r>
            <a:r>
              <a:rPr lang="it-IT" sz="1800" dirty="0" smtClean="0">
                <a:ea typeface="+mn-ea"/>
                <a:cs typeface="+mn-cs"/>
              </a:rPr>
              <a:t> case </a:t>
            </a:r>
            <a:r>
              <a:rPr lang="it-IT" sz="1800" dirty="0" err="1" smtClean="0">
                <a:ea typeface="+mn-ea"/>
                <a:cs typeface="+mn-cs"/>
              </a:rPr>
              <a:t>besides</a:t>
            </a:r>
            <a:r>
              <a:rPr lang="it-IT" sz="1800" dirty="0" smtClean="0">
                <a:ea typeface="+mn-ea"/>
                <a:cs typeface="+mn-cs"/>
              </a:rPr>
              <a:t> the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t-IT" sz="1800" dirty="0" smtClean="0">
                <a:ea typeface="+mn-ea"/>
                <a:cs typeface="+mn-cs"/>
              </a:rPr>
              <a:t>standard </a:t>
            </a:r>
            <a:r>
              <a:rPr lang="it-IT" sz="1800" dirty="0" err="1" smtClean="0">
                <a:ea typeface="+mn-ea"/>
                <a:cs typeface="+mn-cs"/>
              </a:rPr>
              <a:t>terms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we</a:t>
            </a:r>
            <a:r>
              <a:rPr lang="it-IT" sz="1800" dirty="0" smtClean="0">
                <a:ea typeface="+mn-ea"/>
                <a:cs typeface="+mn-cs"/>
              </a:rPr>
              <a:t> account </a:t>
            </a:r>
            <a:r>
              <a:rPr lang="it-IT" sz="1800" dirty="0" err="1" smtClean="0">
                <a:ea typeface="+mn-ea"/>
                <a:cs typeface="+mn-cs"/>
              </a:rPr>
              <a:t>for</a:t>
            </a:r>
            <a:r>
              <a:rPr lang="it-IT" sz="1800" dirty="0" smtClean="0">
                <a:ea typeface="+mn-ea"/>
                <a:cs typeface="+mn-cs"/>
              </a:rPr>
              <a:t> the </a:t>
            </a:r>
            <a:r>
              <a:rPr lang="it-IT" sz="1800" dirty="0" err="1" smtClean="0">
                <a:ea typeface="+mn-ea"/>
                <a:cs typeface="+mn-cs"/>
              </a:rPr>
              <a:t>local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effects</a:t>
            </a:r>
            <a:r>
              <a:rPr lang="it-IT" sz="1800" dirty="0" smtClean="0">
                <a:ea typeface="+mn-ea"/>
                <a:cs typeface="+mn-cs"/>
              </a:rPr>
              <a:t> (in </a:t>
            </a:r>
            <a:r>
              <a:rPr lang="it-IT" sz="1800" dirty="0" err="1" smtClean="0">
                <a:ea typeface="+mn-ea"/>
                <a:cs typeface="+mn-cs"/>
              </a:rPr>
              <a:t>red</a:t>
            </a:r>
            <a:r>
              <a:rPr lang="it-IT" sz="1800" dirty="0" smtClean="0">
                <a:ea typeface="+mn-ea"/>
                <a:cs typeface="+mn-cs"/>
              </a:rPr>
              <a:t>):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sz="1800" dirty="0" smtClean="0"/>
          </a:p>
          <a:p>
            <a:pPr>
              <a:buNone/>
              <a:defRPr/>
            </a:pPr>
            <a:r>
              <a:rPr lang="it-IT" sz="1800" dirty="0" smtClean="0">
                <a:ea typeface="+mn-ea"/>
                <a:cs typeface="+mn-cs"/>
              </a:rPr>
              <a:t>	</a:t>
            </a:r>
            <a:r>
              <a:rPr lang="it-IT" sz="2000" b="1" dirty="0" err="1" smtClean="0">
                <a:latin typeface="Times New Roman"/>
                <a:ea typeface="+mn-ea"/>
                <a:cs typeface="+mn-cs"/>
              </a:rPr>
              <a:t>T</a:t>
            </a:r>
            <a:r>
              <a:rPr lang="it-IT" sz="2000" dirty="0" smtClean="0">
                <a:latin typeface="Times New Roman"/>
                <a:ea typeface="+mn-ea"/>
                <a:cs typeface="+mn-cs"/>
              </a:rPr>
              <a:t>(</a:t>
            </a:r>
            <a:r>
              <a:rPr lang="it-IT" sz="2000" b="1" dirty="0" smtClean="0">
                <a:latin typeface="Times New Roman"/>
                <a:ea typeface="+mn-ea"/>
                <a:cs typeface="+mn-cs"/>
              </a:rPr>
              <a:t>E</a:t>
            </a:r>
            <a:r>
              <a:rPr lang="it-IT" sz="2000" dirty="0" smtClean="0">
                <a:latin typeface="Times New Roman"/>
                <a:ea typeface="+mn-ea"/>
                <a:cs typeface="+mn-cs"/>
              </a:rPr>
              <a:t>, </a:t>
            </a:r>
            <a:r>
              <a:rPr lang="it-IT" sz="2000" b="1" dirty="0" smtClean="0">
                <a:ea typeface="+mn-ea"/>
                <a:cs typeface="+mn-cs"/>
              </a:rPr>
              <a:t>d</a:t>
            </a:r>
            <a:r>
              <a:rPr lang="it-IT" sz="2000" baseline="-25000" dirty="0" smtClean="0">
                <a:latin typeface="Symbol"/>
                <a:ea typeface="+mn-ea"/>
                <a:cs typeface="+mn-cs"/>
              </a:rPr>
              <a:t>a</a:t>
            </a:r>
            <a:r>
              <a:rPr lang="it-IT" sz="2000" dirty="0" smtClean="0">
                <a:latin typeface="Times New Roman"/>
                <a:ea typeface="+mn-ea"/>
                <a:cs typeface="+mn-cs"/>
              </a:rPr>
              <a:t>)</a:t>
            </a:r>
            <a:r>
              <a:rPr lang="it-IT" sz="2000" dirty="0" err="1" smtClean="0">
                <a:latin typeface="Times New Roman"/>
                <a:ea typeface="+mn-ea"/>
                <a:cs typeface="+mn-cs"/>
              </a:rPr>
              <a:t>=C</a:t>
            </a:r>
            <a:r>
              <a:rPr lang="it-IT" sz="2000" dirty="0" smtClean="0">
                <a:latin typeface="Times New Roman"/>
                <a:ea typeface="+mn-ea"/>
                <a:cs typeface="+mn-cs"/>
              </a:rPr>
              <a:t>[</a:t>
            </a:r>
            <a:r>
              <a:rPr lang="it-IT" sz="2000" b="1" dirty="0" smtClean="0">
                <a:latin typeface="Times New Roman"/>
                <a:ea typeface="+mn-ea"/>
                <a:cs typeface="+mn-cs"/>
              </a:rPr>
              <a:t>E</a:t>
            </a:r>
            <a:r>
              <a:rPr lang="it-IT" sz="2000" dirty="0" smtClean="0">
                <a:latin typeface="Times New Roman"/>
                <a:ea typeface="+mn-ea"/>
                <a:cs typeface="+mn-cs"/>
              </a:rPr>
              <a:t>] 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+ h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a 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[</a:t>
            </a:r>
            <a:r>
              <a:rPr lang="it-IT" sz="2000" b="1" dirty="0" smtClean="0">
                <a:solidFill>
                  <a:srgbClr val="FF0000"/>
                </a:solidFill>
              </a:rPr>
              <a:t>d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]</a:t>
            </a:r>
            <a:endParaRPr lang="it-IT" sz="2000" dirty="0" smtClean="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  <a:p>
            <a:pPr>
              <a:buNone/>
              <a:defRPr/>
            </a:pPr>
            <a:r>
              <a:rPr lang="it-IT" sz="2000" dirty="0" smtClean="0">
                <a:latin typeface="Times New Roman"/>
              </a:rPr>
              <a:t>	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/>
              </a:rPr>
              <a:t>T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it-IT" sz="2000" dirty="0" err="1" smtClean="0">
                <a:solidFill>
                  <a:srgbClr val="FF0000"/>
                </a:solidFill>
                <a:latin typeface="Times New Roman"/>
              </a:rPr>
              <a:t>grad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d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)</a:t>
            </a:r>
            <a:r>
              <a:rPr lang="it-IT" sz="2000" dirty="0" err="1" smtClean="0">
                <a:solidFill>
                  <a:srgbClr val="FF0000"/>
                </a:solidFill>
                <a:latin typeface="Times New Roman"/>
              </a:rPr>
              <a:t>=A</a:t>
            </a:r>
            <a:r>
              <a:rPr lang="it-IT" sz="2000" baseline="-25000" dirty="0" err="1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[</a:t>
            </a:r>
            <a:r>
              <a:rPr lang="it-IT" sz="2000" dirty="0" err="1" smtClean="0">
                <a:solidFill>
                  <a:srgbClr val="FF0000"/>
                </a:solidFill>
                <a:latin typeface="Times New Roman"/>
              </a:rPr>
              <a:t>grad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d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]</a:t>
            </a:r>
          </a:p>
          <a:p>
            <a:pPr>
              <a:buNone/>
              <a:defRPr/>
            </a:pPr>
            <a:r>
              <a:rPr lang="it-IT" sz="20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	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/>
              </a:rPr>
              <a:t>k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</a:rPr>
              <a:t>E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it-IT" sz="2000" b="1" dirty="0" smtClean="0">
                <a:solidFill>
                  <a:srgbClr val="FF0000"/>
                </a:solidFill>
              </a:rPr>
              <a:t>d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)</a:t>
            </a:r>
            <a:r>
              <a:rPr lang="it-IT" sz="2000" dirty="0" err="1" smtClean="0">
                <a:solidFill>
                  <a:srgbClr val="FF0000"/>
                </a:solidFill>
                <a:latin typeface="Times New Roman"/>
              </a:rPr>
              <a:t>=B</a:t>
            </a:r>
            <a:r>
              <a:rPr lang="it-IT" sz="2000" baseline="-25000" dirty="0" err="1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[</a:t>
            </a:r>
            <a:r>
              <a:rPr lang="it-IT" sz="2000" b="1" dirty="0" smtClean="0">
                <a:solidFill>
                  <a:srgbClr val="FF0000"/>
                </a:solidFill>
              </a:rPr>
              <a:t>d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] + </a:t>
            </a:r>
            <a:r>
              <a:rPr lang="it-IT" sz="2000" dirty="0" err="1" smtClean="0">
                <a:solidFill>
                  <a:srgbClr val="FF0000"/>
                </a:solidFill>
                <a:latin typeface="Times New Roman"/>
              </a:rPr>
              <a:t>h</a:t>
            </a:r>
            <a:r>
              <a:rPr lang="it-IT" sz="2000" baseline="-25000" dirty="0" err="1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baseline="30000" dirty="0" err="1" smtClean="0">
                <a:solidFill>
                  <a:srgbClr val="FF0000"/>
                </a:solidFill>
                <a:latin typeface="Times New Roman"/>
              </a:rPr>
              <a:t>T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[E]</a:t>
            </a:r>
            <a:endParaRPr lang="it-IT" sz="2000" dirty="0" smtClean="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sz="18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sz="1800" dirty="0" smtClean="0">
              <a:ea typeface="+mn-ea"/>
              <a:cs typeface="+mn-cs"/>
            </a:endParaRPr>
          </a:p>
          <a:p>
            <a:pPr>
              <a:buNone/>
              <a:defRPr/>
            </a:pPr>
            <a:r>
              <a:rPr lang="it-IT" sz="1800" dirty="0" smtClean="0"/>
              <a:t>The </a:t>
            </a:r>
            <a:r>
              <a:rPr lang="it-IT" sz="1800" dirty="0" err="1" smtClean="0"/>
              <a:t>tensorial</a:t>
            </a:r>
            <a:r>
              <a:rPr lang="it-IT" sz="1800" dirty="0" smtClean="0"/>
              <a:t> </a:t>
            </a:r>
            <a:r>
              <a:rPr lang="it-IT" sz="1800" dirty="0" err="1" smtClean="0"/>
              <a:t>quantities</a:t>
            </a:r>
            <a:r>
              <a:rPr lang="it-IT" sz="1800" dirty="0" smtClean="0"/>
              <a:t> </a:t>
            </a:r>
            <a:r>
              <a:rPr lang="it-IT" sz="1800" dirty="0" err="1" smtClean="0">
                <a:latin typeface="Times New Roman"/>
              </a:rPr>
              <a:t>C</a:t>
            </a:r>
            <a:r>
              <a:rPr lang="it-IT" sz="1800" dirty="0" smtClean="0">
                <a:latin typeface="Times New Roman"/>
              </a:rPr>
              <a:t>, </a:t>
            </a:r>
            <a:r>
              <a:rPr lang="it-IT" sz="1800" dirty="0" smtClean="0">
                <a:solidFill>
                  <a:srgbClr val="FF0000"/>
                </a:solidFill>
                <a:latin typeface="Times New Roman"/>
              </a:rPr>
              <a:t>h</a:t>
            </a:r>
            <a:r>
              <a:rPr lang="it-IT" sz="1800" baseline="-25000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1800" dirty="0" smtClean="0">
                <a:latin typeface="Times New Roman"/>
              </a:rPr>
              <a:t>,</a:t>
            </a:r>
            <a:r>
              <a:rPr lang="it-IT" sz="1800" baseline="-25000" dirty="0" smtClean="0">
                <a:solidFill>
                  <a:srgbClr val="FF0000"/>
                </a:solidFill>
                <a:latin typeface="Symbol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Times New Roman"/>
              </a:rPr>
              <a:t>A</a:t>
            </a:r>
            <a:r>
              <a:rPr lang="it-IT" sz="1800" baseline="-25000" dirty="0" err="1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1800" baseline="-25000" dirty="0" smtClean="0">
                <a:solidFill>
                  <a:srgbClr val="FF0000"/>
                </a:solidFill>
                <a:latin typeface="Symbol"/>
              </a:rPr>
              <a:t> </a:t>
            </a:r>
            <a:r>
              <a:rPr lang="it-IT" sz="1800" dirty="0" smtClean="0"/>
              <a:t>and </a:t>
            </a:r>
            <a:r>
              <a:rPr lang="it-IT" sz="1800" dirty="0" smtClean="0">
                <a:solidFill>
                  <a:srgbClr val="FF0000"/>
                </a:solidFill>
                <a:latin typeface="Times New Roman"/>
              </a:rPr>
              <a:t>B</a:t>
            </a:r>
            <a:r>
              <a:rPr lang="it-IT" sz="1800" baseline="-25000" dirty="0" smtClean="0">
                <a:solidFill>
                  <a:srgbClr val="FF0000"/>
                </a:solidFill>
                <a:latin typeface="Symbol"/>
              </a:rPr>
              <a:t>a </a:t>
            </a:r>
            <a:r>
              <a:rPr lang="it-IT" sz="1800" dirty="0" smtClean="0"/>
              <a:t>can </a:t>
            </a:r>
            <a:r>
              <a:rPr lang="it-IT" sz="1800" dirty="0" err="1" smtClean="0"/>
              <a:t>be</a:t>
            </a:r>
            <a:r>
              <a:rPr lang="it-IT" sz="1800" dirty="0" smtClean="0"/>
              <a:t> </a:t>
            </a:r>
            <a:r>
              <a:rPr lang="it-IT" sz="1800" dirty="0" err="1" smtClean="0"/>
              <a:t>measured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</a:t>
            </a:r>
            <a:r>
              <a:rPr lang="it-IT" sz="1800" dirty="0" err="1" smtClean="0"/>
              <a:t>means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experiments</a:t>
            </a:r>
            <a:endParaRPr lang="it-IT" sz="1800" dirty="0" smtClean="0"/>
          </a:p>
          <a:p>
            <a:pPr>
              <a:buNone/>
              <a:defRPr/>
            </a:pPr>
            <a:r>
              <a:rPr lang="it-IT" sz="1800" dirty="0" smtClean="0"/>
              <a:t>on the specimen. </a:t>
            </a:r>
            <a:endParaRPr lang="it-IT" sz="1800" dirty="0" smtClean="0"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5BD-62B7-4C44-90C7-B1DD4AC08F02}" type="slidenum">
              <a:rPr lang="it-IT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Terminal </a:t>
            </a:r>
            <a:r>
              <a:rPr lang="it-IT" dirty="0" err="1" smtClean="0"/>
              <a:t>loads</a:t>
            </a:r>
            <a:endParaRPr lang="it-IT" dirty="0" smtClean="0"/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it-IT" sz="1800" dirty="0" smtClean="0">
                <a:ea typeface="+mn-ea"/>
                <a:cs typeface="+mn-cs"/>
              </a:rPr>
              <a:t>The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vectorial</a:t>
            </a:r>
            <a:r>
              <a:rPr lang="it-IT" sz="1800" dirty="0" smtClean="0"/>
              <a:t> </a:t>
            </a:r>
            <a:r>
              <a:rPr lang="it-IT" sz="1800" dirty="0" err="1" smtClean="0"/>
              <a:t>quantities</a:t>
            </a:r>
            <a:r>
              <a:rPr lang="it-IT" sz="1800" dirty="0" smtClean="0"/>
              <a:t> </a:t>
            </a:r>
            <a:r>
              <a:rPr lang="it-IT" sz="1800" b="1" dirty="0" smtClean="0">
                <a:latin typeface="Times New Roman"/>
              </a:rPr>
              <a:t>r</a:t>
            </a:r>
            <a:r>
              <a:rPr lang="it-IT" sz="1800" baseline="-25000" dirty="0" smtClean="0"/>
              <a:t>0</a:t>
            </a:r>
            <a:r>
              <a:rPr lang="it-IT" sz="1800" dirty="0" smtClean="0"/>
              <a:t> and </a:t>
            </a:r>
            <a:r>
              <a:rPr lang="it-IT" sz="1800" b="1" dirty="0" smtClean="0">
                <a:latin typeface="Times New Roman"/>
              </a:rPr>
              <a:t>m</a:t>
            </a:r>
            <a:r>
              <a:rPr lang="it-IT" sz="1800" baseline="-25000" dirty="0" smtClean="0"/>
              <a:t>0</a:t>
            </a:r>
            <a:r>
              <a:rPr lang="it-IT" sz="1800" dirty="0" smtClean="0"/>
              <a:t> </a:t>
            </a:r>
            <a:r>
              <a:rPr lang="it-IT" sz="1800" dirty="0" err="1" smtClean="0"/>
              <a:t>which</a:t>
            </a:r>
            <a:r>
              <a:rPr lang="it-IT" sz="1800" dirty="0" smtClean="0"/>
              <a:t> express the terminal </a:t>
            </a:r>
            <a:r>
              <a:rPr lang="it-IT" sz="1800" dirty="0" err="1" smtClean="0"/>
              <a:t>loads</a:t>
            </a:r>
            <a:r>
              <a:rPr lang="it-IT" sz="1800" dirty="0" smtClean="0"/>
              <a:t> and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b="1" dirty="0" smtClean="0"/>
              <a:t>can</a:t>
            </a:r>
          </a:p>
          <a:p>
            <a:pPr>
              <a:buNone/>
              <a:defRPr/>
            </a:pPr>
            <a:r>
              <a:rPr lang="it-IT" sz="1800" b="1" dirty="0" err="1" smtClean="0"/>
              <a:t>be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controlled</a:t>
            </a:r>
            <a:r>
              <a:rPr lang="it-IT" sz="1800" b="1" dirty="0" smtClean="0"/>
              <a:t> in </a:t>
            </a:r>
            <a:r>
              <a:rPr lang="it-IT" sz="1800" b="1" dirty="0" err="1" smtClean="0"/>
              <a:t>an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experiment</a:t>
            </a:r>
            <a:r>
              <a:rPr lang="it-IT" sz="1800" dirty="0" smtClean="0"/>
              <a:t>, </a:t>
            </a:r>
            <a:r>
              <a:rPr lang="it-IT" sz="1800" dirty="0" err="1" smtClean="0"/>
              <a:t>accounts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present</a:t>
            </a:r>
            <a:r>
              <a:rPr lang="it-IT" sz="1800" dirty="0" smtClean="0"/>
              <a:t> </a:t>
            </a:r>
            <a:r>
              <a:rPr lang="it-IT" sz="1800" dirty="0" err="1" smtClean="0"/>
              <a:t>model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the </a:t>
            </a:r>
            <a:r>
              <a:rPr lang="it-IT" sz="1800" dirty="0" err="1" smtClean="0"/>
              <a:t>local</a:t>
            </a:r>
            <a:r>
              <a:rPr lang="it-IT" sz="1800" dirty="0" smtClean="0"/>
              <a:t> </a:t>
            </a:r>
            <a:r>
              <a:rPr lang="it-IT" sz="1800" dirty="0" err="1" smtClean="0"/>
              <a:t>effects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endParaRPr lang="it-IT" sz="1800" dirty="0" smtClean="0"/>
          </a:p>
          <a:p>
            <a:pPr>
              <a:buNone/>
              <a:defRPr/>
            </a:pPr>
            <a:r>
              <a:rPr lang="it-IT" sz="1800" dirty="0" smtClean="0"/>
              <a:t>the </a:t>
            </a:r>
            <a:r>
              <a:rPr lang="it-IT" sz="1800" dirty="0" err="1" smtClean="0"/>
              <a:t>thin</a:t>
            </a:r>
            <a:r>
              <a:rPr lang="it-IT" sz="1800" dirty="0" smtClean="0"/>
              <a:t> </a:t>
            </a:r>
            <a:r>
              <a:rPr lang="it-IT" sz="1800" dirty="0" err="1" smtClean="0"/>
              <a:t>walls</a:t>
            </a:r>
            <a:r>
              <a:rPr lang="it-IT" sz="1800" dirty="0" smtClean="0"/>
              <a:t> and </a:t>
            </a:r>
            <a:r>
              <a:rPr lang="it-IT" sz="1800" dirty="0" err="1" smtClean="0"/>
              <a:t>allows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a </a:t>
            </a:r>
            <a:r>
              <a:rPr lang="it-IT" sz="1800" dirty="0" err="1" smtClean="0"/>
              <a:t>constitutive</a:t>
            </a:r>
            <a:r>
              <a:rPr lang="it-IT" sz="1800" dirty="0" smtClean="0"/>
              <a:t> </a:t>
            </a:r>
            <a:r>
              <a:rPr lang="it-IT" sz="1800" dirty="0" err="1" smtClean="0"/>
              <a:t>model</a:t>
            </a:r>
            <a:r>
              <a:rPr lang="it-IT" sz="1800" dirty="0" smtClean="0"/>
              <a:t> </a:t>
            </a:r>
            <a:r>
              <a:rPr lang="it-IT" sz="1800" dirty="0" err="1" smtClean="0"/>
              <a:t>which</a:t>
            </a:r>
            <a:r>
              <a:rPr lang="it-IT" sz="1800" dirty="0" smtClean="0"/>
              <a:t> </a:t>
            </a:r>
            <a:r>
              <a:rPr lang="it-IT" sz="1800" dirty="0" err="1" smtClean="0"/>
              <a:t>links</a:t>
            </a:r>
            <a:r>
              <a:rPr lang="it-IT" sz="1800" dirty="0" smtClean="0"/>
              <a:t> </a:t>
            </a:r>
            <a:r>
              <a:rPr lang="it-IT" sz="1800" dirty="0" err="1" smtClean="0"/>
              <a:t>these</a:t>
            </a:r>
            <a:r>
              <a:rPr lang="it-IT" sz="1800" dirty="0" smtClean="0"/>
              <a:t> </a:t>
            </a:r>
            <a:r>
              <a:rPr lang="it-IT" sz="1800" dirty="0" err="1" smtClean="0"/>
              <a:t>6</a:t>
            </a:r>
            <a:r>
              <a:rPr lang="it-IT" sz="1800" dirty="0" smtClean="0"/>
              <a:t> </a:t>
            </a:r>
            <a:r>
              <a:rPr lang="it-IT" sz="1800" dirty="0" err="1" smtClean="0"/>
              <a:t>parameters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endParaRPr lang="it-IT" sz="1800" dirty="0" smtClean="0"/>
          </a:p>
          <a:p>
            <a:pPr>
              <a:buNone/>
              <a:defRPr/>
            </a:pPr>
            <a:r>
              <a:rPr lang="it-IT" sz="1800" dirty="0" smtClean="0"/>
              <a:t>the “</a:t>
            </a:r>
            <a:r>
              <a:rPr lang="it-IT" sz="1800" dirty="0" err="1" smtClean="0"/>
              <a:t>real</a:t>
            </a:r>
            <a:r>
              <a:rPr lang="it-IT" sz="1800" dirty="0" smtClean="0"/>
              <a:t>” </a:t>
            </a:r>
            <a:r>
              <a:rPr lang="it-IT" sz="1800" dirty="0" err="1" smtClean="0"/>
              <a:t>kinematic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shell</a:t>
            </a:r>
            <a:r>
              <a:rPr lang="it-IT" sz="1800" dirty="0" smtClean="0"/>
              <a:t>:</a:t>
            </a:r>
            <a:endParaRPr lang="it-IT" sz="18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sz="1800" dirty="0" smtClean="0"/>
          </a:p>
          <a:p>
            <a:pPr>
              <a:buNone/>
              <a:defRPr/>
            </a:pPr>
            <a:r>
              <a:rPr lang="it-IT" sz="1800" dirty="0" smtClean="0">
                <a:ea typeface="+mn-ea"/>
                <a:cs typeface="+mn-cs"/>
              </a:rPr>
              <a:t>	</a:t>
            </a:r>
          </a:p>
          <a:p>
            <a:pPr>
              <a:buNone/>
              <a:defRPr/>
            </a:pPr>
            <a:r>
              <a:rPr lang="it-IT" sz="1800" b="1" dirty="0" smtClean="0">
                <a:latin typeface="Times New Roman"/>
              </a:rPr>
              <a:t>	</a:t>
            </a:r>
            <a:endParaRPr lang="it-IT" sz="2000" dirty="0" smtClean="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  <a:p>
            <a:pPr>
              <a:buNone/>
              <a:defRPr/>
            </a:pPr>
            <a:endParaRPr lang="it-IT" sz="2000" dirty="0" smtClean="0"/>
          </a:p>
          <a:p>
            <a:pPr>
              <a:buNone/>
              <a:defRPr/>
            </a:pPr>
            <a:endParaRPr lang="it-IT" sz="2000" dirty="0" smtClean="0"/>
          </a:p>
          <a:p>
            <a:pPr>
              <a:buNone/>
              <a:defRPr/>
            </a:pPr>
            <a:r>
              <a:rPr lang="it-IT" sz="2000" dirty="0" err="1" smtClean="0"/>
              <a:t>Further</a:t>
            </a:r>
            <a:r>
              <a:rPr lang="it-IT" sz="2000" dirty="0" smtClean="0"/>
              <a:t>, the </a:t>
            </a:r>
            <a:r>
              <a:rPr lang="it-IT" sz="2000" dirty="0" err="1" smtClean="0"/>
              <a:t>vector</a:t>
            </a:r>
            <a:r>
              <a:rPr lang="it-IT" sz="2000" dirty="0" smtClean="0"/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/>
              </a:rPr>
              <a:t>k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</a:rPr>
              <a:t>E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it-IT" sz="2000" b="1" dirty="0" smtClean="0">
                <a:solidFill>
                  <a:srgbClr val="FF0000"/>
                </a:solidFill>
              </a:rPr>
              <a:t>d</a:t>
            </a:r>
            <a:r>
              <a:rPr lang="it-IT" sz="2000" baseline="-25000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</a:rPr>
              <a:t>)</a:t>
            </a:r>
            <a:r>
              <a:rPr lang="it-IT" sz="1800" dirty="0" smtClean="0"/>
              <a:t>, </a:t>
            </a:r>
            <a:r>
              <a:rPr lang="it-IT" sz="1800" dirty="0" err="1" smtClean="0"/>
              <a:t>which</a:t>
            </a:r>
            <a:r>
              <a:rPr lang="it-IT" sz="1800" dirty="0" smtClean="0"/>
              <a:t> </a:t>
            </a:r>
            <a:r>
              <a:rPr lang="it-IT" sz="1800" dirty="0" err="1" smtClean="0"/>
              <a:t>accounts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the stress at the joint and can </a:t>
            </a:r>
            <a:r>
              <a:rPr lang="it-IT" sz="1800" dirty="0" err="1" smtClean="0"/>
              <a:t>be</a:t>
            </a:r>
            <a:endParaRPr lang="it-IT" sz="1800" dirty="0" smtClean="0"/>
          </a:p>
          <a:p>
            <a:pPr>
              <a:buNone/>
              <a:defRPr/>
            </a:pPr>
            <a:r>
              <a:rPr lang="it-IT" sz="1800" dirty="0" err="1" smtClean="0"/>
              <a:t>measured</a:t>
            </a:r>
            <a:r>
              <a:rPr lang="it-IT" sz="1800" dirty="0" smtClean="0"/>
              <a:t> in </a:t>
            </a:r>
            <a:r>
              <a:rPr lang="it-IT" sz="1800" dirty="0" err="1" smtClean="0"/>
              <a:t>an</a:t>
            </a:r>
            <a:r>
              <a:rPr lang="it-IT" sz="1800" dirty="0" smtClean="0"/>
              <a:t> </a:t>
            </a:r>
            <a:r>
              <a:rPr lang="it-IT" sz="1800" dirty="0" err="1" smtClean="0"/>
              <a:t>experiment</a:t>
            </a:r>
            <a:r>
              <a:rPr lang="it-IT" sz="1800" dirty="0" smtClean="0"/>
              <a:t>, </a:t>
            </a:r>
            <a:r>
              <a:rPr lang="it-IT" sz="1800" dirty="0" err="1" smtClean="0"/>
              <a:t>adds</a:t>
            </a:r>
            <a:r>
              <a:rPr lang="it-IT" sz="1800" dirty="0" smtClean="0"/>
              <a:t> </a:t>
            </a:r>
            <a:r>
              <a:rPr lang="it-IT" sz="1800" dirty="0" err="1" smtClean="0"/>
              <a:t>3</a:t>
            </a:r>
            <a:r>
              <a:rPr lang="it-IT" sz="1800" dirty="0" smtClean="0"/>
              <a:t> more </a:t>
            </a:r>
            <a:r>
              <a:rPr lang="it-IT" sz="1800" dirty="0" err="1" smtClean="0"/>
              <a:t>parameters</a:t>
            </a:r>
            <a:r>
              <a:rPr lang="it-IT" sz="1800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5BD-62B7-4C44-90C7-B1DD4AC08F02}" type="slidenum">
              <a:rPr lang="it-IT"/>
              <a:pPr>
                <a:defRPr/>
              </a:pPr>
              <a:t>12</a:t>
            </a:fld>
            <a:endParaRPr lang="it-IT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339144" y="3257550"/>
          <a:ext cx="2845506" cy="692150"/>
        </p:xfrm>
        <a:graphic>
          <a:graphicData uri="http://schemas.openxmlformats.org/presentationml/2006/ole">
            <p:oleObj spid="_x0000_s28675" name="Equation" r:id="rId3" imgW="1409700" imgH="342900" progId="Equation.3">
              <p:embed/>
            </p:oleObj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28676" name="Equation" r:id="rId4" imgW="101600" imgH="17780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470399" y="3257550"/>
          <a:ext cx="3486385" cy="692150"/>
        </p:xfrm>
        <a:graphic>
          <a:graphicData uri="http://schemas.openxmlformats.org/presentationml/2006/ole">
            <p:oleObj spid="_x0000_s28680" name="Equation" r:id="rId5" imgW="17272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/>
              <a:t>The </a:t>
            </a:r>
            <a:r>
              <a:rPr lang="it-IT" sz="2800" dirty="0" err="1" smtClean="0"/>
              <a:t>mathematical</a:t>
            </a:r>
            <a:r>
              <a:rPr lang="it-IT" sz="2800" dirty="0" smtClean="0"/>
              <a:t> </a:t>
            </a:r>
            <a:r>
              <a:rPr lang="it-IT" sz="2800" dirty="0" err="1" smtClean="0"/>
              <a:t>model</a:t>
            </a:r>
            <a:r>
              <a:rPr lang="it-IT" sz="2800" dirty="0" smtClean="0"/>
              <a:t> </a:t>
            </a:r>
            <a:r>
              <a:rPr lang="it-IT" sz="2800" dirty="0" err="1" smtClean="0"/>
              <a:t>allows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a </a:t>
            </a:r>
            <a:r>
              <a:rPr lang="it-IT" sz="2800" dirty="0" err="1" smtClean="0"/>
              <a:t>reduced</a:t>
            </a:r>
            <a:r>
              <a:rPr lang="it-IT" sz="2800" dirty="0" smtClean="0"/>
              <a:t> set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variables</a:t>
            </a:r>
            <a:r>
              <a:rPr lang="it-IT" sz="2800" dirty="0" smtClean="0"/>
              <a:t> </a:t>
            </a:r>
            <a:r>
              <a:rPr lang="it-IT" sz="2800" dirty="0" err="1" smtClean="0"/>
              <a:t>which</a:t>
            </a:r>
            <a:r>
              <a:rPr lang="it-IT" sz="2800" dirty="0" smtClean="0"/>
              <a:t> </a:t>
            </a:r>
            <a:r>
              <a:rPr lang="it-IT" sz="2800" dirty="0" err="1" smtClean="0"/>
              <a:t>describe</a:t>
            </a:r>
            <a:r>
              <a:rPr lang="it-IT" sz="2800" dirty="0" smtClean="0"/>
              <a:t> the stress and strain in a </a:t>
            </a:r>
            <a:r>
              <a:rPr lang="it-IT" sz="2800" dirty="0" err="1" smtClean="0"/>
              <a:t>macro-element</a:t>
            </a:r>
            <a:r>
              <a:rPr lang="it-IT" sz="2800" dirty="0" smtClean="0"/>
              <a:t>;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The </a:t>
            </a:r>
            <a:r>
              <a:rPr lang="it-IT" sz="2800" dirty="0" err="1" smtClean="0"/>
              <a:t>parameters</a:t>
            </a:r>
            <a:r>
              <a:rPr lang="it-IT" sz="2800" dirty="0" smtClean="0"/>
              <a:t> </a:t>
            </a:r>
            <a:r>
              <a:rPr lang="it-IT" sz="2800" dirty="0" err="1" smtClean="0"/>
              <a:t>which</a:t>
            </a:r>
            <a:r>
              <a:rPr lang="it-IT" sz="2800" dirty="0" smtClean="0"/>
              <a:t> </a:t>
            </a:r>
            <a:r>
              <a:rPr lang="it-IT" sz="2800" dirty="0" err="1" smtClean="0"/>
              <a:t>describes</a:t>
            </a:r>
            <a:r>
              <a:rPr lang="it-IT" sz="2800" dirty="0" smtClean="0"/>
              <a:t> the </a:t>
            </a:r>
            <a:r>
              <a:rPr lang="it-IT" sz="2800" dirty="0" err="1" smtClean="0"/>
              <a:t>stiffness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material and the </a:t>
            </a:r>
            <a:r>
              <a:rPr lang="it-IT" sz="2800" dirty="0" err="1" smtClean="0"/>
              <a:t>local</a:t>
            </a:r>
            <a:r>
              <a:rPr lang="it-IT" sz="2800" dirty="0" smtClean="0"/>
              <a:t> and global </a:t>
            </a:r>
            <a:r>
              <a:rPr lang="it-IT" sz="2800" dirty="0" err="1" smtClean="0"/>
              <a:t>geometry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</a:t>
            </a:r>
            <a:r>
              <a:rPr lang="it-IT" sz="2800" dirty="0" err="1" smtClean="0"/>
              <a:t>shell</a:t>
            </a:r>
            <a:r>
              <a:rPr lang="it-IT" sz="2800" dirty="0" smtClean="0"/>
              <a:t> can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measured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means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“</a:t>
            </a:r>
            <a:r>
              <a:rPr lang="it-IT" sz="2800" dirty="0" err="1" smtClean="0"/>
              <a:t>ad-hoc</a:t>
            </a:r>
            <a:r>
              <a:rPr lang="it-IT" sz="2800" dirty="0" smtClean="0"/>
              <a:t>” </a:t>
            </a:r>
            <a:r>
              <a:rPr lang="it-IT" sz="2800" dirty="0" err="1" smtClean="0"/>
              <a:t>mechanical</a:t>
            </a:r>
            <a:r>
              <a:rPr lang="it-IT" sz="2800" dirty="0" smtClean="0"/>
              <a:t> </a:t>
            </a:r>
            <a:r>
              <a:rPr lang="it-IT" sz="2800" dirty="0" err="1" smtClean="0"/>
              <a:t>tests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SUPER-B </a:t>
            </a:r>
            <a:r>
              <a:rPr lang="it-IT" dirty="0" err="1" smtClean="0"/>
              <a:t>endcap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180 “</a:t>
            </a:r>
            <a:r>
              <a:rPr lang="it-IT" dirty="0" err="1" smtClean="0"/>
              <a:t>quasi-modular</a:t>
            </a:r>
            <a:r>
              <a:rPr lang="it-IT" dirty="0" smtClean="0"/>
              <a:t>” fiberglass </a:t>
            </a:r>
            <a:r>
              <a:rPr lang="it-IT" dirty="0" err="1" smtClean="0"/>
              <a:t>elements</a:t>
            </a:r>
            <a:r>
              <a:rPr lang="it-IT" dirty="0" smtClean="0"/>
              <a:t>;</a:t>
            </a:r>
          </a:p>
          <a:p>
            <a:r>
              <a:rPr lang="it-IT" dirty="0" err="1" smtClean="0"/>
              <a:t>non-cylindrical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moduli;</a:t>
            </a:r>
          </a:p>
          <a:p>
            <a:r>
              <a:rPr lang="it-IT" dirty="0" smtClean="0"/>
              <a:t>minimal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non-negligible</a:t>
            </a:r>
            <a:r>
              <a:rPr lang="it-IT" dirty="0" smtClean="0"/>
              <a:t> </a:t>
            </a:r>
            <a:r>
              <a:rPr lang="it-IT" dirty="0" err="1" smtClean="0"/>
              <a:t>differences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the moduli.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3884911"/>
            <a:ext cx="2870200" cy="2241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performances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Light-weight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non-metallic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Very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small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deformation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very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high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stiffness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0,35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Dynamical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load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multiplicators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(big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earthquake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Safety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factors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=2 			(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Exercise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loads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=1,15	(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Collapse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353" dirty="0" err="1" smtClean="0">
                <a:solidFill>
                  <a:schemeClr val="accent6">
                    <a:lumMod val="75000"/>
                  </a:schemeClr>
                </a:solidFill>
              </a:rPr>
              <a:t>loads-static</a:t>
            </a:r>
            <a:r>
              <a:rPr lang="it-IT" sz="2353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=1,5	(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Collapse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loads-dynamics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eiegen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frequencies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smaller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than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100 Hz.</a:t>
            </a:r>
            <a:endParaRPr lang="it-IT" sz="2353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moduli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22600" y="1600200"/>
            <a:ext cx="56642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1600" dirty="0" smtClean="0"/>
              <a:t>FEM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cumbersome</a:t>
            </a:r>
            <a:r>
              <a:rPr lang="it-IT" sz="1600" dirty="0" smtClean="0"/>
              <a:t> and </a:t>
            </a:r>
            <a:r>
              <a:rPr lang="it-IT" sz="1600" dirty="0" err="1" smtClean="0"/>
              <a:t>computationally</a:t>
            </a:r>
            <a:r>
              <a:rPr lang="it-IT" sz="1600" dirty="0" smtClean="0"/>
              <a:t> </a:t>
            </a:r>
            <a:r>
              <a:rPr lang="it-IT" sz="1600" dirty="0" err="1" smtClean="0"/>
              <a:t>heavy</a:t>
            </a:r>
            <a:r>
              <a:rPr lang="it-IT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it-IT" sz="1600" dirty="0" smtClean="0"/>
              <a:t>No </a:t>
            </a:r>
            <a:r>
              <a:rPr lang="it-IT" sz="1600" dirty="0" err="1" smtClean="0"/>
              <a:t>parametric</a:t>
            </a:r>
            <a:r>
              <a:rPr lang="it-IT" sz="1600" dirty="0" smtClean="0"/>
              <a:t>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</a:t>
            </a:r>
            <a:r>
              <a:rPr lang="it-IT" sz="1600" dirty="0" err="1" smtClean="0"/>
              <a:t>possible</a:t>
            </a:r>
            <a:r>
              <a:rPr lang="it-IT" sz="1600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it-IT" sz="1600" dirty="0" err="1" smtClean="0"/>
              <a:t>We</a:t>
            </a:r>
            <a:r>
              <a:rPr lang="it-IT" sz="1600" dirty="0" smtClean="0"/>
              <a:t> </a:t>
            </a:r>
            <a:r>
              <a:rPr lang="it-IT" sz="1600" dirty="0" err="1" smtClean="0"/>
              <a:t>need</a:t>
            </a:r>
            <a:r>
              <a:rPr lang="it-IT" sz="1600" dirty="0" smtClean="0"/>
              <a:t> a </a:t>
            </a:r>
            <a:r>
              <a:rPr lang="it-IT" sz="1600" dirty="0" err="1" smtClean="0"/>
              <a:t>simple</a:t>
            </a:r>
            <a:r>
              <a:rPr lang="it-IT" sz="1600" dirty="0" smtClean="0"/>
              <a:t> </a:t>
            </a:r>
            <a:r>
              <a:rPr lang="it-IT" sz="1600" dirty="0" err="1" smtClean="0"/>
              <a:t>but</a:t>
            </a:r>
            <a:r>
              <a:rPr lang="it-IT" sz="1600" dirty="0" smtClean="0"/>
              <a:t> </a:t>
            </a:r>
            <a:r>
              <a:rPr lang="it-IT" sz="1600" dirty="0" err="1" smtClean="0"/>
              <a:t>reliable</a:t>
            </a:r>
            <a:r>
              <a:rPr lang="it-IT" sz="1600" dirty="0" smtClean="0"/>
              <a:t> </a:t>
            </a:r>
            <a:r>
              <a:rPr lang="it-IT" sz="1600" dirty="0" err="1" smtClean="0"/>
              <a:t>analytical</a:t>
            </a:r>
            <a:r>
              <a:rPr lang="it-IT" sz="1600" dirty="0" smtClean="0"/>
              <a:t> </a:t>
            </a:r>
            <a:r>
              <a:rPr lang="it-IT" sz="1600" dirty="0" err="1" smtClean="0"/>
              <a:t>model</a:t>
            </a:r>
            <a:r>
              <a:rPr lang="it-IT" sz="1600" dirty="0" smtClean="0"/>
              <a:t> in </a:t>
            </a:r>
            <a:r>
              <a:rPr lang="it-IT" sz="1600" dirty="0" err="1" smtClean="0"/>
              <a:t>order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describe</a:t>
            </a:r>
            <a:r>
              <a:rPr lang="it-IT" sz="1600" dirty="0" smtClean="0"/>
              <a:t> the single </a:t>
            </a:r>
            <a:r>
              <a:rPr lang="it-IT" sz="1600" dirty="0" err="1" smtClean="0"/>
              <a:t>modulus</a:t>
            </a:r>
            <a:r>
              <a:rPr lang="it-IT" sz="1600" dirty="0" smtClean="0"/>
              <a:t> </a:t>
            </a:r>
            <a:r>
              <a:rPr lang="it-IT" sz="1600" dirty="0" err="1" smtClean="0"/>
              <a:t>mechanical</a:t>
            </a:r>
            <a:r>
              <a:rPr lang="it-IT" sz="1600" dirty="0" smtClean="0"/>
              <a:t> </a:t>
            </a:r>
            <a:r>
              <a:rPr lang="it-IT" sz="1600" dirty="0" err="1" smtClean="0"/>
              <a:t>behaviour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a </a:t>
            </a:r>
            <a:r>
              <a:rPr lang="it-IT" sz="1600" dirty="0" err="1" smtClean="0"/>
              <a:t>reduced</a:t>
            </a:r>
            <a:r>
              <a:rPr lang="it-IT" sz="1600" dirty="0" smtClean="0"/>
              <a:t> set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parameters</a:t>
            </a:r>
            <a:r>
              <a:rPr lang="it-IT" sz="16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it-IT" sz="1600" dirty="0" err="1" smtClean="0"/>
              <a:t>We</a:t>
            </a:r>
            <a:r>
              <a:rPr lang="it-IT" sz="1600" dirty="0" smtClean="0"/>
              <a:t> can design a </a:t>
            </a:r>
            <a:r>
              <a:rPr lang="it-IT" sz="1600" dirty="0" err="1" smtClean="0"/>
              <a:t>simple</a:t>
            </a:r>
            <a:r>
              <a:rPr lang="it-IT" sz="1600" dirty="0" smtClean="0"/>
              <a:t> FEM macro </a:t>
            </a:r>
            <a:r>
              <a:rPr lang="it-IT" sz="1600" dirty="0" err="1" smtClean="0"/>
              <a:t>element</a:t>
            </a:r>
            <a:r>
              <a:rPr lang="it-IT" sz="1600" dirty="0" smtClean="0"/>
              <a:t> on the </a:t>
            </a:r>
            <a:r>
              <a:rPr lang="it-IT" sz="1600" dirty="0" err="1" smtClean="0"/>
              <a:t>basis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such</a:t>
            </a:r>
            <a:r>
              <a:rPr lang="it-IT" sz="1600" dirty="0" smtClean="0"/>
              <a:t> a </a:t>
            </a:r>
            <a:r>
              <a:rPr lang="it-IT" sz="1600" dirty="0" err="1" smtClean="0"/>
              <a:t>model</a:t>
            </a:r>
            <a:r>
              <a:rPr lang="it-IT" sz="1600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it-IT" sz="1600" dirty="0" err="1" smtClean="0"/>
              <a:t>We</a:t>
            </a:r>
            <a:r>
              <a:rPr lang="it-IT" sz="1600" dirty="0" smtClean="0"/>
              <a:t> </a:t>
            </a:r>
            <a:r>
              <a:rPr lang="it-IT" sz="1600" dirty="0" err="1" smtClean="0"/>
              <a:t>shall</a:t>
            </a:r>
            <a:r>
              <a:rPr lang="it-IT" sz="1600" dirty="0" smtClean="0"/>
              <a:t> </a:t>
            </a:r>
            <a:r>
              <a:rPr lang="it-IT" sz="1600" dirty="0" err="1" smtClean="0"/>
              <a:t>perform</a:t>
            </a:r>
            <a:r>
              <a:rPr lang="it-IT" sz="1600" dirty="0" smtClean="0"/>
              <a:t> </a:t>
            </a:r>
            <a:r>
              <a:rPr lang="it-IT" sz="1600" dirty="0" err="1" smtClean="0"/>
              <a:t>mechanical</a:t>
            </a:r>
            <a:r>
              <a:rPr lang="it-IT" sz="1600" dirty="0" smtClean="0"/>
              <a:t> </a:t>
            </a:r>
            <a:r>
              <a:rPr lang="it-IT" sz="1600" dirty="0" err="1" smtClean="0"/>
              <a:t>tests</a:t>
            </a:r>
            <a:r>
              <a:rPr lang="it-IT" sz="1600" dirty="0" smtClean="0"/>
              <a:t> on </a:t>
            </a:r>
            <a:r>
              <a:rPr lang="it-IT" sz="1600" dirty="0" err="1" smtClean="0"/>
              <a:t>prototipes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validate the </a:t>
            </a:r>
            <a:r>
              <a:rPr lang="it-IT" sz="1600" dirty="0" err="1" smtClean="0"/>
              <a:t>simple</a:t>
            </a:r>
            <a:r>
              <a:rPr lang="it-IT" sz="1600" dirty="0" smtClean="0"/>
              <a:t> </a:t>
            </a:r>
            <a:r>
              <a:rPr lang="it-IT" sz="1600" dirty="0" err="1" smtClean="0"/>
              <a:t>model</a:t>
            </a:r>
            <a:r>
              <a:rPr lang="it-IT" sz="1600" dirty="0" smtClean="0"/>
              <a:t> </a:t>
            </a:r>
            <a:r>
              <a:rPr lang="it-IT" sz="1600" dirty="0" err="1" smtClean="0"/>
              <a:t>parameters</a:t>
            </a:r>
            <a:r>
              <a:rPr lang="it-IT" sz="1600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2349500"/>
            <a:ext cx="25654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macro-element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/>
              <a:t>The moduli </a:t>
            </a:r>
            <a:r>
              <a:rPr lang="it-IT" sz="2800" dirty="0" err="1" smtClean="0"/>
              <a:t>shall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modeled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a </a:t>
            </a:r>
            <a:r>
              <a:rPr lang="it-IT" sz="2800" dirty="0" err="1" smtClean="0"/>
              <a:t>macroscopic</a:t>
            </a:r>
            <a:r>
              <a:rPr lang="it-IT" sz="2800" dirty="0" smtClean="0"/>
              <a:t> continuum </a:t>
            </a:r>
            <a:r>
              <a:rPr lang="it-IT" sz="2800" dirty="0" err="1" smtClean="0"/>
              <a:t>with</a:t>
            </a:r>
            <a:r>
              <a:rPr lang="it-IT" sz="2800" dirty="0" smtClean="0"/>
              <a:t> </a:t>
            </a:r>
            <a:r>
              <a:rPr lang="it-IT" sz="2800" dirty="0" err="1" smtClean="0"/>
              <a:t>microstructure</a:t>
            </a:r>
            <a:r>
              <a:rPr lang="it-IT" sz="2800" dirty="0" smtClean="0"/>
              <a:t>, </a:t>
            </a:r>
            <a:r>
              <a:rPr lang="it-IT" sz="2800" dirty="0" err="1" smtClean="0"/>
              <a:t>to</a:t>
            </a:r>
            <a:r>
              <a:rPr lang="it-IT" sz="2800" dirty="0" smtClean="0"/>
              <a:t> account </a:t>
            </a:r>
            <a:r>
              <a:rPr lang="it-IT" sz="2800" dirty="0" err="1" smtClean="0"/>
              <a:t>for</a:t>
            </a:r>
            <a:r>
              <a:rPr lang="it-IT" sz="2800" dirty="0" smtClean="0"/>
              <a:t> the </a:t>
            </a:r>
            <a:r>
              <a:rPr lang="it-IT" sz="2800" dirty="0" err="1" smtClean="0"/>
              <a:t>non-cylindrical</a:t>
            </a:r>
            <a:r>
              <a:rPr lang="it-IT" sz="2800" dirty="0" smtClean="0"/>
              <a:t> </a:t>
            </a:r>
            <a:r>
              <a:rPr lang="it-IT" sz="2800" dirty="0" err="1" smtClean="0"/>
              <a:t>geometry</a:t>
            </a:r>
            <a:r>
              <a:rPr lang="it-IT" sz="2800" dirty="0" smtClean="0"/>
              <a:t> and the </a:t>
            </a:r>
            <a:r>
              <a:rPr lang="it-IT" sz="2800" dirty="0" err="1" smtClean="0"/>
              <a:t>local</a:t>
            </a:r>
            <a:r>
              <a:rPr lang="it-IT" sz="2800" dirty="0" smtClean="0"/>
              <a:t> </a:t>
            </a:r>
            <a:r>
              <a:rPr lang="it-IT" sz="2800" dirty="0" err="1" smtClean="0"/>
              <a:t>behaviour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</a:t>
            </a:r>
            <a:r>
              <a:rPr lang="it-IT" sz="2800" dirty="0" err="1" smtClean="0"/>
              <a:t>thin</a:t>
            </a:r>
            <a:r>
              <a:rPr lang="it-IT" sz="2800" dirty="0" smtClean="0"/>
              <a:t> </a:t>
            </a:r>
            <a:r>
              <a:rPr lang="it-IT" sz="2800" dirty="0" err="1" smtClean="0"/>
              <a:t>walls</a:t>
            </a:r>
            <a:r>
              <a:rPr lang="it-IT" sz="2800" dirty="0" smtClean="0"/>
              <a:t>:</a:t>
            </a:r>
          </a:p>
          <a:p>
            <a:pPr algn="just"/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64" y="3832880"/>
            <a:ext cx="2464277" cy="18489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14" y="3832880"/>
            <a:ext cx="2464277" cy="1848962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 rot="16200000" flipH="1">
            <a:off x="4156075" y="4949825"/>
            <a:ext cx="74295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451350" y="4654549"/>
            <a:ext cx="850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603750" y="5397500"/>
            <a:ext cx="5270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5400000" flipH="1" flipV="1">
            <a:off x="4845050" y="4941888"/>
            <a:ext cx="742951" cy="171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 flipH="1" flipV="1">
            <a:off x="4241801" y="4445000"/>
            <a:ext cx="419099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4452145" y="4140200"/>
            <a:ext cx="678655" cy="960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16200000" flipH="1">
            <a:off x="4959351" y="4311648"/>
            <a:ext cx="514349" cy="1714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616701" y="4652960"/>
            <a:ext cx="850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rot="16200000" flipH="1">
            <a:off x="6321425" y="4949825"/>
            <a:ext cx="74295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6769100" y="5399089"/>
            <a:ext cx="5270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5400000" flipH="1" flipV="1">
            <a:off x="7010400" y="4943476"/>
            <a:ext cx="742951" cy="171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 flipH="1" flipV="1">
            <a:off x="6407945" y="4447381"/>
            <a:ext cx="419099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V="1">
            <a:off x="6618289" y="4140198"/>
            <a:ext cx="678655" cy="960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rot="16200000" flipH="1">
            <a:off x="7124700" y="4311648"/>
            <a:ext cx="514349" cy="1714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5400000" flipH="1" flipV="1">
            <a:off x="7070723" y="5172075"/>
            <a:ext cx="45085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10800000">
            <a:off x="6769100" y="4947444"/>
            <a:ext cx="526254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16200000" flipH="1">
            <a:off x="6544071" y="5172471"/>
            <a:ext cx="450056" cy="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16200000" flipV="1">
            <a:off x="6338491" y="4516834"/>
            <a:ext cx="708818" cy="152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rot="5400000" flipH="1" flipV="1">
            <a:off x="6891733" y="4543822"/>
            <a:ext cx="807243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The “standard” 3-d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beam</a:t>
            </a:r>
            <a:r>
              <a:rPr lang="it-IT" dirty="0" smtClean="0"/>
              <a:t>: the </a:t>
            </a:r>
            <a:r>
              <a:rPr lang="it-IT" dirty="0" err="1" smtClean="0"/>
              <a:t>Saint-Venant’s</a:t>
            </a:r>
            <a:endParaRPr lang="it-IT" dirty="0" smtClean="0"/>
          </a:p>
        </p:txBody>
      </p:sp>
      <p:sp>
        <p:nvSpPr>
          <p:cNvPr id="23555" name="Segnaposto contenuto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Saint-Venant</a:t>
            </a:r>
            <a:r>
              <a:rPr lang="it-IT" sz="2000" dirty="0" smtClean="0"/>
              <a:t>’</a:t>
            </a:r>
            <a:r>
              <a:rPr lang="it-IT" sz="2000" dirty="0" err="1" smtClean="0"/>
              <a:t>s</a:t>
            </a:r>
            <a:r>
              <a:rPr lang="it-IT" sz="2000" dirty="0" smtClean="0"/>
              <a:t> </a:t>
            </a:r>
            <a:r>
              <a:rPr lang="it-IT" sz="2000" dirty="0" err="1" smtClean="0"/>
              <a:t>Problem</a:t>
            </a:r>
            <a:r>
              <a:rPr lang="it-IT" sz="2000" dirty="0" smtClean="0"/>
              <a:t>:</a:t>
            </a:r>
          </a:p>
          <a:p>
            <a:pPr algn="just" eaLnBrk="1" hangingPunct="1">
              <a:buNone/>
            </a:pPr>
            <a:endParaRPr lang="it-IT" sz="2000" dirty="0" smtClean="0"/>
          </a:p>
          <a:p>
            <a:pPr algn="just" eaLnBrk="1" hangingPunct="1">
              <a:buNone/>
            </a:pPr>
            <a:r>
              <a:rPr lang="it-IT" sz="2000" dirty="0" err="1" smtClean="0"/>
              <a:t>Find</a:t>
            </a:r>
            <a:r>
              <a:rPr lang="it-IT" sz="2000" dirty="0" smtClean="0"/>
              <a:t> the </a:t>
            </a:r>
            <a:r>
              <a:rPr lang="it-IT" sz="2000" dirty="0" err="1" smtClean="0"/>
              <a:t>deformation</a:t>
            </a:r>
            <a:r>
              <a:rPr lang="it-IT" sz="2000" dirty="0" smtClean="0"/>
              <a:t>, </a:t>
            </a:r>
            <a:r>
              <a:rPr lang="it-IT" sz="2000" dirty="0" err="1" smtClean="0"/>
              <a:t>displacement</a:t>
            </a:r>
            <a:r>
              <a:rPr lang="it-IT" sz="2000" dirty="0" smtClean="0"/>
              <a:t> </a:t>
            </a:r>
            <a:r>
              <a:rPr lang="it-IT" sz="2000" dirty="0" err="1" smtClean="0"/>
              <a:t>pairs</a:t>
            </a:r>
            <a:r>
              <a:rPr lang="it-IT" sz="2000" dirty="0" smtClean="0"/>
              <a:t> in a </a:t>
            </a:r>
            <a:r>
              <a:rPr lang="it-IT" sz="2000" dirty="0" err="1" smtClean="0"/>
              <a:t>cylindrical</a:t>
            </a:r>
            <a:r>
              <a:rPr lang="it-IT" sz="2000" dirty="0" smtClean="0"/>
              <a:t> </a:t>
            </a:r>
            <a:r>
              <a:rPr lang="it-IT" sz="2000" dirty="0" err="1" smtClean="0"/>
              <a:t>beam</a:t>
            </a:r>
            <a:r>
              <a:rPr lang="it-IT" sz="2000" dirty="0" smtClean="0"/>
              <a:t> </a:t>
            </a:r>
            <a:r>
              <a:rPr lang="it-IT" sz="2000" dirty="0" err="1" smtClean="0">
                <a:latin typeface="Lucida Handwriting"/>
              </a:rPr>
              <a:t>C</a:t>
            </a:r>
            <a:r>
              <a:rPr lang="it-IT" sz="2000" dirty="0" smtClean="0"/>
              <a:t> </a:t>
            </a:r>
            <a:r>
              <a:rPr lang="it-IT" sz="2000" dirty="0" err="1" smtClean="0"/>
              <a:t>bent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endParaRPr lang="it-IT" sz="2000" dirty="0" smtClean="0"/>
          </a:p>
          <a:p>
            <a:pPr algn="just" eaLnBrk="1" hangingPunct="1">
              <a:buNone/>
            </a:pPr>
            <a:r>
              <a:rPr lang="it-IT" sz="2000" dirty="0" smtClean="0"/>
              <a:t>terminal </a:t>
            </a:r>
            <a:r>
              <a:rPr lang="it-IT" sz="2000" dirty="0" err="1" smtClean="0"/>
              <a:t>loads</a:t>
            </a:r>
            <a:r>
              <a:rPr lang="it-IT" sz="2000" dirty="0" smtClean="0"/>
              <a:t>:</a:t>
            </a:r>
          </a:p>
          <a:p>
            <a:pPr algn="just" eaLnBrk="1" hangingPunct="1">
              <a:buNone/>
            </a:pPr>
            <a:endParaRPr lang="it-IT" sz="2000" dirty="0" smtClean="0"/>
          </a:p>
          <a:p>
            <a:pPr algn="just" eaLnBrk="1" hangingPunct="1">
              <a:buNone/>
            </a:pPr>
            <a:endParaRPr lang="it-IT" sz="2000" dirty="0" smtClean="0"/>
          </a:p>
          <a:p>
            <a:pPr algn="just" eaLnBrk="1" hangingPunct="1">
              <a:buNone/>
            </a:pPr>
            <a:endParaRPr lang="it-IT" sz="2000" dirty="0" smtClean="0"/>
          </a:p>
          <a:p>
            <a:pPr algn="just" eaLnBrk="1" hangingPunct="1">
              <a:buNone/>
            </a:pPr>
            <a:endParaRPr lang="it-IT" sz="2000" dirty="0" smtClean="0"/>
          </a:p>
          <a:p>
            <a:pPr algn="just" eaLnBrk="1" hangingPunct="1">
              <a:buNone/>
            </a:pPr>
            <a:endParaRPr lang="it-IT" sz="2000" dirty="0" smtClean="0"/>
          </a:p>
          <a:p>
            <a:pPr algn="just" eaLnBrk="1" hangingPunct="1">
              <a:buNone/>
            </a:pPr>
            <a:endParaRPr lang="it-IT" sz="2000" dirty="0" smtClean="0"/>
          </a:p>
          <a:p>
            <a:pPr algn="just" eaLnBrk="1" hangingPunct="1"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solution</a:t>
            </a:r>
            <a:r>
              <a:rPr lang="it-IT" sz="2000" dirty="0" smtClean="0"/>
              <a:t> can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fully</a:t>
            </a:r>
            <a:r>
              <a:rPr lang="it-IT" sz="2000" dirty="0" smtClean="0"/>
              <a:t> </a:t>
            </a:r>
            <a:r>
              <a:rPr lang="it-IT" sz="2000" dirty="0" err="1" smtClean="0"/>
              <a:t>described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means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6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(the</a:t>
            </a:r>
          </a:p>
          <a:p>
            <a:pPr algn="just" eaLnBrk="1" hangingPunct="1">
              <a:buNone/>
            </a:pPr>
            <a:r>
              <a:rPr lang="it-IT" sz="2000" dirty="0" err="1" smtClean="0"/>
              <a:t>components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terminal </a:t>
            </a:r>
            <a:r>
              <a:rPr lang="it-IT" sz="2000" dirty="0" err="1" smtClean="0"/>
              <a:t>loads</a:t>
            </a:r>
            <a:r>
              <a:rPr lang="it-IT" sz="2000" dirty="0" smtClean="0"/>
              <a:t> </a:t>
            </a:r>
            <a:r>
              <a:rPr lang="it-IT" sz="2000" dirty="0" err="1" smtClean="0"/>
              <a:t>vectors</a:t>
            </a:r>
            <a:r>
              <a:rPr lang="it-IT" sz="2000" dirty="0" smtClean="0"/>
              <a:t> on </a:t>
            </a:r>
            <a:r>
              <a:rPr lang="it-IT" sz="2000" dirty="0" err="1" smtClean="0"/>
              <a:t>one</a:t>
            </a:r>
            <a:r>
              <a:rPr lang="it-IT" sz="2000" dirty="0" smtClean="0"/>
              <a:t> base, </a:t>
            </a:r>
            <a:r>
              <a:rPr lang="it-IT" sz="2000" dirty="0" err="1" smtClean="0"/>
              <a:t>say</a:t>
            </a:r>
            <a:r>
              <a:rPr lang="it-IT" sz="2000" dirty="0" smtClean="0"/>
              <a:t> </a:t>
            </a:r>
            <a:r>
              <a:rPr lang="it-IT" sz="2000" dirty="0" smtClean="0">
                <a:latin typeface="Lucida Handwriting"/>
              </a:rPr>
              <a:t>S</a:t>
            </a:r>
            <a:r>
              <a:rPr lang="it-IT" sz="2000" baseline="-25000" dirty="0" smtClean="0"/>
              <a:t>0</a:t>
            </a:r>
            <a:r>
              <a:rPr lang="it-IT" sz="2000" dirty="0" smtClean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EE33B-A6F3-7B45-8483-87B44BBE8C52}" type="slidenum">
              <a:rPr lang="it-IT"/>
              <a:pPr>
                <a:defRPr/>
              </a:pPr>
              <a:t>6</a:t>
            </a:fld>
            <a:endParaRPr lang="it-IT"/>
          </a:p>
        </p:txBody>
      </p:sp>
      <p:pic>
        <p:nvPicPr>
          <p:cNvPr id="5" name="Immagine 4" descr="picture copia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11450" y="2907010"/>
            <a:ext cx="2292350" cy="197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The “standard” 3-d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beam</a:t>
            </a:r>
            <a:r>
              <a:rPr lang="it-IT" dirty="0" smtClean="0"/>
              <a:t>: the </a:t>
            </a:r>
            <a:r>
              <a:rPr lang="it-IT" dirty="0" err="1" smtClean="0"/>
              <a:t>Saint-Venant’s</a:t>
            </a:r>
            <a:endParaRPr lang="it-IT" dirty="0" smtClean="0"/>
          </a:p>
        </p:txBody>
      </p:sp>
      <p:sp>
        <p:nvSpPr>
          <p:cNvPr id="23555" name="Segnaposto contenuto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it-IT" sz="2000" dirty="0" smtClean="0"/>
              <a:t>Pro: </a:t>
            </a:r>
          </a:p>
          <a:p>
            <a:pPr algn="just" eaLnBrk="1" hangingPunct="1"/>
            <a:r>
              <a:rPr lang="it-IT" sz="2000" dirty="0" err="1" smtClean="0"/>
              <a:t>exact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</a:t>
            </a:r>
            <a:r>
              <a:rPr lang="it-IT" sz="2000" dirty="0" smtClean="0"/>
              <a:t> </a:t>
            </a:r>
            <a:r>
              <a:rPr lang="it-IT" sz="2000" dirty="0" err="1" smtClean="0"/>
              <a:t>within</a:t>
            </a:r>
            <a:r>
              <a:rPr lang="it-IT" sz="2000" dirty="0" smtClean="0"/>
              <a:t> the </a:t>
            </a:r>
            <a:r>
              <a:rPr lang="it-IT" sz="2000" dirty="0" err="1" smtClean="0"/>
              <a:t>general</a:t>
            </a:r>
            <a:r>
              <a:rPr lang="it-IT" sz="2000" dirty="0" smtClean="0"/>
              <a:t> </a:t>
            </a:r>
            <a:r>
              <a:rPr lang="it-IT" sz="2000" dirty="0" err="1" smtClean="0"/>
              <a:t>framework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3-d </a:t>
            </a:r>
            <a:r>
              <a:rPr lang="it-IT" sz="2000" dirty="0" err="1" smtClean="0"/>
              <a:t>linear</a:t>
            </a:r>
            <a:r>
              <a:rPr lang="it-IT" sz="2000" dirty="0" smtClean="0"/>
              <a:t> </a:t>
            </a:r>
            <a:r>
              <a:rPr lang="it-IT" sz="2000" dirty="0" err="1" smtClean="0"/>
              <a:t>elasticity</a:t>
            </a:r>
            <a:r>
              <a:rPr lang="it-IT" sz="2000" dirty="0" smtClean="0"/>
              <a:t>;</a:t>
            </a:r>
          </a:p>
          <a:p>
            <a:pPr algn="just" eaLnBrk="1" hangingPunct="1"/>
            <a:r>
              <a:rPr lang="it-IT" sz="2000" dirty="0" err="1" smtClean="0"/>
              <a:t>well-studied</a:t>
            </a:r>
            <a:r>
              <a:rPr lang="it-IT" sz="2000" dirty="0" smtClean="0"/>
              <a:t> </a:t>
            </a:r>
            <a:r>
              <a:rPr lang="it-IT" sz="2000" dirty="0" err="1" smtClean="0"/>
              <a:t>mathematical</a:t>
            </a:r>
            <a:r>
              <a:rPr lang="it-IT" sz="2000" dirty="0" smtClean="0"/>
              <a:t> </a:t>
            </a:r>
            <a:r>
              <a:rPr lang="it-IT" sz="2000" dirty="0" err="1" smtClean="0"/>
              <a:t>problem</a:t>
            </a:r>
            <a:r>
              <a:rPr lang="it-IT" sz="2000" dirty="0" smtClean="0"/>
              <a:t>;</a:t>
            </a:r>
          </a:p>
          <a:p>
            <a:pPr algn="just" eaLnBrk="1" hangingPunct="1"/>
            <a:r>
              <a:rPr lang="it-IT" sz="2000" dirty="0" err="1" smtClean="0"/>
              <a:t>many</a:t>
            </a:r>
            <a:r>
              <a:rPr lang="it-IT" sz="2000" dirty="0" smtClean="0"/>
              <a:t> </a:t>
            </a:r>
            <a:r>
              <a:rPr lang="it-IT" sz="2000" dirty="0" err="1" smtClean="0"/>
              <a:t>well-posed</a:t>
            </a:r>
            <a:r>
              <a:rPr lang="it-IT" sz="2000" dirty="0" smtClean="0"/>
              <a:t> </a:t>
            </a:r>
            <a:r>
              <a:rPr lang="it-IT" sz="2000" dirty="0" err="1" smtClean="0"/>
              <a:t>approximated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solutions</a:t>
            </a:r>
            <a:r>
              <a:rPr lang="it-IT" sz="2000" dirty="0" smtClean="0"/>
              <a:t>;</a:t>
            </a:r>
          </a:p>
          <a:p>
            <a:pPr algn="just" eaLnBrk="1" hangingPunct="1"/>
            <a:r>
              <a:rPr lang="it-IT" sz="2000" dirty="0" smtClean="0"/>
              <a:t>a </a:t>
            </a:r>
            <a:r>
              <a:rPr lang="it-IT" sz="2000" dirty="0" err="1" smtClean="0"/>
              <a:t>flood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experimental</a:t>
            </a:r>
            <a:r>
              <a:rPr lang="it-IT" sz="2000" dirty="0" smtClean="0"/>
              <a:t> data </a:t>
            </a:r>
            <a:r>
              <a:rPr lang="it-IT" sz="2000" dirty="0" err="1" smtClean="0"/>
              <a:t>to</a:t>
            </a:r>
            <a:r>
              <a:rPr lang="it-IT" sz="2000" dirty="0" smtClean="0"/>
              <a:t> validate the </a:t>
            </a:r>
            <a:r>
              <a:rPr lang="it-IT" sz="2000" dirty="0" err="1" smtClean="0"/>
              <a:t>constitutive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.</a:t>
            </a:r>
          </a:p>
          <a:p>
            <a:pPr algn="just" eaLnBrk="1" hangingPunct="1">
              <a:buFont typeface="Arial" charset="0"/>
              <a:buNone/>
            </a:pPr>
            <a:endParaRPr lang="it-IT" sz="2000" dirty="0" smtClean="0"/>
          </a:p>
          <a:p>
            <a:pPr algn="just" eaLnBrk="1" hangingPunct="1">
              <a:buFont typeface="Arial" charset="0"/>
              <a:buNone/>
            </a:pPr>
            <a:r>
              <a:rPr lang="it-IT" sz="2000" dirty="0" smtClean="0"/>
              <a:t>Contra:</a:t>
            </a:r>
          </a:p>
          <a:p>
            <a:pPr algn="just" eaLnBrk="1" hangingPunct="1"/>
            <a:r>
              <a:rPr lang="it-IT" sz="2000" dirty="0" err="1" smtClean="0"/>
              <a:t>Cilindrical</a:t>
            </a:r>
            <a:r>
              <a:rPr lang="it-IT" sz="2000" dirty="0" smtClean="0"/>
              <a:t> </a:t>
            </a:r>
            <a:r>
              <a:rPr lang="it-IT" sz="2000" dirty="0" err="1" smtClean="0"/>
              <a:t>geometry</a:t>
            </a:r>
            <a:r>
              <a:rPr lang="it-IT" sz="2000" dirty="0" smtClean="0"/>
              <a:t>: the </a:t>
            </a:r>
            <a:r>
              <a:rPr lang="it-IT" sz="2000" dirty="0" err="1" smtClean="0"/>
              <a:t>cross-section</a:t>
            </a:r>
            <a:r>
              <a:rPr lang="it-IT" sz="2000" dirty="0" smtClean="0"/>
              <a:t> </a:t>
            </a:r>
            <a:r>
              <a:rPr lang="it-IT" sz="2000" dirty="0" err="1" smtClean="0"/>
              <a:t>must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geometry</a:t>
            </a:r>
            <a:r>
              <a:rPr lang="it-IT" sz="2000" dirty="0" smtClean="0"/>
              <a:t> </a:t>
            </a:r>
            <a:r>
              <a:rPr lang="it-IT" sz="2000" dirty="0" err="1" smtClean="0"/>
              <a:t>along</a:t>
            </a:r>
            <a:r>
              <a:rPr lang="it-IT" sz="2000" dirty="0" smtClean="0"/>
              <a:t> the </a:t>
            </a:r>
            <a:r>
              <a:rPr lang="it-IT" sz="2000" dirty="0" err="1" smtClean="0"/>
              <a:t>axis</a:t>
            </a:r>
            <a:r>
              <a:rPr lang="it-IT" sz="2000" dirty="0" smtClean="0"/>
              <a:t>;</a:t>
            </a:r>
          </a:p>
          <a:p>
            <a:pPr algn="just" eaLnBrk="1" hangingPunct="1"/>
            <a:r>
              <a:rPr lang="it-IT" sz="2000" dirty="0" smtClean="0"/>
              <a:t>the </a:t>
            </a:r>
            <a:r>
              <a:rPr lang="it-IT" sz="2000" dirty="0" err="1" smtClean="0"/>
              <a:t>cross-section</a:t>
            </a:r>
            <a:r>
              <a:rPr lang="it-IT" sz="2000" dirty="0" smtClean="0"/>
              <a:t> </a:t>
            </a:r>
            <a:r>
              <a:rPr lang="it-IT" sz="2000" dirty="0" err="1" smtClean="0"/>
              <a:t>must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“compact” or </a:t>
            </a:r>
            <a:r>
              <a:rPr lang="it-IT" sz="2000" dirty="0" err="1" smtClean="0"/>
              <a:t>with</a:t>
            </a:r>
            <a:r>
              <a:rPr lang="it-IT" sz="2000" dirty="0" smtClean="0"/>
              <a:t> some “</a:t>
            </a:r>
            <a:r>
              <a:rPr lang="it-IT" sz="2000" dirty="0" err="1" smtClean="0"/>
              <a:t>big-holes</a:t>
            </a:r>
            <a:r>
              <a:rPr lang="it-IT" sz="2000" dirty="0" smtClean="0"/>
              <a:t>”: the </a:t>
            </a:r>
            <a:r>
              <a:rPr lang="it-IT" sz="2000" dirty="0" err="1" smtClean="0"/>
              <a:t>solution</a:t>
            </a:r>
            <a:r>
              <a:rPr lang="it-IT" sz="2000" dirty="0" smtClean="0"/>
              <a:t> </a:t>
            </a:r>
            <a:r>
              <a:rPr lang="it-IT" sz="2000" dirty="0" err="1" smtClean="0"/>
              <a:t>fails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describe</a:t>
            </a:r>
            <a:r>
              <a:rPr lang="it-IT" sz="2000" dirty="0" smtClean="0"/>
              <a:t> the </a:t>
            </a:r>
            <a:r>
              <a:rPr lang="it-IT" sz="2000" dirty="0" err="1" smtClean="0"/>
              <a:t>local</a:t>
            </a:r>
            <a:r>
              <a:rPr lang="it-IT" sz="2000" dirty="0" smtClean="0"/>
              <a:t> </a:t>
            </a:r>
            <a:r>
              <a:rPr lang="it-IT" sz="2000" dirty="0" err="1" smtClean="0"/>
              <a:t>kinematics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“</a:t>
            </a:r>
            <a:r>
              <a:rPr lang="it-IT" sz="2000" dirty="0" err="1" smtClean="0"/>
              <a:t>thin</a:t>
            </a:r>
            <a:r>
              <a:rPr lang="it-IT" sz="2000" dirty="0" smtClean="0"/>
              <a:t>” </a:t>
            </a:r>
            <a:r>
              <a:rPr lang="it-IT" sz="2000" dirty="0" err="1" smtClean="0"/>
              <a:t>objects</a:t>
            </a:r>
            <a:r>
              <a:rPr lang="it-IT" sz="2000" dirty="0" smtClean="0"/>
              <a:t>.</a:t>
            </a:r>
          </a:p>
          <a:p>
            <a:pPr algn="just" eaLnBrk="1" hangingPunct="1">
              <a:buNone/>
            </a:pPr>
            <a:endParaRPr lang="it-IT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EE33B-A6F3-7B45-8483-87B44BBE8C52}" type="slidenum">
              <a:rPr lang="it-IT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The “standard” 3-d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beam</a:t>
            </a:r>
            <a:r>
              <a:rPr lang="it-IT" dirty="0" smtClean="0"/>
              <a:t>: the </a:t>
            </a:r>
            <a:r>
              <a:rPr lang="it-IT" dirty="0" err="1" smtClean="0"/>
              <a:t>Saint-Venant’s</a:t>
            </a:r>
            <a:endParaRPr lang="it-IT" dirty="0" smtClean="0"/>
          </a:p>
        </p:txBody>
      </p:sp>
      <p:sp>
        <p:nvSpPr>
          <p:cNvPr id="23555" name="Segnaposto contenuto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it-IT" sz="2000" dirty="0" err="1" smtClean="0"/>
              <a:t>Our</a:t>
            </a:r>
            <a:r>
              <a:rPr lang="it-IT" sz="2000" dirty="0" smtClean="0"/>
              <a:t> “</a:t>
            </a:r>
            <a:r>
              <a:rPr lang="it-IT" sz="2000" dirty="0" err="1" smtClean="0"/>
              <a:t>beam</a:t>
            </a:r>
            <a:r>
              <a:rPr lang="it-IT" sz="2000" dirty="0" smtClean="0"/>
              <a:t>”: </a:t>
            </a:r>
          </a:p>
          <a:p>
            <a:pPr algn="just" eaLnBrk="1" hangingPunct="1">
              <a:buFont typeface="Arial" charset="0"/>
              <a:buNone/>
            </a:pPr>
            <a:endParaRPr lang="it-IT" sz="2000" dirty="0" smtClean="0"/>
          </a:p>
          <a:p>
            <a:pPr algn="just" eaLnBrk="1" hangingPunct="1"/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“</a:t>
            </a:r>
            <a:r>
              <a:rPr lang="it-IT" sz="2000" dirty="0" err="1" smtClean="0"/>
              <a:t>slender</a:t>
            </a:r>
            <a:r>
              <a:rPr lang="it-IT" sz="2000" dirty="0" smtClean="0"/>
              <a:t>” </a:t>
            </a:r>
            <a:r>
              <a:rPr lang="it-IT" sz="2000" dirty="0" err="1" smtClean="0"/>
              <a:t>enough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consider</a:t>
            </a:r>
            <a:r>
              <a:rPr lang="it-IT" sz="2000" dirty="0" smtClean="0"/>
              <a:t> the </a:t>
            </a:r>
            <a:r>
              <a:rPr lang="it-IT" sz="2000" dirty="0" err="1" smtClean="0"/>
              <a:t>Saint-Venant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solutions</a:t>
            </a:r>
            <a:r>
              <a:rPr lang="it-IT" sz="2000" dirty="0" smtClean="0"/>
              <a:t> a </a:t>
            </a:r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description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kinematics</a:t>
            </a:r>
            <a:r>
              <a:rPr lang="it-IT" sz="2000" dirty="0" smtClean="0"/>
              <a:t>;</a:t>
            </a:r>
          </a:p>
          <a:p>
            <a:pPr algn="just" eaLnBrk="1" hangingPunct="1"/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cylindrical</a:t>
            </a:r>
            <a:r>
              <a:rPr lang="it-IT" sz="2000" dirty="0" smtClean="0"/>
              <a:t>: the </a:t>
            </a:r>
            <a:r>
              <a:rPr lang="it-IT" sz="2000" dirty="0" err="1" smtClean="0"/>
              <a:t>shell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chamfered</a:t>
            </a:r>
            <a:r>
              <a:rPr lang="it-IT" sz="2000" dirty="0" smtClean="0"/>
              <a:t> </a:t>
            </a:r>
            <a:r>
              <a:rPr lang="it-IT" sz="2000" dirty="0" err="1" smtClean="0"/>
              <a:t>indeed</a:t>
            </a:r>
            <a:r>
              <a:rPr lang="it-IT" sz="2000" dirty="0" smtClean="0"/>
              <a:t>;</a:t>
            </a:r>
          </a:p>
          <a:p>
            <a:pPr algn="just"/>
            <a:r>
              <a:rPr lang="it-IT" sz="2000" dirty="0" smtClean="0"/>
              <a:t>the </a:t>
            </a:r>
            <a:r>
              <a:rPr lang="it-IT" sz="2000" dirty="0" err="1" smtClean="0"/>
              <a:t>cross-section</a:t>
            </a:r>
            <a:r>
              <a:rPr lang="it-IT" sz="2000" dirty="0" smtClean="0"/>
              <a:t> </a:t>
            </a:r>
            <a:r>
              <a:rPr lang="it-IT" sz="2000" dirty="0" err="1" smtClean="0"/>
              <a:t>notion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nearly</a:t>
            </a:r>
            <a:r>
              <a:rPr lang="it-IT" sz="2000" dirty="0" smtClean="0"/>
              <a:t> </a:t>
            </a:r>
            <a:r>
              <a:rPr lang="it-IT" sz="2000" dirty="0" err="1" smtClean="0"/>
              <a:t>meaningless</a:t>
            </a:r>
            <a:r>
              <a:rPr lang="it-IT" sz="2000" dirty="0" smtClean="0"/>
              <a:t>: </a:t>
            </a:r>
            <a:r>
              <a:rPr lang="it-IT" sz="2000" dirty="0" err="1" smtClean="0"/>
              <a:t>too</a:t>
            </a:r>
            <a:r>
              <a:rPr lang="it-IT" sz="2000" dirty="0" smtClean="0"/>
              <a:t> </a:t>
            </a:r>
            <a:r>
              <a:rPr lang="it-IT" sz="2000" dirty="0" err="1" smtClean="0"/>
              <a:t>much</a:t>
            </a:r>
            <a:r>
              <a:rPr lang="it-IT" sz="2000" dirty="0" smtClean="0"/>
              <a:t> “</a:t>
            </a:r>
            <a:r>
              <a:rPr lang="it-IT" sz="2000" dirty="0" err="1" smtClean="0"/>
              <a:t>big-holes</a:t>
            </a:r>
            <a:r>
              <a:rPr lang="it-IT" sz="2000" dirty="0" smtClean="0"/>
              <a:t>” </a:t>
            </a:r>
            <a:r>
              <a:rPr lang="it-IT" sz="2000" dirty="0" err="1" smtClean="0"/>
              <a:t>compared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small</a:t>
            </a:r>
            <a:r>
              <a:rPr lang="it-IT" sz="2000" dirty="0" smtClean="0"/>
              <a:t> </a:t>
            </a:r>
            <a:r>
              <a:rPr lang="it-IT" sz="2000" dirty="0" err="1" smtClean="0"/>
              <a:t>amount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material;</a:t>
            </a:r>
          </a:p>
          <a:p>
            <a:pPr algn="just"/>
            <a:r>
              <a:rPr lang="it-IT" sz="2000" dirty="0" err="1" smtClean="0"/>
              <a:t>6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 </a:t>
            </a:r>
            <a:r>
              <a:rPr lang="it-IT" sz="2000" dirty="0" err="1" smtClean="0"/>
              <a:t>aren</a:t>
            </a:r>
            <a:r>
              <a:rPr lang="it-IT" sz="2000" dirty="0" smtClean="0"/>
              <a:t>’</a:t>
            </a:r>
            <a:r>
              <a:rPr lang="it-IT" sz="2000" dirty="0" err="1" smtClean="0"/>
              <a:t>t</a:t>
            </a:r>
            <a:r>
              <a:rPr lang="it-IT" sz="2000" dirty="0" smtClean="0"/>
              <a:t> </a:t>
            </a:r>
            <a:r>
              <a:rPr lang="it-IT" sz="2000" dirty="0" err="1" smtClean="0"/>
              <a:t>enough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describe</a:t>
            </a:r>
            <a:r>
              <a:rPr lang="it-IT" sz="2000" dirty="0" smtClean="0"/>
              <a:t> the </a:t>
            </a:r>
            <a:r>
              <a:rPr lang="it-IT" sz="2000" dirty="0" err="1" smtClean="0"/>
              <a:t>rather</a:t>
            </a:r>
            <a:r>
              <a:rPr lang="it-IT" sz="2000" dirty="0" smtClean="0"/>
              <a:t> </a:t>
            </a:r>
            <a:r>
              <a:rPr lang="it-IT" sz="2000" dirty="0" err="1" smtClean="0"/>
              <a:t>complex</a:t>
            </a:r>
            <a:r>
              <a:rPr lang="it-IT" sz="2000" dirty="0" smtClean="0"/>
              <a:t> </a:t>
            </a:r>
            <a:r>
              <a:rPr lang="it-IT" sz="2000" dirty="0" err="1" smtClean="0"/>
              <a:t>kinematics</a:t>
            </a:r>
            <a:r>
              <a:rPr lang="it-IT" sz="2000" dirty="0" smtClean="0"/>
              <a:t> and </a:t>
            </a:r>
            <a:r>
              <a:rPr lang="it-IT" sz="2000" dirty="0" err="1" smtClean="0"/>
              <a:t>hence</a:t>
            </a:r>
            <a:r>
              <a:rPr lang="it-IT" sz="2000" dirty="0" smtClean="0"/>
              <a:t> the stress </a:t>
            </a:r>
            <a:r>
              <a:rPr lang="it-IT" sz="2000" dirty="0" err="1" smtClean="0"/>
              <a:t>within</a:t>
            </a:r>
            <a:r>
              <a:rPr lang="it-IT" sz="2000" dirty="0" smtClean="0"/>
              <a:t> the </a:t>
            </a:r>
            <a:r>
              <a:rPr lang="it-IT" sz="2000" dirty="0" err="1" smtClean="0"/>
              <a:t>object</a:t>
            </a:r>
            <a:r>
              <a:rPr lang="it-IT" sz="2000" dirty="0" smtClean="0"/>
              <a:t>.</a:t>
            </a:r>
          </a:p>
          <a:p>
            <a:pPr algn="just" eaLnBrk="1" hangingPunct="1">
              <a:buFont typeface="Arial" charset="0"/>
              <a:buNone/>
            </a:pPr>
            <a:endParaRPr lang="it-IT" sz="2000" dirty="0" smtClean="0"/>
          </a:p>
          <a:p>
            <a:pPr algn="just" eaLnBrk="1" hangingPunct="1">
              <a:buFont typeface="Arial" charset="0"/>
              <a:buNone/>
            </a:pPr>
            <a:r>
              <a:rPr lang="it-IT" sz="2000" b="1" i="1" dirty="0" err="1" smtClean="0"/>
              <a:t>To</a:t>
            </a:r>
            <a:r>
              <a:rPr lang="it-IT" sz="2000" b="1" i="1" dirty="0" smtClean="0"/>
              <a:t> account </a:t>
            </a:r>
            <a:r>
              <a:rPr lang="it-IT" sz="2000" b="1" i="1" dirty="0" err="1" smtClean="0"/>
              <a:t>for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these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peculiarities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we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choose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to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model</a:t>
            </a:r>
            <a:r>
              <a:rPr lang="it-IT" sz="2000" b="1" i="1" dirty="0" smtClean="0"/>
              <a:t> the </a:t>
            </a:r>
            <a:r>
              <a:rPr lang="it-IT" sz="2000" b="1" i="1" dirty="0" err="1" smtClean="0"/>
              <a:t>element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as</a:t>
            </a:r>
            <a:r>
              <a:rPr lang="it-IT" sz="2000" b="1" i="1" dirty="0" smtClean="0"/>
              <a:t> a 3-d</a:t>
            </a:r>
          </a:p>
          <a:p>
            <a:pPr algn="just" eaLnBrk="1" hangingPunct="1">
              <a:buFont typeface="Arial" charset="0"/>
              <a:buNone/>
            </a:pPr>
            <a:r>
              <a:rPr lang="it-IT" sz="2000" b="1" i="1" dirty="0" smtClean="0"/>
              <a:t>continuum </a:t>
            </a:r>
            <a:r>
              <a:rPr lang="it-IT" sz="2000" b="1" i="1" dirty="0" err="1" smtClean="0"/>
              <a:t>with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local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microstructure</a:t>
            </a:r>
            <a:r>
              <a:rPr lang="it-IT" sz="2000" b="1" i="1" dirty="0" smtClean="0"/>
              <a:t>.</a:t>
            </a:r>
          </a:p>
          <a:p>
            <a:pPr algn="just" eaLnBrk="1" hangingPunct="1">
              <a:buNone/>
            </a:pPr>
            <a:endParaRPr lang="it-IT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EE33B-A6F3-7B45-8483-87B44BBE8C52}" type="slidenum">
              <a:rPr lang="it-IT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Continuum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microstructure</a:t>
            </a:r>
            <a:endParaRPr lang="it-IT" dirty="0" smtClean="0"/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1600" dirty="0" smtClean="0">
                <a:ea typeface="+mn-ea"/>
                <a:cs typeface="+mn-cs"/>
              </a:rPr>
              <a:t>The </a:t>
            </a:r>
            <a:r>
              <a:rPr lang="it-IT" sz="1600" dirty="0" err="1" smtClean="0">
                <a:ea typeface="+mn-ea"/>
                <a:cs typeface="+mn-cs"/>
              </a:rPr>
              <a:t>cylinder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C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is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modeled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as</a:t>
            </a:r>
            <a:r>
              <a:rPr lang="it-IT" sz="1600" dirty="0" smtClean="0">
                <a:ea typeface="+mn-ea"/>
                <a:cs typeface="+mn-cs"/>
              </a:rPr>
              <a:t> standard body </a:t>
            </a:r>
            <a:r>
              <a:rPr lang="it-IT" sz="1600" dirty="0" err="1" smtClean="0">
                <a:ea typeface="+mn-ea"/>
                <a:cs typeface="+mn-cs"/>
              </a:rPr>
              <a:t>with</a:t>
            </a:r>
            <a:r>
              <a:rPr lang="it-IT" sz="1600" dirty="0" smtClean="0">
                <a:ea typeface="+mn-ea"/>
                <a:cs typeface="+mn-cs"/>
              </a:rPr>
              <a:t> a set </a:t>
            </a:r>
            <a:r>
              <a:rPr lang="it-IT" sz="1600" dirty="0" err="1" smtClean="0">
                <a:ea typeface="+mn-ea"/>
                <a:cs typeface="+mn-cs"/>
              </a:rPr>
              <a:t>of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kinematical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descriptors</a:t>
            </a:r>
            <a:r>
              <a:rPr lang="it-IT" sz="1600" dirty="0" smtClean="0">
                <a:ea typeface="+mn-ea"/>
                <a:cs typeface="+mn-cs"/>
              </a:rPr>
              <a:t> (</a:t>
            </a:r>
            <a:r>
              <a:rPr lang="it-IT" sz="1600" i="1" dirty="0" err="1" smtClean="0">
                <a:ea typeface="+mn-ea"/>
                <a:cs typeface="+mn-cs"/>
              </a:rPr>
              <a:t>directors</a:t>
            </a:r>
            <a:r>
              <a:rPr lang="it-IT" sz="1600" dirty="0" smtClean="0">
                <a:ea typeface="+mn-ea"/>
                <a:cs typeface="+mn-cs"/>
              </a:rPr>
              <a:t>) </a:t>
            </a:r>
            <a:r>
              <a:rPr lang="it-IT" sz="1600" dirty="0" err="1" smtClean="0">
                <a:ea typeface="+mn-ea"/>
                <a:cs typeface="+mn-cs"/>
              </a:rPr>
              <a:t>attached</a:t>
            </a:r>
            <a:r>
              <a:rPr lang="it-IT" sz="1600" dirty="0" smtClean="0">
                <a:ea typeface="+mn-ea"/>
                <a:cs typeface="+mn-cs"/>
              </a:rPr>
              <a:t> at </a:t>
            </a:r>
            <a:r>
              <a:rPr lang="it-IT" sz="1600" dirty="0" err="1" smtClean="0">
                <a:ea typeface="+mn-ea"/>
                <a:cs typeface="+mn-cs"/>
              </a:rPr>
              <a:t>each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point</a:t>
            </a:r>
            <a:r>
              <a:rPr lang="it-IT" sz="1600" dirty="0" smtClean="0"/>
              <a:t>;</a:t>
            </a:r>
            <a:endParaRPr lang="it-IT" sz="1600" dirty="0" smtClean="0">
              <a:ea typeface="+mn-ea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ea typeface="+mn-ea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1600" dirty="0" smtClean="0">
                <a:ea typeface="+mn-ea"/>
                <a:cs typeface="+mn-cs"/>
              </a:rPr>
              <a:t>The </a:t>
            </a:r>
            <a:r>
              <a:rPr lang="it-IT" sz="1600" dirty="0" err="1" smtClean="0">
                <a:ea typeface="+mn-ea"/>
                <a:cs typeface="+mn-cs"/>
              </a:rPr>
              <a:t>number</a:t>
            </a:r>
            <a:r>
              <a:rPr lang="it-IT" sz="1600" dirty="0" smtClean="0">
                <a:ea typeface="+mn-ea"/>
                <a:cs typeface="+mn-cs"/>
              </a:rPr>
              <a:t> and the </a:t>
            </a:r>
            <a:r>
              <a:rPr lang="it-IT" sz="1600" dirty="0" err="1" smtClean="0">
                <a:ea typeface="+mn-ea"/>
                <a:cs typeface="+mn-cs"/>
              </a:rPr>
              <a:t>kind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of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descriptors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allows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for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different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kinematics</a:t>
            </a:r>
            <a:r>
              <a:rPr lang="it-IT" sz="1600" dirty="0" smtClean="0"/>
              <a:t>;</a:t>
            </a:r>
            <a:endParaRPr lang="it-IT" sz="1600" dirty="0" smtClean="0">
              <a:ea typeface="+mn-ea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sz="1600" dirty="0" smtClean="0"/>
          </a:p>
          <a:p>
            <a:pPr algn="just">
              <a:defRPr/>
            </a:pPr>
            <a:r>
              <a:rPr lang="it-IT" sz="1600" dirty="0" err="1" smtClean="0">
                <a:ea typeface="+mn-ea"/>
                <a:cs typeface="+mn-cs"/>
              </a:rPr>
              <a:t>We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choose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as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descriptors</a:t>
            </a:r>
            <a:r>
              <a:rPr lang="it-IT" sz="1600" dirty="0" smtClean="0">
                <a:ea typeface="+mn-ea"/>
                <a:cs typeface="+mn-cs"/>
              </a:rPr>
              <a:t> the position </a:t>
            </a:r>
            <a:r>
              <a:rPr lang="it-IT" sz="1600" dirty="0" err="1" smtClean="0">
                <a:ea typeface="+mn-ea"/>
                <a:cs typeface="+mn-cs"/>
              </a:rPr>
              <a:t>vectors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of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each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thin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wall</a:t>
            </a:r>
            <a:r>
              <a:rPr lang="it-IT" sz="1600" dirty="0" smtClean="0">
                <a:ea typeface="+mn-ea"/>
                <a:cs typeface="+mn-cs"/>
              </a:rPr>
              <a:t> “</a:t>
            </a:r>
            <a:r>
              <a:rPr lang="it-IT" sz="1600" dirty="0" err="1" smtClean="0">
                <a:ea typeface="+mn-ea"/>
                <a:cs typeface="+mn-cs"/>
              </a:rPr>
              <a:t>centroid</a:t>
            </a:r>
            <a:r>
              <a:rPr lang="it-IT" sz="1600" dirty="0" smtClean="0">
                <a:ea typeface="+mn-ea"/>
                <a:cs typeface="+mn-cs"/>
              </a:rPr>
              <a:t>”: the </a:t>
            </a:r>
            <a:r>
              <a:rPr lang="it-IT" sz="1600" dirty="0" err="1" smtClean="0">
                <a:ea typeface="+mn-ea"/>
                <a:cs typeface="+mn-cs"/>
              </a:rPr>
              <a:t>number</a:t>
            </a:r>
            <a:r>
              <a:rPr lang="it-IT" sz="1600" dirty="0" smtClean="0">
                <a:ea typeface="+mn-ea"/>
                <a:cs typeface="+mn-cs"/>
              </a:rPr>
              <a:t> can </a:t>
            </a:r>
            <a:r>
              <a:rPr lang="it-IT" sz="1600" dirty="0" err="1" smtClean="0">
                <a:ea typeface="+mn-ea"/>
                <a:cs typeface="+mn-cs"/>
              </a:rPr>
              <a:t>be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reduced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by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selecting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/>
              <a:t>only</a:t>
            </a:r>
            <a:r>
              <a:rPr lang="it-IT" sz="1600" dirty="0" smtClean="0"/>
              <a:t> </a:t>
            </a:r>
            <a:r>
              <a:rPr lang="it-IT" sz="1600" dirty="0" err="1" smtClean="0"/>
              <a:t>those</a:t>
            </a:r>
            <a:r>
              <a:rPr lang="it-IT" sz="1600" dirty="0" smtClean="0"/>
              <a:t> </a:t>
            </a:r>
            <a:r>
              <a:rPr lang="it-IT" sz="1600" dirty="0" err="1" smtClean="0"/>
              <a:t>descriptors</a:t>
            </a:r>
            <a:r>
              <a:rPr lang="it-IT" sz="1600" dirty="0" smtClean="0"/>
              <a:t> </a:t>
            </a:r>
            <a:r>
              <a:rPr lang="it-IT" sz="1600" dirty="0" err="1" smtClean="0"/>
              <a:t>which</a:t>
            </a:r>
            <a:r>
              <a:rPr lang="it-IT" sz="1600" dirty="0" smtClean="0"/>
              <a:t> are </a:t>
            </a:r>
            <a:r>
              <a:rPr lang="it-IT" sz="1600" dirty="0" err="1" smtClean="0"/>
              <a:t>relevant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the </a:t>
            </a:r>
            <a:r>
              <a:rPr lang="it-IT" sz="1600" dirty="0" err="1" smtClean="0"/>
              <a:t>measurable</a:t>
            </a:r>
            <a:r>
              <a:rPr lang="it-IT" sz="1600" dirty="0" smtClean="0"/>
              <a:t> </a:t>
            </a:r>
            <a:r>
              <a:rPr lang="it-IT" sz="1600" dirty="0" err="1" smtClean="0"/>
              <a:t>kinematics</a:t>
            </a:r>
            <a:r>
              <a:rPr lang="it-IT" sz="1600" dirty="0" smtClean="0"/>
              <a:t>;</a:t>
            </a:r>
            <a:r>
              <a:rPr lang="it-IT" sz="1600" dirty="0" smtClean="0">
                <a:ea typeface="+mn-ea"/>
                <a:cs typeface="+mn-cs"/>
              </a:rPr>
              <a:t>  at </a:t>
            </a:r>
            <a:r>
              <a:rPr lang="it-IT" sz="1600" dirty="0" err="1" smtClean="0">
                <a:ea typeface="+mn-ea"/>
                <a:cs typeface="+mn-cs"/>
              </a:rPr>
              <a:t>this</a:t>
            </a:r>
            <a:r>
              <a:rPr lang="it-IT" sz="1600" dirty="0" smtClean="0">
                <a:ea typeface="+mn-ea"/>
                <a:cs typeface="+mn-cs"/>
              </a:rPr>
              <a:t> stage </a:t>
            </a:r>
            <a:r>
              <a:rPr lang="it-IT" sz="1600" dirty="0" err="1" smtClean="0">
                <a:ea typeface="+mn-ea"/>
                <a:cs typeface="+mn-cs"/>
              </a:rPr>
              <a:t>we</a:t>
            </a:r>
            <a:r>
              <a:rPr lang="it-IT" sz="1600" dirty="0" smtClean="0">
                <a:ea typeface="+mn-ea"/>
                <a:cs typeface="+mn-cs"/>
              </a:rPr>
              <a:t> </a:t>
            </a:r>
            <a:r>
              <a:rPr lang="it-IT" sz="1600" dirty="0" err="1" smtClean="0">
                <a:ea typeface="+mn-ea"/>
                <a:cs typeface="+mn-cs"/>
              </a:rPr>
              <a:t>choose</a:t>
            </a:r>
            <a:r>
              <a:rPr lang="it-IT" sz="1600" dirty="0" smtClean="0">
                <a:ea typeface="+mn-ea"/>
                <a:cs typeface="+mn-cs"/>
              </a:rPr>
              <a:t> the 16 </a:t>
            </a:r>
            <a:r>
              <a:rPr lang="it-IT" sz="1600" dirty="0" err="1" smtClean="0">
                <a:ea typeface="+mn-ea"/>
                <a:cs typeface="+mn-cs"/>
              </a:rPr>
              <a:t>vectors</a:t>
            </a:r>
            <a:r>
              <a:rPr lang="it-IT" sz="1600" dirty="0" smtClean="0"/>
              <a:t> </a:t>
            </a:r>
            <a:r>
              <a:rPr lang="it-IT" sz="1600" b="1" dirty="0" smtClean="0"/>
              <a:t>d</a:t>
            </a:r>
            <a:r>
              <a:rPr lang="it-IT" sz="1600" baseline="-25000" dirty="0" smtClean="0">
                <a:latin typeface="Symbol"/>
              </a:rPr>
              <a:t>a</a:t>
            </a:r>
            <a:r>
              <a:rPr lang="it-IT" sz="1600" dirty="0" smtClean="0"/>
              <a:t>, </a:t>
            </a:r>
            <a:r>
              <a:rPr lang="it-IT" sz="1600" dirty="0" smtClean="0">
                <a:latin typeface="Symbol"/>
              </a:rPr>
              <a:t>a</a:t>
            </a:r>
            <a:r>
              <a:rPr lang="it-IT" sz="1600" dirty="0" smtClean="0"/>
              <a:t>=1,2,</a:t>
            </a:r>
            <a:r>
              <a:rPr lang="it-IT" sz="1600" dirty="0" err="1" smtClean="0"/>
              <a:t>…</a:t>
            </a:r>
            <a:r>
              <a:rPr lang="it-IT" sz="1600" dirty="0" smtClean="0"/>
              <a:t>,16.</a:t>
            </a:r>
            <a:r>
              <a:rPr lang="it-IT" sz="1600" b="1" dirty="0" smtClean="0"/>
              <a:t> </a:t>
            </a:r>
            <a:endParaRPr lang="it-IT" sz="1600" dirty="0" smtClean="0"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55BD-62B7-4C44-90C7-B1DD4AC08F02}" type="slidenum">
              <a:rPr lang="it-IT"/>
              <a:pPr>
                <a:defRPr/>
              </a:pPr>
              <a:t>9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2178050" y="4292600"/>
            <a:ext cx="4140200" cy="1397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1968500" y="4006850"/>
            <a:ext cx="412750" cy="12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16200000" flipH="1">
            <a:off x="1746250" y="4356100"/>
            <a:ext cx="558800" cy="11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2085975" y="4302125"/>
            <a:ext cx="5905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2082800" y="4598194"/>
            <a:ext cx="297656" cy="94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5016500" y="4692650"/>
            <a:ext cx="762000" cy="527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16200000" flipH="1">
            <a:off x="4733925" y="5502275"/>
            <a:ext cx="76835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5400000">
            <a:off x="5235575" y="5146675"/>
            <a:ext cx="996950" cy="88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5219700" y="5689600"/>
            <a:ext cx="469900" cy="298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2382044" y="4006850"/>
            <a:ext cx="3352006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1968500" y="4133850"/>
            <a:ext cx="3048000" cy="1085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2082800" y="4692650"/>
            <a:ext cx="31369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381250" y="4598194"/>
            <a:ext cx="3308350" cy="1091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16200000" flipH="1">
            <a:off x="4981575" y="5362575"/>
            <a:ext cx="869950" cy="6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5124450" y="5219700"/>
            <a:ext cx="609600" cy="374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V="1">
            <a:off x="3632200" y="4598194"/>
            <a:ext cx="742950" cy="196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6356350" y="5562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</a:t>
            </a:r>
            <a:r>
              <a:rPr lang="it-IT" smtClean="0"/>
              <a:t>ylinder</a:t>
            </a:r>
            <a:r>
              <a:rPr lang="it-IT" dirty="0" smtClean="0"/>
              <a:t> </a:t>
            </a:r>
            <a:r>
              <a:rPr lang="it-IT" dirty="0" err="1" smtClean="0"/>
              <a:t>axis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4375150" y="4590017"/>
            <a:ext cx="40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</a:t>
            </a:r>
            <a:r>
              <a:rPr lang="it-IT" b="1" baseline="-25000" dirty="0" smtClean="0">
                <a:latin typeface="Symbol"/>
              </a:rPr>
              <a:t>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999</Words>
  <Application>Microsoft Macintosh PowerPoint</Application>
  <PresentationFormat>Presentazione su schermo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Equation</vt:lpstr>
      <vt:lpstr>Continuum models for  the endcap shell moduli in  SUPER-B </vt:lpstr>
      <vt:lpstr>The SUPER-B endcap</vt:lpstr>
      <vt:lpstr>Expected performances </vt:lpstr>
      <vt:lpstr>The moduli</vt:lpstr>
      <vt:lpstr>The macro-element</vt:lpstr>
      <vt:lpstr>The “standard” 3-d model of a beam: the Saint-Venant’s</vt:lpstr>
      <vt:lpstr>The “standard” 3-d model of a beam: the Saint-Venant’s</vt:lpstr>
      <vt:lpstr>The “standard” 3-d model of a beam: the Saint-Venant’s</vt:lpstr>
      <vt:lpstr>Continuum with microstructure</vt:lpstr>
      <vt:lpstr>Continuum with microstructure</vt:lpstr>
      <vt:lpstr>Constitutive relations</vt:lpstr>
      <vt:lpstr>Terminal loads</vt:lpstr>
      <vt:lpstr>Conclusions</vt:lpstr>
    </vt:vector>
  </TitlesOfParts>
  <Company>Università Politecnica delle Marche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Strutturale nel Progetto SUPER-B </dc:title>
  <dc:creator>Fabrizio Davì</dc:creator>
  <cp:lastModifiedBy>Fabrizio Davì</cp:lastModifiedBy>
  <cp:revision>14</cp:revision>
  <dcterms:created xsi:type="dcterms:W3CDTF">2012-05-29T09:27:37Z</dcterms:created>
  <dcterms:modified xsi:type="dcterms:W3CDTF">2012-05-29T09:36:46Z</dcterms:modified>
</cp:coreProperties>
</file>