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305" r:id="rId3"/>
    <p:sldId id="295" r:id="rId4"/>
    <p:sldId id="301" r:id="rId5"/>
    <p:sldId id="307" r:id="rId6"/>
    <p:sldId id="308" r:id="rId7"/>
    <p:sldId id="303" r:id="rId8"/>
    <p:sldId id="304" r:id="rId9"/>
    <p:sldId id="306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A500"/>
    <a:srgbClr val="7FDE00"/>
    <a:srgbClr val="1781D5"/>
    <a:srgbClr val="F0EA00"/>
    <a:srgbClr val="989800"/>
    <a:srgbClr val="A5A5A5"/>
    <a:srgbClr val="E72983"/>
    <a:srgbClr val="FFFFFF"/>
    <a:srgbClr val="D51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3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3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5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0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7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8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1187F7A-920C-B377-65E8-1CF4CBCE3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Sfondo fumo astratto">
            <a:extLst>
              <a:ext uri="{FF2B5EF4-FFF2-40B4-BE49-F238E27FC236}">
                <a16:creationId xmlns:a16="http://schemas.microsoft.com/office/drawing/2014/main" id="{0A682FE5-8C3C-FBAE-B33A-C8997559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423" b="21037"/>
          <a:stretch/>
        </p:blipFill>
        <p:spPr>
          <a:xfrm>
            <a:off x="20" y="10"/>
            <a:ext cx="12191980" cy="49083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31438F8-735C-3331-4D71-F1E0D8A5E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907" y="5282701"/>
            <a:ext cx="5057956" cy="117868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GB" dirty="0"/>
              <a:t>ASPIDES meeting 10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6FD47A-EC9C-DCE8-3107-DA41DC0E5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2157" y="5293850"/>
            <a:ext cx="3874124" cy="1178688"/>
          </a:xfrm>
        </p:spPr>
        <p:txBody>
          <a:bodyPr anchor="ctr">
            <a:normAutofit/>
          </a:bodyPr>
          <a:lstStyle/>
          <a:p>
            <a:pPr algn="r"/>
            <a:r>
              <a:rPr lang="en-GB" dirty="0"/>
              <a:t>Tommaso Floris</a:t>
            </a:r>
          </a:p>
          <a:p>
            <a:pPr algn="r"/>
            <a:r>
              <a:rPr lang="en-GB" dirty="0"/>
              <a:t>9/10/2025</a:t>
            </a:r>
          </a:p>
        </p:txBody>
      </p:sp>
      <p:pic>
        <p:nvPicPr>
          <p:cNvPr id="5" name="Immagine 4" descr="Immagine che contiene testo, Elementi grafici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A0114B93-93CA-D542-FDF5-946422448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8386"/>
            <a:ext cx="1949614" cy="19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2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83B097-2631-0B92-FEFA-78FD80FC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" y="81281"/>
            <a:ext cx="10653578" cy="1132258"/>
          </a:xfrm>
        </p:spPr>
        <p:txBody>
          <a:bodyPr/>
          <a:lstStyle/>
          <a:p>
            <a:r>
              <a:rPr lang="en-GB" dirty="0"/>
              <a:t>ASPIDES prototype CHIP layout</a:t>
            </a:r>
          </a:p>
        </p:txBody>
      </p:sp>
      <p:pic>
        <p:nvPicPr>
          <p:cNvPr id="4" name="Immagine 3" descr="Immagine che contiene schermata, modello, Rettangolo, Policromia&#10;&#10;Il contenuto generato dall'IA potrebbe non essere corretto.">
            <a:extLst>
              <a:ext uri="{FF2B5EF4-FFF2-40B4-BE49-F238E27FC236}">
                <a16:creationId xmlns:a16="http://schemas.microsoft.com/office/drawing/2014/main" id="{5BFF549E-9CFE-5F75-6C13-67B115B1A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84" y="647410"/>
            <a:ext cx="6978832" cy="612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1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A67EFD-A56D-C21B-F34D-2B42129A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Pad Ring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F67BC5-C674-0324-F7BE-D17B74354B0F}"/>
              </a:ext>
            </a:extLst>
          </p:cNvPr>
          <p:cNvSpPr txBox="1"/>
          <p:nvPr/>
        </p:nvSpPr>
        <p:spPr>
          <a:xfrm>
            <a:off x="528052" y="1859338"/>
            <a:ext cx="4322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66 total pads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28 digital pads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14 outputs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14 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36 </a:t>
            </a:r>
            <a:r>
              <a:rPr lang="en-GB" dirty="0" err="1"/>
              <a:t>analog</a:t>
            </a:r>
            <a:r>
              <a:rPr lang="en-GB" dirty="0"/>
              <a:t> pads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8 bias voltages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24 power supply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4 SPAD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 breaker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3877794-F456-CC8C-A2B7-474EEF755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t="2814" r="3501" b="3555"/>
          <a:stretch>
            <a:fillRect/>
          </a:stretch>
        </p:blipFill>
        <p:spPr>
          <a:xfrm>
            <a:off x="4988303" y="-50553"/>
            <a:ext cx="7203697" cy="690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6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796AC-1257-0EA0-4050-554E5FCC9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CF2B37-D393-6663-277A-7BBF8658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Pin plan (digital input)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624586B-E505-39BA-F157-F8AA0530D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792462"/>
              </p:ext>
            </p:extLst>
          </p:nvPr>
        </p:nvGraphicFramePr>
        <p:xfrm>
          <a:off x="925774" y="1222248"/>
          <a:ext cx="10340452" cy="5486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0226">
                  <a:extLst>
                    <a:ext uri="{9D8B030D-6E8A-4147-A177-3AD203B41FA5}">
                      <a16:colId xmlns:a16="http://schemas.microsoft.com/office/drawing/2014/main" val="910640483"/>
                    </a:ext>
                  </a:extLst>
                </a:gridCol>
                <a:gridCol w="8980226">
                  <a:extLst>
                    <a:ext uri="{9D8B030D-6E8A-4147-A177-3AD203B41FA5}">
                      <a16:colId xmlns:a16="http://schemas.microsoft.com/office/drawing/2014/main" val="2076686308"/>
                    </a:ext>
                  </a:extLst>
                </a:gridCol>
              </a:tblGrid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057018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HRST_N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Hard reset (active low): reset every register, the TDCs and the pixel latch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206891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SRST_N</a:t>
                      </a:r>
                    </a:p>
                  </a:txBody>
                  <a:tcPr>
                    <a:solidFill>
                      <a:srgbClr val="60A5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Soft reset (active low): reset only the PISO register, the TDCs and the pixel latch</a:t>
                      </a:r>
                    </a:p>
                  </a:txBody>
                  <a:tcPr>
                    <a:solidFill>
                      <a:srgbClr val="60A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044070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CLK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System clock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101691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GATE</a:t>
                      </a:r>
                    </a:p>
                  </a:txBody>
                  <a:tcPr>
                    <a:solidFill>
                      <a:srgbClr val="60A5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Enable every pixels</a:t>
                      </a:r>
                    </a:p>
                  </a:txBody>
                  <a:tcPr>
                    <a:solidFill>
                      <a:srgbClr val="60A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61220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Trigger the frontend electronics of the enabled pixels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681968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LATCH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Enable the clock for the PISO register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02730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SHIFT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Enable the shifting mode for the PISO register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201355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STOP</a:t>
                      </a:r>
                    </a:p>
                  </a:txBody>
                  <a:tcPr>
                    <a:solidFill>
                      <a:srgbClr val="60A5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Stop the measurement of the TDCs</a:t>
                      </a:r>
                    </a:p>
                  </a:txBody>
                  <a:tcPr>
                    <a:solidFill>
                      <a:srgbClr val="60A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436743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DATA_P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Serial data for the programming register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210166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EN_P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Enable the output of the programming register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84637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DATA_W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Serial data for the write register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007793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EN_W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Enable the output of the write register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35078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DATA_D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Serial data for the data register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036129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EN_D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Enable the output of the data register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133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1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E7D11-8F70-45AA-9716-A86B93606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A2F35C-659F-69C1-BD60-2E5A3D240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Pin plan (digital output)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02A412D8-8F61-9521-78EF-9C394D43F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347033"/>
              </p:ext>
            </p:extLst>
          </p:nvPr>
        </p:nvGraphicFramePr>
        <p:xfrm>
          <a:off x="925774" y="1222248"/>
          <a:ext cx="10340452" cy="438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594">
                  <a:extLst>
                    <a:ext uri="{9D8B030D-6E8A-4147-A177-3AD203B41FA5}">
                      <a16:colId xmlns:a16="http://schemas.microsoft.com/office/drawing/2014/main" val="910640483"/>
                    </a:ext>
                  </a:extLst>
                </a:gridCol>
                <a:gridCol w="8321858">
                  <a:extLst>
                    <a:ext uri="{9D8B030D-6E8A-4147-A177-3AD203B41FA5}">
                      <a16:colId xmlns:a16="http://schemas.microsoft.com/office/drawing/2014/main" val="2076686308"/>
                    </a:ext>
                  </a:extLst>
                </a:gridCol>
              </a:tblGrid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057018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PCNT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Serial output for the result of the parallel counter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206891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CNT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Serial output for the result of the counter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044070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 err="1"/>
                        <a:t>TDCfirst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Serial output for the result of the TDC for first photon time-stamp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101691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 err="1"/>
                        <a:t>TDClast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Serial output for the result of the TDC for last photon time-stamp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61220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 err="1"/>
                        <a:t>STARTfirst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Trigger the </a:t>
                      </a:r>
                      <a:r>
                        <a:rPr lang="en-GB" dirty="0" err="1"/>
                        <a:t>the</a:t>
                      </a:r>
                      <a:r>
                        <a:rPr lang="en-GB" dirty="0"/>
                        <a:t> TDC for first photon time-stamp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81968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FINISH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Signal that goes to 0 while the output of parallel counter is not stable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02730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NAND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Output of the NAND tree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201355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 err="1"/>
                        <a:t>ToT</a:t>
                      </a:r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Output of the Time-over-Threshold circuit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436743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ROW2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Coincidence of local NAND tree of two adjacent double rows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210166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ROW3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Coincidence of local NAND tree of three adjacent double rows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84637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 err="1"/>
                        <a:t>PCNT_bits</a:t>
                      </a:r>
                      <a:r>
                        <a:rPr lang="en-GB" dirty="0"/>
                        <a:t>&lt;0:3&gt;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PCNT&lt;0:3&gt; or PCNT&lt;4:7&gt; bits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007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48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83C2E0-DE32-3474-D2D0-C75467D5A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Configuration bits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2782DB3-948F-AE1D-C139-4FD2E6D84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679929"/>
              </p:ext>
            </p:extLst>
          </p:nvPr>
        </p:nvGraphicFramePr>
        <p:xfrm>
          <a:off x="925774" y="1222248"/>
          <a:ext cx="10340452" cy="438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594">
                  <a:extLst>
                    <a:ext uri="{9D8B030D-6E8A-4147-A177-3AD203B41FA5}">
                      <a16:colId xmlns:a16="http://schemas.microsoft.com/office/drawing/2014/main" val="910640483"/>
                    </a:ext>
                  </a:extLst>
                </a:gridCol>
                <a:gridCol w="8321858">
                  <a:extLst>
                    <a:ext uri="{9D8B030D-6E8A-4147-A177-3AD203B41FA5}">
                      <a16:colId xmlns:a16="http://schemas.microsoft.com/office/drawing/2014/main" val="2076686308"/>
                    </a:ext>
                  </a:extLst>
                </a:gridCol>
              </a:tblGrid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057018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 err="1"/>
                        <a:t>TestMode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0: the TEST signal I distributed parallel to all double rows</a:t>
                      </a:r>
                    </a:p>
                    <a:p>
                      <a:r>
                        <a:rPr lang="en-GB" dirty="0"/>
                        <a:t>1: a delay is introduced between one double row and the subsequent 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206891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 err="1"/>
                        <a:t>DelayTrim</a:t>
                      </a:r>
                      <a:r>
                        <a:rPr lang="en-GB" dirty="0"/>
                        <a:t>&lt;0:2&gt;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delay for the Time-over-Threshold signal can be tuned between 8 different values with a time step of 100ps and an offset of 600ps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044070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 err="1"/>
                        <a:t>EN_sCNT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Enabling the serial counter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101691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/>
                        <a:t>Trig&lt;0:1&gt;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Select the trigger signal for the </a:t>
                      </a:r>
                      <a:r>
                        <a:rPr lang="en-GB" dirty="0" err="1"/>
                        <a:t>TDCfirst</a:t>
                      </a:r>
                      <a:endParaRPr lang="en-GB" dirty="0"/>
                    </a:p>
                    <a:p>
                      <a:r>
                        <a:rPr lang="en-GB" dirty="0"/>
                        <a:t>00: NAND tree output</a:t>
                      </a:r>
                    </a:p>
                    <a:p>
                      <a:r>
                        <a:rPr lang="en-GB" dirty="0"/>
                        <a:t>01: </a:t>
                      </a:r>
                      <a:r>
                        <a:rPr lang="en-GB" dirty="0" err="1"/>
                        <a:t>ToT</a:t>
                      </a:r>
                      <a:r>
                        <a:rPr lang="en-GB" dirty="0"/>
                        <a:t> signal</a:t>
                      </a:r>
                    </a:p>
                    <a:p>
                      <a:r>
                        <a:rPr lang="en-GB" dirty="0"/>
                        <a:t>10: ROW2</a:t>
                      </a:r>
                    </a:p>
                    <a:p>
                      <a:r>
                        <a:rPr lang="en-GB" dirty="0"/>
                        <a:t>11: ROW3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261220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r>
                        <a:rPr lang="en-GB" dirty="0" err="1"/>
                        <a:t>PCNT_bit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Select which are the 4 bits of the parallel counter available on 4 output pads</a:t>
                      </a:r>
                    </a:p>
                    <a:p>
                      <a:r>
                        <a:rPr lang="en-GB" dirty="0"/>
                        <a:t>0: PCNT&lt;0:3&gt;</a:t>
                      </a:r>
                    </a:p>
                    <a:p>
                      <a:r>
                        <a:rPr lang="en-GB" dirty="0"/>
                        <a:t>1: PCNT&lt;4:7&gt;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681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35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96398-C62F-5C7A-2219-3569FF1EB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77CCB9-C296-EEEF-967E-5B594698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54" y="367485"/>
            <a:ext cx="10653578" cy="1132258"/>
          </a:xfrm>
        </p:spPr>
        <p:txBody>
          <a:bodyPr/>
          <a:lstStyle/>
          <a:p>
            <a:r>
              <a:rPr lang="en-US" dirty="0"/>
              <a:t>Programming phase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6ABDDD9-5479-B808-7F02-A9D124F4B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0231" y="1735454"/>
            <a:ext cx="9586811" cy="404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0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523C9-BEBF-FDB9-472F-F3BBCAB51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D7A7C8-B4B2-A0AF-451B-E6081B46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54" y="367485"/>
            <a:ext cx="10653578" cy="1132258"/>
          </a:xfrm>
        </p:spPr>
        <p:txBody>
          <a:bodyPr/>
          <a:lstStyle/>
          <a:p>
            <a:r>
              <a:rPr lang="en-US" dirty="0"/>
              <a:t>Measurement phase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6AE701F-6BED-CD03-A19F-51AB2E181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868" y="1170802"/>
            <a:ext cx="10710356" cy="531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9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57632-0459-D8AC-7B71-A12E9902E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Sfondo fumo astratto">
            <a:extLst>
              <a:ext uri="{FF2B5EF4-FFF2-40B4-BE49-F238E27FC236}">
                <a16:creationId xmlns:a16="http://schemas.microsoft.com/office/drawing/2014/main" id="{4F18C82F-B316-8EC1-BAC2-C2EADF5589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423" b="21037"/>
          <a:stretch/>
        </p:blipFill>
        <p:spPr>
          <a:xfrm>
            <a:off x="20" y="10"/>
            <a:ext cx="12191980" cy="49083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97AA869-F4BB-194B-EBAD-7ECFD5A3E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907" y="5282701"/>
            <a:ext cx="5057956" cy="117868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GB" dirty="0"/>
              <a:t>ASPIDES meeting 10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348C7F-F0CC-0320-70B0-5BEA5F735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2157" y="5293850"/>
            <a:ext cx="3874124" cy="1178688"/>
          </a:xfrm>
        </p:spPr>
        <p:txBody>
          <a:bodyPr anchor="ctr">
            <a:normAutofit/>
          </a:bodyPr>
          <a:lstStyle/>
          <a:p>
            <a:pPr algn="r"/>
            <a:r>
              <a:rPr lang="en-GB" dirty="0"/>
              <a:t>Tommaso Floris</a:t>
            </a:r>
          </a:p>
          <a:p>
            <a:pPr algn="r"/>
            <a:r>
              <a:rPr lang="en-GB" dirty="0"/>
              <a:t>9/10/2025</a:t>
            </a:r>
          </a:p>
        </p:txBody>
      </p:sp>
      <p:pic>
        <p:nvPicPr>
          <p:cNvPr id="5" name="Immagine 4" descr="Immagine che contiene testo, Elementi grafici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F9B9F1B4-E686-6D69-929E-DD1289E4E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8386"/>
            <a:ext cx="1949614" cy="19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4352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AnalogousFromDarkSeedLeftStep">
      <a:dk1>
        <a:srgbClr val="000000"/>
      </a:dk1>
      <a:lt1>
        <a:srgbClr val="FFFFFF"/>
      </a:lt1>
      <a:dk2>
        <a:srgbClr val="301B2D"/>
      </a:dk2>
      <a:lt2>
        <a:srgbClr val="F0F3F2"/>
      </a:lt2>
      <a:accent1>
        <a:srgbClr val="E72983"/>
      </a:accent1>
      <a:accent2>
        <a:srgbClr val="D517C0"/>
      </a:accent2>
      <a:accent3>
        <a:srgbClr val="AD29E7"/>
      </a:accent3>
      <a:accent4>
        <a:srgbClr val="5725D7"/>
      </a:accent4>
      <a:accent5>
        <a:srgbClr val="2944E7"/>
      </a:accent5>
      <a:accent6>
        <a:srgbClr val="1781D5"/>
      </a:accent6>
      <a:hlink>
        <a:srgbClr val="433FBF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5706</TotalTime>
  <Words>440</Words>
  <Application>Microsoft Office PowerPoint</Application>
  <PresentationFormat>Widescreen</PresentationFormat>
  <Paragraphs>95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Neue Haas Grotesk Text Pro</vt:lpstr>
      <vt:lpstr>VanillaVTI</vt:lpstr>
      <vt:lpstr>ASPIDES meeting 10</vt:lpstr>
      <vt:lpstr>ASPIDES prototype CHIP layout</vt:lpstr>
      <vt:lpstr>Pad Ring</vt:lpstr>
      <vt:lpstr>Pin plan (digital input)</vt:lpstr>
      <vt:lpstr>Pin plan (digital output)</vt:lpstr>
      <vt:lpstr>Configuration bits</vt:lpstr>
      <vt:lpstr>Programming phase</vt:lpstr>
      <vt:lpstr>Measurement phase</vt:lpstr>
      <vt:lpstr>ASPIDES meeting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FLORIS TOMMASO</dc:creator>
  <cp:lastModifiedBy>FLORIS TOMMASO</cp:lastModifiedBy>
  <cp:revision>59</cp:revision>
  <dcterms:created xsi:type="dcterms:W3CDTF">2025-02-17T09:04:06Z</dcterms:created>
  <dcterms:modified xsi:type="dcterms:W3CDTF">2025-10-09T10:58:52Z</dcterms:modified>
</cp:coreProperties>
</file>