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51901850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51901850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506440fa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506440fa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9505b1d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9505b1d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51901850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51901850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/>
          <p:nvPr>
            <p:ph type="ctrTitle"/>
          </p:nvPr>
        </p:nvSpPr>
        <p:spPr>
          <a:xfrm>
            <a:off x="1142107" y="1028700"/>
            <a:ext cx="68598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entury Gothic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2"/>
          <p:cNvSpPr txBox="1"/>
          <p:nvPr>
            <p:ph idx="1" type="subTitle"/>
          </p:nvPr>
        </p:nvSpPr>
        <p:spPr>
          <a:xfrm>
            <a:off x="1142107" y="3714750"/>
            <a:ext cx="6173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142108" y="400050"/>
            <a:ext cx="720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 rot="5400000">
            <a:off x="3171834" y="-658050"/>
            <a:ext cx="3143400" cy="7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5733082" y="1982850"/>
            <a:ext cx="4194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2074584" y="-532350"/>
            <a:ext cx="4194600" cy="60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1142108" y="400050"/>
            <a:ext cx="720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1142108" y="1371600"/>
            <a:ext cx="72027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title"/>
          </p:nvPr>
        </p:nvSpPr>
        <p:spPr>
          <a:xfrm>
            <a:off x="1142108" y="400050"/>
            <a:ext cx="720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1142108" y="1371600"/>
            <a:ext cx="34848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49" name="Google Shape;49;p4"/>
          <p:cNvSpPr txBox="1"/>
          <p:nvPr>
            <p:ph idx="2" type="body"/>
          </p:nvPr>
        </p:nvSpPr>
        <p:spPr>
          <a:xfrm>
            <a:off x="4857824" y="1371600"/>
            <a:ext cx="34872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type="title"/>
          </p:nvPr>
        </p:nvSpPr>
        <p:spPr>
          <a:xfrm>
            <a:off x="1142108" y="400050"/>
            <a:ext cx="720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1142108" y="1885951"/>
            <a:ext cx="68598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b="0" i="0" sz="5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1142107" y="742950"/>
            <a:ext cx="6173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142108" y="400050"/>
            <a:ext cx="720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1142108" y="1371600"/>
            <a:ext cx="348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1142108" y="2000250"/>
            <a:ext cx="3484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4860112" y="1371600"/>
            <a:ext cx="348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3" name="Google Shape;73;p8"/>
          <p:cNvSpPr txBox="1"/>
          <p:nvPr>
            <p:ph idx="4" type="body"/>
          </p:nvPr>
        </p:nvSpPr>
        <p:spPr>
          <a:xfrm>
            <a:off x="4860112" y="2000250"/>
            <a:ext cx="3484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627623" y="1943100"/>
            <a:ext cx="24582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886021" y="628650"/>
            <a:ext cx="46305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627623" y="3486150"/>
            <a:ext cx="2458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627623" y="1943100"/>
            <a:ext cx="24582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0"/>
          <p:cNvSpPr/>
          <p:nvPr/>
        </p:nvSpPr>
        <p:spPr>
          <a:xfrm>
            <a:off x="3771691" y="342900"/>
            <a:ext cx="4973400" cy="44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egnaposto vuoto per aggiungere un'immagine. Fare clic sul segnaposto e selezionare l'immagine che si vuole aggiungere" id="87" name="Google Shape;87;p10"/>
          <p:cNvSpPr/>
          <p:nvPr>
            <p:ph idx="2" type="pic"/>
          </p:nvPr>
        </p:nvSpPr>
        <p:spPr>
          <a:xfrm>
            <a:off x="4057516" y="627458"/>
            <a:ext cx="4401600" cy="388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627623" y="3486150"/>
            <a:ext cx="2458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09" y="0"/>
            <a:ext cx="9144232" cy="5143500"/>
            <a:chOff x="-145" y="0"/>
            <a:chExt cx="12189059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4164514" y="6705600"/>
              <a:ext cx="8024400" cy="152400"/>
            </a:xfrm>
            <a:prstGeom prst="rect">
              <a:avLst/>
            </a:prstGeom>
            <a:gradFill>
              <a:gsLst>
                <a:gs pos="0">
                  <a:srgbClr val="D8ECFB"/>
                </a:gs>
                <a:gs pos="100000">
                  <a:srgbClr val="1480D1"/>
                </a:gs>
              </a:gsLst>
              <a:lin ang="0" scaled="0"/>
            </a:gra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680956" y="1981200"/>
              <a:ext cx="507900" cy="4267200"/>
            </a:xfrm>
            <a:prstGeom prst="rect">
              <a:avLst/>
            </a:prstGeom>
            <a:gradFill>
              <a:gsLst>
                <a:gs pos="0">
                  <a:srgbClr val="E7CCE7"/>
                </a:gs>
                <a:gs pos="100000">
                  <a:srgbClr val="B968B7"/>
                </a:gs>
              </a:gsLst>
              <a:lin ang="5400012" scaled="0"/>
            </a:gra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1" y="5257800"/>
              <a:ext cx="609300" cy="152400"/>
            </a:xfrm>
            <a:prstGeom prst="rect">
              <a:avLst/>
            </a:prstGeom>
            <a:solidFill>
              <a:schemeClr val="accent2"/>
            </a:soli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-1" y="5410200"/>
              <a:ext cx="609300" cy="1447800"/>
            </a:xfrm>
            <a:prstGeom prst="rect">
              <a:avLst/>
            </a:prstGeom>
            <a:solidFill>
              <a:srgbClr val="DDDDDD"/>
            </a:soli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1680956" y="0"/>
              <a:ext cx="507900" cy="1981200"/>
            </a:xfrm>
            <a:prstGeom prst="rect">
              <a:avLst/>
            </a:prstGeom>
            <a:solidFill>
              <a:schemeClr val="lt1"/>
            </a:soli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618015" y="0"/>
              <a:ext cx="4062900" cy="304800"/>
            </a:xfrm>
            <a:prstGeom prst="rect">
              <a:avLst/>
            </a:prstGeom>
            <a:solidFill>
              <a:schemeClr val="accent1"/>
            </a:solidFill>
            <a:ln cap="flat" cmpd="sng" w="71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609440" y="304800"/>
              <a:ext cx="711000" cy="762000"/>
            </a:xfrm>
            <a:prstGeom prst="rect">
              <a:avLst/>
            </a:prstGeom>
            <a:solidFill>
              <a:srgbClr val="7E6483">
                <a:alpha val="49800"/>
              </a:srgbClr>
            </a:soli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-1" y="1066800"/>
              <a:ext cx="609300" cy="4191000"/>
            </a:xfrm>
            <a:prstGeom prst="rect">
              <a:avLst/>
            </a:prstGeom>
            <a:gradFill>
              <a:gsLst>
                <a:gs pos="0">
                  <a:srgbClr val="7E6483"/>
                </a:gs>
                <a:gs pos="100000">
                  <a:schemeClr val="lt1"/>
                </a:gs>
              </a:gsLst>
              <a:lin ang="5400012" scaled="0"/>
            </a:gra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-1" y="304800"/>
              <a:ext cx="609300" cy="762000"/>
            </a:xfrm>
            <a:prstGeom prst="rect">
              <a:avLst/>
            </a:prstGeom>
            <a:solidFill>
              <a:schemeClr val="lt1"/>
            </a:solidFill>
            <a:ln cap="flat" cmpd="sng" w="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1" y="0"/>
              <a:ext cx="1320600" cy="304800"/>
            </a:xfrm>
            <a:prstGeom prst="rect">
              <a:avLst/>
            </a:prstGeom>
            <a:solidFill>
              <a:schemeClr val="accent1"/>
            </a:solidFill>
            <a:ln cap="flat" cmpd="sng" w="143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320455" y="0"/>
              <a:ext cx="6297600" cy="304800"/>
            </a:xfrm>
            <a:prstGeom prst="rect">
              <a:avLst/>
            </a:prstGeom>
            <a:solidFill>
              <a:schemeClr val="lt1"/>
            </a:solidFill>
            <a:ln cap="flat" cmpd="sng" w="7150">
              <a:solidFill>
                <a:srgbClr val="8080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18" name="Google Shape;18;p1"/>
            <p:cNvCxnSpPr/>
            <p:nvPr/>
          </p:nvCxnSpPr>
          <p:spPr>
            <a:xfrm rot="10800000">
              <a:off x="609440" y="304800"/>
              <a:ext cx="0" cy="6553200"/>
            </a:xfrm>
            <a:prstGeom prst="straightConnector1">
              <a:avLst/>
            </a:prstGeom>
            <a:noFill/>
            <a:ln cap="flat" cmpd="sng" w="57150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609440" y="6705600"/>
              <a:ext cx="11579400" cy="0"/>
            </a:xfrm>
            <a:prstGeom prst="straightConnector1">
              <a:avLst/>
            </a:prstGeom>
            <a:noFill/>
            <a:ln cap="flat" cmpd="sng" w="4287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1"/>
            <p:cNvCxnSpPr/>
            <p:nvPr/>
          </p:nvCxnSpPr>
          <p:spPr>
            <a:xfrm rot="10800000">
              <a:off x="11680956" y="0"/>
              <a:ext cx="0" cy="6705600"/>
            </a:xfrm>
            <a:prstGeom prst="straightConnector1">
              <a:avLst/>
            </a:prstGeom>
            <a:noFill/>
            <a:ln cap="flat" cmpd="sng" w="4287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-1" y="304800"/>
              <a:ext cx="12188700" cy="0"/>
            </a:xfrm>
            <a:prstGeom prst="straightConnector1">
              <a:avLst/>
            </a:prstGeom>
            <a:noFill/>
            <a:ln cap="flat" cmpd="sng" w="2857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1"/>
            <p:cNvCxnSpPr/>
            <p:nvPr/>
          </p:nvCxnSpPr>
          <p:spPr>
            <a:xfrm rot="10800000">
              <a:off x="7618024" y="457200"/>
              <a:ext cx="4570800" cy="0"/>
            </a:xfrm>
            <a:prstGeom prst="straightConnector1">
              <a:avLst/>
            </a:prstGeom>
            <a:noFill/>
            <a:ln cap="flat" cmpd="sng" w="14300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1"/>
            <p:cNvCxnSpPr/>
            <p:nvPr/>
          </p:nvCxnSpPr>
          <p:spPr>
            <a:xfrm rot="10800000">
              <a:off x="7618015" y="0"/>
              <a:ext cx="0" cy="457200"/>
            </a:xfrm>
            <a:prstGeom prst="straightConnector1">
              <a:avLst/>
            </a:prstGeom>
            <a:noFill/>
            <a:ln cap="flat" cmpd="sng" w="14300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11680956" y="1981200"/>
              <a:ext cx="507900" cy="0"/>
            </a:xfrm>
            <a:prstGeom prst="straightConnector1">
              <a:avLst/>
            </a:prstGeom>
            <a:noFill/>
            <a:ln cap="flat" cmpd="sng" w="214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1320455" y="0"/>
              <a:ext cx="0" cy="1066800"/>
            </a:xfrm>
            <a:prstGeom prst="straightConnector1">
              <a:avLst/>
            </a:prstGeom>
            <a:noFill/>
            <a:ln cap="flat" cmpd="sng" w="14300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1"/>
            <p:cNvCxnSpPr/>
            <p:nvPr/>
          </p:nvCxnSpPr>
          <p:spPr>
            <a:xfrm rot="10800000">
              <a:off x="-145" y="1066800"/>
              <a:ext cx="1320600" cy="0"/>
            </a:xfrm>
            <a:prstGeom prst="straightConnector1">
              <a:avLst/>
            </a:prstGeom>
            <a:noFill/>
            <a:ln cap="flat" cmpd="sng" w="214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1"/>
            <p:cNvCxnSpPr/>
            <p:nvPr/>
          </p:nvCxnSpPr>
          <p:spPr>
            <a:xfrm rot="10800000">
              <a:off x="140" y="5257800"/>
              <a:ext cx="609300" cy="0"/>
            </a:xfrm>
            <a:prstGeom prst="straightConnector1">
              <a:avLst/>
            </a:prstGeom>
            <a:noFill/>
            <a:ln cap="flat" cmpd="sng" w="214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10800000">
              <a:off x="140" y="5410200"/>
              <a:ext cx="609300" cy="0"/>
            </a:xfrm>
            <a:prstGeom prst="straightConnector1">
              <a:avLst/>
            </a:prstGeom>
            <a:noFill/>
            <a:ln cap="flat" cmpd="sng" w="214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" name="Google Shape;29;p1"/>
          <p:cNvSpPr txBox="1"/>
          <p:nvPr>
            <p:ph type="title"/>
          </p:nvPr>
        </p:nvSpPr>
        <p:spPr>
          <a:xfrm>
            <a:off x="1142108" y="400050"/>
            <a:ext cx="720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1"/>
          <p:cNvSpPr txBox="1"/>
          <p:nvPr>
            <p:ph idx="1" type="body"/>
          </p:nvPr>
        </p:nvSpPr>
        <p:spPr>
          <a:xfrm>
            <a:off x="1142108" y="1371600"/>
            <a:ext cx="72027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48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1"/>
          <p:cNvSpPr txBox="1"/>
          <p:nvPr>
            <p:ph idx="11" type="ftr"/>
          </p:nvPr>
        </p:nvSpPr>
        <p:spPr>
          <a:xfrm>
            <a:off x="1138759" y="4629150"/>
            <a:ext cx="5148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1"/>
          <p:cNvSpPr txBox="1"/>
          <p:nvPr>
            <p:ph idx="10" type="dt"/>
          </p:nvPr>
        </p:nvSpPr>
        <p:spPr>
          <a:xfrm>
            <a:off x="6458441" y="4629150"/>
            <a:ext cx="9903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1"/>
          <p:cNvSpPr txBox="1"/>
          <p:nvPr>
            <p:ph idx="12" type="sldNum"/>
          </p:nvPr>
        </p:nvSpPr>
        <p:spPr>
          <a:xfrm>
            <a:off x="7601739" y="4629150"/>
            <a:ext cx="7431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142100" y="1586925"/>
            <a:ext cx="6859800" cy="1557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Sviluppo di un fantoccio tramite stampa 3D</a:t>
            </a:r>
            <a:endParaRPr/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1142107" y="4078325"/>
            <a:ext cx="6173700" cy="800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7/10/2025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Rossana Lanzillotta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142108" y="965253"/>
            <a:ext cx="3484800" cy="571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</a:rPr>
              <a:t>ARTEMIS Phantom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2" name="Google Shape;112;p14"/>
          <p:cNvSpPr txBox="1"/>
          <p:nvPr>
            <p:ph idx="2" type="body"/>
          </p:nvPr>
        </p:nvSpPr>
        <p:spPr>
          <a:xfrm>
            <a:off x="1142108" y="1593903"/>
            <a:ext cx="3484800" cy="251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1400"/>
              </a:spcBef>
              <a:spcAft>
                <a:spcPts val="0"/>
              </a:spcAft>
              <a:buSzPts val="1500"/>
              <a:buChar char="-"/>
            </a:pPr>
            <a:r>
              <a:rPr lang="it"/>
              <a:t>Ristampa in configurazione grande come unico blocco</a:t>
            </a:r>
            <a:endParaRPr/>
          </a:p>
        </p:txBody>
      </p:sp>
      <p:sp>
        <p:nvSpPr>
          <p:cNvPr id="113" name="Google Shape;113;p14"/>
          <p:cNvSpPr txBox="1"/>
          <p:nvPr>
            <p:ph idx="3" type="body"/>
          </p:nvPr>
        </p:nvSpPr>
        <p:spPr>
          <a:xfrm>
            <a:off x="4860112" y="965253"/>
            <a:ext cx="3484800" cy="571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</a:rPr>
              <a:t>ARTEMIS2 Phantom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14"/>
          <p:cNvSpPr txBox="1"/>
          <p:nvPr>
            <p:ph idx="4" type="body"/>
          </p:nvPr>
        </p:nvSpPr>
        <p:spPr>
          <a:xfrm>
            <a:off x="4860112" y="1593903"/>
            <a:ext cx="3484800" cy="251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1400"/>
              </a:spcBef>
              <a:spcAft>
                <a:spcPts val="0"/>
              </a:spcAft>
              <a:buSzPts val="1500"/>
              <a:buChar char="-"/>
            </a:pPr>
            <a:r>
              <a:rPr lang="it"/>
              <a:t>Selezione dei materiali</a:t>
            </a:r>
            <a:endParaRPr/>
          </a:p>
        </p:txBody>
      </p:sp>
      <p:pic>
        <p:nvPicPr>
          <p:cNvPr id="115" name="Google Shape;115;p14" title="Screenshot 2025-10-07 0835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897" y="2491440"/>
            <a:ext cx="222765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7575" y="2437688"/>
            <a:ext cx="29718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1178400" y="902525"/>
            <a:ext cx="3681600" cy="3967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955850" y="902525"/>
            <a:ext cx="3681600" cy="3967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1167700" y="693700"/>
            <a:ext cx="3207900" cy="11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entury Gothic"/>
                <a:ea typeface="Century Gothic"/>
                <a:cs typeface="Century Gothic"/>
                <a:sym typeface="Century Gothic"/>
              </a:rPr>
              <a:t>24 cubetti di diverso materiale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5370200" y="432200"/>
            <a:ext cx="2555700" cy="74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entury Gothic"/>
                <a:ea typeface="Century Gothic"/>
                <a:cs typeface="Century Gothic"/>
                <a:sym typeface="Century Gothic"/>
              </a:rPr>
              <a:t>densità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5370200" y="2073675"/>
            <a:ext cx="2555700" cy="74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entury Gothic"/>
                <a:ea typeface="Century Gothic"/>
                <a:cs typeface="Century Gothic"/>
                <a:sym typeface="Century Gothic"/>
              </a:rPr>
              <a:t>HU (120 keV)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5370200" y="3715150"/>
            <a:ext cx="2555700" cy="74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entury Gothic"/>
                <a:ea typeface="Century Gothic"/>
                <a:cs typeface="Century Gothic"/>
                <a:sym typeface="Century Gothic"/>
              </a:rPr>
              <a:t>Controllo con fasci terapeutici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5" title="Screenshot 2025-10-07 08114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725" y="1951525"/>
            <a:ext cx="3087850" cy="2963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. Vector. (Fornito da Getty Images)" id="128" name="Google Shape;12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074" y="511899"/>
            <a:ext cx="589102" cy="589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. Vector. (Fornito da Getty Images)"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074" y="2153374"/>
            <a:ext cx="589102" cy="5891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1071475" y="282300"/>
            <a:ext cx="3411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ARTEMIS2: Selezione dei materiali</a:t>
            </a:r>
            <a:endParaRPr b="1" sz="1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25" y="237950"/>
            <a:ext cx="840375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1120725" y="325100"/>
            <a:ext cx="7202700" cy="48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Controllo con fasci terapeutici</a:t>
            </a:r>
            <a:endParaRPr/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494025" y="838650"/>
            <a:ext cx="8169900" cy="39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140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CT Scan Cubetti + Inserti noti (Multiplug?)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Creazione curve di conversione HU-RED(Relative Electron Density)</a:t>
            </a:r>
            <a:endParaRPr/>
          </a:p>
          <a:p>
            <a:pPr indent="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40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Irradiazione 3 cm di acqua solida → Misura di riferimento D</a:t>
            </a:r>
            <a:r>
              <a:rPr lang="it" sz="900"/>
              <a:t>0</a:t>
            </a:r>
            <a:endParaRPr sz="9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Irradiazione con fascio da 6 MeV cubetto+dosimetro+3 cm acqua solida sopra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Film Gafchromic?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Camere a Ionizzazione 3D PinPoint?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it"/>
              <a:t>Quale dosimetro è meglio utilizzare?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Calcolo dello spessore radiologico equivalente in acqua (w) (tramite segnale della camera a valle)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REDeff = Densità elettronica relativa (ottenuta dividendo w per lo spessore fisico t)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it"/>
              <a:t>Verificare coerenza tra RED e REDeff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it"/>
              <a:t>Se ≈ → il materiale è buono anche ad alta energia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it"/>
              <a:t>Se ≠ → il materiale si comporta in modo diverso ad alta energia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880725" y="4548950"/>
            <a:ext cx="74427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Dancewicz, Orrie &amp; Sylvander, Steven &amp; Markwell, Tim &amp; Crowe, Scott &amp; Trapp, J.V.. (2017). Radiological properties of 3D printed materials in kilovoltage and megavoltage photon beams. Physica Medica. 38. 111-118. 10.1016/j.ejmp.2017.05.051. </a:t>
            </a:r>
            <a:endParaRPr i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llo struttura Verticale e orizzontale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