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6" r:id="rId4"/>
    <p:sldId id="262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96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23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55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31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53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63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27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16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7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24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1CA32-C420-487E-939A-615BA8C6D9F8}" type="datetimeFigureOut">
              <a:rPr lang="it-IT" smtClean="0"/>
              <a:t>07/06/2012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E308B-606D-4579-B2D6-03FC7B7D74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04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si.web.cern.ch/hsi/s-link/devices/hola/hw_spec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90722"/>
            <a:ext cx="4215755" cy="600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2160" y="836712"/>
            <a:ext cx="1308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OLD   </a:t>
            </a:r>
            <a:r>
              <a:rPr lang="en-GB" dirty="0" smtClean="0"/>
              <a:t>LOGIC</a:t>
            </a:r>
          </a:p>
          <a:p>
            <a:r>
              <a:rPr lang="en-GB" dirty="0" smtClean="0"/>
              <a:t>AMBSlim5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923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402" y="585118"/>
            <a:ext cx="9133597" cy="25558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Rettangolo 113"/>
          <p:cNvSpPr/>
          <p:nvPr/>
        </p:nvSpPr>
        <p:spPr>
          <a:xfrm>
            <a:off x="-1" y="3187401"/>
            <a:ext cx="9144000" cy="1471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6586657" y="4723368"/>
            <a:ext cx="2133600" cy="365125"/>
          </a:xfrm>
        </p:spPr>
        <p:txBody>
          <a:bodyPr/>
          <a:lstStyle/>
          <a:p>
            <a:fld id="{27326329-EB22-4A1F-ADAC-04FDFACC558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6" name="CasellaDiTesto 115"/>
          <p:cNvSpPr txBox="1"/>
          <p:nvPr/>
        </p:nvSpPr>
        <p:spPr>
          <a:xfrm>
            <a:off x="429327" y="3299166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HIT</a:t>
            </a:r>
            <a:endParaRPr lang="en-US" sz="2400" b="1" i="1" u="sng" dirty="0">
              <a:solidFill>
                <a:srgbClr val="FF0000"/>
              </a:solidFill>
            </a:endParaRPr>
          </a:p>
        </p:txBody>
      </p:sp>
      <p:grpSp>
        <p:nvGrpSpPr>
          <p:cNvPr id="117" name="Gruppo 116"/>
          <p:cNvGrpSpPr/>
          <p:nvPr/>
        </p:nvGrpSpPr>
        <p:grpSpPr>
          <a:xfrm>
            <a:off x="48191" y="3872029"/>
            <a:ext cx="8964488" cy="288032"/>
            <a:chOff x="1475656" y="836712"/>
            <a:chExt cx="6912768" cy="288032"/>
          </a:xfrm>
        </p:grpSpPr>
        <p:grpSp>
          <p:nvGrpSpPr>
            <p:cNvPr id="118" name="Gruppo 7"/>
            <p:cNvGrpSpPr/>
            <p:nvPr/>
          </p:nvGrpSpPr>
          <p:grpSpPr>
            <a:xfrm>
              <a:off x="7524328" y="836712"/>
              <a:ext cx="864096" cy="288032"/>
              <a:chOff x="7524328" y="836712"/>
              <a:chExt cx="864096" cy="288032"/>
            </a:xfrm>
          </p:grpSpPr>
          <p:sp>
            <p:nvSpPr>
              <p:cNvPr id="154" name="Rettangolo 3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5" name="Rettangolo 4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6" name="Rettangolo 5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7" name="Rettangolo 6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19" name="Gruppo 8"/>
            <p:cNvGrpSpPr/>
            <p:nvPr/>
          </p:nvGrpSpPr>
          <p:grpSpPr>
            <a:xfrm>
              <a:off x="6660232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150" name="Rettangolo 9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1" name="Rettangolo 150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2" name="Rettangolo 151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53" name="Rettangolo 152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20" name="Gruppo 13"/>
            <p:cNvGrpSpPr/>
            <p:nvPr/>
          </p:nvGrpSpPr>
          <p:grpSpPr>
            <a:xfrm>
              <a:off x="4932040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146" name="Rettangolo 145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7" name="Rettangolo 146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8" name="Rettangolo 147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9" name="Rettangolo 148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21" name="Gruppo 18"/>
            <p:cNvGrpSpPr/>
            <p:nvPr/>
          </p:nvGrpSpPr>
          <p:grpSpPr>
            <a:xfrm>
              <a:off x="5796136" y="836712"/>
              <a:ext cx="864096" cy="288032"/>
              <a:chOff x="7524328" y="836712"/>
              <a:chExt cx="864096" cy="288032"/>
            </a:xfrm>
          </p:grpSpPr>
          <p:sp>
            <p:nvSpPr>
              <p:cNvPr id="142" name="Rettangolo 141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3" name="Rettangolo 142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4" name="Rettangolo 143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5" name="Rettangolo 144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22" name="Gruppo 23"/>
            <p:cNvGrpSpPr/>
            <p:nvPr/>
          </p:nvGrpSpPr>
          <p:grpSpPr>
            <a:xfrm>
              <a:off x="3203848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138" name="Rettangolo 137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9" name="Rettangolo 138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0" name="Rettangolo 139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1" name="Rettangolo 140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23" name="Gruppo 28"/>
            <p:cNvGrpSpPr/>
            <p:nvPr/>
          </p:nvGrpSpPr>
          <p:grpSpPr>
            <a:xfrm>
              <a:off x="4067944" y="836712"/>
              <a:ext cx="864096" cy="288032"/>
              <a:chOff x="7524328" y="836712"/>
              <a:chExt cx="864096" cy="288032"/>
            </a:xfrm>
          </p:grpSpPr>
          <p:sp>
            <p:nvSpPr>
              <p:cNvPr id="134" name="Rettangolo 133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5" name="Rettangolo 134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6" name="Rettangolo 135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7" name="Rettangolo 136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24" name="Gruppo 33"/>
            <p:cNvGrpSpPr/>
            <p:nvPr/>
          </p:nvGrpSpPr>
          <p:grpSpPr>
            <a:xfrm>
              <a:off x="1475656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130" name="Rettangolo 129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1" name="Rettangolo 130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2" name="Rettangolo 131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3" name="Rettangolo 132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25" name="Gruppo 38"/>
            <p:cNvGrpSpPr/>
            <p:nvPr/>
          </p:nvGrpSpPr>
          <p:grpSpPr>
            <a:xfrm>
              <a:off x="2339752" y="836712"/>
              <a:ext cx="864096" cy="288032"/>
              <a:chOff x="7524328" y="836712"/>
              <a:chExt cx="864096" cy="288032"/>
            </a:xfrm>
          </p:grpSpPr>
          <p:sp>
            <p:nvSpPr>
              <p:cNvPr id="126" name="Rettangolo 125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27" name="Rettangolo 126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28" name="Rettangolo 127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29" name="Rettangolo 128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160" name="Rettangolo 159"/>
          <p:cNvSpPr/>
          <p:nvPr/>
        </p:nvSpPr>
        <p:spPr bwMode="auto">
          <a:xfrm>
            <a:off x="4833051" y="3391499"/>
            <a:ext cx="4179628" cy="111147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7" name="Rettangolo 166"/>
          <p:cNvSpPr/>
          <p:nvPr/>
        </p:nvSpPr>
        <p:spPr>
          <a:xfrm>
            <a:off x="4461771" y="3856640"/>
            <a:ext cx="800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EE </a:t>
            </a:r>
          </a:p>
        </p:txBody>
      </p:sp>
      <p:sp>
        <p:nvSpPr>
          <p:cNvPr id="168" name="CasellaDiTesto 167"/>
          <p:cNvSpPr txBox="1"/>
          <p:nvPr/>
        </p:nvSpPr>
        <p:spPr>
          <a:xfrm>
            <a:off x="6492399" y="3391499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14-0    Hit</a:t>
            </a:r>
            <a:endParaRPr lang="en-US" dirty="0"/>
          </a:p>
        </p:txBody>
      </p:sp>
      <p:grpSp>
        <p:nvGrpSpPr>
          <p:cNvPr id="169" name="Gruppo 168"/>
          <p:cNvGrpSpPr/>
          <p:nvPr/>
        </p:nvGrpSpPr>
        <p:grpSpPr>
          <a:xfrm>
            <a:off x="75021" y="1317549"/>
            <a:ext cx="8964488" cy="288032"/>
            <a:chOff x="1475656" y="836712"/>
            <a:chExt cx="6912768" cy="288032"/>
          </a:xfrm>
        </p:grpSpPr>
        <p:grpSp>
          <p:nvGrpSpPr>
            <p:cNvPr id="170" name="Gruppo 7"/>
            <p:cNvGrpSpPr/>
            <p:nvPr/>
          </p:nvGrpSpPr>
          <p:grpSpPr>
            <a:xfrm>
              <a:off x="7524328" y="836712"/>
              <a:ext cx="864096" cy="288032"/>
              <a:chOff x="7524328" y="836712"/>
              <a:chExt cx="864096" cy="288032"/>
            </a:xfrm>
          </p:grpSpPr>
          <p:sp>
            <p:nvSpPr>
              <p:cNvPr id="206" name="Rettangolo 3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07" name="Rettangolo 4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08" name="Rettangolo 5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09" name="Rettangolo 6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71" name="Gruppo 8"/>
            <p:cNvGrpSpPr/>
            <p:nvPr/>
          </p:nvGrpSpPr>
          <p:grpSpPr>
            <a:xfrm>
              <a:off x="6660232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202" name="Rettangolo 9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03" name="Rettangolo 202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04" name="Rettangolo 203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05" name="Rettangolo 204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72" name="Gruppo 13"/>
            <p:cNvGrpSpPr/>
            <p:nvPr/>
          </p:nvGrpSpPr>
          <p:grpSpPr>
            <a:xfrm>
              <a:off x="4932040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198" name="Rettangolo 197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9" name="Rettangolo 198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00" name="Rettangolo 199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34" charset="-128"/>
                  </a:rPr>
                  <a:t>0</a:t>
                </a:r>
              </a:p>
            </p:txBody>
          </p:sp>
          <p:sp>
            <p:nvSpPr>
              <p:cNvPr id="201" name="Rettangolo 200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34" charset="-128"/>
                  </a:rPr>
                  <a:t>0</a:t>
                </a:r>
              </a:p>
            </p:txBody>
          </p:sp>
        </p:grpSp>
        <p:grpSp>
          <p:nvGrpSpPr>
            <p:cNvPr id="173" name="Gruppo 18"/>
            <p:cNvGrpSpPr/>
            <p:nvPr/>
          </p:nvGrpSpPr>
          <p:grpSpPr>
            <a:xfrm>
              <a:off x="5796136" y="836712"/>
              <a:ext cx="864096" cy="288032"/>
              <a:chOff x="7524328" y="836712"/>
              <a:chExt cx="864096" cy="288032"/>
            </a:xfrm>
          </p:grpSpPr>
          <p:sp>
            <p:nvSpPr>
              <p:cNvPr id="194" name="Rettangolo 193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5" name="Rettangolo 194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6" name="Rettangolo 195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7" name="Rettangolo 196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74" name="Gruppo 23"/>
            <p:cNvGrpSpPr/>
            <p:nvPr/>
          </p:nvGrpSpPr>
          <p:grpSpPr>
            <a:xfrm>
              <a:off x="3203848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190" name="Rettangolo 189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1" name="Rettangolo 190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2" name="Rettangolo 191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3" name="Rettangolo 192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75" name="Gruppo 28"/>
            <p:cNvGrpSpPr/>
            <p:nvPr/>
          </p:nvGrpSpPr>
          <p:grpSpPr>
            <a:xfrm>
              <a:off x="4067944" y="836712"/>
              <a:ext cx="864096" cy="288032"/>
              <a:chOff x="7524328" y="836712"/>
              <a:chExt cx="864096" cy="288032"/>
            </a:xfrm>
          </p:grpSpPr>
          <p:sp>
            <p:nvSpPr>
              <p:cNvPr id="186" name="Rettangolo 185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7" name="Rettangolo 186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8" name="Rettangolo 187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9" name="Rettangolo 188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76" name="Gruppo 33"/>
            <p:cNvGrpSpPr/>
            <p:nvPr/>
          </p:nvGrpSpPr>
          <p:grpSpPr>
            <a:xfrm>
              <a:off x="1475656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182" name="Rettangolo 181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3" name="Rettangolo 182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4" name="Rettangolo 183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5" name="Rettangolo 184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77" name="Gruppo 38"/>
            <p:cNvGrpSpPr/>
            <p:nvPr/>
          </p:nvGrpSpPr>
          <p:grpSpPr>
            <a:xfrm>
              <a:off x="2339752" y="836712"/>
              <a:ext cx="864096" cy="288032"/>
              <a:chOff x="7524328" y="836712"/>
              <a:chExt cx="864096" cy="288032"/>
            </a:xfrm>
          </p:grpSpPr>
          <p:sp>
            <p:nvSpPr>
              <p:cNvPr id="178" name="Rettangolo 177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79" name="Rettangolo 178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0" name="Rettangolo 179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1" name="Rettangolo 180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216" name="CasellaDiTesto 215"/>
          <p:cNvSpPr txBox="1"/>
          <p:nvPr/>
        </p:nvSpPr>
        <p:spPr>
          <a:xfrm>
            <a:off x="430178" y="717384"/>
            <a:ext cx="2964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ROAD: 2 words/road  </a:t>
            </a:r>
            <a:endParaRPr lang="en-US" sz="2400" b="1" i="1" u="sng" dirty="0">
              <a:solidFill>
                <a:srgbClr val="FF0000"/>
              </a:solidFill>
            </a:endParaRPr>
          </a:p>
        </p:txBody>
      </p:sp>
      <p:sp>
        <p:nvSpPr>
          <p:cNvPr id="219" name="CasellaDiTesto 218"/>
          <p:cNvSpPr txBox="1"/>
          <p:nvPr/>
        </p:nvSpPr>
        <p:spPr>
          <a:xfrm>
            <a:off x="5117546" y="948217"/>
            <a:ext cx="3921963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               ADD     bits 13-0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3" name="CasellaDiTesto 222"/>
          <p:cNvSpPr txBox="1"/>
          <p:nvPr/>
        </p:nvSpPr>
        <p:spPr>
          <a:xfrm>
            <a:off x="4503005" y="948217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EE EP</a:t>
            </a:r>
            <a:endParaRPr lang="en-US" dirty="0"/>
          </a:p>
        </p:txBody>
      </p:sp>
      <p:grpSp>
        <p:nvGrpSpPr>
          <p:cNvPr id="213" name="Gruppo 168"/>
          <p:cNvGrpSpPr/>
          <p:nvPr/>
        </p:nvGrpSpPr>
        <p:grpSpPr>
          <a:xfrm>
            <a:off x="65532" y="2291230"/>
            <a:ext cx="8964488" cy="288032"/>
            <a:chOff x="1475656" y="836712"/>
            <a:chExt cx="6912768" cy="288032"/>
          </a:xfrm>
        </p:grpSpPr>
        <p:grpSp>
          <p:nvGrpSpPr>
            <p:cNvPr id="217" name="Gruppo 7"/>
            <p:cNvGrpSpPr/>
            <p:nvPr/>
          </p:nvGrpSpPr>
          <p:grpSpPr>
            <a:xfrm>
              <a:off x="7524328" y="836712"/>
              <a:ext cx="864096" cy="288032"/>
              <a:chOff x="7524328" y="836712"/>
              <a:chExt cx="864096" cy="288032"/>
            </a:xfrm>
          </p:grpSpPr>
          <p:sp>
            <p:nvSpPr>
              <p:cNvPr id="257" name="Rettangolo 3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8" name="Rettangolo 4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9" name="Rettangolo 5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60" name="Rettangolo 6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221" name="Gruppo 8"/>
            <p:cNvGrpSpPr/>
            <p:nvPr/>
          </p:nvGrpSpPr>
          <p:grpSpPr>
            <a:xfrm>
              <a:off x="6660232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253" name="Rettangolo 9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4" name="Rettangolo 202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5" name="Rettangolo 203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6" name="Rettangolo 204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222" name="Gruppo 13"/>
            <p:cNvGrpSpPr/>
            <p:nvPr/>
          </p:nvGrpSpPr>
          <p:grpSpPr>
            <a:xfrm>
              <a:off x="4932040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249" name="Rettangolo 197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0" name="Rettangolo 198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51" name="Rettangolo 199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34" charset="-128"/>
                  </a:rPr>
                  <a:t>1</a:t>
                </a:r>
              </a:p>
            </p:txBody>
          </p:sp>
          <p:sp>
            <p:nvSpPr>
              <p:cNvPr id="252" name="Rettangolo 200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34" charset="-128"/>
                  </a:rPr>
                  <a:t>0</a:t>
                </a:r>
              </a:p>
            </p:txBody>
          </p:sp>
        </p:grpSp>
        <p:grpSp>
          <p:nvGrpSpPr>
            <p:cNvPr id="224" name="Gruppo 18"/>
            <p:cNvGrpSpPr/>
            <p:nvPr/>
          </p:nvGrpSpPr>
          <p:grpSpPr>
            <a:xfrm>
              <a:off x="5796136" y="836712"/>
              <a:ext cx="864096" cy="288032"/>
              <a:chOff x="7524328" y="836712"/>
              <a:chExt cx="864096" cy="288032"/>
            </a:xfrm>
          </p:grpSpPr>
          <p:sp>
            <p:nvSpPr>
              <p:cNvPr id="245" name="Rettangolo 193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6" name="Rettangolo 194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7" name="Rettangolo 195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8" name="Rettangolo 196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225" name="Gruppo 23"/>
            <p:cNvGrpSpPr/>
            <p:nvPr/>
          </p:nvGrpSpPr>
          <p:grpSpPr>
            <a:xfrm>
              <a:off x="3203848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241" name="Rettangolo 189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2" name="Rettangolo 190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3" name="Rettangolo 191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4" name="Rettangolo 192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226" name="Gruppo 28"/>
            <p:cNvGrpSpPr/>
            <p:nvPr/>
          </p:nvGrpSpPr>
          <p:grpSpPr>
            <a:xfrm>
              <a:off x="4067944" y="836712"/>
              <a:ext cx="864096" cy="288032"/>
              <a:chOff x="7524328" y="836712"/>
              <a:chExt cx="864096" cy="288032"/>
            </a:xfrm>
          </p:grpSpPr>
          <p:sp>
            <p:nvSpPr>
              <p:cNvPr id="237" name="Rettangolo 185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38" name="Rettangolo 186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39" name="Rettangolo 187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40" name="Rettangolo 188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227" name="Gruppo 33"/>
            <p:cNvGrpSpPr/>
            <p:nvPr/>
          </p:nvGrpSpPr>
          <p:grpSpPr>
            <a:xfrm>
              <a:off x="1475656" y="836712"/>
              <a:ext cx="864096" cy="288032"/>
              <a:chOff x="7524328" y="836712"/>
              <a:chExt cx="864096" cy="288032"/>
            </a:xfrm>
            <a:noFill/>
          </p:grpSpPr>
          <p:sp>
            <p:nvSpPr>
              <p:cNvPr id="233" name="Rettangolo 181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34" name="Rettangolo 182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35" name="Rettangolo 183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36" name="Rettangolo 184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228" name="Gruppo 38"/>
            <p:cNvGrpSpPr/>
            <p:nvPr/>
          </p:nvGrpSpPr>
          <p:grpSpPr>
            <a:xfrm>
              <a:off x="2339752" y="836712"/>
              <a:ext cx="864096" cy="288032"/>
              <a:chOff x="7524328" y="836712"/>
              <a:chExt cx="864096" cy="288032"/>
            </a:xfrm>
          </p:grpSpPr>
          <p:sp>
            <p:nvSpPr>
              <p:cNvPr id="229" name="Rettangolo 177"/>
              <p:cNvSpPr/>
              <p:nvPr/>
            </p:nvSpPr>
            <p:spPr bwMode="auto">
              <a:xfrm>
                <a:off x="8172400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30" name="Rettangolo 178"/>
              <p:cNvSpPr/>
              <p:nvPr/>
            </p:nvSpPr>
            <p:spPr bwMode="auto">
              <a:xfrm>
                <a:off x="7956376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31" name="Rettangolo 179"/>
              <p:cNvSpPr/>
              <p:nvPr/>
            </p:nvSpPr>
            <p:spPr bwMode="auto">
              <a:xfrm>
                <a:off x="7740352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232" name="Rettangolo 180"/>
              <p:cNvSpPr/>
              <p:nvPr/>
            </p:nvSpPr>
            <p:spPr bwMode="auto">
              <a:xfrm>
                <a:off x="7524328" y="836712"/>
                <a:ext cx="216024" cy="28803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261" name="CasellaDiTesto 222"/>
          <p:cNvSpPr txBox="1"/>
          <p:nvPr/>
        </p:nvSpPr>
        <p:spPr>
          <a:xfrm>
            <a:off x="4481507" y="261991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EE EP</a:t>
            </a:r>
            <a:endParaRPr lang="en-US" dirty="0"/>
          </a:p>
        </p:txBody>
      </p:sp>
      <p:sp>
        <p:nvSpPr>
          <p:cNvPr id="262" name="CasellaDiTesto 218"/>
          <p:cNvSpPr txBox="1"/>
          <p:nvPr/>
        </p:nvSpPr>
        <p:spPr>
          <a:xfrm>
            <a:off x="6777605" y="2588187"/>
            <a:ext cx="2241122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      BITMAP 7-0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3" name="CasellaDiTesto 218"/>
          <p:cNvSpPr txBox="1"/>
          <p:nvPr/>
        </p:nvSpPr>
        <p:spPr>
          <a:xfrm>
            <a:off x="5122571" y="2587915"/>
            <a:ext cx="1658365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 ADD </a:t>
            </a:r>
            <a:r>
              <a:rPr lang="en-US" dirty="0" smtClean="0">
                <a:solidFill>
                  <a:srgbClr val="FF0000"/>
                </a:solidFill>
              </a:rPr>
              <a:t>19-14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20838" y="-99266"/>
            <a:ext cx="4582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AMBFTK  </a:t>
            </a:r>
            <a:r>
              <a:rPr lang="en-GB" sz="4000" smtClean="0"/>
              <a:t>I/O  Format</a:t>
            </a:r>
            <a:endParaRPr lang="it-IT" sz="4000" dirty="0"/>
          </a:p>
        </p:txBody>
      </p:sp>
      <p:sp>
        <p:nvSpPr>
          <p:cNvPr id="6" name="Rectangle 5"/>
          <p:cNvSpPr/>
          <p:nvPr/>
        </p:nvSpPr>
        <p:spPr>
          <a:xfrm>
            <a:off x="21493" y="4826675"/>
            <a:ext cx="92973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AGREEMENT with CHICAGO     for tests: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smtClean="0"/>
              <a:t>transmission </a:t>
            </a:r>
            <a:r>
              <a:rPr lang="en-US" dirty="0"/>
              <a:t>protocol we start to implement a simple </a:t>
            </a:r>
            <a:r>
              <a:rPr lang="en-US" dirty="0" smtClean="0"/>
              <a:t>solution with 2 states </a:t>
            </a:r>
            <a:r>
              <a:rPr lang="en-US" dirty="0"/>
              <a:t>IDLE </a:t>
            </a:r>
            <a:r>
              <a:rPr lang="en-US" dirty="0" smtClean="0"/>
              <a:t>&amp; DATA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smtClean="0"/>
              <a:t>	IDLE</a:t>
            </a:r>
            <a:r>
              <a:rPr lang="en-US" dirty="0"/>
              <a:t>: </a:t>
            </a:r>
            <a:r>
              <a:rPr lang="en-US" dirty="0" smtClean="0"/>
              <a:t>transmit </a:t>
            </a:r>
            <a:r>
              <a:rPr lang="en-US" dirty="0"/>
              <a:t>always the same K word</a:t>
            </a:r>
            <a:br>
              <a:rPr lang="en-US" dirty="0"/>
            </a:br>
            <a:r>
              <a:rPr lang="en-US" dirty="0" smtClean="0"/>
              <a:t>	DATA</a:t>
            </a:r>
            <a:r>
              <a:rPr lang="en-US" dirty="0"/>
              <a:t>: we are not in </a:t>
            </a:r>
            <a:r>
              <a:rPr lang="en-US" dirty="0" smtClean="0"/>
              <a:t>IDLE, </a:t>
            </a:r>
            <a:r>
              <a:rPr lang="en-US" dirty="0"/>
              <a:t>so all data is good.</a:t>
            </a:r>
            <a:br>
              <a:rPr lang="en-US" dirty="0"/>
            </a:br>
            <a:r>
              <a:rPr lang="en-US" dirty="0" smtClean="0"/>
              <a:t>After </a:t>
            </a:r>
            <a:r>
              <a:rPr lang="en-US" dirty="0"/>
              <a:t>testing the link we can implement the S-Link protocol with more control of link as CRC </a:t>
            </a:r>
            <a:r>
              <a:rPr lang="en-US" dirty="0" smtClean="0"/>
              <a:t>control</a:t>
            </a:r>
            <a:r>
              <a:rPr lang="en-US" dirty="0"/>
              <a:t> </a:t>
            </a:r>
            <a:r>
              <a:rPr lang="en-US" dirty="0" smtClean="0"/>
              <a:t>(you can refer </a:t>
            </a:r>
            <a:r>
              <a:rPr lang="en-US" dirty="0"/>
              <a:t>at this </a:t>
            </a:r>
            <a:r>
              <a:rPr lang="en-US" dirty="0" smtClean="0"/>
              <a:t>link 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://hsi.web.cern.ch/hsi/s-link/devices/hola/hw_spec.html</a:t>
            </a:r>
            <a:r>
              <a:rPr lang="en-US" dirty="0"/>
              <a:t> </a:t>
            </a:r>
            <a:r>
              <a:rPr lang="en-US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5147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67420"/>
            <a:ext cx="6768752" cy="4410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eft Brace 3"/>
          <p:cNvSpPr/>
          <p:nvPr/>
        </p:nvSpPr>
        <p:spPr>
          <a:xfrm>
            <a:off x="1978862" y="2287500"/>
            <a:ext cx="144865" cy="576064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extBox 4"/>
          <p:cNvSpPr txBox="1"/>
          <p:nvPr/>
        </p:nvSpPr>
        <p:spPr>
          <a:xfrm>
            <a:off x="872790" y="2287500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EE signals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1043608" y="2863564"/>
            <a:ext cx="216024" cy="72008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extBox 7"/>
          <p:cNvSpPr txBox="1"/>
          <p:nvPr/>
        </p:nvSpPr>
        <p:spPr>
          <a:xfrm>
            <a:off x="0" y="2983479"/>
            <a:ext cx="14804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Signals</a:t>
            </a:r>
          </a:p>
          <a:p>
            <a:r>
              <a:rPr lang="en-GB" b="1" dirty="0">
                <a:solidFill>
                  <a:srgbClr val="FF0000"/>
                </a:solidFill>
              </a:rPr>
              <a:t>t</a:t>
            </a:r>
            <a:r>
              <a:rPr lang="en-GB" b="1" dirty="0" smtClean="0">
                <a:solidFill>
                  <a:srgbClr val="FF0000"/>
                </a:solidFill>
              </a:rPr>
              <a:t>o </a:t>
            </a:r>
          </a:p>
          <a:p>
            <a:r>
              <a:rPr lang="en-GB" b="1" dirty="0">
                <a:solidFill>
                  <a:srgbClr val="FF0000"/>
                </a:solidFill>
              </a:rPr>
              <a:t>c</a:t>
            </a:r>
            <a:r>
              <a:rPr lang="en-GB" b="1" dirty="0" smtClean="0">
                <a:solidFill>
                  <a:srgbClr val="FF0000"/>
                </a:solidFill>
              </a:rPr>
              <a:t>ommunicate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Errors… etc.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1424382" y="4375732"/>
            <a:ext cx="267297" cy="504056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Box 9"/>
          <p:cNvSpPr txBox="1"/>
          <p:nvPr/>
        </p:nvSpPr>
        <p:spPr>
          <a:xfrm>
            <a:off x="544748" y="423345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VME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signals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1831112" y="4851335"/>
            <a:ext cx="292615" cy="28803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693935" y="4851335"/>
            <a:ext cx="13573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Control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Signals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To VME chip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87829" y="3333016"/>
            <a:ext cx="1444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Common to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Input/output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FPGAs</a:t>
            </a:r>
            <a:endParaRPr lang="it-IT" b="1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424383" y="4995351"/>
            <a:ext cx="406729" cy="31764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167250" y="4415171"/>
            <a:ext cx="257133" cy="14145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72790" y="404664"/>
            <a:ext cx="4892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Control chip  inputs/outputs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364344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3583"/>
            <a:ext cx="88204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Control chip Logic: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>
                <a:solidFill>
                  <a:srgbClr val="FF0000"/>
                </a:solidFill>
              </a:rPr>
              <a:t>Generate </a:t>
            </a:r>
            <a:r>
              <a:rPr lang="en-GB" sz="2400" b="1" dirty="0" err="1" smtClean="0">
                <a:solidFill>
                  <a:srgbClr val="FF0000"/>
                </a:solidFill>
              </a:rPr>
              <a:t>INIT_event</a:t>
            </a:r>
            <a:r>
              <a:rPr lang="en-GB" sz="2400" b="1" dirty="0" smtClean="0"/>
              <a:t> </a:t>
            </a:r>
            <a:r>
              <a:rPr lang="en-GB" sz="2400" dirty="0" smtClean="0"/>
              <a:t>when: (a) EE is received by SCT, PIX and ROAD chips (4 signals)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>
                <a:solidFill>
                  <a:srgbClr val="FF0000"/>
                </a:solidFill>
              </a:rPr>
              <a:t>Receive error </a:t>
            </a:r>
            <a:r>
              <a:rPr lang="en-GB" sz="2400" dirty="0" smtClean="0"/>
              <a:t>(code &amp; stream info) and </a:t>
            </a:r>
            <a:r>
              <a:rPr lang="en-GB" sz="2400" b="1" dirty="0" smtClean="0">
                <a:solidFill>
                  <a:srgbClr val="FF0000"/>
                </a:solidFill>
              </a:rPr>
              <a:t>generate an action </a:t>
            </a:r>
            <a:r>
              <a:rPr lang="en-GB" sz="2400" dirty="0" smtClean="0"/>
              <a:t>(freeze or </a:t>
            </a:r>
            <a:r>
              <a:rPr lang="en-GB" sz="2400" dirty="0" err="1" smtClean="0"/>
              <a:t>stopless</a:t>
            </a:r>
            <a:r>
              <a:rPr lang="en-GB" sz="2400" dirty="0" smtClean="0"/>
              <a:t>-removal) comparing with Severity error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>
                <a:solidFill>
                  <a:srgbClr val="FF0000"/>
                </a:solidFill>
              </a:rPr>
              <a:t>For Freeze</a:t>
            </a:r>
            <a:r>
              <a:rPr lang="en-GB" sz="2400" dirty="0" smtClean="0"/>
              <a:t>: check that the event involved in the error is totally processed and than generate the freeze to all AMBFTK FPGAs. Send Freeze upstream.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Generate </a:t>
            </a:r>
            <a:r>
              <a:rPr lang="en-GB" sz="2400" b="1" dirty="0" smtClean="0">
                <a:solidFill>
                  <a:srgbClr val="FF0000"/>
                </a:solidFill>
              </a:rPr>
              <a:t>Operation Code </a:t>
            </a:r>
            <a:r>
              <a:rPr lang="en-GB" sz="2400" dirty="0" smtClean="0"/>
              <a:t>to the LAMBs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>
                <a:solidFill>
                  <a:srgbClr val="FF0000"/>
                </a:solidFill>
              </a:rPr>
              <a:t>FSM??  </a:t>
            </a:r>
            <a:r>
              <a:rPr lang="en-GB" sz="2400" b="1" dirty="0" err="1" smtClean="0">
                <a:solidFill>
                  <a:srgbClr val="FF0000"/>
                </a:solidFill>
              </a:rPr>
              <a:t>Molto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semplice</a:t>
            </a:r>
            <a:r>
              <a:rPr lang="en-GB" sz="2400" b="1" dirty="0" smtClean="0">
                <a:solidFill>
                  <a:srgbClr val="FF0000"/>
                </a:solidFill>
              </a:rPr>
              <a:t>: INIT_EVENT e </a:t>
            </a:r>
            <a:r>
              <a:rPr lang="en-GB" sz="2400" b="1" dirty="0" err="1" smtClean="0">
                <a:solidFill>
                  <a:srgbClr val="FF0000"/>
                </a:solidFill>
              </a:rPr>
              <a:t>quando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riceve</a:t>
            </a:r>
            <a:r>
              <a:rPr lang="en-GB" sz="2400" b="1" dirty="0" smtClean="0">
                <a:solidFill>
                  <a:srgbClr val="FF0000"/>
                </a:solidFill>
              </a:rPr>
              <a:t> I 4 EE, INIT_EVENT di </a:t>
            </a:r>
            <a:r>
              <a:rPr lang="en-GB" sz="2400" b="1" dirty="0" err="1" smtClean="0">
                <a:solidFill>
                  <a:srgbClr val="FF0000"/>
                </a:solidFill>
              </a:rPr>
              <a:t>nouvo</a:t>
            </a:r>
            <a:r>
              <a:rPr lang="en-GB" sz="2400" b="1" dirty="0" smtClean="0">
                <a:solidFill>
                  <a:srgbClr val="FF0000"/>
                </a:solidFill>
              </a:rPr>
              <a:t>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123728" y="5013176"/>
            <a:ext cx="79208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 3"/>
          <p:cNvSpPr/>
          <p:nvPr/>
        </p:nvSpPr>
        <p:spPr>
          <a:xfrm>
            <a:off x="4139952" y="5013176"/>
            <a:ext cx="79208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2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59" y="51885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it-IT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799817" y="5026432"/>
            <a:ext cx="14561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02205" y="4650798"/>
            <a:ext cx="1137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Init_event</a:t>
            </a:r>
            <a:endParaRPr lang="it-IT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799817" y="5733256"/>
            <a:ext cx="14561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77688" y="5744629"/>
            <a:ext cx="205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 EE words received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240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44" y="188640"/>
            <a:ext cx="878205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82391"/>
            <a:ext cx="771525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948264" y="3871065"/>
            <a:ext cx="12538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INPUT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FPGAs</a:t>
            </a:r>
            <a:endParaRPr lang="it-IT" sz="32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051720" y="2636912"/>
            <a:ext cx="720080" cy="1234153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2123728" y="1484784"/>
            <a:ext cx="1584176" cy="207161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67944" y="3224733"/>
            <a:ext cx="5241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Far </a:t>
            </a:r>
            <a:r>
              <a:rPr lang="en-GB" b="1" dirty="0" err="1" smtClean="0">
                <a:solidFill>
                  <a:srgbClr val="FF0000"/>
                </a:solidFill>
              </a:rPr>
              <a:t>coincidere</a:t>
            </a:r>
            <a:r>
              <a:rPr lang="en-GB" b="1" dirty="0" smtClean="0">
                <a:solidFill>
                  <a:srgbClr val="FF0000"/>
                </a:solidFill>
              </a:rPr>
              <a:t> le FIFOs</a:t>
            </a:r>
          </a:p>
          <a:p>
            <a:r>
              <a:rPr lang="en-GB" b="1" dirty="0" err="1" smtClean="0">
                <a:solidFill>
                  <a:srgbClr val="FF0000"/>
                </a:solidFill>
              </a:rPr>
              <a:t>Quanto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grandi</a:t>
            </a:r>
            <a:r>
              <a:rPr lang="en-GB" b="1" dirty="0" smtClean="0">
                <a:solidFill>
                  <a:srgbClr val="FF0000"/>
                </a:solidFill>
              </a:rPr>
              <a:t>? Non mi </a:t>
            </a:r>
            <a:r>
              <a:rPr lang="en-GB" b="1" dirty="0" err="1" smtClean="0">
                <a:solidFill>
                  <a:srgbClr val="FF0000"/>
                </a:solidFill>
              </a:rPr>
              <a:t>torna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quello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che</a:t>
            </a:r>
            <a:r>
              <a:rPr lang="en-GB" b="1" dirty="0" smtClean="0">
                <a:solidFill>
                  <a:srgbClr val="FF0000"/>
                </a:solidFill>
              </a:rPr>
              <a:t> dice Alberto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11960" y="476672"/>
            <a:ext cx="504056" cy="25202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987824" y="620688"/>
            <a:ext cx="1296144" cy="720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79774" y="309017"/>
            <a:ext cx="2384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Move spy Buffer before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7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07504" y="1006461"/>
            <a:ext cx="874871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Arial" charset="0"/>
                <a:cs typeface="Arial" charset="0"/>
              </a:rPr>
              <a:t>Parity or CRC error </a:t>
            </a:r>
            <a:r>
              <a:rPr lang="en-GB" dirty="0">
                <a:latin typeface="Arial" charset="0"/>
                <a:cs typeface="Arial" charset="0"/>
              </a:rPr>
              <a:t>– for each link </a:t>
            </a:r>
            <a:r>
              <a:rPr lang="en-GB" dirty="0" smtClean="0">
                <a:latin typeface="Arial" charset="0"/>
                <a:cs typeface="Arial" charset="0"/>
              </a:rPr>
              <a:t>(8 pixel &amp; 4 SCT) Parity </a:t>
            </a:r>
            <a:r>
              <a:rPr lang="en-GB" dirty="0">
                <a:latin typeface="Arial" charset="0"/>
                <a:cs typeface="Arial" charset="0"/>
              </a:rPr>
              <a:t>(PA) </a:t>
            </a:r>
            <a:r>
              <a:rPr lang="en-GB" dirty="0" smtClean="0">
                <a:latin typeface="Arial" charset="0"/>
                <a:cs typeface="Arial" charset="0"/>
              </a:rPr>
              <a:t>or ‘sum check’ should </a:t>
            </a:r>
            <a:r>
              <a:rPr lang="en-GB" dirty="0">
                <a:latin typeface="Arial" charset="0"/>
                <a:cs typeface="Arial" charset="0"/>
              </a:rPr>
              <a:t>be </a:t>
            </a:r>
            <a:r>
              <a:rPr lang="en-GB" dirty="0" smtClean="0">
                <a:latin typeface="Arial" charset="0"/>
                <a:cs typeface="Arial" charset="0"/>
              </a:rPr>
              <a:t>monitored. Error </a:t>
            </a:r>
            <a:r>
              <a:rPr lang="en-GB" dirty="0">
                <a:latin typeface="Arial" charset="0"/>
                <a:cs typeface="Arial" charset="0"/>
              </a:rPr>
              <a:t>detection should be </a:t>
            </a:r>
            <a:r>
              <a:rPr lang="en-GB" dirty="0" smtClean="0">
                <a:latin typeface="Arial" charset="0"/>
                <a:cs typeface="Arial" charset="0"/>
              </a:rPr>
              <a:t>registered in a 8 bit (or 4 bit word)</a:t>
            </a:r>
            <a:endParaRPr lang="en-GB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Arial" charset="0"/>
                <a:cs typeface="Arial" charset="0"/>
              </a:rPr>
              <a:t>FIFO Overflow</a:t>
            </a:r>
            <a:r>
              <a:rPr lang="en-GB" dirty="0">
                <a:latin typeface="Arial" charset="0"/>
                <a:cs typeface="Arial" charset="0"/>
              </a:rPr>
              <a:t> – each FIFO full flag should produce error if set</a:t>
            </a:r>
            <a:r>
              <a:rPr lang="en-GB" dirty="0" smtClean="0">
                <a:latin typeface="Arial" charset="0"/>
                <a:cs typeface="Arial" charset="0"/>
              </a:rPr>
              <a:t>. Again 8 (or 4) bit word.</a:t>
            </a:r>
            <a:endParaRPr lang="en-GB" dirty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GB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Invalid </a:t>
            </a:r>
            <a:r>
              <a:rPr lang="en-GB" b="1" dirty="0">
                <a:solidFill>
                  <a:srgbClr val="FF0000"/>
                </a:solidFill>
                <a:latin typeface="Arial" charset="0"/>
                <a:cs typeface="Arial" charset="0"/>
              </a:rPr>
              <a:t>Input data </a:t>
            </a:r>
            <a:r>
              <a:rPr lang="en-GB" dirty="0">
                <a:latin typeface="Arial" charset="0"/>
                <a:cs typeface="Arial" charset="0"/>
              </a:rPr>
              <a:t>(for example invalid HIT from ROD</a:t>
            </a:r>
            <a:r>
              <a:rPr lang="en-GB" dirty="0" smtClean="0">
                <a:latin typeface="Arial" charset="0"/>
                <a:cs typeface="Arial" charset="0"/>
              </a:rPr>
              <a:t>)  ??</a:t>
            </a:r>
          </a:p>
          <a:p>
            <a:pPr marL="0" indent="0" eaLnBrk="1" hangingPunct="1"/>
            <a:endParaRPr lang="en-GB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Arial" charset="0"/>
                <a:cs typeface="Arial" charset="0"/>
              </a:rPr>
              <a:t>Lost Synchronism </a:t>
            </a:r>
            <a:r>
              <a:rPr lang="en-GB" dirty="0">
                <a:latin typeface="Arial" charset="0"/>
                <a:cs typeface="Arial" charset="0"/>
              </a:rPr>
              <a:t>(event tags in different streams do not match</a:t>
            </a:r>
            <a:r>
              <a:rPr lang="en-GB" dirty="0" smtClean="0">
                <a:latin typeface="Arial" charset="0"/>
                <a:cs typeface="Arial" charset="0"/>
              </a:rPr>
              <a:t>) –  Again 8 (or 4) bit word</a:t>
            </a:r>
            <a:endParaRPr lang="en-GB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Arial" charset="0"/>
                <a:cs typeface="Arial" charset="0"/>
              </a:rPr>
              <a:t>Truncated output </a:t>
            </a:r>
            <a:r>
              <a:rPr lang="en-GB" dirty="0">
                <a:latin typeface="Arial" charset="0"/>
                <a:cs typeface="Arial" charset="0"/>
              </a:rPr>
              <a:t>(for example too many </a:t>
            </a:r>
            <a:r>
              <a:rPr lang="en-GB" dirty="0" smtClean="0">
                <a:latin typeface="Arial" charset="0"/>
                <a:cs typeface="Arial" charset="0"/>
              </a:rPr>
              <a:t>hits in input) - Again 8 (or 4) bit word. </a:t>
            </a:r>
          </a:p>
          <a:p>
            <a:pPr eaLnBrk="1" hangingPunct="1">
              <a:buFont typeface="Arial" charset="0"/>
              <a:buChar char="•"/>
            </a:pPr>
            <a:endParaRPr lang="en-GB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en-GB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We can communicate to </a:t>
            </a:r>
            <a:r>
              <a:rPr lang="en-GB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Control Chip </a:t>
            </a:r>
            <a:r>
              <a:rPr lang="en-GB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the error using:</a:t>
            </a:r>
          </a:p>
          <a:p>
            <a:pPr marL="0" indent="0" eaLnBrk="1" hangingPunct="1"/>
            <a:r>
              <a:rPr lang="en-GB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4 bits to identify the kind of error </a:t>
            </a:r>
            <a:r>
              <a:rPr lang="en-GB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+</a:t>
            </a:r>
            <a:r>
              <a:rPr lang="en-GB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8 (or 4) bits to say which is the faulty stream.</a:t>
            </a:r>
            <a:endParaRPr lang="en-GB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260648"/>
            <a:ext cx="6602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 smtClean="0"/>
              <a:t>Errors to be monitored into the INPUT Chips</a:t>
            </a:r>
            <a:endParaRPr lang="it-IT" sz="2800" u="sng" dirty="0"/>
          </a:p>
        </p:txBody>
      </p:sp>
    </p:spTree>
    <p:extLst>
      <p:ext uri="{BB962C8B-B14F-4D97-AF65-F5344CB8AC3E}">
        <p14:creationId xmlns:p14="http://schemas.microsoft.com/office/powerpoint/2010/main" val="77279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49818" y="836712"/>
            <a:ext cx="9202701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Times New Roman" pitchFamily="18" charset="0"/>
              <a:buAutoNum type="arabicPeriod"/>
            </a:pP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Error register </a:t>
            </a:r>
            <a:r>
              <a:rPr lang="en-GB" dirty="0">
                <a:latin typeface="Arial" charset="0"/>
                <a:cs typeface="Arial" charset="0"/>
              </a:rPr>
              <a:t>– WR = </a:t>
            </a:r>
            <a:r>
              <a:rPr lang="en-GB" dirty="0" smtClean="0">
                <a:latin typeface="Arial" charset="0"/>
                <a:cs typeface="Arial" charset="0"/>
              </a:rPr>
              <a:t>clear; 8 (or 4) x 5 bits</a:t>
            </a:r>
            <a:endParaRPr lang="en-GB" dirty="0">
              <a:latin typeface="Arial" charset="0"/>
              <a:cs typeface="Arial" charset="0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GB" dirty="0">
                <a:latin typeface="Arial" charset="0"/>
                <a:cs typeface="Arial" charset="0"/>
              </a:rPr>
              <a:t>For </a:t>
            </a: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each FIFO: flag register </a:t>
            </a:r>
            <a:r>
              <a:rPr lang="en-GB" dirty="0">
                <a:latin typeface="Arial" charset="0"/>
                <a:cs typeface="Arial" charset="0"/>
              </a:rPr>
              <a:t>(empty, </a:t>
            </a:r>
            <a:r>
              <a:rPr lang="en-GB" dirty="0" err="1">
                <a:latin typeface="Arial" charset="0"/>
                <a:cs typeface="Arial" charset="0"/>
              </a:rPr>
              <a:t>HFull</a:t>
            </a:r>
            <a:r>
              <a:rPr lang="en-GB" dirty="0">
                <a:latin typeface="Arial" charset="0"/>
                <a:cs typeface="Arial" charset="0"/>
              </a:rPr>
              <a:t>, Full</a:t>
            </a:r>
            <a:r>
              <a:rPr lang="en-GB" dirty="0" smtClean="0">
                <a:latin typeface="Arial" charset="0"/>
                <a:cs typeface="Arial" charset="0"/>
              </a:rPr>
              <a:t>)–RO (3x 8 or 4)</a:t>
            </a:r>
            <a:endParaRPr lang="en-GB" dirty="0">
              <a:latin typeface="Arial" charset="0"/>
              <a:cs typeface="Arial" charset="0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GB" dirty="0">
                <a:latin typeface="Arial" charset="0"/>
                <a:cs typeface="Arial" charset="0"/>
              </a:rPr>
              <a:t>For each </a:t>
            </a: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FSM</a:t>
            </a:r>
            <a:r>
              <a:rPr lang="en-GB" dirty="0">
                <a:latin typeface="Arial" charset="0"/>
                <a:cs typeface="Arial" charset="0"/>
              </a:rPr>
              <a:t>: state machine  - RO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GB" dirty="0">
                <a:latin typeface="Arial" charset="0"/>
                <a:cs typeface="Arial" charset="0"/>
              </a:rPr>
              <a:t>Output Status (</a:t>
            </a: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Hold flags</a:t>
            </a:r>
            <a:r>
              <a:rPr lang="en-GB" dirty="0">
                <a:latin typeface="Arial" charset="0"/>
                <a:cs typeface="Arial" charset="0"/>
              </a:rPr>
              <a:t>) – </a:t>
            </a:r>
            <a:r>
              <a:rPr lang="en-GB" dirty="0" smtClean="0">
                <a:latin typeface="Arial" charset="0"/>
                <a:cs typeface="Arial" charset="0"/>
              </a:rPr>
              <a:t>RO    (</a:t>
            </a:r>
            <a:r>
              <a:rPr lang="en-GB" dirty="0" err="1" smtClean="0">
                <a:latin typeface="Arial" charset="0"/>
                <a:cs typeface="Arial" charset="0"/>
              </a:rPr>
              <a:t>necessario</a:t>
            </a:r>
            <a:r>
              <a:rPr lang="en-GB" dirty="0" smtClean="0">
                <a:latin typeface="Arial" charset="0"/>
                <a:cs typeface="Arial" charset="0"/>
              </a:rPr>
              <a:t>? </a:t>
            </a:r>
            <a:r>
              <a:rPr lang="en-GB" dirty="0" err="1" smtClean="0">
                <a:latin typeface="Arial" charset="0"/>
                <a:cs typeface="Arial" charset="0"/>
              </a:rPr>
              <a:t>Esiste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HFull</a:t>
            </a:r>
            <a:r>
              <a:rPr lang="en-GB" dirty="0">
                <a:latin typeface="Arial" charset="0"/>
                <a:cs typeface="Arial" charset="0"/>
              </a:rPr>
              <a:t>)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GB" dirty="0" smtClean="0">
                <a:latin typeface="Arial" charset="0"/>
                <a:cs typeface="Arial" charset="0"/>
              </a:rPr>
              <a:t>For </a:t>
            </a:r>
            <a:r>
              <a:rPr lang="en-GB" dirty="0">
                <a:latin typeface="Arial" charset="0"/>
                <a:cs typeface="Arial" charset="0"/>
              </a:rPr>
              <a:t>each Spy Buffer: </a:t>
            </a: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Spy Buffer register</a:t>
            </a:r>
            <a:r>
              <a:rPr lang="en-GB" dirty="0">
                <a:latin typeface="Arial" charset="0"/>
                <a:cs typeface="Arial" charset="0"/>
              </a:rPr>
              <a:t>: Pointer, OVFL flag, status(freeze/spy. WR=clear of Pointer &amp; flag. Status is RO 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GB" dirty="0" smtClean="0">
                <a:latin typeface="Arial" charset="0"/>
                <a:cs typeface="Arial" charset="0"/>
              </a:rPr>
              <a:t>chip </a:t>
            </a:r>
            <a:r>
              <a:rPr lang="en-GB" dirty="0">
                <a:latin typeface="Arial" charset="0"/>
                <a:cs typeface="Arial" charset="0"/>
              </a:rPr>
              <a:t>firmware ID? </a:t>
            </a:r>
            <a:r>
              <a:rPr lang="en-GB" dirty="0" smtClean="0">
                <a:latin typeface="Arial" charset="0"/>
                <a:cs typeface="Arial" charset="0"/>
              </a:rPr>
              <a:t>(see Alberto slides)</a:t>
            </a:r>
            <a:r>
              <a:rPr lang="en-GB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Firmware and date reg.</a:t>
            </a:r>
            <a:endParaRPr lang="en-GB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GB" dirty="0">
                <a:latin typeface="Arial" charset="0"/>
                <a:cs typeface="Arial" charset="0"/>
              </a:rPr>
              <a:t>Input </a:t>
            </a:r>
            <a:r>
              <a:rPr lang="en-GB" dirty="0" err="1">
                <a:latin typeface="Arial" charset="0"/>
                <a:cs typeface="Arial" charset="0"/>
              </a:rPr>
              <a:t>FiFos</a:t>
            </a:r>
            <a:r>
              <a:rPr lang="en-GB" dirty="0">
                <a:latin typeface="Arial" charset="0"/>
                <a:cs typeface="Arial" charset="0"/>
              </a:rPr>
              <a:t>: R/W </a:t>
            </a:r>
            <a:endParaRPr lang="en-GB" dirty="0" smtClean="0">
              <a:latin typeface="Arial" charset="0"/>
              <a:cs typeface="Arial" charset="0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GB" dirty="0" smtClean="0">
                <a:latin typeface="Arial" charset="0"/>
                <a:cs typeface="Arial" charset="0"/>
              </a:rPr>
              <a:t>Input Spy Buffers memories</a:t>
            </a:r>
            <a:endParaRPr lang="en-GB" dirty="0">
              <a:latin typeface="Arial" charset="0"/>
              <a:cs typeface="Arial" charset="0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GB" dirty="0" smtClean="0">
                <a:latin typeface="Arial" charset="0"/>
                <a:cs typeface="Arial" charset="0"/>
              </a:rPr>
              <a:t>Timing measurements: each chip has a counter. When </a:t>
            </a:r>
            <a:r>
              <a:rPr lang="en-GB" dirty="0" err="1" smtClean="0">
                <a:latin typeface="Arial" charset="0"/>
                <a:cs typeface="Arial" charset="0"/>
              </a:rPr>
              <a:t>Init_event</a:t>
            </a:r>
            <a:r>
              <a:rPr lang="en-GB" dirty="0" smtClean="0">
                <a:latin typeface="Arial" charset="0"/>
                <a:cs typeface="Arial" charset="0"/>
              </a:rPr>
              <a:t> is received it is started. When all the input EE event words are received it is stopped. All incoming words are written in the spy buffer with the counter content.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-18572"/>
            <a:ext cx="3692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INPUT VME registers</a:t>
            </a: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577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ROAD chips (OUTPUT)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207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520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ROAD chips (OUTPUT)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Paola Giannetti</dc:creator>
  <cp:lastModifiedBy>Paola Giannetti</cp:lastModifiedBy>
  <cp:revision>19</cp:revision>
  <dcterms:created xsi:type="dcterms:W3CDTF">2012-05-26T14:06:39Z</dcterms:created>
  <dcterms:modified xsi:type="dcterms:W3CDTF">2012-06-07T16:21:02Z</dcterms:modified>
</cp:coreProperties>
</file>