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1323" r:id="rId2"/>
    <p:sldId id="21324" r:id="rId3"/>
    <p:sldId id="21325" r:id="rId4"/>
    <p:sldId id="276" r:id="rId5"/>
    <p:sldId id="21316" r:id="rId6"/>
    <p:sldId id="21317" r:id="rId7"/>
    <p:sldId id="260" r:id="rId8"/>
    <p:sldId id="5111" r:id="rId9"/>
    <p:sldId id="5040" r:id="rId10"/>
    <p:sldId id="5112" r:id="rId11"/>
    <p:sldId id="5021" r:id="rId12"/>
    <p:sldId id="21319" r:id="rId13"/>
    <p:sldId id="21320" r:id="rId14"/>
    <p:sldId id="21321" r:id="rId15"/>
    <p:sldId id="286" r:id="rId16"/>
    <p:sldId id="256" r:id="rId17"/>
    <p:sldId id="21322" r:id="rId18"/>
    <p:sldId id="2131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128" d="100"/>
          <a:sy n="128" d="100"/>
        </p:scale>
        <p:origin x="7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2DB27-954C-48C8-AB1A-40457FDD1A50}"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646AE-9D7F-4860-BF2B-47213950B7A9}" type="slidenum">
              <a:rPr lang="en-US" smtClean="0"/>
              <a:t>‹#›</a:t>
            </a:fld>
            <a:endParaRPr lang="en-US"/>
          </a:p>
        </p:txBody>
      </p:sp>
    </p:spTree>
    <p:extLst>
      <p:ext uri="{BB962C8B-B14F-4D97-AF65-F5344CB8AC3E}">
        <p14:creationId xmlns:p14="http://schemas.microsoft.com/office/powerpoint/2010/main" val="423666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2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48" name="Google Shape;1148;p21: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a:extLst>
            <a:ext uri="{FF2B5EF4-FFF2-40B4-BE49-F238E27FC236}">
              <a16:creationId xmlns:a16="http://schemas.microsoft.com/office/drawing/2014/main" id="{238C9544-89DB-4DBB-D263-551A0B6C0483}"/>
            </a:ext>
          </a:extLst>
        </p:cNvPr>
        <p:cNvGrpSpPr/>
        <p:nvPr/>
      </p:nvGrpSpPr>
      <p:grpSpPr>
        <a:xfrm>
          <a:off x="0" y="0"/>
          <a:ext cx="0" cy="0"/>
          <a:chOff x="0" y="0"/>
          <a:chExt cx="0" cy="0"/>
        </a:xfrm>
      </p:grpSpPr>
      <p:sp>
        <p:nvSpPr>
          <p:cNvPr id="1147" name="Google Shape;1147;p21:notes">
            <a:extLst>
              <a:ext uri="{FF2B5EF4-FFF2-40B4-BE49-F238E27FC236}">
                <a16:creationId xmlns:a16="http://schemas.microsoft.com/office/drawing/2014/main" id="{215CD992-9962-7BC8-6D39-334A3FBB93C2}"/>
              </a:ext>
            </a:extLst>
          </p:cNvPr>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48" name="Google Shape;1148;p21:notes">
            <a:extLst>
              <a:ext uri="{FF2B5EF4-FFF2-40B4-BE49-F238E27FC236}">
                <a16:creationId xmlns:a16="http://schemas.microsoft.com/office/drawing/2014/main" id="{2424DD8A-E5B6-9D46-7F4F-F839B6D8B7F6}"/>
              </a:ext>
            </a:extLst>
          </p:cNvPr>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729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3A6A-78A1-6727-C885-4B73BB800C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5D7AC-B953-2464-D647-DBA7402DD7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6DEB03-9701-61C3-0D3E-C23B374E4186}"/>
              </a:ext>
            </a:extLst>
          </p:cNvPr>
          <p:cNvSpPr>
            <a:spLocks noGrp="1"/>
          </p:cNvSpPr>
          <p:nvPr>
            <p:ph type="dt" sz="half" idx="10"/>
          </p:nvPr>
        </p:nvSpPr>
        <p:spPr/>
        <p:txBody>
          <a:bodyPr/>
          <a:lstStyle/>
          <a:p>
            <a:fld id="{A7A8622A-19DE-CC49-A7F2-1A5B71F841BC}" type="datetimeFigureOut">
              <a:rPr lang="en-US" smtClean="0"/>
              <a:t>11/12/2025</a:t>
            </a:fld>
            <a:endParaRPr lang="en-US"/>
          </a:p>
        </p:txBody>
      </p:sp>
      <p:sp>
        <p:nvSpPr>
          <p:cNvPr id="5" name="Footer Placeholder 4">
            <a:extLst>
              <a:ext uri="{FF2B5EF4-FFF2-40B4-BE49-F238E27FC236}">
                <a16:creationId xmlns:a16="http://schemas.microsoft.com/office/drawing/2014/main" id="{B89CF3BB-26F5-C04A-6A97-8ED795B1F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E0944-84E7-6B1F-B99D-FEC89F396EB4}"/>
              </a:ext>
            </a:extLst>
          </p:cNvPr>
          <p:cNvSpPr>
            <a:spLocks noGrp="1"/>
          </p:cNvSpPr>
          <p:nvPr>
            <p:ph type="sldNum" sz="quarter" idx="12"/>
          </p:nvPr>
        </p:nvSpPr>
        <p:spPr/>
        <p:txBody>
          <a:bodyPr/>
          <a:lstStyle/>
          <a:p>
            <a:fld id="{496862B9-5A92-2745-B281-AD98D3CC3428}" type="slidenum">
              <a:rPr lang="en-US" smtClean="0"/>
              <a:t>‹#›</a:t>
            </a:fld>
            <a:endParaRPr lang="en-US"/>
          </a:p>
        </p:txBody>
      </p:sp>
    </p:spTree>
    <p:extLst>
      <p:ext uri="{BB962C8B-B14F-4D97-AF65-F5344CB8AC3E}">
        <p14:creationId xmlns:p14="http://schemas.microsoft.com/office/powerpoint/2010/main" val="297790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E518-31A0-FF44-E780-7E6C9B707C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DBB082-277C-81C9-077F-B5C7611C4D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7105FB-85F6-AF2D-B0C5-C596A150F7FC}"/>
              </a:ext>
            </a:extLst>
          </p:cNvPr>
          <p:cNvSpPr>
            <a:spLocks noGrp="1"/>
          </p:cNvSpPr>
          <p:nvPr>
            <p:ph type="dt" sz="half" idx="10"/>
          </p:nvPr>
        </p:nvSpPr>
        <p:spPr/>
        <p:txBody>
          <a:bodyPr/>
          <a:lstStyle/>
          <a:p>
            <a:fld id="{A7A8622A-19DE-CC49-A7F2-1A5B71F841BC}" type="datetimeFigureOut">
              <a:rPr lang="en-US" smtClean="0"/>
              <a:t>11/12/2025</a:t>
            </a:fld>
            <a:endParaRPr lang="en-US"/>
          </a:p>
        </p:txBody>
      </p:sp>
      <p:sp>
        <p:nvSpPr>
          <p:cNvPr id="5" name="Footer Placeholder 4">
            <a:extLst>
              <a:ext uri="{FF2B5EF4-FFF2-40B4-BE49-F238E27FC236}">
                <a16:creationId xmlns:a16="http://schemas.microsoft.com/office/drawing/2014/main" id="{872274BA-DB2A-08B2-1532-1AC4A9CD1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1D9D6-F269-234C-3541-EA36E36CFC3C}"/>
              </a:ext>
            </a:extLst>
          </p:cNvPr>
          <p:cNvSpPr>
            <a:spLocks noGrp="1"/>
          </p:cNvSpPr>
          <p:nvPr>
            <p:ph type="sldNum" sz="quarter" idx="12"/>
          </p:nvPr>
        </p:nvSpPr>
        <p:spPr/>
        <p:txBody>
          <a:bodyPr/>
          <a:lstStyle/>
          <a:p>
            <a:fld id="{496862B9-5A92-2745-B281-AD98D3CC3428}" type="slidenum">
              <a:rPr lang="en-US" smtClean="0"/>
              <a:t>‹#›</a:t>
            </a:fld>
            <a:endParaRPr lang="en-US"/>
          </a:p>
        </p:txBody>
      </p:sp>
    </p:spTree>
    <p:extLst>
      <p:ext uri="{BB962C8B-B14F-4D97-AF65-F5344CB8AC3E}">
        <p14:creationId xmlns:p14="http://schemas.microsoft.com/office/powerpoint/2010/main" val="341405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59E605-42DC-4567-5CA3-2E9205898F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C48058-0D0C-5F3E-EE3E-7BAC1DB968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D30AB6-1F84-1F47-7C66-EEBB8761A590}"/>
              </a:ext>
            </a:extLst>
          </p:cNvPr>
          <p:cNvSpPr>
            <a:spLocks noGrp="1"/>
          </p:cNvSpPr>
          <p:nvPr>
            <p:ph type="dt" sz="half" idx="10"/>
          </p:nvPr>
        </p:nvSpPr>
        <p:spPr/>
        <p:txBody>
          <a:bodyPr/>
          <a:lstStyle/>
          <a:p>
            <a:fld id="{A7A8622A-19DE-CC49-A7F2-1A5B71F841BC}" type="datetimeFigureOut">
              <a:rPr lang="en-US" smtClean="0"/>
              <a:t>11/12/2025</a:t>
            </a:fld>
            <a:endParaRPr lang="en-US"/>
          </a:p>
        </p:txBody>
      </p:sp>
      <p:sp>
        <p:nvSpPr>
          <p:cNvPr id="5" name="Footer Placeholder 4">
            <a:extLst>
              <a:ext uri="{FF2B5EF4-FFF2-40B4-BE49-F238E27FC236}">
                <a16:creationId xmlns:a16="http://schemas.microsoft.com/office/drawing/2014/main" id="{AA18151C-11E0-5978-51B3-C0B488740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41DC43-3782-6D40-8B10-47C2BA2F6F7C}"/>
              </a:ext>
            </a:extLst>
          </p:cNvPr>
          <p:cNvSpPr>
            <a:spLocks noGrp="1"/>
          </p:cNvSpPr>
          <p:nvPr>
            <p:ph type="sldNum" sz="quarter" idx="12"/>
          </p:nvPr>
        </p:nvSpPr>
        <p:spPr/>
        <p:txBody>
          <a:bodyPr/>
          <a:lstStyle/>
          <a:p>
            <a:fld id="{496862B9-5A92-2745-B281-AD98D3CC3428}" type="slidenum">
              <a:rPr lang="en-US" smtClean="0"/>
              <a:t>‹#›</a:t>
            </a:fld>
            <a:endParaRPr lang="en-US"/>
          </a:p>
        </p:txBody>
      </p:sp>
    </p:spTree>
    <p:extLst>
      <p:ext uri="{BB962C8B-B14F-4D97-AF65-F5344CB8AC3E}">
        <p14:creationId xmlns:p14="http://schemas.microsoft.com/office/powerpoint/2010/main" val="4138670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 Tex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461B2ED-64C5-4FE7-BA91-2546FE3DABB1}"/>
              </a:ext>
            </a:extLst>
          </p:cNvPr>
          <p:cNvSpPr>
            <a:spLocks noGrp="1"/>
          </p:cNvSpPr>
          <p:nvPr>
            <p:ph type="sldNum" sz="quarter" idx="10"/>
          </p:nvPr>
        </p:nvSpPr>
        <p:spPr/>
        <p:txBody>
          <a:bodyPr/>
          <a:lstStyle/>
          <a:p>
            <a:fld id="{88A1DFE4-5FC5-43BD-BB7E-75EAD82B965F}" type="slidenum">
              <a:rPr lang="en-US" noProof="0" smtClean="0"/>
              <a:pPr/>
              <a:t>‹#›</a:t>
            </a:fld>
            <a:endParaRPr lang="en-US" noProof="0" dirty="0"/>
          </a:p>
        </p:txBody>
      </p:sp>
      <p:sp>
        <p:nvSpPr>
          <p:cNvPr id="9" name="Textplatzhalter 8">
            <a:extLst>
              <a:ext uri="{FF2B5EF4-FFF2-40B4-BE49-F238E27FC236}">
                <a16:creationId xmlns:a16="http://schemas.microsoft.com/office/drawing/2014/main" id="{D20A4B97-3F05-4D38-BDB5-617887401233}"/>
              </a:ext>
            </a:extLst>
          </p:cNvPr>
          <p:cNvSpPr>
            <a:spLocks noGrp="1"/>
          </p:cNvSpPr>
          <p:nvPr>
            <p:ph type="body" sz="quarter" idx="12" hasCustomPrompt="1"/>
          </p:nvPr>
        </p:nvSpPr>
        <p:spPr>
          <a:xfrm>
            <a:off x="590400" y="2327400"/>
            <a:ext cx="11017800" cy="3663000"/>
          </a:xfrm>
        </p:spPr>
        <p:txBody>
          <a:bodyPr/>
          <a:lstStyle>
            <a:lvl1pPr>
              <a:lnSpc>
                <a:spcPts val="2600"/>
              </a:lnSpc>
              <a:defRPr sz="2400"/>
            </a:lvl1pPr>
            <a:lvl2pPr marL="453578" indent="-453578">
              <a:lnSpc>
                <a:spcPts val="2600"/>
              </a:lnSpc>
              <a:defRPr sz="2133">
                <a:solidFill>
                  <a:schemeClr val="accent6">
                    <a:lumMod val="75000"/>
                    <a:lumOff val="25000"/>
                  </a:schemeClr>
                </a:solidFill>
              </a:defRPr>
            </a:lvl2pPr>
            <a:lvl3pPr marL="907155" indent="-453578">
              <a:lnSpc>
                <a:spcPts val="2600"/>
              </a:lnSpc>
              <a:defRPr sz="1867">
                <a:solidFill>
                  <a:schemeClr val="accent6">
                    <a:lumMod val="50000"/>
                    <a:lumOff val="50000"/>
                  </a:schemeClr>
                </a:solidFill>
              </a:defRPr>
            </a:lvl3pPr>
            <a:lvl4pPr marL="1360733" indent="-453578">
              <a:lnSpc>
                <a:spcPts val="2600"/>
              </a:lnSpc>
              <a:defRPr sz="1867"/>
            </a:lvl4pPr>
            <a:lvl5pPr marL="1814309" indent="-453578">
              <a:lnSpc>
                <a:spcPts val="2600"/>
              </a:lnSpc>
              <a:defRPr sz="1867"/>
            </a:lvl5pPr>
          </a:lstStyle>
          <a:p>
            <a:pPr lvl="0"/>
            <a:r>
              <a:rPr lang="en-US" noProof="0" dirty="0"/>
              <a:t>First Level (Running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a:extLst>
              <a:ext uri="{FF2B5EF4-FFF2-40B4-BE49-F238E27FC236}">
                <a16:creationId xmlns:a16="http://schemas.microsoft.com/office/drawing/2014/main" id="{04946405-6429-4EE3-9329-FF6E5526F371}"/>
              </a:ext>
            </a:extLst>
          </p:cNvPr>
          <p:cNvSpPr>
            <a:spLocks noGrp="1"/>
          </p:cNvSpPr>
          <p:nvPr>
            <p:ph type="title" hasCustomPrompt="1"/>
          </p:nvPr>
        </p:nvSpPr>
        <p:spPr>
          <a:xfrm>
            <a:off x="590400" y="770400"/>
            <a:ext cx="11017800" cy="1072088"/>
          </a:xfrm>
          <a:prstGeom prst="rect">
            <a:avLst/>
          </a:prstGeom>
        </p:spPr>
        <p:txBody>
          <a:bodyPr/>
          <a:lstStyle>
            <a:lvl1pPr>
              <a:defRPr sz="3200">
                <a:solidFill>
                  <a:schemeClr val="accent1"/>
                </a:solidFill>
              </a:defRPr>
            </a:lvl1pPr>
          </a:lstStyle>
          <a:p>
            <a:r>
              <a:rPr lang="de-DE" dirty="0"/>
              <a:t>Add Title</a:t>
            </a:r>
            <a:endParaRPr lang="de-AT" dirty="0"/>
          </a:p>
        </p:txBody>
      </p:sp>
      <p:sp>
        <p:nvSpPr>
          <p:cNvPr id="4" name="TextBox 3">
            <a:extLst>
              <a:ext uri="{FF2B5EF4-FFF2-40B4-BE49-F238E27FC236}">
                <a16:creationId xmlns:a16="http://schemas.microsoft.com/office/drawing/2014/main" id="{C03F2687-C8B8-6D49-A5DC-7E537807FAA1}"/>
              </a:ext>
            </a:extLst>
          </p:cNvPr>
          <p:cNvSpPr txBox="1"/>
          <p:nvPr userDrawn="1"/>
        </p:nvSpPr>
        <p:spPr>
          <a:xfrm>
            <a:off x="1875694" y="254559"/>
            <a:ext cx="184731" cy="699038"/>
          </a:xfrm>
          <a:prstGeom prst="rect">
            <a:avLst/>
          </a:prstGeom>
          <a:noFill/>
        </p:spPr>
        <p:txBody>
          <a:bodyPr wrap="none" rtlCol="0">
            <a:spAutoFit/>
          </a:bodyPr>
          <a:lstStyle/>
          <a:p>
            <a:pPr algn="l">
              <a:lnSpc>
                <a:spcPts val="4933"/>
              </a:lnSpc>
            </a:pPr>
            <a:endParaRPr lang="en-US" sz="4000" dirty="0"/>
          </a:p>
        </p:txBody>
      </p:sp>
    </p:spTree>
    <p:extLst>
      <p:ext uri="{BB962C8B-B14F-4D97-AF65-F5344CB8AC3E}">
        <p14:creationId xmlns:p14="http://schemas.microsoft.com/office/powerpoint/2010/main" val="178458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BB1E4-F52A-9F08-A49E-ED94F8C9C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756BFD-9BEC-EF25-A1FE-103BD297FF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A5A51-5A49-8CBD-63B3-66B0DD426730}"/>
              </a:ext>
            </a:extLst>
          </p:cNvPr>
          <p:cNvSpPr>
            <a:spLocks noGrp="1"/>
          </p:cNvSpPr>
          <p:nvPr>
            <p:ph type="dt" sz="half" idx="10"/>
          </p:nvPr>
        </p:nvSpPr>
        <p:spPr/>
        <p:txBody>
          <a:bodyPr/>
          <a:lstStyle/>
          <a:p>
            <a:fld id="{A7A8622A-19DE-CC49-A7F2-1A5B71F841BC}" type="datetimeFigureOut">
              <a:rPr lang="en-US" smtClean="0"/>
              <a:t>11/12/2025</a:t>
            </a:fld>
            <a:endParaRPr lang="en-US"/>
          </a:p>
        </p:txBody>
      </p:sp>
      <p:sp>
        <p:nvSpPr>
          <p:cNvPr id="5" name="Footer Placeholder 4">
            <a:extLst>
              <a:ext uri="{FF2B5EF4-FFF2-40B4-BE49-F238E27FC236}">
                <a16:creationId xmlns:a16="http://schemas.microsoft.com/office/drawing/2014/main" id="{B86A9CD3-6E1A-31FB-0E07-5F763A754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07EBE-8D12-389C-9AFB-F8A561CC0293}"/>
              </a:ext>
            </a:extLst>
          </p:cNvPr>
          <p:cNvSpPr>
            <a:spLocks noGrp="1"/>
          </p:cNvSpPr>
          <p:nvPr>
            <p:ph type="sldNum" sz="quarter" idx="12"/>
          </p:nvPr>
        </p:nvSpPr>
        <p:spPr/>
        <p:txBody>
          <a:bodyPr/>
          <a:lstStyle/>
          <a:p>
            <a:fld id="{496862B9-5A92-2745-B281-AD98D3CC3428}" type="slidenum">
              <a:rPr lang="en-US" smtClean="0"/>
              <a:t>‹#›</a:t>
            </a:fld>
            <a:endParaRPr lang="en-US"/>
          </a:p>
        </p:txBody>
      </p:sp>
      <p:pic>
        <p:nvPicPr>
          <p:cNvPr id="29" name="Picture 2" descr="L'INFN CAMBIA LOGO">
            <a:extLst>
              <a:ext uri="{FF2B5EF4-FFF2-40B4-BE49-F238E27FC236}">
                <a16:creationId xmlns:a16="http://schemas.microsoft.com/office/drawing/2014/main" id="{FE0628DD-3D39-7834-0004-761E4EED52A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399" y="0"/>
            <a:ext cx="1487601" cy="82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84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37A6-B8AE-F209-7AC7-DF1A7525F0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994D1B-FEB5-166A-6629-B81C66E897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CA12E6-CF23-93DF-4284-9222C9E803EF}"/>
              </a:ext>
            </a:extLst>
          </p:cNvPr>
          <p:cNvSpPr>
            <a:spLocks noGrp="1"/>
          </p:cNvSpPr>
          <p:nvPr>
            <p:ph type="dt" sz="half" idx="10"/>
          </p:nvPr>
        </p:nvSpPr>
        <p:spPr/>
        <p:txBody>
          <a:bodyPr/>
          <a:lstStyle/>
          <a:p>
            <a:fld id="{A7A8622A-19DE-CC49-A7F2-1A5B71F841BC}" type="datetimeFigureOut">
              <a:rPr lang="en-US" smtClean="0"/>
              <a:t>11/12/2025</a:t>
            </a:fld>
            <a:endParaRPr lang="en-US"/>
          </a:p>
        </p:txBody>
      </p:sp>
      <p:sp>
        <p:nvSpPr>
          <p:cNvPr id="5" name="Footer Placeholder 4">
            <a:extLst>
              <a:ext uri="{FF2B5EF4-FFF2-40B4-BE49-F238E27FC236}">
                <a16:creationId xmlns:a16="http://schemas.microsoft.com/office/drawing/2014/main" id="{E5F99FF5-EAEF-6FE3-9D55-4514126EC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948AD-F637-CF1F-ACEB-1C13A3A5346B}"/>
              </a:ext>
            </a:extLst>
          </p:cNvPr>
          <p:cNvSpPr>
            <a:spLocks noGrp="1"/>
          </p:cNvSpPr>
          <p:nvPr>
            <p:ph type="sldNum" sz="quarter" idx="12"/>
          </p:nvPr>
        </p:nvSpPr>
        <p:spPr/>
        <p:txBody>
          <a:bodyPr/>
          <a:lstStyle/>
          <a:p>
            <a:fld id="{496862B9-5A92-2745-B281-AD98D3CC3428}" type="slidenum">
              <a:rPr lang="en-US" smtClean="0"/>
              <a:t>‹#›</a:t>
            </a:fld>
            <a:endParaRPr lang="en-US"/>
          </a:p>
        </p:txBody>
      </p:sp>
    </p:spTree>
    <p:extLst>
      <p:ext uri="{BB962C8B-B14F-4D97-AF65-F5344CB8AC3E}">
        <p14:creationId xmlns:p14="http://schemas.microsoft.com/office/powerpoint/2010/main" val="221913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9354-CF9C-1B05-C02E-8DDEB8387F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093EB2-FEC0-3AD1-7335-D83992D453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48ED83-B127-4B46-D83C-071E41B50D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E0D481-C00E-1121-5406-40030E4A0399}"/>
              </a:ext>
            </a:extLst>
          </p:cNvPr>
          <p:cNvSpPr>
            <a:spLocks noGrp="1"/>
          </p:cNvSpPr>
          <p:nvPr>
            <p:ph type="dt" sz="half" idx="10"/>
          </p:nvPr>
        </p:nvSpPr>
        <p:spPr/>
        <p:txBody>
          <a:bodyPr/>
          <a:lstStyle/>
          <a:p>
            <a:fld id="{A7A8622A-19DE-CC49-A7F2-1A5B71F841BC}" type="datetimeFigureOut">
              <a:rPr lang="en-US" smtClean="0"/>
              <a:t>11/12/2025</a:t>
            </a:fld>
            <a:endParaRPr lang="en-US"/>
          </a:p>
        </p:txBody>
      </p:sp>
      <p:sp>
        <p:nvSpPr>
          <p:cNvPr id="6" name="Footer Placeholder 5">
            <a:extLst>
              <a:ext uri="{FF2B5EF4-FFF2-40B4-BE49-F238E27FC236}">
                <a16:creationId xmlns:a16="http://schemas.microsoft.com/office/drawing/2014/main" id="{8BC912D1-64C1-0884-CA4A-5E0764A63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7E29F-B8AA-4C2A-308E-B75A74B5FAF2}"/>
              </a:ext>
            </a:extLst>
          </p:cNvPr>
          <p:cNvSpPr>
            <a:spLocks noGrp="1"/>
          </p:cNvSpPr>
          <p:nvPr>
            <p:ph type="sldNum" sz="quarter" idx="12"/>
          </p:nvPr>
        </p:nvSpPr>
        <p:spPr/>
        <p:txBody>
          <a:bodyPr/>
          <a:lstStyle/>
          <a:p>
            <a:fld id="{496862B9-5A92-2745-B281-AD98D3CC3428}" type="slidenum">
              <a:rPr lang="en-US" smtClean="0"/>
              <a:t>‹#›</a:t>
            </a:fld>
            <a:endParaRPr lang="en-US"/>
          </a:p>
        </p:txBody>
      </p:sp>
    </p:spTree>
    <p:extLst>
      <p:ext uri="{BB962C8B-B14F-4D97-AF65-F5344CB8AC3E}">
        <p14:creationId xmlns:p14="http://schemas.microsoft.com/office/powerpoint/2010/main" val="4096534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4232-0513-E3D7-1D04-5083B097D6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A6CD33-9B0B-892F-7A3B-E0F9A0EFB9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018BD2-4757-EF93-DF6D-2FE480D5B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E01E1C-3328-0715-46AE-AEC258AD4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B280C2-6E4F-7DAB-F3BE-431842BF13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D62DE6-FB18-7AFD-132C-A304424E2024}"/>
              </a:ext>
            </a:extLst>
          </p:cNvPr>
          <p:cNvSpPr>
            <a:spLocks noGrp="1"/>
          </p:cNvSpPr>
          <p:nvPr>
            <p:ph type="dt" sz="half" idx="10"/>
          </p:nvPr>
        </p:nvSpPr>
        <p:spPr/>
        <p:txBody>
          <a:bodyPr/>
          <a:lstStyle/>
          <a:p>
            <a:fld id="{A7A8622A-19DE-CC49-A7F2-1A5B71F841BC}" type="datetimeFigureOut">
              <a:rPr lang="en-US" smtClean="0"/>
              <a:t>11/12/2025</a:t>
            </a:fld>
            <a:endParaRPr lang="en-US"/>
          </a:p>
        </p:txBody>
      </p:sp>
      <p:sp>
        <p:nvSpPr>
          <p:cNvPr id="8" name="Footer Placeholder 7">
            <a:extLst>
              <a:ext uri="{FF2B5EF4-FFF2-40B4-BE49-F238E27FC236}">
                <a16:creationId xmlns:a16="http://schemas.microsoft.com/office/drawing/2014/main" id="{2FB12835-9E4C-DE54-D8EE-C469C6125D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7CD792-2A88-0188-A2B0-35A053B882CA}"/>
              </a:ext>
            </a:extLst>
          </p:cNvPr>
          <p:cNvSpPr>
            <a:spLocks noGrp="1"/>
          </p:cNvSpPr>
          <p:nvPr>
            <p:ph type="sldNum" sz="quarter" idx="12"/>
          </p:nvPr>
        </p:nvSpPr>
        <p:spPr/>
        <p:txBody>
          <a:bodyPr/>
          <a:lstStyle/>
          <a:p>
            <a:fld id="{496862B9-5A92-2745-B281-AD98D3CC3428}" type="slidenum">
              <a:rPr lang="en-US" smtClean="0"/>
              <a:t>‹#›</a:t>
            </a:fld>
            <a:endParaRPr lang="en-US"/>
          </a:p>
        </p:txBody>
      </p:sp>
    </p:spTree>
    <p:extLst>
      <p:ext uri="{BB962C8B-B14F-4D97-AF65-F5344CB8AC3E}">
        <p14:creationId xmlns:p14="http://schemas.microsoft.com/office/powerpoint/2010/main" val="364447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43E8-F55F-B169-1B8F-E0E115064E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027E7F-ADBA-6D5A-B055-BD62194ECDBF}"/>
              </a:ext>
            </a:extLst>
          </p:cNvPr>
          <p:cNvSpPr>
            <a:spLocks noGrp="1"/>
          </p:cNvSpPr>
          <p:nvPr>
            <p:ph type="dt" sz="half" idx="10"/>
          </p:nvPr>
        </p:nvSpPr>
        <p:spPr/>
        <p:txBody>
          <a:bodyPr/>
          <a:lstStyle/>
          <a:p>
            <a:fld id="{A7A8622A-19DE-CC49-A7F2-1A5B71F841BC}" type="datetimeFigureOut">
              <a:rPr lang="en-US" smtClean="0"/>
              <a:t>11/12/2025</a:t>
            </a:fld>
            <a:endParaRPr lang="en-US"/>
          </a:p>
        </p:txBody>
      </p:sp>
      <p:sp>
        <p:nvSpPr>
          <p:cNvPr id="4" name="Footer Placeholder 3">
            <a:extLst>
              <a:ext uri="{FF2B5EF4-FFF2-40B4-BE49-F238E27FC236}">
                <a16:creationId xmlns:a16="http://schemas.microsoft.com/office/drawing/2014/main" id="{463DC85F-747E-832F-3CE9-4CDA205EB7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73D435-ABED-90FF-E9B3-7AA0C096E3C5}"/>
              </a:ext>
            </a:extLst>
          </p:cNvPr>
          <p:cNvSpPr>
            <a:spLocks noGrp="1"/>
          </p:cNvSpPr>
          <p:nvPr>
            <p:ph type="sldNum" sz="quarter" idx="12"/>
          </p:nvPr>
        </p:nvSpPr>
        <p:spPr/>
        <p:txBody>
          <a:bodyPr/>
          <a:lstStyle/>
          <a:p>
            <a:fld id="{496862B9-5A92-2745-B281-AD98D3CC3428}" type="slidenum">
              <a:rPr lang="en-US" smtClean="0"/>
              <a:t>‹#›</a:t>
            </a:fld>
            <a:endParaRPr lang="en-US"/>
          </a:p>
        </p:txBody>
      </p:sp>
    </p:spTree>
    <p:extLst>
      <p:ext uri="{BB962C8B-B14F-4D97-AF65-F5344CB8AC3E}">
        <p14:creationId xmlns:p14="http://schemas.microsoft.com/office/powerpoint/2010/main" val="304885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2A01B5-5B8E-7089-D85E-80F358EA1B21}"/>
              </a:ext>
            </a:extLst>
          </p:cNvPr>
          <p:cNvSpPr>
            <a:spLocks noGrp="1"/>
          </p:cNvSpPr>
          <p:nvPr>
            <p:ph type="dt" sz="half" idx="10"/>
          </p:nvPr>
        </p:nvSpPr>
        <p:spPr/>
        <p:txBody>
          <a:bodyPr/>
          <a:lstStyle/>
          <a:p>
            <a:fld id="{A7A8622A-19DE-CC49-A7F2-1A5B71F841BC}" type="datetimeFigureOut">
              <a:rPr lang="en-US" smtClean="0"/>
              <a:t>11/12/2025</a:t>
            </a:fld>
            <a:endParaRPr lang="en-US"/>
          </a:p>
        </p:txBody>
      </p:sp>
      <p:sp>
        <p:nvSpPr>
          <p:cNvPr id="3" name="Footer Placeholder 2">
            <a:extLst>
              <a:ext uri="{FF2B5EF4-FFF2-40B4-BE49-F238E27FC236}">
                <a16:creationId xmlns:a16="http://schemas.microsoft.com/office/drawing/2014/main" id="{F44AA81F-4448-B45B-4C72-4900B9A0D9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533047-9F1E-DDC6-7663-F132BB28F2BA}"/>
              </a:ext>
            </a:extLst>
          </p:cNvPr>
          <p:cNvSpPr>
            <a:spLocks noGrp="1"/>
          </p:cNvSpPr>
          <p:nvPr>
            <p:ph type="sldNum" sz="quarter" idx="12"/>
          </p:nvPr>
        </p:nvSpPr>
        <p:spPr/>
        <p:txBody>
          <a:bodyPr/>
          <a:lstStyle/>
          <a:p>
            <a:fld id="{496862B9-5A92-2745-B281-AD98D3CC3428}" type="slidenum">
              <a:rPr lang="en-US" smtClean="0"/>
              <a:t>‹#›</a:t>
            </a:fld>
            <a:endParaRPr lang="en-US"/>
          </a:p>
        </p:txBody>
      </p:sp>
    </p:spTree>
    <p:extLst>
      <p:ext uri="{BB962C8B-B14F-4D97-AF65-F5344CB8AC3E}">
        <p14:creationId xmlns:p14="http://schemas.microsoft.com/office/powerpoint/2010/main" val="220373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8C3AF-F3F9-27F4-DE0C-0AC9547F5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8BC3FD-5D92-71D7-4655-AC4F168CC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CD4706-F434-ED4C-5540-565479EF3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85FE00-347A-E6B0-8865-F1FAB339BC44}"/>
              </a:ext>
            </a:extLst>
          </p:cNvPr>
          <p:cNvSpPr>
            <a:spLocks noGrp="1"/>
          </p:cNvSpPr>
          <p:nvPr>
            <p:ph type="dt" sz="half" idx="10"/>
          </p:nvPr>
        </p:nvSpPr>
        <p:spPr/>
        <p:txBody>
          <a:bodyPr/>
          <a:lstStyle/>
          <a:p>
            <a:fld id="{A7A8622A-19DE-CC49-A7F2-1A5B71F841BC}" type="datetimeFigureOut">
              <a:rPr lang="en-US" smtClean="0"/>
              <a:t>11/12/2025</a:t>
            </a:fld>
            <a:endParaRPr lang="en-US"/>
          </a:p>
        </p:txBody>
      </p:sp>
      <p:sp>
        <p:nvSpPr>
          <p:cNvPr id="6" name="Footer Placeholder 5">
            <a:extLst>
              <a:ext uri="{FF2B5EF4-FFF2-40B4-BE49-F238E27FC236}">
                <a16:creationId xmlns:a16="http://schemas.microsoft.com/office/drawing/2014/main" id="{2F3368D6-AE76-20BB-9FA0-C879FD7E0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B28721-2400-C560-1CF2-7C4016142B38}"/>
              </a:ext>
            </a:extLst>
          </p:cNvPr>
          <p:cNvSpPr>
            <a:spLocks noGrp="1"/>
          </p:cNvSpPr>
          <p:nvPr>
            <p:ph type="sldNum" sz="quarter" idx="12"/>
          </p:nvPr>
        </p:nvSpPr>
        <p:spPr/>
        <p:txBody>
          <a:bodyPr/>
          <a:lstStyle/>
          <a:p>
            <a:fld id="{496862B9-5A92-2745-B281-AD98D3CC3428}" type="slidenum">
              <a:rPr lang="en-US" smtClean="0"/>
              <a:t>‹#›</a:t>
            </a:fld>
            <a:endParaRPr lang="en-US"/>
          </a:p>
        </p:txBody>
      </p:sp>
    </p:spTree>
    <p:extLst>
      <p:ext uri="{BB962C8B-B14F-4D97-AF65-F5344CB8AC3E}">
        <p14:creationId xmlns:p14="http://schemas.microsoft.com/office/powerpoint/2010/main" val="289756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4802-2E37-81DC-A6C0-97B5B9899D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24312F-F3E6-5E04-AEF2-429E80FCA1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71282E-9E67-FC58-3535-56260C8E1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7AA88-F749-6833-C6D1-D1B81F2009EB}"/>
              </a:ext>
            </a:extLst>
          </p:cNvPr>
          <p:cNvSpPr>
            <a:spLocks noGrp="1"/>
          </p:cNvSpPr>
          <p:nvPr>
            <p:ph type="dt" sz="half" idx="10"/>
          </p:nvPr>
        </p:nvSpPr>
        <p:spPr/>
        <p:txBody>
          <a:bodyPr/>
          <a:lstStyle/>
          <a:p>
            <a:fld id="{A7A8622A-19DE-CC49-A7F2-1A5B71F841BC}" type="datetimeFigureOut">
              <a:rPr lang="en-US" smtClean="0"/>
              <a:t>11/12/2025</a:t>
            </a:fld>
            <a:endParaRPr lang="en-US"/>
          </a:p>
        </p:txBody>
      </p:sp>
      <p:sp>
        <p:nvSpPr>
          <p:cNvPr id="6" name="Footer Placeholder 5">
            <a:extLst>
              <a:ext uri="{FF2B5EF4-FFF2-40B4-BE49-F238E27FC236}">
                <a16:creationId xmlns:a16="http://schemas.microsoft.com/office/drawing/2014/main" id="{0067B920-E7EF-457A-8532-DF8941A5E2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A5D434-6562-36C1-3D1F-DF42A9B3185D}"/>
              </a:ext>
            </a:extLst>
          </p:cNvPr>
          <p:cNvSpPr>
            <a:spLocks noGrp="1"/>
          </p:cNvSpPr>
          <p:nvPr>
            <p:ph type="sldNum" sz="quarter" idx="12"/>
          </p:nvPr>
        </p:nvSpPr>
        <p:spPr/>
        <p:txBody>
          <a:bodyPr/>
          <a:lstStyle/>
          <a:p>
            <a:fld id="{496862B9-5A92-2745-B281-AD98D3CC3428}" type="slidenum">
              <a:rPr lang="en-US" smtClean="0"/>
              <a:t>‹#›</a:t>
            </a:fld>
            <a:endParaRPr lang="en-US"/>
          </a:p>
        </p:txBody>
      </p:sp>
    </p:spTree>
    <p:extLst>
      <p:ext uri="{BB962C8B-B14F-4D97-AF65-F5344CB8AC3E}">
        <p14:creationId xmlns:p14="http://schemas.microsoft.com/office/powerpoint/2010/main" val="331031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D0F9AD-C2E4-80CD-78C1-E4CDABDB9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CAC6C9-768D-DEF0-6B7D-BCA03ED6D7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6E188-C65C-94E1-12CE-420B096BCD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A8622A-19DE-CC49-A7F2-1A5B71F841BC}" type="datetimeFigureOut">
              <a:rPr lang="en-US" smtClean="0"/>
              <a:t>11/12/2025</a:t>
            </a:fld>
            <a:endParaRPr lang="en-US"/>
          </a:p>
        </p:txBody>
      </p:sp>
      <p:sp>
        <p:nvSpPr>
          <p:cNvPr id="5" name="Footer Placeholder 4">
            <a:extLst>
              <a:ext uri="{FF2B5EF4-FFF2-40B4-BE49-F238E27FC236}">
                <a16:creationId xmlns:a16="http://schemas.microsoft.com/office/drawing/2014/main" id="{73AD5236-3D39-D739-4236-634CDBF1E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B86534-B018-15AB-E8C5-A4E408C1B2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862B9-5A92-2745-B281-AD98D3CC3428}" type="slidenum">
              <a:rPr lang="en-US" smtClean="0"/>
              <a:t>‹#›</a:t>
            </a:fld>
            <a:endParaRPr lang="en-US"/>
          </a:p>
        </p:txBody>
      </p:sp>
      <p:pic>
        <p:nvPicPr>
          <p:cNvPr id="7" name="Picture 2" descr="L'INFN CAMBIA LOGO">
            <a:extLst>
              <a:ext uri="{FF2B5EF4-FFF2-40B4-BE49-F238E27FC236}">
                <a16:creationId xmlns:a16="http://schemas.microsoft.com/office/drawing/2014/main" id="{3A439D4C-4E4F-24F2-4BDB-B9D5B8D89E21}"/>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4399" y="0"/>
            <a:ext cx="1487601" cy="82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195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rxiv.org/abs/2505.00272" TargetMode="Externa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hyperlink" Target="https://arxiv.org/abs/2505.0027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cedirect.com/science/article/pii/S0168900225009374" TargetMode="External"/><Relationship Id="rId2" Type="http://schemas.openxmlformats.org/officeDocument/2006/relationships/hyperlink" Target="mailto:Manuela.boscolo@lnf.infn.it" TargetMode="External"/><Relationship Id="rId1" Type="http://schemas.openxmlformats.org/officeDocument/2006/relationships/slideLayout" Target="../slideLayouts/slideLayout12.xml"/><Relationship Id="rId4" Type="http://schemas.openxmlformats.org/officeDocument/2006/relationships/hyperlink" Target="https://doi.org/10.1140/epjti/s40485-025-00117-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google.com/url?sa=i&amp;url=https%3A%2F%2Fwww.sciencedirect.com%2Fscience%2Farticle%2Fpii%2FS0168583X21000884&amp;psig=AOvVaw0W_WpNWIcVtVE8hiC3BEet&amp;ust=1751698497440000&amp;source=images&amp;cd=vfe&amp;opi=89978449&amp;ved=0CBIQjRxqFwoTCLDLuNXPoo4DFQAAAAAdAAAAABAg" TargetMode="Externa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hyperlink" Target="mailto:mazzolari@fe.infn.it" TargetMode="External"/><Relationship Id="rId2" Type="http://schemas.openxmlformats.org/officeDocument/2006/relationships/hyperlink" Target="mailto:bandiera@fe.infn.it" TargetMode="External"/><Relationship Id="rId1" Type="http://schemas.openxmlformats.org/officeDocument/2006/relationships/slideLayout" Target="../slideLayouts/slideLayout2.xml"/><Relationship Id="rId6" Type="http://schemas.openxmlformats.org/officeDocument/2006/relationships/hyperlink" Target="mailto:manuela.boscolo@lnf.infn.it" TargetMode="External"/><Relationship Id="rId5" Type="http://schemas.openxmlformats.org/officeDocument/2006/relationships/hyperlink" Target="mailto:sytov@fe.infnit" TargetMode="External"/><Relationship Id="rId4" Type="http://schemas.openxmlformats.org/officeDocument/2006/relationships/hyperlink" Target="mailto:rmgmrc@unife.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hyperlink" Target="mailto:bandiera@fe.infn.it" TargetMode="External"/><Relationship Id="rId3" Type="http://schemas.openxmlformats.org/officeDocument/2006/relationships/image" Target="../media/image2.jp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hyperlink" Target="mailto:mazzolari@fe.infn.it" TargetMode="External"/><Relationship Id="rId13"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0.jp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jp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hyperlink" Target="https://doi.org/10.1016/j.physrep.2019.04.003" TargetMode="External"/><Relationship Id="rId5" Type="http://schemas.openxmlformats.org/officeDocument/2006/relationships/image" Target="../media/image17.png"/><Relationship Id="rId15" Type="http://schemas.openxmlformats.org/officeDocument/2006/relationships/image" Target="../media/image23.png"/><Relationship Id="rId10" Type="http://schemas.openxmlformats.org/officeDocument/2006/relationships/hyperlink" Target="https://www.mdpi.com/2073-4352/12/9/1263" TargetMode="External"/><Relationship Id="rId4" Type="http://schemas.openxmlformats.org/officeDocument/2006/relationships/image" Target="../media/image16.png"/><Relationship Id="rId9" Type="http://schemas.openxmlformats.org/officeDocument/2006/relationships/hyperlink" Target="mailto:rmgmrc@unife.it" TargetMode="External"/><Relationship Id="rId1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hyperlink" Target="mailto:sytov@fe.infni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doi.org/10.1038/s41598-023-28617-w" TargetMode="Externa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hyperlink" Target="https://home.cern/news/news/physics/european-strategy-update-enters-final-straigh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EC82-4638-FAF6-E715-261454EE27C4}"/>
              </a:ext>
            </a:extLst>
          </p:cNvPr>
          <p:cNvSpPr>
            <a:spLocks noGrp="1"/>
          </p:cNvSpPr>
          <p:nvPr>
            <p:ph type="ctrTitle"/>
          </p:nvPr>
        </p:nvSpPr>
        <p:spPr/>
        <p:txBody>
          <a:bodyPr>
            <a:normAutofit fontScale="90000"/>
          </a:bodyPr>
          <a:lstStyle/>
          <a:p>
            <a:r>
              <a:rPr lang="it-IT" dirty="0"/>
              <a:t>TARGET AND PARTICLE SOURCES </a:t>
            </a:r>
            <a:br>
              <a:rPr lang="it-IT" dirty="0"/>
            </a:br>
            <a:endParaRPr lang="en-US" dirty="0"/>
          </a:p>
        </p:txBody>
      </p:sp>
      <p:sp>
        <p:nvSpPr>
          <p:cNvPr id="3" name="Subtitle 2">
            <a:extLst>
              <a:ext uri="{FF2B5EF4-FFF2-40B4-BE49-F238E27FC236}">
                <a16:creationId xmlns:a16="http://schemas.microsoft.com/office/drawing/2014/main" id="{73D0E3B4-C576-99EF-7609-180A665EDD48}"/>
              </a:ext>
            </a:extLst>
          </p:cNvPr>
          <p:cNvSpPr>
            <a:spLocks noGrp="1"/>
          </p:cNvSpPr>
          <p:nvPr>
            <p:ph type="subTitle" idx="1"/>
          </p:nvPr>
        </p:nvSpPr>
        <p:spPr/>
        <p:txBody>
          <a:bodyPr/>
          <a:lstStyle/>
          <a:p>
            <a:r>
              <a:rPr lang="en-US" dirty="0"/>
              <a:t>Alessandro Variola</a:t>
            </a:r>
          </a:p>
          <a:p>
            <a:r>
              <a:rPr lang="en-US" dirty="0"/>
              <a:t>INFN Roma1</a:t>
            </a:r>
          </a:p>
        </p:txBody>
      </p:sp>
    </p:spTree>
    <p:extLst>
      <p:ext uri="{BB962C8B-B14F-4D97-AF65-F5344CB8AC3E}">
        <p14:creationId xmlns:p14="http://schemas.microsoft.com/office/powerpoint/2010/main" val="83177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95248-E060-4743-66E5-CF1A2415DF2F}"/>
              </a:ext>
            </a:extLst>
          </p:cNvPr>
          <p:cNvSpPr>
            <a:spLocks noGrp="1"/>
          </p:cNvSpPr>
          <p:nvPr>
            <p:ph type="sldNum" sz="quarter" idx="12"/>
          </p:nvPr>
        </p:nvSpPr>
        <p:spPr/>
        <p:txBody>
          <a:bodyPr/>
          <a:lstStyle/>
          <a:p>
            <a:fld id="{88A1DFE4-5FC5-43BD-BB7E-75EAD82B965F}" type="slidenum">
              <a:rPr lang="en-US" noProof="0" smtClean="0"/>
              <a:pPr/>
              <a:t>10</a:t>
            </a:fld>
            <a:endParaRPr lang="en-US" noProof="0" dirty="0"/>
          </a:p>
        </p:txBody>
      </p:sp>
      <p:pic>
        <p:nvPicPr>
          <p:cNvPr id="5" name="Picture 4">
            <a:extLst>
              <a:ext uri="{FF2B5EF4-FFF2-40B4-BE49-F238E27FC236}">
                <a16:creationId xmlns:a16="http://schemas.microsoft.com/office/drawing/2014/main" id="{A0789612-8A67-2144-AD43-E2DDC631D3E0}"/>
              </a:ext>
            </a:extLst>
          </p:cNvPr>
          <p:cNvPicPr>
            <a:picLocks noChangeAspect="1"/>
          </p:cNvPicPr>
          <p:nvPr/>
        </p:nvPicPr>
        <p:blipFill>
          <a:blip r:embed="rId2"/>
          <a:srcRect l="11398" t="2802" r="6075" b="26666"/>
          <a:stretch/>
        </p:blipFill>
        <p:spPr>
          <a:xfrm>
            <a:off x="1004955" y="1856852"/>
            <a:ext cx="10348845" cy="4499498"/>
          </a:xfrm>
          <a:prstGeom prst="rect">
            <a:avLst/>
          </a:prstGeom>
        </p:spPr>
      </p:pic>
      <p:sp>
        <p:nvSpPr>
          <p:cNvPr id="6" name="TextBox 5">
            <a:extLst>
              <a:ext uri="{FF2B5EF4-FFF2-40B4-BE49-F238E27FC236}">
                <a16:creationId xmlns:a16="http://schemas.microsoft.com/office/drawing/2014/main" id="{ADCECBE0-B38A-B87F-70C7-5290AA7593B7}"/>
              </a:ext>
            </a:extLst>
          </p:cNvPr>
          <p:cNvSpPr txBox="1"/>
          <p:nvPr/>
        </p:nvSpPr>
        <p:spPr>
          <a:xfrm>
            <a:off x="9101639" y="6017796"/>
            <a:ext cx="2423805" cy="338554"/>
          </a:xfrm>
          <a:prstGeom prst="rect">
            <a:avLst/>
          </a:prstGeom>
          <a:solidFill>
            <a:schemeClr val="bg1"/>
          </a:solidFill>
        </p:spPr>
        <p:txBody>
          <a:bodyPr wrap="none" rtlCol="0">
            <a:spAutoFit/>
          </a:bodyPr>
          <a:lstStyle/>
          <a:p>
            <a:pPr algn="l"/>
            <a:r>
              <a:rPr lang="en-US" sz="1600" dirty="0"/>
              <a:t>[FSR Vol. 1, Fig. 82, p. 122] </a:t>
            </a:r>
          </a:p>
        </p:txBody>
      </p:sp>
      <p:sp>
        <p:nvSpPr>
          <p:cNvPr id="7" name="TextBox 6">
            <a:extLst>
              <a:ext uri="{FF2B5EF4-FFF2-40B4-BE49-F238E27FC236}">
                <a16:creationId xmlns:a16="http://schemas.microsoft.com/office/drawing/2014/main" id="{178AEF58-8AE9-F1A4-0930-C90CEE5836B2}"/>
              </a:ext>
            </a:extLst>
          </p:cNvPr>
          <p:cNvSpPr txBox="1"/>
          <p:nvPr/>
        </p:nvSpPr>
        <p:spPr>
          <a:xfrm>
            <a:off x="3943912" y="725888"/>
            <a:ext cx="3312702" cy="369332"/>
          </a:xfrm>
          <a:prstGeom prst="rect">
            <a:avLst/>
          </a:prstGeom>
          <a:noFill/>
        </p:spPr>
        <p:txBody>
          <a:bodyPr wrap="none" rtlCol="0">
            <a:spAutoFit/>
          </a:bodyPr>
          <a:lstStyle/>
          <a:p>
            <a:r>
              <a:rPr lang="en-US" dirty="0">
                <a:hlinkClick r:id="rId3"/>
              </a:rPr>
              <a:t>https://arxiv.org/abs/2505.00272</a:t>
            </a:r>
            <a:endParaRPr lang="en-US" dirty="0"/>
          </a:p>
        </p:txBody>
      </p:sp>
      <p:sp>
        <p:nvSpPr>
          <p:cNvPr id="8" name="TextBox 7">
            <a:extLst>
              <a:ext uri="{FF2B5EF4-FFF2-40B4-BE49-F238E27FC236}">
                <a16:creationId xmlns:a16="http://schemas.microsoft.com/office/drawing/2014/main" id="{B90844D1-9467-C5F7-EEF5-06354C010BD3}"/>
              </a:ext>
            </a:extLst>
          </p:cNvPr>
          <p:cNvSpPr txBox="1"/>
          <p:nvPr/>
        </p:nvSpPr>
        <p:spPr>
          <a:xfrm>
            <a:off x="3261860" y="241255"/>
            <a:ext cx="6840334" cy="461665"/>
          </a:xfrm>
          <a:prstGeom prst="rect">
            <a:avLst/>
          </a:prstGeom>
          <a:noFill/>
        </p:spPr>
        <p:txBody>
          <a:bodyPr wrap="none" rtlCol="0">
            <a:spAutoFit/>
          </a:bodyPr>
          <a:lstStyle/>
          <a:p>
            <a:r>
              <a:rPr lang="en-US" sz="2400" dirty="0"/>
              <a:t>FCC Feasibility Study Report published Vol. 1 &amp; Vol. 2:</a:t>
            </a:r>
          </a:p>
        </p:txBody>
      </p:sp>
      <p:sp>
        <p:nvSpPr>
          <p:cNvPr id="9" name="TextBox 8">
            <a:extLst>
              <a:ext uri="{FF2B5EF4-FFF2-40B4-BE49-F238E27FC236}">
                <a16:creationId xmlns:a16="http://schemas.microsoft.com/office/drawing/2014/main" id="{F3073DB8-D898-8AC7-FCAA-E94782EC9BB8}"/>
              </a:ext>
            </a:extLst>
          </p:cNvPr>
          <p:cNvSpPr txBox="1"/>
          <p:nvPr/>
        </p:nvSpPr>
        <p:spPr>
          <a:xfrm>
            <a:off x="3943912" y="1039085"/>
            <a:ext cx="3312702" cy="369332"/>
          </a:xfrm>
          <a:prstGeom prst="rect">
            <a:avLst/>
          </a:prstGeom>
          <a:noFill/>
        </p:spPr>
        <p:txBody>
          <a:bodyPr wrap="none" rtlCol="0">
            <a:spAutoFit/>
          </a:bodyPr>
          <a:lstStyle/>
          <a:p>
            <a:r>
              <a:rPr lang="en-US" dirty="0">
                <a:hlinkClick r:id="rId4"/>
              </a:rPr>
              <a:t>https://arxiv.org/abs/2505.00274</a:t>
            </a:r>
            <a:endParaRPr lang="en-US" dirty="0"/>
          </a:p>
        </p:txBody>
      </p:sp>
    </p:spTree>
    <p:extLst>
      <p:ext uri="{BB962C8B-B14F-4D97-AF65-F5344CB8AC3E}">
        <p14:creationId xmlns:p14="http://schemas.microsoft.com/office/powerpoint/2010/main" val="429837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87F0F0-87C2-6E57-B883-B9DA190A8887}"/>
              </a:ext>
            </a:extLst>
          </p:cNvPr>
          <p:cNvSpPr>
            <a:spLocks noGrp="1"/>
          </p:cNvSpPr>
          <p:nvPr>
            <p:ph type="sldNum" sz="quarter" idx="10"/>
          </p:nvPr>
        </p:nvSpPr>
        <p:spPr/>
        <p:txBody>
          <a:bodyPr/>
          <a:lstStyle/>
          <a:p>
            <a:fld id="{88A1DFE4-5FC5-43BD-BB7E-75EAD82B965F}" type="slidenum">
              <a:rPr lang="en-US" noProof="0" smtClean="0"/>
              <a:pPr/>
              <a:t>11</a:t>
            </a:fld>
            <a:endParaRPr lang="en-US" noProof="0" dirty="0"/>
          </a:p>
        </p:txBody>
      </p:sp>
      <p:sp>
        <p:nvSpPr>
          <p:cNvPr id="3" name="Text Placeholder 2">
            <a:extLst>
              <a:ext uri="{FF2B5EF4-FFF2-40B4-BE49-F238E27FC236}">
                <a16:creationId xmlns:a16="http://schemas.microsoft.com/office/drawing/2014/main" id="{FB36B772-0EA5-AFC8-6742-E2F83D4D104C}"/>
              </a:ext>
            </a:extLst>
          </p:cNvPr>
          <p:cNvSpPr>
            <a:spLocks noGrp="1"/>
          </p:cNvSpPr>
          <p:nvPr>
            <p:ph type="body" sz="quarter" idx="12"/>
          </p:nvPr>
        </p:nvSpPr>
        <p:spPr>
          <a:xfrm>
            <a:off x="336000" y="1395254"/>
            <a:ext cx="11474198" cy="2951272"/>
          </a:xfrm>
        </p:spPr>
        <p:txBody>
          <a:bodyPr>
            <a:noAutofit/>
          </a:bodyPr>
          <a:lstStyle/>
          <a:p>
            <a:pPr marL="0" indent="0">
              <a:lnSpc>
                <a:spcPct val="100000"/>
              </a:lnSpc>
              <a:buNone/>
            </a:pPr>
            <a:r>
              <a:rPr lang="en-US" sz="1800" b="1" dirty="0">
                <a:solidFill>
                  <a:srgbClr val="0432FF"/>
                </a:solidFill>
              </a:rPr>
              <a:t>Study of the compensating scheme and machine related backgrounds at FCC-ee</a:t>
            </a:r>
          </a:p>
          <a:p>
            <a:pPr marL="0" indent="0">
              <a:lnSpc>
                <a:spcPct val="100000"/>
              </a:lnSpc>
              <a:spcBef>
                <a:spcPts val="0"/>
              </a:spcBef>
              <a:buNone/>
            </a:pPr>
            <a:r>
              <a:rPr lang="en-US" sz="1600" dirty="0"/>
              <a:t>The future circular electron-positron collider at CERN (FCC-ee) aims at unprecedented luminosities obtained with the crab-waist collision scheme.</a:t>
            </a:r>
          </a:p>
          <a:p>
            <a:pPr marL="0" indent="0">
              <a:lnSpc>
                <a:spcPct val="100000"/>
              </a:lnSpc>
              <a:spcBef>
                <a:spcPts val="0"/>
              </a:spcBef>
              <a:buNone/>
            </a:pPr>
            <a:r>
              <a:rPr lang="en-US" sz="1600" b="1" dirty="0"/>
              <a:t>Several effects are at the origin of the beam-induced backgrounds at the interaction region, such as the beam-beam effect, the radiative Bhabha scattering, beam losses from the collimators, synchrotron radiation and beam-gas interactions</a:t>
            </a:r>
            <a:r>
              <a:rPr lang="en-US" sz="1600" dirty="0"/>
              <a:t>. Different machine </a:t>
            </a:r>
            <a:r>
              <a:rPr lang="en-US" sz="1600" b="1" dirty="0"/>
              <a:t>optics</a:t>
            </a:r>
            <a:r>
              <a:rPr lang="en-US" sz="1600" dirty="0"/>
              <a:t>  will have different impacts on some of these backgrounds. The student will take confidence on the beam transport simulations and evaluate the backgrounds in the machine elements as well as in the detectors of the experiments, such as the </a:t>
            </a:r>
            <a:r>
              <a:rPr lang="en-US" sz="1600" b="1" dirty="0"/>
              <a:t>vertex detectors </a:t>
            </a:r>
            <a:r>
              <a:rPr lang="en-US" sz="1600" dirty="0"/>
              <a:t>or the </a:t>
            </a:r>
            <a:r>
              <a:rPr lang="en-US" sz="1600" b="1" dirty="0"/>
              <a:t>drift chambers</a:t>
            </a:r>
            <a:r>
              <a:rPr lang="en-US" sz="1600" dirty="0"/>
              <a:t>, in particular. A similar crab-waist scheme has been adopted at the </a:t>
            </a:r>
            <a:r>
              <a:rPr lang="en-US" sz="1600" dirty="0" err="1"/>
              <a:t>SuperKEKB</a:t>
            </a:r>
            <a:r>
              <a:rPr lang="en-US" sz="1600" dirty="0"/>
              <a:t> collider at Tsukuba (Japan), where the candidate is expected to be seconded for some </a:t>
            </a:r>
            <a:r>
              <a:rPr lang="en-US" sz="1600" b="1" dirty="0"/>
              <a:t>short periods to learn "in situ” the reduction of the beam-related backgrounds in a running machine.</a:t>
            </a:r>
          </a:p>
        </p:txBody>
      </p:sp>
      <p:sp>
        <p:nvSpPr>
          <p:cNvPr id="4" name="Title 3">
            <a:extLst>
              <a:ext uri="{FF2B5EF4-FFF2-40B4-BE49-F238E27FC236}">
                <a16:creationId xmlns:a16="http://schemas.microsoft.com/office/drawing/2014/main" id="{07F5CE72-295E-DB34-2988-A6F9B058ACE4}"/>
              </a:ext>
            </a:extLst>
          </p:cNvPr>
          <p:cNvSpPr>
            <a:spLocks noGrp="1"/>
          </p:cNvSpPr>
          <p:nvPr>
            <p:ph type="title"/>
          </p:nvPr>
        </p:nvSpPr>
        <p:spPr>
          <a:xfrm>
            <a:off x="1846927" y="382249"/>
            <a:ext cx="11017800" cy="1072088"/>
          </a:xfrm>
        </p:spPr>
        <p:txBody>
          <a:bodyPr/>
          <a:lstStyle/>
          <a:p>
            <a:r>
              <a:rPr lang="en-US" dirty="0">
                <a:solidFill>
                  <a:srgbClr val="FF0000"/>
                </a:solidFill>
              </a:rPr>
              <a:t>Possible PhD Theses:  Machine-Detector Interface at FCC-ee</a:t>
            </a:r>
          </a:p>
        </p:txBody>
      </p:sp>
      <p:sp>
        <p:nvSpPr>
          <p:cNvPr id="5" name="TextBox 4">
            <a:extLst>
              <a:ext uri="{FF2B5EF4-FFF2-40B4-BE49-F238E27FC236}">
                <a16:creationId xmlns:a16="http://schemas.microsoft.com/office/drawing/2014/main" id="{7BA872E7-4CA2-25DF-8521-442600235ABD}"/>
              </a:ext>
            </a:extLst>
          </p:cNvPr>
          <p:cNvSpPr txBox="1"/>
          <p:nvPr/>
        </p:nvSpPr>
        <p:spPr>
          <a:xfrm>
            <a:off x="8610600" y="6033184"/>
            <a:ext cx="3408219" cy="646331"/>
          </a:xfrm>
          <a:prstGeom prst="rect">
            <a:avLst/>
          </a:prstGeom>
          <a:noFill/>
        </p:spPr>
        <p:txBody>
          <a:bodyPr wrap="square">
            <a:spAutoFit/>
          </a:bodyPr>
          <a:lstStyle/>
          <a:p>
            <a:pPr algn="just"/>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Contact: Manuela Boscolo</a:t>
            </a:r>
            <a:endParaRPr lang="en-F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it-IT"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Manuela.boscolo@lnf.infn.it</a:t>
            </a:r>
            <a:endParaRPr lang="en-F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extBox 5">
            <a:extLst>
              <a:ext uri="{FF2B5EF4-FFF2-40B4-BE49-F238E27FC236}">
                <a16:creationId xmlns:a16="http://schemas.microsoft.com/office/drawing/2014/main" id="{3CE344B5-4150-9F52-0F6C-A0D220D0980E}"/>
              </a:ext>
            </a:extLst>
          </p:cNvPr>
          <p:cNvSpPr txBox="1"/>
          <p:nvPr/>
        </p:nvSpPr>
        <p:spPr>
          <a:xfrm>
            <a:off x="381802" y="4230588"/>
            <a:ext cx="6974025" cy="2585323"/>
          </a:xfrm>
          <a:prstGeom prst="rect">
            <a:avLst/>
          </a:prstGeom>
          <a:noFill/>
        </p:spPr>
        <p:txBody>
          <a:bodyPr wrap="none" rtlCol="0">
            <a:spAutoFit/>
          </a:bodyPr>
          <a:lstStyle/>
          <a:p>
            <a:r>
              <a:rPr lang="en-US" dirty="0"/>
              <a:t>Some Refs:</a:t>
            </a:r>
          </a:p>
          <a:p>
            <a:endParaRPr lang="en-GB" dirty="0">
              <a:solidFill>
                <a:srgbClr val="002060"/>
              </a:solidFill>
            </a:endParaRPr>
          </a:p>
          <a:p>
            <a:r>
              <a:rPr lang="en-GB" dirty="0">
                <a:solidFill>
                  <a:srgbClr val="002060"/>
                </a:solidFill>
              </a:rPr>
              <a:t>DOI 10.1016/j.nima.2025.171135</a:t>
            </a:r>
          </a:p>
          <a:p>
            <a:r>
              <a:rPr lang="en-GB" dirty="0">
                <a:solidFill>
                  <a:srgbClr val="002060"/>
                </a:solidFill>
                <a:hlinkClick r:id="rId3">
                  <a:extLst>
                    <a:ext uri="{A12FA001-AC4F-418D-AE19-62706E023703}">
                      <ahyp:hlinkClr xmlns:ahyp="http://schemas.microsoft.com/office/drawing/2018/hyperlinkcolor" val="tx"/>
                    </a:ext>
                  </a:extLst>
                </a:hlinkClick>
              </a:rPr>
              <a:t>https://www.sciencedirect.com/science/article/pii/S0168900225009374</a:t>
            </a:r>
            <a:endParaRPr lang="en-GB" dirty="0">
              <a:solidFill>
                <a:srgbClr val="002060"/>
              </a:solidFill>
            </a:endParaRPr>
          </a:p>
          <a:p>
            <a:endParaRPr lang="en-US" dirty="0">
              <a:solidFill>
                <a:srgbClr val="002060"/>
              </a:solidFill>
            </a:endParaRPr>
          </a:p>
          <a:p>
            <a:r>
              <a:rPr lang="en-US" dirty="0">
                <a:solidFill>
                  <a:srgbClr val="002060"/>
                </a:solidFill>
              </a:rPr>
              <a:t>EPJ Techn </a:t>
            </a:r>
            <a:r>
              <a:rPr lang="en-US" dirty="0" err="1">
                <a:solidFill>
                  <a:srgbClr val="002060"/>
                </a:solidFill>
              </a:rPr>
              <a:t>Instrum</a:t>
            </a:r>
            <a:r>
              <a:rPr lang="en-US" dirty="0">
                <a:solidFill>
                  <a:srgbClr val="002060"/>
                </a:solidFill>
              </a:rPr>
              <a:t> (2025) 12:4, </a:t>
            </a:r>
          </a:p>
          <a:p>
            <a:r>
              <a:rPr lang="en-US" dirty="0">
                <a:solidFill>
                  <a:srgbClr val="002060"/>
                </a:solidFill>
              </a:rPr>
              <a:t>“Status of the FCC-ee interaction region design”</a:t>
            </a:r>
          </a:p>
          <a:p>
            <a:r>
              <a:rPr lang="en-US" dirty="0">
                <a:solidFill>
                  <a:srgbClr val="002060"/>
                </a:solidFill>
                <a:hlinkClick r:id="rId4">
                  <a:extLst>
                    <a:ext uri="{A12FA001-AC4F-418D-AE19-62706E023703}">
                      <ahyp:hlinkClr xmlns:ahyp="http://schemas.microsoft.com/office/drawing/2018/hyperlinkcolor" val="tx"/>
                    </a:ext>
                  </a:extLst>
                </a:hlinkClick>
              </a:rPr>
              <a:t>https://doi.org/10.1140/epjti/s40485-025-00117-3</a:t>
            </a:r>
            <a:endParaRPr lang="en-US" dirty="0">
              <a:solidFill>
                <a:srgbClr val="002060"/>
              </a:solidFill>
            </a:endParaRPr>
          </a:p>
          <a:p>
            <a:endParaRPr lang="en-US" dirty="0"/>
          </a:p>
        </p:txBody>
      </p:sp>
    </p:spTree>
    <p:extLst>
      <p:ext uri="{BB962C8B-B14F-4D97-AF65-F5344CB8AC3E}">
        <p14:creationId xmlns:p14="http://schemas.microsoft.com/office/powerpoint/2010/main" val="105955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light source&#10;&#10;AI-generated content may be incorrect.">
            <a:extLst>
              <a:ext uri="{FF2B5EF4-FFF2-40B4-BE49-F238E27FC236}">
                <a16:creationId xmlns:a16="http://schemas.microsoft.com/office/drawing/2014/main" id="{CF0E218D-F4C8-7123-DC6A-C64BCDCFC7D7}"/>
              </a:ext>
            </a:extLst>
          </p:cNvPr>
          <p:cNvPicPr>
            <a:picLocks noGrp="1" noChangeAspect="1"/>
          </p:cNvPicPr>
          <p:nvPr>
            <p:ph idx="1"/>
          </p:nvPr>
        </p:nvPicPr>
        <p:blipFill>
          <a:blip r:embed="rId2"/>
          <a:stretch>
            <a:fillRect/>
          </a:stretch>
        </p:blipFill>
        <p:spPr>
          <a:xfrm>
            <a:off x="291059" y="801244"/>
            <a:ext cx="11137692" cy="6276655"/>
          </a:xfrm>
        </p:spPr>
      </p:pic>
    </p:spTree>
    <p:extLst>
      <p:ext uri="{BB962C8B-B14F-4D97-AF65-F5344CB8AC3E}">
        <p14:creationId xmlns:p14="http://schemas.microsoft.com/office/powerpoint/2010/main" val="300838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cooling system&#10;&#10;AI-generated content may be incorrect.">
            <a:extLst>
              <a:ext uri="{FF2B5EF4-FFF2-40B4-BE49-F238E27FC236}">
                <a16:creationId xmlns:a16="http://schemas.microsoft.com/office/drawing/2014/main" id="{A365212D-810E-C85A-E717-A89B9821D33E}"/>
              </a:ext>
            </a:extLst>
          </p:cNvPr>
          <p:cNvPicPr>
            <a:picLocks noGrp="1" noChangeAspect="1"/>
          </p:cNvPicPr>
          <p:nvPr>
            <p:ph idx="1"/>
          </p:nvPr>
        </p:nvPicPr>
        <p:blipFill>
          <a:blip r:embed="rId2"/>
          <a:stretch>
            <a:fillRect/>
          </a:stretch>
        </p:blipFill>
        <p:spPr>
          <a:xfrm>
            <a:off x="524753" y="841209"/>
            <a:ext cx="11503605" cy="6016791"/>
          </a:xfrm>
        </p:spPr>
      </p:pic>
    </p:spTree>
    <p:extLst>
      <p:ext uri="{BB962C8B-B14F-4D97-AF65-F5344CB8AC3E}">
        <p14:creationId xmlns:p14="http://schemas.microsoft.com/office/powerpoint/2010/main" val="1697237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test&#10;&#10;AI-generated content may be incorrect.">
            <a:extLst>
              <a:ext uri="{FF2B5EF4-FFF2-40B4-BE49-F238E27FC236}">
                <a16:creationId xmlns:a16="http://schemas.microsoft.com/office/drawing/2014/main" id="{A36411C3-E6E5-2C11-C73E-63EE79025D33}"/>
              </a:ext>
            </a:extLst>
          </p:cNvPr>
          <p:cNvPicPr>
            <a:picLocks noGrp="1" noChangeAspect="1"/>
          </p:cNvPicPr>
          <p:nvPr>
            <p:ph idx="1"/>
          </p:nvPr>
        </p:nvPicPr>
        <p:blipFill>
          <a:blip r:embed="rId2"/>
          <a:stretch>
            <a:fillRect/>
          </a:stretch>
        </p:blipFill>
        <p:spPr>
          <a:xfrm>
            <a:off x="1264430" y="680179"/>
            <a:ext cx="10860114" cy="5632553"/>
          </a:xfrm>
        </p:spPr>
      </p:pic>
    </p:spTree>
    <p:extLst>
      <p:ext uri="{BB962C8B-B14F-4D97-AF65-F5344CB8AC3E}">
        <p14:creationId xmlns:p14="http://schemas.microsoft.com/office/powerpoint/2010/main" val="3167739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B05E2-A669-48DA-82D4-EF8C06054E1C}"/>
              </a:ext>
            </a:extLst>
          </p:cNvPr>
          <p:cNvSpPr>
            <a:spLocks noGrp="1"/>
          </p:cNvSpPr>
          <p:nvPr>
            <p:ph type="title"/>
          </p:nvPr>
        </p:nvSpPr>
        <p:spPr>
          <a:xfrm>
            <a:off x="3364186" y="102567"/>
            <a:ext cx="5689873" cy="382801"/>
          </a:xfrm>
        </p:spPr>
        <p:txBody>
          <a:bodyPr>
            <a:noAutofit/>
          </a:bodyPr>
          <a:lstStyle/>
          <a:p>
            <a:r>
              <a:rPr lang="it-IT" sz="2800" dirty="0" err="1">
                <a:latin typeface="Comic Sans MS" panose="030F0702030302020204" pitchFamily="66" charset="0"/>
              </a:rPr>
              <a:t>Beam</a:t>
            </a:r>
            <a:r>
              <a:rPr lang="it-IT" sz="2800" dirty="0">
                <a:latin typeface="Comic Sans MS" panose="030F0702030302020204" pitchFamily="66" charset="0"/>
              </a:rPr>
              <a:t> </a:t>
            </a:r>
            <a:r>
              <a:rPr lang="it-IT" sz="2800" dirty="0" err="1">
                <a:latin typeface="Comic Sans MS" panose="030F0702030302020204" pitchFamily="66" charset="0"/>
              </a:rPr>
              <a:t>merging</a:t>
            </a:r>
            <a:r>
              <a:rPr lang="it-IT" sz="2800" dirty="0">
                <a:latin typeface="Comic Sans MS" panose="030F0702030302020204" pitchFamily="66" charset="0"/>
              </a:rPr>
              <a:t> </a:t>
            </a:r>
            <a:r>
              <a:rPr lang="it-IT" sz="2800" dirty="0" err="1">
                <a:latin typeface="Comic Sans MS" panose="030F0702030302020204" pitchFamily="66" charset="0"/>
              </a:rPr>
              <a:t>crystal</a:t>
            </a:r>
            <a:r>
              <a:rPr lang="it-IT" sz="2800" dirty="0">
                <a:latin typeface="Comic Sans MS" panose="030F0702030302020204" pitchFamily="66" charset="0"/>
              </a:rPr>
              <a:t> </a:t>
            </a:r>
            <a:r>
              <a:rPr lang="it-IT" sz="2800" dirty="0" err="1">
                <a:latin typeface="Comic Sans MS" panose="030F0702030302020204" pitchFamily="66" charset="0"/>
              </a:rPr>
              <a:t>assisted</a:t>
            </a:r>
            <a:endParaRPr lang="fr-FR" sz="28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471DE01-5322-46D6-B997-4D2412816D7C}"/>
              </a:ext>
            </a:extLst>
          </p:cNvPr>
          <p:cNvSpPr>
            <a:spLocks noGrp="1"/>
          </p:cNvSpPr>
          <p:nvPr>
            <p:ph idx="1"/>
          </p:nvPr>
        </p:nvSpPr>
        <p:spPr>
          <a:xfrm>
            <a:off x="1958301" y="760322"/>
            <a:ext cx="8839200" cy="1457048"/>
          </a:xfrm>
          <a:solidFill>
            <a:srgbClr val="0070C0"/>
          </a:solidFill>
        </p:spPr>
        <p:txBody>
          <a:bodyPr>
            <a:normAutofit/>
          </a:bodyPr>
          <a:lstStyle/>
          <a:p>
            <a:pPr marL="0" indent="0" algn="ctr">
              <a:buNone/>
            </a:pPr>
            <a:r>
              <a:rPr lang="fr-FR" sz="1100" u="sng" dirty="0">
                <a:solidFill>
                  <a:schemeClr val="bg1"/>
                </a:solidFill>
                <a:latin typeface="Comic Sans MS" panose="030F0702030302020204" pitchFamily="66" charset="0"/>
              </a:rPr>
              <a:t>Goal</a:t>
            </a:r>
          </a:p>
          <a:p>
            <a:pPr marL="108000" indent="0" algn="ctr">
              <a:lnSpc>
                <a:spcPct val="170000"/>
              </a:lnSpc>
              <a:buNone/>
            </a:pPr>
            <a:r>
              <a:rPr lang="fr-FR" sz="1100" u="sng" dirty="0" err="1">
                <a:solidFill>
                  <a:schemeClr val="bg1"/>
                </a:solidFill>
                <a:latin typeface="Comic Sans MS" panose="030F0702030302020204" pitchFamily="66" charset="0"/>
              </a:rPr>
              <a:t>Increasing</a:t>
            </a:r>
            <a:r>
              <a:rPr lang="fr-FR" sz="1100" u="sng" dirty="0">
                <a:solidFill>
                  <a:schemeClr val="bg1"/>
                </a:solidFill>
                <a:latin typeface="Comic Sans MS" panose="030F0702030302020204" pitchFamily="66" charset="0"/>
              </a:rPr>
              <a:t> of the single </a:t>
            </a:r>
            <a:r>
              <a:rPr lang="fr-FR" sz="1100" u="sng" dirty="0" err="1">
                <a:solidFill>
                  <a:schemeClr val="bg1"/>
                </a:solidFill>
                <a:latin typeface="Comic Sans MS" panose="030F0702030302020204" pitchFamily="66" charset="0"/>
              </a:rPr>
              <a:t>bunch</a:t>
            </a:r>
            <a:r>
              <a:rPr lang="fr-FR" sz="1100" u="sng" dirty="0">
                <a:solidFill>
                  <a:schemeClr val="bg1"/>
                </a:solidFill>
                <a:latin typeface="Comic Sans MS" panose="030F0702030302020204" pitchFamily="66" charset="0"/>
              </a:rPr>
              <a:t> </a:t>
            </a:r>
            <a:r>
              <a:rPr lang="fr-FR" sz="1100" u="sng" dirty="0" err="1">
                <a:solidFill>
                  <a:schemeClr val="bg1"/>
                </a:solidFill>
                <a:latin typeface="Comic Sans MS" panose="030F0702030302020204" pitchFamily="66" charset="0"/>
              </a:rPr>
              <a:t>intensity</a:t>
            </a:r>
            <a:r>
              <a:rPr lang="fr-FR" sz="1100" u="sng" dirty="0">
                <a:solidFill>
                  <a:schemeClr val="bg1"/>
                </a:solidFill>
                <a:latin typeface="Comic Sans MS" panose="030F0702030302020204" pitchFamily="66" charset="0"/>
              </a:rPr>
              <a:t> b(</a:t>
            </a:r>
            <a:r>
              <a:rPr lang="fr-FR" sz="1100" u="sng" dirty="0" err="1">
                <a:solidFill>
                  <a:schemeClr val="bg1"/>
                </a:solidFill>
                <a:latin typeface="Comic Sans MS" panose="030F0702030302020204" pitchFamily="66" charset="0"/>
              </a:rPr>
              <a:t>x,y,s</a:t>
            </a:r>
            <a:r>
              <a:rPr lang="fr-FR" sz="1100" u="sng" dirty="0">
                <a:solidFill>
                  <a:schemeClr val="bg1"/>
                </a:solidFill>
                <a:latin typeface="Comic Sans MS" panose="030F0702030302020204" pitchFamily="66" charset="0"/>
              </a:rPr>
              <a:t>). If the </a:t>
            </a:r>
            <a:r>
              <a:rPr lang="fr-FR" sz="1100" u="sng" dirty="0" err="1">
                <a:solidFill>
                  <a:schemeClr val="bg1"/>
                </a:solidFill>
                <a:latin typeface="Comic Sans MS" panose="030F0702030302020204" pitchFamily="66" charset="0"/>
              </a:rPr>
              <a:t>emittance</a:t>
            </a:r>
            <a:r>
              <a:rPr lang="fr-FR" sz="1100" u="sng" dirty="0">
                <a:solidFill>
                  <a:schemeClr val="bg1"/>
                </a:solidFill>
                <a:latin typeface="Comic Sans MS" panose="030F0702030302020204" pitchFamily="66" charset="0"/>
              </a:rPr>
              <a:t> </a:t>
            </a:r>
            <a:r>
              <a:rPr lang="fr-FR" sz="1100" u="sng" dirty="0" err="1">
                <a:solidFill>
                  <a:schemeClr val="bg1"/>
                </a:solidFill>
                <a:latin typeface="Comic Sans MS" panose="030F0702030302020204" pitchFamily="66" charset="0"/>
              </a:rPr>
              <a:t>increase</a:t>
            </a:r>
            <a:r>
              <a:rPr lang="fr-FR" sz="1100" u="sng" dirty="0">
                <a:solidFill>
                  <a:schemeClr val="bg1"/>
                </a:solidFill>
                <a:latin typeface="Comic Sans MS" panose="030F0702030302020204" pitchFamily="66" charset="0"/>
              </a:rPr>
              <a:t> </a:t>
            </a:r>
            <a:r>
              <a:rPr lang="fr-FR" sz="1100" u="sng" dirty="0" err="1">
                <a:solidFill>
                  <a:schemeClr val="bg1"/>
                </a:solidFill>
                <a:latin typeface="Comic Sans MS" panose="030F0702030302020204" pitchFamily="66" charset="0"/>
              </a:rPr>
              <a:t>is</a:t>
            </a:r>
            <a:r>
              <a:rPr lang="fr-FR" sz="1100" u="sng" dirty="0">
                <a:solidFill>
                  <a:schemeClr val="bg1"/>
                </a:solidFill>
                <a:latin typeface="Comic Sans MS" panose="030F0702030302020204" pitchFamily="66" charset="0"/>
              </a:rPr>
              <a:t> </a:t>
            </a:r>
            <a:r>
              <a:rPr lang="fr-FR" sz="1100" u="sng" dirty="0" err="1">
                <a:solidFill>
                  <a:schemeClr val="bg1"/>
                </a:solidFill>
                <a:latin typeface="Comic Sans MS" panose="030F0702030302020204" pitchFamily="66" charset="0"/>
              </a:rPr>
              <a:t>limited</a:t>
            </a:r>
            <a:r>
              <a:rPr lang="fr-FR" sz="1100" u="sng" dirty="0">
                <a:solidFill>
                  <a:schemeClr val="bg1"/>
                </a:solidFill>
                <a:latin typeface="Comic Sans MS" panose="030F0702030302020204" pitchFamily="66" charset="0"/>
              </a:rPr>
              <a:t> </a:t>
            </a:r>
            <a:r>
              <a:rPr lang="fr-FR" sz="1100" u="sng" dirty="0" err="1">
                <a:solidFill>
                  <a:schemeClr val="bg1"/>
                </a:solidFill>
                <a:latin typeface="Comic Sans MS" panose="030F0702030302020204" pitchFamily="66" charset="0"/>
              </a:rPr>
              <a:t>this</a:t>
            </a:r>
            <a:r>
              <a:rPr lang="fr-FR" sz="1100" u="sng" dirty="0">
                <a:solidFill>
                  <a:schemeClr val="bg1"/>
                </a:solidFill>
                <a:latin typeface="Comic Sans MS" panose="030F0702030302020204" pitchFamily="66" charset="0"/>
              </a:rPr>
              <a:t> </a:t>
            </a:r>
            <a:r>
              <a:rPr lang="fr-FR" sz="1100" u="sng" dirty="0" err="1">
                <a:solidFill>
                  <a:schemeClr val="bg1"/>
                </a:solidFill>
                <a:latin typeface="Comic Sans MS" panose="030F0702030302020204" pitchFamily="66" charset="0"/>
              </a:rPr>
              <a:t>results</a:t>
            </a:r>
            <a:r>
              <a:rPr lang="fr-FR" sz="1100" u="sng" dirty="0">
                <a:solidFill>
                  <a:schemeClr val="bg1"/>
                </a:solidFill>
                <a:latin typeface="Comic Sans MS" panose="030F0702030302020204" pitchFamily="66" charset="0"/>
              </a:rPr>
              <a:t> in a net </a:t>
            </a:r>
            <a:r>
              <a:rPr lang="fr-FR" sz="1100" u="sng" dirty="0" err="1">
                <a:solidFill>
                  <a:schemeClr val="bg1"/>
                </a:solidFill>
                <a:latin typeface="Comic Sans MS" panose="030F0702030302020204" pitchFamily="66" charset="0"/>
              </a:rPr>
              <a:t>increase</a:t>
            </a:r>
            <a:r>
              <a:rPr lang="fr-FR" sz="1100" u="sng" dirty="0">
                <a:solidFill>
                  <a:schemeClr val="bg1"/>
                </a:solidFill>
                <a:latin typeface="Comic Sans MS" panose="030F0702030302020204" pitchFamily="66" charset="0"/>
              </a:rPr>
              <a:t> of the </a:t>
            </a:r>
            <a:r>
              <a:rPr lang="fr-FR" sz="1100" u="sng" dirty="0" err="1">
                <a:solidFill>
                  <a:schemeClr val="bg1"/>
                </a:solidFill>
                <a:latin typeface="Comic Sans MS" panose="030F0702030302020204" pitchFamily="66" charset="0"/>
              </a:rPr>
              <a:t>luminosity</a:t>
            </a:r>
            <a:r>
              <a:rPr lang="fr-FR" sz="1100" u="sng" dirty="0">
                <a:solidFill>
                  <a:schemeClr val="bg1"/>
                </a:solidFill>
                <a:latin typeface="Comic Sans MS" panose="030F0702030302020204" pitchFamily="66" charset="0"/>
              </a:rPr>
              <a:t>. </a:t>
            </a:r>
            <a:r>
              <a:rPr lang="fr-FR" sz="1100" u="sng" dirty="0" err="1">
                <a:solidFill>
                  <a:schemeClr val="bg1"/>
                </a:solidFill>
                <a:latin typeface="Comic Sans MS" panose="030F0702030302020204" pitchFamily="66" charset="0"/>
              </a:rPr>
              <a:t>What</a:t>
            </a:r>
            <a:r>
              <a:rPr lang="fr-FR" sz="1100" u="sng" dirty="0">
                <a:solidFill>
                  <a:schemeClr val="bg1"/>
                </a:solidFill>
                <a:latin typeface="Comic Sans MS" panose="030F0702030302020204" pitchFamily="66" charset="0"/>
              </a:rPr>
              <a:t> about the </a:t>
            </a:r>
            <a:r>
              <a:rPr lang="fr-FR" sz="1100" u="sng" dirty="0" err="1">
                <a:solidFill>
                  <a:schemeClr val="bg1"/>
                </a:solidFill>
                <a:latin typeface="Comic Sans MS" panose="030F0702030302020204" pitchFamily="66" charset="0"/>
              </a:rPr>
              <a:t>linear</a:t>
            </a:r>
            <a:r>
              <a:rPr lang="fr-FR" sz="1100" u="sng" dirty="0">
                <a:solidFill>
                  <a:schemeClr val="bg1"/>
                </a:solidFill>
                <a:latin typeface="Comic Sans MS" panose="030F0702030302020204" pitchFamily="66" charset="0"/>
              </a:rPr>
              <a:t> extension of the Liouville </a:t>
            </a:r>
            <a:r>
              <a:rPr lang="fr-FR" sz="1100" u="sng" dirty="0" err="1">
                <a:solidFill>
                  <a:schemeClr val="bg1"/>
                </a:solidFill>
                <a:latin typeface="Comic Sans MS" panose="030F0702030302020204" pitchFamily="66" charset="0"/>
              </a:rPr>
              <a:t>Theorem</a:t>
            </a:r>
            <a:r>
              <a:rPr lang="fr-FR" sz="1100" u="sng" dirty="0">
                <a:solidFill>
                  <a:schemeClr val="bg1"/>
                </a:solidFill>
                <a:latin typeface="Comic Sans MS" panose="030F0702030302020204" pitchFamily="66" charset="0"/>
              </a:rPr>
              <a:t>?</a:t>
            </a:r>
          </a:p>
          <a:p>
            <a:pPr marL="108000" indent="0" algn="ctr">
              <a:lnSpc>
                <a:spcPct val="170000"/>
              </a:lnSpc>
              <a:buNone/>
            </a:pPr>
            <a:r>
              <a:rPr lang="fr-FR" sz="1100" u="sng" dirty="0">
                <a:solidFill>
                  <a:schemeClr val="bg1"/>
                </a:solidFill>
                <a:latin typeface="Comic Sans MS" panose="030F0702030302020204" pitchFamily="66" charset="0"/>
              </a:rPr>
              <a:t>To </a:t>
            </a:r>
            <a:r>
              <a:rPr lang="fr-FR" sz="1100" u="sng" dirty="0" err="1">
                <a:solidFill>
                  <a:schemeClr val="bg1"/>
                </a:solidFill>
                <a:latin typeface="Comic Sans MS" panose="030F0702030302020204" pitchFamily="66" charset="0"/>
              </a:rPr>
              <a:t>be</a:t>
            </a:r>
            <a:r>
              <a:rPr lang="fr-FR" sz="1100" u="sng" dirty="0">
                <a:solidFill>
                  <a:schemeClr val="bg1"/>
                </a:solidFill>
                <a:latin typeface="Comic Sans MS" panose="030F0702030302020204" pitchFamily="66" charset="0"/>
              </a:rPr>
              <a:t> </a:t>
            </a:r>
            <a:r>
              <a:rPr lang="fr-FR" sz="1100" u="sng" dirty="0" err="1">
                <a:solidFill>
                  <a:schemeClr val="bg1"/>
                </a:solidFill>
                <a:latin typeface="Comic Sans MS" panose="030F0702030302020204" pitchFamily="66" charset="0"/>
              </a:rPr>
              <a:t>used</a:t>
            </a:r>
            <a:r>
              <a:rPr lang="fr-FR" sz="1100" u="sng" dirty="0">
                <a:solidFill>
                  <a:schemeClr val="bg1"/>
                </a:solidFill>
                <a:latin typeface="Comic Sans MS" panose="030F0702030302020204" pitchFamily="66" charset="0"/>
              </a:rPr>
              <a:t>, for </a:t>
            </a:r>
            <a:r>
              <a:rPr lang="fr-FR" sz="1100" u="sng" dirty="0" err="1">
                <a:solidFill>
                  <a:schemeClr val="bg1"/>
                </a:solidFill>
                <a:latin typeface="Comic Sans MS" panose="030F0702030302020204" pitchFamily="66" charset="0"/>
              </a:rPr>
              <a:t>examles</a:t>
            </a:r>
            <a:r>
              <a:rPr lang="fr-FR" sz="1100" u="sng" dirty="0">
                <a:solidFill>
                  <a:schemeClr val="bg1"/>
                </a:solidFill>
                <a:latin typeface="Comic Sans MS" panose="030F0702030302020204" pitchFamily="66" charset="0"/>
              </a:rPr>
              <a:t> on muons </a:t>
            </a:r>
            <a:r>
              <a:rPr lang="fr-FR" sz="1100" u="sng" dirty="0" err="1">
                <a:solidFill>
                  <a:schemeClr val="bg1"/>
                </a:solidFill>
                <a:latin typeface="Comic Sans MS" panose="030F0702030302020204" pitchFamily="66" charset="0"/>
              </a:rPr>
              <a:t>cooling</a:t>
            </a:r>
            <a:r>
              <a:rPr lang="fr-FR" sz="1100" u="sng" dirty="0">
                <a:solidFill>
                  <a:schemeClr val="bg1"/>
                </a:solidFill>
                <a:latin typeface="Comic Sans MS" panose="030F0702030302020204" pitchFamily="66" charset="0"/>
              </a:rPr>
              <a:t> </a:t>
            </a:r>
            <a:r>
              <a:rPr lang="fr-FR" sz="1100" u="sng" dirty="0" err="1">
                <a:solidFill>
                  <a:schemeClr val="bg1"/>
                </a:solidFill>
                <a:latin typeface="Comic Sans MS" panose="030F0702030302020204" pitchFamily="66" charset="0"/>
              </a:rPr>
              <a:t>lines</a:t>
            </a:r>
            <a:r>
              <a:rPr lang="fr-FR" sz="1100" u="sng" dirty="0">
                <a:solidFill>
                  <a:schemeClr val="bg1"/>
                </a:solidFill>
                <a:latin typeface="Comic Sans MS" panose="030F0702030302020204" pitchFamily="66" charset="0"/>
              </a:rPr>
              <a:t> (</a:t>
            </a:r>
            <a:r>
              <a:rPr lang="fr-FR" sz="1100" u="sng" dirty="0" err="1">
                <a:solidFill>
                  <a:schemeClr val="bg1"/>
                </a:solidFill>
                <a:latin typeface="Comic Sans MS" panose="030F0702030302020204" pitchFamily="66" charset="0"/>
              </a:rPr>
              <a:t>istantaneous</a:t>
            </a:r>
            <a:r>
              <a:rPr lang="fr-FR" sz="1100" u="sng" dirty="0">
                <a:solidFill>
                  <a:schemeClr val="bg1"/>
                </a:solidFill>
                <a:latin typeface="Comic Sans MS" panose="030F0702030302020204" pitchFamily="66" charset="0"/>
              </a:rPr>
              <a:t> </a:t>
            </a:r>
            <a:r>
              <a:rPr lang="fr-FR" sz="1100" u="sng" dirty="0" err="1">
                <a:solidFill>
                  <a:schemeClr val="bg1"/>
                </a:solidFill>
                <a:latin typeface="Comic Sans MS" panose="030F0702030302020204" pitchFamily="66" charset="0"/>
              </a:rPr>
              <a:t>recombination</a:t>
            </a:r>
            <a:r>
              <a:rPr lang="fr-FR" sz="1100" u="sng" dirty="0">
                <a:solidFill>
                  <a:schemeClr val="bg1"/>
                </a:solidFill>
                <a:latin typeface="Comic Sans MS" panose="030F0702030302020204" pitchFamily="66" charset="0"/>
              </a:rPr>
              <a:t>)</a:t>
            </a:r>
          </a:p>
        </p:txBody>
      </p:sp>
      <p:sp>
        <p:nvSpPr>
          <p:cNvPr id="4" name="CasellaDiTesto 3">
            <a:extLst>
              <a:ext uri="{FF2B5EF4-FFF2-40B4-BE49-F238E27FC236}">
                <a16:creationId xmlns:a16="http://schemas.microsoft.com/office/drawing/2014/main" id="{FBACABE3-3144-56FD-1FBF-9C4A28116D50}"/>
              </a:ext>
            </a:extLst>
          </p:cNvPr>
          <p:cNvSpPr txBox="1"/>
          <p:nvPr/>
        </p:nvSpPr>
        <p:spPr>
          <a:xfrm>
            <a:off x="2650888" y="2243001"/>
            <a:ext cx="7200901" cy="253916"/>
          </a:xfrm>
          <a:prstGeom prst="rect">
            <a:avLst/>
          </a:prstGeom>
          <a:solidFill>
            <a:srgbClr val="00B0F0"/>
          </a:solidFill>
        </p:spPr>
        <p:txBody>
          <a:bodyPr wrap="square" rtlCol="0">
            <a:spAutoFit/>
          </a:bodyPr>
          <a:lstStyle/>
          <a:p>
            <a:pPr algn="ctr"/>
            <a:r>
              <a:rPr lang="it-IT" sz="1050" dirty="0">
                <a:solidFill>
                  <a:schemeClr val="bg1"/>
                </a:solidFill>
                <a:latin typeface="Comic Sans MS" panose="030F0702030302020204" pitchFamily="66" charset="0"/>
              </a:rPr>
              <a:t>To merge </a:t>
            </a:r>
            <a:r>
              <a:rPr lang="it-IT" sz="1050" dirty="0" err="1">
                <a:solidFill>
                  <a:schemeClr val="bg1"/>
                </a:solidFill>
                <a:latin typeface="Comic Sans MS" panose="030F0702030302020204" pitchFamily="66" charset="0"/>
              </a:rPr>
              <a:t>two</a:t>
            </a:r>
            <a:r>
              <a:rPr lang="it-IT" sz="1050" dirty="0">
                <a:solidFill>
                  <a:schemeClr val="bg1"/>
                </a:solidFill>
                <a:latin typeface="Comic Sans MS" panose="030F0702030302020204" pitchFamily="66" charset="0"/>
              </a:rPr>
              <a:t> </a:t>
            </a:r>
            <a:r>
              <a:rPr lang="it-IT" sz="1050" dirty="0" err="1">
                <a:solidFill>
                  <a:schemeClr val="bg1"/>
                </a:solidFill>
                <a:latin typeface="Comic Sans MS" panose="030F0702030302020204" pitchFamily="66" charset="0"/>
              </a:rPr>
              <a:t>beams</a:t>
            </a:r>
            <a:r>
              <a:rPr lang="it-IT" sz="1050" dirty="0">
                <a:solidFill>
                  <a:schemeClr val="bg1"/>
                </a:solidFill>
                <a:latin typeface="Comic Sans MS" panose="030F0702030302020204" pitchFamily="66" charset="0"/>
              </a:rPr>
              <a:t> in the trace </a:t>
            </a:r>
            <a:r>
              <a:rPr lang="it-IT" sz="1050" dirty="0" err="1">
                <a:solidFill>
                  <a:schemeClr val="bg1"/>
                </a:solidFill>
                <a:latin typeface="Comic Sans MS" panose="030F0702030302020204" pitchFamily="66" charset="0"/>
              </a:rPr>
              <a:t>space</a:t>
            </a:r>
            <a:r>
              <a:rPr lang="it-IT" sz="1050" dirty="0">
                <a:solidFill>
                  <a:schemeClr val="bg1"/>
                </a:solidFill>
                <a:latin typeface="Comic Sans MS" panose="030F0702030302020204" pitchFamily="66" charset="0"/>
              </a:rPr>
              <a:t> one </a:t>
            </a:r>
            <a:r>
              <a:rPr lang="it-IT" sz="1050" dirty="0" err="1">
                <a:solidFill>
                  <a:schemeClr val="bg1"/>
                </a:solidFill>
                <a:latin typeface="Comic Sans MS" panose="030F0702030302020204" pitchFamily="66" charset="0"/>
              </a:rPr>
              <a:t>have</a:t>
            </a:r>
            <a:r>
              <a:rPr lang="it-IT" sz="1050" dirty="0">
                <a:solidFill>
                  <a:schemeClr val="bg1"/>
                </a:solidFill>
                <a:latin typeface="Comic Sans MS" panose="030F0702030302020204" pitchFamily="66" charset="0"/>
              </a:rPr>
              <a:t> to </a:t>
            </a:r>
            <a:r>
              <a:rPr lang="it-IT" sz="1050" dirty="0" err="1">
                <a:solidFill>
                  <a:schemeClr val="bg1"/>
                </a:solidFill>
                <a:latin typeface="Comic Sans MS" panose="030F0702030302020204" pitchFamily="66" charset="0"/>
              </a:rPr>
              <a:t>deflect</a:t>
            </a:r>
            <a:r>
              <a:rPr lang="it-IT" sz="1050" dirty="0">
                <a:solidFill>
                  <a:schemeClr val="bg1"/>
                </a:solidFill>
                <a:latin typeface="Comic Sans MS" panose="030F0702030302020204" pitchFamily="66" charset="0"/>
              </a:rPr>
              <a:t> </a:t>
            </a:r>
            <a:r>
              <a:rPr lang="it-IT" sz="1050" dirty="0" err="1">
                <a:solidFill>
                  <a:schemeClr val="bg1"/>
                </a:solidFill>
                <a:latin typeface="Comic Sans MS" panose="030F0702030302020204" pitchFamily="66" charset="0"/>
              </a:rPr>
              <a:t>only</a:t>
            </a:r>
            <a:r>
              <a:rPr lang="it-IT" sz="1050" dirty="0">
                <a:solidFill>
                  <a:schemeClr val="bg1"/>
                </a:solidFill>
                <a:latin typeface="Comic Sans MS" panose="030F0702030302020204" pitchFamily="66" charset="0"/>
              </a:rPr>
              <a:t> one </a:t>
            </a:r>
            <a:r>
              <a:rPr lang="it-IT" sz="1050" dirty="0" err="1">
                <a:solidFill>
                  <a:schemeClr val="bg1"/>
                </a:solidFill>
                <a:latin typeface="Comic Sans MS" panose="030F0702030302020204" pitchFamily="66" charset="0"/>
              </a:rPr>
              <a:t>beam</a:t>
            </a:r>
            <a:r>
              <a:rPr lang="it-IT" sz="1050" dirty="0">
                <a:solidFill>
                  <a:schemeClr val="bg1"/>
                </a:solidFill>
                <a:latin typeface="Comic Sans MS" panose="030F0702030302020204" pitchFamily="66" charset="0"/>
              </a:rPr>
              <a:t> in one point. Impossible in </a:t>
            </a:r>
            <a:r>
              <a:rPr lang="it-IT" sz="1050" dirty="0" err="1">
                <a:solidFill>
                  <a:schemeClr val="bg1"/>
                </a:solidFill>
                <a:latin typeface="Comic Sans MS" panose="030F0702030302020204" pitchFamily="66" charset="0"/>
              </a:rPr>
              <a:t>magntes</a:t>
            </a:r>
            <a:r>
              <a:rPr lang="it-IT" sz="1050" dirty="0">
                <a:solidFill>
                  <a:schemeClr val="bg1"/>
                </a:solidFill>
                <a:latin typeface="Comic Sans MS" panose="030F0702030302020204" pitchFamily="66" charset="0"/>
              </a:rPr>
              <a:t>….</a:t>
            </a:r>
          </a:p>
        </p:txBody>
      </p:sp>
      <p:sp>
        <p:nvSpPr>
          <p:cNvPr id="5" name="CasellaDiTesto 4">
            <a:extLst>
              <a:ext uri="{FF2B5EF4-FFF2-40B4-BE49-F238E27FC236}">
                <a16:creationId xmlns:a16="http://schemas.microsoft.com/office/drawing/2014/main" id="{C0B869FB-A8CD-4B3B-75F9-8816B0383CE6}"/>
              </a:ext>
            </a:extLst>
          </p:cNvPr>
          <p:cNvSpPr txBox="1"/>
          <p:nvPr/>
        </p:nvSpPr>
        <p:spPr>
          <a:xfrm>
            <a:off x="2023179" y="2525404"/>
            <a:ext cx="8664546" cy="253916"/>
          </a:xfrm>
          <a:prstGeom prst="rect">
            <a:avLst/>
          </a:prstGeom>
          <a:solidFill>
            <a:srgbClr val="7030A0"/>
          </a:solidFill>
        </p:spPr>
        <p:txBody>
          <a:bodyPr wrap="square" rtlCol="0">
            <a:spAutoFit/>
          </a:bodyPr>
          <a:lstStyle/>
          <a:p>
            <a:pPr algn="ctr"/>
            <a:r>
              <a:rPr lang="it-IT" sz="1050" dirty="0">
                <a:solidFill>
                  <a:schemeClr val="bg1"/>
                </a:solidFill>
                <a:latin typeface="Comic Sans MS" panose="030F0702030302020204" pitchFamily="66" charset="0"/>
              </a:rPr>
              <a:t>In </a:t>
            </a:r>
            <a:r>
              <a:rPr lang="it-IT" sz="1050" dirty="0" err="1">
                <a:solidFill>
                  <a:schemeClr val="bg1"/>
                </a:solidFill>
                <a:latin typeface="Comic Sans MS" panose="030F0702030302020204" pitchFamily="66" charset="0"/>
              </a:rPr>
              <a:t>crystals</a:t>
            </a:r>
            <a:r>
              <a:rPr lang="it-IT" sz="1050" dirty="0">
                <a:solidFill>
                  <a:schemeClr val="bg1"/>
                </a:solidFill>
                <a:latin typeface="Comic Sans MS" panose="030F0702030302020204" pitchFamily="66" charset="0"/>
              </a:rPr>
              <a:t> </a:t>
            </a:r>
            <a:r>
              <a:rPr lang="it-IT" sz="1050" dirty="0" err="1">
                <a:solidFill>
                  <a:schemeClr val="bg1"/>
                </a:solidFill>
                <a:latin typeface="Comic Sans MS" panose="030F0702030302020204" pitchFamily="66" charset="0"/>
              </a:rPr>
              <a:t>coherent</a:t>
            </a:r>
            <a:r>
              <a:rPr lang="it-IT" sz="1050" dirty="0">
                <a:solidFill>
                  <a:schemeClr val="bg1"/>
                </a:solidFill>
                <a:latin typeface="Comic Sans MS" panose="030F0702030302020204" pitchFamily="66" charset="0"/>
              </a:rPr>
              <a:t> and </a:t>
            </a:r>
            <a:r>
              <a:rPr lang="it-IT" sz="1050" dirty="0" err="1">
                <a:solidFill>
                  <a:schemeClr val="bg1"/>
                </a:solidFill>
                <a:latin typeface="Comic Sans MS" panose="030F0702030302020204" pitchFamily="66" charset="0"/>
              </a:rPr>
              <a:t>incoherent</a:t>
            </a:r>
            <a:r>
              <a:rPr lang="it-IT" sz="1050" dirty="0">
                <a:solidFill>
                  <a:schemeClr val="bg1"/>
                </a:solidFill>
                <a:latin typeface="Comic Sans MS" panose="030F0702030302020204" pitchFamily="66" charset="0"/>
              </a:rPr>
              <a:t> </a:t>
            </a:r>
            <a:r>
              <a:rPr lang="it-IT" sz="1050" dirty="0" err="1">
                <a:solidFill>
                  <a:schemeClr val="bg1"/>
                </a:solidFill>
                <a:latin typeface="Comic Sans MS" panose="030F0702030302020204" pitchFamily="66" charset="0"/>
              </a:rPr>
              <a:t>motions</a:t>
            </a:r>
            <a:r>
              <a:rPr lang="it-IT" sz="1050" dirty="0">
                <a:solidFill>
                  <a:schemeClr val="bg1"/>
                </a:solidFill>
                <a:latin typeface="Comic Sans MS" panose="030F0702030302020204" pitchFamily="66" charset="0"/>
              </a:rPr>
              <a:t>….</a:t>
            </a:r>
            <a:r>
              <a:rPr lang="it-IT" sz="1050" dirty="0" err="1">
                <a:solidFill>
                  <a:schemeClr val="bg1"/>
                </a:solidFill>
                <a:latin typeface="Comic Sans MS" panose="030F0702030302020204" pitchFamily="66" charset="0"/>
              </a:rPr>
              <a:t>crystals</a:t>
            </a:r>
            <a:r>
              <a:rPr lang="it-IT" sz="1050" dirty="0">
                <a:solidFill>
                  <a:schemeClr val="bg1"/>
                </a:solidFill>
                <a:latin typeface="Comic Sans MS" panose="030F0702030302020204" pitchFamily="66" charset="0"/>
              </a:rPr>
              <a:t> act </a:t>
            </a:r>
            <a:r>
              <a:rPr lang="it-IT" sz="1050" dirty="0" err="1">
                <a:solidFill>
                  <a:schemeClr val="bg1"/>
                </a:solidFill>
                <a:latin typeface="Comic Sans MS" panose="030F0702030302020204" pitchFamily="66" charset="0"/>
              </a:rPr>
              <a:t>as</a:t>
            </a:r>
            <a:r>
              <a:rPr lang="it-IT" sz="1050" dirty="0">
                <a:solidFill>
                  <a:schemeClr val="bg1"/>
                </a:solidFill>
                <a:latin typeface="Comic Sans MS" panose="030F0702030302020204" pitchFamily="66" charset="0"/>
              </a:rPr>
              <a:t> an </a:t>
            </a:r>
            <a:r>
              <a:rPr lang="it-IT" sz="1050" dirty="0" err="1">
                <a:solidFill>
                  <a:schemeClr val="bg1"/>
                </a:solidFill>
                <a:latin typeface="Comic Sans MS" panose="030F0702030302020204" pitchFamily="66" charset="0"/>
              </a:rPr>
              <a:t>angular</a:t>
            </a:r>
            <a:r>
              <a:rPr lang="it-IT" sz="1050" dirty="0">
                <a:solidFill>
                  <a:schemeClr val="bg1"/>
                </a:solidFill>
                <a:latin typeface="Comic Sans MS" panose="030F0702030302020204" pitchFamily="66" charset="0"/>
              </a:rPr>
              <a:t> filter( </a:t>
            </a:r>
            <a:r>
              <a:rPr lang="it-IT" sz="1050" dirty="0" err="1">
                <a:solidFill>
                  <a:schemeClr val="bg1"/>
                </a:solidFill>
                <a:latin typeface="Comic Sans MS" panose="030F0702030302020204" pitchFamily="66" charset="0"/>
              </a:rPr>
              <a:t>also</a:t>
            </a:r>
            <a:r>
              <a:rPr lang="it-IT" sz="1050" dirty="0">
                <a:solidFill>
                  <a:schemeClr val="bg1"/>
                </a:solidFill>
                <a:latin typeface="Comic Sans MS" panose="030F0702030302020204" pitchFamily="66" charset="0"/>
              </a:rPr>
              <a:t> </a:t>
            </a:r>
            <a:r>
              <a:rPr lang="it-IT" sz="1050" dirty="0" err="1">
                <a:solidFill>
                  <a:schemeClr val="bg1"/>
                </a:solidFill>
                <a:latin typeface="Comic Sans MS" panose="030F0702030302020204" pitchFamily="66" charset="0"/>
              </a:rPr>
              <a:t>if</a:t>
            </a:r>
            <a:r>
              <a:rPr lang="it-IT" sz="1050" dirty="0">
                <a:solidFill>
                  <a:schemeClr val="bg1"/>
                </a:solidFill>
                <a:latin typeface="Comic Sans MS" panose="030F0702030302020204" pitchFamily="66" charset="0"/>
              </a:rPr>
              <a:t> </a:t>
            </a:r>
            <a:r>
              <a:rPr lang="it-IT" sz="1050" dirty="0" err="1">
                <a:solidFill>
                  <a:schemeClr val="bg1"/>
                </a:solidFill>
                <a:latin typeface="Comic Sans MS" panose="030F0702030302020204" pitchFamily="66" charset="0"/>
              </a:rPr>
              <a:t>not</a:t>
            </a:r>
            <a:r>
              <a:rPr lang="it-IT" sz="1050" dirty="0">
                <a:solidFill>
                  <a:schemeClr val="bg1"/>
                </a:solidFill>
                <a:latin typeface="Comic Sans MS" panose="030F0702030302020204" pitchFamily="66" charset="0"/>
              </a:rPr>
              <a:t> </a:t>
            </a:r>
            <a:r>
              <a:rPr lang="it-IT" sz="1050" dirty="0" err="1">
                <a:solidFill>
                  <a:schemeClr val="bg1"/>
                </a:solidFill>
                <a:latin typeface="Comic Sans MS" panose="030F0702030302020204" pitchFamily="66" charset="0"/>
              </a:rPr>
              <a:t>perfectly</a:t>
            </a:r>
            <a:r>
              <a:rPr lang="it-IT" sz="1050" dirty="0">
                <a:solidFill>
                  <a:schemeClr val="bg1"/>
                </a:solidFill>
                <a:latin typeface="Comic Sans MS" panose="030F0702030302020204" pitchFamily="66" charset="0"/>
              </a:rPr>
              <a:t> </a:t>
            </a:r>
            <a:r>
              <a:rPr lang="it-IT" sz="1050" dirty="0" err="1">
                <a:solidFill>
                  <a:schemeClr val="bg1"/>
                </a:solidFill>
                <a:latin typeface="Comic Sans MS" panose="030F0702030302020204" pitchFamily="66" charset="0"/>
              </a:rPr>
              <a:t>efficent</a:t>
            </a:r>
            <a:r>
              <a:rPr lang="it-IT" sz="1050" dirty="0">
                <a:solidFill>
                  <a:schemeClr val="bg1"/>
                </a:solidFill>
                <a:latin typeface="Comic Sans MS" panose="030F0702030302020204" pitchFamily="66" charset="0"/>
              </a:rPr>
              <a:t>…VR, MS)</a:t>
            </a:r>
          </a:p>
        </p:txBody>
      </p:sp>
      <p:grpSp>
        <p:nvGrpSpPr>
          <p:cNvPr id="6" name="Group 17">
            <a:extLst>
              <a:ext uri="{FF2B5EF4-FFF2-40B4-BE49-F238E27FC236}">
                <a16:creationId xmlns:a16="http://schemas.microsoft.com/office/drawing/2014/main" id="{85BBA9C2-528F-9AA4-0189-24021D7ED1A6}"/>
              </a:ext>
            </a:extLst>
          </p:cNvPr>
          <p:cNvGrpSpPr/>
          <p:nvPr/>
        </p:nvGrpSpPr>
        <p:grpSpPr>
          <a:xfrm rot="2050445">
            <a:off x="510175" y="2768221"/>
            <a:ext cx="3719044" cy="3572958"/>
            <a:chOff x="4489302" y="464554"/>
            <a:chExt cx="7349505" cy="6092613"/>
          </a:xfrm>
        </p:grpSpPr>
        <p:sp>
          <p:nvSpPr>
            <p:cNvPr id="7" name="Google Shape;78;p14">
              <a:extLst>
                <a:ext uri="{FF2B5EF4-FFF2-40B4-BE49-F238E27FC236}">
                  <a16:creationId xmlns:a16="http://schemas.microsoft.com/office/drawing/2014/main" id="{EF0D3B6B-28F3-5AD3-784D-32410272E760}"/>
                </a:ext>
              </a:extLst>
            </p:cNvPr>
            <p:cNvSpPr/>
            <p:nvPr/>
          </p:nvSpPr>
          <p:spPr>
            <a:xfrm flipH="1">
              <a:off x="5708768" y="2670767"/>
              <a:ext cx="3931200" cy="3886400"/>
            </a:xfrm>
            <a:prstGeom prst="blockArc">
              <a:avLst>
                <a:gd name="adj1" fmla="val 17706287"/>
                <a:gd name="adj2" fmla="val 30912"/>
                <a:gd name="adj3" fmla="val 14037"/>
              </a:avLst>
            </a:prstGeom>
            <a:solidFill>
              <a:srgbClr val="F3F3F3"/>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8" name="Google Shape;83;p14">
              <a:extLst>
                <a:ext uri="{FF2B5EF4-FFF2-40B4-BE49-F238E27FC236}">
                  <a16:creationId xmlns:a16="http://schemas.microsoft.com/office/drawing/2014/main" id="{FA557E72-E203-111B-B7CB-AB5EAFA17FF4}"/>
                </a:ext>
              </a:extLst>
            </p:cNvPr>
            <p:cNvCxnSpPr/>
            <p:nvPr/>
          </p:nvCxnSpPr>
          <p:spPr>
            <a:xfrm flipH="1">
              <a:off x="4489302" y="2594200"/>
              <a:ext cx="3562400" cy="1664000"/>
            </a:xfrm>
            <a:prstGeom prst="straightConnector1">
              <a:avLst/>
            </a:prstGeom>
            <a:noFill/>
            <a:ln w="19050" cap="flat" cmpd="sng">
              <a:solidFill>
                <a:srgbClr val="6AA84F"/>
              </a:solidFill>
              <a:prstDash val="dash"/>
              <a:round/>
              <a:headEnd type="none" w="med" len="med"/>
              <a:tailEnd type="none" w="med" len="med"/>
            </a:ln>
          </p:spPr>
        </p:cxnSp>
        <p:sp>
          <p:nvSpPr>
            <p:cNvPr id="9" name="Google Shape;84;p14">
              <a:extLst>
                <a:ext uri="{FF2B5EF4-FFF2-40B4-BE49-F238E27FC236}">
                  <a16:creationId xmlns:a16="http://schemas.microsoft.com/office/drawing/2014/main" id="{3FA86A51-FC48-E4E7-D793-9DDEDB02979A}"/>
                </a:ext>
              </a:extLst>
            </p:cNvPr>
            <p:cNvSpPr/>
            <p:nvPr/>
          </p:nvSpPr>
          <p:spPr>
            <a:xfrm rot="-180225">
              <a:off x="4599486" y="2921931"/>
              <a:ext cx="2941456" cy="999440"/>
            </a:xfrm>
            <a:custGeom>
              <a:avLst/>
              <a:gdLst/>
              <a:ahLst/>
              <a:cxnLst/>
              <a:rect l="l" t="t" r="r" b="b"/>
              <a:pathLst>
                <a:path w="88246" h="29984" extrusionOk="0">
                  <a:moveTo>
                    <a:pt x="88246" y="0"/>
                  </a:moveTo>
                  <a:cubicBezTo>
                    <a:pt x="82669" y="2121"/>
                    <a:pt x="69493" y="7728"/>
                    <a:pt x="54785" y="12725"/>
                  </a:cubicBezTo>
                  <a:cubicBezTo>
                    <a:pt x="40077" y="17722"/>
                    <a:pt x="9131" y="27108"/>
                    <a:pt x="0" y="29984"/>
                  </a:cubicBezTo>
                </a:path>
              </a:pathLst>
            </a:custGeom>
            <a:noFill/>
            <a:ln w="19050" cap="flat" cmpd="sng">
              <a:solidFill>
                <a:srgbClr val="0000FF"/>
              </a:solidFill>
              <a:prstDash val="solid"/>
              <a:round/>
              <a:headEnd type="none" w="med" len="med"/>
              <a:tailEnd type="none" w="med" len="med"/>
            </a:ln>
          </p:spPr>
          <p:txBody>
            <a:bodyPr/>
            <a:lstStyle/>
            <a:p>
              <a:endParaRPr lang="it-IT" sz="1350"/>
            </a:p>
          </p:txBody>
        </p:sp>
        <p:pic>
          <p:nvPicPr>
            <p:cNvPr id="10" name="Google Shape;85;p14">
              <a:extLst>
                <a:ext uri="{FF2B5EF4-FFF2-40B4-BE49-F238E27FC236}">
                  <a16:creationId xmlns:a16="http://schemas.microsoft.com/office/drawing/2014/main" id="{5D781536-F323-7DD7-599A-B71C97A31E34}"/>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4019997">
              <a:off x="9326722" y="540103"/>
              <a:ext cx="2587633" cy="2436536"/>
            </a:xfrm>
            <a:prstGeom prst="rect">
              <a:avLst/>
            </a:prstGeom>
            <a:noFill/>
            <a:ln>
              <a:noFill/>
            </a:ln>
          </p:spPr>
        </p:pic>
        <p:cxnSp>
          <p:nvCxnSpPr>
            <p:cNvPr id="11" name="Google Shape;86;p14">
              <a:extLst>
                <a:ext uri="{FF2B5EF4-FFF2-40B4-BE49-F238E27FC236}">
                  <a16:creationId xmlns:a16="http://schemas.microsoft.com/office/drawing/2014/main" id="{2DAD58B9-74A6-B638-78C0-EE25C32C55E8}"/>
                </a:ext>
              </a:extLst>
            </p:cNvPr>
            <p:cNvCxnSpPr/>
            <p:nvPr/>
          </p:nvCxnSpPr>
          <p:spPr>
            <a:xfrm rot="10800000">
              <a:off x="5896842" y="1391600"/>
              <a:ext cx="23200" cy="3880000"/>
            </a:xfrm>
            <a:prstGeom prst="straightConnector1">
              <a:avLst/>
            </a:prstGeom>
            <a:noFill/>
            <a:ln w="9525" cap="flat" cmpd="sng">
              <a:solidFill>
                <a:srgbClr val="980000"/>
              </a:solidFill>
              <a:prstDash val="dot"/>
              <a:round/>
              <a:headEnd type="none" w="med" len="med"/>
              <a:tailEnd type="none" w="med" len="med"/>
            </a:ln>
          </p:spPr>
        </p:cxnSp>
        <p:cxnSp>
          <p:nvCxnSpPr>
            <p:cNvPr id="12" name="Google Shape;87;p14">
              <a:extLst>
                <a:ext uri="{FF2B5EF4-FFF2-40B4-BE49-F238E27FC236}">
                  <a16:creationId xmlns:a16="http://schemas.microsoft.com/office/drawing/2014/main" id="{67018189-AFB5-B99F-DE3E-6EC1CA5835DA}"/>
                </a:ext>
              </a:extLst>
            </p:cNvPr>
            <p:cNvCxnSpPr/>
            <p:nvPr/>
          </p:nvCxnSpPr>
          <p:spPr>
            <a:xfrm rot="10800000" flipH="1">
              <a:off x="5918835" y="1656500"/>
              <a:ext cx="3161600" cy="52800"/>
            </a:xfrm>
            <a:prstGeom prst="straightConnector1">
              <a:avLst/>
            </a:prstGeom>
            <a:noFill/>
            <a:ln w="9525" cap="flat" cmpd="sng">
              <a:solidFill>
                <a:srgbClr val="980000"/>
              </a:solidFill>
              <a:prstDash val="solid"/>
              <a:round/>
              <a:headEnd type="none" w="med" len="med"/>
              <a:tailEnd type="triangle" w="med" len="med"/>
            </a:ln>
          </p:spPr>
        </p:cxnSp>
        <p:cxnSp>
          <p:nvCxnSpPr>
            <p:cNvPr id="13" name="Google Shape;88;p14">
              <a:extLst>
                <a:ext uri="{FF2B5EF4-FFF2-40B4-BE49-F238E27FC236}">
                  <a16:creationId xmlns:a16="http://schemas.microsoft.com/office/drawing/2014/main" id="{F89E0747-FC42-E4ED-64A9-77668206F3C8}"/>
                </a:ext>
              </a:extLst>
            </p:cNvPr>
            <p:cNvCxnSpPr/>
            <p:nvPr/>
          </p:nvCxnSpPr>
          <p:spPr>
            <a:xfrm flipH="1">
              <a:off x="4632735" y="2511000"/>
              <a:ext cx="4024000" cy="1486800"/>
            </a:xfrm>
            <a:prstGeom prst="straightConnector1">
              <a:avLst/>
            </a:prstGeom>
            <a:noFill/>
            <a:ln w="9525" cap="flat" cmpd="sng">
              <a:solidFill>
                <a:srgbClr val="0000FF"/>
              </a:solidFill>
              <a:prstDash val="dot"/>
              <a:round/>
              <a:headEnd type="none" w="med" len="med"/>
              <a:tailEnd type="none" w="med" len="med"/>
            </a:ln>
          </p:spPr>
        </p:cxnSp>
        <p:cxnSp>
          <p:nvCxnSpPr>
            <p:cNvPr id="14" name="Google Shape;89;p14">
              <a:extLst>
                <a:ext uri="{FF2B5EF4-FFF2-40B4-BE49-F238E27FC236}">
                  <a16:creationId xmlns:a16="http://schemas.microsoft.com/office/drawing/2014/main" id="{8AE10613-0473-AF63-59CE-07C6F8CCAA90}"/>
                </a:ext>
              </a:extLst>
            </p:cNvPr>
            <p:cNvCxnSpPr/>
            <p:nvPr/>
          </p:nvCxnSpPr>
          <p:spPr>
            <a:xfrm rot="10800000" flipH="1">
              <a:off x="8671868" y="2110200"/>
              <a:ext cx="725600" cy="400800"/>
            </a:xfrm>
            <a:prstGeom prst="straightConnector1">
              <a:avLst/>
            </a:prstGeom>
            <a:noFill/>
            <a:ln w="9525" cap="flat" cmpd="sng">
              <a:solidFill>
                <a:srgbClr val="0000FF"/>
              </a:solidFill>
              <a:prstDash val="solid"/>
              <a:round/>
              <a:headEnd type="none" w="med" len="med"/>
              <a:tailEnd type="triangle" w="med" len="med"/>
            </a:ln>
          </p:spPr>
        </p:cxnSp>
        <p:grpSp>
          <p:nvGrpSpPr>
            <p:cNvPr id="15" name="Google Shape;90;p14">
              <a:extLst>
                <a:ext uri="{FF2B5EF4-FFF2-40B4-BE49-F238E27FC236}">
                  <a16:creationId xmlns:a16="http://schemas.microsoft.com/office/drawing/2014/main" id="{39DC6031-0724-1C0C-8068-4BC00B39B3FE}"/>
                </a:ext>
              </a:extLst>
            </p:cNvPr>
            <p:cNvGrpSpPr/>
            <p:nvPr/>
          </p:nvGrpSpPr>
          <p:grpSpPr>
            <a:xfrm>
              <a:off x="7592931" y="1482650"/>
              <a:ext cx="958912" cy="2191925"/>
              <a:chOff x="5424822" y="1111987"/>
              <a:chExt cx="719184" cy="1643944"/>
            </a:xfrm>
          </p:grpSpPr>
          <p:sp>
            <p:nvSpPr>
              <p:cNvPr id="23" name="Google Shape;91;p14">
                <a:extLst>
                  <a:ext uri="{FF2B5EF4-FFF2-40B4-BE49-F238E27FC236}">
                    <a16:creationId xmlns:a16="http://schemas.microsoft.com/office/drawing/2014/main" id="{1C9B010D-F619-F887-4DE5-8B364642B14F}"/>
                  </a:ext>
                </a:extLst>
              </p:cNvPr>
              <p:cNvSpPr/>
              <p:nvPr/>
            </p:nvSpPr>
            <p:spPr>
              <a:xfrm rot="-1466637">
                <a:off x="5798394" y="1043908"/>
                <a:ext cx="3625" cy="1769658"/>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 name="Google Shape;92;p14">
                <a:extLst>
                  <a:ext uri="{FF2B5EF4-FFF2-40B4-BE49-F238E27FC236}">
                    <a16:creationId xmlns:a16="http://schemas.microsoft.com/office/drawing/2014/main" id="{62C2AD1B-A425-EB04-5230-2D11038A25FB}"/>
                  </a:ext>
                </a:extLst>
              </p:cNvPr>
              <p:cNvSpPr/>
              <p:nvPr/>
            </p:nvSpPr>
            <p:spPr>
              <a:xfrm rot="-1364160">
                <a:off x="5576645" y="1094488"/>
                <a:ext cx="34154" cy="792117"/>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 name="Google Shape;93;p14">
                <a:extLst>
                  <a:ext uri="{FF2B5EF4-FFF2-40B4-BE49-F238E27FC236}">
                    <a16:creationId xmlns:a16="http://schemas.microsoft.com/office/drawing/2014/main" id="{34A7C601-223A-F1D7-4D09-28CE6C1A109F}"/>
                  </a:ext>
                </a:extLst>
              </p:cNvPr>
              <p:cNvSpPr/>
              <p:nvPr/>
            </p:nvSpPr>
            <p:spPr>
              <a:xfrm rot="-1364160">
                <a:off x="5950728" y="1988022"/>
                <a:ext cx="34154" cy="792117"/>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pic>
          <p:nvPicPr>
            <p:cNvPr id="16" name="Google Shape;94;p14">
              <a:extLst>
                <a:ext uri="{FF2B5EF4-FFF2-40B4-BE49-F238E27FC236}">
                  <a16:creationId xmlns:a16="http://schemas.microsoft.com/office/drawing/2014/main" id="{1FE60241-498C-B8A4-1A87-2D3497786E5A}"/>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215513" y="5422550"/>
              <a:ext cx="1385833" cy="771967"/>
            </a:xfrm>
            <a:prstGeom prst="rect">
              <a:avLst/>
            </a:prstGeom>
            <a:noFill/>
            <a:ln>
              <a:noFill/>
            </a:ln>
          </p:spPr>
        </p:pic>
        <p:sp>
          <p:nvSpPr>
            <p:cNvPr id="17" name="Google Shape;95;p14">
              <a:extLst>
                <a:ext uri="{FF2B5EF4-FFF2-40B4-BE49-F238E27FC236}">
                  <a16:creationId xmlns:a16="http://schemas.microsoft.com/office/drawing/2014/main" id="{73D66B4C-B87D-21BA-28FA-1888AC5193A6}"/>
                </a:ext>
              </a:extLst>
            </p:cNvPr>
            <p:cNvSpPr/>
            <p:nvPr/>
          </p:nvSpPr>
          <p:spPr>
            <a:xfrm>
              <a:off x="5692835" y="5365901"/>
              <a:ext cx="431200" cy="828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 name="Google Shape;96;p14">
              <a:extLst>
                <a:ext uri="{FF2B5EF4-FFF2-40B4-BE49-F238E27FC236}">
                  <a16:creationId xmlns:a16="http://schemas.microsoft.com/office/drawing/2014/main" id="{64E60F84-F7A1-29E3-6222-D912FCF54F75}"/>
                </a:ext>
              </a:extLst>
            </p:cNvPr>
            <p:cNvSpPr txBox="1"/>
            <p:nvPr/>
          </p:nvSpPr>
          <p:spPr>
            <a:xfrm>
              <a:off x="6027402" y="5358384"/>
              <a:ext cx="826800" cy="533600"/>
            </a:xfrm>
            <a:prstGeom prst="rect">
              <a:avLst/>
            </a:prstGeom>
            <a:noFill/>
            <a:ln>
              <a:noFill/>
            </a:ln>
          </p:spPr>
          <p:txBody>
            <a:bodyPr spcFirstLastPara="1" wrap="square" lIns="91425" tIns="91425" rIns="91425" bIns="91425" anchor="t" anchorCtr="0">
              <a:noAutofit/>
            </a:bodyPr>
            <a:lstStyle/>
            <a:p>
              <a:r>
                <a:rPr lang="it" sz="700"/>
                <a:t>Window selection</a:t>
              </a:r>
              <a:endParaRPr sz="700"/>
            </a:p>
          </p:txBody>
        </p:sp>
        <p:sp>
          <p:nvSpPr>
            <p:cNvPr id="19" name="Google Shape;97;p14">
              <a:extLst>
                <a:ext uri="{FF2B5EF4-FFF2-40B4-BE49-F238E27FC236}">
                  <a16:creationId xmlns:a16="http://schemas.microsoft.com/office/drawing/2014/main" id="{6AB7275C-C1BD-04C7-B417-47B70DFBBE74}"/>
                </a:ext>
              </a:extLst>
            </p:cNvPr>
            <p:cNvSpPr txBox="1"/>
            <p:nvPr/>
          </p:nvSpPr>
          <p:spPr>
            <a:xfrm rot="-5400000">
              <a:off x="5586502" y="4786700"/>
              <a:ext cx="826800" cy="331600"/>
            </a:xfrm>
            <a:prstGeom prst="rect">
              <a:avLst/>
            </a:prstGeom>
            <a:noFill/>
            <a:ln>
              <a:noFill/>
            </a:ln>
          </p:spPr>
          <p:txBody>
            <a:bodyPr spcFirstLastPara="1" wrap="square" lIns="91425" tIns="91425" rIns="91425" bIns="91425" anchor="t" anchorCtr="0">
              <a:noAutofit/>
            </a:bodyPr>
            <a:lstStyle/>
            <a:p>
              <a:r>
                <a:rPr lang="it" sz="700" dirty="0">
                  <a:solidFill>
                    <a:srgbClr val="980000"/>
                  </a:solidFill>
                </a:rPr>
                <a:t>Beam CH</a:t>
              </a:r>
              <a:endParaRPr sz="700" dirty="0">
                <a:solidFill>
                  <a:srgbClr val="980000"/>
                </a:solidFill>
              </a:endParaRPr>
            </a:p>
          </p:txBody>
        </p:sp>
        <p:sp>
          <p:nvSpPr>
            <p:cNvPr id="20" name="Google Shape;98;p14">
              <a:extLst>
                <a:ext uri="{FF2B5EF4-FFF2-40B4-BE49-F238E27FC236}">
                  <a16:creationId xmlns:a16="http://schemas.microsoft.com/office/drawing/2014/main" id="{47BB9874-4B84-F2D6-9237-1E0D16EC0C70}"/>
                </a:ext>
              </a:extLst>
            </p:cNvPr>
            <p:cNvSpPr txBox="1"/>
            <p:nvPr/>
          </p:nvSpPr>
          <p:spPr>
            <a:xfrm rot="-1230248">
              <a:off x="4665760" y="3530186"/>
              <a:ext cx="826779" cy="331367"/>
            </a:xfrm>
            <a:prstGeom prst="rect">
              <a:avLst/>
            </a:prstGeom>
            <a:noFill/>
            <a:ln>
              <a:noFill/>
            </a:ln>
          </p:spPr>
          <p:txBody>
            <a:bodyPr spcFirstLastPara="1" wrap="square" lIns="91425" tIns="91425" rIns="91425" bIns="91425" anchor="t" anchorCtr="0">
              <a:noAutofit/>
            </a:bodyPr>
            <a:lstStyle/>
            <a:p>
              <a:r>
                <a:rPr lang="it" sz="700">
                  <a:solidFill>
                    <a:srgbClr val="0000FF"/>
                  </a:solidFill>
                </a:rPr>
                <a:t>Beam VR</a:t>
              </a:r>
              <a:endParaRPr sz="700">
                <a:solidFill>
                  <a:srgbClr val="0000FF"/>
                </a:solidFill>
              </a:endParaRPr>
            </a:p>
          </p:txBody>
        </p:sp>
        <p:sp>
          <p:nvSpPr>
            <p:cNvPr id="21" name="Google Shape;99;p14">
              <a:extLst>
                <a:ext uri="{FF2B5EF4-FFF2-40B4-BE49-F238E27FC236}">
                  <a16:creationId xmlns:a16="http://schemas.microsoft.com/office/drawing/2014/main" id="{FC2C8870-E725-110C-55F9-8C0E7B74569A}"/>
                </a:ext>
              </a:extLst>
            </p:cNvPr>
            <p:cNvSpPr txBox="1"/>
            <p:nvPr/>
          </p:nvSpPr>
          <p:spPr>
            <a:xfrm>
              <a:off x="6493787" y="1378795"/>
              <a:ext cx="826800" cy="331600"/>
            </a:xfrm>
            <a:prstGeom prst="rect">
              <a:avLst/>
            </a:prstGeom>
            <a:noFill/>
            <a:ln>
              <a:noFill/>
            </a:ln>
          </p:spPr>
          <p:txBody>
            <a:bodyPr spcFirstLastPara="1" wrap="square" lIns="91425" tIns="91425" rIns="91425" bIns="91425" anchor="t" anchorCtr="0">
              <a:noAutofit/>
            </a:bodyPr>
            <a:lstStyle/>
            <a:p>
              <a:r>
                <a:rPr lang="it" sz="700" dirty="0">
                  <a:solidFill>
                    <a:srgbClr val="980000"/>
                  </a:solidFill>
                </a:rPr>
                <a:t>No CH</a:t>
              </a:r>
              <a:endParaRPr sz="700" dirty="0">
                <a:solidFill>
                  <a:srgbClr val="980000"/>
                </a:solidFill>
              </a:endParaRPr>
            </a:p>
          </p:txBody>
        </p:sp>
        <p:sp>
          <p:nvSpPr>
            <p:cNvPr id="22" name="Google Shape;100;p14">
              <a:extLst>
                <a:ext uri="{FF2B5EF4-FFF2-40B4-BE49-F238E27FC236}">
                  <a16:creationId xmlns:a16="http://schemas.microsoft.com/office/drawing/2014/main" id="{CDC327E4-A7B4-7114-5645-79713EE3C36F}"/>
                </a:ext>
              </a:extLst>
            </p:cNvPr>
            <p:cNvSpPr txBox="1"/>
            <p:nvPr/>
          </p:nvSpPr>
          <p:spPr>
            <a:xfrm rot="-1254968">
              <a:off x="8046916" y="2461611"/>
              <a:ext cx="826888" cy="331237"/>
            </a:xfrm>
            <a:prstGeom prst="rect">
              <a:avLst/>
            </a:prstGeom>
            <a:noFill/>
            <a:ln>
              <a:noFill/>
            </a:ln>
          </p:spPr>
          <p:txBody>
            <a:bodyPr spcFirstLastPara="1" wrap="square" lIns="91425" tIns="91425" rIns="91425" bIns="91425" anchor="t" anchorCtr="0">
              <a:noAutofit/>
            </a:bodyPr>
            <a:lstStyle/>
            <a:p>
              <a:r>
                <a:rPr lang="it" sz="700">
                  <a:solidFill>
                    <a:srgbClr val="0000FF"/>
                  </a:solidFill>
                </a:rPr>
                <a:t>No VR</a:t>
              </a:r>
              <a:endParaRPr sz="700">
                <a:solidFill>
                  <a:srgbClr val="0000FF"/>
                </a:solidFill>
              </a:endParaRPr>
            </a:p>
          </p:txBody>
        </p:sp>
      </p:grpSp>
      <p:sp>
        <p:nvSpPr>
          <p:cNvPr id="26" name="Date Placeholder 25">
            <a:extLst>
              <a:ext uri="{FF2B5EF4-FFF2-40B4-BE49-F238E27FC236}">
                <a16:creationId xmlns:a16="http://schemas.microsoft.com/office/drawing/2014/main" id="{36D47311-0A70-FB6B-9346-F21AC43CE03F}"/>
              </a:ext>
            </a:extLst>
          </p:cNvPr>
          <p:cNvSpPr>
            <a:spLocks noGrp="1"/>
          </p:cNvSpPr>
          <p:nvPr>
            <p:ph type="dt" sz="half" idx="10"/>
          </p:nvPr>
        </p:nvSpPr>
        <p:spPr/>
        <p:txBody>
          <a:bodyPr/>
          <a:lstStyle/>
          <a:p>
            <a:fld id="{2D14019C-DD23-4457-A788-6BE81BBE87CF}" type="datetime1">
              <a:rPr lang="it-IT" smtClean="0"/>
              <a:t>12/11/2025</a:t>
            </a:fld>
            <a:endParaRPr lang="en-US" dirty="0"/>
          </a:p>
        </p:txBody>
      </p:sp>
      <p:sp>
        <p:nvSpPr>
          <p:cNvPr id="27" name="Slide Number Placeholder 26">
            <a:extLst>
              <a:ext uri="{FF2B5EF4-FFF2-40B4-BE49-F238E27FC236}">
                <a16:creationId xmlns:a16="http://schemas.microsoft.com/office/drawing/2014/main" id="{CD394477-DAA2-07E4-E320-7D367B76A663}"/>
              </a:ext>
            </a:extLst>
          </p:cNvPr>
          <p:cNvSpPr>
            <a:spLocks noGrp="1"/>
          </p:cNvSpPr>
          <p:nvPr>
            <p:ph type="sldNum" sz="quarter" idx="12"/>
          </p:nvPr>
        </p:nvSpPr>
        <p:spPr>
          <a:xfrm>
            <a:off x="10927830" y="6356350"/>
            <a:ext cx="425970" cy="365125"/>
          </a:xfrm>
        </p:spPr>
        <p:txBody>
          <a:bodyPr/>
          <a:lstStyle/>
          <a:p>
            <a:fld id="{2C9FCF55-1D63-3447-B323-45003264B650}" type="slidenum">
              <a:rPr lang="en-US" smtClean="0"/>
              <a:pPr/>
              <a:t>15</a:t>
            </a:fld>
            <a:endParaRPr lang="en-US"/>
          </a:p>
        </p:txBody>
      </p:sp>
      <p:pic>
        <p:nvPicPr>
          <p:cNvPr id="28" name="Immagine 82">
            <a:extLst>
              <a:ext uri="{FF2B5EF4-FFF2-40B4-BE49-F238E27FC236}">
                <a16:creationId xmlns:a16="http://schemas.microsoft.com/office/drawing/2014/main" id="{7FB309F6-3F4A-3794-1E8D-EEDCE13E81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7501" y="0"/>
            <a:ext cx="1394499" cy="727107"/>
          </a:xfrm>
          <a:prstGeom prst="rect">
            <a:avLst/>
          </a:prstGeom>
        </p:spPr>
      </p:pic>
      <p:pic>
        <p:nvPicPr>
          <p:cNvPr id="30" name="Picture 29" descr="A screenshot of a graph&#10;&#10;AI-generated content may be incorrect.">
            <a:extLst>
              <a:ext uri="{FF2B5EF4-FFF2-40B4-BE49-F238E27FC236}">
                <a16:creationId xmlns:a16="http://schemas.microsoft.com/office/drawing/2014/main" id="{FB86F1D4-28B7-ECDB-9919-FF2B7628F5A9}"/>
              </a:ext>
            </a:extLst>
          </p:cNvPr>
          <p:cNvPicPr>
            <a:picLocks noChangeAspect="1"/>
          </p:cNvPicPr>
          <p:nvPr/>
        </p:nvPicPr>
        <p:blipFill>
          <a:blip r:embed="rId5"/>
          <a:stretch>
            <a:fillRect/>
          </a:stretch>
        </p:blipFill>
        <p:spPr>
          <a:xfrm>
            <a:off x="8584839" y="2948237"/>
            <a:ext cx="3607161" cy="3264663"/>
          </a:xfrm>
          <a:prstGeom prst="rect">
            <a:avLst/>
          </a:prstGeom>
        </p:spPr>
      </p:pic>
      <p:pic>
        <p:nvPicPr>
          <p:cNvPr id="31" name="Picture 30" descr="A graph with a colorful image&#10;&#10;AI-generated content may be incorrect.">
            <a:extLst>
              <a:ext uri="{FF2B5EF4-FFF2-40B4-BE49-F238E27FC236}">
                <a16:creationId xmlns:a16="http://schemas.microsoft.com/office/drawing/2014/main" id="{394EE61E-917E-D0F2-2616-423F132F2462}"/>
              </a:ext>
            </a:extLst>
          </p:cNvPr>
          <p:cNvPicPr>
            <a:picLocks noChangeAspect="1"/>
          </p:cNvPicPr>
          <p:nvPr/>
        </p:nvPicPr>
        <p:blipFill>
          <a:blip r:embed="rId6"/>
          <a:stretch>
            <a:fillRect/>
          </a:stretch>
        </p:blipFill>
        <p:spPr>
          <a:xfrm>
            <a:off x="5057420" y="3016851"/>
            <a:ext cx="3683680" cy="3220323"/>
          </a:xfrm>
          <a:prstGeom prst="rect">
            <a:avLst/>
          </a:prstGeom>
        </p:spPr>
      </p:pic>
    </p:spTree>
    <p:extLst>
      <p:ext uri="{BB962C8B-B14F-4D97-AF65-F5344CB8AC3E}">
        <p14:creationId xmlns:p14="http://schemas.microsoft.com/office/powerpoint/2010/main" val="3191389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8BED00-2B4B-017C-D69F-28BADB90A33D}"/>
              </a:ext>
            </a:extLst>
          </p:cNvPr>
          <p:cNvSpPr txBox="1"/>
          <p:nvPr/>
        </p:nvSpPr>
        <p:spPr>
          <a:xfrm>
            <a:off x="95042" y="1766894"/>
            <a:ext cx="6974958" cy="954107"/>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Comic Sans MS" panose="030F0702030302020204" pitchFamily="66" charset="0"/>
              </a:rPr>
              <a:t>Particles, instead of moving straight through the crystal channels, are scattered in a rainbow-like angular pattern (</a:t>
            </a:r>
            <a:r>
              <a:rPr lang="en-US" sz="1400" dirty="0">
                <a:effectLst/>
                <a:latin typeface="Comic Sans MS" panose="030F0702030302020204" pitchFamily="66" charset="0"/>
              </a:rPr>
              <a:t>corresponding to different colors)</a:t>
            </a:r>
            <a:r>
              <a:rPr lang="en-US" sz="1400" dirty="0">
                <a:latin typeface="Comic Sans MS" panose="030F0702030302020204" pitchFamily="66" charset="0"/>
              </a:rPr>
              <a:t>. </a:t>
            </a:r>
            <a:r>
              <a:rPr lang="en-US" sz="1400" dirty="0">
                <a:effectLst/>
                <a:latin typeface="Comic Sans MS" panose="030F0702030302020204" pitchFamily="66" charset="0"/>
              </a:rPr>
              <a:t>As particles pass through the crystal, they interact with the atoms, causing them to scatter and deflect.</a:t>
            </a:r>
          </a:p>
        </p:txBody>
      </p:sp>
      <p:sp>
        <p:nvSpPr>
          <p:cNvPr id="7" name="TextBox 6">
            <a:extLst>
              <a:ext uri="{FF2B5EF4-FFF2-40B4-BE49-F238E27FC236}">
                <a16:creationId xmlns:a16="http://schemas.microsoft.com/office/drawing/2014/main" id="{2E77D834-CA2C-5FA4-D202-8C0E97ED3859}"/>
              </a:ext>
            </a:extLst>
          </p:cNvPr>
          <p:cNvSpPr txBox="1"/>
          <p:nvPr/>
        </p:nvSpPr>
        <p:spPr>
          <a:xfrm>
            <a:off x="56784" y="3709434"/>
            <a:ext cx="9589934" cy="3046988"/>
          </a:xfrm>
          <a:prstGeom prst="rect">
            <a:avLst/>
          </a:prstGeom>
          <a:noFill/>
        </p:spPr>
        <p:txBody>
          <a:bodyPr wrap="square">
            <a:spAutoFit/>
          </a:bodyPr>
          <a:lstStyle/>
          <a:p>
            <a:pPr>
              <a:buNone/>
            </a:pPr>
            <a:r>
              <a:rPr lang="en-US" sz="1600" dirty="0">
                <a:effectLst/>
                <a:latin typeface="Comic Sans MS" panose="030F0702030302020204" pitchFamily="66" charset="0"/>
              </a:rPr>
              <a:t>Applications </a:t>
            </a:r>
            <a:r>
              <a:rPr lang="en-US" sz="1600" dirty="0">
                <a:latin typeface="Comic Sans MS" panose="030F0702030302020204" pitchFamily="66" charset="0"/>
              </a:rPr>
              <a:t>of t</a:t>
            </a:r>
            <a:r>
              <a:rPr lang="en-US" sz="1600" dirty="0">
                <a:effectLst/>
                <a:latin typeface="Comic Sans MS" panose="030F0702030302020204" pitchFamily="66" charset="0"/>
              </a:rPr>
              <a:t>he rainbow effect : </a:t>
            </a:r>
          </a:p>
          <a:p>
            <a:r>
              <a:rPr lang="en-US" sz="1600" b="1" dirty="0">
                <a:effectLst/>
                <a:latin typeface="Comic Sans MS" panose="030F0702030302020204" pitchFamily="66" charset="0"/>
              </a:rPr>
              <a:t>Subatomic Microscopy:</a:t>
            </a:r>
            <a:r>
              <a:rPr lang="en-US" sz="1600" b="1" dirty="0">
                <a:latin typeface="Comic Sans MS" panose="030F0702030302020204" pitchFamily="66" charset="0"/>
              </a:rPr>
              <a:t> </a:t>
            </a:r>
            <a:r>
              <a:rPr lang="en-US" sz="1600" dirty="0">
                <a:effectLst/>
                <a:latin typeface="Comic Sans MS" panose="030F0702030302020204" pitchFamily="66" charset="0"/>
              </a:rPr>
              <a:t>for detailed analysis of very thin crystals. </a:t>
            </a:r>
          </a:p>
          <a:p>
            <a:pPr>
              <a:buNone/>
            </a:pPr>
            <a:r>
              <a:rPr lang="en-US" sz="1600" b="1" dirty="0">
                <a:latin typeface="Comic Sans MS" panose="030F0702030302020204" pitchFamily="66" charset="0"/>
              </a:rPr>
              <a:t>Material Characterization:</a:t>
            </a:r>
            <a:r>
              <a:rPr lang="en-US" sz="1600" dirty="0">
                <a:latin typeface="Comic Sans MS" panose="030F0702030302020204" pitchFamily="66" charset="0"/>
              </a:rPr>
              <a:t> thermal vibrations and defects in materials like graphene or silicon. </a:t>
            </a:r>
          </a:p>
          <a:p>
            <a:pPr>
              <a:buNone/>
            </a:pPr>
            <a:r>
              <a:rPr lang="en-US" sz="1600" b="1" dirty="0">
                <a:latin typeface="Comic Sans MS" panose="030F0702030302020204" pitchFamily="66" charset="0"/>
              </a:rPr>
              <a:t>Understanding Ion-Crystal Interactions:</a:t>
            </a:r>
            <a:r>
              <a:rPr lang="en-US" sz="1600" dirty="0">
                <a:latin typeface="Comic Sans MS" panose="030F0702030302020204" pitchFamily="66" charset="0"/>
              </a:rPr>
              <a:t> ions interacting with crystal lattices, crucial in materials science and nuclear physics. </a:t>
            </a:r>
          </a:p>
          <a:p>
            <a:pPr>
              <a:buNone/>
            </a:pPr>
            <a:r>
              <a:rPr lang="en-US" sz="1600" b="1" dirty="0">
                <a:effectLst/>
                <a:latin typeface="Comic Sans MS" panose="030F0702030302020204" pitchFamily="66" charset="0"/>
              </a:rPr>
              <a:t>Quantum Perspective:</a:t>
            </a:r>
          </a:p>
          <a:p>
            <a:pPr>
              <a:buFont typeface="Arial" panose="020B0604020202020204" pitchFamily="34" charset="0"/>
              <a:buChar char="•"/>
            </a:pPr>
            <a:r>
              <a:rPr lang="en-US" sz="1600" dirty="0">
                <a:effectLst/>
                <a:latin typeface="Comic Sans MS" panose="030F0702030302020204" pitchFamily="66" charset="0"/>
              </a:rPr>
              <a:t> The rainbow effect can be analyzed from a quantum mechanical perspective</a:t>
            </a:r>
            <a:r>
              <a:rPr lang="en-US" sz="1600" dirty="0">
                <a:latin typeface="Comic Sans MS" panose="030F0702030302020204" pitchFamily="66" charset="0"/>
              </a:rPr>
              <a:t>.</a:t>
            </a:r>
            <a:r>
              <a:rPr lang="en-US" sz="1600" dirty="0">
                <a:effectLst/>
                <a:latin typeface="Comic Sans MS" panose="030F0702030302020204" pitchFamily="66" charset="0"/>
              </a:rPr>
              <a:t> This involves considering the wave nature of particles and the scattering of wave packets. </a:t>
            </a:r>
          </a:p>
          <a:p>
            <a:pPr>
              <a:buFont typeface="Arial" panose="020B0604020202020204" pitchFamily="34" charset="0"/>
              <a:buChar char="•"/>
            </a:pPr>
            <a:r>
              <a:rPr lang="en-US" sz="1600" dirty="0">
                <a:effectLst/>
                <a:latin typeface="Comic Sans MS" panose="030F0702030302020204" pitchFamily="66" charset="0"/>
              </a:rPr>
              <a:t> The observations are explained by the effects of wrinkling, concentration, and coordination of the wave packets as they interact with the array of atoms. </a:t>
            </a:r>
          </a:p>
          <a:p>
            <a:pPr>
              <a:buFont typeface="Arial" panose="020B0604020202020204" pitchFamily="34" charset="0"/>
              <a:buChar char="•"/>
            </a:pPr>
            <a:r>
              <a:rPr lang="en-US" sz="1600" dirty="0">
                <a:latin typeface="Comic Sans MS" panose="030F0702030302020204" pitchFamily="66" charset="0"/>
              </a:rPr>
              <a:t> </a:t>
            </a:r>
            <a:r>
              <a:rPr lang="en-US" sz="1600" dirty="0">
                <a:effectLst/>
                <a:latin typeface="Comic Sans MS" panose="030F0702030302020204" pitchFamily="66" charset="0"/>
              </a:rPr>
              <a:t>"rainbow channeling" also provide valuable insights into the properties of materials at the atomic and subatomic levels. </a:t>
            </a:r>
          </a:p>
        </p:txBody>
      </p:sp>
      <p:pic>
        <p:nvPicPr>
          <p:cNvPr id="1027" name="Picture 3" descr="Crystal rainbow channeling potential for 〈1 0 0〉 and 〈1 1 ...">
            <a:hlinkClick r:id="rId2"/>
            <a:extLst>
              <a:ext uri="{FF2B5EF4-FFF2-40B4-BE49-F238E27FC236}">
                <a16:creationId xmlns:a16="http://schemas.microsoft.com/office/drawing/2014/main" id="{A3E3CDB8-3375-1640-F3AA-8B0CE8953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211" y="846692"/>
            <a:ext cx="3722915" cy="13733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D20E8A-DE22-EEE7-2B67-4092CA050E1A}"/>
              </a:ext>
            </a:extLst>
          </p:cNvPr>
          <p:cNvSpPr txBox="1"/>
          <p:nvPr/>
        </p:nvSpPr>
        <p:spPr>
          <a:xfrm>
            <a:off x="95042" y="1031632"/>
            <a:ext cx="7147739" cy="584775"/>
          </a:xfrm>
          <a:prstGeom prst="rect">
            <a:avLst/>
          </a:prstGeom>
          <a:noFill/>
        </p:spPr>
        <p:txBody>
          <a:bodyPr wrap="square">
            <a:spAutoFit/>
          </a:bodyPr>
          <a:lstStyle/>
          <a:p>
            <a:r>
              <a:rPr lang="en-US" sz="1600" dirty="0">
                <a:latin typeface="Comic Sans MS" panose="030F0702030302020204" pitchFamily="66" charset="0"/>
              </a:rPr>
              <a:t>The "</a:t>
            </a:r>
            <a:r>
              <a:rPr lang="en-US" sz="1600" b="1" dirty="0">
                <a:latin typeface="Comic Sans MS" panose="030F0702030302020204" pitchFamily="66" charset="0"/>
              </a:rPr>
              <a:t>crystal rainbow effect</a:t>
            </a:r>
            <a:r>
              <a:rPr lang="en-US" sz="1600" dirty="0">
                <a:latin typeface="Comic Sans MS" panose="030F0702030302020204" pitchFamily="66" charset="0"/>
              </a:rPr>
              <a:t>" is observed in positive charged particles in </a:t>
            </a:r>
            <a:r>
              <a:rPr lang="en-US" sz="1600" b="1" dirty="0">
                <a:latin typeface="Comic Sans MS" panose="030F0702030302020204" pitchFamily="66" charset="0"/>
              </a:rPr>
              <a:t>axial channeling states in a flat, very thin crystal</a:t>
            </a:r>
            <a:r>
              <a:rPr lang="en-US" sz="1600" dirty="0">
                <a:latin typeface="Comic Sans MS" panose="030F0702030302020204" pitchFamily="66" charset="0"/>
              </a:rPr>
              <a:t>. </a:t>
            </a:r>
          </a:p>
        </p:txBody>
      </p:sp>
      <p:pic>
        <p:nvPicPr>
          <p:cNvPr id="1031" name="Picture 7" descr="Universal axial rainbow channeling interaction potential ...">
            <a:extLst>
              <a:ext uri="{FF2B5EF4-FFF2-40B4-BE49-F238E27FC236}">
                <a16:creationId xmlns:a16="http://schemas.microsoft.com/office/drawing/2014/main" id="{3D00A8ED-BA12-A9D5-C549-A482631535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4262" y="2495288"/>
            <a:ext cx="1849576" cy="18413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BC44611-3EF6-3508-48B7-6C785A2B2630}"/>
              </a:ext>
            </a:extLst>
          </p:cNvPr>
          <p:cNvPicPr>
            <a:picLocks noChangeAspect="1"/>
          </p:cNvPicPr>
          <p:nvPr/>
        </p:nvPicPr>
        <p:blipFill>
          <a:blip r:embed="rId5"/>
          <a:stretch>
            <a:fillRect/>
          </a:stretch>
        </p:blipFill>
        <p:spPr>
          <a:xfrm>
            <a:off x="9764348" y="4279692"/>
            <a:ext cx="1952207" cy="2398426"/>
          </a:xfrm>
          <a:prstGeom prst="rect">
            <a:avLst/>
          </a:prstGeom>
        </p:spPr>
      </p:pic>
      <p:sp>
        <p:nvSpPr>
          <p:cNvPr id="15" name="TextBox 14">
            <a:extLst>
              <a:ext uri="{FF2B5EF4-FFF2-40B4-BE49-F238E27FC236}">
                <a16:creationId xmlns:a16="http://schemas.microsoft.com/office/drawing/2014/main" id="{76564997-61BE-7A8D-A01F-D0B53A82401C}"/>
              </a:ext>
            </a:extLst>
          </p:cNvPr>
          <p:cNvSpPr txBox="1"/>
          <p:nvPr/>
        </p:nvSpPr>
        <p:spPr>
          <a:xfrm>
            <a:off x="743800" y="2666501"/>
            <a:ext cx="7308411" cy="369332"/>
          </a:xfrm>
          <a:prstGeom prst="rect">
            <a:avLst/>
          </a:prstGeom>
          <a:noFill/>
        </p:spPr>
        <p:txBody>
          <a:bodyPr wrap="none" rtlCol="0">
            <a:spAutoFit/>
          </a:bodyPr>
          <a:lstStyle/>
          <a:p>
            <a:r>
              <a:rPr lang="en-US" dirty="0">
                <a:latin typeface="Comic Sans MS" panose="030F0702030302020204" pitchFamily="66" charset="0"/>
              </a:rPr>
              <a:t>Crystal is very thin (conventionally) if the reduced length </a:t>
            </a:r>
            <a:r>
              <a:rPr lang="en-US" b="1" dirty="0" err="1"/>
              <a:t>Λ</a:t>
            </a:r>
            <a:r>
              <a:rPr lang="en-US" b="1" dirty="0"/>
              <a:t> ⩽ 0.25 </a:t>
            </a:r>
          </a:p>
        </p:txBody>
      </p:sp>
      <p:sp>
        <p:nvSpPr>
          <p:cNvPr id="17" name="TextBox 16">
            <a:extLst>
              <a:ext uri="{FF2B5EF4-FFF2-40B4-BE49-F238E27FC236}">
                <a16:creationId xmlns:a16="http://schemas.microsoft.com/office/drawing/2014/main" id="{2CA0D683-CCA6-F8C2-C648-721B5FB618A4}"/>
              </a:ext>
            </a:extLst>
          </p:cNvPr>
          <p:cNvSpPr txBox="1"/>
          <p:nvPr/>
        </p:nvSpPr>
        <p:spPr>
          <a:xfrm>
            <a:off x="146196" y="3121223"/>
            <a:ext cx="3688830" cy="307777"/>
          </a:xfrm>
          <a:prstGeom prst="rect">
            <a:avLst/>
          </a:prstGeom>
          <a:solidFill>
            <a:srgbClr val="92D050"/>
          </a:solidFill>
        </p:spPr>
        <p:txBody>
          <a:bodyPr wrap="none" rtlCol="0">
            <a:spAutoFit/>
          </a:bodyPr>
          <a:lstStyle/>
          <a:p>
            <a:r>
              <a:rPr lang="en-US" sz="1400" dirty="0" err="1"/>
              <a:t>Λ</a:t>
            </a:r>
            <a:r>
              <a:rPr lang="en-US" sz="1400" dirty="0"/>
              <a:t> = </a:t>
            </a:r>
            <a:r>
              <a:rPr lang="en-US" sz="1400" dirty="0" err="1">
                <a:latin typeface="Comic Sans MS" panose="030F0702030302020204" pitchFamily="66" charset="0"/>
              </a:rPr>
              <a:t>f</a:t>
            </a:r>
            <a:r>
              <a:rPr lang="en-US" sz="1400" baseline="-25000" dirty="0" err="1">
                <a:latin typeface="Comic Sans MS" panose="030F0702030302020204" pitchFamily="66" charset="0"/>
              </a:rPr>
              <a:t>channeling</a:t>
            </a:r>
            <a:r>
              <a:rPr lang="en-US" sz="1400" dirty="0">
                <a:latin typeface="Comic Sans MS" panose="030F0702030302020204" pitchFamily="66" charset="0"/>
              </a:rPr>
              <a:t>× 𝓁</a:t>
            </a:r>
            <a:r>
              <a:rPr lang="en-US" sz="1400" baseline="-25000" dirty="0">
                <a:latin typeface="Comic Sans MS" panose="030F0702030302020204" pitchFamily="66" charset="0"/>
              </a:rPr>
              <a:t>crystal </a:t>
            </a:r>
            <a:r>
              <a:rPr lang="en-US" sz="1400" dirty="0">
                <a:latin typeface="Comic Sans MS" panose="030F0702030302020204" pitchFamily="66" charset="0"/>
              </a:rPr>
              <a:t>/ </a:t>
            </a:r>
            <a:r>
              <a:rPr lang="en-US" sz="1400" dirty="0" err="1">
                <a:latin typeface="Comic Sans MS" panose="030F0702030302020204" pitchFamily="66" charset="0"/>
              </a:rPr>
              <a:t>v</a:t>
            </a:r>
            <a:r>
              <a:rPr lang="en-US" sz="1400" baseline="-25000" dirty="0" err="1">
                <a:latin typeface="Comic Sans MS" panose="030F0702030302020204" pitchFamily="66" charset="0"/>
              </a:rPr>
              <a:t>particle</a:t>
            </a:r>
            <a:r>
              <a:rPr lang="en-US" sz="1400" dirty="0">
                <a:latin typeface="Comic Sans MS" panose="030F0702030302020204" pitchFamily="66" charset="0"/>
              </a:rPr>
              <a:t>= 𝓁</a:t>
            </a:r>
            <a:r>
              <a:rPr lang="en-US" sz="1400" baseline="-25000" dirty="0">
                <a:latin typeface="Comic Sans MS" panose="030F0702030302020204" pitchFamily="66" charset="0"/>
              </a:rPr>
              <a:t>crystal </a:t>
            </a:r>
            <a:r>
              <a:rPr lang="en-US" sz="1400" dirty="0"/>
              <a:t>/ 𝜆</a:t>
            </a:r>
            <a:r>
              <a:rPr lang="en-US" sz="1400" baseline="-25000" dirty="0"/>
              <a:t>particle</a:t>
            </a:r>
            <a:endParaRPr lang="en-US" sz="1400" dirty="0"/>
          </a:p>
        </p:txBody>
      </p:sp>
      <p:sp>
        <p:nvSpPr>
          <p:cNvPr id="19" name="TextBox 18">
            <a:extLst>
              <a:ext uri="{FF2B5EF4-FFF2-40B4-BE49-F238E27FC236}">
                <a16:creationId xmlns:a16="http://schemas.microsoft.com/office/drawing/2014/main" id="{C865D691-EDF5-745A-88B1-BE6945C6F6F8}"/>
              </a:ext>
            </a:extLst>
          </p:cNvPr>
          <p:cNvSpPr txBox="1"/>
          <p:nvPr/>
        </p:nvSpPr>
        <p:spPr>
          <a:xfrm>
            <a:off x="3720065" y="3122541"/>
            <a:ext cx="4164833" cy="307777"/>
          </a:xfrm>
          <a:prstGeom prst="rect">
            <a:avLst/>
          </a:prstGeom>
          <a:solidFill>
            <a:srgbClr val="FFFF00"/>
          </a:solidFill>
        </p:spPr>
        <p:txBody>
          <a:bodyPr wrap="square" rtlCol="0">
            <a:spAutoFit/>
          </a:bodyPr>
          <a:lstStyle/>
          <a:p>
            <a:pPr algn="ctr"/>
            <a:r>
              <a:rPr lang="en-US" sz="1400" dirty="0">
                <a:latin typeface="Comic Sans MS" panose="030F0702030302020204" pitchFamily="66" charset="0"/>
              </a:rPr>
              <a:t>In H8 using a 15 </a:t>
            </a:r>
            <a:r>
              <a:rPr lang="en-US" sz="1400" dirty="0" err="1">
                <a:latin typeface="Comic Sans MS" panose="030F0702030302020204" pitchFamily="66" charset="0"/>
              </a:rPr>
              <a:t>μm</a:t>
            </a:r>
            <a:r>
              <a:rPr lang="en-US" sz="1400" dirty="0">
                <a:latin typeface="Comic Sans MS" panose="030F0702030302020204" pitchFamily="66" charset="0"/>
              </a:rPr>
              <a:t> crystal at 180 GeV</a:t>
            </a:r>
            <a:r>
              <a:rPr lang="en-US" sz="1400" dirty="0"/>
              <a:t>:  </a:t>
            </a:r>
            <a:r>
              <a:rPr lang="en-US" sz="1400" b="1" dirty="0" err="1"/>
              <a:t>Λ</a:t>
            </a:r>
            <a:r>
              <a:rPr lang="en-US" sz="1400" b="1" dirty="0"/>
              <a:t> = 0.37 </a:t>
            </a:r>
          </a:p>
        </p:txBody>
      </p:sp>
      <p:pic>
        <p:nvPicPr>
          <p:cNvPr id="2" name="Immagine 82">
            <a:extLst>
              <a:ext uri="{FF2B5EF4-FFF2-40B4-BE49-F238E27FC236}">
                <a16:creationId xmlns:a16="http://schemas.microsoft.com/office/drawing/2014/main" id="{85FF0E77-20C0-A311-FD40-E7A5F9D781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0452" y="0"/>
            <a:ext cx="1390443" cy="724992"/>
          </a:xfrm>
          <a:prstGeom prst="rect">
            <a:avLst/>
          </a:prstGeom>
        </p:spPr>
      </p:pic>
    </p:spTree>
    <p:extLst>
      <p:ext uri="{BB962C8B-B14F-4D97-AF65-F5344CB8AC3E}">
        <p14:creationId xmlns:p14="http://schemas.microsoft.com/office/powerpoint/2010/main" val="653347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1BB9-D849-07FB-9626-AFED93C33D86}"/>
              </a:ext>
            </a:extLst>
          </p:cNvPr>
          <p:cNvSpPr>
            <a:spLocks noGrp="1"/>
          </p:cNvSpPr>
          <p:nvPr>
            <p:ph type="title"/>
          </p:nvPr>
        </p:nvSpPr>
        <p:spPr>
          <a:xfrm>
            <a:off x="3151954" y="0"/>
            <a:ext cx="10065894" cy="1325563"/>
          </a:xfrm>
        </p:spPr>
        <p:txBody>
          <a:bodyPr>
            <a:normAutofit/>
          </a:bodyPr>
          <a:lstStyle/>
          <a:p>
            <a:r>
              <a:rPr lang="en-US" sz="2800" dirty="0"/>
              <a:t>Crystal assisted Extraction for medical machines</a:t>
            </a:r>
          </a:p>
        </p:txBody>
      </p:sp>
      <p:pic>
        <p:nvPicPr>
          <p:cNvPr id="7" name="Content Placeholder 6">
            <a:extLst>
              <a:ext uri="{FF2B5EF4-FFF2-40B4-BE49-F238E27FC236}">
                <a16:creationId xmlns:a16="http://schemas.microsoft.com/office/drawing/2014/main" id="{B87E3050-A2FC-D993-5D89-7FF508FE61B8}"/>
              </a:ext>
            </a:extLst>
          </p:cNvPr>
          <p:cNvPicPr>
            <a:picLocks noGrp="1" noChangeAspect="1"/>
          </p:cNvPicPr>
          <p:nvPr>
            <p:ph idx="1"/>
          </p:nvPr>
        </p:nvPicPr>
        <p:blipFill>
          <a:blip r:embed="rId2"/>
          <a:stretch>
            <a:fillRect/>
          </a:stretch>
        </p:blipFill>
        <p:spPr>
          <a:xfrm>
            <a:off x="4479240" y="1791318"/>
            <a:ext cx="4018365" cy="2960901"/>
          </a:xfrm>
          <a:prstGeom prst="rect">
            <a:avLst/>
          </a:prstGeom>
        </p:spPr>
      </p:pic>
      <p:pic>
        <p:nvPicPr>
          <p:cNvPr id="5" name="Picture 4">
            <a:extLst>
              <a:ext uri="{FF2B5EF4-FFF2-40B4-BE49-F238E27FC236}">
                <a16:creationId xmlns:a16="http://schemas.microsoft.com/office/drawing/2014/main" id="{42656B5B-4532-21FE-6507-0868E6AFE1FF}"/>
              </a:ext>
            </a:extLst>
          </p:cNvPr>
          <p:cNvPicPr>
            <a:picLocks noChangeAspect="1"/>
          </p:cNvPicPr>
          <p:nvPr/>
        </p:nvPicPr>
        <p:blipFill>
          <a:blip r:embed="rId3"/>
          <a:stretch>
            <a:fillRect/>
          </a:stretch>
        </p:blipFill>
        <p:spPr>
          <a:xfrm>
            <a:off x="198695" y="2110290"/>
            <a:ext cx="4018365" cy="3017096"/>
          </a:xfrm>
          <a:prstGeom prst="rect">
            <a:avLst/>
          </a:prstGeom>
        </p:spPr>
      </p:pic>
      <p:sp>
        <p:nvSpPr>
          <p:cNvPr id="8" name="TextBox 7">
            <a:extLst>
              <a:ext uri="{FF2B5EF4-FFF2-40B4-BE49-F238E27FC236}">
                <a16:creationId xmlns:a16="http://schemas.microsoft.com/office/drawing/2014/main" id="{27530ED6-8F1D-2B82-647D-3D690EA18924}"/>
              </a:ext>
            </a:extLst>
          </p:cNvPr>
          <p:cNvSpPr txBox="1"/>
          <p:nvPr/>
        </p:nvSpPr>
        <p:spPr>
          <a:xfrm>
            <a:off x="329785" y="5398549"/>
            <a:ext cx="11338425" cy="646331"/>
          </a:xfrm>
          <a:prstGeom prst="rect">
            <a:avLst/>
          </a:prstGeom>
          <a:noFill/>
        </p:spPr>
        <p:txBody>
          <a:bodyPr wrap="none" rtlCol="0">
            <a:spAutoFit/>
          </a:bodyPr>
          <a:lstStyle/>
          <a:p>
            <a:r>
              <a:rPr lang="en-US" dirty="0"/>
              <a:t>The next step is a theoretical and simulation work (to be done at INFN and CERN) to establish a final</a:t>
            </a:r>
          </a:p>
          <a:p>
            <a:r>
              <a:rPr lang="en-US" dirty="0"/>
              <a:t>Extraction strategy for CNAO and medical machines in general (collaboration with </a:t>
            </a:r>
            <a:r>
              <a:rPr lang="en-US" dirty="0" err="1"/>
              <a:t>Medaustron</a:t>
            </a:r>
            <a:r>
              <a:rPr lang="en-US" dirty="0"/>
              <a:t> to be investigated) </a:t>
            </a:r>
          </a:p>
        </p:txBody>
      </p:sp>
      <p:pic>
        <p:nvPicPr>
          <p:cNvPr id="10" name="Picture 9">
            <a:extLst>
              <a:ext uri="{FF2B5EF4-FFF2-40B4-BE49-F238E27FC236}">
                <a16:creationId xmlns:a16="http://schemas.microsoft.com/office/drawing/2014/main" id="{B1B4482C-E789-E8A4-8FD6-2B4A2D22CC81}"/>
              </a:ext>
            </a:extLst>
          </p:cNvPr>
          <p:cNvPicPr>
            <a:picLocks noChangeAspect="1"/>
          </p:cNvPicPr>
          <p:nvPr/>
        </p:nvPicPr>
        <p:blipFill>
          <a:blip r:embed="rId4"/>
          <a:stretch>
            <a:fillRect/>
          </a:stretch>
        </p:blipFill>
        <p:spPr>
          <a:xfrm>
            <a:off x="8572557" y="955962"/>
            <a:ext cx="3619444" cy="2406093"/>
          </a:xfrm>
          <a:prstGeom prst="rect">
            <a:avLst/>
          </a:prstGeom>
        </p:spPr>
      </p:pic>
    </p:spTree>
    <p:extLst>
      <p:ext uri="{BB962C8B-B14F-4D97-AF65-F5344CB8AC3E}">
        <p14:creationId xmlns:p14="http://schemas.microsoft.com/office/powerpoint/2010/main" val="2586672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0399F-DEF0-4369-3717-AC5B986ACDDD}"/>
              </a:ext>
            </a:extLst>
          </p:cNvPr>
          <p:cNvSpPr>
            <a:spLocks noGrp="1"/>
          </p:cNvSpPr>
          <p:nvPr>
            <p:ph type="title"/>
          </p:nvPr>
        </p:nvSpPr>
        <p:spPr>
          <a:xfrm>
            <a:off x="770741" y="0"/>
            <a:ext cx="10515600" cy="1325563"/>
          </a:xfrm>
        </p:spPr>
        <p:txBody>
          <a:bodyPr/>
          <a:lstStyle/>
          <a:p>
            <a:pPr algn="ctr"/>
            <a:r>
              <a:rPr lang="en-US" dirty="0"/>
              <a:t>SUMMARY</a:t>
            </a:r>
          </a:p>
        </p:txBody>
      </p:sp>
      <p:graphicFrame>
        <p:nvGraphicFramePr>
          <p:cNvPr id="4" name="Content Placeholder 3">
            <a:extLst>
              <a:ext uri="{FF2B5EF4-FFF2-40B4-BE49-F238E27FC236}">
                <a16:creationId xmlns:a16="http://schemas.microsoft.com/office/drawing/2014/main" id="{3DB32116-F3CC-38D8-F5B1-5403CD47CD71}"/>
              </a:ext>
            </a:extLst>
          </p:cNvPr>
          <p:cNvGraphicFramePr>
            <a:graphicFrameLocks noGrp="1"/>
          </p:cNvGraphicFramePr>
          <p:nvPr>
            <p:ph idx="1"/>
            <p:extLst>
              <p:ext uri="{D42A27DB-BD31-4B8C-83A1-F6EECF244321}">
                <p14:modId xmlns:p14="http://schemas.microsoft.com/office/powerpoint/2010/main" val="1269603773"/>
              </p:ext>
            </p:extLst>
          </p:nvPr>
        </p:nvGraphicFramePr>
        <p:xfrm>
          <a:off x="770741" y="1325563"/>
          <a:ext cx="10515597" cy="52222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423297272"/>
                    </a:ext>
                  </a:extLst>
                </a:gridCol>
                <a:gridCol w="3505199">
                  <a:extLst>
                    <a:ext uri="{9D8B030D-6E8A-4147-A177-3AD203B41FA5}">
                      <a16:colId xmlns:a16="http://schemas.microsoft.com/office/drawing/2014/main" val="534915227"/>
                    </a:ext>
                  </a:extLst>
                </a:gridCol>
                <a:gridCol w="3505199">
                  <a:extLst>
                    <a:ext uri="{9D8B030D-6E8A-4147-A177-3AD203B41FA5}">
                      <a16:colId xmlns:a16="http://schemas.microsoft.com/office/drawing/2014/main" val="651835051"/>
                    </a:ext>
                  </a:extLst>
                </a:gridCol>
              </a:tblGrid>
              <a:tr h="370840">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3609511"/>
                  </a:ext>
                </a:extLst>
              </a:tr>
              <a:tr h="370840">
                <a:tc>
                  <a:txBody>
                    <a:bodyPr/>
                    <a:lstStyle/>
                    <a:p>
                      <a:r>
                        <a:rPr lang="en-US" dirty="0"/>
                        <a:t>Intense positrons sources</a:t>
                      </a:r>
                    </a:p>
                  </a:txBody>
                  <a:tcPr/>
                </a:tc>
                <a:tc>
                  <a:txBody>
                    <a:bodyPr/>
                    <a:lstStyle/>
                    <a:p>
                      <a:r>
                        <a:rPr lang="en-US" dirty="0"/>
                        <a:t>INFN Fe - Laura Bandiera</a:t>
                      </a:r>
                    </a:p>
                  </a:txBody>
                  <a:tcPr/>
                </a:tc>
                <a:tc>
                  <a:txBody>
                    <a:bodyPr/>
                    <a:lstStyle/>
                    <a:p>
                      <a:r>
                        <a:rPr lang="en-US" sz="1800" i="1" u="sng" dirty="0">
                          <a:solidFill>
                            <a:schemeClr val="accent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bandiera@fe.infn.it</a:t>
                      </a:r>
                      <a:endParaRPr lang="en-US" dirty="0"/>
                    </a:p>
                  </a:txBody>
                  <a:tcPr/>
                </a:tc>
                <a:extLst>
                  <a:ext uri="{0D108BD9-81ED-4DB2-BD59-A6C34878D82A}">
                    <a16:rowId xmlns:a16="http://schemas.microsoft.com/office/drawing/2014/main" val="205769065"/>
                  </a:ext>
                </a:extLst>
              </a:tr>
              <a:tr h="370840">
                <a:tc>
                  <a:txBody>
                    <a:bodyPr/>
                    <a:lstStyle/>
                    <a:p>
                      <a:r>
                        <a:rPr lang="en-US" dirty="0"/>
                        <a:t>Curved crystal technology for particle accelerators</a:t>
                      </a:r>
                    </a:p>
                  </a:txBody>
                  <a:tcPr/>
                </a:tc>
                <a:tc>
                  <a:txBody>
                    <a:bodyPr/>
                    <a:lstStyle/>
                    <a:p>
                      <a:r>
                        <a:rPr lang="en-US" dirty="0"/>
                        <a:t>INFN Fe - Andrea </a:t>
                      </a:r>
                      <a:r>
                        <a:rPr lang="en-US" dirty="0" err="1"/>
                        <a:t>Mazzolari</a:t>
                      </a:r>
                      <a:r>
                        <a:rPr lang="en-US" dirty="0"/>
                        <a:t>, Marco </a:t>
                      </a:r>
                      <a:r>
                        <a:rPr lang="en-US" dirty="0" err="1"/>
                        <a:t>Romagnoni</a:t>
                      </a:r>
                      <a:endParaRPr lang="en-US" dirty="0"/>
                    </a:p>
                  </a:txBody>
                  <a:tcPr/>
                </a:tc>
                <a:tc>
                  <a:txBody>
                    <a:bodyPr/>
                    <a:lstStyle/>
                    <a:p>
                      <a:r>
                        <a:rPr lang="en-US" sz="1800" i="1" u="sng" kern="1200" dirty="0">
                          <a:solidFill>
                            <a:schemeClr val="accen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mazzolari@fe.infn.it</a:t>
                      </a:r>
                      <a:r>
                        <a:rPr lang="en-US" sz="1800" i="1" u="sng" kern="1200" dirty="0">
                          <a:solidFill>
                            <a:schemeClr val="accent1"/>
                          </a:solidFill>
                          <a:latin typeface="Calibri"/>
                          <a:ea typeface="Calibri"/>
                          <a:cs typeface="Calibri"/>
                          <a:sym typeface="Calibri"/>
                        </a:rPr>
                        <a:t> </a:t>
                      </a:r>
                    </a:p>
                    <a:p>
                      <a:r>
                        <a:rPr lang="en-US" sz="1800" i="1" u="sng" kern="1200" dirty="0">
                          <a:solidFill>
                            <a:schemeClr val="accen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rmgmrc@unife.it</a:t>
                      </a:r>
                      <a:r>
                        <a:rPr lang="en-US" sz="1800" i="1" u="sng" kern="1200" dirty="0">
                          <a:solidFill>
                            <a:schemeClr val="accent1"/>
                          </a:solidFill>
                          <a:latin typeface="Calibri"/>
                          <a:ea typeface="Calibri"/>
                          <a:cs typeface="Calibri"/>
                          <a:sym typeface="Calibri"/>
                        </a:rPr>
                        <a:t> </a:t>
                      </a:r>
                      <a:endParaRPr lang="en-US" sz="1800" i="1" u="sng" kern="1200" dirty="0">
                        <a:solidFill>
                          <a:schemeClr val="accent1"/>
                        </a:solidFill>
                        <a:latin typeface="Calibri"/>
                        <a:ea typeface="Calibri"/>
                        <a:cs typeface="Calibri"/>
                      </a:endParaRPr>
                    </a:p>
                  </a:txBody>
                  <a:tcPr/>
                </a:tc>
                <a:extLst>
                  <a:ext uri="{0D108BD9-81ED-4DB2-BD59-A6C34878D82A}">
                    <a16:rowId xmlns:a16="http://schemas.microsoft.com/office/drawing/2014/main" val="714212689"/>
                  </a:ext>
                </a:extLst>
              </a:tr>
              <a:tr h="370840">
                <a:tc>
                  <a:txBody>
                    <a:bodyPr/>
                    <a:lstStyle/>
                    <a:p>
                      <a:r>
                        <a:rPr lang="en-US" sz="1800" dirty="0">
                          <a:latin typeface="Roboto"/>
                          <a:ea typeface="Roboto"/>
                          <a:cs typeface="Roboto"/>
                          <a:sym typeface="Roboto"/>
                        </a:rPr>
                        <a:t>Laser-driven plasma </a:t>
                      </a:r>
                      <a:r>
                        <a:rPr lang="en-US" sz="1800" dirty="0" err="1">
                          <a:latin typeface="Roboto"/>
                          <a:ea typeface="Roboto"/>
                          <a:cs typeface="Roboto"/>
                          <a:sym typeface="Roboto"/>
                        </a:rPr>
                        <a:t>wakefield</a:t>
                      </a:r>
                      <a:r>
                        <a:rPr lang="en-US" sz="1800" dirty="0">
                          <a:latin typeface="Roboto"/>
                          <a:ea typeface="Roboto"/>
                          <a:cs typeface="Roboto"/>
                          <a:sym typeface="Roboto"/>
                        </a:rPr>
                        <a:t> acceleration in CNT</a:t>
                      </a:r>
                      <a:endParaRPr lang="en-US" dirty="0"/>
                    </a:p>
                  </a:txBody>
                  <a:tcPr/>
                </a:tc>
                <a:tc>
                  <a:txBody>
                    <a:bodyPr/>
                    <a:lstStyle/>
                    <a:p>
                      <a:r>
                        <a:rPr lang="en-US" dirty="0"/>
                        <a:t>INFN Fe – Alexei </a:t>
                      </a:r>
                      <a:r>
                        <a:rPr lang="en-US" dirty="0" err="1"/>
                        <a:t>Sytov</a:t>
                      </a:r>
                      <a:endParaRPr lang="en-US" dirty="0"/>
                    </a:p>
                  </a:txBody>
                  <a:tcPr/>
                </a:tc>
                <a:tc>
                  <a:txBody>
                    <a:bodyPr/>
                    <a:lstStyle/>
                    <a:p>
                      <a:r>
                        <a:rPr lang="en-US" sz="1800" i="1" u="sng" kern="1200" dirty="0">
                          <a:solidFill>
                            <a:schemeClr val="accen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sytov@fe.infn.it</a:t>
                      </a:r>
                      <a:r>
                        <a:rPr lang="en-US" sz="1800" i="1" u="sng" kern="1200" dirty="0">
                          <a:solidFill>
                            <a:schemeClr val="accent1"/>
                          </a:solidFill>
                          <a:latin typeface="Calibri"/>
                          <a:ea typeface="Calibri"/>
                          <a:cs typeface="Calibri"/>
                          <a:sym typeface="Calibri"/>
                        </a:rPr>
                        <a:t> </a:t>
                      </a:r>
                      <a:endParaRPr lang="en-US" sz="1800" i="1" u="sng" kern="1200" dirty="0">
                        <a:solidFill>
                          <a:schemeClr val="accent1"/>
                        </a:solidFill>
                        <a:latin typeface="Calibri"/>
                        <a:ea typeface="Calibri"/>
                        <a:cs typeface="Calibri"/>
                      </a:endParaRPr>
                    </a:p>
                  </a:txBody>
                  <a:tcPr/>
                </a:tc>
                <a:extLst>
                  <a:ext uri="{0D108BD9-81ED-4DB2-BD59-A6C34878D82A}">
                    <a16:rowId xmlns:a16="http://schemas.microsoft.com/office/drawing/2014/main" val="4244403330"/>
                  </a:ext>
                </a:extLst>
              </a:tr>
              <a:tr h="370840">
                <a:tc>
                  <a:txBody>
                    <a:bodyPr/>
                    <a:lstStyle/>
                    <a:p>
                      <a:r>
                        <a:rPr lang="en-US" dirty="0"/>
                        <a:t>Machine-Detector Interface at FCC-ee</a:t>
                      </a:r>
                    </a:p>
                  </a:txBody>
                  <a:tcPr/>
                </a:tc>
                <a:tc>
                  <a:txBody>
                    <a:bodyPr/>
                    <a:lstStyle/>
                    <a:p>
                      <a:r>
                        <a:rPr lang="en-US" dirty="0"/>
                        <a:t>INFN LNF – Manuela Boscolo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i="1" u="sng" kern="1200" dirty="0">
                          <a:solidFill>
                            <a:schemeClr val="accent1"/>
                          </a:solidFill>
                          <a:latin typeface="Calibri"/>
                          <a:ea typeface="Calibri"/>
                          <a:cs typeface="Calibri"/>
                          <a:hlinkClick r:id="rId6">
                            <a:extLst>
                              <a:ext uri="{A12FA001-AC4F-418D-AE19-62706E023703}">
                                <ahyp:hlinkClr xmlns:ahyp="http://schemas.microsoft.com/office/drawing/2018/hyperlinkcolor" val="tx"/>
                              </a:ext>
                            </a:extLst>
                          </a:hlinkClick>
                        </a:rPr>
                        <a:t>manuela.boscolo@lnf.infn.it</a:t>
                      </a:r>
                      <a:endParaRPr lang="en-FR" sz="1800" i="1" u="sng" kern="1200" dirty="0">
                        <a:solidFill>
                          <a:schemeClr val="accent1"/>
                        </a:solidFill>
                        <a:latin typeface="Calibri"/>
                        <a:ea typeface="Calibri"/>
                        <a:cs typeface="Calibri"/>
                      </a:endParaRPr>
                    </a:p>
                    <a:p>
                      <a:endParaRPr lang="en-US" sz="1800" i="1" u="sng" kern="1200" dirty="0">
                        <a:solidFill>
                          <a:schemeClr val="accent1"/>
                        </a:solidFill>
                        <a:latin typeface="Calibri"/>
                        <a:ea typeface="Calibri"/>
                        <a:cs typeface="Calibri"/>
                      </a:endParaRPr>
                    </a:p>
                  </a:txBody>
                  <a:tcPr/>
                </a:tc>
                <a:extLst>
                  <a:ext uri="{0D108BD9-81ED-4DB2-BD59-A6C34878D82A}">
                    <a16:rowId xmlns:a16="http://schemas.microsoft.com/office/drawing/2014/main" val="350307791"/>
                  </a:ext>
                </a:extLst>
              </a:tr>
              <a:tr h="370840">
                <a:tc>
                  <a:txBody>
                    <a:bodyPr/>
                    <a:lstStyle/>
                    <a:p>
                      <a:r>
                        <a:rPr lang="en-US" dirty="0"/>
                        <a:t>Low Z absorbers for muon collider. Material characterization</a:t>
                      </a:r>
                    </a:p>
                  </a:txBody>
                  <a:tcPr/>
                </a:tc>
                <a:tc>
                  <a:txBody>
                    <a:bodyPr/>
                    <a:lstStyle/>
                    <a:p>
                      <a:r>
                        <a:rPr lang="en-US" dirty="0"/>
                        <a:t>INFN Roma1 – Matteo Bauce</a:t>
                      </a:r>
                    </a:p>
                  </a:txBody>
                  <a:tcPr/>
                </a:tc>
                <a:tc>
                  <a:txBody>
                    <a:bodyPr/>
                    <a:lstStyle/>
                    <a:p>
                      <a:r>
                        <a:rPr lang="en-US" sz="1800" i="1" u="sng" kern="1200" dirty="0">
                          <a:solidFill>
                            <a:schemeClr val="accent1"/>
                          </a:solidFill>
                          <a:latin typeface="Calibri"/>
                          <a:ea typeface="Calibri"/>
                          <a:cs typeface="Calibri"/>
                        </a:rPr>
                        <a:t>matteo.bauce@roma1.infn.it</a:t>
                      </a:r>
                    </a:p>
                  </a:txBody>
                  <a:tcPr/>
                </a:tc>
                <a:extLst>
                  <a:ext uri="{0D108BD9-81ED-4DB2-BD59-A6C34878D82A}">
                    <a16:rowId xmlns:a16="http://schemas.microsoft.com/office/drawing/2014/main" val="3666125441"/>
                  </a:ext>
                </a:extLst>
              </a:tr>
              <a:tr h="370840">
                <a:tc>
                  <a:txBody>
                    <a:bodyPr/>
                    <a:lstStyle/>
                    <a:p>
                      <a:r>
                        <a:rPr lang="en-US" dirty="0"/>
                        <a:t>UA9, beam merging data analysis and alternative configurations</a:t>
                      </a:r>
                    </a:p>
                  </a:txBody>
                  <a:tcPr/>
                </a:tc>
                <a:tc>
                  <a:txBody>
                    <a:bodyPr/>
                    <a:lstStyle/>
                    <a:p>
                      <a:r>
                        <a:rPr lang="en-US" dirty="0"/>
                        <a:t>INFN Roma1 – Alessandro Variola</a:t>
                      </a:r>
                    </a:p>
                  </a:txBody>
                  <a:tcPr/>
                </a:tc>
                <a:tc>
                  <a:txBody>
                    <a:bodyPr/>
                    <a:lstStyle/>
                    <a:p>
                      <a:r>
                        <a:rPr lang="en-US" sz="1800" i="1" u="sng" kern="1200" dirty="0">
                          <a:solidFill>
                            <a:schemeClr val="accent1"/>
                          </a:solidFill>
                          <a:latin typeface="Calibri"/>
                          <a:ea typeface="Calibri"/>
                          <a:cs typeface="Calibri"/>
                        </a:rPr>
                        <a:t>alessandro.variola@roma1.infn.it</a:t>
                      </a:r>
                    </a:p>
                  </a:txBody>
                  <a:tcPr/>
                </a:tc>
                <a:extLst>
                  <a:ext uri="{0D108BD9-81ED-4DB2-BD59-A6C34878D82A}">
                    <a16:rowId xmlns:a16="http://schemas.microsoft.com/office/drawing/2014/main" val="2895611589"/>
                  </a:ext>
                </a:extLst>
              </a:tr>
              <a:tr h="370840">
                <a:tc>
                  <a:txBody>
                    <a:bodyPr/>
                    <a:lstStyle/>
                    <a:p>
                      <a:r>
                        <a:rPr lang="en-US" dirty="0"/>
                        <a:t>UA9 high energy crystal rainbow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INFN Roma1 – Alessandro Variola</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u="sng" kern="1200" dirty="0">
                          <a:solidFill>
                            <a:schemeClr val="accent1"/>
                          </a:solidFill>
                          <a:latin typeface="Calibri"/>
                          <a:ea typeface="Calibri"/>
                          <a:cs typeface="Calibri"/>
                        </a:rPr>
                        <a:t>alessandro.variola@roma1.infn.it</a:t>
                      </a:r>
                    </a:p>
                    <a:p>
                      <a:endParaRPr lang="en-US" dirty="0"/>
                    </a:p>
                  </a:txBody>
                  <a:tcPr/>
                </a:tc>
                <a:extLst>
                  <a:ext uri="{0D108BD9-81ED-4DB2-BD59-A6C34878D82A}">
                    <a16:rowId xmlns:a16="http://schemas.microsoft.com/office/drawing/2014/main" val="1425562427"/>
                  </a:ext>
                </a:extLst>
              </a:tr>
              <a:tr h="370840">
                <a:tc>
                  <a:txBody>
                    <a:bodyPr/>
                    <a:lstStyle/>
                    <a:p>
                      <a:r>
                        <a:rPr lang="en-US" dirty="0"/>
                        <a:t>Crystal extraction with medical machines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INFN Roma1 – Alessandro Variola</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u="sng" kern="1200" dirty="0">
                          <a:solidFill>
                            <a:schemeClr val="accent1"/>
                          </a:solidFill>
                          <a:latin typeface="Calibri"/>
                          <a:ea typeface="Calibri"/>
                          <a:cs typeface="Calibri"/>
                        </a:rPr>
                        <a:t>alessandro.variola@roma1.infn.it</a:t>
                      </a:r>
                    </a:p>
                    <a:p>
                      <a:endParaRPr lang="en-US" dirty="0"/>
                    </a:p>
                  </a:txBody>
                  <a:tcPr/>
                </a:tc>
                <a:extLst>
                  <a:ext uri="{0D108BD9-81ED-4DB2-BD59-A6C34878D82A}">
                    <a16:rowId xmlns:a16="http://schemas.microsoft.com/office/drawing/2014/main" val="1591842880"/>
                  </a:ext>
                </a:extLst>
              </a:tr>
            </a:tbl>
          </a:graphicData>
        </a:graphic>
      </p:graphicFrame>
    </p:spTree>
    <p:extLst>
      <p:ext uri="{BB962C8B-B14F-4D97-AF65-F5344CB8AC3E}">
        <p14:creationId xmlns:p14="http://schemas.microsoft.com/office/powerpoint/2010/main" val="1026116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8831-D8A4-B1B9-2934-EC7524869905}"/>
              </a:ext>
            </a:extLst>
          </p:cNvPr>
          <p:cNvSpPr>
            <a:spLocks noGrp="1"/>
          </p:cNvSpPr>
          <p:nvPr>
            <p:ph type="title"/>
          </p:nvPr>
        </p:nvSpPr>
        <p:spPr>
          <a:xfrm>
            <a:off x="1676400" y="500062"/>
            <a:ext cx="10515600" cy="1325563"/>
          </a:xfrm>
        </p:spPr>
        <p:txBody>
          <a:bodyPr/>
          <a:lstStyle/>
          <a:p>
            <a:r>
              <a:rPr lang="en-US" dirty="0"/>
              <a:t>Why a thesis on these topics?</a:t>
            </a:r>
          </a:p>
        </p:txBody>
      </p:sp>
      <p:sp>
        <p:nvSpPr>
          <p:cNvPr id="3" name="Content Placeholder 2">
            <a:extLst>
              <a:ext uri="{FF2B5EF4-FFF2-40B4-BE49-F238E27FC236}">
                <a16:creationId xmlns:a16="http://schemas.microsoft.com/office/drawing/2014/main" id="{AAB0A6A2-23EA-6C62-F70D-5F8F2AF0C5AB}"/>
              </a:ext>
            </a:extLst>
          </p:cNvPr>
          <p:cNvSpPr>
            <a:spLocks noGrp="1"/>
          </p:cNvSpPr>
          <p:nvPr>
            <p:ph idx="1"/>
          </p:nvPr>
        </p:nvSpPr>
        <p:spPr>
          <a:xfrm>
            <a:off x="1003092" y="1930556"/>
            <a:ext cx="10515600" cy="4351338"/>
          </a:xfrm>
        </p:spPr>
        <p:txBody>
          <a:bodyPr/>
          <a:lstStyle/>
          <a:p>
            <a:r>
              <a:rPr lang="en-US" dirty="0"/>
              <a:t>Particle sources, interactions points, beam interactions with materials </a:t>
            </a:r>
            <a:r>
              <a:rPr lang="en-US" dirty="0" err="1"/>
              <a:t>etc</a:t>
            </a:r>
            <a:r>
              <a:rPr lang="en-US" dirty="0"/>
              <a:t> </a:t>
            </a:r>
            <a:r>
              <a:rPr lang="en-US" dirty="0" err="1"/>
              <a:t>etc</a:t>
            </a:r>
            <a:r>
              <a:rPr lang="en-US" dirty="0"/>
              <a:t>…</a:t>
            </a:r>
          </a:p>
          <a:p>
            <a:r>
              <a:rPr lang="en-US" dirty="0"/>
              <a:t>These are extremely multidisciplinary (beam physics and dynamics, production mechanisms, particle –matter interactions, complex systems…</a:t>
            </a:r>
            <a:r>
              <a:rPr lang="en-US" dirty="0" err="1"/>
              <a:t>etc</a:t>
            </a:r>
            <a:r>
              <a:rPr lang="en-US" dirty="0"/>
              <a:t> </a:t>
            </a:r>
            <a:r>
              <a:rPr lang="en-US" dirty="0" err="1"/>
              <a:t>etc</a:t>
            </a:r>
            <a:r>
              <a:rPr lang="en-US" dirty="0"/>
              <a:t>)</a:t>
            </a:r>
          </a:p>
          <a:p>
            <a:r>
              <a:rPr lang="en-US" dirty="0"/>
              <a:t>Many connections between accelerators physics and particle, statistical and plasma physics</a:t>
            </a:r>
          </a:p>
          <a:p>
            <a:r>
              <a:rPr lang="en-US" dirty="0"/>
              <a:t>Great possibility to have both theoretical and experimental thesis</a:t>
            </a:r>
          </a:p>
          <a:p>
            <a:r>
              <a:rPr lang="en-US" dirty="0"/>
              <a:t>Many EU first order laboratory involved….</a:t>
            </a:r>
          </a:p>
          <a:p>
            <a:endParaRPr lang="en-US" dirty="0"/>
          </a:p>
        </p:txBody>
      </p:sp>
    </p:spTree>
    <p:extLst>
      <p:ext uri="{BB962C8B-B14F-4D97-AF65-F5344CB8AC3E}">
        <p14:creationId xmlns:p14="http://schemas.microsoft.com/office/powerpoint/2010/main" val="382179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CFA0-D739-FACB-B621-699C950D69FB}"/>
              </a:ext>
            </a:extLst>
          </p:cNvPr>
          <p:cNvSpPr>
            <a:spLocks noGrp="1"/>
          </p:cNvSpPr>
          <p:nvPr>
            <p:ph type="title"/>
          </p:nvPr>
        </p:nvSpPr>
        <p:spPr>
          <a:xfrm>
            <a:off x="1827550" y="604968"/>
            <a:ext cx="10515600" cy="1325563"/>
          </a:xfrm>
        </p:spPr>
        <p:txBody>
          <a:bodyPr/>
          <a:lstStyle/>
          <a:p>
            <a:r>
              <a:rPr lang="en-US" dirty="0"/>
              <a:t>What it will be illustrated</a:t>
            </a:r>
          </a:p>
        </p:txBody>
      </p:sp>
      <p:sp>
        <p:nvSpPr>
          <p:cNvPr id="3" name="Content Placeholder 2">
            <a:extLst>
              <a:ext uri="{FF2B5EF4-FFF2-40B4-BE49-F238E27FC236}">
                <a16:creationId xmlns:a16="http://schemas.microsoft.com/office/drawing/2014/main" id="{39BBB960-FE80-81CD-A03F-1489F1F12F61}"/>
              </a:ext>
            </a:extLst>
          </p:cNvPr>
          <p:cNvSpPr>
            <a:spLocks noGrp="1"/>
          </p:cNvSpPr>
          <p:nvPr>
            <p:ph idx="1"/>
          </p:nvPr>
        </p:nvSpPr>
        <p:spPr>
          <a:xfrm>
            <a:off x="1033072" y="2035487"/>
            <a:ext cx="10515600" cy="4351338"/>
          </a:xfrm>
        </p:spPr>
        <p:txBody>
          <a:bodyPr/>
          <a:lstStyle/>
          <a:p>
            <a:r>
              <a:rPr lang="en-US" dirty="0"/>
              <a:t>Intense positrons sources</a:t>
            </a:r>
          </a:p>
          <a:p>
            <a:r>
              <a:rPr lang="en-US" dirty="0"/>
              <a:t>Curved crystal technology for particle accelerators</a:t>
            </a:r>
          </a:p>
          <a:p>
            <a:r>
              <a:rPr lang="en-US" dirty="0">
                <a:latin typeface="Roboto"/>
                <a:ea typeface="Roboto"/>
                <a:cs typeface="Roboto"/>
                <a:sym typeface="Roboto"/>
              </a:rPr>
              <a:t>Laser-driven plasma </a:t>
            </a:r>
            <a:r>
              <a:rPr lang="en-US" dirty="0" err="1">
                <a:latin typeface="Roboto"/>
                <a:ea typeface="Roboto"/>
                <a:cs typeface="Roboto"/>
                <a:sym typeface="Roboto"/>
              </a:rPr>
              <a:t>wakefield</a:t>
            </a:r>
            <a:r>
              <a:rPr lang="en-US" dirty="0">
                <a:latin typeface="Roboto"/>
                <a:ea typeface="Roboto"/>
                <a:cs typeface="Roboto"/>
                <a:sym typeface="Roboto"/>
              </a:rPr>
              <a:t> acceleration in CNT</a:t>
            </a:r>
            <a:endParaRPr lang="en-US" dirty="0"/>
          </a:p>
          <a:p>
            <a:r>
              <a:rPr lang="en-US" dirty="0"/>
              <a:t>Machine-Detector Interface at FCC-ee</a:t>
            </a:r>
          </a:p>
          <a:p>
            <a:r>
              <a:rPr lang="en-US" dirty="0"/>
              <a:t>Low Z absorbers for muon collider. Material characterization</a:t>
            </a:r>
          </a:p>
          <a:p>
            <a:r>
              <a:rPr lang="en-US" dirty="0"/>
              <a:t>UA9, beam merging data analysis and alternative configurations</a:t>
            </a:r>
          </a:p>
          <a:p>
            <a:r>
              <a:rPr lang="en-US" dirty="0"/>
              <a:t>UA9 high energy crystal rainbow</a:t>
            </a:r>
          </a:p>
          <a:p>
            <a:r>
              <a:rPr lang="en-US" dirty="0"/>
              <a:t>Crystal extraction with medical machines</a:t>
            </a:r>
          </a:p>
          <a:p>
            <a:endParaRPr lang="en-US" dirty="0"/>
          </a:p>
          <a:p>
            <a:endParaRPr lang="en-US" dirty="0"/>
          </a:p>
        </p:txBody>
      </p:sp>
    </p:spTree>
    <p:extLst>
      <p:ext uri="{BB962C8B-B14F-4D97-AF65-F5344CB8AC3E}">
        <p14:creationId xmlns:p14="http://schemas.microsoft.com/office/powerpoint/2010/main" val="360374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pic>
        <p:nvPicPr>
          <p:cNvPr id="1164" name="Google Shape;1164;p151"/>
          <p:cNvPicPr preferRelativeResize="0"/>
          <p:nvPr/>
        </p:nvPicPr>
        <p:blipFill rotWithShape="1">
          <a:blip r:embed="rId3">
            <a:alphaModFix/>
          </a:blip>
          <a:srcRect/>
          <a:stretch/>
        </p:blipFill>
        <p:spPr>
          <a:xfrm>
            <a:off x="6260760" y="138960"/>
            <a:ext cx="1583640" cy="1055880"/>
          </a:xfrm>
          <a:prstGeom prst="rect">
            <a:avLst/>
          </a:prstGeom>
          <a:noFill/>
          <a:ln>
            <a:noFill/>
          </a:ln>
        </p:spPr>
      </p:pic>
      <p:pic>
        <p:nvPicPr>
          <p:cNvPr id="1165" name="Google Shape;1165;p151"/>
          <p:cNvPicPr preferRelativeResize="0"/>
          <p:nvPr/>
        </p:nvPicPr>
        <p:blipFill rotWithShape="1">
          <a:blip r:embed="rId4">
            <a:alphaModFix/>
          </a:blip>
          <a:srcRect/>
          <a:stretch/>
        </p:blipFill>
        <p:spPr>
          <a:xfrm>
            <a:off x="10489680" y="126360"/>
            <a:ext cx="1460520" cy="779400"/>
          </a:xfrm>
          <a:prstGeom prst="rect">
            <a:avLst/>
          </a:prstGeom>
          <a:noFill/>
          <a:ln>
            <a:noFill/>
          </a:ln>
        </p:spPr>
      </p:pic>
      <p:pic>
        <p:nvPicPr>
          <p:cNvPr id="1166" name="Google Shape;1166;p151"/>
          <p:cNvPicPr preferRelativeResize="0"/>
          <p:nvPr/>
        </p:nvPicPr>
        <p:blipFill rotWithShape="1">
          <a:blip r:embed="rId5">
            <a:alphaModFix/>
          </a:blip>
          <a:srcRect/>
          <a:stretch/>
        </p:blipFill>
        <p:spPr>
          <a:xfrm>
            <a:off x="7939440" y="144000"/>
            <a:ext cx="1071360" cy="1071360"/>
          </a:xfrm>
          <a:prstGeom prst="rect">
            <a:avLst/>
          </a:prstGeom>
          <a:noFill/>
          <a:ln>
            <a:noFill/>
          </a:ln>
        </p:spPr>
      </p:pic>
      <p:pic>
        <p:nvPicPr>
          <p:cNvPr id="1167" name="Google Shape;1167;p151" descr="File:Logo-IJCLab-fond-blanc.pdf - Wikimedia Commons"/>
          <p:cNvPicPr preferRelativeResize="0"/>
          <p:nvPr/>
        </p:nvPicPr>
        <p:blipFill rotWithShape="1">
          <a:blip r:embed="rId6">
            <a:alphaModFix/>
          </a:blip>
          <a:srcRect/>
          <a:stretch/>
        </p:blipFill>
        <p:spPr>
          <a:xfrm>
            <a:off x="9167400" y="222480"/>
            <a:ext cx="1143000" cy="863640"/>
          </a:xfrm>
          <a:prstGeom prst="rect">
            <a:avLst/>
          </a:prstGeom>
          <a:noFill/>
          <a:ln>
            <a:noFill/>
          </a:ln>
        </p:spPr>
      </p:pic>
      <p:sp>
        <p:nvSpPr>
          <p:cNvPr id="1168" name="Google Shape;1168;p151"/>
          <p:cNvSpPr txBox="1"/>
          <p:nvPr/>
        </p:nvSpPr>
        <p:spPr>
          <a:xfrm>
            <a:off x="127775" y="645970"/>
            <a:ext cx="6156000" cy="1325160"/>
          </a:xfrm>
          <a:prstGeom prst="rect">
            <a:avLst/>
          </a:prstGeom>
          <a:noFill/>
          <a:ln>
            <a:noFill/>
          </a:ln>
        </p:spPr>
        <p:txBody>
          <a:bodyPr spcFirstLastPara="1" wrap="square" lIns="91425" tIns="45700" rIns="91425" bIns="45700" anchor="ctr" anchorCtr="0">
            <a:normAutofit fontScale="85000" lnSpcReduction="10000"/>
          </a:bodyPr>
          <a:lstStyle/>
          <a:p>
            <a:pPr algn="ctr"/>
            <a:r>
              <a:rPr lang="en-GB" sz="4400" b="1" dirty="0">
                <a:latin typeface="Calibri" panose="020F0502020204030204" pitchFamily="34" charset="0"/>
                <a:ea typeface="Calibri" panose="020F0502020204030204" pitchFamily="34" charset="0"/>
                <a:cs typeface="Calibri" panose="020F0502020204030204" pitchFamily="34" charset="0"/>
              </a:rPr>
              <a:t>Crystal-based Intense Positron Sources for Future Colliders</a:t>
            </a:r>
            <a:endParaRPr lang="en-US" sz="44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17">
            <a:extLst>
              <a:ext uri="{FF2B5EF4-FFF2-40B4-BE49-F238E27FC236}">
                <a16:creationId xmlns:a16="http://schemas.microsoft.com/office/drawing/2014/main" id="{CB210558-3298-37E5-D8BC-D1D7E76E8A7D}"/>
              </a:ext>
            </a:extLst>
          </p:cNvPr>
          <p:cNvSpPr txBox="1">
            <a:spLocks/>
          </p:cNvSpPr>
          <p:nvPr/>
        </p:nvSpPr>
        <p:spPr>
          <a:xfrm>
            <a:off x="317048" y="2064185"/>
            <a:ext cx="5087075" cy="1594023"/>
          </a:xfrm>
          <a:prstGeom prst="rect">
            <a:avLst/>
          </a:prstGeom>
          <a:noFill/>
          <a:ln>
            <a:noFill/>
          </a:ln>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pPr>
              <a:spcBef>
                <a:spcPts val="0"/>
              </a:spcBef>
              <a:spcAft>
                <a:spcPts val="0"/>
              </a:spcAft>
            </a:pPr>
            <a:r>
              <a:rPr lang="en-US" sz="2800" b="1" dirty="0">
                <a:latin typeface="Calibri" panose="020F0502020204030204" pitchFamily="34" charset="0"/>
                <a:ea typeface="Calibri" panose="020F0502020204030204" pitchFamily="34" charset="0"/>
                <a:cs typeface="Calibri" panose="020F0502020204030204" pitchFamily="34" charset="0"/>
              </a:rPr>
              <a:t>Motivations:</a:t>
            </a:r>
          </a:p>
          <a:p>
            <a:pPr marL="400050" indent="-400050">
              <a:spcBef>
                <a:spcPts val="0"/>
              </a:spcBef>
              <a:spcAft>
                <a:spcPts val="0"/>
              </a:spcAft>
              <a:buFont typeface="+mj-lt"/>
              <a:buAutoNum type="romanUcPeriod"/>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Positron source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are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critical for the beam current achievable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e+e</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colliders </a:t>
            </a:r>
            <a:endParaRPr lang="en-US"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lvl="1">
              <a:spcBef>
                <a:spcPts val="0"/>
              </a:spcBef>
              <a:spcAft>
                <a:spcPts val="0"/>
              </a:spcAft>
            </a:pPr>
            <a:endParaRPr lang="en-US"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400050" indent="-400050">
              <a:spcBef>
                <a:spcPts val="0"/>
              </a:spcBef>
              <a:spcAft>
                <a:spcPts val="0"/>
              </a:spcAft>
              <a:buFont typeface="+mj-lt"/>
              <a:buAutoNum type="romanUcPeriod"/>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Energy saving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is mandatory for FCC-ee</a:t>
            </a: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17">
            <a:extLst>
              <a:ext uri="{FF2B5EF4-FFF2-40B4-BE49-F238E27FC236}">
                <a16:creationId xmlns:a16="http://schemas.microsoft.com/office/drawing/2014/main" id="{C8CB61FD-3416-4EA6-6329-2EEC547B6EE1}"/>
              </a:ext>
            </a:extLst>
          </p:cNvPr>
          <p:cNvSpPr txBox="1">
            <a:spLocks/>
          </p:cNvSpPr>
          <p:nvPr/>
        </p:nvSpPr>
        <p:spPr>
          <a:xfrm>
            <a:off x="256893" y="4300760"/>
            <a:ext cx="5087075" cy="53600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a:p>
            <a:endParaRPr lang="en-US" sz="12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asellaDiTesto 8">
            <a:extLst>
              <a:ext uri="{FF2B5EF4-FFF2-40B4-BE49-F238E27FC236}">
                <a16:creationId xmlns:a16="http://schemas.microsoft.com/office/drawing/2014/main" id="{29CF4797-29FD-C793-8FFD-6BDEE51B5E36}"/>
              </a:ext>
            </a:extLst>
          </p:cNvPr>
          <p:cNvSpPr txBox="1"/>
          <p:nvPr/>
        </p:nvSpPr>
        <p:spPr>
          <a:xfrm>
            <a:off x="864212" y="6000835"/>
            <a:ext cx="1887013" cy="584775"/>
          </a:xfrm>
          <a:prstGeom prst="rect">
            <a:avLst/>
          </a:prstGeom>
          <a:noFill/>
        </p:spPr>
        <p:txBody>
          <a:bodyPr wrap="square" anchor="ctr">
            <a:spAutoFit/>
          </a:bodyPr>
          <a:lstStyle/>
          <a:p>
            <a:pPr algn="ctr"/>
            <a:r>
              <a:rPr lang="ia-Latn-001" sz="1600" dirty="0">
                <a:latin typeface="Calibri" panose="020F0502020204030204" pitchFamily="34" charset="0"/>
                <a:ea typeface="Calibri" panose="020F0502020204030204" pitchFamily="34" charset="0"/>
                <a:cs typeface="Calibri" panose="020F0502020204030204" pitchFamily="34" charset="0"/>
              </a:rPr>
              <a:t>Thick a</a:t>
            </a:r>
            <a:r>
              <a:rPr lang="ia-Latn-001" sz="1600" i="0" u="none" strike="noStrike" dirty="0">
                <a:latin typeface="Calibri" panose="020F0502020204030204" pitchFamily="34" charset="0"/>
                <a:ea typeface="Calibri" panose="020F0502020204030204" pitchFamily="34" charset="0"/>
                <a:cs typeface="Calibri" panose="020F0502020204030204" pitchFamily="34" charset="0"/>
              </a:rPr>
              <a:t>morphous</a:t>
            </a:r>
            <a:r>
              <a:rPr lang="en-US" sz="1600" i="0" u="none" strike="noStrike" dirty="0">
                <a:latin typeface="Calibri" panose="020F0502020204030204" pitchFamily="34" charset="0"/>
                <a:ea typeface="Calibri" panose="020F0502020204030204" pitchFamily="34" charset="0"/>
                <a:cs typeface="Calibri" panose="020F0502020204030204" pitchFamily="34" charset="0"/>
              </a:rPr>
              <a:t> </a:t>
            </a:r>
            <a:br>
              <a:rPr lang="ia-Latn-001" sz="1600" i="0" u="none" strike="noStrike" dirty="0">
                <a:latin typeface="Calibri" panose="020F0502020204030204" pitchFamily="34" charset="0"/>
                <a:ea typeface="Calibri" panose="020F0502020204030204" pitchFamily="34" charset="0"/>
                <a:cs typeface="Calibri" panose="020F0502020204030204" pitchFamily="34" charset="0"/>
              </a:rPr>
            </a:br>
            <a:r>
              <a:rPr lang="en-US" sz="1600" i="0" u="none" strike="noStrike" dirty="0">
                <a:latin typeface="Calibri" panose="020F0502020204030204" pitchFamily="34" charset="0"/>
                <a:ea typeface="Calibri" panose="020F0502020204030204" pitchFamily="34" charset="0"/>
                <a:cs typeface="Calibri" panose="020F0502020204030204" pitchFamily="34" charset="0"/>
              </a:rPr>
              <a:t> high-Z </a:t>
            </a:r>
            <a:r>
              <a:rPr lang="ia-Latn-001" sz="1600" i="0" u="none" strike="noStrike" dirty="0">
                <a:latin typeface="Calibri" panose="020F0502020204030204" pitchFamily="34" charset="0"/>
                <a:ea typeface="Calibri" panose="020F0502020204030204" pitchFamily="34" charset="0"/>
                <a:cs typeface="Calibri" panose="020F0502020204030204" pitchFamily="34" charset="0"/>
              </a:rPr>
              <a:t>target</a:t>
            </a:r>
            <a:r>
              <a:rPr lang="en-US" sz="1600" i="0" u="none" strike="noStrike" dirty="0">
                <a:latin typeface="Calibri" panose="020F0502020204030204" pitchFamily="34" charset="0"/>
                <a:ea typeface="Calibri" panose="020F0502020204030204" pitchFamily="34" charset="0"/>
                <a:cs typeface="Calibri" panose="020F0502020204030204" pitchFamily="34" charset="0"/>
              </a:rPr>
              <a:t> </a:t>
            </a:r>
          </a:p>
        </p:txBody>
      </p:sp>
      <p:sp>
        <p:nvSpPr>
          <p:cNvPr id="12" name="Text Placeholder 17">
            <a:extLst>
              <a:ext uri="{FF2B5EF4-FFF2-40B4-BE49-F238E27FC236}">
                <a16:creationId xmlns:a16="http://schemas.microsoft.com/office/drawing/2014/main" id="{466DADAA-76B0-3BD0-6761-0D8FF33EBD93}"/>
              </a:ext>
            </a:extLst>
          </p:cNvPr>
          <p:cNvSpPr txBox="1">
            <a:spLocks/>
          </p:cNvSpPr>
          <p:nvPr/>
        </p:nvSpPr>
        <p:spPr>
          <a:xfrm>
            <a:off x="376941" y="3825993"/>
            <a:ext cx="5087075" cy="536005"/>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2800" b="1" dirty="0">
                <a:latin typeface="Calibri" panose="020F0502020204030204" pitchFamily="34" charset="0"/>
                <a:ea typeface="Calibri" panose="020F0502020204030204" pitchFamily="34" charset="0"/>
                <a:cs typeface="Calibri" panose="020F0502020204030204" pitchFamily="34" charset="0"/>
              </a:rPr>
              <a:t>Conventional e+ source  </a:t>
            </a:r>
          </a:p>
        </p:txBody>
      </p:sp>
      <p:sp>
        <p:nvSpPr>
          <p:cNvPr id="15" name="TextBox 14">
            <a:extLst>
              <a:ext uri="{FF2B5EF4-FFF2-40B4-BE49-F238E27FC236}">
                <a16:creationId xmlns:a16="http://schemas.microsoft.com/office/drawing/2014/main" id="{2D2FF424-825B-F4D0-A822-72DB15BC9A5B}"/>
              </a:ext>
            </a:extLst>
          </p:cNvPr>
          <p:cNvSpPr txBox="1"/>
          <p:nvPr/>
        </p:nvSpPr>
        <p:spPr>
          <a:xfrm>
            <a:off x="2993439" y="4297860"/>
            <a:ext cx="1770036" cy="338554"/>
          </a:xfrm>
          <a:prstGeom prst="rect">
            <a:avLst/>
          </a:prstGeom>
          <a:noFill/>
        </p:spPr>
        <p:txBody>
          <a:bodyPr wrap="none" rtlCol="0">
            <a:spAutoFit/>
          </a:bodyPr>
          <a:lstStyle/>
          <a:p>
            <a:r>
              <a:rPr lang="en-US" sz="1600" i="1" dirty="0">
                <a:latin typeface="Calibri" panose="020F0502020204030204" pitchFamily="34" charset="0"/>
                <a:ea typeface="Calibri" panose="020F0502020204030204" pitchFamily="34" charset="0"/>
                <a:cs typeface="Calibri" panose="020F0502020204030204" pitchFamily="34" charset="0"/>
              </a:rPr>
              <a:t>baseline for FCC-ee</a:t>
            </a:r>
          </a:p>
        </p:txBody>
      </p:sp>
      <p:sp>
        <p:nvSpPr>
          <p:cNvPr id="17" name="Text Placeholder 17">
            <a:extLst>
              <a:ext uri="{FF2B5EF4-FFF2-40B4-BE49-F238E27FC236}">
                <a16:creationId xmlns:a16="http://schemas.microsoft.com/office/drawing/2014/main" id="{D9243E18-C560-A4BD-547B-39DBD3399774}"/>
              </a:ext>
            </a:extLst>
          </p:cNvPr>
          <p:cNvSpPr txBox="1">
            <a:spLocks/>
          </p:cNvSpPr>
          <p:nvPr/>
        </p:nvSpPr>
        <p:spPr>
          <a:xfrm rot="10800000" flipV="1">
            <a:off x="5593396" y="1896432"/>
            <a:ext cx="4906224" cy="443632"/>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2800" b="1" dirty="0">
                <a:latin typeface="Calibri" panose="020F0502020204030204" pitchFamily="34" charset="0"/>
                <a:ea typeface="Calibri" panose="020F0502020204030204" pitchFamily="34" charset="0"/>
                <a:cs typeface="Calibri" panose="020F0502020204030204" pitchFamily="34" charset="0"/>
              </a:rPr>
              <a:t>Solution: crystals! </a:t>
            </a:r>
          </a:p>
        </p:txBody>
      </p:sp>
      <p:pic>
        <p:nvPicPr>
          <p:cNvPr id="18" name="Google Shape;1172;p151">
            <a:extLst>
              <a:ext uri="{FF2B5EF4-FFF2-40B4-BE49-F238E27FC236}">
                <a16:creationId xmlns:a16="http://schemas.microsoft.com/office/drawing/2014/main" id="{0B93693B-8584-726C-DF5E-102A6A7D6C70}"/>
              </a:ext>
            </a:extLst>
          </p:cNvPr>
          <p:cNvPicPr preferRelativeResize="0"/>
          <p:nvPr/>
        </p:nvPicPr>
        <p:blipFill rotWithShape="1">
          <a:blip r:embed="rId7">
            <a:alphaModFix/>
          </a:blip>
          <a:srcRect b="19438"/>
          <a:stretch>
            <a:fillRect/>
          </a:stretch>
        </p:blipFill>
        <p:spPr>
          <a:xfrm>
            <a:off x="694959" y="4710495"/>
            <a:ext cx="2225520" cy="1243900"/>
          </a:xfrm>
          <a:prstGeom prst="rect">
            <a:avLst/>
          </a:prstGeom>
          <a:noFill/>
          <a:ln>
            <a:noFill/>
          </a:ln>
        </p:spPr>
      </p:pic>
      <p:pic>
        <p:nvPicPr>
          <p:cNvPr id="19" name="Google Shape;1150;p151">
            <a:extLst>
              <a:ext uri="{FF2B5EF4-FFF2-40B4-BE49-F238E27FC236}">
                <a16:creationId xmlns:a16="http://schemas.microsoft.com/office/drawing/2014/main" id="{3BF4FAF0-7779-61E7-8D1F-8DD7DA3AE158}"/>
              </a:ext>
            </a:extLst>
          </p:cNvPr>
          <p:cNvPicPr preferRelativeResize="0"/>
          <p:nvPr/>
        </p:nvPicPr>
        <p:blipFill rotWithShape="1">
          <a:blip r:embed="rId8">
            <a:alphaModFix/>
          </a:blip>
          <a:srcRect/>
          <a:stretch/>
        </p:blipFill>
        <p:spPr>
          <a:xfrm>
            <a:off x="5941228" y="2530636"/>
            <a:ext cx="2105280" cy="1600200"/>
          </a:xfrm>
          <a:prstGeom prst="rect">
            <a:avLst/>
          </a:prstGeom>
          <a:noFill/>
          <a:ln>
            <a:noFill/>
          </a:ln>
        </p:spPr>
      </p:pic>
      <p:pic>
        <p:nvPicPr>
          <p:cNvPr id="20" name="Google Shape;1151;p151">
            <a:extLst>
              <a:ext uri="{FF2B5EF4-FFF2-40B4-BE49-F238E27FC236}">
                <a16:creationId xmlns:a16="http://schemas.microsoft.com/office/drawing/2014/main" id="{9715CA01-3BA8-52AC-9BC6-AED56201F848}"/>
              </a:ext>
            </a:extLst>
          </p:cNvPr>
          <p:cNvPicPr preferRelativeResize="0"/>
          <p:nvPr/>
        </p:nvPicPr>
        <p:blipFill rotWithShape="1">
          <a:blip r:embed="rId9">
            <a:alphaModFix/>
          </a:blip>
          <a:srcRect/>
          <a:stretch/>
        </p:blipFill>
        <p:spPr>
          <a:xfrm>
            <a:off x="5712921" y="4509720"/>
            <a:ext cx="5766120" cy="1754640"/>
          </a:xfrm>
          <a:prstGeom prst="rect">
            <a:avLst/>
          </a:prstGeom>
          <a:noFill/>
          <a:ln>
            <a:noFill/>
          </a:ln>
        </p:spPr>
      </p:pic>
      <p:sp>
        <p:nvSpPr>
          <p:cNvPr id="21" name="Google Shape;1153;p151">
            <a:extLst>
              <a:ext uri="{FF2B5EF4-FFF2-40B4-BE49-F238E27FC236}">
                <a16:creationId xmlns:a16="http://schemas.microsoft.com/office/drawing/2014/main" id="{82C0CD2E-21D5-E285-0C27-E59491A8B154}"/>
              </a:ext>
            </a:extLst>
          </p:cNvPr>
          <p:cNvSpPr/>
          <p:nvPr/>
        </p:nvSpPr>
        <p:spPr>
          <a:xfrm>
            <a:off x="5841081" y="6340680"/>
            <a:ext cx="5655960" cy="517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1" strike="noStrike">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Idea of R. Chehab, V. Strakhovenko and A. Variola, </a:t>
            </a:r>
            <a:endParaRPr sz="1400" b="0" strike="noStrike">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None/>
            </a:pPr>
            <a:r>
              <a:rPr lang="en-US" sz="1400" b="1" i="1" strike="noStrike">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NIM B 266 (2008) 3868 </a:t>
            </a:r>
            <a:endParaRPr sz="1400" b="0" strike="noStrike">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2" name="Google Shape;1158;p151">
            <a:extLst>
              <a:ext uri="{FF2B5EF4-FFF2-40B4-BE49-F238E27FC236}">
                <a16:creationId xmlns:a16="http://schemas.microsoft.com/office/drawing/2014/main" id="{100CF24E-F41B-6D20-48B2-F17B32C4460E}"/>
              </a:ext>
            </a:extLst>
          </p:cNvPr>
          <p:cNvSpPr/>
          <p:nvPr/>
        </p:nvSpPr>
        <p:spPr>
          <a:xfrm>
            <a:off x="7052580" y="4297860"/>
            <a:ext cx="2872440" cy="3049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strike="noStrike" dirty="0">
                <a:solidFill>
                  <a:srgbClr val="003399"/>
                </a:solidFill>
                <a:latin typeface="Calibri" panose="020F0502020204030204" pitchFamily="34" charset="0"/>
                <a:ea typeface="Calibri" panose="020F0502020204030204" pitchFamily="34" charset="0"/>
                <a:cs typeface="Calibri" panose="020F0502020204030204" pitchFamily="34" charset="0"/>
                <a:sym typeface="Calibri"/>
              </a:rPr>
              <a:t>Ideal for linear colliders (CLIC or ILC)</a:t>
            </a:r>
            <a:endParaRPr sz="1400" b="0" strike="noStrike"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3" name="Google Shape;1169;p151">
            <a:extLst>
              <a:ext uri="{FF2B5EF4-FFF2-40B4-BE49-F238E27FC236}">
                <a16:creationId xmlns:a16="http://schemas.microsoft.com/office/drawing/2014/main" id="{89CA9D96-82CE-C5D3-85A6-3E6230FE54CE}"/>
              </a:ext>
            </a:extLst>
          </p:cNvPr>
          <p:cNvSpPr txBox="1"/>
          <p:nvPr/>
        </p:nvSpPr>
        <p:spPr>
          <a:xfrm>
            <a:off x="8030961" y="6552720"/>
            <a:ext cx="274284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strike="noStrike">
                <a:solidFill>
                  <a:srgbClr val="888888"/>
                </a:solidFill>
                <a:latin typeface="Calibri" panose="020F0502020204030204" pitchFamily="34" charset="0"/>
                <a:ea typeface="Calibri" panose="020F0502020204030204" pitchFamily="34" charset="0"/>
                <a:cs typeface="Calibri" panose="020F0502020204030204" pitchFamily="34" charset="0"/>
                <a:sym typeface="Calibri"/>
              </a:rPr>
              <a:t>4</a:t>
            </a:fld>
            <a:endParaRPr sz="1200" b="0" strike="noStrike">
              <a:latin typeface="Calibri" panose="020F0502020204030204" pitchFamily="34" charset="0"/>
              <a:ea typeface="Calibri" panose="020F0502020204030204" pitchFamily="34" charset="0"/>
              <a:cs typeface="Calibri" panose="020F0502020204030204" pitchFamily="34" charset="0"/>
              <a:sym typeface="Times New Roman"/>
            </a:endParaRPr>
          </a:p>
        </p:txBody>
      </p:sp>
      <p:sp>
        <p:nvSpPr>
          <p:cNvPr id="28" name="TextBox 27">
            <a:extLst>
              <a:ext uri="{FF2B5EF4-FFF2-40B4-BE49-F238E27FC236}">
                <a16:creationId xmlns:a16="http://schemas.microsoft.com/office/drawing/2014/main" id="{2E5DED0D-DF60-912F-C447-78C51B894E5E}"/>
              </a:ext>
            </a:extLst>
          </p:cNvPr>
          <p:cNvSpPr txBox="1"/>
          <p:nvPr/>
        </p:nvSpPr>
        <p:spPr>
          <a:xfrm>
            <a:off x="8619051" y="1780511"/>
            <a:ext cx="3505813" cy="2308324"/>
          </a:xfrm>
          <a:prstGeom prst="rect">
            <a:avLst/>
          </a:prstGeom>
          <a:noFill/>
        </p:spPr>
        <p:txBody>
          <a:bodyPr wrap="square">
            <a:spAutoFit/>
          </a:bodyPr>
          <a:lstStyle/>
          <a:p>
            <a:pPr algn="just"/>
            <a:endParaRPr lang="en-US" sz="1600" b="1" dirty="0">
              <a:latin typeface="Calibri" panose="020F0502020204030204" pitchFamily="34" charset="0"/>
              <a:ea typeface="Calibri" panose="020F0502020204030204" pitchFamily="34" charset="0"/>
              <a:cs typeface="Calibri" panose="020F0502020204030204" pitchFamily="34" charset="0"/>
            </a:endParaRPr>
          </a:p>
          <a:p>
            <a:pPr algn="just"/>
            <a:endParaRPr lang="en-US" sz="1600" b="1" dirty="0">
              <a:latin typeface="Calibri" panose="020F0502020204030204" pitchFamily="34" charset="0"/>
              <a:ea typeface="Calibri" panose="020F0502020204030204" pitchFamily="34" charset="0"/>
              <a:cs typeface="Calibri" panose="020F0502020204030204" pitchFamily="34" charset="0"/>
            </a:endParaRPr>
          </a:p>
          <a:p>
            <a:pPr algn="just"/>
            <a:endParaRPr lang="en-US" sz="1600" b="1" dirty="0">
              <a:latin typeface="Calibri" panose="020F0502020204030204" pitchFamily="34" charset="0"/>
              <a:ea typeface="Calibri" panose="020F0502020204030204" pitchFamily="34" charset="0"/>
              <a:cs typeface="Calibri" panose="020F0502020204030204" pitchFamily="34" charset="0"/>
            </a:endParaRPr>
          </a:p>
          <a:p>
            <a:pPr algn="just"/>
            <a:endParaRPr lang="en-US" sz="1600" b="1" dirty="0">
              <a:latin typeface="Calibri" panose="020F0502020204030204" pitchFamily="34" charset="0"/>
              <a:ea typeface="Calibri" panose="020F0502020204030204" pitchFamily="34" charset="0"/>
              <a:cs typeface="Calibri" panose="020F0502020204030204" pitchFamily="34" charset="0"/>
            </a:endParaRPr>
          </a:p>
          <a:p>
            <a:pPr algn="just"/>
            <a:endParaRPr lang="en-US" sz="1600" b="1" dirty="0">
              <a:latin typeface="Calibri" panose="020F0502020204030204" pitchFamily="34" charset="0"/>
              <a:ea typeface="Calibri" panose="020F0502020204030204" pitchFamily="34" charset="0"/>
              <a:cs typeface="Calibri" panose="020F0502020204030204" pitchFamily="34" charset="0"/>
            </a:endParaRPr>
          </a:p>
          <a:p>
            <a:pPr algn="just"/>
            <a:endParaRPr lang="en-US" sz="1600" b="1" dirty="0">
              <a:latin typeface="Calibri" panose="020F0502020204030204" pitchFamily="34" charset="0"/>
              <a:ea typeface="Calibri" panose="020F0502020204030204" pitchFamily="34" charset="0"/>
              <a:cs typeface="Calibri" panose="020F0502020204030204" pitchFamily="34" charset="0"/>
            </a:endParaRPr>
          </a:p>
          <a:p>
            <a:pPr algn="just"/>
            <a:r>
              <a:rPr lang="en-US" sz="1600" b="1" dirty="0">
                <a:solidFill>
                  <a:srgbClr val="C00000"/>
                </a:solidFill>
                <a:latin typeface="Calibri" panose="020F0502020204030204" pitchFamily="34" charset="0"/>
                <a:ea typeface="Calibri" panose="020F0502020204030204" pitchFamily="34" charset="0"/>
                <a:cs typeface="Calibri" panose="020F0502020204030204" pitchFamily="34" charset="0"/>
              </a:rPr>
              <a:t>Increased luminosity and better sustainability </a:t>
            </a:r>
            <a:r>
              <a:rPr lang="en-US" sz="1600" dirty="0">
                <a:latin typeface="Calibri" panose="020F0502020204030204" pitchFamily="34" charset="0"/>
                <a:ea typeface="Calibri" panose="020F0502020204030204" pitchFamily="34" charset="0"/>
                <a:cs typeface="Calibri" panose="020F0502020204030204" pitchFamily="34" charset="0"/>
              </a:rPr>
              <a:t>(</a:t>
            </a:r>
            <a:r>
              <a:rPr lang="en-US" sz="1600" b="1" dirty="0">
                <a:latin typeface="Calibri" panose="020F0502020204030204" pitchFamily="34" charset="0"/>
                <a:ea typeface="Calibri" panose="020F0502020204030204" pitchFamily="34" charset="0"/>
                <a:cs typeface="Calibri" panose="020F0502020204030204" pitchFamily="34" charset="0"/>
              </a:rPr>
              <a:t>lower primary e- current needed </a:t>
            </a:r>
            <a:r>
              <a:rPr lang="en-US" sz="1600" dirty="0">
                <a:latin typeface="Calibri" panose="020F0502020204030204" pitchFamily="34" charset="0"/>
                <a:ea typeface="Calibri" panose="020F0502020204030204" pitchFamily="34" charset="0"/>
                <a:cs typeface="Calibri" panose="020F0502020204030204" pitchFamily="34" charset="0"/>
              </a:rPr>
              <a:t>-&gt; cost reduction)</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29" name="Google Shape;1158;p151">
            <a:extLst>
              <a:ext uri="{FF2B5EF4-FFF2-40B4-BE49-F238E27FC236}">
                <a16:creationId xmlns:a16="http://schemas.microsoft.com/office/drawing/2014/main" id="{EC333DF6-464A-DB9A-461F-19974D0A9990}"/>
              </a:ext>
            </a:extLst>
          </p:cNvPr>
          <p:cNvSpPr/>
          <p:nvPr/>
        </p:nvSpPr>
        <p:spPr>
          <a:xfrm>
            <a:off x="5746611" y="2242849"/>
            <a:ext cx="2872440" cy="3049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strike="noStrike" dirty="0">
                <a:solidFill>
                  <a:srgbClr val="003399"/>
                </a:solidFill>
                <a:latin typeface="Calibri" panose="020F0502020204030204" pitchFamily="34" charset="0"/>
                <a:ea typeface="Calibri" panose="020F0502020204030204" pitchFamily="34" charset="0"/>
                <a:cs typeface="Calibri" panose="020F0502020204030204" pitchFamily="34" charset="0"/>
                <a:sym typeface="Calibri"/>
              </a:rPr>
              <a:t>Ideal for </a:t>
            </a:r>
            <a:r>
              <a:rPr lang="en-US" sz="1400" b="1" strike="noStrike" dirty="0" err="1">
                <a:solidFill>
                  <a:srgbClr val="003399"/>
                </a:solidFill>
                <a:latin typeface="Calibri" panose="020F0502020204030204" pitchFamily="34" charset="0"/>
                <a:ea typeface="Calibri" panose="020F0502020204030204" pitchFamily="34" charset="0"/>
                <a:cs typeface="Calibri" panose="020F0502020204030204" pitchFamily="34" charset="0"/>
                <a:sym typeface="Calibri"/>
              </a:rPr>
              <a:t>FCCee</a:t>
            </a:r>
            <a:endParaRPr sz="1400" b="0" strike="noStrike"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Google Shape;1160;p151">
            <a:extLst>
              <a:ext uri="{FF2B5EF4-FFF2-40B4-BE49-F238E27FC236}">
                <a16:creationId xmlns:a16="http://schemas.microsoft.com/office/drawing/2014/main" id="{98D1B9B9-5E91-2E9A-5516-A78A724BA1DD}"/>
              </a:ext>
            </a:extLst>
          </p:cNvPr>
          <p:cNvSpPr txBox="1"/>
          <p:nvPr/>
        </p:nvSpPr>
        <p:spPr>
          <a:xfrm>
            <a:off x="3200422" y="4773679"/>
            <a:ext cx="1595880" cy="678600"/>
          </a:xfrm>
          <a:prstGeom prst="rect">
            <a:avLst/>
          </a:prstGeom>
          <a:noFill/>
          <a:ln w="38150" cap="flat" cmpd="sng">
            <a:solidFill>
              <a:srgbClr val="EF2929"/>
            </a:solidFill>
            <a:prstDash val="solid"/>
            <a:round/>
            <a:headEnd type="none" w="sm" len="sm"/>
            <a:tailEnd type="none" w="sm" len="sm"/>
          </a:ln>
        </p:spPr>
        <p:txBody>
          <a:bodyPr spcFirstLastPara="1" wrap="square" lIns="110500" tIns="64800" rIns="110500" bIns="64800" anchor="t" anchorCtr="0">
            <a:normAutofit/>
          </a:bodyPr>
          <a:lstStyle/>
          <a:p>
            <a:pPr marL="0" marR="0" lvl="0" indent="0" algn="l" rtl="0">
              <a:spcBef>
                <a:spcPts val="0"/>
              </a:spcBef>
              <a:spcAft>
                <a:spcPts val="0"/>
              </a:spcAft>
              <a:buNone/>
            </a:pPr>
            <a:r>
              <a:rPr lang="en-US" sz="1800" b="1" strike="noStrike" dirty="0">
                <a:solidFill>
                  <a:srgbClr val="000000"/>
                </a:solidFill>
                <a:latin typeface="Arial"/>
                <a:ea typeface="Arial"/>
                <a:cs typeface="Arial"/>
                <a:sym typeface="Arial"/>
              </a:rPr>
              <a:t>Luminosity constraint</a:t>
            </a:r>
            <a:endParaRPr sz="1800" b="0" strike="noStrike" dirty="0">
              <a:solidFill>
                <a:srgbClr val="000000"/>
              </a:solidFill>
              <a:latin typeface="Arial"/>
              <a:ea typeface="Arial"/>
              <a:cs typeface="Arial"/>
              <a:sym typeface="Arial"/>
            </a:endParaRPr>
          </a:p>
        </p:txBody>
      </p:sp>
      <p:sp>
        <p:nvSpPr>
          <p:cNvPr id="7" name="Google Shape;1161;p151">
            <a:extLst>
              <a:ext uri="{FF2B5EF4-FFF2-40B4-BE49-F238E27FC236}">
                <a16:creationId xmlns:a16="http://schemas.microsoft.com/office/drawing/2014/main" id="{1C1C27E4-CCE0-4D9D-A2FD-31803D594A51}"/>
              </a:ext>
            </a:extLst>
          </p:cNvPr>
          <p:cNvSpPr txBox="1"/>
          <p:nvPr/>
        </p:nvSpPr>
        <p:spPr>
          <a:xfrm>
            <a:off x="3232102" y="5670079"/>
            <a:ext cx="1143000" cy="740520"/>
          </a:xfrm>
          <a:prstGeom prst="rect">
            <a:avLst/>
          </a:prstGeom>
          <a:noFill/>
          <a:ln w="38150" cap="flat" cmpd="sng">
            <a:solidFill>
              <a:srgbClr val="EF2929"/>
            </a:solidFill>
            <a:prstDash val="solid"/>
            <a:round/>
            <a:headEnd type="none" w="sm" len="sm"/>
            <a:tailEnd type="none" w="sm" len="sm"/>
          </a:ln>
        </p:spPr>
        <p:txBody>
          <a:bodyPr spcFirstLastPara="1" wrap="square" lIns="110500" tIns="64800" rIns="110500" bIns="64800" anchor="t" anchorCtr="0">
            <a:normAutofit/>
          </a:bodyPr>
          <a:lstStyle/>
          <a:p>
            <a:pPr marL="0" marR="0" lvl="0" indent="0" algn="l" rtl="0">
              <a:spcBef>
                <a:spcPts val="0"/>
              </a:spcBef>
              <a:spcAft>
                <a:spcPts val="0"/>
              </a:spcAft>
              <a:buNone/>
            </a:pPr>
            <a:r>
              <a:rPr lang="en-US" sz="1800" b="1" strike="noStrike">
                <a:solidFill>
                  <a:srgbClr val="000000"/>
                </a:solidFill>
                <a:latin typeface="Arial"/>
                <a:ea typeface="Arial"/>
                <a:cs typeface="Arial"/>
                <a:sym typeface="Arial"/>
              </a:rPr>
              <a:t>Target heating</a:t>
            </a:r>
            <a:endParaRPr sz="1800" b="0" strike="noStrike">
              <a:solidFill>
                <a:srgbClr val="000000"/>
              </a:solidFill>
              <a:latin typeface="Arial"/>
              <a:ea typeface="Arial"/>
              <a:cs typeface="Arial"/>
              <a:sym typeface="Arial"/>
            </a:endParaRPr>
          </a:p>
        </p:txBody>
      </p:sp>
      <p:sp>
        <p:nvSpPr>
          <p:cNvPr id="8" name="Google Shape;1162;p151">
            <a:extLst>
              <a:ext uri="{FF2B5EF4-FFF2-40B4-BE49-F238E27FC236}">
                <a16:creationId xmlns:a16="http://schemas.microsoft.com/office/drawing/2014/main" id="{E3385FC4-E06E-B008-3D25-286C42ACA781}"/>
              </a:ext>
            </a:extLst>
          </p:cNvPr>
          <p:cNvSpPr txBox="1"/>
          <p:nvPr/>
        </p:nvSpPr>
        <p:spPr>
          <a:xfrm>
            <a:off x="8825929" y="1798074"/>
            <a:ext cx="2017080" cy="404280"/>
          </a:xfrm>
          <a:prstGeom prst="rect">
            <a:avLst/>
          </a:prstGeom>
          <a:noFill/>
          <a:ln w="38150" cap="flat" cmpd="sng">
            <a:solidFill>
              <a:srgbClr val="EF2929"/>
            </a:solidFill>
            <a:prstDash val="solid"/>
            <a:round/>
            <a:headEnd type="none" w="sm" len="sm"/>
            <a:tailEnd type="none" w="sm" len="sm"/>
          </a:ln>
        </p:spPr>
        <p:txBody>
          <a:bodyPr spcFirstLastPara="1" wrap="square" lIns="110500" tIns="64800" rIns="110500" bIns="64800" anchor="t" anchorCtr="0">
            <a:normAutofit/>
          </a:bodyPr>
          <a:lstStyle/>
          <a:p>
            <a:pPr marL="0" marR="0" lvl="0" indent="0" algn="l" rtl="0">
              <a:spcBef>
                <a:spcPts val="0"/>
              </a:spcBef>
              <a:spcAft>
                <a:spcPts val="0"/>
              </a:spcAft>
              <a:buNone/>
            </a:pPr>
            <a:r>
              <a:rPr lang="en-US" sz="1800" b="1" strike="noStrike">
                <a:solidFill>
                  <a:srgbClr val="000000"/>
                </a:solidFill>
                <a:latin typeface="Arial"/>
                <a:ea typeface="Arial"/>
                <a:cs typeface="Arial"/>
                <a:sym typeface="Arial"/>
              </a:rPr>
              <a:t>More positrons</a:t>
            </a:r>
            <a:endParaRPr sz="1800" b="0" strike="noStrike">
              <a:solidFill>
                <a:srgbClr val="000000"/>
              </a:solidFill>
              <a:latin typeface="Arial"/>
              <a:ea typeface="Arial"/>
              <a:cs typeface="Arial"/>
              <a:sym typeface="Arial"/>
            </a:endParaRPr>
          </a:p>
        </p:txBody>
      </p:sp>
      <p:sp>
        <p:nvSpPr>
          <p:cNvPr id="9" name="Google Shape;1163;p151">
            <a:extLst>
              <a:ext uri="{FF2B5EF4-FFF2-40B4-BE49-F238E27FC236}">
                <a16:creationId xmlns:a16="http://schemas.microsoft.com/office/drawing/2014/main" id="{4136D49F-9FE4-F1CB-6872-4E15F9D76ECD}"/>
              </a:ext>
            </a:extLst>
          </p:cNvPr>
          <p:cNvSpPr txBox="1"/>
          <p:nvPr/>
        </p:nvSpPr>
        <p:spPr>
          <a:xfrm>
            <a:off x="8821609" y="2478474"/>
            <a:ext cx="2214000" cy="678600"/>
          </a:xfrm>
          <a:prstGeom prst="rect">
            <a:avLst/>
          </a:prstGeom>
          <a:noFill/>
          <a:ln w="38150" cap="flat" cmpd="sng">
            <a:solidFill>
              <a:srgbClr val="EF2929"/>
            </a:solidFill>
            <a:prstDash val="solid"/>
            <a:round/>
            <a:headEnd type="none" w="sm" len="sm"/>
            <a:tailEnd type="none" w="sm" len="sm"/>
          </a:ln>
        </p:spPr>
        <p:txBody>
          <a:bodyPr spcFirstLastPara="1" wrap="square" lIns="110500" tIns="64800" rIns="110500" bIns="64800" anchor="t" anchorCtr="0">
            <a:normAutofit/>
          </a:bodyPr>
          <a:lstStyle/>
          <a:p>
            <a:pPr marL="0" marR="0" lvl="0" indent="0" algn="l" rtl="0">
              <a:spcBef>
                <a:spcPts val="0"/>
              </a:spcBef>
              <a:spcAft>
                <a:spcPts val="0"/>
              </a:spcAft>
              <a:buNone/>
            </a:pPr>
            <a:r>
              <a:rPr lang="en-US" sz="1800" b="1" strike="noStrike">
                <a:solidFill>
                  <a:srgbClr val="000000"/>
                </a:solidFill>
                <a:latin typeface="Arial"/>
                <a:ea typeface="Arial"/>
                <a:cs typeface="Arial"/>
                <a:sym typeface="Arial"/>
              </a:rPr>
              <a:t>Less </a:t>
            </a:r>
            <a:r>
              <a:rPr lang="en-US" sz="1800" b="1" strike="noStrike" dirty="0">
                <a:solidFill>
                  <a:srgbClr val="000000"/>
                </a:solidFill>
                <a:latin typeface="Arial"/>
                <a:ea typeface="Arial"/>
                <a:cs typeface="Arial"/>
                <a:sym typeface="Arial"/>
              </a:rPr>
              <a:t>heating and background</a:t>
            </a:r>
            <a:endParaRPr sz="1800" b="0" strike="noStrik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9">
          <a:extLst>
            <a:ext uri="{FF2B5EF4-FFF2-40B4-BE49-F238E27FC236}">
              <a16:creationId xmlns:a16="http://schemas.microsoft.com/office/drawing/2014/main" id="{7F155EE4-6CD8-6151-B58F-243E15CF9FE6}"/>
            </a:ext>
          </a:extLst>
        </p:cNvPr>
        <p:cNvGrpSpPr/>
        <p:nvPr/>
      </p:nvGrpSpPr>
      <p:grpSpPr>
        <a:xfrm>
          <a:off x="0" y="0"/>
          <a:ext cx="0" cy="0"/>
          <a:chOff x="0" y="0"/>
          <a:chExt cx="0" cy="0"/>
        </a:xfrm>
      </p:grpSpPr>
      <p:pic>
        <p:nvPicPr>
          <p:cNvPr id="1164" name="Google Shape;1164;p151">
            <a:extLst>
              <a:ext uri="{FF2B5EF4-FFF2-40B4-BE49-F238E27FC236}">
                <a16:creationId xmlns:a16="http://schemas.microsoft.com/office/drawing/2014/main" id="{B26CA5A2-34B9-6CE8-2593-60C91C35998F}"/>
              </a:ext>
            </a:extLst>
          </p:cNvPr>
          <p:cNvPicPr preferRelativeResize="0"/>
          <p:nvPr/>
        </p:nvPicPr>
        <p:blipFill rotWithShape="1">
          <a:blip r:embed="rId3">
            <a:alphaModFix/>
          </a:blip>
          <a:srcRect/>
          <a:stretch/>
        </p:blipFill>
        <p:spPr>
          <a:xfrm>
            <a:off x="6864913" y="51553"/>
            <a:ext cx="1583640" cy="1055880"/>
          </a:xfrm>
          <a:prstGeom prst="rect">
            <a:avLst/>
          </a:prstGeom>
          <a:noFill/>
          <a:ln>
            <a:noFill/>
          </a:ln>
        </p:spPr>
      </p:pic>
      <p:pic>
        <p:nvPicPr>
          <p:cNvPr id="1165" name="Google Shape;1165;p151">
            <a:extLst>
              <a:ext uri="{FF2B5EF4-FFF2-40B4-BE49-F238E27FC236}">
                <a16:creationId xmlns:a16="http://schemas.microsoft.com/office/drawing/2014/main" id="{163FC104-90F4-8E99-11F2-EB7DECD60848}"/>
              </a:ext>
            </a:extLst>
          </p:cNvPr>
          <p:cNvPicPr preferRelativeResize="0"/>
          <p:nvPr/>
        </p:nvPicPr>
        <p:blipFill rotWithShape="1">
          <a:blip r:embed="rId4">
            <a:alphaModFix/>
          </a:blip>
          <a:srcRect/>
          <a:stretch/>
        </p:blipFill>
        <p:spPr>
          <a:xfrm>
            <a:off x="10693873" y="151073"/>
            <a:ext cx="1460520" cy="779400"/>
          </a:xfrm>
          <a:prstGeom prst="rect">
            <a:avLst/>
          </a:prstGeom>
          <a:noFill/>
          <a:ln>
            <a:noFill/>
          </a:ln>
        </p:spPr>
      </p:pic>
      <p:pic>
        <p:nvPicPr>
          <p:cNvPr id="1166" name="Google Shape;1166;p151">
            <a:extLst>
              <a:ext uri="{FF2B5EF4-FFF2-40B4-BE49-F238E27FC236}">
                <a16:creationId xmlns:a16="http://schemas.microsoft.com/office/drawing/2014/main" id="{63B897E1-69AE-0E1C-8DB2-FDB61AE89997}"/>
              </a:ext>
            </a:extLst>
          </p:cNvPr>
          <p:cNvPicPr preferRelativeResize="0"/>
          <p:nvPr/>
        </p:nvPicPr>
        <p:blipFill rotWithShape="1">
          <a:blip r:embed="rId5">
            <a:alphaModFix/>
          </a:blip>
          <a:srcRect/>
          <a:stretch/>
        </p:blipFill>
        <p:spPr>
          <a:xfrm>
            <a:off x="8399340" y="89946"/>
            <a:ext cx="1071360" cy="1071360"/>
          </a:xfrm>
          <a:prstGeom prst="rect">
            <a:avLst/>
          </a:prstGeom>
          <a:noFill/>
          <a:ln>
            <a:noFill/>
          </a:ln>
        </p:spPr>
      </p:pic>
      <p:pic>
        <p:nvPicPr>
          <p:cNvPr id="1167" name="Google Shape;1167;p151" descr="File:Logo-IJCLab-fond-blanc.pdf - Wikimedia Commons">
            <a:extLst>
              <a:ext uri="{FF2B5EF4-FFF2-40B4-BE49-F238E27FC236}">
                <a16:creationId xmlns:a16="http://schemas.microsoft.com/office/drawing/2014/main" id="{34884E9E-3B6C-81A5-6B56-6EB8B38F34D9}"/>
              </a:ext>
            </a:extLst>
          </p:cNvPr>
          <p:cNvPicPr preferRelativeResize="0"/>
          <p:nvPr/>
        </p:nvPicPr>
        <p:blipFill rotWithShape="1">
          <a:blip r:embed="rId6">
            <a:alphaModFix/>
          </a:blip>
          <a:srcRect/>
          <a:stretch/>
        </p:blipFill>
        <p:spPr>
          <a:xfrm>
            <a:off x="9470700" y="171251"/>
            <a:ext cx="1143000" cy="863640"/>
          </a:xfrm>
          <a:prstGeom prst="rect">
            <a:avLst/>
          </a:prstGeom>
          <a:noFill/>
          <a:ln>
            <a:noFill/>
          </a:ln>
        </p:spPr>
      </p:pic>
      <p:sp>
        <p:nvSpPr>
          <p:cNvPr id="1168" name="Google Shape;1168;p151">
            <a:extLst>
              <a:ext uri="{FF2B5EF4-FFF2-40B4-BE49-F238E27FC236}">
                <a16:creationId xmlns:a16="http://schemas.microsoft.com/office/drawing/2014/main" id="{17C19399-E675-C8C7-944B-E55817F1F083}"/>
              </a:ext>
            </a:extLst>
          </p:cNvPr>
          <p:cNvSpPr txBox="1"/>
          <p:nvPr/>
        </p:nvSpPr>
        <p:spPr>
          <a:xfrm>
            <a:off x="1012045" y="144246"/>
            <a:ext cx="6156000" cy="1325160"/>
          </a:xfrm>
          <a:prstGeom prst="rect">
            <a:avLst/>
          </a:prstGeom>
          <a:noFill/>
          <a:ln>
            <a:noFill/>
          </a:ln>
        </p:spPr>
        <p:txBody>
          <a:bodyPr spcFirstLastPara="1" wrap="square" lIns="91425" tIns="45700" rIns="91425" bIns="45700" anchor="ctr" anchorCtr="0">
            <a:normAutofit/>
          </a:bodyPr>
          <a:lstStyle/>
          <a:p>
            <a:pPr algn="ctr"/>
            <a:r>
              <a:rPr lang="en-GB" sz="3200" b="1" dirty="0">
                <a:latin typeface="Calibri" panose="020F0502020204030204" pitchFamily="34" charset="0"/>
                <a:ea typeface="Calibri" panose="020F0502020204030204" pitchFamily="34" charset="0"/>
                <a:cs typeface="Calibri" panose="020F0502020204030204" pitchFamily="34" charset="0"/>
              </a:rPr>
              <a:t>Crystal-based Intense Positron Sources for Future Colliders</a:t>
            </a:r>
            <a:endParaRPr lang="en-US" sz="3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Google Shape;1206;p153">
            <a:extLst>
              <a:ext uri="{FF2B5EF4-FFF2-40B4-BE49-F238E27FC236}">
                <a16:creationId xmlns:a16="http://schemas.microsoft.com/office/drawing/2014/main" id="{A67B8FFF-6C09-2536-23A8-805362E4B01D}"/>
              </a:ext>
            </a:extLst>
          </p:cNvPr>
          <p:cNvSpPr/>
          <p:nvPr/>
        </p:nvSpPr>
        <p:spPr>
          <a:xfrm>
            <a:off x="447256" y="1624047"/>
            <a:ext cx="5570280" cy="10044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en-US" sz="2000" b="1" strike="noStrike" dirty="0">
                <a:solidFill>
                  <a:srgbClr val="C00000"/>
                </a:solidFill>
                <a:latin typeface="Calibri" panose="020F0502020204030204" pitchFamily="34" charset="0"/>
                <a:ea typeface="Calibri" panose="020F0502020204030204" pitchFamily="34" charset="0"/>
                <a:cs typeface="Calibri" panose="020F0502020204030204" pitchFamily="34" charset="0"/>
                <a:sym typeface="Calibri"/>
              </a:rPr>
              <a:t>Ultimate Goal: Overcome positron source limits </a:t>
            </a:r>
            <a:r>
              <a:rPr lang="en-US" sz="2000" b="0"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000" b="1"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higher reliability, more sustainable, compatible with existing collider designs</a:t>
            </a:r>
            <a:endParaRPr sz="2000" b="0" strike="noStrike"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8" name="Google Shape;1208;p153">
            <a:extLst>
              <a:ext uri="{FF2B5EF4-FFF2-40B4-BE49-F238E27FC236}">
                <a16:creationId xmlns:a16="http://schemas.microsoft.com/office/drawing/2014/main" id="{59A0EDB2-BA7B-A6CB-A326-D9E2741AD7E5}"/>
              </a:ext>
            </a:extLst>
          </p:cNvPr>
          <p:cNvSpPr txBox="1"/>
          <p:nvPr/>
        </p:nvSpPr>
        <p:spPr>
          <a:xfrm>
            <a:off x="344389" y="2567355"/>
            <a:ext cx="5583517" cy="358452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n-US" sz="2000" b="1" strike="noStrike" dirty="0">
                <a:solidFill>
                  <a:srgbClr val="C00000"/>
                </a:solidFill>
                <a:latin typeface="Calibri" panose="020F0502020204030204" pitchFamily="34" charset="0"/>
                <a:ea typeface="Calibri" panose="020F0502020204030204" pitchFamily="34" charset="0"/>
                <a:cs typeface="Calibri" panose="020F0502020204030204" pitchFamily="34" charset="0"/>
                <a:sym typeface="Calibri"/>
              </a:rPr>
              <a:t>I. FCC-ee</a:t>
            </a:r>
            <a:endParaRPr sz="2000" b="1"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15000"/>
              </a:lnSpc>
              <a:spcBef>
                <a:spcPts val="601"/>
              </a:spcBef>
              <a:spcAft>
                <a:spcPts val="0"/>
              </a:spcAft>
              <a:buNone/>
            </a:pPr>
            <a:r>
              <a:rPr lang="en-US" sz="1600" b="1"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A single thick crystal converter</a:t>
            </a:r>
            <a:endParaRPr sz="1600" b="0"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306000" marR="0" lvl="0" indent="-305640" algn="just" rtl="0">
              <a:lnSpc>
                <a:spcPct val="115000"/>
              </a:lnSpc>
              <a:spcBef>
                <a:spcPts val="0"/>
              </a:spcBef>
              <a:spcAft>
                <a:spcPts val="0"/>
              </a:spcAft>
              <a:buClr>
                <a:srgbClr val="C00000"/>
              </a:buClr>
              <a:buSzPts val="1564"/>
              <a:buFont typeface="Noto Sans Symbols"/>
              <a:buChar char="◼"/>
            </a:pPr>
            <a:r>
              <a:rPr lang="en-US" sz="1600" b="1"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Nearly zero additional cost</a:t>
            </a:r>
            <a:endParaRPr lang="en-US" sz="1600" dirty="0">
              <a:latin typeface="Calibri" panose="020F0502020204030204" pitchFamily="34" charset="0"/>
              <a:ea typeface="Calibri" panose="020F0502020204030204" pitchFamily="34" charset="0"/>
              <a:cs typeface="Calibri" panose="020F0502020204030204" pitchFamily="34" charset="0"/>
              <a:sym typeface="Calibri"/>
            </a:endParaRPr>
          </a:p>
          <a:p>
            <a:pPr marL="306000" marR="0" lvl="0" indent="-305640" algn="just" rtl="0">
              <a:lnSpc>
                <a:spcPct val="115000"/>
              </a:lnSpc>
              <a:spcBef>
                <a:spcPts val="0"/>
              </a:spcBef>
              <a:spcAft>
                <a:spcPts val="0"/>
              </a:spcAft>
              <a:buClr>
                <a:srgbClr val="C00000"/>
              </a:buClr>
              <a:buSzPts val="1564"/>
              <a:buFont typeface="Noto Sans Symbols"/>
              <a:buChar char="◼"/>
            </a:pPr>
            <a:r>
              <a:rPr lang="en-US" sz="1600" b="1" dirty="0">
                <a:solidFill>
                  <a:srgbClr val="333333"/>
                </a:solidFill>
                <a:latin typeface="Calibri" panose="020F0502020204030204" pitchFamily="34" charset="0"/>
                <a:ea typeface="Calibri" panose="020F0502020204030204" pitchFamily="34" charset="0"/>
                <a:cs typeface="Calibri" panose="020F0502020204030204" pitchFamily="34" charset="0"/>
                <a:sym typeface="Calibri"/>
              </a:rPr>
              <a:t>First result for the FCC-ee e+ source: </a:t>
            </a:r>
            <a:r>
              <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sym typeface="Calibri"/>
              </a:rPr>
              <a:t>better performance</a:t>
            </a:r>
            <a:r>
              <a:rPr lang="en-US" sz="1600" b="1" dirty="0">
                <a:solidFill>
                  <a:srgbClr val="333333"/>
                </a:solidFill>
                <a:latin typeface="Calibri" panose="020F0502020204030204" pitchFamily="34" charset="0"/>
                <a:ea typeface="Calibri" panose="020F0502020204030204" pitchFamily="34" charset="0"/>
                <a:cs typeface="Calibri" panose="020F0502020204030204" pitchFamily="34" charset="0"/>
                <a:sym typeface="Calibri"/>
              </a:rPr>
              <a:t> than conventional (</a:t>
            </a:r>
            <a:r>
              <a:rPr lang="en-US" b="1" dirty="0">
                <a:solidFill>
                  <a:srgbClr val="333333"/>
                </a:solidFill>
                <a:latin typeface="Calibri" panose="020F0502020204030204" pitchFamily="34" charset="0"/>
                <a:ea typeface="Calibri" panose="020F0502020204030204" pitchFamily="34" charset="0"/>
                <a:cs typeface="Calibri" panose="020F0502020204030204" pitchFamily="34" charset="0"/>
                <a:sym typeface="Calibri"/>
              </a:rPr>
              <a:t>decrease in e- current  and in deposited energy)*</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15000"/>
              </a:lnSpc>
              <a:spcBef>
                <a:spcPts val="0"/>
              </a:spcBef>
              <a:spcAft>
                <a:spcPts val="0"/>
              </a:spcAft>
              <a:buNone/>
            </a:pPr>
            <a:r>
              <a:rPr lang="en-US" sz="2000" b="1" strike="noStrike" dirty="0">
                <a:solidFill>
                  <a:srgbClr val="C00000"/>
                </a:solidFill>
                <a:latin typeface="Calibri" panose="020F0502020204030204" pitchFamily="34" charset="0"/>
                <a:ea typeface="Calibri" panose="020F0502020204030204" pitchFamily="34" charset="0"/>
                <a:cs typeface="Calibri" panose="020F0502020204030204" pitchFamily="34" charset="0"/>
                <a:sym typeface="Calibri"/>
              </a:rPr>
              <a:t>II. Other Colliders</a:t>
            </a:r>
            <a:endParaRPr sz="2000" b="0"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15000"/>
              </a:lnSpc>
              <a:spcBef>
                <a:spcPts val="0"/>
              </a:spcBef>
              <a:spcAft>
                <a:spcPts val="0"/>
              </a:spcAft>
              <a:buNone/>
            </a:pPr>
            <a:r>
              <a:rPr lang="en-US" sz="1600" b="1"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CLIC &amp; ILC</a:t>
            </a:r>
            <a:r>
              <a:rPr lang="en-US" sz="1600" b="0"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e+ rate 20-30 x FCC-ee rate</a:t>
            </a:r>
            <a:endParaRPr sz="1600" b="0"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15000"/>
              </a:lnSpc>
              <a:spcBef>
                <a:spcPts val="0"/>
              </a:spcBef>
              <a:spcAft>
                <a:spcPts val="0"/>
              </a:spcAft>
              <a:buNone/>
            </a:pPr>
            <a:r>
              <a:rPr lang="en-US" sz="1600" b="1" strike="noStrik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LHeC</a:t>
            </a:r>
            <a:r>
              <a:rPr lang="en-US" sz="1600" b="1"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LEMMA</a:t>
            </a:r>
            <a:r>
              <a:rPr lang="en-US" sz="1600" b="0"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e+ rate &gt; 100 x linear collider</a:t>
            </a:r>
            <a:endParaRPr sz="1600" b="0"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15000"/>
              </a:lnSpc>
              <a:spcBef>
                <a:spcPts val="0"/>
              </a:spcBef>
              <a:spcAft>
                <a:spcPts val="0"/>
              </a:spcAft>
              <a:buNone/>
            </a:pPr>
            <a:r>
              <a:rPr lang="en-US" sz="1600" b="0"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Issue: </a:t>
            </a:r>
            <a:r>
              <a:rPr lang="en-US" sz="1600" b="1"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target resistance → conventional scheme at </a:t>
            </a:r>
            <a:r>
              <a:rPr lang="en-US" sz="1600" b="1" dirty="0">
                <a:latin typeface="Calibri" panose="020F0502020204030204" pitchFamily="34" charset="0"/>
                <a:ea typeface="Calibri" panose="020F0502020204030204" pitchFamily="34" charset="0"/>
                <a:cs typeface="Calibri" panose="020F0502020204030204" pitchFamily="34" charset="0"/>
                <a:sym typeface="Calibri"/>
              </a:rPr>
              <a:t>its limit</a:t>
            </a:r>
          </a:p>
          <a:p>
            <a:pPr marL="0" marR="0" lvl="0" indent="0" algn="just" rtl="0">
              <a:lnSpc>
                <a:spcPct val="115000"/>
              </a:lnSpc>
              <a:spcBef>
                <a:spcPts val="0"/>
              </a:spcBef>
              <a:spcAft>
                <a:spcPts val="0"/>
              </a:spcAft>
              <a:buNone/>
            </a:pPr>
            <a:r>
              <a:rPr lang="en-US" sz="1600" b="1" dirty="0">
                <a:latin typeface="Calibri" panose="020F0502020204030204" pitchFamily="34" charset="0"/>
                <a:ea typeface="Calibri" panose="020F0502020204030204" pitchFamily="34" charset="0"/>
                <a:cs typeface="Calibri" panose="020F0502020204030204" pitchFamily="34" charset="0"/>
                <a:sym typeface="Calibri"/>
              </a:rPr>
              <a:t>- &gt; need </a:t>
            </a:r>
            <a:r>
              <a:rPr lang="en-US" sz="1600" b="1"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improved scheme</a:t>
            </a:r>
            <a:endParaRPr sz="1600" b="0"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9" name="Google Shape;1209;p153" descr="A logo for a company&#10;&#10;AI-generated content may be incorrect.">
            <a:extLst>
              <a:ext uri="{FF2B5EF4-FFF2-40B4-BE49-F238E27FC236}">
                <a16:creationId xmlns:a16="http://schemas.microsoft.com/office/drawing/2014/main" id="{047EA024-7F38-F422-56D2-DA7B7E67278A}"/>
              </a:ext>
            </a:extLst>
          </p:cNvPr>
          <p:cNvPicPr preferRelativeResize="0"/>
          <p:nvPr/>
        </p:nvPicPr>
        <p:blipFill rotWithShape="1">
          <a:blip r:embed="rId7">
            <a:alphaModFix/>
          </a:blip>
          <a:srcRect/>
          <a:stretch/>
        </p:blipFill>
        <p:spPr>
          <a:xfrm>
            <a:off x="3815553" y="2816491"/>
            <a:ext cx="1371600" cy="469440"/>
          </a:xfrm>
          <a:prstGeom prst="rect">
            <a:avLst/>
          </a:prstGeom>
          <a:noFill/>
          <a:ln>
            <a:noFill/>
          </a:ln>
        </p:spPr>
      </p:pic>
      <p:sp>
        <p:nvSpPr>
          <p:cNvPr id="10" name="Google Shape;1217;p153">
            <a:extLst>
              <a:ext uri="{FF2B5EF4-FFF2-40B4-BE49-F238E27FC236}">
                <a16:creationId xmlns:a16="http://schemas.microsoft.com/office/drawing/2014/main" id="{6BC2E66A-4E0A-72C9-978B-77960E0245E1}"/>
              </a:ext>
            </a:extLst>
          </p:cNvPr>
          <p:cNvSpPr/>
          <p:nvPr/>
        </p:nvSpPr>
        <p:spPr>
          <a:xfrm>
            <a:off x="6457461" y="4941695"/>
            <a:ext cx="6289725" cy="1081800"/>
          </a:xfrm>
          <a:prstGeom prst="rect">
            <a:avLst/>
          </a:prstGeom>
          <a:noFill/>
          <a:ln>
            <a:noFill/>
          </a:ln>
        </p:spPr>
        <p:txBody>
          <a:bodyPr spcFirstLastPara="1" wrap="square" lIns="91425" tIns="45700" rIns="91425" bIns="45700" anchor="t" anchorCtr="0">
            <a:noAutofit/>
          </a:bodyPr>
          <a:lstStyle/>
          <a:p>
            <a:pPr marL="140040" lvl="0">
              <a:buSzPts val="1300"/>
            </a:pP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N. Canale et al. NIM A 1075 (2025) 170342</a:t>
            </a:r>
          </a:p>
          <a:p>
            <a:pPr marL="140040" lvl="0">
              <a:buSzPts val="1300"/>
            </a:pPr>
            <a:r>
              <a:rPr lang="en-US" sz="1200" i="1" strike="noStrike"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*F</a:t>
            </a: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Alharthi et al. NIM A  1075 (2025) 170412</a:t>
            </a:r>
            <a:endParaRPr lang="en-US" sz="1200" i="1" strike="noStrike"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140040" marR="0" lvl="0" algn="l" rtl="0">
              <a:lnSpc>
                <a:spcPct val="100000"/>
              </a:lnSpc>
              <a:spcBef>
                <a:spcPts val="0"/>
              </a:spcBef>
              <a:spcAft>
                <a:spcPts val="0"/>
              </a:spcAft>
              <a:buClr>
                <a:srgbClr val="000000"/>
              </a:buClr>
              <a:buSzPts val="1300"/>
            </a:pPr>
            <a:r>
              <a:rPr lang="en-US" sz="1200" i="1" strike="noStrike"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L. Bandiera et al. Eur. Phys. J. C 699 (2022) 82</a:t>
            </a:r>
            <a:endParaRPr sz="1200" i="1" strike="noStrik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140040" marR="0" lvl="0" algn="l" rtl="0">
              <a:lnSpc>
                <a:spcPct val="100000"/>
              </a:lnSpc>
              <a:spcBef>
                <a:spcPts val="0"/>
              </a:spcBef>
              <a:spcAft>
                <a:spcPts val="0"/>
              </a:spcAft>
              <a:buClr>
                <a:srgbClr val="000000"/>
              </a:buClr>
              <a:buSzPts val="1300"/>
            </a:pPr>
            <a:r>
              <a:rPr lang="en-US" sz="1200" i="1" strike="noStrike"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I. </a:t>
            </a:r>
            <a:r>
              <a:rPr lang="en-US" sz="1200" i="1" strike="noStrike" dirty="0" err="1">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Chaikovska</a:t>
            </a:r>
            <a:r>
              <a:rPr lang="en-US" sz="1200" i="1" strike="noStrike"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et al. 2022 JINST 17 P05015</a:t>
            </a:r>
            <a:endParaRPr sz="1200" i="1" strike="noStrik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140040" marR="0" lvl="0" algn="l" rtl="0">
              <a:lnSpc>
                <a:spcPct val="100000"/>
              </a:lnSpc>
              <a:spcBef>
                <a:spcPts val="0"/>
              </a:spcBef>
              <a:spcAft>
                <a:spcPts val="0"/>
              </a:spcAft>
              <a:buClr>
                <a:srgbClr val="000000"/>
              </a:buClr>
              <a:buSzPts val="1300"/>
            </a:pPr>
            <a:r>
              <a:rPr lang="en-US" sz="1200" i="1" strike="noStrike"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M. Soldani et al. NIM A 1058 (2024) 168828</a:t>
            </a:r>
            <a:endParaRPr sz="1200" i="1" strike="noStrik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140040" marR="0" lvl="0" algn="l" rtl="0">
              <a:lnSpc>
                <a:spcPct val="100000"/>
              </a:lnSpc>
              <a:spcBef>
                <a:spcPts val="0"/>
              </a:spcBef>
              <a:spcAft>
                <a:spcPts val="0"/>
              </a:spcAft>
              <a:buClr>
                <a:srgbClr val="000000"/>
              </a:buClr>
              <a:buSzPts val="1300"/>
            </a:pPr>
            <a:r>
              <a:rPr lang="en-US" sz="1200" i="1" strike="noStrike"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D. Boccanfuso et al. IL NUOVO CIMENTO 48 C (2025) 108</a:t>
            </a:r>
            <a:endParaRPr sz="1200" i="1" strike="noStrik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1" name="Picture 4">
            <a:extLst>
              <a:ext uri="{FF2B5EF4-FFF2-40B4-BE49-F238E27FC236}">
                <a16:creationId xmlns:a16="http://schemas.microsoft.com/office/drawing/2014/main" id="{BA5FFE4C-77FC-10A8-0CA9-60ADB75E317E}"/>
              </a:ext>
            </a:extLst>
          </p:cNvPr>
          <p:cNvPicPr>
            <a:picLocks noChangeAspect="1"/>
          </p:cNvPicPr>
          <p:nvPr/>
        </p:nvPicPr>
        <p:blipFill rotWithShape="1">
          <a:blip r:embed="rId8"/>
          <a:srcRect t="13105" r="54599" b="50828"/>
          <a:stretch/>
        </p:blipFill>
        <p:spPr>
          <a:xfrm>
            <a:off x="6457461" y="1708956"/>
            <a:ext cx="4772144" cy="977477"/>
          </a:xfrm>
          <a:prstGeom prst="rect">
            <a:avLst/>
          </a:prstGeom>
          <a:noFill/>
        </p:spPr>
      </p:pic>
      <p:sp>
        <p:nvSpPr>
          <p:cNvPr id="13" name="Segnaposto contenuto 2">
            <a:extLst>
              <a:ext uri="{FF2B5EF4-FFF2-40B4-BE49-F238E27FC236}">
                <a16:creationId xmlns:a16="http://schemas.microsoft.com/office/drawing/2014/main" id="{172996A4-8058-00A0-B8FF-4B090668588A}"/>
              </a:ext>
            </a:extLst>
          </p:cNvPr>
          <p:cNvSpPr txBox="1">
            <a:spLocks/>
          </p:cNvSpPr>
          <p:nvPr/>
        </p:nvSpPr>
        <p:spPr>
          <a:xfrm>
            <a:off x="6433560" y="1229862"/>
            <a:ext cx="5534300" cy="4810484"/>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GB" sz="1600" dirty="0">
                <a:latin typeface="Calibri" panose="020F0502020204030204" pitchFamily="34" charset="0"/>
                <a:ea typeface="Calibri" panose="020F0502020204030204" pitchFamily="34" charset="0"/>
                <a:cs typeface="Calibri" panose="020F0502020204030204" pitchFamily="34" charset="0"/>
              </a:rPr>
              <a:t>Collaboration with the </a:t>
            </a:r>
            <a:r>
              <a:rPr lang="en-GB" sz="1600" b="1" dirty="0">
                <a:latin typeface="Calibri" panose="020F0502020204030204" pitchFamily="34" charset="0"/>
                <a:ea typeface="Calibri" panose="020F0502020204030204" pitchFamily="34" charset="0"/>
                <a:cs typeface="Calibri" panose="020F0502020204030204" pitchFamily="34" charset="0"/>
              </a:rPr>
              <a:t>FCC-</a:t>
            </a:r>
            <a:r>
              <a:rPr lang="en-GB" sz="1600" b="1" dirty="0" err="1">
                <a:latin typeface="Calibri" panose="020F0502020204030204" pitchFamily="34" charset="0"/>
                <a:ea typeface="Calibri" panose="020F0502020204030204" pitchFamily="34" charset="0"/>
                <a:cs typeface="Calibri" panose="020F0502020204030204" pitchFamily="34" charset="0"/>
              </a:rPr>
              <a:t>ee</a:t>
            </a:r>
            <a:r>
              <a:rPr lang="en-GB" sz="1600" b="1" dirty="0">
                <a:latin typeface="Calibri" panose="020F0502020204030204" pitchFamily="34" charset="0"/>
                <a:ea typeface="Calibri" panose="020F0502020204030204" pitchFamily="34" charset="0"/>
                <a:cs typeface="Calibri" panose="020F0502020204030204" pitchFamily="34" charset="0"/>
              </a:rPr>
              <a:t> Injector Studies Group </a:t>
            </a:r>
            <a:r>
              <a:rPr lang="en-GB" sz="1600" dirty="0">
                <a:latin typeface="Calibri" panose="020F0502020204030204" pitchFamily="34" charset="0"/>
                <a:ea typeface="Calibri" panose="020F0502020204030204" pitchFamily="34" charset="0"/>
                <a:cs typeface="Calibri" panose="020F0502020204030204" pitchFamily="34" charset="0"/>
              </a:rPr>
              <a:t>(I. </a:t>
            </a:r>
            <a:r>
              <a:rPr lang="en-GB" sz="1600" dirty="0" err="1">
                <a:latin typeface="Calibri" panose="020F0502020204030204" pitchFamily="34" charset="0"/>
                <a:ea typeface="Calibri" panose="020F0502020204030204" pitchFamily="34" charset="0"/>
                <a:cs typeface="Calibri" panose="020F0502020204030204" pitchFamily="34" charset="0"/>
              </a:rPr>
              <a:t>Chaikovska</a:t>
            </a:r>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dirty="0" err="1">
                <a:latin typeface="Calibri" panose="020F0502020204030204" pitchFamily="34" charset="0"/>
                <a:ea typeface="Calibri" panose="020F0502020204030204" pitchFamily="34" charset="0"/>
                <a:cs typeface="Calibri" panose="020F0502020204030204" pitchFamily="34" charset="0"/>
              </a:rPr>
              <a:t>IJCLab</a:t>
            </a:r>
            <a:r>
              <a:rPr lang="en-GB" sz="1600" dirty="0">
                <a:latin typeface="Calibri" panose="020F0502020204030204" pitchFamily="34" charset="0"/>
                <a:ea typeface="Calibri" panose="020F0502020204030204" pitchFamily="34" charset="0"/>
                <a:cs typeface="Calibri" panose="020F0502020204030204" pitchFamily="34" charset="0"/>
              </a:rPr>
              <a:t>) – </a:t>
            </a:r>
            <a:r>
              <a:rPr lang="en-GB" sz="1600" b="1" dirty="0">
                <a:solidFill>
                  <a:srgbClr val="C00000"/>
                </a:solidFill>
                <a:latin typeface="Calibri" panose="020F0502020204030204" pitchFamily="34" charset="0"/>
                <a:ea typeface="Calibri" panose="020F0502020204030204" pitchFamily="34" charset="0"/>
                <a:cs typeface="Calibri" panose="020F0502020204030204" pitchFamily="34" charset="0"/>
              </a:rPr>
              <a:t>possibility to spend a period at </a:t>
            </a:r>
            <a:r>
              <a:rPr lang="en-GB" sz="1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IJCLab</a:t>
            </a:r>
            <a:br>
              <a:rPr lang="en-GB" sz="1600" dirty="0">
                <a:latin typeface="Calibri" panose="020F0502020204030204" pitchFamily="34" charset="0"/>
                <a:ea typeface="Calibri" panose="020F0502020204030204" pitchFamily="34" charset="0"/>
                <a:cs typeface="Calibri" panose="020F0502020204030204" pitchFamily="34" charset="0"/>
              </a:rPr>
            </a:br>
            <a:endParaRPr lang="en-GB" sz="1600" dirty="0">
              <a:latin typeface="Calibri" panose="020F0502020204030204" pitchFamily="34" charset="0"/>
              <a:ea typeface="Calibri" panose="020F0502020204030204" pitchFamily="34" charset="0"/>
              <a:cs typeface="Calibri" panose="020F0502020204030204" pitchFamily="34" charset="0"/>
            </a:endParaRPr>
          </a:p>
        </p:txBody>
      </p:sp>
      <p:grpSp>
        <p:nvGrpSpPr>
          <p:cNvPr id="14" name="Gruppo 17">
            <a:extLst>
              <a:ext uri="{FF2B5EF4-FFF2-40B4-BE49-F238E27FC236}">
                <a16:creationId xmlns:a16="http://schemas.microsoft.com/office/drawing/2014/main" id="{0D1802CD-147A-4A73-13DE-40525CC466FC}"/>
              </a:ext>
            </a:extLst>
          </p:cNvPr>
          <p:cNvGrpSpPr/>
          <p:nvPr/>
        </p:nvGrpSpPr>
        <p:grpSpPr>
          <a:xfrm>
            <a:off x="7036276" y="3170457"/>
            <a:ext cx="3919338" cy="1702295"/>
            <a:chOff x="3789364" y="4344542"/>
            <a:chExt cx="3919338" cy="1702295"/>
          </a:xfrm>
          <a:noFill/>
        </p:grpSpPr>
        <p:pic>
          <p:nvPicPr>
            <p:cNvPr id="16" name="Immagine 7">
              <a:extLst>
                <a:ext uri="{FF2B5EF4-FFF2-40B4-BE49-F238E27FC236}">
                  <a16:creationId xmlns:a16="http://schemas.microsoft.com/office/drawing/2014/main" id="{3A07454F-0097-44F3-ABD0-51AB3B09BE1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789364" y="4344542"/>
              <a:ext cx="3919338" cy="1702295"/>
            </a:xfrm>
            <a:prstGeom prst="rect">
              <a:avLst/>
            </a:prstGeom>
            <a:grpFill/>
            <a:ln w="53975">
              <a:solidFill>
                <a:schemeClr val="accent6"/>
              </a:solidFill>
            </a:ln>
          </p:spPr>
        </p:pic>
        <p:sp>
          <p:nvSpPr>
            <p:cNvPr id="24" name="Rettangolo con angoli arrotondati 21">
              <a:extLst>
                <a:ext uri="{FF2B5EF4-FFF2-40B4-BE49-F238E27FC236}">
                  <a16:creationId xmlns:a16="http://schemas.microsoft.com/office/drawing/2014/main" id="{C286AE78-93A2-BC45-E793-CA0EBDC5390F}"/>
                </a:ext>
              </a:extLst>
            </p:cNvPr>
            <p:cNvSpPr/>
            <p:nvPr/>
          </p:nvSpPr>
          <p:spPr>
            <a:xfrm>
              <a:off x="4023119" y="4922272"/>
              <a:ext cx="511971" cy="369604"/>
            </a:xfrm>
            <a:prstGeom prst="roundRect">
              <a:avLst/>
            </a:prstGeom>
            <a:grp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25" name="Connettore diritto 19">
            <a:extLst>
              <a:ext uri="{FF2B5EF4-FFF2-40B4-BE49-F238E27FC236}">
                <a16:creationId xmlns:a16="http://schemas.microsoft.com/office/drawing/2014/main" id="{A8E4D809-F843-4762-51D8-0D437A8A67A0}"/>
              </a:ext>
            </a:extLst>
          </p:cNvPr>
          <p:cNvCxnSpPr>
            <a:cxnSpLocks/>
          </p:cNvCxnSpPr>
          <p:nvPr/>
        </p:nvCxnSpPr>
        <p:spPr>
          <a:xfrm flipH="1">
            <a:off x="6989359" y="2162522"/>
            <a:ext cx="2566021" cy="976833"/>
          </a:xfrm>
          <a:prstGeom prst="line">
            <a:avLst/>
          </a:prstGeom>
          <a:ln w="50800" cap="rnd">
            <a:solidFill>
              <a:schemeClr val="accent6">
                <a:alpha val="80000"/>
              </a:schemeClr>
            </a:solidFill>
          </a:ln>
        </p:spPr>
        <p:style>
          <a:lnRef idx="1">
            <a:schemeClr val="accent1"/>
          </a:lnRef>
          <a:fillRef idx="0">
            <a:schemeClr val="accent1"/>
          </a:fillRef>
          <a:effectRef idx="0">
            <a:schemeClr val="accent1"/>
          </a:effectRef>
          <a:fontRef idx="minor">
            <a:schemeClr val="tx1"/>
          </a:fontRef>
        </p:style>
      </p:cxnSp>
      <p:cxnSp>
        <p:nvCxnSpPr>
          <p:cNvPr id="26" name="Connettore diritto 20">
            <a:extLst>
              <a:ext uri="{FF2B5EF4-FFF2-40B4-BE49-F238E27FC236}">
                <a16:creationId xmlns:a16="http://schemas.microsoft.com/office/drawing/2014/main" id="{2171D868-D6B6-B131-85B7-31F5387BEFE6}"/>
              </a:ext>
            </a:extLst>
          </p:cNvPr>
          <p:cNvCxnSpPr>
            <a:cxnSpLocks/>
          </p:cNvCxnSpPr>
          <p:nvPr/>
        </p:nvCxnSpPr>
        <p:spPr>
          <a:xfrm>
            <a:off x="10693873" y="2162522"/>
            <a:ext cx="308658" cy="1007935"/>
          </a:xfrm>
          <a:prstGeom prst="line">
            <a:avLst/>
          </a:prstGeom>
          <a:ln w="50800" cap="rnd">
            <a:solidFill>
              <a:schemeClr val="accent6">
                <a:alpha val="80000"/>
              </a:schemeClr>
            </a:solidFill>
          </a:ln>
        </p:spPr>
        <p:style>
          <a:lnRef idx="1">
            <a:schemeClr val="accent1"/>
          </a:lnRef>
          <a:fillRef idx="0">
            <a:schemeClr val="accent1"/>
          </a:fillRef>
          <a:effectRef idx="0">
            <a:schemeClr val="accent1"/>
          </a:effectRef>
          <a:fontRef idx="minor">
            <a:schemeClr val="tx1"/>
          </a:fontRef>
        </p:style>
      </p:cxnSp>
      <p:grpSp>
        <p:nvGrpSpPr>
          <p:cNvPr id="27" name="Gruppo 30">
            <a:extLst>
              <a:ext uri="{FF2B5EF4-FFF2-40B4-BE49-F238E27FC236}">
                <a16:creationId xmlns:a16="http://schemas.microsoft.com/office/drawing/2014/main" id="{55948ABE-D434-77DE-B4BE-7825B16F39A4}"/>
              </a:ext>
            </a:extLst>
          </p:cNvPr>
          <p:cNvGrpSpPr/>
          <p:nvPr/>
        </p:nvGrpSpPr>
        <p:grpSpPr>
          <a:xfrm>
            <a:off x="7168045" y="3791814"/>
            <a:ext cx="613957" cy="318805"/>
            <a:chOff x="929173" y="1604454"/>
            <a:chExt cx="3210261" cy="1448757"/>
          </a:xfrm>
        </p:grpSpPr>
        <p:pic>
          <p:nvPicPr>
            <p:cNvPr id="30" name="Elemento grafico 21">
              <a:extLst>
                <a:ext uri="{FF2B5EF4-FFF2-40B4-BE49-F238E27FC236}">
                  <a16:creationId xmlns:a16="http://schemas.microsoft.com/office/drawing/2014/main" id="{BAE19DF9-7E66-5C22-7378-CCFA7E62B95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29173" y="1604454"/>
              <a:ext cx="3210261" cy="1448757"/>
            </a:xfrm>
            <a:prstGeom prst="rect">
              <a:avLst/>
            </a:prstGeom>
          </p:spPr>
        </p:pic>
        <p:cxnSp>
          <p:nvCxnSpPr>
            <p:cNvPr id="31" name="Connettore 2 32">
              <a:extLst>
                <a:ext uri="{FF2B5EF4-FFF2-40B4-BE49-F238E27FC236}">
                  <a16:creationId xmlns:a16="http://schemas.microsoft.com/office/drawing/2014/main" id="{26056DD3-D674-152C-AFD5-511BD2E4227D}"/>
                </a:ext>
              </a:extLst>
            </p:cNvPr>
            <p:cNvCxnSpPr>
              <a:cxnSpLocks/>
            </p:cNvCxnSpPr>
            <p:nvPr/>
          </p:nvCxnSpPr>
          <p:spPr>
            <a:xfrm>
              <a:off x="2220133" y="2800493"/>
              <a:ext cx="746234" cy="0"/>
            </a:xfrm>
            <a:prstGeom prst="straightConnector1">
              <a:avLst/>
            </a:prstGeom>
            <a:ln w="22225">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2" name="Google Shape;1184;p152">
            <a:extLst>
              <a:ext uri="{FF2B5EF4-FFF2-40B4-BE49-F238E27FC236}">
                <a16:creationId xmlns:a16="http://schemas.microsoft.com/office/drawing/2014/main" id="{101E3D6D-D01A-0BD2-D916-C18516FE65EC}"/>
              </a:ext>
            </a:extLst>
          </p:cNvPr>
          <p:cNvSpPr/>
          <p:nvPr/>
        </p:nvSpPr>
        <p:spPr>
          <a:xfrm>
            <a:off x="7168045" y="4247731"/>
            <a:ext cx="1598400" cy="3337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6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sym typeface="Gill Sans"/>
              </a:rPr>
              <a:t>W C</a:t>
            </a:r>
            <a:r>
              <a:rPr lang="en-US" sz="1600" b="1" strike="noStrike"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sym typeface="Gill Sans"/>
              </a:rPr>
              <a:t>rystal </a:t>
            </a:r>
            <a:r>
              <a:rPr lang="en-US" sz="16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sym typeface="Gill Sans"/>
              </a:rPr>
              <a:t>C</a:t>
            </a:r>
            <a:r>
              <a:rPr lang="en-US" sz="1600" b="1" strike="noStrike"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sym typeface="Gill Sans"/>
              </a:rPr>
              <a:t>onverter</a:t>
            </a:r>
            <a:endParaRPr sz="1600" b="0" strike="noStrike"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5" name="Google Shape;1187;p152">
            <a:extLst>
              <a:ext uri="{FF2B5EF4-FFF2-40B4-BE49-F238E27FC236}">
                <a16:creationId xmlns:a16="http://schemas.microsoft.com/office/drawing/2014/main" id="{5BE48868-7594-A528-9978-4CCC098E5E46}"/>
              </a:ext>
            </a:extLst>
          </p:cNvPr>
          <p:cNvSpPr txBox="1"/>
          <p:nvPr/>
        </p:nvSpPr>
        <p:spPr>
          <a:xfrm>
            <a:off x="10246076" y="4962197"/>
            <a:ext cx="1950348" cy="1007935"/>
          </a:xfrm>
          <a:prstGeom prst="rect">
            <a:avLst/>
          </a:prstGeom>
          <a:noFill/>
          <a:ln w="38150" cap="flat" cmpd="sng">
            <a:solidFill>
              <a:srgbClr val="EF2929"/>
            </a:solidFill>
            <a:prstDash val="solid"/>
            <a:round/>
            <a:headEnd type="none" w="sm" len="sm"/>
            <a:tailEnd type="none" w="sm" len="sm"/>
          </a:ln>
        </p:spPr>
        <p:txBody>
          <a:bodyPr spcFirstLastPara="1" wrap="square" lIns="110500" tIns="64800" rIns="110500" bIns="64800" anchor="t" anchorCtr="0">
            <a:normAutofit/>
          </a:bodyPr>
          <a:lstStyle/>
          <a:p>
            <a:pPr marL="0" marR="0" lvl="0" indent="0" algn="l" rtl="0">
              <a:spcBef>
                <a:spcPts val="0"/>
              </a:spcBef>
              <a:spcAft>
                <a:spcPts val="0"/>
              </a:spcAft>
              <a:buNone/>
            </a:pPr>
            <a:r>
              <a:rPr lang="en-US" sz="2000" b="0"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Final test</a:t>
            </a:r>
            <a:r>
              <a:rPr lang="en-US" sz="2000" b="1"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000" b="0"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at</a:t>
            </a:r>
            <a:r>
              <a:rPr lang="en-US" sz="2000" b="1"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CHART P</a:t>
            </a:r>
            <a:r>
              <a:rPr lang="en-US" sz="2000" b="1" strike="noStrike" baseline="300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3</a:t>
            </a:r>
            <a:r>
              <a:rPr lang="en-US" sz="2000" b="1"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PSI</a:t>
            </a:r>
            <a:endParaRPr sz="2000" b="0"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endParaRPr sz="2000" b="0"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36" name="Google Shape;1182;p152">
            <a:extLst>
              <a:ext uri="{FF2B5EF4-FFF2-40B4-BE49-F238E27FC236}">
                <a16:creationId xmlns:a16="http://schemas.microsoft.com/office/drawing/2014/main" id="{23CBA1D7-5E2D-A9BE-6E8B-978A23D5C42F}"/>
              </a:ext>
            </a:extLst>
          </p:cNvPr>
          <p:cNvPicPr preferRelativeResize="0"/>
          <p:nvPr/>
        </p:nvPicPr>
        <p:blipFill rotWithShape="1">
          <a:blip r:embed="rId11">
            <a:alphaModFix/>
          </a:blip>
          <a:srcRect t="30506" b="32537"/>
          <a:stretch/>
        </p:blipFill>
        <p:spPr>
          <a:xfrm>
            <a:off x="10740542" y="5645838"/>
            <a:ext cx="837406" cy="279576"/>
          </a:xfrm>
          <a:prstGeom prst="rect">
            <a:avLst/>
          </a:prstGeom>
          <a:noFill/>
          <a:ln>
            <a:noFill/>
          </a:ln>
        </p:spPr>
      </p:pic>
      <p:pic>
        <p:nvPicPr>
          <p:cNvPr id="37" name="Google Shape;1189;p152">
            <a:extLst>
              <a:ext uri="{FF2B5EF4-FFF2-40B4-BE49-F238E27FC236}">
                <a16:creationId xmlns:a16="http://schemas.microsoft.com/office/drawing/2014/main" id="{520C3C13-C919-B160-025B-3A55D6D0B05E}"/>
              </a:ext>
            </a:extLst>
          </p:cNvPr>
          <p:cNvPicPr preferRelativeResize="0"/>
          <p:nvPr/>
        </p:nvPicPr>
        <p:blipFill rotWithShape="1">
          <a:blip r:embed="rId12">
            <a:alphaModFix/>
          </a:blip>
          <a:srcRect/>
          <a:stretch/>
        </p:blipFill>
        <p:spPr>
          <a:xfrm>
            <a:off x="11005768" y="3784983"/>
            <a:ext cx="1107000" cy="1107000"/>
          </a:xfrm>
          <a:prstGeom prst="rect">
            <a:avLst/>
          </a:prstGeom>
          <a:noFill/>
          <a:ln>
            <a:noFill/>
          </a:ln>
        </p:spPr>
      </p:pic>
      <p:sp>
        <p:nvSpPr>
          <p:cNvPr id="2" name="Google Shape;166;p3">
            <a:extLst>
              <a:ext uri="{FF2B5EF4-FFF2-40B4-BE49-F238E27FC236}">
                <a16:creationId xmlns:a16="http://schemas.microsoft.com/office/drawing/2014/main" id="{18E42710-887B-70CD-F386-4E5616426F55}"/>
              </a:ext>
            </a:extLst>
          </p:cNvPr>
          <p:cNvSpPr/>
          <p:nvPr/>
        </p:nvSpPr>
        <p:spPr>
          <a:xfrm rot="-360000">
            <a:off x="119082" y="6035785"/>
            <a:ext cx="2145364" cy="690314"/>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1" dirty="0">
                <a:solidFill>
                  <a:srgbClr val="C00000"/>
                </a:solidFill>
                <a:latin typeface="Roboto"/>
                <a:ea typeface="Roboto"/>
                <a:cs typeface="Roboto"/>
                <a:sym typeface="Roboto"/>
              </a:rPr>
              <a:t>Possible PhD Activities</a:t>
            </a:r>
            <a:endParaRPr sz="2400" dirty="0">
              <a:solidFill>
                <a:srgbClr val="C00000"/>
              </a:solidFill>
              <a:latin typeface="Roboto"/>
              <a:ea typeface="Roboto"/>
              <a:cs typeface="Roboto"/>
              <a:sym typeface="Roboto"/>
            </a:endParaRPr>
          </a:p>
        </p:txBody>
      </p:sp>
      <p:sp>
        <p:nvSpPr>
          <p:cNvPr id="5" name="TextBox 4">
            <a:extLst>
              <a:ext uri="{FF2B5EF4-FFF2-40B4-BE49-F238E27FC236}">
                <a16:creationId xmlns:a16="http://schemas.microsoft.com/office/drawing/2014/main" id="{4749001E-977F-C766-54F7-167DD9923B72}"/>
              </a:ext>
            </a:extLst>
          </p:cNvPr>
          <p:cNvSpPr txBox="1"/>
          <p:nvPr/>
        </p:nvSpPr>
        <p:spPr>
          <a:xfrm>
            <a:off x="2402238" y="5944757"/>
            <a:ext cx="3704927" cy="646331"/>
          </a:xfrm>
          <a:prstGeom prst="rect">
            <a:avLst/>
          </a:prstGeom>
          <a:noFill/>
          <a:ln w="57150">
            <a:solidFill>
              <a:srgbClr val="C00000"/>
            </a:solidFill>
          </a:ln>
        </p:spPr>
        <p:txBody>
          <a:bodyPr wrap="square">
            <a:spAutoFit/>
          </a:bodyPr>
          <a:lstStyle/>
          <a:p>
            <a:pPr marL="285750" marR="0" lvl="0" indent="-285750" rtl="0">
              <a:spcBef>
                <a:spcPts val="0"/>
              </a:spcBef>
              <a:spcAft>
                <a:spcPts val="0"/>
              </a:spcAft>
              <a:buFont typeface="Wingdings" panose="05000000000000000000" pitchFamily="2" charset="2"/>
              <a:buChar char="ü"/>
            </a:pP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Experiments with crystal targets @CERN PS</a:t>
            </a:r>
          </a:p>
          <a:p>
            <a:pPr marL="285750" marR="0" lvl="0" indent="-285750" rtl="0">
              <a:spcBef>
                <a:spcPts val="0"/>
              </a:spcBef>
              <a:spcAft>
                <a:spcPts val="0"/>
              </a:spcAft>
              <a:buFont typeface="Wingdings" panose="05000000000000000000" pitchFamily="2" charset="2"/>
              <a:buChar char="ü"/>
            </a:pP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Text of full e+ capture system @PSI</a:t>
            </a:r>
          </a:p>
          <a:p>
            <a:pPr marL="285750" marR="0" lvl="0" indent="-285750" rtl="0">
              <a:spcBef>
                <a:spcPts val="0"/>
              </a:spcBef>
              <a:spcAft>
                <a:spcPts val="0"/>
              </a:spcAft>
              <a:buFont typeface="Wingdings" panose="05000000000000000000" pitchFamily="2" charset="2"/>
              <a:buChar char="ü"/>
            </a:pP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MC simulations for the source optimization</a:t>
            </a:r>
            <a:endPar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Google Shape;123;p3">
            <a:extLst>
              <a:ext uri="{FF2B5EF4-FFF2-40B4-BE49-F238E27FC236}">
                <a16:creationId xmlns:a16="http://schemas.microsoft.com/office/drawing/2014/main" id="{26A47851-37CF-44B7-4ED8-E19FC805056A}"/>
              </a:ext>
            </a:extLst>
          </p:cNvPr>
          <p:cNvSpPr/>
          <p:nvPr/>
        </p:nvSpPr>
        <p:spPr>
          <a:xfrm>
            <a:off x="6457461" y="6151875"/>
            <a:ext cx="5534300" cy="483645"/>
          </a:xfrm>
          <a:prstGeom prst="roundRect">
            <a:avLst>
              <a:gd name="adj" fmla="val 11178"/>
            </a:avLst>
          </a:prstGeom>
          <a:solidFill>
            <a:srgbClr val="FFC000"/>
          </a:solidFill>
          <a:ln>
            <a:noFill/>
          </a:ln>
        </p:spPr>
        <p:txBody>
          <a:bodyPr spcFirstLastPara="1" wrap="square" lIns="91425" tIns="45700" rIns="91425" bIns="45700" anchor="ctr" anchorCtr="0">
            <a:noAutofit/>
          </a:bodyPr>
          <a:lstStyle/>
          <a:p>
            <a:pPr marL="12700" marR="0" lvl="0" indent="0" algn="l" rtl="0">
              <a:spcBef>
                <a:spcPts val="0"/>
              </a:spcBef>
              <a:spcAft>
                <a:spcPts val="0"/>
              </a:spcAft>
              <a:buNone/>
            </a:pPr>
            <a:r>
              <a:rPr lang="en-US" sz="1800" dirty="0">
                <a:solidFill>
                  <a:schemeClr val="dk1"/>
                </a:solidFill>
                <a:latin typeface="Calibri"/>
                <a:ea typeface="Calibri"/>
                <a:cs typeface="Calibri"/>
                <a:sym typeface="Calibri"/>
              </a:rPr>
              <a:t>Contacts: </a:t>
            </a:r>
            <a:r>
              <a:rPr lang="en-US" sz="1800" b="1" dirty="0">
                <a:solidFill>
                  <a:schemeClr val="dk1"/>
                </a:solidFill>
                <a:latin typeface="Calibri"/>
                <a:ea typeface="Calibri"/>
                <a:cs typeface="Calibri"/>
                <a:sym typeface="Calibri"/>
              </a:rPr>
              <a:t>L. Bandiera </a:t>
            </a:r>
            <a:r>
              <a:rPr lang="en-US" sz="1800" dirty="0">
                <a:solidFill>
                  <a:schemeClr val="dk1"/>
                </a:solidFill>
                <a:latin typeface="Calibri"/>
                <a:ea typeface="Calibri"/>
                <a:cs typeface="Calibri"/>
                <a:sym typeface="Calibri"/>
              </a:rPr>
              <a:t>- INFN Ferrara </a:t>
            </a:r>
            <a:r>
              <a:rPr lang="en-US" sz="1800" i="1" u="sng" dirty="0">
                <a:solidFill>
                  <a:schemeClr val="accent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bandiera@fe.infn.it</a:t>
            </a:r>
            <a:endParaRPr lang="en-US" sz="1800" i="1" u="sng" dirty="0">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108475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p:nvPr/>
        </p:nvSpPr>
        <p:spPr>
          <a:xfrm>
            <a:off x="5248697" y="1157410"/>
            <a:ext cx="6793816" cy="2796232"/>
          </a:xfrm>
          <a:prstGeom prst="roundRect">
            <a:avLst>
              <a:gd name="adj" fmla="val 2725"/>
            </a:avLst>
          </a:prstGeom>
          <a:solidFill>
            <a:schemeClr val="bg2">
              <a:lumMod val="10000"/>
              <a:lumOff val="9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p4"/>
          <p:cNvSpPr txBox="1">
            <a:spLocks noGrp="1"/>
          </p:cNvSpPr>
          <p:nvPr>
            <p:ph type="title"/>
          </p:nvPr>
        </p:nvSpPr>
        <p:spPr>
          <a:xfrm>
            <a:off x="331593" y="134322"/>
            <a:ext cx="11613359" cy="8470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Roboto"/>
              <a:buNone/>
            </a:pPr>
            <a:r>
              <a:rPr lang="en-US" sz="4000">
                <a:latin typeface="Roboto"/>
                <a:ea typeface="Roboto"/>
                <a:cs typeface="Roboto"/>
                <a:sym typeface="Roboto"/>
              </a:rPr>
              <a:t>Curved crystals for particle accelerators</a:t>
            </a:r>
            <a:endParaRPr sz="4000">
              <a:latin typeface="Roboto"/>
              <a:ea typeface="Roboto"/>
              <a:cs typeface="Roboto"/>
              <a:sym typeface="Roboto"/>
            </a:endParaRPr>
          </a:p>
        </p:txBody>
      </p:sp>
      <p:sp>
        <p:nvSpPr>
          <p:cNvPr id="173" name="Google Shape;173;p4"/>
          <p:cNvSpPr/>
          <p:nvPr/>
        </p:nvSpPr>
        <p:spPr>
          <a:xfrm>
            <a:off x="119065" y="1157410"/>
            <a:ext cx="5014911" cy="847011"/>
          </a:xfrm>
          <a:prstGeom prst="roundRect">
            <a:avLst>
              <a:gd name="adj" fmla="val 11474"/>
            </a:avLst>
          </a:prstGeom>
          <a:solidFill>
            <a:schemeClr val="bg2">
              <a:lumMod val="10000"/>
              <a:lumOff val="90000"/>
            </a:schemeClr>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1400" dirty="0">
                <a:solidFill>
                  <a:schemeClr val="dk1"/>
                </a:solidFill>
                <a:latin typeface="Roboto"/>
                <a:ea typeface="Roboto"/>
                <a:cs typeface="Roboto"/>
                <a:sym typeface="Roboto"/>
              </a:rPr>
              <a:t>Curved</a:t>
            </a:r>
            <a:r>
              <a:rPr lang="en-US" sz="1400" b="0" i="0" dirty="0">
                <a:solidFill>
                  <a:schemeClr val="dk1"/>
                </a:solidFill>
                <a:latin typeface="Roboto"/>
                <a:ea typeface="Roboto"/>
                <a:cs typeface="Roboto"/>
                <a:sym typeface="Roboto"/>
              </a:rPr>
              <a:t> crystals can act as </a:t>
            </a:r>
            <a:r>
              <a:rPr lang="en-US" sz="1400" b="1" i="0" dirty="0">
                <a:solidFill>
                  <a:schemeClr val="dk1"/>
                </a:solidFill>
                <a:latin typeface="Roboto"/>
                <a:ea typeface="Roboto"/>
                <a:cs typeface="Roboto"/>
                <a:sym typeface="Roboto"/>
              </a:rPr>
              <a:t>waveguide</a:t>
            </a:r>
            <a:r>
              <a:rPr lang="en-US" sz="1400" b="0" i="0" dirty="0">
                <a:solidFill>
                  <a:schemeClr val="dk1"/>
                </a:solidFill>
                <a:latin typeface="Roboto"/>
                <a:ea typeface="Roboto"/>
                <a:cs typeface="Roboto"/>
                <a:sym typeface="Roboto"/>
              </a:rPr>
              <a:t> for charged particle beams through the phenomenon of </a:t>
            </a:r>
            <a:r>
              <a:rPr lang="en-US" sz="1400" b="1" i="0" dirty="0">
                <a:solidFill>
                  <a:schemeClr val="dk1"/>
                </a:solidFill>
                <a:latin typeface="Roboto"/>
                <a:ea typeface="Roboto"/>
                <a:cs typeface="Roboto"/>
                <a:sym typeface="Roboto"/>
              </a:rPr>
              <a:t>channeling</a:t>
            </a:r>
            <a:r>
              <a:rPr lang="en-US" sz="1400" b="0" i="0" dirty="0">
                <a:solidFill>
                  <a:schemeClr val="dk1"/>
                </a:solidFill>
                <a:latin typeface="Roboto"/>
                <a:ea typeface="Roboto"/>
                <a:cs typeface="Roboto"/>
                <a:sym typeface="Roboto"/>
              </a:rPr>
              <a:t>, achieving steering power </a:t>
            </a:r>
            <a:r>
              <a:rPr lang="en-US" sz="1400" b="1" i="0" dirty="0">
                <a:solidFill>
                  <a:schemeClr val="dk1"/>
                </a:solidFill>
                <a:latin typeface="Roboto"/>
                <a:ea typeface="Roboto"/>
                <a:cs typeface="Roboto"/>
                <a:sym typeface="Roboto"/>
              </a:rPr>
              <a:t>larger than 1000 T </a:t>
            </a:r>
            <a:r>
              <a:rPr lang="en-US" sz="1400" b="0" i="0" dirty="0">
                <a:solidFill>
                  <a:schemeClr val="dk1"/>
                </a:solidFill>
                <a:latin typeface="Roboto"/>
                <a:ea typeface="Roboto"/>
                <a:cs typeface="Roboto"/>
                <a:sym typeface="Roboto"/>
              </a:rPr>
              <a:t>magnetic dipoles. </a:t>
            </a:r>
            <a:endParaRPr dirty="0"/>
          </a:p>
        </p:txBody>
      </p:sp>
      <p:sp>
        <p:nvSpPr>
          <p:cNvPr id="174" name="Google Shape;174;p4"/>
          <p:cNvSpPr/>
          <p:nvPr/>
        </p:nvSpPr>
        <p:spPr>
          <a:xfrm>
            <a:off x="126742" y="3528178"/>
            <a:ext cx="5007234" cy="1605797"/>
          </a:xfrm>
          <a:prstGeom prst="roundRect">
            <a:avLst>
              <a:gd name="adj" fmla="val 5571"/>
            </a:avLst>
          </a:prstGeom>
          <a:solidFill>
            <a:schemeClr val="bg2">
              <a:lumMod val="10000"/>
              <a:lumOff val="90000"/>
            </a:schemeClr>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1600" dirty="0">
                <a:solidFill>
                  <a:schemeClr val="dk1"/>
                </a:solidFill>
                <a:latin typeface="Roboto"/>
                <a:ea typeface="Roboto"/>
                <a:cs typeface="Roboto"/>
                <a:sym typeface="Roboto"/>
              </a:rPr>
              <a:t>INFN Ferrara is currently involved in several projects:</a:t>
            </a:r>
            <a:endParaRPr dirty="0"/>
          </a:p>
          <a:p>
            <a:pPr marL="361950" marR="0" lvl="1" indent="-180975" algn="just" rtl="0">
              <a:spcBef>
                <a:spcPts val="0"/>
              </a:spcBef>
              <a:spcAft>
                <a:spcPts val="0"/>
              </a:spcAft>
              <a:buClr>
                <a:schemeClr val="dk1"/>
              </a:buClr>
              <a:buSzPts val="1600"/>
              <a:buFont typeface="Arial"/>
              <a:buChar char="•"/>
            </a:pPr>
            <a:r>
              <a:rPr lang="en-US" sz="1600" b="1" i="0" u="none" strike="noStrike" cap="none" dirty="0">
                <a:solidFill>
                  <a:schemeClr val="dk1"/>
                </a:solidFill>
                <a:latin typeface="Roboto"/>
                <a:ea typeface="Roboto"/>
                <a:cs typeface="Roboto"/>
                <a:sym typeface="Roboto"/>
              </a:rPr>
              <a:t>Mu2e</a:t>
            </a:r>
            <a:r>
              <a:rPr lang="en-US" sz="1600" b="0" i="0" u="none" strike="noStrike" cap="none" dirty="0">
                <a:solidFill>
                  <a:schemeClr val="dk1"/>
                </a:solidFill>
                <a:latin typeface="Roboto"/>
                <a:ea typeface="Roboto"/>
                <a:cs typeface="Roboto"/>
                <a:sym typeface="Roboto"/>
              </a:rPr>
              <a:t> proton beam extraction at Fermilab</a:t>
            </a:r>
            <a:endParaRPr dirty="0"/>
          </a:p>
          <a:p>
            <a:pPr marL="361950" marR="0" lvl="1" indent="-180975" algn="just" rtl="0">
              <a:spcBef>
                <a:spcPts val="0"/>
              </a:spcBef>
              <a:spcAft>
                <a:spcPts val="0"/>
              </a:spcAft>
              <a:buClr>
                <a:schemeClr val="dk1"/>
              </a:buClr>
              <a:buSzPts val="1600"/>
              <a:buFont typeface="Arial"/>
              <a:buChar char="•"/>
            </a:pPr>
            <a:r>
              <a:rPr lang="en-US" sz="1600" b="0" i="0" u="none" strike="noStrike" cap="none" dirty="0">
                <a:solidFill>
                  <a:schemeClr val="dk1"/>
                </a:solidFill>
                <a:latin typeface="Roboto"/>
                <a:ea typeface="Roboto"/>
                <a:cs typeface="Roboto"/>
                <a:sym typeface="Roboto"/>
              </a:rPr>
              <a:t>Collimation of </a:t>
            </a:r>
            <a:r>
              <a:rPr lang="en-US" sz="1600" b="1" i="0" u="none" strike="noStrike" cap="none" dirty="0">
                <a:solidFill>
                  <a:schemeClr val="dk1"/>
                </a:solidFill>
                <a:latin typeface="Roboto"/>
                <a:ea typeface="Roboto"/>
                <a:cs typeface="Roboto"/>
                <a:sym typeface="Roboto"/>
              </a:rPr>
              <a:t>Muon Collider </a:t>
            </a:r>
            <a:endParaRPr dirty="0"/>
          </a:p>
          <a:p>
            <a:pPr marL="361950" marR="0" lvl="1" indent="-180975" algn="just" rtl="0">
              <a:spcBef>
                <a:spcPts val="0"/>
              </a:spcBef>
              <a:spcAft>
                <a:spcPts val="0"/>
              </a:spcAft>
              <a:buClr>
                <a:schemeClr val="dk1"/>
              </a:buClr>
              <a:buSzPts val="1600"/>
              <a:buFont typeface="Arial"/>
              <a:buChar char="•"/>
            </a:pPr>
            <a:r>
              <a:rPr lang="en-US" sz="1600" b="0" i="0" u="none" strike="noStrike" cap="none" dirty="0">
                <a:solidFill>
                  <a:schemeClr val="dk1"/>
                </a:solidFill>
                <a:latin typeface="Roboto"/>
                <a:ea typeface="Roboto"/>
                <a:cs typeface="Roboto"/>
                <a:sym typeface="Roboto"/>
              </a:rPr>
              <a:t>Spin precession of charmed baryons in </a:t>
            </a:r>
            <a:r>
              <a:rPr lang="en-US" sz="1600" b="1" i="0" u="none" strike="noStrike" cap="none" dirty="0">
                <a:solidFill>
                  <a:schemeClr val="dk1"/>
                </a:solidFill>
                <a:latin typeface="Roboto"/>
                <a:ea typeface="Roboto"/>
                <a:cs typeface="Roboto"/>
                <a:sym typeface="Roboto"/>
              </a:rPr>
              <a:t>LHC</a:t>
            </a:r>
            <a:endParaRPr dirty="0"/>
          </a:p>
          <a:p>
            <a:pPr marL="361950" marR="0" lvl="1" indent="-180975" algn="just" rtl="0">
              <a:spcBef>
                <a:spcPts val="0"/>
              </a:spcBef>
              <a:spcAft>
                <a:spcPts val="0"/>
              </a:spcAft>
              <a:buClr>
                <a:schemeClr val="dk1"/>
              </a:buClr>
              <a:buSzPts val="1600"/>
              <a:buFont typeface="Arial"/>
              <a:buChar char="•"/>
            </a:pPr>
            <a:r>
              <a:rPr lang="en-US" sz="1600" b="0" i="0" u="none" strike="noStrike" cap="none" dirty="0">
                <a:solidFill>
                  <a:schemeClr val="dk1"/>
                </a:solidFill>
                <a:latin typeface="Roboto"/>
                <a:ea typeface="Roboto"/>
                <a:cs typeface="Roboto"/>
                <a:sym typeface="Roboto"/>
              </a:rPr>
              <a:t>Desing and manufacture of crystal for channeling experiments </a:t>
            </a:r>
            <a:endParaRPr dirty="0"/>
          </a:p>
        </p:txBody>
      </p:sp>
      <p:sp>
        <p:nvSpPr>
          <p:cNvPr id="175" name="Google Shape;175;p4"/>
          <p:cNvSpPr/>
          <p:nvPr/>
        </p:nvSpPr>
        <p:spPr>
          <a:xfrm>
            <a:off x="126741" y="2103599"/>
            <a:ext cx="5007235" cy="1325401"/>
          </a:xfrm>
          <a:prstGeom prst="roundRect">
            <a:avLst>
              <a:gd name="adj" fmla="val 6117"/>
            </a:avLst>
          </a:prstGeom>
          <a:solidFill>
            <a:schemeClr val="bg2">
              <a:lumMod val="10000"/>
              <a:lumOff val="90000"/>
            </a:schemeClr>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1600" b="0" i="0" dirty="0">
                <a:solidFill>
                  <a:schemeClr val="dk1"/>
                </a:solidFill>
                <a:latin typeface="Roboto"/>
                <a:ea typeface="Roboto"/>
                <a:cs typeface="Roboto"/>
                <a:sym typeface="Roboto"/>
              </a:rPr>
              <a:t>This effect can be exploited in accelerators for:</a:t>
            </a:r>
            <a:endParaRPr sz="1600" dirty="0">
              <a:solidFill>
                <a:schemeClr val="dk1"/>
              </a:solidFill>
              <a:latin typeface="Roboto"/>
              <a:ea typeface="Roboto"/>
              <a:cs typeface="Roboto"/>
              <a:sym typeface="Roboto"/>
            </a:endParaRPr>
          </a:p>
          <a:p>
            <a:pPr marL="361950" marR="0" lvl="0" indent="-180975" algn="just" rtl="0">
              <a:spcBef>
                <a:spcPts val="0"/>
              </a:spcBef>
              <a:spcAft>
                <a:spcPts val="0"/>
              </a:spcAft>
              <a:buClr>
                <a:schemeClr val="dk1"/>
              </a:buClr>
              <a:buSzPts val="1600"/>
              <a:buFont typeface="Arial"/>
              <a:buChar char="•"/>
            </a:pPr>
            <a:r>
              <a:rPr lang="en-US" sz="1600" dirty="0">
                <a:solidFill>
                  <a:schemeClr val="dk1"/>
                </a:solidFill>
                <a:latin typeface="Roboto"/>
                <a:ea typeface="Roboto"/>
                <a:cs typeface="Roboto"/>
                <a:sym typeface="Roboto"/>
              </a:rPr>
              <a:t>Collimation/extraction of beam halo </a:t>
            </a:r>
            <a:endParaRPr sz="1600" dirty="0">
              <a:solidFill>
                <a:schemeClr val="dk1"/>
              </a:solidFill>
              <a:latin typeface="Roboto"/>
              <a:ea typeface="Roboto"/>
              <a:cs typeface="Roboto"/>
              <a:sym typeface="Roboto"/>
            </a:endParaRPr>
          </a:p>
          <a:p>
            <a:pPr marL="361950" marR="0" lvl="0" indent="-180975" algn="l" rtl="0">
              <a:spcBef>
                <a:spcPts val="0"/>
              </a:spcBef>
              <a:spcAft>
                <a:spcPts val="0"/>
              </a:spcAft>
              <a:buClr>
                <a:schemeClr val="dk1"/>
              </a:buClr>
              <a:buSzPts val="1600"/>
              <a:buFont typeface="Arial"/>
              <a:buChar char="•"/>
            </a:pPr>
            <a:r>
              <a:rPr lang="en-US" sz="1600" dirty="0">
                <a:solidFill>
                  <a:schemeClr val="dk1"/>
                </a:solidFill>
                <a:latin typeface="Roboto"/>
                <a:ea typeface="Roboto"/>
                <a:cs typeface="Roboto"/>
                <a:sym typeface="Roboto"/>
              </a:rPr>
              <a:t>Protection of insertion devices in accelerators </a:t>
            </a:r>
            <a:br>
              <a:rPr lang="en-US" sz="1600" dirty="0">
                <a:solidFill>
                  <a:schemeClr val="dk1"/>
                </a:solidFill>
                <a:latin typeface="Roboto"/>
                <a:ea typeface="Roboto"/>
                <a:cs typeface="Roboto"/>
                <a:sym typeface="Roboto"/>
              </a:rPr>
            </a:br>
            <a:r>
              <a:rPr lang="en-US" sz="1600" dirty="0">
                <a:solidFill>
                  <a:schemeClr val="dk1"/>
                </a:solidFill>
                <a:latin typeface="Roboto"/>
                <a:ea typeface="Roboto"/>
                <a:cs typeface="Roboto"/>
                <a:sym typeface="Roboto"/>
              </a:rPr>
              <a:t>(beam shadowing)</a:t>
            </a:r>
            <a:r>
              <a:rPr lang="en-US" sz="1600" b="0" i="0" dirty="0">
                <a:solidFill>
                  <a:schemeClr val="dk1"/>
                </a:solidFill>
                <a:latin typeface="Roboto"/>
                <a:ea typeface="Roboto"/>
                <a:cs typeface="Roboto"/>
                <a:sym typeface="Roboto"/>
              </a:rPr>
              <a:t> </a:t>
            </a:r>
            <a:endParaRPr sz="1600" b="0" i="0" dirty="0">
              <a:solidFill>
                <a:schemeClr val="dk1"/>
              </a:solidFill>
              <a:latin typeface="Roboto"/>
              <a:ea typeface="Roboto"/>
              <a:cs typeface="Roboto"/>
              <a:sym typeface="Roboto"/>
            </a:endParaRPr>
          </a:p>
          <a:p>
            <a:pPr marL="361950" marR="0" lvl="0" indent="-180975" algn="just" rtl="0">
              <a:spcBef>
                <a:spcPts val="0"/>
              </a:spcBef>
              <a:spcAft>
                <a:spcPts val="0"/>
              </a:spcAft>
              <a:buClr>
                <a:schemeClr val="dk1"/>
              </a:buClr>
              <a:buSzPts val="1600"/>
              <a:buFont typeface="Arial"/>
              <a:buChar char="•"/>
            </a:pPr>
            <a:r>
              <a:rPr lang="en-US" sz="1600" dirty="0">
                <a:solidFill>
                  <a:schemeClr val="dk1"/>
                </a:solidFill>
                <a:latin typeface="Roboto"/>
                <a:ea typeface="Roboto"/>
                <a:cs typeface="Roboto"/>
                <a:sym typeface="Roboto"/>
              </a:rPr>
              <a:t>Spin precession of fast decaying particles</a:t>
            </a:r>
            <a:endParaRPr sz="1600" b="0" i="0" dirty="0">
              <a:solidFill>
                <a:schemeClr val="dk1"/>
              </a:solidFill>
              <a:latin typeface="Roboto"/>
              <a:ea typeface="Roboto"/>
              <a:cs typeface="Roboto"/>
              <a:sym typeface="Roboto"/>
            </a:endParaRPr>
          </a:p>
        </p:txBody>
      </p:sp>
      <p:pic>
        <p:nvPicPr>
          <p:cNvPr id="176" name="Google Shape;176;p4" descr="Immagine che contiene schermata, cerchio, diagramma, design&#10;&#10;Descrizione generata automaticamente"/>
          <p:cNvPicPr preferRelativeResize="0"/>
          <p:nvPr/>
        </p:nvPicPr>
        <p:blipFill rotWithShape="1">
          <a:blip r:embed="rId3">
            <a:clrChange>
              <a:clrFrom>
                <a:srgbClr val="FFFFFF"/>
              </a:clrFrom>
              <a:clrTo>
                <a:srgbClr val="FFFFFF">
                  <a:alpha val="0"/>
                </a:srgbClr>
              </a:clrTo>
            </a:clrChange>
            <a:alphaModFix/>
          </a:blip>
          <a:srcRect/>
          <a:stretch/>
        </p:blipFill>
        <p:spPr>
          <a:xfrm>
            <a:off x="9130216" y="2476586"/>
            <a:ext cx="2969500" cy="1088498"/>
          </a:xfrm>
          <a:prstGeom prst="rect">
            <a:avLst/>
          </a:prstGeom>
          <a:noFill/>
          <a:ln>
            <a:noFill/>
          </a:ln>
        </p:spPr>
      </p:pic>
      <p:pic>
        <p:nvPicPr>
          <p:cNvPr id="177" name="Google Shape;177;p4" descr="Immagine che contiene diagramma, linea, testo, Carattere&#10;&#10;Descrizione generata automaticamente"/>
          <p:cNvPicPr preferRelativeResize="0"/>
          <p:nvPr/>
        </p:nvPicPr>
        <p:blipFill rotWithShape="1">
          <a:blip r:embed="rId4">
            <a:clrChange>
              <a:clrFrom>
                <a:srgbClr val="FFFFFF"/>
              </a:clrFrom>
              <a:clrTo>
                <a:srgbClr val="FFFFFF">
                  <a:alpha val="0"/>
                </a:srgbClr>
              </a:clrTo>
            </a:clrChange>
            <a:alphaModFix/>
          </a:blip>
          <a:srcRect l="5419"/>
          <a:stretch/>
        </p:blipFill>
        <p:spPr>
          <a:xfrm>
            <a:off x="5867256" y="1246736"/>
            <a:ext cx="2883222" cy="1713726"/>
          </a:xfrm>
          <a:prstGeom prst="rect">
            <a:avLst/>
          </a:prstGeom>
          <a:noFill/>
          <a:ln>
            <a:noFill/>
          </a:ln>
        </p:spPr>
      </p:pic>
      <p:pic>
        <p:nvPicPr>
          <p:cNvPr id="178" name="Google Shape;178;p4" descr="Immagine che contiene schermata, Elementi grafici&#10;&#10;Descrizione generata automaticamente"/>
          <p:cNvPicPr preferRelativeResize="0"/>
          <p:nvPr/>
        </p:nvPicPr>
        <p:blipFill rotWithShape="1">
          <a:blip r:embed="rId5">
            <a:clrChange>
              <a:clrFrom>
                <a:srgbClr val="FFFFFF"/>
              </a:clrFrom>
              <a:clrTo>
                <a:srgbClr val="FFFFFF">
                  <a:alpha val="0"/>
                </a:srgbClr>
              </a:clrTo>
            </a:clrChange>
            <a:alphaModFix/>
          </a:blip>
          <a:srcRect t="38986" r="49185"/>
          <a:stretch/>
        </p:blipFill>
        <p:spPr>
          <a:xfrm>
            <a:off x="5487518" y="2709666"/>
            <a:ext cx="2348321" cy="1028289"/>
          </a:xfrm>
          <a:prstGeom prst="rect">
            <a:avLst/>
          </a:prstGeom>
          <a:noFill/>
          <a:ln>
            <a:noFill/>
          </a:ln>
        </p:spPr>
      </p:pic>
      <p:pic>
        <p:nvPicPr>
          <p:cNvPr id="179" name="Google Shape;179;p4" descr="Immagine che contiene forniture per ufficio, interno&#10;&#10;Descrizione generata automaticamente"/>
          <p:cNvPicPr preferRelativeResize="0"/>
          <p:nvPr/>
        </p:nvPicPr>
        <p:blipFill rotWithShape="1">
          <a:blip r:embed="rId6">
            <a:alphaModFix/>
          </a:blip>
          <a:srcRect l="31897" t="33159" r="6820" b="13385"/>
          <a:stretch/>
        </p:blipFill>
        <p:spPr>
          <a:xfrm>
            <a:off x="9064153" y="1325633"/>
            <a:ext cx="1723227" cy="1128307"/>
          </a:xfrm>
          <a:prstGeom prst="rect">
            <a:avLst/>
          </a:prstGeom>
          <a:ln>
            <a:noFill/>
          </a:ln>
          <a:effectLst>
            <a:softEdge rad="112500"/>
          </a:effectLst>
        </p:spPr>
      </p:pic>
      <p:pic>
        <p:nvPicPr>
          <p:cNvPr id="180" name="Google Shape;180;p4" descr="Immagine che contiene leva, lucchetto/serratura&#10;&#10;Descrizione generata automaticamente con attendibilità media"/>
          <p:cNvPicPr preferRelativeResize="0"/>
          <p:nvPr/>
        </p:nvPicPr>
        <p:blipFill rotWithShape="1">
          <a:blip r:embed="rId7">
            <a:alphaModFix/>
          </a:blip>
          <a:srcRect l="17833" t="33159" r="23314" b="14103"/>
          <a:stretch/>
        </p:blipFill>
        <p:spPr>
          <a:xfrm>
            <a:off x="10808777" y="1266712"/>
            <a:ext cx="1081404" cy="1292535"/>
          </a:xfrm>
          <a:prstGeom prst="rect">
            <a:avLst/>
          </a:prstGeom>
          <a:ln>
            <a:noFill/>
          </a:ln>
          <a:effectLst>
            <a:softEdge rad="112500"/>
          </a:effectLst>
        </p:spPr>
      </p:pic>
      <p:sp>
        <p:nvSpPr>
          <p:cNvPr id="181" name="Google Shape;181;p4"/>
          <p:cNvSpPr/>
          <p:nvPr/>
        </p:nvSpPr>
        <p:spPr>
          <a:xfrm>
            <a:off x="117474" y="6308225"/>
            <a:ext cx="11917361" cy="286717"/>
          </a:xfrm>
          <a:prstGeom prst="roundRect">
            <a:avLst>
              <a:gd name="adj" fmla="val 23054"/>
            </a:avLst>
          </a:prstGeom>
          <a:solidFill>
            <a:srgbClr val="FFC000"/>
          </a:solidFill>
          <a:ln>
            <a:noFill/>
          </a:ln>
        </p:spPr>
        <p:txBody>
          <a:bodyPr spcFirstLastPara="1" wrap="square" lIns="91425" tIns="45700" rIns="91425" bIns="45700" anchor="ctr" anchorCtr="0">
            <a:noAutofit/>
          </a:bodyPr>
          <a:lstStyle/>
          <a:p>
            <a:pPr marL="12700" marR="0" lvl="0" indent="0" algn="l" rtl="0">
              <a:spcBef>
                <a:spcPts val="0"/>
              </a:spcBef>
              <a:spcAft>
                <a:spcPts val="0"/>
              </a:spcAft>
              <a:buNone/>
            </a:pPr>
            <a:r>
              <a:rPr lang="en-US" sz="1800" dirty="0">
                <a:solidFill>
                  <a:schemeClr val="dk1"/>
                </a:solidFill>
                <a:latin typeface="Calibri"/>
                <a:ea typeface="Calibri"/>
                <a:cs typeface="Calibri"/>
                <a:sym typeface="Calibri"/>
              </a:rPr>
              <a:t>Contact: </a:t>
            </a:r>
            <a:r>
              <a:rPr lang="en-US" sz="1800" b="1" dirty="0">
                <a:solidFill>
                  <a:schemeClr val="dk1"/>
                </a:solidFill>
                <a:latin typeface="Calibri"/>
                <a:ea typeface="Calibri"/>
                <a:cs typeface="Calibri"/>
                <a:sym typeface="Calibri"/>
              </a:rPr>
              <a:t>A. </a:t>
            </a:r>
            <a:r>
              <a:rPr lang="en-US" sz="1800" b="1" dirty="0" err="1">
                <a:solidFill>
                  <a:schemeClr val="dk1"/>
                </a:solidFill>
                <a:latin typeface="Calibri"/>
                <a:ea typeface="Calibri"/>
                <a:cs typeface="Calibri"/>
                <a:sym typeface="Calibri"/>
              </a:rPr>
              <a:t>Mazzolari</a:t>
            </a:r>
            <a:r>
              <a:rPr lang="en-US" sz="1800" dirty="0">
                <a:solidFill>
                  <a:schemeClr val="dk1"/>
                </a:solidFill>
                <a:latin typeface="Calibri"/>
                <a:ea typeface="Calibri"/>
                <a:cs typeface="Calibri"/>
                <a:sym typeface="Calibri"/>
              </a:rPr>
              <a:t>, </a:t>
            </a:r>
            <a:r>
              <a:rPr lang="en-US" sz="1800" b="1" dirty="0">
                <a:solidFill>
                  <a:schemeClr val="dk1"/>
                </a:solidFill>
                <a:latin typeface="Calibri"/>
                <a:ea typeface="Calibri"/>
                <a:cs typeface="Calibri"/>
                <a:sym typeface="Calibri"/>
              </a:rPr>
              <a:t>M. </a:t>
            </a:r>
            <a:r>
              <a:rPr lang="en-US" sz="1800" b="1" dirty="0" err="1">
                <a:solidFill>
                  <a:schemeClr val="dk1"/>
                </a:solidFill>
                <a:latin typeface="Calibri"/>
                <a:ea typeface="Calibri"/>
                <a:cs typeface="Calibri"/>
                <a:sym typeface="Calibri"/>
              </a:rPr>
              <a:t>Romagnoni</a:t>
            </a:r>
            <a:r>
              <a:rPr lang="en-US" sz="1800" b="1"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 INFN Ferrara </a:t>
            </a:r>
            <a:r>
              <a:rPr lang="en-US" sz="1800" i="1" u="sng"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mazzolari@fe.infn.it</a:t>
            </a:r>
            <a:r>
              <a:rPr lang="en-US" sz="1800" i="1"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and </a:t>
            </a:r>
            <a:r>
              <a:rPr lang="en-US" sz="1800" i="1" u="sng" dirty="0">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rmgmrc@unife.it</a:t>
            </a:r>
            <a:r>
              <a:rPr lang="en-US" sz="1800" i="1" dirty="0">
                <a:solidFill>
                  <a:schemeClr val="dk1"/>
                </a:solidFill>
                <a:latin typeface="Calibri"/>
                <a:ea typeface="Calibri"/>
                <a:cs typeface="Calibri"/>
                <a:sym typeface="Calibri"/>
              </a:rPr>
              <a:t> </a:t>
            </a:r>
            <a:endParaRPr sz="1800" i="1" dirty="0">
              <a:solidFill>
                <a:schemeClr val="dk1"/>
              </a:solidFill>
              <a:latin typeface="Calibri"/>
              <a:ea typeface="Calibri"/>
              <a:cs typeface="Calibri"/>
              <a:sym typeface="Calibri"/>
            </a:endParaRPr>
          </a:p>
        </p:txBody>
      </p:sp>
      <p:sp>
        <p:nvSpPr>
          <p:cNvPr id="182" name="Google Shape;182;p4"/>
          <p:cNvSpPr txBox="1"/>
          <p:nvPr/>
        </p:nvSpPr>
        <p:spPr>
          <a:xfrm>
            <a:off x="5236026" y="3479275"/>
            <a:ext cx="1885862" cy="394980"/>
          </a:xfrm>
          <a:prstGeom prst="rect">
            <a:avLst/>
          </a:prstGeom>
          <a:noFill/>
          <a:ln>
            <a:noFill/>
          </a:ln>
        </p:spPr>
        <p:txBody>
          <a:bodyPr spcFirstLastPara="1" wrap="square" lIns="0" tIns="12700" rIns="0" bIns="0" anchor="t" anchorCtr="0">
            <a:spAutoFit/>
          </a:bodyPr>
          <a:lstStyle/>
          <a:p>
            <a:pPr marL="203200" marR="5080" lvl="0" indent="-191135" algn="ctr" rtl="0">
              <a:lnSpc>
                <a:spcPct val="100000"/>
              </a:lnSpc>
              <a:spcBef>
                <a:spcPts val="0"/>
              </a:spcBef>
              <a:spcAft>
                <a:spcPts val="0"/>
              </a:spcAft>
              <a:buNone/>
            </a:pPr>
            <a:r>
              <a:rPr lang="en-US" sz="1200" i="1" u="sng">
                <a:solidFill>
                  <a:srgbClr val="C00000"/>
                </a:solid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M. Romagnoni et al., </a:t>
            </a:r>
            <a:r>
              <a:rPr lang="en-US" sz="1200" b="1" i="1" u="sng">
                <a:solidFill>
                  <a:srgbClr val="C00000"/>
                </a:solid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MDPI</a:t>
            </a:r>
            <a:endParaRPr/>
          </a:p>
          <a:p>
            <a:pPr marL="203200" marR="5080" lvl="0" indent="-191135" algn="ctr" rtl="0">
              <a:lnSpc>
                <a:spcPct val="100000"/>
              </a:lnSpc>
              <a:spcBef>
                <a:spcPts val="100"/>
              </a:spcBef>
              <a:spcAft>
                <a:spcPts val="0"/>
              </a:spcAft>
              <a:buNone/>
            </a:pPr>
            <a:r>
              <a:rPr lang="en-US" sz="1200" i="1" u="sng">
                <a:solidFill>
                  <a:srgbClr val="C00000"/>
                </a:solid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Crystals 2022, 12(9), 1263</a:t>
            </a:r>
            <a:endParaRPr sz="1200" i="1">
              <a:solidFill>
                <a:srgbClr val="C00000"/>
              </a:solidFill>
              <a:latin typeface="Times New Roman"/>
              <a:ea typeface="Times New Roman"/>
              <a:cs typeface="Times New Roman"/>
              <a:sym typeface="Times New Roman"/>
            </a:endParaRPr>
          </a:p>
        </p:txBody>
      </p:sp>
      <p:sp>
        <p:nvSpPr>
          <p:cNvPr id="183" name="Google Shape;183;p4"/>
          <p:cNvSpPr txBox="1"/>
          <p:nvPr/>
        </p:nvSpPr>
        <p:spPr>
          <a:xfrm>
            <a:off x="9539512" y="3488970"/>
            <a:ext cx="1885862" cy="394980"/>
          </a:xfrm>
          <a:prstGeom prst="rect">
            <a:avLst/>
          </a:prstGeom>
          <a:noFill/>
          <a:ln>
            <a:noFill/>
          </a:ln>
        </p:spPr>
        <p:txBody>
          <a:bodyPr spcFirstLastPara="1" wrap="square" lIns="0" tIns="12700" rIns="0" bIns="0" anchor="t" anchorCtr="0">
            <a:spAutoFit/>
          </a:bodyPr>
          <a:lstStyle/>
          <a:p>
            <a:pPr marL="203200" marR="5080" lvl="0" indent="-191135" algn="ctr" rtl="0">
              <a:lnSpc>
                <a:spcPct val="100000"/>
              </a:lnSpc>
              <a:spcBef>
                <a:spcPts val="0"/>
              </a:spcBef>
              <a:spcAft>
                <a:spcPts val="0"/>
              </a:spcAft>
              <a:buNone/>
            </a:pPr>
            <a:r>
              <a:rPr lang="en-US" sz="1200" i="1" u="sng">
                <a:solidFill>
                  <a:srgbClr val="C00000"/>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W. Scandale et al., </a:t>
            </a:r>
            <a:r>
              <a:rPr lang="en-US" sz="1200" b="1" i="1" u="sng">
                <a:solidFill>
                  <a:srgbClr val="C00000"/>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Physics</a:t>
            </a:r>
            <a:endParaRPr/>
          </a:p>
          <a:p>
            <a:pPr marL="203200" marR="5080" lvl="0" indent="-191135" algn="ctr" rtl="0">
              <a:lnSpc>
                <a:spcPct val="100000"/>
              </a:lnSpc>
              <a:spcBef>
                <a:spcPts val="100"/>
              </a:spcBef>
              <a:spcAft>
                <a:spcPts val="0"/>
              </a:spcAft>
              <a:buNone/>
            </a:pPr>
            <a:r>
              <a:rPr lang="en-US" sz="1200" b="1" i="1" u="sng">
                <a:solidFill>
                  <a:srgbClr val="C00000"/>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Reports </a:t>
            </a:r>
            <a:r>
              <a:rPr lang="en-US" sz="1200" i="1" u="sng">
                <a:solidFill>
                  <a:srgbClr val="C00000"/>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2019, 04 003</a:t>
            </a:r>
            <a:endParaRPr sz="1200" i="1">
              <a:solidFill>
                <a:srgbClr val="C00000"/>
              </a:solidFill>
              <a:latin typeface="Times New Roman"/>
              <a:ea typeface="Times New Roman"/>
              <a:cs typeface="Times New Roman"/>
              <a:sym typeface="Times New Roman"/>
            </a:endParaRPr>
          </a:p>
        </p:txBody>
      </p:sp>
      <p:sp>
        <p:nvSpPr>
          <p:cNvPr id="184" name="Google Shape;184;p4"/>
          <p:cNvSpPr/>
          <p:nvPr/>
        </p:nvSpPr>
        <p:spPr>
          <a:xfrm rot="360000">
            <a:off x="8706988" y="886181"/>
            <a:ext cx="3417785" cy="509171"/>
          </a:xfrm>
          <a:prstGeom prst="roundRect">
            <a:avLst>
              <a:gd name="adj" fmla="val 16667"/>
            </a:avLst>
          </a:prstGeom>
          <a:solidFill>
            <a:srgbClr val="9AEB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1" dirty="0">
                <a:solidFill>
                  <a:srgbClr val="FF0000"/>
                </a:solidFill>
                <a:latin typeface="Roboto"/>
                <a:ea typeface="Roboto"/>
                <a:cs typeface="Roboto"/>
                <a:sym typeface="Roboto"/>
              </a:rPr>
              <a:t>Possible PhD thesis</a:t>
            </a:r>
            <a:endParaRPr sz="2400" dirty="0">
              <a:solidFill>
                <a:srgbClr val="FF0000"/>
              </a:solidFill>
              <a:latin typeface="Roboto"/>
              <a:ea typeface="Roboto"/>
              <a:cs typeface="Roboto"/>
              <a:sym typeface="Roboto"/>
            </a:endParaRPr>
          </a:p>
        </p:txBody>
      </p:sp>
      <p:sp>
        <p:nvSpPr>
          <p:cNvPr id="185" name="Google Shape;185;p4"/>
          <p:cNvSpPr/>
          <p:nvPr/>
        </p:nvSpPr>
        <p:spPr>
          <a:xfrm>
            <a:off x="5248697" y="4062944"/>
            <a:ext cx="6786138" cy="2156548"/>
          </a:xfrm>
          <a:prstGeom prst="roundRect">
            <a:avLst>
              <a:gd name="adj" fmla="val 3369"/>
            </a:avLst>
          </a:prstGeom>
          <a:solidFill>
            <a:schemeClr val="bg2">
              <a:lumMod val="10000"/>
              <a:lumOff val="90000"/>
            </a:schemeClr>
          </a:solidFill>
          <a:ln>
            <a:noFill/>
          </a:ln>
        </p:spPr>
        <p:txBody>
          <a:bodyPr spcFirstLastPara="1" wrap="square" lIns="91425" tIns="45700" rIns="91425" bIns="45700" anchor="ctr" anchorCtr="0">
            <a:noAutofit/>
          </a:bodyPr>
          <a:lstStyle/>
          <a:p>
            <a:pPr marL="285750" marR="0" lvl="0" indent="-190500" algn="l" rtl="0">
              <a:lnSpc>
                <a:spcPct val="150000"/>
              </a:lnSpc>
              <a:spcBef>
                <a:spcPts val="0"/>
              </a:spcBef>
              <a:spcAft>
                <a:spcPts val="0"/>
              </a:spcAft>
              <a:buClr>
                <a:schemeClr val="dk1"/>
              </a:buClr>
              <a:buSzPts val="1500"/>
              <a:buFont typeface="Arial"/>
              <a:buNone/>
            </a:pPr>
            <a:endParaRPr sz="1500">
              <a:solidFill>
                <a:srgbClr val="C00000"/>
              </a:solidFill>
              <a:latin typeface="Roboto"/>
              <a:ea typeface="Roboto"/>
              <a:cs typeface="Roboto"/>
              <a:sym typeface="Roboto"/>
            </a:endParaRPr>
          </a:p>
        </p:txBody>
      </p:sp>
      <p:sp>
        <p:nvSpPr>
          <p:cNvPr id="186" name="Google Shape;186;p4"/>
          <p:cNvSpPr/>
          <p:nvPr/>
        </p:nvSpPr>
        <p:spPr>
          <a:xfrm>
            <a:off x="126741" y="5233153"/>
            <a:ext cx="5007234" cy="986339"/>
          </a:xfrm>
          <a:prstGeom prst="roundRect">
            <a:avLst>
              <a:gd name="adj" fmla="val 7011"/>
            </a:avLst>
          </a:prstGeom>
          <a:solidFill>
            <a:srgbClr val="9AEB79"/>
          </a:solidFill>
          <a:ln>
            <a:noFill/>
          </a:ln>
        </p:spPr>
        <p:txBody>
          <a:bodyPr spcFirstLastPara="1" wrap="square" lIns="91425" tIns="45700" rIns="91425" bIns="45700" anchor="ctr" anchorCtr="0">
            <a:noAutofit/>
          </a:bodyPr>
          <a:lstStyle/>
          <a:p>
            <a:pPr marL="285750" marR="0" lvl="0" indent="-285750" algn="ctr" rtl="0">
              <a:lnSpc>
                <a:spcPct val="150000"/>
              </a:lnSpc>
              <a:spcBef>
                <a:spcPts val="0"/>
              </a:spcBef>
              <a:spcAft>
                <a:spcPts val="0"/>
              </a:spcAft>
              <a:buClr>
                <a:schemeClr val="dk1"/>
              </a:buClr>
              <a:buSzPts val="1500"/>
              <a:buFont typeface="Arial"/>
              <a:buChar char="•"/>
            </a:pPr>
            <a:r>
              <a:rPr lang="en-US" sz="1500" dirty="0">
                <a:solidFill>
                  <a:srgbClr val="FF0000"/>
                </a:solidFill>
                <a:latin typeface="Roboto"/>
                <a:ea typeface="Roboto"/>
                <a:cs typeface="Roboto"/>
                <a:sym typeface="Roboto"/>
              </a:rPr>
              <a:t>Geant4-based simulation of channeling in bent crystals  </a:t>
            </a:r>
            <a:r>
              <a:rPr lang="en-US" sz="1500" b="1" dirty="0">
                <a:solidFill>
                  <a:srgbClr val="FF0000"/>
                </a:solidFill>
                <a:latin typeface="Roboto"/>
                <a:ea typeface="Roboto"/>
                <a:cs typeface="Roboto"/>
                <a:sym typeface="Roboto"/>
              </a:rPr>
              <a:t>for Muon Collider collimation</a:t>
            </a:r>
            <a:r>
              <a:rPr lang="en-US" sz="1500" dirty="0">
                <a:solidFill>
                  <a:srgbClr val="FF0000"/>
                </a:solidFill>
                <a:latin typeface="Roboto"/>
                <a:ea typeface="Roboto"/>
                <a:cs typeface="Roboto"/>
                <a:sym typeface="Roboto"/>
              </a:rPr>
              <a:t> optimization</a:t>
            </a:r>
            <a:endParaRPr sz="1500" dirty="0">
              <a:solidFill>
                <a:srgbClr val="FF0000"/>
              </a:solidFill>
              <a:latin typeface="Roboto"/>
              <a:ea typeface="Roboto"/>
              <a:cs typeface="Roboto"/>
              <a:sym typeface="Roboto"/>
            </a:endParaRPr>
          </a:p>
        </p:txBody>
      </p:sp>
      <p:grpSp>
        <p:nvGrpSpPr>
          <p:cNvPr id="187" name="Google Shape;187;p4"/>
          <p:cNvGrpSpPr/>
          <p:nvPr/>
        </p:nvGrpSpPr>
        <p:grpSpPr>
          <a:xfrm>
            <a:off x="10338207" y="4208053"/>
            <a:ext cx="1327623" cy="1822418"/>
            <a:chOff x="10386530" y="4321935"/>
            <a:chExt cx="1327623" cy="1822418"/>
          </a:xfrm>
        </p:grpSpPr>
        <p:pic>
          <p:nvPicPr>
            <p:cNvPr id="189" name="Google Shape;189;p4" descr="Immagine che contiene logo, simbolo, Carattere, Elementi grafici&#10;&#10;Descrizione generata automaticamente"/>
            <p:cNvPicPr preferRelativeResize="0"/>
            <p:nvPr/>
          </p:nvPicPr>
          <p:blipFill rotWithShape="1">
            <a:blip r:embed="rId12">
              <a:clrChange>
                <a:clrFrom>
                  <a:srgbClr val="FFFFFF"/>
                </a:clrFrom>
                <a:clrTo>
                  <a:srgbClr val="FFFFFF">
                    <a:alpha val="0"/>
                  </a:srgbClr>
                </a:clrTo>
              </a:clrChange>
              <a:alphaModFix/>
            </a:blip>
            <a:srcRect/>
            <a:stretch/>
          </p:blipFill>
          <p:spPr>
            <a:xfrm>
              <a:off x="10849952" y="4321935"/>
              <a:ext cx="794185" cy="797731"/>
            </a:xfrm>
            <a:prstGeom prst="rect">
              <a:avLst/>
            </a:prstGeom>
            <a:noFill/>
            <a:ln>
              <a:noFill/>
            </a:ln>
          </p:spPr>
        </p:pic>
        <p:pic>
          <p:nvPicPr>
            <p:cNvPr id="190" name="Google Shape;190;p4" descr="Immagine che contiene Elementi grafici, testo, schermata, grafica&#10;&#10;Descrizione generata automaticamente"/>
            <p:cNvPicPr preferRelativeResize="0"/>
            <p:nvPr/>
          </p:nvPicPr>
          <p:blipFill rotWithShape="1">
            <a:blip r:embed="rId13">
              <a:alphaModFix/>
            </a:blip>
            <a:srcRect/>
            <a:stretch/>
          </p:blipFill>
          <p:spPr>
            <a:xfrm>
              <a:off x="11256129" y="5063508"/>
              <a:ext cx="440376" cy="496056"/>
            </a:xfrm>
            <a:prstGeom prst="rect">
              <a:avLst/>
            </a:prstGeom>
            <a:noFill/>
            <a:ln>
              <a:noFill/>
            </a:ln>
          </p:spPr>
        </p:pic>
        <p:pic>
          <p:nvPicPr>
            <p:cNvPr id="191" name="Google Shape;191;p4" descr="Immagine che contiene testo, Carattere, design, Elementi grafici&#10;&#10;Descrizione generata automaticamente"/>
            <p:cNvPicPr preferRelativeResize="0"/>
            <p:nvPr/>
          </p:nvPicPr>
          <p:blipFill rotWithShape="1">
            <a:blip r:embed="rId14">
              <a:alphaModFix/>
            </a:blip>
            <a:srcRect/>
            <a:stretch/>
          </p:blipFill>
          <p:spPr>
            <a:xfrm>
              <a:off x="10386530" y="5648297"/>
              <a:ext cx="501067" cy="496056"/>
            </a:xfrm>
            <a:prstGeom prst="rect">
              <a:avLst/>
            </a:prstGeom>
            <a:noFill/>
            <a:ln>
              <a:noFill/>
            </a:ln>
          </p:spPr>
        </p:pic>
        <p:pic>
          <p:nvPicPr>
            <p:cNvPr id="192" name="Google Shape;192;p4" descr="Immagine che contiene Elementi grafici, Carattere, cerchio, logo&#10;&#10;Descrizione generata automaticamente"/>
            <p:cNvPicPr preferRelativeResize="0"/>
            <p:nvPr/>
          </p:nvPicPr>
          <p:blipFill rotWithShape="1">
            <a:blip r:embed="rId15">
              <a:alphaModFix/>
            </a:blip>
            <a:srcRect/>
            <a:stretch/>
          </p:blipFill>
          <p:spPr>
            <a:xfrm>
              <a:off x="10694424" y="5648297"/>
              <a:ext cx="1019729" cy="496056"/>
            </a:xfrm>
            <a:prstGeom prst="rect">
              <a:avLst/>
            </a:prstGeom>
            <a:noFill/>
            <a:ln>
              <a:noFill/>
            </a:ln>
          </p:spPr>
        </p:pic>
        <p:pic>
          <p:nvPicPr>
            <p:cNvPr id="193" name="Google Shape;193;p4" descr="Immagine che contiene logo, simbolo, giallo, clipart&#10;&#10;Descrizione generata automaticamente"/>
            <p:cNvPicPr preferRelativeResize="0"/>
            <p:nvPr/>
          </p:nvPicPr>
          <p:blipFill rotWithShape="1">
            <a:blip r:embed="rId16">
              <a:clrChange>
                <a:clrFrom>
                  <a:srgbClr val="FFFFFF"/>
                </a:clrFrom>
                <a:clrTo>
                  <a:srgbClr val="FFFFFF">
                    <a:alpha val="0"/>
                  </a:srgbClr>
                </a:clrTo>
              </a:clrChange>
              <a:alphaModFix/>
            </a:blip>
            <a:srcRect/>
            <a:stretch/>
          </p:blipFill>
          <p:spPr>
            <a:xfrm>
              <a:off x="10654657" y="5055427"/>
              <a:ext cx="496056" cy="496056"/>
            </a:xfrm>
            <a:prstGeom prst="rect">
              <a:avLst/>
            </a:prstGeom>
            <a:noFill/>
            <a:ln>
              <a:noFill/>
            </a:ln>
          </p:spPr>
        </p:pic>
      </p:grpSp>
      <p:sp>
        <p:nvSpPr>
          <p:cNvPr id="194" name="Google Shape;194;p4"/>
          <p:cNvSpPr/>
          <p:nvPr/>
        </p:nvSpPr>
        <p:spPr>
          <a:xfrm>
            <a:off x="5248697" y="4043120"/>
            <a:ext cx="5007235" cy="2156548"/>
          </a:xfrm>
          <a:prstGeom prst="roundRect">
            <a:avLst>
              <a:gd name="adj" fmla="val 3369"/>
            </a:avLst>
          </a:prstGeom>
          <a:solidFill>
            <a:srgbClr val="9AEB79"/>
          </a:solidFill>
          <a:ln>
            <a:noFill/>
          </a:ln>
        </p:spPr>
        <p:txBody>
          <a:bodyPr spcFirstLastPara="1" wrap="square" lIns="91425" tIns="45700" rIns="91425" bIns="45700" anchor="ctr" anchorCtr="0">
            <a:noAutofit/>
          </a:bodyPr>
          <a:lstStyle/>
          <a:p>
            <a:pPr marL="180975" marR="0" lvl="0" indent="-180975" algn="l" rtl="0">
              <a:lnSpc>
                <a:spcPct val="150000"/>
              </a:lnSpc>
              <a:spcBef>
                <a:spcPts val="0"/>
              </a:spcBef>
              <a:spcAft>
                <a:spcPts val="0"/>
              </a:spcAft>
              <a:buClr>
                <a:schemeClr val="dk1"/>
              </a:buClr>
              <a:buSzPts val="1500"/>
              <a:buFont typeface="Arial"/>
              <a:buChar char="•"/>
            </a:pPr>
            <a:r>
              <a:rPr lang="en-US" sz="1500" b="1" dirty="0">
                <a:solidFill>
                  <a:srgbClr val="FF0000"/>
                </a:solidFill>
                <a:latin typeface="Roboto"/>
                <a:ea typeface="Roboto"/>
                <a:cs typeface="Roboto"/>
                <a:sym typeface="Roboto"/>
              </a:rPr>
              <a:t>Fabrication</a:t>
            </a:r>
            <a:r>
              <a:rPr lang="en-US" sz="1500" dirty="0">
                <a:solidFill>
                  <a:srgbClr val="FF0000"/>
                </a:solidFill>
                <a:latin typeface="Roboto"/>
                <a:ea typeface="Roboto"/>
                <a:cs typeface="Roboto"/>
                <a:sym typeface="Roboto"/>
              </a:rPr>
              <a:t> and </a:t>
            </a:r>
            <a:r>
              <a:rPr lang="en-US" sz="1500" b="1" dirty="0">
                <a:solidFill>
                  <a:srgbClr val="FF0000"/>
                </a:solidFill>
                <a:latin typeface="Roboto"/>
                <a:ea typeface="Roboto"/>
                <a:cs typeface="Roboto"/>
                <a:sym typeface="Roboto"/>
              </a:rPr>
              <a:t>characterization</a:t>
            </a:r>
            <a:r>
              <a:rPr lang="en-US" sz="1500" dirty="0">
                <a:solidFill>
                  <a:srgbClr val="FF0000"/>
                </a:solidFill>
                <a:latin typeface="Roboto"/>
                <a:ea typeface="Roboto"/>
                <a:cs typeface="Roboto"/>
                <a:sym typeface="Roboto"/>
              </a:rPr>
              <a:t> of crystals </a:t>
            </a:r>
            <a:br>
              <a:rPr lang="en-US" sz="1500" dirty="0">
                <a:solidFill>
                  <a:srgbClr val="FF0000"/>
                </a:solidFill>
                <a:latin typeface="Roboto"/>
                <a:ea typeface="Roboto"/>
                <a:cs typeface="Roboto"/>
                <a:sym typeface="Roboto"/>
              </a:rPr>
            </a:br>
            <a:r>
              <a:rPr lang="en-US" sz="1500" dirty="0">
                <a:solidFill>
                  <a:srgbClr val="FF0000"/>
                </a:solidFill>
                <a:latin typeface="Roboto"/>
                <a:ea typeface="Roboto"/>
                <a:cs typeface="Roboto"/>
                <a:sym typeface="Roboto"/>
              </a:rPr>
              <a:t>as </a:t>
            </a:r>
            <a:r>
              <a:rPr lang="en-US" sz="1500" b="1" dirty="0">
                <a:solidFill>
                  <a:srgbClr val="FF0000"/>
                </a:solidFill>
                <a:latin typeface="Roboto"/>
                <a:ea typeface="Roboto"/>
                <a:cs typeface="Roboto"/>
                <a:sym typeface="Roboto"/>
              </a:rPr>
              <a:t>insertion devices </a:t>
            </a:r>
            <a:r>
              <a:rPr lang="en-US" sz="1500" dirty="0">
                <a:solidFill>
                  <a:srgbClr val="FF0000"/>
                </a:solidFill>
                <a:latin typeface="Roboto"/>
                <a:ea typeface="Roboto"/>
                <a:cs typeface="Roboto"/>
                <a:sym typeface="Roboto"/>
              </a:rPr>
              <a:t>in accelerators</a:t>
            </a:r>
            <a:endParaRPr sz="1500" dirty="0">
              <a:solidFill>
                <a:srgbClr val="FF0000"/>
              </a:solidFill>
              <a:latin typeface="Roboto"/>
              <a:ea typeface="Roboto"/>
              <a:cs typeface="Roboto"/>
              <a:sym typeface="Roboto"/>
            </a:endParaRPr>
          </a:p>
          <a:p>
            <a:pPr marL="180975" marR="0" lvl="0" indent="-180975" algn="l" rtl="0">
              <a:lnSpc>
                <a:spcPct val="150000"/>
              </a:lnSpc>
              <a:spcBef>
                <a:spcPts val="0"/>
              </a:spcBef>
              <a:spcAft>
                <a:spcPts val="0"/>
              </a:spcAft>
              <a:buClr>
                <a:schemeClr val="dk1"/>
              </a:buClr>
              <a:buSzPts val="1500"/>
              <a:buFont typeface="Arial"/>
              <a:buChar char="•"/>
            </a:pPr>
            <a:r>
              <a:rPr lang="en-US" sz="1500" dirty="0">
                <a:solidFill>
                  <a:srgbClr val="FF0000"/>
                </a:solidFill>
                <a:latin typeface="Roboto"/>
                <a:ea typeface="Roboto"/>
                <a:cs typeface="Roboto"/>
                <a:sym typeface="Roboto"/>
              </a:rPr>
              <a:t>Development of </a:t>
            </a:r>
            <a:r>
              <a:rPr lang="en-US" sz="1500" b="1" dirty="0">
                <a:solidFill>
                  <a:srgbClr val="FF0000"/>
                </a:solidFill>
                <a:latin typeface="Roboto"/>
                <a:ea typeface="Roboto"/>
                <a:cs typeface="Roboto"/>
                <a:sym typeface="Roboto"/>
              </a:rPr>
              <a:t>advanced crystal bending techniques </a:t>
            </a:r>
            <a:br>
              <a:rPr lang="en-US" sz="1500" b="1" dirty="0">
                <a:solidFill>
                  <a:srgbClr val="FF0000"/>
                </a:solidFill>
                <a:latin typeface="Roboto"/>
                <a:ea typeface="Roboto"/>
                <a:cs typeface="Roboto"/>
                <a:sym typeface="Roboto"/>
              </a:rPr>
            </a:br>
            <a:r>
              <a:rPr lang="en-US" sz="1500" dirty="0">
                <a:solidFill>
                  <a:srgbClr val="FF0000"/>
                </a:solidFill>
                <a:latin typeface="Roboto"/>
                <a:ea typeface="Roboto"/>
                <a:cs typeface="Roboto"/>
                <a:sym typeface="Roboto"/>
              </a:rPr>
              <a:t>for charmed baryon spin precession experiments</a:t>
            </a:r>
            <a:endParaRPr sz="1500" dirty="0">
              <a:solidFill>
                <a:srgbClr val="FF0000"/>
              </a:solidFill>
              <a:latin typeface="Roboto"/>
              <a:ea typeface="Roboto"/>
              <a:cs typeface="Roboto"/>
              <a:sym typeface="Roboto"/>
            </a:endParaRPr>
          </a:p>
          <a:p>
            <a:pPr marL="180975" marR="0" lvl="0" indent="-180975" algn="l" rtl="0">
              <a:lnSpc>
                <a:spcPct val="150000"/>
              </a:lnSpc>
              <a:spcBef>
                <a:spcPts val="0"/>
              </a:spcBef>
              <a:spcAft>
                <a:spcPts val="0"/>
              </a:spcAft>
              <a:buClr>
                <a:schemeClr val="dk1"/>
              </a:buClr>
              <a:buSzPts val="1500"/>
              <a:buFont typeface="Arial"/>
              <a:buChar char="•"/>
            </a:pPr>
            <a:r>
              <a:rPr lang="en-US" sz="1500" dirty="0">
                <a:solidFill>
                  <a:srgbClr val="FF0000"/>
                </a:solidFill>
                <a:latin typeface="Roboto"/>
                <a:ea typeface="Roboto"/>
                <a:cs typeface="Roboto"/>
                <a:sym typeface="Roboto"/>
              </a:rPr>
              <a:t>Sample characterization at </a:t>
            </a:r>
            <a:r>
              <a:rPr lang="en-US" sz="1500" b="1" dirty="0">
                <a:solidFill>
                  <a:srgbClr val="FF0000"/>
                </a:solidFill>
                <a:latin typeface="Roboto"/>
                <a:ea typeface="Roboto"/>
                <a:cs typeface="Roboto"/>
                <a:sym typeface="Roboto"/>
              </a:rPr>
              <a:t>synchrotron facilities</a:t>
            </a:r>
            <a:endParaRPr dirty="0">
              <a:solidFill>
                <a:srgbClr val="FF0000"/>
              </a:solidFill>
            </a:endParaRPr>
          </a:p>
          <a:p>
            <a:pPr marL="180975" marR="0" lvl="0" indent="-180975" algn="l" rtl="0">
              <a:lnSpc>
                <a:spcPct val="150000"/>
              </a:lnSpc>
              <a:spcBef>
                <a:spcPts val="0"/>
              </a:spcBef>
              <a:spcAft>
                <a:spcPts val="0"/>
              </a:spcAft>
              <a:buClr>
                <a:schemeClr val="dk1"/>
              </a:buClr>
              <a:buSzPts val="1500"/>
              <a:buFont typeface="Arial"/>
              <a:buChar char="•"/>
            </a:pPr>
            <a:r>
              <a:rPr lang="en-US" sz="1500" b="1" dirty="0">
                <a:solidFill>
                  <a:srgbClr val="FF0000"/>
                </a:solidFill>
                <a:latin typeface="Roboto"/>
                <a:ea typeface="Roboto"/>
                <a:cs typeface="Roboto"/>
                <a:sym typeface="Roboto"/>
              </a:rPr>
              <a:t>Beam line experiments </a:t>
            </a:r>
            <a:r>
              <a:rPr lang="en-US" sz="1500" dirty="0">
                <a:solidFill>
                  <a:srgbClr val="FF0000"/>
                </a:solidFill>
                <a:latin typeface="Roboto"/>
                <a:ea typeface="Roboto"/>
                <a:cs typeface="Roboto"/>
                <a:sym typeface="Roboto"/>
              </a:rPr>
              <a:t>on bent crystals</a:t>
            </a:r>
            <a:endParaRPr sz="1500" dirty="0">
              <a:solidFill>
                <a:srgbClr val="FF0000"/>
              </a:solidFill>
              <a:latin typeface="Roboto"/>
              <a:ea typeface="Roboto"/>
              <a:cs typeface="Roboto"/>
              <a:sym typeface="Roboto"/>
            </a:endParaRPr>
          </a:p>
        </p:txBody>
      </p:sp>
      <p:pic>
        <p:nvPicPr>
          <p:cNvPr id="1028" name="Picture 4">
            <a:extLst>
              <a:ext uri="{FF2B5EF4-FFF2-40B4-BE49-F238E27FC236}">
                <a16:creationId xmlns:a16="http://schemas.microsoft.com/office/drawing/2014/main" id="{34706286-BE84-E4FC-DA04-0EFA3013AC7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9549" y="5534415"/>
            <a:ext cx="534175" cy="529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5"/>
          <p:cNvSpPr/>
          <p:nvPr/>
        </p:nvSpPr>
        <p:spPr>
          <a:xfrm>
            <a:off x="6351375" y="1347910"/>
            <a:ext cx="5683460" cy="4376615"/>
          </a:xfrm>
          <a:prstGeom prst="roundRect">
            <a:avLst>
              <a:gd name="adj" fmla="val 2044"/>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5"/>
          <p:cNvSpPr/>
          <p:nvPr/>
        </p:nvSpPr>
        <p:spPr>
          <a:xfrm>
            <a:off x="119063" y="1347910"/>
            <a:ext cx="6122876" cy="1279312"/>
          </a:xfrm>
          <a:prstGeom prst="roundRect">
            <a:avLst>
              <a:gd name="adj" fmla="val 11474"/>
            </a:avLst>
          </a:prstGeom>
          <a:solidFill>
            <a:schemeClr val="lt2"/>
          </a:solidFill>
          <a:ln>
            <a:noFill/>
          </a:ln>
        </p:spPr>
        <p:txBody>
          <a:bodyPr spcFirstLastPara="1" wrap="square" lIns="91425" tIns="45700" rIns="91425" bIns="45700" anchor="ctr" anchorCtr="0">
            <a:noAutofit/>
          </a:bodyPr>
          <a:lstStyle/>
          <a:p>
            <a:pPr marL="0" marR="0" lvl="0" indent="0" algn="just" rtl="0">
              <a:spcBef>
                <a:spcPts val="0"/>
              </a:spcBef>
              <a:spcAft>
                <a:spcPts val="0"/>
              </a:spcAft>
              <a:buClr>
                <a:schemeClr val="dk1"/>
              </a:buClr>
              <a:buSzPts val="1800"/>
              <a:buFont typeface="Roboto"/>
              <a:buNone/>
            </a:pPr>
            <a:r>
              <a:rPr lang="en-US" sz="1800">
                <a:solidFill>
                  <a:schemeClr val="dk1"/>
                </a:solidFill>
                <a:latin typeface="Roboto"/>
                <a:ea typeface="Roboto"/>
                <a:cs typeface="Roboto"/>
                <a:sym typeface="Roboto"/>
              </a:rPr>
              <a:t>This research focuses on the simulation </a:t>
            </a:r>
            <a:r>
              <a:rPr lang="en-US" sz="1800" b="1">
                <a:solidFill>
                  <a:schemeClr val="dk1"/>
                </a:solidFill>
                <a:latin typeface="Roboto"/>
                <a:ea typeface="Roboto"/>
                <a:cs typeface="Roboto"/>
                <a:sym typeface="Roboto"/>
              </a:rPr>
              <a:t>of laser-driven plasma wakefield  acceleration</a:t>
            </a:r>
            <a:r>
              <a:rPr lang="en-US" sz="1800">
                <a:solidFill>
                  <a:schemeClr val="dk1"/>
                </a:solidFill>
                <a:latin typeface="Roboto"/>
                <a:ea typeface="Roboto"/>
                <a:cs typeface="Roboto"/>
                <a:sym typeface="Roboto"/>
              </a:rPr>
              <a:t> (LWFA) in dense materials, in particular solid-state targets and </a:t>
            </a:r>
            <a:r>
              <a:rPr lang="en-US" sz="1800" b="1">
                <a:solidFill>
                  <a:schemeClr val="dk1"/>
                </a:solidFill>
                <a:latin typeface="Roboto"/>
                <a:ea typeface="Roboto"/>
                <a:cs typeface="Roboto"/>
                <a:sym typeface="Roboto"/>
              </a:rPr>
              <a:t>carbon nanotubes </a:t>
            </a:r>
            <a:r>
              <a:rPr lang="en-US" sz="1800">
                <a:solidFill>
                  <a:schemeClr val="dk1"/>
                </a:solidFill>
                <a:latin typeface="Roboto"/>
                <a:ea typeface="Roboto"/>
                <a:cs typeface="Roboto"/>
                <a:sym typeface="Roboto"/>
              </a:rPr>
              <a:t>(CNTs)  </a:t>
            </a:r>
            <a:endParaRPr sz="1800">
              <a:solidFill>
                <a:schemeClr val="dk1"/>
              </a:solidFill>
              <a:latin typeface="Roboto"/>
              <a:ea typeface="Roboto"/>
              <a:cs typeface="Roboto"/>
              <a:sym typeface="Roboto"/>
            </a:endParaRPr>
          </a:p>
        </p:txBody>
      </p:sp>
      <p:sp>
        <p:nvSpPr>
          <p:cNvPr id="201" name="Google Shape;201;p5"/>
          <p:cNvSpPr/>
          <p:nvPr/>
        </p:nvSpPr>
        <p:spPr>
          <a:xfrm>
            <a:off x="119064" y="6451688"/>
            <a:ext cx="6122876" cy="286717"/>
          </a:xfrm>
          <a:prstGeom prst="roundRect">
            <a:avLst>
              <a:gd name="adj" fmla="val 23054"/>
            </a:avLst>
          </a:prstGeom>
          <a:solidFill>
            <a:srgbClr val="FFC000"/>
          </a:solidFill>
          <a:ln>
            <a:noFill/>
          </a:ln>
        </p:spPr>
        <p:txBody>
          <a:bodyPr spcFirstLastPara="1" wrap="square" lIns="91425" tIns="45700" rIns="91425" bIns="45700" anchor="ctr" anchorCtr="0">
            <a:noAutofit/>
          </a:bodyPr>
          <a:lstStyle/>
          <a:p>
            <a:pPr marL="12700" marR="0" lvl="0" indent="0" algn="l" rtl="0">
              <a:spcBef>
                <a:spcPts val="0"/>
              </a:spcBef>
              <a:spcAft>
                <a:spcPts val="0"/>
              </a:spcAft>
              <a:buNone/>
            </a:pPr>
            <a:r>
              <a:rPr lang="en-US" sz="1800" dirty="0">
                <a:solidFill>
                  <a:schemeClr val="dk1"/>
                </a:solidFill>
                <a:latin typeface="Calibri"/>
                <a:ea typeface="Calibri"/>
                <a:cs typeface="Calibri"/>
                <a:sym typeface="Calibri"/>
              </a:rPr>
              <a:t>Contact: </a:t>
            </a:r>
            <a:r>
              <a:rPr lang="en-US" sz="1800" b="1" dirty="0">
                <a:solidFill>
                  <a:schemeClr val="dk1"/>
                </a:solidFill>
                <a:latin typeface="Calibri"/>
                <a:ea typeface="Calibri"/>
                <a:cs typeface="Calibri"/>
                <a:sym typeface="Calibri"/>
              </a:rPr>
              <a:t>A. </a:t>
            </a:r>
            <a:r>
              <a:rPr lang="en-US" sz="1800" b="1" dirty="0" err="1">
                <a:solidFill>
                  <a:schemeClr val="dk1"/>
                </a:solidFill>
                <a:latin typeface="Calibri"/>
                <a:ea typeface="Calibri"/>
                <a:cs typeface="Calibri"/>
                <a:sym typeface="Calibri"/>
              </a:rPr>
              <a:t>Sytov</a:t>
            </a:r>
            <a:r>
              <a:rPr lang="en-US" sz="1800" b="1"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 INFN Ferrara </a:t>
            </a:r>
            <a:r>
              <a:rPr lang="en-US" sz="18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sytov@fe.infnit</a:t>
            </a:r>
            <a:r>
              <a:rPr lang="en-US" sz="1800" dirty="0">
                <a:solidFill>
                  <a:schemeClr val="dk1"/>
                </a:solidFill>
                <a:latin typeface="Calibri"/>
                <a:ea typeface="Calibri"/>
                <a:cs typeface="Calibri"/>
                <a:sym typeface="Calibri"/>
              </a:rPr>
              <a:t> </a:t>
            </a:r>
            <a:endParaRPr sz="1800" i="1" dirty="0">
              <a:solidFill>
                <a:schemeClr val="dk1"/>
              </a:solidFill>
              <a:latin typeface="Calibri"/>
              <a:ea typeface="Calibri"/>
              <a:cs typeface="Calibri"/>
              <a:sym typeface="Calibri"/>
            </a:endParaRPr>
          </a:p>
        </p:txBody>
      </p:sp>
      <p:sp>
        <p:nvSpPr>
          <p:cNvPr id="202" name="Google Shape;202;p5"/>
          <p:cNvSpPr txBox="1">
            <a:spLocks noGrp="1"/>
          </p:cNvSpPr>
          <p:nvPr>
            <p:ph type="title"/>
          </p:nvPr>
        </p:nvSpPr>
        <p:spPr>
          <a:xfrm>
            <a:off x="1723869" y="47630"/>
            <a:ext cx="1031096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Roboto"/>
              <a:buNone/>
            </a:pPr>
            <a:r>
              <a:rPr lang="en-US" sz="2400" dirty="0">
                <a:latin typeface="Roboto"/>
                <a:ea typeface="Roboto"/>
                <a:cs typeface="Roboto"/>
                <a:sym typeface="Roboto"/>
              </a:rPr>
              <a:t>Advanced Particle-In-Cell simulations of laser-driven plasma </a:t>
            </a:r>
            <a:r>
              <a:rPr lang="en-US" sz="2400" dirty="0" err="1">
                <a:latin typeface="Roboto"/>
                <a:ea typeface="Roboto"/>
                <a:cs typeface="Roboto"/>
                <a:sym typeface="Roboto"/>
              </a:rPr>
              <a:t>wakefield</a:t>
            </a:r>
            <a:r>
              <a:rPr lang="en-US" sz="2400" dirty="0">
                <a:latin typeface="Roboto"/>
                <a:ea typeface="Roboto"/>
                <a:cs typeface="Roboto"/>
                <a:sym typeface="Roboto"/>
              </a:rPr>
              <a:t> acceleration</a:t>
            </a:r>
            <a:endParaRPr sz="2400" dirty="0">
              <a:latin typeface="Roboto"/>
              <a:ea typeface="Roboto"/>
              <a:cs typeface="Roboto"/>
              <a:sym typeface="Roboto"/>
            </a:endParaRPr>
          </a:p>
        </p:txBody>
      </p:sp>
      <p:pic>
        <p:nvPicPr>
          <p:cNvPr id="203" name="Google Shape;203;p5"/>
          <p:cNvPicPr preferRelativeResize="0"/>
          <p:nvPr/>
        </p:nvPicPr>
        <p:blipFill rotWithShape="1">
          <a:blip r:embed="rId4">
            <a:alphaModFix/>
          </a:blip>
          <a:srcRect/>
          <a:stretch/>
        </p:blipFill>
        <p:spPr>
          <a:xfrm>
            <a:off x="7054885" y="1909605"/>
            <a:ext cx="4276438" cy="3600485"/>
          </a:xfrm>
          <a:prstGeom prst="rect">
            <a:avLst/>
          </a:prstGeom>
          <a:noFill/>
          <a:ln>
            <a:noFill/>
          </a:ln>
        </p:spPr>
      </p:pic>
      <p:sp>
        <p:nvSpPr>
          <p:cNvPr id="204" name="Google Shape;204;p5"/>
          <p:cNvSpPr txBox="1"/>
          <p:nvPr/>
        </p:nvSpPr>
        <p:spPr>
          <a:xfrm>
            <a:off x="6945449" y="1647995"/>
            <a:ext cx="17526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Play"/>
                <a:ea typeface="Play"/>
                <a:cs typeface="Play"/>
                <a:sym typeface="Play"/>
              </a:rPr>
              <a:t>CNT array</a:t>
            </a:r>
            <a:endParaRPr sz="2800" b="1">
              <a:solidFill>
                <a:schemeClr val="dk1"/>
              </a:solidFill>
              <a:latin typeface="Arial"/>
              <a:ea typeface="Arial"/>
              <a:cs typeface="Arial"/>
              <a:sym typeface="Arial"/>
            </a:endParaRPr>
          </a:p>
        </p:txBody>
      </p:sp>
      <p:sp>
        <p:nvSpPr>
          <p:cNvPr id="205" name="Google Shape;205;p5"/>
          <p:cNvSpPr txBox="1"/>
          <p:nvPr/>
        </p:nvSpPr>
        <p:spPr>
          <a:xfrm>
            <a:off x="2978383" y="2296871"/>
            <a:ext cx="3262080" cy="197490"/>
          </a:xfrm>
          <a:prstGeom prst="rect">
            <a:avLst/>
          </a:prstGeom>
          <a:noFill/>
          <a:ln>
            <a:noFill/>
          </a:ln>
        </p:spPr>
        <p:txBody>
          <a:bodyPr spcFirstLastPara="1" wrap="square" lIns="0" tIns="12700" rIns="0" bIns="0" anchor="t" anchorCtr="0">
            <a:spAutoFit/>
          </a:bodyPr>
          <a:lstStyle/>
          <a:p>
            <a:pPr marL="203200" marR="5080" lvl="0" indent="-191135" algn="l" rtl="0">
              <a:lnSpc>
                <a:spcPct val="100000"/>
              </a:lnSpc>
              <a:spcBef>
                <a:spcPts val="0"/>
              </a:spcBef>
              <a:spcAft>
                <a:spcPts val="0"/>
              </a:spcAft>
              <a:buNone/>
            </a:pPr>
            <a:r>
              <a:rPr lang="en-US" sz="1200" i="1" u="sng">
                <a:solidFill>
                  <a:srgbClr val="C00000"/>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C. Bontoiu et al. </a:t>
            </a:r>
            <a:r>
              <a:rPr lang="en-US" sz="1200" b="1" i="1" u="sng">
                <a:solidFill>
                  <a:srgbClr val="C00000"/>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Scientific Reports </a:t>
            </a:r>
            <a:r>
              <a:rPr lang="en-US" sz="1200" i="1" u="sng">
                <a:solidFill>
                  <a:srgbClr val="C00000"/>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13, 2845 (2023) </a:t>
            </a:r>
            <a:endParaRPr sz="1200" i="1">
              <a:solidFill>
                <a:srgbClr val="C00000"/>
              </a:solidFill>
              <a:latin typeface="Times New Roman"/>
              <a:ea typeface="Times New Roman"/>
              <a:cs typeface="Times New Roman"/>
              <a:sym typeface="Times New Roman"/>
            </a:endParaRPr>
          </a:p>
        </p:txBody>
      </p:sp>
      <p:sp>
        <p:nvSpPr>
          <p:cNvPr id="206" name="Google Shape;206;p5"/>
          <p:cNvSpPr/>
          <p:nvPr/>
        </p:nvSpPr>
        <p:spPr>
          <a:xfrm>
            <a:off x="119063" y="2730096"/>
            <a:ext cx="6122876" cy="3622414"/>
          </a:xfrm>
          <a:prstGeom prst="roundRect">
            <a:avLst>
              <a:gd name="adj" fmla="val 3750"/>
            </a:avLst>
          </a:prstGeom>
          <a:solidFill>
            <a:schemeClr val="lt2"/>
          </a:solidFill>
          <a:ln>
            <a:noFill/>
          </a:ln>
        </p:spPr>
        <p:txBody>
          <a:bodyPr spcFirstLastPara="1" wrap="square" lIns="91425" tIns="45700" rIns="91425" bIns="45700" anchor="ctr" anchorCtr="0">
            <a:noAutofit/>
          </a:bodyPr>
          <a:lstStyle/>
          <a:p>
            <a:pPr marL="0" marR="0" lvl="0" indent="0" algn="just" rtl="0">
              <a:spcBef>
                <a:spcPts val="0"/>
              </a:spcBef>
              <a:spcAft>
                <a:spcPts val="0"/>
              </a:spcAft>
              <a:buClr>
                <a:schemeClr val="dk1"/>
              </a:buClr>
              <a:buSzPts val="1800"/>
              <a:buFont typeface="Roboto"/>
              <a:buNone/>
            </a:pPr>
            <a:r>
              <a:rPr lang="en-US" sz="1800">
                <a:solidFill>
                  <a:schemeClr val="dk1"/>
                </a:solidFill>
                <a:latin typeface="Roboto"/>
                <a:ea typeface="Roboto"/>
                <a:cs typeface="Roboto"/>
                <a:sym typeface="Roboto"/>
              </a:rPr>
              <a:t>Plasma wakefield acceleration  in such materials offers the potential for producing extremely high-gradient acceleration and highly intense particle beams, critical for next-generation accelerators. </a:t>
            </a:r>
            <a:endParaRPr sz="1800">
              <a:solidFill>
                <a:schemeClr val="dk1"/>
              </a:solidFill>
              <a:latin typeface="Roboto"/>
              <a:ea typeface="Roboto"/>
              <a:cs typeface="Roboto"/>
              <a:sym typeface="Roboto"/>
            </a:endParaRPr>
          </a:p>
          <a:p>
            <a:pPr marL="0" marR="0" lvl="0" indent="0" algn="just" rtl="0">
              <a:spcBef>
                <a:spcPts val="0"/>
              </a:spcBef>
              <a:spcAft>
                <a:spcPts val="0"/>
              </a:spcAft>
              <a:buClr>
                <a:schemeClr val="dk1"/>
              </a:buClr>
              <a:buSzPts val="1800"/>
              <a:buFont typeface="Arial"/>
              <a:buNone/>
            </a:pPr>
            <a:endParaRPr sz="1800">
              <a:solidFill>
                <a:schemeClr val="dk1"/>
              </a:solidFill>
              <a:latin typeface="Roboto"/>
              <a:ea typeface="Roboto"/>
              <a:cs typeface="Roboto"/>
              <a:sym typeface="Roboto"/>
            </a:endParaRPr>
          </a:p>
          <a:p>
            <a:pPr marL="0" marR="0" lvl="0" indent="0" algn="just" rtl="0">
              <a:spcBef>
                <a:spcPts val="0"/>
              </a:spcBef>
              <a:spcAft>
                <a:spcPts val="0"/>
              </a:spcAft>
              <a:buNone/>
            </a:pPr>
            <a:r>
              <a:rPr lang="en-US" sz="1800">
                <a:solidFill>
                  <a:schemeClr val="dk1"/>
                </a:solidFill>
                <a:latin typeface="Roboto"/>
                <a:ea typeface="Roboto"/>
                <a:cs typeface="Roboto"/>
                <a:sym typeface="Roboto"/>
              </a:rPr>
              <a:t>Using CNTs as the target medium, this study aims to optimize key parameters, such as laser intensity, plasma density, and beam-plasma interactions, to maximize the beam quality and charge. Additionally, the research explores methods for the production and preparation of CNT targets for LWFA, addressing challenges in target fabrication.</a:t>
            </a:r>
            <a:endParaRPr/>
          </a:p>
        </p:txBody>
      </p:sp>
      <p:sp>
        <p:nvSpPr>
          <p:cNvPr id="207" name="Google Shape;207;p5"/>
          <p:cNvSpPr/>
          <p:nvPr/>
        </p:nvSpPr>
        <p:spPr>
          <a:xfrm rot="360000">
            <a:off x="8756965" y="1373576"/>
            <a:ext cx="3417785" cy="509171"/>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1">
                <a:solidFill>
                  <a:srgbClr val="C00000"/>
                </a:solidFill>
                <a:latin typeface="Roboto"/>
                <a:ea typeface="Roboto"/>
                <a:cs typeface="Roboto"/>
                <a:sym typeface="Roboto"/>
              </a:rPr>
              <a:t>Possible PhD thesis</a:t>
            </a:r>
            <a:endParaRPr sz="2400">
              <a:solidFill>
                <a:srgbClr val="C00000"/>
              </a:solidFill>
              <a:latin typeface="Roboto"/>
              <a:ea typeface="Roboto"/>
              <a:cs typeface="Roboto"/>
              <a:sym typeface="Roboto"/>
            </a:endParaRPr>
          </a:p>
        </p:txBody>
      </p:sp>
      <p:sp>
        <p:nvSpPr>
          <p:cNvPr id="208" name="Google Shape;208;p5"/>
          <p:cNvSpPr/>
          <p:nvPr/>
        </p:nvSpPr>
        <p:spPr>
          <a:xfrm>
            <a:off x="6351374" y="5876093"/>
            <a:ext cx="5683461" cy="862312"/>
          </a:xfrm>
          <a:prstGeom prst="roundRect">
            <a:avLst>
              <a:gd name="adj" fmla="val 5573"/>
            </a:avLst>
          </a:prstGeom>
          <a:solidFill>
            <a:srgbClr val="92D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1" i="1">
                <a:solidFill>
                  <a:srgbClr val="C00000"/>
                </a:solidFill>
                <a:latin typeface="Roboto"/>
                <a:ea typeface="Roboto"/>
                <a:cs typeface="Roboto"/>
                <a:sym typeface="Roboto"/>
              </a:rPr>
              <a:t>Monte Carlo modeling of laser-driven plasma wakefield acceleration in dense materials</a:t>
            </a:r>
            <a:endParaRPr sz="1600" b="1" i="1">
              <a:solidFill>
                <a:srgbClr val="C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299FC7-0CF3-AF86-8E67-10F56F1ABC4A}"/>
              </a:ext>
            </a:extLst>
          </p:cNvPr>
          <p:cNvSpPr>
            <a:spLocks noGrp="1"/>
          </p:cNvSpPr>
          <p:nvPr>
            <p:ph type="sldNum" sz="quarter" idx="10"/>
          </p:nvPr>
        </p:nvSpPr>
        <p:spPr/>
        <p:txBody>
          <a:bodyPr/>
          <a:lstStyle/>
          <a:p>
            <a:fld id="{88A1DFE4-5FC5-43BD-BB7E-75EAD82B965F}" type="slidenum">
              <a:rPr lang="en-US" noProof="0" smtClean="0"/>
              <a:pPr/>
              <a:t>8</a:t>
            </a:fld>
            <a:endParaRPr lang="en-US" noProof="0" dirty="0"/>
          </a:p>
        </p:txBody>
      </p:sp>
      <p:sp>
        <p:nvSpPr>
          <p:cNvPr id="16" name="Title 15">
            <a:extLst>
              <a:ext uri="{FF2B5EF4-FFF2-40B4-BE49-F238E27FC236}">
                <a16:creationId xmlns:a16="http://schemas.microsoft.com/office/drawing/2014/main" id="{0C7269A3-0983-F6D5-F660-5AE0B3D9F9A9}"/>
              </a:ext>
            </a:extLst>
          </p:cNvPr>
          <p:cNvSpPr>
            <a:spLocks noGrp="1"/>
          </p:cNvSpPr>
          <p:nvPr>
            <p:ph type="title"/>
          </p:nvPr>
        </p:nvSpPr>
        <p:spPr>
          <a:xfrm>
            <a:off x="3423477" y="2241"/>
            <a:ext cx="5484303" cy="1072088"/>
          </a:xfrm>
        </p:spPr>
        <p:txBody>
          <a:bodyPr/>
          <a:lstStyle/>
          <a:p>
            <a:r>
              <a:rPr kumimoji="0" lang="en-US"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FCC integrated program</a:t>
            </a:r>
            <a:endParaRPr lang="en-US" dirty="0">
              <a:solidFill>
                <a:srgbClr val="FF0000"/>
              </a:solidFill>
            </a:endParaRPr>
          </a:p>
        </p:txBody>
      </p:sp>
      <p:pic>
        <p:nvPicPr>
          <p:cNvPr id="6" name="Picture 5" descr="Diagram&#10;&#10;Description automatically generated">
            <a:extLst>
              <a:ext uri="{FF2B5EF4-FFF2-40B4-BE49-F238E27FC236}">
                <a16:creationId xmlns:a16="http://schemas.microsoft.com/office/drawing/2014/main" id="{D560B4F5-2BCB-4524-A02E-0F3260EC0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92" y="3174793"/>
            <a:ext cx="2823067" cy="3144813"/>
          </a:xfrm>
          <a:prstGeom prst="rect">
            <a:avLst/>
          </a:prstGeom>
        </p:spPr>
      </p:pic>
      <p:sp>
        <p:nvSpPr>
          <p:cNvPr id="10" name="TextBox 9">
            <a:extLst>
              <a:ext uri="{FF2B5EF4-FFF2-40B4-BE49-F238E27FC236}">
                <a16:creationId xmlns:a16="http://schemas.microsoft.com/office/drawing/2014/main" id="{E690F336-4EA9-A145-8E0F-0F78FEE06555}"/>
              </a:ext>
            </a:extLst>
          </p:cNvPr>
          <p:cNvSpPr txBox="1"/>
          <p:nvPr/>
        </p:nvSpPr>
        <p:spPr>
          <a:xfrm>
            <a:off x="1168520" y="6336979"/>
            <a:ext cx="2254957" cy="379656"/>
          </a:xfrm>
          <a:prstGeom prst="rect">
            <a:avLst/>
          </a:prstGeom>
          <a:noFill/>
        </p:spPr>
        <p:txBody>
          <a:bodyPr wrap="square" rtlCol="0">
            <a:spAutoFit/>
          </a:bodyPr>
          <a:lstStyle/>
          <a:p>
            <a:pPr marL="0" marR="0" lvl="0" indent="0" algn="l" defTabSz="914280" rtl="0" eaLnBrk="1" fontAlgn="auto" latinLnBrk="0" hangingPunct="1">
              <a:lnSpc>
                <a:spcPct val="100000"/>
              </a:lnSpc>
              <a:spcBef>
                <a:spcPts val="0"/>
              </a:spcBef>
              <a:spcAft>
                <a:spcPts val="0"/>
              </a:spcAft>
              <a:buClrTx/>
              <a:buSzTx/>
              <a:buFontTx/>
              <a:buNone/>
              <a:tabLst/>
              <a:defRPr/>
            </a:pPr>
            <a:r>
              <a:rPr kumimoji="0" lang="en-US" sz="1867" u="none" strike="noStrike" kern="0" cap="none" spc="0" normalizeH="0" baseline="0" noProof="0" dirty="0">
                <a:ln>
                  <a:noFill/>
                </a:ln>
                <a:solidFill>
                  <a:srgbClr val="FFFFFF"/>
                </a:solidFill>
                <a:effectLst/>
                <a:uLnTx/>
                <a:uFillTx/>
                <a:latin typeface="Calibri" panose="020F0502020204030204" pitchFamily="34" charset="0"/>
                <a:ea typeface="+mn-ea"/>
                <a:cs typeface="+mn-cs"/>
              </a:rPr>
              <a:t>2020 - 2040</a:t>
            </a:r>
            <a:endParaRPr kumimoji="0" lang="en-GB" sz="1867"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11" name="Picture 10" descr="Diagram, radar chart&#10;&#10;Description automatically generated">
            <a:extLst>
              <a:ext uri="{FF2B5EF4-FFF2-40B4-BE49-F238E27FC236}">
                <a16:creationId xmlns:a16="http://schemas.microsoft.com/office/drawing/2014/main" id="{FDD121A0-00A7-04F7-3D50-C59DC9831A55}"/>
              </a:ext>
            </a:extLst>
          </p:cNvPr>
          <p:cNvPicPr>
            <a:picLocks noChangeAspect="1"/>
          </p:cNvPicPr>
          <p:nvPr/>
        </p:nvPicPr>
        <p:blipFill>
          <a:blip r:embed="rId3"/>
          <a:stretch>
            <a:fillRect/>
          </a:stretch>
        </p:blipFill>
        <p:spPr>
          <a:xfrm>
            <a:off x="8133460" y="3301564"/>
            <a:ext cx="3795188" cy="307718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4150CC-54B6-7506-25BF-537920D7C858}"/>
                  </a:ext>
                </a:extLst>
              </p:cNvPr>
              <p:cNvSpPr txBox="1"/>
              <p:nvPr/>
            </p:nvSpPr>
            <p:spPr>
              <a:xfrm>
                <a:off x="174796" y="1161063"/>
                <a:ext cx="12192000"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C377B"/>
                    </a:solidFill>
                    <a:latin typeface="Calibri" panose="020F0502020204030204" pitchFamily="34" charset="0"/>
                  </a:rPr>
                  <a:t>C</a:t>
                </a:r>
                <a:r>
                  <a:rPr kumimoji="0" lang="en-GB" sz="2000" u="none" strike="noStrike" kern="1200" cap="none" spc="0" normalizeH="0" baseline="0" noProof="0" dirty="0" err="1">
                    <a:ln>
                      <a:noFill/>
                    </a:ln>
                    <a:solidFill>
                      <a:srgbClr val="0C377B"/>
                    </a:solidFill>
                    <a:effectLst/>
                    <a:uLnTx/>
                    <a:uFillTx/>
                    <a:latin typeface="Calibri" panose="020F0502020204030204" pitchFamily="34" charset="0"/>
                    <a:ea typeface="+mn-ea"/>
                    <a:cs typeface="+mn-cs"/>
                  </a:rPr>
                  <a:t>omprehensive</a:t>
                </a:r>
                <a:r>
                  <a:rPr kumimoji="0" lang="en-GB" sz="2000" u="none" strike="noStrike" kern="1200" cap="none" spc="0" normalizeH="0" baseline="0" noProof="0" dirty="0">
                    <a:ln>
                      <a:noFill/>
                    </a:ln>
                    <a:solidFill>
                      <a:srgbClr val="0C377B"/>
                    </a:solidFill>
                    <a:effectLst/>
                    <a:uLnTx/>
                    <a:uFillTx/>
                    <a:latin typeface="Calibri" panose="020F0502020204030204" pitchFamily="34" charset="0"/>
                    <a:ea typeface="+mn-ea"/>
                    <a:cs typeface="+mn-cs"/>
                  </a:rPr>
                  <a:t> long-term program maximizing physics opportunities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u="none" strike="noStrike" kern="1200" cap="none" spc="0" normalizeH="0" baseline="0" noProof="0" dirty="0">
                    <a:ln>
                      <a:noFill/>
                    </a:ln>
                    <a:solidFill>
                      <a:srgbClr val="3333FF"/>
                    </a:solidFill>
                    <a:effectLst/>
                    <a:uLnTx/>
                    <a:uFillTx/>
                    <a:latin typeface="Calibri" panose="020F0502020204030204" pitchFamily="34" charset="0"/>
                  </a:rPr>
                  <a:t>stage 1: FCC-ee (Z, W, H, </a:t>
                </a:r>
                <a14:m>
                  <m:oMath xmlns:m="http://schemas.openxmlformats.org/officeDocument/2006/math">
                    <m:r>
                      <m:rPr>
                        <m:nor/>
                      </m:rPr>
                      <a:rPr kumimoji="0" lang="en-US" sz="1800" b="1" i="0" u="none" strike="noStrike" kern="1200" cap="none" spc="0" normalizeH="0" baseline="0" noProof="0" dirty="0" smtClean="0">
                        <a:ln>
                          <a:noFill/>
                        </a:ln>
                        <a:solidFill>
                          <a:srgbClr val="3333FF"/>
                        </a:solidFill>
                        <a:effectLst/>
                        <a:uLnTx/>
                        <a:uFillTx/>
                        <a:latin typeface="Cambria Math" panose="02040503050406030204" pitchFamily="18" charset="0"/>
                      </a:rPr>
                      <m:t>t</m:t>
                    </m:r>
                    <m:acc>
                      <m:accPr>
                        <m:chr m:val="̅"/>
                        <m:ctrlPr>
                          <a:rPr kumimoji="0" lang="en-US" sz="1800" b="1" i="1" u="none" strike="noStrike" kern="1200" cap="none" spc="0" normalizeH="0" baseline="0" noProof="0" dirty="0" smtClean="0">
                            <a:ln>
                              <a:noFill/>
                            </a:ln>
                            <a:solidFill>
                              <a:srgbClr val="3333FF"/>
                            </a:solidFill>
                            <a:effectLst/>
                            <a:uLnTx/>
                            <a:uFillTx/>
                            <a:latin typeface="Cambria Math" panose="02040503050406030204" pitchFamily="18" charset="0"/>
                          </a:rPr>
                        </m:ctrlPr>
                      </m:accPr>
                      <m:e>
                        <m:r>
                          <m:rPr>
                            <m:nor/>
                          </m:rPr>
                          <a:rPr kumimoji="0" lang="en-US" sz="1800" b="1" i="0" u="none" strike="noStrike" kern="1200" cap="none" spc="0" normalizeH="0" baseline="0" noProof="0" dirty="0" smtClean="0">
                            <a:ln>
                              <a:noFill/>
                            </a:ln>
                            <a:solidFill>
                              <a:srgbClr val="3333FF"/>
                            </a:solidFill>
                            <a:effectLst/>
                            <a:uLnTx/>
                            <a:uFillTx/>
                            <a:latin typeface="Cambria Math" panose="02040503050406030204" pitchFamily="18" charset="0"/>
                          </a:rPr>
                          <m:t>t</m:t>
                        </m:r>
                      </m:e>
                    </m:acc>
                  </m:oMath>
                </a14:m>
                <a:r>
                  <a:rPr kumimoji="0" lang="en-GB" sz="1800" b="1" u="none" strike="noStrike" kern="1200" cap="none" spc="0" normalizeH="0" baseline="0" noProof="0" dirty="0">
                    <a:ln>
                      <a:noFill/>
                    </a:ln>
                    <a:solidFill>
                      <a:srgbClr val="3333FF"/>
                    </a:solidFill>
                    <a:effectLst/>
                    <a:uLnTx/>
                    <a:uFillTx/>
                    <a:latin typeface="Calibri" panose="020F0502020204030204" pitchFamily="34" charset="0"/>
                  </a:rPr>
                  <a:t>) as Higgs factory, electroweak &amp; top factory at highest luminosities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u="none" strike="noStrike" kern="1200" cap="none" spc="0" normalizeH="0" baseline="0" noProof="0" dirty="0">
                    <a:ln>
                      <a:noFill/>
                    </a:ln>
                    <a:solidFill>
                      <a:srgbClr val="3333FF"/>
                    </a:solidFill>
                    <a:effectLst/>
                    <a:uLnTx/>
                    <a:uFillTx/>
                    <a:latin typeface="Calibri" panose="020F0502020204030204" pitchFamily="34" charset="0"/>
                  </a:rPr>
                  <a:t>stage 2: FCC-hh (~100 </a:t>
                </a:r>
                <a:r>
                  <a:rPr kumimoji="0" lang="en-GB" sz="1800" b="1" u="none" strike="noStrike" kern="1200" cap="none" spc="0" normalizeH="0" baseline="0" noProof="0" dirty="0" err="1">
                    <a:ln>
                      <a:noFill/>
                    </a:ln>
                    <a:solidFill>
                      <a:srgbClr val="3333FF"/>
                    </a:solidFill>
                    <a:effectLst/>
                    <a:uLnTx/>
                    <a:uFillTx/>
                    <a:latin typeface="Calibri" panose="020F0502020204030204" pitchFamily="34" charset="0"/>
                  </a:rPr>
                  <a:t>TeV</a:t>
                </a:r>
                <a:r>
                  <a:rPr kumimoji="0" lang="en-GB" sz="1800" b="1" u="none" strike="noStrike" kern="1200" cap="none" spc="0" normalizeH="0" baseline="0" noProof="0" dirty="0">
                    <a:ln>
                      <a:noFill/>
                    </a:ln>
                    <a:solidFill>
                      <a:srgbClr val="3333FF"/>
                    </a:solidFill>
                    <a:effectLst/>
                    <a:uLnTx/>
                    <a:uFillTx/>
                    <a:latin typeface="Calibri" panose="020F0502020204030204" pitchFamily="34" charset="0"/>
                  </a:rPr>
                  <a:t>) as natural continuation at energy frontier, pp &amp; AA collisions; e-</a:t>
                </a:r>
                <a:r>
                  <a:rPr lang="en-GB" b="1" dirty="0">
                    <a:solidFill>
                      <a:srgbClr val="3333FF"/>
                    </a:solidFill>
                    <a:latin typeface="Calibri" panose="020F0502020204030204" pitchFamily="34" charset="0"/>
                  </a:rPr>
                  <a:t>h </a:t>
                </a:r>
                <a:r>
                  <a:rPr kumimoji="0" lang="en-GB" sz="1800" b="1" u="none" strike="noStrike" kern="1200" cap="none" spc="0" normalizeH="0" baseline="0" noProof="0" dirty="0">
                    <a:ln>
                      <a:noFill/>
                    </a:ln>
                    <a:solidFill>
                      <a:srgbClr val="3333FF"/>
                    </a:solidFill>
                    <a:effectLst/>
                    <a:uLnTx/>
                    <a:uFillTx/>
                    <a:latin typeface="Calibri" panose="020F0502020204030204" pitchFamily="34" charset="0"/>
                  </a:rPr>
                  <a:t>option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a:ln>
                      <a:noFill/>
                    </a:ln>
                    <a:solidFill>
                      <a:srgbClr val="0C377B"/>
                    </a:solidFill>
                    <a:effectLst/>
                    <a:uLnTx/>
                    <a:uFillTx/>
                    <a:latin typeface="Calibri" panose="020F0502020204030204" pitchFamily="34" charset="0"/>
                    <a:ea typeface="+mn-ea"/>
                    <a:cs typeface="+mn-cs"/>
                  </a:rPr>
                  <a:t>highly synergetic and complementary programme boosting the physics reach of both colliders</a:t>
                </a:r>
                <a:endParaRPr kumimoji="0" lang="en-GB" sz="1400" b="0" i="0" u="none" strike="noStrike" kern="1200" cap="none" spc="0" normalizeH="0" baseline="0" noProof="0" dirty="0">
                  <a:ln>
                    <a:noFill/>
                  </a:ln>
                  <a:solidFill>
                    <a:srgbClr val="0C377B"/>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a:ln>
                      <a:noFill/>
                    </a:ln>
                    <a:solidFill>
                      <a:srgbClr val="0C377B"/>
                    </a:solidFill>
                    <a:effectLst/>
                    <a:uLnTx/>
                    <a:uFillTx/>
                    <a:latin typeface="Calibri" panose="020F0502020204030204" pitchFamily="34" charset="0"/>
                    <a:ea typeface="+mn-ea"/>
                    <a:cs typeface="+mn-cs"/>
                  </a:rPr>
                  <a:t>common civil engineering and technical infrastructures, </a:t>
                </a:r>
                <a:r>
                  <a:rPr kumimoji="0" lang="en-US" sz="1800" u="none" strike="noStrike" kern="1200" cap="none" spc="0" normalizeH="0" baseline="0" noProof="0" dirty="0">
                    <a:ln>
                      <a:noFill/>
                    </a:ln>
                    <a:solidFill>
                      <a:srgbClr val="0C377B"/>
                    </a:solidFill>
                    <a:effectLst/>
                    <a:uLnTx/>
                    <a:uFillTx/>
                    <a:latin typeface="Calibri" panose="020F0502020204030204" pitchFamily="34" charset="0"/>
                    <a:ea typeface="+mn-ea"/>
                    <a:cs typeface="+mn-cs"/>
                  </a:rPr>
                  <a:t>building on and reusing CERN’s existing infrastructure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u="none" strike="noStrike" kern="0" cap="none" spc="0" normalizeH="0" baseline="0" noProof="0" dirty="0">
                    <a:ln>
                      <a:noFill/>
                    </a:ln>
                    <a:solidFill>
                      <a:srgbClr val="0C377B"/>
                    </a:solidFill>
                    <a:effectLst/>
                    <a:uLnTx/>
                    <a:uFillTx/>
                    <a:latin typeface="Calibri" panose="020F0502020204030204" pitchFamily="34" charset="0"/>
                    <a:ea typeface="+mn-ea"/>
                    <a:cs typeface="+mn-cs"/>
                  </a:rPr>
                  <a:t>FCC integrated project </a:t>
                </a:r>
                <a:r>
                  <a:rPr kumimoji="0" lang="en-GB" sz="1800" u="none" strike="noStrike" kern="0" cap="none" spc="0" normalizeH="0" baseline="0" noProof="0" dirty="0">
                    <a:ln>
                      <a:noFill/>
                    </a:ln>
                    <a:solidFill>
                      <a:srgbClr val="0C377B"/>
                    </a:solidFill>
                    <a:effectLst/>
                    <a:uLnTx/>
                    <a:uFillTx/>
                    <a:latin typeface="Calibri" panose="020F0502020204030204" pitchFamily="34" charset="0"/>
                    <a:ea typeface="+mn-ea"/>
                    <a:cs typeface="+mn-cs"/>
                  </a:rPr>
                  <a:t>allows the start of a new, major facility at CERN within a few years of the end of HL-LHC</a:t>
                </a:r>
                <a:endParaRPr kumimoji="0" lang="en-GB" sz="1800" u="none" strike="noStrike" kern="1200" cap="none" spc="0" normalizeH="0" baseline="0" noProof="0" dirty="0">
                  <a:ln>
                    <a:noFill/>
                  </a:ln>
                  <a:solidFill>
                    <a:srgbClr val="0C377B"/>
                  </a:solidFill>
                  <a:effectLst/>
                  <a:uLnTx/>
                  <a:uFillTx/>
                  <a:latin typeface="Calibri" panose="020F0502020204030204" pitchFamily="34" charset="0"/>
                  <a:ea typeface="+mn-ea"/>
                  <a:cs typeface="+mn-cs"/>
                </a:endParaRPr>
              </a:p>
            </p:txBody>
          </p:sp>
        </mc:Choice>
        <mc:Fallback xmlns="">
          <p:sp>
            <p:nvSpPr>
              <p:cNvPr id="12" name="TextBox 11">
                <a:extLst>
                  <a:ext uri="{FF2B5EF4-FFF2-40B4-BE49-F238E27FC236}">
                    <a16:creationId xmlns:a16="http://schemas.microsoft.com/office/drawing/2014/main" id="{6B4150CC-54B6-7506-25BF-537920D7C858}"/>
                  </a:ext>
                </a:extLst>
              </p:cNvPr>
              <p:cNvSpPr txBox="1">
                <a:spLocks noRot="1" noChangeAspect="1" noMove="1" noResize="1" noEditPoints="1" noAdjustHandles="1" noChangeArrowheads="1" noChangeShapeType="1" noTextEdit="1"/>
              </p:cNvSpPr>
              <p:nvPr/>
            </p:nvSpPr>
            <p:spPr>
              <a:xfrm>
                <a:off x="174796" y="1161063"/>
                <a:ext cx="12192000" cy="1785104"/>
              </a:xfrm>
              <a:prstGeom prst="rect">
                <a:avLst/>
              </a:prstGeom>
              <a:blipFill>
                <a:blip r:embed="rId4"/>
                <a:stretch>
                  <a:fillRect l="-520" t="-2128" b="-4965"/>
                </a:stretch>
              </a:blipFill>
            </p:spPr>
            <p:txBody>
              <a:bodyPr/>
              <a:lstStyle/>
              <a:p>
                <a:r>
                  <a:rPr lang="en-US">
                    <a:noFill/>
                  </a:rPr>
                  <a:t> </a:t>
                </a:r>
              </a:p>
            </p:txBody>
          </p:sp>
        </mc:Fallback>
      </mc:AlternateContent>
      <p:pic>
        <p:nvPicPr>
          <p:cNvPr id="13" name="Picture 2">
            <a:extLst>
              <a:ext uri="{FF2B5EF4-FFF2-40B4-BE49-F238E27FC236}">
                <a16:creationId xmlns:a16="http://schemas.microsoft.com/office/drawing/2014/main" id="{F56252A4-B873-997F-68A6-97FE17641C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7910" y="3208138"/>
            <a:ext cx="3703090" cy="318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id="{167EDA4B-650A-E772-4B42-4CFB5B5FEB26}"/>
              </a:ext>
            </a:extLst>
          </p:cNvPr>
          <p:cNvSpPr txBox="1">
            <a:spLocks/>
          </p:cNvSpPr>
          <p:nvPr/>
        </p:nvSpPr>
        <p:spPr>
          <a:xfrm>
            <a:off x="5514712" y="4082651"/>
            <a:ext cx="1512168" cy="751571"/>
          </a:xfrm>
          <a:prstGeom prst="rect">
            <a:avLst/>
          </a:prstGeom>
        </p:spPr>
        <p:txBody>
          <a:bodyPr>
            <a:noAutofit/>
          </a:bodyPr>
          <a:lst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5" marR="0" lvl="0" indent="0" algn="l" defTabSz="914377" rtl="0" eaLnBrk="1" fontAlgn="auto" latinLnBrk="0" hangingPunct="1">
              <a:lnSpc>
                <a:spcPct val="100000"/>
              </a:lnSpc>
              <a:spcBef>
                <a:spcPts val="1000"/>
              </a:spcBef>
              <a:spcAft>
                <a:spcPts val="0"/>
              </a:spcAft>
              <a:buClr>
                <a:srgbClr val="0C377B"/>
              </a:buClr>
              <a:buSzPct val="80000"/>
              <a:buFont typeface="Arial"/>
              <a:buNone/>
              <a:tabLst/>
              <a:defRPr/>
            </a:pPr>
            <a:r>
              <a:rPr kumimoji="0" lang="fr" sz="200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FCC-ee</a:t>
            </a:r>
          </a:p>
        </p:txBody>
      </p:sp>
      <p:sp>
        <p:nvSpPr>
          <p:cNvPr id="15" name="Content Placeholder 2">
            <a:extLst>
              <a:ext uri="{FF2B5EF4-FFF2-40B4-BE49-F238E27FC236}">
                <a16:creationId xmlns:a16="http://schemas.microsoft.com/office/drawing/2014/main" id="{16DCBAE5-8A15-7B25-BFF7-E9AEE005DFAC}"/>
              </a:ext>
            </a:extLst>
          </p:cNvPr>
          <p:cNvSpPr txBox="1">
            <a:spLocks/>
          </p:cNvSpPr>
          <p:nvPr/>
        </p:nvSpPr>
        <p:spPr>
          <a:xfrm>
            <a:off x="9462860" y="4154079"/>
            <a:ext cx="1512168" cy="728146"/>
          </a:xfrm>
          <a:prstGeom prst="rect">
            <a:avLst/>
          </a:prstGeom>
        </p:spPr>
        <p:txBody>
          <a:bodyPr>
            <a:noAutofit/>
          </a:bodyPr>
          <a:lst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5" marR="0" lvl="0" indent="0" algn="l" defTabSz="914377" rtl="0" eaLnBrk="1" fontAlgn="auto" latinLnBrk="0" hangingPunct="1">
              <a:lnSpc>
                <a:spcPct val="100000"/>
              </a:lnSpc>
              <a:spcBef>
                <a:spcPts val="1000"/>
              </a:spcBef>
              <a:spcAft>
                <a:spcPts val="0"/>
              </a:spcAft>
              <a:buClr>
                <a:srgbClr val="0C377B"/>
              </a:buClr>
              <a:buSzPct val="80000"/>
              <a:buFont typeface="Arial"/>
              <a:buNone/>
              <a:tabLst/>
              <a:defRPr/>
            </a:pPr>
            <a:r>
              <a:rPr kumimoji="0" lang="fr" sz="200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FCC-hh</a:t>
            </a:r>
          </a:p>
        </p:txBody>
      </p:sp>
      <p:sp>
        <p:nvSpPr>
          <p:cNvPr id="18" name="TextBox 17">
            <a:extLst>
              <a:ext uri="{FF2B5EF4-FFF2-40B4-BE49-F238E27FC236}">
                <a16:creationId xmlns:a16="http://schemas.microsoft.com/office/drawing/2014/main" id="{3B3C65A5-DCC0-ECF1-78A0-E361BCF90D07}"/>
              </a:ext>
            </a:extLst>
          </p:cNvPr>
          <p:cNvSpPr txBox="1"/>
          <p:nvPr/>
        </p:nvSpPr>
        <p:spPr>
          <a:xfrm>
            <a:off x="5423925" y="6336979"/>
            <a:ext cx="2254957" cy="379656"/>
          </a:xfrm>
          <a:prstGeom prst="rect">
            <a:avLst/>
          </a:prstGeom>
          <a:noFill/>
        </p:spPr>
        <p:txBody>
          <a:bodyPr wrap="square" rtlCol="0">
            <a:spAutoFit/>
          </a:bodyPr>
          <a:lstStyle/>
          <a:p>
            <a:pPr marL="0" marR="0" lvl="0" indent="0" algn="l" defTabSz="914280" rtl="0" eaLnBrk="1" fontAlgn="auto" latinLnBrk="0" hangingPunct="1">
              <a:lnSpc>
                <a:spcPct val="100000"/>
              </a:lnSpc>
              <a:spcBef>
                <a:spcPts val="0"/>
              </a:spcBef>
              <a:spcAft>
                <a:spcPts val="0"/>
              </a:spcAft>
              <a:buClrTx/>
              <a:buSzTx/>
              <a:buFontTx/>
              <a:buNone/>
              <a:tabLst/>
              <a:defRPr/>
            </a:pPr>
            <a:r>
              <a:rPr kumimoji="0" lang="en-US" sz="1867" u="none" strike="noStrike" kern="0" cap="none" spc="0" normalizeH="0" baseline="0" noProof="0" dirty="0">
                <a:ln>
                  <a:noFill/>
                </a:ln>
                <a:solidFill>
                  <a:srgbClr val="FFFFFF"/>
                </a:solidFill>
                <a:effectLst/>
                <a:uLnTx/>
                <a:uFillTx/>
                <a:latin typeface="Calibri" panose="020F0502020204030204" pitchFamily="34" charset="0"/>
                <a:ea typeface="+mn-ea"/>
                <a:cs typeface="+mn-cs"/>
              </a:rPr>
              <a:t>2045 - 2063</a:t>
            </a:r>
            <a:endParaRPr kumimoji="0" lang="en-GB" sz="1867"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9" name="TextBox 18">
            <a:extLst>
              <a:ext uri="{FF2B5EF4-FFF2-40B4-BE49-F238E27FC236}">
                <a16:creationId xmlns:a16="http://schemas.microsoft.com/office/drawing/2014/main" id="{AAF4137C-11AD-AE0B-17EF-F533B786EE61}"/>
              </a:ext>
            </a:extLst>
          </p:cNvPr>
          <p:cNvSpPr txBox="1"/>
          <p:nvPr/>
        </p:nvSpPr>
        <p:spPr>
          <a:xfrm>
            <a:off x="9168341" y="6336979"/>
            <a:ext cx="2254957" cy="379656"/>
          </a:xfrm>
          <a:prstGeom prst="rect">
            <a:avLst/>
          </a:prstGeom>
          <a:noFill/>
        </p:spPr>
        <p:txBody>
          <a:bodyPr wrap="square" rtlCol="0">
            <a:spAutoFit/>
          </a:bodyPr>
          <a:lstStyle/>
          <a:p>
            <a:pPr marL="0" marR="0" lvl="0" indent="0" algn="l" defTabSz="914280" rtl="0" eaLnBrk="1" fontAlgn="auto" latinLnBrk="0" hangingPunct="1">
              <a:lnSpc>
                <a:spcPct val="100000"/>
              </a:lnSpc>
              <a:spcBef>
                <a:spcPts val="0"/>
              </a:spcBef>
              <a:spcAft>
                <a:spcPts val="0"/>
              </a:spcAft>
              <a:buClrTx/>
              <a:buSzTx/>
              <a:buFontTx/>
              <a:buNone/>
              <a:tabLst/>
              <a:defRPr/>
            </a:pPr>
            <a:r>
              <a:rPr kumimoji="0" lang="en-US" sz="1867" u="none" strike="noStrike" kern="0" cap="none" spc="0" normalizeH="0" baseline="0" noProof="0" dirty="0">
                <a:ln>
                  <a:noFill/>
                </a:ln>
                <a:solidFill>
                  <a:srgbClr val="FFFFFF"/>
                </a:solidFill>
                <a:effectLst/>
                <a:uLnTx/>
                <a:uFillTx/>
                <a:latin typeface="Calibri" panose="020F0502020204030204" pitchFamily="34" charset="0"/>
                <a:ea typeface="+mn-ea"/>
                <a:cs typeface="+mn-cs"/>
              </a:rPr>
              <a:t>2070 - 2095</a:t>
            </a:r>
            <a:endParaRPr kumimoji="0" lang="en-GB" sz="1867"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34537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F0D5D-22E9-F8D8-E9AE-75548A63CC57}"/>
              </a:ext>
            </a:extLst>
          </p:cNvPr>
          <p:cNvSpPr>
            <a:spLocks noGrp="1"/>
          </p:cNvSpPr>
          <p:nvPr>
            <p:ph type="sldNum" sz="quarter" idx="10"/>
          </p:nvPr>
        </p:nvSpPr>
        <p:spPr/>
        <p:txBody>
          <a:bodyPr/>
          <a:lstStyle/>
          <a:p>
            <a:fld id="{88A1DFE4-5FC5-43BD-BB7E-75EAD82B965F}" type="slidenum">
              <a:rPr lang="en-US" noProof="0" smtClean="0"/>
              <a:pPr/>
              <a:t>9</a:t>
            </a:fld>
            <a:endParaRPr lang="en-US" noProof="0" dirty="0"/>
          </a:p>
        </p:txBody>
      </p:sp>
      <p:sp>
        <p:nvSpPr>
          <p:cNvPr id="3" name="Title 2">
            <a:extLst>
              <a:ext uri="{FF2B5EF4-FFF2-40B4-BE49-F238E27FC236}">
                <a16:creationId xmlns:a16="http://schemas.microsoft.com/office/drawing/2014/main" id="{D5C1B672-2F20-0C63-6D5A-9195EE092954}"/>
              </a:ext>
            </a:extLst>
          </p:cNvPr>
          <p:cNvSpPr>
            <a:spLocks noGrp="1"/>
          </p:cNvSpPr>
          <p:nvPr>
            <p:ph type="title"/>
          </p:nvPr>
        </p:nvSpPr>
        <p:spPr>
          <a:xfrm>
            <a:off x="2543313" y="-16850"/>
            <a:ext cx="11017800" cy="1072088"/>
          </a:xfrm>
        </p:spPr>
        <p:txBody>
          <a:bodyPr/>
          <a:lstStyle/>
          <a:p>
            <a:r>
              <a:rPr kumimoji="0" lang="en-US"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FCC integrated program - timeline</a:t>
            </a:r>
            <a:endParaRPr lang="en-US" dirty="0">
              <a:solidFill>
                <a:srgbClr val="FF0000"/>
              </a:solidFill>
            </a:endParaRPr>
          </a:p>
        </p:txBody>
      </p:sp>
      <p:pic>
        <p:nvPicPr>
          <p:cNvPr id="10" name="Picture 5" descr="Diagram, timeline&#10;&#10;Description automatically generated">
            <a:extLst>
              <a:ext uri="{FF2B5EF4-FFF2-40B4-BE49-F238E27FC236}">
                <a16:creationId xmlns:a16="http://schemas.microsoft.com/office/drawing/2014/main" id="{46D8B62D-BD32-FDC6-C4CA-BA0B06E62AF9}"/>
              </a:ext>
            </a:extLst>
          </p:cNvPr>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17" y="1055238"/>
            <a:ext cx="7857429" cy="2914314"/>
          </a:xfrm>
          <a:prstGeom prst="rect">
            <a:avLst/>
          </a:prstGeom>
          <a:noFill/>
          <a:ln w="9525">
            <a:solidFill>
              <a:srgbClr val="2F2F2F"/>
            </a:solidFill>
            <a:miter lim="800000"/>
            <a:headEnd/>
            <a:tailEnd/>
          </a:ln>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419C3612-1EF5-E307-95D2-426D6306064E}"/>
              </a:ext>
            </a:extLst>
          </p:cNvPr>
          <p:cNvGrpSpPr/>
          <p:nvPr/>
        </p:nvGrpSpPr>
        <p:grpSpPr>
          <a:xfrm>
            <a:off x="90817" y="3926480"/>
            <a:ext cx="6985232" cy="2794995"/>
            <a:chOff x="49252" y="3926480"/>
            <a:chExt cx="7389474" cy="2808000"/>
          </a:xfrm>
        </p:grpSpPr>
        <p:pic>
          <p:nvPicPr>
            <p:cNvPr id="13" name="Picture 12" descr="Timeline&#10;&#10;Description automatically generated">
              <a:extLst>
                <a:ext uri="{FF2B5EF4-FFF2-40B4-BE49-F238E27FC236}">
                  <a16:creationId xmlns:a16="http://schemas.microsoft.com/office/drawing/2014/main" id="{156672A7-DF58-1631-AA99-A077243A2E08}"/>
                </a:ext>
              </a:extLst>
            </p:cNvPr>
            <p:cNvPicPr preferRelativeResize="0">
              <a:picLocks noChangeAspect="1"/>
            </p:cNvPicPr>
            <p:nvPr/>
          </p:nvPicPr>
          <p:blipFill>
            <a:blip r:embed="rId3"/>
            <a:stretch>
              <a:fillRect/>
            </a:stretch>
          </p:blipFill>
          <p:spPr>
            <a:xfrm>
              <a:off x="49252" y="3926480"/>
              <a:ext cx="7389474" cy="2808000"/>
            </a:xfrm>
            <a:prstGeom prst="rect">
              <a:avLst/>
            </a:prstGeom>
            <a:ln>
              <a:solidFill>
                <a:srgbClr val="2F2F2F"/>
              </a:solidFill>
            </a:ln>
          </p:spPr>
        </p:pic>
        <p:sp>
          <p:nvSpPr>
            <p:cNvPr id="14" name="TextBox 13">
              <a:extLst>
                <a:ext uri="{FF2B5EF4-FFF2-40B4-BE49-F238E27FC236}">
                  <a16:creationId xmlns:a16="http://schemas.microsoft.com/office/drawing/2014/main" id="{A47A826D-D30C-AFA9-D54E-4BD5E121F293}"/>
                </a:ext>
              </a:extLst>
            </p:cNvPr>
            <p:cNvSpPr txBox="1"/>
            <p:nvPr/>
          </p:nvSpPr>
          <p:spPr>
            <a:xfrm>
              <a:off x="3212703" y="4338734"/>
              <a:ext cx="580786" cy="253916"/>
            </a:xfrm>
            <a:prstGeom prst="rect">
              <a:avLst/>
            </a:prstGeom>
            <a:solidFill>
              <a:schemeClr val="bg1"/>
            </a:solidFill>
          </p:spPr>
          <p:txBody>
            <a:bodyPr wrap="square" rtlCol="0">
              <a:spAutoFit/>
            </a:bodyPr>
            <a:lstStyle/>
            <a:p>
              <a:r>
                <a:rPr lang="en-US" sz="1050" b="1" dirty="0">
                  <a:solidFill>
                    <a:schemeClr val="accent6">
                      <a:lumMod val="50000"/>
                    </a:schemeClr>
                  </a:solidFill>
                </a:rPr>
                <a:t>~2032</a:t>
              </a:r>
              <a:endParaRPr lang="en-GB" sz="1050" b="1" dirty="0">
                <a:solidFill>
                  <a:schemeClr val="accent6">
                    <a:lumMod val="50000"/>
                  </a:schemeClr>
                </a:solidFill>
              </a:endParaRPr>
            </a:p>
          </p:txBody>
        </p:sp>
        <p:sp>
          <p:nvSpPr>
            <p:cNvPr id="15" name="TextBox 14">
              <a:extLst>
                <a:ext uri="{FF2B5EF4-FFF2-40B4-BE49-F238E27FC236}">
                  <a16:creationId xmlns:a16="http://schemas.microsoft.com/office/drawing/2014/main" id="{78E18F1B-095F-3AFE-1BC3-32A13DAA77E2}"/>
                </a:ext>
              </a:extLst>
            </p:cNvPr>
            <p:cNvSpPr txBox="1"/>
            <p:nvPr/>
          </p:nvSpPr>
          <p:spPr>
            <a:xfrm>
              <a:off x="6348815" y="4328990"/>
              <a:ext cx="612583" cy="253916"/>
            </a:xfrm>
            <a:prstGeom prst="rect">
              <a:avLst/>
            </a:prstGeom>
            <a:solidFill>
              <a:schemeClr val="bg1"/>
            </a:solidFill>
          </p:spPr>
          <p:txBody>
            <a:bodyPr wrap="square" rtlCol="0">
              <a:spAutoFit/>
            </a:bodyPr>
            <a:lstStyle/>
            <a:p>
              <a:r>
                <a:rPr lang="en-US" sz="1050" b="1" dirty="0">
                  <a:solidFill>
                    <a:schemeClr val="accent6">
                      <a:lumMod val="50000"/>
                    </a:schemeClr>
                  </a:solidFill>
                </a:rPr>
                <a:t>~2070</a:t>
              </a:r>
              <a:endParaRPr lang="en-GB" sz="1050" b="1" dirty="0">
                <a:solidFill>
                  <a:schemeClr val="accent6">
                    <a:lumMod val="50000"/>
                  </a:schemeClr>
                </a:solidFill>
              </a:endParaRPr>
            </a:p>
          </p:txBody>
        </p:sp>
        <p:sp>
          <p:nvSpPr>
            <p:cNvPr id="16" name="Rectangle: Rounded Corners 3">
              <a:extLst>
                <a:ext uri="{FF2B5EF4-FFF2-40B4-BE49-F238E27FC236}">
                  <a16:creationId xmlns:a16="http://schemas.microsoft.com/office/drawing/2014/main" id="{9E95B4A7-ED00-9193-B7C6-6874D3AA0116}"/>
                </a:ext>
              </a:extLst>
            </p:cNvPr>
            <p:cNvSpPr/>
            <p:nvPr/>
          </p:nvSpPr>
          <p:spPr>
            <a:xfrm>
              <a:off x="5061972" y="4390135"/>
              <a:ext cx="661869" cy="161217"/>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3C673D98-E086-4758-4A02-FFCE1708D49C}"/>
                </a:ext>
              </a:extLst>
            </p:cNvPr>
            <p:cNvSpPr txBox="1"/>
            <p:nvPr/>
          </p:nvSpPr>
          <p:spPr>
            <a:xfrm>
              <a:off x="5098798" y="4340293"/>
              <a:ext cx="580786" cy="253916"/>
            </a:xfrm>
            <a:prstGeom prst="rect">
              <a:avLst/>
            </a:prstGeom>
            <a:solidFill>
              <a:schemeClr val="bg1"/>
            </a:solidFill>
          </p:spPr>
          <p:txBody>
            <a:bodyPr wrap="square" rtlCol="0">
              <a:spAutoFit/>
            </a:bodyPr>
            <a:lstStyle/>
            <a:p>
              <a:r>
                <a:rPr lang="en-US" sz="1050" b="1" dirty="0">
                  <a:solidFill>
                    <a:schemeClr val="accent6">
                      <a:lumMod val="50000"/>
                    </a:schemeClr>
                  </a:solidFill>
                </a:rPr>
                <a:t>~2045</a:t>
              </a:r>
              <a:endParaRPr lang="en-GB" sz="1050" b="1" dirty="0">
                <a:solidFill>
                  <a:schemeClr val="accent6">
                    <a:lumMod val="50000"/>
                  </a:schemeClr>
                </a:solidFill>
              </a:endParaRPr>
            </a:p>
          </p:txBody>
        </p:sp>
      </p:grpSp>
      <p:sp>
        <p:nvSpPr>
          <p:cNvPr id="18" name="TextBox 6">
            <a:extLst>
              <a:ext uri="{FF2B5EF4-FFF2-40B4-BE49-F238E27FC236}">
                <a16:creationId xmlns:a16="http://schemas.microsoft.com/office/drawing/2014/main" id="{76EC30A3-62E1-12C5-83F8-3CC51012D9D5}"/>
              </a:ext>
            </a:extLst>
          </p:cNvPr>
          <p:cNvSpPr txBox="1">
            <a:spLocks noChangeArrowheads="1"/>
          </p:cNvSpPr>
          <p:nvPr/>
        </p:nvSpPr>
        <p:spPr bwMode="auto">
          <a:xfrm>
            <a:off x="7110860" y="4032998"/>
            <a:ext cx="5100114" cy="2031325"/>
          </a:xfrm>
          <a:prstGeom prst="rect">
            <a:avLst/>
          </a:prstGeom>
          <a:solidFill>
            <a:srgbClr val="1C446A">
              <a:lumMod val="20000"/>
              <a:lumOff val="80000"/>
            </a:srgbClr>
          </a:solidFill>
          <a:ln>
            <a:noFill/>
          </a:ln>
        </p:spPr>
        <p:txBody>
          <a:bodyPr wrap="square">
            <a:spAutoFit/>
          </a:bodyPr>
          <a:lstStyle/>
          <a:p>
            <a:pPr marL="0" marR="0" lvl="0" indent="0" defTabSz="457200" eaLnBrk="0" fontAlgn="base" latinLnBrk="0" hangingPunct="0">
              <a:lnSpc>
                <a:spcPct val="100000"/>
              </a:lnSpc>
              <a:spcBef>
                <a:spcPct val="0"/>
              </a:spcBef>
              <a:spcAft>
                <a:spcPct val="0"/>
              </a:spcAft>
              <a:buClrTx/>
              <a:buSzTx/>
              <a:buFontTx/>
              <a:buNone/>
              <a:tabLst/>
              <a:defRPr/>
            </a:pPr>
            <a:r>
              <a:rPr lang="en-US" altLang="en-CH" b="1" kern="0" dirty="0">
                <a:solidFill>
                  <a:srgbClr val="2F2F2F"/>
                </a:solidFill>
              </a:rPr>
              <a:t>Ambitious </a:t>
            </a:r>
            <a:r>
              <a:rPr kumimoji="0" lang="en-CH" altLang="en-CH" b="1" i="0" u="none" strike="noStrike" kern="0" cap="none" spc="0" normalizeH="0" baseline="0" noProof="0" dirty="0">
                <a:ln>
                  <a:noFill/>
                </a:ln>
                <a:solidFill>
                  <a:srgbClr val="2F2F2F"/>
                </a:solidFill>
                <a:effectLst/>
                <a:uLnTx/>
                <a:uFillTx/>
              </a:rPr>
              <a:t>schedule </a:t>
            </a:r>
            <a:r>
              <a:rPr kumimoji="0" lang="en-CH" altLang="en-CH" b="0" i="0" u="none" strike="noStrike" kern="0" cap="none" spc="0" normalizeH="0" baseline="0" noProof="0" dirty="0">
                <a:ln>
                  <a:noFill/>
                </a:ln>
                <a:solidFill>
                  <a:srgbClr val="2F2F2F"/>
                </a:solidFill>
                <a:effectLst/>
                <a:uLnTx/>
                <a:uFillTx/>
              </a:rPr>
              <a:t>tak</a:t>
            </a:r>
            <a:r>
              <a:rPr kumimoji="0" lang="en-US" altLang="en-CH" b="0" i="0" u="none" strike="noStrike" kern="0" cap="none" spc="0" normalizeH="0" baseline="0" noProof="0" dirty="0" err="1">
                <a:ln>
                  <a:noFill/>
                </a:ln>
                <a:solidFill>
                  <a:srgbClr val="2F2F2F"/>
                </a:solidFill>
                <a:effectLst/>
                <a:uLnTx/>
                <a:uFillTx/>
              </a:rPr>
              <a:t>ing</a:t>
            </a:r>
            <a:r>
              <a:rPr kumimoji="0" lang="en-CH" altLang="en-CH" b="0" i="0" u="none" strike="noStrike" kern="0" cap="none" spc="0" normalizeH="0" baseline="0" noProof="0" dirty="0">
                <a:ln>
                  <a:noFill/>
                </a:ln>
                <a:solidFill>
                  <a:srgbClr val="2F2F2F"/>
                </a:solidFill>
                <a:effectLst/>
                <a:uLnTx/>
                <a:uFillTx/>
              </a:rPr>
              <a:t> into account:</a:t>
            </a:r>
          </a:p>
          <a:p>
            <a:pPr marL="285750" marR="0" lvl="0" indent="-285750" defTabSz="457200" eaLnBrk="0" fontAlgn="base" latinLnBrk="0" hangingPunct="0">
              <a:lnSpc>
                <a:spcPct val="100000"/>
              </a:lnSpc>
              <a:spcBef>
                <a:spcPct val="0"/>
              </a:spcBef>
              <a:spcAft>
                <a:spcPct val="0"/>
              </a:spcAft>
              <a:buClrTx/>
              <a:buSzTx/>
              <a:buFont typeface="Wingdings" pitchFamily="2" charset="2"/>
              <a:buChar char="q"/>
              <a:tabLst/>
              <a:defRPr/>
            </a:pPr>
            <a:r>
              <a:rPr kumimoji="0" lang="en-GB" altLang="en-CH" b="0" i="0" u="none" strike="noStrike" kern="0" cap="none" spc="0" normalizeH="0" baseline="0" noProof="0" dirty="0">
                <a:ln>
                  <a:noFill/>
                </a:ln>
                <a:solidFill>
                  <a:srgbClr val="2F2F2F"/>
                </a:solidFill>
                <a:effectLst/>
                <a:uLnTx/>
                <a:uFillTx/>
              </a:rPr>
              <a:t>p</a:t>
            </a:r>
            <a:r>
              <a:rPr kumimoji="0" lang="en-CH" altLang="en-CH" b="0" i="0" u="none" strike="noStrike" kern="0" cap="none" spc="0" normalizeH="0" baseline="0" noProof="0" dirty="0">
                <a:ln>
                  <a:noFill/>
                </a:ln>
                <a:solidFill>
                  <a:srgbClr val="2F2F2F"/>
                </a:solidFill>
                <a:effectLst/>
                <a:uLnTx/>
                <a:uFillTx/>
              </a:rPr>
              <a:t>ast experience in building colliders at CERN</a:t>
            </a:r>
            <a:endParaRPr kumimoji="0" lang="en-US" altLang="en-CH" b="0" i="0" u="none" strike="noStrike" kern="0" cap="none" spc="0" normalizeH="0" baseline="0" noProof="0" dirty="0">
              <a:ln>
                <a:noFill/>
              </a:ln>
              <a:solidFill>
                <a:srgbClr val="2F2F2F"/>
              </a:solidFill>
              <a:effectLst/>
              <a:uLnTx/>
              <a:uFillTx/>
            </a:endParaRPr>
          </a:p>
          <a:p>
            <a:pPr marL="285750" marR="0" lvl="0" indent="-285750" defTabSz="457200" eaLnBrk="0" fontAlgn="base" latinLnBrk="0" hangingPunct="0">
              <a:lnSpc>
                <a:spcPct val="100000"/>
              </a:lnSpc>
              <a:spcBef>
                <a:spcPct val="0"/>
              </a:spcBef>
              <a:spcAft>
                <a:spcPct val="0"/>
              </a:spcAft>
              <a:buClrTx/>
              <a:buSzTx/>
              <a:buFont typeface="Wingdings" pitchFamily="2" charset="2"/>
              <a:buChar char="q"/>
              <a:tabLst/>
              <a:defRPr/>
            </a:pPr>
            <a:r>
              <a:rPr kumimoji="0" lang="en-CH" altLang="en-CH" b="0" i="0" u="none" strike="noStrike" kern="0" cap="none" spc="0" normalizeH="0" baseline="0" noProof="0" dirty="0">
                <a:ln>
                  <a:noFill/>
                </a:ln>
                <a:solidFill>
                  <a:srgbClr val="2F2F2F"/>
                </a:solidFill>
                <a:effectLst/>
                <a:uLnTx/>
                <a:uFillTx/>
              </a:rPr>
              <a:t>approval timeline: ESPP, Council decision</a:t>
            </a:r>
          </a:p>
          <a:p>
            <a:pPr marL="285750" marR="0" lvl="0" indent="-285750" defTabSz="457200" eaLnBrk="0" fontAlgn="base" latinLnBrk="0" hangingPunct="0">
              <a:lnSpc>
                <a:spcPct val="100000"/>
              </a:lnSpc>
              <a:spcBef>
                <a:spcPct val="0"/>
              </a:spcBef>
              <a:spcAft>
                <a:spcPct val="0"/>
              </a:spcAft>
              <a:buClrTx/>
              <a:buSzTx/>
              <a:buFont typeface="Wingdings" pitchFamily="2" charset="2"/>
              <a:buChar char="q"/>
              <a:tabLst/>
              <a:defRPr/>
            </a:pPr>
            <a:r>
              <a:rPr kumimoji="0" lang="en-GB" altLang="en-CH" b="0" i="0" u="none" strike="noStrike" kern="0" cap="none" spc="0" normalizeH="0" baseline="0" noProof="0" dirty="0">
                <a:ln>
                  <a:noFill/>
                </a:ln>
                <a:solidFill>
                  <a:srgbClr val="2F2F2F"/>
                </a:solidFill>
                <a:effectLst/>
                <a:uLnTx/>
                <a:uFillTx/>
              </a:rPr>
              <a:t>t</a:t>
            </a:r>
            <a:r>
              <a:rPr kumimoji="0" lang="en-CH" altLang="en-CH" b="0" i="0" u="none" strike="noStrike" kern="0" cap="none" spc="0" normalizeH="0" baseline="0" noProof="0" dirty="0">
                <a:ln>
                  <a:noFill/>
                </a:ln>
                <a:solidFill>
                  <a:srgbClr val="2F2F2F"/>
                </a:solidFill>
                <a:effectLst/>
                <a:uLnTx/>
                <a:uFillTx/>
              </a:rPr>
              <a:t>hat HL-LHC will run until 2041 </a:t>
            </a:r>
            <a:endParaRPr kumimoji="0" lang="en-US" altLang="en-CH" b="0" i="0" u="none" strike="noStrike" kern="0" cap="none" spc="0" normalizeH="0" baseline="0" noProof="0" dirty="0">
              <a:ln>
                <a:noFill/>
              </a:ln>
              <a:solidFill>
                <a:srgbClr val="2F2F2F"/>
              </a:solidFill>
              <a:effectLst/>
              <a:uLnTx/>
              <a:uFillTx/>
            </a:endParaRPr>
          </a:p>
          <a:p>
            <a:pPr marL="285750" marR="0" lvl="0" indent="-285750" defTabSz="457200" eaLnBrk="0" fontAlgn="base" latinLnBrk="0" hangingPunct="0">
              <a:lnSpc>
                <a:spcPct val="100000"/>
              </a:lnSpc>
              <a:spcBef>
                <a:spcPct val="0"/>
              </a:spcBef>
              <a:spcAft>
                <a:spcPct val="0"/>
              </a:spcAft>
              <a:buClrTx/>
              <a:buSzTx/>
              <a:buFont typeface="Wingdings" pitchFamily="2" charset="2"/>
              <a:buChar char="q"/>
              <a:tabLst/>
              <a:defRPr/>
            </a:pPr>
            <a:r>
              <a:rPr kumimoji="0" lang="en-US" altLang="en-CH" b="1" i="0" u="none" strike="noStrike" kern="0" cap="none" spc="0" normalizeH="0" baseline="0" noProof="0" dirty="0">
                <a:ln>
                  <a:noFill/>
                </a:ln>
                <a:solidFill>
                  <a:srgbClr val="0432FF"/>
                </a:solidFill>
                <a:effectLst/>
                <a:uLnTx/>
                <a:uFillTx/>
              </a:rPr>
              <a:t>project preparator</a:t>
            </a:r>
            <a:r>
              <a:rPr lang="en-US" altLang="en-CH" b="1" kern="0" dirty="0">
                <a:solidFill>
                  <a:srgbClr val="0432FF"/>
                </a:solidFill>
              </a:rPr>
              <a:t>y phase with adequate </a:t>
            </a:r>
          </a:p>
          <a:p>
            <a:pPr marR="0" lvl="0" defTabSz="457200" eaLnBrk="0" fontAlgn="base" latinLnBrk="0" hangingPunct="0">
              <a:lnSpc>
                <a:spcPct val="100000"/>
              </a:lnSpc>
              <a:spcBef>
                <a:spcPct val="0"/>
              </a:spcBef>
              <a:spcAft>
                <a:spcPct val="0"/>
              </a:spcAft>
              <a:buClrTx/>
              <a:buSzTx/>
              <a:tabLst/>
              <a:defRPr/>
            </a:pPr>
            <a:r>
              <a:rPr kumimoji="0" lang="en-US" altLang="en-CH" b="1" i="0" u="none" strike="noStrike" kern="0" cap="none" spc="0" normalizeH="0" baseline="0" noProof="0" dirty="0">
                <a:ln>
                  <a:noFill/>
                </a:ln>
                <a:solidFill>
                  <a:srgbClr val="0432FF"/>
                </a:solidFill>
                <a:effectLst/>
                <a:uLnTx/>
                <a:uFillTx/>
              </a:rPr>
              <a:t>     </a:t>
            </a:r>
            <a:r>
              <a:rPr lang="en-US" altLang="en-CH" b="1" kern="0" dirty="0">
                <a:solidFill>
                  <a:srgbClr val="0432FF"/>
                </a:solidFill>
              </a:rPr>
              <a:t> </a:t>
            </a:r>
            <a:r>
              <a:rPr kumimoji="0" lang="en-CH" altLang="en-CH" b="1" i="0" u="none" strike="noStrike" kern="0" cap="none" spc="0" normalizeH="0" baseline="0" noProof="0" dirty="0">
                <a:ln>
                  <a:noFill/>
                </a:ln>
                <a:solidFill>
                  <a:srgbClr val="0432FF"/>
                </a:solidFill>
                <a:effectLst/>
                <a:uLnTx/>
                <a:uFillTx/>
              </a:rPr>
              <a:t>resources </a:t>
            </a:r>
            <a:r>
              <a:rPr kumimoji="0" lang="en-US" altLang="en-CH" b="1" i="0" u="none" strike="noStrike" kern="0" cap="none" spc="0" normalizeH="0" baseline="0" noProof="0" dirty="0">
                <a:ln>
                  <a:noFill/>
                </a:ln>
                <a:solidFill>
                  <a:srgbClr val="0432FF"/>
                </a:solidFill>
                <a:effectLst/>
                <a:uLnTx/>
                <a:uFillTx/>
              </a:rPr>
              <a:t>immediately after Feasibility Study</a:t>
            </a:r>
            <a:endParaRPr kumimoji="0" lang="en-CH" altLang="en-CH" b="1" i="0" u="none" strike="noStrike" kern="0" cap="none" spc="0" normalizeH="0" baseline="0" noProof="0" dirty="0">
              <a:ln>
                <a:noFill/>
              </a:ln>
              <a:solidFill>
                <a:srgbClr val="0432FF"/>
              </a:solidFill>
              <a:effectLst/>
              <a:uLnTx/>
              <a:uFillTx/>
            </a:endParaRPr>
          </a:p>
        </p:txBody>
      </p:sp>
      <p:sp>
        <p:nvSpPr>
          <p:cNvPr id="19" name="TextBox 18">
            <a:extLst>
              <a:ext uri="{FF2B5EF4-FFF2-40B4-BE49-F238E27FC236}">
                <a16:creationId xmlns:a16="http://schemas.microsoft.com/office/drawing/2014/main" id="{5538E2A0-4569-EE18-C3EB-1D5563ED5F1D}"/>
              </a:ext>
            </a:extLst>
          </p:cNvPr>
          <p:cNvSpPr txBox="1"/>
          <p:nvPr/>
        </p:nvSpPr>
        <p:spPr>
          <a:xfrm>
            <a:off x="8187978" y="897365"/>
            <a:ext cx="3270127" cy="615553"/>
          </a:xfrm>
          <a:prstGeom prst="rect">
            <a:avLst/>
          </a:prstGeom>
          <a:solidFill>
            <a:srgbClr val="E15E32">
              <a:lumMod val="20000"/>
              <a:lumOff val="80000"/>
            </a:srgbClr>
          </a:solid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H" sz="2000" b="1" i="0" u="none" strike="noStrike" kern="0" cap="none" spc="0" normalizeH="0" baseline="0" noProof="0">
                <a:ln>
                  <a:noFill/>
                </a:ln>
                <a:solidFill>
                  <a:srgbClr val="0432FF"/>
                </a:solidFill>
                <a:effectLst/>
                <a:uLnTx/>
                <a:uFillTx/>
                <a:ea typeface="+mn-ea"/>
                <a:cs typeface="+mn-cs"/>
              </a:rPr>
              <a:t>FCC </a:t>
            </a:r>
            <a:r>
              <a:rPr kumimoji="0" lang="en-CH" sz="2000" b="1" i="0" u="none" strike="noStrike" kern="0" cap="none" spc="0" normalizeH="0" baseline="0" noProof="0" dirty="0">
                <a:ln>
                  <a:noFill/>
                </a:ln>
                <a:solidFill>
                  <a:srgbClr val="0432FF"/>
                </a:solidFill>
                <a:effectLst/>
                <a:uLnTx/>
                <a:uFillTx/>
                <a:ea typeface="+mn-ea"/>
                <a:cs typeface="+mn-cs"/>
              </a:rPr>
              <a:t>Conceptual Design </a:t>
            </a:r>
            <a:r>
              <a:rPr kumimoji="0" lang="en-CH" sz="2000" b="1" i="0" u="none" strike="noStrike" kern="0" cap="none" spc="0" normalizeH="0" baseline="0" noProof="0">
                <a:ln>
                  <a:noFill/>
                </a:ln>
                <a:solidFill>
                  <a:srgbClr val="0432FF"/>
                </a:solidFill>
                <a:effectLst/>
                <a:uLnTx/>
                <a:uFillTx/>
                <a:ea typeface="+mn-ea"/>
                <a:cs typeface="+mn-cs"/>
              </a:rPr>
              <a:t>Study </a:t>
            </a:r>
            <a:endParaRPr kumimoji="0" lang="en-US" sz="2000" b="1" i="0" u="none" strike="noStrike" kern="0" cap="none" spc="0" normalizeH="0" baseline="0" noProof="0" dirty="0">
              <a:ln>
                <a:noFill/>
              </a:ln>
              <a:solidFill>
                <a:srgbClr val="0432FF"/>
              </a:solidFill>
              <a:effectLst/>
              <a:uLnTx/>
              <a:uFillTx/>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CH" sz="2000" b="1" i="0" u="none" strike="noStrike" kern="0" cap="none" spc="0" normalizeH="0" baseline="0" noProof="0">
                <a:ln>
                  <a:noFill/>
                </a:ln>
                <a:solidFill>
                  <a:srgbClr val="2F2F2F"/>
                </a:solidFill>
                <a:effectLst/>
                <a:uLnTx/>
                <a:uFillTx/>
                <a:ea typeface="+mn-ea"/>
                <a:cs typeface="+mn-cs"/>
              </a:rPr>
              <a:t>started </a:t>
            </a:r>
            <a:r>
              <a:rPr kumimoji="0" lang="en-CH" sz="2000" b="1" i="0" u="none" strike="noStrike" kern="0" cap="none" spc="0" normalizeH="0" baseline="0" noProof="0" dirty="0">
                <a:ln>
                  <a:noFill/>
                </a:ln>
                <a:solidFill>
                  <a:srgbClr val="2F2F2F"/>
                </a:solidFill>
                <a:effectLst/>
                <a:uLnTx/>
                <a:uFillTx/>
                <a:ea typeface="+mn-ea"/>
                <a:cs typeface="+mn-cs"/>
              </a:rPr>
              <a:t>in 2014</a:t>
            </a:r>
            <a:r>
              <a:rPr kumimoji="0" lang="en-GB" sz="2000" b="1" i="0" u="none" strike="noStrike" kern="0" cap="none" spc="0" normalizeH="0" baseline="0" noProof="0" dirty="0">
                <a:ln>
                  <a:noFill/>
                </a:ln>
                <a:solidFill>
                  <a:srgbClr val="2F2F2F"/>
                </a:solidFill>
                <a:effectLst/>
                <a:uLnTx/>
                <a:uFillTx/>
                <a:ea typeface="+mn-ea"/>
                <a:cs typeface="+mn-cs"/>
              </a:rPr>
              <a:t> l</a:t>
            </a:r>
            <a:r>
              <a:rPr kumimoji="0" lang="en-CH" sz="2000" b="1" i="0" u="none" strike="noStrike" kern="0" cap="none" spc="0" normalizeH="0" baseline="0" noProof="0" dirty="0">
                <a:ln>
                  <a:noFill/>
                </a:ln>
                <a:solidFill>
                  <a:srgbClr val="2F2F2F"/>
                </a:solidFill>
                <a:effectLst/>
                <a:uLnTx/>
                <a:uFillTx/>
                <a:ea typeface="+mn-ea"/>
                <a:cs typeface="+mn-cs"/>
              </a:rPr>
              <a:t>eading </a:t>
            </a:r>
            <a:r>
              <a:rPr kumimoji="0" lang="en-CH" sz="2000" b="1" i="0" u="none" strike="noStrike" kern="0" cap="none" spc="0" normalizeH="0" baseline="0" noProof="0">
                <a:ln>
                  <a:noFill/>
                </a:ln>
                <a:solidFill>
                  <a:srgbClr val="2F2F2F"/>
                </a:solidFill>
                <a:effectLst/>
                <a:uLnTx/>
                <a:uFillTx/>
                <a:ea typeface="+mn-ea"/>
                <a:cs typeface="+mn-cs"/>
              </a:rPr>
              <a:t>to CDR</a:t>
            </a:r>
            <a:endParaRPr kumimoji="0" lang="en-CH" sz="2000" b="1" i="0" u="none" strike="noStrike" kern="0" cap="none" spc="0" normalizeH="0" baseline="0" noProof="0" dirty="0">
              <a:ln>
                <a:noFill/>
              </a:ln>
              <a:solidFill>
                <a:srgbClr val="2F2F2F"/>
              </a:solidFill>
              <a:effectLst/>
              <a:uLnTx/>
              <a:uFillTx/>
              <a:ea typeface="+mn-ea"/>
              <a:cs typeface="+mn-cs"/>
            </a:endParaRPr>
          </a:p>
        </p:txBody>
      </p:sp>
      <p:sp>
        <p:nvSpPr>
          <p:cNvPr id="4" name="TextBox 3">
            <a:extLst>
              <a:ext uri="{FF2B5EF4-FFF2-40B4-BE49-F238E27FC236}">
                <a16:creationId xmlns:a16="http://schemas.microsoft.com/office/drawing/2014/main" id="{9456BC78-C050-DA80-F3D0-65F0E4E39AFC}"/>
              </a:ext>
            </a:extLst>
          </p:cNvPr>
          <p:cNvSpPr txBox="1"/>
          <p:nvPr/>
        </p:nvSpPr>
        <p:spPr>
          <a:xfrm>
            <a:off x="8156180" y="2266236"/>
            <a:ext cx="3652039" cy="923330"/>
          </a:xfrm>
          <a:prstGeom prst="rect">
            <a:avLst/>
          </a:prstGeom>
          <a:solidFill>
            <a:srgbClr val="E15E32">
              <a:lumMod val="20000"/>
              <a:lumOff val="80000"/>
            </a:srgbClr>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432FF"/>
                </a:solidFill>
                <a:effectLst/>
                <a:uLnTx/>
                <a:uFillTx/>
                <a:ea typeface="+mn-ea"/>
                <a:cs typeface="+mn-cs"/>
              </a:rPr>
              <a:t>Feasibility </a:t>
            </a:r>
            <a:r>
              <a:rPr kumimoji="0" lang="en-CH" sz="2000" b="1" i="0" u="none" strike="noStrike" kern="0" cap="none" spc="0" normalizeH="0" baseline="0" noProof="0" dirty="0">
                <a:ln>
                  <a:noFill/>
                </a:ln>
                <a:solidFill>
                  <a:srgbClr val="0432FF"/>
                </a:solidFill>
                <a:effectLst/>
                <a:uLnTx/>
                <a:uFillTx/>
                <a:ea typeface="+mn-ea"/>
                <a:cs typeface="+mn-cs"/>
              </a:rPr>
              <a:t>Study </a:t>
            </a:r>
            <a:r>
              <a:rPr kumimoji="0" lang="en-CH" sz="2000" b="1" i="0" u="none" strike="noStrike" kern="0" cap="none" spc="0" normalizeH="0" baseline="0" noProof="0" dirty="0">
                <a:ln>
                  <a:noFill/>
                </a:ln>
                <a:solidFill>
                  <a:srgbClr val="2F2F2F"/>
                </a:solidFill>
                <a:effectLst/>
                <a:uLnTx/>
                <a:uFillTx/>
                <a:ea typeface="+mn-ea"/>
                <a:cs typeface="+mn-cs"/>
              </a:rPr>
              <a:t>started in 20</a:t>
            </a:r>
            <a:r>
              <a:rPr kumimoji="0" lang="en-US" sz="2000" b="1" i="0" u="none" strike="noStrike" kern="0" cap="none" spc="0" normalizeH="0" baseline="0" noProof="0" dirty="0">
                <a:ln>
                  <a:noFill/>
                </a:ln>
                <a:solidFill>
                  <a:srgbClr val="2F2F2F"/>
                </a:solidFill>
                <a:effectLst/>
                <a:uLnTx/>
                <a:uFillTx/>
                <a:ea typeface="+mn-ea"/>
                <a:cs typeface="+mn-cs"/>
              </a:rPr>
              <a:t>21</a:t>
            </a:r>
            <a:r>
              <a:rPr kumimoji="0" lang="en-GB" sz="2000" b="1" i="0" u="none" strike="noStrike" kern="0" cap="none" spc="0" normalizeH="0" baseline="0" noProof="0" dirty="0">
                <a:ln>
                  <a:noFill/>
                </a:ln>
                <a:solidFill>
                  <a:srgbClr val="2F2F2F"/>
                </a:solidFill>
                <a:effectLst/>
                <a:uLnTx/>
                <a:uFillTx/>
                <a:ea typeface="+mn-ea"/>
                <a:cs typeface="+mn-cs"/>
              </a:rPr>
              <a:t> l</a:t>
            </a:r>
            <a:r>
              <a:rPr kumimoji="0" lang="en-CH" sz="2000" b="1" i="0" u="none" strike="noStrike" kern="0" cap="none" spc="0" normalizeH="0" baseline="0" noProof="0" dirty="0">
                <a:ln>
                  <a:noFill/>
                </a:ln>
                <a:solidFill>
                  <a:srgbClr val="2F2F2F"/>
                </a:solidFill>
                <a:effectLst/>
                <a:uLnTx/>
                <a:uFillTx/>
                <a:ea typeface="+mn-ea"/>
                <a:cs typeface="+mn-cs"/>
              </a:rPr>
              <a:t>eading to </a:t>
            </a:r>
            <a:r>
              <a:rPr kumimoji="0" lang="en-US" sz="2000" b="1" i="0" u="none" strike="noStrike" kern="0" cap="none" spc="0" normalizeH="0" baseline="0" noProof="0" dirty="0">
                <a:ln>
                  <a:noFill/>
                </a:ln>
                <a:solidFill>
                  <a:srgbClr val="2F2F2F"/>
                </a:solidFill>
                <a:effectLst/>
                <a:uLnTx/>
                <a:uFillTx/>
                <a:ea typeface="+mn-ea"/>
                <a:cs typeface="+mn-cs"/>
              </a:rPr>
              <a:t>Feasibility Study Report (</a:t>
            </a:r>
            <a:r>
              <a:rPr lang="en-US" sz="2000" b="1" kern="0" dirty="0">
                <a:solidFill>
                  <a:srgbClr val="2F2F2F"/>
                </a:solidFill>
              </a:rPr>
              <a:t>FS</a:t>
            </a:r>
            <a:r>
              <a:rPr kumimoji="0" lang="en-CH" sz="2000" b="1" i="0" u="none" strike="noStrike" kern="0" cap="none" spc="0" normalizeH="0" baseline="0" noProof="0" dirty="0">
                <a:ln>
                  <a:noFill/>
                </a:ln>
                <a:solidFill>
                  <a:srgbClr val="2F2F2F"/>
                </a:solidFill>
                <a:effectLst/>
                <a:uLnTx/>
                <a:uFillTx/>
                <a:ea typeface="+mn-ea"/>
                <a:cs typeface="+mn-cs"/>
              </a:rPr>
              <a:t>R</a:t>
            </a:r>
            <a:r>
              <a:rPr kumimoji="0" lang="en-US" sz="2000" b="1" i="0" u="none" strike="noStrike" kern="0" cap="none" spc="0" normalizeH="0" baseline="0" noProof="0" dirty="0">
                <a:ln>
                  <a:noFill/>
                </a:ln>
                <a:solidFill>
                  <a:srgbClr val="2F2F2F"/>
                </a:solidFill>
                <a:effectLst/>
                <a:uLnTx/>
                <a:uFillTx/>
                <a:ea typeface="+mn-ea"/>
                <a:cs typeface="+mn-cs"/>
              </a:rPr>
              <a:t>)</a:t>
            </a:r>
            <a:r>
              <a:rPr kumimoji="0" lang="en-CH" sz="2000" b="1" i="0" u="none" strike="noStrike" kern="0" cap="none" spc="0" normalizeH="0" baseline="0" noProof="0" dirty="0">
                <a:ln>
                  <a:noFill/>
                </a:ln>
                <a:solidFill>
                  <a:srgbClr val="2F2F2F"/>
                </a:solidFill>
                <a:effectLst/>
                <a:uLnTx/>
                <a:uFillTx/>
                <a:ea typeface="+mn-ea"/>
                <a:cs typeface="+mn-cs"/>
              </a:rPr>
              <a:t>  in 20</a:t>
            </a:r>
            <a:r>
              <a:rPr kumimoji="0" lang="en-US" sz="2000" b="1" i="0" u="none" strike="noStrike" kern="0" cap="none" spc="0" normalizeH="0" baseline="0" noProof="0" dirty="0">
                <a:ln>
                  <a:noFill/>
                </a:ln>
                <a:solidFill>
                  <a:srgbClr val="2F2F2F"/>
                </a:solidFill>
                <a:effectLst/>
                <a:uLnTx/>
                <a:uFillTx/>
                <a:ea typeface="+mn-ea"/>
                <a:cs typeface="+mn-cs"/>
              </a:rPr>
              <a:t>25</a:t>
            </a:r>
            <a:endParaRPr kumimoji="0" lang="en-CH" sz="2000" b="1" i="0" u="none" strike="noStrike" kern="0" cap="none" spc="0" normalizeH="0" baseline="0" noProof="0" dirty="0">
              <a:ln>
                <a:noFill/>
              </a:ln>
              <a:solidFill>
                <a:srgbClr val="2F2F2F"/>
              </a:solidFill>
              <a:effectLst/>
              <a:uLnTx/>
              <a:uFillTx/>
              <a:ea typeface="+mn-ea"/>
              <a:cs typeface="+mn-cs"/>
            </a:endParaRPr>
          </a:p>
        </p:txBody>
      </p:sp>
      <p:sp>
        <p:nvSpPr>
          <p:cNvPr id="5" name="TextBox 4">
            <a:extLst>
              <a:ext uri="{FF2B5EF4-FFF2-40B4-BE49-F238E27FC236}">
                <a16:creationId xmlns:a16="http://schemas.microsoft.com/office/drawing/2014/main" id="{BD25A722-0F17-9E02-9971-E2BF97A5869E}"/>
              </a:ext>
            </a:extLst>
          </p:cNvPr>
          <p:cNvSpPr txBox="1"/>
          <p:nvPr/>
        </p:nvSpPr>
        <p:spPr>
          <a:xfrm>
            <a:off x="3155832" y="6419796"/>
            <a:ext cx="8302273" cy="369332"/>
          </a:xfrm>
          <a:prstGeom prst="rect">
            <a:avLst/>
          </a:prstGeom>
          <a:noFill/>
        </p:spPr>
        <p:txBody>
          <a:bodyPr wrap="none" rtlCol="0">
            <a:spAutoFit/>
          </a:bodyPr>
          <a:lstStyle/>
          <a:p>
            <a:r>
              <a:rPr lang="en-US" dirty="0">
                <a:hlinkClick r:id="rId4"/>
              </a:rPr>
              <a:t>https://home.cern/news/news/physics/european-strategy-update-enters-final-straight</a:t>
            </a:r>
            <a:endParaRPr lang="en-US" dirty="0"/>
          </a:p>
        </p:txBody>
      </p:sp>
      <p:sp>
        <p:nvSpPr>
          <p:cNvPr id="6" name="TextBox 5">
            <a:extLst>
              <a:ext uri="{FF2B5EF4-FFF2-40B4-BE49-F238E27FC236}">
                <a16:creationId xmlns:a16="http://schemas.microsoft.com/office/drawing/2014/main" id="{82687395-EA4A-F61C-0BBC-631B8C845C56}"/>
              </a:ext>
            </a:extLst>
          </p:cNvPr>
          <p:cNvSpPr txBox="1"/>
          <p:nvPr/>
        </p:nvSpPr>
        <p:spPr>
          <a:xfrm>
            <a:off x="3183968" y="6147759"/>
            <a:ext cx="5100114" cy="369332"/>
          </a:xfrm>
          <a:prstGeom prst="rect">
            <a:avLst/>
          </a:prstGeom>
          <a:noFill/>
        </p:spPr>
        <p:txBody>
          <a:bodyPr wrap="none" rtlCol="0">
            <a:spAutoFit/>
          </a:bodyPr>
          <a:lstStyle/>
          <a:p>
            <a:r>
              <a:rPr lang="en-US" dirty="0"/>
              <a:t>Updating the European Strategy for Particle Physics: </a:t>
            </a:r>
          </a:p>
        </p:txBody>
      </p:sp>
    </p:spTree>
    <p:extLst>
      <p:ext uri="{BB962C8B-B14F-4D97-AF65-F5344CB8AC3E}">
        <p14:creationId xmlns:p14="http://schemas.microsoft.com/office/powerpoint/2010/main" val="1924244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1931</Words>
  <Application>Microsoft Office PowerPoint</Application>
  <PresentationFormat>Widescreen</PresentationFormat>
  <Paragraphs>204</Paragraphs>
  <Slides>18</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Aptos</vt:lpstr>
      <vt:lpstr>Aptos Display</vt:lpstr>
      <vt:lpstr>Arial</vt:lpstr>
      <vt:lpstr>Calibri</vt:lpstr>
      <vt:lpstr>Cambria</vt:lpstr>
      <vt:lpstr>Cambria Math</vt:lpstr>
      <vt:lpstr>Comic Sans MS</vt:lpstr>
      <vt:lpstr>Noto Sans Symbols</vt:lpstr>
      <vt:lpstr>Play</vt:lpstr>
      <vt:lpstr>Roboto</vt:lpstr>
      <vt:lpstr>Times New Roman</vt:lpstr>
      <vt:lpstr>Wingdings</vt:lpstr>
      <vt:lpstr>Office Theme</vt:lpstr>
      <vt:lpstr>TARGET AND PARTICLE SOURCES  </vt:lpstr>
      <vt:lpstr>Why a thesis on these topics?</vt:lpstr>
      <vt:lpstr>What it will be illustrated</vt:lpstr>
      <vt:lpstr>PowerPoint Presentation</vt:lpstr>
      <vt:lpstr>PowerPoint Presentation</vt:lpstr>
      <vt:lpstr>Curved crystals for particle accelerators</vt:lpstr>
      <vt:lpstr>Advanced Particle-In-Cell simulations of laser-driven plasma wakefield acceleration</vt:lpstr>
      <vt:lpstr>FCC integrated program</vt:lpstr>
      <vt:lpstr>FCC integrated program - timeline</vt:lpstr>
      <vt:lpstr>PowerPoint Presentation</vt:lpstr>
      <vt:lpstr>Possible PhD Theses:  Machine-Detector Interface at FCC-ee</vt:lpstr>
      <vt:lpstr>PowerPoint Presentation</vt:lpstr>
      <vt:lpstr>PowerPoint Presentation</vt:lpstr>
      <vt:lpstr>PowerPoint Presentation</vt:lpstr>
      <vt:lpstr>Beam merging crystal assisted</vt:lpstr>
      <vt:lpstr>PowerPoint Presentation</vt:lpstr>
      <vt:lpstr>Crystal assisted Extraction for medical machines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walter scandale</dc:creator>
  <cp:lastModifiedBy>alessandro variola</cp:lastModifiedBy>
  <cp:revision>10</cp:revision>
  <dcterms:created xsi:type="dcterms:W3CDTF">2025-07-03T14:56:00Z</dcterms:created>
  <dcterms:modified xsi:type="dcterms:W3CDTF">2025-11-12T10:54:13Z</dcterms:modified>
</cp:coreProperties>
</file>