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4v" ContentType="video/mp4"/>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18"/>
  </p:notesMasterIdLst>
  <p:sldIdLst>
    <p:sldId id="333" r:id="rId4"/>
    <p:sldId id="362" r:id="rId5"/>
    <p:sldId id="363" r:id="rId6"/>
    <p:sldId id="364" r:id="rId7"/>
    <p:sldId id="369" r:id="rId8"/>
    <p:sldId id="372" r:id="rId9"/>
    <p:sldId id="365" r:id="rId10"/>
    <p:sldId id="282" r:id="rId11"/>
    <p:sldId id="382" r:id="rId12"/>
    <p:sldId id="383" r:id="rId13"/>
    <p:sldId id="378" r:id="rId14"/>
    <p:sldId id="379" r:id="rId15"/>
    <p:sldId id="380" r:id="rId16"/>
    <p:sldId id="381" r:id="rId1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05" autoAdjust="0"/>
    <p:restoredTop sz="94660"/>
  </p:normalViewPr>
  <p:slideViewPr>
    <p:cSldViewPr snapToGrid="0">
      <p:cViewPr varScale="1">
        <p:scale>
          <a:sx n="70" d="100"/>
          <a:sy n="70" d="100"/>
        </p:scale>
        <p:origin x="8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FD45EC-C996-49BB-AEE8-C782BD310B3E}" type="datetimeFigureOut">
              <a:rPr lang="it-IT" smtClean="0"/>
              <a:t>13/11/2025</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6C7A29-7F64-4728-907E-31F774960BB8}" type="slidenum">
              <a:rPr lang="it-IT" smtClean="0"/>
              <a:t>‹N›</a:t>
            </a:fld>
            <a:endParaRPr lang="it-IT"/>
          </a:p>
        </p:txBody>
      </p:sp>
    </p:spTree>
    <p:extLst>
      <p:ext uri="{BB962C8B-B14F-4D97-AF65-F5344CB8AC3E}">
        <p14:creationId xmlns:p14="http://schemas.microsoft.com/office/powerpoint/2010/main" val="4233768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a:p>
            <a:endParaRPr lang="it-IT" dirty="0"/>
          </a:p>
          <a:p>
            <a:endParaRPr lang="it-IT" dirty="0"/>
          </a:p>
        </p:txBody>
      </p:sp>
      <p:sp>
        <p:nvSpPr>
          <p:cNvPr id="4" name="Slide Number Placeholder 3"/>
          <p:cNvSpPr>
            <a:spLocks noGrp="1"/>
          </p:cNvSpPr>
          <p:nvPr>
            <p:ph type="sldNum" sz="quarter" idx="10"/>
          </p:nvPr>
        </p:nvSpPr>
        <p:spPr/>
        <p:txBody>
          <a:bodyPr/>
          <a:lstStyle/>
          <a:p>
            <a:fld id="{D16C7A29-7F64-4728-907E-31F774960BB8}" type="slidenum">
              <a:rPr lang="it-IT" smtClean="0"/>
              <a:t>1</a:t>
            </a:fld>
            <a:endParaRPr lang="it-IT"/>
          </a:p>
        </p:txBody>
      </p:sp>
    </p:spTree>
    <p:extLst>
      <p:ext uri="{BB962C8B-B14F-4D97-AF65-F5344CB8AC3E}">
        <p14:creationId xmlns:p14="http://schemas.microsoft.com/office/powerpoint/2010/main" val="3031962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D16C7A29-7F64-4728-907E-31F774960BB8}" type="slidenum">
              <a:rPr lang="it-IT" smtClean="0"/>
              <a:t>6</a:t>
            </a:fld>
            <a:endParaRPr lang="it-IT"/>
          </a:p>
        </p:txBody>
      </p:sp>
    </p:spTree>
    <p:extLst>
      <p:ext uri="{BB962C8B-B14F-4D97-AF65-F5344CB8AC3E}">
        <p14:creationId xmlns:p14="http://schemas.microsoft.com/office/powerpoint/2010/main" val="4220998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60FDF-0644-E3B8-B542-528BB947EB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40A84F-46CF-C525-8002-D20DD0FB6A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BCAF1C-5BD6-98B2-3A83-D0EE2C4E4F4B}"/>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05467A76-9007-2482-7A40-19CACD2596BD}"/>
              </a:ext>
            </a:extLst>
          </p:cNvPr>
          <p:cNvSpPr>
            <a:spLocks noGrp="1"/>
          </p:cNvSpPr>
          <p:nvPr>
            <p:ph type="sldNum" sz="quarter" idx="10"/>
          </p:nvPr>
        </p:nvSpPr>
        <p:spPr/>
        <p:txBody>
          <a:bodyPr/>
          <a:lstStyle/>
          <a:p>
            <a:fld id="{D16C7A29-7F64-4728-907E-31F774960BB8}" type="slidenum">
              <a:rPr lang="it-IT" smtClean="0"/>
              <a:t>9</a:t>
            </a:fld>
            <a:endParaRPr lang="it-IT"/>
          </a:p>
        </p:txBody>
      </p:sp>
    </p:spTree>
    <p:extLst>
      <p:ext uri="{BB962C8B-B14F-4D97-AF65-F5344CB8AC3E}">
        <p14:creationId xmlns:p14="http://schemas.microsoft.com/office/powerpoint/2010/main" val="2248449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D16C7A29-7F64-4728-907E-31F774960BB8}" type="slidenum">
              <a:rPr lang="it-IT" smtClean="0"/>
              <a:t>13</a:t>
            </a:fld>
            <a:endParaRPr lang="it-IT"/>
          </a:p>
        </p:txBody>
      </p:sp>
    </p:spTree>
    <p:extLst>
      <p:ext uri="{BB962C8B-B14F-4D97-AF65-F5344CB8AC3E}">
        <p14:creationId xmlns:p14="http://schemas.microsoft.com/office/powerpoint/2010/main" val="2249457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D16C7A29-7F64-4728-907E-31F774960BB8}" type="slidenum">
              <a:rPr lang="it-IT" smtClean="0"/>
              <a:t>14</a:t>
            </a:fld>
            <a:endParaRPr lang="it-IT"/>
          </a:p>
        </p:txBody>
      </p:sp>
    </p:spTree>
    <p:extLst>
      <p:ext uri="{BB962C8B-B14F-4D97-AF65-F5344CB8AC3E}">
        <p14:creationId xmlns:p14="http://schemas.microsoft.com/office/powerpoint/2010/main" val="1806800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7CC632-4A0F-490D-B8EA-030B31684D71}" type="datetimeFigureOut">
              <a:rPr lang="it-IT" smtClean="0"/>
              <a:t>13/11/2025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872730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7CC632-4A0F-490D-B8EA-030B31684D71}" type="datetimeFigureOut">
              <a:rPr lang="it-IT" smtClean="0"/>
              <a:t>13/11/2025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3730579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7CC632-4A0F-490D-B8EA-030B31684D71}" type="datetimeFigureOut">
              <a:rPr lang="it-IT" smtClean="0"/>
              <a:t>13/11/2025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1758069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52204A-6A7E-4547-A6DB-6FDFD67B63DD}" type="datetime1">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13/11/2025</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5C850-8F8E-46C0-A743-04815318E7EA}"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614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B82ECA-6847-42E1-93C4-B12C1451A10B}" type="datetime1">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13/11/2025</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5C850-8F8E-46C0-A743-04815318E7EA}"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745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D86C6-176C-4868-A26F-EA8C294D3BBA}" type="datetime1">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13/11/2025</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5C850-8F8E-46C0-A743-04815318E7EA}"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621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E10225-CECF-4DA5-82EF-92572BCEC83F}" type="datetime1">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13/11/2025</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5C850-8F8E-46C0-A743-04815318E7EA}"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1662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987C10-FA35-4430-ADB9-175BDF9D3979}" type="datetime1">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13/11/2025</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5C850-8F8E-46C0-A743-04815318E7EA}"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013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C86424-4047-4966-B3B7-62A8945A9E44}" type="datetime1">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13/11/2025</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5C850-8F8E-46C0-A743-04815318E7EA}"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2623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0AB30F-B8A9-40E0-B965-84B3B058CD6B}" type="datetime1">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13/11/2025</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5C850-8F8E-46C0-A743-04815318E7EA}"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130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BF60AE-55AE-4B29-842B-256CF2FEFB6F}" type="datetime1">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13/11/2025</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5C850-8F8E-46C0-A743-04815318E7EA}"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500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7CC632-4A0F-490D-B8EA-030B31684D71}" type="datetimeFigureOut">
              <a:rPr lang="it-IT" smtClean="0"/>
              <a:t>13/11/2025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12487062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2227E7-3B1C-4ACE-8056-9289C95A058D}" type="datetime1">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13/11/2025</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5C850-8F8E-46C0-A743-04815318E7EA}"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842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26F3E0E-67D5-4FF9-8EE4-66B35092A09D}" type="datetime1">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13/11/2025</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5C850-8F8E-46C0-A743-04815318E7EA}"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905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4033F7-0441-42B9-A8AD-8D252DC4800F}" type="datetime1">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13/11/2025</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5C850-8F8E-46C0-A743-04815318E7EA}"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0587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FB901-7346-2881-C34E-50B7723EE0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D99CF1-B530-3EAF-D4F2-E369D910B3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BD2056-4AF5-B582-ADE3-507077388FB2}"/>
              </a:ext>
            </a:extLst>
          </p:cNvPr>
          <p:cNvSpPr>
            <a:spLocks noGrp="1"/>
          </p:cNvSpPr>
          <p:nvPr>
            <p:ph type="dt" sz="half" idx="10"/>
          </p:nvPr>
        </p:nvSpPr>
        <p:spPr/>
        <p:txBody>
          <a:bodyPr/>
          <a:lstStyle/>
          <a:p>
            <a:fld id="{35C706D7-474E-4C7D-8D95-AC47EFAAE57F}" type="datetimeFigureOut">
              <a:rPr lang="en-US" smtClean="0"/>
              <a:t>11/13/2025</a:t>
            </a:fld>
            <a:endParaRPr lang="en-US"/>
          </a:p>
        </p:txBody>
      </p:sp>
      <p:sp>
        <p:nvSpPr>
          <p:cNvPr id="5" name="Footer Placeholder 4">
            <a:extLst>
              <a:ext uri="{FF2B5EF4-FFF2-40B4-BE49-F238E27FC236}">
                <a16:creationId xmlns:a16="http://schemas.microsoft.com/office/drawing/2014/main" id="{7C04F23C-7C0F-A6B1-BCF7-09F591BA2A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5C824D-A556-D675-10B4-2390E2BF23EF}"/>
              </a:ext>
            </a:extLst>
          </p:cNvPr>
          <p:cNvSpPr>
            <a:spLocks noGrp="1"/>
          </p:cNvSpPr>
          <p:nvPr>
            <p:ph type="sldNum" sz="quarter" idx="12"/>
          </p:nvPr>
        </p:nvSpPr>
        <p:spPr/>
        <p:txBody>
          <a:bodyPr/>
          <a:lstStyle/>
          <a:p>
            <a:fld id="{44A3818E-6E8A-4EBE-A51D-4ACC9AD2F91B}" type="slidenum">
              <a:rPr lang="en-US" smtClean="0"/>
              <a:t>‹N›</a:t>
            </a:fld>
            <a:endParaRPr lang="en-US"/>
          </a:p>
        </p:txBody>
      </p:sp>
    </p:spTree>
    <p:extLst>
      <p:ext uri="{BB962C8B-B14F-4D97-AF65-F5344CB8AC3E}">
        <p14:creationId xmlns:p14="http://schemas.microsoft.com/office/powerpoint/2010/main" val="39651133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98FFD-9BB5-06CA-0943-2DD7593EBD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02C2E8-E11F-5E73-9F78-BA5E989E55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1601B6-04C0-9295-09F8-22685050E649}"/>
              </a:ext>
            </a:extLst>
          </p:cNvPr>
          <p:cNvSpPr>
            <a:spLocks noGrp="1"/>
          </p:cNvSpPr>
          <p:nvPr>
            <p:ph type="dt" sz="half" idx="10"/>
          </p:nvPr>
        </p:nvSpPr>
        <p:spPr/>
        <p:txBody>
          <a:bodyPr/>
          <a:lstStyle/>
          <a:p>
            <a:fld id="{35C706D7-474E-4C7D-8D95-AC47EFAAE57F}" type="datetimeFigureOut">
              <a:rPr lang="en-US" smtClean="0"/>
              <a:t>11/13/2025</a:t>
            </a:fld>
            <a:endParaRPr lang="en-US"/>
          </a:p>
        </p:txBody>
      </p:sp>
      <p:sp>
        <p:nvSpPr>
          <p:cNvPr id="5" name="Footer Placeholder 4">
            <a:extLst>
              <a:ext uri="{FF2B5EF4-FFF2-40B4-BE49-F238E27FC236}">
                <a16:creationId xmlns:a16="http://schemas.microsoft.com/office/drawing/2014/main" id="{0CA24C35-72BE-80AB-B618-183F08551F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BB8069-8E2F-427E-51C3-6B277DCC56F2}"/>
              </a:ext>
            </a:extLst>
          </p:cNvPr>
          <p:cNvSpPr>
            <a:spLocks noGrp="1"/>
          </p:cNvSpPr>
          <p:nvPr>
            <p:ph type="sldNum" sz="quarter" idx="12"/>
          </p:nvPr>
        </p:nvSpPr>
        <p:spPr/>
        <p:txBody>
          <a:bodyPr/>
          <a:lstStyle/>
          <a:p>
            <a:fld id="{44A3818E-6E8A-4EBE-A51D-4ACC9AD2F91B}" type="slidenum">
              <a:rPr lang="en-US" smtClean="0"/>
              <a:t>‹N›</a:t>
            </a:fld>
            <a:endParaRPr lang="en-US"/>
          </a:p>
        </p:txBody>
      </p:sp>
    </p:spTree>
    <p:extLst>
      <p:ext uri="{BB962C8B-B14F-4D97-AF65-F5344CB8AC3E}">
        <p14:creationId xmlns:p14="http://schemas.microsoft.com/office/powerpoint/2010/main" val="22866536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24C3A-0CBA-0588-5344-23D5CCC822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FDB4E2-035F-4786-DAD1-52823AFAEA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14C475-09A7-8888-BF16-D85AFD246EBB}"/>
              </a:ext>
            </a:extLst>
          </p:cNvPr>
          <p:cNvSpPr>
            <a:spLocks noGrp="1"/>
          </p:cNvSpPr>
          <p:nvPr>
            <p:ph type="dt" sz="half" idx="10"/>
          </p:nvPr>
        </p:nvSpPr>
        <p:spPr/>
        <p:txBody>
          <a:bodyPr/>
          <a:lstStyle/>
          <a:p>
            <a:fld id="{35C706D7-474E-4C7D-8D95-AC47EFAAE57F}" type="datetimeFigureOut">
              <a:rPr lang="en-US" smtClean="0"/>
              <a:t>11/13/2025</a:t>
            </a:fld>
            <a:endParaRPr lang="en-US"/>
          </a:p>
        </p:txBody>
      </p:sp>
      <p:sp>
        <p:nvSpPr>
          <p:cNvPr id="5" name="Footer Placeholder 4">
            <a:extLst>
              <a:ext uri="{FF2B5EF4-FFF2-40B4-BE49-F238E27FC236}">
                <a16:creationId xmlns:a16="http://schemas.microsoft.com/office/drawing/2014/main" id="{AEDDB573-3099-7C22-E12F-B74F17587F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367D50-2F12-4BFA-43E0-9E6C8B085022}"/>
              </a:ext>
            </a:extLst>
          </p:cNvPr>
          <p:cNvSpPr>
            <a:spLocks noGrp="1"/>
          </p:cNvSpPr>
          <p:nvPr>
            <p:ph type="sldNum" sz="quarter" idx="12"/>
          </p:nvPr>
        </p:nvSpPr>
        <p:spPr/>
        <p:txBody>
          <a:bodyPr/>
          <a:lstStyle/>
          <a:p>
            <a:fld id="{44A3818E-6E8A-4EBE-A51D-4ACC9AD2F91B}" type="slidenum">
              <a:rPr lang="en-US" smtClean="0"/>
              <a:t>‹N›</a:t>
            </a:fld>
            <a:endParaRPr lang="en-US"/>
          </a:p>
        </p:txBody>
      </p:sp>
    </p:spTree>
    <p:extLst>
      <p:ext uri="{BB962C8B-B14F-4D97-AF65-F5344CB8AC3E}">
        <p14:creationId xmlns:p14="http://schemas.microsoft.com/office/powerpoint/2010/main" val="36490194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A6F60-BAD8-0EEE-9FA7-D0A394B633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89490D-296A-7292-DA6F-E2C6D66B85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0F4C3A-D9C0-CD08-9125-CE6BEF9A75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E09C96-783E-FC1D-1D9C-0213A80E3FAB}"/>
              </a:ext>
            </a:extLst>
          </p:cNvPr>
          <p:cNvSpPr>
            <a:spLocks noGrp="1"/>
          </p:cNvSpPr>
          <p:nvPr>
            <p:ph type="dt" sz="half" idx="10"/>
          </p:nvPr>
        </p:nvSpPr>
        <p:spPr/>
        <p:txBody>
          <a:bodyPr/>
          <a:lstStyle/>
          <a:p>
            <a:fld id="{35C706D7-474E-4C7D-8D95-AC47EFAAE57F}" type="datetimeFigureOut">
              <a:rPr lang="en-US" smtClean="0"/>
              <a:t>11/13/2025</a:t>
            </a:fld>
            <a:endParaRPr lang="en-US"/>
          </a:p>
        </p:txBody>
      </p:sp>
      <p:sp>
        <p:nvSpPr>
          <p:cNvPr id="6" name="Footer Placeholder 5">
            <a:extLst>
              <a:ext uri="{FF2B5EF4-FFF2-40B4-BE49-F238E27FC236}">
                <a16:creationId xmlns:a16="http://schemas.microsoft.com/office/drawing/2014/main" id="{E1C7A5EF-C9E4-4BD0-E132-F9B5BFBC1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B353CF-D785-A37D-8AB6-5A8885C8C448}"/>
              </a:ext>
            </a:extLst>
          </p:cNvPr>
          <p:cNvSpPr>
            <a:spLocks noGrp="1"/>
          </p:cNvSpPr>
          <p:nvPr>
            <p:ph type="sldNum" sz="quarter" idx="12"/>
          </p:nvPr>
        </p:nvSpPr>
        <p:spPr/>
        <p:txBody>
          <a:bodyPr/>
          <a:lstStyle/>
          <a:p>
            <a:fld id="{44A3818E-6E8A-4EBE-A51D-4ACC9AD2F91B}" type="slidenum">
              <a:rPr lang="en-US" smtClean="0"/>
              <a:t>‹N›</a:t>
            </a:fld>
            <a:endParaRPr lang="en-US"/>
          </a:p>
        </p:txBody>
      </p:sp>
    </p:spTree>
    <p:extLst>
      <p:ext uri="{BB962C8B-B14F-4D97-AF65-F5344CB8AC3E}">
        <p14:creationId xmlns:p14="http://schemas.microsoft.com/office/powerpoint/2010/main" val="5145599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3899C-019E-ED21-C3C8-005E4CFAFE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01CA53-7C70-34BC-57B2-76A9705E5B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3F6494-8BA0-B1A9-3463-5A9810C3C3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0FC629-FF3A-047C-CE1C-FCC523B8E6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F11EC5-6509-119F-D51A-3C02649479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6F5F76-6D91-F16D-9D2D-CB3D6752C07F}"/>
              </a:ext>
            </a:extLst>
          </p:cNvPr>
          <p:cNvSpPr>
            <a:spLocks noGrp="1"/>
          </p:cNvSpPr>
          <p:nvPr>
            <p:ph type="dt" sz="half" idx="10"/>
          </p:nvPr>
        </p:nvSpPr>
        <p:spPr/>
        <p:txBody>
          <a:bodyPr/>
          <a:lstStyle/>
          <a:p>
            <a:fld id="{35C706D7-474E-4C7D-8D95-AC47EFAAE57F}" type="datetimeFigureOut">
              <a:rPr lang="en-US" smtClean="0"/>
              <a:t>11/13/2025</a:t>
            </a:fld>
            <a:endParaRPr lang="en-US"/>
          </a:p>
        </p:txBody>
      </p:sp>
      <p:sp>
        <p:nvSpPr>
          <p:cNvPr id="8" name="Footer Placeholder 7">
            <a:extLst>
              <a:ext uri="{FF2B5EF4-FFF2-40B4-BE49-F238E27FC236}">
                <a16:creationId xmlns:a16="http://schemas.microsoft.com/office/drawing/2014/main" id="{F8719F55-B7B0-D750-92CC-8EB675CB62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B24F47-E22B-8D4B-5C16-90BF406F730F}"/>
              </a:ext>
            </a:extLst>
          </p:cNvPr>
          <p:cNvSpPr>
            <a:spLocks noGrp="1"/>
          </p:cNvSpPr>
          <p:nvPr>
            <p:ph type="sldNum" sz="quarter" idx="12"/>
          </p:nvPr>
        </p:nvSpPr>
        <p:spPr/>
        <p:txBody>
          <a:bodyPr/>
          <a:lstStyle/>
          <a:p>
            <a:fld id="{44A3818E-6E8A-4EBE-A51D-4ACC9AD2F91B}" type="slidenum">
              <a:rPr lang="en-US" smtClean="0"/>
              <a:t>‹N›</a:t>
            </a:fld>
            <a:endParaRPr lang="en-US"/>
          </a:p>
        </p:txBody>
      </p:sp>
    </p:spTree>
    <p:extLst>
      <p:ext uri="{BB962C8B-B14F-4D97-AF65-F5344CB8AC3E}">
        <p14:creationId xmlns:p14="http://schemas.microsoft.com/office/powerpoint/2010/main" val="864618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5C7DD-4022-C5E2-43EE-1A45AB7B1D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523780-A829-3626-AEBF-44A23F99F05E}"/>
              </a:ext>
            </a:extLst>
          </p:cNvPr>
          <p:cNvSpPr>
            <a:spLocks noGrp="1"/>
          </p:cNvSpPr>
          <p:nvPr>
            <p:ph type="dt" sz="half" idx="10"/>
          </p:nvPr>
        </p:nvSpPr>
        <p:spPr/>
        <p:txBody>
          <a:bodyPr/>
          <a:lstStyle/>
          <a:p>
            <a:fld id="{35C706D7-474E-4C7D-8D95-AC47EFAAE57F}" type="datetimeFigureOut">
              <a:rPr lang="en-US" smtClean="0"/>
              <a:t>11/13/2025</a:t>
            </a:fld>
            <a:endParaRPr lang="en-US"/>
          </a:p>
        </p:txBody>
      </p:sp>
      <p:sp>
        <p:nvSpPr>
          <p:cNvPr id="4" name="Footer Placeholder 3">
            <a:extLst>
              <a:ext uri="{FF2B5EF4-FFF2-40B4-BE49-F238E27FC236}">
                <a16:creationId xmlns:a16="http://schemas.microsoft.com/office/drawing/2014/main" id="{D506BB26-451A-9533-9D40-8AD4688211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1272B8-F1F1-B83F-809C-9F70532A2281}"/>
              </a:ext>
            </a:extLst>
          </p:cNvPr>
          <p:cNvSpPr>
            <a:spLocks noGrp="1"/>
          </p:cNvSpPr>
          <p:nvPr>
            <p:ph type="sldNum" sz="quarter" idx="12"/>
          </p:nvPr>
        </p:nvSpPr>
        <p:spPr/>
        <p:txBody>
          <a:bodyPr/>
          <a:lstStyle/>
          <a:p>
            <a:fld id="{44A3818E-6E8A-4EBE-A51D-4ACC9AD2F91B}" type="slidenum">
              <a:rPr lang="en-US" smtClean="0"/>
              <a:t>‹N›</a:t>
            </a:fld>
            <a:endParaRPr lang="en-US"/>
          </a:p>
        </p:txBody>
      </p:sp>
    </p:spTree>
    <p:extLst>
      <p:ext uri="{BB962C8B-B14F-4D97-AF65-F5344CB8AC3E}">
        <p14:creationId xmlns:p14="http://schemas.microsoft.com/office/powerpoint/2010/main" val="20942976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FE2817-968C-BCF3-B63B-0E335809B2C9}"/>
              </a:ext>
            </a:extLst>
          </p:cNvPr>
          <p:cNvSpPr>
            <a:spLocks noGrp="1"/>
          </p:cNvSpPr>
          <p:nvPr>
            <p:ph type="dt" sz="half" idx="10"/>
          </p:nvPr>
        </p:nvSpPr>
        <p:spPr/>
        <p:txBody>
          <a:bodyPr/>
          <a:lstStyle/>
          <a:p>
            <a:fld id="{35C706D7-474E-4C7D-8D95-AC47EFAAE57F}" type="datetimeFigureOut">
              <a:rPr lang="en-US" smtClean="0"/>
              <a:t>11/13/2025</a:t>
            </a:fld>
            <a:endParaRPr lang="en-US"/>
          </a:p>
        </p:txBody>
      </p:sp>
      <p:sp>
        <p:nvSpPr>
          <p:cNvPr id="3" name="Footer Placeholder 2">
            <a:extLst>
              <a:ext uri="{FF2B5EF4-FFF2-40B4-BE49-F238E27FC236}">
                <a16:creationId xmlns:a16="http://schemas.microsoft.com/office/drawing/2014/main" id="{A1C39283-96B7-7F3F-8A3B-1828223D33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7F0152-3D31-9572-1ED4-EA185B0BDE1B}"/>
              </a:ext>
            </a:extLst>
          </p:cNvPr>
          <p:cNvSpPr>
            <a:spLocks noGrp="1"/>
          </p:cNvSpPr>
          <p:nvPr>
            <p:ph type="sldNum" sz="quarter" idx="12"/>
          </p:nvPr>
        </p:nvSpPr>
        <p:spPr/>
        <p:txBody>
          <a:bodyPr/>
          <a:lstStyle/>
          <a:p>
            <a:fld id="{44A3818E-6E8A-4EBE-A51D-4ACC9AD2F91B}" type="slidenum">
              <a:rPr lang="en-US" smtClean="0"/>
              <a:t>‹N›</a:t>
            </a:fld>
            <a:endParaRPr lang="en-US"/>
          </a:p>
        </p:txBody>
      </p:sp>
    </p:spTree>
    <p:extLst>
      <p:ext uri="{BB962C8B-B14F-4D97-AF65-F5344CB8AC3E}">
        <p14:creationId xmlns:p14="http://schemas.microsoft.com/office/powerpoint/2010/main" val="3719681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87CC632-4A0F-490D-B8EA-030B31684D71}" type="datetimeFigureOut">
              <a:rPr lang="it-IT" smtClean="0"/>
              <a:t>13/11/2025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30750999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18F5C-46DF-0F17-E1C5-F1F488FC77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DFB26D-2F6D-E49D-6959-02945F904E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ADD901-4CAD-7BF7-7718-CAA0EB279E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9FD286-434E-AB7D-4988-F7621E2574B4}"/>
              </a:ext>
            </a:extLst>
          </p:cNvPr>
          <p:cNvSpPr>
            <a:spLocks noGrp="1"/>
          </p:cNvSpPr>
          <p:nvPr>
            <p:ph type="dt" sz="half" idx="10"/>
          </p:nvPr>
        </p:nvSpPr>
        <p:spPr/>
        <p:txBody>
          <a:bodyPr/>
          <a:lstStyle/>
          <a:p>
            <a:fld id="{35C706D7-474E-4C7D-8D95-AC47EFAAE57F}" type="datetimeFigureOut">
              <a:rPr lang="en-US" smtClean="0"/>
              <a:t>11/13/2025</a:t>
            </a:fld>
            <a:endParaRPr lang="en-US"/>
          </a:p>
        </p:txBody>
      </p:sp>
      <p:sp>
        <p:nvSpPr>
          <p:cNvPr id="6" name="Footer Placeholder 5">
            <a:extLst>
              <a:ext uri="{FF2B5EF4-FFF2-40B4-BE49-F238E27FC236}">
                <a16:creationId xmlns:a16="http://schemas.microsoft.com/office/drawing/2014/main" id="{A347B115-6D2E-EA3E-5343-8889A273A6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407BE-7CA9-FC98-A53B-0A8E0C2B99D2}"/>
              </a:ext>
            </a:extLst>
          </p:cNvPr>
          <p:cNvSpPr>
            <a:spLocks noGrp="1"/>
          </p:cNvSpPr>
          <p:nvPr>
            <p:ph type="sldNum" sz="quarter" idx="12"/>
          </p:nvPr>
        </p:nvSpPr>
        <p:spPr/>
        <p:txBody>
          <a:bodyPr/>
          <a:lstStyle/>
          <a:p>
            <a:fld id="{44A3818E-6E8A-4EBE-A51D-4ACC9AD2F91B}" type="slidenum">
              <a:rPr lang="en-US" smtClean="0"/>
              <a:t>‹N›</a:t>
            </a:fld>
            <a:endParaRPr lang="en-US"/>
          </a:p>
        </p:txBody>
      </p:sp>
    </p:spTree>
    <p:extLst>
      <p:ext uri="{BB962C8B-B14F-4D97-AF65-F5344CB8AC3E}">
        <p14:creationId xmlns:p14="http://schemas.microsoft.com/office/powerpoint/2010/main" val="14675631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C5AC1-3784-7C2B-3273-76412DEFAD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183BBC-956F-7AAE-F8D5-3B6DCF1E3B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38E058-8B28-FBEC-1E69-20ED5BAF6F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18D7B4-5639-C561-9189-BC2B5B9BAACD}"/>
              </a:ext>
            </a:extLst>
          </p:cNvPr>
          <p:cNvSpPr>
            <a:spLocks noGrp="1"/>
          </p:cNvSpPr>
          <p:nvPr>
            <p:ph type="dt" sz="half" idx="10"/>
          </p:nvPr>
        </p:nvSpPr>
        <p:spPr/>
        <p:txBody>
          <a:bodyPr/>
          <a:lstStyle/>
          <a:p>
            <a:fld id="{35C706D7-474E-4C7D-8D95-AC47EFAAE57F}" type="datetimeFigureOut">
              <a:rPr lang="en-US" smtClean="0"/>
              <a:t>11/13/2025</a:t>
            </a:fld>
            <a:endParaRPr lang="en-US"/>
          </a:p>
        </p:txBody>
      </p:sp>
      <p:sp>
        <p:nvSpPr>
          <p:cNvPr id="6" name="Footer Placeholder 5">
            <a:extLst>
              <a:ext uri="{FF2B5EF4-FFF2-40B4-BE49-F238E27FC236}">
                <a16:creationId xmlns:a16="http://schemas.microsoft.com/office/drawing/2014/main" id="{59082FF3-9C8C-1796-FC35-4B95F114D2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CA22FD-FE73-1B1E-113F-FD79057EFF38}"/>
              </a:ext>
            </a:extLst>
          </p:cNvPr>
          <p:cNvSpPr>
            <a:spLocks noGrp="1"/>
          </p:cNvSpPr>
          <p:nvPr>
            <p:ph type="sldNum" sz="quarter" idx="12"/>
          </p:nvPr>
        </p:nvSpPr>
        <p:spPr/>
        <p:txBody>
          <a:bodyPr/>
          <a:lstStyle/>
          <a:p>
            <a:fld id="{44A3818E-6E8A-4EBE-A51D-4ACC9AD2F91B}" type="slidenum">
              <a:rPr lang="en-US" smtClean="0"/>
              <a:t>‹N›</a:t>
            </a:fld>
            <a:endParaRPr lang="en-US"/>
          </a:p>
        </p:txBody>
      </p:sp>
    </p:spTree>
    <p:extLst>
      <p:ext uri="{BB962C8B-B14F-4D97-AF65-F5344CB8AC3E}">
        <p14:creationId xmlns:p14="http://schemas.microsoft.com/office/powerpoint/2010/main" val="22224201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B3D50-55B2-9F64-D9F0-C695B230A8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A2FB4E-608A-F146-484B-1453673D73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7E04E2-5E93-DB8E-D216-261946F6E941}"/>
              </a:ext>
            </a:extLst>
          </p:cNvPr>
          <p:cNvSpPr>
            <a:spLocks noGrp="1"/>
          </p:cNvSpPr>
          <p:nvPr>
            <p:ph type="dt" sz="half" idx="10"/>
          </p:nvPr>
        </p:nvSpPr>
        <p:spPr/>
        <p:txBody>
          <a:bodyPr/>
          <a:lstStyle/>
          <a:p>
            <a:fld id="{35C706D7-474E-4C7D-8D95-AC47EFAAE57F}" type="datetimeFigureOut">
              <a:rPr lang="en-US" smtClean="0"/>
              <a:t>11/13/2025</a:t>
            </a:fld>
            <a:endParaRPr lang="en-US"/>
          </a:p>
        </p:txBody>
      </p:sp>
      <p:sp>
        <p:nvSpPr>
          <p:cNvPr id="5" name="Footer Placeholder 4">
            <a:extLst>
              <a:ext uri="{FF2B5EF4-FFF2-40B4-BE49-F238E27FC236}">
                <a16:creationId xmlns:a16="http://schemas.microsoft.com/office/drawing/2014/main" id="{F6CFA604-17E7-2E14-C0DD-6D0829E25A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D5753E-1B34-9EBD-3008-848B6E2EF974}"/>
              </a:ext>
            </a:extLst>
          </p:cNvPr>
          <p:cNvSpPr>
            <a:spLocks noGrp="1"/>
          </p:cNvSpPr>
          <p:nvPr>
            <p:ph type="sldNum" sz="quarter" idx="12"/>
          </p:nvPr>
        </p:nvSpPr>
        <p:spPr/>
        <p:txBody>
          <a:bodyPr/>
          <a:lstStyle/>
          <a:p>
            <a:fld id="{44A3818E-6E8A-4EBE-A51D-4ACC9AD2F91B}" type="slidenum">
              <a:rPr lang="en-US" smtClean="0"/>
              <a:t>‹N›</a:t>
            </a:fld>
            <a:endParaRPr lang="en-US"/>
          </a:p>
        </p:txBody>
      </p:sp>
    </p:spTree>
    <p:extLst>
      <p:ext uri="{BB962C8B-B14F-4D97-AF65-F5344CB8AC3E}">
        <p14:creationId xmlns:p14="http://schemas.microsoft.com/office/powerpoint/2010/main" val="15352500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71B4E4-2121-FF0D-253B-287FBD2B02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5CDC6F-EE23-F5F7-3B3C-955A3EF4B6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6CEB1-9783-8CE2-E6A4-960EC2C11951}"/>
              </a:ext>
            </a:extLst>
          </p:cNvPr>
          <p:cNvSpPr>
            <a:spLocks noGrp="1"/>
          </p:cNvSpPr>
          <p:nvPr>
            <p:ph type="dt" sz="half" idx="10"/>
          </p:nvPr>
        </p:nvSpPr>
        <p:spPr/>
        <p:txBody>
          <a:bodyPr/>
          <a:lstStyle/>
          <a:p>
            <a:fld id="{35C706D7-474E-4C7D-8D95-AC47EFAAE57F}" type="datetimeFigureOut">
              <a:rPr lang="en-US" smtClean="0"/>
              <a:t>11/13/2025</a:t>
            </a:fld>
            <a:endParaRPr lang="en-US"/>
          </a:p>
        </p:txBody>
      </p:sp>
      <p:sp>
        <p:nvSpPr>
          <p:cNvPr id="5" name="Footer Placeholder 4">
            <a:extLst>
              <a:ext uri="{FF2B5EF4-FFF2-40B4-BE49-F238E27FC236}">
                <a16:creationId xmlns:a16="http://schemas.microsoft.com/office/drawing/2014/main" id="{BE937C77-6DC4-6B46-1080-F527B1F687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C9F04-02B3-00D7-BA9B-D683DD4796AF}"/>
              </a:ext>
            </a:extLst>
          </p:cNvPr>
          <p:cNvSpPr>
            <a:spLocks noGrp="1"/>
          </p:cNvSpPr>
          <p:nvPr>
            <p:ph type="sldNum" sz="quarter" idx="12"/>
          </p:nvPr>
        </p:nvSpPr>
        <p:spPr/>
        <p:txBody>
          <a:bodyPr/>
          <a:lstStyle/>
          <a:p>
            <a:fld id="{44A3818E-6E8A-4EBE-A51D-4ACC9AD2F91B}" type="slidenum">
              <a:rPr lang="en-US" smtClean="0"/>
              <a:t>‹N›</a:t>
            </a:fld>
            <a:endParaRPr lang="en-US"/>
          </a:p>
        </p:txBody>
      </p:sp>
    </p:spTree>
    <p:extLst>
      <p:ext uri="{BB962C8B-B14F-4D97-AF65-F5344CB8AC3E}">
        <p14:creationId xmlns:p14="http://schemas.microsoft.com/office/powerpoint/2010/main" val="1291660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7CC632-4A0F-490D-B8EA-030B31684D71}" type="datetimeFigureOut">
              <a:rPr lang="it-IT" smtClean="0"/>
              <a:t>13/11/2025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3245326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7CC632-4A0F-490D-B8EA-030B31684D71}" type="datetimeFigureOut">
              <a:rPr lang="it-IT" smtClean="0"/>
              <a:t>13/11/2025</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161125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7CC632-4A0F-490D-B8EA-030B31684D71}" type="datetimeFigureOut">
              <a:rPr lang="it-IT" smtClean="0"/>
              <a:t>13/11/2025</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1284729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7CC632-4A0F-490D-B8EA-030B31684D71}" type="datetimeFigureOut">
              <a:rPr lang="it-IT" smtClean="0"/>
              <a:t>13/11/2025</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836674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7CC632-4A0F-490D-B8EA-030B31684D71}" type="datetimeFigureOut">
              <a:rPr lang="it-IT" smtClean="0"/>
              <a:t>13/11/2025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4171005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7CC632-4A0F-490D-B8EA-030B31684D71}" type="datetimeFigureOut">
              <a:rPr lang="it-IT" smtClean="0"/>
              <a:t>13/11/2025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D05C850-8F8E-46C0-A743-04815318E7EA}" type="slidenum">
              <a:rPr lang="it-IT" smtClean="0"/>
              <a:t>‹N›</a:t>
            </a:fld>
            <a:endParaRPr lang="it-IT"/>
          </a:p>
        </p:txBody>
      </p:sp>
    </p:spTree>
    <p:extLst>
      <p:ext uri="{BB962C8B-B14F-4D97-AF65-F5344CB8AC3E}">
        <p14:creationId xmlns:p14="http://schemas.microsoft.com/office/powerpoint/2010/main" val="4190884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7CC632-4A0F-490D-B8EA-030B31684D71}" type="datetimeFigureOut">
              <a:rPr lang="it-IT" smtClean="0"/>
              <a:t>13/11/2025</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05C850-8F8E-46C0-A743-04815318E7EA}" type="slidenum">
              <a:rPr lang="it-IT" smtClean="0"/>
              <a:t>‹N›</a:t>
            </a:fld>
            <a:endParaRPr lang="it-IT"/>
          </a:p>
        </p:txBody>
      </p:sp>
    </p:spTree>
    <p:extLst>
      <p:ext uri="{BB962C8B-B14F-4D97-AF65-F5344CB8AC3E}">
        <p14:creationId xmlns:p14="http://schemas.microsoft.com/office/powerpoint/2010/main" val="400934257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14144FA-B471-4264-9343-B1FC311F8DA0}" type="datetime1">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13/11/2025</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D05C850-8F8E-46C0-A743-04815318E7EA}"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6185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F73B37-7B23-4B47-C015-50F1CD0065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677B4A-18F5-A689-79BB-80FFD1B5BC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15E16-938F-B79E-5F9B-3BD78DE577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706D7-474E-4C7D-8D95-AC47EFAAE57F}" type="datetimeFigureOut">
              <a:rPr lang="en-US" smtClean="0"/>
              <a:t>11/13/2025</a:t>
            </a:fld>
            <a:endParaRPr lang="en-US"/>
          </a:p>
        </p:txBody>
      </p:sp>
      <p:sp>
        <p:nvSpPr>
          <p:cNvPr id="5" name="Footer Placeholder 4">
            <a:extLst>
              <a:ext uri="{FF2B5EF4-FFF2-40B4-BE49-F238E27FC236}">
                <a16:creationId xmlns:a16="http://schemas.microsoft.com/office/drawing/2014/main" id="{E8504992-BCBF-75CB-1C7A-B9C0B4F3AB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7882F2-0158-6597-6AF7-1D90D57918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A3818E-6E8A-4EBE-A51D-4ACC9AD2F91B}" type="slidenum">
              <a:rPr lang="en-US" smtClean="0"/>
              <a:t>‹N›</a:t>
            </a:fld>
            <a:endParaRPr lang="en-US"/>
          </a:p>
        </p:txBody>
      </p:sp>
    </p:spTree>
    <p:extLst>
      <p:ext uri="{BB962C8B-B14F-4D97-AF65-F5344CB8AC3E}">
        <p14:creationId xmlns:p14="http://schemas.microsoft.com/office/powerpoint/2010/main" val="136499589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jpeg"/><Relationship Id="rId1" Type="http://schemas.openxmlformats.org/officeDocument/2006/relationships/slideLayout" Target="../slideLayouts/slideLayout24.xml"/><Relationship Id="rId6" Type="http://schemas.openxmlformats.org/officeDocument/2006/relationships/image" Target="../media/image4.jpeg"/><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2.xml"/><Relationship Id="rId7" Type="http://schemas.openxmlformats.org/officeDocument/2006/relationships/image" Target="../media/image35.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4.jpeg"/><Relationship Id="rId11" Type="http://schemas.openxmlformats.org/officeDocument/2006/relationships/image" Target="../media/image38.jpeg"/><Relationship Id="rId5" Type="http://schemas.openxmlformats.org/officeDocument/2006/relationships/image" Target="../media/image33.jpeg"/><Relationship Id="rId10" Type="http://schemas.openxmlformats.org/officeDocument/2006/relationships/image" Target="../media/image37.wmf"/><Relationship Id="rId4" Type="http://schemas.openxmlformats.org/officeDocument/2006/relationships/image" Target="../media/image32.jpg"/><Relationship Id="rId9"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91.pn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14.png"/><Relationship Id="rId11" Type="http://schemas.openxmlformats.org/officeDocument/2006/relationships/image" Target="../media/image19.jpeg"/><Relationship Id="rId5" Type="http://schemas.microsoft.com/office/2007/relationships/hdphoto" Target="../media/hdphoto2.wdp"/><Relationship Id="rId10" Type="http://schemas.openxmlformats.org/officeDocument/2006/relationships/image" Target="../media/image18.jpeg"/><Relationship Id="rId4" Type="http://schemas.openxmlformats.org/officeDocument/2006/relationships/image" Target="../media/image13.png"/><Relationship Id="rId9" Type="http://schemas.openxmlformats.org/officeDocument/2006/relationships/image" Target="../media/image17.gif"/></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rgbClr val="2D5292"/>
            </a:gs>
            <a:gs pos="88000">
              <a:schemeClr val="accent5">
                <a:lumMod val="50000"/>
              </a:schemeClr>
            </a:gs>
            <a:gs pos="20000">
              <a:schemeClr val="accent1">
                <a:alpha val="62000"/>
                <a:lumMod val="83000"/>
                <a:lumOff val="17000"/>
              </a:schemeClr>
            </a:gs>
            <a:gs pos="69000">
              <a:schemeClr val="accent5">
                <a:lumMod val="41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2231" t="21377" r="1995" b="28838"/>
          <a:stretch/>
        </p:blipFill>
        <p:spPr>
          <a:xfrm>
            <a:off x="459493" y="3246446"/>
            <a:ext cx="11338971" cy="2305444"/>
          </a:xfrm>
          <a:prstGeom prst="rect">
            <a:avLst/>
          </a:prstGeom>
          <a:ln w="28575">
            <a:solidFill>
              <a:schemeClr val="tx1"/>
            </a:solidFill>
          </a:ln>
        </p:spPr>
      </p:pic>
      <p:sp>
        <p:nvSpPr>
          <p:cNvPr id="10" name="Rettangolo 11"/>
          <p:cNvSpPr/>
          <p:nvPr/>
        </p:nvSpPr>
        <p:spPr>
          <a:xfrm>
            <a:off x="485325" y="1851758"/>
            <a:ext cx="11078533" cy="923330"/>
          </a:xfrm>
          <a:prstGeom prst="rect">
            <a:avLst/>
          </a:prstGeom>
        </p:spPr>
        <p:txBody>
          <a:bodyPr wrap="square">
            <a:spAutoFit/>
          </a:bodyPr>
          <a:lstStyle/>
          <a:p>
            <a:pPr lvl="0" eaLnBrk="0" fontAlgn="base" hangingPunct="0">
              <a:spcBef>
                <a:spcPct val="0"/>
              </a:spcBef>
              <a:spcAft>
                <a:spcPct val="0"/>
              </a:spcAft>
            </a:pPr>
            <a:r>
              <a:rPr lang="en-US" sz="5400" b="1" i="1" dirty="0">
                <a:solidFill>
                  <a:schemeClr val="tx1">
                    <a:lumMod val="95000"/>
                  </a:schemeClr>
                </a:solidFill>
                <a:latin typeface="Microsoft JhengHei" panose="020B0604030504040204" pitchFamily="34" charset="-120"/>
                <a:ea typeface="Microsoft JhengHei" panose="020B0604030504040204" pitchFamily="34" charset="-120"/>
                <a:cs typeface="Arial" panose="020B0604020202020204" pitchFamily="34" charset="0"/>
              </a:rPr>
              <a:t>Plasma acceleration</a:t>
            </a:r>
            <a:endParaRPr lang="en-US" altLang="it-IT" sz="5400" b="1" i="1" dirty="0">
              <a:solidFill>
                <a:schemeClr val="tx1">
                  <a:lumMod val="95000"/>
                </a:schemeClr>
              </a:solidFill>
              <a:latin typeface="Microsoft JhengHei" panose="020B0604030504040204" pitchFamily="34" charset="-120"/>
              <a:ea typeface="Microsoft JhengHei" panose="020B0604030504040204" pitchFamily="34" charset="-120"/>
              <a:cs typeface="Arial" panose="020B0604020202020204" pitchFamily="34" charset="0"/>
            </a:endParaRPr>
          </a:p>
        </p:txBody>
      </p:sp>
      <p:cxnSp>
        <p:nvCxnSpPr>
          <p:cNvPr id="33" name="Straight Connector 32"/>
          <p:cNvCxnSpPr/>
          <p:nvPr/>
        </p:nvCxnSpPr>
        <p:spPr>
          <a:xfrm>
            <a:off x="-75478" y="2072231"/>
            <a:ext cx="11727150" cy="0"/>
          </a:xfrm>
          <a:prstGeom prst="line">
            <a:avLst/>
          </a:prstGeom>
          <a:ln w="25400">
            <a:no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07438" y="795357"/>
            <a:ext cx="6407491" cy="67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1813575" y="1699504"/>
            <a:ext cx="7119" cy="45609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99066" y="1707136"/>
            <a:ext cx="11619383" cy="3426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622321" y="5828961"/>
            <a:ext cx="9176143" cy="854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08729" y="611299"/>
            <a:ext cx="8472" cy="16607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761064" y="5828963"/>
            <a:ext cx="4132863" cy="785343"/>
          </a:xfrm>
          <a:prstGeom prst="rect">
            <a:avLst/>
          </a:prstGeom>
        </p:spPr>
        <p:txBody>
          <a:bodyPr wrap="none">
            <a:spAutoFit/>
          </a:bodyPr>
          <a:lstStyle/>
          <a:p>
            <a:pPr eaLnBrk="0" fontAlgn="base" hangingPunct="0">
              <a:lnSpc>
                <a:spcPct val="150000"/>
              </a:lnSpc>
              <a:spcBef>
                <a:spcPct val="0"/>
              </a:spcBef>
              <a:spcAft>
                <a:spcPct val="0"/>
              </a:spcAft>
            </a:pPr>
            <a:r>
              <a:rPr lang="it-IT" sz="1600" b="1" i="1" dirty="0">
                <a:solidFill>
                  <a:schemeClr val="tx1">
                    <a:lumMod val="95000"/>
                  </a:schemeClr>
                </a:solidFill>
                <a:latin typeface="Arial" pitchFamily="34" charset="0"/>
                <a:cs typeface="Arial" pitchFamily="34" charset="0"/>
              </a:rPr>
              <a:t>Angelo Biagioni</a:t>
            </a:r>
          </a:p>
          <a:p>
            <a:pPr eaLnBrk="0" fontAlgn="base" hangingPunct="0">
              <a:lnSpc>
                <a:spcPct val="150000"/>
              </a:lnSpc>
              <a:spcBef>
                <a:spcPct val="0"/>
              </a:spcBef>
              <a:spcAft>
                <a:spcPct val="0"/>
              </a:spcAft>
            </a:pPr>
            <a:r>
              <a:rPr lang="it-IT" sz="1600" b="1" i="1" dirty="0">
                <a:solidFill>
                  <a:schemeClr val="tx1">
                    <a:lumMod val="95000"/>
                  </a:schemeClr>
                </a:solidFill>
                <a:latin typeface="Arial" pitchFamily="34" charset="0"/>
                <a:cs typeface="Arial" pitchFamily="34" charset="0"/>
              </a:rPr>
              <a:t>On behalf of the Sparc_lab collaboration</a:t>
            </a:r>
          </a:p>
        </p:txBody>
      </p:sp>
      <p:pic>
        <p:nvPicPr>
          <p:cNvPr id="18" name="Immagine 7"/>
          <p:cNvPicPr>
            <a:picLocks noChangeAspect="1"/>
          </p:cNvPicPr>
          <p:nvPr/>
        </p:nvPicPr>
        <p:blipFill rotWithShape="1">
          <a:blip r:embed="rId4" cstate="print">
            <a:extLst>
              <a:ext uri="{28A0092B-C50C-407E-A947-70E740481C1C}">
                <a14:useLocalDpi xmlns:a14="http://schemas.microsoft.com/office/drawing/2010/main" val="0"/>
              </a:ext>
            </a:extLst>
          </a:blip>
          <a:srcRect l="1575" t="28832" r="1573" b="30255"/>
          <a:stretch/>
        </p:blipFill>
        <p:spPr>
          <a:xfrm>
            <a:off x="417201" y="5828963"/>
            <a:ext cx="2250239" cy="785551"/>
          </a:xfrm>
          <a:prstGeom prst="rect">
            <a:avLst/>
          </a:prstGeom>
          <a:ln w="19050">
            <a:noFill/>
          </a:ln>
        </p:spPr>
      </p:pic>
      <p:pic>
        <p:nvPicPr>
          <p:cNvPr id="15" name="Picture 425" descr="http://www.lnf.infn.it/logo/logo_infn_lnf_1_sigla_lnf.pn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7055830" y="5947048"/>
            <a:ext cx="1148484" cy="727243"/>
          </a:xfrm>
          <a:prstGeom prst="rect">
            <a:avLst/>
          </a:prstGeom>
          <a:noFill/>
          <a:ln w="6350">
            <a:no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485325" y="795357"/>
            <a:ext cx="7940225" cy="846386"/>
          </a:xfrm>
          <a:prstGeom prst="rect">
            <a:avLst/>
          </a:prstGeom>
        </p:spPr>
        <p:txBody>
          <a:bodyPr wrap="square">
            <a:spAutoFit/>
          </a:bodyPr>
          <a:lstStyle/>
          <a:p>
            <a:endParaRPr lang="it-IT" sz="900" dirty="0">
              <a:solidFill>
                <a:srgbClr val="000000"/>
              </a:solidFill>
              <a:latin typeface="Calibri Light" panose="020F0302020204030204" pitchFamily="34" charset="0"/>
            </a:endParaRPr>
          </a:p>
          <a:p>
            <a:r>
              <a:rPr lang="en-US" sz="2000" b="1" dirty="0"/>
              <a:t>Accelerator Physics and Technology PhD: meeting first year students</a:t>
            </a:r>
            <a:endParaRPr lang="it-IT" sz="2000" b="1" dirty="0">
              <a:latin typeface="Arial" panose="020B0604020202020204" pitchFamily="34" charset="0"/>
              <a:cs typeface="Arial" panose="020B0604020202020204" pitchFamily="34" charset="0"/>
            </a:endParaRPr>
          </a:p>
          <a:p>
            <a:r>
              <a:rPr lang="en-US" sz="2000" b="1" dirty="0"/>
              <a:t>Sapienza Università di Roma |Thursday 13 Nov 2025</a:t>
            </a:r>
            <a:endParaRPr lang="it-IT"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0001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FAF19-7748-C165-C703-3312A0000320}"/>
            </a:ext>
          </a:extLst>
        </p:cNvPr>
        <p:cNvGrpSpPr/>
        <p:nvPr/>
      </p:nvGrpSpPr>
      <p:grpSpPr>
        <a:xfrm>
          <a:off x="0" y="0"/>
          <a:ext cx="0" cy="0"/>
          <a:chOff x="0" y="0"/>
          <a:chExt cx="0" cy="0"/>
        </a:xfrm>
      </p:grpSpPr>
      <p:grpSp>
        <p:nvGrpSpPr>
          <p:cNvPr id="12" name="Group 20">
            <a:extLst>
              <a:ext uri="{FF2B5EF4-FFF2-40B4-BE49-F238E27FC236}">
                <a16:creationId xmlns:a16="http://schemas.microsoft.com/office/drawing/2014/main" id="{3423EA24-9B63-7B13-148A-7788CFFF8525}"/>
              </a:ext>
            </a:extLst>
          </p:cNvPr>
          <p:cNvGrpSpPr/>
          <p:nvPr/>
        </p:nvGrpSpPr>
        <p:grpSpPr>
          <a:xfrm>
            <a:off x="0" y="-1"/>
            <a:ext cx="12192000" cy="633627"/>
            <a:chOff x="0" y="-1"/>
            <a:chExt cx="12192000" cy="633627"/>
          </a:xfrm>
        </p:grpSpPr>
        <p:sp>
          <p:nvSpPr>
            <p:cNvPr id="15" name="Rectangle 24">
              <a:extLst>
                <a:ext uri="{FF2B5EF4-FFF2-40B4-BE49-F238E27FC236}">
                  <a16:creationId xmlns:a16="http://schemas.microsoft.com/office/drawing/2014/main" id="{9C05CC18-ADA2-B08A-642E-D21D9ED46B60}"/>
                </a:ext>
              </a:extLst>
            </p:cNvPr>
            <p:cNvSpPr/>
            <p:nvPr/>
          </p:nvSpPr>
          <p:spPr>
            <a:xfrm>
              <a:off x="0" y="-1"/>
              <a:ext cx="12192000" cy="633627"/>
            </a:xfrm>
            <a:prstGeom prst="rect">
              <a:avLst/>
            </a:prstGeom>
            <a:solidFill>
              <a:schemeClr val="accent1">
                <a:lumMod val="20000"/>
                <a:lumOff val="80000"/>
              </a:schemeClr>
            </a:solid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cxnSp>
          <p:nvCxnSpPr>
            <p:cNvPr id="14" name="Straight Connector 23">
              <a:extLst>
                <a:ext uri="{FF2B5EF4-FFF2-40B4-BE49-F238E27FC236}">
                  <a16:creationId xmlns:a16="http://schemas.microsoft.com/office/drawing/2014/main" id="{C7CED161-2B27-E8CE-A18B-EAAD5CEEB489}"/>
                </a:ext>
              </a:extLst>
            </p:cNvPr>
            <p:cNvCxnSpPr/>
            <p:nvPr/>
          </p:nvCxnSpPr>
          <p:spPr>
            <a:xfrm>
              <a:off x="0" y="633626"/>
              <a:ext cx="1219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Rectangle 26">
            <a:extLst>
              <a:ext uri="{FF2B5EF4-FFF2-40B4-BE49-F238E27FC236}">
                <a16:creationId xmlns:a16="http://schemas.microsoft.com/office/drawing/2014/main" id="{521665FB-F7B4-2716-ABD7-E88801831F8B}"/>
              </a:ext>
            </a:extLst>
          </p:cNvPr>
          <p:cNvSpPr/>
          <p:nvPr/>
        </p:nvSpPr>
        <p:spPr>
          <a:xfrm>
            <a:off x="3380080" y="85979"/>
            <a:ext cx="8671733" cy="523220"/>
          </a:xfrm>
          <a:prstGeom prst="rect">
            <a:avLst/>
          </a:prstGeom>
          <a:solidFill>
            <a:schemeClr val="accent1">
              <a:lumMod val="20000"/>
              <a:lumOff val="80000"/>
            </a:schemeClr>
          </a:solidFill>
        </p:spPr>
        <p:txBody>
          <a:bodyPr wrap="none">
            <a:spAutoFit/>
          </a:bodyPr>
          <a:lstStyle/>
          <a:p>
            <a:pPr algn="r"/>
            <a:r>
              <a:rPr lang="it-IT" sz="2800" i="1" dirty="0">
                <a:latin typeface="Microsoft JhengHei UI Light" panose="020B0304030504040204" pitchFamily="34" charset="-120"/>
                <a:ea typeface="Microsoft JhengHei UI Light" panose="020B0304030504040204" pitchFamily="34" charset="-120"/>
                <a:cs typeface="Arial" panose="020B0604020202020204" pitchFamily="34" charset="0"/>
              </a:rPr>
              <a:t>Design of plasma sources – High </a:t>
            </a:r>
            <a:r>
              <a:rPr lang="it-IT" sz="2800" i="1" dirty="0" err="1">
                <a:latin typeface="Microsoft JhengHei UI Light" panose="020B0304030504040204" pitchFamily="34" charset="-120"/>
                <a:ea typeface="Microsoft JhengHei UI Light" panose="020B0304030504040204" pitchFamily="34" charset="-120"/>
                <a:cs typeface="Arial" panose="020B0604020202020204" pitchFamily="34" charset="0"/>
              </a:rPr>
              <a:t>repRate</a:t>
            </a:r>
            <a:r>
              <a:rPr lang="it-IT" sz="2800" i="1" dirty="0">
                <a:latin typeface="Microsoft JhengHei UI Light" panose="020B0304030504040204" pitchFamily="34" charset="-120"/>
                <a:ea typeface="Microsoft JhengHei UI Light" panose="020B0304030504040204" pitchFamily="34" charset="-120"/>
                <a:cs typeface="Arial" panose="020B0604020202020204" pitchFamily="34" charset="0"/>
              </a:rPr>
              <a:t> </a:t>
            </a:r>
            <a:r>
              <a:rPr lang="it-IT" sz="2800" i="1" dirty="0" err="1">
                <a:latin typeface="Microsoft JhengHei UI Light" panose="020B0304030504040204" pitchFamily="34" charset="-120"/>
                <a:ea typeface="Microsoft JhengHei UI Light" panose="020B0304030504040204" pitchFamily="34" charset="-120"/>
                <a:cs typeface="Arial" panose="020B0604020202020204" pitchFamily="34" charset="0"/>
              </a:rPr>
              <a:t>operations</a:t>
            </a:r>
            <a:endParaRPr lang="it-IT" sz="2800" i="1" dirty="0">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4" name="Rectangle 8">
            <a:extLst>
              <a:ext uri="{FF2B5EF4-FFF2-40B4-BE49-F238E27FC236}">
                <a16:creationId xmlns:a16="http://schemas.microsoft.com/office/drawing/2014/main" id="{FFA71AC2-BBFB-2174-7858-A4C85B1DBCE8}"/>
              </a:ext>
            </a:extLst>
          </p:cNvPr>
          <p:cNvSpPr/>
          <p:nvPr/>
        </p:nvSpPr>
        <p:spPr>
          <a:xfrm>
            <a:off x="197735" y="1331445"/>
            <a:ext cx="4359157" cy="1169551"/>
          </a:xfrm>
          <a:prstGeom prst="rect">
            <a:avLst/>
          </a:prstGeom>
          <a:noFill/>
        </p:spPr>
        <p:txBody>
          <a:bodyPr wrap="square">
            <a:spAutoFit/>
          </a:bodyPr>
          <a:lstStyle/>
          <a:p>
            <a:pPr marL="342900" indent="-342900">
              <a:spcAft>
                <a:spcPts val="600"/>
              </a:spcAft>
              <a:buFont typeface="Arial" panose="020B0604020202020204" pitchFamily="34" charset="0"/>
              <a:buChar char="•"/>
              <a:defRPr/>
            </a:pPr>
            <a:r>
              <a:rPr lang="en-US" sz="2000" dirty="0">
                <a:solidFill>
                  <a:prstClr val="black"/>
                </a:solidFill>
                <a:latin typeface="Calibri"/>
              </a:rPr>
              <a:t>10-150 Hz operation</a:t>
            </a:r>
          </a:p>
          <a:p>
            <a:pPr marL="342900" indent="-342900">
              <a:spcAft>
                <a:spcPts val="600"/>
              </a:spcAft>
              <a:buFont typeface="Arial" panose="020B0604020202020204" pitchFamily="34" charset="0"/>
              <a:buChar char="•"/>
              <a:defRPr/>
            </a:pPr>
            <a:r>
              <a:rPr lang="en-US" sz="2000" kern="100" dirty="0">
                <a:effectLst/>
                <a:latin typeface="Calibri" panose="020F0502020204030204" pitchFamily="34" charset="0"/>
                <a:ea typeface="Calibri" panose="020F0502020204030204" pitchFamily="34" charset="0"/>
                <a:cs typeface="Arial" panose="020B0604020202020204" pitchFamily="34" charset="0"/>
              </a:rPr>
              <a:t>N</a:t>
            </a:r>
            <a:r>
              <a:rPr lang="en-US" sz="2000" kern="100" baseline="-25000" dirty="0">
                <a:effectLst/>
                <a:latin typeface="Calibri" panose="020F0502020204030204" pitchFamily="34" charset="0"/>
                <a:ea typeface="Calibri" panose="020F0502020204030204" pitchFamily="34" charset="0"/>
                <a:cs typeface="Arial" panose="020B0604020202020204" pitchFamily="34" charset="0"/>
              </a:rPr>
              <a:t>2</a:t>
            </a:r>
            <a:r>
              <a:rPr kumimoji="0" lang="en-US" sz="2000" b="0" i="0" u="none" strike="noStrike" kern="1200" cap="none" spc="0" normalizeH="0" baseline="0" noProof="0" dirty="0">
                <a:ln>
                  <a:noFill/>
                </a:ln>
                <a:solidFill>
                  <a:prstClr val="black"/>
                </a:solidFill>
                <a:effectLst/>
                <a:uLnTx/>
                <a:uFillTx/>
                <a:latin typeface="Calibri"/>
                <a:ea typeface="+mn-ea"/>
                <a:cs typeface="+mn-cs"/>
              </a:rPr>
              <a:t> 80-100 mbar in continuous flow</a:t>
            </a:r>
            <a:endParaRPr lang="en-US" sz="2000" dirty="0">
              <a:solidFill>
                <a:prstClr val="black"/>
              </a:solidFill>
              <a:latin typeface="Calibri"/>
            </a:endParaRPr>
          </a:p>
          <a:p>
            <a:pPr marL="342900" indent="-342900">
              <a:spcAft>
                <a:spcPts val="600"/>
              </a:spcAft>
              <a:buFont typeface="Arial" panose="020B0604020202020204" pitchFamily="34" charset="0"/>
              <a:buChar char="•"/>
              <a:defRPr/>
            </a:pPr>
            <a:r>
              <a:rPr lang="en-US" sz="2000" dirty="0">
                <a:solidFill>
                  <a:prstClr val="black"/>
                </a:solidFill>
                <a:latin typeface="Calibri"/>
              </a:rPr>
              <a:t>6</a:t>
            </a:r>
            <a:r>
              <a:rPr kumimoji="0" lang="en-US" sz="2000" b="0" i="0" u="none" strike="noStrike" kern="1200" cap="none" spc="0" normalizeH="0" baseline="0" noProof="0" dirty="0">
                <a:ln>
                  <a:noFill/>
                </a:ln>
                <a:solidFill>
                  <a:prstClr val="black"/>
                </a:solidFill>
                <a:effectLst/>
                <a:uLnTx/>
                <a:uFillTx/>
                <a:latin typeface="Calibri"/>
                <a:ea typeface="+mn-ea"/>
                <a:cs typeface="+mn-cs"/>
              </a:rPr>
              <a:t> kV – 500 A</a:t>
            </a:r>
            <a:endParaRPr kumimoji="0" lang="it-IT"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CasellaDiTesto 4">
            <a:extLst>
              <a:ext uri="{FF2B5EF4-FFF2-40B4-BE49-F238E27FC236}">
                <a16:creationId xmlns:a16="http://schemas.microsoft.com/office/drawing/2014/main" id="{94C8A231-9512-F5BA-4B32-FAA125151773}"/>
              </a:ext>
            </a:extLst>
          </p:cNvPr>
          <p:cNvSpPr txBox="1"/>
          <p:nvPr/>
        </p:nvSpPr>
        <p:spPr>
          <a:xfrm>
            <a:off x="5178980" y="1131028"/>
            <a:ext cx="3380758" cy="338554"/>
          </a:xfrm>
          <a:prstGeom prst="rect">
            <a:avLst/>
          </a:prstGeom>
          <a:solidFill>
            <a:srgbClr val="FFFF00"/>
          </a:solidFill>
          <a:ln>
            <a:solidFill>
              <a:schemeClr val="tx1"/>
            </a:solidFill>
          </a:ln>
        </p:spPr>
        <p:txBody>
          <a:bodyPr wrap="square">
            <a:spAutoFit/>
          </a:bodyPr>
          <a:lstStyle/>
          <a:p>
            <a:r>
              <a:rPr lang="en-US" sz="1600" dirty="0">
                <a:solidFill>
                  <a:prstClr val="black"/>
                </a:solidFill>
              </a:rPr>
              <a:t>First prototype of the ceramic capillary</a:t>
            </a:r>
            <a:endParaRPr lang="it-IT" sz="1600" dirty="0"/>
          </a:p>
        </p:txBody>
      </p:sp>
      <p:sp>
        <p:nvSpPr>
          <p:cNvPr id="6" name="Rectangle 1">
            <a:extLst>
              <a:ext uri="{FF2B5EF4-FFF2-40B4-BE49-F238E27FC236}">
                <a16:creationId xmlns:a16="http://schemas.microsoft.com/office/drawing/2014/main" id="{BEB6B225-BA66-BBDB-7834-B64B4B7B1CCB}"/>
              </a:ext>
            </a:extLst>
          </p:cNvPr>
          <p:cNvSpPr/>
          <p:nvPr/>
        </p:nvSpPr>
        <p:spPr>
          <a:xfrm>
            <a:off x="6449688" y="4089230"/>
            <a:ext cx="4662654" cy="1985159"/>
          </a:xfrm>
          <a:prstGeom prst="rect">
            <a:avLst/>
          </a:prstGeom>
          <a:noFill/>
        </p:spPr>
        <p:txBody>
          <a:bodyPr wrap="square">
            <a:spAutoFit/>
          </a:bodyPr>
          <a:lstStyle/>
          <a:p>
            <a:pPr marL="342900" indent="-342900">
              <a:lnSpc>
                <a:spcPct val="150000"/>
              </a:lnSpc>
              <a:spcAft>
                <a:spcPts val="600"/>
              </a:spcAft>
              <a:buFont typeface="Arial" panose="020B0604020202020204" pitchFamily="34" charset="0"/>
              <a:buChar char="•"/>
              <a:defRPr/>
            </a:pPr>
            <a:r>
              <a:rPr lang="en-US" dirty="0">
                <a:solidFill>
                  <a:prstClr val="black"/>
                </a:solidFill>
                <a:latin typeface="Calibri"/>
              </a:rPr>
              <a:t>High thermal conductivity</a:t>
            </a:r>
          </a:p>
          <a:p>
            <a:pPr marL="342900" indent="-342900">
              <a:lnSpc>
                <a:spcPct val="150000"/>
              </a:lnSpc>
              <a:spcAft>
                <a:spcPts val="600"/>
              </a:spcAft>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alibri"/>
                <a:ea typeface="+mn-ea"/>
                <a:cs typeface="+mn-cs"/>
              </a:rPr>
              <a:t>High max </a:t>
            </a:r>
            <a:r>
              <a:rPr lang="en-US" dirty="0">
                <a:solidFill>
                  <a:prstClr val="black"/>
                </a:solidFill>
                <a:latin typeface="Calibri"/>
              </a:rPr>
              <a:t>operating temperature</a:t>
            </a:r>
          </a:p>
          <a:p>
            <a:pPr marL="342900" indent="-342900">
              <a:spcAft>
                <a:spcPts val="600"/>
              </a:spcAft>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Calibri"/>
                <a:ea typeface="+mn-ea"/>
                <a:cs typeface="+mn-cs"/>
              </a:rPr>
              <a:t>Goo</a:t>
            </a:r>
            <a:r>
              <a:rPr lang="en-US" dirty="0">
                <a:solidFill>
                  <a:prstClr val="black"/>
                </a:solidFill>
                <a:latin typeface="Calibri"/>
              </a:rPr>
              <a:t>d machinability, </a:t>
            </a:r>
            <a:r>
              <a:rPr lang="en-US" b="0" i="0" u="none" strike="noStrike" baseline="0" dirty="0">
                <a:latin typeface="NimbusRomNo9L-Regu"/>
              </a:rPr>
              <a:t>cost-effectiveness and availability for large geometries</a:t>
            </a:r>
          </a:p>
          <a:p>
            <a:pPr marL="342900" indent="-342900">
              <a:spcAft>
                <a:spcPts val="600"/>
              </a:spcAft>
              <a:buFont typeface="Arial" panose="020B0604020202020204" pitchFamily="34" charset="0"/>
              <a:buChar char="•"/>
              <a:defRPr/>
            </a:pPr>
            <a:r>
              <a:rPr kumimoji="0" lang="en-US" kern="1200" cap="none" spc="0" normalizeH="0" noProof="0" dirty="0">
                <a:ln>
                  <a:noFill/>
                </a:ln>
                <a:solidFill>
                  <a:prstClr val="black"/>
                </a:solidFill>
                <a:effectLst/>
                <a:uLnTx/>
                <a:uFillTx/>
                <a:latin typeface="NimbusRomNo9L-Regu"/>
                <a:ea typeface="+mn-ea"/>
                <a:cs typeface="+mn-cs"/>
              </a:rPr>
              <a:t>New material</a:t>
            </a:r>
            <a:r>
              <a:rPr lang="en-US" dirty="0">
                <a:solidFill>
                  <a:prstClr val="black"/>
                </a:solidFill>
                <a:latin typeface="NimbusRomNo9L-Regu"/>
              </a:rPr>
              <a:t>s for electrodes</a:t>
            </a:r>
            <a:endParaRPr kumimoji="0" lang="it-IT"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3" name="Gruppo 12">
            <a:extLst>
              <a:ext uri="{FF2B5EF4-FFF2-40B4-BE49-F238E27FC236}">
                <a16:creationId xmlns:a16="http://schemas.microsoft.com/office/drawing/2014/main" id="{9C647CBF-4579-6A1D-F03E-D5BF0D9AB7FB}"/>
              </a:ext>
            </a:extLst>
          </p:cNvPr>
          <p:cNvGrpSpPr/>
          <p:nvPr/>
        </p:nvGrpSpPr>
        <p:grpSpPr>
          <a:xfrm>
            <a:off x="5518389" y="1046871"/>
            <a:ext cx="6409343" cy="3052907"/>
            <a:chOff x="2887666" y="1314942"/>
            <a:chExt cx="6409343" cy="3052907"/>
          </a:xfrm>
        </p:grpSpPr>
        <p:pic>
          <p:nvPicPr>
            <p:cNvPr id="16" name="Picture 9" descr="A metal piece with holes&#10;&#10;Description automatically generated">
              <a:extLst>
                <a:ext uri="{FF2B5EF4-FFF2-40B4-BE49-F238E27FC236}">
                  <a16:creationId xmlns:a16="http://schemas.microsoft.com/office/drawing/2014/main" id="{895A82DB-DCAC-6BC7-E005-4042B53CCE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2" t="33808" r="27273" b="19103"/>
            <a:stretch/>
          </p:blipFill>
          <p:spPr>
            <a:xfrm rot="16200000">
              <a:off x="7842435" y="2294877"/>
              <a:ext cx="1944010" cy="965137"/>
            </a:xfrm>
            <a:prstGeom prst="rect">
              <a:avLst/>
            </a:prstGeom>
          </p:spPr>
        </p:pic>
        <p:sp>
          <p:nvSpPr>
            <p:cNvPr id="18" name="TextBox 16">
              <a:extLst>
                <a:ext uri="{FF2B5EF4-FFF2-40B4-BE49-F238E27FC236}">
                  <a16:creationId xmlns:a16="http://schemas.microsoft.com/office/drawing/2014/main" id="{134A25A0-4E6B-F1F8-5DFE-40D5ED650970}"/>
                </a:ext>
              </a:extLst>
            </p:cNvPr>
            <p:cNvSpPr txBox="1"/>
            <p:nvPr/>
          </p:nvSpPr>
          <p:spPr>
            <a:xfrm>
              <a:off x="8346108" y="3783074"/>
              <a:ext cx="950901" cy="584775"/>
            </a:xfrm>
            <a:prstGeom prst="rect">
              <a:avLst/>
            </a:prstGeom>
            <a:solidFill>
              <a:schemeClr val="bg1"/>
            </a:solidFill>
            <a:ln w="19050">
              <a:solidFill>
                <a:srgbClr val="00B050"/>
              </a:solidFill>
            </a:ln>
          </p:spPr>
          <p:txBody>
            <a:bodyPr wrap="none" rtlCol="0">
              <a:spAutoFit/>
            </a:bodyPr>
            <a:lstStyle/>
            <a:p>
              <a:pPr algn="ctr"/>
              <a:r>
                <a:rPr lang="en-US" sz="1600" dirty="0">
                  <a:latin typeface="Abadi" panose="020B0604020104020204" pitchFamily="34" charset="0"/>
                </a:rPr>
                <a:t>Stainless</a:t>
              </a:r>
            </a:p>
            <a:p>
              <a:pPr algn="ctr"/>
              <a:r>
                <a:rPr lang="en-US" sz="1600" dirty="0">
                  <a:latin typeface="Abadi" panose="020B0604020104020204" pitchFamily="34" charset="0"/>
                </a:rPr>
                <a:t>steel</a:t>
              </a:r>
            </a:p>
          </p:txBody>
        </p:sp>
        <p:grpSp>
          <p:nvGrpSpPr>
            <p:cNvPr id="20" name="Gruppo 19">
              <a:extLst>
                <a:ext uri="{FF2B5EF4-FFF2-40B4-BE49-F238E27FC236}">
                  <a16:creationId xmlns:a16="http://schemas.microsoft.com/office/drawing/2014/main" id="{602E637F-008B-800A-D2F8-24057B02A159}"/>
                </a:ext>
              </a:extLst>
            </p:cNvPr>
            <p:cNvGrpSpPr/>
            <p:nvPr/>
          </p:nvGrpSpPr>
          <p:grpSpPr>
            <a:xfrm>
              <a:off x="7897164" y="1314942"/>
              <a:ext cx="1168910" cy="1111574"/>
              <a:chOff x="5282103" y="3722690"/>
              <a:chExt cx="1168910" cy="1111574"/>
            </a:xfrm>
          </p:grpSpPr>
          <p:sp>
            <p:nvSpPr>
              <p:cNvPr id="37" name="TextBox 15">
                <a:extLst>
                  <a:ext uri="{FF2B5EF4-FFF2-40B4-BE49-F238E27FC236}">
                    <a16:creationId xmlns:a16="http://schemas.microsoft.com/office/drawing/2014/main" id="{B285DAAB-D3D7-21F0-9D2A-8CBAE8AA6D8A}"/>
                  </a:ext>
                </a:extLst>
              </p:cNvPr>
              <p:cNvSpPr txBox="1"/>
              <p:nvPr/>
            </p:nvSpPr>
            <p:spPr>
              <a:xfrm>
                <a:off x="5282103" y="3722690"/>
                <a:ext cx="1168910" cy="307777"/>
              </a:xfrm>
              <a:prstGeom prst="rect">
                <a:avLst/>
              </a:prstGeom>
              <a:noFill/>
              <a:ln w="19050">
                <a:solidFill>
                  <a:srgbClr val="00B050"/>
                </a:solidFill>
              </a:ln>
            </p:spPr>
            <p:txBody>
              <a:bodyPr wrap="none" rtlCol="0">
                <a:spAutoFit/>
              </a:bodyPr>
              <a:lstStyle/>
              <a:p>
                <a:r>
                  <a:rPr lang="en-US" sz="1400" dirty="0">
                    <a:latin typeface="Abadi" panose="020B0604020104020204" pitchFamily="34" charset="0"/>
                  </a:rPr>
                  <a:t>Molybdenum</a:t>
                </a:r>
              </a:p>
            </p:txBody>
          </p:sp>
          <p:cxnSp>
            <p:nvCxnSpPr>
              <p:cNvPr id="38" name="Straight Arrow Connector 19">
                <a:extLst>
                  <a:ext uri="{FF2B5EF4-FFF2-40B4-BE49-F238E27FC236}">
                    <a16:creationId xmlns:a16="http://schemas.microsoft.com/office/drawing/2014/main" id="{86314B54-E18C-DCFC-5591-61794BFD33DD}"/>
                  </a:ext>
                </a:extLst>
              </p:cNvPr>
              <p:cNvCxnSpPr>
                <a:cxnSpLocks/>
                <a:stCxn id="37" idx="2"/>
              </p:cNvCxnSpPr>
              <p:nvPr/>
            </p:nvCxnSpPr>
            <p:spPr>
              <a:xfrm>
                <a:off x="5866558" y="4030467"/>
                <a:ext cx="425666" cy="803797"/>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grpSp>
        <p:cxnSp>
          <p:nvCxnSpPr>
            <p:cNvPr id="23" name="Straight Arrow Connector 20">
              <a:extLst>
                <a:ext uri="{FF2B5EF4-FFF2-40B4-BE49-F238E27FC236}">
                  <a16:creationId xmlns:a16="http://schemas.microsoft.com/office/drawing/2014/main" id="{BA0589EF-9E19-4CEC-75FF-98DF2712F7D0}"/>
                </a:ext>
              </a:extLst>
            </p:cNvPr>
            <p:cNvCxnSpPr>
              <a:cxnSpLocks/>
              <a:stCxn id="18" idx="0"/>
            </p:cNvCxnSpPr>
            <p:nvPr/>
          </p:nvCxnSpPr>
          <p:spPr>
            <a:xfrm flipV="1">
              <a:off x="8821559" y="3101241"/>
              <a:ext cx="51315" cy="681833"/>
            </a:xfrm>
            <a:prstGeom prst="straightConnector1">
              <a:avLst/>
            </a:prstGeom>
            <a:ln>
              <a:solidFill>
                <a:schemeClr val="tx1"/>
              </a:solidFill>
              <a:prstDash val="solid"/>
              <a:tailEnd type="triangle"/>
            </a:ln>
          </p:spPr>
          <p:style>
            <a:lnRef idx="3">
              <a:schemeClr val="accent1"/>
            </a:lnRef>
            <a:fillRef idx="0">
              <a:schemeClr val="accent1"/>
            </a:fillRef>
            <a:effectRef idx="2">
              <a:schemeClr val="accent1"/>
            </a:effectRef>
            <a:fontRef idx="minor">
              <a:schemeClr val="tx1"/>
            </a:fontRef>
          </p:style>
        </p:cxnSp>
        <p:grpSp>
          <p:nvGrpSpPr>
            <p:cNvPr id="24" name="Gruppo 23">
              <a:extLst>
                <a:ext uri="{FF2B5EF4-FFF2-40B4-BE49-F238E27FC236}">
                  <a16:creationId xmlns:a16="http://schemas.microsoft.com/office/drawing/2014/main" id="{1A014A92-8D86-F1D9-2545-B750249F33B4}"/>
                </a:ext>
              </a:extLst>
            </p:cNvPr>
            <p:cNvGrpSpPr/>
            <p:nvPr/>
          </p:nvGrpSpPr>
          <p:grpSpPr>
            <a:xfrm>
              <a:off x="2887666" y="1476042"/>
              <a:ext cx="5365007" cy="2611964"/>
              <a:chOff x="2887666" y="1476042"/>
              <a:chExt cx="5365007" cy="2611964"/>
            </a:xfrm>
          </p:grpSpPr>
          <p:pic>
            <p:nvPicPr>
              <p:cNvPr id="25" name="Picture 32" descr="A close-up of a machine&#10;&#10;Description automatically generated">
                <a:extLst>
                  <a:ext uri="{FF2B5EF4-FFF2-40B4-BE49-F238E27FC236}">
                    <a16:creationId xmlns:a16="http://schemas.microsoft.com/office/drawing/2014/main" id="{233511CE-5CAE-AE1D-7BAC-ED4D07774B85}"/>
                  </a:ext>
                </a:extLst>
              </p:cNvPr>
              <p:cNvPicPr>
                <a:picLocks noChangeAspect="1"/>
              </p:cNvPicPr>
              <p:nvPr/>
            </p:nvPicPr>
            <p:blipFill>
              <a:blip r:embed="rId3">
                <a:extLst>
                  <a:ext uri="{28A0092B-C50C-407E-A947-70E740481C1C}">
                    <a14:useLocalDpi xmlns:a14="http://schemas.microsoft.com/office/drawing/2010/main" val="0"/>
                  </a:ext>
                </a:extLst>
              </a:blip>
              <a:srcRect r="59114"/>
              <a:stretch/>
            </p:blipFill>
            <p:spPr>
              <a:xfrm>
                <a:off x="2887666" y="1737653"/>
                <a:ext cx="2089556" cy="2050170"/>
              </a:xfrm>
              <a:prstGeom prst="rect">
                <a:avLst/>
              </a:prstGeom>
            </p:spPr>
          </p:pic>
          <p:pic>
            <p:nvPicPr>
              <p:cNvPr id="26" name="Picture 11" descr="A couple of white and clear plastic parts&#10;&#10;Description automatically generated">
                <a:extLst>
                  <a:ext uri="{FF2B5EF4-FFF2-40B4-BE49-F238E27FC236}">
                    <a16:creationId xmlns:a16="http://schemas.microsoft.com/office/drawing/2014/main" id="{50345C15-5F69-B7C9-283F-E959274927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378" t="29123" r="54320" b="36228"/>
              <a:stretch/>
            </p:blipFill>
            <p:spPr>
              <a:xfrm rot="10800000">
                <a:off x="4969648" y="1810636"/>
                <a:ext cx="2027260" cy="1929561"/>
              </a:xfrm>
              <a:prstGeom prst="rect">
                <a:avLst/>
              </a:prstGeom>
            </p:spPr>
          </p:pic>
          <p:pic>
            <p:nvPicPr>
              <p:cNvPr id="27" name="Picture 12" descr="A close-up of a white and clear plastic part&#10;&#10;Description automatically generated">
                <a:extLst>
                  <a:ext uri="{FF2B5EF4-FFF2-40B4-BE49-F238E27FC236}">
                    <a16:creationId xmlns:a16="http://schemas.microsoft.com/office/drawing/2014/main" id="{F664E8D6-7EB8-2C13-0517-2BC61B609C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327" t="34123" r="27686" b="44298"/>
              <a:stretch/>
            </p:blipFill>
            <p:spPr>
              <a:xfrm rot="5400000">
                <a:off x="6697766" y="2185292"/>
                <a:ext cx="1916343" cy="1193470"/>
              </a:xfrm>
              <a:prstGeom prst="rect">
                <a:avLst/>
              </a:prstGeom>
            </p:spPr>
          </p:pic>
          <p:grpSp>
            <p:nvGrpSpPr>
              <p:cNvPr id="28" name="Gruppo 27">
                <a:extLst>
                  <a:ext uri="{FF2B5EF4-FFF2-40B4-BE49-F238E27FC236}">
                    <a16:creationId xmlns:a16="http://schemas.microsoft.com/office/drawing/2014/main" id="{02A76608-7A37-9F5A-3B27-BE6BD20FB20A}"/>
                  </a:ext>
                </a:extLst>
              </p:cNvPr>
              <p:cNvGrpSpPr/>
              <p:nvPr/>
            </p:nvGrpSpPr>
            <p:grpSpPr>
              <a:xfrm>
                <a:off x="6096000" y="1476042"/>
                <a:ext cx="1365849" cy="1410109"/>
                <a:chOff x="6183786" y="4578244"/>
                <a:chExt cx="1365849" cy="1410109"/>
              </a:xfrm>
            </p:grpSpPr>
            <p:sp>
              <p:nvSpPr>
                <p:cNvPr id="34" name="TextBox 13">
                  <a:extLst>
                    <a:ext uri="{FF2B5EF4-FFF2-40B4-BE49-F238E27FC236}">
                      <a16:creationId xmlns:a16="http://schemas.microsoft.com/office/drawing/2014/main" id="{763BDEE6-5481-F199-6A72-62D23930D35C}"/>
                    </a:ext>
                  </a:extLst>
                </p:cNvPr>
                <p:cNvSpPr txBox="1"/>
                <p:nvPr/>
              </p:nvSpPr>
              <p:spPr>
                <a:xfrm>
                  <a:off x="6416263" y="4578244"/>
                  <a:ext cx="769763" cy="338554"/>
                </a:xfrm>
                <a:prstGeom prst="rect">
                  <a:avLst/>
                </a:prstGeom>
                <a:solidFill>
                  <a:schemeClr val="bg1"/>
                </a:solidFill>
                <a:ln w="19050">
                  <a:solidFill>
                    <a:srgbClr val="00B050"/>
                  </a:solidFill>
                </a:ln>
              </p:spPr>
              <p:txBody>
                <a:bodyPr wrap="none" rtlCol="0">
                  <a:spAutoFit/>
                </a:bodyPr>
                <a:lstStyle/>
                <a:p>
                  <a:r>
                    <a:rPr lang="en-US" sz="1600" dirty="0" err="1">
                      <a:latin typeface="Abadi" panose="020B0604020104020204" pitchFamily="34" charset="0"/>
                    </a:rPr>
                    <a:t>Shapal</a:t>
                  </a:r>
                  <a:endParaRPr lang="en-US" sz="1600" dirty="0">
                    <a:latin typeface="Abadi" panose="020B0604020104020204" pitchFamily="34" charset="0"/>
                  </a:endParaRPr>
                </a:p>
              </p:txBody>
            </p:sp>
            <p:cxnSp>
              <p:nvCxnSpPr>
                <p:cNvPr id="35" name="Straight Arrow Connector 17">
                  <a:extLst>
                    <a:ext uri="{FF2B5EF4-FFF2-40B4-BE49-F238E27FC236}">
                      <a16:creationId xmlns:a16="http://schemas.microsoft.com/office/drawing/2014/main" id="{BF98F9B2-182F-6E53-A819-B64192A5A6EE}"/>
                    </a:ext>
                  </a:extLst>
                </p:cNvPr>
                <p:cNvCxnSpPr>
                  <a:cxnSpLocks/>
                </p:cNvCxnSpPr>
                <p:nvPr/>
              </p:nvCxnSpPr>
              <p:spPr>
                <a:xfrm flipH="1">
                  <a:off x="6183786" y="4916802"/>
                  <a:ext cx="232477" cy="1071551"/>
                </a:xfrm>
                <a:prstGeom prst="straightConnector1">
                  <a:avLst/>
                </a:prstGeom>
                <a:ln>
                  <a:solidFill>
                    <a:srgbClr val="00B050"/>
                  </a:solidFill>
                  <a:tailEnd type="triangle"/>
                </a:ln>
              </p:spPr>
              <p:style>
                <a:lnRef idx="3">
                  <a:schemeClr val="accent1"/>
                </a:lnRef>
                <a:fillRef idx="0">
                  <a:schemeClr val="accent1"/>
                </a:fillRef>
                <a:effectRef idx="2">
                  <a:schemeClr val="accent1"/>
                </a:effectRef>
                <a:fontRef idx="minor">
                  <a:schemeClr val="tx1"/>
                </a:fontRef>
              </p:style>
            </p:cxnSp>
            <p:cxnSp>
              <p:nvCxnSpPr>
                <p:cNvPr id="36" name="Straight Arrow Connector 18">
                  <a:extLst>
                    <a:ext uri="{FF2B5EF4-FFF2-40B4-BE49-F238E27FC236}">
                      <a16:creationId xmlns:a16="http://schemas.microsoft.com/office/drawing/2014/main" id="{98399E66-FF23-52C5-6172-B53B7918EAD6}"/>
                    </a:ext>
                  </a:extLst>
                </p:cNvPr>
                <p:cNvCxnSpPr>
                  <a:cxnSpLocks/>
                </p:cNvCxnSpPr>
                <p:nvPr/>
              </p:nvCxnSpPr>
              <p:spPr>
                <a:xfrm>
                  <a:off x="7152358" y="4916802"/>
                  <a:ext cx="397277" cy="1014864"/>
                </a:xfrm>
                <a:prstGeom prst="straightConnector1">
                  <a:avLst/>
                </a:prstGeom>
                <a:ln>
                  <a:solidFill>
                    <a:srgbClr val="00B050"/>
                  </a:solidFill>
                  <a:tailEnd type="triangle"/>
                </a:ln>
              </p:spPr>
              <p:style>
                <a:lnRef idx="3">
                  <a:schemeClr val="accent1"/>
                </a:lnRef>
                <a:fillRef idx="0">
                  <a:schemeClr val="accent1"/>
                </a:fillRef>
                <a:effectRef idx="2">
                  <a:schemeClr val="accent1"/>
                </a:effectRef>
                <a:fontRef idx="minor">
                  <a:schemeClr val="tx1"/>
                </a:fontRef>
              </p:style>
            </p:cxnSp>
          </p:grpSp>
          <p:grpSp>
            <p:nvGrpSpPr>
              <p:cNvPr id="29" name="Gruppo 28">
                <a:extLst>
                  <a:ext uri="{FF2B5EF4-FFF2-40B4-BE49-F238E27FC236}">
                    <a16:creationId xmlns:a16="http://schemas.microsoft.com/office/drawing/2014/main" id="{7006E3F7-1483-FEFE-92D2-1A118CDBED7C}"/>
                  </a:ext>
                </a:extLst>
              </p:cNvPr>
              <p:cNvGrpSpPr/>
              <p:nvPr/>
            </p:nvGrpSpPr>
            <p:grpSpPr>
              <a:xfrm>
                <a:off x="5789500" y="3255007"/>
                <a:ext cx="1936407" cy="832999"/>
                <a:chOff x="5785348" y="5524231"/>
                <a:chExt cx="1936407" cy="832999"/>
              </a:xfrm>
            </p:grpSpPr>
            <p:sp>
              <p:nvSpPr>
                <p:cNvPr id="30" name="TextBox 14">
                  <a:extLst>
                    <a:ext uri="{FF2B5EF4-FFF2-40B4-BE49-F238E27FC236}">
                      <a16:creationId xmlns:a16="http://schemas.microsoft.com/office/drawing/2014/main" id="{DA947841-A98F-B2A4-1F56-E619F26C1CFD}"/>
                    </a:ext>
                  </a:extLst>
                </p:cNvPr>
                <p:cNvSpPr txBox="1"/>
                <p:nvPr/>
              </p:nvSpPr>
              <p:spPr>
                <a:xfrm>
                  <a:off x="6391978" y="6018676"/>
                  <a:ext cx="723147" cy="338554"/>
                </a:xfrm>
                <a:prstGeom prst="rect">
                  <a:avLst/>
                </a:prstGeom>
                <a:solidFill>
                  <a:schemeClr val="bg1"/>
                </a:solidFill>
                <a:ln w="19050">
                  <a:solidFill>
                    <a:srgbClr val="00B050"/>
                  </a:solidFill>
                </a:ln>
              </p:spPr>
              <p:txBody>
                <a:bodyPr wrap="none" rtlCol="0">
                  <a:spAutoFit/>
                </a:bodyPr>
                <a:lstStyle/>
                <a:p>
                  <a:r>
                    <a:rPr lang="en-US" sz="1600" dirty="0">
                      <a:latin typeface="Abadi" panose="020B0604020104020204" pitchFamily="34" charset="0"/>
                    </a:rPr>
                    <a:t>Macor</a:t>
                  </a:r>
                </a:p>
              </p:txBody>
            </p:sp>
            <p:cxnSp>
              <p:nvCxnSpPr>
                <p:cNvPr id="31" name="Straight Arrow Connector 21">
                  <a:extLst>
                    <a:ext uri="{FF2B5EF4-FFF2-40B4-BE49-F238E27FC236}">
                      <a16:creationId xmlns:a16="http://schemas.microsoft.com/office/drawing/2014/main" id="{CF825923-FC8F-580D-D716-A532A85D6F32}"/>
                    </a:ext>
                  </a:extLst>
                </p:cNvPr>
                <p:cNvCxnSpPr>
                  <a:cxnSpLocks/>
                  <a:stCxn id="30" idx="1"/>
                </p:cNvCxnSpPr>
                <p:nvPr/>
              </p:nvCxnSpPr>
              <p:spPr>
                <a:xfrm flipH="1" flipV="1">
                  <a:off x="5785348" y="5552573"/>
                  <a:ext cx="606630" cy="635380"/>
                </a:xfrm>
                <a:prstGeom prst="straightConnector1">
                  <a:avLst/>
                </a:prstGeom>
                <a:ln>
                  <a:solidFill>
                    <a:srgbClr val="00B050"/>
                  </a:solidFill>
                  <a:tailEnd type="triangle"/>
                </a:ln>
              </p:spPr>
              <p:style>
                <a:lnRef idx="3">
                  <a:schemeClr val="accent1"/>
                </a:lnRef>
                <a:fillRef idx="0">
                  <a:schemeClr val="accent1"/>
                </a:fillRef>
                <a:effectRef idx="2">
                  <a:schemeClr val="accent1"/>
                </a:effectRef>
                <a:fontRef idx="minor">
                  <a:schemeClr val="tx1"/>
                </a:fontRef>
              </p:style>
            </p:cxnSp>
            <p:cxnSp>
              <p:nvCxnSpPr>
                <p:cNvPr id="33" name="Straight Arrow Connector 22">
                  <a:extLst>
                    <a:ext uri="{FF2B5EF4-FFF2-40B4-BE49-F238E27FC236}">
                      <a16:creationId xmlns:a16="http://schemas.microsoft.com/office/drawing/2014/main" id="{31F1B2F7-48A2-A10E-089A-0EB3F33247D6}"/>
                    </a:ext>
                  </a:extLst>
                </p:cNvPr>
                <p:cNvCxnSpPr>
                  <a:cxnSpLocks/>
                  <a:stCxn id="30" idx="3"/>
                </p:cNvCxnSpPr>
                <p:nvPr/>
              </p:nvCxnSpPr>
              <p:spPr>
                <a:xfrm flipV="1">
                  <a:off x="7115125" y="5524231"/>
                  <a:ext cx="606630" cy="663722"/>
                </a:xfrm>
                <a:prstGeom prst="straightConnector1">
                  <a:avLst/>
                </a:prstGeom>
                <a:ln>
                  <a:solidFill>
                    <a:srgbClr val="00B050"/>
                  </a:solidFill>
                  <a:tailEnd type="triangle"/>
                </a:ln>
              </p:spPr>
              <p:style>
                <a:lnRef idx="3">
                  <a:schemeClr val="accent1"/>
                </a:lnRef>
                <a:fillRef idx="0">
                  <a:schemeClr val="accent1"/>
                </a:fillRef>
                <a:effectRef idx="2">
                  <a:schemeClr val="accent1"/>
                </a:effectRef>
                <a:fontRef idx="minor">
                  <a:schemeClr val="tx1"/>
                </a:fontRef>
              </p:style>
            </p:cxnSp>
          </p:grpSp>
        </p:grpSp>
      </p:grpSp>
      <p:sp>
        <p:nvSpPr>
          <p:cNvPr id="39" name="Rectangle 52">
            <a:extLst>
              <a:ext uri="{FF2B5EF4-FFF2-40B4-BE49-F238E27FC236}">
                <a16:creationId xmlns:a16="http://schemas.microsoft.com/office/drawing/2014/main" id="{F7EB6B61-E814-CFEE-35EB-70A667BF7B9B}"/>
              </a:ext>
            </a:extLst>
          </p:cNvPr>
          <p:cNvSpPr/>
          <p:nvPr/>
        </p:nvSpPr>
        <p:spPr>
          <a:xfrm>
            <a:off x="411748" y="3160820"/>
            <a:ext cx="3325527" cy="369332"/>
          </a:xfrm>
          <a:prstGeom prst="rect">
            <a:avLst/>
          </a:prstGeom>
          <a:solidFill>
            <a:srgbClr val="FFFF00"/>
          </a:solidFill>
          <a:ln w="19050">
            <a:solidFill>
              <a:schemeClr val="tx1"/>
            </a:solidFill>
          </a:ln>
          <a:effectLst>
            <a:outerShdw blurRad="165100" dist="38100" dir="2700000" sx="101000" sy="101000" algn="tl" rotWithShape="0">
              <a:prstClr val="black">
                <a:alpha val="40000"/>
              </a:prstClr>
            </a:outerShdw>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solidFill>
                  <a:prstClr val="black"/>
                </a:solidFill>
                <a:effectLst/>
                <a:uLnTx/>
                <a:uFillTx/>
                <a:latin typeface="Calibri"/>
                <a:ea typeface="+mn-ea"/>
                <a:cs typeface="+mn-cs"/>
              </a:rPr>
              <a:t>150 Hz repetition rate discharges </a:t>
            </a:r>
            <a:endParaRPr kumimoji="0" lang="it-IT" sz="1800" u="none" strike="noStrike" kern="1200" cap="none" spc="0" normalizeH="0" baseline="0" noProof="0" dirty="0">
              <a:ln>
                <a:noFill/>
              </a:ln>
              <a:solidFill>
                <a:prstClr val="black"/>
              </a:solidFill>
              <a:effectLst/>
              <a:uLnTx/>
              <a:uFillTx/>
              <a:latin typeface="Calibri"/>
              <a:ea typeface="+mn-ea"/>
              <a:cs typeface="+mn-cs"/>
            </a:endParaRPr>
          </a:p>
        </p:txBody>
      </p:sp>
      <p:grpSp>
        <p:nvGrpSpPr>
          <p:cNvPr id="41" name="Group 27">
            <a:extLst>
              <a:ext uri="{FF2B5EF4-FFF2-40B4-BE49-F238E27FC236}">
                <a16:creationId xmlns:a16="http://schemas.microsoft.com/office/drawing/2014/main" id="{570C9CD4-7AE2-BE89-ED16-2A7D7A3E1634}"/>
              </a:ext>
            </a:extLst>
          </p:cNvPr>
          <p:cNvGrpSpPr/>
          <p:nvPr/>
        </p:nvGrpSpPr>
        <p:grpSpPr>
          <a:xfrm>
            <a:off x="0" y="6324600"/>
            <a:ext cx="7507224" cy="538480"/>
            <a:chOff x="0" y="6324600"/>
            <a:chExt cx="7507224" cy="538480"/>
          </a:xfrm>
        </p:grpSpPr>
        <p:pic>
          <p:nvPicPr>
            <p:cNvPr id="42" name="Immagine 7">
              <a:extLst>
                <a:ext uri="{FF2B5EF4-FFF2-40B4-BE49-F238E27FC236}">
                  <a16:creationId xmlns:a16="http://schemas.microsoft.com/office/drawing/2014/main" id="{0C000F5A-564C-491B-F246-355C9637BEB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75" t="28832" r="1573" b="30255"/>
            <a:stretch/>
          </p:blipFill>
          <p:spPr>
            <a:xfrm>
              <a:off x="0" y="6324600"/>
              <a:ext cx="1542496" cy="538480"/>
            </a:xfrm>
            <a:prstGeom prst="rect">
              <a:avLst/>
            </a:prstGeom>
            <a:ln w="19050">
              <a:noFill/>
            </a:ln>
          </p:spPr>
        </p:pic>
        <p:sp>
          <p:nvSpPr>
            <p:cNvPr id="45" name="Rectangle 33">
              <a:extLst>
                <a:ext uri="{FF2B5EF4-FFF2-40B4-BE49-F238E27FC236}">
                  <a16:creationId xmlns:a16="http://schemas.microsoft.com/office/drawing/2014/main" id="{15F162FF-7DBB-13E1-F870-3B8024F6AA32}"/>
                </a:ext>
              </a:extLst>
            </p:cNvPr>
            <p:cNvSpPr/>
            <p:nvPr/>
          </p:nvSpPr>
          <p:spPr>
            <a:xfrm>
              <a:off x="1660966" y="6424563"/>
              <a:ext cx="5846258" cy="369332"/>
            </a:xfrm>
            <a:prstGeom prst="rect">
              <a:avLst/>
            </a:prstGeom>
          </p:spPr>
          <p:txBody>
            <a:bodyPr wrap="square">
              <a:spAutoFit/>
            </a:bodyPr>
            <a:lstStyle/>
            <a:p>
              <a:r>
                <a:rPr lang="en-US" b="1" dirty="0"/>
                <a:t>Sapienza Università di Roma |Thursday 13.11.2025</a:t>
              </a:r>
              <a:endParaRPr lang="it-IT" b="1" dirty="0">
                <a:latin typeface="Arial" panose="020B0604020202020204" pitchFamily="34" charset="0"/>
                <a:cs typeface="Arial" panose="020B0604020202020204" pitchFamily="34" charset="0"/>
              </a:endParaRPr>
            </a:p>
          </p:txBody>
        </p:sp>
      </p:grpSp>
      <p:sp>
        <p:nvSpPr>
          <p:cNvPr id="2" name="Rectangle 34">
            <a:extLst>
              <a:ext uri="{FF2B5EF4-FFF2-40B4-BE49-F238E27FC236}">
                <a16:creationId xmlns:a16="http://schemas.microsoft.com/office/drawing/2014/main" id="{23489604-25BD-EC7B-3C74-AD3B0D0CC462}"/>
              </a:ext>
            </a:extLst>
          </p:cNvPr>
          <p:cNvSpPr/>
          <p:nvPr/>
        </p:nvSpPr>
        <p:spPr>
          <a:xfrm>
            <a:off x="11045952" y="6424563"/>
            <a:ext cx="1033272" cy="369332"/>
          </a:xfrm>
          <a:prstGeom prst="rect">
            <a:avLst/>
          </a:prstGeom>
        </p:spPr>
        <p:txBody>
          <a:bodyPr wrap="square">
            <a:spAutoFit/>
          </a:bodyPr>
          <a:lstStyle/>
          <a:p>
            <a:pPr eaLnBrk="0" fontAlgn="base" hangingPunct="0">
              <a:spcBef>
                <a:spcPct val="0"/>
              </a:spcBef>
              <a:spcAft>
                <a:spcPct val="0"/>
              </a:spcAft>
            </a:pPr>
            <a:r>
              <a:rPr lang="it-IT" dirty="0">
                <a:latin typeface="Arial" pitchFamily="34" charset="0"/>
                <a:cs typeface="Arial" pitchFamily="34" charset="0"/>
              </a:rPr>
              <a:t>Pag. 10</a:t>
            </a:r>
          </a:p>
        </p:txBody>
      </p:sp>
      <p:pic>
        <p:nvPicPr>
          <p:cNvPr id="7" name="Immagine 6">
            <a:extLst>
              <a:ext uri="{FF2B5EF4-FFF2-40B4-BE49-F238E27FC236}">
                <a16:creationId xmlns:a16="http://schemas.microsoft.com/office/drawing/2014/main" id="{7E6A2F67-CE8C-AA6D-A649-C8E4027FB543}"/>
              </a:ext>
            </a:extLst>
          </p:cNvPr>
          <p:cNvPicPr>
            <a:picLocks noChangeAspect="1"/>
          </p:cNvPicPr>
          <p:nvPr/>
        </p:nvPicPr>
        <p:blipFill>
          <a:blip r:embed="rId7"/>
          <a:stretch>
            <a:fillRect/>
          </a:stretch>
        </p:blipFill>
        <p:spPr>
          <a:xfrm>
            <a:off x="272709" y="3514010"/>
            <a:ext cx="4764932" cy="2754343"/>
          </a:xfrm>
          <a:prstGeom prst="rect">
            <a:avLst/>
          </a:prstGeom>
        </p:spPr>
      </p:pic>
    </p:spTree>
    <p:extLst>
      <p:ext uri="{BB962C8B-B14F-4D97-AF65-F5344CB8AC3E}">
        <p14:creationId xmlns:p14="http://schemas.microsoft.com/office/powerpoint/2010/main" val="1264630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8" name="Immagine 6">
            <a:extLst>
              <a:ext uri="{FF2B5EF4-FFF2-40B4-BE49-F238E27FC236}">
                <a16:creationId xmlns:a16="http://schemas.microsoft.com/office/drawing/2014/main" id="{25A792FF-7510-657D-B3B3-D802323DAFB5}"/>
              </a:ext>
            </a:extLst>
          </p:cNvPr>
          <p:cNvPicPr>
            <a:picLocks noChangeAspect="1"/>
          </p:cNvPicPr>
          <p:nvPr/>
        </p:nvPicPr>
        <p:blipFill>
          <a:blip r:embed="rId4">
            <a:lum/>
            <a:alphaModFix/>
          </a:blip>
          <a:srcRect/>
          <a:stretch>
            <a:fillRect/>
          </a:stretch>
        </p:blipFill>
        <p:spPr>
          <a:xfrm>
            <a:off x="258785" y="1046280"/>
            <a:ext cx="5714466" cy="2519922"/>
          </a:xfrm>
          <a:prstGeom prst="rect">
            <a:avLst/>
          </a:prstGeom>
          <a:noFill/>
          <a:ln>
            <a:noFill/>
          </a:ln>
          <a:effectLst>
            <a:outerShdw dist="101823" dir="2700000" sx="1000" sy="1000" algn="tl">
              <a:srgbClr val="808080"/>
            </a:outerShdw>
          </a:effectLst>
        </p:spPr>
      </p:pic>
      <p:grpSp>
        <p:nvGrpSpPr>
          <p:cNvPr id="6" name="Group 5"/>
          <p:cNvGrpSpPr/>
          <p:nvPr/>
        </p:nvGrpSpPr>
        <p:grpSpPr>
          <a:xfrm>
            <a:off x="284091" y="836410"/>
            <a:ext cx="5687816" cy="2845534"/>
            <a:chOff x="295361" y="455394"/>
            <a:chExt cx="5687816" cy="2845534"/>
          </a:xfrm>
        </p:grpSpPr>
        <p:grpSp>
          <p:nvGrpSpPr>
            <p:cNvPr id="4" name="Group 3"/>
            <p:cNvGrpSpPr/>
            <p:nvPr/>
          </p:nvGrpSpPr>
          <p:grpSpPr>
            <a:xfrm>
              <a:off x="295361" y="455394"/>
              <a:ext cx="4302760" cy="952500"/>
              <a:chOff x="2006600" y="800100"/>
              <a:chExt cx="4302760" cy="952500"/>
            </a:xfrm>
          </p:grpSpPr>
          <p:sp>
            <p:nvSpPr>
              <p:cNvPr id="2" name="Rectangle 1"/>
              <p:cNvSpPr/>
              <p:nvPr/>
            </p:nvSpPr>
            <p:spPr>
              <a:xfrm>
                <a:off x="2006600" y="800100"/>
                <a:ext cx="2921000" cy="952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9" name="Rectangle 58"/>
              <p:cNvSpPr/>
              <p:nvPr/>
            </p:nvSpPr>
            <p:spPr>
              <a:xfrm>
                <a:off x="4871801" y="1030389"/>
                <a:ext cx="1437559" cy="425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 name="Group 2"/>
            <p:cNvGrpSpPr/>
            <p:nvPr/>
          </p:nvGrpSpPr>
          <p:grpSpPr>
            <a:xfrm>
              <a:off x="3438137" y="1495448"/>
              <a:ext cx="2545040" cy="1805480"/>
              <a:chOff x="5095280" y="1840039"/>
              <a:chExt cx="2545040" cy="1805480"/>
            </a:xfrm>
          </p:grpSpPr>
          <p:sp>
            <p:nvSpPr>
              <p:cNvPr id="62" name="Rectangle 61"/>
              <p:cNvSpPr/>
              <p:nvPr/>
            </p:nvSpPr>
            <p:spPr>
              <a:xfrm>
                <a:off x="5461861" y="1840039"/>
                <a:ext cx="990600" cy="1805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3" name="Rectangle 62"/>
              <p:cNvSpPr/>
              <p:nvPr/>
            </p:nvSpPr>
            <p:spPr>
              <a:xfrm>
                <a:off x="6320970" y="1982357"/>
                <a:ext cx="1319350" cy="1507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4" name="Rectangle 63"/>
              <p:cNvSpPr/>
              <p:nvPr/>
            </p:nvSpPr>
            <p:spPr>
              <a:xfrm>
                <a:off x="5095280" y="3185160"/>
                <a:ext cx="990600" cy="304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pic>
        <p:nvPicPr>
          <p:cNvPr id="66" name="Picture 65"/>
          <p:cNvPicPr>
            <a:picLocks noChangeAspect="1"/>
          </p:cNvPicPr>
          <p:nvPr/>
        </p:nvPicPr>
        <p:blipFill rotWithShape="1">
          <a:blip r:embed="rId5" cstate="print">
            <a:extLst>
              <a:ext uri="{28A0092B-C50C-407E-A947-70E740481C1C}">
                <a14:useLocalDpi xmlns:a14="http://schemas.microsoft.com/office/drawing/2010/main" val="0"/>
              </a:ext>
            </a:extLst>
          </a:blip>
          <a:srcRect l="29650" t="14912" r="30350" b="15614"/>
          <a:stretch/>
        </p:blipFill>
        <p:spPr>
          <a:xfrm rot="594030">
            <a:off x="3895300" y="1008151"/>
            <a:ext cx="755755" cy="984470"/>
          </a:xfrm>
          <a:prstGeom prst="rect">
            <a:avLst/>
          </a:prstGeom>
        </p:spPr>
      </p:pic>
      <p:grpSp>
        <p:nvGrpSpPr>
          <p:cNvPr id="18" name="Group 17"/>
          <p:cNvGrpSpPr/>
          <p:nvPr/>
        </p:nvGrpSpPr>
        <p:grpSpPr>
          <a:xfrm>
            <a:off x="3751037" y="1508881"/>
            <a:ext cx="1110523" cy="368582"/>
            <a:chOff x="3751037" y="1126865"/>
            <a:chExt cx="1110523" cy="368582"/>
          </a:xfrm>
        </p:grpSpPr>
        <p:cxnSp>
          <p:nvCxnSpPr>
            <p:cNvPr id="9" name="Straight Connector 8"/>
            <p:cNvCxnSpPr/>
            <p:nvPr/>
          </p:nvCxnSpPr>
          <p:spPr>
            <a:xfrm flipV="1">
              <a:off x="4569556" y="1126865"/>
              <a:ext cx="292004" cy="10049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3751037" y="1400275"/>
              <a:ext cx="310423" cy="95172"/>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5" name="Rectangle 64"/>
          <p:cNvSpPr/>
          <p:nvPr/>
        </p:nvSpPr>
        <p:spPr>
          <a:xfrm>
            <a:off x="3864295" y="1947191"/>
            <a:ext cx="1088760" cy="230832"/>
          </a:xfrm>
          <a:prstGeom prst="rect">
            <a:avLst/>
          </a:prstGeom>
        </p:spPr>
        <p:txBody>
          <a:bodyPr wrap="none">
            <a:spAutoFit/>
          </a:bodyPr>
          <a:lstStyle/>
          <a:p>
            <a:r>
              <a:rPr lang="it-IT" sz="900" b="1" dirty="0">
                <a:latin typeface="Arial" panose="020B0604020202020204" pitchFamily="34" charset="0"/>
                <a:cs typeface="Arial" panose="020B0604020202020204" pitchFamily="34" charset="0"/>
              </a:rPr>
              <a:t>Plasma capillary</a:t>
            </a:r>
            <a:endParaRPr lang="it-IT" sz="900" dirty="0"/>
          </a:p>
        </p:txBody>
      </p:sp>
      <p:grpSp>
        <p:nvGrpSpPr>
          <p:cNvPr id="88" name="Group 87"/>
          <p:cNvGrpSpPr/>
          <p:nvPr/>
        </p:nvGrpSpPr>
        <p:grpSpPr>
          <a:xfrm>
            <a:off x="2732029" y="616999"/>
            <a:ext cx="9049664" cy="3012222"/>
            <a:chOff x="2731575" y="600524"/>
            <a:chExt cx="9049664" cy="3012222"/>
          </a:xfrm>
        </p:grpSpPr>
        <p:grpSp>
          <p:nvGrpSpPr>
            <p:cNvPr id="85" name="Group 84"/>
            <p:cNvGrpSpPr/>
            <p:nvPr/>
          </p:nvGrpSpPr>
          <p:grpSpPr>
            <a:xfrm>
              <a:off x="2731575" y="600524"/>
              <a:ext cx="9049664" cy="3012222"/>
              <a:chOff x="2731575" y="600524"/>
              <a:chExt cx="9049664" cy="3012222"/>
            </a:xfrm>
          </p:grpSpPr>
          <p:grpSp>
            <p:nvGrpSpPr>
              <p:cNvPr id="38" name="Group 37"/>
              <p:cNvGrpSpPr/>
              <p:nvPr/>
            </p:nvGrpSpPr>
            <p:grpSpPr>
              <a:xfrm>
                <a:off x="5983177" y="600524"/>
                <a:ext cx="5798062" cy="3012222"/>
                <a:chOff x="4716485" y="3285906"/>
                <a:chExt cx="5798062" cy="3012222"/>
              </a:xfrm>
            </p:grpSpPr>
            <p:grpSp>
              <p:nvGrpSpPr>
                <p:cNvPr id="17" name="Group 16"/>
                <p:cNvGrpSpPr/>
                <p:nvPr/>
              </p:nvGrpSpPr>
              <p:grpSpPr>
                <a:xfrm>
                  <a:off x="4716485" y="3452594"/>
                  <a:ext cx="5724392" cy="2845534"/>
                  <a:chOff x="4716485" y="3452594"/>
                  <a:chExt cx="5724392" cy="2845534"/>
                </a:xfrm>
              </p:grpSpPr>
              <p:pic>
                <p:nvPicPr>
                  <p:cNvPr id="43" name="Immagine 6">
                    <a:extLst>
                      <a:ext uri="{FF2B5EF4-FFF2-40B4-BE49-F238E27FC236}">
                        <a16:creationId xmlns:a16="http://schemas.microsoft.com/office/drawing/2014/main" id="{25A792FF-7510-657D-B3B3-D802323DAFB5}"/>
                      </a:ext>
                    </a:extLst>
                  </p:cNvPr>
                  <p:cNvPicPr>
                    <a:picLocks noChangeAspect="1"/>
                  </p:cNvPicPr>
                  <p:nvPr/>
                </p:nvPicPr>
                <p:blipFill>
                  <a:blip r:embed="rId4">
                    <a:lum/>
                    <a:alphaModFix/>
                  </a:blip>
                  <a:srcRect/>
                  <a:stretch>
                    <a:fillRect/>
                  </a:stretch>
                </p:blipFill>
                <p:spPr>
                  <a:xfrm>
                    <a:off x="4716485" y="3661464"/>
                    <a:ext cx="5714466" cy="2519922"/>
                  </a:xfrm>
                  <a:prstGeom prst="rect">
                    <a:avLst/>
                  </a:prstGeom>
                  <a:noFill/>
                  <a:ln>
                    <a:noFill/>
                  </a:ln>
                  <a:effectLst>
                    <a:outerShdw dist="101823" dir="2700000" sx="1000" sy="1000" algn="tl">
                      <a:srgbClr val="808080"/>
                    </a:outerShdw>
                  </a:effectLst>
                </p:spPr>
              </p:pic>
              <p:grpSp>
                <p:nvGrpSpPr>
                  <p:cNvPr id="44" name="Group 43"/>
                  <p:cNvGrpSpPr/>
                  <p:nvPr/>
                </p:nvGrpSpPr>
                <p:grpSpPr>
                  <a:xfrm>
                    <a:off x="4753061" y="3452594"/>
                    <a:ext cx="5687816" cy="2845534"/>
                    <a:chOff x="295361" y="455394"/>
                    <a:chExt cx="5687816" cy="2845534"/>
                  </a:xfrm>
                </p:grpSpPr>
                <p:grpSp>
                  <p:nvGrpSpPr>
                    <p:cNvPr id="45" name="Group 44"/>
                    <p:cNvGrpSpPr/>
                    <p:nvPr/>
                  </p:nvGrpSpPr>
                  <p:grpSpPr>
                    <a:xfrm>
                      <a:off x="295361" y="455394"/>
                      <a:ext cx="4302760" cy="952500"/>
                      <a:chOff x="2006600" y="800100"/>
                      <a:chExt cx="4302760" cy="952500"/>
                    </a:xfrm>
                  </p:grpSpPr>
                  <p:sp>
                    <p:nvSpPr>
                      <p:cNvPr id="50" name="Rectangle 49"/>
                      <p:cNvSpPr/>
                      <p:nvPr/>
                    </p:nvSpPr>
                    <p:spPr>
                      <a:xfrm>
                        <a:off x="2006600" y="800100"/>
                        <a:ext cx="2921000" cy="952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Rectangle 50"/>
                      <p:cNvSpPr/>
                      <p:nvPr/>
                    </p:nvSpPr>
                    <p:spPr>
                      <a:xfrm>
                        <a:off x="4871801" y="1030389"/>
                        <a:ext cx="1437559" cy="425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6" name="Group 45"/>
                    <p:cNvGrpSpPr/>
                    <p:nvPr/>
                  </p:nvGrpSpPr>
                  <p:grpSpPr>
                    <a:xfrm>
                      <a:off x="3438137" y="1495448"/>
                      <a:ext cx="2545040" cy="1805480"/>
                      <a:chOff x="5095280" y="1840039"/>
                      <a:chExt cx="2545040" cy="1805480"/>
                    </a:xfrm>
                  </p:grpSpPr>
                  <p:sp>
                    <p:nvSpPr>
                      <p:cNvPr id="47" name="Rectangle 46"/>
                      <p:cNvSpPr/>
                      <p:nvPr/>
                    </p:nvSpPr>
                    <p:spPr>
                      <a:xfrm>
                        <a:off x="5461861" y="1840039"/>
                        <a:ext cx="990600" cy="1805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Rectangle 47"/>
                      <p:cNvSpPr/>
                      <p:nvPr/>
                    </p:nvSpPr>
                    <p:spPr>
                      <a:xfrm>
                        <a:off x="6320970" y="1982357"/>
                        <a:ext cx="1319350" cy="1507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Rectangle 48"/>
                      <p:cNvSpPr/>
                      <p:nvPr/>
                    </p:nvSpPr>
                    <p:spPr>
                      <a:xfrm>
                        <a:off x="5095280" y="3185160"/>
                        <a:ext cx="990600" cy="304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pic>
                <p:nvPicPr>
                  <p:cNvPr id="52" name="Picture 51"/>
                  <p:cNvPicPr>
                    <a:picLocks noChangeAspect="1"/>
                  </p:cNvPicPr>
                  <p:nvPr/>
                </p:nvPicPr>
                <p:blipFill rotWithShape="1">
                  <a:blip r:embed="rId5" cstate="print">
                    <a:extLst>
                      <a:ext uri="{28A0092B-C50C-407E-A947-70E740481C1C}">
                        <a14:useLocalDpi xmlns:a14="http://schemas.microsoft.com/office/drawing/2010/main" val="0"/>
                      </a:ext>
                    </a:extLst>
                  </a:blip>
                  <a:srcRect l="29650" t="14912" r="30350" b="15614"/>
                  <a:stretch/>
                </p:blipFill>
                <p:spPr>
                  <a:xfrm rot="594030">
                    <a:off x="8353000" y="3623335"/>
                    <a:ext cx="755755" cy="984470"/>
                  </a:xfrm>
                  <a:prstGeom prst="rect">
                    <a:avLst/>
                  </a:prstGeom>
                </p:spPr>
              </p:pic>
              <p:grpSp>
                <p:nvGrpSpPr>
                  <p:cNvPr id="53" name="Group 52"/>
                  <p:cNvGrpSpPr/>
                  <p:nvPr/>
                </p:nvGrpSpPr>
                <p:grpSpPr>
                  <a:xfrm>
                    <a:off x="8208737" y="4124065"/>
                    <a:ext cx="1110523" cy="368582"/>
                    <a:chOff x="3751037" y="1126865"/>
                    <a:chExt cx="1110523" cy="368582"/>
                  </a:xfrm>
                </p:grpSpPr>
                <p:cxnSp>
                  <p:nvCxnSpPr>
                    <p:cNvPr id="60" name="Straight Connector 59"/>
                    <p:cNvCxnSpPr/>
                    <p:nvPr/>
                  </p:nvCxnSpPr>
                  <p:spPr>
                    <a:xfrm flipV="1">
                      <a:off x="4569556" y="1126865"/>
                      <a:ext cx="292004" cy="10049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3751037" y="1400275"/>
                      <a:ext cx="310423" cy="95172"/>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7231380" y="3612035"/>
                    <a:ext cx="2867054" cy="1381605"/>
                    <a:chOff x="2773680" y="614835"/>
                    <a:chExt cx="2867054" cy="1381605"/>
                  </a:xfrm>
                </p:grpSpPr>
                <p:sp>
                  <p:nvSpPr>
                    <p:cNvPr id="69" name="Rectangle 68"/>
                    <p:cNvSpPr/>
                    <p:nvPr/>
                  </p:nvSpPr>
                  <p:spPr>
                    <a:xfrm>
                      <a:off x="2773680" y="1227355"/>
                      <a:ext cx="1132568" cy="769085"/>
                    </a:xfrm>
                    <a:prstGeom prst="rect">
                      <a:avLst/>
                    </a:prstGeom>
                    <a:solidFill>
                      <a:schemeClr val="accent1">
                        <a:lumMod val="40000"/>
                        <a:lumOff val="6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 name="Rectangle 69"/>
                    <p:cNvSpPr/>
                    <p:nvPr/>
                  </p:nvSpPr>
                  <p:spPr>
                    <a:xfrm>
                      <a:off x="4650540" y="614835"/>
                      <a:ext cx="990194" cy="769085"/>
                    </a:xfrm>
                    <a:prstGeom prst="rect">
                      <a:avLst/>
                    </a:prstGeom>
                    <a:solidFill>
                      <a:schemeClr val="accent1">
                        <a:lumMod val="40000"/>
                        <a:lumOff val="6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71" name="Rectangle 70"/>
                  <p:cNvSpPr/>
                  <p:nvPr/>
                </p:nvSpPr>
                <p:spPr>
                  <a:xfrm>
                    <a:off x="8321995" y="4562375"/>
                    <a:ext cx="1088760" cy="230832"/>
                  </a:xfrm>
                  <a:prstGeom prst="rect">
                    <a:avLst/>
                  </a:prstGeom>
                </p:spPr>
                <p:txBody>
                  <a:bodyPr wrap="none">
                    <a:spAutoFit/>
                  </a:bodyPr>
                  <a:lstStyle/>
                  <a:p>
                    <a:r>
                      <a:rPr lang="it-IT" sz="900" b="1" dirty="0">
                        <a:latin typeface="Arial" panose="020B0604020202020204" pitchFamily="34" charset="0"/>
                        <a:cs typeface="Arial" panose="020B0604020202020204" pitchFamily="34" charset="0"/>
                      </a:rPr>
                      <a:t>Plasma capillary</a:t>
                    </a:r>
                    <a:endParaRPr lang="it-IT" sz="900" dirty="0"/>
                  </a:p>
                </p:txBody>
              </p:sp>
            </p:grpSp>
            <p:grpSp>
              <p:nvGrpSpPr>
                <p:cNvPr id="22" name="Group 21"/>
                <p:cNvGrpSpPr/>
                <p:nvPr/>
              </p:nvGrpSpPr>
              <p:grpSpPr>
                <a:xfrm>
                  <a:off x="7082533" y="3512374"/>
                  <a:ext cx="3337037" cy="1814255"/>
                  <a:chOff x="7082533" y="3512374"/>
                  <a:chExt cx="3337037" cy="1814255"/>
                </a:xfrm>
              </p:grpSpPr>
              <p:sp>
                <p:nvSpPr>
                  <p:cNvPr id="19" name="Rectangle 18"/>
                  <p:cNvSpPr/>
                  <p:nvPr/>
                </p:nvSpPr>
                <p:spPr>
                  <a:xfrm>
                    <a:off x="7082533" y="3512374"/>
                    <a:ext cx="3023521" cy="1814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7" name="Rectangle 76"/>
                  <p:cNvSpPr/>
                  <p:nvPr/>
                </p:nvSpPr>
                <p:spPr>
                  <a:xfrm>
                    <a:off x="8651418" y="4264328"/>
                    <a:ext cx="1768152" cy="487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7" name="Group 36"/>
                <p:cNvGrpSpPr/>
                <p:nvPr/>
              </p:nvGrpSpPr>
              <p:grpSpPr>
                <a:xfrm>
                  <a:off x="7082533" y="3290602"/>
                  <a:ext cx="3245915" cy="2038893"/>
                  <a:chOff x="7082533" y="3290602"/>
                  <a:chExt cx="3245915" cy="2038893"/>
                </a:xfrm>
              </p:grpSpPr>
              <p:pic>
                <p:nvPicPr>
                  <p:cNvPr id="41" name="Picture 40"/>
                  <p:cNvPicPr>
                    <a:picLocks noChangeAspect="1"/>
                  </p:cNvPicPr>
                  <p:nvPr/>
                </p:nvPicPr>
                <p:blipFill rotWithShape="1">
                  <a:blip r:embed="rId6" cstate="print">
                    <a:extLst>
                      <a:ext uri="{28A0092B-C50C-407E-A947-70E740481C1C}">
                        <a14:useLocalDpi xmlns:a14="http://schemas.microsoft.com/office/drawing/2010/main" val="0"/>
                      </a:ext>
                    </a:extLst>
                  </a:blip>
                  <a:srcRect l="71125" t="5421" r="2630" b="64407"/>
                  <a:stretch/>
                </p:blipFill>
                <p:spPr>
                  <a:xfrm rot="717048">
                    <a:off x="7423077" y="3290602"/>
                    <a:ext cx="2507680" cy="2038893"/>
                  </a:xfrm>
                  <a:prstGeom prst="rect">
                    <a:avLst/>
                  </a:prstGeom>
                </p:spPr>
              </p:pic>
              <p:cxnSp>
                <p:nvCxnSpPr>
                  <p:cNvPr id="24" name="Straight Connector 23"/>
                  <p:cNvCxnSpPr/>
                  <p:nvPr/>
                </p:nvCxnSpPr>
                <p:spPr>
                  <a:xfrm flipV="1">
                    <a:off x="9972873" y="3797460"/>
                    <a:ext cx="355575" cy="12873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7082533" y="4734028"/>
                    <a:ext cx="385861" cy="130378"/>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7446115" y="3924377"/>
                    <a:ext cx="2544948" cy="817243"/>
                  </a:xfrm>
                  <a:prstGeom prst="line">
                    <a:avLst/>
                  </a:prstGeom>
                  <a:ln w="9525">
                    <a:solidFill>
                      <a:schemeClr val="accent1">
                        <a:lumMod val="75000"/>
                      </a:schemeClr>
                    </a:solidFill>
                  </a:ln>
                  <a:effectLst>
                    <a:glow rad="381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55" name="Rectangle 54"/>
                <p:cNvSpPr/>
                <p:nvPr/>
              </p:nvSpPr>
              <p:spPr>
                <a:xfrm>
                  <a:off x="9536394" y="4236232"/>
                  <a:ext cx="978153" cy="523220"/>
                </a:xfrm>
                <a:prstGeom prst="rect">
                  <a:avLst/>
                </a:prstGeom>
              </p:spPr>
              <p:txBody>
                <a:bodyPr wrap="none">
                  <a:spAutoFit/>
                </a:bodyPr>
                <a:lstStyle/>
                <a:p>
                  <a:r>
                    <a:rPr lang="it-IT" sz="1400" b="1" i="1" dirty="0">
                      <a:latin typeface="Arial" panose="020B0604020202020204" pitchFamily="34" charset="0"/>
                      <a:cs typeface="Arial" panose="020B0604020202020204" pitchFamily="34" charset="0"/>
                    </a:rPr>
                    <a:t>Focusing</a:t>
                  </a:r>
                </a:p>
                <a:p>
                  <a:r>
                    <a:rPr lang="it-IT" sz="1400" b="1" i="1" dirty="0">
                      <a:latin typeface="Arial" panose="020B0604020202020204" pitchFamily="34" charset="0"/>
                      <a:cs typeface="Arial" panose="020B0604020202020204" pitchFamily="34" charset="0"/>
                    </a:rPr>
                    <a:t>lens</a:t>
                  </a:r>
                  <a:endParaRPr lang="it-IT" sz="1400" dirty="0"/>
                </a:p>
              </p:txBody>
            </p:sp>
            <p:sp>
              <p:nvSpPr>
                <p:cNvPr id="56" name="Rectangle 55"/>
                <p:cNvSpPr/>
                <p:nvPr/>
              </p:nvSpPr>
              <p:spPr>
                <a:xfrm>
                  <a:off x="8363306" y="3285906"/>
                  <a:ext cx="1159292" cy="523220"/>
                </a:xfrm>
                <a:prstGeom prst="rect">
                  <a:avLst/>
                </a:prstGeom>
              </p:spPr>
              <p:txBody>
                <a:bodyPr wrap="none">
                  <a:spAutoFit/>
                </a:bodyPr>
                <a:lstStyle/>
                <a:p>
                  <a:r>
                    <a:rPr lang="it-IT" sz="1400" b="1" i="1" dirty="0">
                      <a:latin typeface="Arial" panose="020B0604020202020204" pitchFamily="34" charset="0"/>
                      <a:cs typeface="Arial" panose="020B0604020202020204" pitchFamily="34" charset="0"/>
                    </a:rPr>
                    <a:t>Acelerating</a:t>
                  </a:r>
                </a:p>
                <a:p>
                  <a:r>
                    <a:rPr lang="it-IT" sz="1400" b="1" i="1" dirty="0">
                      <a:latin typeface="Arial" panose="020B0604020202020204" pitchFamily="34" charset="0"/>
                      <a:cs typeface="Arial" panose="020B0604020202020204" pitchFamily="34" charset="0"/>
                    </a:rPr>
                    <a:t>section</a:t>
                  </a:r>
                  <a:endParaRPr lang="it-IT" sz="1400" dirty="0"/>
                </a:p>
              </p:txBody>
            </p:sp>
            <p:sp>
              <p:nvSpPr>
                <p:cNvPr id="57" name="Rectangle 56"/>
                <p:cNvSpPr/>
                <p:nvPr/>
              </p:nvSpPr>
              <p:spPr>
                <a:xfrm>
                  <a:off x="7425919" y="4897076"/>
                  <a:ext cx="1059906" cy="523220"/>
                </a:xfrm>
                <a:prstGeom prst="rect">
                  <a:avLst/>
                </a:prstGeom>
              </p:spPr>
              <p:txBody>
                <a:bodyPr wrap="none">
                  <a:spAutoFit/>
                </a:bodyPr>
                <a:lstStyle/>
                <a:p>
                  <a:r>
                    <a:rPr lang="it-IT" sz="1400" b="1" i="1" dirty="0">
                      <a:latin typeface="Arial" panose="020B0604020202020204" pitchFamily="34" charset="0"/>
                      <a:cs typeface="Arial" panose="020B0604020202020204" pitchFamily="34" charset="0"/>
                    </a:rPr>
                    <a:t>Extraction</a:t>
                  </a:r>
                </a:p>
                <a:p>
                  <a:r>
                    <a:rPr lang="it-IT" sz="1400" b="1" i="1" dirty="0">
                      <a:latin typeface="Arial" panose="020B0604020202020204" pitchFamily="34" charset="0"/>
                      <a:cs typeface="Arial" panose="020B0604020202020204" pitchFamily="34" charset="0"/>
                    </a:rPr>
                    <a:t>lens</a:t>
                  </a:r>
                  <a:endParaRPr lang="it-IT" sz="1400" dirty="0"/>
                </a:p>
              </p:txBody>
            </p:sp>
          </p:grpSp>
          <p:sp>
            <p:nvSpPr>
              <p:cNvPr id="81" name="Rectangle 80"/>
              <p:cNvSpPr/>
              <p:nvPr/>
            </p:nvSpPr>
            <p:spPr>
              <a:xfrm>
                <a:off x="2731575" y="670080"/>
                <a:ext cx="3037833" cy="1859759"/>
              </a:xfrm>
              <a:prstGeom prst="rect">
                <a:avLst/>
              </a:prstGeom>
              <a:solidFill>
                <a:schemeClr val="accent4">
                  <a:lumMod val="40000"/>
                  <a:lumOff val="60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4" name="Right Arrow 83"/>
              <p:cNvSpPr/>
              <p:nvPr/>
            </p:nvSpPr>
            <p:spPr>
              <a:xfrm>
                <a:off x="5952799" y="1491589"/>
                <a:ext cx="2357577" cy="300714"/>
              </a:xfrm>
              <a:prstGeom prst="rightArrow">
                <a:avLst>
                  <a:gd name="adj1" fmla="val 50000"/>
                  <a:gd name="adj2" fmla="val 10434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91" name="Rectangle 90"/>
            <p:cNvSpPr/>
            <p:nvPr/>
          </p:nvSpPr>
          <p:spPr>
            <a:xfrm>
              <a:off x="6070123" y="1197190"/>
              <a:ext cx="3092405" cy="369332"/>
            </a:xfrm>
            <a:prstGeom prst="rect">
              <a:avLst/>
            </a:prstGeom>
          </p:spPr>
          <p:txBody>
            <a:bodyPr wrap="square">
              <a:spAutoFit/>
            </a:bodyPr>
            <a:lstStyle/>
            <a:p>
              <a:r>
                <a:rPr lang="it-IT" b="1" i="1" dirty="0">
                  <a:latin typeface="Microsoft JhengHei UI Light" panose="020B0304030504040204" pitchFamily="34" charset="-120"/>
                  <a:ea typeface="Microsoft JhengHei UI Light" panose="020B0304030504040204" pitchFamily="34" charset="-120"/>
                  <a:cs typeface="Arial" panose="020B0604020202020204" pitchFamily="34" charset="0"/>
                </a:rPr>
                <a:t>Integrated plasma module </a:t>
              </a:r>
            </a:p>
          </p:txBody>
        </p:sp>
      </p:grpSp>
      <p:sp>
        <p:nvSpPr>
          <p:cNvPr id="40" name="Rectangle 39"/>
          <p:cNvSpPr/>
          <p:nvPr/>
        </p:nvSpPr>
        <p:spPr>
          <a:xfrm>
            <a:off x="9049183" y="2894479"/>
            <a:ext cx="3016344" cy="1477328"/>
          </a:xfrm>
          <a:prstGeom prst="rect">
            <a:avLst/>
          </a:prstGeom>
          <a:ln>
            <a:solidFill>
              <a:schemeClr val="accent1">
                <a:lumMod val="60000"/>
                <a:lumOff val="40000"/>
              </a:schemeClr>
            </a:solidFill>
          </a:ln>
        </p:spPr>
        <p:txBody>
          <a:bodyPr wrap="square">
            <a:spAutoFit/>
          </a:bodyPr>
          <a:lstStyle/>
          <a:p>
            <a:pPr marL="285750" indent="-285750">
              <a:buFont typeface="Arial" panose="020B0604020202020204" pitchFamily="34" charset="0"/>
              <a:buChar char="•"/>
            </a:pPr>
            <a:r>
              <a:rPr lang="it-IT" dirty="0">
                <a:solidFill>
                  <a:prstClr val="black"/>
                </a:solidFill>
              </a:rPr>
              <a:t>Alinegment issues</a:t>
            </a:r>
          </a:p>
          <a:p>
            <a:pPr marL="285750" indent="-285750">
              <a:buFont typeface="Arial" panose="020B0604020202020204" pitchFamily="34" charset="0"/>
              <a:buChar char="•"/>
            </a:pPr>
            <a:r>
              <a:rPr lang="it-IT" dirty="0">
                <a:solidFill>
                  <a:prstClr val="black"/>
                </a:solidFill>
              </a:rPr>
              <a:t>Compactness (20 cm)</a:t>
            </a:r>
          </a:p>
          <a:p>
            <a:pPr marL="285750" indent="-285750">
              <a:buFont typeface="Arial" panose="020B0604020202020204" pitchFamily="34" charset="0"/>
              <a:buChar char="•"/>
            </a:pPr>
            <a:r>
              <a:rPr lang="it-IT" dirty="0">
                <a:solidFill>
                  <a:prstClr val="black"/>
                </a:solidFill>
              </a:rPr>
              <a:t>No motors to move PMQs</a:t>
            </a:r>
          </a:p>
          <a:p>
            <a:pPr marL="285750" indent="-285750">
              <a:buFont typeface="Arial" panose="020B0604020202020204" pitchFamily="34" charset="0"/>
              <a:buChar char="•"/>
            </a:pPr>
            <a:r>
              <a:rPr lang="en-US" dirty="0">
                <a:solidFill>
                  <a:prstClr val="black"/>
                </a:solidFill>
              </a:rPr>
              <a:t>Strong current-modulated magnetic field (1 </a:t>
            </a:r>
            <a:r>
              <a:rPr lang="en-US" dirty="0" err="1">
                <a:solidFill>
                  <a:prstClr val="black"/>
                </a:solidFill>
              </a:rPr>
              <a:t>kT</a:t>
            </a:r>
            <a:r>
              <a:rPr lang="en-US" dirty="0">
                <a:solidFill>
                  <a:prstClr val="black"/>
                </a:solidFill>
              </a:rPr>
              <a:t>/m)</a:t>
            </a:r>
          </a:p>
        </p:txBody>
      </p:sp>
      <p:grpSp>
        <p:nvGrpSpPr>
          <p:cNvPr id="112" name="Group 111"/>
          <p:cNvGrpSpPr/>
          <p:nvPr/>
        </p:nvGrpSpPr>
        <p:grpSpPr>
          <a:xfrm>
            <a:off x="58399" y="3609877"/>
            <a:ext cx="11536741" cy="3174258"/>
            <a:chOff x="58399" y="3481861"/>
            <a:chExt cx="11536741" cy="3174258"/>
          </a:xfrm>
        </p:grpSpPr>
        <p:grpSp>
          <p:nvGrpSpPr>
            <p:cNvPr id="110" name="Group 109"/>
            <p:cNvGrpSpPr/>
            <p:nvPr/>
          </p:nvGrpSpPr>
          <p:grpSpPr>
            <a:xfrm>
              <a:off x="152400" y="3587275"/>
              <a:ext cx="10848064" cy="3068844"/>
              <a:chOff x="152400" y="3587275"/>
              <a:chExt cx="10848064" cy="3068844"/>
            </a:xfrm>
          </p:grpSpPr>
          <p:grpSp>
            <p:nvGrpSpPr>
              <p:cNvPr id="102" name="Group 101"/>
              <p:cNvGrpSpPr/>
              <p:nvPr/>
            </p:nvGrpSpPr>
            <p:grpSpPr>
              <a:xfrm>
                <a:off x="152400" y="3587275"/>
                <a:ext cx="7104461" cy="3068843"/>
                <a:chOff x="114492" y="643205"/>
                <a:chExt cx="6352675" cy="2574758"/>
              </a:xfrm>
            </p:grpSpPr>
            <p:pic>
              <p:nvPicPr>
                <p:cNvPr id="103" name="Picture 102"/>
                <p:cNvPicPr>
                  <a:picLocks noChangeAspect="1"/>
                </p:cNvPicPr>
                <p:nvPr/>
              </p:nvPicPr>
              <p:blipFill rotWithShape="1">
                <a:blip r:embed="rId7" cstate="print">
                  <a:extLst>
                    <a:ext uri="{28A0092B-C50C-407E-A947-70E740481C1C}">
                      <a14:useLocalDpi xmlns:a14="http://schemas.microsoft.com/office/drawing/2010/main" val="0"/>
                    </a:ext>
                  </a:extLst>
                </a:blip>
                <a:srcRect l="7676" t="19350" r="4035" b="32938"/>
                <a:stretch/>
              </p:blipFill>
              <p:spPr>
                <a:xfrm>
                  <a:off x="114492" y="643205"/>
                  <a:ext cx="6352675" cy="2574758"/>
                </a:xfrm>
                <a:prstGeom prst="rect">
                  <a:avLst/>
                </a:prstGeom>
              </p:spPr>
            </p:pic>
            <p:sp>
              <p:nvSpPr>
                <p:cNvPr id="104" name="Rectangle 103"/>
                <p:cNvSpPr/>
                <p:nvPr/>
              </p:nvSpPr>
              <p:spPr>
                <a:xfrm>
                  <a:off x="1071865" y="1080293"/>
                  <a:ext cx="4450056" cy="309869"/>
                </a:xfrm>
                <a:prstGeom prst="rect">
                  <a:avLst/>
                </a:prstGeom>
                <a:noFill/>
                <a:ln>
                  <a:noFill/>
                </a:ln>
              </p:spPr>
              <p:txBody>
                <a:bodyPr wrap="none">
                  <a:spAutoFit/>
                </a:bodyPr>
                <a:lstStyle/>
                <a:p>
                  <a:r>
                    <a:rPr lang="it-IT" b="1" i="1" dirty="0">
                      <a:solidFill>
                        <a:schemeClr val="bg1"/>
                      </a:solidFill>
                      <a:latin typeface="Arial" panose="020B0604020202020204" pitchFamily="34" charset="0"/>
                      <a:cs typeface="Arial" panose="020B0604020202020204" pitchFamily="34" charset="0"/>
                    </a:rPr>
                    <a:t>Lens ON	Acc ON		</a:t>
                  </a:r>
                  <a:r>
                    <a:rPr lang="it-IT" b="1" i="1">
                      <a:solidFill>
                        <a:schemeClr val="bg1"/>
                      </a:solidFill>
                      <a:latin typeface="Arial" panose="020B0604020202020204" pitchFamily="34" charset="0"/>
                      <a:cs typeface="Arial" panose="020B0604020202020204" pitchFamily="34" charset="0"/>
                    </a:rPr>
                    <a:t>Lens ON</a:t>
                  </a:r>
                  <a:endParaRPr lang="it-IT" dirty="0">
                    <a:solidFill>
                      <a:schemeClr val="bg1"/>
                    </a:solidFill>
                  </a:endParaRPr>
                </a:p>
              </p:txBody>
            </p:sp>
          </p:grpSp>
          <p:grpSp>
            <p:nvGrpSpPr>
              <p:cNvPr id="97" name="Group 96"/>
              <p:cNvGrpSpPr/>
              <p:nvPr/>
            </p:nvGrpSpPr>
            <p:grpSpPr>
              <a:xfrm>
                <a:off x="7324593" y="4514525"/>
                <a:ext cx="3675871" cy="2141594"/>
                <a:chOff x="7259337" y="4369007"/>
                <a:chExt cx="3675871" cy="2141594"/>
              </a:xfrm>
            </p:grpSpPr>
            <p:pic>
              <p:nvPicPr>
                <p:cNvPr id="105" name="VID_20230504_17492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r="17264" b="14298"/>
                <a:stretch/>
              </p:blipFill>
              <p:spPr>
                <a:xfrm>
                  <a:off x="7259337" y="4369007"/>
                  <a:ext cx="3675871" cy="2141594"/>
                </a:xfrm>
                <a:prstGeom prst="rect">
                  <a:avLst/>
                </a:prstGeom>
              </p:spPr>
            </p:pic>
            <p:cxnSp>
              <p:nvCxnSpPr>
                <p:cNvPr id="106" name="Straight Arrow Connector 105"/>
                <p:cNvCxnSpPr/>
                <p:nvPr/>
              </p:nvCxnSpPr>
              <p:spPr>
                <a:xfrm>
                  <a:off x="7876164" y="5317132"/>
                  <a:ext cx="1201470" cy="0"/>
                </a:xfrm>
                <a:prstGeom prst="straightConnector1">
                  <a:avLst/>
                </a:prstGeom>
                <a:ln w="12700">
                  <a:solidFill>
                    <a:schemeClr val="bg1"/>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07" name="Rectangle 106"/>
                <p:cNvSpPr/>
                <p:nvPr/>
              </p:nvSpPr>
              <p:spPr>
                <a:xfrm>
                  <a:off x="8106876" y="5306594"/>
                  <a:ext cx="595035" cy="338554"/>
                </a:xfrm>
                <a:prstGeom prst="rect">
                  <a:avLst/>
                </a:prstGeom>
              </p:spPr>
              <p:txBody>
                <a:bodyPr wrap="none">
                  <a:spAutoFit/>
                </a:bodyPr>
                <a:lstStyle/>
                <a:p>
                  <a:r>
                    <a:rPr lang="it-IT" sz="1600" b="1" i="1" dirty="0">
                      <a:solidFill>
                        <a:schemeClr val="bg1"/>
                      </a:solidFill>
                      <a:latin typeface="Arial" panose="020B0604020202020204" pitchFamily="34" charset="0"/>
                      <a:cs typeface="Arial" panose="020B0604020202020204" pitchFamily="34" charset="0"/>
                    </a:rPr>
                    <a:t>3 us</a:t>
                  </a:r>
                  <a:endParaRPr lang="it-IT" sz="1600" dirty="0">
                    <a:solidFill>
                      <a:schemeClr val="bg1"/>
                    </a:solidFill>
                  </a:endParaRPr>
                </a:p>
              </p:txBody>
            </p:sp>
            <p:sp>
              <p:nvSpPr>
                <p:cNvPr id="108" name="Rectangle 107"/>
                <p:cNvSpPr/>
                <p:nvPr/>
              </p:nvSpPr>
              <p:spPr>
                <a:xfrm>
                  <a:off x="7498904" y="4924421"/>
                  <a:ext cx="1117614" cy="338554"/>
                </a:xfrm>
                <a:prstGeom prst="rect">
                  <a:avLst/>
                </a:prstGeom>
              </p:spPr>
              <p:txBody>
                <a:bodyPr wrap="none">
                  <a:spAutoFit/>
                </a:bodyPr>
                <a:lstStyle/>
                <a:p>
                  <a:r>
                    <a:rPr lang="it-IT" sz="1600" b="1" i="1" dirty="0">
                      <a:solidFill>
                        <a:schemeClr val="bg1"/>
                      </a:solidFill>
                      <a:latin typeface="Arial" panose="020B0604020202020204" pitchFamily="34" charset="0"/>
                      <a:cs typeface="Arial" panose="020B0604020202020204" pitchFamily="34" charset="0"/>
                    </a:rPr>
                    <a:t>Acc-200A</a:t>
                  </a:r>
                  <a:endParaRPr lang="it-IT" sz="1600" dirty="0">
                    <a:solidFill>
                      <a:schemeClr val="bg1"/>
                    </a:solidFill>
                  </a:endParaRPr>
                </a:p>
              </p:txBody>
            </p:sp>
            <p:sp>
              <p:nvSpPr>
                <p:cNvPr id="109" name="Rectangle 108"/>
                <p:cNvSpPr/>
                <p:nvPr/>
              </p:nvSpPr>
              <p:spPr>
                <a:xfrm>
                  <a:off x="9169437" y="5319954"/>
                  <a:ext cx="1220206" cy="338554"/>
                </a:xfrm>
                <a:prstGeom prst="rect">
                  <a:avLst/>
                </a:prstGeom>
              </p:spPr>
              <p:txBody>
                <a:bodyPr wrap="none">
                  <a:spAutoFit/>
                </a:bodyPr>
                <a:lstStyle/>
                <a:p>
                  <a:r>
                    <a:rPr lang="it-IT" sz="1600" b="1" i="1" dirty="0">
                      <a:solidFill>
                        <a:schemeClr val="bg1"/>
                      </a:solidFill>
                      <a:latin typeface="Arial" panose="020B0604020202020204" pitchFamily="34" charset="0"/>
                      <a:cs typeface="Arial" panose="020B0604020202020204" pitchFamily="34" charset="0"/>
                    </a:rPr>
                    <a:t>Lens-500A</a:t>
                  </a:r>
                  <a:endParaRPr lang="it-IT" sz="1600" dirty="0">
                    <a:solidFill>
                      <a:schemeClr val="bg1"/>
                    </a:solidFill>
                  </a:endParaRPr>
                </a:p>
              </p:txBody>
            </p:sp>
          </p:grpSp>
        </p:grpSp>
        <p:sp>
          <p:nvSpPr>
            <p:cNvPr id="113" name="Rectangle 112"/>
            <p:cNvSpPr/>
            <p:nvPr/>
          </p:nvSpPr>
          <p:spPr>
            <a:xfrm>
              <a:off x="9785852" y="4596882"/>
              <a:ext cx="1809288" cy="369332"/>
            </a:xfrm>
            <a:prstGeom prst="rect">
              <a:avLst/>
            </a:prstGeom>
            <a:solidFill>
              <a:srgbClr val="FFFF00"/>
            </a:solidFill>
            <a:ln>
              <a:solidFill>
                <a:schemeClr val="tx1"/>
              </a:solidFill>
            </a:ln>
          </p:spPr>
          <p:txBody>
            <a:bodyPr wrap="square">
              <a:spAutoFit/>
            </a:bodyPr>
            <a:lstStyle/>
            <a:p>
              <a:r>
                <a:rPr lang="it-IT" b="1" dirty="0">
                  <a:latin typeface="Arial" panose="020B0604020202020204" pitchFamily="34" charset="0"/>
                  <a:ea typeface="Microsoft JhengHei UI Light" panose="020B0304030504040204" pitchFamily="34" charset="-120"/>
                  <a:cs typeface="Arial" panose="020B0604020202020204" pitchFamily="34" charset="0"/>
                </a:rPr>
                <a:t>Current pulses</a:t>
              </a:r>
            </a:p>
          </p:txBody>
        </p:sp>
        <p:sp>
          <p:nvSpPr>
            <p:cNvPr id="115" name="Rectangle 114"/>
            <p:cNvSpPr/>
            <p:nvPr/>
          </p:nvSpPr>
          <p:spPr>
            <a:xfrm>
              <a:off x="58399" y="3481861"/>
              <a:ext cx="2119820" cy="369332"/>
            </a:xfrm>
            <a:prstGeom prst="rect">
              <a:avLst/>
            </a:prstGeom>
            <a:solidFill>
              <a:srgbClr val="FFFF00"/>
            </a:solidFill>
            <a:ln>
              <a:solidFill>
                <a:schemeClr val="tx1"/>
              </a:solidFill>
            </a:ln>
          </p:spPr>
          <p:txBody>
            <a:bodyPr wrap="square">
              <a:spAutoFit/>
            </a:bodyPr>
            <a:lstStyle/>
            <a:p>
              <a:r>
                <a:rPr lang="it-IT" b="1" dirty="0">
                  <a:latin typeface="Arial" panose="020B0604020202020204" pitchFamily="34" charset="0"/>
                  <a:ea typeface="Microsoft JhengHei UI Light" panose="020B0304030504040204" pitchFamily="34" charset="-120"/>
                  <a:cs typeface="Arial" panose="020B0604020202020204" pitchFamily="34" charset="0"/>
                </a:rPr>
                <a:t>Plasma formation</a:t>
              </a:r>
            </a:p>
          </p:txBody>
        </p:sp>
      </p:grpSp>
      <p:sp>
        <p:nvSpPr>
          <p:cNvPr id="5" name="Rectangle 4"/>
          <p:cNvSpPr/>
          <p:nvPr/>
        </p:nvSpPr>
        <p:spPr>
          <a:xfrm>
            <a:off x="2835546" y="2888142"/>
            <a:ext cx="2793914" cy="531193"/>
          </a:xfrm>
          <a:prstGeom prst="rect">
            <a:avLst/>
          </a:prstGeom>
          <a:ln>
            <a:solidFill>
              <a:srgbClr val="FF0000"/>
            </a:solidFill>
          </a:ln>
        </p:spPr>
        <p:txBody>
          <a:bodyPr wrap="square">
            <a:spAutoFit/>
          </a:bodyPr>
          <a:lstStyle/>
          <a:p>
            <a:r>
              <a:rPr lang="en-US" sz="1400" b="1" i="1" dirty="0">
                <a:latin typeface="Arial" panose="020B0604020202020204" pitchFamily="34" charset="0"/>
                <a:ea typeface="Microsoft JhengHei UI Light" panose="020B0304030504040204" pitchFamily="34" charset="-120"/>
                <a:cs typeface="Arial" panose="020B0604020202020204" pitchFamily="34" charset="0"/>
              </a:rPr>
              <a:t>Quadrupoles are essential</a:t>
            </a:r>
          </a:p>
          <a:p>
            <a:r>
              <a:rPr lang="en-US" sz="1400" b="1" i="1" dirty="0">
                <a:latin typeface="Arial" panose="020B0604020202020204" pitchFamily="34" charset="0"/>
                <a:ea typeface="Microsoft JhengHei UI Light" panose="020B0304030504040204" pitchFamily="34" charset="-120"/>
                <a:cs typeface="Arial" panose="020B0604020202020204" pitchFamily="34" charset="0"/>
              </a:rPr>
              <a:t>to achieve plasma acceleration</a:t>
            </a:r>
            <a:r>
              <a:rPr lang="it-IT" sz="1400" b="1" i="1" dirty="0">
                <a:latin typeface="Arial" panose="020B0604020202020204" pitchFamily="34" charset="0"/>
                <a:ea typeface="Microsoft JhengHei UI Light" panose="020B0304030504040204" pitchFamily="34" charset="-120"/>
                <a:cs typeface="Arial" panose="020B0604020202020204" pitchFamily="34" charset="0"/>
              </a:rPr>
              <a:t> </a:t>
            </a:r>
            <a:endParaRPr lang="it-IT" sz="1400" dirty="0">
              <a:latin typeface="Arial" panose="020B0604020202020204" pitchFamily="34" charset="0"/>
              <a:cs typeface="Arial" panose="020B0604020202020204" pitchFamily="34" charset="0"/>
            </a:endParaRPr>
          </a:p>
        </p:txBody>
      </p:sp>
      <p:sp>
        <p:nvSpPr>
          <p:cNvPr id="8" name="Down Arrow 7"/>
          <p:cNvSpPr/>
          <p:nvPr/>
        </p:nvSpPr>
        <p:spPr>
          <a:xfrm>
            <a:off x="3339964" y="2629699"/>
            <a:ext cx="134660" cy="258444"/>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6" name="Down Arrow 85"/>
          <p:cNvSpPr/>
          <p:nvPr/>
        </p:nvSpPr>
        <p:spPr>
          <a:xfrm>
            <a:off x="5290708" y="1994411"/>
            <a:ext cx="129042" cy="896542"/>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4" name="Group 13"/>
          <p:cNvGrpSpPr/>
          <p:nvPr/>
        </p:nvGrpSpPr>
        <p:grpSpPr>
          <a:xfrm>
            <a:off x="623157" y="649603"/>
            <a:ext cx="5071523" cy="1728853"/>
            <a:chOff x="623157" y="521587"/>
            <a:chExt cx="5071523" cy="1728853"/>
          </a:xfrm>
        </p:grpSpPr>
        <p:grpSp>
          <p:nvGrpSpPr>
            <p:cNvPr id="80" name="Group 79"/>
            <p:cNvGrpSpPr/>
            <p:nvPr/>
          </p:nvGrpSpPr>
          <p:grpSpPr>
            <a:xfrm>
              <a:off x="623157" y="521587"/>
              <a:ext cx="5071523" cy="1728853"/>
              <a:chOff x="623157" y="521587"/>
              <a:chExt cx="5071523" cy="1728853"/>
            </a:xfrm>
          </p:grpSpPr>
          <p:grpSp>
            <p:nvGrpSpPr>
              <p:cNvPr id="21" name="Group 20"/>
              <p:cNvGrpSpPr/>
              <p:nvPr/>
            </p:nvGrpSpPr>
            <p:grpSpPr>
              <a:xfrm>
                <a:off x="2773680" y="868835"/>
                <a:ext cx="2921000" cy="1381605"/>
                <a:chOff x="2773680" y="614835"/>
                <a:chExt cx="2921000" cy="1381605"/>
              </a:xfrm>
            </p:grpSpPr>
            <p:sp>
              <p:nvSpPr>
                <p:cNvPr id="20" name="Rectangle 19"/>
                <p:cNvSpPr/>
                <p:nvPr/>
              </p:nvSpPr>
              <p:spPr>
                <a:xfrm>
                  <a:off x="2773680" y="1227355"/>
                  <a:ext cx="1132568" cy="769085"/>
                </a:xfrm>
                <a:prstGeom prst="rect">
                  <a:avLst/>
                </a:prstGeom>
                <a:solidFill>
                  <a:schemeClr val="accent1">
                    <a:lumMod val="40000"/>
                    <a:lumOff val="6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Rectangle 71"/>
                <p:cNvSpPr/>
                <p:nvPr/>
              </p:nvSpPr>
              <p:spPr>
                <a:xfrm>
                  <a:off x="4650540" y="614835"/>
                  <a:ext cx="1044140" cy="769085"/>
                </a:xfrm>
                <a:prstGeom prst="rect">
                  <a:avLst/>
                </a:prstGeom>
                <a:solidFill>
                  <a:schemeClr val="accent1">
                    <a:lumMod val="40000"/>
                    <a:lumOff val="6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7" name="Elbow Connector 6"/>
              <p:cNvCxnSpPr>
                <a:stCxn id="20" idx="0"/>
              </p:cNvCxnSpPr>
              <p:nvPr/>
            </p:nvCxnSpPr>
            <p:spPr>
              <a:xfrm rot="16200000" flipV="1">
                <a:off x="2829635" y="971026"/>
                <a:ext cx="227879" cy="792780"/>
              </a:xfrm>
              <a:prstGeom prst="bentConnector2">
                <a:avLst/>
              </a:prstGeom>
              <a:ln w="12700">
                <a:tailEnd type="triangle" w="lg" len="lg"/>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72" idx="0"/>
              </p:cNvCxnSpPr>
              <p:nvPr/>
            </p:nvCxnSpPr>
            <p:spPr>
              <a:xfrm rot="16200000" flipH="1" flipV="1">
                <a:off x="3772289" y="-356271"/>
                <a:ext cx="175216" cy="2625427"/>
              </a:xfrm>
              <a:prstGeom prst="bentConnector4">
                <a:avLst>
                  <a:gd name="adj1" fmla="val -46048"/>
                  <a:gd name="adj2" fmla="val 59943"/>
                </a:avLst>
              </a:prstGeom>
              <a:ln w="12700">
                <a:headEnd w="lg" len="lg"/>
                <a:tailEnd type="triangle" w="lg" len="lg"/>
              </a:ln>
            </p:spPr>
            <p:style>
              <a:lnRef idx="1">
                <a:schemeClr val="accent1"/>
              </a:lnRef>
              <a:fillRef idx="0">
                <a:schemeClr val="accent1"/>
              </a:fillRef>
              <a:effectRef idx="0">
                <a:schemeClr val="accent1"/>
              </a:effectRef>
              <a:fontRef idx="minor">
                <a:schemeClr val="tx1"/>
              </a:fontRef>
            </p:style>
          </p:cxnSp>
          <p:graphicFrame>
            <p:nvGraphicFramePr>
              <p:cNvPr id="39" name="Object 38"/>
              <p:cNvGraphicFramePr>
                <a:graphicFrameLocks noChangeAspect="1"/>
              </p:cNvGraphicFramePr>
              <p:nvPr>
                <p:extLst>
                  <p:ext uri="{D42A27DB-BD31-4B8C-83A1-F6EECF244321}">
                    <p14:modId xmlns:p14="http://schemas.microsoft.com/office/powerpoint/2010/main" val="508556172"/>
                  </p:ext>
                </p:extLst>
              </p:nvPr>
            </p:nvGraphicFramePr>
            <p:xfrm>
              <a:off x="1146175" y="842963"/>
              <a:ext cx="1384300" cy="622300"/>
            </p:xfrm>
            <a:graphic>
              <a:graphicData uri="http://schemas.openxmlformats.org/presentationml/2006/ole">
                <mc:AlternateContent xmlns:mc="http://schemas.openxmlformats.org/markup-compatibility/2006">
                  <mc:Choice xmlns:v="urn:schemas-microsoft-com:vml" Requires="v">
                    <p:oleObj name="Equation" r:id="rId9" imgW="876240" imgH="393480" progId="Equation.3">
                      <p:embed/>
                    </p:oleObj>
                  </mc:Choice>
                  <mc:Fallback>
                    <p:oleObj name="Equation" r:id="rId9" imgW="876240" imgH="393480" progId="Equation.3">
                      <p:embed/>
                      <p:pic>
                        <p:nvPicPr>
                          <p:cNvPr id="40" name="Object 39"/>
                          <p:cNvPicPr>
                            <a:picLocks noChangeAspect="1" noChangeArrowheads="1"/>
                          </p:cNvPicPr>
                          <p:nvPr/>
                        </p:nvPicPr>
                        <p:blipFill>
                          <a:blip r:embed="rId10"/>
                          <a:srcRect/>
                          <a:stretch>
                            <a:fillRect/>
                          </a:stretch>
                        </p:blipFill>
                        <p:spPr bwMode="auto">
                          <a:xfrm>
                            <a:off x="1146175" y="842963"/>
                            <a:ext cx="1384300" cy="622300"/>
                          </a:xfrm>
                          <a:prstGeom prst="rect">
                            <a:avLst/>
                          </a:prstGeom>
                          <a:solidFill>
                            <a:schemeClr val="accent1">
                              <a:lumMod val="20000"/>
                              <a:lumOff val="80000"/>
                            </a:schemeClr>
                          </a:solidFill>
                          <a:ln w="15875">
                            <a:noFill/>
                          </a:ln>
                        </p:spPr>
                      </p:pic>
                    </p:oleObj>
                  </mc:Fallback>
                </mc:AlternateContent>
              </a:graphicData>
            </a:graphic>
          </p:graphicFrame>
          <p:sp>
            <p:nvSpPr>
              <p:cNvPr id="16" name="Rectangle 15"/>
              <p:cNvSpPr/>
              <p:nvPr/>
            </p:nvSpPr>
            <p:spPr>
              <a:xfrm>
                <a:off x="623157" y="521587"/>
                <a:ext cx="1540412" cy="523220"/>
              </a:xfrm>
              <a:prstGeom prst="rect">
                <a:avLst/>
              </a:prstGeom>
              <a:noFill/>
              <a:ln>
                <a:noFill/>
              </a:ln>
            </p:spPr>
            <p:txBody>
              <a:bodyPr wrap="square">
                <a:spAutoFit/>
              </a:bodyPr>
              <a:lstStyle/>
              <a:p>
                <a:r>
                  <a:rPr lang="it-IT" sz="1400" b="1" i="1" dirty="0">
                    <a:latin typeface="Arial" panose="020B0604020202020204" pitchFamily="34" charset="0"/>
                    <a:ea typeface="Microsoft JhengHei UI Light" panose="020B0304030504040204" pitchFamily="34" charset="-120"/>
                    <a:cs typeface="Arial" panose="020B0604020202020204" pitchFamily="34" charset="0"/>
                  </a:rPr>
                  <a:t>Active plasma</a:t>
                </a:r>
              </a:p>
              <a:p>
                <a:r>
                  <a:rPr lang="it-IT" sz="1400" b="1" i="1" dirty="0">
                    <a:latin typeface="Arial" panose="020B0604020202020204" pitchFamily="34" charset="0"/>
                    <a:ea typeface="Microsoft JhengHei UI Light" panose="020B0304030504040204" pitchFamily="34" charset="-120"/>
                    <a:cs typeface="Arial" panose="020B0604020202020204" pitchFamily="34" charset="0"/>
                  </a:rPr>
                  <a:t>lens</a:t>
                </a:r>
                <a:endParaRPr lang="it-IT" sz="1400" dirty="0">
                  <a:latin typeface="Arial" panose="020B0604020202020204" pitchFamily="34" charset="0"/>
                  <a:cs typeface="Arial" panose="020B0604020202020204" pitchFamily="34" charset="0"/>
                </a:endParaRPr>
              </a:p>
            </p:txBody>
          </p:sp>
        </p:grpSp>
        <p:pic>
          <p:nvPicPr>
            <p:cNvPr id="111" name="Picture 110"/>
            <p:cNvPicPr>
              <a:picLocks noChangeAspect="1"/>
            </p:cNvPicPr>
            <p:nvPr/>
          </p:nvPicPr>
          <p:blipFill rotWithShape="1">
            <a:blip r:embed="rId11" cstate="print">
              <a:extLst>
                <a:ext uri="{28A0092B-C50C-407E-A947-70E740481C1C}">
                  <a14:useLocalDpi xmlns:a14="http://schemas.microsoft.com/office/drawing/2010/main" val="0"/>
                </a:ext>
              </a:extLst>
            </a:blip>
            <a:srcRect l="29650" t="14912" r="30350" b="15614"/>
            <a:stretch/>
          </p:blipFill>
          <p:spPr>
            <a:xfrm rot="594030">
              <a:off x="2856377" y="1084290"/>
              <a:ext cx="269591" cy="334296"/>
            </a:xfrm>
            <a:prstGeom prst="rect">
              <a:avLst/>
            </a:prstGeom>
          </p:spPr>
        </p:pic>
        <p:pic>
          <p:nvPicPr>
            <p:cNvPr id="116" name="Picture 115"/>
            <p:cNvPicPr>
              <a:picLocks noChangeAspect="1"/>
            </p:cNvPicPr>
            <p:nvPr/>
          </p:nvPicPr>
          <p:blipFill rotWithShape="1">
            <a:blip r:embed="rId11" cstate="print">
              <a:extLst>
                <a:ext uri="{28A0092B-C50C-407E-A947-70E740481C1C}">
                  <a14:useLocalDpi xmlns:a14="http://schemas.microsoft.com/office/drawing/2010/main" val="0"/>
                </a:ext>
              </a:extLst>
            </a:blip>
            <a:srcRect l="29650" t="14912" r="30350" b="15614"/>
            <a:stretch/>
          </p:blipFill>
          <p:spPr>
            <a:xfrm rot="594030">
              <a:off x="3230925" y="855943"/>
              <a:ext cx="269591" cy="334296"/>
            </a:xfrm>
            <a:prstGeom prst="rect">
              <a:avLst/>
            </a:prstGeom>
          </p:spPr>
        </p:pic>
      </p:grpSp>
      <p:grpSp>
        <p:nvGrpSpPr>
          <p:cNvPr id="11" name="Group 21">
            <a:extLst>
              <a:ext uri="{FF2B5EF4-FFF2-40B4-BE49-F238E27FC236}">
                <a16:creationId xmlns:a16="http://schemas.microsoft.com/office/drawing/2014/main" id="{93DCA637-243A-CB1A-C7F4-7B73803DE36E}"/>
              </a:ext>
            </a:extLst>
          </p:cNvPr>
          <p:cNvGrpSpPr/>
          <p:nvPr/>
        </p:nvGrpSpPr>
        <p:grpSpPr>
          <a:xfrm>
            <a:off x="0" y="-1"/>
            <a:ext cx="12192000" cy="633627"/>
            <a:chOff x="0" y="0"/>
            <a:chExt cx="12214673" cy="400110"/>
          </a:xfrm>
          <a:solidFill>
            <a:schemeClr val="accent1">
              <a:lumMod val="20000"/>
              <a:lumOff val="80000"/>
            </a:schemeClr>
          </a:solidFill>
        </p:grpSpPr>
        <p:sp>
          <p:nvSpPr>
            <p:cNvPr id="13" name="Rectangle 24">
              <a:extLst>
                <a:ext uri="{FF2B5EF4-FFF2-40B4-BE49-F238E27FC236}">
                  <a16:creationId xmlns:a16="http://schemas.microsoft.com/office/drawing/2014/main" id="{5605B551-A3D7-6F74-543C-4C0BA1EB1266}"/>
                </a:ext>
              </a:extLst>
            </p:cNvPr>
            <p:cNvSpPr/>
            <p:nvPr/>
          </p:nvSpPr>
          <p:spPr>
            <a:xfrm>
              <a:off x="0" y="0"/>
              <a:ext cx="12214673" cy="400110"/>
            </a:xfrm>
            <a:prstGeom prst="rect">
              <a:avLst/>
            </a:prstGeom>
            <a:grp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15" name="Rectangle 26">
              <a:extLst>
                <a:ext uri="{FF2B5EF4-FFF2-40B4-BE49-F238E27FC236}">
                  <a16:creationId xmlns:a16="http://schemas.microsoft.com/office/drawing/2014/main" id="{A163D6A2-BD12-D1CF-17B2-1040286D75D6}"/>
                </a:ext>
              </a:extLst>
            </p:cNvPr>
            <p:cNvSpPr/>
            <p:nvPr/>
          </p:nvSpPr>
          <p:spPr>
            <a:xfrm>
              <a:off x="5573001" y="28704"/>
              <a:ext cx="6480210" cy="330392"/>
            </a:xfrm>
            <a:prstGeom prst="rect">
              <a:avLst/>
            </a:prstGeom>
            <a:grpFill/>
          </p:spPr>
          <p:txBody>
            <a:bodyPr wrap="none">
              <a:spAutoFit/>
            </a:bodyPr>
            <a:lstStyle/>
            <a:p>
              <a:pPr algn="r"/>
              <a:r>
                <a:rPr lang="it-IT" sz="2800" i="1" dirty="0">
                  <a:latin typeface="Microsoft JhengHei UI Light" panose="020B0304030504040204" pitchFamily="34" charset="-120"/>
                  <a:ea typeface="Microsoft JhengHei UI Light" panose="020B0304030504040204" pitchFamily="34" charset="-120"/>
                  <a:cs typeface="Arial" panose="020B0604020202020204" pitchFamily="34" charset="0"/>
                </a:rPr>
                <a:t>Compact plasma </a:t>
              </a:r>
              <a:r>
                <a:rPr lang="it-IT" sz="2800" i="1" dirty="0" err="1">
                  <a:latin typeface="Microsoft JhengHei UI Light" panose="020B0304030504040204" pitchFamily="34" charset="-120"/>
                  <a:ea typeface="Microsoft JhengHei UI Light" panose="020B0304030504040204" pitchFamily="34" charset="-120"/>
                  <a:cs typeface="Arial" panose="020B0604020202020204" pitchFamily="34" charset="0"/>
                </a:rPr>
                <a:t>accelerating</a:t>
              </a:r>
              <a:r>
                <a:rPr lang="it-IT" sz="2800" i="1" dirty="0">
                  <a:latin typeface="Microsoft JhengHei UI Light" panose="020B0304030504040204" pitchFamily="34" charset="-120"/>
                  <a:ea typeface="Microsoft JhengHei UI Light" panose="020B0304030504040204" pitchFamily="34" charset="-120"/>
                  <a:cs typeface="Arial" panose="020B0604020202020204" pitchFamily="34" charset="0"/>
                </a:rPr>
                <a:t> </a:t>
              </a:r>
              <a:r>
                <a:rPr lang="it-IT" sz="2800" i="1" dirty="0" err="1">
                  <a:latin typeface="Microsoft JhengHei UI Light" panose="020B0304030504040204" pitchFamily="34" charset="-120"/>
                  <a:ea typeface="Microsoft JhengHei UI Light" panose="020B0304030504040204" pitchFamily="34" charset="-120"/>
                  <a:cs typeface="Arial" panose="020B0604020202020204" pitchFamily="34" charset="0"/>
                </a:rPr>
                <a:t>modules</a:t>
              </a:r>
              <a:endParaRPr lang="it-IT" sz="2800" i="1" dirty="0">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grpSp>
      <p:sp>
        <p:nvSpPr>
          <p:cNvPr id="23" name="Rectangle 34">
            <a:extLst>
              <a:ext uri="{FF2B5EF4-FFF2-40B4-BE49-F238E27FC236}">
                <a16:creationId xmlns:a16="http://schemas.microsoft.com/office/drawing/2014/main" id="{C8549891-8731-D75D-8DB7-E4328BAA7E7F}"/>
              </a:ext>
            </a:extLst>
          </p:cNvPr>
          <p:cNvSpPr/>
          <p:nvPr/>
        </p:nvSpPr>
        <p:spPr>
          <a:xfrm>
            <a:off x="11068196" y="6424563"/>
            <a:ext cx="1011028" cy="369332"/>
          </a:xfrm>
          <a:prstGeom prst="rect">
            <a:avLst/>
          </a:prstGeom>
        </p:spPr>
        <p:txBody>
          <a:bodyPr wrap="square">
            <a:spAutoFit/>
          </a:bodyPr>
          <a:lstStyle/>
          <a:p>
            <a:pPr eaLnBrk="0" fontAlgn="base" hangingPunct="0">
              <a:spcBef>
                <a:spcPct val="0"/>
              </a:spcBef>
              <a:spcAft>
                <a:spcPct val="0"/>
              </a:spcAft>
            </a:pPr>
            <a:r>
              <a:rPr lang="it-IT" dirty="0">
                <a:latin typeface="Arial" pitchFamily="34" charset="0"/>
                <a:cs typeface="Arial" pitchFamily="34" charset="0"/>
              </a:rPr>
              <a:t>Pag. 11</a:t>
            </a:r>
          </a:p>
        </p:txBody>
      </p:sp>
    </p:spTree>
    <p:extLst>
      <p:ext uri="{BB962C8B-B14F-4D97-AF65-F5344CB8AC3E}">
        <p14:creationId xmlns:p14="http://schemas.microsoft.com/office/powerpoint/2010/main" val="3737775671"/>
      </p:ext>
    </p:extLst>
  </p:cSld>
  <p:clrMapOvr>
    <a:masterClrMapping/>
  </p:clrMapOvr>
  <p:timing>
    <p:tnLst>
      <p:par>
        <p:cTn id="1" dur="indefinite" restart="never" nodeType="tmRoot">
          <p:childTnLst>
            <p:video>
              <p:cMediaNode vol="80000">
                <p:cTn id="2" fill="hold" display="0">
                  <p:stCondLst>
                    <p:cond delay="indefinite"/>
                  </p:stCondLst>
                </p:cTn>
                <p:tgtEl>
                  <p:spTgt spid="10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2" name="Picture 81"/>
          <p:cNvPicPr/>
          <p:nvPr/>
        </p:nvPicPr>
        <p:blipFill rotWithShape="1">
          <a:blip r:embed="rId2" cstate="print">
            <a:extLst>
              <a:ext uri="{28A0092B-C50C-407E-A947-70E740481C1C}">
                <a14:useLocalDpi xmlns:a14="http://schemas.microsoft.com/office/drawing/2010/main" val="0"/>
              </a:ext>
            </a:extLst>
          </a:blip>
          <a:srcRect l="4145" r="8989"/>
          <a:stretch/>
        </p:blipFill>
        <p:spPr bwMode="auto">
          <a:xfrm>
            <a:off x="6836924" y="920132"/>
            <a:ext cx="5198351" cy="4862860"/>
          </a:xfrm>
          <a:prstGeom prst="rect">
            <a:avLst/>
          </a:prstGeom>
          <a:ln>
            <a:noFill/>
          </a:ln>
          <a:extLst>
            <a:ext uri="{53640926-AAD7-44D8-BBD7-CCE9431645EC}">
              <a14:shadowObscured xmlns:a14="http://schemas.microsoft.com/office/drawing/2010/main"/>
            </a:ext>
          </a:extLst>
        </p:spPr>
      </p:pic>
      <p:pic>
        <p:nvPicPr>
          <p:cNvPr id="83" name="Immagine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78" y="610839"/>
            <a:ext cx="6654800" cy="3351561"/>
          </a:xfrm>
          <a:prstGeom prst="rect">
            <a:avLst/>
          </a:prstGeom>
          <a:noFill/>
          <a:ln>
            <a:noFill/>
          </a:ln>
        </p:spPr>
      </p:pic>
      <p:sp>
        <p:nvSpPr>
          <p:cNvPr id="5" name="Rectangle 4"/>
          <p:cNvSpPr/>
          <p:nvPr/>
        </p:nvSpPr>
        <p:spPr>
          <a:xfrm>
            <a:off x="7356563" y="1350451"/>
            <a:ext cx="851515" cy="369332"/>
          </a:xfrm>
          <a:prstGeom prst="rect">
            <a:avLst/>
          </a:prstGeom>
          <a:ln>
            <a:noFill/>
          </a:ln>
        </p:spPr>
        <p:txBody>
          <a:bodyPr wrap="none">
            <a:spAutoFit/>
          </a:bodyPr>
          <a:lstStyle/>
          <a:p>
            <a:r>
              <a:rPr lang="it-IT" b="1" dirty="0">
                <a:solidFill>
                  <a:schemeClr val="bg1"/>
                </a:solidFill>
                <a:latin typeface="Arial" panose="020B0604020202020204" pitchFamily="34" charset="0"/>
                <a:ea typeface="Microsoft JhengHei UI Light" panose="020B0304030504040204" pitchFamily="34" charset="-120"/>
                <a:cs typeface="Arial" panose="020B0604020202020204" pitchFamily="34" charset="0"/>
              </a:rPr>
              <a:t>Driver</a:t>
            </a:r>
            <a:endParaRPr lang="it-IT" dirty="0">
              <a:solidFill>
                <a:schemeClr val="bg1"/>
              </a:solidFill>
              <a:latin typeface="Arial" panose="020B0604020202020204" pitchFamily="34" charset="0"/>
              <a:cs typeface="Arial" panose="020B0604020202020204" pitchFamily="34" charset="0"/>
            </a:endParaRPr>
          </a:p>
        </p:txBody>
      </p:sp>
      <p:sp>
        <p:nvSpPr>
          <p:cNvPr id="86" name="Rectangle 85"/>
          <p:cNvSpPr/>
          <p:nvPr/>
        </p:nvSpPr>
        <p:spPr>
          <a:xfrm>
            <a:off x="10967803" y="1304623"/>
            <a:ext cx="1067472" cy="369332"/>
          </a:xfrm>
          <a:prstGeom prst="rect">
            <a:avLst/>
          </a:prstGeom>
          <a:ln>
            <a:noFill/>
          </a:ln>
        </p:spPr>
        <p:txBody>
          <a:bodyPr wrap="none">
            <a:spAutoFit/>
          </a:bodyPr>
          <a:lstStyle/>
          <a:p>
            <a:r>
              <a:rPr lang="it-IT" b="1" dirty="0">
                <a:solidFill>
                  <a:schemeClr val="bg1"/>
                </a:solidFill>
                <a:latin typeface="Arial" panose="020B0604020202020204" pitchFamily="34" charset="0"/>
                <a:cs typeface="Arial" panose="020B0604020202020204" pitchFamily="34" charset="0"/>
              </a:rPr>
              <a:t>Witness</a:t>
            </a:r>
          </a:p>
        </p:txBody>
      </p:sp>
      <p:cxnSp>
        <p:nvCxnSpPr>
          <p:cNvPr id="10" name="Straight Connector 9"/>
          <p:cNvCxnSpPr/>
          <p:nvPr/>
        </p:nvCxnSpPr>
        <p:spPr>
          <a:xfrm>
            <a:off x="8643142" y="605839"/>
            <a:ext cx="0" cy="4798629"/>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10662442" y="458440"/>
            <a:ext cx="0" cy="4798629"/>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95" name="Segnaposto testo 2">
            <a:extLst>
              <a:ext uri="{FF2B5EF4-FFF2-40B4-BE49-F238E27FC236}">
                <a16:creationId xmlns:a16="http://schemas.microsoft.com/office/drawing/2014/main" id="{F210077F-D2B3-5DD3-72D1-578FC17A9484}"/>
              </a:ext>
            </a:extLst>
          </p:cNvPr>
          <p:cNvSpPr txBox="1">
            <a:spLocks/>
          </p:cNvSpPr>
          <p:nvPr/>
        </p:nvSpPr>
        <p:spPr>
          <a:xfrm>
            <a:off x="233164" y="3962400"/>
            <a:ext cx="6675635" cy="2584568"/>
          </a:xfrm>
          <a:prstGeom prst="rect">
            <a:avLst/>
          </a:prstGeom>
          <a:solidFill>
            <a:schemeClr val="bg1">
              <a:lumMod val="75000"/>
            </a:schemeClr>
          </a:solidFill>
          <a:ln>
            <a:noFill/>
          </a:ln>
          <a:effectLst>
            <a:outerShdw blurRad="50800" dist="165100" dir="2700000" algn="tl" rotWithShape="0">
              <a:prstClr val="black">
                <a:alpha val="40000"/>
              </a:prst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000" b="1" i="1" dirty="0"/>
              <a:t>5 MeV/3cm acceleration in 19 cm long integrated plasma module with 200 </a:t>
            </a:r>
            <a:r>
              <a:rPr lang="en-US" sz="2000" b="1" i="1" dirty="0" err="1"/>
              <a:t>pC</a:t>
            </a:r>
            <a:r>
              <a:rPr lang="en-US" sz="2000" b="1" i="1" dirty="0"/>
              <a:t> driver/50 </a:t>
            </a:r>
            <a:r>
              <a:rPr lang="en-US" sz="2000" b="1" i="1" dirty="0" err="1"/>
              <a:t>pC</a:t>
            </a:r>
            <a:r>
              <a:rPr lang="en-US" sz="2000" b="1" i="1" dirty="0"/>
              <a:t> witness</a:t>
            </a:r>
            <a:endParaRPr lang="en-US" sz="2000" i="1" dirty="0"/>
          </a:p>
          <a:p>
            <a:pPr lvl="1"/>
            <a:r>
              <a:rPr lang="en-US" sz="2000" dirty="0"/>
              <a:t>3 cm long accelerator with 200 A ionization current</a:t>
            </a:r>
          </a:p>
          <a:p>
            <a:pPr lvl="1"/>
            <a:r>
              <a:rPr lang="en-US" sz="2000" dirty="0"/>
              <a:t>3 cm long plasma lenses with 500 A ionization current  </a:t>
            </a:r>
          </a:p>
          <a:p>
            <a:pPr lvl="1"/>
            <a:r>
              <a:rPr lang="en-US" sz="2000" dirty="0"/>
              <a:t>Plasma density inside the accelerator set to 2x10</a:t>
            </a:r>
            <a:r>
              <a:rPr lang="en-US" sz="2000" baseline="30000" dirty="0"/>
              <a:t>15</a:t>
            </a:r>
            <a:r>
              <a:rPr lang="en-US" sz="2000" dirty="0"/>
              <a:t> cm</a:t>
            </a:r>
            <a:r>
              <a:rPr lang="en-US" sz="2000" baseline="30000" dirty="0"/>
              <a:t>-3</a:t>
            </a:r>
          </a:p>
          <a:p>
            <a:pPr lvl="1">
              <a:defRPr/>
            </a:pPr>
            <a:r>
              <a:rPr lang="en-US" sz="2000" dirty="0"/>
              <a:t>~150 MV/m accelerating gradient</a:t>
            </a:r>
          </a:p>
          <a:p>
            <a:pPr lvl="1">
              <a:defRPr/>
            </a:pPr>
            <a:r>
              <a:rPr lang="en-US" sz="2000" dirty="0"/>
              <a:t>Stability of the accelerated beam </a:t>
            </a:r>
          </a:p>
        </p:txBody>
      </p:sp>
      <p:sp>
        <p:nvSpPr>
          <p:cNvPr id="2" name="Rectangle 1"/>
          <p:cNvSpPr/>
          <p:nvPr/>
        </p:nvSpPr>
        <p:spPr>
          <a:xfrm>
            <a:off x="7004849" y="824528"/>
            <a:ext cx="5898351" cy="338554"/>
          </a:xfrm>
          <a:prstGeom prst="rect">
            <a:avLst/>
          </a:prstGeom>
        </p:spPr>
        <p:txBody>
          <a:bodyPr wrap="square">
            <a:spAutoFit/>
          </a:bodyPr>
          <a:lstStyle/>
          <a:p>
            <a:r>
              <a:rPr lang="en-US" sz="1600" b="1" i="1" dirty="0">
                <a:latin typeface="Arial" panose="020B0604020202020204" pitchFamily="34" charset="0"/>
                <a:ea typeface="Microsoft JhengHei UI Light" panose="020B0304030504040204" pitchFamily="34" charset="-120"/>
                <a:cs typeface="Arial" panose="020B0604020202020204" pitchFamily="34" charset="0"/>
              </a:rPr>
              <a:t>200 consecutive shots taken with accelerated beam </a:t>
            </a:r>
            <a:r>
              <a:rPr lang="it-IT" sz="1600" b="1" i="1" dirty="0">
                <a:latin typeface="Arial" panose="020B0604020202020204" pitchFamily="34" charset="0"/>
                <a:ea typeface="Microsoft JhengHei UI Light" panose="020B0304030504040204" pitchFamily="34" charset="-120"/>
                <a:cs typeface="Arial" panose="020B0604020202020204" pitchFamily="34" charset="0"/>
              </a:rPr>
              <a:t> </a:t>
            </a:r>
            <a:endParaRPr lang="it-IT" sz="1600" dirty="0">
              <a:latin typeface="Arial" panose="020B0604020202020204" pitchFamily="34" charset="0"/>
              <a:cs typeface="Arial" panose="020B0604020202020204" pitchFamily="34" charset="0"/>
            </a:endParaRPr>
          </a:p>
        </p:txBody>
      </p:sp>
      <p:sp>
        <p:nvSpPr>
          <p:cNvPr id="3" name="Rectangle 34">
            <a:extLst>
              <a:ext uri="{FF2B5EF4-FFF2-40B4-BE49-F238E27FC236}">
                <a16:creationId xmlns:a16="http://schemas.microsoft.com/office/drawing/2014/main" id="{563088E9-F549-2288-A750-585606539A38}"/>
              </a:ext>
            </a:extLst>
          </p:cNvPr>
          <p:cNvSpPr/>
          <p:nvPr/>
        </p:nvSpPr>
        <p:spPr>
          <a:xfrm>
            <a:off x="11091672" y="6424563"/>
            <a:ext cx="987552" cy="369332"/>
          </a:xfrm>
          <a:prstGeom prst="rect">
            <a:avLst/>
          </a:prstGeom>
        </p:spPr>
        <p:txBody>
          <a:bodyPr wrap="square">
            <a:spAutoFit/>
          </a:bodyPr>
          <a:lstStyle/>
          <a:p>
            <a:pPr eaLnBrk="0" fontAlgn="base" hangingPunct="0">
              <a:spcBef>
                <a:spcPct val="0"/>
              </a:spcBef>
              <a:spcAft>
                <a:spcPct val="0"/>
              </a:spcAft>
            </a:pPr>
            <a:r>
              <a:rPr lang="it-IT" dirty="0">
                <a:latin typeface="Arial" pitchFamily="34" charset="0"/>
                <a:cs typeface="Arial" pitchFamily="34" charset="0"/>
              </a:rPr>
              <a:t>Pag. 12</a:t>
            </a:r>
          </a:p>
        </p:txBody>
      </p:sp>
      <p:grpSp>
        <p:nvGrpSpPr>
          <p:cNvPr id="4" name="Group 21">
            <a:extLst>
              <a:ext uri="{FF2B5EF4-FFF2-40B4-BE49-F238E27FC236}">
                <a16:creationId xmlns:a16="http://schemas.microsoft.com/office/drawing/2014/main" id="{21E51CF7-A60F-4C13-BE88-50E3464A90AD}"/>
              </a:ext>
            </a:extLst>
          </p:cNvPr>
          <p:cNvGrpSpPr/>
          <p:nvPr/>
        </p:nvGrpSpPr>
        <p:grpSpPr>
          <a:xfrm>
            <a:off x="0" y="-1"/>
            <a:ext cx="12192000" cy="633627"/>
            <a:chOff x="0" y="0"/>
            <a:chExt cx="12214673" cy="400110"/>
          </a:xfrm>
          <a:solidFill>
            <a:schemeClr val="accent1">
              <a:lumMod val="20000"/>
              <a:lumOff val="80000"/>
            </a:schemeClr>
          </a:solidFill>
        </p:grpSpPr>
        <p:sp>
          <p:nvSpPr>
            <p:cNvPr id="6" name="Rectangle 24">
              <a:extLst>
                <a:ext uri="{FF2B5EF4-FFF2-40B4-BE49-F238E27FC236}">
                  <a16:creationId xmlns:a16="http://schemas.microsoft.com/office/drawing/2014/main" id="{25A8F6B7-C3A6-125B-F371-614B5D569DFF}"/>
                </a:ext>
              </a:extLst>
            </p:cNvPr>
            <p:cNvSpPr/>
            <p:nvPr/>
          </p:nvSpPr>
          <p:spPr>
            <a:xfrm>
              <a:off x="0" y="0"/>
              <a:ext cx="12214673" cy="400110"/>
            </a:xfrm>
            <a:prstGeom prst="rect">
              <a:avLst/>
            </a:prstGeom>
            <a:grp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7" name="Rectangle 26">
              <a:extLst>
                <a:ext uri="{FF2B5EF4-FFF2-40B4-BE49-F238E27FC236}">
                  <a16:creationId xmlns:a16="http://schemas.microsoft.com/office/drawing/2014/main" id="{48D5B132-F1A4-73AF-B09A-5677A3DC70EC}"/>
                </a:ext>
              </a:extLst>
            </p:cNvPr>
            <p:cNvSpPr/>
            <p:nvPr/>
          </p:nvSpPr>
          <p:spPr>
            <a:xfrm>
              <a:off x="5573001" y="28704"/>
              <a:ext cx="6480210" cy="330392"/>
            </a:xfrm>
            <a:prstGeom prst="rect">
              <a:avLst/>
            </a:prstGeom>
            <a:grpFill/>
          </p:spPr>
          <p:txBody>
            <a:bodyPr wrap="none">
              <a:spAutoFit/>
            </a:bodyPr>
            <a:lstStyle/>
            <a:p>
              <a:pPr algn="r"/>
              <a:r>
                <a:rPr lang="it-IT" sz="2800" i="1" dirty="0">
                  <a:latin typeface="Microsoft JhengHei UI Light" panose="020B0304030504040204" pitchFamily="34" charset="-120"/>
                  <a:ea typeface="Microsoft JhengHei UI Light" panose="020B0304030504040204" pitchFamily="34" charset="-120"/>
                  <a:cs typeface="Arial" panose="020B0604020202020204" pitchFamily="34" charset="0"/>
                </a:rPr>
                <a:t>Compact plasma </a:t>
              </a:r>
              <a:r>
                <a:rPr lang="it-IT" sz="2800" i="1" dirty="0" err="1">
                  <a:latin typeface="Microsoft JhengHei UI Light" panose="020B0304030504040204" pitchFamily="34" charset="-120"/>
                  <a:ea typeface="Microsoft JhengHei UI Light" panose="020B0304030504040204" pitchFamily="34" charset="-120"/>
                  <a:cs typeface="Arial" panose="020B0604020202020204" pitchFamily="34" charset="0"/>
                </a:rPr>
                <a:t>accelerating</a:t>
              </a:r>
              <a:r>
                <a:rPr lang="it-IT" sz="2800" i="1" dirty="0">
                  <a:latin typeface="Microsoft JhengHei UI Light" panose="020B0304030504040204" pitchFamily="34" charset="-120"/>
                  <a:ea typeface="Microsoft JhengHei UI Light" panose="020B0304030504040204" pitchFamily="34" charset="-120"/>
                  <a:cs typeface="Arial" panose="020B0604020202020204" pitchFamily="34" charset="0"/>
                </a:rPr>
                <a:t> </a:t>
              </a:r>
              <a:r>
                <a:rPr lang="it-IT" sz="2800" i="1" dirty="0" err="1">
                  <a:latin typeface="Microsoft JhengHei UI Light" panose="020B0304030504040204" pitchFamily="34" charset="-120"/>
                  <a:ea typeface="Microsoft JhengHei UI Light" panose="020B0304030504040204" pitchFamily="34" charset="-120"/>
                  <a:cs typeface="Arial" panose="020B0604020202020204" pitchFamily="34" charset="0"/>
                </a:rPr>
                <a:t>modules</a:t>
              </a:r>
              <a:endParaRPr lang="it-IT" sz="2800" i="1" dirty="0">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grpSp>
    </p:spTree>
    <p:extLst>
      <p:ext uri="{BB962C8B-B14F-4D97-AF65-F5344CB8AC3E}">
        <p14:creationId xmlns:p14="http://schemas.microsoft.com/office/powerpoint/2010/main" val="3748980730"/>
      </p:ext>
    </p:extLst>
  </p:cSld>
  <p:clrMapOvr>
    <a:masterClrMapping/>
  </p:clrMapOvr>
  <p:timing>
    <p:tnLst>
      <p:par>
        <p:cTn id="1" dur="indefinite" restart="never" nodeType="tmRoot">
          <p:childTnLst>
            <p:par>
              <p:cTn id="2"/>
            </p:par>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rgbClr val="2D5292"/>
            </a:gs>
            <a:gs pos="88000">
              <a:schemeClr val="accent5">
                <a:lumMod val="50000"/>
              </a:schemeClr>
            </a:gs>
            <a:gs pos="20000">
              <a:schemeClr val="accent1">
                <a:alpha val="62000"/>
                <a:lumMod val="83000"/>
                <a:lumOff val="17000"/>
              </a:schemeClr>
            </a:gs>
            <a:gs pos="69000">
              <a:schemeClr val="accent5">
                <a:lumMod val="41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0" name="Rectangle 19"/>
          <p:cNvSpPr/>
          <p:nvPr/>
        </p:nvSpPr>
        <p:spPr>
          <a:xfrm>
            <a:off x="900653" y="939956"/>
            <a:ext cx="10666507" cy="5078313"/>
          </a:xfrm>
          <a:prstGeom prst="rect">
            <a:avLst/>
          </a:prstGeom>
          <a:solidFill>
            <a:schemeClr val="tx1">
              <a:lumMod val="85000"/>
            </a:schemeClr>
          </a:solidFill>
          <a:ln w="12700">
            <a:noFill/>
          </a:ln>
          <a:effectLst>
            <a:outerShdw blurRad="76200" dist="88900" dir="7800000" algn="tr" rotWithShape="0">
              <a:prstClr val="black">
                <a:alpha val="40000"/>
              </a:prstClr>
            </a:outerShdw>
          </a:effectLst>
        </p:spPr>
        <p:txBody>
          <a:bodyPr wrap="square">
            <a:spAutoFit/>
          </a:bodyPr>
          <a:lstStyle/>
          <a:p>
            <a:pPr marL="285750" indent="-285750">
              <a:buFont typeface="Wingdings" panose="05000000000000000000" pitchFamily="2" charset="2"/>
              <a:buChar char="§"/>
            </a:pPr>
            <a:r>
              <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Particle acceleration based on plasma technology involves research across a wide range of subjects related to the overall design of the plasma accelerator module. This includes studies on plasma generation techniques, plasma property measurements, and improvements in the geometric modeling of the plasma source:</a:t>
            </a:r>
          </a:p>
          <a:p>
            <a:pPr marL="285750" indent="-285750">
              <a:buFont typeface="Wingdings" panose="05000000000000000000" pitchFamily="2" charset="2"/>
              <a:buChar char="§"/>
            </a:pPr>
            <a:endPar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1200150" lvl="2" indent="-285750">
              <a:buFont typeface="Wingdings" panose="05000000000000000000" pitchFamily="2" charset="2"/>
              <a:buChar char="§"/>
            </a:pPr>
            <a:r>
              <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Design and development of plasma sources based on electrical discharge and laser pulses</a:t>
            </a:r>
          </a:p>
          <a:p>
            <a:pPr marL="2571750" lvl="5" indent="-285750">
              <a:buFont typeface="Wingdings" panose="05000000000000000000" pitchFamily="2" charset="2"/>
              <a:buChar char="§"/>
            </a:pPr>
            <a:r>
              <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Lasers</a:t>
            </a:r>
          </a:p>
          <a:p>
            <a:pPr marL="2571750" lvl="5" indent="-285750">
              <a:buFont typeface="Wingdings" panose="05000000000000000000" pitchFamily="2" charset="2"/>
              <a:buChar char="§"/>
            </a:pPr>
            <a:r>
              <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High voltage circuits</a:t>
            </a:r>
          </a:p>
          <a:p>
            <a:pPr marL="1200150" lvl="2" indent="-285750">
              <a:buFont typeface="Wingdings" panose="05000000000000000000" pitchFamily="2" charset="2"/>
              <a:buChar char="§"/>
            </a:pPr>
            <a:endPar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1200150" lvl="2" indent="-285750">
              <a:buFont typeface="Wingdings" panose="05000000000000000000" pitchFamily="2" charset="2"/>
              <a:buChar char="§"/>
            </a:pPr>
            <a:r>
              <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Theoretical studies of magnetohydrodynamic models capable of simulating plasma formation from neutral gases</a:t>
            </a:r>
          </a:p>
          <a:p>
            <a:pPr marL="1200150" lvl="2" indent="-285750">
              <a:buFont typeface="Wingdings" panose="05000000000000000000" pitchFamily="2" charset="2"/>
              <a:buChar char="§"/>
            </a:pPr>
            <a:endPar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1200150" lvl="2" indent="-285750">
              <a:buFont typeface="Wingdings" panose="05000000000000000000" pitchFamily="2" charset="2"/>
              <a:buChar char="§"/>
            </a:pPr>
            <a:r>
              <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Theoretical and experimental study of laser–plasma interaction</a:t>
            </a:r>
          </a:p>
          <a:p>
            <a:pPr marL="1200150" lvl="2" indent="-285750">
              <a:buFont typeface="Wingdings" panose="05000000000000000000" pitchFamily="2" charset="2"/>
              <a:buChar char="§"/>
            </a:pPr>
            <a:endPar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1200150" lvl="2" indent="-285750">
              <a:buFont typeface="Wingdings" panose="05000000000000000000" pitchFamily="2" charset="2"/>
              <a:buChar char="§"/>
            </a:pPr>
            <a:r>
              <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Characterization of plasmas for particle accelerators</a:t>
            </a:r>
          </a:p>
          <a:p>
            <a:pPr marL="2571750" lvl="5" indent="-285750">
              <a:buFont typeface="Wingdings" panose="05000000000000000000" pitchFamily="2" charset="2"/>
              <a:buChar char="§"/>
            </a:pPr>
            <a:r>
              <a:rPr lang="it-IT" b="1" i="1" dirty="0" err="1">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Spectroscopy</a:t>
            </a:r>
            <a:endParaRPr lang="it-IT"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2571750" lvl="5" indent="-285750">
              <a:buFont typeface="Wingdings" panose="05000000000000000000" pitchFamily="2" charset="2"/>
              <a:buChar char="§"/>
            </a:pPr>
            <a:r>
              <a:rPr lang="it-IT" b="1" i="1" dirty="0" err="1">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interferometry</a:t>
            </a:r>
            <a:endPar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2" name="Rectangle 34">
            <a:extLst>
              <a:ext uri="{FF2B5EF4-FFF2-40B4-BE49-F238E27FC236}">
                <a16:creationId xmlns:a16="http://schemas.microsoft.com/office/drawing/2014/main" id="{E48E6B56-2471-1987-C5EA-A98F61930609}"/>
              </a:ext>
            </a:extLst>
          </p:cNvPr>
          <p:cNvSpPr/>
          <p:nvPr/>
        </p:nvSpPr>
        <p:spPr>
          <a:xfrm>
            <a:off x="11055096" y="6424563"/>
            <a:ext cx="1024128" cy="369332"/>
          </a:xfrm>
          <a:prstGeom prst="rect">
            <a:avLst/>
          </a:prstGeom>
        </p:spPr>
        <p:txBody>
          <a:bodyPr wrap="square">
            <a:spAutoFit/>
          </a:bodyPr>
          <a:lstStyle/>
          <a:p>
            <a:pPr eaLnBrk="0" fontAlgn="base" hangingPunct="0">
              <a:spcBef>
                <a:spcPct val="0"/>
              </a:spcBef>
              <a:spcAft>
                <a:spcPct val="0"/>
              </a:spcAft>
            </a:pPr>
            <a:r>
              <a:rPr lang="it-IT" dirty="0">
                <a:solidFill>
                  <a:schemeClr val="bg1"/>
                </a:solidFill>
                <a:latin typeface="Arial" pitchFamily="34" charset="0"/>
                <a:cs typeface="Arial" pitchFamily="34" charset="0"/>
              </a:rPr>
              <a:t>Pag. 13</a:t>
            </a:r>
          </a:p>
        </p:txBody>
      </p:sp>
      <p:grpSp>
        <p:nvGrpSpPr>
          <p:cNvPr id="3" name="Group 21">
            <a:extLst>
              <a:ext uri="{FF2B5EF4-FFF2-40B4-BE49-F238E27FC236}">
                <a16:creationId xmlns:a16="http://schemas.microsoft.com/office/drawing/2014/main" id="{97A2C15A-0F11-3EF3-24E2-A47906DECE36}"/>
              </a:ext>
            </a:extLst>
          </p:cNvPr>
          <p:cNvGrpSpPr/>
          <p:nvPr/>
        </p:nvGrpSpPr>
        <p:grpSpPr>
          <a:xfrm>
            <a:off x="0" y="-1"/>
            <a:ext cx="12192000" cy="633627"/>
            <a:chOff x="0" y="0"/>
            <a:chExt cx="12214673" cy="400110"/>
          </a:xfrm>
          <a:solidFill>
            <a:schemeClr val="accent1">
              <a:lumMod val="20000"/>
              <a:lumOff val="80000"/>
            </a:schemeClr>
          </a:solidFill>
        </p:grpSpPr>
        <p:sp>
          <p:nvSpPr>
            <p:cNvPr id="4" name="Rectangle 24">
              <a:extLst>
                <a:ext uri="{FF2B5EF4-FFF2-40B4-BE49-F238E27FC236}">
                  <a16:creationId xmlns:a16="http://schemas.microsoft.com/office/drawing/2014/main" id="{3F00230B-DC5A-C98B-C480-2DEAF19A4EE6}"/>
                </a:ext>
              </a:extLst>
            </p:cNvPr>
            <p:cNvSpPr/>
            <p:nvPr/>
          </p:nvSpPr>
          <p:spPr>
            <a:xfrm>
              <a:off x="0" y="0"/>
              <a:ext cx="12214673" cy="400110"/>
            </a:xfrm>
            <a:prstGeom prst="rect">
              <a:avLst/>
            </a:prstGeom>
            <a:grp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5" name="Rectangle 26">
              <a:extLst>
                <a:ext uri="{FF2B5EF4-FFF2-40B4-BE49-F238E27FC236}">
                  <a16:creationId xmlns:a16="http://schemas.microsoft.com/office/drawing/2014/main" id="{75689560-2F26-C117-A944-8DB9ACB3CBA6}"/>
                </a:ext>
              </a:extLst>
            </p:cNvPr>
            <p:cNvSpPr/>
            <p:nvPr/>
          </p:nvSpPr>
          <p:spPr>
            <a:xfrm>
              <a:off x="9928173" y="28704"/>
              <a:ext cx="2125038" cy="330392"/>
            </a:xfrm>
            <a:prstGeom prst="rect">
              <a:avLst/>
            </a:prstGeom>
            <a:grpFill/>
          </p:spPr>
          <p:txBody>
            <a:bodyPr wrap="none">
              <a:spAutoFit/>
            </a:bodyPr>
            <a:lstStyle/>
            <a:p>
              <a:pPr algn="r"/>
              <a:r>
                <a:rPr lang="en-US" sz="2800"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Conclusions</a:t>
              </a:r>
              <a:endParaRPr lang="it-IT" sz="2800"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grpSp>
      <p:grpSp>
        <p:nvGrpSpPr>
          <p:cNvPr id="7" name="Group 27">
            <a:extLst>
              <a:ext uri="{FF2B5EF4-FFF2-40B4-BE49-F238E27FC236}">
                <a16:creationId xmlns:a16="http://schemas.microsoft.com/office/drawing/2014/main" id="{B642DFCA-C186-1D10-6995-450316EE722A}"/>
              </a:ext>
            </a:extLst>
          </p:cNvPr>
          <p:cNvGrpSpPr/>
          <p:nvPr/>
        </p:nvGrpSpPr>
        <p:grpSpPr>
          <a:xfrm>
            <a:off x="0" y="6324600"/>
            <a:ext cx="12192000" cy="538480"/>
            <a:chOff x="0" y="6324600"/>
            <a:chExt cx="12192000" cy="538480"/>
          </a:xfrm>
        </p:grpSpPr>
        <p:pic>
          <p:nvPicPr>
            <p:cNvPr id="8" name="Immagine 7">
              <a:extLst>
                <a:ext uri="{FF2B5EF4-FFF2-40B4-BE49-F238E27FC236}">
                  <a16:creationId xmlns:a16="http://schemas.microsoft.com/office/drawing/2014/main" id="{6F2C649D-97B8-55F3-92E2-F8E684E98E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75" t="28832" r="1573" b="30255"/>
            <a:stretch/>
          </p:blipFill>
          <p:spPr>
            <a:xfrm>
              <a:off x="0" y="6324600"/>
              <a:ext cx="1542496" cy="538480"/>
            </a:xfrm>
            <a:prstGeom prst="rect">
              <a:avLst/>
            </a:prstGeom>
            <a:ln w="19050">
              <a:noFill/>
            </a:ln>
          </p:spPr>
        </p:pic>
        <p:cxnSp>
          <p:nvCxnSpPr>
            <p:cNvPr id="9" name="Straight Connector 31">
              <a:extLst>
                <a:ext uri="{FF2B5EF4-FFF2-40B4-BE49-F238E27FC236}">
                  <a16:creationId xmlns:a16="http://schemas.microsoft.com/office/drawing/2014/main" id="{6FBE8FF1-41D8-44AA-C714-34C23CCA1AFB}"/>
                </a:ext>
              </a:extLst>
            </p:cNvPr>
            <p:cNvCxnSpPr/>
            <p:nvPr/>
          </p:nvCxnSpPr>
          <p:spPr>
            <a:xfrm>
              <a:off x="0" y="6324600"/>
              <a:ext cx="1219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33">
              <a:extLst>
                <a:ext uri="{FF2B5EF4-FFF2-40B4-BE49-F238E27FC236}">
                  <a16:creationId xmlns:a16="http://schemas.microsoft.com/office/drawing/2014/main" id="{4BB300C9-C5C3-8BFB-DA4D-C7E724ACE936}"/>
                </a:ext>
              </a:extLst>
            </p:cNvPr>
            <p:cNvSpPr/>
            <p:nvPr/>
          </p:nvSpPr>
          <p:spPr>
            <a:xfrm>
              <a:off x="1660966" y="6424563"/>
              <a:ext cx="5846258" cy="369332"/>
            </a:xfrm>
            <a:prstGeom prst="rect">
              <a:avLst/>
            </a:prstGeom>
          </p:spPr>
          <p:txBody>
            <a:bodyPr wrap="square">
              <a:spAutoFit/>
            </a:bodyPr>
            <a:lstStyle/>
            <a:p>
              <a:r>
                <a:rPr lang="en-US" b="1" dirty="0"/>
                <a:t>Sapienza Università di Roma |Thursday 13.11.2025</a:t>
              </a:r>
              <a:endParaRPr lang="it-IT"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4004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rgbClr val="2D5292"/>
            </a:gs>
            <a:gs pos="88000">
              <a:schemeClr val="accent5">
                <a:lumMod val="50000"/>
              </a:schemeClr>
            </a:gs>
            <a:gs pos="20000">
              <a:schemeClr val="accent1">
                <a:alpha val="62000"/>
                <a:lumMod val="83000"/>
                <a:lumOff val="17000"/>
              </a:schemeClr>
            </a:gs>
            <a:gs pos="69000">
              <a:schemeClr val="accent5">
                <a:lumMod val="41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7" name="Picture 3" descr="Plasma_creation.jpg">
            <a:extLst>
              <a:ext uri="{FF2B5EF4-FFF2-40B4-BE49-F238E27FC236}">
                <a16:creationId xmlns:a16="http://schemas.microsoft.com/office/drawing/2014/main" id="{A699FF43-CC8B-4297-7A04-76A551CD7F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01" y="0"/>
            <a:ext cx="12192001" cy="6858000"/>
          </a:xfrm>
          <a:prstGeom prst="rect">
            <a:avLst/>
          </a:prstGeom>
        </p:spPr>
      </p:pic>
      <p:grpSp>
        <p:nvGrpSpPr>
          <p:cNvPr id="14" name="Gruppo 13">
            <a:extLst>
              <a:ext uri="{FF2B5EF4-FFF2-40B4-BE49-F238E27FC236}">
                <a16:creationId xmlns:a16="http://schemas.microsoft.com/office/drawing/2014/main" id="{68774495-3519-B8B0-F379-D2F63796DA42}"/>
              </a:ext>
            </a:extLst>
          </p:cNvPr>
          <p:cNvGrpSpPr/>
          <p:nvPr/>
        </p:nvGrpSpPr>
        <p:grpSpPr>
          <a:xfrm>
            <a:off x="-50801" y="1119896"/>
            <a:ext cx="12297665" cy="774678"/>
            <a:chOff x="-1" y="1991756"/>
            <a:chExt cx="12256009" cy="774678"/>
          </a:xfrm>
        </p:grpSpPr>
        <p:sp>
          <p:nvSpPr>
            <p:cNvPr id="11" name="Rettangolo 10">
              <a:extLst>
                <a:ext uri="{FF2B5EF4-FFF2-40B4-BE49-F238E27FC236}">
                  <a16:creationId xmlns:a16="http://schemas.microsoft.com/office/drawing/2014/main" id="{4E97C863-3BD3-7C16-DA21-1DCF934C0EAD}"/>
                </a:ext>
              </a:extLst>
            </p:cNvPr>
            <p:cNvSpPr/>
            <p:nvPr/>
          </p:nvSpPr>
          <p:spPr>
            <a:xfrm>
              <a:off x="-1" y="1991756"/>
              <a:ext cx="12192001" cy="774678"/>
            </a:xfrm>
            <a:prstGeom prst="rect">
              <a:avLst/>
            </a:prstGeom>
            <a:solidFill>
              <a:schemeClr val="tx1">
                <a:lumMod val="95000"/>
                <a:alpha val="4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Rettangolo 11"/>
            <p:cNvSpPr/>
            <p:nvPr/>
          </p:nvSpPr>
          <p:spPr>
            <a:xfrm>
              <a:off x="4129664" y="1996993"/>
              <a:ext cx="8126344" cy="769441"/>
            </a:xfrm>
            <a:prstGeom prst="rect">
              <a:avLst/>
            </a:prstGeom>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altLang="it-IT" sz="4400" b="1" i="1" u="none" strike="noStrike" kern="1200" cap="none" spc="0" normalizeH="0" baseline="0" noProof="0" dirty="0">
                  <a:ln>
                    <a:noFill/>
                  </a:ln>
                  <a:solidFill>
                    <a:srgbClr val="FFFF00"/>
                  </a:solidFill>
                  <a:effectLst/>
                  <a:uLnTx/>
                  <a:uFillTx/>
                  <a:latin typeface="Microsoft JhengHei" panose="020B0604030504040204" pitchFamily="34" charset="-120"/>
                  <a:ea typeface="Microsoft JhengHei" panose="020B0604030504040204" pitchFamily="34" charset="-120"/>
                  <a:cs typeface="Arial" panose="020B0604020202020204" pitchFamily="34" charset="0"/>
                </a:rPr>
                <a:t>Thank you for your attention</a:t>
              </a:r>
            </a:p>
          </p:txBody>
        </p:sp>
      </p:grpSp>
      <p:sp>
        <p:nvSpPr>
          <p:cNvPr id="25" name="CasellaDiTesto 24">
            <a:extLst>
              <a:ext uri="{FF2B5EF4-FFF2-40B4-BE49-F238E27FC236}">
                <a16:creationId xmlns:a16="http://schemas.microsoft.com/office/drawing/2014/main" id="{4ECF9964-E784-0B12-4C6B-7FE38894DC17}"/>
              </a:ext>
            </a:extLst>
          </p:cNvPr>
          <p:cNvSpPr txBox="1"/>
          <p:nvPr/>
        </p:nvSpPr>
        <p:spPr>
          <a:xfrm>
            <a:off x="8232774" y="6370935"/>
            <a:ext cx="3873500" cy="461665"/>
          </a:xfrm>
          <a:prstGeom prst="rect">
            <a:avLst/>
          </a:prstGeom>
          <a:noFill/>
        </p:spPr>
        <p:txBody>
          <a:bodyPr wrap="square">
            <a:spAutoFit/>
          </a:bodyPr>
          <a:lstStyle/>
          <a:p>
            <a:pPr eaLnBrk="0" fontAlgn="base" hangingPunct="0">
              <a:spcBef>
                <a:spcPct val="0"/>
              </a:spcBef>
              <a:spcAft>
                <a:spcPct val="0"/>
              </a:spcAft>
            </a:pPr>
            <a:r>
              <a:rPr lang="it-IT" sz="2400" i="1" dirty="0">
                <a:latin typeface="Arial" pitchFamily="34" charset="0"/>
                <a:cs typeface="Arial" pitchFamily="34" charset="0"/>
              </a:rPr>
              <a:t>Angelo.Biagioni@lnf.infn.it</a:t>
            </a:r>
          </a:p>
        </p:txBody>
      </p:sp>
    </p:spTree>
    <p:extLst>
      <p:ext uri="{BB962C8B-B14F-4D97-AF65-F5344CB8AC3E}">
        <p14:creationId xmlns:p14="http://schemas.microsoft.com/office/powerpoint/2010/main" val="1140264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rgbClr val="2D5292"/>
            </a:gs>
            <a:gs pos="88000">
              <a:schemeClr val="accent5">
                <a:lumMod val="50000"/>
              </a:schemeClr>
            </a:gs>
            <a:gs pos="20000">
              <a:schemeClr val="accent1">
                <a:alpha val="62000"/>
                <a:lumMod val="83000"/>
                <a:lumOff val="17000"/>
              </a:schemeClr>
            </a:gs>
            <a:gs pos="69000">
              <a:schemeClr val="accent5">
                <a:lumMod val="41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7" name="Rectangle 16"/>
          <p:cNvSpPr/>
          <p:nvPr/>
        </p:nvSpPr>
        <p:spPr>
          <a:xfrm>
            <a:off x="623012" y="1001511"/>
            <a:ext cx="10945976" cy="4955203"/>
          </a:xfrm>
          <a:prstGeom prst="rect">
            <a:avLst/>
          </a:prstGeom>
          <a:solidFill>
            <a:schemeClr val="tx1">
              <a:lumMod val="75000"/>
            </a:schemeClr>
          </a:solidFill>
          <a:ln w="12700">
            <a:noFill/>
          </a:ln>
          <a:effectLst>
            <a:outerShdw blurRad="241300" dist="266700" dir="8400000" sx="99000" sy="99000" algn="tr" rotWithShape="0">
              <a:prstClr val="black">
                <a:alpha val="38000"/>
              </a:prstClr>
            </a:outerShdw>
          </a:effectLst>
        </p:spPr>
        <p:txBody>
          <a:bodyPr wrap="square">
            <a:spAutoFit/>
          </a:bodyPr>
          <a:lstStyle/>
          <a:p>
            <a:pPr marL="800100" lvl="1" indent="-342900">
              <a:buFont typeface="Wingdings" panose="05000000000000000000" pitchFamily="2" charset="2"/>
              <a:buChar char="§"/>
            </a:pPr>
            <a:r>
              <a:rPr lang="it-IT" sz="24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 acceleraiton experiments at Sparc_lab test facility</a:t>
            </a:r>
          </a:p>
          <a:p>
            <a:pPr marL="800100" lvl="1" indent="-342900">
              <a:buFont typeface="Wingdings" panose="05000000000000000000" pitchFamily="2" charset="2"/>
              <a:buChar char="§"/>
            </a:pPr>
            <a:endParaRPr lang="it-IT" sz="24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800100" lvl="1" indent="-342900">
              <a:buFont typeface="Wingdings" panose="05000000000000000000" pitchFamily="2" charset="2"/>
              <a:buChar char="§"/>
            </a:pPr>
            <a:r>
              <a:rPr lang="it-IT" sz="2200" b="1" i="1" dirty="0" err="1">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Principles</a:t>
            </a:r>
            <a:r>
              <a:rPr lang="it-IT" sz="22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 of plasma </a:t>
            </a:r>
            <a:r>
              <a:rPr lang="it-IT" sz="2200" b="1" i="1" dirty="0" err="1">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acceleration</a:t>
            </a:r>
            <a:endParaRPr lang="it-IT" sz="22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800100" lvl="1" indent="-342900">
              <a:buFont typeface="Wingdings" panose="05000000000000000000" pitchFamily="2" charset="2"/>
              <a:buChar char="§"/>
            </a:pPr>
            <a:endParaRPr lang="it-IT" sz="22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800100" lvl="1" indent="-342900">
              <a:buFont typeface="Wingdings" panose="05000000000000000000" pitchFamily="2" charset="2"/>
              <a:buChar char="§"/>
            </a:pPr>
            <a:r>
              <a:rPr lang="it-IT" sz="22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Gas-</a:t>
            </a:r>
            <a:r>
              <a:rPr lang="it-IT" sz="2200" b="1" i="1" dirty="0" err="1">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filled</a:t>
            </a:r>
            <a:r>
              <a:rPr lang="it-IT" sz="22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 </a:t>
            </a:r>
            <a:r>
              <a:rPr lang="it-IT" sz="2200" b="1" i="1" dirty="0" err="1">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discharge</a:t>
            </a:r>
            <a:r>
              <a:rPr lang="it-IT" sz="22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 </a:t>
            </a:r>
            <a:r>
              <a:rPr lang="it-IT" sz="2200" b="1" i="1" dirty="0" err="1">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capillaries</a:t>
            </a:r>
            <a:endParaRPr lang="it-IT" sz="22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800100" lvl="1" indent="-342900">
              <a:buFont typeface="Wingdings" panose="05000000000000000000" pitchFamily="2" charset="2"/>
              <a:buChar char="§"/>
            </a:pPr>
            <a:endParaRPr lang="it-IT" sz="22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800100" lvl="1" indent="-342900">
              <a:buFont typeface="Wingdings" panose="05000000000000000000" pitchFamily="2" charset="2"/>
              <a:buChar char="§"/>
            </a:pPr>
            <a:r>
              <a:rPr lang="it-IT" sz="22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Laser-</a:t>
            </a:r>
            <a:r>
              <a:rPr lang="it-IT" sz="2200" b="1" i="1" dirty="0" err="1">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induced</a:t>
            </a:r>
            <a:r>
              <a:rPr lang="it-IT" sz="22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 plasma sources</a:t>
            </a:r>
          </a:p>
          <a:p>
            <a:pPr marL="800100" lvl="1" indent="-342900">
              <a:buFont typeface="Wingdings" panose="05000000000000000000" pitchFamily="2" charset="2"/>
              <a:buChar char="§"/>
            </a:pPr>
            <a:endParaRPr lang="it-IT" sz="22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800100" lvl="1" indent="-342900">
              <a:buFont typeface="Wingdings" panose="05000000000000000000" pitchFamily="2" charset="2"/>
              <a:buChar char="§"/>
            </a:pPr>
            <a:r>
              <a:rPr lang="it-IT" sz="22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 properties characterization</a:t>
            </a:r>
          </a:p>
          <a:p>
            <a:pPr lvl="1"/>
            <a:endParaRPr lang="it-IT" sz="24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800100" lvl="1" indent="-342900">
              <a:buFont typeface="Wingdings" panose="05000000000000000000" pitchFamily="2" charset="2"/>
              <a:buChar char="§"/>
            </a:pPr>
            <a:r>
              <a:rPr lang="it-IT" sz="24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 sources for the </a:t>
            </a:r>
            <a:r>
              <a:rPr lang="it-IT" sz="2400" b="1" i="1" dirty="0" err="1">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EuPRAXIA@SPARC_LAB</a:t>
            </a:r>
            <a:r>
              <a:rPr lang="it-IT" sz="24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 project</a:t>
            </a:r>
          </a:p>
          <a:p>
            <a:pPr marL="1714500" lvl="3" indent="-342900">
              <a:buFont typeface="Arial" panose="020B0604020202020204" pitchFamily="34" charset="0"/>
              <a:buChar char="•"/>
            </a:pPr>
            <a:r>
              <a:rPr lang="it-IT" sz="22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Long plasma sources</a:t>
            </a:r>
          </a:p>
          <a:p>
            <a:pPr marL="1714500" lvl="3" indent="-342900">
              <a:buFont typeface="Arial" panose="020B0604020202020204" pitchFamily="34" charset="0"/>
              <a:buChar char="•"/>
            </a:pPr>
            <a:r>
              <a:rPr lang="it-IT" sz="2200" b="1" i="1" dirty="0" err="1">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Material</a:t>
            </a:r>
            <a:r>
              <a:rPr lang="it-IT" sz="22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 science</a:t>
            </a:r>
          </a:p>
          <a:p>
            <a:pPr marL="1714500" lvl="3" indent="-342900">
              <a:buFont typeface="Arial" panose="020B0604020202020204" pitchFamily="34" charset="0"/>
              <a:buChar char="•"/>
            </a:pPr>
            <a:r>
              <a:rPr lang="it-IT" sz="2200" b="1" i="1" dirty="0" err="1">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Integrated</a:t>
            </a:r>
            <a:r>
              <a:rPr lang="it-IT" sz="22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 plasma </a:t>
            </a:r>
            <a:r>
              <a:rPr lang="it-IT" sz="2200" b="1" i="1" dirty="0" err="1">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accelerating</a:t>
            </a:r>
            <a:r>
              <a:rPr lang="it-IT" sz="22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 </a:t>
            </a:r>
            <a:r>
              <a:rPr lang="it-IT" sz="2200" b="1" i="1" dirty="0" err="1">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module</a:t>
            </a:r>
            <a:endParaRPr lang="it-IT" sz="22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grpSp>
        <p:nvGrpSpPr>
          <p:cNvPr id="21" name="Group 20"/>
          <p:cNvGrpSpPr/>
          <p:nvPr/>
        </p:nvGrpSpPr>
        <p:grpSpPr>
          <a:xfrm>
            <a:off x="0" y="-1"/>
            <a:ext cx="12192000" cy="633627"/>
            <a:chOff x="0" y="-1"/>
            <a:chExt cx="12192000" cy="633627"/>
          </a:xfrm>
        </p:grpSpPr>
        <p:grpSp>
          <p:nvGrpSpPr>
            <p:cNvPr id="22" name="Group 21"/>
            <p:cNvGrpSpPr/>
            <p:nvPr/>
          </p:nvGrpSpPr>
          <p:grpSpPr>
            <a:xfrm>
              <a:off x="0" y="-1"/>
              <a:ext cx="12192000" cy="633627"/>
              <a:chOff x="0" y="0"/>
              <a:chExt cx="12214673" cy="400110"/>
            </a:xfrm>
            <a:solidFill>
              <a:schemeClr val="accent1">
                <a:lumMod val="20000"/>
                <a:lumOff val="80000"/>
              </a:schemeClr>
            </a:solidFill>
          </p:grpSpPr>
          <p:sp>
            <p:nvSpPr>
              <p:cNvPr id="25" name="Rectangle 24"/>
              <p:cNvSpPr/>
              <p:nvPr/>
            </p:nvSpPr>
            <p:spPr>
              <a:xfrm>
                <a:off x="0" y="0"/>
                <a:ext cx="12214673" cy="400110"/>
              </a:xfrm>
              <a:prstGeom prst="rect">
                <a:avLst/>
              </a:prstGeom>
              <a:grp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27" name="Rectangle 26"/>
              <p:cNvSpPr/>
              <p:nvPr/>
            </p:nvSpPr>
            <p:spPr>
              <a:xfrm>
                <a:off x="10702392" y="54293"/>
                <a:ext cx="1371832" cy="330392"/>
              </a:xfrm>
              <a:prstGeom prst="rect">
                <a:avLst/>
              </a:prstGeom>
              <a:grpFill/>
            </p:spPr>
            <p:txBody>
              <a:bodyPr wrap="none">
                <a:spAutoFit/>
              </a:bodyPr>
              <a:lstStyle/>
              <a:p>
                <a:pPr algn="r"/>
                <a:r>
                  <a:rPr lang="it-IT" sz="28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Outline</a:t>
                </a:r>
                <a:endParaRPr lang="it-IT" sz="2800"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grpSp>
        <p:cxnSp>
          <p:nvCxnSpPr>
            <p:cNvPr id="24" name="Straight Connector 23"/>
            <p:cNvCxnSpPr/>
            <p:nvPr/>
          </p:nvCxnSpPr>
          <p:spPr>
            <a:xfrm>
              <a:off x="0" y="633626"/>
              <a:ext cx="1219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0" y="6324600"/>
            <a:ext cx="12192000" cy="538480"/>
            <a:chOff x="0" y="6324600"/>
            <a:chExt cx="12192000" cy="538480"/>
          </a:xfrm>
        </p:grpSpPr>
        <p:pic>
          <p:nvPicPr>
            <p:cNvPr id="30" name="Immagine 7"/>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0" y="6324600"/>
              <a:ext cx="1542496" cy="538480"/>
            </a:xfrm>
            <a:prstGeom prst="rect">
              <a:avLst/>
            </a:prstGeom>
            <a:ln w="19050">
              <a:noFill/>
            </a:ln>
          </p:spPr>
        </p:pic>
        <p:cxnSp>
          <p:nvCxnSpPr>
            <p:cNvPr id="32" name="Straight Connector 31"/>
            <p:cNvCxnSpPr/>
            <p:nvPr/>
          </p:nvCxnSpPr>
          <p:spPr>
            <a:xfrm>
              <a:off x="0" y="6324600"/>
              <a:ext cx="1219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1660966" y="6424563"/>
              <a:ext cx="5846258" cy="369332"/>
            </a:xfrm>
            <a:prstGeom prst="rect">
              <a:avLst/>
            </a:prstGeom>
          </p:spPr>
          <p:txBody>
            <a:bodyPr wrap="square">
              <a:spAutoFit/>
            </a:bodyPr>
            <a:lstStyle/>
            <a:p>
              <a:r>
                <a:rPr lang="en-US" b="1" dirty="0"/>
                <a:t>Sapienza Università di Roma |Thursday 13.11.2025</a:t>
              </a:r>
              <a:endParaRPr lang="it-IT" b="1" dirty="0">
                <a:latin typeface="Arial" panose="020B0604020202020204" pitchFamily="34" charset="0"/>
                <a:cs typeface="Arial" panose="020B0604020202020204" pitchFamily="34" charset="0"/>
              </a:endParaRPr>
            </a:p>
          </p:txBody>
        </p:sp>
      </p:grpSp>
      <p:sp>
        <p:nvSpPr>
          <p:cNvPr id="2" name="Rectangle 34">
            <a:extLst>
              <a:ext uri="{FF2B5EF4-FFF2-40B4-BE49-F238E27FC236}">
                <a16:creationId xmlns:a16="http://schemas.microsoft.com/office/drawing/2014/main" id="{046A9273-BBF3-7F04-9266-C9A7EB81E445}"/>
              </a:ext>
            </a:extLst>
          </p:cNvPr>
          <p:cNvSpPr/>
          <p:nvPr/>
        </p:nvSpPr>
        <p:spPr>
          <a:xfrm>
            <a:off x="11173968" y="6424563"/>
            <a:ext cx="905256" cy="369332"/>
          </a:xfrm>
          <a:prstGeom prst="rect">
            <a:avLst/>
          </a:prstGeom>
        </p:spPr>
        <p:txBody>
          <a:bodyPr wrap="square">
            <a:spAutoFit/>
          </a:bodyPr>
          <a:lstStyle/>
          <a:p>
            <a:pPr eaLnBrk="0" fontAlgn="base" hangingPunct="0">
              <a:spcBef>
                <a:spcPct val="0"/>
              </a:spcBef>
              <a:spcAft>
                <a:spcPct val="0"/>
              </a:spcAft>
            </a:pPr>
            <a:r>
              <a:rPr lang="it-IT" dirty="0">
                <a:solidFill>
                  <a:schemeClr val="bg1"/>
                </a:solidFill>
                <a:latin typeface="Arial" pitchFamily="34" charset="0"/>
                <a:cs typeface="Arial" pitchFamily="34" charset="0"/>
              </a:rPr>
              <a:t>Pag. 2</a:t>
            </a:r>
          </a:p>
        </p:txBody>
      </p:sp>
    </p:spTree>
    <p:extLst>
      <p:ext uri="{BB962C8B-B14F-4D97-AF65-F5344CB8AC3E}">
        <p14:creationId xmlns:p14="http://schemas.microsoft.com/office/powerpoint/2010/main" val="3372069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52" name="Immagine 12"/>
          <p:cNvPicPr>
            <a:picLocks noChangeAspect="1"/>
          </p:cNvPicPr>
          <p:nvPr/>
        </p:nvPicPr>
        <p:blipFill>
          <a:blip r:embed="rId2"/>
          <a:stretch>
            <a:fillRect/>
          </a:stretch>
        </p:blipFill>
        <p:spPr>
          <a:xfrm>
            <a:off x="-12544" y="-33030"/>
            <a:ext cx="12192000" cy="6862266"/>
          </a:xfrm>
          <a:prstGeom prst="rect">
            <a:avLst/>
          </a:prstGeom>
        </p:spPr>
      </p:pic>
      <p:sp>
        <p:nvSpPr>
          <p:cNvPr id="55" name="Rectangle 54"/>
          <p:cNvSpPr/>
          <p:nvPr/>
        </p:nvSpPr>
        <p:spPr>
          <a:xfrm rot="19091815">
            <a:off x="6045480" y="3976143"/>
            <a:ext cx="5068226" cy="461665"/>
          </a:xfrm>
          <a:prstGeom prst="rect">
            <a:avLst/>
          </a:prstGeom>
          <a:solidFill>
            <a:schemeClr val="accent4"/>
          </a:solidFill>
          <a:ln>
            <a:solidFill>
              <a:schemeClr val="accent5">
                <a:lumMod val="50000"/>
              </a:schemeClr>
            </a:solidFill>
          </a:ln>
        </p:spPr>
        <p:txBody>
          <a:bodyPr wrap="square">
            <a:spAutoFit/>
          </a:bodyPr>
          <a:lstStyle/>
          <a:p>
            <a:r>
              <a:rPr lang="it-IT" sz="24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Particle-driven plasma acceleration</a:t>
            </a:r>
          </a:p>
        </p:txBody>
      </p:sp>
      <p:graphicFrame>
        <p:nvGraphicFramePr>
          <p:cNvPr id="7" name="Table 6"/>
          <p:cNvGraphicFramePr>
            <a:graphicFrameLocks noGrp="1"/>
          </p:cNvGraphicFramePr>
          <p:nvPr>
            <p:extLst>
              <p:ext uri="{D42A27DB-BD31-4B8C-83A1-F6EECF244321}">
                <p14:modId xmlns:p14="http://schemas.microsoft.com/office/powerpoint/2010/main" val="1898570974"/>
              </p:ext>
            </p:extLst>
          </p:nvPr>
        </p:nvGraphicFramePr>
        <p:xfrm>
          <a:off x="226081" y="1084553"/>
          <a:ext cx="1763163" cy="1920240"/>
        </p:xfrm>
        <a:graphic>
          <a:graphicData uri="http://schemas.openxmlformats.org/drawingml/2006/table">
            <a:tbl>
              <a:tblPr firstRow="1" bandRow="1">
                <a:tableStyleId>{5C22544A-7EE6-4342-B048-85BDC9FD1C3A}</a:tableStyleId>
              </a:tblPr>
              <a:tblGrid>
                <a:gridCol w="1055611">
                  <a:extLst>
                    <a:ext uri="{9D8B030D-6E8A-4147-A177-3AD203B41FA5}">
                      <a16:colId xmlns:a16="http://schemas.microsoft.com/office/drawing/2014/main" val="2494355028"/>
                    </a:ext>
                  </a:extLst>
                </a:gridCol>
                <a:gridCol w="707552">
                  <a:extLst>
                    <a:ext uri="{9D8B030D-6E8A-4147-A177-3AD203B41FA5}">
                      <a16:colId xmlns:a16="http://schemas.microsoft.com/office/drawing/2014/main" val="4249411067"/>
                    </a:ext>
                  </a:extLst>
                </a:gridCol>
              </a:tblGrid>
              <a:tr h="226148">
                <a:tc>
                  <a:txBody>
                    <a:bodyPr/>
                    <a:lstStyle/>
                    <a:p>
                      <a:r>
                        <a:rPr lang="it-IT" sz="1200" b="1" dirty="0">
                          <a:solidFill>
                            <a:schemeClr val="bg1"/>
                          </a:solidFill>
                        </a:rPr>
                        <a:t>Energy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it-IT" sz="1200" b="1" dirty="0">
                          <a:solidFill>
                            <a:schemeClr val="bg1"/>
                          </a:solidFill>
                        </a:rPr>
                        <a:t>6 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18298796"/>
                  </a:ext>
                </a:extLst>
              </a:tr>
              <a:tr h="226148">
                <a:tc>
                  <a:txBody>
                    <a:bodyPr/>
                    <a:lstStyle/>
                    <a:p>
                      <a:r>
                        <a:rPr lang="it-IT" sz="1200" b="1" dirty="0">
                          <a:solidFill>
                            <a:schemeClr val="bg1"/>
                          </a:solidFill>
                        </a:rPr>
                        <a:t>Duration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it-IT" sz="1200" b="1" dirty="0">
                          <a:solidFill>
                            <a:schemeClr val="bg1"/>
                          </a:solidFill>
                        </a:rPr>
                        <a:t>25 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438860589"/>
                  </a:ext>
                </a:extLst>
              </a:tr>
              <a:tr h="226148">
                <a:tc>
                  <a:txBody>
                    <a:bodyPr/>
                    <a:lstStyle/>
                    <a:p>
                      <a:r>
                        <a:rPr lang="it-IT" sz="1200" b="1" dirty="0">
                          <a:solidFill>
                            <a:schemeClr val="bg1"/>
                          </a:solidFill>
                        </a:rPr>
                        <a:t>Wavelength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it-IT" sz="1200" b="1" dirty="0">
                          <a:solidFill>
                            <a:schemeClr val="bg1"/>
                          </a:solidFill>
                        </a:rPr>
                        <a:t>800 nm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4068997442"/>
                  </a:ext>
                </a:extLst>
              </a:tr>
              <a:tr h="226148">
                <a:tc>
                  <a:txBody>
                    <a:bodyPr/>
                    <a:lstStyle/>
                    <a:p>
                      <a:r>
                        <a:rPr lang="it-IT" sz="1200" b="1" dirty="0">
                          <a:solidFill>
                            <a:schemeClr val="bg1"/>
                          </a:solidFill>
                        </a:rPr>
                        <a:t>Bandwidth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it-IT" sz="1200" b="1" dirty="0">
                          <a:solidFill>
                            <a:schemeClr val="bg1"/>
                          </a:solidFill>
                        </a:rPr>
                        <a:t>80 nm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4205718524"/>
                  </a:ext>
                </a:extLst>
              </a:tr>
              <a:tr h="226148">
                <a:tc>
                  <a:txBody>
                    <a:bodyPr/>
                    <a:lstStyle/>
                    <a:p>
                      <a:r>
                        <a:rPr lang="it-IT" sz="1200" b="1" dirty="0">
                          <a:solidFill>
                            <a:schemeClr val="bg1"/>
                          </a:solidFill>
                        </a:rPr>
                        <a:t>Spot@focus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it-IT" sz="1200" b="1" dirty="0">
                          <a:solidFill>
                            <a:schemeClr val="bg1"/>
                          </a:solidFill>
                        </a:rPr>
                        <a:t>10 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033505933"/>
                  </a:ext>
                </a:extLst>
              </a:tr>
              <a:tr h="226148">
                <a:tc>
                  <a:txBody>
                    <a:bodyPr/>
                    <a:lstStyle/>
                    <a:p>
                      <a:r>
                        <a:rPr lang="it-IT" sz="1200" b="1" dirty="0">
                          <a:solidFill>
                            <a:schemeClr val="bg1"/>
                          </a:solidFill>
                        </a:rPr>
                        <a:t>Peak power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it-IT" sz="1200" b="1" dirty="0">
                          <a:solidFill>
                            <a:schemeClr val="bg1"/>
                          </a:solidFill>
                        </a:rPr>
                        <a:t>250 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206183429"/>
                  </a:ext>
                </a:extLst>
              </a:tr>
              <a:tr h="226148">
                <a:tc>
                  <a:txBody>
                    <a:bodyPr/>
                    <a:lstStyle/>
                    <a:p>
                      <a:r>
                        <a:rPr lang="it-IT" sz="1200" b="1" dirty="0">
                          <a:solidFill>
                            <a:schemeClr val="bg1"/>
                          </a:solidFill>
                        </a:rPr>
                        <a:t>Contrast 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it-IT" sz="1200" b="1" dirty="0">
                          <a:solidFill>
                            <a:schemeClr val="bg1"/>
                          </a:solidFill>
                        </a:rPr>
                        <a:t>10</a:t>
                      </a:r>
                      <a:r>
                        <a:rPr lang="it-IT" sz="1200" b="1" baseline="30000" dirty="0">
                          <a:solidFill>
                            <a:schemeClr val="bg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593170984"/>
                  </a:ext>
                </a:extLst>
              </a:tr>
            </a:tbl>
          </a:graphicData>
        </a:graphic>
      </p:graphicFrame>
      <p:sp>
        <p:nvSpPr>
          <p:cNvPr id="20" name="Rectangle 19"/>
          <p:cNvSpPr/>
          <p:nvPr/>
        </p:nvSpPr>
        <p:spPr>
          <a:xfrm>
            <a:off x="4741453" y="3004793"/>
            <a:ext cx="2293256" cy="523220"/>
          </a:xfrm>
          <a:prstGeom prst="rect">
            <a:avLst/>
          </a:prstGeom>
          <a:solidFill>
            <a:schemeClr val="accent4"/>
          </a:solidFill>
          <a:ln>
            <a:solidFill>
              <a:schemeClr val="accent5">
                <a:lumMod val="50000"/>
              </a:schemeClr>
            </a:solidFill>
          </a:ln>
        </p:spPr>
        <p:txBody>
          <a:bodyPr wrap="none">
            <a:spAutoFit/>
          </a:bodyPr>
          <a:lstStyle/>
          <a:p>
            <a:r>
              <a:rPr lang="it-IT" sz="14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EuPraxia Betatron</a:t>
            </a:r>
          </a:p>
          <a:p>
            <a:r>
              <a:rPr lang="it-IT" sz="14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Radiation Source  (EuAPS)</a:t>
            </a:r>
            <a:endParaRPr lang="it-IT" sz="1400" dirty="0"/>
          </a:p>
        </p:txBody>
      </p:sp>
      <p:sp>
        <p:nvSpPr>
          <p:cNvPr id="21" name="Rectangle 20"/>
          <p:cNvSpPr/>
          <p:nvPr/>
        </p:nvSpPr>
        <p:spPr>
          <a:xfrm>
            <a:off x="7622458" y="1322445"/>
            <a:ext cx="1804789" cy="523220"/>
          </a:xfrm>
          <a:prstGeom prst="rect">
            <a:avLst/>
          </a:prstGeom>
          <a:solidFill>
            <a:schemeClr val="accent4"/>
          </a:solidFill>
          <a:ln>
            <a:solidFill>
              <a:schemeClr val="accent5">
                <a:lumMod val="50000"/>
              </a:schemeClr>
            </a:solidFill>
          </a:ln>
        </p:spPr>
        <p:txBody>
          <a:bodyPr wrap="none">
            <a:spAutoFit/>
          </a:bodyPr>
          <a:lstStyle/>
          <a:p>
            <a:r>
              <a:rPr lang="it-IT" sz="14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Laser-driven plasma</a:t>
            </a:r>
          </a:p>
          <a:p>
            <a:r>
              <a:rPr lang="it-IT" sz="14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acceleration (ExIn)</a:t>
            </a:r>
            <a:endParaRPr lang="it-IT" sz="1400" dirty="0"/>
          </a:p>
        </p:txBody>
      </p:sp>
      <p:sp>
        <p:nvSpPr>
          <p:cNvPr id="6" name="Rectangle 5"/>
          <p:cNvSpPr/>
          <p:nvPr/>
        </p:nvSpPr>
        <p:spPr>
          <a:xfrm>
            <a:off x="2256395" y="2112264"/>
            <a:ext cx="2364622" cy="307777"/>
          </a:xfrm>
          <a:prstGeom prst="rect">
            <a:avLst/>
          </a:prstGeom>
          <a:solidFill>
            <a:schemeClr val="accent4"/>
          </a:solidFill>
          <a:ln>
            <a:solidFill>
              <a:schemeClr val="accent1">
                <a:lumMod val="75000"/>
              </a:schemeClr>
            </a:solidFill>
          </a:ln>
        </p:spPr>
        <p:txBody>
          <a:bodyPr wrap="none">
            <a:spAutoFit/>
          </a:bodyPr>
          <a:lstStyle/>
          <a:p>
            <a:r>
              <a:rPr lang="it-IT" sz="14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High-power laser (FLAME) </a:t>
            </a:r>
            <a:endParaRPr lang="it-IT" sz="1400" b="1" i="1" dirty="0"/>
          </a:p>
        </p:txBody>
      </p:sp>
      <p:sp>
        <p:nvSpPr>
          <p:cNvPr id="59" name="Rectangle 58"/>
          <p:cNvSpPr/>
          <p:nvPr/>
        </p:nvSpPr>
        <p:spPr>
          <a:xfrm>
            <a:off x="9531882" y="20678"/>
            <a:ext cx="2647574" cy="366486"/>
          </a:xfrm>
          <a:prstGeom prst="rect">
            <a:avLst/>
          </a:prstGeom>
        </p:spPr>
        <p:txBody>
          <a:bodyPr wrap="square">
            <a:spAutoFit/>
          </a:bodyPr>
          <a:lstStyle/>
          <a:p>
            <a:r>
              <a:rPr lang="it-IT"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SPARC_LAB test facility</a:t>
            </a:r>
          </a:p>
        </p:txBody>
      </p:sp>
      <p:grpSp>
        <p:nvGrpSpPr>
          <p:cNvPr id="2" name="Group 20">
            <a:extLst>
              <a:ext uri="{FF2B5EF4-FFF2-40B4-BE49-F238E27FC236}">
                <a16:creationId xmlns:a16="http://schemas.microsoft.com/office/drawing/2014/main" id="{060DEF51-5603-F1E3-8F5E-39A0D6711157}"/>
              </a:ext>
            </a:extLst>
          </p:cNvPr>
          <p:cNvGrpSpPr/>
          <p:nvPr/>
        </p:nvGrpSpPr>
        <p:grpSpPr>
          <a:xfrm>
            <a:off x="-5744" y="-67015"/>
            <a:ext cx="12192000" cy="633627"/>
            <a:chOff x="0" y="-1"/>
            <a:chExt cx="12192000" cy="633627"/>
          </a:xfrm>
        </p:grpSpPr>
        <p:grpSp>
          <p:nvGrpSpPr>
            <p:cNvPr id="3" name="Group 21">
              <a:extLst>
                <a:ext uri="{FF2B5EF4-FFF2-40B4-BE49-F238E27FC236}">
                  <a16:creationId xmlns:a16="http://schemas.microsoft.com/office/drawing/2014/main" id="{D313DFA8-BBAF-D81B-70EC-992D21DB5241}"/>
                </a:ext>
              </a:extLst>
            </p:cNvPr>
            <p:cNvGrpSpPr/>
            <p:nvPr/>
          </p:nvGrpSpPr>
          <p:grpSpPr>
            <a:xfrm>
              <a:off x="0" y="-1"/>
              <a:ext cx="12192000" cy="633627"/>
              <a:chOff x="0" y="0"/>
              <a:chExt cx="12214673" cy="400110"/>
            </a:xfrm>
            <a:solidFill>
              <a:schemeClr val="accent1">
                <a:lumMod val="20000"/>
                <a:lumOff val="80000"/>
              </a:schemeClr>
            </a:solidFill>
          </p:grpSpPr>
          <p:sp>
            <p:nvSpPr>
              <p:cNvPr id="5" name="Rectangle 24">
                <a:extLst>
                  <a:ext uri="{FF2B5EF4-FFF2-40B4-BE49-F238E27FC236}">
                    <a16:creationId xmlns:a16="http://schemas.microsoft.com/office/drawing/2014/main" id="{76FC6AE8-65AD-14F2-B948-C8065F34DC3C}"/>
                  </a:ext>
                </a:extLst>
              </p:cNvPr>
              <p:cNvSpPr/>
              <p:nvPr/>
            </p:nvSpPr>
            <p:spPr>
              <a:xfrm>
                <a:off x="0" y="0"/>
                <a:ext cx="12214673" cy="400110"/>
              </a:xfrm>
              <a:prstGeom prst="rect">
                <a:avLst/>
              </a:prstGeom>
              <a:grp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8" name="Rectangle 26">
                <a:extLst>
                  <a:ext uri="{FF2B5EF4-FFF2-40B4-BE49-F238E27FC236}">
                    <a16:creationId xmlns:a16="http://schemas.microsoft.com/office/drawing/2014/main" id="{209CEDF9-FC91-4FEC-F42D-EEBEC1D4793F}"/>
                  </a:ext>
                </a:extLst>
              </p:cNvPr>
              <p:cNvSpPr/>
              <p:nvPr/>
            </p:nvSpPr>
            <p:spPr>
              <a:xfrm>
                <a:off x="9125829" y="54293"/>
                <a:ext cx="2948395" cy="330392"/>
              </a:xfrm>
              <a:prstGeom prst="rect">
                <a:avLst/>
              </a:prstGeom>
              <a:grpFill/>
            </p:spPr>
            <p:txBody>
              <a:bodyPr wrap="none">
                <a:spAutoFit/>
              </a:bodyPr>
              <a:lstStyle/>
              <a:p>
                <a:pPr algn="r"/>
                <a:r>
                  <a:rPr lang="it-IT" sz="2800" b="1" i="1" dirty="0" err="1">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Sparc_Lab</a:t>
                </a:r>
                <a:r>
                  <a:rPr lang="it-IT" sz="28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 facility</a:t>
                </a:r>
                <a:endParaRPr lang="it-IT" sz="2800"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grpSp>
        <p:cxnSp>
          <p:nvCxnSpPr>
            <p:cNvPr id="4" name="Straight Connector 23">
              <a:extLst>
                <a:ext uri="{FF2B5EF4-FFF2-40B4-BE49-F238E27FC236}">
                  <a16:creationId xmlns:a16="http://schemas.microsoft.com/office/drawing/2014/main" id="{DDE5A81D-1D1A-989E-0310-7982076B5C14}"/>
                </a:ext>
              </a:extLst>
            </p:cNvPr>
            <p:cNvCxnSpPr/>
            <p:nvPr/>
          </p:nvCxnSpPr>
          <p:spPr>
            <a:xfrm>
              <a:off x="0" y="633626"/>
              <a:ext cx="1219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27">
            <a:extLst>
              <a:ext uri="{FF2B5EF4-FFF2-40B4-BE49-F238E27FC236}">
                <a16:creationId xmlns:a16="http://schemas.microsoft.com/office/drawing/2014/main" id="{DE921870-DD98-9DDD-1EF8-109A0910819A}"/>
              </a:ext>
            </a:extLst>
          </p:cNvPr>
          <p:cNvGrpSpPr/>
          <p:nvPr/>
        </p:nvGrpSpPr>
        <p:grpSpPr>
          <a:xfrm>
            <a:off x="0" y="6324600"/>
            <a:ext cx="12192000" cy="538480"/>
            <a:chOff x="0" y="6324600"/>
            <a:chExt cx="12192000" cy="538480"/>
          </a:xfrm>
        </p:grpSpPr>
        <p:pic>
          <p:nvPicPr>
            <p:cNvPr id="10" name="Immagine 7">
              <a:extLst>
                <a:ext uri="{FF2B5EF4-FFF2-40B4-BE49-F238E27FC236}">
                  <a16:creationId xmlns:a16="http://schemas.microsoft.com/office/drawing/2014/main" id="{690E406B-6F4B-AE67-09D2-92EB2B7C33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75" t="28832" r="1573" b="30255"/>
            <a:stretch/>
          </p:blipFill>
          <p:spPr>
            <a:xfrm>
              <a:off x="0" y="6324600"/>
              <a:ext cx="1542496" cy="538480"/>
            </a:xfrm>
            <a:prstGeom prst="rect">
              <a:avLst/>
            </a:prstGeom>
            <a:ln w="19050">
              <a:noFill/>
            </a:ln>
          </p:spPr>
        </p:pic>
        <p:cxnSp>
          <p:nvCxnSpPr>
            <p:cNvPr id="11" name="Straight Connector 31">
              <a:extLst>
                <a:ext uri="{FF2B5EF4-FFF2-40B4-BE49-F238E27FC236}">
                  <a16:creationId xmlns:a16="http://schemas.microsoft.com/office/drawing/2014/main" id="{F5E4A4C4-C034-0C9E-0EDD-C1FD1F61655C}"/>
                </a:ext>
              </a:extLst>
            </p:cNvPr>
            <p:cNvCxnSpPr/>
            <p:nvPr/>
          </p:nvCxnSpPr>
          <p:spPr>
            <a:xfrm>
              <a:off x="0" y="6324600"/>
              <a:ext cx="1219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33">
              <a:extLst>
                <a:ext uri="{FF2B5EF4-FFF2-40B4-BE49-F238E27FC236}">
                  <a16:creationId xmlns:a16="http://schemas.microsoft.com/office/drawing/2014/main" id="{EEDEE646-E88F-ED64-4017-05C23EB0C02E}"/>
                </a:ext>
              </a:extLst>
            </p:cNvPr>
            <p:cNvSpPr/>
            <p:nvPr/>
          </p:nvSpPr>
          <p:spPr>
            <a:xfrm>
              <a:off x="1660966" y="6424563"/>
              <a:ext cx="5846258" cy="369332"/>
            </a:xfrm>
            <a:prstGeom prst="rect">
              <a:avLst/>
            </a:prstGeom>
          </p:spPr>
          <p:txBody>
            <a:bodyPr wrap="square">
              <a:spAutoFit/>
            </a:bodyPr>
            <a:lstStyle/>
            <a:p>
              <a:r>
                <a:rPr lang="en-US" b="1" dirty="0"/>
                <a:t>Sapienza Università di Roma |Thursday 13.11.2025</a:t>
              </a:r>
              <a:endParaRPr lang="it-IT" b="1" dirty="0">
                <a:latin typeface="Arial" panose="020B0604020202020204" pitchFamily="34" charset="0"/>
                <a:cs typeface="Arial" panose="020B0604020202020204" pitchFamily="34" charset="0"/>
              </a:endParaRPr>
            </a:p>
          </p:txBody>
        </p:sp>
      </p:grpSp>
      <p:sp>
        <p:nvSpPr>
          <p:cNvPr id="14" name="Rectangle 34">
            <a:extLst>
              <a:ext uri="{FF2B5EF4-FFF2-40B4-BE49-F238E27FC236}">
                <a16:creationId xmlns:a16="http://schemas.microsoft.com/office/drawing/2014/main" id="{CD85FAAC-4F23-AF0B-941E-578B63463834}"/>
              </a:ext>
            </a:extLst>
          </p:cNvPr>
          <p:cNvSpPr/>
          <p:nvPr/>
        </p:nvSpPr>
        <p:spPr>
          <a:xfrm>
            <a:off x="11173968" y="6424563"/>
            <a:ext cx="905256" cy="369332"/>
          </a:xfrm>
          <a:prstGeom prst="rect">
            <a:avLst/>
          </a:prstGeom>
        </p:spPr>
        <p:txBody>
          <a:bodyPr wrap="square">
            <a:spAutoFit/>
          </a:bodyPr>
          <a:lstStyle/>
          <a:p>
            <a:pPr eaLnBrk="0" fontAlgn="base" hangingPunct="0">
              <a:spcBef>
                <a:spcPct val="0"/>
              </a:spcBef>
              <a:spcAft>
                <a:spcPct val="0"/>
              </a:spcAft>
            </a:pPr>
            <a:r>
              <a:rPr lang="it-IT" dirty="0">
                <a:latin typeface="Arial" pitchFamily="34" charset="0"/>
                <a:cs typeface="Arial" pitchFamily="34" charset="0"/>
              </a:rPr>
              <a:t>Pag. 3</a:t>
            </a:r>
          </a:p>
        </p:txBody>
      </p:sp>
    </p:spTree>
    <p:extLst>
      <p:ext uri="{BB962C8B-B14F-4D97-AF65-F5344CB8AC3E}">
        <p14:creationId xmlns:p14="http://schemas.microsoft.com/office/powerpoint/2010/main" val="3600204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52" name="Immagine 12"/>
          <p:cNvPicPr>
            <a:picLocks noChangeAspect="1"/>
          </p:cNvPicPr>
          <p:nvPr/>
        </p:nvPicPr>
        <p:blipFill>
          <a:blip r:embed="rId2"/>
          <a:stretch>
            <a:fillRect/>
          </a:stretch>
        </p:blipFill>
        <p:spPr>
          <a:xfrm>
            <a:off x="-12544" y="-51318"/>
            <a:ext cx="12192000" cy="6862266"/>
          </a:xfrm>
          <a:prstGeom prst="rect">
            <a:avLst/>
          </a:prstGeom>
        </p:spPr>
      </p:pic>
      <p:sp>
        <p:nvSpPr>
          <p:cNvPr id="55" name="Rectangle 54"/>
          <p:cNvSpPr/>
          <p:nvPr/>
        </p:nvSpPr>
        <p:spPr>
          <a:xfrm rot="19091815">
            <a:off x="6045480" y="3976143"/>
            <a:ext cx="5068226" cy="461665"/>
          </a:xfrm>
          <a:prstGeom prst="rect">
            <a:avLst/>
          </a:prstGeom>
          <a:solidFill>
            <a:schemeClr val="accent4"/>
          </a:solidFill>
          <a:ln>
            <a:solidFill>
              <a:schemeClr val="accent5">
                <a:lumMod val="50000"/>
              </a:schemeClr>
            </a:solidFill>
          </a:ln>
        </p:spPr>
        <p:txBody>
          <a:bodyPr wrap="square">
            <a:spAutoFit/>
          </a:bodyPr>
          <a:lstStyle/>
          <a:p>
            <a:r>
              <a:rPr lang="it-IT" sz="24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Particle-driven plasma acceleration</a:t>
            </a:r>
          </a:p>
        </p:txBody>
      </p:sp>
      <p:sp>
        <p:nvSpPr>
          <p:cNvPr id="20" name="Rectangle 19"/>
          <p:cNvSpPr/>
          <p:nvPr/>
        </p:nvSpPr>
        <p:spPr>
          <a:xfrm>
            <a:off x="5249453" y="2896070"/>
            <a:ext cx="1613583" cy="523220"/>
          </a:xfrm>
          <a:prstGeom prst="rect">
            <a:avLst/>
          </a:prstGeom>
          <a:solidFill>
            <a:schemeClr val="accent4"/>
          </a:solidFill>
          <a:ln>
            <a:solidFill>
              <a:schemeClr val="accent5">
                <a:lumMod val="50000"/>
              </a:schemeClr>
            </a:solidFill>
          </a:ln>
        </p:spPr>
        <p:txBody>
          <a:bodyPr wrap="none">
            <a:spAutoFit/>
          </a:bodyPr>
          <a:lstStyle/>
          <a:p>
            <a:r>
              <a:rPr lang="it-IT" sz="14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EuPraxia Betatron</a:t>
            </a:r>
          </a:p>
          <a:p>
            <a:r>
              <a:rPr lang="it-IT" sz="14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Source  (EuAPS)</a:t>
            </a:r>
            <a:endParaRPr lang="it-IT" sz="1400" dirty="0"/>
          </a:p>
        </p:txBody>
      </p:sp>
      <p:sp>
        <p:nvSpPr>
          <p:cNvPr id="6" name="Rectangle 5"/>
          <p:cNvSpPr/>
          <p:nvPr/>
        </p:nvSpPr>
        <p:spPr>
          <a:xfrm>
            <a:off x="2256395" y="2112264"/>
            <a:ext cx="2364622" cy="307777"/>
          </a:xfrm>
          <a:prstGeom prst="rect">
            <a:avLst/>
          </a:prstGeom>
          <a:solidFill>
            <a:schemeClr val="accent4"/>
          </a:solidFill>
          <a:ln>
            <a:solidFill>
              <a:schemeClr val="accent1">
                <a:lumMod val="75000"/>
              </a:schemeClr>
            </a:solidFill>
          </a:ln>
        </p:spPr>
        <p:txBody>
          <a:bodyPr wrap="none">
            <a:spAutoFit/>
          </a:bodyPr>
          <a:lstStyle/>
          <a:p>
            <a:r>
              <a:rPr lang="it-IT" sz="14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High-power laser (FLAME) </a:t>
            </a:r>
            <a:endParaRPr lang="it-IT" sz="1400" b="1" i="1" dirty="0"/>
          </a:p>
        </p:txBody>
      </p:sp>
      <p:grpSp>
        <p:nvGrpSpPr>
          <p:cNvPr id="56" name="Group 55"/>
          <p:cNvGrpSpPr/>
          <p:nvPr/>
        </p:nvGrpSpPr>
        <p:grpSpPr>
          <a:xfrm>
            <a:off x="3850940" y="689220"/>
            <a:ext cx="8093036" cy="3558357"/>
            <a:chOff x="3850940" y="689220"/>
            <a:chExt cx="8093036" cy="3558357"/>
          </a:xfrm>
        </p:grpSpPr>
        <p:grpSp>
          <p:nvGrpSpPr>
            <p:cNvPr id="15" name="Group 14"/>
            <p:cNvGrpSpPr/>
            <p:nvPr/>
          </p:nvGrpSpPr>
          <p:grpSpPr>
            <a:xfrm>
              <a:off x="3850940" y="689220"/>
              <a:ext cx="8093036" cy="3558357"/>
              <a:chOff x="4285837" y="732024"/>
              <a:chExt cx="8093036" cy="3558357"/>
            </a:xfrm>
          </p:grpSpPr>
          <p:grpSp>
            <p:nvGrpSpPr>
              <p:cNvPr id="28" name="Group 27"/>
              <p:cNvGrpSpPr/>
              <p:nvPr/>
            </p:nvGrpSpPr>
            <p:grpSpPr>
              <a:xfrm>
                <a:off x="4285837" y="732024"/>
                <a:ext cx="8093036" cy="1373928"/>
                <a:chOff x="3847326" y="4574524"/>
                <a:chExt cx="8093036" cy="1373928"/>
              </a:xfrm>
            </p:grpSpPr>
            <p:pic>
              <p:nvPicPr>
                <p:cNvPr id="39" name="Picture 38"/>
                <p:cNvPicPr>
                  <a:picLocks noChangeAspect="1"/>
                </p:cNvPicPr>
                <p:nvPr/>
              </p:nvPicPr>
              <p:blipFill rotWithShape="1">
                <a:blip r:embed="rId3" cstate="print">
                  <a:extLst>
                    <a:ext uri="{28A0092B-C50C-407E-A947-70E740481C1C}">
                      <a14:useLocalDpi xmlns:a14="http://schemas.microsoft.com/office/drawing/2010/main" val="0"/>
                    </a:ext>
                  </a:extLst>
                </a:blip>
                <a:srcRect l="6172" t="28843" r="8238" b="30402"/>
                <a:stretch/>
              </p:blipFill>
              <p:spPr>
                <a:xfrm>
                  <a:off x="7807625" y="4591131"/>
                  <a:ext cx="4132737" cy="1357321"/>
                </a:xfrm>
                <a:prstGeom prst="rect">
                  <a:avLst/>
                </a:prstGeom>
                <a:ln w="57150">
                  <a:solidFill>
                    <a:schemeClr val="accent1">
                      <a:lumMod val="60000"/>
                      <a:lumOff val="40000"/>
                    </a:schemeClr>
                  </a:solidFill>
                </a:ln>
              </p:spPr>
            </p:pic>
            <p:sp>
              <p:nvSpPr>
                <p:cNvPr id="38" name="Rectangle 37"/>
                <p:cNvSpPr/>
                <p:nvPr/>
              </p:nvSpPr>
              <p:spPr>
                <a:xfrm>
                  <a:off x="3847326" y="4574524"/>
                  <a:ext cx="3929617" cy="830997"/>
                </a:xfrm>
                <a:prstGeom prst="rect">
                  <a:avLst/>
                </a:prstGeom>
                <a:solidFill>
                  <a:schemeClr val="tx1"/>
                </a:solidFill>
                <a:ln w="57150">
                  <a:solidFill>
                    <a:schemeClr val="accent1">
                      <a:lumMod val="60000"/>
                      <a:lumOff val="40000"/>
                    </a:schemeClr>
                  </a:solidFill>
                </a:ln>
              </p:spPr>
              <p:txBody>
                <a:bodyPr wrap="square">
                  <a:spAutoFit/>
                </a:bodyPr>
                <a:lstStyle/>
                <a:p>
                  <a:pPr marL="285750" indent="-285750">
                    <a:buFont typeface="Wingdings" panose="05000000000000000000" pitchFamily="2" charset="2"/>
                    <a:buChar char="§"/>
                  </a:pPr>
                  <a:r>
                    <a:rPr lang="it-IT" sz="16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3D-printed plasma sources </a:t>
                  </a:r>
                  <a:r>
                    <a:rPr lang="it-IT" sz="1600" b="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a:t>
                  </a:r>
                  <a:r>
                    <a:rPr lang="it-IT" sz="16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plastic</a:t>
                  </a:r>
                  <a:r>
                    <a:rPr lang="it-IT" sz="1600" b="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a:t>
                  </a:r>
                </a:p>
                <a:p>
                  <a:pPr marL="285750" indent="-285750">
                    <a:buFont typeface="Wingdings" panose="05000000000000000000" pitchFamily="2" charset="2"/>
                    <a:buChar char="§"/>
                  </a:pPr>
                  <a:r>
                    <a:rPr lang="it-IT" sz="16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3cmx2mm capillary</a:t>
                  </a:r>
                </a:p>
                <a:p>
                  <a:pPr marL="285750" indent="-285750">
                    <a:buFont typeface="Wingdings" panose="05000000000000000000" pitchFamily="2" charset="2"/>
                    <a:buChar char="§"/>
                  </a:pPr>
                  <a:r>
                    <a:rPr lang="it-IT" sz="16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 densities 10</a:t>
                  </a:r>
                  <a:r>
                    <a:rPr lang="it-IT" sz="1600" b="1" i="1" baseline="30000"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16</a:t>
                  </a:r>
                  <a:r>
                    <a:rPr lang="it-IT" sz="16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 – 10</a:t>
                  </a:r>
                  <a:r>
                    <a:rPr lang="it-IT" sz="1600" b="1" i="1" baseline="30000"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17 </a:t>
                  </a:r>
                  <a:r>
                    <a:rPr lang="it-IT" sz="16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cm</a:t>
                  </a:r>
                  <a:r>
                    <a:rPr lang="it-IT" sz="1600" b="1" i="1" baseline="30000"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-3</a:t>
                  </a:r>
                  <a:r>
                    <a:rPr lang="it-IT" sz="16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 </a:t>
                  </a:r>
                </a:p>
              </p:txBody>
            </p:sp>
          </p:grpSp>
          <p:grpSp>
            <p:nvGrpSpPr>
              <p:cNvPr id="12" name="Group 11"/>
              <p:cNvGrpSpPr/>
              <p:nvPr/>
            </p:nvGrpSpPr>
            <p:grpSpPr>
              <a:xfrm>
                <a:off x="5575782" y="2421366"/>
                <a:ext cx="5775906" cy="1869015"/>
                <a:chOff x="5418495" y="2593312"/>
                <a:chExt cx="5775906" cy="1869015"/>
              </a:xfrm>
            </p:grpSpPr>
            <p:sp>
              <p:nvSpPr>
                <p:cNvPr id="31" name="Isosceles Triangle 30"/>
                <p:cNvSpPr/>
                <p:nvPr/>
              </p:nvSpPr>
              <p:spPr>
                <a:xfrm rot="10800000" flipH="1">
                  <a:off x="7097472" y="3944738"/>
                  <a:ext cx="1520478" cy="517589"/>
                </a:xfrm>
                <a:prstGeom prst="triangle">
                  <a:avLst>
                    <a:gd name="adj" fmla="val 57838"/>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3" name="Picture 32"/>
                <p:cNvPicPr>
                  <a:picLocks noChangeAspect="1"/>
                </p:cNvPicPr>
                <p:nvPr/>
              </p:nvPicPr>
              <p:blipFill rotWithShape="1">
                <a:blip r:embed="rId4" cstate="print">
                  <a:extLst>
                    <a:ext uri="{28A0092B-C50C-407E-A947-70E740481C1C}">
                      <a14:useLocalDpi xmlns:a14="http://schemas.microsoft.com/office/drawing/2010/main" val="0"/>
                    </a:ext>
                  </a:extLst>
                </a:blip>
                <a:srcRect l="15045" t="41228" r="22060" b="38947"/>
                <a:stretch/>
              </p:blipFill>
              <p:spPr>
                <a:xfrm>
                  <a:off x="5418495" y="2593312"/>
                  <a:ext cx="5775906" cy="1326033"/>
                </a:xfrm>
                <a:prstGeom prst="rect">
                  <a:avLst/>
                </a:prstGeom>
                <a:ln w="57150">
                  <a:solidFill>
                    <a:schemeClr val="accent1">
                      <a:lumMod val="60000"/>
                      <a:lumOff val="40000"/>
                    </a:schemeClr>
                  </a:solidFill>
                </a:ln>
              </p:spPr>
            </p:pic>
          </p:grpSp>
        </p:grpSp>
        <p:cxnSp>
          <p:nvCxnSpPr>
            <p:cNvPr id="48" name="Straight Arrow Connector 47"/>
            <p:cNvCxnSpPr/>
            <p:nvPr/>
          </p:nvCxnSpPr>
          <p:spPr>
            <a:xfrm flipV="1">
              <a:off x="9271000" y="2095977"/>
              <a:ext cx="482600" cy="849215"/>
            </a:xfrm>
            <a:prstGeom prst="straightConnector1">
              <a:avLst/>
            </a:prstGeom>
            <a:ln w="44450">
              <a:solidFill>
                <a:schemeClr val="accent1">
                  <a:lumMod val="60000"/>
                  <a:lumOff val="40000"/>
                </a:schemeClr>
              </a:solidFill>
              <a:headEnd type="oval"/>
              <a:tailEnd type="triangle"/>
            </a:ln>
          </p:spPr>
          <p:style>
            <a:lnRef idx="1">
              <a:schemeClr val="accent1"/>
            </a:lnRef>
            <a:fillRef idx="0">
              <a:schemeClr val="accent1"/>
            </a:fillRef>
            <a:effectRef idx="0">
              <a:schemeClr val="accent1"/>
            </a:effectRef>
            <a:fontRef idx="minor">
              <a:schemeClr val="tx1"/>
            </a:fontRef>
          </p:style>
        </p:cxnSp>
      </p:grpSp>
      <p:sp>
        <p:nvSpPr>
          <p:cNvPr id="2" name="Rectangle 58">
            <a:extLst>
              <a:ext uri="{FF2B5EF4-FFF2-40B4-BE49-F238E27FC236}">
                <a16:creationId xmlns:a16="http://schemas.microsoft.com/office/drawing/2014/main" id="{291D8F7F-6626-EE02-5FC2-7212F245F2F7}"/>
              </a:ext>
            </a:extLst>
          </p:cNvPr>
          <p:cNvSpPr/>
          <p:nvPr/>
        </p:nvSpPr>
        <p:spPr>
          <a:xfrm>
            <a:off x="9531882" y="20678"/>
            <a:ext cx="2647574" cy="366486"/>
          </a:xfrm>
          <a:prstGeom prst="rect">
            <a:avLst/>
          </a:prstGeom>
        </p:spPr>
        <p:txBody>
          <a:bodyPr wrap="square">
            <a:spAutoFit/>
          </a:bodyPr>
          <a:lstStyle/>
          <a:p>
            <a:r>
              <a:rPr lang="it-IT"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SPARC_LAB test facility</a:t>
            </a:r>
          </a:p>
        </p:txBody>
      </p:sp>
      <p:grpSp>
        <p:nvGrpSpPr>
          <p:cNvPr id="3" name="Group 20">
            <a:extLst>
              <a:ext uri="{FF2B5EF4-FFF2-40B4-BE49-F238E27FC236}">
                <a16:creationId xmlns:a16="http://schemas.microsoft.com/office/drawing/2014/main" id="{392AD808-7289-0951-2EEB-0B4E70FA7FF6}"/>
              </a:ext>
            </a:extLst>
          </p:cNvPr>
          <p:cNvGrpSpPr/>
          <p:nvPr/>
        </p:nvGrpSpPr>
        <p:grpSpPr>
          <a:xfrm>
            <a:off x="-5744" y="-67015"/>
            <a:ext cx="12192000" cy="633627"/>
            <a:chOff x="0" y="-1"/>
            <a:chExt cx="12192000" cy="633627"/>
          </a:xfrm>
        </p:grpSpPr>
        <p:grpSp>
          <p:nvGrpSpPr>
            <p:cNvPr id="4" name="Group 21">
              <a:extLst>
                <a:ext uri="{FF2B5EF4-FFF2-40B4-BE49-F238E27FC236}">
                  <a16:creationId xmlns:a16="http://schemas.microsoft.com/office/drawing/2014/main" id="{A52E791E-5056-974E-ED94-62D96E66DDD5}"/>
                </a:ext>
              </a:extLst>
            </p:cNvPr>
            <p:cNvGrpSpPr/>
            <p:nvPr/>
          </p:nvGrpSpPr>
          <p:grpSpPr>
            <a:xfrm>
              <a:off x="0" y="-1"/>
              <a:ext cx="12192000" cy="633627"/>
              <a:chOff x="0" y="0"/>
              <a:chExt cx="12214673" cy="400110"/>
            </a:xfrm>
            <a:solidFill>
              <a:schemeClr val="accent1">
                <a:lumMod val="20000"/>
                <a:lumOff val="80000"/>
              </a:schemeClr>
            </a:solidFill>
          </p:grpSpPr>
          <p:sp>
            <p:nvSpPr>
              <p:cNvPr id="8" name="Rectangle 24">
                <a:extLst>
                  <a:ext uri="{FF2B5EF4-FFF2-40B4-BE49-F238E27FC236}">
                    <a16:creationId xmlns:a16="http://schemas.microsoft.com/office/drawing/2014/main" id="{060C2F44-4F93-785D-AAC8-46BD881D4A5D}"/>
                  </a:ext>
                </a:extLst>
              </p:cNvPr>
              <p:cNvSpPr/>
              <p:nvPr/>
            </p:nvSpPr>
            <p:spPr>
              <a:xfrm>
                <a:off x="0" y="0"/>
                <a:ext cx="12214673" cy="400110"/>
              </a:xfrm>
              <a:prstGeom prst="rect">
                <a:avLst/>
              </a:prstGeom>
              <a:grp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9" name="Rectangle 26">
                <a:extLst>
                  <a:ext uri="{FF2B5EF4-FFF2-40B4-BE49-F238E27FC236}">
                    <a16:creationId xmlns:a16="http://schemas.microsoft.com/office/drawing/2014/main" id="{89275A93-3E9C-5A85-F504-3E7DB1532702}"/>
                  </a:ext>
                </a:extLst>
              </p:cNvPr>
              <p:cNvSpPr/>
              <p:nvPr/>
            </p:nvSpPr>
            <p:spPr>
              <a:xfrm>
                <a:off x="9125829" y="54293"/>
                <a:ext cx="2948395" cy="330392"/>
              </a:xfrm>
              <a:prstGeom prst="rect">
                <a:avLst/>
              </a:prstGeom>
              <a:grpFill/>
            </p:spPr>
            <p:txBody>
              <a:bodyPr wrap="none">
                <a:spAutoFit/>
              </a:bodyPr>
              <a:lstStyle/>
              <a:p>
                <a:pPr algn="r"/>
                <a:r>
                  <a:rPr lang="it-IT" sz="2800" b="1" i="1" dirty="0" err="1">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Sparc_Lab</a:t>
                </a:r>
                <a:r>
                  <a:rPr lang="it-IT" sz="28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 facility</a:t>
                </a:r>
                <a:endParaRPr lang="it-IT" sz="2800"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grpSp>
        <p:cxnSp>
          <p:nvCxnSpPr>
            <p:cNvPr id="5" name="Straight Connector 23">
              <a:extLst>
                <a:ext uri="{FF2B5EF4-FFF2-40B4-BE49-F238E27FC236}">
                  <a16:creationId xmlns:a16="http://schemas.microsoft.com/office/drawing/2014/main" id="{12C6D4A8-44B7-4C5F-6D05-882B023ABDAA}"/>
                </a:ext>
              </a:extLst>
            </p:cNvPr>
            <p:cNvCxnSpPr/>
            <p:nvPr/>
          </p:nvCxnSpPr>
          <p:spPr>
            <a:xfrm>
              <a:off x="0" y="633626"/>
              <a:ext cx="1219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10" name="Table 6">
            <a:extLst>
              <a:ext uri="{FF2B5EF4-FFF2-40B4-BE49-F238E27FC236}">
                <a16:creationId xmlns:a16="http://schemas.microsoft.com/office/drawing/2014/main" id="{84DF7E4C-58D9-CA50-6959-6C246F062465}"/>
              </a:ext>
            </a:extLst>
          </p:cNvPr>
          <p:cNvGraphicFramePr>
            <a:graphicFrameLocks noGrp="1"/>
          </p:cNvGraphicFramePr>
          <p:nvPr>
            <p:extLst>
              <p:ext uri="{D42A27DB-BD31-4B8C-83A1-F6EECF244321}">
                <p14:modId xmlns:p14="http://schemas.microsoft.com/office/powerpoint/2010/main" val="2638501839"/>
              </p:ext>
            </p:extLst>
          </p:nvPr>
        </p:nvGraphicFramePr>
        <p:xfrm>
          <a:off x="226081" y="1084553"/>
          <a:ext cx="1763163" cy="1920240"/>
        </p:xfrm>
        <a:graphic>
          <a:graphicData uri="http://schemas.openxmlformats.org/drawingml/2006/table">
            <a:tbl>
              <a:tblPr firstRow="1" bandRow="1">
                <a:tableStyleId>{5C22544A-7EE6-4342-B048-85BDC9FD1C3A}</a:tableStyleId>
              </a:tblPr>
              <a:tblGrid>
                <a:gridCol w="1055611">
                  <a:extLst>
                    <a:ext uri="{9D8B030D-6E8A-4147-A177-3AD203B41FA5}">
                      <a16:colId xmlns:a16="http://schemas.microsoft.com/office/drawing/2014/main" val="2494355028"/>
                    </a:ext>
                  </a:extLst>
                </a:gridCol>
                <a:gridCol w="707552">
                  <a:extLst>
                    <a:ext uri="{9D8B030D-6E8A-4147-A177-3AD203B41FA5}">
                      <a16:colId xmlns:a16="http://schemas.microsoft.com/office/drawing/2014/main" val="4249411067"/>
                    </a:ext>
                  </a:extLst>
                </a:gridCol>
              </a:tblGrid>
              <a:tr h="226148">
                <a:tc>
                  <a:txBody>
                    <a:bodyPr/>
                    <a:lstStyle/>
                    <a:p>
                      <a:r>
                        <a:rPr lang="it-IT" sz="1200" b="1" dirty="0">
                          <a:solidFill>
                            <a:schemeClr val="bg1"/>
                          </a:solidFill>
                        </a:rPr>
                        <a:t>Energy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it-IT" sz="1200" b="1" dirty="0">
                          <a:solidFill>
                            <a:schemeClr val="bg1"/>
                          </a:solidFill>
                        </a:rPr>
                        <a:t>6 J</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18298796"/>
                  </a:ext>
                </a:extLst>
              </a:tr>
              <a:tr h="226148">
                <a:tc>
                  <a:txBody>
                    <a:bodyPr/>
                    <a:lstStyle/>
                    <a:p>
                      <a:r>
                        <a:rPr lang="it-IT" sz="1200" b="1" dirty="0">
                          <a:solidFill>
                            <a:schemeClr val="bg1"/>
                          </a:solidFill>
                        </a:rPr>
                        <a:t>Duration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it-IT" sz="1200" b="1" dirty="0">
                          <a:solidFill>
                            <a:schemeClr val="bg1"/>
                          </a:solidFill>
                        </a:rPr>
                        <a:t>25 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438860589"/>
                  </a:ext>
                </a:extLst>
              </a:tr>
              <a:tr h="226148">
                <a:tc>
                  <a:txBody>
                    <a:bodyPr/>
                    <a:lstStyle/>
                    <a:p>
                      <a:r>
                        <a:rPr lang="it-IT" sz="1200" b="1" dirty="0">
                          <a:solidFill>
                            <a:schemeClr val="bg1"/>
                          </a:solidFill>
                        </a:rPr>
                        <a:t>Wavelength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it-IT" sz="1200" b="1" dirty="0">
                          <a:solidFill>
                            <a:schemeClr val="bg1"/>
                          </a:solidFill>
                        </a:rPr>
                        <a:t>800 nm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4068997442"/>
                  </a:ext>
                </a:extLst>
              </a:tr>
              <a:tr h="226148">
                <a:tc>
                  <a:txBody>
                    <a:bodyPr/>
                    <a:lstStyle/>
                    <a:p>
                      <a:r>
                        <a:rPr lang="it-IT" sz="1200" b="1" dirty="0">
                          <a:solidFill>
                            <a:schemeClr val="bg1"/>
                          </a:solidFill>
                        </a:rPr>
                        <a:t>Bandwidth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it-IT" sz="1200" b="1" dirty="0">
                          <a:solidFill>
                            <a:schemeClr val="bg1"/>
                          </a:solidFill>
                        </a:rPr>
                        <a:t>80 nm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4205718524"/>
                  </a:ext>
                </a:extLst>
              </a:tr>
              <a:tr h="226148">
                <a:tc>
                  <a:txBody>
                    <a:bodyPr/>
                    <a:lstStyle/>
                    <a:p>
                      <a:r>
                        <a:rPr lang="it-IT" sz="1200" b="1" dirty="0">
                          <a:solidFill>
                            <a:schemeClr val="bg1"/>
                          </a:solidFill>
                        </a:rPr>
                        <a:t>Spot@focus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it-IT" sz="1200" b="1" dirty="0">
                          <a:solidFill>
                            <a:schemeClr val="bg1"/>
                          </a:solidFill>
                        </a:rPr>
                        <a:t>10 um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033505933"/>
                  </a:ext>
                </a:extLst>
              </a:tr>
              <a:tr h="226148">
                <a:tc>
                  <a:txBody>
                    <a:bodyPr/>
                    <a:lstStyle/>
                    <a:p>
                      <a:r>
                        <a:rPr lang="it-IT" sz="1200" b="1" dirty="0">
                          <a:solidFill>
                            <a:schemeClr val="bg1"/>
                          </a:solidFill>
                        </a:rPr>
                        <a:t>Peak power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it-IT" sz="1200" b="1" dirty="0">
                          <a:solidFill>
                            <a:schemeClr val="bg1"/>
                          </a:solidFill>
                        </a:rPr>
                        <a:t>250 TW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206183429"/>
                  </a:ext>
                </a:extLst>
              </a:tr>
              <a:tr h="226148">
                <a:tc>
                  <a:txBody>
                    <a:bodyPr/>
                    <a:lstStyle/>
                    <a:p>
                      <a:r>
                        <a:rPr lang="it-IT" sz="1200" b="1" dirty="0">
                          <a:solidFill>
                            <a:schemeClr val="bg1"/>
                          </a:solidFill>
                        </a:rPr>
                        <a:t>Contrast 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it-IT" sz="1200" b="1" dirty="0">
                          <a:solidFill>
                            <a:schemeClr val="bg1"/>
                          </a:solidFill>
                        </a:rPr>
                        <a:t>10</a:t>
                      </a:r>
                      <a:r>
                        <a:rPr lang="it-IT" sz="1200" b="1" baseline="30000" dirty="0">
                          <a:solidFill>
                            <a:schemeClr val="bg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593170984"/>
                  </a:ext>
                </a:extLst>
              </a:tr>
            </a:tbl>
          </a:graphicData>
        </a:graphic>
      </p:graphicFrame>
      <p:grpSp>
        <p:nvGrpSpPr>
          <p:cNvPr id="11" name="Group 27">
            <a:extLst>
              <a:ext uri="{FF2B5EF4-FFF2-40B4-BE49-F238E27FC236}">
                <a16:creationId xmlns:a16="http://schemas.microsoft.com/office/drawing/2014/main" id="{E0D3606F-C409-9367-A9C1-536F4F468AAA}"/>
              </a:ext>
            </a:extLst>
          </p:cNvPr>
          <p:cNvGrpSpPr/>
          <p:nvPr/>
        </p:nvGrpSpPr>
        <p:grpSpPr>
          <a:xfrm>
            <a:off x="0" y="6324600"/>
            <a:ext cx="12192000" cy="538480"/>
            <a:chOff x="0" y="6324600"/>
            <a:chExt cx="12192000" cy="538480"/>
          </a:xfrm>
        </p:grpSpPr>
        <p:pic>
          <p:nvPicPr>
            <p:cNvPr id="14" name="Immagine 7">
              <a:extLst>
                <a:ext uri="{FF2B5EF4-FFF2-40B4-BE49-F238E27FC236}">
                  <a16:creationId xmlns:a16="http://schemas.microsoft.com/office/drawing/2014/main" id="{AE44D6E1-26AA-8450-4C00-637B53198F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75" t="28832" r="1573" b="30255"/>
            <a:stretch/>
          </p:blipFill>
          <p:spPr>
            <a:xfrm>
              <a:off x="0" y="6324600"/>
              <a:ext cx="1542496" cy="538480"/>
            </a:xfrm>
            <a:prstGeom prst="rect">
              <a:avLst/>
            </a:prstGeom>
            <a:ln w="19050">
              <a:noFill/>
            </a:ln>
          </p:spPr>
        </p:pic>
        <p:cxnSp>
          <p:nvCxnSpPr>
            <p:cNvPr id="18" name="Straight Connector 31">
              <a:extLst>
                <a:ext uri="{FF2B5EF4-FFF2-40B4-BE49-F238E27FC236}">
                  <a16:creationId xmlns:a16="http://schemas.microsoft.com/office/drawing/2014/main" id="{1F139DB1-8DCB-C16F-E414-EFFA7C411BC2}"/>
                </a:ext>
              </a:extLst>
            </p:cNvPr>
            <p:cNvCxnSpPr/>
            <p:nvPr/>
          </p:nvCxnSpPr>
          <p:spPr>
            <a:xfrm>
              <a:off x="0" y="6324600"/>
              <a:ext cx="1219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33">
              <a:extLst>
                <a:ext uri="{FF2B5EF4-FFF2-40B4-BE49-F238E27FC236}">
                  <a16:creationId xmlns:a16="http://schemas.microsoft.com/office/drawing/2014/main" id="{A189DDD6-DD30-211E-72C0-9DF2CC65D2C1}"/>
                </a:ext>
              </a:extLst>
            </p:cNvPr>
            <p:cNvSpPr/>
            <p:nvPr/>
          </p:nvSpPr>
          <p:spPr>
            <a:xfrm>
              <a:off x="1660966" y="6424563"/>
              <a:ext cx="5846258" cy="369332"/>
            </a:xfrm>
            <a:prstGeom prst="rect">
              <a:avLst/>
            </a:prstGeom>
          </p:spPr>
          <p:txBody>
            <a:bodyPr wrap="square">
              <a:spAutoFit/>
            </a:bodyPr>
            <a:lstStyle/>
            <a:p>
              <a:r>
                <a:rPr lang="en-US" b="1" dirty="0"/>
                <a:t>Sapienza Università di Roma |Thursday 13.11.2025</a:t>
              </a:r>
              <a:endParaRPr lang="it-IT" b="1" dirty="0">
                <a:latin typeface="Arial" panose="020B0604020202020204" pitchFamily="34" charset="0"/>
                <a:cs typeface="Arial" panose="020B0604020202020204" pitchFamily="34" charset="0"/>
              </a:endParaRPr>
            </a:p>
          </p:txBody>
        </p:sp>
      </p:grpSp>
      <p:sp>
        <p:nvSpPr>
          <p:cNvPr id="16" name="Rectangle 34">
            <a:extLst>
              <a:ext uri="{FF2B5EF4-FFF2-40B4-BE49-F238E27FC236}">
                <a16:creationId xmlns:a16="http://schemas.microsoft.com/office/drawing/2014/main" id="{F7D2F6AC-7BFD-63EA-68AD-7879FFA7E4AF}"/>
              </a:ext>
            </a:extLst>
          </p:cNvPr>
          <p:cNvSpPr/>
          <p:nvPr/>
        </p:nvSpPr>
        <p:spPr>
          <a:xfrm>
            <a:off x="11173968" y="6424563"/>
            <a:ext cx="905256" cy="369332"/>
          </a:xfrm>
          <a:prstGeom prst="rect">
            <a:avLst/>
          </a:prstGeom>
        </p:spPr>
        <p:txBody>
          <a:bodyPr wrap="square">
            <a:spAutoFit/>
          </a:bodyPr>
          <a:lstStyle/>
          <a:p>
            <a:pPr eaLnBrk="0" fontAlgn="base" hangingPunct="0">
              <a:spcBef>
                <a:spcPct val="0"/>
              </a:spcBef>
              <a:spcAft>
                <a:spcPct val="0"/>
              </a:spcAft>
            </a:pPr>
            <a:r>
              <a:rPr lang="it-IT" dirty="0">
                <a:latin typeface="Arial" pitchFamily="34" charset="0"/>
                <a:cs typeface="Arial" pitchFamily="34" charset="0"/>
              </a:rPr>
              <a:t>Pag. 4</a:t>
            </a:r>
          </a:p>
        </p:txBody>
      </p:sp>
    </p:spTree>
    <p:extLst>
      <p:ext uri="{BB962C8B-B14F-4D97-AF65-F5344CB8AC3E}">
        <p14:creationId xmlns:p14="http://schemas.microsoft.com/office/powerpoint/2010/main" val="1349421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63000">
              <a:srgbClr val="2D5292"/>
            </a:gs>
            <a:gs pos="88000">
              <a:schemeClr val="accent5">
                <a:lumMod val="50000"/>
              </a:schemeClr>
            </a:gs>
            <a:gs pos="26000">
              <a:schemeClr val="accent1">
                <a:alpha val="62000"/>
                <a:lumMod val="83000"/>
                <a:lumOff val="17000"/>
              </a:schemeClr>
            </a:gs>
            <a:gs pos="78000">
              <a:schemeClr val="accent5">
                <a:lumMod val="41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grpSp>
        <p:nvGrpSpPr>
          <p:cNvPr id="15" name="Group 14"/>
          <p:cNvGrpSpPr/>
          <p:nvPr/>
        </p:nvGrpSpPr>
        <p:grpSpPr>
          <a:xfrm>
            <a:off x="6442314" y="529795"/>
            <a:ext cx="5678891" cy="4779240"/>
            <a:chOff x="4978756" y="777050"/>
            <a:chExt cx="5676156" cy="4665338"/>
          </a:xfrm>
        </p:grpSpPr>
        <p:pic>
          <p:nvPicPr>
            <p:cNvPr id="16" name="Picture 425" descr="http://www.lnf.infn.it/logo/logo_infn_lnf_1_sigla_lnf.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8446" y="3309283"/>
              <a:ext cx="961729" cy="604456"/>
            </a:xfrm>
            <a:prstGeom prst="rect">
              <a:avLst/>
            </a:prstGeom>
            <a:noFill/>
            <a:ln w="25400">
              <a:solidFill>
                <a:schemeClr val="tx1">
                  <a:lumMod val="85000"/>
                </a:schemeClr>
              </a:solidFill>
            </a:ln>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34124" r="1"/>
            <a:stretch/>
          </p:blipFill>
          <p:spPr>
            <a:xfrm>
              <a:off x="4978756" y="777050"/>
              <a:ext cx="5676156" cy="4665338"/>
            </a:xfrm>
            <a:prstGeom prst="rect">
              <a:avLst/>
            </a:prstGeom>
            <a:ln w="25400">
              <a:solidFill>
                <a:schemeClr val="tx1">
                  <a:lumMod val="85000"/>
                </a:schemeClr>
              </a:solidFill>
            </a:ln>
          </p:spPr>
        </p:pic>
      </p:grpSp>
      <p:grpSp>
        <p:nvGrpSpPr>
          <p:cNvPr id="26" name="Group 25"/>
          <p:cNvGrpSpPr/>
          <p:nvPr/>
        </p:nvGrpSpPr>
        <p:grpSpPr>
          <a:xfrm>
            <a:off x="108510" y="2620216"/>
            <a:ext cx="9000698" cy="4052461"/>
            <a:chOff x="85169" y="2452395"/>
            <a:chExt cx="9000698" cy="4052461"/>
          </a:xfrm>
        </p:grpSpPr>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69" y="2452395"/>
              <a:ext cx="7174145" cy="4052461"/>
            </a:xfrm>
            <a:prstGeom prst="rect">
              <a:avLst/>
            </a:prstGeom>
            <a:ln w="22225">
              <a:solidFill>
                <a:schemeClr val="tx1"/>
              </a:solidFill>
            </a:ln>
            <a:effectLst>
              <a:glow rad="63500">
                <a:schemeClr val="accent2">
                  <a:satMod val="175000"/>
                  <a:alpha val="40000"/>
                </a:schemeClr>
              </a:glow>
              <a:outerShdw blurRad="50800" dist="228600" dir="2700000" algn="tl" rotWithShape="0">
                <a:prstClr val="black">
                  <a:alpha val="40000"/>
                </a:prstClr>
              </a:outerShdw>
            </a:effectLst>
          </p:spPr>
        </p:pic>
        <p:cxnSp>
          <p:nvCxnSpPr>
            <p:cNvPr id="48" name="Straight Arrow Connector 47"/>
            <p:cNvCxnSpPr/>
            <p:nvPr/>
          </p:nvCxnSpPr>
          <p:spPr>
            <a:xfrm flipV="1">
              <a:off x="7273247" y="3141939"/>
              <a:ext cx="1812620" cy="1133302"/>
            </a:xfrm>
            <a:prstGeom prst="straightConnector1">
              <a:avLst/>
            </a:prstGeom>
            <a:ln w="38100">
              <a:solidFill>
                <a:schemeClr val="tx1"/>
              </a:solidFill>
              <a:prstDash val="solid"/>
              <a:tailEnd type="triangle" w="lg" len="lg"/>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94577" y="2579912"/>
            <a:ext cx="7109379" cy="3944511"/>
            <a:chOff x="94094" y="2516026"/>
            <a:chExt cx="7109379" cy="3944511"/>
          </a:xfrm>
        </p:grpSpPr>
        <p:grpSp>
          <p:nvGrpSpPr>
            <p:cNvPr id="39" name="Group 38"/>
            <p:cNvGrpSpPr/>
            <p:nvPr/>
          </p:nvGrpSpPr>
          <p:grpSpPr>
            <a:xfrm>
              <a:off x="94094" y="2516026"/>
              <a:ext cx="7109379" cy="3944511"/>
              <a:chOff x="96793" y="2473289"/>
              <a:chExt cx="7109379" cy="3944511"/>
            </a:xfrm>
          </p:grpSpPr>
          <p:sp>
            <p:nvSpPr>
              <p:cNvPr id="42" name="Rectangle 41"/>
              <p:cNvSpPr/>
              <p:nvPr/>
            </p:nvSpPr>
            <p:spPr>
              <a:xfrm>
                <a:off x="179412" y="2473289"/>
                <a:ext cx="2694969" cy="338554"/>
              </a:xfrm>
              <a:prstGeom prst="rect">
                <a:avLst/>
              </a:prstGeom>
              <a:noFill/>
              <a:ln w="19050">
                <a:solidFill>
                  <a:schemeClr val="tx1">
                    <a:lumMod val="65000"/>
                  </a:schemeClr>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n</a:t>
                </a:r>
                <a:r>
                  <a:rPr kumimoji="0" lang="en-GB" sz="1600" b="0" i="1" u="none" strike="noStrike" kern="1200" cap="none" spc="0" normalizeH="0" baseline="-2500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0</a:t>
                </a:r>
                <a:r>
                  <a:rPr kumimoji="0" lang="en-GB" sz="1600" b="0" i="1"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 =  10</a:t>
                </a:r>
                <a:r>
                  <a:rPr kumimoji="0" lang="en-GB" sz="1600" b="0" i="1" u="none" strike="noStrike" kern="1200" cap="none" spc="0" normalizeH="0" baseline="3000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16</a:t>
                </a:r>
                <a:r>
                  <a:rPr kumimoji="0" lang="en-GB" sz="1600" b="0" i="1"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 cm</a:t>
                </a:r>
                <a:r>
                  <a:rPr kumimoji="0" lang="en-GB" sz="1600" b="0" i="1" u="none" strike="noStrike" kern="1200" cap="none" spc="0" normalizeH="0" baseline="3000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-3</a:t>
                </a:r>
                <a:r>
                  <a:rPr kumimoji="0" lang="en-GB" sz="1600" b="0" i="1"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 </a:t>
                </a:r>
                <a:r>
                  <a:rPr kumimoji="0" lang="el-GR" sz="1600" b="0" i="1"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λ</a:t>
                </a:r>
                <a:r>
                  <a:rPr kumimoji="0" lang="it-IT" sz="1600" b="0" i="1" u="none" strike="noStrike" kern="1200" cap="none" spc="0" normalizeH="0" baseline="-2500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p</a:t>
                </a:r>
                <a:r>
                  <a:rPr kumimoji="0" lang="el-GR" sz="1600" b="0" i="1"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 </a:t>
                </a:r>
                <a:r>
                  <a:rPr kumimoji="0" lang="it-IT" sz="1600" b="0" i="1"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 300 µm</a:t>
                </a:r>
                <a:endParaRPr kumimoji="0" lang="it-IT" sz="1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3" name="Rectangle 42"/>
              <p:cNvSpPr/>
              <p:nvPr/>
            </p:nvSpPr>
            <p:spPr>
              <a:xfrm>
                <a:off x="96793" y="5578147"/>
                <a:ext cx="1988429" cy="338554"/>
              </a:xfrm>
              <a:prstGeom prst="rect">
                <a:avLst/>
              </a:prstGeom>
              <a:ln w="2540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1"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Wave-breaking field</a:t>
                </a:r>
                <a:endParaRPr kumimoji="0" lang="it-IT" sz="1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4" name="TextBox 43"/>
                  <p:cNvSpPr txBox="1"/>
                  <p:nvPr/>
                </p:nvSpPr>
                <p:spPr>
                  <a:xfrm>
                    <a:off x="164614" y="5916701"/>
                    <a:ext cx="3657258" cy="501099"/>
                  </a:xfrm>
                  <a:prstGeom prst="rect">
                    <a:avLst/>
                  </a:prstGeom>
                  <a:noFill/>
                  <a:ln w="19050">
                    <a:solidFill>
                      <a:schemeClr val="tx1">
                        <a:lumMod val="65000"/>
                      </a:schemeClr>
                    </a:solid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nor/>
                            </m:rPr>
                            <a:rPr kumimoji="0" lang="it-IT" sz="1600" b="0" i="1"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m:t>E</m:t>
                          </m:r>
                          <m:r>
                            <m:rPr>
                              <m:nor/>
                            </m:rPr>
                            <a:rPr kumimoji="0" lang="it-IT" sz="1600" b="0" i="1" u="none" strike="noStrike" kern="1200" cap="none" spc="0" normalizeH="0" baseline="-25000" noProof="0" smtClean="0">
                              <a:ln>
                                <a:noFill/>
                              </a:ln>
                              <a:solidFill>
                                <a:prstClr val="white"/>
                              </a:solidFill>
                              <a:effectLst/>
                              <a:uLnTx/>
                              <a:uFillTx/>
                              <a:latin typeface="Arial" panose="020B0604020202020204" pitchFamily="34" charset="0"/>
                              <a:ea typeface="+mn-ea"/>
                              <a:cs typeface="Arial" panose="020B0604020202020204" pitchFamily="34" charset="0"/>
                            </a:rPr>
                            <m:t>wb</m:t>
                          </m:r>
                          <m:d>
                            <m:dPr>
                              <m:begChr m:val="["/>
                              <m:endChr m:val="]"/>
                              <m:ctrlPr>
                                <a:rPr kumimoji="0" lang="it-IT" sz="16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dPr>
                            <m:e>
                              <m:r>
                                <m:rPr>
                                  <m:nor/>
                                </m:rPr>
                                <a:rPr kumimoji="0" lang="it-IT" sz="16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m:t>V</m:t>
                              </m:r>
                              <m:r>
                                <m:rPr>
                                  <m:nor/>
                                </m:rPr>
                                <a:rPr kumimoji="0" lang="it-IT" sz="16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m:t>/</m:t>
                              </m:r>
                              <m:r>
                                <m:rPr>
                                  <m:nor/>
                                </m:rPr>
                                <a:rPr kumimoji="0" lang="it-IT" sz="16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m:t>m</m:t>
                              </m:r>
                            </m:e>
                          </m:d>
                          <m:r>
                            <m:rPr>
                              <m:nor/>
                            </m:rPr>
                            <a:rPr kumimoji="0" lang="it-IT" sz="1600" b="0" i="1"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m:t>≈ 100</m:t>
                          </m:r>
                          <m:rad>
                            <m:radPr>
                              <m:degHide m:val="on"/>
                              <m:ctrlPr>
                                <a:rPr kumimoji="0" lang="it-IT" sz="1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radPr>
                            <m:deg/>
                            <m:e>
                              <m:sSub>
                                <m:sSubPr>
                                  <m:ctrlPr>
                                    <a:rPr kumimoji="0" lang="it-IT" sz="1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m:rPr>
                                      <m:nor/>
                                    </m:rPr>
                                    <a:rPr kumimoji="0" lang="it-IT" sz="1600" b="0" i="1"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m:t>n</m:t>
                                  </m:r>
                                </m:e>
                                <m:sub>
                                  <m:r>
                                    <m:rPr>
                                      <m:nor/>
                                    </m:rPr>
                                    <a:rPr kumimoji="0" lang="it-IT" sz="1600" b="0" i="1"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m:t>0</m:t>
                                  </m:r>
                                </m:sub>
                              </m:sSub>
                              <m:r>
                                <m:rPr>
                                  <m:nor/>
                                </m:rPr>
                                <a:rPr kumimoji="0" lang="it-IT" sz="1600" b="0" i="1"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m:t> </m:t>
                              </m:r>
                              <m:d>
                                <m:dPr>
                                  <m:begChr m:val="["/>
                                  <m:endChr m:val="]"/>
                                  <m:ctrlPr>
                                    <a:rPr kumimoji="0" lang="it-IT" sz="1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dPr>
                                <m:e>
                                  <m:sSup>
                                    <m:sSupPr>
                                      <m:ctrlPr>
                                        <a:rPr kumimoji="0" lang="it-IT" sz="16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pPr>
                                    <m:e>
                                      <m:r>
                                        <m:rPr>
                                          <m:nor/>
                                        </m:rPr>
                                        <a:rPr kumimoji="0" lang="it-IT" sz="1600" b="0" i="1"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m:t>cm</m:t>
                                      </m:r>
                                    </m:e>
                                    <m:sup>
                                      <m:r>
                                        <m:rPr>
                                          <m:nor/>
                                        </m:rPr>
                                        <a:rPr kumimoji="0" lang="it-IT" sz="1600" b="0" i="1"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m:t>−3</m:t>
                                      </m:r>
                                    </m:sup>
                                  </m:sSup>
                                </m:e>
                              </m:d>
                            </m:e>
                          </m:rad>
                        </m:oMath>
                      </m:oMathPara>
                    </a14:m>
                    <a:endParaRPr kumimoji="0" lang="it-IT" sz="1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164614" y="5916701"/>
                    <a:ext cx="3657258" cy="501099"/>
                  </a:xfrm>
                  <a:prstGeom prst="rect">
                    <a:avLst/>
                  </a:prstGeom>
                  <a:blipFill>
                    <a:blip r:embed="rId6"/>
                    <a:stretch>
                      <a:fillRect/>
                    </a:stretch>
                  </a:blipFill>
                  <a:ln w="19050">
                    <a:solidFill>
                      <a:schemeClr val="tx1">
                        <a:lumMod val="65000"/>
                      </a:schemeClr>
                    </a:solidFill>
                  </a:ln>
                </p:spPr>
                <p:txBody>
                  <a:bodyPr/>
                  <a:lstStyle/>
                  <a:p>
                    <a:r>
                      <a:rPr lang="it-IT">
                        <a:noFill/>
                      </a:rPr>
                      <a:t> </a:t>
                    </a:r>
                  </a:p>
                </p:txBody>
              </p:sp>
            </mc:Fallback>
          </mc:AlternateContent>
          <p:sp>
            <p:nvSpPr>
              <p:cNvPr id="45" name="Rectangle 44"/>
              <p:cNvSpPr/>
              <p:nvPr/>
            </p:nvSpPr>
            <p:spPr>
              <a:xfrm>
                <a:off x="3821872" y="2473289"/>
                <a:ext cx="3384300" cy="523220"/>
              </a:xfrm>
              <a:prstGeom prst="rect">
                <a:avLst/>
              </a:prstGeom>
              <a:noFill/>
              <a:ln w="19050">
                <a:solidFill>
                  <a:schemeClr val="tx1">
                    <a:lumMod val="65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LWFA</a:t>
                </a:r>
                <a:r>
                  <a:rPr kumimoji="0" lang="it-IT" sz="1600" b="1" i="0"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 </a:t>
                </a:r>
                <a:r>
                  <a:rPr kumimoji="0" lang="it-IT" sz="1000" b="0" i="1"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Drive beam is a laser pulse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PWFA </a:t>
                </a:r>
                <a:r>
                  <a:rPr kumimoji="0" lang="it-IT" sz="1000" b="0" i="1"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Drive beam is  high energy or proton beam</a:t>
                </a:r>
                <a:endParaRPr kumimoji="0" lang="it-IT" sz="10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46" name="TextBox 45"/>
                  <p:cNvSpPr txBox="1"/>
                  <p:nvPr/>
                </p:nvSpPr>
                <p:spPr>
                  <a:xfrm>
                    <a:off x="1610629" y="2845664"/>
                    <a:ext cx="1263752" cy="563680"/>
                  </a:xfrm>
                  <a:prstGeom prst="rect">
                    <a:avLst/>
                  </a:prstGeom>
                  <a:noFill/>
                  <a:ln w="19050">
                    <a:solidFill>
                      <a:schemeClr val="tx1">
                        <a:lumMod val="65000"/>
                      </a:schemeClr>
                    </a:solid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it-IT"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m:rPr>
                                  <m:sty m:val="p"/>
                                </m:rPr>
                                <a:rPr kumimoji="0" lang="el-GR"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ω</m:t>
                              </m:r>
                            </m:e>
                            <m:sub>
                              <m:r>
                                <a:rPr kumimoji="0" lang="it-IT"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𝑝</m:t>
                              </m:r>
                            </m:sub>
                          </m:sSub>
                          <m:r>
                            <a:rPr kumimoji="0" lang="it-IT"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rad>
                            <m:radPr>
                              <m:degHide m:val="on"/>
                              <m:ctrlPr>
                                <a:rPr kumimoji="0" lang="it-IT"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radPr>
                            <m:deg/>
                            <m:e>
                              <m:box>
                                <m:boxPr>
                                  <m:ctrlPr>
                                    <a:rPr kumimoji="0" lang="it-IT"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boxPr>
                                <m:e>
                                  <m:argPr>
                                    <m:argSz m:val="-1"/>
                                  </m:argPr>
                                  <m:f>
                                    <m:fPr>
                                      <m:ctrlPr>
                                        <a:rPr kumimoji="0" lang="it-IT"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fPr>
                                    <m:num>
                                      <m:sSub>
                                        <m:sSubPr>
                                          <m:ctrlPr>
                                            <a:rPr kumimoji="0" lang="it-IT"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it-IT"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𝑛</m:t>
                                          </m:r>
                                        </m:e>
                                        <m:sub>
                                          <m:r>
                                            <a:rPr kumimoji="0" lang="it-IT"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0</m:t>
                                          </m:r>
                                        </m:sub>
                                      </m:sSub>
                                      <m:sSup>
                                        <m:sSupPr>
                                          <m:ctrlPr>
                                            <a:rPr kumimoji="0" lang="it-IT"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pPr>
                                        <m:e>
                                          <m:r>
                                            <a:rPr kumimoji="0" lang="it-IT"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𝑒</m:t>
                                          </m:r>
                                        </m:e>
                                        <m:sup>
                                          <m:r>
                                            <a:rPr kumimoji="0" lang="it-IT"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2</m:t>
                                          </m:r>
                                        </m:sup>
                                      </m:sSup>
                                    </m:num>
                                    <m:den>
                                      <m:sSub>
                                        <m:sSubPr>
                                          <m:ctrlPr>
                                            <a:rPr kumimoji="0" lang="it-IT"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it-IT"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𝑚</m:t>
                                          </m:r>
                                        </m:e>
                                        <m:sub>
                                          <m:r>
                                            <a:rPr kumimoji="0" lang="it-IT"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𝑒</m:t>
                                          </m:r>
                                        </m:sub>
                                      </m:sSub>
                                      <m:sSub>
                                        <m:sSubPr>
                                          <m:ctrlPr>
                                            <a:rPr kumimoji="0" lang="it-IT"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it-IT" sz="1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𝜀</m:t>
                                          </m:r>
                                        </m:e>
                                        <m:sub>
                                          <m:r>
                                            <a:rPr kumimoji="0" lang="it-IT" sz="1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0</m:t>
                                          </m:r>
                                        </m:sub>
                                      </m:sSub>
                                    </m:den>
                                  </m:f>
                                </m:e>
                              </m:box>
                            </m:e>
                          </m:rad>
                        </m:oMath>
                      </m:oMathPara>
                    </a14:m>
                    <a:endParaRPr kumimoji="0" lang="it-IT" sz="1800" b="0" i="0" u="none" strike="noStrike" kern="1200" cap="none" spc="0" normalizeH="0" baseline="-2500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1610629" y="2845664"/>
                    <a:ext cx="1263752" cy="563680"/>
                  </a:xfrm>
                  <a:prstGeom prst="rect">
                    <a:avLst/>
                  </a:prstGeom>
                  <a:blipFill>
                    <a:blip r:embed="rId7"/>
                    <a:stretch>
                      <a:fillRect/>
                    </a:stretch>
                  </a:blipFill>
                  <a:ln w="19050">
                    <a:solidFill>
                      <a:schemeClr val="tx1">
                        <a:lumMod val="65000"/>
                      </a:schemeClr>
                    </a:solidFill>
                  </a:ln>
                </p:spPr>
                <p:txBody>
                  <a:bodyPr/>
                  <a:lstStyle/>
                  <a:p>
                    <a:r>
                      <a:rPr lang="it-IT">
                        <a:noFill/>
                      </a:rPr>
                      <a:t> </a:t>
                    </a:r>
                  </a:p>
                </p:txBody>
              </p:sp>
            </mc:Fallback>
          </mc:AlternateContent>
        </p:grpSp>
        <p:cxnSp>
          <p:nvCxnSpPr>
            <p:cNvPr id="40" name="Straight Arrow Connector 39"/>
            <p:cNvCxnSpPr/>
            <p:nvPr/>
          </p:nvCxnSpPr>
          <p:spPr>
            <a:xfrm>
              <a:off x="4139567" y="4937044"/>
              <a:ext cx="1827280" cy="436258"/>
            </a:xfrm>
            <a:prstGeom prst="straightConnector1">
              <a:avLst/>
            </a:prstGeom>
            <a:ln w="127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4668165" y="5043550"/>
              <a:ext cx="38504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λ</a:t>
              </a:r>
              <a:r>
                <a:rPr kumimoji="0" lang="it-IT" sz="1800" b="0" i="0" u="none" strike="noStrike" kern="1200" cap="none" spc="0" normalizeH="0" baseline="-2500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p</a:t>
              </a:r>
              <a:endParaRPr kumimoji="0" lang="it-IT" sz="1800" b="0" i="0" u="none" strike="noStrike" kern="1200" cap="none" spc="0" normalizeH="0" baseline="-25000" noProof="0" dirty="0">
                <a:ln>
                  <a:noFill/>
                </a:ln>
                <a:solidFill>
                  <a:prstClr val="white"/>
                </a:solidFill>
                <a:effectLst/>
                <a:uLnTx/>
                <a:uFillTx/>
                <a:latin typeface="Calibri" panose="020F0502020204030204"/>
                <a:ea typeface="+mn-ea"/>
                <a:cs typeface="+mn-cs"/>
              </a:endParaRPr>
            </a:p>
          </p:txBody>
        </p:sp>
      </p:grpSp>
      <p:grpSp>
        <p:nvGrpSpPr>
          <p:cNvPr id="2" name="Group 1"/>
          <p:cNvGrpSpPr/>
          <p:nvPr/>
        </p:nvGrpSpPr>
        <p:grpSpPr>
          <a:xfrm>
            <a:off x="349728" y="614660"/>
            <a:ext cx="5666516" cy="1815882"/>
            <a:chOff x="349728" y="532364"/>
            <a:chExt cx="5666516" cy="1815882"/>
          </a:xfrm>
        </p:grpSpPr>
        <p:sp>
          <p:nvSpPr>
            <p:cNvPr id="37" name="Rectangle 36"/>
            <p:cNvSpPr/>
            <p:nvPr/>
          </p:nvSpPr>
          <p:spPr>
            <a:xfrm>
              <a:off x="349728" y="532364"/>
              <a:ext cx="5666516" cy="1815882"/>
            </a:xfrm>
            <a:prstGeom prst="rect">
              <a:avLst/>
            </a:prstGeom>
            <a:ln w="12700">
              <a:solidFill>
                <a:schemeClr val="tx1">
                  <a:lumMod val="65000"/>
                </a:schemeClr>
              </a:solidFill>
            </a:ln>
          </p:spPr>
          <p:txBody>
            <a:bodyPr wrap="square">
              <a:spAutoFit/>
            </a:bodyPr>
            <a:lstStyle/>
            <a:p>
              <a:pPr marL="742950" lvl="1" indent="-285750">
                <a:buFont typeface="Wingdings" panose="05000000000000000000" pitchFamily="2" charset="2"/>
                <a:buChar char="§"/>
              </a:pPr>
              <a:endParaRPr kumimoji="0" lang="en-GB" sz="1400" i="0"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endParaRPr>
            </a:p>
            <a:p>
              <a:pPr marL="742950" lvl="1" indent="-285750">
                <a:buFont typeface="Wingdings" panose="05000000000000000000" pitchFamily="2" charset="2"/>
                <a:buChar char="§"/>
              </a:pPr>
              <a:endParaRPr lang="en-GB" sz="1400" dirty="0">
                <a:solidFill>
                  <a:prstClr val="white"/>
                </a:solidFill>
                <a:latin typeface="Arial" panose="020B0604020202020204" pitchFamily="34" charset="0"/>
                <a:ea typeface="Microsoft JhengHei" panose="020B0604030504040204" pitchFamily="34" charset="-120"/>
                <a:cs typeface="Arial" panose="020B0604020202020204" pitchFamily="34" charset="0"/>
              </a:endParaRPr>
            </a:p>
            <a:p>
              <a:pPr marL="742950" lvl="1" indent="-285750">
                <a:buFont typeface="Wingdings" panose="05000000000000000000" pitchFamily="2" charset="2"/>
                <a:buChar char="§"/>
              </a:pPr>
              <a:r>
                <a:rPr kumimoji="0" lang="en-GB" sz="1400" i="0"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Geometry to control </a:t>
              </a:r>
              <a:r>
                <a:rPr lang="it-IT" sz="1400" dirty="0">
                  <a:latin typeface="Arial" panose="020B0604020202020204" pitchFamily="34" charset="0"/>
                  <a:cs typeface="Arial" panose="020B0604020202020204" pitchFamily="34" charset="0"/>
                </a:rPr>
                <a:t>density gradient, plasma ramps...</a:t>
              </a:r>
            </a:p>
            <a:p>
              <a:pPr marL="742950" lvl="1" indent="-285750">
                <a:buFont typeface="Wingdings" panose="05000000000000000000" pitchFamily="2" charset="2"/>
                <a:buChar char="§"/>
              </a:pPr>
              <a:r>
                <a:rPr lang="it-IT" sz="1400" dirty="0">
                  <a:latin typeface="Arial" panose="020B0604020202020204" pitchFamily="34" charset="0"/>
                  <a:cs typeface="Arial" panose="020B0604020202020204" pitchFamily="34" charset="0"/>
                </a:rPr>
                <a:t>Reproducibility</a:t>
              </a:r>
            </a:p>
            <a:p>
              <a:pPr marL="742950" lvl="1" indent="-285750">
                <a:buFont typeface="Wingdings" panose="05000000000000000000" pitchFamily="2" charset="2"/>
                <a:buChar char="§"/>
              </a:pPr>
              <a:r>
                <a:rPr lang="it-IT" sz="1400" dirty="0">
                  <a:latin typeface="Arial" panose="020B0604020202020204" pitchFamily="34" charset="0"/>
                  <a:cs typeface="Arial" panose="020B0604020202020204" pitchFamily="34" charset="0"/>
                </a:rPr>
                <a:t>Stability</a:t>
              </a:r>
            </a:p>
            <a:p>
              <a:pPr marL="742950" lvl="1" indent="-285750">
                <a:buFont typeface="Wingdings" panose="05000000000000000000" pitchFamily="2" charset="2"/>
                <a:buChar char="§"/>
              </a:pPr>
              <a:r>
                <a:rPr lang="it-IT" sz="1400" dirty="0">
                  <a:latin typeface="Arial" panose="020B0604020202020204" pitchFamily="34" charset="0"/>
                  <a:cs typeface="Arial" panose="020B0604020202020204" pitchFamily="34" charset="0"/>
                </a:rPr>
                <a:t>Uniformity/ramps</a:t>
              </a:r>
            </a:p>
            <a:p>
              <a:pPr marL="742950" lvl="1" indent="-285750">
                <a:buFont typeface="Wingdings" panose="05000000000000000000" pitchFamily="2" charset="2"/>
                <a:buChar char="§"/>
              </a:pPr>
              <a:r>
                <a:rPr lang="it-IT" sz="1400" dirty="0">
                  <a:latin typeface="Arial" panose="020B0604020202020204" pitchFamily="34" charset="0"/>
                  <a:cs typeface="Arial" panose="020B0604020202020204" pitchFamily="34" charset="0"/>
                </a:rPr>
                <a:t>High repetition rate (heat dissipation, materials)</a:t>
              </a:r>
            </a:p>
            <a:p>
              <a:pPr marL="742950" lvl="1" indent="-285750">
                <a:buFont typeface="Wingdings" panose="05000000000000000000" pitchFamily="2" charset="2"/>
                <a:buChar char="§"/>
              </a:pPr>
              <a:r>
                <a:rPr kumimoji="0" lang="en-GB" sz="1400" i="0"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Vacuum requirements</a:t>
              </a:r>
            </a:p>
          </p:txBody>
        </p:sp>
        <p:sp>
          <p:nvSpPr>
            <p:cNvPr id="28" name="Rectangle 27"/>
            <p:cNvSpPr/>
            <p:nvPr/>
          </p:nvSpPr>
          <p:spPr>
            <a:xfrm>
              <a:off x="349728" y="594758"/>
              <a:ext cx="5666516" cy="338554"/>
            </a:xfrm>
            <a:prstGeom prst="rect">
              <a:avLst/>
            </a:prstGeom>
            <a:ln w="12700">
              <a:noFill/>
            </a:ln>
          </p:spPr>
          <p:txBody>
            <a:bodyPr wrap="square">
              <a:spAutoFit/>
            </a:bodyPr>
            <a:lstStyle/>
            <a:p>
              <a:pPr lvl="0">
                <a:defRPr/>
              </a:pPr>
              <a:r>
                <a:rPr lang="en-US" sz="1600" i="1" dirty="0">
                  <a:solidFill>
                    <a:prstClr val="white"/>
                  </a:solidFill>
                  <a:latin typeface="Arial" panose="020B0604020202020204" pitchFamily="34" charset="0"/>
                  <a:ea typeface="Microsoft JhengHei" panose="020B0604030504040204" pitchFamily="34" charset="-120"/>
                  <a:cs typeface="Arial" panose="020B0604020202020204" pitchFamily="34" charset="0"/>
                </a:rPr>
                <a:t>Main topics related to the design of a plasma source</a:t>
              </a:r>
              <a:r>
                <a:rPr kumimoji="0" lang="en-GB" sz="1600" b="0"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a:t>
              </a:r>
              <a:endParaRPr lang="en-GB" sz="1600" dirty="0">
                <a:solidFill>
                  <a:prstClr val="white"/>
                </a:solidFill>
                <a:latin typeface="Arial" panose="020B0604020202020204" pitchFamily="34" charset="0"/>
                <a:ea typeface="Microsoft JhengHei" panose="020B0604030504040204" pitchFamily="34" charset="-120"/>
                <a:cs typeface="Arial" panose="020B0604020202020204" pitchFamily="34" charset="0"/>
              </a:endParaRPr>
            </a:p>
          </p:txBody>
        </p:sp>
      </p:grpSp>
      <p:grpSp>
        <p:nvGrpSpPr>
          <p:cNvPr id="11" name="Group 10"/>
          <p:cNvGrpSpPr/>
          <p:nvPr/>
        </p:nvGrpSpPr>
        <p:grpSpPr>
          <a:xfrm>
            <a:off x="604054" y="3641141"/>
            <a:ext cx="5516864" cy="1912470"/>
            <a:chOff x="604054" y="3641141"/>
            <a:chExt cx="5516864" cy="1912470"/>
          </a:xfrm>
        </p:grpSpPr>
        <p:sp>
          <p:nvSpPr>
            <p:cNvPr id="8" name="Freeform 7"/>
            <p:cNvSpPr/>
            <p:nvPr/>
          </p:nvSpPr>
          <p:spPr>
            <a:xfrm rot="392288">
              <a:off x="4007525" y="4423673"/>
              <a:ext cx="2113393" cy="1129938"/>
            </a:xfrm>
            <a:custGeom>
              <a:avLst/>
              <a:gdLst>
                <a:gd name="connsiteX0" fmla="*/ 2376163 w 2376163"/>
                <a:gd name="connsiteY0" fmla="*/ 711107 h 1314932"/>
                <a:gd name="connsiteX1" fmla="*/ 2268586 w 2376163"/>
                <a:gd name="connsiteY1" fmla="*/ 146331 h 1314932"/>
                <a:gd name="connsiteX2" fmla="*/ 2013092 w 2376163"/>
                <a:gd name="connsiteY2" fmla="*/ 11860 h 1314932"/>
                <a:gd name="connsiteX3" fmla="*/ 1300398 w 2376163"/>
                <a:gd name="connsiteY3" fmla="*/ 374931 h 1314932"/>
                <a:gd name="connsiteX4" fmla="*/ 870092 w 2376163"/>
                <a:gd name="connsiteY4" fmla="*/ 751448 h 1314932"/>
                <a:gd name="connsiteX5" fmla="*/ 533916 w 2376163"/>
                <a:gd name="connsiteY5" fmla="*/ 953154 h 1314932"/>
                <a:gd name="connsiteX6" fmla="*/ 36375 w 2376163"/>
                <a:gd name="connsiteY6" fmla="*/ 1289331 h 1314932"/>
                <a:gd name="connsiteX7" fmla="*/ 76716 w 2376163"/>
                <a:gd name="connsiteY7" fmla="*/ 200119 h 131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6163" h="1314932">
                  <a:moveTo>
                    <a:pt x="2376163" y="711107"/>
                  </a:moveTo>
                  <a:cubicBezTo>
                    <a:pt x="2352630" y="486989"/>
                    <a:pt x="2329098" y="262872"/>
                    <a:pt x="2268586" y="146331"/>
                  </a:cubicBezTo>
                  <a:cubicBezTo>
                    <a:pt x="2208074" y="29790"/>
                    <a:pt x="2174457" y="-26240"/>
                    <a:pt x="2013092" y="11860"/>
                  </a:cubicBezTo>
                  <a:cubicBezTo>
                    <a:pt x="1851727" y="49960"/>
                    <a:pt x="1490898" y="251666"/>
                    <a:pt x="1300398" y="374931"/>
                  </a:cubicBezTo>
                  <a:cubicBezTo>
                    <a:pt x="1109898" y="498196"/>
                    <a:pt x="997839" y="655078"/>
                    <a:pt x="870092" y="751448"/>
                  </a:cubicBezTo>
                  <a:cubicBezTo>
                    <a:pt x="742345" y="847818"/>
                    <a:pt x="672869" y="863507"/>
                    <a:pt x="533916" y="953154"/>
                  </a:cubicBezTo>
                  <a:cubicBezTo>
                    <a:pt x="394963" y="1042801"/>
                    <a:pt x="112575" y="1414837"/>
                    <a:pt x="36375" y="1289331"/>
                  </a:cubicBezTo>
                  <a:cubicBezTo>
                    <a:pt x="-39825" y="1163825"/>
                    <a:pt x="18445" y="681972"/>
                    <a:pt x="76716" y="200119"/>
                  </a:cubicBezTo>
                </a:path>
              </a:pathLst>
            </a:cu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Freeform 33"/>
            <p:cNvSpPr/>
            <p:nvPr/>
          </p:nvSpPr>
          <p:spPr>
            <a:xfrm rot="641932">
              <a:off x="2349457" y="3913246"/>
              <a:ext cx="1747034" cy="1227358"/>
            </a:xfrm>
            <a:custGeom>
              <a:avLst/>
              <a:gdLst>
                <a:gd name="connsiteX0" fmla="*/ 2376163 w 2376163"/>
                <a:gd name="connsiteY0" fmla="*/ 711107 h 1314932"/>
                <a:gd name="connsiteX1" fmla="*/ 2268586 w 2376163"/>
                <a:gd name="connsiteY1" fmla="*/ 146331 h 1314932"/>
                <a:gd name="connsiteX2" fmla="*/ 2013092 w 2376163"/>
                <a:gd name="connsiteY2" fmla="*/ 11860 h 1314932"/>
                <a:gd name="connsiteX3" fmla="*/ 1300398 w 2376163"/>
                <a:gd name="connsiteY3" fmla="*/ 374931 h 1314932"/>
                <a:gd name="connsiteX4" fmla="*/ 870092 w 2376163"/>
                <a:gd name="connsiteY4" fmla="*/ 751448 h 1314932"/>
                <a:gd name="connsiteX5" fmla="*/ 533916 w 2376163"/>
                <a:gd name="connsiteY5" fmla="*/ 953154 h 1314932"/>
                <a:gd name="connsiteX6" fmla="*/ 36375 w 2376163"/>
                <a:gd name="connsiteY6" fmla="*/ 1289331 h 1314932"/>
                <a:gd name="connsiteX7" fmla="*/ 76716 w 2376163"/>
                <a:gd name="connsiteY7" fmla="*/ 200119 h 131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6163" h="1314932">
                  <a:moveTo>
                    <a:pt x="2376163" y="711107"/>
                  </a:moveTo>
                  <a:cubicBezTo>
                    <a:pt x="2352630" y="486989"/>
                    <a:pt x="2329098" y="262872"/>
                    <a:pt x="2268586" y="146331"/>
                  </a:cubicBezTo>
                  <a:cubicBezTo>
                    <a:pt x="2208074" y="29790"/>
                    <a:pt x="2174457" y="-26240"/>
                    <a:pt x="2013092" y="11860"/>
                  </a:cubicBezTo>
                  <a:cubicBezTo>
                    <a:pt x="1851727" y="49960"/>
                    <a:pt x="1490898" y="251666"/>
                    <a:pt x="1300398" y="374931"/>
                  </a:cubicBezTo>
                  <a:cubicBezTo>
                    <a:pt x="1109898" y="498196"/>
                    <a:pt x="997839" y="655078"/>
                    <a:pt x="870092" y="751448"/>
                  </a:cubicBezTo>
                  <a:cubicBezTo>
                    <a:pt x="742345" y="847818"/>
                    <a:pt x="672869" y="863507"/>
                    <a:pt x="533916" y="953154"/>
                  </a:cubicBezTo>
                  <a:cubicBezTo>
                    <a:pt x="394963" y="1042801"/>
                    <a:pt x="112575" y="1414837"/>
                    <a:pt x="36375" y="1289331"/>
                  </a:cubicBezTo>
                  <a:cubicBezTo>
                    <a:pt x="-39825" y="1163825"/>
                    <a:pt x="18445" y="681972"/>
                    <a:pt x="76716" y="200119"/>
                  </a:cubicBezTo>
                </a:path>
              </a:pathLst>
            </a:cu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eform 9"/>
            <p:cNvSpPr/>
            <p:nvPr/>
          </p:nvSpPr>
          <p:spPr>
            <a:xfrm>
              <a:off x="604054" y="3641141"/>
              <a:ext cx="1937513" cy="1035786"/>
            </a:xfrm>
            <a:custGeom>
              <a:avLst/>
              <a:gdLst>
                <a:gd name="connsiteX0" fmla="*/ 1897099 w 1937513"/>
                <a:gd name="connsiteY0" fmla="*/ 339188 h 1035786"/>
                <a:gd name="connsiteX1" fmla="*/ 1910546 w 1937513"/>
                <a:gd name="connsiteY1" fmla="*/ 56800 h 1035786"/>
                <a:gd name="connsiteX2" fmla="*/ 1587817 w 1937513"/>
                <a:gd name="connsiteY2" fmla="*/ 43353 h 1035786"/>
                <a:gd name="connsiteX3" fmla="*/ 942358 w 1937513"/>
                <a:gd name="connsiteY3" fmla="*/ 527447 h 1035786"/>
                <a:gd name="connsiteX4" fmla="*/ 592734 w 1937513"/>
                <a:gd name="connsiteY4" fmla="*/ 688812 h 1035786"/>
                <a:gd name="connsiteX5" fmla="*/ 41405 w 1937513"/>
                <a:gd name="connsiteY5" fmla="*/ 1024988 h 1035786"/>
                <a:gd name="connsiteX6" fmla="*/ 81746 w 1937513"/>
                <a:gd name="connsiteY6" fmla="*/ 245059 h 103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7513" h="1035786">
                  <a:moveTo>
                    <a:pt x="1897099" y="339188"/>
                  </a:moveTo>
                  <a:cubicBezTo>
                    <a:pt x="1929596" y="222647"/>
                    <a:pt x="1962093" y="106106"/>
                    <a:pt x="1910546" y="56800"/>
                  </a:cubicBezTo>
                  <a:cubicBezTo>
                    <a:pt x="1858999" y="7494"/>
                    <a:pt x="1749182" y="-35088"/>
                    <a:pt x="1587817" y="43353"/>
                  </a:cubicBezTo>
                  <a:cubicBezTo>
                    <a:pt x="1426452" y="121794"/>
                    <a:pt x="1108205" y="419871"/>
                    <a:pt x="942358" y="527447"/>
                  </a:cubicBezTo>
                  <a:cubicBezTo>
                    <a:pt x="776511" y="635024"/>
                    <a:pt x="742893" y="605889"/>
                    <a:pt x="592734" y="688812"/>
                  </a:cubicBezTo>
                  <a:cubicBezTo>
                    <a:pt x="442575" y="771736"/>
                    <a:pt x="126570" y="1098947"/>
                    <a:pt x="41405" y="1024988"/>
                  </a:cubicBezTo>
                  <a:cubicBezTo>
                    <a:pt x="-43760" y="951029"/>
                    <a:pt x="18993" y="598044"/>
                    <a:pt x="81746" y="245059"/>
                  </a:cubicBezTo>
                </a:path>
              </a:pathLst>
            </a:cu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2" name="Rectangle 11"/>
          <p:cNvSpPr/>
          <p:nvPr/>
        </p:nvSpPr>
        <p:spPr>
          <a:xfrm>
            <a:off x="779668" y="4822996"/>
            <a:ext cx="1526187" cy="461665"/>
          </a:xfrm>
          <a:prstGeom prst="rect">
            <a:avLst/>
          </a:prstGeom>
        </p:spPr>
        <p:txBody>
          <a:bodyPr wrap="none">
            <a:spAutoFit/>
          </a:bodyPr>
          <a:lstStyle/>
          <a:p>
            <a:r>
              <a:rPr lang="it-IT" sz="2400" dirty="0">
                <a:solidFill>
                  <a:srgbClr val="FF0000"/>
                </a:solidFill>
                <a:latin typeface="Arial" panose="020B0604020202020204" pitchFamily="34" charset="0"/>
                <a:cs typeface="Arial" panose="020B0604020202020204" pitchFamily="34" charset="0"/>
              </a:rPr>
              <a:t>Wakefield</a:t>
            </a:r>
            <a:endParaRPr lang="it-IT" sz="2400" dirty="0">
              <a:solidFill>
                <a:srgbClr val="FF0000"/>
              </a:solidFill>
            </a:endParaRPr>
          </a:p>
        </p:txBody>
      </p:sp>
      <p:grpSp>
        <p:nvGrpSpPr>
          <p:cNvPr id="3" name="Group 20">
            <a:extLst>
              <a:ext uri="{FF2B5EF4-FFF2-40B4-BE49-F238E27FC236}">
                <a16:creationId xmlns:a16="http://schemas.microsoft.com/office/drawing/2014/main" id="{D85E6D82-F170-1BB8-490F-8A0FE0573F5A}"/>
              </a:ext>
            </a:extLst>
          </p:cNvPr>
          <p:cNvGrpSpPr/>
          <p:nvPr/>
        </p:nvGrpSpPr>
        <p:grpSpPr>
          <a:xfrm>
            <a:off x="0" y="-1"/>
            <a:ext cx="12192000" cy="633627"/>
            <a:chOff x="0" y="-1"/>
            <a:chExt cx="12192000" cy="633627"/>
          </a:xfrm>
        </p:grpSpPr>
        <p:grpSp>
          <p:nvGrpSpPr>
            <p:cNvPr id="4" name="Group 21">
              <a:extLst>
                <a:ext uri="{FF2B5EF4-FFF2-40B4-BE49-F238E27FC236}">
                  <a16:creationId xmlns:a16="http://schemas.microsoft.com/office/drawing/2014/main" id="{08780E08-61DF-D18E-E901-B3091139D523}"/>
                </a:ext>
              </a:extLst>
            </p:cNvPr>
            <p:cNvGrpSpPr/>
            <p:nvPr/>
          </p:nvGrpSpPr>
          <p:grpSpPr>
            <a:xfrm>
              <a:off x="0" y="-1"/>
              <a:ext cx="12192000" cy="633627"/>
              <a:chOff x="0" y="0"/>
              <a:chExt cx="12214673" cy="400110"/>
            </a:xfrm>
            <a:solidFill>
              <a:schemeClr val="accent1">
                <a:lumMod val="20000"/>
                <a:lumOff val="80000"/>
              </a:schemeClr>
            </a:solidFill>
          </p:grpSpPr>
          <p:sp>
            <p:nvSpPr>
              <p:cNvPr id="6" name="Rectangle 24">
                <a:extLst>
                  <a:ext uri="{FF2B5EF4-FFF2-40B4-BE49-F238E27FC236}">
                    <a16:creationId xmlns:a16="http://schemas.microsoft.com/office/drawing/2014/main" id="{7CFB547B-D680-E00D-0365-3ED252439E1D}"/>
                  </a:ext>
                </a:extLst>
              </p:cNvPr>
              <p:cNvSpPr/>
              <p:nvPr/>
            </p:nvSpPr>
            <p:spPr>
              <a:xfrm>
                <a:off x="0" y="0"/>
                <a:ext cx="12214673" cy="400110"/>
              </a:xfrm>
              <a:prstGeom prst="rect">
                <a:avLst/>
              </a:prstGeom>
              <a:grp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7" name="Rectangle 26">
                <a:extLst>
                  <a:ext uri="{FF2B5EF4-FFF2-40B4-BE49-F238E27FC236}">
                    <a16:creationId xmlns:a16="http://schemas.microsoft.com/office/drawing/2014/main" id="{F8695C3E-298A-251A-7B60-EEF1F3A7A8C4}"/>
                  </a:ext>
                </a:extLst>
              </p:cNvPr>
              <p:cNvSpPr/>
              <p:nvPr/>
            </p:nvSpPr>
            <p:spPr>
              <a:xfrm>
                <a:off x="6612529" y="54293"/>
                <a:ext cx="5461695" cy="330392"/>
              </a:xfrm>
              <a:prstGeom prst="rect">
                <a:avLst/>
              </a:prstGeom>
              <a:grpFill/>
            </p:spPr>
            <p:txBody>
              <a:bodyPr wrap="none">
                <a:spAutoFit/>
              </a:bodyPr>
              <a:lstStyle/>
              <a:p>
                <a:pPr algn="r"/>
                <a:r>
                  <a:rPr lang="it-IT" sz="2800" i="1" dirty="0" err="1">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Principles</a:t>
                </a:r>
                <a:r>
                  <a:rPr lang="it-IT" sz="2800"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 of plasma </a:t>
                </a:r>
                <a:r>
                  <a:rPr lang="it-IT" sz="2800" i="1" dirty="0" err="1">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acceleration</a:t>
                </a:r>
                <a:endParaRPr lang="it-IT" sz="2800"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grpSp>
        <p:cxnSp>
          <p:nvCxnSpPr>
            <p:cNvPr id="5" name="Straight Connector 23">
              <a:extLst>
                <a:ext uri="{FF2B5EF4-FFF2-40B4-BE49-F238E27FC236}">
                  <a16:creationId xmlns:a16="http://schemas.microsoft.com/office/drawing/2014/main" id="{BC23D2BB-B084-F87F-CFE3-01C8F2AE5C4B}"/>
                </a:ext>
              </a:extLst>
            </p:cNvPr>
            <p:cNvCxnSpPr/>
            <p:nvPr/>
          </p:nvCxnSpPr>
          <p:spPr>
            <a:xfrm>
              <a:off x="0" y="633626"/>
              <a:ext cx="1219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34">
            <a:extLst>
              <a:ext uri="{FF2B5EF4-FFF2-40B4-BE49-F238E27FC236}">
                <a16:creationId xmlns:a16="http://schemas.microsoft.com/office/drawing/2014/main" id="{7CF32502-EEA8-7AEB-91A2-7CC546926F0F}"/>
              </a:ext>
            </a:extLst>
          </p:cNvPr>
          <p:cNvSpPr/>
          <p:nvPr/>
        </p:nvSpPr>
        <p:spPr>
          <a:xfrm>
            <a:off x="11173968" y="6424563"/>
            <a:ext cx="905256" cy="369332"/>
          </a:xfrm>
          <a:prstGeom prst="rect">
            <a:avLst/>
          </a:prstGeom>
        </p:spPr>
        <p:txBody>
          <a:bodyPr wrap="square">
            <a:spAutoFit/>
          </a:bodyPr>
          <a:lstStyle/>
          <a:p>
            <a:pPr eaLnBrk="0" fontAlgn="base" hangingPunct="0">
              <a:spcBef>
                <a:spcPct val="0"/>
              </a:spcBef>
              <a:spcAft>
                <a:spcPct val="0"/>
              </a:spcAft>
            </a:pPr>
            <a:r>
              <a:rPr lang="it-IT" dirty="0">
                <a:solidFill>
                  <a:schemeClr val="bg1"/>
                </a:solidFill>
                <a:latin typeface="Arial" pitchFamily="34" charset="0"/>
                <a:cs typeface="Arial" pitchFamily="34" charset="0"/>
              </a:rPr>
              <a:t>Pag. 5</a:t>
            </a:r>
          </a:p>
        </p:txBody>
      </p:sp>
    </p:spTree>
    <p:extLst>
      <p:ext uri="{BB962C8B-B14F-4D97-AF65-F5344CB8AC3E}">
        <p14:creationId xmlns:p14="http://schemas.microsoft.com/office/powerpoint/2010/main" val="2187534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63000">
              <a:srgbClr val="2D5292"/>
            </a:gs>
            <a:gs pos="88000">
              <a:schemeClr val="accent5">
                <a:lumMod val="50000"/>
              </a:schemeClr>
            </a:gs>
            <a:gs pos="26000">
              <a:schemeClr val="accent1">
                <a:alpha val="62000"/>
                <a:lumMod val="83000"/>
                <a:lumOff val="17000"/>
              </a:schemeClr>
            </a:gs>
            <a:gs pos="78000">
              <a:schemeClr val="accent5">
                <a:lumMod val="41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53" name="Segnaposto testo 2">
            <a:extLst>
              <a:ext uri="{FF2B5EF4-FFF2-40B4-BE49-F238E27FC236}">
                <a16:creationId xmlns:a16="http://schemas.microsoft.com/office/drawing/2014/main" id="{F210077F-D2B3-5DD3-72D1-578FC17A9484}"/>
              </a:ext>
            </a:extLst>
          </p:cNvPr>
          <p:cNvSpPr txBox="1">
            <a:spLocks/>
          </p:cNvSpPr>
          <p:nvPr/>
        </p:nvSpPr>
        <p:spPr>
          <a:xfrm>
            <a:off x="45712" y="3522292"/>
            <a:ext cx="7329801" cy="3213650"/>
          </a:xfrm>
          <a:prstGeom prst="rect">
            <a:avLst/>
          </a:prstGeom>
          <a:solidFill>
            <a:schemeClr val="tx1">
              <a:lumMod val="75000"/>
            </a:schemeClr>
          </a:solidFill>
          <a:ln>
            <a:noFill/>
          </a:ln>
          <a:effectLst>
            <a:outerShdw blurRad="50800" dist="165100" dir="2700000" algn="tl" rotWithShape="0">
              <a:prstClr val="black">
                <a:alpha val="40000"/>
              </a:prst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000" b="1" i="1" dirty="0">
                <a:solidFill>
                  <a:schemeClr val="bg1"/>
                </a:solidFill>
              </a:rPr>
              <a:t>6 MeV acceleration in 3 cm long plasma capillary with 200 </a:t>
            </a:r>
            <a:r>
              <a:rPr lang="en-US" sz="2000" b="1" i="1" dirty="0" err="1">
                <a:solidFill>
                  <a:schemeClr val="bg1"/>
                </a:solidFill>
              </a:rPr>
              <a:t>pC</a:t>
            </a:r>
            <a:r>
              <a:rPr lang="en-US" sz="2000" b="1" i="1" dirty="0">
                <a:solidFill>
                  <a:schemeClr val="bg1"/>
                </a:solidFill>
              </a:rPr>
              <a:t> driver/20 </a:t>
            </a:r>
            <a:r>
              <a:rPr lang="en-US" sz="2000" b="1" i="1" dirty="0" err="1">
                <a:solidFill>
                  <a:schemeClr val="bg1"/>
                </a:solidFill>
              </a:rPr>
              <a:t>pC</a:t>
            </a:r>
            <a:r>
              <a:rPr lang="en-US" sz="2000" b="1" i="1" dirty="0">
                <a:solidFill>
                  <a:schemeClr val="bg1"/>
                </a:solidFill>
              </a:rPr>
              <a:t> witness</a:t>
            </a:r>
            <a:endParaRPr lang="en-US" sz="2000" i="1" dirty="0">
              <a:solidFill>
                <a:schemeClr val="bg1"/>
              </a:solidFill>
            </a:endParaRPr>
          </a:p>
          <a:p>
            <a:pPr lvl="1"/>
            <a:r>
              <a:rPr lang="en-US" sz="2000" dirty="0">
                <a:solidFill>
                  <a:prstClr val="black"/>
                </a:solidFill>
              </a:rPr>
              <a:t>Plasma density set to 2x10</a:t>
            </a:r>
            <a:r>
              <a:rPr lang="en-US" sz="2000" baseline="30000" dirty="0">
                <a:solidFill>
                  <a:prstClr val="black"/>
                </a:solidFill>
              </a:rPr>
              <a:t>15</a:t>
            </a:r>
            <a:r>
              <a:rPr lang="en-US" sz="2000" dirty="0">
                <a:solidFill>
                  <a:prstClr val="black"/>
                </a:solidFill>
              </a:rPr>
              <a:t> cm</a:t>
            </a:r>
            <a:r>
              <a:rPr lang="en-US" sz="2000" baseline="30000" dirty="0">
                <a:solidFill>
                  <a:prstClr val="black"/>
                </a:solidFill>
              </a:rPr>
              <a:t>-3</a:t>
            </a:r>
          </a:p>
          <a:p>
            <a:pPr lvl="1">
              <a:defRPr/>
            </a:pPr>
            <a:r>
              <a:rPr lang="en-US" sz="2000" dirty="0">
                <a:solidFill>
                  <a:prstClr val="black"/>
                </a:solidFill>
              </a:rPr>
              <a:t>~200 MV/m accelerating gradient (RF structures in the range 20-60 MV/m)</a:t>
            </a:r>
          </a:p>
          <a:p>
            <a:pPr lvl="1">
              <a:defRPr/>
            </a:pPr>
            <a:r>
              <a:rPr lang="en-US" sz="2000" dirty="0">
                <a:solidFill>
                  <a:prstClr val="black"/>
                </a:solidFill>
              </a:rPr>
              <a:t>Driver decelerated by almost 10 MeV</a:t>
            </a:r>
          </a:p>
          <a:p>
            <a:pPr lvl="1">
              <a:defRPr/>
            </a:pPr>
            <a:r>
              <a:rPr lang="en-US" sz="2000" dirty="0">
                <a:solidFill>
                  <a:prstClr val="black"/>
                </a:solidFill>
              </a:rPr>
              <a:t>During last experiments, accelerating gradient close to </a:t>
            </a:r>
            <a:r>
              <a:rPr lang="en-US" sz="2000" b="1" i="1" dirty="0">
                <a:solidFill>
                  <a:prstClr val="black"/>
                </a:solidFill>
              </a:rPr>
              <a:t>1 GV/m</a:t>
            </a:r>
            <a:r>
              <a:rPr lang="en-US" sz="2000" dirty="0">
                <a:solidFill>
                  <a:prstClr val="black"/>
                </a:solidFill>
              </a:rPr>
              <a:t> has been reached</a:t>
            </a:r>
            <a:endParaRPr lang="en-US" sz="2000" dirty="0">
              <a:solidFill>
                <a:schemeClr val="bg1"/>
              </a:solidFill>
            </a:endParaRPr>
          </a:p>
          <a:p>
            <a:pPr>
              <a:buFont typeface="Wingdings" panose="05000000000000000000" pitchFamily="2" charset="2"/>
              <a:buChar char="§"/>
            </a:pPr>
            <a:r>
              <a:rPr lang="en-US" sz="2000" b="1" i="1" dirty="0">
                <a:solidFill>
                  <a:schemeClr val="bg1"/>
                </a:solidFill>
              </a:rPr>
              <a:t>Demonstration of energy spread compensation</a:t>
            </a:r>
          </a:p>
          <a:p>
            <a:pPr lvl="1"/>
            <a:r>
              <a:rPr lang="en-US" sz="2000" i="1" dirty="0">
                <a:solidFill>
                  <a:schemeClr val="bg1"/>
                </a:solidFill>
              </a:rPr>
              <a:t>Total projected spread from 0.2 MeV to 0.12 MeV</a:t>
            </a:r>
          </a:p>
        </p:txBody>
      </p:sp>
      <p:grpSp>
        <p:nvGrpSpPr>
          <p:cNvPr id="7" name="Group 6"/>
          <p:cNvGrpSpPr/>
          <p:nvPr/>
        </p:nvGrpSpPr>
        <p:grpSpPr>
          <a:xfrm>
            <a:off x="45712" y="671021"/>
            <a:ext cx="12091202" cy="2704787"/>
            <a:chOff x="45712" y="552149"/>
            <a:chExt cx="12091202" cy="2704787"/>
          </a:xfrm>
        </p:grpSpPr>
        <p:pic>
          <p:nvPicPr>
            <p:cNvPr id="57" name="Immagine 3">
              <a:extLst>
                <a:ext uri="{FF2B5EF4-FFF2-40B4-BE49-F238E27FC236}">
                  <a16:creationId xmlns:a16="http://schemas.microsoft.com/office/drawing/2014/main" id="{74D92ADC-B8B3-B536-3F73-AE385FFA3B85}"/>
                </a:ext>
              </a:extLst>
            </p:cNvPr>
            <p:cNvPicPr>
              <a:picLocks noChangeAspect="1"/>
            </p:cNvPicPr>
            <p:nvPr/>
          </p:nvPicPr>
          <p:blipFill>
            <a:blip r:embed="rId3">
              <a:lum/>
              <a:alphaModFix/>
            </a:blip>
            <a:srcRect/>
            <a:stretch>
              <a:fillRect/>
            </a:stretch>
          </p:blipFill>
          <p:spPr>
            <a:xfrm>
              <a:off x="45712" y="552149"/>
              <a:ext cx="12091202" cy="2704787"/>
            </a:xfrm>
            <a:prstGeom prst="rect">
              <a:avLst/>
            </a:prstGeom>
            <a:noFill/>
            <a:ln>
              <a:noFill/>
            </a:ln>
            <a:effectLst>
              <a:outerShdw blurRad="50800" dist="76200" dir="5400000" algn="t" rotWithShape="0">
                <a:schemeClr val="tx1">
                  <a:alpha val="40000"/>
                </a:schemeClr>
              </a:outerShdw>
            </a:effectLst>
          </p:spPr>
        </p:pic>
        <p:sp>
          <p:nvSpPr>
            <p:cNvPr id="6" name="Rectangle 5"/>
            <p:cNvSpPr/>
            <p:nvPr/>
          </p:nvSpPr>
          <p:spPr>
            <a:xfrm>
              <a:off x="9105900" y="1485900"/>
              <a:ext cx="304800" cy="4186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3" name="Connettore diritto 6">
            <a:extLst>
              <a:ext uri="{FF2B5EF4-FFF2-40B4-BE49-F238E27FC236}">
                <a16:creationId xmlns:a16="http://schemas.microsoft.com/office/drawing/2014/main" id="{DCDA8B96-57C0-E36A-F490-D07A232FED06}"/>
              </a:ext>
            </a:extLst>
          </p:cNvPr>
          <p:cNvSpPr/>
          <p:nvPr/>
        </p:nvSpPr>
        <p:spPr>
          <a:xfrm>
            <a:off x="9254189" y="654082"/>
            <a:ext cx="0" cy="1918800"/>
          </a:xfrm>
          <a:prstGeom prst="line">
            <a:avLst/>
          </a:prstGeom>
          <a:noFill/>
          <a:ln w="31750">
            <a:solidFill>
              <a:srgbClr val="FF0000"/>
            </a:solidFill>
            <a:custDash>
              <a:ds d="197000" sp="127000"/>
            </a:custDash>
          </a:ln>
        </p:spPr>
        <p:txBody>
          <a:bodyPr vert="horz" wrap="none" lIns="72000" tIns="27000" rIns="72000" bIns="27000" anchor="ctr" anchorCtr="0" compatLnSpc="0"/>
          <a:lstStyle/>
          <a:p>
            <a:pPr marL="0" marR="0" lvl="0" indent="0" rtl="0" hangingPunct="1">
              <a:lnSpc>
                <a:spcPct val="100000"/>
              </a:lnSpc>
              <a:spcBef>
                <a:spcPts val="0"/>
              </a:spcBef>
              <a:spcAft>
                <a:spcPts val="0"/>
              </a:spcAft>
              <a:buNone/>
              <a:tabLst/>
            </a:pPr>
            <a:endParaRPr lang="en-US" sz="1800" b="0" i="0" u="none" strike="noStrike" kern="1200" cap="none">
              <a:ln>
                <a:noFill/>
              </a:ln>
              <a:latin typeface="Source Sans Pro" pitchFamily="34"/>
              <a:ea typeface="DejaVu Sans" pitchFamily="2"/>
              <a:cs typeface="DejaVu Sans" pitchFamily="2"/>
            </a:endParaRPr>
          </a:p>
        </p:txBody>
      </p:sp>
      <p:sp>
        <p:nvSpPr>
          <p:cNvPr id="34" name="CasellaDiTesto 7">
            <a:extLst>
              <a:ext uri="{FF2B5EF4-FFF2-40B4-BE49-F238E27FC236}">
                <a16:creationId xmlns:a16="http://schemas.microsoft.com/office/drawing/2014/main" id="{ADA7336A-0060-66C9-026F-39B7227BAE60}"/>
              </a:ext>
            </a:extLst>
          </p:cNvPr>
          <p:cNvSpPr txBox="1"/>
          <p:nvPr/>
        </p:nvSpPr>
        <p:spPr>
          <a:xfrm>
            <a:off x="8115708" y="2074129"/>
            <a:ext cx="1334520" cy="344880"/>
          </a:xfrm>
          <a:prstGeom prst="rect">
            <a:avLst/>
          </a:prstGeom>
          <a:noFill/>
          <a:ln>
            <a:noFill/>
          </a:ln>
        </p:spPr>
        <p:txBody>
          <a:bodyPr vert="horz" wrap="none" lIns="90000" tIns="45000" rIns="90000" bIns="45000" anchorCtr="0" compatLnSpc="0"/>
          <a:lstStyle/>
          <a:p>
            <a:pPr marL="0" marR="0" lvl="0" indent="0" rtl="0" hangingPunct="1">
              <a:lnSpc>
                <a:spcPct val="100000"/>
              </a:lnSpc>
              <a:spcBef>
                <a:spcPts val="0"/>
              </a:spcBef>
              <a:spcAft>
                <a:spcPts val="0"/>
              </a:spcAft>
              <a:buNone/>
              <a:tabLst/>
            </a:pPr>
            <a:r>
              <a:rPr lang="en-US" sz="1200" b="1" i="0" u="none" strike="noStrike" kern="1200" cap="none" dirty="0">
                <a:ln>
                  <a:noFill/>
                </a:ln>
                <a:solidFill>
                  <a:schemeClr val="bg1"/>
                </a:solidFill>
                <a:latin typeface="Source Sans Pro" pitchFamily="34"/>
                <a:ea typeface="DejaVu Sans" pitchFamily="2"/>
                <a:cs typeface="DejaVu Sans" pitchFamily="2"/>
              </a:rPr>
              <a:t>Initial </a:t>
            </a:r>
            <a:r>
              <a:rPr lang="en-US" sz="1200" b="1" dirty="0">
                <a:solidFill>
                  <a:schemeClr val="bg1"/>
                </a:solidFill>
                <a:latin typeface="Source Sans Pro" pitchFamily="34"/>
                <a:ea typeface="DejaVu Sans" pitchFamily="2"/>
                <a:cs typeface="DejaVu Sans" pitchFamily="2"/>
              </a:rPr>
              <a:t>Witness</a:t>
            </a:r>
          </a:p>
          <a:p>
            <a:pPr marL="0" marR="0" lvl="0" indent="0" rtl="0" hangingPunct="1">
              <a:lnSpc>
                <a:spcPct val="100000"/>
              </a:lnSpc>
              <a:spcBef>
                <a:spcPts val="0"/>
              </a:spcBef>
              <a:spcAft>
                <a:spcPts val="0"/>
              </a:spcAft>
              <a:buNone/>
              <a:tabLst/>
            </a:pPr>
            <a:r>
              <a:rPr lang="en-US" sz="1200" b="1" i="0" u="none" strike="noStrike" kern="1200" cap="none" dirty="0">
                <a:ln>
                  <a:noFill/>
                </a:ln>
                <a:solidFill>
                  <a:schemeClr val="bg1"/>
                </a:solidFill>
                <a:latin typeface="Source Sans Pro" pitchFamily="34"/>
                <a:ea typeface="DejaVu Sans" pitchFamily="2"/>
                <a:cs typeface="DejaVu Sans" pitchFamily="2"/>
              </a:rPr>
              <a:t>energy </a:t>
            </a:r>
          </a:p>
        </p:txBody>
      </p:sp>
      <p:sp>
        <p:nvSpPr>
          <p:cNvPr id="9" name="Rectangle 8"/>
          <p:cNvSpPr/>
          <p:nvPr/>
        </p:nvSpPr>
        <p:spPr>
          <a:xfrm>
            <a:off x="3490497" y="1479338"/>
            <a:ext cx="772969" cy="369332"/>
          </a:xfrm>
          <a:prstGeom prst="rect">
            <a:avLst/>
          </a:prstGeom>
          <a:solidFill>
            <a:schemeClr val="tx1"/>
          </a:solidFill>
        </p:spPr>
        <p:txBody>
          <a:bodyPr wrap="none">
            <a:spAutoFit/>
          </a:bodyPr>
          <a:lstStyle/>
          <a:p>
            <a:r>
              <a:rPr lang="en-US" b="1" i="1" dirty="0">
                <a:solidFill>
                  <a:schemeClr val="bg1"/>
                </a:solidFill>
              </a:rPr>
              <a:t>Driver</a:t>
            </a:r>
            <a:endParaRPr lang="it-IT" dirty="0"/>
          </a:p>
        </p:txBody>
      </p:sp>
      <p:sp>
        <p:nvSpPr>
          <p:cNvPr id="58" name="Rectangle 57"/>
          <p:cNvSpPr/>
          <p:nvPr/>
        </p:nvSpPr>
        <p:spPr>
          <a:xfrm>
            <a:off x="1991897" y="1917824"/>
            <a:ext cx="949299" cy="369332"/>
          </a:xfrm>
          <a:prstGeom prst="rect">
            <a:avLst/>
          </a:prstGeom>
          <a:solidFill>
            <a:schemeClr val="tx1"/>
          </a:solidFill>
        </p:spPr>
        <p:txBody>
          <a:bodyPr wrap="none">
            <a:spAutoFit/>
          </a:bodyPr>
          <a:lstStyle/>
          <a:p>
            <a:r>
              <a:rPr lang="en-US" b="1" i="1" dirty="0">
                <a:solidFill>
                  <a:schemeClr val="bg1"/>
                </a:solidFill>
              </a:rPr>
              <a:t>Witness</a:t>
            </a:r>
            <a:endParaRPr lang="it-IT" dirty="0"/>
          </a:p>
        </p:txBody>
      </p:sp>
      <p:sp>
        <p:nvSpPr>
          <p:cNvPr id="59" name="Rectangle 58"/>
          <p:cNvSpPr/>
          <p:nvPr/>
        </p:nvSpPr>
        <p:spPr>
          <a:xfrm>
            <a:off x="7932162" y="855432"/>
            <a:ext cx="772969" cy="369332"/>
          </a:xfrm>
          <a:prstGeom prst="rect">
            <a:avLst/>
          </a:prstGeom>
          <a:noFill/>
        </p:spPr>
        <p:txBody>
          <a:bodyPr wrap="none">
            <a:spAutoFit/>
          </a:bodyPr>
          <a:lstStyle/>
          <a:p>
            <a:r>
              <a:rPr lang="en-US" b="1" i="1" dirty="0">
                <a:solidFill>
                  <a:schemeClr val="bg1"/>
                </a:solidFill>
              </a:rPr>
              <a:t>Driver</a:t>
            </a:r>
            <a:endParaRPr lang="it-IT" dirty="0"/>
          </a:p>
        </p:txBody>
      </p:sp>
      <p:sp>
        <p:nvSpPr>
          <p:cNvPr id="60" name="Rectangle 59"/>
          <p:cNvSpPr/>
          <p:nvPr/>
        </p:nvSpPr>
        <p:spPr>
          <a:xfrm>
            <a:off x="9625235" y="1428816"/>
            <a:ext cx="949299" cy="369332"/>
          </a:xfrm>
          <a:prstGeom prst="rect">
            <a:avLst/>
          </a:prstGeom>
          <a:solidFill>
            <a:schemeClr val="tx1"/>
          </a:solidFill>
        </p:spPr>
        <p:txBody>
          <a:bodyPr wrap="none">
            <a:spAutoFit/>
          </a:bodyPr>
          <a:lstStyle/>
          <a:p>
            <a:r>
              <a:rPr lang="en-US" b="1" i="1" dirty="0">
                <a:solidFill>
                  <a:schemeClr val="bg1"/>
                </a:solidFill>
              </a:rPr>
              <a:t>Witness</a:t>
            </a:r>
            <a:endParaRPr lang="it-IT" dirty="0"/>
          </a:p>
        </p:txBody>
      </p:sp>
      <p:sp>
        <p:nvSpPr>
          <p:cNvPr id="56" name="CasellaDiTesto 13">
            <a:extLst>
              <a:ext uri="{FF2B5EF4-FFF2-40B4-BE49-F238E27FC236}">
                <a16:creationId xmlns:a16="http://schemas.microsoft.com/office/drawing/2014/main" id="{9283FC11-5039-AF30-E0A8-FE8651C59FF5}"/>
              </a:ext>
            </a:extLst>
          </p:cNvPr>
          <p:cNvSpPr txBox="1"/>
          <p:nvPr/>
        </p:nvSpPr>
        <p:spPr>
          <a:xfrm>
            <a:off x="1193124" y="763838"/>
            <a:ext cx="2134799" cy="503812"/>
          </a:xfrm>
          <a:prstGeom prst="rect">
            <a:avLst/>
          </a:prstGeom>
          <a:noFill/>
          <a:ln>
            <a:noFill/>
          </a:ln>
        </p:spPr>
        <p:txBody>
          <a:bodyPr vert="horz" wrap="square" lIns="90000" tIns="45000" rIns="90000" bIns="45000" anchorCtr="0" compatLnSpc="0">
            <a:spAutoFit/>
          </a:bodyPr>
          <a:lstStyle/>
          <a:p>
            <a:pPr marL="0" marR="0" lvl="0" indent="0" rtl="0" hangingPunct="1">
              <a:lnSpc>
                <a:spcPct val="100000"/>
              </a:lnSpc>
              <a:spcBef>
                <a:spcPts val="0"/>
              </a:spcBef>
              <a:spcAft>
                <a:spcPts val="0"/>
              </a:spcAft>
              <a:buNone/>
              <a:tabLst/>
            </a:pPr>
            <a:r>
              <a:rPr lang="en-US" sz="1400" i="0" u="none" strike="noStrike" kern="1200" cap="none" dirty="0">
                <a:ln>
                  <a:noFill/>
                </a:ln>
                <a:solidFill>
                  <a:schemeClr val="bg1"/>
                </a:solidFill>
                <a:latin typeface="Arial" panose="020B0604020202020204" pitchFamily="34" charset="0"/>
                <a:ea typeface="DejaVu Sans" pitchFamily="2"/>
                <a:cs typeface="Arial" panose="020B0604020202020204" pitchFamily="34" charset="0"/>
              </a:rPr>
              <a:t>Nearly the same energy</a:t>
            </a:r>
          </a:p>
          <a:p>
            <a:pPr marL="0" marR="0" lvl="0" indent="0" rtl="0" hangingPunct="1">
              <a:lnSpc>
                <a:spcPct val="100000"/>
              </a:lnSpc>
              <a:spcBef>
                <a:spcPts val="0"/>
              </a:spcBef>
              <a:spcAft>
                <a:spcPts val="0"/>
              </a:spcAft>
              <a:buNone/>
              <a:tabLst/>
            </a:pPr>
            <a:r>
              <a:rPr lang="en-US" sz="1400" i="0" u="none" strike="noStrike" kern="1200" cap="none" dirty="0">
                <a:ln>
                  <a:noFill/>
                </a:ln>
                <a:solidFill>
                  <a:schemeClr val="bg1"/>
                </a:solidFill>
                <a:latin typeface="Arial" panose="020B0604020202020204" pitchFamily="34" charset="0"/>
                <a:ea typeface="DejaVu Sans" pitchFamily="2"/>
                <a:cs typeface="Arial" panose="020B0604020202020204" pitchFamily="34" charset="0"/>
              </a:rPr>
              <a:t>with plasma OFF</a:t>
            </a:r>
          </a:p>
        </p:txBody>
      </p:sp>
      <p:pic>
        <p:nvPicPr>
          <p:cNvPr id="61" name="Picture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4495" y="3614330"/>
            <a:ext cx="4512419" cy="3112406"/>
          </a:xfrm>
          <a:prstGeom prst="rect">
            <a:avLst/>
          </a:prstGeom>
          <a:effectLst>
            <a:outerShdw blurRad="50800" dist="152400" dir="8100000" algn="tr" rotWithShape="0">
              <a:prstClr val="black">
                <a:alpha val="40000"/>
              </a:prstClr>
            </a:outerShdw>
          </a:effectLst>
        </p:spPr>
      </p:pic>
      <p:sp>
        <p:nvSpPr>
          <p:cNvPr id="10" name="Rectangle 9"/>
          <p:cNvSpPr/>
          <p:nvPr/>
        </p:nvSpPr>
        <p:spPr>
          <a:xfrm>
            <a:off x="7879939" y="3502560"/>
            <a:ext cx="4184159" cy="369332"/>
          </a:xfrm>
          <a:prstGeom prst="rect">
            <a:avLst/>
          </a:prstGeom>
          <a:solidFill>
            <a:schemeClr val="accent4">
              <a:lumMod val="20000"/>
              <a:lumOff val="80000"/>
            </a:schemeClr>
          </a:solidFill>
          <a:ln>
            <a:solidFill>
              <a:schemeClr val="tx1"/>
            </a:solidFill>
          </a:ln>
        </p:spPr>
        <p:txBody>
          <a:bodyPr wrap="none">
            <a:spAutoFit/>
          </a:bodyPr>
          <a:lstStyle/>
          <a:p>
            <a:r>
              <a:rPr lang="en-US" b="1" dirty="0">
                <a:solidFill>
                  <a:schemeClr val="bg1"/>
                </a:solidFill>
                <a:latin typeface="Eras Light ITC" panose="020B0402030504020804" pitchFamily="34" charset="0"/>
              </a:rPr>
              <a:t>Discharge in 3 cm long gas-filled capillary </a:t>
            </a:r>
            <a:endParaRPr lang="it-IT" dirty="0">
              <a:latin typeface="Eras Light ITC" panose="020B0402030504020804" pitchFamily="34" charset="0"/>
            </a:endParaRPr>
          </a:p>
        </p:txBody>
      </p:sp>
      <p:grpSp>
        <p:nvGrpSpPr>
          <p:cNvPr id="3" name="Group 20">
            <a:extLst>
              <a:ext uri="{FF2B5EF4-FFF2-40B4-BE49-F238E27FC236}">
                <a16:creationId xmlns:a16="http://schemas.microsoft.com/office/drawing/2014/main" id="{692C44F3-E60A-4E1D-8E1A-BC9F1AF3E3C2}"/>
              </a:ext>
            </a:extLst>
          </p:cNvPr>
          <p:cNvGrpSpPr/>
          <p:nvPr/>
        </p:nvGrpSpPr>
        <p:grpSpPr>
          <a:xfrm>
            <a:off x="0" y="-1"/>
            <a:ext cx="12192000" cy="633627"/>
            <a:chOff x="0" y="-1"/>
            <a:chExt cx="12192000" cy="633627"/>
          </a:xfrm>
        </p:grpSpPr>
        <p:grpSp>
          <p:nvGrpSpPr>
            <p:cNvPr id="4" name="Group 21">
              <a:extLst>
                <a:ext uri="{FF2B5EF4-FFF2-40B4-BE49-F238E27FC236}">
                  <a16:creationId xmlns:a16="http://schemas.microsoft.com/office/drawing/2014/main" id="{AAE4E2F2-AE51-F07C-2ACF-7C4167505E8A}"/>
                </a:ext>
              </a:extLst>
            </p:cNvPr>
            <p:cNvGrpSpPr/>
            <p:nvPr/>
          </p:nvGrpSpPr>
          <p:grpSpPr>
            <a:xfrm>
              <a:off x="0" y="-1"/>
              <a:ext cx="12192000" cy="633627"/>
              <a:chOff x="0" y="0"/>
              <a:chExt cx="12214673" cy="400110"/>
            </a:xfrm>
            <a:solidFill>
              <a:schemeClr val="accent1">
                <a:lumMod val="20000"/>
                <a:lumOff val="80000"/>
              </a:schemeClr>
            </a:solidFill>
          </p:grpSpPr>
          <p:sp>
            <p:nvSpPr>
              <p:cNvPr id="8" name="Rectangle 24">
                <a:extLst>
                  <a:ext uri="{FF2B5EF4-FFF2-40B4-BE49-F238E27FC236}">
                    <a16:creationId xmlns:a16="http://schemas.microsoft.com/office/drawing/2014/main" id="{4FDF49FE-4EF9-8E2C-BF4A-3CB8E21C5AD2}"/>
                  </a:ext>
                </a:extLst>
              </p:cNvPr>
              <p:cNvSpPr/>
              <p:nvPr/>
            </p:nvSpPr>
            <p:spPr>
              <a:xfrm>
                <a:off x="0" y="0"/>
                <a:ext cx="12214673" cy="400110"/>
              </a:xfrm>
              <a:prstGeom prst="rect">
                <a:avLst/>
              </a:prstGeom>
              <a:grp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11" name="Rectangle 26">
                <a:extLst>
                  <a:ext uri="{FF2B5EF4-FFF2-40B4-BE49-F238E27FC236}">
                    <a16:creationId xmlns:a16="http://schemas.microsoft.com/office/drawing/2014/main" id="{ADBC71B7-1808-DCEE-A390-A3177717E63B}"/>
                  </a:ext>
                </a:extLst>
              </p:cNvPr>
              <p:cNvSpPr/>
              <p:nvPr/>
            </p:nvSpPr>
            <p:spPr>
              <a:xfrm>
                <a:off x="7922177" y="54293"/>
                <a:ext cx="4152047" cy="330392"/>
              </a:xfrm>
              <a:prstGeom prst="rect">
                <a:avLst/>
              </a:prstGeom>
              <a:grpFill/>
            </p:spPr>
            <p:txBody>
              <a:bodyPr wrap="none">
                <a:spAutoFit/>
              </a:bodyPr>
              <a:lstStyle/>
              <a:p>
                <a:pPr algn="r"/>
                <a:r>
                  <a:rPr lang="it-IT" sz="2800"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First </a:t>
                </a:r>
                <a:r>
                  <a:rPr lang="it-IT" sz="2800" i="1" dirty="0" err="1">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results</a:t>
                </a:r>
                <a:r>
                  <a:rPr lang="it-IT" sz="2800"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 </a:t>
                </a:r>
                <a:r>
                  <a:rPr lang="it-IT" sz="2800" i="1" dirty="0" err="1">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at</a:t>
                </a:r>
                <a:r>
                  <a:rPr lang="it-IT" sz="2800"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 </a:t>
                </a:r>
                <a:r>
                  <a:rPr lang="it-IT" sz="2800" i="1" dirty="0" err="1">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Sparc_lab</a:t>
                </a:r>
                <a:endParaRPr lang="it-IT" sz="2800"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grpSp>
        <p:cxnSp>
          <p:nvCxnSpPr>
            <p:cNvPr id="5" name="Straight Connector 23">
              <a:extLst>
                <a:ext uri="{FF2B5EF4-FFF2-40B4-BE49-F238E27FC236}">
                  <a16:creationId xmlns:a16="http://schemas.microsoft.com/office/drawing/2014/main" id="{1D47EDED-DDAA-0716-3F34-1F674C86FD26}"/>
                </a:ext>
              </a:extLst>
            </p:cNvPr>
            <p:cNvCxnSpPr/>
            <p:nvPr/>
          </p:nvCxnSpPr>
          <p:spPr>
            <a:xfrm>
              <a:off x="0" y="633626"/>
              <a:ext cx="1219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Rectangle 34">
            <a:extLst>
              <a:ext uri="{FF2B5EF4-FFF2-40B4-BE49-F238E27FC236}">
                <a16:creationId xmlns:a16="http://schemas.microsoft.com/office/drawing/2014/main" id="{A7EFAD5D-F94A-FCFD-DA05-CF0917B5D0BF}"/>
              </a:ext>
            </a:extLst>
          </p:cNvPr>
          <p:cNvSpPr/>
          <p:nvPr/>
        </p:nvSpPr>
        <p:spPr>
          <a:xfrm>
            <a:off x="11173968" y="6424563"/>
            <a:ext cx="905256" cy="369332"/>
          </a:xfrm>
          <a:prstGeom prst="rect">
            <a:avLst/>
          </a:prstGeom>
        </p:spPr>
        <p:txBody>
          <a:bodyPr wrap="square">
            <a:spAutoFit/>
          </a:bodyPr>
          <a:lstStyle/>
          <a:p>
            <a:pPr eaLnBrk="0" fontAlgn="base" hangingPunct="0">
              <a:spcBef>
                <a:spcPct val="0"/>
              </a:spcBef>
              <a:spcAft>
                <a:spcPct val="0"/>
              </a:spcAft>
            </a:pPr>
            <a:r>
              <a:rPr lang="it-IT" dirty="0">
                <a:latin typeface="Arial" pitchFamily="34" charset="0"/>
                <a:cs typeface="Arial" pitchFamily="34" charset="0"/>
              </a:rPr>
              <a:t>Pag. 6</a:t>
            </a:r>
          </a:p>
        </p:txBody>
      </p:sp>
    </p:spTree>
    <p:extLst>
      <p:ext uri="{BB962C8B-B14F-4D97-AF65-F5344CB8AC3E}">
        <p14:creationId xmlns:p14="http://schemas.microsoft.com/office/powerpoint/2010/main" val="41340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16" name="Rectangle 15"/>
          <p:cNvSpPr/>
          <p:nvPr/>
        </p:nvSpPr>
        <p:spPr>
          <a:xfrm>
            <a:off x="1327779" y="6588725"/>
            <a:ext cx="623012" cy="274430"/>
          </a:xfrm>
          <a:prstGeom prst="rect">
            <a:avLst/>
          </a:prstGeom>
        </p:spPr>
        <p:txBody>
          <a:bodyPr wrap="square">
            <a:spAutoFit/>
          </a:bodyPr>
          <a:lstStyle/>
          <a:p>
            <a:r>
              <a:rPr lang="it-IT" sz="1200" b="1" i="1" dirty="0">
                <a:latin typeface="Arial" panose="020B0604020202020204" pitchFamily="34" charset="0"/>
                <a:cs typeface="Arial" panose="020B0604020202020204" pitchFamily="34" charset="0"/>
              </a:rPr>
              <a:t>4/28</a:t>
            </a:r>
            <a:endParaRPr lang="it-IT" sz="1200" dirty="0"/>
          </a:p>
        </p:txBody>
      </p:sp>
      <p:grpSp>
        <p:nvGrpSpPr>
          <p:cNvPr id="5" name="Group 4"/>
          <p:cNvGrpSpPr/>
          <p:nvPr/>
        </p:nvGrpSpPr>
        <p:grpSpPr>
          <a:xfrm>
            <a:off x="614361" y="634069"/>
            <a:ext cx="6061008" cy="2338758"/>
            <a:chOff x="614361" y="634069"/>
            <a:chExt cx="6061008" cy="2338758"/>
          </a:xfrm>
        </p:grpSpPr>
        <p:grpSp>
          <p:nvGrpSpPr>
            <p:cNvPr id="24" name="Group 23"/>
            <p:cNvGrpSpPr/>
            <p:nvPr/>
          </p:nvGrpSpPr>
          <p:grpSpPr>
            <a:xfrm>
              <a:off x="614361" y="634413"/>
              <a:ext cx="3165188" cy="2338414"/>
              <a:chOff x="98712" y="516823"/>
              <a:chExt cx="3165188" cy="2338414"/>
            </a:xfrm>
          </p:grpSpPr>
          <p:pic>
            <p:nvPicPr>
              <p:cNvPr id="26" name="Picture 25"/>
              <p:cNvPicPr/>
              <p:nvPr/>
            </p:nvPicPr>
            <p:blipFill rotWithShape="1">
              <a:blip r:embed="rId4" cstate="print">
                <a:extLst>
                  <a:ext uri="{BEBA8EAE-BF5A-486C-A8C5-ECC9F3942E4B}">
                    <a14:imgProps xmlns:a14="http://schemas.microsoft.com/office/drawing/2010/main">
                      <a14:imgLayer r:embed="rId5">
                        <a14:imgEffect>
                          <a14:brightnessContrast bright="15000"/>
                        </a14:imgEffect>
                      </a14:imgLayer>
                    </a14:imgProps>
                  </a:ext>
                  <a:ext uri="{28A0092B-C50C-407E-A947-70E740481C1C}">
                    <a14:useLocalDpi xmlns:a14="http://schemas.microsoft.com/office/drawing/2010/main" val="0"/>
                  </a:ext>
                </a:extLst>
              </a:blip>
              <a:srcRect l="18468" t="22800" r="26853" b="40627"/>
              <a:stretch/>
            </p:blipFill>
            <p:spPr bwMode="auto">
              <a:xfrm>
                <a:off x="371423" y="516823"/>
                <a:ext cx="2892477" cy="2338414"/>
              </a:xfrm>
              <a:prstGeom prst="rect">
                <a:avLst/>
              </a:prstGeom>
              <a:ln w="9525">
                <a:solidFill>
                  <a:srgbClr val="FF0000"/>
                </a:solidFill>
              </a:ln>
              <a:extLst>
                <a:ext uri="{53640926-AAD7-44D8-BBD7-CCE9431645EC}">
                  <a14:shadowObscured xmlns:a14="http://schemas.microsoft.com/office/drawing/2010/main"/>
                </a:ext>
              </a:extLst>
            </p:spPr>
          </p:pic>
          <p:sp>
            <p:nvSpPr>
              <p:cNvPr id="29" name="Rectangle 28"/>
              <p:cNvSpPr/>
              <p:nvPr/>
            </p:nvSpPr>
            <p:spPr>
              <a:xfrm>
                <a:off x="846754" y="1304371"/>
                <a:ext cx="920445" cy="276999"/>
              </a:xfrm>
              <a:prstGeom prst="rect">
                <a:avLst/>
              </a:prstGeom>
            </p:spPr>
            <p:txBody>
              <a:bodyPr wrap="none">
                <a:spAutoFit/>
              </a:bodyPr>
              <a:lstStyle/>
              <a:p>
                <a:r>
                  <a:rPr lang="it-IT" sz="1200" b="1" dirty="0">
                    <a:solidFill>
                      <a:schemeClr val="bg1"/>
                    </a:solidFill>
                    <a:latin typeface="-apple-system"/>
                  </a:rPr>
                  <a:t>Gas inlets</a:t>
                </a:r>
                <a:endParaRPr lang="it-IT" sz="1200" b="1" dirty="0">
                  <a:solidFill>
                    <a:schemeClr val="bg1"/>
                  </a:solidFill>
                </a:endParaRPr>
              </a:p>
            </p:txBody>
          </p:sp>
          <p:sp>
            <p:nvSpPr>
              <p:cNvPr id="30" name="Rectangle 29"/>
              <p:cNvSpPr/>
              <p:nvPr/>
            </p:nvSpPr>
            <p:spPr>
              <a:xfrm>
                <a:off x="98712" y="576328"/>
                <a:ext cx="1075827" cy="348334"/>
              </a:xfrm>
              <a:prstGeom prst="rect">
                <a:avLst/>
              </a:prstGeom>
            </p:spPr>
            <p:txBody>
              <a:bodyPr wrap="none">
                <a:spAutoFit/>
              </a:bodyPr>
              <a:lstStyle/>
              <a:p>
                <a:r>
                  <a:rPr lang="it-IT" sz="1200" b="1" dirty="0">
                    <a:solidFill>
                      <a:srgbClr val="222222"/>
                    </a:solidFill>
                    <a:latin typeface="-apple-system"/>
                  </a:rPr>
                  <a:t>Electrode</a:t>
                </a:r>
                <a:endParaRPr lang="it-IT" sz="1200" b="1" dirty="0"/>
              </a:p>
            </p:txBody>
          </p:sp>
          <p:sp>
            <p:nvSpPr>
              <p:cNvPr id="32" name="Rectangle 31"/>
              <p:cNvSpPr/>
              <p:nvPr/>
            </p:nvSpPr>
            <p:spPr>
              <a:xfrm>
                <a:off x="1831099" y="741443"/>
                <a:ext cx="1025172" cy="348334"/>
              </a:xfrm>
              <a:prstGeom prst="rect">
                <a:avLst/>
              </a:prstGeom>
            </p:spPr>
            <p:txBody>
              <a:bodyPr wrap="none">
                <a:spAutoFit/>
              </a:bodyPr>
              <a:lstStyle/>
              <a:p>
                <a:r>
                  <a:rPr lang="it-IT" sz="1200" b="1" dirty="0">
                    <a:solidFill>
                      <a:srgbClr val="222222"/>
                    </a:solidFill>
                    <a:latin typeface="-apple-system"/>
                  </a:rPr>
                  <a:t>HV pulse</a:t>
                </a:r>
                <a:endParaRPr lang="it-IT" sz="1200" b="1" dirty="0"/>
              </a:p>
            </p:txBody>
          </p:sp>
          <p:cxnSp>
            <p:nvCxnSpPr>
              <p:cNvPr id="34" name="Straight Arrow Connector 33"/>
              <p:cNvCxnSpPr/>
              <p:nvPr/>
            </p:nvCxnSpPr>
            <p:spPr>
              <a:xfrm>
                <a:off x="745311" y="985125"/>
                <a:ext cx="2101352" cy="10406"/>
              </a:xfrm>
              <a:prstGeom prst="straightConnector1">
                <a:avLst/>
              </a:prstGeom>
              <a:ln w="19050">
                <a:solidFill>
                  <a:schemeClr val="bg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1276242" y="1027519"/>
                <a:ext cx="1062367" cy="868804"/>
                <a:chOff x="8303405" y="4635077"/>
                <a:chExt cx="729139" cy="1212481"/>
              </a:xfrm>
            </p:grpSpPr>
            <p:sp>
              <p:nvSpPr>
                <p:cNvPr id="37" name="Freeform 36"/>
                <p:cNvSpPr/>
                <p:nvPr/>
              </p:nvSpPr>
              <p:spPr>
                <a:xfrm>
                  <a:off x="8303405" y="4635979"/>
                  <a:ext cx="365760" cy="1211579"/>
                </a:xfrm>
                <a:custGeom>
                  <a:avLst/>
                  <a:gdLst>
                    <a:gd name="connsiteX0" fmla="*/ 365760 w 365760"/>
                    <a:gd name="connsiteY0" fmla="*/ 0 h 1211580"/>
                    <a:gd name="connsiteX1" fmla="*/ 350520 w 365760"/>
                    <a:gd name="connsiteY1" fmla="*/ 381000 h 1211580"/>
                    <a:gd name="connsiteX2" fmla="*/ 281940 w 365760"/>
                    <a:gd name="connsiteY2" fmla="*/ 632460 h 1211580"/>
                    <a:gd name="connsiteX3" fmla="*/ 182880 w 365760"/>
                    <a:gd name="connsiteY3" fmla="*/ 853440 h 1211580"/>
                    <a:gd name="connsiteX4" fmla="*/ 0 w 365760"/>
                    <a:gd name="connsiteY4" fmla="*/ 1211580 h 1211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 h="1211580">
                      <a:moveTo>
                        <a:pt x="365760" y="0"/>
                      </a:moveTo>
                      <a:cubicBezTo>
                        <a:pt x="365125" y="137795"/>
                        <a:pt x="364490" y="275590"/>
                        <a:pt x="350520" y="381000"/>
                      </a:cubicBezTo>
                      <a:cubicBezTo>
                        <a:pt x="336550" y="486410"/>
                        <a:pt x="309880" y="553720"/>
                        <a:pt x="281940" y="632460"/>
                      </a:cubicBezTo>
                      <a:cubicBezTo>
                        <a:pt x="254000" y="711200"/>
                        <a:pt x="229870" y="756920"/>
                        <a:pt x="182880" y="853440"/>
                      </a:cubicBezTo>
                      <a:cubicBezTo>
                        <a:pt x="135890" y="949960"/>
                        <a:pt x="67945" y="1080770"/>
                        <a:pt x="0" y="1211580"/>
                      </a:cubicBezTo>
                    </a:path>
                  </a:pathLst>
                </a:custGeom>
                <a:noFill/>
                <a:ln w="19050">
                  <a:solidFill>
                    <a:schemeClr val="tx1"/>
                  </a:solidFill>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Freeform 39"/>
                <p:cNvSpPr/>
                <p:nvPr/>
              </p:nvSpPr>
              <p:spPr>
                <a:xfrm flipH="1">
                  <a:off x="8674404" y="4635077"/>
                  <a:ext cx="358140" cy="1211579"/>
                </a:xfrm>
                <a:custGeom>
                  <a:avLst/>
                  <a:gdLst>
                    <a:gd name="connsiteX0" fmla="*/ 365760 w 365760"/>
                    <a:gd name="connsiteY0" fmla="*/ 0 h 1211580"/>
                    <a:gd name="connsiteX1" fmla="*/ 350520 w 365760"/>
                    <a:gd name="connsiteY1" fmla="*/ 381000 h 1211580"/>
                    <a:gd name="connsiteX2" fmla="*/ 281940 w 365760"/>
                    <a:gd name="connsiteY2" fmla="*/ 632460 h 1211580"/>
                    <a:gd name="connsiteX3" fmla="*/ 182880 w 365760"/>
                    <a:gd name="connsiteY3" fmla="*/ 853440 h 1211580"/>
                    <a:gd name="connsiteX4" fmla="*/ 0 w 365760"/>
                    <a:gd name="connsiteY4" fmla="*/ 1211580 h 1211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 h="1211580">
                      <a:moveTo>
                        <a:pt x="365760" y="0"/>
                      </a:moveTo>
                      <a:cubicBezTo>
                        <a:pt x="365125" y="137795"/>
                        <a:pt x="364490" y="275590"/>
                        <a:pt x="350520" y="381000"/>
                      </a:cubicBezTo>
                      <a:cubicBezTo>
                        <a:pt x="336550" y="486410"/>
                        <a:pt x="309880" y="553720"/>
                        <a:pt x="281940" y="632460"/>
                      </a:cubicBezTo>
                      <a:cubicBezTo>
                        <a:pt x="254000" y="711200"/>
                        <a:pt x="229870" y="756920"/>
                        <a:pt x="182880" y="853440"/>
                      </a:cubicBezTo>
                      <a:cubicBezTo>
                        <a:pt x="135890" y="949960"/>
                        <a:pt x="67945" y="1080770"/>
                        <a:pt x="0" y="1211580"/>
                      </a:cubicBezTo>
                    </a:path>
                  </a:pathLst>
                </a:custGeom>
                <a:noFill/>
                <a:ln w="19050">
                  <a:solidFill>
                    <a:schemeClr val="tx1"/>
                  </a:solidFill>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6" name="Rectangle 35"/>
              <p:cNvSpPr/>
              <p:nvPr/>
            </p:nvSpPr>
            <p:spPr>
              <a:xfrm>
                <a:off x="1499820" y="2248635"/>
                <a:ext cx="1346844" cy="276999"/>
              </a:xfrm>
              <a:prstGeom prst="rect">
                <a:avLst/>
              </a:prstGeom>
            </p:spPr>
            <p:txBody>
              <a:bodyPr wrap="none">
                <a:spAutoFit/>
              </a:bodyPr>
              <a:lstStyle/>
              <a:p>
                <a:r>
                  <a:rPr lang="it-IT" sz="1200" b="1" dirty="0">
                    <a:solidFill>
                      <a:schemeClr val="bg1"/>
                    </a:solidFill>
                    <a:latin typeface="-apple-system"/>
                  </a:rPr>
                  <a:t>Plasma channel</a:t>
                </a:r>
                <a:endParaRPr lang="it-IT" sz="1200" b="1" dirty="0">
                  <a:solidFill>
                    <a:schemeClr val="bg1"/>
                  </a:solidFill>
                </a:endParaRPr>
              </a:p>
            </p:txBody>
          </p:sp>
        </p:grpSp>
        <p:sp>
          <p:nvSpPr>
            <p:cNvPr id="2" name="Rectangle 1"/>
            <p:cNvSpPr/>
            <p:nvPr/>
          </p:nvSpPr>
          <p:spPr>
            <a:xfrm>
              <a:off x="3966435" y="634069"/>
              <a:ext cx="2708934" cy="1169551"/>
            </a:xfrm>
            <a:prstGeom prst="rect">
              <a:avLst/>
            </a:prstGeom>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thin capillaries are used to confine a neutral gas (H, </a:t>
              </a:r>
              <a:r>
                <a:rPr lang="en-US" sz="1400" dirty="0" err="1">
                  <a:solidFill>
                    <a:schemeClr val="bg1"/>
                  </a:solidFill>
                  <a:latin typeface="Arial" panose="020B0604020202020204" pitchFamily="34" charset="0"/>
                  <a:cs typeface="Arial" panose="020B0604020202020204" pitchFamily="34" charset="0"/>
                </a:rPr>
                <a:t>Ar</a:t>
              </a:r>
              <a:r>
                <a:rPr lang="en-US" sz="1400" dirty="0">
                  <a:solidFill>
                    <a:schemeClr val="bg1"/>
                  </a:solidFill>
                  <a:latin typeface="Arial" panose="020B0604020202020204" pitchFamily="34" charset="0"/>
                  <a:cs typeface="Arial" panose="020B0604020202020204" pitchFamily="34" charset="0"/>
                </a:rPr>
                <a:t>, N…), which is injected through several inlets into the plasma channel </a:t>
              </a:r>
            </a:p>
          </p:txBody>
        </p:sp>
      </p:grpSp>
      <p:grpSp>
        <p:nvGrpSpPr>
          <p:cNvPr id="41" name="Group 40"/>
          <p:cNvGrpSpPr/>
          <p:nvPr/>
        </p:nvGrpSpPr>
        <p:grpSpPr>
          <a:xfrm>
            <a:off x="6848124" y="525236"/>
            <a:ext cx="5252532" cy="2871763"/>
            <a:chOff x="3488387" y="455219"/>
            <a:chExt cx="5180451" cy="2797309"/>
          </a:xfrm>
        </p:grpSpPr>
        <p:grpSp>
          <p:nvGrpSpPr>
            <p:cNvPr id="42" name="Group 41"/>
            <p:cNvGrpSpPr/>
            <p:nvPr/>
          </p:nvGrpSpPr>
          <p:grpSpPr>
            <a:xfrm>
              <a:off x="3488387" y="455219"/>
              <a:ext cx="5180451" cy="2797309"/>
              <a:chOff x="3488387" y="442237"/>
              <a:chExt cx="5180451" cy="2797309"/>
            </a:xfrm>
          </p:grpSpPr>
          <p:pic>
            <p:nvPicPr>
              <p:cNvPr id="44" name="N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488387" y="442237"/>
                <a:ext cx="5180451" cy="2797309"/>
              </a:xfrm>
              <a:prstGeom prst="rect">
                <a:avLst/>
              </a:prstGeom>
            </p:spPr>
          </p:pic>
          <p:sp>
            <p:nvSpPr>
              <p:cNvPr id="45" name="Rectangle 44"/>
              <p:cNvSpPr/>
              <p:nvPr/>
            </p:nvSpPr>
            <p:spPr>
              <a:xfrm>
                <a:off x="3543373" y="480842"/>
                <a:ext cx="2146742" cy="461665"/>
              </a:xfrm>
              <a:prstGeom prst="rect">
                <a:avLst/>
              </a:prstGeom>
              <a:ln>
                <a:solidFill>
                  <a:srgbClr val="FF0000"/>
                </a:solidFill>
              </a:ln>
            </p:spPr>
            <p:txBody>
              <a:bodyPr wrap="none">
                <a:spAutoFit/>
              </a:bodyPr>
              <a:lstStyle/>
              <a:p>
                <a:r>
                  <a:rPr lang="it-IT" sz="1200" b="1" dirty="0">
                    <a:solidFill>
                      <a:schemeClr val="bg1"/>
                    </a:solidFill>
                    <a:latin typeface="-apple-system"/>
                  </a:rPr>
                  <a:t>OpenFOAM code</a:t>
                </a:r>
              </a:p>
              <a:p>
                <a:r>
                  <a:rPr lang="it-IT" sz="1200" b="1" dirty="0">
                    <a:solidFill>
                      <a:schemeClr val="bg1"/>
                    </a:solidFill>
                    <a:latin typeface="-apple-system"/>
                  </a:rPr>
                  <a:t>for neutral gas distribution</a:t>
                </a:r>
                <a:endParaRPr lang="it-IT" sz="1200" b="1" dirty="0">
                  <a:solidFill>
                    <a:schemeClr val="bg1"/>
                  </a:solidFill>
                </a:endParaRPr>
              </a:p>
            </p:txBody>
          </p:sp>
        </p:grpSp>
        <p:sp>
          <p:nvSpPr>
            <p:cNvPr id="43" name="Rectangle 42"/>
            <p:cNvSpPr/>
            <p:nvPr/>
          </p:nvSpPr>
          <p:spPr>
            <a:xfrm>
              <a:off x="7790404" y="582195"/>
              <a:ext cx="670376" cy="276999"/>
            </a:xfrm>
            <a:prstGeom prst="rect">
              <a:avLst/>
            </a:prstGeom>
            <a:solidFill>
              <a:schemeClr val="accent2">
                <a:lumMod val="40000"/>
                <a:lumOff val="60000"/>
              </a:schemeClr>
            </a:solidFill>
            <a:ln>
              <a:solidFill>
                <a:srgbClr val="FF0000"/>
              </a:solidFill>
            </a:ln>
          </p:spPr>
          <p:txBody>
            <a:bodyPr wrap="none">
              <a:spAutoFit/>
            </a:bodyPr>
            <a:lstStyle/>
            <a:p>
              <a:r>
                <a:rPr lang="it-IT" sz="1200" b="1" dirty="0">
                  <a:solidFill>
                    <a:schemeClr val="bg1"/>
                  </a:solidFill>
                  <a:latin typeface="-apple-system"/>
                </a:rPr>
                <a:t>0-5 ms</a:t>
              </a:r>
              <a:endParaRPr lang="it-IT" sz="1200" b="1" dirty="0">
                <a:solidFill>
                  <a:schemeClr val="bg1"/>
                </a:solidFill>
              </a:endParaRPr>
            </a:p>
          </p:txBody>
        </p:sp>
      </p:grpSp>
      <p:grpSp>
        <p:nvGrpSpPr>
          <p:cNvPr id="46" name="Group 45"/>
          <p:cNvGrpSpPr/>
          <p:nvPr/>
        </p:nvGrpSpPr>
        <p:grpSpPr>
          <a:xfrm>
            <a:off x="6746700" y="3582653"/>
            <a:ext cx="5370509" cy="2846807"/>
            <a:chOff x="6708113" y="434129"/>
            <a:chExt cx="5370509" cy="2846807"/>
          </a:xfrm>
        </p:grpSpPr>
        <p:sp>
          <p:nvSpPr>
            <p:cNvPr id="47" name="Rectangle 46"/>
            <p:cNvSpPr/>
            <p:nvPr/>
          </p:nvSpPr>
          <p:spPr>
            <a:xfrm>
              <a:off x="7777175" y="513830"/>
              <a:ext cx="790601" cy="276999"/>
            </a:xfrm>
            <a:prstGeom prst="rect">
              <a:avLst/>
            </a:prstGeom>
            <a:solidFill>
              <a:schemeClr val="accent2">
                <a:lumMod val="40000"/>
                <a:lumOff val="60000"/>
              </a:schemeClr>
            </a:solidFill>
            <a:ln>
              <a:solidFill>
                <a:srgbClr val="FF0000"/>
              </a:solidFill>
            </a:ln>
          </p:spPr>
          <p:txBody>
            <a:bodyPr wrap="none">
              <a:spAutoFit/>
            </a:bodyPr>
            <a:lstStyle/>
            <a:p>
              <a:r>
                <a:rPr lang="it-IT" sz="1200" b="1" dirty="0">
                  <a:solidFill>
                    <a:schemeClr val="bg1"/>
                  </a:solidFill>
                  <a:latin typeface="-apple-system"/>
                </a:rPr>
                <a:t>0 – 5 ms</a:t>
              </a:r>
              <a:endParaRPr lang="it-IT" sz="1200" b="1" dirty="0">
                <a:solidFill>
                  <a:schemeClr val="bg1"/>
                </a:solidFill>
              </a:endParaRPr>
            </a:p>
          </p:txBody>
        </p:sp>
        <p:grpSp>
          <p:nvGrpSpPr>
            <p:cNvPr id="49" name="Group 48"/>
            <p:cNvGrpSpPr/>
            <p:nvPr/>
          </p:nvGrpSpPr>
          <p:grpSpPr>
            <a:xfrm>
              <a:off x="6826090" y="434129"/>
              <a:ext cx="5252532" cy="2846807"/>
              <a:chOff x="5236238" y="1829124"/>
              <a:chExt cx="5252532" cy="2846807"/>
            </a:xfrm>
          </p:grpSpPr>
          <p:grpSp>
            <p:nvGrpSpPr>
              <p:cNvPr id="61" name="Group 60"/>
              <p:cNvGrpSpPr/>
              <p:nvPr/>
            </p:nvGrpSpPr>
            <p:grpSpPr>
              <a:xfrm>
                <a:off x="5236238" y="1829124"/>
                <a:ext cx="5252532" cy="2846807"/>
                <a:chOff x="3434699" y="222027"/>
                <a:chExt cx="7728106" cy="4173007"/>
              </a:xfrm>
            </p:grpSpPr>
            <p:pic>
              <p:nvPicPr>
                <p:cNvPr id="63" name="Picture 6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4699" y="222027"/>
                  <a:ext cx="7728106" cy="4173007"/>
                </a:xfrm>
                <a:prstGeom prst="rect">
                  <a:avLst/>
                </a:prstGeom>
              </p:spPr>
            </p:pic>
            <p:grpSp>
              <p:nvGrpSpPr>
                <p:cNvPr id="64" name="Group 63"/>
                <p:cNvGrpSpPr/>
                <p:nvPr/>
              </p:nvGrpSpPr>
              <p:grpSpPr>
                <a:xfrm>
                  <a:off x="5821680" y="1949876"/>
                  <a:ext cx="2823199" cy="1931411"/>
                  <a:chOff x="780923" y="1946382"/>
                  <a:chExt cx="992942" cy="797669"/>
                </a:xfrm>
              </p:grpSpPr>
              <p:sp>
                <p:nvSpPr>
                  <p:cNvPr id="68" name="Rectangle 67"/>
                  <p:cNvSpPr/>
                  <p:nvPr/>
                </p:nvSpPr>
                <p:spPr>
                  <a:xfrm>
                    <a:off x="780923" y="2562650"/>
                    <a:ext cx="992851" cy="181401"/>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69" name="Round Same Side Corner Rectangle 68"/>
                  <p:cNvSpPr/>
                  <p:nvPr/>
                </p:nvSpPr>
                <p:spPr>
                  <a:xfrm>
                    <a:off x="781359" y="2084779"/>
                    <a:ext cx="992505" cy="393065"/>
                  </a:xfrm>
                  <a:prstGeom prst="round2Same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70" name="Rectangle 69"/>
                  <p:cNvSpPr/>
                  <p:nvPr/>
                </p:nvSpPr>
                <p:spPr>
                  <a:xfrm>
                    <a:off x="1008475" y="1946382"/>
                    <a:ext cx="514350" cy="6540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71" name="Rectangle 70"/>
                  <p:cNvSpPr/>
                  <p:nvPr/>
                </p:nvSpPr>
                <p:spPr>
                  <a:xfrm>
                    <a:off x="1194109" y="2013024"/>
                    <a:ext cx="146050" cy="69850"/>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nvGrpSpPr>
                  <p:cNvPr id="72" name="Group 71"/>
                  <p:cNvGrpSpPr/>
                  <p:nvPr/>
                </p:nvGrpSpPr>
                <p:grpSpPr>
                  <a:xfrm>
                    <a:off x="1069649" y="1983179"/>
                    <a:ext cx="398781" cy="499112"/>
                    <a:chOff x="0" y="0"/>
                    <a:chExt cx="399216" cy="499671"/>
                  </a:xfrm>
                </p:grpSpPr>
                <p:sp>
                  <p:nvSpPr>
                    <p:cNvPr id="79" name="Freeform 78"/>
                    <p:cNvSpPr/>
                    <p:nvPr/>
                  </p:nvSpPr>
                  <p:spPr>
                    <a:xfrm rot="5400000" flipV="1">
                      <a:off x="-149225" y="154229"/>
                      <a:ext cx="494665" cy="196215"/>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19050">
                      <a:solidFill>
                        <a:schemeClr val="bg1"/>
                      </a:solidFill>
                      <a:prstDash val="dash"/>
                      <a:headEnd type="none"/>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sp>
                  <p:nvSpPr>
                    <p:cNvPr id="80" name="Freeform 79"/>
                    <p:cNvSpPr/>
                    <p:nvPr/>
                  </p:nvSpPr>
                  <p:spPr>
                    <a:xfrm rot="5400000">
                      <a:off x="49966" y="147955"/>
                      <a:ext cx="497205" cy="201295"/>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19050">
                      <a:solidFill>
                        <a:schemeClr val="bg1"/>
                      </a:solidFill>
                      <a:prstDash val="dash"/>
                      <a:headEnd type="none"/>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sp>
                  <p:nvSpPr>
                    <p:cNvPr id="81" name="Freeform 80"/>
                    <p:cNvSpPr/>
                    <p:nvPr/>
                  </p:nvSpPr>
                  <p:spPr>
                    <a:xfrm rot="5400000" flipV="1">
                      <a:off x="-149224" y="154230"/>
                      <a:ext cx="494665" cy="196215"/>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19050">
                      <a:solidFill>
                        <a:schemeClr val="bg1"/>
                      </a:solidFill>
                      <a:prstDash val="dash"/>
                      <a:headEnd type="none"/>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sp>
                  <p:nvSpPr>
                    <p:cNvPr id="82" name="Freeform 81"/>
                    <p:cNvSpPr/>
                    <p:nvPr/>
                  </p:nvSpPr>
                  <p:spPr>
                    <a:xfrm rot="5400000">
                      <a:off x="49966" y="147956"/>
                      <a:ext cx="497205" cy="201295"/>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19050">
                      <a:solidFill>
                        <a:schemeClr val="bg1"/>
                      </a:solidFill>
                      <a:prstDash val="dash"/>
                      <a:headEnd type="none"/>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sp>
                  <p:nvSpPr>
                    <p:cNvPr id="83" name="Freeform 82"/>
                    <p:cNvSpPr/>
                    <p:nvPr/>
                  </p:nvSpPr>
                  <p:spPr>
                    <a:xfrm rot="5400000" flipV="1">
                      <a:off x="-149224" y="154231"/>
                      <a:ext cx="494665" cy="196215"/>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19050">
                      <a:solidFill>
                        <a:schemeClr val="bg1"/>
                      </a:solidFill>
                      <a:prstDash val="dash"/>
                      <a:headEnd type="none"/>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grpSp>
              <p:sp>
                <p:nvSpPr>
                  <p:cNvPr id="73" name="Rectangle 72"/>
                  <p:cNvSpPr/>
                  <p:nvPr/>
                </p:nvSpPr>
                <p:spPr>
                  <a:xfrm>
                    <a:off x="780924" y="2562650"/>
                    <a:ext cx="992851" cy="181401"/>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74" name="Round Same Side Corner Rectangle 73"/>
                  <p:cNvSpPr/>
                  <p:nvPr/>
                </p:nvSpPr>
                <p:spPr>
                  <a:xfrm>
                    <a:off x="781360" y="2084779"/>
                    <a:ext cx="992505" cy="393065"/>
                  </a:xfrm>
                  <a:prstGeom prst="round2Same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75" name="Rectangle 74"/>
                  <p:cNvSpPr/>
                  <p:nvPr/>
                </p:nvSpPr>
                <p:spPr>
                  <a:xfrm>
                    <a:off x="1008475" y="1946383"/>
                    <a:ext cx="514350" cy="6540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76" name="Rectangle 75"/>
                  <p:cNvSpPr/>
                  <p:nvPr/>
                </p:nvSpPr>
                <p:spPr>
                  <a:xfrm>
                    <a:off x="780924" y="2562650"/>
                    <a:ext cx="992851" cy="181401"/>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77" name="Round Same Side Corner Rectangle 76"/>
                  <p:cNvSpPr/>
                  <p:nvPr/>
                </p:nvSpPr>
                <p:spPr>
                  <a:xfrm>
                    <a:off x="781360" y="2084779"/>
                    <a:ext cx="992505" cy="393065"/>
                  </a:xfrm>
                  <a:prstGeom prst="round2Same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78" name="Rectangle 77"/>
                  <p:cNvSpPr/>
                  <p:nvPr/>
                </p:nvSpPr>
                <p:spPr>
                  <a:xfrm>
                    <a:off x="1008475" y="1946385"/>
                    <a:ext cx="514350" cy="6540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cxnSp>
              <p:nvCxnSpPr>
                <p:cNvPr id="65" name="Straight Connector 64"/>
                <p:cNvCxnSpPr/>
                <p:nvPr/>
              </p:nvCxnSpPr>
              <p:spPr>
                <a:xfrm>
                  <a:off x="4019289" y="563499"/>
                  <a:ext cx="3180599"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118153" y="3247478"/>
                  <a:ext cx="3180599"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971647" y="3881287"/>
                  <a:ext cx="3180599"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62" name="Rectangle 61"/>
              <p:cNvSpPr/>
              <p:nvPr/>
            </p:nvSpPr>
            <p:spPr>
              <a:xfrm>
                <a:off x="6307781" y="2184173"/>
                <a:ext cx="662361" cy="276999"/>
              </a:xfrm>
              <a:prstGeom prst="rect">
                <a:avLst/>
              </a:prstGeom>
              <a:solidFill>
                <a:schemeClr val="accent2">
                  <a:lumMod val="40000"/>
                  <a:lumOff val="60000"/>
                </a:schemeClr>
              </a:solidFill>
              <a:ln>
                <a:solidFill>
                  <a:srgbClr val="FF0000"/>
                </a:solidFill>
              </a:ln>
            </p:spPr>
            <p:txBody>
              <a:bodyPr wrap="none">
                <a:spAutoFit/>
              </a:bodyPr>
              <a:lstStyle/>
              <a:p>
                <a:r>
                  <a:rPr lang="it-IT" sz="1200" b="1" dirty="0">
                    <a:solidFill>
                      <a:schemeClr val="bg1"/>
                    </a:solidFill>
                    <a:latin typeface="-apple-system"/>
                  </a:rPr>
                  <a:t>4.5 ms</a:t>
                </a:r>
                <a:endParaRPr lang="it-IT" sz="1200" b="1" dirty="0">
                  <a:solidFill>
                    <a:schemeClr val="bg1"/>
                  </a:solidFill>
                </a:endParaRPr>
              </a:p>
            </p:txBody>
          </p:sp>
        </p:grpSp>
        <p:grpSp>
          <p:nvGrpSpPr>
            <p:cNvPr id="50" name="Group 49"/>
            <p:cNvGrpSpPr/>
            <p:nvPr/>
          </p:nvGrpSpPr>
          <p:grpSpPr>
            <a:xfrm>
              <a:off x="6708113" y="460691"/>
              <a:ext cx="833883" cy="2606027"/>
              <a:chOff x="3496041" y="399762"/>
              <a:chExt cx="833883" cy="2606027"/>
            </a:xfrm>
          </p:grpSpPr>
          <p:sp>
            <p:nvSpPr>
              <p:cNvPr id="57" name="Rectangle 56"/>
              <p:cNvSpPr/>
              <p:nvPr/>
            </p:nvSpPr>
            <p:spPr>
              <a:xfrm>
                <a:off x="3496041" y="399762"/>
                <a:ext cx="833883" cy="338554"/>
              </a:xfrm>
              <a:prstGeom prst="rect">
                <a:avLst/>
              </a:prstGeom>
              <a:solidFill>
                <a:schemeClr val="tx1"/>
              </a:solidFill>
              <a:ln>
                <a:solidFill>
                  <a:schemeClr val="bg1"/>
                </a:solidFill>
              </a:ln>
            </p:spPr>
            <p:txBody>
              <a:bodyPr wrap="none">
                <a:spAutoFit/>
              </a:bodyPr>
              <a:lstStyle/>
              <a:p>
                <a:r>
                  <a:rPr lang="it-IT" sz="1600" b="1" dirty="0">
                    <a:solidFill>
                      <a:schemeClr val="bg1"/>
                    </a:solidFill>
                    <a:latin typeface="-apple-system"/>
                  </a:rPr>
                  <a:t>2.5E17</a:t>
                </a:r>
                <a:endParaRPr lang="it-IT" sz="1600" dirty="0"/>
              </a:p>
            </p:txBody>
          </p:sp>
          <p:sp>
            <p:nvSpPr>
              <p:cNvPr id="58" name="Rectangle 57"/>
              <p:cNvSpPr/>
              <p:nvPr/>
            </p:nvSpPr>
            <p:spPr>
              <a:xfrm>
                <a:off x="3499048" y="2252596"/>
                <a:ext cx="662361" cy="338554"/>
              </a:xfrm>
              <a:prstGeom prst="rect">
                <a:avLst/>
              </a:prstGeom>
              <a:solidFill>
                <a:schemeClr val="tx1"/>
              </a:solidFill>
              <a:ln>
                <a:solidFill>
                  <a:schemeClr val="bg1"/>
                </a:solidFill>
              </a:ln>
            </p:spPr>
            <p:txBody>
              <a:bodyPr wrap="none">
                <a:spAutoFit/>
              </a:bodyPr>
              <a:lstStyle/>
              <a:p>
                <a:r>
                  <a:rPr lang="it-IT" sz="1600" b="1" dirty="0">
                    <a:solidFill>
                      <a:schemeClr val="bg1"/>
                    </a:solidFill>
                    <a:latin typeface="-apple-system"/>
                  </a:rPr>
                  <a:t>6E16</a:t>
                </a:r>
                <a:endParaRPr lang="it-IT" sz="1600" dirty="0"/>
              </a:p>
            </p:txBody>
          </p:sp>
          <p:sp>
            <p:nvSpPr>
              <p:cNvPr id="60" name="Rectangle 59"/>
              <p:cNvSpPr/>
              <p:nvPr/>
            </p:nvSpPr>
            <p:spPr>
              <a:xfrm>
                <a:off x="3499047" y="2667235"/>
                <a:ext cx="662361" cy="338554"/>
              </a:xfrm>
              <a:prstGeom prst="rect">
                <a:avLst/>
              </a:prstGeom>
              <a:solidFill>
                <a:schemeClr val="tx1"/>
              </a:solidFill>
              <a:ln>
                <a:solidFill>
                  <a:schemeClr val="bg1"/>
                </a:solidFill>
              </a:ln>
            </p:spPr>
            <p:txBody>
              <a:bodyPr wrap="none">
                <a:spAutoFit/>
              </a:bodyPr>
              <a:lstStyle/>
              <a:p>
                <a:r>
                  <a:rPr lang="it-IT" sz="1600" b="1" dirty="0">
                    <a:solidFill>
                      <a:schemeClr val="bg1"/>
                    </a:solidFill>
                    <a:latin typeface="-apple-system"/>
                  </a:rPr>
                  <a:t>2E16</a:t>
                </a:r>
                <a:endParaRPr lang="it-IT" sz="1600" dirty="0"/>
              </a:p>
            </p:txBody>
          </p:sp>
        </p:grpSp>
        <p:grpSp>
          <p:nvGrpSpPr>
            <p:cNvPr id="51" name="Group 50"/>
            <p:cNvGrpSpPr/>
            <p:nvPr/>
          </p:nvGrpSpPr>
          <p:grpSpPr>
            <a:xfrm>
              <a:off x="10537662" y="469789"/>
              <a:ext cx="1532188" cy="1573311"/>
              <a:chOff x="10454085" y="897365"/>
              <a:chExt cx="1532188" cy="1573311"/>
            </a:xfrm>
          </p:grpSpPr>
          <p:pic>
            <p:nvPicPr>
              <p:cNvPr id="53" name="Picture 52"/>
              <p:cNvPicPr>
                <a:picLocks noChangeAspect="1"/>
              </p:cNvPicPr>
              <p:nvPr/>
            </p:nvPicPr>
            <p:blipFill rotWithShape="1">
              <a:blip r:embed="rId8" cstate="print">
                <a:extLst>
                  <a:ext uri="{28A0092B-C50C-407E-A947-70E740481C1C}">
                    <a14:useLocalDpi xmlns:a14="http://schemas.microsoft.com/office/drawing/2010/main" val="0"/>
                  </a:ext>
                </a:extLst>
              </a:blip>
              <a:srcRect l="17729" r="19759"/>
              <a:stretch/>
            </p:blipFill>
            <p:spPr>
              <a:xfrm>
                <a:off x="10454085" y="1147193"/>
                <a:ext cx="1532188" cy="1323483"/>
              </a:xfrm>
              <a:prstGeom prst="rect">
                <a:avLst/>
              </a:prstGeom>
              <a:ln>
                <a:solidFill>
                  <a:srgbClr val="FF0000"/>
                </a:solidFill>
              </a:ln>
            </p:spPr>
          </p:pic>
          <p:sp>
            <p:nvSpPr>
              <p:cNvPr id="54" name="Rectangle 53"/>
              <p:cNvSpPr/>
              <p:nvPr/>
            </p:nvSpPr>
            <p:spPr>
              <a:xfrm>
                <a:off x="11323912" y="897365"/>
                <a:ext cx="534121" cy="276999"/>
              </a:xfrm>
              <a:prstGeom prst="rect">
                <a:avLst/>
              </a:prstGeom>
              <a:solidFill>
                <a:schemeClr val="accent2">
                  <a:lumMod val="40000"/>
                  <a:lumOff val="60000"/>
                </a:schemeClr>
              </a:solidFill>
              <a:ln>
                <a:solidFill>
                  <a:srgbClr val="FF0000"/>
                </a:solidFill>
              </a:ln>
            </p:spPr>
            <p:txBody>
              <a:bodyPr wrap="none">
                <a:spAutoFit/>
              </a:bodyPr>
              <a:lstStyle/>
              <a:p>
                <a:r>
                  <a:rPr lang="it-IT" sz="1200" b="1" dirty="0">
                    <a:solidFill>
                      <a:schemeClr val="bg1"/>
                    </a:solidFill>
                    <a:latin typeface="-apple-system"/>
                  </a:rPr>
                  <a:t>1 ms</a:t>
                </a:r>
                <a:endParaRPr lang="it-IT" sz="1200" b="1" dirty="0">
                  <a:solidFill>
                    <a:schemeClr val="bg1"/>
                  </a:solidFill>
                </a:endParaRPr>
              </a:p>
            </p:txBody>
          </p:sp>
        </p:grpSp>
      </p:grpSp>
      <p:grpSp>
        <p:nvGrpSpPr>
          <p:cNvPr id="6" name="Group 5"/>
          <p:cNvGrpSpPr/>
          <p:nvPr/>
        </p:nvGrpSpPr>
        <p:grpSpPr>
          <a:xfrm>
            <a:off x="701862" y="1951334"/>
            <a:ext cx="6036198" cy="2569957"/>
            <a:chOff x="701862" y="1951334"/>
            <a:chExt cx="6036198" cy="2569957"/>
          </a:xfrm>
        </p:grpSpPr>
        <p:grpSp>
          <p:nvGrpSpPr>
            <p:cNvPr id="121" name="Group 120"/>
            <p:cNvGrpSpPr/>
            <p:nvPr/>
          </p:nvGrpSpPr>
          <p:grpSpPr>
            <a:xfrm>
              <a:off x="701862" y="1951334"/>
              <a:ext cx="3223231" cy="2569957"/>
              <a:chOff x="7160452" y="602130"/>
              <a:chExt cx="4542580" cy="2569957"/>
            </a:xfrm>
          </p:grpSpPr>
          <p:pic>
            <p:nvPicPr>
              <p:cNvPr id="122" name="Immagine 14">
                <a:extLst>
                  <a:ext uri="{FF2B5EF4-FFF2-40B4-BE49-F238E27FC236}">
                    <a16:creationId xmlns:a16="http://schemas.microsoft.com/office/drawing/2014/main" id="{D6354C87-1623-1F41-4167-6025CC701E8E}"/>
                  </a:ext>
                </a:extLst>
              </p:cNvPr>
              <p:cNvPicPr>
                <a:picLocks noChangeAspect="1"/>
              </p:cNvPicPr>
              <p:nvPr/>
            </p:nvPicPr>
            <p:blipFill>
              <a:blip r:embed="rId9">
                <a:lum/>
                <a:alphaModFix/>
              </a:blip>
              <a:srcRect/>
              <a:stretch>
                <a:fillRect/>
              </a:stretch>
            </p:blipFill>
            <p:spPr>
              <a:xfrm>
                <a:off x="7160452" y="602130"/>
                <a:ext cx="4542580" cy="2569957"/>
              </a:xfrm>
              <a:prstGeom prst="rect">
                <a:avLst/>
              </a:prstGeom>
              <a:noFill/>
              <a:ln>
                <a:noFill/>
              </a:ln>
            </p:spPr>
          </p:pic>
          <p:grpSp>
            <p:nvGrpSpPr>
              <p:cNvPr id="123" name="Group 122"/>
              <p:cNvGrpSpPr/>
              <p:nvPr/>
            </p:nvGrpSpPr>
            <p:grpSpPr>
              <a:xfrm>
                <a:off x="7463396" y="607226"/>
                <a:ext cx="3870348" cy="2548789"/>
                <a:chOff x="3911604" y="2251038"/>
                <a:chExt cx="2410743" cy="1541675"/>
              </a:xfrm>
            </p:grpSpPr>
            <p:sp>
              <p:nvSpPr>
                <p:cNvPr id="124" name="Rectangle 123"/>
                <p:cNvSpPr/>
                <p:nvPr/>
              </p:nvSpPr>
              <p:spPr>
                <a:xfrm>
                  <a:off x="4108298" y="3637790"/>
                  <a:ext cx="2033078" cy="15492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25" name="Round Same Side Corner Rectangle 124"/>
                <p:cNvSpPr/>
                <p:nvPr/>
              </p:nvSpPr>
              <p:spPr>
                <a:xfrm>
                  <a:off x="4109191" y="2522178"/>
                  <a:ext cx="2032369" cy="917628"/>
                </a:xfrm>
                <a:prstGeom prst="round2Same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26" name="Rectangle 125"/>
                <p:cNvSpPr/>
                <p:nvPr/>
              </p:nvSpPr>
              <p:spPr>
                <a:xfrm>
                  <a:off x="4574260" y="2251038"/>
                  <a:ext cx="1053243" cy="10073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127" name="Rectangle 126"/>
                <p:cNvSpPr/>
                <p:nvPr/>
              </p:nvSpPr>
              <p:spPr>
                <a:xfrm>
                  <a:off x="4954386" y="2354663"/>
                  <a:ext cx="299069" cy="16306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nvGrpSpPr>
                <p:cNvPr id="128" name="Group 127"/>
                <p:cNvGrpSpPr/>
                <p:nvPr/>
              </p:nvGrpSpPr>
              <p:grpSpPr>
                <a:xfrm>
                  <a:off x="4487279" y="2284988"/>
                  <a:ext cx="1156444" cy="1103379"/>
                  <a:chOff x="302038" y="440155"/>
                  <a:chExt cx="565364" cy="473160"/>
                </a:xfrm>
              </p:grpSpPr>
              <p:sp>
                <p:nvSpPr>
                  <p:cNvPr id="138" name="Freeform 137"/>
                  <p:cNvSpPr/>
                  <p:nvPr/>
                </p:nvSpPr>
                <p:spPr>
                  <a:xfrm rot="5400000" flipV="1">
                    <a:off x="217950" y="529247"/>
                    <a:ext cx="468155" cy="299979"/>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12700">
                    <a:solidFill>
                      <a:schemeClr val="tx1"/>
                    </a:solidFill>
                    <a:prstDash val="sysDash"/>
                    <a:headEnd type="none"/>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sp>
                <p:nvSpPr>
                  <p:cNvPr id="139" name="Freeform 138"/>
                  <p:cNvSpPr/>
                  <p:nvPr/>
                </p:nvSpPr>
                <p:spPr>
                  <a:xfrm rot="5400000">
                    <a:off x="498982" y="544895"/>
                    <a:ext cx="473160" cy="263680"/>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12700">
                    <a:solidFill>
                      <a:schemeClr val="tx1"/>
                    </a:solidFill>
                    <a:prstDash val="sysDash"/>
                    <a:headEnd type="none"/>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grpSp>
            <p:grpSp>
              <p:nvGrpSpPr>
                <p:cNvPr id="129" name="Group 128"/>
                <p:cNvGrpSpPr/>
                <p:nvPr/>
              </p:nvGrpSpPr>
              <p:grpSpPr>
                <a:xfrm>
                  <a:off x="6174909" y="2458752"/>
                  <a:ext cx="147438" cy="1333961"/>
                  <a:chOff x="1340881" y="549679"/>
                  <a:chExt cx="87310" cy="751671"/>
                </a:xfrm>
                <a:solidFill>
                  <a:schemeClr val="accent4">
                    <a:lumMod val="60000"/>
                    <a:lumOff val="40000"/>
                  </a:schemeClr>
                </a:solidFill>
              </p:grpSpPr>
              <p:sp>
                <p:nvSpPr>
                  <p:cNvPr id="134" name="Rectangle 133"/>
                  <p:cNvSpPr/>
                  <p:nvPr/>
                </p:nvSpPr>
                <p:spPr>
                  <a:xfrm>
                    <a:off x="1341051" y="674621"/>
                    <a:ext cx="45719" cy="4321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grpSp>
                <p:nvGrpSpPr>
                  <p:cNvPr id="135" name="Group 134"/>
                  <p:cNvGrpSpPr/>
                  <p:nvPr/>
                </p:nvGrpSpPr>
                <p:grpSpPr>
                  <a:xfrm>
                    <a:off x="1340881" y="549679"/>
                    <a:ext cx="87310" cy="751671"/>
                    <a:chOff x="1340881" y="549679"/>
                    <a:chExt cx="87310" cy="751671"/>
                  </a:xfrm>
                  <a:grpFill/>
                </p:grpSpPr>
                <p:sp>
                  <p:nvSpPr>
                    <p:cNvPr id="136" name="Rectangle 135"/>
                    <p:cNvSpPr/>
                    <p:nvPr/>
                  </p:nvSpPr>
                  <p:spPr>
                    <a:xfrm>
                      <a:off x="1341051" y="1217883"/>
                      <a:ext cx="45719" cy="8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sp>
                  <p:nvSpPr>
                    <p:cNvPr id="137" name="Rectangle 136"/>
                    <p:cNvSpPr/>
                    <p:nvPr/>
                  </p:nvSpPr>
                  <p:spPr>
                    <a:xfrm>
                      <a:off x="1340881" y="549679"/>
                      <a:ext cx="87310" cy="2395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grpSp>
            </p:grpSp>
            <p:grpSp>
              <p:nvGrpSpPr>
                <p:cNvPr id="130" name="Group 129"/>
                <p:cNvGrpSpPr/>
                <p:nvPr/>
              </p:nvGrpSpPr>
              <p:grpSpPr>
                <a:xfrm rot="5400000" flipV="1">
                  <a:off x="3326111" y="3038082"/>
                  <a:ext cx="1340123" cy="169137"/>
                  <a:chOff x="270658" y="1663016"/>
                  <a:chExt cx="739491" cy="82175"/>
                </a:xfrm>
                <a:solidFill>
                  <a:schemeClr val="accent4">
                    <a:lumMod val="60000"/>
                    <a:lumOff val="40000"/>
                  </a:schemeClr>
                </a:solidFill>
              </p:grpSpPr>
              <p:sp>
                <p:nvSpPr>
                  <p:cNvPr id="131" name="Rectangle 130"/>
                  <p:cNvSpPr/>
                  <p:nvPr/>
                </p:nvSpPr>
                <p:spPr>
                  <a:xfrm rot="16200000">
                    <a:off x="586506" y="1512098"/>
                    <a:ext cx="42999" cy="4231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sp>
                <p:nvSpPr>
                  <p:cNvPr id="132" name="Rectangle 131"/>
                  <p:cNvSpPr/>
                  <p:nvPr/>
                </p:nvSpPr>
                <p:spPr>
                  <a:xfrm rot="16200000">
                    <a:off x="947636" y="1682678"/>
                    <a:ext cx="42998" cy="8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sp>
                <p:nvSpPr>
                  <p:cNvPr id="133" name="Rectangle 132"/>
                  <p:cNvSpPr/>
                  <p:nvPr/>
                </p:nvSpPr>
                <p:spPr>
                  <a:xfrm rot="16200000">
                    <a:off x="346912" y="1586762"/>
                    <a:ext cx="82116" cy="2346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grpSp>
          </p:grpSp>
        </p:grpSp>
        <p:sp>
          <p:nvSpPr>
            <p:cNvPr id="86" name="Rectangle 85"/>
            <p:cNvSpPr/>
            <p:nvPr/>
          </p:nvSpPr>
          <p:spPr>
            <a:xfrm>
              <a:off x="3887819" y="2504724"/>
              <a:ext cx="2850241" cy="738664"/>
            </a:xfrm>
            <a:prstGeom prst="rect">
              <a:avLst/>
            </a:prstGeom>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the plasma formation process is triggered by a high voltage pulse at the ends of the capillary</a:t>
              </a:r>
            </a:p>
          </p:txBody>
        </p:sp>
      </p:grpSp>
      <p:grpSp>
        <p:nvGrpSpPr>
          <p:cNvPr id="8" name="Group 7"/>
          <p:cNvGrpSpPr/>
          <p:nvPr/>
        </p:nvGrpSpPr>
        <p:grpSpPr>
          <a:xfrm>
            <a:off x="174495" y="3953824"/>
            <a:ext cx="6690182" cy="2813766"/>
            <a:chOff x="174495" y="3953824"/>
            <a:chExt cx="6690182" cy="2813766"/>
          </a:xfrm>
        </p:grpSpPr>
        <p:grpSp>
          <p:nvGrpSpPr>
            <p:cNvPr id="7" name="Group 6"/>
            <p:cNvGrpSpPr/>
            <p:nvPr/>
          </p:nvGrpSpPr>
          <p:grpSpPr>
            <a:xfrm>
              <a:off x="174495" y="3953824"/>
              <a:ext cx="6690182" cy="2813766"/>
              <a:chOff x="174495" y="3953824"/>
              <a:chExt cx="6690182" cy="2813766"/>
            </a:xfrm>
          </p:grpSpPr>
          <p:grpSp>
            <p:nvGrpSpPr>
              <p:cNvPr id="4" name="Group 3"/>
              <p:cNvGrpSpPr/>
              <p:nvPr/>
            </p:nvGrpSpPr>
            <p:grpSpPr>
              <a:xfrm>
                <a:off x="174495" y="3953824"/>
                <a:ext cx="3767710" cy="2813766"/>
                <a:chOff x="213971" y="3980814"/>
                <a:chExt cx="3767710" cy="2813766"/>
              </a:xfrm>
            </p:grpSpPr>
            <p:grpSp>
              <p:nvGrpSpPr>
                <p:cNvPr id="88" name="Group 87"/>
                <p:cNvGrpSpPr/>
                <p:nvPr/>
              </p:nvGrpSpPr>
              <p:grpSpPr>
                <a:xfrm>
                  <a:off x="213971" y="3980814"/>
                  <a:ext cx="3767710" cy="2813766"/>
                  <a:chOff x="141092" y="4365814"/>
                  <a:chExt cx="2918977" cy="2314727"/>
                </a:xfrm>
              </p:grpSpPr>
              <p:sp>
                <p:nvSpPr>
                  <p:cNvPr id="90" name="Rectangle 89"/>
                  <p:cNvSpPr/>
                  <p:nvPr/>
                </p:nvSpPr>
                <p:spPr>
                  <a:xfrm>
                    <a:off x="1122891" y="6103178"/>
                    <a:ext cx="1253869" cy="276999"/>
                  </a:xfrm>
                  <a:prstGeom prst="rect">
                    <a:avLst/>
                  </a:prstGeom>
                  <a:solidFill>
                    <a:schemeClr val="accent1">
                      <a:lumMod val="20000"/>
                      <a:lumOff val="80000"/>
                    </a:schemeClr>
                  </a:solidFill>
                </p:spPr>
                <p:txBody>
                  <a:bodyPr wrap="none">
                    <a:spAutoFit/>
                  </a:bodyPr>
                  <a:lstStyle/>
                  <a:p>
                    <a:r>
                      <a:rPr lang="it-IT" sz="1200" b="1" dirty="0">
                        <a:solidFill>
                          <a:srgbClr val="222222"/>
                        </a:solidFill>
                        <a:latin typeface="-apple-system"/>
                      </a:rPr>
                      <a:t>Density profile</a:t>
                    </a:r>
                    <a:endParaRPr lang="it-IT" sz="1200" b="1" dirty="0"/>
                  </a:p>
                </p:txBody>
              </p:sp>
              <p:pic>
                <p:nvPicPr>
                  <p:cNvPr id="91" name="Picture 90"/>
                  <p:cNvPicPr>
                    <a:picLocks noChangeAspect="1"/>
                  </p:cNvPicPr>
                  <p:nvPr/>
                </p:nvPicPr>
                <p:blipFill rotWithShape="1">
                  <a:blip r:embed="rId10" cstate="print">
                    <a:extLst>
                      <a:ext uri="{28A0092B-C50C-407E-A947-70E740481C1C}">
                        <a14:useLocalDpi xmlns:a14="http://schemas.microsoft.com/office/drawing/2010/main" val="0"/>
                      </a:ext>
                    </a:extLst>
                  </a:blip>
                  <a:srcRect l="7041" t="9620" r="11908"/>
                  <a:stretch/>
                </p:blipFill>
                <p:spPr>
                  <a:xfrm>
                    <a:off x="141092" y="4365814"/>
                    <a:ext cx="2918977" cy="2314727"/>
                  </a:xfrm>
                  <a:prstGeom prst="rect">
                    <a:avLst/>
                  </a:prstGeom>
                </p:spPr>
              </p:pic>
              <p:sp>
                <p:nvSpPr>
                  <p:cNvPr id="92" name="Rectangle 91"/>
                  <p:cNvSpPr/>
                  <p:nvPr/>
                </p:nvSpPr>
                <p:spPr>
                  <a:xfrm>
                    <a:off x="1340486" y="5097354"/>
                    <a:ext cx="215900" cy="6324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3" name="Rectangle 92"/>
                  <p:cNvSpPr/>
                  <p:nvPr/>
                </p:nvSpPr>
                <p:spPr>
                  <a:xfrm>
                    <a:off x="2079597" y="5123191"/>
                    <a:ext cx="215900" cy="6324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 name="Rectangle 2"/>
                <p:cNvSpPr/>
                <p:nvPr/>
              </p:nvSpPr>
              <p:spPr>
                <a:xfrm>
                  <a:off x="418540" y="3984737"/>
                  <a:ext cx="546945" cy="276999"/>
                </a:xfrm>
                <a:prstGeom prst="rect">
                  <a:avLst/>
                </a:prstGeom>
                <a:solidFill>
                  <a:schemeClr val="tx1"/>
                </a:solidFill>
              </p:spPr>
              <p:txBody>
                <a:bodyPr wrap="none">
                  <a:spAutoFit/>
                </a:bodyPr>
                <a:lstStyle/>
                <a:p>
                  <a:r>
                    <a:rPr lang="it-IT" sz="1000" dirty="0">
                      <a:solidFill>
                        <a:schemeClr val="bg1"/>
                      </a:solidFill>
                      <a:latin typeface="Arial" panose="020B0604020202020204" pitchFamily="34" charset="0"/>
                      <a:cs typeface="Arial" panose="020B0604020202020204" pitchFamily="34" charset="0"/>
                    </a:rPr>
                    <a:t>x</a:t>
                  </a:r>
                  <a:r>
                    <a:rPr lang="it-IT" sz="1200" dirty="0">
                      <a:solidFill>
                        <a:schemeClr val="bg1"/>
                      </a:solidFill>
                      <a:latin typeface="Arial" panose="020B0604020202020204" pitchFamily="34" charset="0"/>
                      <a:cs typeface="Arial" panose="020B0604020202020204" pitchFamily="34" charset="0"/>
                    </a:rPr>
                    <a:t>10</a:t>
                  </a:r>
                  <a:r>
                    <a:rPr lang="it-IT" sz="1200" baseline="30000" dirty="0">
                      <a:solidFill>
                        <a:schemeClr val="bg1"/>
                      </a:solidFill>
                      <a:latin typeface="Arial" panose="020B0604020202020204" pitchFamily="34" charset="0"/>
                      <a:cs typeface="Arial" panose="020B0604020202020204" pitchFamily="34" charset="0"/>
                    </a:rPr>
                    <a:t>17</a:t>
                  </a:r>
                  <a:endParaRPr lang="it-IT" sz="1200" dirty="0">
                    <a:solidFill>
                      <a:schemeClr val="bg1"/>
                    </a:solidFill>
                    <a:latin typeface="Arial" panose="020B0604020202020204" pitchFamily="34" charset="0"/>
                    <a:cs typeface="Arial" panose="020B0604020202020204" pitchFamily="34" charset="0"/>
                  </a:endParaRPr>
                </a:p>
              </p:txBody>
            </p:sp>
          </p:grpSp>
          <p:sp>
            <p:nvSpPr>
              <p:cNvPr id="87" name="Rectangle 86"/>
              <p:cNvSpPr/>
              <p:nvPr/>
            </p:nvSpPr>
            <p:spPr>
              <a:xfrm>
                <a:off x="3905563" y="4587492"/>
                <a:ext cx="2959114" cy="738664"/>
              </a:xfrm>
              <a:prstGeom prst="rect">
                <a:avLst/>
              </a:prstGeom>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The plasma characterization is based on spectroscopic techniques (Stark broadening effect)</a:t>
                </a:r>
              </a:p>
            </p:txBody>
          </p:sp>
        </p:grpSp>
        <p:pic>
          <p:nvPicPr>
            <p:cNvPr id="89" name="Picture 8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36189" y="5468947"/>
              <a:ext cx="2087451" cy="490877"/>
            </a:xfrm>
            <a:prstGeom prst="rect">
              <a:avLst/>
            </a:prstGeom>
            <a:ln w="25400">
              <a:solidFill>
                <a:srgbClr val="FF0000"/>
              </a:solidFill>
            </a:ln>
          </p:spPr>
        </p:pic>
      </p:grpSp>
      <p:grpSp>
        <p:nvGrpSpPr>
          <p:cNvPr id="9" name="Group 20">
            <a:extLst>
              <a:ext uri="{FF2B5EF4-FFF2-40B4-BE49-F238E27FC236}">
                <a16:creationId xmlns:a16="http://schemas.microsoft.com/office/drawing/2014/main" id="{7085F3A5-BA54-8EF1-C367-FED010F46F77}"/>
              </a:ext>
            </a:extLst>
          </p:cNvPr>
          <p:cNvGrpSpPr/>
          <p:nvPr/>
        </p:nvGrpSpPr>
        <p:grpSpPr>
          <a:xfrm>
            <a:off x="0" y="-1"/>
            <a:ext cx="12192000" cy="633627"/>
            <a:chOff x="0" y="-1"/>
            <a:chExt cx="12192000" cy="633627"/>
          </a:xfrm>
        </p:grpSpPr>
        <p:grpSp>
          <p:nvGrpSpPr>
            <p:cNvPr id="10" name="Group 21">
              <a:extLst>
                <a:ext uri="{FF2B5EF4-FFF2-40B4-BE49-F238E27FC236}">
                  <a16:creationId xmlns:a16="http://schemas.microsoft.com/office/drawing/2014/main" id="{3E4D17D6-3CD0-1005-585D-7AA44620430B}"/>
                </a:ext>
              </a:extLst>
            </p:cNvPr>
            <p:cNvGrpSpPr/>
            <p:nvPr/>
          </p:nvGrpSpPr>
          <p:grpSpPr>
            <a:xfrm>
              <a:off x="0" y="-1"/>
              <a:ext cx="12192000" cy="633627"/>
              <a:chOff x="0" y="0"/>
              <a:chExt cx="12214673" cy="400110"/>
            </a:xfrm>
            <a:solidFill>
              <a:schemeClr val="accent1">
                <a:lumMod val="20000"/>
                <a:lumOff val="80000"/>
              </a:schemeClr>
            </a:solidFill>
          </p:grpSpPr>
          <p:sp>
            <p:nvSpPr>
              <p:cNvPr id="12" name="Rectangle 24">
                <a:extLst>
                  <a:ext uri="{FF2B5EF4-FFF2-40B4-BE49-F238E27FC236}">
                    <a16:creationId xmlns:a16="http://schemas.microsoft.com/office/drawing/2014/main" id="{B41AA3C6-118D-87CD-03B2-ACC25DC53243}"/>
                  </a:ext>
                </a:extLst>
              </p:cNvPr>
              <p:cNvSpPr/>
              <p:nvPr/>
            </p:nvSpPr>
            <p:spPr>
              <a:xfrm>
                <a:off x="0" y="0"/>
                <a:ext cx="12214673" cy="400110"/>
              </a:xfrm>
              <a:prstGeom prst="rect">
                <a:avLst/>
              </a:prstGeom>
              <a:grp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13" name="Rectangle 26">
                <a:extLst>
                  <a:ext uri="{FF2B5EF4-FFF2-40B4-BE49-F238E27FC236}">
                    <a16:creationId xmlns:a16="http://schemas.microsoft.com/office/drawing/2014/main" id="{8BEA9111-BA3C-AF98-DAEA-BA80F09BCA43}"/>
                  </a:ext>
                </a:extLst>
              </p:cNvPr>
              <p:cNvSpPr/>
              <p:nvPr/>
            </p:nvSpPr>
            <p:spPr>
              <a:xfrm>
                <a:off x="4302482" y="54293"/>
                <a:ext cx="7771742" cy="330392"/>
              </a:xfrm>
              <a:prstGeom prst="rect">
                <a:avLst/>
              </a:prstGeom>
              <a:grpFill/>
            </p:spPr>
            <p:txBody>
              <a:bodyPr wrap="none">
                <a:spAutoFit/>
              </a:bodyPr>
              <a:lstStyle/>
              <a:p>
                <a:pPr algn="r"/>
                <a:r>
                  <a:rPr lang="it-IT" sz="2800"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Design of plasma sources – </a:t>
                </a:r>
                <a:r>
                  <a:rPr lang="it-IT" sz="2800" i="1" dirty="0" err="1">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Discharge</a:t>
                </a:r>
                <a:r>
                  <a:rPr lang="it-IT" sz="2800"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 </a:t>
                </a:r>
                <a:r>
                  <a:rPr lang="it-IT" sz="2800" i="1" dirty="0" err="1">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capillary</a:t>
                </a:r>
                <a:endParaRPr lang="it-IT" sz="2800"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grpSp>
        <p:cxnSp>
          <p:nvCxnSpPr>
            <p:cNvPr id="11" name="Straight Connector 23">
              <a:extLst>
                <a:ext uri="{FF2B5EF4-FFF2-40B4-BE49-F238E27FC236}">
                  <a16:creationId xmlns:a16="http://schemas.microsoft.com/office/drawing/2014/main" id="{5EEBDC98-6BB7-85BB-D3EB-656FC6BAF102}"/>
                </a:ext>
              </a:extLst>
            </p:cNvPr>
            <p:cNvCxnSpPr/>
            <p:nvPr/>
          </p:nvCxnSpPr>
          <p:spPr>
            <a:xfrm>
              <a:off x="0" y="633626"/>
              <a:ext cx="1219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Rectangle 34">
            <a:extLst>
              <a:ext uri="{FF2B5EF4-FFF2-40B4-BE49-F238E27FC236}">
                <a16:creationId xmlns:a16="http://schemas.microsoft.com/office/drawing/2014/main" id="{AB7AD993-079C-402F-F889-909942305E99}"/>
              </a:ext>
            </a:extLst>
          </p:cNvPr>
          <p:cNvSpPr/>
          <p:nvPr/>
        </p:nvSpPr>
        <p:spPr>
          <a:xfrm>
            <a:off x="11173968" y="6424563"/>
            <a:ext cx="905256" cy="369332"/>
          </a:xfrm>
          <a:prstGeom prst="rect">
            <a:avLst/>
          </a:prstGeom>
        </p:spPr>
        <p:txBody>
          <a:bodyPr wrap="square">
            <a:spAutoFit/>
          </a:bodyPr>
          <a:lstStyle/>
          <a:p>
            <a:pPr eaLnBrk="0" fontAlgn="base" hangingPunct="0">
              <a:spcBef>
                <a:spcPct val="0"/>
              </a:spcBef>
              <a:spcAft>
                <a:spcPct val="0"/>
              </a:spcAft>
            </a:pPr>
            <a:r>
              <a:rPr lang="it-IT" dirty="0">
                <a:solidFill>
                  <a:schemeClr val="bg1"/>
                </a:solidFill>
                <a:latin typeface="Arial" pitchFamily="34" charset="0"/>
                <a:cs typeface="Arial" pitchFamily="34" charset="0"/>
              </a:rPr>
              <a:t>Pag. 7</a:t>
            </a:r>
          </a:p>
        </p:txBody>
      </p:sp>
    </p:spTree>
    <p:extLst>
      <p:ext uri="{BB962C8B-B14F-4D97-AF65-F5344CB8AC3E}">
        <p14:creationId xmlns:p14="http://schemas.microsoft.com/office/powerpoint/2010/main" val="92198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A rainbow colored line on a blue background&#10;&#10;Description automatically generated">
            <a:extLst>
              <a:ext uri="{FF2B5EF4-FFF2-40B4-BE49-F238E27FC236}">
                <a16:creationId xmlns:a16="http://schemas.microsoft.com/office/drawing/2014/main" id="{BFB79C97-D0BB-A39A-1D4A-1D6270D48A04}"/>
              </a:ext>
            </a:extLst>
          </p:cNvPr>
          <p:cNvPicPr>
            <a:picLocks noChangeAspect="1"/>
          </p:cNvPicPr>
          <p:nvPr/>
        </p:nvPicPr>
        <p:blipFill rotWithShape="1">
          <a:blip r:embed="rId2">
            <a:extLst>
              <a:ext uri="{28A0092B-C50C-407E-A947-70E740481C1C}">
                <a14:useLocalDpi xmlns:a14="http://schemas.microsoft.com/office/drawing/2010/main" val="0"/>
              </a:ext>
            </a:extLst>
          </a:blip>
          <a:srcRect l="4124" t="6141" r="6301" b="6141"/>
          <a:stretch/>
        </p:blipFill>
        <p:spPr>
          <a:xfrm>
            <a:off x="420132" y="2360737"/>
            <a:ext cx="5669622" cy="4164054"/>
          </a:xfrm>
          <a:prstGeom prst="rect">
            <a:avLst/>
          </a:prstGeom>
        </p:spPr>
      </p:pic>
      <p:sp>
        <p:nvSpPr>
          <p:cNvPr id="32" name="TextBox 31">
            <a:extLst>
              <a:ext uri="{FF2B5EF4-FFF2-40B4-BE49-F238E27FC236}">
                <a16:creationId xmlns:a16="http://schemas.microsoft.com/office/drawing/2014/main" id="{C4DCD21A-0FCC-CE51-255E-AF746C362E42}"/>
              </a:ext>
            </a:extLst>
          </p:cNvPr>
          <p:cNvSpPr txBox="1"/>
          <p:nvPr/>
        </p:nvSpPr>
        <p:spPr>
          <a:xfrm>
            <a:off x="1715179" y="4523095"/>
            <a:ext cx="2909553" cy="1384995"/>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4472C4">
                  <a:lumMod val="50000"/>
                </a:srgbClr>
              </a:buClr>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1.2 mbar</a:t>
            </a:r>
          </a:p>
          <a:p>
            <a:pPr marL="0" marR="0" lvl="0" indent="0" algn="ctr" defTabSz="914400" rtl="0" eaLnBrk="1" fontAlgn="auto" latinLnBrk="0" hangingPunct="1">
              <a:lnSpc>
                <a:spcPct val="100000"/>
              </a:lnSpc>
              <a:spcBef>
                <a:spcPts val="0"/>
              </a:spcBef>
              <a:spcAft>
                <a:spcPts val="0"/>
              </a:spcAft>
              <a:buClr>
                <a:srgbClr val="4472C4">
                  <a:lumMod val="50000"/>
                </a:srgbClr>
              </a:buClr>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L = 39.75 mm</a:t>
            </a:r>
          </a:p>
          <a:p>
            <a:pPr marL="0" marR="0" lvl="0" indent="0" algn="ctr" defTabSz="914400" rtl="0" eaLnBrk="1" fontAlgn="auto" latinLnBrk="0" hangingPunct="1">
              <a:lnSpc>
                <a:spcPct val="100000"/>
              </a:lnSpc>
              <a:spcBef>
                <a:spcPts val="0"/>
              </a:spcBef>
              <a:spcAft>
                <a:spcPts val="0"/>
              </a:spcAft>
              <a:buClr>
                <a:srgbClr val="4472C4">
                  <a:lumMod val="50000"/>
                </a:srgbClr>
              </a:buClr>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d = 567.6 um </a:t>
            </a:r>
          </a:p>
        </p:txBody>
      </p:sp>
      <p:pic>
        <p:nvPicPr>
          <p:cNvPr id="2" name="Picture 1" descr="A graph of the number of filament&#10;&#10;Description automatically generated">
            <a:extLst>
              <a:ext uri="{FF2B5EF4-FFF2-40B4-BE49-F238E27FC236}">
                <a16:creationId xmlns:a16="http://schemas.microsoft.com/office/drawing/2014/main" id="{3DFC0146-E117-073C-ABFD-B850B806CBD7}"/>
              </a:ext>
            </a:extLst>
          </p:cNvPr>
          <p:cNvPicPr>
            <a:picLocks noChangeAspect="1"/>
          </p:cNvPicPr>
          <p:nvPr/>
        </p:nvPicPr>
        <p:blipFill rotWithShape="1">
          <a:blip r:embed="rId3">
            <a:extLst>
              <a:ext uri="{28A0092B-C50C-407E-A947-70E740481C1C}">
                <a14:useLocalDpi xmlns:a14="http://schemas.microsoft.com/office/drawing/2010/main" val="0"/>
              </a:ext>
            </a:extLst>
          </a:blip>
          <a:srcRect l="6813" t="2262" r="7328" b="3865"/>
          <a:stretch/>
        </p:blipFill>
        <p:spPr>
          <a:xfrm>
            <a:off x="6751859" y="2273097"/>
            <a:ext cx="5119397" cy="4197906"/>
          </a:xfrm>
          <a:prstGeom prst="rect">
            <a:avLst/>
          </a:prstGeom>
        </p:spPr>
      </p:pic>
      <p:sp>
        <p:nvSpPr>
          <p:cNvPr id="3" name="TextBox 2">
            <a:extLst>
              <a:ext uri="{FF2B5EF4-FFF2-40B4-BE49-F238E27FC236}">
                <a16:creationId xmlns:a16="http://schemas.microsoft.com/office/drawing/2014/main" id="{6D1B313A-6A86-3205-68B4-94333920B6A1}"/>
              </a:ext>
            </a:extLst>
          </p:cNvPr>
          <p:cNvSpPr txBox="1"/>
          <p:nvPr/>
        </p:nvSpPr>
        <p:spPr>
          <a:xfrm rot="16200000">
            <a:off x="4624447" y="4195005"/>
            <a:ext cx="3742248" cy="461665"/>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4472C4">
                  <a:lumMod val="50000"/>
                </a:srgbClr>
              </a:buClr>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Intensity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a.u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7" name="TextBox 6">
            <a:extLst>
              <a:ext uri="{FF2B5EF4-FFF2-40B4-BE49-F238E27FC236}">
                <a16:creationId xmlns:a16="http://schemas.microsoft.com/office/drawing/2014/main" id="{EA9607BA-4BCB-9475-E24A-2DDA408A7505}"/>
              </a:ext>
            </a:extLst>
          </p:cNvPr>
          <p:cNvSpPr txBox="1"/>
          <p:nvPr/>
        </p:nvSpPr>
        <p:spPr>
          <a:xfrm>
            <a:off x="7697735" y="6396335"/>
            <a:ext cx="3742248" cy="461665"/>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4472C4">
                  <a:lumMod val="50000"/>
                </a:srgbClr>
              </a:buClr>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Time [ns]</a:t>
            </a:r>
          </a:p>
        </p:txBody>
      </p:sp>
      <p:sp>
        <p:nvSpPr>
          <p:cNvPr id="8" name="TextBox 7">
            <a:extLst>
              <a:ext uri="{FF2B5EF4-FFF2-40B4-BE49-F238E27FC236}">
                <a16:creationId xmlns:a16="http://schemas.microsoft.com/office/drawing/2014/main" id="{8E478EE9-7839-1BE5-18C5-3734066E27D9}"/>
              </a:ext>
            </a:extLst>
          </p:cNvPr>
          <p:cNvSpPr txBox="1"/>
          <p:nvPr/>
        </p:nvSpPr>
        <p:spPr>
          <a:xfrm>
            <a:off x="9983556" y="4372050"/>
            <a:ext cx="1772777" cy="954107"/>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4472C4">
                  <a:lumMod val="50000"/>
                </a:srgbClr>
              </a:buClr>
              <a:buSzTx/>
              <a:buFontTx/>
              <a:buNone/>
              <a:tabLst/>
              <a:defRPr/>
            </a:pPr>
            <a:r>
              <a:rPr kumimoji="0" lang="it-IT" sz="2800" b="0" i="1" u="none" strike="noStrike" kern="1200" cap="none" spc="0" normalizeH="0" baseline="0" noProof="0" dirty="0">
                <a:ln>
                  <a:noFill/>
                </a:ln>
                <a:solidFill>
                  <a:prstClr val="black"/>
                </a:solidFill>
                <a:effectLst/>
                <a:uLnTx/>
                <a:uFillTx/>
                <a:latin typeface="Calibri" panose="020F0502020204030204"/>
                <a:ea typeface="+mn-ea"/>
                <a:cs typeface="+mn-cs"/>
              </a:rPr>
              <a:t>7 ns L</a:t>
            </a:r>
            <a:r>
              <a:rPr kumimoji="0" lang="en-US" sz="2800" b="0" i="1" u="none" strike="noStrike" kern="1200" cap="none" spc="0" normalizeH="0" baseline="0" noProof="0" dirty="0" err="1">
                <a:ln>
                  <a:noFill/>
                </a:ln>
                <a:solidFill>
                  <a:prstClr val="black"/>
                </a:solidFill>
                <a:effectLst/>
                <a:uLnTx/>
                <a:uFillTx/>
                <a:latin typeface="Calibri" panose="020F0502020204030204"/>
                <a:ea typeface="+mn-ea"/>
                <a:cs typeface="+mn-cs"/>
              </a:rPr>
              <a:t>ifetime</a:t>
            </a:r>
            <a:endPar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30728AD-F71F-F45D-7A85-A5DED35C5AD9}"/>
              </a:ext>
            </a:extLst>
          </p:cNvPr>
          <p:cNvSpPr txBox="1"/>
          <p:nvPr/>
        </p:nvSpPr>
        <p:spPr>
          <a:xfrm>
            <a:off x="657212" y="964663"/>
            <a:ext cx="5669621" cy="1026050"/>
          </a:xfrm>
          <a:prstGeom prst="rect">
            <a:avLst/>
          </a:prstGeom>
          <a:noFill/>
          <a:ln w="28575">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
                <a:srgbClr val="4472C4">
                  <a:lumMod val="50000"/>
                </a:srgbClr>
              </a:buClr>
              <a:buSzTx/>
              <a:buFont typeface="Arial" panose="020B0604020202020204" pitchFamily="34" charset="0"/>
              <a:buChar char="•"/>
              <a:tabLst/>
              <a:defRPr/>
            </a:pPr>
            <a:r>
              <a:rPr kumimoji="0" lang="it-IT" sz="3000" b="0" i="0" u="none" strike="noStrike" kern="1200" cap="none" spc="0" normalizeH="0" baseline="0" noProof="0" dirty="0">
                <a:ln>
                  <a:noFill/>
                </a:ln>
                <a:solidFill>
                  <a:prstClr val="black"/>
                </a:solidFill>
                <a:effectLst/>
                <a:uLnTx/>
                <a:uFillTx/>
                <a:latin typeface="Calibri" panose="020F0502020204030204"/>
                <a:ea typeface="+mn-ea"/>
                <a:cs typeface="+mn-cs"/>
              </a:rPr>
              <a:t>Laser </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pulse</a:t>
            </a:r>
            <a:r>
              <a:rPr kumimoji="0" lang="it-IT" sz="3000" b="0" i="0" u="none" strike="noStrike" kern="1200" cap="none" spc="0" normalizeH="0" baseline="0" noProof="0" dirty="0">
                <a:ln>
                  <a:noFill/>
                </a:ln>
                <a:solidFill>
                  <a:prstClr val="black"/>
                </a:solidFill>
                <a:effectLst/>
                <a:uLnTx/>
                <a:uFillTx/>
                <a:latin typeface="Calibri" panose="020F0502020204030204"/>
                <a:ea typeface="+mn-ea"/>
                <a:cs typeface="+mn-cs"/>
              </a:rPr>
              <a:t>: 1</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5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mJ</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100 fs</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3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N</a:t>
            </a:r>
            <a:r>
              <a:rPr kumimoji="0" lang="en-US" sz="3000" b="0" i="0" u="none" strike="noStrike" kern="100" cap="none" spc="0" normalizeH="0" baseline="-2500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2 </a:t>
            </a:r>
            <a:r>
              <a:rPr kumimoji="0" lang="en-US" sz="3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95% - H</a:t>
            </a:r>
            <a:r>
              <a:rPr kumimoji="0" lang="en-US" sz="3000" b="0" i="0" u="none" strike="noStrike" kern="100" cap="none" spc="0" normalizeH="0" baseline="-2500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2 </a:t>
            </a:r>
            <a:r>
              <a:rPr kumimoji="0" lang="en-US" sz="3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5%, 1-10 mbar</a:t>
            </a:r>
          </a:p>
        </p:txBody>
      </p:sp>
      <p:sp>
        <p:nvSpPr>
          <p:cNvPr id="10" name="TextBox 9">
            <a:extLst>
              <a:ext uri="{FF2B5EF4-FFF2-40B4-BE49-F238E27FC236}">
                <a16:creationId xmlns:a16="http://schemas.microsoft.com/office/drawing/2014/main" id="{843CE978-9DF5-FC42-A78D-1EA03E3A69AE}"/>
              </a:ext>
            </a:extLst>
          </p:cNvPr>
          <p:cNvSpPr txBox="1"/>
          <p:nvPr/>
        </p:nvSpPr>
        <p:spPr>
          <a:xfrm>
            <a:off x="6988938" y="972222"/>
            <a:ext cx="4767395" cy="129266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4472C4">
                  <a:lumMod val="50000"/>
                </a:srgbClr>
              </a:buClr>
              <a:buSzTx/>
              <a:buFontTx/>
              <a:buNone/>
              <a:tabLst/>
              <a:defRPr/>
            </a:pPr>
            <a:r>
              <a:rPr kumimoji="0" lang="en-US" sz="2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Tune laser energy, focal spot and gas pressure to change filament size and plasma density</a:t>
            </a:r>
          </a:p>
        </p:txBody>
      </p:sp>
      <p:sp>
        <p:nvSpPr>
          <p:cNvPr id="11" name="TextBox 10">
            <a:extLst>
              <a:ext uri="{FF2B5EF4-FFF2-40B4-BE49-F238E27FC236}">
                <a16:creationId xmlns:a16="http://schemas.microsoft.com/office/drawing/2014/main" id="{49880C35-4D3C-E02D-D182-6BB55D542B48}"/>
              </a:ext>
            </a:extLst>
          </p:cNvPr>
          <p:cNvSpPr txBox="1"/>
          <p:nvPr/>
        </p:nvSpPr>
        <p:spPr>
          <a:xfrm>
            <a:off x="1506072" y="3194000"/>
            <a:ext cx="3327768" cy="532903"/>
          </a:xfrm>
          <a:prstGeom prst="rect">
            <a:avLst/>
          </a:prstGeom>
          <a:noFill/>
          <a:ln w="19050">
            <a:noFill/>
          </a:ln>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N</a:t>
            </a:r>
            <a:r>
              <a:rPr kumimoji="0" lang="en-US" sz="2800" b="0" i="0" u="none" strike="noStrike" kern="1200" cap="none" spc="0" normalizeH="0" baseline="-2500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e</a:t>
            </a:r>
            <a:r>
              <a:rPr kumimoji="0" lang="en-US" sz="2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 = 10</a:t>
            </a:r>
            <a:r>
              <a:rPr kumimoji="0" lang="en-US" sz="2800" b="0" i="0" u="none" strike="noStrike" kern="100" cap="none" spc="0" normalizeH="0" baseline="3000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16 </a:t>
            </a:r>
            <a:r>
              <a:rPr kumimoji="0" lang="en-US" sz="2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- 10</a:t>
            </a:r>
            <a:r>
              <a:rPr kumimoji="0" lang="en-US" sz="2800" b="0" i="0" u="none" strike="noStrike" kern="100" cap="none" spc="0" normalizeH="0" baseline="3000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17</a:t>
            </a:r>
            <a:r>
              <a:rPr kumimoji="0" lang="en-US" sz="2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 cm</a:t>
            </a:r>
            <a:r>
              <a:rPr kumimoji="0" lang="en-US" sz="2800" b="0" i="0" u="none" strike="noStrike" kern="100" cap="none" spc="0" normalizeH="0" baseline="3000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-3</a:t>
            </a:r>
            <a:endParaRPr kumimoji="0" lang="en-US" sz="2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grpSp>
        <p:nvGrpSpPr>
          <p:cNvPr id="12" name="Group 20">
            <a:extLst>
              <a:ext uri="{FF2B5EF4-FFF2-40B4-BE49-F238E27FC236}">
                <a16:creationId xmlns:a16="http://schemas.microsoft.com/office/drawing/2014/main" id="{47EB3AA3-26F3-5077-632A-71797907B1B7}"/>
              </a:ext>
            </a:extLst>
          </p:cNvPr>
          <p:cNvGrpSpPr/>
          <p:nvPr/>
        </p:nvGrpSpPr>
        <p:grpSpPr>
          <a:xfrm>
            <a:off x="0" y="-1"/>
            <a:ext cx="12192000" cy="633627"/>
            <a:chOff x="0" y="-1"/>
            <a:chExt cx="12192000" cy="633627"/>
          </a:xfrm>
        </p:grpSpPr>
        <p:sp>
          <p:nvSpPr>
            <p:cNvPr id="15" name="Rectangle 24">
              <a:extLst>
                <a:ext uri="{FF2B5EF4-FFF2-40B4-BE49-F238E27FC236}">
                  <a16:creationId xmlns:a16="http://schemas.microsoft.com/office/drawing/2014/main" id="{5EA2FBB5-F1D6-F572-6D72-0E4149BAA5D1}"/>
                </a:ext>
              </a:extLst>
            </p:cNvPr>
            <p:cNvSpPr/>
            <p:nvPr/>
          </p:nvSpPr>
          <p:spPr>
            <a:xfrm>
              <a:off x="0" y="-1"/>
              <a:ext cx="12192000" cy="633627"/>
            </a:xfrm>
            <a:prstGeom prst="rect">
              <a:avLst/>
            </a:prstGeom>
            <a:solidFill>
              <a:schemeClr val="accent1">
                <a:lumMod val="20000"/>
                <a:lumOff val="80000"/>
              </a:schemeClr>
            </a:solid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cxnSp>
          <p:nvCxnSpPr>
            <p:cNvPr id="14" name="Straight Connector 23">
              <a:extLst>
                <a:ext uri="{FF2B5EF4-FFF2-40B4-BE49-F238E27FC236}">
                  <a16:creationId xmlns:a16="http://schemas.microsoft.com/office/drawing/2014/main" id="{D02D1C33-CA09-0882-59B4-8FF59AED8D7D}"/>
                </a:ext>
              </a:extLst>
            </p:cNvPr>
            <p:cNvCxnSpPr/>
            <p:nvPr/>
          </p:nvCxnSpPr>
          <p:spPr>
            <a:xfrm>
              <a:off x="0" y="633626"/>
              <a:ext cx="1219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Rectangle 26">
            <a:extLst>
              <a:ext uri="{FF2B5EF4-FFF2-40B4-BE49-F238E27FC236}">
                <a16:creationId xmlns:a16="http://schemas.microsoft.com/office/drawing/2014/main" id="{BAA8D5D5-38DB-241D-46D7-549B249F346A}"/>
              </a:ext>
            </a:extLst>
          </p:cNvPr>
          <p:cNvSpPr/>
          <p:nvPr/>
        </p:nvSpPr>
        <p:spPr>
          <a:xfrm>
            <a:off x="3699396" y="85979"/>
            <a:ext cx="8352416" cy="523220"/>
          </a:xfrm>
          <a:prstGeom prst="rect">
            <a:avLst/>
          </a:prstGeom>
          <a:solidFill>
            <a:schemeClr val="accent1">
              <a:lumMod val="20000"/>
              <a:lumOff val="80000"/>
            </a:schemeClr>
          </a:solidFill>
        </p:spPr>
        <p:txBody>
          <a:bodyPr wrap="none">
            <a:spAutoFit/>
          </a:bodyPr>
          <a:lstStyle/>
          <a:p>
            <a:pPr algn="r"/>
            <a:r>
              <a:rPr lang="it-IT" sz="2800" i="1" dirty="0">
                <a:latin typeface="Microsoft JhengHei UI Light" panose="020B0304030504040204" pitchFamily="34" charset="-120"/>
                <a:ea typeface="Microsoft JhengHei UI Light" panose="020B0304030504040204" pitchFamily="34" charset="-120"/>
                <a:cs typeface="Arial" panose="020B0604020202020204" pitchFamily="34" charset="0"/>
              </a:rPr>
              <a:t>Design of plasma sources – Laser-</a:t>
            </a:r>
            <a:r>
              <a:rPr lang="it-IT" sz="2800" i="1" dirty="0" err="1">
                <a:latin typeface="Microsoft JhengHei UI Light" panose="020B0304030504040204" pitchFamily="34" charset="-120"/>
                <a:ea typeface="Microsoft JhengHei UI Light" panose="020B0304030504040204" pitchFamily="34" charset="-120"/>
                <a:cs typeface="Arial" panose="020B0604020202020204" pitchFamily="34" charset="0"/>
              </a:rPr>
              <a:t>induced</a:t>
            </a:r>
            <a:r>
              <a:rPr lang="it-IT" sz="2800" i="1" dirty="0">
                <a:latin typeface="Microsoft JhengHei UI Light" panose="020B0304030504040204" pitchFamily="34" charset="-120"/>
                <a:ea typeface="Microsoft JhengHei UI Light" panose="020B0304030504040204" pitchFamily="34" charset="-120"/>
                <a:cs typeface="Arial" panose="020B0604020202020204" pitchFamily="34" charset="0"/>
              </a:rPr>
              <a:t> plasma</a:t>
            </a:r>
          </a:p>
        </p:txBody>
      </p:sp>
      <p:cxnSp>
        <p:nvCxnSpPr>
          <p:cNvPr id="19" name="Connettore 2 18">
            <a:extLst>
              <a:ext uri="{FF2B5EF4-FFF2-40B4-BE49-F238E27FC236}">
                <a16:creationId xmlns:a16="http://schemas.microsoft.com/office/drawing/2014/main" id="{9AEE46C0-EEBA-5308-49A3-FD848E88ED9C}"/>
              </a:ext>
            </a:extLst>
          </p:cNvPr>
          <p:cNvCxnSpPr/>
          <p:nvPr/>
        </p:nvCxnSpPr>
        <p:spPr>
          <a:xfrm>
            <a:off x="420132" y="4178808"/>
            <a:ext cx="5844606" cy="0"/>
          </a:xfrm>
          <a:prstGeom prst="straightConnector1">
            <a:avLst/>
          </a:prstGeom>
          <a:ln w="15875">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21" name="CasellaDiTesto 20">
            <a:extLst>
              <a:ext uri="{FF2B5EF4-FFF2-40B4-BE49-F238E27FC236}">
                <a16:creationId xmlns:a16="http://schemas.microsoft.com/office/drawing/2014/main" id="{9BEFE318-0E74-CF66-0775-986B0C768865}"/>
              </a:ext>
            </a:extLst>
          </p:cNvPr>
          <p:cNvSpPr txBox="1"/>
          <p:nvPr/>
        </p:nvSpPr>
        <p:spPr>
          <a:xfrm>
            <a:off x="-73478" y="4077759"/>
            <a:ext cx="850737" cy="646331"/>
          </a:xfrm>
          <a:prstGeom prst="rect">
            <a:avLst/>
          </a:prstGeom>
          <a:noFill/>
        </p:spPr>
        <p:txBody>
          <a:bodyPr wrap="square">
            <a:spAutoFit/>
          </a:bodyPr>
          <a:lstStyle/>
          <a:p>
            <a:r>
              <a:rPr lang="en-US" kern="100" dirty="0">
                <a:solidFill>
                  <a:prstClr val="black"/>
                </a:solidFill>
                <a:latin typeface="Calibri" panose="020F0502020204030204" pitchFamily="34" charset="0"/>
                <a:ea typeface="Calibri" panose="020F0502020204030204" pitchFamily="34" charset="0"/>
                <a:cs typeface="Arial" panose="020B0604020202020204" pitchFamily="34" charset="0"/>
              </a:rPr>
              <a:t>Laser pulse</a:t>
            </a:r>
            <a:endParaRPr lang="it-IT" dirty="0"/>
          </a:p>
        </p:txBody>
      </p:sp>
      <p:sp>
        <p:nvSpPr>
          <p:cNvPr id="22" name="Rectangle 34">
            <a:extLst>
              <a:ext uri="{FF2B5EF4-FFF2-40B4-BE49-F238E27FC236}">
                <a16:creationId xmlns:a16="http://schemas.microsoft.com/office/drawing/2014/main" id="{F9CE5A03-B48B-2408-27C3-6409A9B6B75E}"/>
              </a:ext>
            </a:extLst>
          </p:cNvPr>
          <p:cNvSpPr/>
          <p:nvPr/>
        </p:nvSpPr>
        <p:spPr>
          <a:xfrm>
            <a:off x="11173968" y="6424563"/>
            <a:ext cx="905256" cy="369332"/>
          </a:xfrm>
          <a:prstGeom prst="rect">
            <a:avLst/>
          </a:prstGeom>
        </p:spPr>
        <p:txBody>
          <a:bodyPr wrap="square">
            <a:spAutoFit/>
          </a:bodyPr>
          <a:lstStyle/>
          <a:p>
            <a:pPr eaLnBrk="0" fontAlgn="base" hangingPunct="0">
              <a:spcBef>
                <a:spcPct val="0"/>
              </a:spcBef>
              <a:spcAft>
                <a:spcPct val="0"/>
              </a:spcAft>
            </a:pPr>
            <a:r>
              <a:rPr lang="it-IT" dirty="0">
                <a:latin typeface="Arial" pitchFamily="34" charset="0"/>
                <a:cs typeface="Arial" pitchFamily="34" charset="0"/>
              </a:rPr>
              <a:t>Pag. 8</a:t>
            </a:r>
          </a:p>
        </p:txBody>
      </p:sp>
    </p:spTree>
    <p:extLst>
      <p:ext uri="{BB962C8B-B14F-4D97-AF65-F5344CB8AC3E}">
        <p14:creationId xmlns:p14="http://schemas.microsoft.com/office/powerpoint/2010/main" val="3696833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63000">
              <a:srgbClr val="2D5292"/>
            </a:gs>
            <a:gs pos="88000">
              <a:schemeClr val="accent5">
                <a:lumMod val="50000"/>
              </a:schemeClr>
            </a:gs>
            <a:gs pos="26000">
              <a:schemeClr val="accent1">
                <a:alpha val="62000"/>
                <a:lumMod val="83000"/>
                <a:lumOff val="17000"/>
              </a:schemeClr>
            </a:gs>
            <a:gs pos="78000">
              <a:schemeClr val="accent5">
                <a:lumMod val="41000"/>
              </a:schemeClr>
            </a:gs>
          </a:gsLst>
          <a:path path="circle">
            <a:fillToRect l="100000" t="100000"/>
          </a:path>
          <a:tileRect r="-100000" b="-100000"/>
        </a:gradFill>
        <a:effectLst/>
      </p:bgPr>
    </p:bg>
    <p:spTree>
      <p:nvGrpSpPr>
        <p:cNvPr id="1" name="">
          <a:extLst>
            <a:ext uri="{FF2B5EF4-FFF2-40B4-BE49-F238E27FC236}">
              <a16:creationId xmlns:a16="http://schemas.microsoft.com/office/drawing/2014/main" id="{3BC97EB2-9D40-3FD2-A8A2-21D78582E814}"/>
            </a:ext>
          </a:extLst>
        </p:cNvPr>
        <p:cNvGrpSpPr/>
        <p:nvPr/>
      </p:nvGrpSpPr>
      <p:grpSpPr>
        <a:xfrm>
          <a:off x="0" y="0"/>
          <a:ext cx="0" cy="0"/>
          <a:chOff x="0" y="0"/>
          <a:chExt cx="0" cy="0"/>
        </a:xfrm>
      </p:grpSpPr>
      <p:sp>
        <p:nvSpPr>
          <p:cNvPr id="3" name="Rectangle 1">
            <a:extLst>
              <a:ext uri="{FF2B5EF4-FFF2-40B4-BE49-F238E27FC236}">
                <a16:creationId xmlns:a16="http://schemas.microsoft.com/office/drawing/2014/main" id="{61AE4CD6-F1B2-E5F9-2E10-15CB61C2B945}"/>
              </a:ext>
            </a:extLst>
          </p:cNvPr>
          <p:cNvSpPr/>
          <p:nvPr/>
        </p:nvSpPr>
        <p:spPr>
          <a:xfrm>
            <a:off x="5952095" y="4071830"/>
            <a:ext cx="6812462" cy="1169551"/>
          </a:xfrm>
          <a:prstGeom prst="rect">
            <a:avLst/>
          </a:prstGeom>
          <a:noFill/>
          <a:ln>
            <a:noFill/>
          </a:ln>
        </p:spPr>
        <p:txBody>
          <a:bodyPr wrap="square">
            <a:spAutoFit/>
          </a:bodyPr>
          <a:lstStyle/>
          <a:p>
            <a:pPr lvl="8">
              <a:defRPr/>
            </a:pP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Fabrication</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 by </a:t>
            </a: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machining</a:t>
            </a:r>
            <a:endParaRPr kumimoji="0" lang="it-IT" sz="14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endParaRPr>
          </a:p>
          <a:p>
            <a:pPr lvl="8">
              <a:defRPr/>
            </a:pPr>
            <a:r>
              <a:rPr kumimoji="0" lang="it-IT" sz="14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10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increasing diameter</a:t>
            </a:r>
            <a:endParaRPr lang="it-IT" sz="1400" dirty="0">
              <a:solidFill>
                <a:prstClr val="black"/>
              </a:solidFill>
              <a:latin typeface="Arial" panose="020B0604020202020204" pitchFamily="34" charset="0"/>
              <a:ea typeface="Microsoft JhengHei UI Light" panose="020B0304030504040204" pitchFamily="34" charset="-120"/>
              <a:cs typeface="Arial" panose="020B0604020202020204" pitchFamily="34" charset="0"/>
            </a:endParaRPr>
          </a:p>
          <a:p>
            <a:pPr lvl="8">
              <a:defRPr/>
            </a:pP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Density</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 range 10</a:t>
            </a:r>
            <a:r>
              <a:rPr kumimoji="0" lang="it-IT" sz="1400" b="0" i="0" u="none" strike="noStrike" kern="1200" cap="none" spc="0" normalizeH="0" baseline="3000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16</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 -10</a:t>
            </a:r>
            <a:r>
              <a:rPr kumimoji="0" lang="it-IT" sz="1400" b="0" i="0" u="none" strike="noStrike" kern="1200" cap="none" spc="0" normalizeH="0" baseline="3000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17</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 cm</a:t>
            </a:r>
            <a:r>
              <a:rPr kumimoji="0" lang="it-IT" sz="1400" b="0" i="0" u="none" strike="noStrike" kern="1200" cap="none" spc="0" normalizeH="0" baseline="3000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-3</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 </a:t>
            </a:r>
          </a:p>
          <a:p>
            <a:pPr lvl="8">
              <a:defRPr/>
            </a:pPr>
            <a:r>
              <a:rPr kumimoji="0" lang="it-IT" sz="14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13 kV with 500 A</a:t>
            </a:r>
          </a:p>
          <a:p>
            <a:pPr lvl="8">
              <a:defRPr/>
            </a:pPr>
            <a:r>
              <a:rPr kumimoji="0" lang="it-IT" sz="1400" b="1"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100 Hz rep Rate</a:t>
            </a:r>
          </a:p>
        </p:txBody>
      </p:sp>
      <p:pic>
        <p:nvPicPr>
          <p:cNvPr id="5" name="Immagine 4" descr="Immagine che contiene macchina, elettronica, interno, automobile">
            <a:extLst>
              <a:ext uri="{FF2B5EF4-FFF2-40B4-BE49-F238E27FC236}">
                <a16:creationId xmlns:a16="http://schemas.microsoft.com/office/drawing/2014/main" id="{05BF1029-889E-263B-BEEA-4FFE2B61F090}"/>
              </a:ext>
            </a:extLst>
          </p:cNvPr>
          <p:cNvPicPr>
            <a:picLocks noChangeAspect="1"/>
          </p:cNvPicPr>
          <p:nvPr/>
        </p:nvPicPr>
        <p:blipFill rotWithShape="1">
          <a:blip r:embed="rId3"/>
          <a:srcRect t="19476" b="20300"/>
          <a:stretch/>
        </p:blipFill>
        <p:spPr>
          <a:xfrm>
            <a:off x="199746" y="3183042"/>
            <a:ext cx="4943197" cy="1859433"/>
          </a:xfrm>
          <a:prstGeom prst="rect">
            <a:avLst/>
          </a:prstGeom>
          <a:ln w="44450">
            <a:solidFill>
              <a:schemeClr val="tx1"/>
            </a:solidFill>
          </a:ln>
        </p:spPr>
      </p:pic>
      <p:pic>
        <p:nvPicPr>
          <p:cNvPr id="6" name="Immagine 5" descr="Immagine che contiene bus, treno, acciaio, metropolitana">
            <a:extLst>
              <a:ext uri="{FF2B5EF4-FFF2-40B4-BE49-F238E27FC236}">
                <a16:creationId xmlns:a16="http://schemas.microsoft.com/office/drawing/2014/main" id="{56755C29-5411-8973-31C4-0BA51A2C4B10}"/>
              </a:ext>
            </a:extLst>
          </p:cNvPr>
          <p:cNvPicPr>
            <a:picLocks noChangeAspect="1"/>
          </p:cNvPicPr>
          <p:nvPr/>
        </p:nvPicPr>
        <p:blipFill rotWithShape="1">
          <a:blip r:embed="rId4"/>
          <a:srcRect b="63446"/>
          <a:stretch/>
        </p:blipFill>
        <p:spPr>
          <a:xfrm>
            <a:off x="199746" y="5255127"/>
            <a:ext cx="4943197" cy="1365274"/>
          </a:xfrm>
          <a:prstGeom prst="rect">
            <a:avLst/>
          </a:prstGeom>
          <a:ln w="44450">
            <a:solidFill>
              <a:schemeClr val="tx1"/>
            </a:solidFill>
          </a:ln>
        </p:spPr>
      </p:pic>
      <p:sp>
        <p:nvSpPr>
          <p:cNvPr id="7" name="Ovale 6">
            <a:extLst>
              <a:ext uri="{FF2B5EF4-FFF2-40B4-BE49-F238E27FC236}">
                <a16:creationId xmlns:a16="http://schemas.microsoft.com/office/drawing/2014/main" id="{AD88D1DE-B2DB-667B-7EF3-A8DDA91DC9D9}"/>
              </a:ext>
            </a:extLst>
          </p:cNvPr>
          <p:cNvSpPr/>
          <p:nvPr/>
        </p:nvSpPr>
        <p:spPr>
          <a:xfrm>
            <a:off x="2231137" y="5713255"/>
            <a:ext cx="923544" cy="630936"/>
          </a:xfrm>
          <a:prstGeom prst="ellipse">
            <a:avLst/>
          </a:prstGeom>
          <a:noFill/>
          <a:ln w="254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uppo 7">
            <a:extLst>
              <a:ext uri="{FF2B5EF4-FFF2-40B4-BE49-F238E27FC236}">
                <a16:creationId xmlns:a16="http://schemas.microsoft.com/office/drawing/2014/main" id="{2706E84F-3CF0-AC9D-1A3F-19E155B405B8}"/>
              </a:ext>
            </a:extLst>
          </p:cNvPr>
          <p:cNvGrpSpPr/>
          <p:nvPr/>
        </p:nvGrpSpPr>
        <p:grpSpPr>
          <a:xfrm>
            <a:off x="5750560" y="3980184"/>
            <a:ext cx="3718560" cy="2629045"/>
            <a:chOff x="7268675" y="2992284"/>
            <a:chExt cx="4374130" cy="3499892"/>
          </a:xfrm>
        </p:grpSpPr>
        <p:pic>
          <p:nvPicPr>
            <p:cNvPr id="9" name="Immagine 8" descr="Immagine che contiene testo, Carattere, schermata, linea&#10;&#10;Descrizione generata automaticamente">
              <a:extLst>
                <a:ext uri="{FF2B5EF4-FFF2-40B4-BE49-F238E27FC236}">
                  <a16:creationId xmlns:a16="http://schemas.microsoft.com/office/drawing/2014/main" id="{77F1784A-2645-4A43-DBAF-11216A992392}"/>
                </a:ext>
              </a:extLst>
            </p:cNvPr>
            <p:cNvPicPr>
              <a:picLocks noChangeAspect="1"/>
            </p:cNvPicPr>
            <p:nvPr/>
          </p:nvPicPr>
          <p:blipFill rotWithShape="1">
            <a:blip r:embed="rId5"/>
            <a:srcRect l="6997" t="8681" r="12717" b="4488"/>
            <a:stretch/>
          </p:blipFill>
          <p:spPr>
            <a:xfrm>
              <a:off x="7268675" y="3148345"/>
              <a:ext cx="4374130" cy="3343831"/>
            </a:xfrm>
            <a:prstGeom prst="rect">
              <a:avLst/>
            </a:prstGeom>
            <a:ln w="12700">
              <a:solidFill>
                <a:schemeClr val="accent1">
                  <a:shade val="15000"/>
                </a:schemeClr>
              </a:solidFill>
            </a:ln>
          </p:spPr>
        </p:pic>
        <p:sp>
          <p:nvSpPr>
            <p:cNvPr id="10" name="CasellaDiTesto 9">
              <a:extLst>
                <a:ext uri="{FF2B5EF4-FFF2-40B4-BE49-F238E27FC236}">
                  <a16:creationId xmlns:a16="http://schemas.microsoft.com/office/drawing/2014/main" id="{C81C1159-643B-0353-7003-16BB83A2E27C}"/>
                </a:ext>
              </a:extLst>
            </p:cNvPr>
            <p:cNvSpPr txBox="1"/>
            <p:nvPr/>
          </p:nvSpPr>
          <p:spPr>
            <a:xfrm>
              <a:off x="7761726" y="2992284"/>
              <a:ext cx="819509" cy="307777"/>
            </a:xfrm>
            <a:prstGeom prst="rect">
              <a:avLst/>
            </a:prstGeom>
            <a:noFill/>
            <a:ln w="1270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10</a:t>
              </a:r>
              <a:r>
                <a:rPr kumimoji="0" lang="it-IT" sz="1400" b="0" i="0" u="none" strike="noStrike" kern="1200" cap="none" spc="0" normalizeH="0" baseline="3000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17</a:t>
              </a:r>
              <a:endParaRPr kumimoji="0" lang="it-IT"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1" name="Immagine 10" descr="Immagine che contiene schermata, bianco e nero, stereo">
            <a:extLst>
              <a:ext uri="{FF2B5EF4-FFF2-40B4-BE49-F238E27FC236}">
                <a16:creationId xmlns:a16="http://schemas.microsoft.com/office/drawing/2014/main" id="{61328750-6897-0336-D026-31167571532B}"/>
              </a:ext>
            </a:extLst>
          </p:cNvPr>
          <p:cNvPicPr>
            <a:picLocks noChangeAspect="1"/>
          </p:cNvPicPr>
          <p:nvPr/>
        </p:nvPicPr>
        <p:blipFill>
          <a:blip r:embed="rId6"/>
          <a:stretch>
            <a:fillRect/>
          </a:stretch>
        </p:blipFill>
        <p:spPr>
          <a:xfrm>
            <a:off x="164747" y="1425404"/>
            <a:ext cx="4993945" cy="1629650"/>
          </a:xfrm>
          <a:prstGeom prst="rect">
            <a:avLst/>
          </a:prstGeom>
          <a:ln>
            <a:noFill/>
          </a:ln>
        </p:spPr>
      </p:pic>
      <p:cxnSp>
        <p:nvCxnSpPr>
          <p:cNvPr id="12" name="Connettore 2 11">
            <a:extLst>
              <a:ext uri="{FF2B5EF4-FFF2-40B4-BE49-F238E27FC236}">
                <a16:creationId xmlns:a16="http://schemas.microsoft.com/office/drawing/2014/main" id="{90A5BD09-50B6-7FE4-0A87-9BCA3D6BAD14}"/>
              </a:ext>
            </a:extLst>
          </p:cNvPr>
          <p:cNvCxnSpPr>
            <a:cxnSpLocks/>
            <a:stCxn id="7" idx="6"/>
            <a:endCxn id="9" idx="1"/>
          </p:cNvCxnSpPr>
          <p:nvPr/>
        </p:nvCxnSpPr>
        <p:spPr>
          <a:xfrm flipV="1">
            <a:off x="3154681" y="5353322"/>
            <a:ext cx="2595879" cy="675401"/>
          </a:xfrm>
          <a:prstGeom prst="straightConnector1">
            <a:avLst/>
          </a:prstGeom>
          <a:ln w="19050">
            <a:solidFill>
              <a:schemeClr val="bg1"/>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6" name="CasellaDiTesto 15">
            <a:extLst>
              <a:ext uri="{FF2B5EF4-FFF2-40B4-BE49-F238E27FC236}">
                <a16:creationId xmlns:a16="http://schemas.microsoft.com/office/drawing/2014/main" id="{2EDC8553-9166-298A-2D1D-80AE909A8043}"/>
              </a:ext>
            </a:extLst>
          </p:cNvPr>
          <p:cNvSpPr txBox="1"/>
          <p:nvPr/>
        </p:nvSpPr>
        <p:spPr>
          <a:xfrm>
            <a:off x="9047080" y="6064753"/>
            <a:ext cx="1906438" cy="646331"/>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V = 13 kV</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a:ln>
                  <a:noFill/>
                </a:ln>
                <a:solidFill>
                  <a:prstClr val="black"/>
                </a:solidFill>
                <a:effectLst/>
                <a:uLnTx/>
                <a:uFillTx/>
                <a:latin typeface="Calibri" panose="020F0502020204030204"/>
                <a:ea typeface="+mn-ea"/>
                <a:cs typeface="+mn-cs"/>
              </a:rPr>
              <a:t>Ip</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 = 500 A</a:t>
            </a:r>
          </a:p>
        </p:txBody>
      </p:sp>
      <p:grpSp>
        <p:nvGrpSpPr>
          <p:cNvPr id="17" name="Group 20">
            <a:extLst>
              <a:ext uri="{FF2B5EF4-FFF2-40B4-BE49-F238E27FC236}">
                <a16:creationId xmlns:a16="http://schemas.microsoft.com/office/drawing/2014/main" id="{E641CA74-1E78-775E-0FF6-92AE04DC60F5}"/>
              </a:ext>
            </a:extLst>
          </p:cNvPr>
          <p:cNvGrpSpPr/>
          <p:nvPr/>
        </p:nvGrpSpPr>
        <p:grpSpPr>
          <a:xfrm>
            <a:off x="0" y="-1"/>
            <a:ext cx="12192000" cy="633627"/>
            <a:chOff x="0" y="-1"/>
            <a:chExt cx="12192000" cy="633627"/>
          </a:xfrm>
        </p:grpSpPr>
        <p:grpSp>
          <p:nvGrpSpPr>
            <p:cNvPr id="18" name="Group 21">
              <a:extLst>
                <a:ext uri="{FF2B5EF4-FFF2-40B4-BE49-F238E27FC236}">
                  <a16:creationId xmlns:a16="http://schemas.microsoft.com/office/drawing/2014/main" id="{537F44F2-114E-3585-4930-152F44714F63}"/>
                </a:ext>
              </a:extLst>
            </p:cNvPr>
            <p:cNvGrpSpPr/>
            <p:nvPr/>
          </p:nvGrpSpPr>
          <p:grpSpPr>
            <a:xfrm>
              <a:off x="0" y="-1"/>
              <a:ext cx="12192000" cy="633627"/>
              <a:chOff x="0" y="0"/>
              <a:chExt cx="12214673" cy="400110"/>
            </a:xfrm>
            <a:solidFill>
              <a:schemeClr val="accent1">
                <a:lumMod val="20000"/>
                <a:lumOff val="80000"/>
              </a:schemeClr>
            </a:solidFill>
          </p:grpSpPr>
          <p:sp>
            <p:nvSpPr>
              <p:cNvPr id="33" name="Rectangle 24">
                <a:extLst>
                  <a:ext uri="{FF2B5EF4-FFF2-40B4-BE49-F238E27FC236}">
                    <a16:creationId xmlns:a16="http://schemas.microsoft.com/office/drawing/2014/main" id="{5EB2B002-3FDA-5FEA-A799-D4CCF7147281}"/>
                  </a:ext>
                </a:extLst>
              </p:cNvPr>
              <p:cNvSpPr/>
              <p:nvPr/>
            </p:nvSpPr>
            <p:spPr>
              <a:xfrm>
                <a:off x="0" y="0"/>
                <a:ext cx="12214673" cy="400110"/>
              </a:xfrm>
              <a:prstGeom prst="rect">
                <a:avLst/>
              </a:prstGeom>
              <a:grp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34" name="Rectangle 26">
                <a:extLst>
                  <a:ext uri="{FF2B5EF4-FFF2-40B4-BE49-F238E27FC236}">
                    <a16:creationId xmlns:a16="http://schemas.microsoft.com/office/drawing/2014/main" id="{D725720B-FC07-BC91-F87E-1B82CF1AA37A}"/>
                  </a:ext>
                </a:extLst>
              </p:cNvPr>
              <p:cNvSpPr/>
              <p:nvPr/>
            </p:nvSpPr>
            <p:spPr>
              <a:xfrm>
                <a:off x="2654157" y="28704"/>
                <a:ext cx="9399054" cy="330392"/>
              </a:xfrm>
              <a:prstGeom prst="rect">
                <a:avLst/>
              </a:prstGeom>
              <a:grpFill/>
            </p:spPr>
            <p:txBody>
              <a:bodyPr wrap="none">
                <a:spAutoFit/>
              </a:bodyPr>
              <a:lstStyle/>
              <a:p>
                <a:pPr algn="r"/>
                <a:r>
                  <a:rPr lang="it-IT" sz="2800"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Design of long plasma sources for the </a:t>
                </a:r>
                <a:r>
                  <a:rPr lang="it-IT" sz="2800" i="1" dirty="0" err="1">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EuPRAXIA</a:t>
                </a:r>
                <a:r>
                  <a:rPr lang="it-IT" sz="2800"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 project</a:t>
                </a:r>
              </a:p>
            </p:txBody>
          </p:sp>
        </p:grpSp>
        <p:cxnSp>
          <p:nvCxnSpPr>
            <p:cNvPr id="20" name="Straight Connector 23">
              <a:extLst>
                <a:ext uri="{FF2B5EF4-FFF2-40B4-BE49-F238E27FC236}">
                  <a16:creationId xmlns:a16="http://schemas.microsoft.com/office/drawing/2014/main" id="{378B77E7-E786-9D8D-4E8D-F513C76C5FD2}"/>
                </a:ext>
              </a:extLst>
            </p:cNvPr>
            <p:cNvCxnSpPr/>
            <p:nvPr/>
          </p:nvCxnSpPr>
          <p:spPr>
            <a:xfrm>
              <a:off x="0" y="633626"/>
              <a:ext cx="1219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Rectangle 34">
            <a:extLst>
              <a:ext uri="{FF2B5EF4-FFF2-40B4-BE49-F238E27FC236}">
                <a16:creationId xmlns:a16="http://schemas.microsoft.com/office/drawing/2014/main" id="{5EC03840-199D-4A46-AC73-AF4F98CCD9A3}"/>
              </a:ext>
            </a:extLst>
          </p:cNvPr>
          <p:cNvSpPr/>
          <p:nvPr/>
        </p:nvSpPr>
        <p:spPr>
          <a:xfrm>
            <a:off x="11173968" y="6424563"/>
            <a:ext cx="905256" cy="369332"/>
          </a:xfrm>
          <a:prstGeom prst="rect">
            <a:avLst/>
          </a:prstGeom>
        </p:spPr>
        <p:txBody>
          <a:bodyPr wrap="square">
            <a:spAutoFit/>
          </a:bodyPr>
          <a:lstStyle/>
          <a:p>
            <a:pPr eaLnBrk="0" fontAlgn="base" hangingPunct="0">
              <a:spcBef>
                <a:spcPct val="0"/>
              </a:spcBef>
              <a:spcAft>
                <a:spcPct val="0"/>
              </a:spcAft>
            </a:pPr>
            <a:r>
              <a:rPr lang="it-IT" dirty="0">
                <a:solidFill>
                  <a:schemeClr val="bg1"/>
                </a:solidFill>
                <a:latin typeface="Arial" pitchFamily="34" charset="0"/>
                <a:cs typeface="Arial" pitchFamily="34" charset="0"/>
              </a:rPr>
              <a:t>Pag. 9</a:t>
            </a:r>
          </a:p>
        </p:txBody>
      </p:sp>
      <p:grpSp>
        <p:nvGrpSpPr>
          <p:cNvPr id="36" name="Group 5">
            <a:extLst>
              <a:ext uri="{FF2B5EF4-FFF2-40B4-BE49-F238E27FC236}">
                <a16:creationId xmlns:a16="http://schemas.microsoft.com/office/drawing/2014/main" id="{2ADE42E7-F10B-5E22-C2A1-68BD2A6725C9}"/>
              </a:ext>
            </a:extLst>
          </p:cNvPr>
          <p:cNvGrpSpPr>
            <a:grpSpLocks noChangeAspect="1"/>
          </p:cNvGrpSpPr>
          <p:nvPr/>
        </p:nvGrpSpPr>
        <p:grpSpPr>
          <a:xfrm>
            <a:off x="5304832" y="1181008"/>
            <a:ext cx="6826208" cy="1947856"/>
            <a:chOff x="1341899" y="1184452"/>
            <a:chExt cx="23750670" cy="6777247"/>
          </a:xfrm>
        </p:grpSpPr>
        <p:pic>
          <p:nvPicPr>
            <p:cNvPr id="37" name="Picture 7" descr="Graphical user interface, application, Word&#10;&#10;Description automatically generated">
              <a:extLst>
                <a:ext uri="{FF2B5EF4-FFF2-40B4-BE49-F238E27FC236}">
                  <a16:creationId xmlns:a16="http://schemas.microsoft.com/office/drawing/2014/main" id="{062154A7-CB86-F463-115F-CBE09CB7D964}"/>
                </a:ext>
              </a:extLst>
            </p:cNvPr>
            <p:cNvPicPr>
              <a:picLocks noChangeAspect="1"/>
            </p:cNvPicPr>
            <p:nvPr/>
          </p:nvPicPr>
          <p:blipFill rotWithShape="1">
            <a:blip r:embed="rId7"/>
            <a:srcRect t="13165" r="2593" b="37653"/>
            <a:stretch/>
          </p:blipFill>
          <p:spPr>
            <a:xfrm>
              <a:off x="1360465" y="1408289"/>
              <a:ext cx="23732104" cy="6553410"/>
            </a:xfrm>
            <a:prstGeom prst="rect">
              <a:avLst/>
            </a:prstGeom>
          </p:spPr>
        </p:pic>
        <p:cxnSp>
          <p:nvCxnSpPr>
            <p:cNvPr id="38" name="Straight Arrow Connector 8">
              <a:extLst>
                <a:ext uri="{FF2B5EF4-FFF2-40B4-BE49-F238E27FC236}">
                  <a16:creationId xmlns:a16="http://schemas.microsoft.com/office/drawing/2014/main" id="{CE865628-5585-14E1-7FB9-56DC590B660B}"/>
                </a:ext>
              </a:extLst>
            </p:cNvPr>
            <p:cNvCxnSpPr>
              <a:cxnSpLocks/>
            </p:cNvCxnSpPr>
            <p:nvPr/>
          </p:nvCxnSpPr>
          <p:spPr bwMode="auto">
            <a:xfrm flipV="1">
              <a:off x="1741088" y="1184452"/>
              <a:ext cx="22855411" cy="76041"/>
            </a:xfrm>
            <a:prstGeom prst="straightConnector1">
              <a:avLst/>
            </a:prstGeom>
            <a:noFill/>
            <a:ln w="25400" cap="flat" cmpd="sng" algn="ctr">
              <a:solidFill>
                <a:sysClr val="windowText" lastClr="000000"/>
              </a:solidFill>
              <a:prstDash val="solid"/>
              <a:miter lim="800000"/>
              <a:headEnd type="triangle" w="lg" len="lg"/>
              <a:tailEnd type="triangle" w="lg" len="lg"/>
            </a:ln>
            <a:effectLst/>
          </p:spPr>
        </p:cxnSp>
        <p:sp>
          <p:nvSpPr>
            <p:cNvPr id="39" name="TextBox 12">
              <a:extLst>
                <a:ext uri="{FF2B5EF4-FFF2-40B4-BE49-F238E27FC236}">
                  <a16:creationId xmlns:a16="http://schemas.microsoft.com/office/drawing/2014/main" id="{13F49440-C4EC-0C69-CDE4-434275FFF327}"/>
                </a:ext>
              </a:extLst>
            </p:cNvPr>
            <p:cNvSpPr txBox="1"/>
            <p:nvPr/>
          </p:nvSpPr>
          <p:spPr>
            <a:xfrm>
              <a:off x="12390495" y="1227126"/>
              <a:ext cx="2471898" cy="117794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159 m</a:t>
              </a:r>
            </a:p>
          </p:txBody>
        </p:sp>
        <p:cxnSp>
          <p:nvCxnSpPr>
            <p:cNvPr id="40" name="Straight Arrow Connector 10">
              <a:extLst>
                <a:ext uri="{FF2B5EF4-FFF2-40B4-BE49-F238E27FC236}">
                  <a16:creationId xmlns:a16="http://schemas.microsoft.com/office/drawing/2014/main" id="{E641634A-BD23-115B-5794-7AB5481EF2B7}"/>
                </a:ext>
              </a:extLst>
            </p:cNvPr>
            <p:cNvCxnSpPr>
              <a:cxnSpLocks/>
            </p:cNvCxnSpPr>
            <p:nvPr/>
          </p:nvCxnSpPr>
          <p:spPr bwMode="auto">
            <a:xfrm flipH="1">
              <a:off x="1341899" y="1399813"/>
              <a:ext cx="29262" cy="6261479"/>
            </a:xfrm>
            <a:prstGeom prst="straightConnector1">
              <a:avLst/>
            </a:prstGeom>
            <a:noFill/>
            <a:ln w="25400" cap="flat" cmpd="sng" algn="ctr">
              <a:solidFill>
                <a:sysClr val="windowText" lastClr="000000"/>
              </a:solidFill>
              <a:prstDash val="solid"/>
              <a:miter lim="800000"/>
              <a:headEnd type="triangle" w="lg" len="lg"/>
              <a:tailEnd type="triangle" w="lg" len="lg"/>
            </a:ln>
            <a:effectLst/>
          </p:spPr>
        </p:cxnSp>
        <p:sp>
          <p:nvSpPr>
            <p:cNvPr id="41" name="TextBox 14">
              <a:extLst>
                <a:ext uri="{FF2B5EF4-FFF2-40B4-BE49-F238E27FC236}">
                  <a16:creationId xmlns:a16="http://schemas.microsoft.com/office/drawing/2014/main" id="{8AD2C7E2-922C-54C9-799C-6A1182EE1772}"/>
                </a:ext>
              </a:extLst>
            </p:cNvPr>
            <p:cNvSpPr txBox="1">
              <a:spLocks/>
            </p:cNvSpPr>
            <p:nvPr/>
          </p:nvSpPr>
          <p:spPr>
            <a:xfrm>
              <a:off x="1484576" y="4140851"/>
              <a:ext cx="2109368" cy="1177943"/>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45 m</a:t>
              </a:r>
            </a:p>
          </p:txBody>
        </p:sp>
        <p:sp>
          <p:nvSpPr>
            <p:cNvPr id="42" name="TextBox 15">
              <a:extLst>
                <a:ext uri="{FF2B5EF4-FFF2-40B4-BE49-F238E27FC236}">
                  <a16:creationId xmlns:a16="http://schemas.microsoft.com/office/drawing/2014/main" id="{550C59CB-7254-A77E-B0B4-B563CC641C9C}"/>
                </a:ext>
              </a:extLst>
            </p:cNvPr>
            <p:cNvSpPr txBox="1">
              <a:spLocks/>
            </p:cNvSpPr>
            <p:nvPr/>
          </p:nvSpPr>
          <p:spPr>
            <a:xfrm>
              <a:off x="3870736" y="3962671"/>
              <a:ext cx="2054068" cy="40275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Accelerator tunnel</a:t>
              </a:r>
            </a:p>
          </p:txBody>
        </p:sp>
        <p:sp>
          <p:nvSpPr>
            <p:cNvPr id="43" name="TextBox 16">
              <a:extLst>
                <a:ext uri="{FF2B5EF4-FFF2-40B4-BE49-F238E27FC236}">
                  <a16:creationId xmlns:a16="http://schemas.microsoft.com/office/drawing/2014/main" id="{BB21A647-F3B7-5146-9E74-E25611478932}"/>
                </a:ext>
              </a:extLst>
            </p:cNvPr>
            <p:cNvSpPr txBox="1">
              <a:spLocks/>
            </p:cNvSpPr>
            <p:nvPr/>
          </p:nvSpPr>
          <p:spPr>
            <a:xfrm>
              <a:off x="9909596" y="4226423"/>
              <a:ext cx="978672" cy="69567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Plasma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module</a:t>
              </a:r>
            </a:p>
          </p:txBody>
        </p:sp>
        <p:sp>
          <p:nvSpPr>
            <p:cNvPr id="44" name="TextBox 17">
              <a:extLst>
                <a:ext uri="{FF2B5EF4-FFF2-40B4-BE49-F238E27FC236}">
                  <a16:creationId xmlns:a16="http://schemas.microsoft.com/office/drawing/2014/main" id="{52D236C8-EC38-EF1E-66E0-7B06885F3028}"/>
                </a:ext>
              </a:extLst>
            </p:cNvPr>
            <p:cNvSpPr txBox="1">
              <a:spLocks/>
            </p:cNvSpPr>
            <p:nvPr/>
          </p:nvSpPr>
          <p:spPr>
            <a:xfrm>
              <a:off x="12948281" y="5155075"/>
              <a:ext cx="1921797" cy="40275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Undulator tunnel</a:t>
              </a:r>
            </a:p>
          </p:txBody>
        </p:sp>
        <p:sp>
          <p:nvSpPr>
            <p:cNvPr id="46" name="TextBox 19">
              <a:extLst>
                <a:ext uri="{FF2B5EF4-FFF2-40B4-BE49-F238E27FC236}">
                  <a16:creationId xmlns:a16="http://schemas.microsoft.com/office/drawing/2014/main" id="{1DE71AA7-6517-36CC-FB51-9DF9C162B551}"/>
                </a:ext>
              </a:extLst>
            </p:cNvPr>
            <p:cNvSpPr txBox="1">
              <a:spLocks/>
            </p:cNvSpPr>
            <p:nvPr/>
          </p:nvSpPr>
          <p:spPr>
            <a:xfrm>
              <a:off x="18886773" y="5456883"/>
              <a:ext cx="1938352" cy="40275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Experimental hall</a:t>
              </a:r>
            </a:p>
          </p:txBody>
        </p:sp>
        <p:sp>
          <p:nvSpPr>
            <p:cNvPr id="47" name="TextBox 20">
              <a:extLst>
                <a:ext uri="{FF2B5EF4-FFF2-40B4-BE49-F238E27FC236}">
                  <a16:creationId xmlns:a16="http://schemas.microsoft.com/office/drawing/2014/main" id="{7F094271-CBEA-8BDB-077A-86A3E99B90AE}"/>
                </a:ext>
              </a:extLst>
            </p:cNvPr>
            <p:cNvSpPr txBox="1">
              <a:spLocks/>
            </p:cNvSpPr>
            <p:nvPr/>
          </p:nvSpPr>
          <p:spPr>
            <a:xfrm>
              <a:off x="5242444" y="6791244"/>
              <a:ext cx="2099453" cy="40275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Lasers clean rooms</a:t>
              </a:r>
            </a:p>
          </p:txBody>
        </p:sp>
        <p:sp>
          <p:nvSpPr>
            <p:cNvPr id="48" name="TextBox 21">
              <a:extLst>
                <a:ext uri="{FF2B5EF4-FFF2-40B4-BE49-F238E27FC236}">
                  <a16:creationId xmlns:a16="http://schemas.microsoft.com/office/drawing/2014/main" id="{553EAA1D-4284-4067-1EB8-93E8A48A43E7}"/>
                </a:ext>
              </a:extLst>
            </p:cNvPr>
            <p:cNvSpPr txBox="1">
              <a:spLocks/>
            </p:cNvSpPr>
            <p:nvPr/>
          </p:nvSpPr>
          <p:spPr>
            <a:xfrm>
              <a:off x="10635207" y="6774184"/>
              <a:ext cx="3144870" cy="40275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Laser and particle user rooms</a:t>
              </a:r>
            </a:p>
          </p:txBody>
        </p:sp>
        <p:sp>
          <p:nvSpPr>
            <p:cNvPr id="49" name="TextBox 22">
              <a:extLst>
                <a:ext uri="{FF2B5EF4-FFF2-40B4-BE49-F238E27FC236}">
                  <a16:creationId xmlns:a16="http://schemas.microsoft.com/office/drawing/2014/main" id="{0634672E-7F6D-391A-B1F5-093E3054AE96}"/>
                </a:ext>
              </a:extLst>
            </p:cNvPr>
            <p:cNvSpPr txBox="1">
              <a:spLocks/>
            </p:cNvSpPr>
            <p:nvPr/>
          </p:nvSpPr>
          <p:spPr>
            <a:xfrm>
              <a:off x="7187848" y="2248343"/>
              <a:ext cx="3211083" cy="40275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Klystron &amp; power supplies hall</a:t>
              </a:r>
            </a:p>
          </p:txBody>
        </p:sp>
        <p:sp>
          <p:nvSpPr>
            <p:cNvPr id="50" name="TextBox 23">
              <a:extLst>
                <a:ext uri="{FF2B5EF4-FFF2-40B4-BE49-F238E27FC236}">
                  <a16:creationId xmlns:a16="http://schemas.microsoft.com/office/drawing/2014/main" id="{CDE0CE0B-6151-8E8A-7BDF-EA8FEEC9ED71}"/>
                </a:ext>
              </a:extLst>
            </p:cNvPr>
            <p:cNvSpPr txBox="1">
              <a:spLocks/>
            </p:cNvSpPr>
            <p:nvPr/>
          </p:nvSpPr>
          <p:spPr>
            <a:xfrm>
              <a:off x="3286625" y="1335511"/>
              <a:ext cx="1811040" cy="40275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Technical rooms</a:t>
              </a:r>
            </a:p>
          </p:txBody>
        </p:sp>
        <p:sp>
          <p:nvSpPr>
            <p:cNvPr id="51" name="TextBox 24">
              <a:extLst>
                <a:ext uri="{FF2B5EF4-FFF2-40B4-BE49-F238E27FC236}">
                  <a16:creationId xmlns:a16="http://schemas.microsoft.com/office/drawing/2014/main" id="{68C9CE91-52A5-2D92-A5A0-7434032D19BF}"/>
                </a:ext>
              </a:extLst>
            </p:cNvPr>
            <p:cNvSpPr txBox="1">
              <a:spLocks/>
            </p:cNvSpPr>
            <p:nvPr/>
          </p:nvSpPr>
          <p:spPr>
            <a:xfrm>
              <a:off x="17927900" y="2755625"/>
              <a:ext cx="1928051" cy="40275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Preparations labs</a:t>
              </a:r>
            </a:p>
          </p:txBody>
        </p:sp>
      </p:grpSp>
      <p:sp>
        <p:nvSpPr>
          <p:cNvPr id="54" name="CasellaDiTesto 53">
            <a:extLst>
              <a:ext uri="{FF2B5EF4-FFF2-40B4-BE49-F238E27FC236}">
                <a16:creationId xmlns:a16="http://schemas.microsoft.com/office/drawing/2014/main" id="{C43347BA-3EB2-C90B-A290-4B6DF7CE2EC1}"/>
              </a:ext>
            </a:extLst>
          </p:cNvPr>
          <p:cNvSpPr txBox="1"/>
          <p:nvPr/>
        </p:nvSpPr>
        <p:spPr>
          <a:xfrm>
            <a:off x="5345839" y="717521"/>
            <a:ext cx="6787232" cy="338554"/>
          </a:xfrm>
          <a:prstGeom prst="rect">
            <a:avLst/>
          </a:prstGeom>
          <a:solidFill>
            <a:schemeClr val="accent1">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1.1 GeV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GV/m  600 MeV in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60cm</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long  capillary - density 10</a:t>
            </a:r>
            <a:r>
              <a:rPr kumimoji="0" lang="en-US" sz="16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16</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cm-3 )</a:t>
            </a:r>
          </a:p>
        </p:txBody>
      </p:sp>
      <p:sp>
        <p:nvSpPr>
          <p:cNvPr id="55" name="CasellaDiTesto 54">
            <a:extLst>
              <a:ext uri="{FF2B5EF4-FFF2-40B4-BE49-F238E27FC236}">
                <a16:creationId xmlns:a16="http://schemas.microsoft.com/office/drawing/2014/main" id="{042349BF-F8CA-0D6B-CBEF-5533A15F8CA5}"/>
              </a:ext>
            </a:extLst>
          </p:cNvPr>
          <p:cNvSpPr txBox="1"/>
          <p:nvPr/>
        </p:nvSpPr>
        <p:spPr>
          <a:xfrm>
            <a:off x="203190" y="979917"/>
            <a:ext cx="3198705" cy="338554"/>
          </a:xfrm>
          <a:prstGeom prst="rect">
            <a:avLst/>
          </a:prstGeom>
          <a:solidFill>
            <a:schemeClr val="accent1">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60-cm long discharge capillary</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6964299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6860341</TotalTime>
  <Words>1008</Words>
  <Application>Microsoft Office PowerPoint</Application>
  <PresentationFormat>Widescreen</PresentationFormat>
  <Paragraphs>244</Paragraphs>
  <Slides>14</Slides>
  <Notes>5</Notes>
  <HiddenSlides>0</HiddenSlides>
  <MMClips>2</MMClips>
  <ScaleCrop>false</ScaleCrop>
  <HeadingPairs>
    <vt:vector size="8" baseType="variant">
      <vt:variant>
        <vt:lpstr>Caratteri utilizzati</vt:lpstr>
      </vt:variant>
      <vt:variant>
        <vt:i4>12</vt:i4>
      </vt:variant>
      <vt:variant>
        <vt:lpstr>Tema</vt:lpstr>
      </vt:variant>
      <vt:variant>
        <vt:i4>3</vt:i4>
      </vt:variant>
      <vt:variant>
        <vt:lpstr>Server OLE incorporati</vt:lpstr>
      </vt:variant>
      <vt:variant>
        <vt:i4>1</vt:i4>
      </vt:variant>
      <vt:variant>
        <vt:lpstr>Titoli diapositive</vt:lpstr>
      </vt:variant>
      <vt:variant>
        <vt:i4>14</vt:i4>
      </vt:variant>
    </vt:vector>
  </HeadingPairs>
  <TitlesOfParts>
    <vt:vector size="30" baseType="lpstr">
      <vt:lpstr>Microsoft JhengHei</vt:lpstr>
      <vt:lpstr>Microsoft JhengHei UI Light</vt:lpstr>
      <vt:lpstr>Abadi</vt:lpstr>
      <vt:lpstr>-apple-system</vt:lpstr>
      <vt:lpstr>Arial</vt:lpstr>
      <vt:lpstr>Calibri</vt:lpstr>
      <vt:lpstr>Calibri Light</vt:lpstr>
      <vt:lpstr>Cambria Math</vt:lpstr>
      <vt:lpstr>Eras Light ITC</vt:lpstr>
      <vt:lpstr>NimbusRomNo9L-Regu</vt:lpstr>
      <vt:lpstr>Source Sans Pro</vt:lpstr>
      <vt:lpstr>Wingdings</vt:lpstr>
      <vt:lpstr>Office Theme</vt:lpstr>
      <vt:lpstr>1_Office Theme</vt:lpstr>
      <vt:lpstr>2_Office Theme</vt:lpstr>
      <vt:lpstr>Equation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Angelo Biagioni</dc:creator>
  <cp:lastModifiedBy>Angelo Biagioni</cp:lastModifiedBy>
  <cp:revision>1135</cp:revision>
  <dcterms:created xsi:type="dcterms:W3CDTF">2021-04-11T10:01:08Z</dcterms:created>
  <dcterms:modified xsi:type="dcterms:W3CDTF">2025-11-13T04:34:38Z</dcterms:modified>
</cp:coreProperties>
</file>