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3" r:id="rId1"/>
  </p:sldMasterIdLst>
  <p:notesMasterIdLst>
    <p:notesMasterId r:id="rId33"/>
  </p:notesMasterIdLst>
  <p:handoutMasterIdLst>
    <p:handoutMasterId r:id="rId34"/>
  </p:handoutMasterIdLst>
  <p:sldIdLst>
    <p:sldId id="263" r:id="rId2"/>
    <p:sldId id="401" r:id="rId3"/>
    <p:sldId id="480" r:id="rId4"/>
    <p:sldId id="467" r:id="rId5"/>
    <p:sldId id="466" r:id="rId6"/>
    <p:sldId id="484" r:id="rId7"/>
    <p:sldId id="486" r:id="rId8"/>
    <p:sldId id="483" r:id="rId9"/>
    <p:sldId id="487" r:id="rId10"/>
    <p:sldId id="436" r:id="rId11"/>
    <p:sldId id="457" r:id="rId12"/>
    <p:sldId id="488" r:id="rId13"/>
    <p:sldId id="469" r:id="rId14"/>
    <p:sldId id="482" r:id="rId15"/>
    <p:sldId id="470" r:id="rId16"/>
    <p:sldId id="472" r:id="rId17"/>
    <p:sldId id="468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50" r:id="rId26"/>
    <p:sldId id="383" r:id="rId27"/>
    <p:sldId id="433" r:id="rId28"/>
    <p:sldId id="464" r:id="rId29"/>
    <p:sldId id="301" r:id="rId30"/>
    <p:sldId id="481" r:id="rId31"/>
    <p:sldId id="485" r:id="rId3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728">
          <p15:clr>
            <a:srgbClr val="A4A3A4"/>
          </p15:clr>
        </p15:guide>
        <p15:guide id="3" orient="horz" pos="336">
          <p15:clr>
            <a:srgbClr val="A4A3A4"/>
          </p15:clr>
        </p15:guide>
        <p15:guide id="4" orient="horz" pos="552">
          <p15:clr>
            <a:srgbClr val="A4A3A4"/>
          </p15:clr>
        </p15:guide>
        <p15:guide id="5" orient="horz" pos="3984">
          <p15:clr>
            <a:srgbClr val="A4A3A4"/>
          </p15:clr>
        </p15:guide>
        <p15:guide id="6" pos="3840">
          <p15:clr>
            <a:srgbClr val="A4A3A4"/>
          </p15:clr>
        </p15:guide>
        <p15:guide id="7" pos="1979">
          <p15:clr>
            <a:srgbClr val="A4A3A4"/>
          </p15:clr>
        </p15:guide>
        <p15:guide id="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2D418A-D1D2-EB07-F6EA-BE16159C8D7F}" name="Leandro Intelisano" initials="LI" userId="52bcb719ef253aa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C44"/>
    <a:srgbClr val="BB0B3F"/>
    <a:srgbClr val="81082B"/>
    <a:srgbClr val="BEBEBE"/>
    <a:srgbClr val="C2C2C2"/>
    <a:srgbClr val="BBBBBB"/>
    <a:srgbClr val="4472C4"/>
    <a:srgbClr val="000000"/>
    <a:srgbClr val="982E44"/>
    <a:srgbClr val="727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07" autoAdjust="0"/>
    <p:restoredTop sz="88982" autoAdjust="0"/>
  </p:normalViewPr>
  <p:slideViewPr>
    <p:cSldViewPr>
      <p:cViewPr varScale="1">
        <p:scale>
          <a:sx n="120" d="100"/>
          <a:sy n="120" d="100"/>
        </p:scale>
        <p:origin x="1048" y="184"/>
      </p:cViewPr>
      <p:guideLst>
        <p:guide orient="horz" pos="2160"/>
        <p:guide orient="horz" pos="1728"/>
        <p:guide orient="horz" pos="336"/>
        <p:guide orient="horz" pos="552"/>
        <p:guide orient="horz" pos="3984"/>
        <p:guide pos="3840"/>
        <p:guide pos="1979"/>
        <p:guide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3FB7911-1E72-ADF6-A317-F4D6DCDF29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E3DACDB-E050-EB86-E966-A743D42E0F4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CD58F03-6368-CC8E-112D-D5C11B3E015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357577A-7579-5B1C-173B-F55A593E64F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F347D9-1906-4BBA-B2B8-85AC7E54CD0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882BF30-3A41-1222-FD47-2BECFD2E126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336871-C4FB-3C26-9BC0-11492831F2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4A43EC5-CF92-A795-EF7C-690FC4FA964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B57C140B-A9C2-CAB1-4AEE-5DAB17CE41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6CED912-DDA5-ADD2-8EAB-195083EA949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A92B774F-EEF8-95CF-5D98-876E63BBA6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947A26F-B259-4E38-AFD4-8B0E049FA89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446304DC-F435-BE1C-28A1-34AB607408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06BBEB-01C8-4FA4-AA6A-AE46566BA8C5}" type="slidenum">
              <a:rPr lang="it-IT" altLang="it-IT" smtClean="0"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E7B7750D-BD73-2803-4889-005EF919B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AC2165F0-D765-E23A-B3BB-A0BA99788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27F73-5727-3450-38F1-4B56134D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114CF-8182-82C6-2B8B-FD0D4F278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0A908B-E8F4-ED4E-57D5-91A0524E0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Boxes from this diagram in the different slides to illustrate what the subject belongs 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7602B-C3A8-BD41-75DF-D482E3C49E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1572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A5E54-D3D4-E5EE-E70A-1B2006154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DBE38-2872-35A0-3157-985D6A9491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0270C7-256C-BC10-DEC2-E9C152167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E4EC5-E947-13FC-11E1-B6E9FF70B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5430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AD08C-214F-CFD9-98F8-7B3AEFAC1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704687-B707-025B-74DB-935BDD805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92DD6-9111-942D-0576-85AA94005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5EA53-D9B6-4C78-0943-16B30B8BC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9438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20B7-A465-C70F-1E7C-ABFB492B6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D37F92-9E10-CA48-D157-9BEBB6836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B60142-BDE1-0A32-B49A-9995860F3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81645-A8D2-7C31-2ED2-27847073D3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55385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2FE82-5E40-4DF1-03A3-F9495D34D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08A12-7DBB-BBCE-5EF3-37785859F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7B14-1863-3DD7-F76B-FC5D54A79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6AEE5-69D9-FE98-79C4-603BF11B0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7115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36BD2-8AEC-9B5F-66F2-761AC95B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68792-CA53-56E5-D7B3-FEE715AD4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18B17-038F-1608-D0F6-ED1CED6F9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93EA1-FF00-C69D-A36F-7F5209EFB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5190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59CF7-13B4-D90D-CA1C-BD9161BA0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6FE5C-6607-69E1-E9A9-2C60508A1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48840-4B1E-0ABF-C68D-4440C5B51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Boxes from this diagram in the different slides to illustrate what the subject belongs 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9EF48-4FAE-00AF-9B64-185C2ED45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5878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2F6CD-CA63-76CF-D44D-C572624B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42F6E-2DC4-6979-FDA2-F2A785DCD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AB041-DAFB-9473-59F1-668CAC78C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Say what is BCMS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1DC96-CF98-73D7-0221-A89B531E6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3095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C9C9-D056-668F-281D-7E1002F79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97D5C-317B-3AAA-C36A-3E3B6588E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1DC3B-DE55-0FBE-1A66-68F72FCAC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Say that stars are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43449-37F2-A949-FD8D-0FEA62AA6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2588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618DA-A63D-F5C0-2DE6-A3C9EF199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8AAEA-647F-3965-EBCB-B6AB596F2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F688AC-309E-5B6E-D40C-962AD198E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2351E-4024-FF8C-22D1-B362BC791F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1561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4332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F6FE-104C-2BAD-A757-741EC098B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92E9FD-CC0A-FAE4-A0FF-B4BD79F88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C6C61-D020-F71E-7C58-D3ADB6101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053CF-DC12-5565-DD82-3ED2C60DB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5571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C114B-AC4A-84C8-0FE5-B5705379D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C6EA7-EAAE-07F3-6056-848596E39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DA476-326A-1C39-8658-8ADBE0D67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714BB-709C-0091-7825-D21C7EEC4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699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E69DD-1C51-29A7-9498-A436467B6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720EC-98D9-8FE3-9CFA-45D36BE83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EE4E1C-6D72-4B9A-40A8-F2C6666D9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Boxes from this diagram in the different slides to illustrate what the subject belongs 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A87E9-4C60-2890-7662-0B0E8BEEA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1669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8DA44-AE37-C053-E854-4AC13B667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AD7A03-3AAD-E282-EA75-A2F7C87F8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CB5E5-16B0-1DE0-830A-2CA367230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1B631-68F1-1369-DC55-B371243FA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4526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D484-563D-DC65-87DD-6E2C6B84B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813BB2-CAF3-6CE9-DE14-DB423862E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F95B7-28F0-04C4-F9AA-554FC5168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47038-81E7-C7FB-7312-DFA9CFFAA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1966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E3B4E-997A-2082-DCBB-F3AEBA95A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8B631C-9B59-47AA-E0C7-8B94259D04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123019-EBD2-8043-482B-4B7462990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BLM systems, Layout, RF system, UX45 sketch, LHC cycle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Start-of-ramp losses, uncaptured beam,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debunching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E6BB8-0800-94BE-1A00-D13F8F46F7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385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5E7D8-809F-DBEB-F543-E74EE925D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DBB77D-5402-B2B6-5B4A-4F7A1953F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BFF03-2F75-36AE-C8A2-F399D01B3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Capture losses, IBS losses, and ADT cleaning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8532B-E11A-257D-0891-FAFAB11A5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30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3959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5D22-EAA5-A676-AC9E-EDC1C6D8C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C7F87C-7CCA-AE8C-4727-A70F61F20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AA582-F9DA-56BE-58B4-70406B145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Simplified picture of the LHC with the two rings and the experiments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the main parameters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81D9C-D2B7-808A-849C-3E4A06B55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31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451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F4538-7483-40E6-EC96-C31F0B7D5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91848-BA14-0F4B-6F83-45123BA17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48710D-3469-0179-A387-A29B0471B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Show LHC and SPS as injector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73210-7C88-1983-0238-88F4E32517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141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89D29-3871-A7C0-CE6C-60BA6227C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C63A5E-29B6-C99C-68C4-BCBF96A41C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11E00-FA60-1045-DA15-9A9B52658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Add color to equation and a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BAB0FA-271B-9F63-D23B-9054FC1F9B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050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4974-A190-17AD-DCE0-A2F58C71B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37BD44-231F-5F2A-952C-D9DB9A582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B72A9A-3250-55F1-A112-E1CDF887C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Introduce external voltage -&gt; figure below with second line of the beam-induced voltage (beam loading)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You need power to counter act this beam-induced voltage.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the LHC most of the power goes to counteracting this beam-loading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Show voltage and bucket: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beam loading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beam loading but with out CC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beam loading and CC -&gt; higher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417A-7A31-2C92-0E9B-13A2ECF91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622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74FF6-4B6F-8DF1-B218-E418E39C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916632-58A4-0774-A088-709CE1ADB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11790-64B2-6D83-DD7C-5C1CCB143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colors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26FA0-3BE6-7B0D-89CB-DEA7FF9F4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268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EE335-6C44-975A-3B24-66313B8B6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878EA-D14B-DBA1-0568-C829C99C7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8DFB3-561C-6763-0AAB-74C98DFF3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Capture losses, IBS losses, and ADT cleaning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6F02C-C743-66D0-51CF-447E782A8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6169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03E85-5ECE-6E09-32E0-4DF7A34B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FDBAAF-DD2A-E37F-84BF-C8C284ADC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CEE95-1CD4-FF64-6DDC-DC72D63C9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power w/o beam, avg power, peak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F20AA-15AD-88C9-F8D3-6E4A3DC85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0955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39E45-A844-39CF-721B-22C3D94CC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7C3BB-F71D-3554-6523-FC1C47B89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A181F4-C557-E756-3D38-7F504DF982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with power w/o beam, avg power, peak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D5B4B-1D27-0752-16E7-81465D721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A26F-B259-4E38-AFD4-8B0E049FA894}" type="slidenum">
              <a:rPr lang="it-IT" altLang="it-IT" smtClean="0"/>
              <a:pPr>
                <a:defRPr/>
              </a:pPr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312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EF67-89D2-8D2D-638E-E85D0822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45110-DEB6-B2CC-5C3A-DB196C6B5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AB42B-FCB9-C894-3777-37D35F13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C06FE640-5738-430E-9B65-7F75C7387FFB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658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8C4D4-2159-8DD7-34A7-CA55563B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0A292-01BB-25E2-7270-CE2C2259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E7A52-E711-9070-6688-76E351CB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22C07D0E-B3CC-49A3-9C57-D8F084DAB501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67508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04337-7061-1DD9-BF17-7945C85E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87CB-E0CC-4931-97F9-65CCECC2D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B2FF2-752D-F719-E615-1ED4A0FE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7CF73047-473C-4DD8-AC2B-94D1AA989693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28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4D6A3-E305-FC5B-FEC7-F90508ED0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EE6A7-F65B-8A52-CF01-7703B16C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0AD1-7448-8D22-5428-FECA10A6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8E5E1B58-625B-4A5A-BEE1-47159114FC09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139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758D8-C199-8ECF-A54F-A834E344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6A054-99A5-1430-0028-C7FCAEF81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8182-EC1A-0901-0E77-64F8A37E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81A69AA1-FD28-41F8-8F2E-B171A694A280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187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128D9C-F5A5-8F6C-8C93-F2D41FE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B838FC-F1F5-6068-A3CA-E9A2529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354EFC-C405-EC17-18F8-6AF250E4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58B7FE57-800B-406C-BA92-404F4D9E79B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0256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B50C84-9D44-37F9-5BA9-8570B0B26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3F04C2-B070-4FAA-8AF6-6B12676E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446135-B5D0-BB48-6F99-72689585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C41B8D4B-06F3-471C-A799-8FBB8C933350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726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3EE1D0-2079-4CA3-44B9-15285042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F7A941-6C1A-0A1C-279B-C7991ECE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0FFB6C-0EF8-3C65-7BFF-2DA11923C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2C7FE856-920A-48C7-93DA-A2BDD93D50E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8529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BBA2DF-2F94-0707-B6DB-400B5DD2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6DE436-12B3-0ADD-A1C7-A2210137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6907EEF-8D0A-3F6E-63DE-339DA0D3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9BF31332-CF73-488E-9894-936FC12F7D76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52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9D8EBE-D035-5C96-E0B3-B4BEAEE13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DBE456-3C54-8EB6-BD7A-D839E5C4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EE6478-A63F-031A-A18E-322FF026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BBDDB54D-A9F6-4969-B6B2-BC0E28DA2340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420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2BFF02-DB03-8614-DDF7-DAA4E24E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57B494-338F-A74D-1658-91161B15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722C70-D3D2-6090-BE62-E05622FF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EA94FB0C-27F8-415D-80BE-E237DE0D8731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317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1C0ADBE-7F19-2369-618A-73047D7A61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F7B9CCD-E887-2DB5-CE5E-C308C4652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00E1F-39F6-8432-722C-AB8823818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CH" altLang="it-IT"/>
              <a:t>12/11/2025</a:t>
            </a:r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CB75D-D82B-C2DE-C53F-37DEB89EB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 altLang="it-IT"/>
              <a:t>B. E. Karlsen-Bæck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581FE-2947-91D1-3C82-C8A75573A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8555EFE6-E001-49EA-978C-E4DA591D298F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.emf"/><Relationship Id="rId7" Type="http://schemas.openxmlformats.org/officeDocument/2006/relationships/image" Target="../media/image7.png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9" Type="http://schemas.openxmlformats.org/officeDocument/2006/relationships/image" Target="../media/image9.png"/><Relationship Id="rId1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108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>
            <a:extLst>
              <a:ext uri="{FF2B5EF4-FFF2-40B4-BE49-F238E27FC236}">
                <a16:creationId xmlns:a16="http://schemas.microsoft.com/office/drawing/2014/main" id="{D4C4F0CC-2E6C-6C79-66E0-55C021F1AB82}"/>
              </a:ext>
            </a:extLst>
          </p:cNvPr>
          <p:cNvSpPr>
            <a:spLocks noChangeArrowheads="1"/>
          </p:cNvSpPr>
          <p:nvPr/>
        </p:nvSpPr>
        <p:spPr>
          <a:xfrm>
            <a:off x="1800225" y="198438"/>
            <a:ext cx="7032625" cy="5810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>
            <a:normAutofit fontScale="60000" lnSpcReduction="20000"/>
          </a:bodyPr>
          <a:lstStyle/>
          <a:p>
            <a:pPr defTabSz="9144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it-IT" sz="36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Longitudinal Beam Dynamics at Highest Intensity in the Super Proton Synchrotron</a:t>
            </a:r>
            <a:endParaRPr lang="it-IT" altLang="it-IT" sz="36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2035CC07-6323-9C30-BBDE-45508DB51B7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67138" y="795338"/>
            <a:ext cx="6138862" cy="685800"/>
          </a:xfrm>
        </p:spPr>
        <p:txBody>
          <a:bodyPr/>
          <a:lstStyle/>
          <a:p>
            <a:pPr algn="l" eaLnBrk="1" hangingPunct="1"/>
            <a:endParaRPr lang="it-IT" altLang="it-IT" sz="1800" dirty="0"/>
          </a:p>
        </p:txBody>
      </p:sp>
      <p:sp>
        <p:nvSpPr>
          <p:cNvPr id="34827" name="Rectangle 11">
            <a:extLst>
              <a:ext uri="{FF2B5EF4-FFF2-40B4-BE49-F238E27FC236}">
                <a16:creationId xmlns:a16="http://schemas.microsoft.com/office/drawing/2014/main" id="{0CC8447A-0C55-249C-FC4B-14F983CA9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-15082"/>
            <a:ext cx="12192000" cy="2940026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latin typeface="+mn-lt"/>
            </a:endParaRPr>
          </a:p>
        </p:txBody>
      </p:sp>
      <p:sp>
        <p:nvSpPr>
          <p:cNvPr id="4101" name="Rettangolo 1">
            <a:extLst>
              <a:ext uri="{FF2B5EF4-FFF2-40B4-BE49-F238E27FC236}">
                <a16:creationId xmlns:a16="http://schemas.microsoft.com/office/drawing/2014/main" id="{6D3D9CC8-5230-A927-917E-C0CC448B0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628775"/>
            <a:ext cx="1439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2" name="Rettangolo 2">
            <a:extLst>
              <a:ext uri="{FF2B5EF4-FFF2-40B4-BE49-F238E27FC236}">
                <a16:creationId xmlns:a16="http://schemas.microsoft.com/office/drawing/2014/main" id="{4BDE62B7-8741-E030-7C05-30C8CC09D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268413"/>
            <a:ext cx="49688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3" name="Rettangolo 4">
            <a:extLst>
              <a:ext uri="{FF2B5EF4-FFF2-40B4-BE49-F238E27FC236}">
                <a16:creationId xmlns:a16="http://schemas.microsoft.com/office/drawing/2014/main" id="{60EB46D5-AB89-BC55-C05C-9CD55B505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1420813"/>
            <a:ext cx="49688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4" name="Rettangolo 5">
            <a:extLst>
              <a:ext uri="{FF2B5EF4-FFF2-40B4-BE49-F238E27FC236}">
                <a16:creationId xmlns:a16="http://schemas.microsoft.com/office/drawing/2014/main" id="{828CA219-A3FE-DA58-B07D-25F737CB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773238"/>
            <a:ext cx="4457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5" name="Rettangolo 6">
            <a:extLst>
              <a:ext uri="{FF2B5EF4-FFF2-40B4-BE49-F238E27FC236}">
                <a16:creationId xmlns:a16="http://schemas.microsoft.com/office/drawing/2014/main" id="{BCDFF715-82CA-BC82-B294-D70990E63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925638"/>
            <a:ext cx="4457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6" name="Rettangolo 11">
            <a:extLst>
              <a:ext uri="{FF2B5EF4-FFF2-40B4-BE49-F238E27FC236}">
                <a16:creationId xmlns:a16="http://schemas.microsoft.com/office/drawing/2014/main" id="{E03B85EB-52FD-996E-17EF-5475300DC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5" y="2743200"/>
            <a:ext cx="2054225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7" name="Rettangolo 12">
            <a:extLst>
              <a:ext uri="{FF2B5EF4-FFF2-40B4-BE49-F238E27FC236}">
                <a16:creationId xmlns:a16="http://schemas.microsoft.com/office/drawing/2014/main" id="{97C3256C-9C86-354F-72C4-883029DED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1268413"/>
            <a:ext cx="165576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8" name="Rettangolo 13">
            <a:extLst>
              <a:ext uri="{FF2B5EF4-FFF2-40B4-BE49-F238E27FC236}">
                <a16:creationId xmlns:a16="http://schemas.microsoft.com/office/drawing/2014/main" id="{D23B8021-D3E1-A6B5-CE6D-E507DEB8B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420813"/>
            <a:ext cx="34559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09" name="Rettangolo 14">
            <a:extLst>
              <a:ext uri="{FF2B5EF4-FFF2-40B4-BE49-F238E27FC236}">
                <a16:creationId xmlns:a16="http://schemas.microsoft.com/office/drawing/2014/main" id="{6A685C32-FB90-14C7-F39B-C4E3CD1D8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628775"/>
            <a:ext cx="265747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10" name="Rettangolo 15">
            <a:extLst>
              <a:ext uri="{FF2B5EF4-FFF2-40B4-BE49-F238E27FC236}">
                <a16:creationId xmlns:a16="http://schemas.microsoft.com/office/drawing/2014/main" id="{41748218-A55E-4F06-F2C6-4EAA23927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1420813"/>
            <a:ext cx="33940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11" name="Rettangolo 16">
            <a:extLst>
              <a:ext uri="{FF2B5EF4-FFF2-40B4-BE49-F238E27FC236}">
                <a16:creationId xmlns:a16="http://schemas.microsoft.com/office/drawing/2014/main" id="{9CB3850F-7EAC-CC3D-6584-2E70FF1B1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1573213"/>
            <a:ext cx="445928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12" name="Rectangle 11">
            <a:extLst>
              <a:ext uri="{FF2B5EF4-FFF2-40B4-BE49-F238E27FC236}">
                <a16:creationId xmlns:a16="http://schemas.microsoft.com/office/drawing/2014/main" id="{3CE5C26A-5C4A-6F3F-43DD-C03510849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444750"/>
            <a:ext cx="2771775" cy="1035050"/>
          </a:xfrm>
          <a:prstGeom prst="rect">
            <a:avLst/>
          </a:prstGeom>
          <a:solidFill>
            <a:srgbClr val="0067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9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115" name="CasellaDiTesto 4">
            <a:extLst>
              <a:ext uri="{FF2B5EF4-FFF2-40B4-BE49-F238E27FC236}">
                <a16:creationId xmlns:a16="http://schemas.microsoft.com/office/drawing/2014/main" id="{1F91C7D4-1C11-C759-5301-013102038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4981575"/>
            <a:ext cx="53285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Supervisors</a:t>
            </a:r>
            <a:r>
              <a:rPr lang="it-IT" altLang="it-IT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Prof. M. Migliorati &amp; Dr. H. </a:t>
            </a:r>
            <a:r>
              <a:rPr lang="it-IT" altLang="it-IT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Timko</a:t>
            </a:r>
            <a:endParaRPr lang="it-IT" altLang="it-IT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" name="CasellaDiTesto 5">
            <a:extLst>
              <a:ext uri="{FF2B5EF4-FFF2-40B4-BE49-F238E27FC236}">
                <a16:creationId xmlns:a16="http://schemas.microsoft.com/office/drawing/2014/main" id="{DDB92102-7CD9-CEE4-5C55-C6559DECC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4981575"/>
            <a:ext cx="4510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it-IT" altLang="it-IT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candidate: Birk Emil Karlsen-Bæck</a:t>
            </a:r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CBC62941-7550-8388-76F2-B42FA5FD89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5440" y="449377"/>
            <a:ext cx="10297144" cy="707886"/>
          </a:xfrm>
        </p:spPr>
        <p:txBody>
          <a:bodyPr rot="0" spcFirstLastPara="0" vertOverflow="overflow" horzOverflow="overflow" wrap="square" spcCol="0" rtlCol="0" fromWordArt="0" anchor="t" forceAA="0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LHC Injection Dynamics for the HL-LHC Era</a:t>
            </a:r>
            <a:endParaRPr lang="it-IT" sz="40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BE68-E3D8-8563-1807-925CCBB3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10" y="3501008"/>
            <a:ext cx="3816424" cy="1422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F36B4-56EE-C0EE-7E7E-3106A7C76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3506378"/>
            <a:ext cx="1362782" cy="1362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70F42-7FDD-7F8B-C5D9-F8BF80F12E80}"/>
              </a:ext>
            </a:extLst>
          </p:cNvPr>
          <p:cNvSpPr txBox="1"/>
          <p:nvPr/>
        </p:nvSpPr>
        <p:spPr>
          <a:xfrm>
            <a:off x="3175" y="6444044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XXXVIII Ph.D. School in Accelerator Physics –  3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Year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Seminar 12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/11/2025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927A2-E370-5295-E549-35021C08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8BDD7E0-38CC-08C0-1EBB-069744C08721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AB9CFCB8-5C4D-1657-005C-2CDB266E8E6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3F4A2ADB-9D16-D3F9-6826-37C8803C39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BBA7E742-5816-9C54-48DE-E86FF4B0BB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10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0D85BC6-C61D-4663-BE7C-5EB329931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the Project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A84B36-0F7D-2418-ED15-99BE72EA1489}"/>
              </a:ext>
            </a:extLst>
          </p:cNvPr>
          <p:cNvSpPr/>
          <p:nvPr/>
        </p:nvSpPr>
        <p:spPr>
          <a:xfrm>
            <a:off x="4871864" y="2498068"/>
            <a:ext cx="2448272" cy="1008112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A524B-71BA-8708-267C-211246CEE796}"/>
              </a:ext>
            </a:extLst>
          </p:cNvPr>
          <p:cNvSpPr txBox="1"/>
          <p:nvPr/>
        </p:nvSpPr>
        <p:spPr>
          <a:xfrm>
            <a:off x="4883969" y="2577098"/>
            <a:ext cx="2424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The HL-LHC 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Operational Scenario</a:t>
            </a:r>
            <a:endParaRPr lang="en-GB" b="1" dirty="0">
              <a:solidFill>
                <a:srgbClr val="81082B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8A8D8D-B3F0-BA35-52EC-6B208A22E5F4}"/>
              </a:ext>
            </a:extLst>
          </p:cNvPr>
          <p:cNvSpPr/>
          <p:nvPr/>
        </p:nvSpPr>
        <p:spPr>
          <a:xfrm>
            <a:off x="479376" y="1023534"/>
            <a:ext cx="1722710" cy="749282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2F6CF-6908-23BD-D6E4-7DF522234455}"/>
              </a:ext>
            </a:extLst>
          </p:cNvPr>
          <p:cNvSpPr txBox="1"/>
          <p:nvPr/>
        </p:nvSpPr>
        <p:spPr>
          <a:xfrm>
            <a:off x="582191" y="1052736"/>
            <a:ext cx="1551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RF Hardware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Operation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FF6A48-0BDE-A272-F14D-15B044FF43ED}"/>
              </a:ext>
            </a:extLst>
          </p:cNvPr>
          <p:cNvSpPr/>
          <p:nvPr/>
        </p:nvSpPr>
        <p:spPr>
          <a:xfrm>
            <a:off x="9992829" y="1169378"/>
            <a:ext cx="1722710" cy="891470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ABF09B-CC5C-06F9-DE14-4B7E3811DB82}"/>
              </a:ext>
            </a:extLst>
          </p:cNvPr>
          <p:cNvSpPr txBox="1"/>
          <p:nvPr/>
        </p:nvSpPr>
        <p:spPr>
          <a:xfrm>
            <a:off x="10011069" y="1291287"/>
            <a:ext cx="1686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Measurement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Campaign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4A500B-B451-4AFB-B49C-79DAF10AD110}"/>
              </a:ext>
            </a:extLst>
          </p:cNvPr>
          <p:cNvSpPr/>
          <p:nvPr/>
        </p:nvSpPr>
        <p:spPr>
          <a:xfrm>
            <a:off x="5234645" y="5334834"/>
            <a:ext cx="1722710" cy="860956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691F6-E9AC-73CA-70C8-6372FC86D71A}"/>
              </a:ext>
            </a:extLst>
          </p:cNvPr>
          <p:cNvSpPr txBox="1"/>
          <p:nvPr/>
        </p:nvSpPr>
        <p:spPr>
          <a:xfrm>
            <a:off x="5431779" y="5420961"/>
            <a:ext cx="1328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Simulation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Campaign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9410FC-4078-F029-F0B2-76BB681FA206}"/>
              </a:ext>
            </a:extLst>
          </p:cNvPr>
          <p:cNvSpPr/>
          <p:nvPr/>
        </p:nvSpPr>
        <p:spPr>
          <a:xfrm>
            <a:off x="2783632" y="962185"/>
            <a:ext cx="1722710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B3D30-A08A-EF84-3ED2-9932255093F6}"/>
              </a:ext>
            </a:extLst>
          </p:cNvPr>
          <p:cNvSpPr txBox="1"/>
          <p:nvPr/>
        </p:nvSpPr>
        <p:spPr>
          <a:xfrm>
            <a:off x="3024465" y="1007150"/>
            <a:ext cx="124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Calibration of </a:t>
            </a:r>
          </a:p>
          <a:p>
            <a:pPr algn="ctr"/>
            <a:r>
              <a:rPr lang="en-GB" sz="1400" dirty="0"/>
              <a:t>RF parameters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3A6F7A-B66D-DA91-2B11-9B249644023D}"/>
              </a:ext>
            </a:extLst>
          </p:cNvPr>
          <p:cNvSpPr/>
          <p:nvPr/>
        </p:nvSpPr>
        <p:spPr>
          <a:xfrm>
            <a:off x="119336" y="2874077"/>
            <a:ext cx="1493983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891438-3CD8-1874-68ED-480981DF9A42}"/>
              </a:ext>
            </a:extLst>
          </p:cNvPr>
          <p:cNvSpPr txBox="1"/>
          <p:nvPr/>
        </p:nvSpPr>
        <p:spPr>
          <a:xfrm>
            <a:off x="207912" y="2905780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Half-detuning</a:t>
            </a:r>
          </a:p>
          <a:p>
            <a:pPr algn="ctr"/>
            <a:r>
              <a:rPr lang="en-GB" sz="1400" dirty="0"/>
              <a:t>Optimization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2160A0F-CFC3-7622-A885-0CCE53E143F8}"/>
              </a:ext>
            </a:extLst>
          </p:cNvPr>
          <p:cNvSpPr/>
          <p:nvPr/>
        </p:nvSpPr>
        <p:spPr>
          <a:xfrm>
            <a:off x="3598861" y="2213491"/>
            <a:ext cx="1022029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F19D78-3CFA-C990-DCA7-7A8DCCBCD4C2}"/>
              </a:ext>
            </a:extLst>
          </p:cNvPr>
          <p:cNvSpPr txBox="1"/>
          <p:nvPr/>
        </p:nvSpPr>
        <p:spPr>
          <a:xfrm>
            <a:off x="3668089" y="2258456"/>
            <a:ext cx="86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RF Power</a:t>
            </a:r>
          </a:p>
          <a:p>
            <a:pPr algn="ctr"/>
            <a:r>
              <a:rPr lang="en-GB" sz="1400" dirty="0"/>
              <a:t>Margins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CEB194-419D-7326-87FB-32229ACAFF4A}"/>
              </a:ext>
            </a:extLst>
          </p:cNvPr>
          <p:cNvSpPr/>
          <p:nvPr/>
        </p:nvSpPr>
        <p:spPr>
          <a:xfrm>
            <a:off x="6702866" y="917220"/>
            <a:ext cx="1337350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12D0A-29C4-E805-3E99-5ABD26B6EE51}"/>
              </a:ext>
            </a:extLst>
          </p:cNvPr>
          <p:cNvSpPr txBox="1"/>
          <p:nvPr/>
        </p:nvSpPr>
        <p:spPr>
          <a:xfrm>
            <a:off x="6768843" y="969151"/>
            <a:ext cx="120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High-intensity</a:t>
            </a:r>
          </a:p>
          <a:p>
            <a:pPr algn="ctr"/>
            <a:r>
              <a:rPr lang="en-GB" sz="1400" dirty="0"/>
              <a:t>MDs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A724D3-7925-7449-3AFB-54EA697F86B9}"/>
              </a:ext>
            </a:extLst>
          </p:cNvPr>
          <p:cNvSpPr/>
          <p:nvPr/>
        </p:nvSpPr>
        <p:spPr>
          <a:xfrm>
            <a:off x="7467118" y="2258456"/>
            <a:ext cx="1509202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8B4B53-19A2-7E1E-426F-5816FFE74A35}"/>
              </a:ext>
            </a:extLst>
          </p:cNvPr>
          <p:cNvSpPr txBox="1"/>
          <p:nvPr/>
        </p:nvSpPr>
        <p:spPr>
          <a:xfrm>
            <a:off x="7542207" y="2283433"/>
            <a:ext cx="135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Minimum RF </a:t>
            </a:r>
          </a:p>
          <a:p>
            <a:pPr algn="ctr"/>
            <a:r>
              <a:rPr lang="en-GB" sz="1400" dirty="0"/>
              <a:t>Capture Voltage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DE7C01F-895C-72EC-36BD-C558704AF2AC}"/>
              </a:ext>
            </a:extLst>
          </p:cNvPr>
          <p:cNvSpPr/>
          <p:nvPr/>
        </p:nvSpPr>
        <p:spPr>
          <a:xfrm>
            <a:off x="6698182" y="3573227"/>
            <a:ext cx="1990106" cy="67953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0D075D-5070-720B-744D-9DAF1AFAAD56}"/>
              </a:ext>
            </a:extLst>
          </p:cNvPr>
          <p:cNvSpPr txBox="1"/>
          <p:nvPr/>
        </p:nvSpPr>
        <p:spPr>
          <a:xfrm>
            <a:off x="6801292" y="3600574"/>
            <a:ext cx="1783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Losses at</a:t>
            </a:r>
          </a:p>
          <a:p>
            <a:pPr algn="ctr"/>
            <a:r>
              <a:rPr lang="en-GB" sz="1400" dirty="0"/>
              <a:t>The Start of the Ramp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DE7C38B-6F13-F402-46DC-BA6014EA7AD7}"/>
              </a:ext>
            </a:extLst>
          </p:cNvPr>
          <p:cNvSpPr/>
          <p:nvPr/>
        </p:nvSpPr>
        <p:spPr>
          <a:xfrm>
            <a:off x="1788579" y="4231121"/>
            <a:ext cx="1990106" cy="67953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676308-875A-28B3-7B53-FC176BCB35E4}"/>
              </a:ext>
            </a:extLst>
          </p:cNvPr>
          <p:cNvSpPr txBox="1"/>
          <p:nvPr/>
        </p:nvSpPr>
        <p:spPr>
          <a:xfrm>
            <a:off x="2042887" y="4293096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Modelling of LLRF</a:t>
            </a:r>
          </a:p>
          <a:p>
            <a:pPr algn="ctr"/>
            <a:r>
              <a:rPr lang="en-GB" sz="1400" dirty="0"/>
              <a:t>Control Loops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507D256-2A25-F7D6-BC4C-829E9DB35275}"/>
              </a:ext>
            </a:extLst>
          </p:cNvPr>
          <p:cNvSpPr/>
          <p:nvPr/>
        </p:nvSpPr>
        <p:spPr>
          <a:xfrm>
            <a:off x="1654583" y="1927098"/>
            <a:ext cx="1493983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586E5B-D794-4D12-772B-CB13892F8E06}"/>
              </a:ext>
            </a:extLst>
          </p:cNvPr>
          <p:cNvSpPr txBox="1"/>
          <p:nvPr/>
        </p:nvSpPr>
        <p:spPr>
          <a:xfrm>
            <a:off x="1743159" y="1958801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Pre-detuning</a:t>
            </a:r>
          </a:p>
          <a:p>
            <a:pPr algn="ctr"/>
            <a:r>
              <a:rPr lang="en-GB" sz="1400" dirty="0"/>
              <a:t>At Injection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D497A4-36C0-6C2D-78E9-8A8FD42CF0CC}"/>
              </a:ext>
            </a:extLst>
          </p:cNvPr>
          <p:cNvSpPr/>
          <p:nvPr/>
        </p:nvSpPr>
        <p:spPr>
          <a:xfrm>
            <a:off x="8767250" y="4851763"/>
            <a:ext cx="1232533" cy="67953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73B758-5FFE-09BF-4066-9466026F3FB3}"/>
              </a:ext>
            </a:extLst>
          </p:cNvPr>
          <p:cNvSpPr txBox="1"/>
          <p:nvPr/>
        </p:nvSpPr>
        <p:spPr>
          <a:xfrm>
            <a:off x="8909934" y="4904702"/>
            <a:ext cx="996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Intra-beam</a:t>
            </a:r>
          </a:p>
          <a:p>
            <a:pPr algn="ctr"/>
            <a:r>
              <a:rPr lang="en-GB" sz="1400" dirty="0"/>
              <a:t>Scattering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B147253-75D7-D8C8-9341-07611F882403}"/>
              </a:ext>
            </a:extLst>
          </p:cNvPr>
          <p:cNvSpPr/>
          <p:nvPr/>
        </p:nvSpPr>
        <p:spPr>
          <a:xfrm>
            <a:off x="10024951" y="2869248"/>
            <a:ext cx="1401500" cy="89147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8E0BCA-728C-1CA3-A6A7-6B0E910DE0D8}"/>
              </a:ext>
            </a:extLst>
          </p:cNvPr>
          <p:cNvSpPr txBox="1"/>
          <p:nvPr/>
        </p:nvSpPr>
        <p:spPr>
          <a:xfrm>
            <a:off x="10064984" y="2940357"/>
            <a:ext cx="1328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Operational </a:t>
            </a:r>
          </a:p>
          <a:p>
            <a:pPr algn="ctr"/>
            <a:r>
              <a:rPr lang="en-GB" sz="1400" dirty="0"/>
              <a:t>Beam Evolution</a:t>
            </a:r>
          </a:p>
          <a:p>
            <a:pPr algn="ctr"/>
            <a:r>
              <a:rPr lang="en-GB" sz="1400" dirty="0"/>
              <a:t>At flat-bottom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ADB81DE-D877-8A8A-FC7F-C65018858634}"/>
              </a:ext>
            </a:extLst>
          </p:cNvPr>
          <p:cNvCxnSpPr/>
          <p:nvPr/>
        </p:nvCxnSpPr>
        <p:spPr>
          <a:xfrm>
            <a:off x="1743159" y="1772816"/>
            <a:ext cx="176377" cy="226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C546A71-249B-CD79-AEBA-7F21509E9F45}"/>
              </a:ext>
            </a:extLst>
          </p:cNvPr>
          <p:cNvCxnSpPr/>
          <p:nvPr/>
        </p:nvCxnSpPr>
        <p:spPr>
          <a:xfrm flipH="1">
            <a:off x="911424" y="1772816"/>
            <a:ext cx="72008" cy="1033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F6A5F45-D7B9-EA8C-EF48-B544C3C3C069}"/>
              </a:ext>
            </a:extLst>
          </p:cNvPr>
          <p:cNvCxnSpPr>
            <a:endCxn id="13" idx="2"/>
          </p:cNvCxnSpPr>
          <p:nvPr/>
        </p:nvCxnSpPr>
        <p:spPr>
          <a:xfrm flipV="1">
            <a:off x="2279576" y="1268760"/>
            <a:ext cx="504056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654C5D-D50D-35BA-D73E-7A880A25BBB7}"/>
              </a:ext>
            </a:extLst>
          </p:cNvPr>
          <p:cNvCxnSpPr/>
          <p:nvPr/>
        </p:nvCxnSpPr>
        <p:spPr>
          <a:xfrm flipH="1" flipV="1">
            <a:off x="3524383" y="4904702"/>
            <a:ext cx="1635513" cy="75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29FE672-6CE7-6DF5-8E8C-7E6E72B733B4}"/>
              </a:ext>
            </a:extLst>
          </p:cNvPr>
          <p:cNvCxnSpPr>
            <a:cxnSpLocks/>
          </p:cNvCxnSpPr>
          <p:nvPr/>
        </p:nvCxnSpPr>
        <p:spPr>
          <a:xfrm>
            <a:off x="3935760" y="1575335"/>
            <a:ext cx="102840" cy="593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2D28BB3-A76B-E503-7F95-9EC935D98C03}"/>
              </a:ext>
            </a:extLst>
          </p:cNvPr>
          <p:cNvCxnSpPr/>
          <p:nvPr/>
        </p:nvCxnSpPr>
        <p:spPr>
          <a:xfrm>
            <a:off x="3003735" y="2482021"/>
            <a:ext cx="520648" cy="58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481F6FB-269C-744A-61FF-01C800BC752C}"/>
              </a:ext>
            </a:extLst>
          </p:cNvPr>
          <p:cNvCxnSpPr/>
          <p:nvPr/>
        </p:nvCxnSpPr>
        <p:spPr>
          <a:xfrm flipH="1" flipV="1">
            <a:off x="1343472" y="3487227"/>
            <a:ext cx="699415" cy="765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B454A78-2AD3-054E-B132-546CD780A3B9}"/>
              </a:ext>
            </a:extLst>
          </p:cNvPr>
          <p:cNvCxnSpPr/>
          <p:nvPr/>
        </p:nvCxnSpPr>
        <p:spPr>
          <a:xfrm flipH="1" flipV="1">
            <a:off x="2495600" y="2636912"/>
            <a:ext cx="144016" cy="1486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3744738-7A48-A8EA-D561-4BCC29B92BDD}"/>
              </a:ext>
            </a:extLst>
          </p:cNvPr>
          <p:cNvCxnSpPr/>
          <p:nvPr/>
        </p:nvCxnSpPr>
        <p:spPr>
          <a:xfrm flipV="1">
            <a:off x="3287688" y="2905780"/>
            <a:ext cx="490997" cy="121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D02ECAA-C63D-5B24-7A2D-73E99A418B61}"/>
              </a:ext>
            </a:extLst>
          </p:cNvPr>
          <p:cNvCxnSpPr/>
          <p:nvPr/>
        </p:nvCxnSpPr>
        <p:spPr>
          <a:xfrm flipV="1">
            <a:off x="3863752" y="4005064"/>
            <a:ext cx="2736304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6DA07B7-8DE1-3489-41A5-16F89B920A11}"/>
              </a:ext>
            </a:extLst>
          </p:cNvPr>
          <p:cNvCxnSpPr/>
          <p:nvPr/>
        </p:nvCxnSpPr>
        <p:spPr>
          <a:xfrm flipV="1">
            <a:off x="7104112" y="5334834"/>
            <a:ext cx="1584176" cy="39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B8210D6-0B2A-25B8-D24A-2D465395CE1D}"/>
              </a:ext>
            </a:extLst>
          </p:cNvPr>
          <p:cNvCxnSpPr/>
          <p:nvPr/>
        </p:nvCxnSpPr>
        <p:spPr>
          <a:xfrm flipH="1" flipV="1">
            <a:off x="8328248" y="4252766"/>
            <a:ext cx="570485" cy="651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4" name="Straight Arrow Connector 11263">
            <a:extLst>
              <a:ext uri="{FF2B5EF4-FFF2-40B4-BE49-F238E27FC236}">
                <a16:creationId xmlns:a16="http://schemas.microsoft.com/office/drawing/2014/main" id="{C87DD486-E25E-1ECC-BC26-C8CDAA894187}"/>
              </a:ext>
            </a:extLst>
          </p:cNvPr>
          <p:cNvCxnSpPr/>
          <p:nvPr/>
        </p:nvCxnSpPr>
        <p:spPr>
          <a:xfrm flipV="1">
            <a:off x="9696400" y="3760718"/>
            <a:ext cx="648072" cy="1091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6" name="Straight Arrow Connector 11265">
            <a:extLst>
              <a:ext uri="{FF2B5EF4-FFF2-40B4-BE49-F238E27FC236}">
                <a16:creationId xmlns:a16="http://schemas.microsoft.com/office/drawing/2014/main" id="{7E598DD7-9F9F-A66A-3A7D-7A69BB8E58A5}"/>
              </a:ext>
            </a:extLst>
          </p:cNvPr>
          <p:cNvCxnSpPr/>
          <p:nvPr/>
        </p:nvCxnSpPr>
        <p:spPr>
          <a:xfrm flipH="1">
            <a:off x="8767250" y="3429000"/>
            <a:ext cx="1225579" cy="331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1" name="Straight Arrow Connector 11270">
            <a:extLst>
              <a:ext uri="{FF2B5EF4-FFF2-40B4-BE49-F238E27FC236}">
                <a16:creationId xmlns:a16="http://schemas.microsoft.com/office/drawing/2014/main" id="{DAF6F089-097D-0510-CB64-61FFCCAFA935}"/>
              </a:ext>
            </a:extLst>
          </p:cNvPr>
          <p:cNvCxnSpPr/>
          <p:nvPr/>
        </p:nvCxnSpPr>
        <p:spPr>
          <a:xfrm>
            <a:off x="4620890" y="2708920"/>
            <a:ext cx="250974" cy="9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3" name="Straight Arrow Connector 11272">
            <a:extLst>
              <a:ext uri="{FF2B5EF4-FFF2-40B4-BE49-F238E27FC236}">
                <a16:creationId xmlns:a16="http://schemas.microsoft.com/office/drawing/2014/main" id="{921BCAC7-295B-2B7D-88BF-695873B4ECA2}"/>
              </a:ext>
            </a:extLst>
          </p:cNvPr>
          <p:cNvCxnSpPr/>
          <p:nvPr/>
        </p:nvCxnSpPr>
        <p:spPr>
          <a:xfrm flipH="1" flipV="1">
            <a:off x="7104112" y="3356992"/>
            <a:ext cx="144016" cy="216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Arrow Connector 11274">
            <a:extLst>
              <a:ext uri="{FF2B5EF4-FFF2-40B4-BE49-F238E27FC236}">
                <a16:creationId xmlns:a16="http://schemas.microsoft.com/office/drawing/2014/main" id="{BFBD15DE-195F-B3DD-1D41-FADC745C53A4}"/>
              </a:ext>
            </a:extLst>
          </p:cNvPr>
          <p:cNvCxnSpPr/>
          <p:nvPr/>
        </p:nvCxnSpPr>
        <p:spPr>
          <a:xfrm flipH="1">
            <a:off x="7320136" y="2708920"/>
            <a:ext cx="146982" cy="9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7" name="Straight Arrow Connector 11276">
            <a:extLst>
              <a:ext uri="{FF2B5EF4-FFF2-40B4-BE49-F238E27FC236}">
                <a16:creationId xmlns:a16="http://schemas.microsoft.com/office/drawing/2014/main" id="{84D722EC-00EF-9847-9062-DB51ABB21E66}"/>
              </a:ext>
            </a:extLst>
          </p:cNvPr>
          <p:cNvCxnSpPr/>
          <p:nvPr/>
        </p:nvCxnSpPr>
        <p:spPr>
          <a:xfrm flipH="1">
            <a:off x="8976320" y="1844824"/>
            <a:ext cx="1016509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9" name="Straight Arrow Connector 11278">
            <a:extLst>
              <a:ext uri="{FF2B5EF4-FFF2-40B4-BE49-F238E27FC236}">
                <a16:creationId xmlns:a16="http://schemas.microsoft.com/office/drawing/2014/main" id="{ADC9C3E8-2CF2-1433-2185-5CE16AB4C536}"/>
              </a:ext>
            </a:extLst>
          </p:cNvPr>
          <p:cNvCxnSpPr/>
          <p:nvPr/>
        </p:nvCxnSpPr>
        <p:spPr>
          <a:xfrm flipH="1">
            <a:off x="4620890" y="1412776"/>
            <a:ext cx="2077292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1" name="Straight Arrow Connector 11280">
            <a:extLst>
              <a:ext uri="{FF2B5EF4-FFF2-40B4-BE49-F238E27FC236}">
                <a16:creationId xmlns:a16="http://schemas.microsoft.com/office/drawing/2014/main" id="{ABAFE031-83DF-F192-A995-04C2572A093F}"/>
              </a:ext>
            </a:extLst>
          </p:cNvPr>
          <p:cNvCxnSpPr/>
          <p:nvPr/>
        </p:nvCxnSpPr>
        <p:spPr>
          <a:xfrm>
            <a:off x="7680176" y="1575335"/>
            <a:ext cx="216024" cy="638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3" name="Straight Arrow Connector 11282">
            <a:extLst>
              <a:ext uri="{FF2B5EF4-FFF2-40B4-BE49-F238E27FC236}">
                <a16:creationId xmlns:a16="http://schemas.microsoft.com/office/drawing/2014/main" id="{DCF202B5-5521-ED2E-3D68-604DFA73A215}"/>
              </a:ext>
            </a:extLst>
          </p:cNvPr>
          <p:cNvCxnSpPr/>
          <p:nvPr/>
        </p:nvCxnSpPr>
        <p:spPr>
          <a:xfrm flipH="1" flipV="1">
            <a:off x="8153400" y="1291287"/>
            <a:ext cx="1753410" cy="201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5" name="Straight Arrow Connector 11284">
            <a:extLst>
              <a:ext uri="{FF2B5EF4-FFF2-40B4-BE49-F238E27FC236}">
                <a16:creationId xmlns:a16="http://schemas.microsoft.com/office/drawing/2014/main" id="{A015FE79-2790-91E7-0052-D36D8CBAE6C4}"/>
              </a:ext>
            </a:extLst>
          </p:cNvPr>
          <p:cNvCxnSpPr/>
          <p:nvPr/>
        </p:nvCxnSpPr>
        <p:spPr>
          <a:xfrm flipH="1">
            <a:off x="10776520" y="2168526"/>
            <a:ext cx="72008" cy="613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7" name="Straight Arrow Connector 11286">
            <a:extLst>
              <a:ext uri="{FF2B5EF4-FFF2-40B4-BE49-F238E27FC236}">
                <a16:creationId xmlns:a16="http://schemas.microsoft.com/office/drawing/2014/main" id="{BA420368-0321-AD06-83F9-594C5AC52549}"/>
              </a:ext>
            </a:extLst>
          </p:cNvPr>
          <p:cNvCxnSpPr/>
          <p:nvPr/>
        </p:nvCxnSpPr>
        <p:spPr>
          <a:xfrm flipH="1" flipV="1">
            <a:off x="8909934" y="2757786"/>
            <a:ext cx="1072266" cy="311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1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DB2FC-9DC4-21CF-1153-AFF55D920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81B371D-60B8-77C7-437E-C9FED1DD1CAD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D238B286-035D-5966-A0D6-AE445B54AA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69E7F22D-2B19-3831-ECCF-427336B78C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A6B61EF6-70CB-61AB-21DE-15FFCC5941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11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35C6E38-66F3-13C2-ED5C-CC1D43AAC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the Project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6B041E-EC6D-0DB1-99F1-F4B4B6EE13C4}"/>
              </a:ext>
            </a:extLst>
          </p:cNvPr>
          <p:cNvSpPr/>
          <p:nvPr/>
        </p:nvSpPr>
        <p:spPr>
          <a:xfrm>
            <a:off x="4871864" y="2498068"/>
            <a:ext cx="2448272" cy="1008112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B3AEBA-D655-9EF4-7392-533B23841FF4}"/>
              </a:ext>
            </a:extLst>
          </p:cNvPr>
          <p:cNvSpPr txBox="1"/>
          <p:nvPr/>
        </p:nvSpPr>
        <p:spPr>
          <a:xfrm>
            <a:off x="4883969" y="2577098"/>
            <a:ext cx="2424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The HL-LHC 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Operational Scenario</a:t>
            </a:r>
            <a:endParaRPr lang="en-GB" b="1" dirty="0">
              <a:solidFill>
                <a:srgbClr val="81082B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7A1D4E-2C88-0E91-8262-97DAD4891355}"/>
              </a:ext>
            </a:extLst>
          </p:cNvPr>
          <p:cNvSpPr/>
          <p:nvPr/>
        </p:nvSpPr>
        <p:spPr>
          <a:xfrm>
            <a:off x="9992829" y="1169378"/>
            <a:ext cx="1722710" cy="891470"/>
          </a:xfrm>
          <a:prstGeom prst="ellipse">
            <a:avLst/>
          </a:prstGeom>
          <a:noFill/>
          <a:ln w="25400">
            <a:solidFill>
              <a:srgbClr val="81082B">
                <a:alpha val="29412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C4A267-E092-DC23-49C9-8FB5A1FED2A9}"/>
              </a:ext>
            </a:extLst>
          </p:cNvPr>
          <p:cNvSpPr txBox="1"/>
          <p:nvPr/>
        </p:nvSpPr>
        <p:spPr>
          <a:xfrm>
            <a:off x="10011069" y="1291287"/>
            <a:ext cx="1686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Measurement</a:t>
            </a:r>
          </a:p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Campaign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AE5655-6B1F-376B-AF94-F1B825334E4D}"/>
              </a:ext>
            </a:extLst>
          </p:cNvPr>
          <p:cNvSpPr/>
          <p:nvPr/>
        </p:nvSpPr>
        <p:spPr>
          <a:xfrm>
            <a:off x="5234645" y="5334834"/>
            <a:ext cx="1722710" cy="860956"/>
          </a:xfrm>
          <a:prstGeom prst="ellipse">
            <a:avLst/>
          </a:prstGeom>
          <a:noFill/>
          <a:ln w="25400">
            <a:solidFill>
              <a:srgbClr val="81082B">
                <a:alpha val="29412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EB52F-6010-DDFB-7E9B-806A165D35AD}"/>
              </a:ext>
            </a:extLst>
          </p:cNvPr>
          <p:cNvSpPr txBox="1"/>
          <p:nvPr/>
        </p:nvSpPr>
        <p:spPr>
          <a:xfrm>
            <a:off x="5431779" y="5420961"/>
            <a:ext cx="1328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Simulation</a:t>
            </a:r>
          </a:p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Campaign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915F07-94C4-C6BC-3272-6F0DACC36A44}"/>
              </a:ext>
            </a:extLst>
          </p:cNvPr>
          <p:cNvSpPr/>
          <p:nvPr/>
        </p:nvSpPr>
        <p:spPr>
          <a:xfrm>
            <a:off x="2783632" y="962185"/>
            <a:ext cx="1722710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3538F-2FF4-110B-9081-83D55F224D93}"/>
              </a:ext>
            </a:extLst>
          </p:cNvPr>
          <p:cNvSpPr txBox="1"/>
          <p:nvPr/>
        </p:nvSpPr>
        <p:spPr>
          <a:xfrm>
            <a:off x="3024465" y="1007150"/>
            <a:ext cx="124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Calibration of </a:t>
            </a:r>
          </a:p>
          <a:p>
            <a:pPr algn="ctr"/>
            <a:r>
              <a:rPr lang="en-GB" sz="1400" dirty="0"/>
              <a:t>RF parameters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40F6FA-FA82-0569-6966-66853C00F5F1}"/>
              </a:ext>
            </a:extLst>
          </p:cNvPr>
          <p:cNvSpPr/>
          <p:nvPr/>
        </p:nvSpPr>
        <p:spPr>
          <a:xfrm>
            <a:off x="119336" y="2874077"/>
            <a:ext cx="1493983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402D9-D519-FE14-DA3A-68964C3A09E9}"/>
              </a:ext>
            </a:extLst>
          </p:cNvPr>
          <p:cNvSpPr txBox="1"/>
          <p:nvPr/>
        </p:nvSpPr>
        <p:spPr>
          <a:xfrm>
            <a:off x="207912" y="2905780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Half-detuning</a:t>
            </a:r>
          </a:p>
          <a:p>
            <a:pPr algn="ctr"/>
            <a:r>
              <a:rPr lang="en-GB" sz="1400" dirty="0"/>
              <a:t>Optimization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0F7879-909C-1D5A-A981-EFC7DC069151}"/>
              </a:ext>
            </a:extLst>
          </p:cNvPr>
          <p:cNvSpPr/>
          <p:nvPr/>
        </p:nvSpPr>
        <p:spPr>
          <a:xfrm>
            <a:off x="3598861" y="2213491"/>
            <a:ext cx="1022029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B03B98-F423-9116-BB48-AD6081FD1CC9}"/>
              </a:ext>
            </a:extLst>
          </p:cNvPr>
          <p:cNvSpPr txBox="1"/>
          <p:nvPr/>
        </p:nvSpPr>
        <p:spPr>
          <a:xfrm>
            <a:off x="3668089" y="2258456"/>
            <a:ext cx="86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RF Power</a:t>
            </a:r>
          </a:p>
          <a:p>
            <a:pPr algn="ctr"/>
            <a:r>
              <a:rPr lang="en-GB" sz="1400" dirty="0"/>
              <a:t>Margins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65B58E7-B6C5-8C03-93B8-58E86C058293}"/>
              </a:ext>
            </a:extLst>
          </p:cNvPr>
          <p:cNvSpPr/>
          <p:nvPr/>
        </p:nvSpPr>
        <p:spPr>
          <a:xfrm>
            <a:off x="6702866" y="917220"/>
            <a:ext cx="1337350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CE2689-2DD7-1EFF-334F-FFCE6444D13A}"/>
              </a:ext>
            </a:extLst>
          </p:cNvPr>
          <p:cNvSpPr txBox="1"/>
          <p:nvPr/>
        </p:nvSpPr>
        <p:spPr>
          <a:xfrm>
            <a:off x="6768843" y="969151"/>
            <a:ext cx="120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High-intensity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MDs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A44CB4-2236-0D39-4B36-FE42E96D768A}"/>
              </a:ext>
            </a:extLst>
          </p:cNvPr>
          <p:cNvSpPr/>
          <p:nvPr/>
        </p:nvSpPr>
        <p:spPr>
          <a:xfrm>
            <a:off x="7467118" y="2258456"/>
            <a:ext cx="1509202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F58D87-70D9-D07A-BF74-5C799A0EDD51}"/>
              </a:ext>
            </a:extLst>
          </p:cNvPr>
          <p:cNvSpPr txBox="1"/>
          <p:nvPr/>
        </p:nvSpPr>
        <p:spPr>
          <a:xfrm>
            <a:off x="7542207" y="2283433"/>
            <a:ext cx="135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Minimum RF 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Capture Voltage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B1E7E10-BF01-51BE-CE4C-12B18AB7B063}"/>
              </a:ext>
            </a:extLst>
          </p:cNvPr>
          <p:cNvSpPr/>
          <p:nvPr/>
        </p:nvSpPr>
        <p:spPr>
          <a:xfrm>
            <a:off x="6698182" y="3573227"/>
            <a:ext cx="1990106" cy="679539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365D08-2C2E-2FE4-6401-E95D59691923}"/>
              </a:ext>
            </a:extLst>
          </p:cNvPr>
          <p:cNvSpPr txBox="1"/>
          <p:nvPr/>
        </p:nvSpPr>
        <p:spPr>
          <a:xfrm>
            <a:off x="6801292" y="3600574"/>
            <a:ext cx="1783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Beam Losses at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The Start of the Ramp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0713D6-3119-ACDA-DEDC-16C2A6EC53A4}"/>
              </a:ext>
            </a:extLst>
          </p:cNvPr>
          <p:cNvSpPr/>
          <p:nvPr/>
        </p:nvSpPr>
        <p:spPr>
          <a:xfrm>
            <a:off x="1788579" y="4231121"/>
            <a:ext cx="1990106" cy="679539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C76F7A-C388-3D4B-2A9E-BCEAB61807C9}"/>
              </a:ext>
            </a:extLst>
          </p:cNvPr>
          <p:cNvSpPr txBox="1"/>
          <p:nvPr/>
        </p:nvSpPr>
        <p:spPr>
          <a:xfrm>
            <a:off x="2042887" y="4293096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Modelling of LLRF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Control Loops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3DFDFCD-72CC-75B8-4D57-A767CD9B6B49}"/>
              </a:ext>
            </a:extLst>
          </p:cNvPr>
          <p:cNvSpPr/>
          <p:nvPr/>
        </p:nvSpPr>
        <p:spPr>
          <a:xfrm>
            <a:off x="1654583" y="1927098"/>
            <a:ext cx="1493983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D7E57D-1A7B-BA82-B482-2BFF8750B1C7}"/>
              </a:ext>
            </a:extLst>
          </p:cNvPr>
          <p:cNvSpPr txBox="1"/>
          <p:nvPr/>
        </p:nvSpPr>
        <p:spPr>
          <a:xfrm>
            <a:off x="1743159" y="1958801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Pre-detuning</a:t>
            </a:r>
          </a:p>
          <a:p>
            <a:pPr algn="ctr"/>
            <a:r>
              <a:rPr lang="en-GB" sz="1400" dirty="0"/>
              <a:t>At Injection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2996B28-0313-034B-9990-8495F337F236}"/>
              </a:ext>
            </a:extLst>
          </p:cNvPr>
          <p:cNvSpPr/>
          <p:nvPr/>
        </p:nvSpPr>
        <p:spPr>
          <a:xfrm>
            <a:off x="8767250" y="4851763"/>
            <a:ext cx="1232533" cy="679539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1F231B-3186-4088-1895-26277F719AB4}"/>
              </a:ext>
            </a:extLst>
          </p:cNvPr>
          <p:cNvSpPr txBox="1"/>
          <p:nvPr/>
        </p:nvSpPr>
        <p:spPr>
          <a:xfrm>
            <a:off x="8909934" y="4904702"/>
            <a:ext cx="996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Intra-beam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Scattering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CCA6323-4069-C562-02EB-711B5113B635}"/>
              </a:ext>
            </a:extLst>
          </p:cNvPr>
          <p:cNvSpPr/>
          <p:nvPr/>
        </p:nvSpPr>
        <p:spPr>
          <a:xfrm>
            <a:off x="10024951" y="2869248"/>
            <a:ext cx="1401500" cy="89147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B9AA6F-E9BA-3C33-A449-C3C734EB24E2}"/>
              </a:ext>
            </a:extLst>
          </p:cNvPr>
          <p:cNvSpPr txBox="1"/>
          <p:nvPr/>
        </p:nvSpPr>
        <p:spPr>
          <a:xfrm>
            <a:off x="10064984" y="2940357"/>
            <a:ext cx="1328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Operational 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Beam Evolution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At flat-bottom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439E8FA-7B8A-D84E-D608-CDD552846C09}"/>
              </a:ext>
            </a:extLst>
          </p:cNvPr>
          <p:cNvCxnSpPr/>
          <p:nvPr/>
        </p:nvCxnSpPr>
        <p:spPr>
          <a:xfrm>
            <a:off x="1743159" y="1772816"/>
            <a:ext cx="176377" cy="226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31E48EF-F2EC-092A-7D78-6951BC10ADF6}"/>
              </a:ext>
            </a:extLst>
          </p:cNvPr>
          <p:cNvCxnSpPr/>
          <p:nvPr/>
        </p:nvCxnSpPr>
        <p:spPr>
          <a:xfrm flipH="1">
            <a:off x="911424" y="1772816"/>
            <a:ext cx="72008" cy="1033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DFA37C-165D-1BE8-AA04-48B52F2391AA}"/>
              </a:ext>
            </a:extLst>
          </p:cNvPr>
          <p:cNvCxnSpPr>
            <a:endCxn id="13" idx="2"/>
          </p:cNvCxnSpPr>
          <p:nvPr/>
        </p:nvCxnSpPr>
        <p:spPr>
          <a:xfrm flipV="1">
            <a:off x="2279576" y="1268760"/>
            <a:ext cx="504056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B8EFD63-F1C4-FAB2-E5B3-23A7534A301B}"/>
              </a:ext>
            </a:extLst>
          </p:cNvPr>
          <p:cNvCxnSpPr/>
          <p:nvPr/>
        </p:nvCxnSpPr>
        <p:spPr>
          <a:xfrm flipH="1" flipV="1">
            <a:off x="3524383" y="4904702"/>
            <a:ext cx="1635513" cy="75654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B0B7BC-61A0-F099-8661-6DDB6FE94527}"/>
              </a:ext>
            </a:extLst>
          </p:cNvPr>
          <p:cNvCxnSpPr>
            <a:cxnSpLocks/>
          </p:cNvCxnSpPr>
          <p:nvPr/>
        </p:nvCxnSpPr>
        <p:spPr>
          <a:xfrm>
            <a:off x="3935760" y="1575335"/>
            <a:ext cx="102840" cy="593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6D55B6E-6B7D-B1DE-046A-032CBE60644C}"/>
              </a:ext>
            </a:extLst>
          </p:cNvPr>
          <p:cNvCxnSpPr/>
          <p:nvPr/>
        </p:nvCxnSpPr>
        <p:spPr>
          <a:xfrm>
            <a:off x="3003735" y="2482021"/>
            <a:ext cx="520648" cy="58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4A008F0-2E30-99C5-A576-2C2B72AA53BD}"/>
              </a:ext>
            </a:extLst>
          </p:cNvPr>
          <p:cNvCxnSpPr/>
          <p:nvPr/>
        </p:nvCxnSpPr>
        <p:spPr>
          <a:xfrm flipH="1" flipV="1">
            <a:off x="1343472" y="3487227"/>
            <a:ext cx="699415" cy="765539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2B8B2C2-3F20-E1F4-BDA9-4EA92D6800CE}"/>
              </a:ext>
            </a:extLst>
          </p:cNvPr>
          <p:cNvCxnSpPr/>
          <p:nvPr/>
        </p:nvCxnSpPr>
        <p:spPr>
          <a:xfrm flipH="1" flipV="1">
            <a:off x="2495600" y="2636912"/>
            <a:ext cx="144016" cy="1486882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616C533-CC52-D894-116C-47042A2E50C5}"/>
              </a:ext>
            </a:extLst>
          </p:cNvPr>
          <p:cNvCxnSpPr/>
          <p:nvPr/>
        </p:nvCxnSpPr>
        <p:spPr>
          <a:xfrm flipV="1">
            <a:off x="3287688" y="2905780"/>
            <a:ext cx="490997" cy="121801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60946B-8223-5B93-5DD0-03285A469A16}"/>
              </a:ext>
            </a:extLst>
          </p:cNvPr>
          <p:cNvCxnSpPr/>
          <p:nvPr/>
        </p:nvCxnSpPr>
        <p:spPr>
          <a:xfrm flipV="1">
            <a:off x="3863752" y="4005064"/>
            <a:ext cx="2736304" cy="50405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86B1743-06DD-17E2-769E-8B6FBF10DBC5}"/>
              </a:ext>
            </a:extLst>
          </p:cNvPr>
          <p:cNvCxnSpPr/>
          <p:nvPr/>
        </p:nvCxnSpPr>
        <p:spPr>
          <a:xfrm flipV="1">
            <a:off x="7104112" y="5334834"/>
            <a:ext cx="1584176" cy="398422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CB6A2D6-307A-EFAA-5E11-5A566BA4740B}"/>
              </a:ext>
            </a:extLst>
          </p:cNvPr>
          <p:cNvCxnSpPr/>
          <p:nvPr/>
        </p:nvCxnSpPr>
        <p:spPr>
          <a:xfrm flipH="1" flipV="1">
            <a:off x="8328248" y="4252766"/>
            <a:ext cx="570485" cy="65193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4" name="Straight Arrow Connector 11263">
            <a:extLst>
              <a:ext uri="{FF2B5EF4-FFF2-40B4-BE49-F238E27FC236}">
                <a16:creationId xmlns:a16="http://schemas.microsoft.com/office/drawing/2014/main" id="{4FC70C50-0AA6-65EB-1EBA-E7AE9AA17B90}"/>
              </a:ext>
            </a:extLst>
          </p:cNvPr>
          <p:cNvCxnSpPr/>
          <p:nvPr/>
        </p:nvCxnSpPr>
        <p:spPr>
          <a:xfrm flipV="1">
            <a:off x="9696400" y="3760718"/>
            <a:ext cx="648072" cy="1091045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6" name="Straight Arrow Connector 11265">
            <a:extLst>
              <a:ext uri="{FF2B5EF4-FFF2-40B4-BE49-F238E27FC236}">
                <a16:creationId xmlns:a16="http://schemas.microsoft.com/office/drawing/2014/main" id="{46D6296E-F6B0-5BEF-3BC3-CAB5E18847B7}"/>
              </a:ext>
            </a:extLst>
          </p:cNvPr>
          <p:cNvCxnSpPr/>
          <p:nvPr/>
        </p:nvCxnSpPr>
        <p:spPr>
          <a:xfrm flipH="1">
            <a:off x="8767250" y="3429000"/>
            <a:ext cx="1225579" cy="331718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1" name="Straight Arrow Connector 11270">
            <a:extLst>
              <a:ext uri="{FF2B5EF4-FFF2-40B4-BE49-F238E27FC236}">
                <a16:creationId xmlns:a16="http://schemas.microsoft.com/office/drawing/2014/main" id="{BC83F645-691B-58FD-8654-D34199BF8831}"/>
              </a:ext>
            </a:extLst>
          </p:cNvPr>
          <p:cNvCxnSpPr/>
          <p:nvPr/>
        </p:nvCxnSpPr>
        <p:spPr>
          <a:xfrm>
            <a:off x="4620890" y="2708920"/>
            <a:ext cx="250974" cy="9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3" name="Straight Arrow Connector 11272">
            <a:extLst>
              <a:ext uri="{FF2B5EF4-FFF2-40B4-BE49-F238E27FC236}">
                <a16:creationId xmlns:a16="http://schemas.microsoft.com/office/drawing/2014/main" id="{BFF8AAA7-9EFC-FC56-4101-222D9ABC97EB}"/>
              </a:ext>
            </a:extLst>
          </p:cNvPr>
          <p:cNvCxnSpPr/>
          <p:nvPr/>
        </p:nvCxnSpPr>
        <p:spPr>
          <a:xfrm flipH="1" flipV="1">
            <a:off x="7104112" y="3356992"/>
            <a:ext cx="144016" cy="216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Arrow Connector 11274">
            <a:extLst>
              <a:ext uri="{FF2B5EF4-FFF2-40B4-BE49-F238E27FC236}">
                <a16:creationId xmlns:a16="http://schemas.microsoft.com/office/drawing/2014/main" id="{57CABF2F-09A4-D99B-6B2A-9843356B1ECC}"/>
              </a:ext>
            </a:extLst>
          </p:cNvPr>
          <p:cNvCxnSpPr/>
          <p:nvPr/>
        </p:nvCxnSpPr>
        <p:spPr>
          <a:xfrm flipH="1">
            <a:off x="7320136" y="2708920"/>
            <a:ext cx="146982" cy="97733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7" name="Straight Arrow Connector 11276">
            <a:extLst>
              <a:ext uri="{FF2B5EF4-FFF2-40B4-BE49-F238E27FC236}">
                <a16:creationId xmlns:a16="http://schemas.microsoft.com/office/drawing/2014/main" id="{CD9CE42A-FC45-0D2C-3E95-117CD1E44A68}"/>
              </a:ext>
            </a:extLst>
          </p:cNvPr>
          <p:cNvCxnSpPr/>
          <p:nvPr/>
        </p:nvCxnSpPr>
        <p:spPr>
          <a:xfrm flipH="1">
            <a:off x="8976320" y="1844824"/>
            <a:ext cx="1016509" cy="57606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9" name="Straight Arrow Connector 11278">
            <a:extLst>
              <a:ext uri="{FF2B5EF4-FFF2-40B4-BE49-F238E27FC236}">
                <a16:creationId xmlns:a16="http://schemas.microsoft.com/office/drawing/2014/main" id="{8A83055C-E1A8-014D-7D3C-BDFA7623B432}"/>
              </a:ext>
            </a:extLst>
          </p:cNvPr>
          <p:cNvCxnSpPr/>
          <p:nvPr/>
        </p:nvCxnSpPr>
        <p:spPr>
          <a:xfrm flipH="1">
            <a:off x="4620890" y="1412776"/>
            <a:ext cx="2077292" cy="93610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1" name="Straight Arrow Connector 11280">
            <a:extLst>
              <a:ext uri="{FF2B5EF4-FFF2-40B4-BE49-F238E27FC236}">
                <a16:creationId xmlns:a16="http://schemas.microsoft.com/office/drawing/2014/main" id="{2454F91B-FC7E-D69A-7A13-5DEFA4A99DCB}"/>
              </a:ext>
            </a:extLst>
          </p:cNvPr>
          <p:cNvCxnSpPr/>
          <p:nvPr/>
        </p:nvCxnSpPr>
        <p:spPr>
          <a:xfrm>
            <a:off x="7680176" y="1575335"/>
            <a:ext cx="216024" cy="63815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3" name="Straight Arrow Connector 11282">
            <a:extLst>
              <a:ext uri="{FF2B5EF4-FFF2-40B4-BE49-F238E27FC236}">
                <a16:creationId xmlns:a16="http://schemas.microsoft.com/office/drawing/2014/main" id="{5AF8831D-5D49-6B46-F932-506DBA5C6482}"/>
              </a:ext>
            </a:extLst>
          </p:cNvPr>
          <p:cNvCxnSpPr/>
          <p:nvPr/>
        </p:nvCxnSpPr>
        <p:spPr>
          <a:xfrm flipH="1" flipV="1">
            <a:off x="8153400" y="1291287"/>
            <a:ext cx="1753410" cy="20108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5" name="Straight Arrow Connector 11284">
            <a:extLst>
              <a:ext uri="{FF2B5EF4-FFF2-40B4-BE49-F238E27FC236}">
                <a16:creationId xmlns:a16="http://schemas.microsoft.com/office/drawing/2014/main" id="{E7C4B43E-2F80-5E87-6AC9-66042D603F57}"/>
              </a:ext>
            </a:extLst>
          </p:cNvPr>
          <p:cNvCxnSpPr/>
          <p:nvPr/>
        </p:nvCxnSpPr>
        <p:spPr>
          <a:xfrm flipH="1">
            <a:off x="10776520" y="2168526"/>
            <a:ext cx="72008" cy="613150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7" name="Straight Arrow Connector 11286">
            <a:extLst>
              <a:ext uri="{FF2B5EF4-FFF2-40B4-BE49-F238E27FC236}">
                <a16:creationId xmlns:a16="http://schemas.microsoft.com/office/drawing/2014/main" id="{1C405DE5-73C0-4FB4-C783-D49F529D6B60}"/>
              </a:ext>
            </a:extLst>
          </p:cNvPr>
          <p:cNvCxnSpPr/>
          <p:nvPr/>
        </p:nvCxnSpPr>
        <p:spPr>
          <a:xfrm flipH="1" flipV="1">
            <a:off x="8909934" y="2757786"/>
            <a:ext cx="1072266" cy="31117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54B02F7-6E7B-2389-D941-A702CBCC2F04}"/>
              </a:ext>
            </a:extLst>
          </p:cNvPr>
          <p:cNvSpPr/>
          <p:nvPr/>
        </p:nvSpPr>
        <p:spPr>
          <a:xfrm>
            <a:off x="479376" y="1023534"/>
            <a:ext cx="1722710" cy="749282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4BEFE-D07C-4612-19EB-F8966805B8A3}"/>
              </a:ext>
            </a:extLst>
          </p:cNvPr>
          <p:cNvSpPr txBox="1"/>
          <p:nvPr/>
        </p:nvSpPr>
        <p:spPr>
          <a:xfrm>
            <a:off x="582191" y="1052736"/>
            <a:ext cx="1551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RF Hardware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3590615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86F60-5505-B525-07AF-995ECA291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351EEC7-AC27-A1F8-1321-7313E1584964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89444C8B-F2EE-34BF-B0DA-EEFCE04C60E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1AFC669F-3AA2-3E19-F443-40B91DAB05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349C9E80-F126-23FC-19A5-A12025547D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FAE7664-5597-519A-E193-E87D38977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Optimisations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B5693-4173-3B0D-350C-481B32CCE466}"/>
              </a:ext>
            </a:extLst>
          </p:cNvPr>
          <p:cNvSpPr txBox="1"/>
          <p:nvPr/>
        </p:nvSpPr>
        <p:spPr>
          <a:xfrm>
            <a:off x="479376" y="1208227"/>
            <a:ext cx="511378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/>
              <a:t>Optimization of half-detuning [8]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Used to be manual but is now almost automatic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Algorithm developed to detect power in beam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Automatic optimization of LHC RF working point in half-detuning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/>
          </a:p>
          <a:p>
            <a:r>
              <a:rPr lang="en-CH" sz="2000" b="1" dirty="0"/>
              <a:t>Pre-detuning at injection [8,9]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P</a:t>
            </a:r>
            <a:r>
              <a:rPr lang="en-GB" dirty="0"/>
              <a:t>r</a:t>
            </a:r>
            <a:r>
              <a:rPr lang="en-CH" dirty="0"/>
              <a:t>e-detune RF cavities in anticipation of beam loading from first long bunch trains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Scans performed in operation and recreated in simulation using BLonD [10]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0B050"/>
                </a:solidFill>
              </a:rPr>
              <a:t>Is projected to reduce peak power of first long train injection for HL-LHC by almost 3 times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3DCC9-E394-922F-8CE9-C6E988AB1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697657"/>
            <a:ext cx="3312368" cy="2648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F0A4EC-B347-80FA-7C1B-872E154E6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3311592"/>
            <a:ext cx="4673116" cy="29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A5F72-885A-8CF8-FD50-F7F78743D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3FDBC37-5DC0-1613-E13B-61F53BD8CABB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F072F128-4B8A-9E96-811E-36AC6EE7AA1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2C3E850E-2367-A74D-DBBF-4AEA5CA0E0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EA909550-EEFC-774C-18F0-53BED86FCB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A7EEBB2-994F-66BB-2B0B-000833058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of the RF Voltage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A3DD2-5C56-4FD1-2DE9-A7CD8C5FE088}"/>
              </a:ext>
            </a:extLst>
          </p:cNvPr>
          <p:cNvSpPr txBox="1"/>
          <p:nvPr/>
        </p:nvSpPr>
        <p:spPr>
          <a:xfrm>
            <a:off x="407368" y="820048"/>
            <a:ext cx="658011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rgbClr val="FF0000"/>
                </a:solidFill>
              </a:rPr>
              <a:t>10%</a:t>
            </a:r>
            <a:r>
              <a:rPr lang="en-CH" sz="2000" b="1" dirty="0"/>
              <a:t> uncertainty on RF voltage in the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Two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Synchrotron frequency from bunch phase oscillations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Longitudinal phase-space tomography [11,12]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First measurement in 2022 [13]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Corrections implemented in the LLRF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Confirmed with measurements in 2024 and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Simulation study using BLonD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Synchrotron frequency accurate within </a:t>
            </a:r>
            <a:r>
              <a:rPr lang="en-CH" dirty="0">
                <a:solidFill>
                  <a:srgbClr val="00B050"/>
                </a:solidFill>
              </a:rPr>
              <a:t>3%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Tomography accurate within </a:t>
            </a:r>
            <a:r>
              <a:rPr lang="en-CH" dirty="0">
                <a:solidFill>
                  <a:srgbClr val="00B050"/>
                </a:solidFill>
              </a:rPr>
              <a:t>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3982A-6F03-0B24-2414-566A0F07F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327" y="3658812"/>
            <a:ext cx="4167944" cy="25007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51E4C7-7DD0-55C6-0EC7-408C751FD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452" y="3789040"/>
            <a:ext cx="4167944" cy="2500766"/>
          </a:xfrm>
          <a:prstGeom prst="rect">
            <a:avLst/>
          </a:prstGeom>
        </p:spPr>
      </p:pic>
      <p:pic>
        <p:nvPicPr>
          <p:cNvPr id="15" name="Picture 14" descr="A close-up of a diagram&#10;&#10;AI-generated content may be incorrect.">
            <a:extLst>
              <a:ext uri="{FF2B5EF4-FFF2-40B4-BE49-F238E27FC236}">
                <a16:creationId xmlns:a16="http://schemas.microsoft.com/office/drawing/2014/main" id="{C55691C9-66E7-ABAD-0109-7666466D0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80" y="692696"/>
            <a:ext cx="5085184" cy="30511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1BA5A7-BB14-AB81-2878-7E727231A22F}"/>
                  </a:ext>
                </a:extLst>
              </p:cNvPr>
              <p:cNvSpPr txBox="1"/>
              <p:nvPr/>
            </p:nvSpPr>
            <p:spPr>
              <a:xfrm>
                <a:off x="5415378" y="3070076"/>
                <a:ext cx="1544718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1BA5A7-BB14-AB81-2878-7E727231A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5378" y="3070076"/>
                <a:ext cx="1544718" cy="602473"/>
              </a:xfrm>
              <a:prstGeom prst="rect">
                <a:avLst/>
              </a:prstGeom>
              <a:blipFill>
                <a:blip r:embed="rId6"/>
                <a:stretch>
                  <a:fillRect l="-3252" b="-187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26B225-1B1D-AFA0-E34B-8D78AEB0F400}"/>
              </a:ext>
            </a:extLst>
          </p:cNvPr>
          <p:cNvSpPr txBox="1"/>
          <p:nvPr/>
        </p:nvSpPr>
        <p:spPr>
          <a:xfrm>
            <a:off x="8360778" y="6047064"/>
            <a:ext cx="193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Results for Beam 1</a:t>
            </a:r>
          </a:p>
        </p:txBody>
      </p:sp>
    </p:spTree>
    <p:extLst>
      <p:ext uri="{BB962C8B-B14F-4D97-AF65-F5344CB8AC3E}">
        <p14:creationId xmlns:p14="http://schemas.microsoft.com/office/powerpoint/2010/main" val="318049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1B33D-EB05-453D-8771-8AEB9EEB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BFE3B1B-C02D-31F7-304B-EEF429FD064A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EC88B10D-171A-EC29-459D-97E7C1B041C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68CD564C-88A2-E8F8-042D-68C0824C7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7D3DF961-131C-AA77-1827-A2553C460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65D03B6-00F2-76BE-BAEF-C78B83FF6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64807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Calibration method of the Quality Loaded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95DCF-43D2-9AED-40A6-E034EA18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2" y="2116040"/>
            <a:ext cx="3748440" cy="2249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FFA2C-E5C3-7914-78DE-49715B70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2116040"/>
            <a:ext cx="3748440" cy="2246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440573-5CD4-921C-5FF4-EFDD196776B0}"/>
              </a:ext>
            </a:extLst>
          </p:cNvPr>
          <p:cNvSpPr txBox="1"/>
          <p:nvPr/>
        </p:nvSpPr>
        <p:spPr>
          <a:xfrm>
            <a:off x="479376" y="1916832"/>
            <a:ext cx="417646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Previously calibrated from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power and voltage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Open-loop transfer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Open-loop transfer function is very inaccurate 12% –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New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Observe the decay of voltage inside the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Only fitting a single parameter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Simulations showed that this method should be very accurate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998689B-7AFE-BBAB-0623-E04A81660D94}"/>
              </a:ext>
            </a:extLst>
          </p:cNvPr>
          <p:cNvSpPr/>
          <p:nvPr/>
        </p:nvSpPr>
        <p:spPr>
          <a:xfrm>
            <a:off x="9192344" y="764704"/>
            <a:ext cx="2880320" cy="830997"/>
          </a:xfrm>
          <a:prstGeom prst="roundRect">
            <a:avLst>
              <a:gd name="adj" fmla="val 33276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4472C4"/>
                </a:solidFill>
              </a:rPr>
              <a:t>Participated during month-long LHC hardware commissioning in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E3A41-95F8-AC1D-A521-854D3ADABDC5}"/>
              </a:ext>
            </a:extLst>
          </p:cNvPr>
          <p:cNvSpPr txBox="1"/>
          <p:nvPr/>
        </p:nvSpPr>
        <p:spPr>
          <a:xfrm>
            <a:off x="8112224" y="28361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</a:t>
            </a:r>
            <a:r>
              <a:rPr lang="en-CH" dirty="0"/>
              <a:t>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E39DDE-DEBF-6BFC-EE09-D9DE48349E61}"/>
                  </a:ext>
                </a:extLst>
              </p:cNvPr>
              <p:cNvSpPr txBox="1"/>
              <p:nvPr/>
            </p:nvSpPr>
            <p:spPr>
              <a:xfrm>
                <a:off x="4727848" y="4427506"/>
                <a:ext cx="1544718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nb-NO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nb-NO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E39DDE-DEBF-6BFC-EE09-D9DE48349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8" y="4427506"/>
                <a:ext cx="1544718" cy="602473"/>
              </a:xfrm>
              <a:prstGeom prst="rect">
                <a:avLst/>
              </a:prstGeom>
              <a:blipFill>
                <a:blip r:embed="rId5"/>
                <a:stretch>
                  <a:fillRect l="-3279" r="-820" b="-1875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81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36C5-644B-F0AF-55E3-BD914A94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BE26F83D-6C37-B23A-C20B-6D3694FAC6E3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1329E928-5DD2-7ACC-07E7-FD2F2FBDC83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55AEA0C5-E8DD-7DA0-9713-B6448CBCC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33522DFB-7AF8-CC3D-ED9B-CD1BF0AF93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3C3892B-E2AF-CA09-6CBF-C12024746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RF Power in the LHC and HL-LHC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FD922-876A-C30B-6BBB-0CA71B00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47" y="3501560"/>
            <a:ext cx="4684105" cy="2810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139B56-EBA7-11C7-8BAC-D9A4D3751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547" y="3501008"/>
            <a:ext cx="4684105" cy="2810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D22285-6C02-B052-F001-8663D7BCE08B}"/>
              </a:ext>
            </a:extLst>
          </p:cNvPr>
          <p:cNvSpPr txBox="1"/>
          <p:nvPr/>
        </p:nvSpPr>
        <p:spPr>
          <a:xfrm>
            <a:off x="1239346" y="980728"/>
            <a:ext cx="971330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Combining calibrated RF voltage and loaded quality factor without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Agrees with independent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Based on calibration of the directional couplers measuring the forward power from the klystron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Some margin is lost when the SWAP is active</a:t>
            </a:r>
            <a:endParaRPr lang="en-CH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Based on the calibrated RF power up to </a:t>
            </a:r>
            <a:r>
              <a:rPr lang="en-CH" sz="2000" b="1" dirty="0">
                <a:solidFill>
                  <a:srgbClr val="0070C0"/>
                </a:solidFill>
              </a:rPr>
              <a:t>6.5 MV </a:t>
            </a:r>
            <a:r>
              <a:rPr lang="en-CH" sz="2000" b="1" dirty="0"/>
              <a:t>could be sustained [14]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High efficiency (HE) klystrons will be installed for HL-LHC [15]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Increase of power from 300 kW to 350 kW by design -&gt; </a:t>
            </a:r>
            <a:r>
              <a:rPr lang="en-CH" dirty="0">
                <a:solidFill>
                  <a:srgbClr val="00B050"/>
                </a:solidFill>
              </a:rPr>
              <a:t>7.4 MV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15BE3D-E4E8-0316-AB6C-2ADB68793F92}"/>
                  </a:ext>
                </a:extLst>
              </p:cNvPr>
              <p:cNvSpPr txBox="1"/>
              <p:nvPr/>
            </p:nvSpPr>
            <p:spPr>
              <a:xfrm>
                <a:off x="9120336" y="2815762"/>
                <a:ext cx="1544718" cy="602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15BE3D-E4E8-0316-AB6C-2ADB68793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336" y="2815762"/>
                <a:ext cx="1544718" cy="602473"/>
              </a:xfrm>
              <a:prstGeom prst="rect">
                <a:avLst/>
              </a:prstGeom>
              <a:blipFill>
                <a:blip r:embed="rId5"/>
                <a:stretch>
                  <a:fillRect l="-3252" b="-1632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32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808C3-F399-3CAB-6D40-22CB50FB9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5A98C930-62DB-ACCC-2A1F-27EFE7AA1234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65BEE593-86EC-38DC-4DB6-4A7EDF0DB92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505ABB55-A2C0-6977-9579-5054903D10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3AD05423-57D7-9C3C-8EEC-FE4714B5B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1DEDB9F-E873-7998-1D8F-8A417200A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the Project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4D56F8-B727-44F2-1CF8-B4680E35FC3F}"/>
              </a:ext>
            </a:extLst>
          </p:cNvPr>
          <p:cNvSpPr/>
          <p:nvPr/>
        </p:nvSpPr>
        <p:spPr>
          <a:xfrm>
            <a:off x="4871864" y="2498068"/>
            <a:ext cx="2448272" cy="1008112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AA2A3-01EC-AE64-3224-06FECCDC38BC}"/>
              </a:ext>
            </a:extLst>
          </p:cNvPr>
          <p:cNvSpPr txBox="1"/>
          <p:nvPr/>
        </p:nvSpPr>
        <p:spPr>
          <a:xfrm>
            <a:off x="4883969" y="2577098"/>
            <a:ext cx="2424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The HL-LHC 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Operational Scenario</a:t>
            </a:r>
            <a:endParaRPr lang="en-GB" b="1" dirty="0">
              <a:solidFill>
                <a:srgbClr val="81082B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065074-1038-D828-89B3-8B2FDAD9DCA0}"/>
              </a:ext>
            </a:extLst>
          </p:cNvPr>
          <p:cNvSpPr/>
          <p:nvPr/>
        </p:nvSpPr>
        <p:spPr>
          <a:xfrm>
            <a:off x="9992829" y="1169378"/>
            <a:ext cx="1722710" cy="891470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5A92A-AE92-8EB9-D708-56DE7521D849}"/>
              </a:ext>
            </a:extLst>
          </p:cNvPr>
          <p:cNvSpPr txBox="1"/>
          <p:nvPr/>
        </p:nvSpPr>
        <p:spPr>
          <a:xfrm>
            <a:off x="10011069" y="1291287"/>
            <a:ext cx="1686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Measurement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Campaign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BF92A5-B4FE-C155-E43D-AB05E4884A57}"/>
              </a:ext>
            </a:extLst>
          </p:cNvPr>
          <p:cNvSpPr/>
          <p:nvPr/>
        </p:nvSpPr>
        <p:spPr>
          <a:xfrm>
            <a:off x="5234645" y="5334834"/>
            <a:ext cx="1722710" cy="860956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277A9-1D8F-E9D3-FDB0-7611FB57F4DE}"/>
              </a:ext>
            </a:extLst>
          </p:cNvPr>
          <p:cNvSpPr txBox="1"/>
          <p:nvPr/>
        </p:nvSpPr>
        <p:spPr>
          <a:xfrm>
            <a:off x="5431779" y="5420961"/>
            <a:ext cx="1328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Simulation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Campaign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4DD7CE-B156-F8B3-AEA8-19D9D59600D6}"/>
              </a:ext>
            </a:extLst>
          </p:cNvPr>
          <p:cNvSpPr/>
          <p:nvPr/>
        </p:nvSpPr>
        <p:spPr>
          <a:xfrm>
            <a:off x="2783632" y="962185"/>
            <a:ext cx="1722710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D07DA-19A3-8230-B1E3-C341519E9BCA}"/>
              </a:ext>
            </a:extLst>
          </p:cNvPr>
          <p:cNvSpPr txBox="1"/>
          <p:nvPr/>
        </p:nvSpPr>
        <p:spPr>
          <a:xfrm>
            <a:off x="3024465" y="1007150"/>
            <a:ext cx="124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BEBEBE"/>
                </a:solidFill>
              </a:rPr>
              <a:t>Calibration of </a:t>
            </a:r>
          </a:p>
          <a:p>
            <a:pPr algn="ctr"/>
            <a:r>
              <a:rPr lang="en-GB" sz="1400" dirty="0">
                <a:solidFill>
                  <a:srgbClr val="BEBEBE"/>
                </a:solidFill>
              </a:rPr>
              <a:t>RF parameters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6DD195-8D2E-CA96-8E7A-7A5A7FFAE10D}"/>
              </a:ext>
            </a:extLst>
          </p:cNvPr>
          <p:cNvSpPr/>
          <p:nvPr/>
        </p:nvSpPr>
        <p:spPr>
          <a:xfrm>
            <a:off x="119336" y="2874077"/>
            <a:ext cx="1493983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1BE0C4-DCC7-82F7-9DFA-F5B251844A14}"/>
              </a:ext>
            </a:extLst>
          </p:cNvPr>
          <p:cNvSpPr txBox="1"/>
          <p:nvPr/>
        </p:nvSpPr>
        <p:spPr>
          <a:xfrm>
            <a:off x="207912" y="2905780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BEBEBE"/>
                </a:solidFill>
              </a:rPr>
              <a:t>Half-detuning</a:t>
            </a:r>
          </a:p>
          <a:p>
            <a:pPr algn="ctr"/>
            <a:r>
              <a:rPr lang="en-GB" sz="1400" dirty="0">
                <a:solidFill>
                  <a:srgbClr val="BEBEBE"/>
                </a:solidFill>
              </a:rPr>
              <a:t>Optimization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7879C9-CBDA-037D-0499-0AB117C41807}"/>
              </a:ext>
            </a:extLst>
          </p:cNvPr>
          <p:cNvSpPr/>
          <p:nvPr/>
        </p:nvSpPr>
        <p:spPr>
          <a:xfrm>
            <a:off x="3598861" y="2213491"/>
            <a:ext cx="1022029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FC51E3-E133-DF24-9D35-8858B8853900}"/>
              </a:ext>
            </a:extLst>
          </p:cNvPr>
          <p:cNvSpPr txBox="1"/>
          <p:nvPr/>
        </p:nvSpPr>
        <p:spPr>
          <a:xfrm>
            <a:off x="3668089" y="2258456"/>
            <a:ext cx="86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BEBEBE"/>
                </a:solidFill>
              </a:rPr>
              <a:t>RF Power</a:t>
            </a:r>
          </a:p>
          <a:p>
            <a:pPr algn="ctr"/>
            <a:r>
              <a:rPr lang="en-GB" sz="1400" dirty="0">
                <a:solidFill>
                  <a:srgbClr val="BEBEBE"/>
                </a:solidFill>
              </a:rPr>
              <a:t>Margins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E32BAE-1E68-C40A-F630-99F335134C2D}"/>
              </a:ext>
            </a:extLst>
          </p:cNvPr>
          <p:cNvSpPr/>
          <p:nvPr/>
        </p:nvSpPr>
        <p:spPr>
          <a:xfrm>
            <a:off x="6702866" y="917220"/>
            <a:ext cx="1337350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83B409-EBEC-CED5-4E0D-93C604E42E1F}"/>
              </a:ext>
            </a:extLst>
          </p:cNvPr>
          <p:cNvSpPr txBox="1"/>
          <p:nvPr/>
        </p:nvSpPr>
        <p:spPr>
          <a:xfrm>
            <a:off x="6768843" y="969151"/>
            <a:ext cx="120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High-intensity</a:t>
            </a:r>
          </a:p>
          <a:p>
            <a:pPr algn="ctr"/>
            <a:r>
              <a:rPr lang="en-GB" sz="1400" dirty="0"/>
              <a:t>MDs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AE00AC-61CA-847F-3FFA-6754D1FF1A02}"/>
              </a:ext>
            </a:extLst>
          </p:cNvPr>
          <p:cNvSpPr/>
          <p:nvPr/>
        </p:nvSpPr>
        <p:spPr>
          <a:xfrm>
            <a:off x="7467118" y="2258456"/>
            <a:ext cx="1509202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A11198-B525-B1A8-BE16-41375FA23D28}"/>
              </a:ext>
            </a:extLst>
          </p:cNvPr>
          <p:cNvSpPr txBox="1"/>
          <p:nvPr/>
        </p:nvSpPr>
        <p:spPr>
          <a:xfrm>
            <a:off x="7542207" y="2283433"/>
            <a:ext cx="135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Minimum RF </a:t>
            </a:r>
          </a:p>
          <a:p>
            <a:pPr algn="ctr"/>
            <a:r>
              <a:rPr lang="en-GB" sz="1400" dirty="0"/>
              <a:t>Capture Voltage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B949FA-BF4C-2F8A-709B-1ED43439FE48}"/>
              </a:ext>
            </a:extLst>
          </p:cNvPr>
          <p:cNvSpPr/>
          <p:nvPr/>
        </p:nvSpPr>
        <p:spPr>
          <a:xfrm>
            <a:off x="6698182" y="3573227"/>
            <a:ext cx="1990106" cy="67953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C92A79-568D-8D2E-E2F8-6EB7A3788986}"/>
              </a:ext>
            </a:extLst>
          </p:cNvPr>
          <p:cNvSpPr txBox="1"/>
          <p:nvPr/>
        </p:nvSpPr>
        <p:spPr>
          <a:xfrm>
            <a:off x="6801292" y="3600574"/>
            <a:ext cx="1783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Losses at</a:t>
            </a:r>
          </a:p>
          <a:p>
            <a:pPr algn="ctr"/>
            <a:r>
              <a:rPr lang="en-GB" sz="1400" dirty="0"/>
              <a:t>The Start of the Ramp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7D981F1-8DE9-13E4-53DA-0EED1C71E9A6}"/>
              </a:ext>
            </a:extLst>
          </p:cNvPr>
          <p:cNvSpPr/>
          <p:nvPr/>
        </p:nvSpPr>
        <p:spPr>
          <a:xfrm>
            <a:off x="1788579" y="4231121"/>
            <a:ext cx="1990106" cy="67953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3A5C25-4CBF-BA4F-673D-26E3BDC790BA}"/>
              </a:ext>
            </a:extLst>
          </p:cNvPr>
          <p:cNvSpPr txBox="1"/>
          <p:nvPr/>
        </p:nvSpPr>
        <p:spPr>
          <a:xfrm>
            <a:off x="2042887" y="4293096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Modelling of LLRF</a:t>
            </a:r>
          </a:p>
          <a:p>
            <a:pPr algn="ctr"/>
            <a:r>
              <a:rPr lang="en-GB" sz="1400" dirty="0"/>
              <a:t>Control Loops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E314317-4AAD-ED7B-F837-476F54B4C14A}"/>
              </a:ext>
            </a:extLst>
          </p:cNvPr>
          <p:cNvSpPr/>
          <p:nvPr/>
        </p:nvSpPr>
        <p:spPr>
          <a:xfrm>
            <a:off x="1654583" y="1927098"/>
            <a:ext cx="1493983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EAE9E4-A320-3C4C-F772-001C329083B2}"/>
              </a:ext>
            </a:extLst>
          </p:cNvPr>
          <p:cNvSpPr txBox="1"/>
          <p:nvPr/>
        </p:nvSpPr>
        <p:spPr>
          <a:xfrm>
            <a:off x="1743159" y="1958801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BEBEBE"/>
                </a:solidFill>
              </a:rPr>
              <a:t>Pre-detuning</a:t>
            </a:r>
          </a:p>
          <a:p>
            <a:pPr algn="ctr"/>
            <a:r>
              <a:rPr lang="en-GB" sz="1400" dirty="0">
                <a:solidFill>
                  <a:srgbClr val="BEBEBE"/>
                </a:solidFill>
              </a:rPr>
              <a:t>At Injection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090E6DA-D6FE-E97E-84C7-B18CA709C6B1}"/>
              </a:ext>
            </a:extLst>
          </p:cNvPr>
          <p:cNvSpPr/>
          <p:nvPr/>
        </p:nvSpPr>
        <p:spPr>
          <a:xfrm>
            <a:off x="8767250" y="4851763"/>
            <a:ext cx="1232533" cy="67953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85FBC8-C1BC-C6FC-D7B1-A04BC0F288A8}"/>
              </a:ext>
            </a:extLst>
          </p:cNvPr>
          <p:cNvSpPr txBox="1"/>
          <p:nvPr/>
        </p:nvSpPr>
        <p:spPr>
          <a:xfrm>
            <a:off x="8909934" y="4904702"/>
            <a:ext cx="996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Intra-beam</a:t>
            </a:r>
          </a:p>
          <a:p>
            <a:pPr algn="ctr"/>
            <a:r>
              <a:rPr lang="en-GB" sz="1400" dirty="0"/>
              <a:t>Scattering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55DDE0-F6FB-EED6-21F9-B0FD856E131B}"/>
              </a:ext>
            </a:extLst>
          </p:cNvPr>
          <p:cNvSpPr/>
          <p:nvPr/>
        </p:nvSpPr>
        <p:spPr>
          <a:xfrm>
            <a:off x="10024951" y="2869248"/>
            <a:ext cx="1401500" cy="89147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F0203C-33FC-FD0D-4AA4-D3B6FAACE8BA}"/>
              </a:ext>
            </a:extLst>
          </p:cNvPr>
          <p:cNvSpPr txBox="1"/>
          <p:nvPr/>
        </p:nvSpPr>
        <p:spPr>
          <a:xfrm>
            <a:off x="10064984" y="2940357"/>
            <a:ext cx="1328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Operational </a:t>
            </a:r>
          </a:p>
          <a:p>
            <a:pPr algn="ctr"/>
            <a:r>
              <a:rPr lang="en-GB" sz="1400" dirty="0"/>
              <a:t>Beam Evolution</a:t>
            </a:r>
          </a:p>
          <a:p>
            <a:pPr algn="ctr"/>
            <a:r>
              <a:rPr lang="en-GB" sz="1400" dirty="0"/>
              <a:t>At flat-bottom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6085B80-50F2-F3F9-09C9-90B78EB41AB6}"/>
              </a:ext>
            </a:extLst>
          </p:cNvPr>
          <p:cNvCxnSpPr/>
          <p:nvPr/>
        </p:nvCxnSpPr>
        <p:spPr>
          <a:xfrm>
            <a:off x="1743159" y="1772816"/>
            <a:ext cx="176377" cy="226357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C4A13F-A0F7-CAC8-EB59-38B29EFEEFCA}"/>
              </a:ext>
            </a:extLst>
          </p:cNvPr>
          <p:cNvCxnSpPr/>
          <p:nvPr/>
        </p:nvCxnSpPr>
        <p:spPr>
          <a:xfrm flipH="1">
            <a:off x="911424" y="1772816"/>
            <a:ext cx="72008" cy="1033837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F11708-491E-9AEE-BA99-A27CE50607C9}"/>
              </a:ext>
            </a:extLst>
          </p:cNvPr>
          <p:cNvCxnSpPr>
            <a:endCxn id="13" idx="2"/>
          </p:cNvCxnSpPr>
          <p:nvPr/>
        </p:nvCxnSpPr>
        <p:spPr>
          <a:xfrm flipV="1">
            <a:off x="2279576" y="1268760"/>
            <a:ext cx="504056" cy="14401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DE84C0A-7512-2772-F11D-4E0F9B0A2D24}"/>
              </a:ext>
            </a:extLst>
          </p:cNvPr>
          <p:cNvCxnSpPr/>
          <p:nvPr/>
        </p:nvCxnSpPr>
        <p:spPr>
          <a:xfrm flipH="1" flipV="1">
            <a:off x="3524383" y="4904702"/>
            <a:ext cx="1635513" cy="75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4F6772D-B5C3-69B1-74BB-A23E292017DD}"/>
              </a:ext>
            </a:extLst>
          </p:cNvPr>
          <p:cNvCxnSpPr>
            <a:cxnSpLocks/>
          </p:cNvCxnSpPr>
          <p:nvPr/>
        </p:nvCxnSpPr>
        <p:spPr>
          <a:xfrm>
            <a:off x="3935760" y="1575335"/>
            <a:ext cx="102840" cy="593191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395BC19-116F-4B5B-8918-AF43B78C8A08}"/>
              </a:ext>
            </a:extLst>
          </p:cNvPr>
          <p:cNvCxnSpPr/>
          <p:nvPr/>
        </p:nvCxnSpPr>
        <p:spPr>
          <a:xfrm>
            <a:off x="3003735" y="2482021"/>
            <a:ext cx="520648" cy="58227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81EBB7A-BA16-6C63-7E31-04A1F7618CBA}"/>
              </a:ext>
            </a:extLst>
          </p:cNvPr>
          <p:cNvCxnSpPr/>
          <p:nvPr/>
        </p:nvCxnSpPr>
        <p:spPr>
          <a:xfrm flipH="1" flipV="1">
            <a:off x="1343472" y="3487227"/>
            <a:ext cx="699415" cy="765539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18368E7-883E-F4EC-2CE6-390B3AC416F1}"/>
              </a:ext>
            </a:extLst>
          </p:cNvPr>
          <p:cNvCxnSpPr/>
          <p:nvPr/>
        </p:nvCxnSpPr>
        <p:spPr>
          <a:xfrm flipH="1" flipV="1">
            <a:off x="2495600" y="2636912"/>
            <a:ext cx="144016" cy="1486882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C3A3188-A38F-5C1E-702B-DA78A21C5B28}"/>
              </a:ext>
            </a:extLst>
          </p:cNvPr>
          <p:cNvCxnSpPr/>
          <p:nvPr/>
        </p:nvCxnSpPr>
        <p:spPr>
          <a:xfrm flipV="1">
            <a:off x="3287688" y="2905780"/>
            <a:ext cx="490997" cy="121801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97F5C0E-B5CE-AA85-4445-FD998187E843}"/>
              </a:ext>
            </a:extLst>
          </p:cNvPr>
          <p:cNvCxnSpPr/>
          <p:nvPr/>
        </p:nvCxnSpPr>
        <p:spPr>
          <a:xfrm flipV="1">
            <a:off x="3863752" y="4005064"/>
            <a:ext cx="2736304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CBE7FC-2280-663E-B1D5-9C7C146B1751}"/>
              </a:ext>
            </a:extLst>
          </p:cNvPr>
          <p:cNvCxnSpPr/>
          <p:nvPr/>
        </p:nvCxnSpPr>
        <p:spPr>
          <a:xfrm flipV="1">
            <a:off x="7104112" y="5334834"/>
            <a:ext cx="1584176" cy="398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7E81116-C7A4-0475-547F-129EADC3E234}"/>
              </a:ext>
            </a:extLst>
          </p:cNvPr>
          <p:cNvCxnSpPr/>
          <p:nvPr/>
        </p:nvCxnSpPr>
        <p:spPr>
          <a:xfrm flipH="1" flipV="1">
            <a:off x="8328248" y="4252766"/>
            <a:ext cx="570485" cy="651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4" name="Straight Arrow Connector 11263">
            <a:extLst>
              <a:ext uri="{FF2B5EF4-FFF2-40B4-BE49-F238E27FC236}">
                <a16:creationId xmlns:a16="http://schemas.microsoft.com/office/drawing/2014/main" id="{4A7BAFA0-C6A9-12B0-CE36-4AC97E184BBE}"/>
              </a:ext>
            </a:extLst>
          </p:cNvPr>
          <p:cNvCxnSpPr/>
          <p:nvPr/>
        </p:nvCxnSpPr>
        <p:spPr>
          <a:xfrm flipV="1">
            <a:off x="9696400" y="3760718"/>
            <a:ext cx="648072" cy="1091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66" name="Straight Arrow Connector 11265">
            <a:extLst>
              <a:ext uri="{FF2B5EF4-FFF2-40B4-BE49-F238E27FC236}">
                <a16:creationId xmlns:a16="http://schemas.microsoft.com/office/drawing/2014/main" id="{4991CC2D-C148-AA13-439A-6455780B947F}"/>
              </a:ext>
            </a:extLst>
          </p:cNvPr>
          <p:cNvCxnSpPr/>
          <p:nvPr/>
        </p:nvCxnSpPr>
        <p:spPr>
          <a:xfrm flipH="1">
            <a:off x="8767250" y="3429000"/>
            <a:ext cx="1225579" cy="331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1" name="Straight Arrow Connector 11270">
            <a:extLst>
              <a:ext uri="{FF2B5EF4-FFF2-40B4-BE49-F238E27FC236}">
                <a16:creationId xmlns:a16="http://schemas.microsoft.com/office/drawing/2014/main" id="{1E11B308-94FE-E0FD-F390-67D265608382}"/>
              </a:ext>
            </a:extLst>
          </p:cNvPr>
          <p:cNvCxnSpPr/>
          <p:nvPr/>
        </p:nvCxnSpPr>
        <p:spPr>
          <a:xfrm>
            <a:off x="4620890" y="2708920"/>
            <a:ext cx="250974" cy="97733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3" name="Straight Arrow Connector 11272">
            <a:extLst>
              <a:ext uri="{FF2B5EF4-FFF2-40B4-BE49-F238E27FC236}">
                <a16:creationId xmlns:a16="http://schemas.microsoft.com/office/drawing/2014/main" id="{03EE8CF9-718E-EC78-B1C6-A1EC6100DED1}"/>
              </a:ext>
            </a:extLst>
          </p:cNvPr>
          <p:cNvCxnSpPr/>
          <p:nvPr/>
        </p:nvCxnSpPr>
        <p:spPr>
          <a:xfrm flipH="1" flipV="1">
            <a:off x="7104112" y="3356992"/>
            <a:ext cx="144016" cy="216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Arrow Connector 11274">
            <a:extLst>
              <a:ext uri="{FF2B5EF4-FFF2-40B4-BE49-F238E27FC236}">
                <a16:creationId xmlns:a16="http://schemas.microsoft.com/office/drawing/2014/main" id="{B34D0055-75AC-F9B5-724E-CE57317238E4}"/>
              </a:ext>
            </a:extLst>
          </p:cNvPr>
          <p:cNvCxnSpPr/>
          <p:nvPr/>
        </p:nvCxnSpPr>
        <p:spPr>
          <a:xfrm flipH="1">
            <a:off x="7320136" y="2708920"/>
            <a:ext cx="146982" cy="9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7" name="Straight Arrow Connector 11276">
            <a:extLst>
              <a:ext uri="{FF2B5EF4-FFF2-40B4-BE49-F238E27FC236}">
                <a16:creationId xmlns:a16="http://schemas.microsoft.com/office/drawing/2014/main" id="{23BB8BF1-B6A1-FBE5-D4C5-C6DD199573DC}"/>
              </a:ext>
            </a:extLst>
          </p:cNvPr>
          <p:cNvCxnSpPr/>
          <p:nvPr/>
        </p:nvCxnSpPr>
        <p:spPr>
          <a:xfrm flipH="1">
            <a:off x="8976320" y="1844824"/>
            <a:ext cx="1016509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9" name="Straight Arrow Connector 11278">
            <a:extLst>
              <a:ext uri="{FF2B5EF4-FFF2-40B4-BE49-F238E27FC236}">
                <a16:creationId xmlns:a16="http://schemas.microsoft.com/office/drawing/2014/main" id="{83F2DCA4-EB24-AB1E-DC96-146125AD5D7D}"/>
              </a:ext>
            </a:extLst>
          </p:cNvPr>
          <p:cNvCxnSpPr/>
          <p:nvPr/>
        </p:nvCxnSpPr>
        <p:spPr>
          <a:xfrm flipH="1">
            <a:off x="4620890" y="1412776"/>
            <a:ext cx="2077292" cy="93610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1" name="Straight Arrow Connector 11280">
            <a:extLst>
              <a:ext uri="{FF2B5EF4-FFF2-40B4-BE49-F238E27FC236}">
                <a16:creationId xmlns:a16="http://schemas.microsoft.com/office/drawing/2014/main" id="{0D39B32A-0572-2E42-7ECB-5B1A4A0C2783}"/>
              </a:ext>
            </a:extLst>
          </p:cNvPr>
          <p:cNvCxnSpPr/>
          <p:nvPr/>
        </p:nvCxnSpPr>
        <p:spPr>
          <a:xfrm>
            <a:off x="7680176" y="1575335"/>
            <a:ext cx="216024" cy="638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3" name="Straight Arrow Connector 11282">
            <a:extLst>
              <a:ext uri="{FF2B5EF4-FFF2-40B4-BE49-F238E27FC236}">
                <a16:creationId xmlns:a16="http://schemas.microsoft.com/office/drawing/2014/main" id="{DFEB9F86-3904-8AB2-A203-EA985ACD1940}"/>
              </a:ext>
            </a:extLst>
          </p:cNvPr>
          <p:cNvCxnSpPr/>
          <p:nvPr/>
        </p:nvCxnSpPr>
        <p:spPr>
          <a:xfrm flipH="1" flipV="1">
            <a:off x="8153400" y="1291287"/>
            <a:ext cx="1753410" cy="201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5" name="Straight Arrow Connector 11284">
            <a:extLst>
              <a:ext uri="{FF2B5EF4-FFF2-40B4-BE49-F238E27FC236}">
                <a16:creationId xmlns:a16="http://schemas.microsoft.com/office/drawing/2014/main" id="{7DFD1758-49C6-1994-8C67-BD94BF3A8A14}"/>
              </a:ext>
            </a:extLst>
          </p:cNvPr>
          <p:cNvCxnSpPr/>
          <p:nvPr/>
        </p:nvCxnSpPr>
        <p:spPr>
          <a:xfrm flipH="1">
            <a:off x="10776520" y="2168526"/>
            <a:ext cx="72008" cy="613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7" name="Straight Arrow Connector 11286">
            <a:extLst>
              <a:ext uri="{FF2B5EF4-FFF2-40B4-BE49-F238E27FC236}">
                <a16:creationId xmlns:a16="http://schemas.microsoft.com/office/drawing/2014/main" id="{F48E8489-891B-B2CF-F310-9272E8438076}"/>
              </a:ext>
            </a:extLst>
          </p:cNvPr>
          <p:cNvCxnSpPr/>
          <p:nvPr/>
        </p:nvCxnSpPr>
        <p:spPr>
          <a:xfrm flipH="1" flipV="1">
            <a:off x="8909934" y="2757786"/>
            <a:ext cx="1072266" cy="311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0B715D5A-3175-499C-E37B-69822AC237DD}"/>
              </a:ext>
            </a:extLst>
          </p:cNvPr>
          <p:cNvSpPr/>
          <p:nvPr/>
        </p:nvSpPr>
        <p:spPr>
          <a:xfrm>
            <a:off x="479376" y="1023534"/>
            <a:ext cx="1722710" cy="749282"/>
          </a:xfrm>
          <a:prstGeom prst="ellipse">
            <a:avLst/>
          </a:prstGeom>
          <a:noFill/>
          <a:ln w="25400">
            <a:solidFill>
              <a:srgbClr val="81082B">
                <a:alpha val="2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>
                  <a:alpha val="3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613D31-EBA3-C49C-1F6A-073E649E5F6D}"/>
              </a:ext>
            </a:extLst>
          </p:cNvPr>
          <p:cNvSpPr txBox="1"/>
          <p:nvPr/>
        </p:nvSpPr>
        <p:spPr>
          <a:xfrm>
            <a:off x="582191" y="1052736"/>
            <a:ext cx="1551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RF Hardware</a:t>
            </a:r>
          </a:p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413804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F7E7C-326F-45DF-9676-AC94254B3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35EEFFE-8C1E-8AEA-1CC5-C52D58EEC348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5923C69C-D05E-AF0C-90C3-6AF0E68EADB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CF6A4447-C868-FB74-4FB2-297027FF88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B3F90967-2BEC-EB05-B5CE-CCB2E85B0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05FA1E7-D1E0-C307-45B9-BD18DDCBAE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Measurements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D13A43-5C60-74DC-6572-B014E9692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344615"/>
              </p:ext>
            </p:extLst>
          </p:nvPr>
        </p:nvGraphicFramePr>
        <p:xfrm>
          <a:off x="7464152" y="2131060"/>
          <a:ext cx="4522185" cy="2595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64095">
                  <a:extLst>
                    <a:ext uri="{9D8B030D-6E8A-4147-A177-3AD203B41FA5}">
                      <a16:colId xmlns:a16="http://schemas.microsoft.com/office/drawing/2014/main" val="1463121862"/>
                    </a:ext>
                  </a:extLst>
                </a:gridCol>
                <a:gridCol w="1083930">
                  <a:extLst>
                    <a:ext uri="{9D8B030D-6E8A-4147-A177-3AD203B41FA5}">
                      <a16:colId xmlns:a16="http://schemas.microsoft.com/office/drawing/2014/main" val="2349485182"/>
                    </a:ext>
                  </a:extLst>
                </a:gridCol>
                <a:gridCol w="1418684">
                  <a:extLst>
                    <a:ext uri="{9D8B030D-6E8A-4147-A177-3AD203B41FA5}">
                      <a16:colId xmlns:a16="http://schemas.microsoft.com/office/drawing/2014/main" val="3904495519"/>
                    </a:ext>
                  </a:extLst>
                </a:gridCol>
                <a:gridCol w="1155476">
                  <a:extLst>
                    <a:ext uri="{9D8B030D-6E8A-4147-A177-3AD203B41FA5}">
                      <a16:colId xmlns:a16="http://schemas.microsoft.com/office/drawing/2014/main" val="3565965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Year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Beam type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Bunch Intensity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RF Voltage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16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1.9 x 10</a:t>
                      </a:r>
                      <a:r>
                        <a:rPr lang="en-GB" sz="1400" baseline="30000" dirty="0"/>
                        <a:t>11</a:t>
                      </a:r>
                      <a:r>
                        <a:rPr lang="en-GB" sz="1400" dirty="0"/>
                        <a:t> p/b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624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1.9 x 10</a:t>
                      </a:r>
                      <a:r>
                        <a:rPr lang="en-GB" sz="1400" baseline="30000" dirty="0"/>
                        <a:t>11</a:t>
                      </a:r>
                      <a:r>
                        <a:rPr lang="en-GB" sz="1400" dirty="0"/>
                        <a:t> p/b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790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BCMS*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2.0 x 10</a:t>
                      </a:r>
                      <a:r>
                        <a:rPr lang="en-GB" sz="1400" baseline="30000" dirty="0"/>
                        <a:t>11</a:t>
                      </a:r>
                      <a:r>
                        <a:rPr lang="en-GB" sz="1400" dirty="0"/>
                        <a:t> p/b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2024**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BCMS*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2.3 x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p/b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6.5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31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2.3 x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p/b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B050"/>
                          </a:solidFill>
                        </a:rPr>
                        <a:t>6.0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309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2025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8b4e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2.3 x 10</a:t>
                      </a:r>
                      <a:r>
                        <a:rPr lang="en-GB" sz="1400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 p/b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8.0 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7406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457AEC-9AA0-85AD-D1D5-D30281BC2090}"/>
              </a:ext>
            </a:extLst>
          </p:cNvPr>
          <p:cNvSpPr txBox="1"/>
          <p:nvPr/>
        </p:nvSpPr>
        <p:spPr>
          <a:xfrm>
            <a:off x="7459162" y="4854147"/>
            <a:ext cx="45221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/>
              <a:t>*Low transverse emittance beam type</a:t>
            </a:r>
          </a:p>
          <a:p>
            <a:pPr algn="l"/>
            <a:r>
              <a:rPr lang="en-GB" sz="1400" dirty="0"/>
              <a:t>**With the OTFB open, note a few bunches saturated FBCT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935D3-A331-A731-894A-E3DD3512A7B3}"/>
              </a:ext>
            </a:extLst>
          </p:cNvPr>
          <p:cNvSpPr txBox="1"/>
          <p:nvPr/>
        </p:nvSpPr>
        <p:spPr>
          <a:xfrm>
            <a:off x="7454171" y="1792506"/>
            <a:ext cx="4906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Overview of high intensity MDs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C32376-1141-33E6-C510-121FACED7D20}"/>
              </a:ext>
            </a:extLst>
          </p:cNvPr>
          <p:cNvSpPr txBox="1"/>
          <p:nvPr/>
        </p:nvSpPr>
        <p:spPr>
          <a:xfrm>
            <a:off x="623392" y="2159910"/>
            <a:ext cx="66967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MDs in the LHC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Dedicated beam time to perform measurements and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MD milestones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2022: RF voltage calibration, capture of 1.8 x 10</a:t>
            </a:r>
            <a:r>
              <a:rPr lang="en-CH" baseline="30000" dirty="0"/>
              <a:t>11</a:t>
            </a:r>
            <a:r>
              <a:rPr lang="en-CH" dirty="0"/>
              <a:t> p/b [13,16]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2023: Capture of 2.0 x 10</a:t>
            </a:r>
            <a:r>
              <a:rPr lang="en-CH" baseline="30000" dirty="0"/>
              <a:t>11</a:t>
            </a:r>
            <a:r>
              <a:rPr lang="en-CH" dirty="0"/>
              <a:t> p/b [17]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2024: Capture of 2.3 x 10</a:t>
            </a:r>
            <a:r>
              <a:rPr lang="en-CH" baseline="30000" dirty="0"/>
              <a:t>11</a:t>
            </a:r>
            <a:r>
              <a:rPr lang="en-CH" dirty="0"/>
              <a:t> p/b BCMS* beam and direct measurements of start-of-ramp losses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2025: Capture of 2.3 x 10</a:t>
            </a:r>
            <a:r>
              <a:rPr lang="en-CH" baseline="30000" dirty="0"/>
              <a:t>11</a:t>
            </a:r>
            <a:r>
              <a:rPr lang="en-CH" dirty="0"/>
              <a:t> p/b standard and 8b4e beams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0D5EA49-826F-7904-C58C-F8E070B2811E}"/>
              </a:ext>
            </a:extLst>
          </p:cNvPr>
          <p:cNvSpPr/>
          <p:nvPr/>
        </p:nvSpPr>
        <p:spPr>
          <a:xfrm>
            <a:off x="9446122" y="773857"/>
            <a:ext cx="2109750" cy="830997"/>
          </a:xfrm>
          <a:prstGeom prst="roundRect">
            <a:avLst>
              <a:gd name="adj" fmla="val 33276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4472C4"/>
                </a:solidFill>
              </a:rPr>
              <a:t>In total 9 x 8-hour MDs performed</a:t>
            </a:r>
          </a:p>
        </p:txBody>
      </p:sp>
    </p:spTree>
    <p:extLst>
      <p:ext uri="{BB962C8B-B14F-4D97-AF65-F5344CB8AC3E}">
        <p14:creationId xmlns:p14="http://schemas.microsoft.com/office/powerpoint/2010/main" val="1787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7B4FB-4401-2B7E-80FC-376ECB415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2020F9-CDB2-0221-F0AC-898D7B077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21199"/>
            <a:ext cx="4133714" cy="248022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413AC60-F03A-D751-4F38-F47AA2B898D5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A042963C-4807-AB91-1F14-F798DDAC2F1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BF0FE8AD-34D9-CFC2-2CE9-6BF2F3C8B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866CB69A-3D7F-B802-BCF5-29528395E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C2CE74C-A174-71D0-9749-128B457F9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 err="1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Debunching</a:t>
            </a: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Run 3 and HL-LHC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64B55-183A-6B3A-AEC9-98CBC4098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3991"/>
            <a:ext cx="4136504" cy="2478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3DCD9-6B08-4F4E-EF0D-204D0C2CF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0216" y="1768473"/>
            <a:ext cx="4136504" cy="2481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0510B-7A0B-00AC-6D4C-8683D8F8AEC1}"/>
              </a:ext>
            </a:extLst>
          </p:cNvPr>
          <p:cNvSpPr txBox="1"/>
          <p:nvPr/>
        </p:nvSpPr>
        <p:spPr>
          <a:xfrm>
            <a:off x="451370" y="1562363"/>
            <a:ext cx="375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/>
              <a:t>Beam measurements [18]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9F899-8CA2-4475-FD49-98B7C541DF24}"/>
              </a:ext>
            </a:extLst>
          </p:cNvPr>
          <p:cNvSpPr txBox="1"/>
          <p:nvPr/>
        </p:nvSpPr>
        <p:spPr>
          <a:xfrm>
            <a:off x="4219710" y="1562363"/>
            <a:ext cx="376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/>
              <a:t>Calculated debunching rate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E0F73-F059-AD4C-BAAB-D6800DE70009}"/>
              </a:ext>
            </a:extLst>
          </p:cNvPr>
          <p:cNvSpPr txBox="1"/>
          <p:nvPr/>
        </p:nvSpPr>
        <p:spPr>
          <a:xfrm>
            <a:off x="8071253" y="1562256"/>
            <a:ext cx="376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b="1" dirty="0"/>
              <a:t>Debunching and RF Voltage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7D78D-C9AB-57F0-4C7B-D77C51DC97BF}"/>
              </a:ext>
            </a:extLst>
          </p:cNvPr>
          <p:cNvSpPr txBox="1"/>
          <p:nvPr/>
        </p:nvSpPr>
        <p:spPr>
          <a:xfrm>
            <a:off x="443495" y="4122380"/>
            <a:ext cx="3668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HL-LHC bunches were found to suffer less from IBS than the operational beams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A1EFD-13FC-4F38-94A6-4A01DFB04019}"/>
              </a:ext>
            </a:extLst>
          </p:cNvPr>
          <p:cNvSpPr txBox="1"/>
          <p:nvPr/>
        </p:nvSpPr>
        <p:spPr>
          <a:xfrm>
            <a:off x="8172314" y="4122380"/>
            <a:ext cx="3668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Using IBS model in BLonD [20]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More particles loss despite less IBS-driven bunch lengthening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E402E5-E4DF-2072-5AFD-078B48C8405A}"/>
              </a:ext>
            </a:extLst>
          </p:cNvPr>
          <p:cNvSpPr txBox="1"/>
          <p:nvPr/>
        </p:nvSpPr>
        <p:spPr>
          <a:xfrm>
            <a:off x="4265775" y="4161854"/>
            <a:ext cx="3668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Confirmed from theory [19]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Due to larger transverse emittances</a:t>
            </a:r>
          </a:p>
        </p:txBody>
      </p:sp>
    </p:spTree>
    <p:extLst>
      <p:ext uri="{BB962C8B-B14F-4D97-AF65-F5344CB8AC3E}">
        <p14:creationId xmlns:p14="http://schemas.microsoft.com/office/powerpoint/2010/main" val="4924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0468C-6640-CEEC-1B71-6FDDCA86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E4FE4F6-279F-6B46-A6E8-1CCAD20F0203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2430D961-F211-81BD-33E8-6A52C7DB788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11E8252E-4BED-831C-A82B-962A844AEC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5D10634C-AB8E-BC52-A20F-6AF9054C6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2B2F256-DBAB-EA43-7C1B-997CD01E1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Off-position Beam and Start-of-ramp Losses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4CABE3-6FD7-7D6C-100A-EEF639C2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052736"/>
            <a:ext cx="3810000" cy="222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78AB0-A96D-3330-0208-837871FCF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4026997"/>
            <a:ext cx="4176464" cy="2021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5B5BB5-884E-C4B6-A4E0-1D14C9A33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3506788"/>
            <a:ext cx="3810000" cy="222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A405C-5DD5-5319-64FC-2050CF6D3908}"/>
              </a:ext>
            </a:extLst>
          </p:cNvPr>
          <p:cNvSpPr txBox="1"/>
          <p:nvPr/>
        </p:nvSpPr>
        <p:spPr>
          <a:xfrm>
            <a:off x="2674771" y="3992072"/>
            <a:ext cx="223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7272A6"/>
                </a:solidFill>
              </a:rPr>
              <a:t>Off-momentum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21514-F330-68D0-50A9-80683FE154BB}"/>
              </a:ext>
            </a:extLst>
          </p:cNvPr>
          <p:cNvSpPr txBox="1"/>
          <p:nvPr/>
        </p:nvSpPr>
        <p:spPr>
          <a:xfrm>
            <a:off x="2003177" y="5939988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89A68B"/>
                </a:solidFill>
              </a:rPr>
              <a:t>S</a:t>
            </a:r>
            <a:r>
              <a:rPr lang="en-CH" dirty="0">
                <a:solidFill>
                  <a:srgbClr val="89A68B"/>
                </a:solidFill>
              </a:rPr>
              <a:t>atellite particles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28A240-FFBC-1F44-8C04-02E18C690619}"/>
              </a:ext>
            </a:extLst>
          </p:cNvPr>
          <p:cNvSpPr txBox="1"/>
          <p:nvPr/>
        </p:nvSpPr>
        <p:spPr>
          <a:xfrm>
            <a:off x="4295799" y="5718396"/>
            <a:ext cx="199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982E44"/>
                </a:solidFill>
              </a:rPr>
              <a:t>Off-position beam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8D34FD-E787-B073-F024-3ADB4A5B33AA}"/>
              </a:ext>
            </a:extLst>
          </p:cNvPr>
          <p:cNvCxnSpPr/>
          <p:nvPr/>
        </p:nvCxnSpPr>
        <p:spPr>
          <a:xfrm flipH="1">
            <a:off x="3431703" y="4296968"/>
            <a:ext cx="144016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AEA317-1FE2-5D79-D9AE-284679F7D093}"/>
              </a:ext>
            </a:extLst>
          </p:cNvPr>
          <p:cNvCxnSpPr/>
          <p:nvPr/>
        </p:nvCxnSpPr>
        <p:spPr>
          <a:xfrm flipH="1" flipV="1">
            <a:off x="4511823" y="5593112"/>
            <a:ext cx="504056" cy="125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CDB24CA-4EB2-0205-968A-69977C8933EC}"/>
              </a:ext>
            </a:extLst>
          </p:cNvPr>
          <p:cNvCxnSpPr/>
          <p:nvPr/>
        </p:nvCxnSpPr>
        <p:spPr>
          <a:xfrm flipV="1">
            <a:off x="2674771" y="5233072"/>
            <a:ext cx="0" cy="706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4D7B61-EE63-42A6-2E95-386A239C62F2}"/>
              </a:ext>
            </a:extLst>
          </p:cNvPr>
          <p:cNvSpPr txBox="1"/>
          <p:nvPr/>
        </p:nvSpPr>
        <p:spPr>
          <a:xfrm>
            <a:off x="491010" y="1124744"/>
            <a:ext cx="70451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All particles leaking from the bunches drift off-momentum relative to the main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This can be measured by comparing the DC and fast BCTs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Off-position beam: estimate the beam lost from the bunches but is still circulating [21]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From operation: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Linear correlation between off-position beam and start-of-ramp losses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Start-of-ramp losses correlate with maximum ratio to dump in IR3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DD4D5D-25B9-2F4C-DE27-C9AB7F91AE75}"/>
              </a:ext>
            </a:extLst>
          </p:cNvPr>
          <p:cNvSpPr/>
          <p:nvPr/>
        </p:nvSpPr>
        <p:spPr>
          <a:xfrm>
            <a:off x="4836708" y="4873032"/>
            <a:ext cx="251180" cy="3600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B1527C-6ACC-94D0-6FC1-289610143813}"/>
              </a:ext>
            </a:extLst>
          </p:cNvPr>
          <p:cNvSpPr/>
          <p:nvPr/>
        </p:nvSpPr>
        <p:spPr>
          <a:xfrm>
            <a:off x="3431703" y="4857705"/>
            <a:ext cx="251180" cy="3600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DF9CE6-F11C-A0E0-0194-0DD3EB17A5F6}"/>
              </a:ext>
            </a:extLst>
          </p:cNvPr>
          <p:cNvSpPr/>
          <p:nvPr/>
        </p:nvSpPr>
        <p:spPr>
          <a:xfrm>
            <a:off x="2026698" y="4857705"/>
            <a:ext cx="251180" cy="3600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5C9E43-C5FD-9A77-817C-4EF87B95EF05}"/>
              </a:ext>
            </a:extLst>
          </p:cNvPr>
          <p:cNvSpPr txBox="1"/>
          <p:nvPr/>
        </p:nvSpPr>
        <p:spPr>
          <a:xfrm>
            <a:off x="491010" y="461803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Bunch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966262-A99F-AEA6-E29E-2586FC76CF57}"/>
              </a:ext>
            </a:extLst>
          </p:cNvPr>
          <p:cNvCxnSpPr>
            <a:endCxn id="6" idx="2"/>
          </p:cNvCxnSpPr>
          <p:nvPr/>
        </p:nvCxnSpPr>
        <p:spPr>
          <a:xfrm>
            <a:off x="1127448" y="4873032"/>
            <a:ext cx="899250" cy="164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30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  <p:bldP spid="4" grpId="0" animBg="1"/>
      <p:bldP spid="6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268E0EC-F374-5A1D-B3D6-7E4AC65424E9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BB6E50D2-9E7E-328F-A152-01CE7AB97AC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B55813AC-A188-3392-DC04-0B875B793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198BFF93-F0CE-95D2-A594-97C260596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A20D4D7-91CE-FAF7-C089-D125BA93D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8A215B-43B9-DA71-A2D9-84B6965DC9B4}"/>
              </a:ext>
            </a:extLst>
          </p:cNvPr>
          <p:cNvSpPr txBox="1"/>
          <p:nvPr/>
        </p:nvSpPr>
        <p:spPr>
          <a:xfrm>
            <a:off x="443372" y="1308824"/>
            <a:ext cx="11305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Optimization and implementation in 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Experience with high-intensity beams in the LHC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Projections for HL-LHC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92198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14F2D-5C77-612C-B84E-880E9DC3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3678717-F3F8-B4B0-2661-5F2EC0769B3B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351ACAB3-3D44-4F6F-160D-536A264BC87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31C7505F-6892-1C79-8224-31E73F2EEB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507B3D1C-7286-13A8-B2DA-AD7AA53F61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7C696DF-F914-C5FC-D3AA-9F4C6247A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Losses during High-intensity MD Sessions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1CC2BE-313A-F638-3A95-7F3D25D47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40" y="1492482"/>
            <a:ext cx="4582326" cy="2749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B5806D-4C28-A53A-CAA3-737031F22105}"/>
              </a:ext>
            </a:extLst>
          </p:cNvPr>
          <p:cNvSpPr txBox="1"/>
          <p:nvPr/>
        </p:nvSpPr>
        <p:spPr>
          <a:xfrm>
            <a:off x="200134" y="980728"/>
            <a:ext cx="65439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Off-position beam was estimated for high-intensity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Scaled to the full HL-LHC beam spending the a projected 20 – 25 min at injection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Operational correlations can be used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calculate start-of-ramp losses for fills where the beam was not ramped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Project the maximum ratio to dump threshold for the beams injected during the MDs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This does not take into account uncaptured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</a:rPr>
              <a:t>47%</a:t>
            </a:r>
            <a:r>
              <a:rPr lang="en-CH" dirty="0"/>
              <a:t> of dump threshold has been reach despite </a:t>
            </a:r>
            <a:r>
              <a:rPr lang="en-CH" dirty="0">
                <a:solidFill>
                  <a:srgbClr val="00B0F0"/>
                </a:solidFill>
              </a:rPr>
              <a:t>10 - 20 % </a:t>
            </a:r>
            <a:r>
              <a:rPr lang="en-CH" dirty="0"/>
              <a:t>expected from off-position beam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7E57310-1151-79B2-A9D5-73048963E2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68622"/>
              </p:ext>
            </p:extLst>
          </p:nvPr>
        </p:nvGraphicFramePr>
        <p:xfrm>
          <a:off x="191344" y="4308405"/>
          <a:ext cx="8640961" cy="18542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36231">
                  <a:extLst>
                    <a:ext uri="{9D8B030D-6E8A-4147-A177-3AD203B41FA5}">
                      <a16:colId xmlns:a16="http://schemas.microsoft.com/office/drawing/2014/main" val="2349485182"/>
                    </a:ext>
                  </a:extLst>
                </a:gridCol>
                <a:gridCol w="1336231">
                  <a:extLst>
                    <a:ext uri="{9D8B030D-6E8A-4147-A177-3AD203B41FA5}">
                      <a16:colId xmlns:a16="http://schemas.microsoft.com/office/drawing/2014/main" val="3565965807"/>
                    </a:ext>
                  </a:extLst>
                </a:gridCol>
                <a:gridCol w="1336231">
                  <a:extLst>
                    <a:ext uri="{9D8B030D-6E8A-4147-A177-3AD203B41FA5}">
                      <a16:colId xmlns:a16="http://schemas.microsoft.com/office/drawing/2014/main" val="85928701"/>
                    </a:ext>
                  </a:extLst>
                </a:gridCol>
                <a:gridCol w="2316134">
                  <a:extLst>
                    <a:ext uri="{9D8B030D-6E8A-4147-A177-3AD203B41FA5}">
                      <a16:colId xmlns:a16="http://schemas.microsoft.com/office/drawing/2014/main" val="1239994541"/>
                    </a:ext>
                  </a:extLst>
                </a:gridCol>
                <a:gridCol w="2316134">
                  <a:extLst>
                    <a:ext uri="{9D8B030D-6E8A-4147-A177-3AD203B41FA5}">
                      <a16:colId xmlns:a16="http://schemas.microsoft.com/office/drawing/2014/main" val="1008184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Beam type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RF Voltage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# Bunches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Ratio to dump, Beam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Ratio to dump, Beam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16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BCMS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6.5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2748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29.8 %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624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6.0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23.2 %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56.4 %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790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6.0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24.0 %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30.8 %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8b4e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6.0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14.8 %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311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0BCE2-5FBD-A63B-3249-8DFC15CC0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6AD4FC-9674-4C66-0F33-7ACA20CBA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772" y="1860941"/>
            <a:ext cx="4262855" cy="341028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1CD99A7-6079-5B70-1CD4-D0B8D1BB8D75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17E1EB15-B166-6643-06E8-EA23548D43A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84F956B0-0493-8E97-A247-394747292A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87F83EB0-50F5-2349-F1C7-A9120A9A4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33EDC5F-97FF-9B02-8352-D79459E3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Uncaptured beam generated at injection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D5D23-C130-A959-5E60-CEFBADAA3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127" y="3884151"/>
            <a:ext cx="4104456" cy="24626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3786DA-A9EE-4804-7EA2-016718A0D91A}"/>
              </a:ext>
            </a:extLst>
          </p:cNvPr>
          <p:cNvSpPr txBox="1"/>
          <p:nvPr/>
        </p:nvSpPr>
        <p:spPr>
          <a:xfrm>
            <a:off x="42846" y="836712"/>
            <a:ext cx="79253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Estimated by comparing BCTs in SPS and LHC for each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Tracking model used to calculate uncaptured beam generated at 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Detailed model of beam dynamics at SPS flat top and LHC injection [22, 23]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Benchmarked against operational and MD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Results show that around 1% of the high-intensity trains will be converted to uncaptured particles with present RF voltage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The bunches near head and tail of trains lose the most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For example, the standard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1% uncaptured would implie </a:t>
            </a:r>
            <a:r>
              <a:rPr lang="en-CH" dirty="0">
                <a:solidFill>
                  <a:srgbClr val="FF0000"/>
                </a:solidFill>
              </a:rPr>
              <a:t>6.3 x 10</a:t>
            </a:r>
            <a:r>
              <a:rPr lang="en-CH" baseline="30000" dirty="0">
                <a:solidFill>
                  <a:srgbClr val="FF0000"/>
                </a:solidFill>
              </a:rPr>
              <a:t>12</a:t>
            </a:r>
            <a:r>
              <a:rPr lang="en-CH" dirty="0">
                <a:solidFill>
                  <a:srgbClr val="FF0000"/>
                </a:solidFill>
              </a:rPr>
              <a:t> p </a:t>
            </a:r>
            <a:r>
              <a:rPr lang="en-CH" dirty="0"/>
              <a:t>in total which would need to be cleaned before acceleration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224ACC0-F0A9-E6C1-21CD-1191B6F2ED56}"/>
              </a:ext>
            </a:extLst>
          </p:cNvPr>
          <p:cNvSpPr/>
          <p:nvPr/>
        </p:nvSpPr>
        <p:spPr>
          <a:xfrm>
            <a:off x="8472264" y="902578"/>
            <a:ext cx="3456384" cy="830997"/>
          </a:xfrm>
          <a:prstGeom prst="roundRect">
            <a:avLst>
              <a:gd name="adj" fmla="val 33276"/>
            </a:avLst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4472C4"/>
                </a:solidFill>
              </a:rPr>
              <a:t>Coupling of control loops for the first time in a tracking code [24]</a:t>
            </a:r>
          </a:p>
        </p:txBody>
      </p:sp>
    </p:spTree>
    <p:extLst>
      <p:ext uri="{BB962C8B-B14F-4D97-AF65-F5344CB8AC3E}">
        <p14:creationId xmlns:p14="http://schemas.microsoft.com/office/powerpoint/2010/main" val="107723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AC35A-0DAC-4139-67CC-C5EA303C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E5077C6-1CD6-2D09-1E3D-526045C0256D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6A059311-8C6C-8FCD-4A15-A623E2F078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35493E83-5AF6-0A35-3BC9-8864C0A67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3F6EE2CF-019A-F2C1-EA85-4AE2FA980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AFBF885-E711-B6FF-92EE-436E858E6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the Project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110FCB-C9DA-FA72-DC6E-5AF4FC5B6517}"/>
              </a:ext>
            </a:extLst>
          </p:cNvPr>
          <p:cNvSpPr/>
          <p:nvPr/>
        </p:nvSpPr>
        <p:spPr>
          <a:xfrm>
            <a:off x="4871864" y="2498068"/>
            <a:ext cx="2448272" cy="1008112"/>
          </a:xfrm>
          <a:prstGeom prst="ellipse">
            <a:avLst/>
          </a:prstGeom>
          <a:noFill/>
          <a:ln w="25400">
            <a:solidFill>
              <a:srgbClr val="8108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41B90-BA91-CD6C-6A6D-212E315BFF3B}"/>
              </a:ext>
            </a:extLst>
          </p:cNvPr>
          <p:cNvSpPr txBox="1"/>
          <p:nvPr/>
        </p:nvSpPr>
        <p:spPr>
          <a:xfrm>
            <a:off x="4883969" y="2577098"/>
            <a:ext cx="2424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/>
                </a:solidFill>
              </a:rPr>
              <a:t>The HL-LHC </a:t>
            </a:r>
          </a:p>
          <a:p>
            <a:pPr algn="ctr"/>
            <a:r>
              <a:rPr lang="en-GB" sz="2000" b="1" dirty="0">
                <a:solidFill>
                  <a:srgbClr val="81082B"/>
                </a:solidFill>
              </a:rPr>
              <a:t>Operational Scenario</a:t>
            </a:r>
            <a:endParaRPr lang="en-GB" b="1" dirty="0">
              <a:solidFill>
                <a:srgbClr val="81082B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90EA28E-5429-B3DA-565F-3C74D510C1DD}"/>
              </a:ext>
            </a:extLst>
          </p:cNvPr>
          <p:cNvSpPr/>
          <p:nvPr/>
        </p:nvSpPr>
        <p:spPr>
          <a:xfrm>
            <a:off x="119336" y="2874077"/>
            <a:ext cx="1493983" cy="613150"/>
          </a:xfrm>
          <a:prstGeom prst="ellipse">
            <a:avLst/>
          </a:prstGeom>
          <a:noFill/>
          <a:ln w="25400">
            <a:solidFill>
              <a:srgbClr val="4472C4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13EAB7-69EC-EC68-F36B-1654E36D82D9}"/>
              </a:ext>
            </a:extLst>
          </p:cNvPr>
          <p:cNvSpPr txBox="1"/>
          <p:nvPr/>
        </p:nvSpPr>
        <p:spPr>
          <a:xfrm>
            <a:off x="207912" y="2905780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Half-detuning</a:t>
            </a:r>
          </a:p>
          <a:p>
            <a:pPr algn="ctr"/>
            <a:r>
              <a:rPr lang="en-GB" sz="1400" dirty="0"/>
              <a:t>Optimization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6E53B3E-1B23-13B8-B6A2-5B85F1C2484F}"/>
              </a:ext>
            </a:extLst>
          </p:cNvPr>
          <p:cNvSpPr/>
          <p:nvPr/>
        </p:nvSpPr>
        <p:spPr>
          <a:xfrm>
            <a:off x="2783632" y="962185"/>
            <a:ext cx="1722710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D0814-7444-0F16-1512-AFC2234031CA}"/>
              </a:ext>
            </a:extLst>
          </p:cNvPr>
          <p:cNvSpPr txBox="1"/>
          <p:nvPr/>
        </p:nvSpPr>
        <p:spPr>
          <a:xfrm>
            <a:off x="3024465" y="1007150"/>
            <a:ext cx="1241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29771"/>
                  </a:schemeClr>
                </a:solidFill>
              </a:rPr>
              <a:t>Calibration of </a:t>
            </a:r>
          </a:p>
          <a:p>
            <a:pPr algn="ctr"/>
            <a:r>
              <a:rPr lang="en-GB" sz="1400" dirty="0">
                <a:solidFill>
                  <a:schemeClr val="tx1">
                    <a:alpha val="29771"/>
                  </a:schemeClr>
                </a:solidFill>
              </a:rPr>
              <a:t>RF parameters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E0ACAD-8313-3307-9635-58E7621D049B}"/>
              </a:ext>
            </a:extLst>
          </p:cNvPr>
          <p:cNvSpPr/>
          <p:nvPr/>
        </p:nvSpPr>
        <p:spPr>
          <a:xfrm>
            <a:off x="1654583" y="1927098"/>
            <a:ext cx="1493983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0F895E-2393-BE2E-893E-402350DC5D83}"/>
              </a:ext>
            </a:extLst>
          </p:cNvPr>
          <p:cNvSpPr txBox="1"/>
          <p:nvPr/>
        </p:nvSpPr>
        <p:spPr>
          <a:xfrm>
            <a:off x="1743159" y="1958801"/>
            <a:ext cx="12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29771"/>
                  </a:schemeClr>
                </a:solidFill>
              </a:rPr>
              <a:t>Pre-detuning</a:t>
            </a:r>
          </a:p>
          <a:p>
            <a:pPr algn="ctr"/>
            <a:r>
              <a:rPr lang="en-GB" sz="1400" dirty="0">
                <a:solidFill>
                  <a:schemeClr val="tx1">
                    <a:alpha val="29771"/>
                  </a:schemeClr>
                </a:solidFill>
              </a:rPr>
              <a:t>At Injection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5163C3D-32D7-2EAF-25A6-3EB86ECA2AD5}"/>
              </a:ext>
            </a:extLst>
          </p:cNvPr>
          <p:cNvCxnSpPr/>
          <p:nvPr/>
        </p:nvCxnSpPr>
        <p:spPr>
          <a:xfrm>
            <a:off x="1743159" y="1772816"/>
            <a:ext cx="176377" cy="226357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72ADE2E-7D07-6FDA-47EF-D4626FE3597A}"/>
              </a:ext>
            </a:extLst>
          </p:cNvPr>
          <p:cNvCxnSpPr/>
          <p:nvPr/>
        </p:nvCxnSpPr>
        <p:spPr>
          <a:xfrm flipH="1">
            <a:off x="911424" y="1772816"/>
            <a:ext cx="72008" cy="1033837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2D0FE2D-27FE-C8A1-8F08-07675C1821F8}"/>
              </a:ext>
            </a:extLst>
          </p:cNvPr>
          <p:cNvCxnSpPr>
            <a:endCxn id="3" idx="2"/>
          </p:cNvCxnSpPr>
          <p:nvPr/>
        </p:nvCxnSpPr>
        <p:spPr>
          <a:xfrm flipV="1">
            <a:off x="2279576" y="1268760"/>
            <a:ext cx="504056" cy="14401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46F8537-FA40-6C53-F8FD-B6B7C9994DBA}"/>
              </a:ext>
            </a:extLst>
          </p:cNvPr>
          <p:cNvCxnSpPr>
            <a:cxnSpLocks/>
          </p:cNvCxnSpPr>
          <p:nvPr/>
        </p:nvCxnSpPr>
        <p:spPr>
          <a:xfrm>
            <a:off x="3935760" y="1575335"/>
            <a:ext cx="102840" cy="593191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0CB3842-46F0-8424-420E-58156C504737}"/>
              </a:ext>
            </a:extLst>
          </p:cNvPr>
          <p:cNvCxnSpPr/>
          <p:nvPr/>
        </p:nvCxnSpPr>
        <p:spPr>
          <a:xfrm>
            <a:off x="3003735" y="2482021"/>
            <a:ext cx="520648" cy="58227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5C80D397-D9B2-F573-086F-74F0243C2543}"/>
              </a:ext>
            </a:extLst>
          </p:cNvPr>
          <p:cNvSpPr/>
          <p:nvPr/>
        </p:nvSpPr>
        <p:spPr>
          <a:xfrm>
            <a:off x="479376" y="1023534"/>
            <a:ext cx="1722710" cy="749282"/>
          </a:xfrm>
          <a:prstGeom prst="ellipse">
            <a:avLst/>
          </a:prstGeom>
          <a:noFill/>
          <a:ln w="25400">
            <a:solidFill>
              <a:srgbClr val="81082B">
                <a:alpha val="2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>
                  <a:alpha val="3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647D93-3510-4890-DC97-E146210433A5}"/>
              </a:ext>
            </a:extLst>
          </p:cNvPr>
          <p:cNvSpPr txBox="1"/>
          <p:nvPr/>
        </p:nvSpPr>
        <p:spPr>
          <a:xfrm>
            <a:off x="582191" y="1052736"/>
            <a:ext cx="1551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RF Hardware</a:t>
            </a:r>
          </a:p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Operation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8114FBA-6E2A-85A2-DB77-C2326A3CF67B}"/>
              </a:ext>
            </a:extLst>
          </p:cNvPr>
          <p:cNvSpPr/>
          <p:nvPr/>
        </p:nvSpPr>
        <p:spPr>
          <a:xfrm>
            <a:off x="9992829" y="1169378"/>
            <a:ext cx="1722710" cy="891470"/>
          </a:xfrm>
          <a:prstGeom prst="ellipse">
            <a:avLst/>
          </a:prstGeom>
          <a:noFill/>
          <a:ln w="25400">
            <a:solidFill>
              <a:srgbClr val="81082B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00FA13-0EA7-7DFA-63B3-57550403E579}"/>
              </a:ext>
            </a:extLst>
          </p:cNvPr>
          <p:cNvSpPr txBox="1"/>
          <p:nvPr/>
        </p:nvSpPr>
        <p:spPr>
          <a:xfrm>
            <a:off x="10011069" y="1291287"/>
            <a:ext cx="1686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>
                    <a:alpha val="29771"/>
                  </a:srgbClr>
                </a:solidFill>
              </a:rPr>
              <a:t>Measurement</a:t>
            </a:r>
          </a:p>
          <a:p>
            <a:pPr algn="ctr"/>
            <a:r>
              <a:rPr lang="en-GB" sz="2000" b="1" dirty="0">
                <a:solidFill>
                  <a:srgbClr val="81082B">
                    <a:alpha val="29771"/>
                  </a:srgbClr>
                </a:solidFill>
              </a:rPr>
              <a:t>Campaign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BCF152C-664B-3BCC-6124-C298FC12540B}"/>
              </a:ext>
            </a:extLst>
          </p:cNvPr>
          <p:cNvSpPr/>
          <p:nvPr/>
        </p:nvSpPr>
        <p:spPr>
          <a:xfrm>
            <a:off x="6702866" y="917220"/>
            <a:ext cx="1337350" cy="61315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021EBB-CC95-56C5-61D9-3E9894B3A58C}"/>
              </a:ext>
            </a:extLst>
          </p:cNvPr>
          <p:cNvSpPr txBox="1"/>
          <p:nvPr/>
        </p:nvSpPr>
        <p:spPr>
          <a:xfrm>
            <a:off x="6768843" y="969151"/>
            <a:ext cx="1205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29771"/>
                  </a:schemeClr>
                </a:solidFill>
              </a:rPr>
              <a:t>High-intensity</a:t>
            </a:r>
          </a:p>
          <a:p>
            <a:pPr algn="ctr"/>
            <a:r>
              <a:rPr lang="en-GB" sz="1400" dirty="0">
                <a:solidFill>
                  <a:schemeClr val="tx1">
                    <a:alpha val="29771"/>
                  </a:schemeClr>
                </a:solidFill>
              </a:rPr>
              <a:t>MDs</a:t>
            </a:r>
          </a:p>
        </p:txBody>
      </p:sp>
      <p:cxnSp>
        <p:nvCxnSpPr>
          <p:cNvPr id="11270" name="Straight Arrow Connector 11269">
            <a:extLst>
              <a:ext uri="{FF2B5EF4-FFF2-40B4-BE49-F238E27FC236}">
                <a16:creationId xmlns:a16="http://schemas.microsoft.com/office/drawing/2014/main" id="{64B373A0-1B26-8726-E087-9FEDE1B52334}"/>
              </a:ext>
            </a:extLst>
          </p:cNvPr>
          <p:cNvCxnSpPr/>
          <p:nvPr/>
        </p:nvCxnSpPr>
        <p:spPr>
          <a:xfrm flipH="1">
            <a:off x="8976320" y="1844824"/>
            <a:ext cx="1016509" cy="57606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2" name="Straight Arrow Connector 11271">
            <a:extLst>
              <a:ext uri="{FF2B5EF4-FFF2-40B4-BE49-F238E27FC236}">
                <a16:creationId xmlns:a16="http://schemas.microsoft.com/office/drawing/2014/main" id="{C4BE0870-B1E4-CEE9-EE8C-812DD45158D5}"/>
              </a:ext>
            </a:extLst>
          </p:cNvPr>
          <p:cNvCxnSpPr/>
          <p:nvPr/>
        </p:nvCxnSpPr>
        <p:spPr>
          <a:xfrm flipH="1">
            <a:off x="4620890" y="1412776"/>
            <a:ext cx="2077292" cy="93610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4" name="Straight Arrow Connector 11273">
            <a:extLst>
              <a:ext uri="{FF2B5EF4-FFF2-40B4-BE49-F238E27FC236}">
                <a16:creationId xmlns:a16="http://schemas.microsoft.com/office/drawing/2014/main" id="{D2713814-9CC5-5AB3-0DC6-6DD0ECE0F9A3}"/>
              </a:ext>
            </a:extLst>
          </p:cNvPr>
          <p:cNvCxnSpPr/>
          <p:nvPr/>
        </p:nvCxnSpPr>
        <p:spPr>
          <a:xfrm>
            <a:off x="7680176" y="1575335"/>
            <a:ext cx="216024" cy="63815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6" name="Straight Arrow Connector 11275">
            <a:extLst>
              <a:ext uri="{FF2B5EF4-FFF2-40B4-BE49-F238E27FC236}">
                <a16:creationId xmlns:a16="http://schemas.microsoft.com/office/drawing/2014/main" id="{FC0495C5-FC8E-908A-7A8A-245B5C1F0506}"/>
              </a:ext>
            </a:extLst>
          </p:cNvPr>
          <p:cNvCxnSpPr/>
          <p:nvPr/>
        </p:nvCxnSpPr>
        <p:spPr>
          <a:xfrm flipH="1" flipV="1">
            <a:off x="8153400" y="1291287"/>
            <a:ext cx="1753410" cy="20108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8" name="Straight Arrow Connector 11277">
            <a:extLst>
              <a:ext uri="{FF2B5EF4-FFF2-40B4-BE49-F238E27FC236}">
                <a16:creationId xmlns:a16="http://schemas.microsoft.com/office/drawing/2014/main" id="{CC9720E3-BB52-BC73-2F7D-CF106D6568D5}"/>
              </a:ext>
            </a:extLst>
          </p:cNvPr>
          <p:cNvCxnSpPr/>
          <p:nvPr/>
        </p:nvCxnSpPr>
        <p:spPr>
          <a:xfrm flipH="1">
            <a:off x="10776520" y="2168526"/>
            <a:ext cx="72008" cy="613150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2" name="Oval 11281">
            <a:extLst>
              <a:ext uri="{FF2B5EF4-FFF2-40B4-BE49-F238E27FC236}">
                <a16:creationId xmlns:a16="http://schemas.microsoft.com/office/drawing/2014/main" id="{172A9C86-D09C-A766-A6C4-53968A1ED728}"/>
              </a:ext>
            </a:extLst>
          </p:cNvPr>
          <p:cNvSpPr/>
          <p:nvPr/>
        </p:nvSpPr>
        <p:spPr>
          <a:xfrm>
            <a:off x="5234645" y="5334834"/>
            <a:ext cx="1722710" cy="860956"/>
          </a:xfrm>
          <a:prstGeom prst="ellipse">
            <a:avLst/>
          </a:prstGeom>
          <a:noFill/>
          <a:ln w="25400">
            <a:solidFill>
              <a:srgbClr val="81082B">
                <a:alpha val="29412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84" name="TextBox 11283">
            <a:extLst>
              <a:ext uri="{FF2B5EF4-FFF2-40B4-BE49-F238E27FC236}">
                <a16:creationId xmlns:a16="http://schemas.microsoft.com/office/drawing/2014/main" id="{9058825A-FED4-3EE4-97F9-9D77BBADF41E}"/>
              </a:ext>
            </a:extLst>
          </p:cNvPr>
          <p:cNvSpPr txBox="1"/>
          <p:nvPr/>
        </p:nvSpPr>
        <p:spPr>
          <a:xfrm>
            <a:off x="5431779" y="5420961"/>
            <a:ext cx="1328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Simulation</a:t>
            </a:r>
          </a:p>
          <a:p>
            <a:pPr algn="ctr"/>
            <a:r>
              <a:rPr lang="en-GB" sz="2000" b="1" dirty="0">
                <a:solidFill>
                  <a:srgbClr val="81082B">
                    <a:alpha val="30000"/>
                  </a:srgbClr>
                </a:solidFill>
              </a:rPr>
              <a:t>Campaign</a:t>
            </a:r>
          </a:p>
        </p:txBody>
      </p:sp>
      <p:sp>
        <p:nvSpPr>
          <p:cNvPr id="11289" name="Oval 11288">
            <a:extLst>
              <a:ext uri="{FF2B5EF4-FFF2-40B4-BE49-F238E27FC236}">
                <a16:creationId xmlns:a16="http://schemas.microsoft.com/office/drawing/2014/main" id="{54DC4FC9-DAAE-63FC-A60B-9375CCD2E11B}"/>
              </a:ext>
            </a:extLst>
          </p:cNvPr>
          <p:cNvSpPr/>
          <p:nvPr/>
        </p:nvSpPr>
        <p:spPr>
          <a:xfrm>
            <a:off x="1788579" y="4231121"/>
            <a:ext cx="1990106" cy="679539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90" name="TextBox 11289">
            <a:extLst>
              <a:ext uri="{FF2B5EF4-FFF2-40B4-BE49-F238E27FC236}">
                <a16:creationId xmlns:a16="http://schemas.microsoft.com/office/drawing/2014/main" id="{3E014C1F-E4B9-198A-DA0E-DCECDADEF523}"/>
              </a:ext>
            </a:extLst>
          </p:cNvPr>
          <p:cNvSpPr txBox="1"/>
          <p:nvPr/>
        </p:nvSpPr>
        <p:spPr>
          <a:xfrm>
            <a:off x="2042887" y="4293096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Modelling of LLRF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Control Loops</a:t>
            </a:r>
          </a:p>
        </p:txBody>
      </p:sp>
      <p:sp>
        <p:nvSpPr>
          <p:cNvPr id="11291" name="Oval 11290">
            <a:extLst>
              <a:ext uri="{FF2B5EF4-FFF2-40B4-BE49-F238E27FC236}">
                <a16:creationId xmlns:a16="http://schemas.microsoft.com/office/drawing/2014/main" id="{EEA00C6A-5B5C-316E-3A4D-A8BB69AE4D50}"/>
              </a:ext>
            </a:extLst>
          </p:cNvPr>
          <p:cNvSpPr/>
          <p:nvPr/>
        </p:nvSpPr>
        <p:spPr>
          <a:xfrm>
            <a:off x="8767250" y="4851763"/>
            <a:ext cx="1232533" cy="679539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92" name="TextBox 11291">
            <a:extLst>
              <a:ext uri="{FF2B5EF4-FFF2-40B4-BE49-F238E27FC236}">
                <a16:creationId xmlns:a16="http://schemas.microsoft.com/office/drawing/2014/main" id="{BE90B87C-C145-205F-52D0-A0DDECA83D3B}"/>
              </a:ext>
            </a:extLst>
          </p:cNvPr>
          <p:cNvSpPr txBox="1"/>
          <p:nvPr/>
        </p:nvSpPr>
        <p:spPr>
          <a:xfrm>
            <a:off x="8909934" y="4904702"/>
            <a:ext cx="996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Intra-beam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Scattering</a:t>
            </a:r>
          </a:p>
        </p:txBody>
      </p:sp>
      <p:sp>
        <p:nvSpPr>
          <p:cNvPr id="11293" name="Oval 11292">
            <a:extLst>
              <a:ext uri="{FF2B5EF4-FFF2-40B4-BE49-F238E27FC236}">
                <a16:creationId xmlns:a16="http://schemas.microsoft.com/office/drawing/2014/main" id="{7F7E6EB9-7328-0333-20AA-4E2E8FE60D58}"/>
              </a:ext>
            </a:extLst>
          </p:cNvPr>
          <p:cNvSpPr/>
          <p:nvPr/>
        </p:nvSpPr>
        <p:spPr>
          <a:xfrm>
            <a:off x="10024951" y="2869248"/>
            <a:ext cx="1401500" cy="891470"/>
          </a:xfrm>
          <a:prstGeom prst="ellipse">
            <a:avLst/>
          </a:prstGeom>
          <a:noFill/>
          <a:ln w="25400">
            <a:solidFill>
              <a:srgbClr val="4472C4">
                <a:alpha val="3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94" name="TextBox 11293">
            <a:extLst>
              <a:ext uri="{FF2B5EF4-FFF2-40B4-BE49-F238E27FC236}">
                <a16:creationId xmlns:a16="http://schemas.microsoft.com/office/drawing/2014/main" id="{988147B7-9C17-14FD-9EB7-1E0182116ABF}"/>
              </a:ext>
            </a:extLst>
          </p:cNvPr>
          <p:cNvSpPr txBox="1"/>
          <p:nvPr/>
        </p:nvSpPr>
        <p:spPr>
          <a:xfrm>
            <a:off x="10064984" y="2940357"/>
            <a:ext cx="1328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Operational 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Beam Evolution</a:t>
            </a:r>
          </a:p>
          <a:p>
            <a:pPr algn="ctr"/>
            <a:r>
              <a:rPr lang="en-GB" sz="1400" dirty="0">
                <a:solidFill>
                  <a:schemeClr val="tx1">
                    <a:alpha val="30000"/>
                  </a:schemeClr>
                </a:solidFill>
              </a:rPr>
              <a:t>At flat-bottom</a:t>
            </a:r>
          </a:p>
        </p:txBody>
      </p:sp>
      <p:cxnSp>
        <p:nvCxnSpPr>
          <p:cNvPr id="11295" name="Straight Arrow Connector 11294">
            <a:extLst>
              <a:ext uri="{FF2B5EF4-FFF2-40B4-BE49-F238E27FC236}">
                <a16:creationId xmlns:a16="http://schemas.microsoft.com/office/drawing/2014/main" id="{94579AFE-FB2A-C5ED-0258-7F8E0987C6CA}"/>
              </a:ext>
            </a:extLst>
          </p:cNvPr>
          <p:cNvCxnSpPr/>
          <p:nvPr/>
        </p:nvCxnSpPr>
        <p:spPr>
          <a:xfrm flipH="1" flipV="1">
            <a:off x="3524383" y="4904702"/>
            <a:ext cx="1635513" cy="75654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6" name="Straight Arrow Connector 11295">
            <a:extLst>
              <a:ext uri="{FF2B5EF4-FFF2-40B4-BE49-F238E27FC236}">
                <a16:creationId xmlns:a16="http://schemas.microsoft.com/office/drawing/2014/main" id="{3FC20D24-16EC-DA92-06A0-B4AEB584D98E}"/>
              </a:ext>
            </a:extLst>
          </p:cNvPr>
          <p:cNvCxnSpPr/>
          <p:nvPr/>
        </p:nvCxnSpPr>
        <p:spPr>
          <a:xfrm flipH="1" flipV="1">
            <a:off x="1343472" y="3487227"/>
            <a:ext cx="699415" cy="765539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7" name="Straight Arrow Connector 11296">
            <a:extLst>
              <a:ext uri="{FF2B5EF4-FFF2-40B4-BE49-F238E27FC236}">
                <a16:creationId xmlns:a16="http://schemas.microsoft.com/office/drawing/2014/main" id="{26EFD276-C845-5064-20D3-6217E8EC395B}"/>
              </a:ext>
            </a:extLst>
          </p:cNvPr>
          <p:cNvCxnSpPr/>
          <p:nvPr/>
        </p:nvCxnSpPr>
        <p:spPr>
          <a:xfrm flipH="1" flipV="1">
            <a:off x="2495600" y="2636912"/>
            <a:ext cx="144016" cy="1486882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8" name="Straight Arrow Connector 11297">
            <a:extLst>
              <a:ext uri="{FF2B5EF4-FFF2-40B4-BE49-F238E27FC236}">
                <a16:creationId xmlns:a16="http://schemas.microsoft.com/office/drawing/2014/main" id="{B065C35B-FE1A-A082-A354-2C17E7843332}"/>
              </a:ext>
            </a:extLst>
          </p:cNvPr>
          <p:cNvCxnSpPr/>
          <p:nvPr/>
        </p:nvCxnSpPr>
        <p:spPr>
          <a:xfrm flipV="1">
            <a:off x="3287688" y="2905780"/>
            <a:ext cx="490997" cy="121801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99" name="Straight Arrow Connector 11298">
            <a:extLst>
              <a:ext uri="{FF2B5EF4-FFF2-40B4-BE49-F238E27FC236}">
                <a16:creationId xmlns:a16="http://schemas.microsoft.com/office/drawing/2014/main" id="{16D9123C-FBF0-A563-61CA-4AC721EC5C39}"/>
              </a:ext>
            </a:extLst>
          </p:cNvPr>
          <p:cNvCxnSpPr/>
          <p:nvPr/>
        </p:nvCxnSpPr>
        <p:spPr>
          <a:xfrm flipV="1">
            <a:off x="3863752" y="4005064"/>
            <a:ext cx="2736304" cy="50405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00" name="Straight Arrow Connector 11299">
            <a:extLst>
              <a:ext uri="{FF2B5EF4-FFF2-40B4-BE49-F238E27FC236}">
                <a16:creationId xmlns:a16="http://schemas.microsoft.com/office/drawing/2014/main" id="{111D1882-23E8-8896-9958-91759BE1F381}"/>
              </a:ext>
            </a:extLst>
          </p:cNvPr>
          <p:cNvCxnSpPr/>
          <p:nvPr/>
        </p:nvCxnSpPr>
        <p:spPr>
          <a:xfrm flipV="1">
            <a:off x="7104112" y="5334834"/>
            <a:ext cx="1584176" cy="398422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01" name="Straight Arrow Connector 11300">
            <a:extLst>
              <a:ext uri="{FF2B5EF4-FFF2-40B4-BE49-F238E27FC236}">
                <a16:creationId xmlns:a16="http://schemas.microsoft.com/office/drawing/2014/main" id="{6109A4C8-874E-1821-C631-1BEDBAE0D5DD}"/>
              </a:ext>
            </a:extLst>
          </p:cNvPr>
          <p:cNvCxnSpPr/>
          <p:nvPr/>
        </p:nvCxnSpPr>
        <p:spPr>
          <a:xfrm flipH="1" flipV="1">
            <a:off x="8328248" y="4252766"/>
            <a:ext cx="570485" cy="651936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02" name="Straight Arrow Connector 11301">
            <a:extLst>
              <a:ext uri="{FF2B5EF4-FFF2-40B4-BE49-F238E27FC236}">
                <a16:creationId xmlns:a16="http://schemas.microsoft.com/office/drawing/2014/main" id="{B1A3C150-E622-9ADA-11E3-28D898CE6868}"/>
              </a:ext>
            </a:extLst>
          </p:cNvPr>
          <p:cNvCxnSpPr/>
          <p:nvPr/>
        </p:nvCxnSpPr>
        <p:spPr>
          <a:xfrm flipV="1">
            <a:off x="9696400" y="3760718"/>
            <a:ext cx="648072" cy="1091045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03" name="Straight Arrow Connector 11302">
            <a:extLst>
              <a:ext uri="{FF2B5EF4-FFF2-40B4-BE49-F238E27FC236}">
                <a16:creationId xmlns:a16="http://schemas.microsoft.com/office/drawing/2014/main" id="{ED864168-5CC5-CB09-854E-99EF36F56C23}"/>
              </a:ext>
            </a:extLst>
          </p:cNvPr>
          <p:cNvCxnSpPr/>
          <p:nvPr/>
        </p:nvCxnSpPr>
        <p:spPr>
          <a:xfrm flipH="1">
            <a:off x="8767250" y="3429000"/>
            <a:ext cx="1225579" cy="331718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04" name="Straight Arrow Connector 11303">
            <a:extLst>
              <a:ext uri="{FF2B5EF4-FFF2-40B4-BE49-F238E27FC236}">
                <a16:creationId xmlns:a16="http://schemas.microsoft.com/office/drawing/2014/main" id="{3CC1E909-BE84-7ECE-9261-7B6B53D44AA4}"/>
              </a:ext>
            </a:extLst>
          </p:cNvPr>
          <p:cNvCxnSpPr/>
          <p:nvPr/>
        </p:nvCxnSpPr>
        <p:spPr>
          <a:xfrm flipH="1" flipV="1">
            <a:off x="8909934" y="2757786"/>
            <a:ext cx="1072266" cy="311174"/>
          </a:xfrm>
          <a:prstGeom prst="straightConnector1">
            <a:avLst/>
          </a:prstGeom>
          <a:ln>
            <a:solidFill>
              <a:srgbClr val="4472C4">
                <a:alpha val="3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05" name="Oval 11304">
            <a:extLst>
              <a:ext uri="{FF2B5EF4-FFF2-40B4-BE49-F238E27FC236}">
                <a16:creationId xmlns:a16="http://schemas.microsoft.com/office/drawing/2014/main" id="{C705DAB3-AB53-A120-A4F5-1CE960E4C1D4}"/>
              </a:ext>
            </a:extLst>
          </p:cNvPr>
          <p:cNvSpPr/>
          <p:nvPr/>
        </p:nvSpPr>
        <p:spPr>
          <a:xfrm>
            <a:off x="3598861" y="2213491"/>
            <a:ext cx="1022029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06" name="TextBox 11305">
            <a:extLst>
              <a:ext uri="{FF2B5EF4-FFF2-40B4-BE49-F238E27FC236}">
                <a16:creationId xmlns:a16="http://schemas.microsoft.com/office/drawing/2014/main" id="{5425C7D9-A0CD-E317-9BB6-1D3F24475B07}"/>
              </a:ext>
            </a:extLst>
          </p:cNvPr>
          <p:cNvSpPr txBox="1"/>
          <p:nvPr/>
        </p:nvSpPr>
        <p:spPr>
          <a:xfrm>
            <a:off x="3668089" y="2258456"/>
            <a:ext cx="866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RF Power</a:t>
            </a:r>
          </a:p>
          <a:p>
            <a:pPr algn="ctr"/>
            <a:r>
              <a:rPr lang="en-GB" sz="1400" dirty="0"/>
              <a:t>Margins</a:t>
            </a:r>
          </a:p>
        </p:txBody>
      </p:sp>
      <p:sp>
        <p:nvSpPr>
          <p:cNvPr id="11307" name="Oval 11306">
            <a:extLst>
              <a:ext uri="{FF2B5EF4-FFF2-40B4-BE49-F238E27FC236}">
                <a16:creationId xmlns:a16="http://schemas.microsoft.com/office/drawing/2014/main" id="{9F3BBBF1-92C8-3678-A839-3F8E55899214}"/>
              </a:ext>
            </a:extLst>
          </p:cNvPr>
          <p:cNvSpPr/>
          <p:nvPr/>
        </p:nvSpPr>
        <p:spPr>
          <a:xfrm>
            <a:off x="7467118" y="2258456"/>
            <a:ext cx="1509202" cy="61315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08" name="TextBox 11307">
            <a:extLst>
              <a:ext uri="{FF2B5EF4-FFF2-40B4-BE49-F238E27FC236}">
                <a16:creationId xmlns:a16="http://schemas.microsoft.com/office/drawing/2014/main" id="{0DE41A52-7FF9-EB7B-932E-5F6D922431B9}"/>
              </a:ext>
            </a:extLst>
          </p:cNvPr>
          <p:cNvSpPr txBox="1"/>
          <p:nvPr/>
        </p:nvSpPr>
        <p:spPr>
          <a:xfrm>
            <a:off x="7542207" y="2283433"/>
            <a:ext cx="1356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Minimum RF </a:t>
            </a:r>
          </a:p>
          <a:p>
            <a:pPr algn="ctr"/>
            <a:r>
              <a:rPr lang="en-GB" sz="1400" dirty="0"/>
              <a:t>Capture Voltage</a:t>
            </a:r>
          </a:p>
        </p:txBody>
      </p:sp>
      <p:sp>
        <p:nvSpPr>
          <p:cNvPr id="11309" name="Oval 11308">
            <a:extLst>
              <a:ext uri="{FF2B5EF4-FFF2-40B4-BE49-F238E27FC236}">
                <a16:creationId xmlns:a16="http://schemas.microsoft.com/office/drawing/2014/main" id="{1D0884CF-D0B3-A3FF-2209-89AA3A5F106E}"/>
              </a:ext>
            </a:extLst>
          </p:cNvPr>
          <p:cNvSpPr/>
          <p:nvPr/>
        </p:nvSpPr>
        <p:spPr>
          <a:xfrm>
            <a:off x="6698182" y="3573227"/>
            <a:ext cx="1990106" cy="679539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10" name="TextBox 11309">
            <a:extLst>
              <a:ext uri="{FF2B5EF4-FFF2-40B4-BE49-F238E27FC236}">
                <a16:creationId xmlns:a16="http://schemas.microsoft.com/office/drawing/2014/main" id="{01E78B43-1A09-922E-3B15-0C6539F8AEDC}"/>
              </a:ext>
            </a:extLst>
          </p:cNvPr>
          <p:cNvSpPr txBox="1"/>
          <p:nvPr/>
        </p:nvSpPr>
        <p:spPr>
          <a:xfrm>
            <a:off x="6801292" y="3600574"/>
            <a:ext cx="1783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Beam Losses at</a:t>
            </a:r>
          </a:p>
          <a:p>
            <a:pPr algn="ctr"/>
            <a:r>
              <a:rPr lang="en-GB" sz="1400" dirty="0"/>
              <a:t>The Start of the Ramp</a:t>
            </a:r>
          </a:p>
        </p:txBody>
      </p:sp>
      <p:cxnSp>
        <p:nvCxnSpPr>
          <p:cNvPr id="11311" name="Straight Arrow Connector 11310">
            <a:extLst>
              <a:ext uri="{FF2B5EF4-FFF2-40B4-BE49-F238E27FC236}">
                <a16:creationId xmlns:a16="http://schemas.microsoft.com/office/drawing/2014/main" id="{A8B3D4BC-99CF-1D83-2725-56443979503F}"/>
              </a:ext>
            </a:extLst>
          </p:cNvPr>
          <p:cNvCxnSpPr/>
          <p:nvPr/>
        </p:nvCxnSpPr>
        <p:spPr>
          <a:xfrm>
            <a:off x="4620890" y="2708920"/>
            <a:ext cx="250974" cy="9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12" name="Straight Arrow Connector 11311">
            <a:extLst>
              <a:ext uri="{FF2B5EF4-FFF2-40B4-BE49-F238E27FC236}">
                <a16:creationId xmlns:a16="http://schemas.microsoft.com/office/drawing/2014/main" id="{783A6554-35D6-11C7-2DD2-B676CA5F646F}"/>
              </a:ext>
            </a:extLst>
          </p:cNvPr>
          <p:cNvCxnSpPr/>
          <p:nvPr/>
        </p:nvCxnSpPr>
        <p:spPr>
          <a:xfrm flipH="1" flipV="1">
            <a:off x="7104112" y="3356992"/>
            <a:ext cx="144016" cy="216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13" name="Straight Arrow Connector 11312">
            <a:extLst>
              <a:ext uri="{FF2B5EF4-FFF2-40B4-BE49-F238E27FC236}">
                <a16:creationId xmlns:a16="http://schemas.microsoft.com/office/drawing/2014/main" id="{AB3FEEC1-E1FC-B747-26F3-A550464FB700}"/>
              </a:ext>
            </a:extLst>
          </p:cNvPr>
          <p:cNvCxnSpPr/>
          <p:nvPr/>
        </p:nvCxnSpPr>
        <p:spPr>
          <a:xfrm flipH="1">
            <a:off x="7320136" y="2708920"/>
            <a:ext cx="146982" cy="97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086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0C462-3265-8748-8F36-6AD308C1F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927B9-63B9-F6FD-1724-4C1357F79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1268760"/>
            <a:ext cx="6094987" cy="365699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E869569-17EA-9445-6B88-D42A523BEDD1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EC83D3AB-4BF4-3732-9AE2-792A85917BF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DECEDF5C-0160-9F0F-303D-B6BFBAD3C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9C3B16B8-615C-6E2D-D06E-D5B3C56A9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8DFBB74-8B7C-CB11-26DC-72026472A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86409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HL-LHC Operational Scenario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724C7-136D-ACEB-3AAB-56C443516687}"/>
              </a:ext>
            </a:extLst>
          </p:cNvPr>
          <p:cNvSpPr txBox="1"/>
          <p:nvPr/>
        </p:nvSpPr>
        <p:spPr>
          <a:xfrm>
            <a:off x="335360" y="1124744"/>
            <a:ext cx="66967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Peak power from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Currently: around 275 kW/klystron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HL-LHC: around 320 kW/klystron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Voltage for different beam 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Currently: 6.5 MV (8.0 MV for 8b4e)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HL-LHC:  7.4 MV (9.5 MV for 8b4e)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Simulated uncaptured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Increase of 3 – 7 times compared to Run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Relative losses of 0.43% to 0.94%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Simulated IBS-driven debunching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Increase of 0.16 to 0.8 times compared to Run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Relative losses of 0.12% to 0.65%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Expected 4.3 % lost from SPS extraction to collisions at LHC flat top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Uncaptured particles and IBS-driven leakage could reach up to one third of this budget</a:t>
            </a:r>
          </a:p>
        </p:txBody>
      </p:sp>
    </p:spTree>
    <p:extLst>
      <p:ext uri="{BB962C8B-B14F-4D97-AF65-F5344CB8AC3E}">
        <p14:creationId xmlns:p14="http://schemas.microsoft.com/office/powerpoint/2010/main" val="16076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86C0-CBA0-2FDD-884C-57898F9AB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83DD83B-4FA9-E98E-0615-818369FC3227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93B4E52D-EF96-8DE4-C322-3AA28613248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6404512F-7436-1C9B-5F00-0FAF8DE7FD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5F6151BA-9894-ECC2-EA19-867F5511C8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CC5F216-5E17-BD67-93DB-8534FCE18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2754F-4E8F-B7D0-3E45-680D9C16E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63" y="3836156"/>
            <a:ext cx="3771891" cy="2263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DEE71C-EAEE-3F45-2ECF-8B3B07C49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54" y="3835667"/>
            <a:ext cx="3771891" cy="2263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00622-10FD-053B-9497-45F78AB90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945" y="3830188"/>
            <a:ext cx="3771891" cy="2263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B28744-FA0F-0AD0-002F-F93013081A18}"/>
              </a:ext>
            </a:extLst>
          </p:cNvPr>
          <p:cNvSpPr txBox="1"/>
          <p:nvPr/>
        </p:nvSpPr>
        <p:spPr>
          <a:xfrm>
            <a:off x="438162" y="836712"/>
            <a:ext cx="56578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/>
              <a:t>Measures to accept more beam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Increasing the BLM thresholds in IR3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Up to a factor eight can be gained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Slower momentum increase at the start of the ramp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Spend twice the time amount of time below 460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Inter-train cleaning with the transverse damper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Promising results from beam tests in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8EEDD-E1FD-0660-8072-4F88C7CD8B2B}"/>
              </a:ext>
            </a:extLst>
          </p:cNvPr>
          <p:cNvSpPr txBox="1"/>
          <p:nvPr/>
        </p:nvSpPr>
        <p:spPr>
          <a:xfrm>
            <a:off x="6095999" y="833710"/>
            <a:ext cx="56578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/>
              <a:t>Measures to further reduce beam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High-efficiency klystrons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More voltage for better capture and less debuching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Regular optimization of the operatonal working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Full-detuning at 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Apply a different beam loading scheme at injection to reduce power and increase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/>
              <a:t>Larger transverse emittances to reduce IBS</a:t>
            </a:r>
          </a:p>
        </p:txBody>
      </p:sp>
    </p:spTree>
    <p:extLst>
      <p:ext uri="{BB962C8B-B14F-4D97-AF65-F5344CB8AC3E}">
        <p14:creationId xmlns:p14="http://schemas.microsoft.com/office/powerpoint/2010/main" val="100154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7729E-3C42-3CB4-0FD8-C4AD207D4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E918692-73E4-C4EA-7034-DE8E3A2AA260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70B61020-01FF-9A5B-103A-18D384CB2D5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25DA1FD1-6B68-6C9A-0882-4CFE8B294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FB6CEC1B-FEB1-8C09-6691-F5A9488E21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25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3295E9D-F363-D20D-FBF6-E85A13097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12192000" cy="1008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Outlook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FE8B4C-7014-38AC-4E72-DBF0B1E14EE0}"/>
              </a:ext>
            </a:extLst>
          </p:cNvPr>
          <p:cNvSpPr txBox="1"/>
          <p:nvPr/>
        </p:nvSpPr>
        <p:spPr>
          <a:xfrm>
            <a:off x="443372" y="1226363"/>
            <a:ext cx="1130525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Maximally optimized performance of hardware to capture HL-LHC beam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Projected a maximum of 6.5 MV currently and up to 7.4 MV with HE klystrons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Confirms voltage limits from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HL-LHC projections from simulations and beam measurements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Debunched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beam is predicted to be comparable to operational levels during Run 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Predicted uncaptured beam will increase by up to several times compared to Run 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BLM threshold increase the beam could be accelerated this 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Studies of mitigation measures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Testing of full-detuning scheme at injection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LHC heat run to test the full beam at the end of 2026 Run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268E0EC-F374-5A1D-B3D6-7E4AC65424E9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BB6E50D2-9E7E-328F-A152-01CE7AB97AC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B55813AC-A188-3392-DC04-0B875B793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198BFF93-F0CE-95D2-A594-97C260596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26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A20D4D7-91CE-FAF7-C089-D125BA93D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9663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of Publications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883FD-F97B-C00C-837D-EF92E0CCD096}"/>
              </a:ext>
            </a:extLst>
          </p:cNvPr>
          <p:cNvSpPr txBox="1"/>
          <p:nvPr/>
        </p:nvSpPr>
        <p:spPr>
          <a:xfrm>
            <a:off x="4151784" y="1268760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CasellaDiTesto 13">
            <a:extLst>
              <a:ext uri="{FF2B5EF4-FFF2-40B4-BE49-F238E27FC236}">
                <a16:creationId xmlns:a16="http://schemas.microsoft.com/office/drawing/2014/main" id="{DFCD7B5D-2BFA-D288-6735-789732DCAD62}"/>
              </a:ext>
            </a:extLst>
          </p:cNvPr>
          <p:cNvSpPr txBox="1"/>
          <p:nvPr/>
        </p:nvSpPr>
        <p:spPr>
          <a:xfrm>
            <a:off x="0" y="548094"/>
            <a:ext cx="12192000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300" b="0" dirty="0">
                <a:effectLst/>
                <a:latin typeface="+mn-lt"/>
                <a:cs typeface="Arial" panose="020B0604020202020204" pitchFamily="34" charset="0"/>
              </a:rPr>
              <a:t>H. Timko </a:t>
            </a:r>
            <a:r>
              <a:rPr lang="en-GB" sz="1300" b="0" i="1" dirty="0">
                <a:effectLst/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b="0" dirty="0">
                <a:effectLst/>
                <a:latin typeface="+mn-lt"/>
                <a:cs typeface="Arial" panose="020B0604020202020204" pitchFamily="34" charset="0"/>
              </a:rPr>
              <a:t>, 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‘’</a:t>
            </a:r>
            <a:r>
              <a:rPr lang="en-GB" sz="1300" b="0" dirty="0">
                <a:effectLst/>
                <a:latin typeface="+mn-lt"/>
                <a:cs typeface="Arial" panose="020B0604020202020204" pitchFamily="34" charset="0"/>
              </a:rPr>
              <a:t>Beam longitudinal dynamics simulation studies’’, Phys. Rev. Accel. Beams, vol. 26, 2023 </a:t>
            </a:r>
            <a:endParaRPr lang="en-GB" sz="1300" dirty="0"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Baeck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“Validation of control loop modelling for power limitation studies with beams for HL-LHC”, in Proc. IPAC’23, Venice, Italy, 2023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H. Timko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“Advances on LHC RF Power Limitation Studies at Injection”, in Proc. HB’2023, CERN, Geneva, Switzerland, 2023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M. 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Zampetakis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“Refining the LHC Longitudinal Impedance Model”, in Proc. HB’2023, CERN, Geneva, Switzerland, 2023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Baeck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“Effects of cavity pre-detuning on RF power transients at injection into the LHC”, JINST </a:t>
            </a:r>
            <a:r>
              <a:rPr lang="en-GB" sz="1300" b="1" dirty="0">
                <a:latin typeface="+mn-lt"/>
                <a:cs typeface="Arial" panose="020B0604020202020204" pitchFamily="34" charset="0"/>
              </a:rPr>
              <a:t>19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T04005, Contribution to HB’2023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Baeck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“Correlating start-of-ramp losses with beam observables at flat-bottom in the LHC”, in Proc. IPAC’24, Nashville, TN, USA, 2024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K. 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Iliakis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“Machine learning-based extraction of longitudinal beam parameters in the LHC”, in Proc. IPAC’24, Nashville, TN, USA, 2024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M. 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Zampetakis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“Modelling intra-beam scattering in the LHC for longitudinal beam loss studies”, in Proc. IPAC’24, Nashville, TN, USA, 2024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Baeck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“LHC MD 6944: RF Voltage Calibration”, technical report CERN-ACC-NOTE-2023-0008, CERN, Geneva, Switzerland, 2024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Karlsen-Baeck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“LHC MD 6945: Injection Power Transients”, technical report CERN-ACC-NOTE-2024-0002, CERN, Geneva, Switzerland, 2024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Karlsen-Baeck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“Optimizing cavity detuning at high beam intensities at LHC injection energy”, in Proc. IPAC’25, Taipei, Taiwan, 2025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cs typeface="Arial" panose="020B0604020202020204" pitchFamily="34" charset="0"/>
              </a:rPr>
              <a:t>B. E. Karlsen-Baeck </a:t>
            </a:r>
            <a:r>
              <a:rPr lang="en-GB" sz="1300" i="1" dirty="0">
                <a:cs typeface="Arial" panose="020B0604020202020204" pitchFamily="34" charset="0"/>
              </a:rPr>
              <a:t>et al.</a:t>
            </a:r>
            <a:r>
              <a:rPr lang="en-GB" sz="1300" dirty="0">
                <a:cs typeface="Arial" panose="020B0604020202020204" pitchFamily="34" charset="0"/>
              </a:rPr>
              <a:t>, “Comparison of BCMS and standard beams at LHC injection energy”, in Proc. IPAC’25, Taipei, Taiwan, 2025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H. Timko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“Upgrade of the LHC main RF system for HL-LHC”, </a:t>
            </a:r>
            <a:r>
              <a:rPr lang="en-GB" sz="1300" dirty="0">
                <a:cs typeface="Arial" panose="020B0604020202020204" pitchFamily="34" charset="0"/>
              </a:rPr>
              <a:t>in Proc. IPAC’25, Taipei, Taiwan, 2025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M. </a:t>
            </a:r>
            <a:r>
              <a:rPr lang="en-GB" sz="1300" dirty="0" err="1">
                <a:latin typeface="+mn-lt"/>
                <a:cs typeface="Arial" panose="020B0604020202020204" pitchFamily="34" charset="0"/>
              </a:rPr>
              <a:t>Zampetakis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“Benchmarking the LHC impedance model through loss of Landau damping measurements and simulations”,</a:t>
            </a:r>
            <a:r>
              <a:rPr lang="en-GB" sz="1300" dirty="0">
                <a:cs typeface="Arial" panose="020B0604020202020204" pitchFamily="34" charset="0"/>
              </a:rPr>
              <a:t> in Proc. IPAC’25, Taipei, Taiwan, 2025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L. S. Thiele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“Beam loading for counter-rotating high-intensity beams in the Muon Collider”, </a:t>
            </a:r>
            <a:r>
              <a:rPr lang="en-GB" sz="1300" dirty="0">
                <a:cs typeface="Arial" panose="020B0604020202020204" pitchFamily="34" charset="0"/>
              </a:rPr>
              <a:t>in Proc. IPAC’25, Taipei, Taiwan, 2025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S. Morales Vigo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“LHC BLM-based beam loss pattern recognition algorithm for off-momentum losses”, </a:t>
            </a:r>
            <a:r>
              <a:rPr lang="en-GB" sz="1300" dirty="0">
                <a:cs typeface="Arial" panose="020B0604020202020204" pitchFamily="34" charset="0"/>
              </a:rPr>
              <a:t>in Proc. IPAC’25, Taipei, Taiwan, 2025</a:t>
            </a:r>
            <a:endParaRPr lang="en-GB" sz="1300" dirty="0"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Karlsen-Baeck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, “LHC MD 9525: Injection Power Transients with Different RF Settings”, technical report to be submitted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Karlsen-Baeck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“Coupling of local and global rf feedback loops for macroparticle tracking simulations”, submitted for peer review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300" dirty="0">
                <a:latin typeface="+mn-lt"/>
                <a:cs typeface="Arial" panose="020B0604020202020204" pitchFamily="34" charset="0"/>
              </a:rPr>
              <a:t>B. E. Karlsen-Baeck </a:t>
            </a:r>
            <a:r>
              <a:rPr lang="en-GB" sz="1300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sz="1300" dirty="0">
                <a:latin typeface="+mn-lt"/>
                <a:cs typeface="Arial" panose="020B0604020202020204" pitchFamily="34" charset="0"/>
              </a:rPr>
              <a:t> “Calibration of the CERN Large Hadron Collider RF system”, to be submitted for peer review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EFA08F4A-D8CE-BB48-4067-558FD8BB285B}"/>
              </a:ext>
            </a:extLst>
          </p:cNvPr>
          <p:cNvSpPr txBox="1"/>
          <p:nvPr/>
        </p:nvSpPr>
        <p:spPr>
          <a:xfrm>
            <a:off x="0" y="4779149"/>
            <a:ext cx="121920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GB" sz="1400" i="1" dirty="0">
                <a:latin typeface="+mn-lt"/>
                <a:cs typeface="Arial" panose="020B0604020202020204" pitchFamily="34" charset="0"/>
              </a:rPr>
              <a:t>14</a:t>
            </a:r>
            <a:r>
              <a:rPr lang="en-GB" sz="1400" i="1" baseline="30000" dirty="0">
                <a:latin typeface="+mn-lt"/>
                <a:cs typeface="Arial" panose="020B0604020202020204" pitchFamily="34" charset="0"/>
              </a:rPr>
              <a:t>th</a:t>
            </a:r>
            <a:r>
              <a:rPr lang="en-GB" sz="1400" i="1" dirty="0">
                <a:latin typeface="+mn-lt"/>
                <a:cs typeface="Arial" panose="020B0604020202020204" pitchFamily="34" charset="0"/>
              </a:rPr>
              <a:t> International Particle Accelerator Conference (IPAC’23), Venice, Italy, 7-12 May 2023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400" i="1" dirty="0">
                <a:latin typeface="+mn-lt"/>
                <a:cs typeface="Arial" panose="020B0604020202020204" pitchFamily="34" charset="0"/>
              </a:rPr>
              <a:t>68</a:t>
            </a:r>
            <a:r>
              <a:rPr lang="en-GB" sz="1400" i="1" baseline="30000" dirty="0">
                <a:latin typeface="+mn-lt"/>
                <a:cs typeface="Arial" panose="020B0604020202020204" pitchFamily="34" charset="0"/>
              </a:rPr>
              <a:t>th </a:t>
            </a:r>
            <a:r>
              <a:rPr lang="en-GB" sz="1400" i="1" dirty="0">
                <a:latin typeface="+mn-lt"/>
                <a:cs typeface="Arial" panose="020B0604020202020204" pitchFamily="34" charset="0"/>
              </a:rPr>
              <a:t>ICFA Advanced Beam Dynamics Workshop on High-intensity and High-Brightness Hadron Beams (HB’23), CERN, Geneva, Switzerland, 9-13 October 2023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400" i="1" dirty="0">
                <a:latin typeface="+mn-lt"/>
                <a:cs typeface="Arial" panose="020B0604020202020204" pitchFamily="34" charset="0"/>
              </a:rPr>
              <a:t>Joint Accelerators Performance Workshop 23, Montreux, Switzerland, 5-7 December 2023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400" i="1" dirty="0">
                <a:latin typeface="+mn-lt"/>
                <a:cs typeface="Arial" panose="020B0604020202020204" pitchFamily="34" charset="0"/>
              </a:rPr>
              <a:t>I.FAST Workshop 2024 on Bunch-by-bunch Feedback Systems and Related Beam Dynamics, KIT, Karlsruhe, Germany, 3-6 March 2024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400" i="1" dirty="0">
                <a:latin typeface="+mn-lt"/>
                <a:cs typeface="Arial" panose="020B0604020202020204" pitchFamily="34" charset="0"/>
              </a:rPr>
              <a:t>14</a:t>
            </a:r>
            <a:r>
              <a:rPr lang="en-GB" sz="1400" i="1" baseline="30000" dirty="0">
                <a:latin typeface="+mn-lt"/>
                <a:cs typeface="Arial" panose="020B0604020202020204" pitchFamily="34" charset="0"/>
              </a:rPr>
              <a:t>th</a:t>
            </a:r>
            <a:r>
              <a:rPr lang="en-GB" sz="1400" i="1" dirty="0">
                <a:latin typeface="+mn-lt"/>
                <a:cs typeface="Arial" panose="020B0604020202020204" pitchFamily="34" charset="0"/>
              </a:rPr>
              <a:t> HL-LHC Collaboration Meeting, Genoa, Italy, 7-10 October 2024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400" i="1" dirty="0">
                <a:latin typeface="+mn-lt"/>
                <a:cs typeface="Arial" panose="020B0604020202020204" pitchFamily="34" charset="0"/>
              </a:rPr>
              <a:t>16</a:t>
            </a:r>
            <a:r>
              <a:rPr lang="en-GB" sz="1400" i="1" baseline="30000" dirty="0">
                <a:latin typeface="+mn-lt"/>
                <a:cs typeface="Arial" panose="020B0604020202020204" pitchFamily="34" charset="0"/>
              </a:rPr>
              <a:t>th</a:t>
            </a:r>
            <a:r>
              <a:rPr lang="en-GB" sz="1400" i="1" dirty="0">
                <a:latin typeface="+mn-lt"/>
                <a:cs typeface="Arial" panose="020B0604020202020204" pitchFamily="34" charset="0"/>
              </a:rPr>
              <a:t> International Particle Accelerator Conference (IPAC’25), Taipei, Taiwan, 1-6 June 2025</a:t>
            </a:r>
          </a:p>
          <a:p>
            <a:pPr marL="400050" indent="-400050">
              <a:buFont typeface="+mj-lt"/>
              <a:buAutoNum type="romanUcPeriod"/>
            </a:pPr>
            <a:r>
              <a:rPr lang="en-GB" sz="1400" i="1" dirty="0">
                <a:latin typeface="+mn-lt"/>
                <a:cs typeface="Arial" panose="020B0604020202020204" pitchFamily="34" charset="0"/>
              </a:rPr>
              <a:t>15</a:t>
            </a:r>
            <a:r>
              <a:rPr lang="en-GB" sz="1400" i="1" baseline="30000" dirty="0">
                <a:latin typeface="+mn-lt"/>
                <a:cs typeface="Arial" panose="020B0604020202020204" pitchFamily="34" charset="0"/>
              </a:rPr>
              <a:t>th</a:t>
            </a:r>
            <a:r>
              <a:rPr lang="en-GB" sz="1400" i="1" dirty="0">
                <a:latin typeface="+mn-lt"/>
                <a:cs typeface="Arial" panose="020B0604020202020204" pitchFamily="34" charset="0"/>
              </a:rPr>
              <a:t> HL-LHC Collaboration Meeting, Geneva, Switzerland, 29 September – 2 October,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138C8-E968-37C4-4641-AFE6E69A3DE3}"/>
              </a:ext>
            </a:extLst>
          </p:cNvPr>
          <p:cNvSpPr txBox="1"/>
          <p:nvPr/>
        </p:nvSpPr>
        <p:spPr>
          <a:xfrm>
            <a:off x="216024" y="4509120"/>
            <a:ext cx="571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  <a:endParaRPr lang="en-US" dirty="0">
              <a:solidFill>
                <a:srgbClr val="8108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22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268E0EC-F374-5A1D-B3D6-7E4AC65424E9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BB6E50D2-9E7E-328F-A152-01CE7AB97AC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B55813AC-A188-3392-DC04-0B875B793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198BFF93-F0CE-95D2-A594-97C260596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27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A20D4D7-91CE-FAF7-C089-D125BA93D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9663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883FD-F97B-C00C-837D-EF92E0CCD096}"/>
              </a:ext>
            </a:extLst>
          </p:cNvPr>
          <p:cNvSpPr txBox="1"/>
          <p:nvPr/>
        </p:nvSpPr>
        <p:spPr>
          <a:xfrm>
            <a:off x="4151784" y="1268760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5E448F-2ED8-B65A-F15F-7E54CAFCE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058760"/>
              </p:ext>
            </p:extLst>
          </p:nvPr>
        </p:nvGraphicFramePr>
        <p:xfrm>
          <a:off x="-21840" y="476672"/>
          <a:ext cx="12213839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524">
                  <a:extLst>
                    <a:ext uri="{9D8B030D-6E8A-4147-A177-3AD203B41FA5}">
                      <a16:colId xmlns:a16="http://schemas.microsoft.com/office/drawing/2014/main" val="2631702764"/>
                    </a:ext>
                  </a:extLst>
                </a:gridCol>
                <a:gridCol w="11659315">
                  <a:extLst>
                    <a:ext uri="{9D8B030D-6E8A-4147-A177-3AD203B41FA5}">
                      <a16:colId xmlns:a16="http://schemas.microsoft.com/office/drawing/2014/main" val="2893388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O. Bruning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“LHC Design Report,” CERN Yellow Reports: Monographs, Rep. CERN-2004-003-V-1, CERN, Geneva, Switzerland, 2004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1308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[2]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O. Aberle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“High-Luminosity Large Hadron Collider (HL-LHC): Technical design report,” CERN Yellow Reports: Monographs,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Rep. CERN-2020-010, CERN, Geneva, Switzerland, 2020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04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[3]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D.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Boussard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“rf power requirements for a high intensity proton collider; parts 1 (chapters I, II, III) and 2 (chapters IV, V, VI),”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Rep. CERN-SL-91-16-RFS, CERN, Geneva, Switzerland, 1991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086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[4]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O. Brunner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“RF Power Generation in LHC”, in Proc. PAC’03, Portland, OR, Unites States, 2003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21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[5]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P.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Baudrenghien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., “The LHC low level RF” , in Proc. EPAC’06, Edinburgh, Scotland, 2006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204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[6]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J. D. </a:t>
                      </a:r>
                      <a:r>
                        <a:rPr lang="en-GB" sz="1600" dirty="0" err="1">
                          <a:latin typeface="+mn-lt"/>
                          <a:cs typeface="Arial" panose="020B0604020202020204" pitchFamily="34" charset="0"/>
                        </a:rPr>
                        <a:t>Bjorken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 and S. K. </a:t>
                      </a:r>
                      <a:r>
                        <a:rPr lang="en-GB" sz="1600" dirty="0" err="1">
                          <a:latin typeface="+mn-lt"/>
                          <a:cs typeface="Arial" panose="020B0604020202020204" pitchFamily="34" charset="0"/>
                        </a:rPr>
                        <a:t>Mtingwa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, “</a:t>
                      </a:r>
                      <a:r>
                        <a:rPr lang="en-GB" sz="1600" dirty="0" err="1">
                          <a:latin typeface="+mn-lt"/>
                          <a:cs typeface="Arial" panose="020B0604020202020204" pitchFamily="34" charset="0"/>
                        </a:rPr>
                        <a:t>Intrabeam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 scattering”, </a:t>
                      </a:r>
                      <a:r>
                        <a:rPr lang="en-GB" sz="1600" i="1" dirty="0">
                          <a:latin typeface="+mn-lt"/>
                          <a:cs typeface="Arial" panose="020B0604020202020204" pitchFamily="34" charset="0"/>
                        </a:rPr>
                        <a:t>Part. Accel.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dirty="0"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, pp. 115-143, 1983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893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[7]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T. </a:t>
                      </a:r>
                      <a:r>
                        <a:rPr lang="en-GB" sz="1600" b="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Mastoridis</a:t>
                      </a: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et al., “Radio frequency noise effects on the CERN Large Hadron Collider beam diffusion”, </a:t>
                      </a:r>
                      <a:r>
                        <a:rPr lang="en-GB" sz="1600" b="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Phys. Rev. ST Accel. Beams</a:t>
                      </a: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p. 092802, 2011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360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[8]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i="1" dirty="0"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, “Optimizing cavity detuning at high beam intensities at LHC injection energy”,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in Proc. IPAC’25, Taipei, Taiwan, 2025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7065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[9]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i="1" dirty="0"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, “Effects of cavity pre-detuning on RF power transients at injection into the LHC”, JINST </a:t>
                      </a:r>
                      <a:r>
                        <a:rPr lang="en-GB" sz="1600" b="1" dirty="0">
                          <a:latin typeface="+mn-lt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 T04005,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Contribution to HB’2023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48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[10]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H. Timko </a:t>
                      </a:r>
                      <a:r>
                        <a:rPr lang="en-GB" sz="1600" b="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‘’</a:t>
                      </a: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Beam longitudinal dynamics simulation studies’’, </a:t>
                      </a:r>
                      <a:r>
                        <a:rPr lang="en-GB" sz="1600" b="0" i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Phys. Rev. Accel. Beams</a:t>
                      </a: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26</a:t>
                      </a:r>
                      <a:r>
                        <a:rPr lang="en-GB" sz="1600" b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, p. 114602, 2023 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096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[11]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S. Hancock, “A simple algorithm for longitudinal phase space tomography”, Rep. CERN-PS-RF-Note-97-06, CERN, Geneva, Switzerland, 1997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760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[12]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D.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Quartullo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“RF voltage calibration using phase space tomography in the CERN SPS”, in Proc. IPAC’22, Bangkok, Thailand, 2022</a:t>
                      </a:r>
                      <a:endParaRPr lang="en-GB" sz="16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302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189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48D0A-7A3E-AB72-65E5-FCA32DE48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A516D542-1B6A-83B5-1F03-3FC407101803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DE087A8A-BC9F-5A47-D842-8A22B0A8068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0901E3E6-B0EF-FAA4-1885-BD139C3752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85F1813E-CDB3-B722-8218-4EF18B1B6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28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37A05D4-6F4F-32D4-4EED-BA9BBEF46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9663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ABE8D-34CB-CACE-3F2C-EF3614088078}"/>
              </a:ext>
            </a:extLst>
          </p:cNvPr>
          <p:cNvSpPr txBox="1"/>
          <p:nvPr/>
        </p:nvSpPr>
        <p:spPr>
          <a:xfrm>
            <a:off x="4151784" y="1268760"/>
            <a:ext cx="15841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F801D8-9C3D-3E3D-097F-38BCD980C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347162"/>
              </p:ext>
            </p:extLst>
          </p:nvPr>
        </p:nvGraphicFramePr>
        <p:xfrm>
          <a:off x="-21840" y="476672"/>
          <a:ext cx="12213839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524">
                  <a:extLst>
                    <a:ext uri="{9D8B030D-6E8A-4147-A177-3AD203B41FA5}">
                      <a16:colId xmlns:a16="http://schemas.microsoft.com/office/drawing/2014/main" val="2631702764"/>
                    </a:ext>
                  </a:extLst>
                </a:gridCol>
                <a:gridCol w="11659315">
                  <a:extLst>
                    <a:ext uri="{9D8B030D-6E8A-4147-A177-3AD203B41FA5}">
                      <a16:colId xmlns:a16="http://schemas.microsoft.com/office/drawing/2014/main" val="2893388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[13]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., “LHC MD 6944: RF Voltage Calibration”, Tech. Note CERN-ACC-NOTE-2024-0008, CERN, Geneva, Switzerland, 2024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1308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[14]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“Calibration of the CERN Large Hadron Collider RF system”, to be submitted for peer review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045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[15]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N. Catalan Lasheras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“High-efficiency klystrons from a dream to a reality”, in Proc. IPAC’24, Nashville, TN, USA, 2024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086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[16]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i="1" dirty="0"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, “LHC MD 6945: Injection Power Transients”, Tech. Note CERN-ACC-NOTE-2024-0002,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CERN, Geneva, Switzerland, 2024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204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[17]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E. Karlsen-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Baeck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“LHC MD 9525: Injection Power Transients with Different RF Settings”, technical report to be submitted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465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[18]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</a:t>
                      </a:r>
                      <a:r>
                        <a:rPr lang="en-GB" sz="1600" dirty="0">
                          <a:cs typeface="Arial" panose="020B0604020202020204" pitchFamily="34" charset="0"/>
                        </a:rPr>
                        <a:t>Comparison of BCMS and standard beams at LHC injection energy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”, in Proc. IPAC’25, Taipei, Taiwan, 2025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57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[19]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Nagaitsev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Intrabeam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scattering formulas for fast numerical evaluation”,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Phys. Rev. ST Accel. Beams 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p. 064403, 2005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0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[20]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M.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Zampetakis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“Modelling intra-beam scattering in the LHC for longitudinal beam loss studies”, in Proc. IPAC’24,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Nashville, TN, USA, 2024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11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[21]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b="0" i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“Correlating start-of-ramp losses with beam observables at flat-bottom in the LHC”,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in Proc. IPAC’24, TN, USA, 2024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43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[22]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B. E. Karlsen-Baeck, “Modelling Control Loops for SPS-LHC Beam Transfer Studies”, Master thesis,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Norwegian University of Science and Technology, 2022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4781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[23]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i="1" dirty="0"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, “Validation of control loop </a:t>
                      </a:r>
                      <a:r>
                        <a:rPr lang="en-GB" sz="1600" dirty="0" err="1">
                          <a:latin typeface="+mn-lt"/>
                          <a:cs typeface="Arial" panose="020B0604020202020204" pitchFamily="34" charset="0"/>
                        </a:rPr>
                        <a:t>modeling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 for power limitation studies with beams for HL-LHC”,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 in Proc. IPAC’23, Venice, Italy, 2023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450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[24]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B. E. Karlsen-Baeck </a:t>
                      </a:r>
                      <a:r>
                        <a:rPr lang="en-GB" sz="1600" i="1" dirty="0">
                          <a:latin typeface="+mn-lt"/>
                          <a:cs typeface="Arial" panose="020B0604020202020204" pitchFamily="34" charset="0"/>
                        </a:rPr>
                        <a:t>et al.</a:t>
                      </a:r>
                      <a:r>
                        <a:rPr lang="en-GB" sz="1600" dirty="0">
                          <a:latin typeface="+mn-lt"/>
                          <a:cs typeface="Arial" panose="020B0604020202020204" pitchFamily="34" charset="0"/>
                        </a:rPr>
                        <a:t>, “Coupling of local and global RF control loops for macroparticle tracking simulations”, submitted for peer review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948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578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268E0EC-F374-5A1D-B3D6-7E4AC65424E9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BB6E50D2-9E7E-328F-A152-01CE7AB97AC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B55813AC-A188-3392-DC04-0B875B793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198BFF93-F0CE-95D2-A594-97C260596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Pagina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29</a:t>
            </a:fld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A20D4D7-91CE-FAF7-C089-D125BA93D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5400" y="100013"/>
            <a:ext cx="74168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altLang="it-IT" b="1" dirty="0" err="1">
                <a:solidFill>
                  <a:srgbClr val="8417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it-IT" altLang="it-IT" b="1" dirty="0">
              <a:solidFill>
                <a:srgbClr val="8417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AE153E7-0E48-58CE-1FEE-3108B497BDB5}"/>
              </a:ext>
            </a:extLst>
          </p:cNvPr>
          <p:cNvSpPr/>
          <p:nvPr/>
        </p:nvSpPr>
        <p:spPr>
          <a:xfrm>
            <a:off x="0" y="0"/>
            <a:ext cx="12192000" cy="5020035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515CA8-7BCB-801F-342B-05E190C14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797" y="2266081"/>
            <a:ext cx="741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fontAlgn="auto" hangingPunct="1">
              <a:spcAft>
                <a:spcPts val="0"/>
              </a:spcAft>
              <a:defRPr/>
            </a:pPr>
            <a:r>
              <a:rPr lang="it-IT" alt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732571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684AC-3503-5BAD-6049-ACD7AC5E5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767E4A2-B11B-2853-B182-5156DA439C36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44261E71-A15B-61AA-3CBB-7B5B6D2F99B2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7FB7410F-74D2-60E6-3028-590C158E1E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4E95D215-9DAA-5955-8ABE-3B4CB5B58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EA9E205-AF5C-5590-9E7A-DAF6571AE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Layout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43650-5EF3-112D-A557-83C7B2503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731" y="549806"/>
            <a:ext cx="6173941" cy="5758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E9D79-EADD-B14D-8277-F22B3FE6834F}"/>
              </a:ext>
            </a:extLst>
          </p:cNvPr>
          <p:cNvSpPr txBox="1"/>
          <p:nvPr/>
        </p:nvSpPr>
        <p:spPr>
          <a:xfrm>
            <a:off x="407368" y="1196752"/>
            <a:ext cx="56886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26.7 km tunnel with two rings [1]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Beam 1 (clockwise) and beam 2 (counter-clockwise), each with up to 2760 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Minimum 25 ns spacing between 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Injected at 450 GeV/c and accelerated to 6.8 TeV/c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Eight interaction regions (IRs)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Four experiements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Superconducting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Injector: Super Proton Synchrotron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Second largest synchrotron at 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Can deliever up to 288 bunches per injection into the LHC</a:t>
            </a:r>
          </a:p>
        </p:txBody>
      </p:sp>
    </p:spTree>
    <p:extLst>
      <p:ext uri="{BB962C8B-B14F-4D97-AF65-F5344CB8AC3E}">
        <p14:creationId xmlns:p14="http://schemas.microsoft.com/office/powerpoint/2010/main" val="4114634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FA6BE-5BAA-83A6-A9CA-D100730BD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AF4FEF3-B6D3-05E3-39BD-4BB32CB2CC6D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33F2FD0F-E502-ADC2-0B8F-BEF93E836D4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F3F52496-B1F1-B726-3BA5-4C27CF9B2F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5DB12991-7CC7-FB3A-B213-DE0122B3E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30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77E984F-03A6-9795-B11C-66F117D7B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Dynamics at LHC Injection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2B7E8-BE75-CF74-F549-5C86E041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5" y="3026412"/>
            <a:ext cx="4032067" cy="3225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0DB93-0FA6-9956-D706-D24D955FB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3780345"/>
            <a:ext cx="5210057" cy="1986012"/>
          </a:xfrm>
          <a:prstGeom prst="rect">
            <a:avLst/>
          </a:prstGeom>
        </p:spPr>
      </p:pic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11CF20B6-B2C9-F176-DF13-AF9E60EFD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773857"/>
            <a:ext cx="3690759" cy="22144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FEB84E-2B63-60F0-4298-EFA2CBD550F3}"/>
              </a:ext>
            </a:extLst>
          </p:cNvPr>
          <p:cNvSpPr txBox="1"/>
          <p:nvPr/>
        </p:nvSpPr>
        <p:spPr>
          <a:xfrm>
            <a:off x="310343" y="1084839"/>
            <a:ext cx="74565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5 ns SPS bucket into 2.5 ns LHC bucket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Matched voltage would lead to particles arriving outside bucket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LHC operates at a higher-than-matched voltage to reduce amount of uncaptured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Voltage mismatch together offsets in timing and energy of the injected 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Excites oscillations of the 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Leads to generation of uncaptured particles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330391-667A-E86D-CFE9-26685E0AEEE7}"/>
              </a:ext>
            </a:extLst>
          </p:cNvPr>
          <p:cNvCxnSpPr>
            <a:cxnSpLocks/>
          </p:cNvCxnSpPr>
          <p:nvPr/>
        </p:nvCxnSpPr>
        <p:spPr>
          <a:xfrm>
            <a:off x="5519936" y="5013176"/>
            <a:ext cx="2565649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9EB6283-14D5-4B50-1C44-5F9326812A61}"/>
              </a:ext>
            </a:extLst>
          </p:cNvPr>
          <p:cNvCxnSpPr/>
          <p:nvPr/>
        </p:nvCxnSpPr>
        <p:spPr>
          <a:xfrm flipV="1">
            <a:off x="2783632" y="3933056"/>
            <a:ext cx="5184576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89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59770-CE06-AE0E-9E4A-012B8D7B7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615CED44-7782-5ACE-73E5-83A1C05A7503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836B9B61-8F3F-A95C-2820-89F63F29E7D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28914210-0C5C-8B89-A8AA-71B7DED4A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145B9BFD-239E-3304-315E-266B1B652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31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731CCD5-AE79-BB98-F1A3-58AD75FE4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115212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uncaptured beam and </a:t>
            </a:r>
            <a:r>
              <a:rPr lang="en-GB" altLang="it-IT" b="1" dirty="0" err="1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debunching</a:t>
            </a: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HL-LHC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D796D4-7544-6637-40F3-E9B358235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292864"/>
              </p:ext>
            </p:extLst>
          </p:nvPr>
        </p:nvGraphicFramePr>
        <p:xfrm>
          <a:off x="1055439" y="3600450"/>
          <a:ext cx="10081121" cy="27432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977024">
                  <a:extLst>
                    <a:ext uri="{9D8B030D-6E8A-4147-A177-3AD203B41FA5}">
                      <a16:colId xmlns:a16="http://schemas.microsoft.com/office/drawing/2014/main" val="2349485182"/>
                    </a:ext>
                  </a:extLst>
                </a:gridCol>
                <a:gridCol w="1039201">
                  <a:extLst>
                    <a:ext uri="{9D8B030D-6E8A-4147-A177-3AD203B41FA5}">
                      <a16:colId xmlns:a16="http://schemas.microsoft.com/office/drawing/2014/main" val="3565965807"/>
                    </a:ext>
                  </a:extLst>
                </a:gridCol>
                <a:gridCol w="1680006">
                  <a:extLst>
                    <a:ext uri="{9D8B030D-6E8A-4147-A177-3AD203B41FA5}">
                      <a16:colId xmlns:a16="http://schemas.microsoft.com/office/drawing/2014/main" val="4080263916"/>
                    </a:ext>
                  </a:extLst>
                </a:gridCol>
                <a:gridCol w="1769968">
                  <a:extLst>
                    <a:ext uri="{9D8B030D-6E8A-4147-A177-3AD203B41FA5}">
                      <a16:colId xmlns:a16="http://schemas.microsoft.com/office/drawing/2014/main" val="1915590749"/>
                    </a:ext>
                  </a:extLst>
                </a:gridCol>
                <a:gridCol w="1662594">
                  <a:extLst>
                    <a:ext uri="{9D8B030D-6E8A-4147-A177-3AD203B41FA5}">
                      <a16:colId xmlns:a16="http://schemas.microsoft.com/office/drawing/2014/main" val="2570504082"/>
                    </a:ext>
                  </a:extLst>
                </a:gridCol>
                <a:gridCol w="1800386">
                  <a:extLst>
                    <a:ext uri="{9D8B030D-6E8A-4147-A177-3AD203B41FA5}">
                      <a16:colId xmlns:a16="http://schemas.microsoft.com/office/drawing/2014/main" val="565273281"/>
                    </a:ext>
                  </a:extLst>
                </a:gridCol>
                <a:gridCol w="1151942">
                  <a:extLst>
                    <a:ext uri="{9D8B030D-6E8A-4147-A177-3AD203B41FA5}">
                      <a16:colId xmlns:a16="http://schemas.microsoft.com/office/drawing/2014/main" val="3674647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Beam type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RF Voltage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Uncaptured beam</a:t>
                      </a:r>
                    </a:p>
                    <a:p>
                      <a:r>
                        <a:rPr lang="en-GB" sz="1400" dirty="0"/>
                        <a:t>Increase form Run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Relative uncaptured beam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Debunched</a:t>
                      </a:r>
                      <a:r>
                        <a:rPr lang="en-GB" sz="1400" dirty="0"/>
                        <a:t> beam increase from Run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Relative </a:t>
                      </a:r>
                      <a:r>
                        <a:rPr lang="en-GB" sz="1400" dirty="0" err="1"/>
                        <a:t>debunched</a:t>
                      </a:r>
                      <a:r>
                        <a:rPr lang="en-GB" sz="1400" dirty="0"/>
                        <a:t> beam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Total relative intensity lost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08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16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6.5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0.76 %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1.45 %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624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7.4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0.66 %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0.32 %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0.98 %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790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BCMS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6.5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1.08 %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1.23 %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2.31 %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BCMS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7.4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0.94 %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0.65 %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1.59 %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31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8b4e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8.0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0.52 %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0.33 %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0.85 %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309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8b4e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9.5 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0.43 %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0.12 %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0.55 %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74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86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910A-26D2-872B-24C6-3FEEB8284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2077CAD-7C94-33CF-D394-E7DB700C7F2D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CEB399F2-69FA-DB58-783F-2E8E7603472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5D6F3355-2FA5-0AAD-E22C-C20CD16D6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F481E97E-3721-B09A-9889-5B4F215603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53EDA27-EEF7-61D1-64C0-D9BEDA2A20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High-luminosity LHC Era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2">
                <a:extLst>
                  <a:ext uri="{FF2B5EF4-FFF2-40B4-BE49-F238E27FC236}">
                    <a16:creationId xmlns:a16="http://schemas.microsoft.com/office/drawing/2014/main" id="{4D5C1223-632E-AB0D-854A-5D30F18987C6}"/>
                  </a:ext>
                </a:extLst>
              </p:cNvPr>
              <p:cNvSpPr txBox="1"/>
              <p:nvPr/>
            </p:nvSpPr>
            <p:spPr>
              <a:xfrm>
                <a:off x="443372" y="920641"/>
                <a:ext cx="11053228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Large Hadron Collider [1]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Nominal 1.15 x 10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11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p/b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Ultimate 1.8 x 10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p/b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High Luminosity Upgrade [2]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Upgrade and addition for a lot of equipment, e.g. crab cavities, magnets, collimators etc.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Bunch intensity doubling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1.15 x 10</a:t>
                </a:r>
                <a:r>
                  <a:rPr lang="en-US" sz="20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p/b -&gt; 2.3 x 10</a:t>
                </a:r>
                <a:r>
                  <a:rPr lang="en-US" sz="2000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p/b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Luminosity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ℒ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increase 500 fb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3000 – 4000 fb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Only additions to RF system were the crab cavities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No upgrade foreseen for the main RF system</a:t>
                </a:r>
              </a:p>
            </p:txBody>
          </p:sp>
        </mc:Choice>
        <mc:Fallback>
          <p:sp>
            <p:nvSpPr>
              <p:cNvPr id="11" name="CasellaDiTesto 2">
                <a:extLst>
                  <a:ext uri="{FF2B5EF4-FFF2-40B4-BE49-F238E27FC236}">
                    <a16:creationId xmlns:a16="http://schemas.microsoft.com/office/drawing/2014/main" id="{4D5C1223-632E-AB0D-854A-5D30F1898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72" y="920641"/>
                <a:ext cx="11053228" cy="4832092"/>
              </a:xfrm>
              <a:prstGeom prst="rect">
                <a:avLst/>
              </a:prstGeom>
              <a:blipFill>
                <a:blip r:embed="rId3"/>
                <a:stretch>
                  <a:fillRect l="-804" t="-1047" b="-130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E321FA-6363-A77B-301F-55B3D1C151BE}"/>
                  </a:ext>
                </a:extLst>
              </p:cNvPr>
              <p:cNvSpPr txBox="1"/>
              <p:nvPr/>
            </p:nvSpPr>
            <p:spPr>
              <a:xfrm>
                <a:off x="4984029" y="3861048"/>
                <a:ext cx="2223942" cy="8542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H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rev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CH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E321FA-6363-A77B-301F-55B3D1C15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029" y="3861048"/>
                <a:ext cx="2223942" cy="854208"/>
              </a:xfrm>
              <a:prstGeom prst="rect">
                <a:avLst/>
              </a:prstGeom>
              <a:blipFill>
                <a:blip r:embed="rId4"/>
                <a:stretch>
                  <a:fillRect l="-2841" r="-2273" b="-724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66593EE-424E-6D7D-7404-A6F5ACEDE5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9224164"/>
                  </p:ext>
                </p:extLst>
              </p:nvPr>
            </p:nvGraphicFramePr>
            <p:xfrm>
              <a:off x="7608168" y="2996952"/>
              <a:ext cx="4140460" cy="2612517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874883">
                      <a:extLst>
                        <a:ext uri="{9D8B030D-6E8A-4147-A177-3AD203B41FA5}">
                          <a16:colId xmlns:a16="http://schemas.microsoft.com/office/drawing/2014/main" val="1604401525"/>
                        </a:ext>
                      </a:extLst>
                    </a:gridCol>
                    <a:gridCol w="1265577">
                      <a:extLst>
                        <a:ext uri="{9D8B030D-6E8A-4147-A177-3AD203B41FA5}">
                          <a16:colId xmlns:a16="http://schemas.microsoft.com/office/drawing/2014/main" val="377009438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Symbol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82546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Particles per bunch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25938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# bunches colliding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13972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Revolution 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rev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195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Horizontal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3887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Vertical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1979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Geometric reduction factor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CH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85628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A66593EE-424E-6D7D-7404-A6F5ACEDE5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99224164"/>
                  </p:ext>
                </p:extLst>
              </p:nvPr>
            </p:nvGraphicFramePr>
            <p:xfrm>
              <a:off x="7608168" y="2996952"/>
              <a:ext cx="4140460" cy="2612517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874883">
                      <a:extLst>
                        <a:ext uri="{9D8B030D-6E8A-4147-A177-3AD203B41FA5}">
                          <a16:colId xmlns:a16="http://schemas.microsoft.com/office/drawing/2014/main" val="1604401525"/>
                        </a:ext>
                      </a:extLst>
                    </a:gridCol>
                    <a:gridCol w="1265577">
                      <a:extLst>
                        <a:ext uri="{9D8B030D-6E8A-4147-A177-3AD203B41FA5}">
                          <a16:colId xmlns:a16="http://schemas.microsoft.com/office/drawing/2014/main" val="377009438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Symbol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82546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Particles per bunch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5"/>
                          <a:stretch>
                            <a:fillRect l="-228000" t="-103333" r="-2000" b="-5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59384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# bunches colliding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5"/>
                          <a:stretch>
                            <a:fillRect l="-228000" t="-210345" r="-2000" b="-4379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13972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Revolution frequency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5"/>
                          <a:stretch>
                            <a:fillRect l="-228000" t="-300000" r="-2000" b="-3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195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Horizontal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5"/>
                          <a:stretch>
                            <a:fillRect l="-228000" t="-413793" r="-2000" b="-23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3887387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Vertical emittance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5"/>
                          <a:stretch>
                            <a:fillRect l="-228000" t="-480645" r="-2000" b="-1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1979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H" dirty="0"/>
                            <a:t>Geometric reduction factor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>
                        <a:blipFill>
                          <a:blip r:embed="rId5"/>
                          <a:stretch>
                            <a:fillRect l="-228000" t="-620690" r="-2000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856287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9960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43E95-46A4-1CC5-6FF3-3D887FCBE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741F3ACF-DAD6-EDC2-28F8-B657F4B95C1C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C843EA8A-4895-3A27-E46B-EE27910BD5E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3C22A897-F7F2-B00F-777E-5523B66795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C126A36E-7023-CE9C-23A5-E63516B38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5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29B363F-6040-1357-32CD-187EEF71F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Loading and Cavity Controllers</a:t>
            </a:r>
          </a:p>
        </p:txBody>
      </p:sp>
      <p:sp>
        <p:nvSpPr>
          <p:cNvPr id="14" name="CasellaDiTesto 2">
            <a:extLst>
              <a:ext uri="{FF2B5EF4-FFF2-40B4-BE49-F238E27FC236}">
                <a16:creationId xmlns:a16="http://schemas.microsoft.com/office/drawing/2014/main" id="{D7F4AAF7-D586-C1AD-1CB5-D7C60B5B188E}"/>
              </a:ext>
            </a:extLst>
          </p:cNvPr>
          <p:cNvSpPr txBox="1"/>
          <p:nvPr/>
        </p:nvSpPr>
        <p:spPr>
          <a:xfrm>
            <a:off x="6096000" y="763231"/>
            <a:ext cx="5652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Half-detuning beam-loading compensation scheme [3]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288A5A-B94A-AADC-4503-43BF6511F408}"/>
                  </a:ext>
                </a:extLst>
              </p:cNvPr>
              <p:cNvSpPr txBox="1"/>
              <p:nvPr/>
            </p:nvSpPr>
            <p:spPr>
              <a:xfrm>
                <a:off x="7453819" y="1878774"/>
                <a:ext cx="3244093" cy="723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</m:d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p>
                            <m:s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nb-NO" b="0" i="0" smtClean="0"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</a:rPr>
                                            <m:t>𝑟𝑓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F47BF7D-2AB4-AF2C-B8CA-C1B950DEF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3819" y="1878774"/>
                <a:ext cx="3244093" cy="723788"/>
              </a:xfrm>
              <a:prstGeom prst="rect">
                <a:avLst/>
              </a:prstGeom>
              <a:blipFill>
                <a:blip r:embed="rId6"/>
                <a:stretch>
                  <a:fillRect l="-1172" b="-51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2E12647-FEA0-4524-3884-C483FF9370F0}"/>
                  </a:ext>
                </a:extLst>
              </p:cNvPr>
              <p:cNvSpPr txBox="1"/>
              <p:nvPr/>
            </p:nvSpPr>
            <p:spPr>
              <a:xfrm>
                <a:off x="6064880" y="2775104"/>
                <a:ext cx="6021970" cy="770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f>
                                <m:f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d>
                                    <m:d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</m:d>
                                </m:den>
                              </m:f>
                              <m:f>
                                <m:f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𝑟𝑓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ℑ</m:t>
                              </m:r>
                              <m:d>
                                <m:d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𝑅𝐹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𝑏𝑒𝑎𝑚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9990743-7057-1A54-4A0D-4F42C5590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880" y="2775104"/>
                <a:ext cx="6021970" cy="770596"/>
              </a:xfrm>
              <a:prstGeom prst="rect">
                <a:avLst/>
              </a:prstGeom>
              <a:blipFill>
                <a:blip r:embed="rId7"/>
                <a:stretch>
                  <a:fillRect l="-421" b="-48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46690E1-BEC3-9150-0F74-084DAF0106A5}"/>
              </a:ext>
            </a:extLst>
          </p:cNvPr>
          <p:cNvSpPr txBox="1"/>
          <p:nvPr/>
        </p:nvSpPr>
        <p:spPr>
          <a:xfrm>
            <a:off x="6096000" y="1557032"/>
            <a:ext cx="18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beam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BFB58C-BE6D-07FA-DC89-A9B44B199FA4}"/>
              </a:ext>
            </a:extLst>
          </p:cNvPr>
          <p:cNvSpPr txBox="1"/>
          <p:nvPr/>
        </p:nvSpPr>
        <p:spPr>
          <a:xfrm>
            <a:off x="6096000" y="24267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8F4648F-524E-6A91-88A5-812E5E63B190}"/>
                  </a:ext>
                </a:extLst>
              </p:cNvPr>
              <p:cNvSpPr txBox="1"/>
              <p:nvPr/>
            </p:nvSpPr>
            <p:spPr>
              <a:xfrm>
                <a:off x="6096000" y="3740340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Total gap voltage,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8A8F5C-1620-DA82-DE7F-5CFB9EB05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40340"/>
                <a:ext cx="2514600" cy="369332"/>
              </a:xfrm>
              <a:prstGeom prst="rect">
                <a:avLst/>
              </a:prstGeom>
              <a:blipFill>
                <a:blip r:embed="rId8"/>
                <a:stretch>
                  <a:fillRect l="-2010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E4172F-3A40-F122-998A-5065F7EC00F8}"/>
                  </a:ext>
                </a:extLst>
              </p:cNvPr>
              <p:cNvSpPr txBox="1"/>
              <p:nvPr/>
            </p:nvSpPr>
            <p:spPr>
              <a:xfrm>
                <a:off x="6096000" y="4351511"/>
                <a:ext cx="2514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Loaded quality factor,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8BC5DA-14C8-197D-D97F-2EB742FFC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351511"/>
                <a:ext cx="2514600" cy="369332"/>
              </a:xfrm>
              <a:prstGeom prst="rect">
                <a:avLst/>
              </a:prstGeom>
              <a:blipFill>
                <a:blip r:embed="rId9"/>
                <a:stretch>
                  <a:fillRect l="-2010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1F0974C-3764-537C-D5E4-C4E8CB54B30C}"/>
                  </a:ext>
                </a:extLst>
              </p:cNvPr>
              <p:cNvSpPr txBox="1"/>
              <p:nvPr/>
            </p:nvSpPr>
            <p:spPr>
              <a:xfrm>
                <a:off x="6103960" y="4964778"/>
                <a:ext cx="2506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Cavity detuning,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212BEB5-BA7B-7293-D9DC-01C2D44C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60" y="4964778"/>
                <a:ext cx="2506640" cy="369332"/>
              </a:xfrm>
              <a:prstGeom prst="rect">
                <a:avLst/>
              </a:prstGeom>
              <a:blipFill>
                <a:blip r:embed="rId10"/>
                <a:stretch>
                  <a:fillRect l="-2010" t="-6452" b="-22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0598B60-2B95-7C68-E249-42102EDE1A52}"/>
                  </a:ext>
                </a:extLst>
              </p:cNvPr>
              <p:cNvSpPr txBox="1"/>
              <p:nvPr/>
            </p:nvSpPr>
            <p:spPr>
              <a:xfrm>
                <a:off x="6103960" y="5567667"/>
                <a:ext cx="2506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R upon Q, 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DC398DD-7234-6C9E-B843-348E45523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60" y="5567667"/>
                <a:ext cx="2506640" cy="369332"/>
              </a:xfrm>
              <a:prstGeom prst="rect">
                <a:avLst/>
              </a:prstGeom>
              <a:blipFill>
                <a:blip r:embed="rId11"/>
                <a:stretch>
                  <a:fillRect l="-2010"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120909AF-A456-C1E9-4F34-628517CFB465}"/>
              </a:ext>
            </a:extLst>
          </p:cNvPr>
          <p:cNvSpPr txBox="1"/>
          <p:nvPr/>
        </p:nvSpPr>
        <p:spPr>
          <a:xfrm>
            <a:off x="8922314" y="3771508"/>
            <a:ext cx="325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field in the cavity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8B7227-00D0-DB74-54D9-1FF842ACF87C}"/>
              </a:ext>
            </a:extLst>
          </p:cNvPr>
          <p:cNvSpPr txBox="1"/>
          <p:nvPr/>
        </p:nvSpPr>
        <p:spPr>
          <a:xfrm>
            <a:off x="8874047" y="4351511"/>
            <a:ext cx="341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Field for a given power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534C68-6FDC-09FA-9B12-EF89B08E190F}"/>
              </a:ext>
            </a:extLst>
          </p:cNvPr>
          <p:cNvSpPr txBox="1"/>
          <p:nvPr/>
        </p:nvSpPr>
        <p:spPr>
          <a:xfrm>
            <a:off x="8874048" y="4960039"/>
            <a:ext cx="330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Difference between the resonant frequency and the rf frequency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172EED-FA00-CF5B-897A-42B7A879853E}"/>
              </a:ext>
            </a:extLst>
          </p:cNvPr>
          <p:cNvSpPr txBox="1"/>
          <p:nvPr/>
        </p:nvSpPr>
        <p:spPr>
          <a:xfrm>
            <a:off x="8874047" y="5577682"/>
            <a:ext cx="330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Accelerating field for a given energy stored in the cavity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62EDF3E-AB05-14CF-78AA-9B51FAFAD873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8153400" y="3956174"/>
            <a:ext cx="7689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A6E8912-DB0E-81A7-C42A-37562508D295}"/>
              </a:ext>
            </a:extLst>
          </p:cNvPr>
          <p:cNvCxnSpPr>
            <a:cxnSpLocks/>
            <a:stCxn id="36" idx="3"/>
            <a:endCxn id="42" idx="1"/>
          </p:cNvCxnSpPr>
          <p:nvPr/>
        </p:nvCxnSpPr>
        <p:spPr>
          <a:xfrm>
            <a:off x="8610600" y="4536177"/>
            <a:ext cx="2634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9EBBF4-D78E-8461-25EC-559222F49B09}"/>
              </a:ext>
            </a:extLst>
          </p:cNvPr>
          <p:cNvCxnSpPr/>
          <p:nvPr/>
        </p:nvCxnSpPr>
        <p:spPr>
          <a:xfrm>
            <a:off x="8153400" y="5157192"/>
            <a:ext cx="7206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D9E8936-74C6-84B6-6246-BC702B4E07CF}"/>
              </a:ext>
            </a:extLst>
          </p:cNvPr>
          <p:cNvCxnSpPr>
            <a:cxnSpLocks/>
          </p:cNvCxnSpPr>
          <p:nvPr/>
        </p:nvCxnSpPr>
        <p:spPr>
          <a:xfrm>
            <a:off x="7903994" y="5774143"/>
            <a:ext cx="9700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C6441D3C-BD9C-D6B1-298D-4F38D6F88CFB}"/>
              </a:ext>
            </a:extLst>
          </p:cNvPr>
          <p:cNvSpPr txBox="1"/>
          <p:nvPr/>
        </p:nvSpPr>
        <p:spPr>
          <a:xfrm>
            <a:off x="451332" y="772941"/>
            <a:ext cx="565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Oscillating voltage from an RF cavity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75D8D-3469-973E-2B20-802FE618517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1307" y="1745297"/>
            <a:ext cx="5769897" cy="4121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25C09-1752-9A1D-CEA2-81D307F9B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21307" y="1745297"/>
            <a:ext cx="5769897" cy="4121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5E594-972A-8EB7-590E-4C4453A799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307" y="1745297"/>
            <a:ext cx="5769897" cy="412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40" grpId="0"/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9E1B5-022C-E2A5-737B-DD1D68E30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C9CC6A6-8D03-603A-593D-F9FB203176A3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E3D8F0A0-0583-3F98-BE24-D380B0137A7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8A0D8BBA-E37E-1380-ED7D-BAD980027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5CF13382-2D16-833D-AC8A-7EC3CE01A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6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88C53C4-6ECC-E11A-0C9D-E02685153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LHC RF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CF09C0-1F52-446F-ACBA-02A5C65CB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723" y="1547855"/>
            <a:ext cx="5823957" cy="3422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20D19-FF12-F0D0-B9A7-AB57A63EDB3A}"/>
              </a:ext>
            </a:extLst>
          </p:cNvPr>
          <p:cNvSpPr txBox="1"/>
          <p:nvPr/>
        </p:nvSpPr>
        <p:spPr>
          <a:xfrm>
            <a:off x="263352" y="1168291"/>
            <a:ext cx="63367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Eight 400 MHz superconducting standing-wave RF cavities per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Each cavity is power by its own klystron and has its own cavity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Each klystron can provide maximum </a:t>
            </a:r>
            <a:r>
              <a:rPr lang="en-CH" b="1" dirty="0"/>
              <a:t>300 kW [4]</a:t>
            </a:r>
            <a:endParaRPr lang="en-CH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A circulator between the klystron and the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The low-level RF system [5]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Fast RF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One-turn delay feedback (OTFB)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Switch and protect (SWAP)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Prevent feedbacks from requesting too much power from klystron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Tuner loop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Controls position of power coupler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Controls stepper motor that mechanically tunes the RF cavity</a:t>
            </a:r>
          </a:p>
        </p:txBody>
      </p:sp>
    </p:spTree>
    <p:extLst>
      <p:ext uri="{BB962C8B-B14F-4D97-AF65-F5344CB8AC3E}">
        <p14:creationId xmlns:p14="http://schemas.microsoft.com/office/powerpoint/2010/main" val="24450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B3601-167A-F884-04A7-1D188179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68A93-9995-3194-55DA-3D72B2478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810" y="640327"/>
            <a:ext cx="3665862" cy="293268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988EF75-08CF-EE58-A36C-E5891EB78586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71F5AAD8-4FB9-5C0B-2AA1-F8AC9CAAE2A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9350791E-7831-A02C-AE9D-BF70084C4B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E7D35342-9A72-6C41-1CE2-75C07F50DA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7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FC7DE75-421E-8505-4815-B2AB57DCB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Losses at the Start of the Ramp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A8775-C18C-7178-40FD-A53C65F428E5}"/>
              </a:ext>
            </a:extLst>
          </p:cNvPr>
          <p:cNvSpPr txBox="1"/>
          <p:nvPr/>
        </p:nvSpPr>
        <p:spPr>
          <a:xfrm>
            <a:off x="47328" y="744110"/>
            <a:ext cx="86409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Uncaptured beam generated at injection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Due to errors in energy and timing at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Intra-beam scattering (IBS) [6]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Small angle scattering of particles inside the bunches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Lead to a diffusive effect in the LHC in all three planes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Due to </a:t>
            </a:r>
            <a:r>
              <a:rPr lang="en-CH" dirty="0"/>
              <a:t>diffusion from IBS and background noise in the RF system [7]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Particles slowly leak from buckets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Most particles outside the RF buckets at the start of the energy ramp will lost on the collimators in IR3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Part of the beam outside the RF buckets will be cleaned by the transverse damper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Losses are less 0.5% of the total circulating beam, but are lost over a few seconds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FCF85-1E1C-B050-E736-F8E0EA1E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288" y="4005064"/>
            <a:ext cx="6929424" cy="240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C4600-2F8F-E9DE-D817-F6F51823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C6785F99-39EF-A47F-8B07-A90648480A5A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56A80D88-FDF7-A91A-E17D-7C2A1E004D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4CECEC1E-6883-E6A6-1231-081B9A6E01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1A6B85E3-6CBF-3CF6-710F-6A584498C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8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1BB3E61A-617C-8440-24D3-0B39224C2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Power Limitations at Injection Energy</a:t>
            </a:r>
          </a:p>
        </p:txBody>
      </p:sp>
      <p:pic>
        <p:nvPicPr>
          <p:cNvPr id="5" name="Picture 4" descr="A graph with a purple oval with red and yellow dots&#10;&#10;AI-generated content may be incorrect.">
            <a:extLst>
              <a:ext uri="{FF2B5EF4-FFF2-40B4-BE49-F238E27FC236}">
                <a16:creationId xmlns:a16="http://schemas.microsoft.com/office/drawing/2014/main" id="{55950E67-AE52-029A-E299-5F8B31D5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4" y="1355843"/>
            <a:ext cx="4729954" cy="2837973"/>
          </a:xfrm>
          <a:prstGeom prst="rect">
            <a:avLst/>
          </a:prstGeom>
        </p:spPr>
      </p:pic>
      <p:pic>
        <p:nvPicPr>
          <p:cNvPr id="8" name="Picture 7" descr="A graph with a purple and orange circle&#10;&#10;AI-generated content may be incorrect.">
            <a:extLst>
              <a:ext uri="{FF2B5EF4-FFF2-40B4-BE49-F238E27FC236}">
                <a16:creationId xmlns:a16="http://schemas.microsoft.com/office/drawing/2014/main" id="{BCEDC5B8-951D-93F4-AA87-EF0599DE0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83" y="1355843"/>
            <a:ext cx="4729954" cy="2837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52B6CD-3CBB-C39B-A714-5F07AF59804B}"/>
              </a:ext>
            </a:extLst>
          </p:cNvPr>
          <p:cNvSpPr txBox="1"/>
          <p:nvPr/>
        </p:nvSpPr>
        <p:spPr>
          <a:xfrm>
            <a:off x="838200" y="1124744"/>
            <a:ext cx="469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SPS and LHC bucket,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D4A204-EC55-706E-02BD-80C9D5DAC913}"/>
              </a:ext>
            </a:extLst>
          </p:cNvPr>
          <p:cNvSpPr txBox="1"/>
          <p:nvPr/>
        </p:nvSpPr>
        <p:spPr>
          <a:xfrm>
            <a:off x="6654002" y="1133077"/>
            <a:ext cx="472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SPS and LHC bucket, HL-LHC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6898C-6B28-90D5-12FF-CA8111C2F4FF}"/>
              </a:ext>
            </a:extLst>
          </p:cNvPr>
          <p:cNvSpPr txBox="1"/>
          <p:nvPr/>
        </p:nvSpPr>
        <p:spPr>
          <a:xfrm>
            <a:off x="1192801" y="4159805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2018: 7 MV in SPS -&gt; </a:t>
            </a:r>
            <a:r>
              <a:rPr lang="en-CH" b="1" dirty="0"/>
              <a:t>4 MV</a:t>
            </a:r>
            <a:r>
              <a:rPr lang="en-CH" dirty="0"/>
              <a:t> in LHC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1F303B-AD43-EBF3-5AF9-DD75EB174718}"/>
              </a:ext>
            </a:extLst>
          </p:cNvPr>
          <p:cNvSpPr txBox="1"/>
          <p:nvPr/>
        </p:nvSpPr>
        <p:spPr>
          <a:xfrm>
            <a:off x="5015880" y="391745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Relative momentum spread increase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49517-37CE-A1C5-D079-5925A03E9957}"/>
              </a:ext>
            </a:extLst>
          </p:cNvPr>
          <p:cNvSpPr txBox="1"/>
          <p:nvPr/>
        </p:nvSpPr>
        <p:spPr>
          <a:xfrm>
            <a:off x="4881128" y="4553962"/>
            <a:ext cx="242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3.74 x 10</a:t>
            </a:r>
            <a:r>
              <a:rPr lang="en-CH" baseline="30000" dirty="0"/>
              <a:t>-4</a:t>
            </a:r>
            <a:r>
              <a:rPr lang="en-CH" dirty="0"/>
              <a:t> -&gt; 5.32 x 10</a:t>
            </a:r>
            <a:r>
              <a:rPr lang="en-CH" baseline="30000" dirty="0"/>
              <a:t>-4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EE4A2D-F370-CB81-3EF9-621A53B35058}"/>
              </a:ext>
            </a:extLst>
          </p:cNvPr>
          <p:cNvSpPr txBox="1"/>
          <p:nvPr/>
        </p:nvSpPr>
        <p:spPr>
          <a:xfrm>
            <a:off x="7176120" y="4159805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HL-LHC: 10 MV in SPS -&gt; </a:t>
            </a:r>
            <a:r>
              <a:rPr lang="en-CH" b="1" dirty="0"/>
              <a:t>7.9 MV </a:t>
            </a:r>
            <a:r>
              <a:rPr lang="en-CH" dirty="0"/>
              <a:t>in LHC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F071DF-383C-1736-3D24-A8DE2FC32186}"/>
              </a:ext>
            </a:extLst>
          </p:cNvPr>
          <p:cNvSpPr txBox="1"/>
          <p:nvPr/>
        </p:nvSpPr>
        <p:spPr>
          <a:xfrm>
            <a:off x="1919536" y="499704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00B050"/>
                </a:solidFill>
              </a:rPr>
              <a:t>84 kW </a:t>
            </a:r>
            <a:r>
              <a:rPr lang="en-CH" dirty="0"/>
              <a:t>average steady-state RF power in the LHC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665CF8-52EE-4F6C-0726-A1A53CFC1443}"/>
              </a:ext>
            </a:extLst>
          </p:cNvPr>
          <p:cNvSpPr txBox="1"/>
          <p:nvPr/>
        </p:nvSpPr>
        <p:spPr>
          <a:xfrm>
            <a:off x="7824192" y="499704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265 kW </a:t>
            </a:r>
            <a:r>
              <a:rPr lang="en-CH" dirty="0"/>
              <a:t>average steady-state RF power in the LHC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7EF99896-E7F9-E847-AE1D-676FA5D47564}"/>
              </a:ext>
            </a:extLst>
          </p:cNvPr>
          <p:cNvSpPr/>
          <p:nvPr/>
        </p:nvSpPr>
        <p:spPr>
          <a:xfrm>
            <a:off x="5735960" y="2492896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021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7" grpId="0"/>
      <p:bldP spid="19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00525-1840-C9FF-70F4-30C24FBF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EC476A3-E0CC-01B8-7DF6-0BD75A97AE6F}"/>
              </a:ext>
            </a:extLst>
          </p:cNvPr>
          <p:cNvSpPr/>
          <p:nvPr/>
        </p:nvSpPr>
        <p:spPr>
          <a:xfrm>
            <a:off x="0" y="6381750"/>
            <a:ext cx="12192000" cy="476250"/>
          </a:xfrm>
          <a:prstGeom prst="rect">
            <a:avLst/>
          </a:prstGeom>
          <a:solidFill>
            <a:srgbClr val="81082B"/>
          </a:solidFill>
          <a:ln>
            <a:solidFill>
              <a:srgbClr val="8224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1267" name="Segnaposto data 3">
            <a:extLst>
              <a:ext uri="{FF2B5EF4-FFF2-40B4-BE49-F238E27FC236}">
                <a16:creationId xmlns:a16="http://schemas.microsoft.com/office/drawing/2014/main" id="{F33B856F-4C80-2225-C3D8-022AC591A9E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8382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CH" altLang="it-IT" sz="1200">
                <a:solidFill>
                  <a:schemeClr val="bg1"/>
                </a:solidFill>
              </a:rPr>
              <a:t>12/11/2025</a:t>
            </a:r>
            <a:endParaRPr lang="it-IT" altLang="it-IT" sz="1200">
              <a:solidFill>
                <a:schemeClr val="bg1"/>
              </a:solidFill>
            </a:endParaRPr>
          </a:p>
        </p:txBody>
      </p:sp>
      <p:sp>
        <p:nvSpPr>
          <p:cNvPr id="11268" name="Segnaposto piè di pagina 4">
            <a:extLst>
              <a:ext uri="{FF2B5EF4-FFF2-40B4-BE49-F238E27FC236}">
                <a16:creationId xmlns:a16="http://schemas.microsoft.com/office/drawing/2014/main" id="{9FA3BEF9-75C2-3F84-3254-72B28B7910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038600" y="6457950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chemeClr val="bg1"/>
                </a:solidFill>
              </a:rPr>
              <a:t>B. E. Karlsen-Bæck</a:t>
            </a:r>
          </a:p>
        </p:txBody>
      </p:sp>
      <p:sp>
        <p:nvSpPr>
          <p:cNvPr id="11269" name="Segnaposto numero diapositiva 5">
            <a:extLst>
              <a:ext uri="{FF2B5EF4-FFF2-40B4-BE49-F238E27FC236}">
                <a16:creationId xmlns:a16="http://schemas.microsoft.com/office/drawing/2014/main" id="{7EF0C41C-AD38-22FE-69B4-BFCA4110C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4579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</a:t>
            </a:r>
            <a:fld id="{50A3F803-CEDE-4022-9502-E268D81FE5C1}" type="slidenum">
              <a:rPr lang="it-IT" altLang="it-IT" sz="1200" smtClean="0">
                <a:solidFill>
                  <a:schemeClr val="bg1"/>
                </a:solidFill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9</a:t>
            </a:fld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D7492E0-FA1F-8269-54FC-B6D025A36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12192000" cy="5810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b="1" dirty="0">
                <a:solidFill>
                  <a:srgbClr val="8108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Power Limitations at Injection Energy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183EF-A4C8-A6AB-4248-37FB15446850}"/>
              </a:ext>
            </a:extLst>
          </p:cNvPr>
          <p:cNvSpPr txBox="1"/>
          <p:nvPr/>
        </p:nvSpPr>
        <p:spPr>
          <a:xfrm>
            <a:off x="1271464" y="1268760"/>
            <a:ext cx="93610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Voltage needed calculated simple scaling with momentum spread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Does not take into account: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Injection offsets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Beam loading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Debunching during flat bottom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</a:rPr>
              <a:t>What voltage do we need to have an acceptable amount of losses?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dirty="0"/>
              <a:t>RF power requirements based on steady-state RF power demand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Does not take into account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power transients at injection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H" dirty="0"/>
              <a:t>peak power when the beam is in steady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/>
              <a:t>Significant ±20% spread in RF power has been observed in the past in the LHC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</a:rPr>
              <a:t>What is the maximum voltage that can be achieved with HL-LHC beams?</a:t>
            </a:r>
          </a:p>
        </p:txBody>
      </p:sp>
    </p:spTree>
    <p:extLst>
      <p:ext uri="{BB962C8B-B14F-4D97-AF65-F5344CB8AC3E}">
        <p14:creationId xmlns:p14="http://schemas.microsoft.com/office/powerpoint/2010/main" val="17519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35907</TotalTime>
  <Words>4435</Words>
  <Application>Microsoft Macintosh PowerPoint</Application>
  <PresentationFormat>Widescreen</PresentationFormat>
  <Paragraphs>736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 New Roman</vt:lpstr>
      <vt:lpstr>Wingdings</vt:lpstr>
      <vt:lpstr>la sapienza</vt:lpstr>
      <vt:lpstr>LHC Injection Dynamics for the HL-LHC Era</vt:lpstr>
      <vt:lpstr>Contents</vt:lpstr>
      <vt:lpstr>LHC Layout</vt:lpstr>
      <vt:lpstr>The High-luminosity LHC Era</vt:lpstr>
      <vt:lpstr>Beam Loading and Cavity Controllers</vt:lpstr>
      <vt:lpstr>The LHC RF System</vt:lpstr>
      <vt:lpstr>Beam Losses at the Start of the Ramp</vt:lpstr>
      <vt:lpstr>RF Power Limitations at Injection Energy</vt:lpstr>
      <vt:lpstr>RF Power Limitations at Injection Energy</vt:lpstr>
      <vt:lpstr>Overview of the Project</vt:lpstr>
      <vt:lpstr>Overview of the Project</vt:lpstr>
      <vt:lpstr>Hardware Optimisations</vt:lpstr>
      <vt:lpstr>Calibration of the RF Voltage</vt:lpstr>
      <vt:lpstr>New Calibration method of the Quality Loaded</vt:lpstr>
      <vt:lpstr>Available RF Power in the LHC and HL-LHC</vt:lpstr>
      <vt:lpstr>Overview of the Project</vt:lpstr>
      <vt:lpstr>Beam Measurements</vt:lpstr>
      <vt:lpstr>Debunching during Run 3 and HL-LHC</vt:lpstr>
      <vt:lpstr>Off-position Beam and Start-of-ramp Losses</vt:lpstr>
      <vt:lpstr>Beam Losses during High-intensity MD Sessions</vt:lpstr>
      <vt:lpstr>Uncaptured beam generated at injection</vt:lpstr>
      <vt:lpstr>Overview of the Project</vt:lpstr>
      <vt:lpstr>The HL-LHC Operational Scenario</vt:lpstr>
      <vt:lpstr>Mitigation Measures</vt:lpstr>
      <vt:lpstr>Conclusions and Outlook</vt:lpstr>
      <vt:lpstr>List of Publications</vt:lpstr>
      <vt:lpstr>References</vt:lpstr>
      <vt:lpstr>References</vt:lpstr>
      <vt:lpstr>Motivation</vt:lpstr>
      <vt:lpstr>Longitudinal Dynamics at LHC Injection</vt:lpstr>
      <vt:lpstr>Scaling uncaptured beam and debunching  to HL-LHC</vt:lpstr>
    </vt:vector>
  </TitlesOfParts>
  <Manager/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- -</dc:creator>
  <cp:keywords/>
  <dc:description/>
  <cp:lastModifiedBy>Birk Emil Karlsen-Baeck</cp:lastModifiedBy>
  <cp:revision>1241</cp:revision>
  <cp:lastPrinted>2006-11-30T14:19:40Z</cp:lastPrinted>
  <dcterms:created xsi:type="dcterms:W3CDTF">2006-11-20T16:13:10Z</dcterms:created>
  <dcterms:modified xsi:type="dcterms:W3CDTF">2025-11-12T11:01:56Z</dcterms:modified>
  <cp:category/>
</cp:coreProperties>
</file>