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1" r:id="rId3"/>
    <p:sldId id="262" r:id="rId4"/>
    <p:sldId id="264" r:id="rId5"/>
    <p:sldId id="263" r:id="rId6"/>
    <p:sldId id="265" r:id="rId7"/>
    <p:sldId id="266" r:id="rId8"/>
    <p:sldId id="284" r:id="rId9"/>
    <p:sldId id="268" r:id="rId10"/>
    <p:sldId id="270" r:id="rId11"/>
    <p:sldId id="271" r:id="rId12"/>
    <p:sldId id="357" r:id="rId13"/>
    <p:sldId id="272" r:id="rId14"/>
    <p:sldId id="304" r:id="rId15"/>
    <p:sldId id="305" r:id="rId16"/>
    <p:sldId id="306" r:id="rId17"/>
    <p:sldId id="356" r:id="rId18"/>
    <p:sldId id="309" r:id="rId19"/>
    <p:sldId id="314" r:id="rId20"/>
    <p:sldId id="310" r:id="rId21"/>
    <p:sldId id="311" r:id="rId22"/>
    <p:sldId id="317" r:id="rId23"/>
    <p:sldId id="319" r:id="rId24"/>
    <p:sldId id="318" r:id="rId25"/>
    <p:sldId id="285" r:id="rId26"/>
    <p:sldId id="283" r:id="rId27"/>
    <p:sldId id="315" r:id="rId28"/>
    <p:sldId id="316" r:id="rId29"/>
    <p:sldId id="290" r:id="rId30"/>
    <p:sldId id="286" r:id="rId31"/>
    <p:sldId id="288" r:id="rId32"/>
    <p:sldId id="360" r:id="rId33"/>
    <p:sldId id="291" r:id="rId34"/>
    <p:sldId id="301" r:id="rId35"/>
    <p:sldId id="302" r:id="rId36"/>
    <p:sldId id="303" r:id="rId37"/>
    <p:sldId id="358" r:id="rId38"/>
    <p:sldId id="359" r:id="rId39"/>
    <p:sldId id="361" r:id="rId40"/>
    <p:sldId id="362" r:id="rId41"/>
    <p:sldId id="328" r:id="rId42"/>
    <p:sldId id="329" r:id="rId43"/>
    <p:sldId id="339" r:id="rId44"/>
    <p:sldId id="346" r:id="rId45"/>
    <p:sldId id="347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50" r:id="rId56"/>
    <p:sldId id="351" r:id="rId57"/>
    <p:sldId id="352" r:id="rId58"/>
    <p:sldId id="355" r:id="rId59"/>
    <p:sldId id="353" r:id="rId60"/>
    <p:sldId id="354" r:id="rId61"/>
  </p:sldIdLst>
  <p:sldSz cx="12192000" cy="6858000"/>
  <p:notesSz cx="6858000" cy="9296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C000"/>
    <a:srgbClr val="822433"/>
    <a:srgbClr val="FFFF00"/>
    <a:srgbClr val="0033A0"/>
    <a:srgbClr val="182C4D"/>
    <a:srgbClr val="8A3341"/>
    <a:srgbClr val="BFBFB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4951DA-0633-442D-AD82-B46D2AF49AB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E51220A-0D38-493D-8A4E-3D1B33072F5B}">
      <dgm:prSet phldrT="[Testo]"/>
      <dgm:spPr>
        <a:solidFill>
          <a:srgbClr val="8A3341"/>
        </a:solidFill>
      </dgm:spPr>
      <dgm:t>
        <a:bodyPr/>
        <a:lstStyle/>
        <a:p>
          <a:r>
            <a:rPr lang="it-IT" dirty="0" smtClean="0"/>
            <a:t>2022/2023</a:t>
          </a:r>
          <a:endParaRPr lang="it-IT" dirty="0"/>
        </a:p>
      </dgm:t>
    </dgm:pt>
    <dgm:pt modelId="{8A7556E1-288B-4FB3-A268-694C3FF41EDB}" type="parTrans" cxnId="{72BAB6B4-665F-4D5C-8934-925725451C45}">
      <dgm:prSet/>
      <dgm:spPr/>
      <dgm:t>
        <a:bodyPr/>
        <a:lstStyle/>
        <a:p>
          <a:endParaRPr lang="it-IT"/>
        </a:p>
      </dgm:t>
    </dgm:pt>
    <dgm:pt modelId="{6592D426-3F8B-4E9F-ADD2-15C51530224E}" type="sibTrans" cxnId="{72BAB6B4-665F-4D5C-8934-925725451C45}">
      <dgm:prSet/>
      <dgm:spPr/>
      <dgm:t>
        <a:bodyPr/>
        <a:lstStyle/>
        <a:p>
          <a:endParaRPr lang="it-IT"/>
        </a:p>
      </dgm:t>
    </dgm:pt>
    <dgm:pt modelId="{C7F0717D-D1B4-43FD-9D66-5239179AFB39}">
      <dgm:prSet phldrT="[Testo]"/>
      <dgm:spPr/>
      <dgm:t>
        <a:bodyPr/>
        <a:lstStyle/>
        <a:p>
          <a:r>
            <a:rPr lang="it-IT" dirty="0" smtClean="0"/>
            <a:t>Classes and lectures</a:t>
          </a:r>
          <a:endParaRPr lang="it-IT" dirty="0"/>
        </a:p>
      </dgm:t>
    </dgm:pt>
    <dgm:pt modelId="{18D29EA4-4BBE-4DAA-A6DF-62B24E2A239C}" type="parTrans" cxnId="{58128BA5-23EB-4771-B202-4254E2186120}">
      <dgm:prSet/>
      <dgm:spPr/>
      <dgm:t>
        <a:bodyPr/>
        <a:lstStyle/>
        <a:p>
          <a:endParaRPr lang="it-IT"/>
        </a:p>
      </dgm:t>
    </dgm:pt>
    <dgm:pt modelId="{E8370860-E6CB-4B98-9DD7-D65B4C0573DD}" type="sibTrans" cxnId="{58128BA5-23EB-4771-B202-4254E2186120}">
      <dgm:prSet/>
      <dgm:spPr/>
      <dgm:t>
        <a:bodyPr/>
        <a:lstStyle/>
        <a:p>
          <a:endParaRPr lang="it-IT"/>
        </a:p>
      </dgm:t>
    </dgm:pt>
    <dgm:pt modelId="{460D47E6-3EF3-463E-A705-9D6F0DCC8E1C}">
      <dgm:prSet phldrT="[Testo]"/>
      <dgm:spPr/>
      <dgm:t>
        <a:bodyPr/>
        <a:lstStyle/>
        <a:p>
          <a:r>
            <a:rPr lang="it-IT" dirty="0" smtClean="0"/>
            <a:t>Geant4 Simulations implementation and debug</a:t>
          </a:r>
          <a:endParaRPr lang="it-IT" dirty="0"/>
        </a:p>
      </dgm:t>
    </dgm:pt>
    <dgm:pt modelId="{EC9FF56B-B269-43F6-878B-A16C47DCC757}" type="parTrans" cxnId="{9EEC1CFD-8795-4976-AC5C-210FBB672E50}">
      <dgm:prSet/>
      <dgm:spPr/>
      <dgm:t>
        <a:bodyPr/>
        <a:lstStyle/>
        <a:p>
          <a:endParaRPr lang="it-IT"/>
        </a:p>
      </dgm:t>
    </dgm:pt>
    <dgm:pt modelId="{65017770-FDAF-4628-B4DB-E55B5C5B10F3}" type="sibTrans" cxnId="{9EEC1CFD-8795-4976-AC5C-210FBB672E50}">
      <dgm:prSet/>
      <dgm:spPr/>
      <dgm:t>
        <a:bodyPr/>
        <a:lstStyle/>
        <a:p>
          <a:endParaRPr lang="it-IT"/>
        </a:p>
      </dgm:t>
    </dgm:pt>
    <dgm:pt modelId="{1C8AC7DB-4320-4C46-920B-53D8FADFF7B6}">
      <dgm:prSet phldrT="[Testo]"/>
      <dgm:spPr>
        <a:solidFill>
          <a:srgbClr val="822433"/>
        </a:solidFill>
      </dgm:spPr>
      <dgm:t>
        <a:bodyPr/>
        <a:lstStyle/>
        <a:p>
          <a:r>
            <a:rPr lang="it-IT" dirty="0" smtClean="0"/>
            <a:t>2023/2024</a:t>
          </a:r>
          <a:endParaRPr lang="it-IT" dirty="0"/>
        </a:p>
      </dgm:t>
    </dgm:pt>
    <dgm:pt modelId="{296A1AF0-1E33-40CC-8F75-576C7C359191}" type="parTrans" cxnId="{B9BF9200-05AB-4092-870B-22A06F57B276}">
      <dgm:prSet/>
      <dgm:spPr/>
      <dgm:t>
        <a:bodyPr/>
        <a:lstStyle/>
        <a:p>
          <a:endParaRPr lang="it-IT"/>
        </a:p>
      </dgm:t>
    </dgm:pt>
    <dgm:pt modelId="{4FC6FA69-C953-40E4-888D-E4465C34DB3B}" type="sibTrans" cxnId="{B9BF9200-05AB-4092-870B-22A06F57B276}">
      <dgm:prSet/>
      <dgm:spPr/>
      <dgm:t>
        <a:bodyPr/>
        <a:lstStyle/>
        <a:p>
          <a:endParaRPr lang="it-IT"/>
        </a:p>
      </dgm:t>
    </dgm:pt>
    <dgm:pt modelId="{7718E24A-E72E-4D4A-8BBC-AAB7BFAEDD0E}">
      <dgm:prSet phldrT="[Testo]"/>
      <dgm:spPr/>
      <dgm:t>
        <a:bodyPr/>
        <a:lstStyle/>
        <a:p>
          <a:r>
            <a:rPr lang="it-IT" dirty="0" smtClean="0"/>
            <a:t>Geant4 Simulations with and without imperfections</a:t>
          </a:r>
          <a:endParaRPr lang="it-IT" dirty="0"/>
        </a:p>
      </dgm:t>
    </dgm:pt>
    <dgm:pt modelId="{19EE1AC7-6ACE-4BE6-8241-7D522923C674}" type="parTrans" cxnId="{EE2BCAF6-7D49-4BE9-9A2A-B1559FE6DB56}">
      <dgm:prSet/>
      <dgm:spPr/>
      <dgm:t>
        <a:bodyPr/>
        <a:lstStyle/>
        <a:p>
          <a:endParaRPr lang="it-IT"/>
        </a:p>
      </dgm:t>
    </dgm:pt>
    <dgm:pt modelId="{146C21D9-FF93-4E70-B504-4B78F616CD08}" type="sibTrans" cxnId="{EE2BCAF6-7D49-4BE9-9A2A-B1559FE6DB56}">
      <dgm:prSet/>
      <dgm:spPr/>
      <dgm:t>
        <a:bodyPr/>
        <a:lstStyle/>
        <a:p>
          <a:endParaRPr lang="it-IT"/>
        </a:p>
      </dgm:t>
    </dgm:pt>
    <dgm:pt modelId="{A952C4E5-8561-423C-B352-EE745EA838F4}">
      <dgm:prSet phldrT="[Testo]"/>
      <dgm:spPr>
        <a:solidFill>
          <a:srgbClr val="182C4D"/>
        </a:solidFill>
      </dgm:spPr>
      <dgm:t>
        <a:bodyPr/>
        <a:lstStyle/>
        <a:p>
          <a:r>
            <a:rPr lang="it-IT" dirty="0" smtClean="0"/>
            <a:t>2024/2025</a:t>
          </a:r>
          <a:endParaRPr lang="it-IT" dirty="0"/>
        </a:p>
      </dgm:t>
    </dgm:pt>
    <dgm:pt modelId="{39B43B64-BA77-43A9-9A1D-3F49E70D47F1}" type="parTrans" cxnId="{AEE9DB39-9580-4380-8969-8C52967ACF18}">
      <dgm:prSet/>
      <dgm:spPr/>
      <dgm:t>
        <a:bodyPr/>
        <a:lstStyle/>
        <a:p>
          <a:endParaRPr lang="it-IT"/>
        </a:p>
      </dgm:t>
    </dgm:pt>
    <dgm:pt modelId="{58A72337-56A0-441A-94E8-5344C83A846B}" type="sibTrans" cxnId="{AEE9DB39-9580-4380-8969-8C52967ACF18}">
      <dgm:prSet/>
      <dgm:spPr/>
      <dgm:t>
        <a:bodyPr/>
        <a:lstStyle/>
        <a:p>
          <a:endParaRPr lang="it-IT"/>
        </a:p>
      </dgm:t>
    </dgm:pt>
    <dgm:pt modelId="{BBA4FA88-DEAF-4C9D-8BDF-2C6B537A1577}">
      <dgm:prSet phldrT="[Testo]"/>
      <dgm:spPr/>
      <dgm:t>
        <a:bodyPr/>
        <a:lstStyle/>
        <a:p>
          <a:r>
            <a:rPr lang="it-IT" dirty="0" smtClean="0"/>
            <a:t>Double Extraction  and double Channeling achieved in October 2024</a:t>
          </a:r>
          <a:endParaRPr lang="it-IT" dirty="0"/>
        </a:p>
      </dgm:t>
    </dgm:pt>
    <dgm:pt modelId="{07EC0718-4302-49B4-8C7E-2F9407673874}" type="parTrans" cxnId="{D243530D-2AE5-4014-B3E7-6A963B51D2CB}">
      <dgm:prSet/>
      <dgm:spPr/>
      <dgm:t>
        <a:bodyPr/>
        <a:lstStyle/>
        <a:p>
          <a:endParaRPr lang="it-IT"/>
        </a:p>
      </dgm:t>
    </dgm:pt>
    <dgm:pt modelId="{765334C0-8128-4826-B380-98F17FACB2B2}" type="sibTrans" cxnId="{D243530D-2AE5-4014-B3E7-6A963B51D2CB}">
      <dgm:prSet/>
      <dgm:spPr/>
      <dgm:t>
        <a:bodyPr/>
        <a:lstStyle/>
        <a:p>
          <a:endParaRPr lang="it-IT"/>
        </a:p>
      </dgm:t>
    </dgm:pt>
    <dgm:pt modelId="{0B56D236-522D-4799-A415-8D6BCDA1B4CF}">
      <dgm:prSet phldrT="[Testo]"/>
      <dgm:spPr/>
      <dgm:t>
        <a:bodyPr/>
        <a:lstStyle/>
        <a:p>
          <a:r>
            <a:rPr lang="it-IT" dirty="0" smtClean="0"/>
            <a:t>Test beam activity</a:t>
          </a:r>
          <a:endParaRPr lang="it-IT" dirty="0"/>
        </a:p>
      </dgm:t>
    </dgm:pt>
    <dgm:pt modelId="{B3EE4780-B13E-4945-9FE5-205DF8C171D7}" type="parTrans" cxnId="{117ADA5B-B20F-48F6-9E01-0C47D10EA859}">
      <dgm:prSet/>
      <dgm:spPr/>
      <dgm:t>
        <a:bodyPr/>
        <a:lstStyle/>
        <a:p>
          <a:endParaRPr lang="it-IT"/>
        </a:p>
      </dgm:t>
    </dgm:pt>
    <dgm:pt modelId="{8DFAF0C6-DB55-4747-B380-E03D1EB27914}" type="sibTrans" cxnId="{117ADA5B-B20F-48F6-9E01-0C47D10EA859}">
      <dgm:prSet/>
      <dgm:spPr/>
      <dgm:t>
        <a:bodyPr/>
        <a:lstStyle/>
        <a:p>
          <a:endParaRPr lang="it-IT"/>
        </a:p>
      </dgm:t>
    </dgm:pt>
    <dgm:pt modelId="{06541DAF-444C-4ACA-85B8-BEAA209FC48E}">
      <dgm:prSet phldrT="[Testo]"/>
      <dgm:spPr/>
      <dgm:t>
        <a:bodyPr/>
        <a:lstStyle/>
        <a:p>
          <a:r>
            <a:rPr lang="it-IT" dirty="0" smtClean="0"/>
            <a:t>Three different merging schemes (Ch+Am, Ch+VR, Ch+AM/VR) implemented and tested in September 2025</a:t>
          </a:r>
          <a:endParaRPr lang="it-IT" dirty="0"/>
        </a:p>
      </dgm:t>
    </dgm:pt>
    <dgm:pt modelId="{F8ACEA75-6325-41D1-96E4-AC42BC5AF2CA}" type="parTrans" cxnId="{F1ED67E4-216C-42C4-902D-879810C82B36}">
      <dgm:prSet/>
      <dgm:spPr/>
      <dgm:t>
        <a:bodyPr/>
        <a:lstStyle/>
        <a:p>
          <a:endParaRPr lang="it-IT"/>
        </a:p>
      </dgm:t>
    </dgm:pt>
    <dgm:pt modelId="{99B578DB-5AFA-4222-9C4B-2AFB3CBA80FA}" type="sibTrans" cxnId="{F1ED67E4-216C-42C4-902D-879810C82B36}">
      <dgm:prSet/>
      <dgm:spPr/>
      <dgm:t>
        <a:bodyPr/>
        <a:lstStyle/>
        <a:p>
          <a:endParaRPr lang="it-IT"/>
        </a:p>
      </dgm:t>
    </dgm:pt>
    <dgm:pt modelId="{C1DAC864-EEF9-447E-8D12-054BEF472FEE}">
      <dgm:prSet phldrT="[Testo]"/>
      <dgm:spPr/>
      <dgm:t>
        <a:bodyPr/>
        <a:lstStyle/>
        <a:p>
          <a:r>
            <a:rPr lang="it-IT" dirty="0" smtClean="0"/>
            <a:t>First beam merging in June 2025</a:t>
          </a:r>
          <a:endParaRPr lang="it-IT" dirty="0"/>
        </a:p>
      </dgm:t>
    </dgm:pt>
    <dgm:pt modelId="{843B6FCB-2435-4B03-951D-81365223F4E5}" type="parTrans" cxnId="{1196E998-DE7F-4783-8FA8-B17F88DE2B71}">
      <dgm:prSet/>
      <dgm:spPr/>
      <dgm:t>
        <a:bodyPr/>
        <a:lstStyle/>
        <a:p>
          <a:endParaRPr lang="it-IT"/>
        </a:p>
      </dgm:t>
    </dgm:pt>
    <dgm:pt modelId="{421F8132-5265-478B-8896-9D575354028E}" type="sibTrans" cxnId="{1196E998-DE7F-4783-8FA8-B17F88DE2B71}">
      <dgm:prSet/>
      <dgm:spPr/>
      <dgm:t>
        <a:bodyPr/>
        <a:lstStyle/>
        <a:p>
          <a:endParaRPr lang="it-IT"/>
        </a:p>
      </dgm:t>
    </dgm:pt>
    <dgm:pt modelId="{5A0FFFAA-BFD6-4574-9B74-60CC6272988C}">
      <dgm:prSet phldrT="[Testo]"/>
      <dgm:spPr/>
      <dgm:t>
        <a:bodyPr/>
        <a:lstStyle/>
        <a:p>
          <a:r>
            <a:rPr lang="it-IT" dirty="0" smtClean="0"/>
            <a:t>Test beam activity</a:t>
          </a:r>
          <a:endParaRPr lang="it-IT" dirty="0"/>
        </a:p>
      </dgm:t>
    </dgm:pt>
    <dgm:pt modelId="{F6760FA5-2726-41EE-AFC1-BB946BAF3E5C}" type="parTrans" cxnId="{F5561DAA-060E-4BFC-BDCC-8DE6C793C11D}">
      <dgm:prSet/>
      <dgm:spPr/>
    </dgm:pt>
    <dgm:pt modelId="{24242F0B-7519-4B0F-8806-86DBA7F2AFC2}" type="sibTrans" cxnId="{F5561DAA-060E-4BFC-BDCC-8DE6C793C11D}">
      <dgm:prSet/>
      <dgm:spPr/>
    </dgm:pt>
    <dgm:pt modelId="{F05E9802-75C8-491E-A284-1E25584733C8}">
      <dgm:prSet phldrT="[Testo]"/>
      <dgm:spPr/>
      <dgm:t>
        <a:bodyPr/>
        <a:lstStyle/>
        <a:p>
          <a:r>
            <a:rPr lang="it-IT" dirty="0" smtClean="0"/>
            <a:t>Monte Carlo data anaysis and simulated KPIs determination</a:t>
          </a:r>
          <a:endParaRPr lang="it-IT" dirty="0"/>
        </a:p>
      </dgm:t>
    </dgm:pt>
    <dgm:pt modelId="{A5404459-2BF9-4D53-AD2D-D4952491C9B0}" type="parTrans" cxnId="{734B8401-4BD2-467C-B114-458885505204}">
      <dgm:prSet/>
      <dgm:spPr/>
    </dgm:pt>
    <dgm:pt modelId="{C2762687-CDC2-42A6-8407-594128C25087}" type="sibTrans" cxnId="{734B8401-4BD2-467C-B114-458885505204}">
      <dgm:prSet/>
      <dgm:spPr/>
    </dgm:pt>
    <dgm:pt modelId="{9E2A8C12-FF2F-49F2-9D9B-F0F6F9CEE5A4}" type="pres">
      <dgm:prSet presAssocID="{AD4951DA-0633-442D-AD82-B46D2AF49A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1967B7F-B61B-4796-A88D-4BB9A247887B}" type="pres">
      <dgm:prSet presAssocID="{2E51220A-0D38-493D-8A4E-3D1B33072F5B}" presName="composite" presStyleCnt="0"/>
      <dgm:spPr/>
    </dgm:pt>
    <dgm:pt modelId="{06026127-3584-4EA0-93B0-2D2652E5553D}" type="pres">
      <dgm:prSet presAssocID="{2E51220A-0D38-493D-8A4E-3D1B33072F5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9CC110-F4D5-4BBD-875B-07E30CCC5082}" type="pres">
      <dgm:prSet presAssocID="{2E51220A-0D38-493D-8A4E-3D1B33072F5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B7C8FF-34D8-4BC1-8E4C-E3D752881A4C}" type="pres">
      <dgm:prSet presAssocID="{6592D426-3F8B-4E9F-ADD2-15C51530224E}" presName="sp" presStyleCnt="0"/>
      <dgm:spPr/>
    </dgm:pt>
    <dgm:pt modelId="{36C28DAB-5DA5-42B4-993D-D139DD72A74D}" type="pres">
      <dgm:prSet presAssocID="{1C8AC7DB-4320-4C46-920B-53D8FADFF7B6}" presName="composite" presStyleCnt="0"/>
      <dgm:spPr/>
    </dgm:pt>
    <dgm:pt modelId="{2AF87AA5-DD8D-4FC2-9827-46751FBA6D0F}" type="pres">
      <dgm:prSet presAssocID="{1C8AC7DB-4320-4C46-920B-53D8FADFF7B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B2A5C2-585E-47E1-972F-07DD33AEF78B}" type="pres">
      <dgm:prSet presAssocID="{1C8AC7DB-4320-4C46-920B-53D8FADFF7B6}" presName="descendantText" presStyleLbl="alignAcc1" presStyleIdx="1" presStyleCnt="3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E9970A-B3E1-488B-A463-BEBCB13DAB86}" type="pres">
      <dgm:prSet presAssocID="{4FC6FA69-C953-40E4-888D-E4465C34DB3B}" presName="sp" presStyleCnt="0"/>
      <dgm:spPr/>
    </dgm:pt>
    <dgm:pt modelId="{6333C127-7A4D-4565-B1C3-62C9A1F7A7CC}" type="pres">
      <dgm:prSet presAssocID="{A952C4E5-8561-423C-B352-EE745EA838F4}" presName="composite" presStyleCnt="0"/>
      <dgm:spPr/>
    </dgm:pt>
    <dgm:pt modelId="{6C7CF6B0-13D0-4D14-84B6-4DF9F64C0C15}" type="pres">
      <dgm:prSet presAssocID="{A952C4E5-8561-423C-B352-EE745EA838F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CCED45B-1717-463C-8577-F527D1797DBA}" type="pres">
      <dgm:prSet presAssocID="{A952C4E5-8561-423C-B352-EE745EA838F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F589491-1C41-4D03-B693-2BEC1B9413B3}" type="presOf" srcId="{F05E9802-75C8-491E-A284-1E25584733C8}" destId="{A1B2A5C2-585E-47E1-972F-07DD33AEF78B}" srcOrd="0" destOrd="1" presId="urn:microsoft.com/office/officeart/2005/8/layout/chevron2"/>
    <dgm:cxn modelId="{F5561DAA-060E-4BFC-BDCC-8DE6C793C11D}" srcId="{1C8AC7DB-4320-4C46-920B-53D8FADFF7B6}" destId="{5A0FFFAA-BFD6-4574-9B74-60CC6272988C}" srcOrd="2" destOrd="0" parTransId="{F6760FA5-2726-41EE-AFC1-BB946BAF3E5C}" sibTransId="{24242F0B-7519-4B0F-8806-86DBA7F2AFC2}"/>
    <dgm:cxn modelId="{EE2BCAF6-7D49-4BE9-9A2A-B1559FE6DB56}" srcId="{1C8AC7DB-4320-4C46-920B-53D8FADFF7B6}" destId="{7718E24A-E72E-4D4A-8BBC-AAB7BFAEDD0E}" srcOrd="0" destOrd="0" parTransId="{19EE1AC7-6ACE-4BE6-8241-7D522923C674}" sibTransId="{146C21D9-FF93-4E70-B504-4B78F616CD08}"/>
    <dgm:cxn modelId="{9EEC1CFD-8795-4976-AC5C-210FBB672E50}" srcId="{2E51220A-0D38-493D-8A4E-3D1B33072F5B}" destId="{460D47E6-3EF3-463E-A705-9D6F0DCC8E1C}" srcOrd="1" destOrd="0" parTransId="{EC9FF56B-B269-43F6-878B-A16C47DCC757}" sibTransId="{65017770-FDAF-4628-B4DB-E55B5C5B10F3}"/>
    <dgm:cxn modelId="{117ADA5B-B20F-48F6-9E01-0C47D10EA859}" srcId="{2E51220A-0D38-493D-8A4E-3D1B33072F5B}" destId="{0B56D236-522D-4799-A415-8D6BCDA1B4CF}" srcOrd="2" destOrd="0" parTransId="{B3EE4780-B13E-4945-9FE5-205DF8C171D7}" sibTransId="{8DFAF0C6-DB55-4747-B380-E03D1EB27914}"/>
    <dgm:cxn modelId="{10513D1A-620A-41AE-A434-62AA35FAD12E}" type="presOf" srcId="{C1DAC864-EEF9-447E-8D12-054BEF472FEE}" destId="{9CCED45B-1717-463C-8577-F527D1797DBA}" srcOrd="0" destOrd="1" presId="urn:microsoft.com/office/officeart/2005/8/layout/chevron2"/>
    <dgm:cxn modelId="{1E8E047C-A4F4-448A-BC92-81676482BBCD}" type="presOf" srcId="{C7F0717D-D1B4-43FD-9D66-5239179AFB39}" destId="{B29CC110-F4D5-4BBD-875B-07E30CCC5082}" srcOrd="0" destOrd="0" presId="urn:microsoft.com/office/officeart/2005/8/layout/chevron2"/>
    <dgm:cxn modelId="{67304286-B88B-42BB-B43B-4CE188155518}" type="presOf" srcId="{5A0FFFAA-BFD6-4574-9B74-60CC6272988C}" destId="{A1B2A5C2-585E-47E1-972F-07DD33AEF78B}" srcOrd="0" destOrd="2" presId="urn:microsoft.com/office/officeart/2005/8/layout/chevron2"/>
    <dgm:cxn modelId="{53F2A2D1-2AC0-4CE5-93F1-A65981C474BF}" type="presOf" srcId="{7718E24A-E72E-4D4A-8BBC-AAB7BFAEDD0E}" destId="{A1B2A5C2-585E-47E1-972F-07DD33AEF78B}" srcOrd="0" destOrd="0" presId="urn:microsoft.com/office/officeart/2005/8/layout/chevron2"/>
    <dgm:cxn modelId="{AEE9DB39-9580-4380-8969-8C52967ACF18}" srcId="{AD4951DA-0633-442D-AD82-B46D2AF49ABE}" destId="{A952C4E5-8561-423C-B352-EE745EA838F4}" srcOrd="2" destOrd="0" parTransId="{39B43B64-BA77-43A9-9A1D-3F49E70D47F1}" sibTransId="{58A72337-56A0-441A-94E8-5344C83A846B}"/>
    <dgm:cxn modelId="{734B8401-4BD2-467C-B114-458885505204}" srcId="{1C8AC7DB-4320-4C46-920B-53D8FADFF7B6}" destId="{F05E9802-75C8-491E-A284-1E25584733C8}" srcOrd="1" destOrd="0" parTransId="{A5404459-2BF9-4D53-AD2D-D4952491C9B0}" sibTransId="{C2762687-CDC2-42A6-8407-594128C25087}"/>
    <dgm:cxn modelId="{1196E998-DE7F-4783-8FA8-B17F88DE2B71}" srcId="{A952C4E5-8561-423C-B352-EE745EA838F4}" destId="{C1DAC864-EEF9-447E-8D12-054BEF472FEE}" srcOrd="1" destOrd="0" parTransId="{843B6FCB-2435-4B03-951D-81365223F4E5}" sibTransId="{421F8132-5265-478B-8896-9D575354028E}"/>
    <dgm:cxn modelId="{8FF141CB-CA0C-4F24-86F8-BA32BF426E3F}" type="presOf" srcId="{2E51220A-0D38-493D-8A4E-3D1B33072F5B}" destId="{06026127-3584-4EA0-93B0-2D2652E5553D}" srcOrd="0" destOrd="0" presId="urn:microsoft.com/office/officeart/2005/8/layout/chevron2"/>
    <dgm:cxn modelId="{B9BF9200-05AB-4092-870B-22A06F57B276}" srcId="{AD4951DA-0633-442D-AD82-B46D2AF49ABE}" destId="{1C8AC7DB-4320-4C46-920B-53D8FADFF7B6}" srcOrd="1" destOrd="0" parTransId="{296A1AF0-1E33-40CC-8F75-576C7C359191}" sibTransId="{4FC6FA69-C953-40E4-888D-E4465C34DB3B}"/>
    <dgm:cxn modelId="{F110A396-005E-4B63-A8AB-AA0D9D20E333}" type="presOf" srcId="{0B56D236-522D-4799-A415-8D6BCDA1B4CF}" destId="{B29CC110-F4D5-4BBD-875B-07E30CCC5082}" srcOrd="0" destOrd="2" presId="urn:microsoft.com/office/officeart/2005/8/layout/chevron2"/>
    <dgm:cxn modelId="{5D39B500-0A23-4D39-A101-945B42733BE9}" type="presOf" srcId="{A952C4E5-8561-423C-B352-EE745EA838F4}" destId="{6C7CF6B0-13D0-4D14-84B6-4DF9F64C0C15}" srcOrd="0" destOrd="0" presId="urn:microsoft.com/office/officeart/2005/8/layout/chevron2"/>
    <dgm:cxn modelId="{D243530D-2AE5-4014-B3E7-6A963B51D2CB}" srcId="{A952C4E5-8561-423C-B352-EE745EA838F4}" destId="{BBA4FA88-DEAF-4C9D-8BDF-2C6B537A1577}" srcOrd="0" destOrd="0" parTransId="{07EC0718-4302-49B4-8C7E-2F9407673874}" sibTransId="{765334C0-8128-4826-B380-98F17FACB2B2}"/>
    <dgm:cxn modelId="{4055A002-81BE-430F-B73A-6734FFCC11A3}" type="presOf" srcId="{460D47E6-3EF3-463E-A705-9D6F0DCC8E1C}" destId="{B29CC110-F4D5-4BBD-875B-07E30CCC5082}" srcOrd="0" destOrd="1" presId="urn:microsoft.com/office/officeart/2005/8/layout/chevron2"/>
    <dgm:cxn modelId="{58128BA5-23EB-4771-B202-4254E2186120}" srcId="{2E51220A-0D38-493D-8A4E-3D1B33072F5B}" destId="{C7F0717D-D1B4-43FD-9D66-5239179AFB39}" srcOrd="0" destOrd="0" parTransId="{18D29EA4-4BBE-4DAA-A6DF-62B24E2A239C}" sibTransId="{E8370860-E6CB-4B98-9DD7-D65B4C0573DD}"/>
    <dgm:cxn modelId="{3DF0561E-A93E-42AA-9B5F-F00181137596}" type="presOf" srcId="{06541DAF-444C-4ACA-85B8-BEAA209FC48E}" destId="{9CCED45B-1717-463C-8577-F527D1797DBA}" srcOrd="0" destOrd="2" presId="urn:microsoft.com/office/officeart/2005/8/layout/chevron2"/>
    <dgm:cxn modelId="{798F9E36-F6F4-4D46-8BE4-2A5DF86DD802}" type="presOf" srcId="{1C8AC7DB-4320-4C46-920B-53D8FADFF7B6}" destId="{2AF87AA5-DD8D-4FC2-9827-46751FBA6D0F}" srcOrd="0" destOrd="0" presId="urn:microsoft.com/office/officeart/2005/8/layout/chevron2"/>
    <dgm:cxn modelId="{F1ED67E4-216C-42C4-902D-879810C82B36}" srcId="{A952C4E5-8561-423C-B352-EE745EA838F4}" destId="{06541DAF-444C-4ACA-85B8-BEAA209FC48E}" srcOrd="2" destOrd="0" parTransId="{F8ACEA75-6325-41D1-96E4-AC42BC5AF2CA}" sibTransId="{99B578DB-5AFA-4222-9C4B-2AFB3CBA80FA}"/>
    <dgm:cxn modelId="{73A0522D-ACE2-46D3-B703-2EA73818D7E4}" type="presOf" srcId="{BBA4FA88-DEAF-4C9D-8BDF-2C6B537A1577}" destId="{9CCED45B-1717-463C-8577-F527D1797DBA}" srcOrd="0" destOrd="0" presId="urn:microsoft.com/office/officeart/2005/8/layout/chevron2"/>
    <dgm:cxn modelId="{2A746239-3E0D-49E9-9F4E-0FF5878ADA69}" type="presOf" srcId="{AD4951DA-0633-442D-AD82-B46D2AF49ABE}" destId="{9E2A8C12-FF2F-49F2-9D9B-F0F6F9CEE5A4}" srcOrd="0" destOrd="0" presId="urn:microsoft.com/office/officeart/2005/8/layout/chevron2"/>
    <dgm:cxn modelId="{72BAB6B4-665F-4D5C-8934-925725451C45}" srcId="{AD4951DA-0633-442D-AD82-B46D2AF49ABE}" destId="{2E51220A-0D38-493D-8A4E-3D1B33072F5B}" srcOrd="0" destOrd="0" parTransId="{8A7556E1-288B-4FB3-A268-694C3FF41EDB}" sibTransId="{6592D426-3F8B-4E9F-ADD2-15C51530224E}"/>
    <dgm:cxn modelId="{C92799C9-6052-4C09-BE24-6EB8AA11B4DA}" type="presParOf" srcId="{9E2A8C12-FF2F-49F2-9D9B-F0F6F9CEE5A4}" destId="{91967B7F-B61B-4796-A88D-4BB9A247887B}" srcOrd="0" destOrd="0" presId="urn:microsoft.com/office/officeart/2005/8/layout/chevron2"/>
    <dgm:cxn modelId="{58F39D1F-D594-4E19-A835-449E24B4CA5D}" type="presParOf" srcId="{91967B7F-B61B-4796-A88D-4BB9A247887B}" destId="{06026127-3584-4EA0-93B0-2D2652E5553D}" srcOrd="0" destOrd="0" presId="urn:microsoft.com/office/officeart/2005/8/layout/chevron2"/>
    <dgm:cxn modelId="{D0C038E3-F496-4D1C-AD43-0E248A0BFB1B}" type="presParOf" srcId="{91967B7F-B61B-4796-A88D-4BB9A247887B}" destId="{B29CC110-F4D5-4BBD-875B-07E30CCC5082}" srcOrd="1" destOrd="0" presId="urn:microsoft.com/office/officeart/2005/8/layout/chevron2"/>
    <dgm:cxn modelId="{30FEC241-E82D-4CBD-B3A9-16B1B66A8D8B}" type="presParOf" srcId="{9E2A8C12-FF2F-49F2-9D9B-F0F6F9CEE5A4}" destId="{4AB7C8FF-34D8-4BC1-8E4C-E3D752881A4C}" srcOrd="1" destOrd="0" presId="urn:microsoft.com/office/officeart/2005/8/layout/chevron2"/>
    <dgm:cxn modelId="{FD2719D2-B768-4207-BEF3-49B7A872A963}" type="presParOf" srcId="{9E2A8C12-FF2F-49F2-9D9B-F0F6F9CEE5A4}" destId="{36C28DAB-5DA5-42B4-993D-D139DD72A74D}" srcOrd="2" destOrd="0" presId="urn:microsoft.com/office/officeart/2005/8/layout/chevron2"/>
    <dgm:cxn modelId="{961914C5-8574-4496-83F6-2BDFF257DAA3}" type="presParOf" srcId="{36C28DAB-5DA5-42B4-993D-D139DD72A74D}" destId="{2AF87AA5-DD8D-4FC2-9827-46751FBA6D0F}" srcOrd="0" destOrd="0" presId="urn:microsoft.com/office/officeart/2005/8/layout/chevron2"/>
    <dgm:cxn modelId="{41822BCB-A0F6-484D-8F1D-AB7AB5A9CDA9}" type="presParOf" srcId="{36C28DAB-5DA5-42B4-993D-D139DD72A74D}" destId="{A1B2A5C2-585E-47E1-972F-07DD33AEF78B}" srcOrd="1" destOrd="0" presId="urn:microsoft.com/office/officeart/2005/8/layout/chevron2"/>
    <dgm:cxn modelId="{65FE71D5-0E9D-4651-9E8F-14F8DCE6CA00}" type="presParOf" srcId="{9E2A8C12-FF2F-49F2-9D9B-F0F6F9CEE5A4}" destId="{38E9970A-B3E1-488B-A463-BEBCB13DAB86}" srcOrd="3" destOrd="0" presId="urn:microsoft.com/office/officeart/2005/8/layout/chevron2"/>
    <dgm:cxn modelId="{B60F29BF-E8BC-4E05-89FD-C403649CB449}" type="presParOf" srcId="{9E2A8C12-FF2F-49F2-9D9B-F0F6F9CEE5A4}" destId="{6333C127-7A4D-4565-B1C3-62C9A1F7A7CC}" srcOrd="4" destOrd="0" presId="urn:microsoft.com/office/officeart/2005/8/layout/chevron2"/>
    <dgm:cxn modelId="{C5779C6B-49E9-4326-BCC5-8C0DC16918A8}" type="presParOf" srcId="{6333C127-7A4D-4565-B1C3-62C9A1F7A7CC}" destId="{6C7CF6B0-13D0-4D14-84B6-4DF9F64C0C15}" srcOrd="0" destOrd="0" presId="urn:microsoft.com/office/officeart/2005/8/layout/chevron2"/>
    <dgm:cxn modelId="{F2A62958-0B14-4018-9271-81E98CF264B1}" type="presParOf" srcId="{6333C127-7A4D-4565-B1C3-62C9A1F7A7CC}" destId="{9CCED45B-1717-463C-8577-F527D1797D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4951DA-0633-442D-AD82-B46D2AF49AB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E51220A-0D38-493D-8A4E-3D1B33072F5B}">
      <dgm:prSet phldrT="[Testo]"/>
      <dgm:spPr>
        <a:solidFill>
          <a:srgbClr val="8A3341"/>
        </a:solidFill>
      </dgm:spPr>
      <dgm:t>
        <a:bodyPr/>
        <a:lstStyle/>
        <a:p>
          <a:r>
            <a:rPr lang="it-IT" dirty="0" smtClean="0"/>
            <a:t>2022/2023</a:t>
          </a:r>
          <a:endParaRPr lang="it-IT" dirty="0"/>
        </a:p>
      </dgm:t>
    </dgm:pt>
    <dgm:pt modelId="{8A7556E1-288B-4FB3-A268-694C3FF41EDB}" type="parTrans" cxnId="{72BAB6B4-665F-4D5C-8934-925725451C45}">
      <dgm:prSet/>
      <dgm:spPr/>
      <dgm:t>
        <a:bodyPr/>
        <a:lstStyle/>
        <a:p>
          <a:endParaRPr lang="it-IT"/>
        </a:p>
      </dgm:t>
    </dgm:pt>
    <dgm:pt modelId="{6592D426-3F8B-4E9F-ADD2-15C51530224E}" type="sibTrans" cxnId="{72BAB6B4-665F-4D5C-8934-925725451C45}">
      <dgm:prSet/>
      <dgm:spPr/>
      <dgm:t>
        <a:bodyPr/>
        <a:lstStyle/>
        <a:p>
          <a:endParaRPr lang="it-IT"/>
        </a:p>
      </dgm:t>
    </dgm:pt>
    <dgm:pt modelId="{C7F0717D-D1B4-43FD-9D66-5239179AFB39}">
      <dgm:prSet phldrT="[Testo]"/>
      <dgm:spPr/>
      <dgm:t>
        <a:bodyPr/>
        <a:lstStyle/>
        <a:p>
          <a:r>
            <a:rPr lang="it-IT" dirty="0" smtClean="0"/>
            <a:t>10 Weeks (January-March): Joint Universities Accelerator School</a:t>
          </a:r>
          <a:endParaRPr lang="it-IT" dirty="0"/>
        </a:p>
      </dgm:t>
    </dgm:pt>
    <dgm:pt modelId="{18D29EA4-4BBE-4DAA-A6DF-62B24E2A239C}" type="parTrans" cxnId="{58128BA5-23EB-4771-B202-4254E2186120}">
      <dgm:prSet/>
      <dgm:spPr/>
      <dgm:t>
        <a:bodyPr/>
        <a:lstStyle/>
        <a:p>
          <a:endParaRPr lang="it-IT"/>
        </a:p>
      </dgm:t>
    </dgm:pt>
    <dgm:pt modelId="{E8370860-E6CB-4B98-9DD7-D65B4C0573DD}" type="sibTrans" cxnId="{58128BA5-23EB-4771-B202-4254E2186120}">
      <dgm:prSet/>
      <dgm:spPr/>
      <dgm:t>
        <a:bodyPr/>
        <a:lstStyle/>
        <a:p>
          <a:endParaRPr lang="it-IT"/>
        </a:p>
      </dgm:t>
    </dgm:pt>
    <dgm:pt modelId="{460D47E6-3EF3-463E-A705-9D6F0DCC8E1C}">
      <dgm:prSet phldrT="[Testo]"/>
      <dgm:spPr/>
      <dgm:t>
        <a:bodyPr/>
        <a:lstStyle/>
        <a:p>
          <a:r>
            <a:rPr lang="it-IT" dirty="0" smtClean="0"/>
            <a:t>2 Weeks (mid June): UA9 Test beam for single-Channeling crystal characterisation</a:t>
          </a:r>
          <a:endParaRPr lang="it-IT" dirty="0"/>
        </a:p>
      </dgm:t>
    </dgm:pt>
    <dgm:pt modelId="{EC9FF56B-B269-43F6-878B-A16C47DCC757}" type="parTrans" cxnId="{9EEC1CFD-8795-4976-AC5C-210FBB672E50}">
      <dgm:prSet/>
      <dgm:spPr/>
      <dgm:t>
        <a:bodyPr/>
        <a:lstStyle/>
        <a:p>
          <a:endParaRPr lang="it-IT"/>
        </a:p>
      </dgm:t>
    </dgm:pt>
    <dgm:pt modelId="{65017770-FDAF-4628-B4DB-E55B5C5B10F3}" type="sibTrans" cxnId="{9EEC1CFD-8795-4976-AC5C-210FBB672E50}">
      <dgm:prSet/>
      <dgm:spPr/>
      <dgm:t>
        <a:bodyPr/>
        <a:lstStyle/>
        <a:p>
          <a:endParaRPr lang="it-IT"/>
        </a:p>
      </dgm:t>
    </dgm:pt>
    <dgm:pt modelId="{1C8AC7DB-4320-4C46-920B-53D8FADFF7B6}">
      <dgm:prSet phldrT="[Testo]"/>
      <dgm:spPr>
        <a:solidFill>
          <a:srgbClr val="822433"/>
        </a:solidFill>
      </dgm:spPr>
      <dgm:t>
        <a:bodyPr/>
        <a:lstStyle/>
        <a:p>
          <a:r>
            <a:rPr lang="it-IT" dirty="0" smtClean="0"/>
            <a:t>2023/2024</a:t>
          </a:r>
          <a:endParaRPr lang="it-IT" dirty="0"/>
        </a:p>
      </dgm:t>
    </dgm:pt>
    <dgm:pt modelId="{296A1AF0-1E33-40CC-8F75-576C7C359191}" type="parTrans" cxnId="{B9BF9200-05AB-4092-870B-22A06F57B276}">
      <dgm:prSet/>
      <dgm:spPr/>
      <dgm:t>
        <a:bodyPr/>
        <a:lstStyle/>
        <a:p>
          <a:endParaRPr lang="it-IT"/>
        </a:p>
      </dgm:t>
    </dgm:pt>
    <dgm:pt modelId="{4FC6FA69-C953-40E4-888D-E4465C34DB3B}" type="sibTrans" cxnId="{B9BF9200-05AB-4092-870B-22A06F57B276}">
      <dgm:prSet/>
      <dgm:spPr/>
      <dgm:t>
        <a:bodyPr/>
        <a:lstStyle/>
        <a:p>
          <a:endParaRPr lang="it-IT"/>
        </a:p>
      </dgm:t>
    </dgm:pt>
    <dgm:pt modelId="{7718E24A-E72E-4D4A-8BBC-AAB7BFAEDD0E}">
      <dgm:prSet phldrT="[Testo]"/>
      <dgm:spPr/>
      <dgm:t>
        <a:bodyPr/>
        <a:lstStyle/>
        <a:p>
          <a:r>
            <a:rPr lang="it-IT" dirty="0" smtClean="0"/>
            <a:t>2 Weeks (mid May): UA9 Test beam for single-Channeling crystal characterisation</a:t>
          </a:r>
          <a:endParaRPr lang="it-IT" dirty="0"/>
        </a:p>
      </dgm:t>
    </dgm:pt>
    <dgm:pt modelId="{19EE1AC7-6ACE-4BE6-8241-7D522923C674}" type="parTrans" cxnId="{EE2BCAF6-7D49-4BE9-9A2A-B1559FE6DB56}">
      <dgm:prSet/>
      <dgm:spPr/>
      <dgm:t>
        <a:bodyPr/>
        <a:lstStyle/>
        <a:p>
          <a:endParaRPr lang="it-IT"/>
        </a:p>
      </dgm:t>
    </dgm:pt>
    <dgm:pt modelId="{146C21D9-FF93-4E70-B504-4B78F616CD08}" type="sibTrans" cxnId="{EE2BCAF6-7D49-4BE9-9A2A-B1559FE6DB56}">
      <dgm:prSet/>
      <dgm:spPr/>
      <dgm:t>
        <a:bodyPr/>
        <a:lstStyle/>
        <a:p>
          <a:endParaRPr lang="it-IT"/>
        </a:p>
      </dgm:t>
    </dgm:pt>
    <dgm:pt modelId="{A429D8C0-2EF1-4E28-9BBC-F3CAFE98721B}">
      <dgm:prSet phldrT="[Testo]"/>
      <dgm:spPr/>
      <dgm:t>
        <a:bodyPr/>
        <a:lstStyle/>
        <a:p>
          <a:r>
            <a:rPr lang="it-IT" dirty="0" smtClean="0"/>
            <a:t>2 Weeks (mid June): UA9 Test beam for single-Channeling crystal characterisation</a:t>
          </a:r>
          <a:endParaRPr lang="it-IT" dirty="0"/>
        </a:p>
      </dgm:t>
    </dgm:pt>
    <dgm:pt modelId="{5F0EAC2F-37E4-4BBF-BEF8-1A8FB0B6CA52}" type="parTrans" cxnId="{0B6489BD-94F0-4DA2-9D23-2E58C6B3D1B0}">
      <dgm:prSet/>
      <dgm:spPr/>
      <dgm:t>
        <a:bodyPr/>
        <a:lstStyle/>
        <a:p>
          <a:endParaRPr lang="it-IT"/>
        </a:p>
      </dgm:t>
    </dgm:pt>
    <dgm:pt modelId="{D01EDDA8-A84E-4817-A65A-E492FF83E45C}" type="sibTrans" cxnId="{0B6489BD-94F0-4DA2-9D23-2E58C6B3D1B0}">
      <dgm:prSet/>
      <dgm:spPr/>
      <dgm:t>
        <a:bodyPr/>
        <a:lstStyle/>
        <a:p>
          <a:endParaRPr lang="it-IT"/>
        </a:p>
      </dgm:t>
    </dgm:pt>
    <dgm:pt modelId="{BBA4FA88-DEAF-4C9D-8BDF-2C6B537A1577}">
      <dgm:prSet phldrT="[Testo]"/>
      <dgm:spPr/>
      <dgm:t>
        <a:bodyPr/>
        <a:lstStyle/>
        <a:p>
          <a:r>
            <a:rPr lang="it-IT" dirty="0" smtClean="0"/>
            <a:t>1 Week (mid February):Crystal curvatire characterisation with Autocollimator</a:t>
          </a:r>
          <a:endParaRPr lang="it-IT" dirty="0"/>
        </a:p>
      </dgm:t>
    </dgm:pt>
    <dgm:pt modelId="{07EC0718-4302-49B4-8C7E-2F9407673874}" type="parTrans" cxnId="{D243530D-2AE5-4014-B3E7-6A963B51D2CB}">
      <dgm:prSet/>
      <dgm:spPr/>
      <dgm:t>
        <a:bodyPr/>
        <a:lstStyle/>
        <a:p>
          <a:endParaRPr lang="it-IT"/>
        </a:p>
      </dgm:t>
    </dgm:pt>
    <dgm:pt modelId="{765334C0-8128-4826-B380-98F17FACB2B2}" type="sibTrans" cxnId="{D243530D-2AE5-4014-B3E7-6A963B51D2CB}">
      <dgm:prSet/>
      <dgm:spPr/>
      <dgm:t>
        <a:bodyPr/>
        <a:lstStyle/>
        <a:p>
          <a:endParaRPr lang="it-IT"/>
        </a:p>
      </dgm:t>
    </dgm:pt>
    <dgm:pt modelId="{0B56D236-522D-4799-A415-8D6BCDA1B4CF}">
      <dgm:prSet phldrT="[Testo]"/>
      <dgm:spPr/>
      <dgm:t>
        <a:bodyPr/>
        <a:lstStyle/>
        <a:p>
          <a:r>
            <a:rPr lang="it-IT" dirty="0" smtClean="0"/>
            <a:t>2 Weeks (mid September): UA9 Test beam for single-Channeling crystal characterisation</a:t>
          </a:r>
          <a:endParaRPr lang="it-IT" dirty="0"/>
        </a:p>
      </dgm:t>
    </dgm:pt>
    <dgm:pt modelId="{B3EE4780-B13E-4945-9FE5-205DF8C171D7}" type="parTrans" cxnId="{117ADA5B-B20F-48F6-9E01-0C47D10EA859}">
      <dgm:prSet/>
      <dgm:spPr/>
      <dgm:t>
        <a:bodyPr/>
        <a:lstStyle/>
        <a:p>
          <a:endParaRPr lang="it-IT"/>
        </a:p>
      </dgm:t>
    </dgm:pt>
    <dgm:pt modelId="{8DFAF0C6-DB55-4747-B380-E03D1EB27914}" type="sibTrans" cxnId="{117ADA5B-B20F-48F6-9E01-0C47D10EA859}">
      <dgm:prSet/>
      <dgm:spPr/>
      <dgm:t>
        <a:bodyPr/>
        <a:lstStyle/>
        <a:p>
          <a:endParaRPr lang="it-IT"/>
        </a:p>
      </dgm:t>
    </dgm:pt>
    <dgm:pt modelId="{AC741903-AEBF-436C-BB51-30C3A3F8C8DE}">
      <dgm:prSet phldrT="[Testo]"/>
      <dgm:spPr/>
      <dgm:t>
        <a:bodyPr/>
        <a:lstStyle/>
        <a:p>
          <a:r>
            <a:rPr lang="it-IT" dirty="0" smtClean="0"/>
            <a:t>3 Months (September-November): Mobility period. UA9 Test beam for double Extraction and double-Channeling assessment</a:t>
          </a:r>
          <a:endParaRPr lang="it-IT" dirty="0"/>
        </a:p>
      </dgm:t>
    </dgm:pt>
    <dgm:pt modelId="{32A11A80-65D1-49B4-AD0B-D8F8FF24D7CB}" type="parTrans" cxnId="{EEA0581F-2402-4648-9C39-C88B06E6F78A}">
      <dgm:prSet/>
      <dgm:spPr/>
      <dgm:t>
        <a:bodyPr/>
        <a:lstStyle/>
        <a:p>
          <a:endParaRPr lang="it-IT"/>
        </a:p>
      </dgm:t>
    </dgm:pt>
    <dgm:pt modelId="{23C7507F-04F6-4698-A4A0-F225144429E4}" type="sibTrans" cxnId="{EEA0581F-2402-4648-9C39-C88B06E6F78A}">
      <dgm:prSet/>
      <dgm:spPr/>
      <dgm:t>
        <a:bodyPr/>
        <a:lstStyle/>
        <a:p>
          <a:endParaRPr lang="it-IT"/>
        </a:p>
      </dgm:t>
    </dgm:pt>
    <dgm:pt modelId="{A952C4E5-8561-423C-B352-EE745EA838F4}">
      <dgm:prSet phldrT="[Testo]"/>
      <dgm:spPr>
        <a:solidFill>
          <a:srgbClr val="182C4D"/>
        </a:solidFill>
      </dgm:spPr>
      <dgm:t>
        <a:bodyPr/>
        <a:lstStyle/>
        <a:p>
          <a:r>
            <a:rPr lang="it-IT" dirty="0" smtClean="0"/>
            <a:t>2024/2025</a:t>
          </a:r>
          <a:endParaRPr lang="it-IT" dirty="0"/>
        </a:p>
      </dgm:t>
    </dgm:pt>
    <dgm:pt modelId="{58A72337-56A0-441A-94E8-5344C83A846B}" type="sibTrans" cxnId="{AEE9DB39-9580-4380-8969-8C52967ACF18}">
      <dgm:prSet/>
      <dgm:spPr/>
      <dgm:t>
        <a:bodyPr/>
        <a:lstStyle/>
        <a:p>
          <a:endParaRPr lang="it-IT"/>
        </a:p>
      </dgm:t>
    </dgm:pt>
    <dgm:pt modelId="{39B43B64-BA77-43A9-9A1D-3F49E70D47F1}" type="parTrans" cxnId="{AEE9DB39-9580-4380-8969-8C52967ACF18}">
      <dgm:prSet/>
      <dgm:spPr/>
      <dgm:t>
        <a:bodyPr/>
        <a:lstStyle/>
        <a:p>
          <a:endParaRPr lang="it-IT"/>
        </a:p>
      </dgm:t>
    </dgm:pt>
    <dgm:pt modelId="{CBD3CCC4-17FC-4975-B4FC-77001D9F9820}">
      <dgm:prSet phldrT="[Testo]"/>
      <dgm:spPr/>
      <dgm:t>
        <a:bodyPr/>
        <a:lstStyle/>
        <a:p>
          <a:r>
            <a:rPr lang="it-IT" dirty="0" smtClean="0"/>
            <a:t>3 Months (May-July): Mobility period. UA9 Test beam for beam merging assessment</a:t>
          </a:r>
          <a:endParaRPr lang="it-IT" dirty="0"/>
        </a:p>
      </dgm:t>
    </dgm:pt>
    <dgm:pt modelId="{FBB34912-F30B-402D-AC20-E372976B306E}" type="parTrans" cxnId="{2196E511-2EFF-407A-A2A5-5D033D5DF692}">
      <dgm:prSet/>
      <dgm:spPr/>
      <dgm:t>
        <a:bodyPr/>
        <a:lstStyle/>
        <a:p>
          <a:endParaRPr lang="it-IT"/>
        </a:p>
      </dgm:t>
    </dgm:pt>
    <dgm:pt modelId="{F6BBDDDB-4B03-4A98-9728-D34367EB5450}" type="sibTrans" cxnId="{2196E511-2EFF-407A-A2A5-5D033D5DF692}">
      <dgm:prSet/>
      <dgm:spPr/>
      <dgm:t>
        <a:bodyPr/>
        <a:lstStyle/>
        <a:p>
          <a:endParaRPr lang="it-IT"/>
        </a:p>
      </dgm:t>
    </dgm:pt>
    <dgm:pt modelId="{708E8AD2-E55D-4AB3-85EE-AFFDED1013DC}">
      <dgm:prSet phldrT="[Testo]"/>
      <dgm:spPr/>
      <dgm:t>
        <a:bodyPr/>
        <a:lstStyle/>
        <a:p>
          <a:r>
            <a:rPr lang="it-IT" dirty="0" smtClean="0"/>
            <a:t>2 Weeks (mid September): UA9 Test beam for beam merging assessment and tuning</a:t>
          </a:r>
          <a:endParaRPr lang="it-IT" dirty="0"/>
        </a:p>
      </dgm:t>
    </dgm:pt>
    <dgm:pt modelId="{54E1959C-B325-4EB7-B709-6C9D9EEB6EE4}" type="parTrans" cxnId="{6695B18C-F560-41C7-A290-7223E56ACBA8}">
      <dgm:prSet/>
      <dgm:spPr/>
      <dgm:t>
        <a:bodyPr/>
        <a:lstStyle/>
        <a:p>
          <a:endParaRPr lang="it-IT"/>
        </a:p>
      </dgm:t>
    </dgm:pt>
    <dgm:pt modelId="{278B7E60-348C-4AFF-B921-2BA23593FE2B}" type="sibTrans" cxnId="{6695B18C-F560-41C7-A290-7223E56ACBA8}">
      <dgm:prSet/>
      <dgm:spPr/>
      <dgm:t>
        <a:bodyPr/>
        <a:lstStyle/>
        <a:p>
          <a:endParaRPr lang="it-IT"/>
        </a:p>
      </dgm:t>
    </dgm:pt>
    <dgm:pt modelId="{9E2A8C12-FF2F-49F2-9D9B-F0F6F9CEE5A4}" type="pres">
      <dgm:prSet presAssocID="{AD4951DA-0633-442D-AD82-B46D2AF49A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1967B7F-B61B-4796-A88D-4BB9A247887B}" type="pres">
      <dgm:prSet presAssocID="{2E51220A-0D38-493D-8A4E-3D1B33072F5B}" presName="composite" presStyleCnt="0"/>
      <dgm:spPr/>
    </dgm:pt>
    <dgm:pt modelId="{06026127-3584-4EA0-93B0-2D2652E5553D}" type="pres">
      <dgm:prSet presAssocID="{2E51220A-0D38-493D-8A4E-3D1B33072F5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9CC110-F4D5-4BBD-875B-07E30CCC5082}" type="pres">
      <dgm:prSet presAssocID="{2E51220A-0D38-493D-8A4E-3D1B33072F5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B7C8FF-34D8-4BC1-8E4C-E3D752881A4C}" type="pres">
      <dgm:prSet presAssocID="{6592D426-3F8B-4E9F-ADD2-15C51530224E}" presName="sp" presStyleCnt="0"/>
      <dgm:spPr/>
    </dgm:pt>
    <dgm:pt modelId="{36C28DAB-5DA5-42B4-993D-D139DD72A74D}" type="pres">
      <dgm:prSet presAssocID="{1C8AC7DB-4320-4C46-920B-53D8FADFF7B6}" presName="composite" presStyleCnt="0"/>
      <dgm:spPr/>
    </dgm:pt>
    <dgm:pt modelId="{2AF87AA5-DD8D-4FC2-9827-46751FBA6D0F}" type="pres">
      <dgm:prSet presAssocID="{1C8AC7DB-4320-4C46-920B-53D8FADFF7B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B2A5C2-585E-47E1-972F-07DD33AEF78B}" type="pres">
      <dgm:prSet presAssocID="{1C8AC7DB-4320-4C46-920B-53D8FADFF7B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E9970A-B3E1-488B-A463-BEBCB13DAB86}" type="pres">
      <dgm:prSet presAssocID="{4FC6FA69-C953-40E4-888D-E4465C34DB3B}" presName="sp" presStyleCnt="0"/>
      <dgm:spPr/>
    </dgm:pt>
    <dgm:pt modelId="{6333C127-7A4D-4565-B1C3-62C9A1F7A7CC}" type="pres">
      <dgm:prSet presAssocID="{A952C4E5-8561-423C-B352-EE745EA838F4}" presName="composite" presStyleCnt="0"/>
      <dgm:spPr/>
    </dgm:pt>
    <dgm:pt modelId="{6C7CF6B0-13D0-4D14-84B6-4DF9F64C0C15}" type="pres">
      <dgm:prSet presAssocID="{A952C4E5-8561-423C-B352-EE745EA838F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CCED45B-1717-463C-8577-F527D1797DBA}" type="pres">
      <dgm:prSet presAssocID="{A952C4E5-8561-423C-B352-EE745EA838F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E2BCAF6-7D49-4BE9-9A2A-B1559FE6DB56}" srcId="{1C8AC7DB-4320-4C46-920B-53D8FADFF7B6}" destId="{7718E24A-E72E-4D4A-8BBC-AAB7BFAEDD0E}" srcOrd="0" destOrd="0" parTransId="{19EE1AC7-6ACE-4BE6-8241-7D522923C674}" sibTransId="{146C21D9-FF93-4E70-B504-4B78F616CD08}"/>
    <dgm:cxn modelId="{9EEC1CFD-8795-4976-AC5C-210FBB672E50}" srcId="{2E51220A-0D38-493D-8A4E-3D1B33072F5B}" destId="{460D47E6-3EF3-463E-A705-9D6F0DCC8E1C}" srcOrd="1" destOrd="0" parTransId="{EC9FF56B-B269-43F6-878B-A16C47DCC757}" sibTransId="{65017770-FDAF-4628-B4DB-E55B5C5B10F3}"/>
    <dgm:cxn modelId="{117ADA5B-B20F-48F6-9E01-0C47D10EA859}" srcId="{2E51220A-0D38-493D-8A4E-3D1B33072F5B}" destId="{0B56D236-522D-4799-A415-8D6BCDA1B4CF}" srcOrd="2" destOrd="0" parTransId="{B3EE4780-B13E-4945-9FE5-205DF8C171D7}" sibTransId="{8DFAF0C6-DB55-4747-B380-E03D1EB27914}"/>
    <dgm:cxn modelId="{EEA0581F-2402-4648-9C39-C88B06E6F78A}" srcId="{1C8AC7DB-4320-4C46-920B-53D8FADFF7B6}" destId="{AC741903-AEBF-436C-BB51-30C3A3F8C8DE}" srcOrd="2" destOrd="0" parTransId="{32A11A80-65D1-49B4-AD0B-D8F8FF24D7CB}" sibTransId="{23C7507F-04F6-4698-A4A0-F225144429E4}"/>
    <dgm:cxn modelId="{0B6489BD-94F0-4DA2-9D23-2E58C6B3D1B0}" srcId="{1C8AC7DB-4320-4C46-920B-53D8FADFF7B6}" destId="{A429D8C0-2EF1-4E28-9BBC-F3CAFE98721B}" srcOrd="1" destOrd="0" parTransId="{5F0EAC2F-37E4-4BBF-BEF8-1A8FB0B6CA52}" sibTransId="{D01EDDA8-A84E-4817-A65A-E492FF83E45C}"/>
    <dgm:cxn modelId="{1E8E047C-A4F4-448A-BC92-81676482BBCD}" type="presOf" srcId="{C7F0717D-D1B4-43FD-9D66-5239179AFB39}" destId="{B29CC110-F4D5-4BBD-875B-07E30CCC5082}" srcOrd="0" destOrd="0" presId="urn:microsoft.com/office/officeart/2005/8/layout/chevron2"/>
    <dgm:cxn modelId="{22FC16E3-9CFB-431C-9930-2825F5386450}" type="presOf" srcId="{A429D8C0-2EF1-4E28-9BBC-F3CAFE98721B}" destId="{A1B2A5C2-585E-47E1-972F-07DD33AEF78B}" srcOrd="0" destOrd="1" presId="urn:microsoft.com/office/officeart/2005/8/layout/chevron2"/>
    <dgm:cxn modelId="{53F2A2D1-2AC0-4CE5-93F1-A65981C474BF}" type="presOf" srcId="{7718E24A-E72E-4D4A-8BBC-AAB7BFAEDD0E}" destId="{A1B2A5C2-585E-47E1-972F-07DD33AEF78B}" srcOrd="0" destOrd="0" presId="urn:microsoft.com/office/officeart/2005/8/layout/chevron2"/>
    <dgm:cxn modelId="{AEE9DB39-9580-4380-8969-8C52967ACF18}" srcId="{AD4951DA-0633-442D-AD82-B46D2AF49ABE}" destId="{A952C4E5-8561-423C-B352-EE745EA838F4}" srcOrd="2" destOrd="0" parTransId="{39B43B64-BA77-43A9-9A1D-3F49E70D47F1}" sibTransId="{58A72337-56A0-441A-94E8-5344C83A846B}"/>
    <dgm:cxn modelId="{8FF141CB-CA0C-4F24-86F8-BA32BF426E3F}" type="presOf" srcId="{2E51220A-0D38-493D-8A4E-3D1B33072F5B}" destId="{06026127-3584-4EA0-93B0-2D2652E5553D}" srcOrd="0" destOrd="0" presId="urn:microsoft.com/office/officeart/2005/8/layout/chevron2"/>
    <dgm:cxn modelId="{F110A396-005E-4B63-A8AB-AA0D9D20E333}" type="presOf" srcId="{0B56D236-522D-4799-A415-8D6BCDA1B4CF}" destId="{B29CC110-F4D5-4BBD-875B-07E30CCC5082}" srcOrd="0" destOrd="2" presId="urn:microsoft.com/office/officeart/2005/8/layout/chevron2"/>
    <dgm:cxn modelId="{2196E511-2EFF-407A-A2A5-5D033D5DF692}" srcId="{A952C4E5-8561-423C-B352-EE745EA838F4}" destId="{CBD3CCC4-17FC-4975-B4FC-77001D9F9820}" srcOrd="1" destOrd="0" parTransId="{FBB34912-F30B-402D-AC20-E372976B306E}" sibTransId="{F6BBDDDB-4B03-4A98-9728-D34367EB5450}"/>
    <dgm:cxn modelId="{B9BF9200-05AB-4092-870B-22A06F57B276}" srcId="{AD4951DA-0633-442D-AD82-B46D2AF49ABE}" destId="{1C8AC7DB-4320-4C46-920B-53D8FADFF7B6}" srcOrd="1" destOrd="0" parTransId="{296A1AF0-1E33-40CC-8F75-576C7C359191}" sibTransId="{4FC6FA69-C953-40E4-888D-E4465C34DB3B}"/>
    <dgm:cxn modelId="{5D39B500-0A23-4D39-A101-945B42733BE9}" type="presOf" srcId="{A952C4E5-8561-423C-B352-EE745EA838F4}" destId="{6C7CF6B0-13D0-4D14-84B6-4DF9F64C0C15}" srcOrd="0" destOrd="0" presId="urn:microsoft.com/office/officeart/2005/8/layout/chevron2"/>
    <dgm:cxn modelId="{4055A002-81BE-430F-B73A-6734FFCC11A3}" type="presOf" srcId="{460D47E6-3EF3-463E-A705-9D6F0DCC8E1C}" destId="{B29CC110-F4D5-4BBD-875B-07E30CCC5082}" srcOrd="0" destOrd="1" presId="urn:microsoft.com/office/officeart/2005/8/layout/chevron2"/>
    <dgm:cxn modelId="{D243530D-2AE5-4014-B3E7-6A963B51D2CB}" srcId="{A952C4E5-8561-423C-B352-EE745EA838F4}" destId="{BBA4FA88-DEAF-4C9D-8BDF-2C6B537A1577}" srcOrd="0" destOrd="0" parTransId="{07EC0718-4302-49B4-8C7E-2F9407673874}" sibTransId="{765334C0-8128-4826-B380-98F17FACB2B2}"/>
    <dgm:cxn modelId="{0DF63D57-93D2-429F-9415-6CE8BE829B00}" type="presOf" srcId="{AC741903-AEBF-436C-BB51-30C3A3F8C8DE}" destId="{A1B2A5C2-585E-47E1-972F-07DD33AEF78B}" srcOrd="0" destOrd="2" presId="urn:microsoft.com/office/officeart/2005/8/layout/chevron2"/>
    <dgm:cxn modelId="{58128BA5-23EB-4771-B202-4254E2186120}" srcId="{2E51220A-0D38-493D-8A4E-3D1B33072F5B}" destId="{C7F0717D-D1B4-43FD-9D66-5239179AFB39}" srcOrd="0" destOrd="0" parTransId="{18D29EA4-4BBE-4DAA-A6DF-62B24E2A239C}" sibTransId="{E8370860-E6CB-4B98-9DD7-D65B4C0573DD}"/>
    <dgm:cxn modelId="{798F9E36-F6F4-4D46-8BE4-2A5DF86DD802}" type="presOf" srcId="{1C8AC7DB-4320-4C46-920B-53D8FADFF7B6}" destId="{2AF87AA5-DD8D-4FC2-9827-46751FBA6D0F}" srcOrd="0" destOrd="0" presId="urn:microsoft.com/office/officeart/2005/8/layout/chevron2"/>
    <dgm:cxn modelId="{73A0522D-ACE2-46D3-B703-2EA73818D7E4}" type="presOf" srcId="{BBA4FA88-DEAF-4C9D-8BDF-2C6B537A1577}" destId="{9CCED45B-1717-463C-8577-F527D1797DBA}" srcOrd="0" destOrd="0" presId="urn:microsoft.com/office/officeart/2005/8/layout/chevron2"/>
    <dgm:cxn modelId="{2A746239-3E0D-49E9-9F4E-0FF5878ADA69}" type="presOf" srcId="{AD4951DA-0633-442D-AD82-B46D2AF49ABE}" destId="{9E2A8C12-FF2F-49F2-9D9B-F0F6F9CEE5A4}" srcOrd="0" destOrd="0" presId="urn:microsoft.com/office/officeart/2005/8/layout/chevron2"/>
    <dgm:cxn modelId="{72BAB6B4-665F-4D5C-8934-925725451C45}" srcId="{AD4951DA-0633-442D-AD82-B46D2AF49ABE}" destId="{2E51220A-0D38-493D-8A4E-3D1B33072F5B}" srcOrd="0" destOrd="0" parTransId="{8A7556E1-288B-4FB3-A268-694C3FF41EDB}" sibTransId="{6592D426-3F8B-4E9F-ADD2-15C51530224E}"/>
    <dgm:cxn modelId="{6DBE20D5-F0FF-45FC-99D0-15B1259C137B}" type="presOf" srcId="{CBD3CCC4-17FC-4975-B4FC-77001D9F9820}" destId="{9CCED45B-1717-463C-8577-F527D1797DBA}" srcOrd="0" destOrd="1" presId="urn:microsoft.com/office/officeart/2005/8/layout/chevron2"/>
    <dgm:cxn modelId="{BAD69871-A27F-454F-B2BC-E458913AF981}" type="presOf" srcId="{708E8AD2-E55D-4AB3-85EE-AFFDED1013DC}" destId="{9CCED45B-1717-463C-8577-F527D1797DBA}" srcOrd="0" destOrd="2" presId="urn:microsoft.com/office/officeart/2005/8/layout/chevron2"/>
    <dgm:cxn modelId="{6695B18C-F560-41C7-A290-7223E56ACBA8}" srcId="{A952C4E5-8561-423C-B352-EE745EA838F4}" destId="{708E8AD2-E55D-4AB3-85EE-AFFDED1013DC}" srcOrd="2" destOrd="0" parTransId="{54E1959C-B325-4EB7-B709-6C9D9EEB6EE4}" sibTransId="{278B7E60-348C-4AFF-B921-2BA23593FE2B}"/>
    <dgm:cxn modelId="{C92799C9-6052-4C09-BE24-6EB8AA11B4DA}" type="presParOf" srcId="{9E2A8C12-FF2F-49F2-9D9B-F0F6F9CEE5A4}" destId="{91967B7F-B61B-4796-A88D-4BB9A247887B}" srcOrd="0" destOrd="0" presId="urn:microsoft.com/office/officeart/2005/8/layout/chevron2"/>
    <dgm:cxn modelId="{58F39D1F-D594-4E19-A835-449E24B4CA5D}" type="presParOf" srcId="{91967B7F-B61B-4796-A88D-4BB9A247887B}" destId="{06026127-3584-4EA0-93B0-2D2652E5553D}" srcOrd="0" destOrd="0" presId="urn:microsoft.com/office/officeart/2005/8/layout/chevron2"/>
    <dgm:cxn modelId="{D0C038E3-F496-4D1C-AD43-0E248A0BFB1B}" type="presParOf" srcId="{91967B7F-B61B-4796-A88D-4BB9A247887B}" destId="{B29CC110-F4D5-4BBD-875B-07E30CCC5082}" srcOrd="1" destOrd="0" presId="urn:microsoft.com/office/officeart/2005/8/layout/chevron2"/>
    <dgm:cxn modelId="{30FEC241-E82D-4CBD-B3A9-16B1B66A8D8B}" type="presParOf" srcId="{9E2A8C12-FF2F-49F2-9D9B-F0F6F9CEE5A4}" destId="{4AB7C8FF-34D8-4BC1-8E4C-E3D752881A4C}" srcOrd="1" destOrd="0" presId="urn:microsoft.com/office/officeart/2005/8/layout/chevron2"/>
    <dgm:cxn modelId="{FD2719D2-B768-4207-BEF3-49B7A872A963}" type="presParOf" srcId="{9E2A8C12-FF2F-49F2-9D9B-F0F6F9CEE5A4}" destId="{36C28DAB-5DA5-42B4-993D-D139DD72A74D}" srcOrd="2" destOrd="0" presId="urn:microsoft.com/office/officeart/2005/8/layout/chevron2"/>
    <dgm:cxn modelId="{961914C5-8574-4496-83F6-2BDFF257DAA3}" type="presParOf" srcId="{36C28DAB-5DA5-42B4-993D-D139DD72A74D}" destId="{2AF87AA5-DD8D-4FC2-9827-46751FBA6D0F}" srcOrd="0" destOrd="0" presId="urn:microsoft.com/office/officeart/2005/8/layout/chevron2"/>
    <dgm:cxn modelId="{41822BCB-A0F6-484D-8F1D-AB7AB5A9CDA9}" type="presParOf" srcId="{36C28DAB-5DA5-42B4-993D-D139DD72A74D}" destId="{A1B2A5C2-585E-47E1-972F-07DD33AEF78B}" srcOrd="1" destOrd="0" presId="urn:microsoft.com/office/officeart/2005/8/layout/chevron2"/>
    <dgm:cxn modelId="{65FE71D5-0E9D-4651-9E8F-14F8DCE6CA00}" type="presParOf" srcId="{9E2A8C12-FF2F-49F2-9D9B-F0F6F9CEE5A4}" destId="{38E9970A-B3E1-488B-A463-BEBCB13DAB86}" srcOrd="3" destOrd="0" presId="urn:microsoft.com/office/officeart/2005/8/layout/chevron2"/>
    <dgm:cxn modelId="{B60F29BF-E8BC-4E05-89FD-C403649CB449}" type="presParOf" srcId="{9E2A8C12-FF2F-49F2-9D9B-F0F6F9CEE5A4}" destId="{6333C127-7A4D-4565-B1C3-62C9A1F7A7CC}" srcOrd="4" destOrd="0" presId="urn:microsoft.com/office/officeart/2005/8/layout/chevron2"/>
    <dgm:cxn modelId="{C5779C6B-49E9-4326-BCC5-8C0DC16918A8}" type="presParOf" srcId="{6333C127-7A4D-4565-B1C3-62C9A1F7A7CC}" destId="{6C7CF6B0-13D0-4D14-84B6-4DF9F64C0C15}" srcOrd="0" destOrd="0" presId="urn:microsoft.com/office/officeart/2005/8/layout/chevron2"/>
    <dgm:cxn modelId="{F2A62958-0B14-4018-9271-81E98CF264B1}" type="presParOf" srcId="{6333C127-7A4D-4565-B1C3-62C9A1F7A7CC}" destId="{9CCED45B-1717-463C-8577-F527D1797D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26127-3584-4EA0-93B0-2D2652E5553D}">
      <dsp:nvSpPr>
        <dsp:cNvPr id="0" name=""/>
        <dsp:cNvSpPr/>
      </dsp:nvSpPr>
      <dsp:spPr>
        <a:xfrm rot="5400000">
          <a:off x="-255271" y="256908"/>
          <a:ext cx="1701807" cy="1191265"/>
        </a:xfrm>
        <a:prstGeom prst="chevron">
          <a:avLst/>
        </a:prstGeom>
        <a:solidFill>
          <a:srgbClr val="8A334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2022/2023</a:t>
          </a:r>
          <a:endParaRPr lang="it-IT" sz="2000" kern="1200" dirty="0"/>
        </a:p>
      </dsp:txBody>
      <dsp:txXfrm rot="-5400000">
        <a:off x="1" y="597270"/>
        <a:ext cx="1191265" cy="510542"/>
      </dsp:txXfrm>
    </dsp:sp>
    <dsp:sp modelId="{B29CC110-F4D5-4BBD-875B-07E30CCC5082}">
      <dsp:nvSpPr>
        <dsp:cNvPr id="0" name=""/>
        <dsp:cNvSpPr/>
      </dsp:nvSpPr>
      <dsp:spPr>
        <a:xfrm rot="5400000">
          <a:off x="5245840" y="-4052937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Classes and lectures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Geant4 Simulations implementation and debug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Test beam activity</a:t>
          </a:r>
          <a:endParaRPr lang="it-IT" sz="1600" kern="1200" dirty="0"/>
        </a:p>
      </dsp:txBody>
      <dsp:txXfrm rot="-5400000">
        <a:off x="1191266" y="55636"/>
        <a:ext cx="9161325" cy="998177"/>
      </dsp:txXfrm>
    </dsp:sp>
    <dsp:sp modelId="{2AF87AA5-DD8D-4FC2-9827-46751FBA6D0F}">
      <dsp:nvSpPr>
        <dsp:cNvPr id="0" name=""/>
        <dsp:cNvSpPr/>
      </dsp:nvSpPr>
      <dsp:spPr>
        <a:xfrm rot="5400000">
          <a:off x="-255271" y="1765683"/>
          <a:ext cx="1701807" cy="1191265"/>
        </a:xfrm>
        <a:prstGeom prst="chevron">
          <a:avLst/>
        </a:prstGeom>
        <a:solidFill>
          <a:srgbClr val="82243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2023/2024</a:t>
          </a:r>
          <a:endParaRPr lang="it-IT" sz="2000" kern="1200" dirty="0"/>
        </a:p>
      </dsp:txBody>
      <dsp:txXfrm rot="-5400000">
        <a:off x="1" y="2106045"/>
        <a:ext cx="1191265" cy="510542"/>
      </dsp:txXfrm>
    </dsp:sp>
    <dsp:sp modelId="{A1B2A5C2-585E-47E1-972F-07DD33AEF78B}">
      <dsp:nvSpPr>
        <dsp:cNvPr id="0" name=""/>
        <dsp:cNvSpPr/>
      </dsp:nvSpPr>
      <dsp:spPr>
        <a:xfrm rot="5400000">
          <a:off x="5245840" y="-2544162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Geant4 Simulations with and without imperfections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Monte Carlo data anaysis and simulated KPIs determination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Test beam activity</a:t>
          </a:r>
          <a:endParaRPr lang="it-IT" sz="1600" kern="1200" dirty="0"/>
        </a:p>
      </dsp:txBody>
      <dsp:txXfrm rot="-5400000">
        <a:off x="1191266" y="1564411"/>
        <a:ext cx="9161325" cy="998177"/>
      </dsp:txXfrm>
    </dsp:sp>
    <dsp:sp modelId="{6C7CF6B0-13D0-4D14-84B6-4DF9F64C0C15}">
      <dsp:nvSpPr>
        <dsp:cNvPr id="0" name=""/>
        <dsp:cNvSpPr/>
      </dsp:nvSpPr>
      <dsp:spPr>
        <a:xfrm rot="5400000">
          <a:off x="-255271" y="3274457"/>
          <a:ext cx="1701807" cy="1191265"/>
        </a:xfrm>
        <a:prstGeom prst="chevron">
          <a:avLst/>
        </a:prstGeom>
        <a:solidFill>
          <a:srgbClr val="182C4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2024/2025</a:t>
          </a:r>
          <a:endParaRPr lang="it-IT" sz="2000" kern="1200" dirty="0"/>
        </a:p>
      </dsp:txBody>
      <dsp:txXfrm rot="-5400000">
        <a:off x="1" y="3614819"/>
        <a:ext cx="1191265" cy="510542"/>
      </dsp:txXfrm>
    </dsp:sp>
    <dsp:sp modelId="{9CCED45B-1717-463C-8577-F527D1797DBA}">
      <dsp:nvSpPr>
        <dsp:cNvPr id="0" name=""/>
        <dsp:cNvSpPr/>
      </dsp:nvSpPr>
      <dsp:spPr>
        <a:xfrm rot="5400000">
          <a:off x="5245840" y="-1035387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Double Extraction  and double Channeling achieved in October 2024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First beam merging in June 2025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Three different merging schemes (Ch+Am, Ch+VR, Ch+AM/VR) implemented and tested in September 2025</a:t>
          </a:r>
          <a:endParaRPr lang="it-IT" sz="1600" kern="1200" dirty="0"/>
        </a:p>
      </dsp:txBody>
      <dsp:txXfrm rot="-5400000">
        <a:off x="1191266" y="3073186"/>
        <a:ext cx="9161325" cy="998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26127-3584-4EA0-93B0-2D2652E5553D}">
      <dsp:nvSpPr>
        <dsp:cNvPr id="0" name=""/>
        <dsp:cNvSpPr/>
      </dsp:nvSpPr>
      <dsp:spPr>
        <a:xfrm rot="5400000">
          <a:off x="-255271" y="256908"/>
          <a:ext cx="1701807" cy="1191265"/>
        </a:xfrm>
        <a:prstGeom prst="chevron">
          <a:avLst/>
        </a:prstGeom>
        <a:solidFill>
          <a:srgbClr val="8A334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2022/2023</a:t>
          </a:r>
          <a:endParaRPr lang="it-IT" sz="2000" kern="1200" dirty="0"/>
        </a:p>
      </dsp:txBody>
      <dsp:txXfrm rot="-5400000">
        <a:off x="1" y="597270"/>
        <a:ext cx="1191265" cy="510542"/>
      </dsp:txXfrm>
    </dsp:sp>
    <dsp:sp modelId="{B29CC110-F4D5-4BBD-875B-07E30CCC5082}">
      <dsp:nvSpPr>
        <dsp:cNvPr id="0" name=""/>
        <dsp:cNvSpPr/>
      </dsp:nvSpPr>
      <dsp:spPr>
        <a:xfrm rot="5400000">
          <a:off x="5245840" y="-4052937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10 Weeks (January-March): Joint Universities Accelerator School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2 Weeks (mid June): UA9 Test beam for single-Channeling crystal characterisation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2 Weeks (mid September): UA9 Test beam for single-Channeling crystal characterisation</a:t>
          </a:r>
          <a:endParaRPr lang="it-IT" sz="1600" kern="1200" dirty="0"/>
        </a:p>
      </dsp:txBody>
      <dsp:txXfrm rot="-5400000">
        <a:off x="1191266" y="55636"/>
        <a:ext cx="9161325" cy="998177"/>
      </dsp:txXfrm>
    </dsp:sp>
    <dsp:sp modelId="{2AF87AA5-DD8D-4FC2-9827-46751FBA6D0F}">
      <dsp:nvSpPr>
        <dsp:cNvPr id="0" name=""/>
        <dsp:cNvSpPr/>
      </dsp:nvSpPr>
      <dsp:spPr>
        <a:xfrm rot="5400000">
          <a:off x="-255271" y="1765683"/>
          <a:ext cx="1701807" cy="1191265"/>
        </a:xfrm>
        <a:prstGeom prst="chevron">
          <a:avLst/>
        </a:prstGeom>
        <a:solidFill>
          <a:srgbClr val="82243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2023/2024</a:t>
          </a:r>
          <a:endParaRPr lang="it-IT" sz="2000" kern="1200" dirty="0"/>
        </a:p>
      </dsp:txBody>
      <dsp:txXfrm rot="-5400000">
        <a:off x="1" y="2106045"/>
        <a:ext cx="1191265" cy="510542"/>
      </dsp:txXfrm>
    </dsp:sp>
    <dsp:sp modelId="{A1B2A5C2-585E-47E1-972F-07DD33AEF78B}">
      <dsp:nvSpPr>
        <dsp:cNvPr id="0" name=""/>
        <dsp:cNvSpPr/>
      </dsp:nvSpPr>
      <dsp:spPr>
        <a:xfrm rot="5400000">
          <a:off x="5245840" y="-2544162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2 Weeks (mid May): UA9 Test beam for single-Channeling crystal characterisation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2 Weeks (mid June): UA9 Test beam for single-Channeling crystal characterisation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3 Months (September-November): Mobility period. UA9 Test beam for double Extraction and double-Channeling assessment</a:t>
          </a:r>
          <a:endParaRPr lang="it-IT" sz="1600" kern="1200" dirty="0"/>
        </a:p>
      </dsp:txBody>
      <dsp:txXfrm rot="-5400000">
        <a:off x="1191266" y="1564411"/>
        <a:ext cx="9161325" cy="998177"/>
      </dsp:txXfrm>
    </dsp:sp>
    <dsp:sp modelId="{6C7CF6B0-13D0-4D14-84B6-4DF9F64C0C15}">
      <dsp:nvSpPr>
        <dsp:cNvPr id="0" name=""/>
        <dsp:cNvSpPr/>
      </dsp:nvSpPr>
      <dsp:spPr>
        <a:xfrm rot="5400000">
          <a:off x="-255271" y="3274457"/>
          <a:ext cx="1701807" cy="1191265"/>
        </a:xfrm>
        <a:prstGeom prst="chevron">
          <a:avLst/>
        </a:prstGeom>
        <a:solidFill>
          <a:srgbClr val="182C4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2024/2025</a:t>
          </a:r>
          <a:endParaRPr lang="it-IT" sz="2000" kern="1200" dirty="0"/>
        </a:p>
      </dsp:txBody>
      <dsp:txXfrm rot="-5400000">
        <a:off x="1" y="3614819"/>
        <a:ext cx="1191265" cy="510542"/>
      </dsp:txXfrm>
    </dsp:sp>
    <dsp:sp modelId="{9CCED45B-1717-463C-8577-F527D1797DBA}">
      <dsp:nvSpPr>
        <dsp:cNvPr id="0" name=""/>
        <dsp:cNvSpPr/>
      </dsp:nvSpPr>
      <dsp:spPr>
        <a:xfrm rot="5400000">
          <a:off x="5245840" y="-1035387"/>
          <a:ext cx="1106175" cy="92153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1 Week (mid February):Crystal curvatire characterisation with Autocollimator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3 Months (May-July): Mobility period. UA9 Test beam for beam merging assessment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2 Weeks (mid September): UA9 Test beam for beam merging assessment and tuning</a:t>
          </a:r>
          <a:endParaRPr lang="it-IT" sz="1600" kern="1200" dirty="0"/>
        </a:p>
      </dsp:txBody>
      <dsp:txXfrm rot="-5400000">
        <a:off x="1191266" y="3073186"/>
        <a:ext cx="9161325" cy="998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2B220-1568-4BFE-AE52-610068695DCE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4EB1-A7EC-4D5B-8F8E-C351BA7D07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343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1C4BC-C0CA-41F6-BD64-7576FB7F0B77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73894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A84FB-3885-4E2B-837D-C70857730B2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9926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984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26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6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81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44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48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42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551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57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580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564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8409-430C-4A10-AB87-F3BB48FD6823}" type="datetimeFigureOut">
              <a:rPr lang="it-IT" smtClean="0"/>
              <a:t>12/11/2025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9D1F7-F495-4E04-BF35-3802FEBD53B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351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image" Target="../media/image5.jpeg"/><Relationship Id="rId21" Type="http://schemas.openxmlformats.org/officeDocument/2006/relationships/image" Target="../media/image30.png"/><Relationship Id="rId12" Type="http://schemas.openxmlformats.org/officeDocument/2006/relationships/image" Target="../media/image229.png"/><Relationship Id="rId17" Type="http://schemas.openxmlformats.org/officeDocument/2006/relationships/image" Target="../media/image40.png"/><Relationship Id="rId2" Type="http://schemas.openxmlformats.org/officeDocument/2006/relationships/image" Target="../media/image261.png"/><Relationship Id="rId16" Type="http://schemas.openxmlformats.org/officeDocument/2006/relationships/image" Target="../media/image28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15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14" Type="http://schemas.openxmlformats.org/officeDocument/2006/relationships/image" Target="../media/image2310.png"/><Relationship Id="rId2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5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5" Type="http://schemas.openxmlformats.org/officeDocument/2006/relationships/image" Target="../media/image73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5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jpeg"/><Relationship Id="rId7" Type="http://schemas.openxmlformats.org/officeDocument/2006/relationships/image" Target="../media/image4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jpeg"/><Relationship Id="rId7" Type="http://schemas.openxmlformats.org/officeDocument/2006/relationships/image" Target="../media/image65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jpeg"/><Relationship Id="rId7" Type="http://schemas.openxmlformats.org/officeDocument/2006/relationships/image" Target="../media/image69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3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7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5.jpeg"/><Relationship Id="rId7" Type="http://schemas.openxmlformats.org/officeDocument/2006/relationships/image" Target="../media/image260.png"/><Relationship Id="rId12" Type="http://schemas.openxmlformats.org/officeDocument/2006/relationships/image" Target="../media/image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300.png"/><Relationship Id="rId5" Type="http://schemas.openxmlformats.org/officeDocument/2006/relationships/image" Target="../media/image6.png"/><Relationship Id="rId10" Type="http://schemas.openxmlformats.org/officeDocument/2006/relationships/image" Target="../media/image290.png"/><Relationship Id="rId4" Type="http://schemas.openxmlformats.org/officeDocument/2006/relationships/image" Target="../media/image3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.jpeg"/><Relationship Id="rId7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1.png"/><Relationship Id="rId5" Type="http://schemas.openxmlformats.org/officeDocument/2006/relationships/image" Target="../media/image670.png"/><Relationship Id="rId10" Type="http://schemas.openxmlformats.org/officeDocument/2006/relationships/image" Target="../media/image711.png"/><Relationship Id="rId4" Type="http://schemas.openxmlformats.org/officeDocument/2006/relationships/image" Target="../media/image6.png"/><Relationship Id="rId9" Type="http://schemas.openxmlformats.org/officeDocument/2006/relationships/image" Target="../media/image7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8.pn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20.png"/><Relationship Id="rId4" Type="http://schemas.openxmlformats.org/officeDocument/2006/relationships/image" Target="../media/image99.png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0.png"/><Relationship Id="rId7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1.png"/><Relationship Id="rId9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.png"/><Relationship Id="rId7" Type="http://schemas.openxmlformats.org/officeDocument/2006/relationships/image" Target="../media/image10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.png"/><Relationship Id="rId7" Type="http://schemas.openxmlformats.org/officeDocument/2006/relationships/image" Target="../media/image10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111.png"/><Relationship Id="rId12" Type="http://schemas.openxmlformats.org/officeDocument/2006/relationships/image" Target="../media/image7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6.png"/><Relationship Id="rId10" Type="http://schemas.openxmlformats.org/officeDocument/2006/relationships/image" Target="../media/image114.png"/><Relationship Id="rId4" Type="http://schemas.openxmlformats.org/officeDocument/2006/relationships/image" Target="../media/image3.png"/><Relationship Id="rId9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370.png"/><Relationship Id="rId5" Type="http://schemas.openxmlformats.org/officeDocument/2006/relationships/image" Target="../media/image6.png"/><Relationship Id="rId10" Type="http://schemas.openxmlformats.org/officeDocument/2006/relationships/image" Target="../media/image360.png"/><Relationship Id="rId4" Type="http://schemas.openxmlformats.org/officeDocument/2006/relationships/image" Target="../media/image3.png"/><Relationship Id="rId9" Type="http://schemas.openxmlformats.org/officeDocument/2006/relationships/image" Target="../media/image119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680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5.jpeg"/><Relationship Id="rId7" Type="http://schemas.openxmlformats.org/officeDocument/2006/relationships/image" Target="../media/image124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770.png"/><Relationship Id="rId4" Type="http://schemas.openxmlformats.org/officeDocument/2006/relationships/image" Target="../media/image3.png"/><Relationship Id="rId9" Type="http://schemas.openxmlformats.org/officeDocument/2006/relationships/image" Target="../media/image7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jpeg"/><Relationship Id="rId7" Type="http://schemas.openxmlformats.org/officeDocument/2006/relationships/image" Target="../media/image126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2.png"/><Relationship Id="rId4" Type="http://schemas.openxmlformats.org/officeDocument/2006/relationships/image" Target="../media/image3.png"/><Relationship Id="rId9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8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.jpeg"/><Relationship Id="rId7" Type="http://schemas.openxmlformats.org/officeDocument/2006/relationships/image" Target="../media/image129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13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.png"/><Relationship Id="rId7" Type="http://schemas.openxmlformats.org/officeDocument/2006/relationships/image" Target="../media/image1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3" Type="http://schemas.openxmlformats.org/officeDocument/2006/relationships/image" Target="../media/image3.png"/><Relationship Id="rId7" Type="http://schemas.openxmlformats.org/officeDocument/2006/relationships/image" Target="../media/image13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11" Type="http://schemas.openxmlformats.org/officeDocument/2006/relationships/image" Target="../media/image136.png"/><Relationship Id="rId5" Type="http://schemas.openxmlformats.org/officeDocument/2006/relationships/image" Target="../media/image7.png"/><Relationship Id="rId10" Type="http://schemas.openxmlformats.org/officeDocument/2006/relationships/image" Target="../media/image1350.png"/><Relationship Id="rId4" Type="http://schemas.openxmlformats.org/officeDocument/2006/relationships/image" Target="../media/image6.png"/><Relationship Id="rId9" Type="http://schemas.openxmlformats.org/officeDocument/2006/relationships/image" Target="../media/image13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5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5240556"/>
            <a:ext cx="12192000" cy="1617444"/>
          </a:xfrm>
          <a:prstGeom prst="rect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2A4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00929" y="2378243"/>
            <a:ext cx="8726321" cy="64784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gradFill flip="none" rotWithShape="1">
                  <a:gsLst>
                    <a:gs pos="0">
                      <a:srgbClr val="822433"/>
                    </a:gs>
                    <a:gs pos="100000">
                      <a:srgbClr val="002A48"/>
                    </a:gs>
                  </a:gsLst>
                  <a:lin ang="0" scaled="1"/>
                  <a:tileRect/>
                </a:gradFill>
              </a:rPr>
              <a:t>Beam merging techniques assisted by curved </a:t>
            </a:r>
            <a:r>
              <a:rPr lang="en-US" sz="3200" b="1" dirty="0" smtClean="0">
                <a:gradFill flip="none" rotWithShape="1">
                  <a:gsLst>
                    <a:gs pos="0">
                      <a:srgbClr val="822433"/>
                    </a:gs>
                    <a:gs pos="100000">
                      <a:srgbClr val="002A48"/>
                    </a:gs>
                  </a:gsLst>
                  <a:lin ang="0" scaled="1"/>
                  <a:tileRect/>
                </a:gradFill>
              </a:rPr>
              <a:t>crystals</a:t>
            </a:r>
            <a:endParaRPr lang="it-IT" sz="3200" b="1" dirty="0">
              <a:gradFill flip="none" rotWithShape="1">
                <a:gsLst>
                  <a:gs pos="0">
                    <a:srgbClr val="822433"/>
                  </a:gs>
                  <a:gs pos="100000">
                    <a:srgbClr val="002A48"/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026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6105" cy="10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05" y="118618"/>
            <a:ext cx="2684320" cy="8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94819" y="4009996"/>
            <a:ext cx="5585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Ph.D. Candidate:     </a:t>
            </a:r>
            <a:r>
              <a:rPr lang="it-IT" sz="2800" b="1" dirty="0" smtClean="0"/>
              <a:t>Davide Annucci</a:t>
            </a:r>
          </a:p>
          <a:p>
            <a:r>
              <a:rPr lang="it-IT" sz="2000" dirty="0" smtClean="0"/>
              <a:t>Sapienza Università di Roma – INFN Roma – CERN</a:t>
            </a:r>
          </a:p>
        </p:txBody>
      </p:sp>
      <p:pic>
        <p:nvPicPr>
          <p:cNvPr id="11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250" y="0"/>
            <a:ext cx="2495972" cy="14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22" y="90769"/>
            <a:ext cx="1995630" cy="104054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15378" y="5544269"/>
            <a:ext cx="4368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Thesis Advisor:	P. Valente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INFN Supervisor:	A. Variola</a:t>
            </a:r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CERN Supervisor:	R. Rossi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smtClean="0">
                <a:solidFill>
                  <a:schemeClr val="bg1"/>
                </a:solidFill>
              </a:rPr>
              <a:t>W. Scandale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515378" y="3273282"/>
            <a:ext cx="752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Thesis</a:t>
            </a:r>
            <a:r>
              <a:rPr lang="it-IT" sz="2400" dirty="0"/>
              <a:t> </a:t>
            </a:r>
            <a:r>
              <a:rPr lang="it-IT" sz="2400" dirty="0" err="1" smtClean="0"/>
              <a:t>assessment</a:t>
            </a:r>
            <a:r>
              <a:rPr lang="it-IT" sz="2400" dirty="0" smtClean="0"/>
              <a:t> </a:t>
            </a:r>
            <a:r>
              <a:rPr lang="it-IT" sz="2400" dirty="0" smtClean="0"/>
              <a:t>Ph.D. Seminar – 12/11/2025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42659" y="5558595"/>
            <a:ext cx="436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Ph.D. in Accelerator Physics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Cycle XXXVIII</a:t>
            </a:r>
          </a:p>
        </p:txBody>
      </p:sp>
    </p:spTree>
    <p:extLst>
      <p:ext uri="{BB962C8B-B14F-4D97-AF65-F5344CB8AC3E}">
        <p14:creationId xmlns:p14="http://schemas.microsoft.com/office/powerpoint/2010/main" val="36764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Beam Merging Efficiency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Focus only on the Beamlets #1 and #2 and the Cry3</a:t>
                </a:r>
              </a:p>
              <a:p>
                <a:pPr lvl="1"/>
                <a:r>
                  <a:rPr lang="it-IT" sz="2000" dirty="0" smtClean="0"/>
                  <a:t>Beam</a:t>
                </a:r>
                <a:r>
                  <a:rPr lang="it-IT" sz="2000" dirty="0" smtClean="0">
                    <a:solidFill>
                      <a:srgbClr val="0033A0"/>
                    </a:solidFill>
                  </a:rPr>
                  <a:t>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#1 </a:t>
                </a:r>
                <a:r>
                  <a:rPr lang="it-IT" sz="2000" dirty="0" smtClean="0"/>
                  <a:t>enters Cry3 in </a:t>
                </a:r>
                <a:r>
                  <a:rPr lang="it-IT" sz="2000" dirty="0">
                    <a:solidFill>
                      <a:srgbClr val="FF0000"/>
                    </a:solidFill>
                  </a:rPr>
                  <a:t>AM/VR</a:t>
                </a:r>
                <a:r>
                  <a:rPr lang="it-IT" sz="2000" dirty="0">
                    <a:solidFill>
                      <a:srgbClr val="0033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>
                    <a:solidFill>
                      <a:schemeClr val="tx1"/>
                    </a:solidFill>
                  </a:rPr>
                  <a:t>F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ully </a:t>
                </a:r>
                <a:r>
                  <a:rPr lang="it-IT" sz="2000" dirty="0">
                    <a:solidFill>
                      <a:schemeClr val="tx1"/>
                    </a:solidFill>
                  </a:rPr>
                  <a:t>passes through Cry3 an </a:t>
                </a:r>
                <a:r>
                  <a:rPr lang="it-IT" sz="2000" dirty="0">
                    <a:solidFill>
                      <a:srgbClr val="0000FF"/>
                    </a:solidFill>
                  </a:rPr>
                  <a:t>go almost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straigth</a:t>
                </a:r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/>
                  <a:t>Beam</a:t>
                </a:r>
                <a:r>
                  <a:rPr lang="it-IT" sz="2000" dirty="0" smtClean="0">
                    <a:solidFill>
                      <a:srgbClr val="0033A0"/>
                    </a:solidFill>
                  </a:rPr>
                  <a:t>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#2</a:t>
                </a:r>
                <a:r>
                  <a:rPr lang="it-IT" sz="2000" dirty="0" smtClean="0">
                    <a:solidFill>
                      <a:srgbClr val="0033A0"/>
                    </a:solidFill>
                  </a:rPr>
                  <a:t> </a:t>
                </a:r>
                <a:r>
                  <a:rPr lang="it-IT" sz="2000" dirty="0" smtClean="0"/>
                  <a:t>enters Cry3 </a:t>
                </a:r>
                <a:r>
                  <a:rPr lang="it-IT" sz="2000" dirty="0"/>
                  <a:t>in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Channeling</a:t>
                </a:r>
                <a:r>
                  <a:rPr lang="it-IT" sz="2000" dirty="0" smtClean="0">
                    <a:solidFill>
                      <a:srgbClr val="0033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Some particles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will be bent</a:t>
                </a:r>
                <a:r>
                  <a:rPr lang="it-IT" sz="2000" dirty="0" smtClean="0"/>
                  <a:t>, some other </a:t>
                </a:r>
                <a:r>
                  <a:rPr lang="it-IT" sz="2000" dirty="0" smtClean="0">
                    <a:solidFill>
                      <a:srgbClr val="9933FF"/>
                    </a:solidFill>
                  </a:rPr>
                  <a:t>will go in AM</a:t>
                </a:r>
                <a:endParaRPr lang="it-IT" sz="2000" dirty="0">
                  <a:solidFill>
                    <a:srgbClr val="9933FF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Beamlet #1 and #2 </a:t>
                </a:r>
                <a:r>
                  <a:rPr lang="it-IT" sz="2400" dirty="0">
                    <a:solidFill>
                      <a:srgbClr val="0033A0"/>
                    </a:solidFill>
                  </a:rPr>
                  <a:t>are already in Cry3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Acceptance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Same crystal entry face width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for all the crystals. Beamlets #1 and #2 have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Merging Efficiency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𝐶h</m:t>
                            </m:r>
                            <m: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𝐶h</m:t>
                            </m:r>
                            <m: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it-IT" sz="2400" dirty="0" smtClean="0">
                  <a:solidFill>
                    <a:srgbClr val="00B050"/>
                  </a:solidFill>
                </a:endParaRPr>
              </a:p>
              <a:p>
                <a:pPr lvl="1"/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/>
                  <a:t>   For the Baseline Configuration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it-IT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=85%</m:t>
                    </m:r>
                  </m:oMath>
                </a14:m>
                <a:endParaRPr lang="it-IT" sz="2000" dirty="0" smtClean="0">
                  <a:solidFill>
                    <a:srgbClr val="0000FF"/>
                  </a:solidFill>
                </a:endParaRPr>
              </a:p>
              <a:p>
                <a:pPr lvl="1"/>
                <a:endParaRPr lang="it-IT" sz="2000" dirty="0" smtClean="0"/>
              </a:p>
              <a:p>
                <a:pPr lvl="1"/>
                <a:r>
                  <a:rPr lang="it-IT" sz="2000" dirty="0" smtClean="0"/>
                  <a:t>Which is quite good! </a:t>
                </a:r>
                <a:r>
                  <a:rPr lang="it-IT" sz="2000" dirty="0" smtClean="0">
                    <a:solidFill>
                      <a:srgbClr val="9933FF"/>
                    </a:solidFill>
                  </a:rPr>
                  <a:t>Lose only 30% </a:t>
                </a:r>
                <a:r>
                  <a:rPr lang="it-IT" sz="2000" dirty="0" smtClean="0"/>
                  <a:t>of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Beam #2</a:t>
                </a:r>
                <a:r>
                  <a:rPr lang="it-IT" sz="2000" dirty="0" smtClean="0"/>
                  <a:t>, if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000" dirty="0" smtClean="0"/>
                  <a:t> </a:t>
                </a:r>
              </a:p>
              <a:p>
                <a:pPr marL="0" indent="0">
                  <a:buNone/>
                </a:pPr>
                <a:endParaRPr lang="it-IT" sz="2400" dirty="0">
                  <a:solidFill>
                    <a:srgbClr val="0033A0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400" dirty="0" smtClean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 b="-2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Arco a tutto sesto 9"/>
          <p:cNvSpPr/>
          <p:nvPr/>
        </p:nvSpPr>
        <p:spPr>
          <a:xfrm rot="965105">
            <a:off x="8900854" y="4157382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7434372" y="4494358"/>
            <a:ext cx="1663009" cy="633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9331533" y="5214611"/>
            <a:ext cx="1342412" cy="513588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6681347" y="4123101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Beamlet #1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877906" y="5029945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Merged Beam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8" name="Arco 17"/>
          <p:cNvSpPr/>
          <p:nvPr/>
        </p:nvSpPr>
        <p:spPr>
          <a:xfrm rot="11694345">
            <a:off x="8931894" y="4058269"/>
            <a:ext cx="1188000" cy="1188000"/>
          </a:xfrm>
          <a:prstGeom prst="arc">
            <a:avLst>
              <a:gd name="adj1" fmla="val 16246010"/>
              <a:gd name="adj2" fmla="val 17882366"/>
            </a:avLst>
          </a:prstGeom>
          <a:ln w="5715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9112743" y="4685571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8391686" y="4382598"/>
            <a:ext cx="757973" cy="721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8133363" y="3999889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9323011" y="5228782"/>
            <a:ext cx="886666" cy="843791"/>
          </a:xfrm>
          <a:prstGeom prst="straightConnector1">
            <a:avLst/>
          </a:prstGeom>
          <a:ln w="5715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7764740" y="4786510"/>
                <a:ext cx="48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740" y="4786510"/>
                <a:ext cx="488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8613122" y="4339780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122" y="4339780"/>
                <a:ext cx="4940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10669993" y="5465119"/>
                <a:ext cx="547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993" y="5465119"/>
                <a:ext cx="5478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602" y="5016453"/>
            <a:ext cx="528821" cy="533192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9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Introducing perturbation 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What</a:t>
                </a:r>
                <a:r>
                  <a:rPr lang="it-IT" sz="2400" dirty="0">
                    <a:solidFill>
                      <a:srgbClr val="0033A0"/>
                    </a:solidFill>
                  </a:rPr>
                  <a:t>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happens if there are Bending errors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on the crystal</a:t>
                </a:r>
              </a:p>
              <a:p>
                <a:pPr lvl="1"/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it-IT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will be </a:t>
                </a:r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reduced</a:t>
                </a:r>
              </a:p>
              <a:p>
                <a:pPr lvl="1"/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Big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Beam #1 and/or #2 could not impact Cry3 anymore</a:t>
                </a:r>
                <a:endPara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lvl="1"/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Cry3 should be shifted laterally if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too big</a:t>
                </a:r>
                <a:endPara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lvl="1"/>
                <a:endParaRPr lang="it-IT" sz="2000" dirty="0"/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How </a:t>
                </a:r>
                <a:r>
                  <a:rPr lang="it-IT" sz="2400" dirty="0">
                    <a:solidFill>
                      <a:srgbClr val="0033A0"/>
                    </a:solidFill>
                  </a:rPr>
                  <a:t>to modify the UA9 setup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if </a:t>
                </a:r>
                <a:r>
                  <a:rPr lang="it-IT" sz="2400" dirty="0">
                    <a:solidFill>
                      <a:srgbClr val="0033A0"/>
                    </a:solidFill>
                  </a:rPr>
                  <a:t>bending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errors </a:t>
                </a:r>
                <a:r>
                  <a:rPr lang="it-IT" sz="2400" dirty="0">
                    <a:solidFill>
                      <a:srgbClr val="0033A0"/>
                    </a:solidFill>
                  </a:rPr>
                  <a:t>on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the crystals are present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How </a:t>
                </a:r>
                <a:r>
                  <a:rPr lang="it-IT" sz="2400" dirty="0">
                    <a:solidFill>
                      <a:srgbClr val="0033A0"/>
                    </a:solidFill>
                  </a:rPr>
                  <a:t>can the baseline configuration be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recovered</a:t>
                </a:r>
              </a:p>
              <a:p>
                <a:pPr lvl="1"/>
                <a:r>
                  <a:rPr lang="it-IT" sz="2000" dirty="0"/>
                  <a:t>Bending errors can be compensated by changing the </a:t>
                </a:r>
                <a:r>
                  <a:rPr lang="it-IT" sz="2000" dirty="0" smtClean="0"/>
                  <a:t>crystals </a:t>
                </a:r>
                <a:r>
                  <a:rPr lang="it-IT" sz="2000" dirty="0"/>
                  <a:t>orientation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lvl="1"/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marL="342900" lvl="1" indent="-342900">
                  <a:spcBef>
                    <a:spcPts val="1000"/>
                  </a:spcBef>
                </a:pPr>
                <a:r>
                  <a:rPr lang="it-IT" dirty="0" smtClean="0">
                    <a:solidFill>
                      <a:srgbClr val="0033A0"/>
                    </a:solidFill>
                  </a:rPr>
                  <a:t>Rotations </a:t>
                </a:r>
                <a:r>
                  <a:rPr lang="it-IT" dirty="0">
                    <a:solidFill>
                      <a:srgbClr val="0033A0"/>
                    </a:solidFill>
                  </a:rPr>
                  <a:t>must NOT be too </a:t>
                </a:r>
                <a:r>
                  <a:rPr lang="it-IT" dirty="0" smtClean="0">
                    <a:solidFill>
                      <a:srgbClr val="0033A0"/>
                    </a:solidFill>
                  </a:rPr>
                  <a:t>high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/>
                  <a:t>O</a:t>
                </a:r>
                <a:r>
                  <a:rPr lang="it-IT" dirty="0" smtClean="0"/>
                  <a:t>therwise less particles impinging the crystals will be into their Channeling Acceptance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 smtClean="0"/>
                  <a:t>The Beamlet </a:t>
                </a:r>
                <a:r>
                  <a:rPr lang="it-IT" dirty="0"/>
                  <a:t>#1 </a:t>
                </a:r>
                <a:r>
                  <a:rPr lang="it-IT" dirty="0" smtClean="0"/>
                  <a:t>or #2 or the </a:t>
                </a:r>
                <a:r>
                  <a:rPr lang="it-IT" dirty="0"/>
                  <a:t>M</a:t>
                </a:r>
                <a:r>
                  <a:rPr lang="it-IT" dirty="0" smtClean="0"/>
                  <a:t>erged one would be less populated for big rotation angles</a:t>
                </a:r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pPr lvl="1"/>
                <a:endParaRPr lang="it-IT" sz="2000" dirty="0" smtClean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26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10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Introducing perturbation 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8218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Apply Bending errors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and rotations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to the crystals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 smtClean="0">
                    <a:solidFill>
                      <a:schemeClr val="tx1"/>
                    </a:solidFill>
                  </a:rPr>
                  <a:t>Study how merging efficiency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) andmerged beam population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) </a:t>
                </a:r>
                <a:r>
                  <a:rPr lang="it-IT" dirty="0">
                    <a:solidFill>
                      <a:schemeClr val="tx1"/>
                    </a:solidFill>
                  </a:rPr>
                  <a:t>will be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reduced</a:t>
                </a:r>
              </a:p>
              <a:p>
                <a:pPr marL="800100" lvl="2" indent="-3429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Quadratur</a:t>
                </a:r>
                <a:r>
                  <a:rPr lang="it-IT" dirty="0" smtClean="0"/>
                  <a:t>e sum of all the source of angular errors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82188"/>
                <a:ext cx="10515600" cy="4351338"/>
              </a:xfrm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276925" y="3222616"/>
            <a:ext cx="2779664" cy="3219742"/>
            <a:chOff x="460493" y="3659254"/>
            <a:chExt cx="2779664" cy="3219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/>
                <p:cNvSpPr txBox="1"/>
                <p:nvPr/>
              </p:nvSpPr>
              <p:spPr>
                <a:xfrm>
                  <a:off x="2085477" y="5921632"/>
                  <a:ext cx="11261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477" y="5921632"/>
                  <a:ext cx="1126141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0493" y="3964668"/>
              <a:ext cx="2779664" cy="26682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/>
                <p:cNvSpPr txBox="1"/>
                <p:nvPr/>
              </p:nvSpPr>
              <p:spPr>
                <a:xfrm>
                  <a:off x="1355326" y="6571219"/>
                  <a:ext cx="11261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326" y="6571219"/>
                  <a:ext cx="1126141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sellaDiTesto 18"/>
                <p:cNvSpPr txBox="1"/>
                <p:nvPr/>
              </p:nvSpPr>
              <p:spPr>
                <a:xfrm>
                  <a:off x="2223459" y="4055557"/>
                  <a:ext cx="787267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oMath>
                    </m:oMathPara>
                  </a14:m>
                  <a:endParaRPr lang="it-IT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it-IT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9" name="CasellaDiTes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459" y="4055557"/>
                  <a:ext cx="787267" cy="576183"/>
                </a:xfrm>
                <a:prstGeom prst="rect">
                  <a:avLst/>
                </a:prstGeom>
                <a:blipFill>
                  <a:blip r:embed="rId15"/>
                  <a:stretch>
                    <a:fillRect l="-6977" t="-2128" r="-2326" b="-170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CasellaDiTesto 19"/>
            <p:cNvSpPr txBox="1"/>
            <p:nvPr/>
          </p:nvSpPr>
          <p:spPr>
            <a:xfrm>
              <a:off x="911549" y="3659254"/>
              <a:ext cx="2081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Bending Errors Only</a:t>
              </a:r>
              <a:endParaRPr lang="it-IT" b="1" dirty="0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9356417" y="3222616"/>
            <a:ext cx="2805126" cy="3185028"/>
            <a:chOff x="3478541" y="3718605"/>
            <a:chExt cx="2805126" cy="3185028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78541" y="3989099"/>
              <a:ext cx="2795773" cy="27527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/>
                <p:cNvSpPr txBox="1"/>
                <p:nvPr/>
              </p:nvSpPr>
              <p:spPr>
                <a:xfrm>
                  <a:off x="4411227" y="6595856"/>
                  <a:ext cx="11261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1227" y="6595856"/>
                  <a:ext cx="1126141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asellaDiTesto 25"/>
            <p:cNvSpPr txBox="1"/>
            <p:nvPr/>
          </p:nvSpPr>
          <p:spPr>
            <a:xfrm>
              <a:off x="3556254" y="3718605"/>
              <a:ext cx="2727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Bending Errors &amp; Rotation</a:t>
              </a:r>
              <a:endParaRPr lang="it-IT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/>
              <p:cNvSpPr txBox="1"/>
              <p:nvPr/>
            </p:nvSpPr>
            <p:spPr>
              <a:xfrm>
                <a:off x="11110081" y="3686084"/>
                <a:ext cx="787267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081" y="3686084"/>
                <a:ext cx="787267" cy="576183"/>
              </a:xfrm>
              <a:prstGeom prst="rect">
                <a:avLst/>
              </a:prstGeom>
              <a:blipFill>
                <a:blip r:embed="rId17"/>
                <a:stretch>
                  <a:fillRect l="-6977" t="-2128" r="-2326" b="-170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546839" y="3050845"/>
                <a:ext cx="5733043" cy="2422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 Ratio of the merged beam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population</a:t>
                </a:r>
                <a:r>
                  <a:rPr lang="it-IT" dirty="0" smtClean="0"/>
                  <a:t> when applying the angular perturbations with respect to the Baseline case (no perturbations applied)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it-IT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it-IT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 Same but for the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merging efficiency</a:t>
                </a:r>
                <a:endParaRPr lang="it-IT" dirty="0">
                  <a:solidFill>
                    <a:srgbClr val="0000FF"/>
                  </a:solidFill>
                </a:endParaRPr>
              </a:p>
              <a:p>
                <a:endParaRPr lang="it-IT" sz="2000" dirty="0" smtClean="0">
                  <a:solidFill>
                    <a:srgbClr val="0000FF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are </a:t>
                </a:r>
                <a:r>
                  <a:rPr lang="it-IT" sz="2000" dirty="0"/>
                  <a:t>still acceptable (30% </a:t>
                </a:r>
                <a:r>
                  <a:rPr lang="it-IT" sz="2000" dirty="0" smtClean="0"/>
                  <a:t>losses wrt Baseline) </a:t>
                </a:r>
                <a:r>
                  <a:rPr lang="it-IT" sz="2000" dirty="0"/>
                  <a:t>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  <m: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&lt;15</m:t>
                    </m:r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÷25</m:t>
                    </m:r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39" y="3050845"/>
                <a:ext cx="5733043" cy="2422843"/>
              </a:xfrm>
              <a:prstGeom prst="rect">
                <a:avLst/>
              </a:prstGeom>
              <a:blipFill>
                <a:blip r:embed="rId18"/>
                <a:stretch>
                  <a:fillRect l="-1170" t="-754" b="-35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1336645" y="5826804"/>
                <a:ext cx="460158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K</a:t>
                </a:r>
                <a:r>
                  <a:rPr lang="it-IT" sz="2400" dirty="0" smtClean="0"/>
                  <a:t>eep </a:t>
                </a:r>
                <a:r>
                  <a:rPr lang="it-IT" sz="2400" dirty="0"/>
                  <a:t>crystal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BELOW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645" y="5826804"/>
                <a:ext cx="4601581" cy="461665"/>
              </a:xfrm>
              <a:prstGeom prst="rect">
                <a:avLst/>
              </a:prstGeom>
              <a:blipFill>
                <a:blip r:embed="rId19"/>
                <a:stretch>
                  <a:fillRect l="-19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649" y="5651932"/>
            <a:ext cx="882672" cy="755712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/>
              <p:cNvSpPr/>
              <p:nvPr/>
            </p:nvSpPr>
            <p:spPr>
              <a:xfrm>
                <a:off x="9609310" y="1075520"/>
                <a:ext cx="1628010" cy="646331"/>
              </a:xfrm>
              <a:prstGeom prst="rect">
                <a:avLst/>
              </a:prstGeom>
              <a:solidFill>
                <a:srgbClr val="FF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 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it-IT" dirty="0" smtClean="0">
                    <a:solidFill>
                      <a:srgbClr val="0000FF"/>
                    </a:solidFill>
                  </a:rPr>
                  <a:t>Critical angle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Rettango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310" y="1075520"/>
                <a:ext cx="1628010" cy="646331"/>
              </a:xfrm>
              <a:prstGeom prst="rect">
                <a:avLst/>
              </a:prstGeom>
              <a:blipFill>
                <a:blip r:embed="rId22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1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864" y="3815428"/>
            <a:ext cx="3627263" cy="279601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Recombined beam in the </a:t>
            </a:r>
            <a:r>
              <a:rPr lang="it-IT" b="1" dirty="0">
                <a:solidFill>
                  <a:srgbClr val="822433"/>
                </a:solidFill>
              </a:rPr>
              <a:t>p</a:t>
            </a:r>
            <a:r>
              <a:rPr lang="it-IT" b="1" dirty="0" smtClean="0">
                <a:solidFill>
                  <a:srgbClr val="822433"/>
                </a:solidFill>
              </a:rPr>
              <a:t>hase space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it-IT" sz="2400" dirty="0">
              <a:solidFill>
                <a:srgbClr val="0033A0"/>
              </a:solidFill>
            </a:endParaRPr>
          </a:p>
          <a:p>
            <a:pPr marL="514350" indent="-514350">
              <a:buAutoNum type="arabicParenR"/>
            </a:pPr>
            <a:endParaRPr lang="it-IT" sz="2400" dirty="0" smtClean="0">
              <a:solidFill>
                <a:srgbClr val="0033A0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20173" y="4609985"/>
            <a:ext cx="202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Fewer particles</a:t>
            </a:r>
            <a:r>
              <a:rPr lang="it-IT" dirty="0"/>
              <a:t> i</a:t>
            </a:r>
            <a:r>
              <a:rPr lang="it-IT" dirty="0" smtClean="0"/>
              <a:t>n the Merged Beam…</a:t>
            </a:r>
            <a:endParaRPr lang="it-IT" dirty="0"/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12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19" y="1228237"/>
            <a:ext cx="3719295" cy="2841873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337" y="1228237"/>
            <a:ext cx="3763089" cy="284062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404" y="3815428"/>
            <a:ext cx="3717440" cy="28309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90"/>
            <a:ext cx="1051560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822433"/>
                </a:solidFill>
              </a:rPr>
              <a:t>3</a:t>
            </a:r>
            <a:r>
              <a:rPr lang="it-IT" sz="4000" dirty="0" smtClean="0">
                <a:solidFill>
                  <a:srgbClr val="822433"/>
                </a:solidFill>
              </a:rPr>
              <a:t>/a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Beam merging implementation in H8</a:t>
            </a:r>
            <a:endParaRPr lang="it-IT" dirty="0">
              <a:solidFill>
                <a:srgbClr val="0033A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13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Roadmap </a:t>
            </a:r>
            <a:r>
              <a:rPr lang="it-IT" b="1" dirty="0">
                <a:solidFill>
                  <a:srgbClr val="822433"/>
                </a:solidFill>
              </a:rPr>
              <a:t>t</a:t>
            </a:r>
            <a:r>
              <a:rPr lang="it-IT" b="1" dirty="0" smtClean="0">
                <a:solidFill>
                  <a:srgbClr val="822433"/>
                </a:solidFill>
              </a:rPr>
              <a:t>owards the beam merging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02377"/>
            <a:ext cx="10515600" cy="4574586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Beam merging achieved in three steps</a:t>
            </a:r>
          </a:p>
          <a:p>
            <a:pPr lvl="1"/>
            <a:r>
              <a:rPr lang="it-IT" sz="2000" dirty="0" smtClean="0"/>
              <a:t>(1) Double </a:t>
            </a:r>
            <a:r>
              <a:rPr lang="it-IT" sz="2000" dirty="0"/>
              <a:t>E</a:t>
            </a:r>
            <a:r>
              <a:rPr lang="it-IT" sz="2000" dirty="0" smtClean="0"/>
              <a:t>xtraction                 (2) Double Channeling                  (3) Full </a:t>
            </a:r>
            <a:r>
              <a:rPr lang="it-IT" sz="2000" dirty="0"/>
              <a:t>M</a:t>
            </a:r>
            <a:r>
              <a:rPr lang="it-IT" sz="2000" dirty="0" smtClean="0"/>
              <a:t>erging setup</a:t>
            </a:r>
            <a:endParaRPr lang="it-IT" sz="2000" dirty="0"/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33" y="2555087"/>
            <a:ext cx="4365293" cy="18714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33" y="4571392"/>
            <a:ext cx="4547090" cy="19036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651" y="3097208"/>
            <a:ext cx="6502683" cy="2658700"/>
          </a:xfrm>
          <a:prstGeom prst="rect">
            <a:avLst/>
          </a:prstGeom>
        </p:spPr>
      </p:pic>
      <p:sp>
        <p:nvSpPr>
          <p:cNvPr id="15" name="Freccia a destra 14"/>
          <p:cNvSpPr/>
          <p:nvPr/>
        </p:nvSpPr>
        <p:spPr>
          <a:xfrm>
            <a:off x="3990111" y="1997081"/>
            <a:ext cx="634143" cy="350811"/>
          </a:xfrm>
          <a:prstGeom prst="rightArrow">
            <a:avLst>
              <a:gd name="adj1" fmla="val 39872"/>
              <a:gd name="adj2" fmla="val 50000"/>
            </a:avLst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a destra 16"/>
          <p:cNvSpPr/>
          <p:nvPr/>
        </p:nvSpPr>
        <p:spPr>
          <a:xfrm>
            <a:off x="7277594" y="1991329"/>
            <a:ext cx="634143" cy="350811"/>
          </a:xfrm>
          <a:prstGeom prst="rightArrow">
            <a:avLst>
              <a:gd name="adj1" fmla="val 39872"/>
              <a:gd name="adj2" fmla="val 50000"/>
            </a:avLst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/>
          <p:cNvSpPr/>
          <p:nvPr/>
        </p:nvSpPr>
        <p:spPr>
          <a:xfrm>
            <a:off x="1837509" y="3493851"/>
            <a:ext cx="496045" cy="496045"/>
          </a:xfrm>
          <a:prstGeom prst="ellipse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8" name="Ovale 17"/>
          <p:cNvSpPr/>
          <p:nvPr/>
        </p:nvSpPr>
        <p:spPr>
          <a:xfrm>
            <a:off x="1837509" y="5454842"/>
            <a:ext cx="496045" cy="496045"/>
          </a:xfrm>
          <a:prstGeom prst="ellipse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9" name="Ovale 18"/>
          <p:cNvSpPr/>
          <p:nvPr/>
        </p:nvSpPr>
        <p:spPr>
          <a:xfrm>
            <a:off x="7723216" y="4571392"/>
            <a:ext cx="496045" cy="496045"/>
          </a:xfrm>
          <a:prstGeom prst="ellipse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16" name="Stella a 4 punte 15"/>
          <p:cNvSpPr/>
          <p:nvPr/>
        </p:nvSpPr>
        <p:spPr>
          <a:xfrm>
            <a:off x="10332970" y="3248993"/>
            <a:ext cx="331257" cy="331257"/>
          </a:xfrm>
          <a:prstGeom prst="star4">
            <a:avLst>
              <a:gd name="adj" fmla="val 3256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2" name="Connettore diritto 21"/>
          <p:cNvCxnSpPr/>
          <p:nvPr/>
        </p:nvCxnSpPr>
        <p:spPr>
          <a:xfrm>
            <a:off x="10498598" y="2646398"/>
            <a:ext cx="0" cy="3606800"/>
          </a:xfrm>
          <a:prstGeom prst="line">
            <a:avLst/>
          </a:prstGeom>
          <a:ln w="28575">
            <a:solidFill>
              <a:srgbClr val="00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8289342" y="5931068"/>
            <a:ext cx="213917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Reco Plane (Gonio 3)</a:t>
            </a:r>
            <a:endParaRPr lang="it-IT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5317624" y="2460179"/>
            <a:ext cx="6806710" cy="4014856"/>
          </a:xfrm>
          <a:prstGeom prst="roundRect">
            <a:avLst>
              <a:gd name="adj" fmla="val 929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arrotondato 22"/>
          <p:cNvSpPr/>
          <p:nvPr/>
        </p:nvSpPr>
        <p:spPr>
          <a:xfrm>
            <a:off x="365760" y="2468500"/>
            <a:ext cx="4786236" cy="197945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arrotondato 23"/>
          <p:cNvSpPr/>
          <p:nvPr/>
        </p:nvSpPr>
        <p:spPr>
          <a:xfrm>
            <a:off x="351639" y="4495580"/>
            <a:ext cx="4786236" cy="197945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14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Merging configurations in a nutshell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85775" y="1674823"/>
                <a:ext cx="6104635" cy="2151017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Beamlet #2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 smtClean="0">
                    <a:solidFill>
                      <a:schemeClr val="tx1"/>
                    </a:solidFill>
                  </a:rPr>
                  <a:t> always in </a:t>
                </a:r>
                <a:r>
                  <a:rPr lang="it-IT" sz="2400" dirty="0" smtClean="0">
                    <a:solidFill>
                      <a:srgbClr val="00B050"/>
                    </a:solidFill>
                  </a:rPr>
                  <a:t>Channeling</a:t>
                </a:r>
                <a:r>
                  <a:rPr lang="it-IT" sz="2400" dirty="0" smtClean="0"/>
                  <a:t> in </a:t>
                </a:r>
                <a:r>
                  <a:rPr lang="it-IT" sz="2400" dirty="0" smtClean="0">
                    <a:solidFill>
                      <a:srgbClr val="FFC000"/>
                    </a:solidFill>
                  </a:rPr>
                  <a:t>Cry3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Beamlet #1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400" dirty="0" smtClean="0"/>
                  <a:t>experiences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Multiple Scattering</a:t>
                </a:r>
                <a:r>
                  <a:rPr lang="it-IT" sz="2400" dirty="0" smtClean="0"/>
                  <a:t> and/or </a:t>
                </a:r>
                <a:r>
                  <a:rPr lang="it-IT" sz="2400" dirty="0" smtClean="0">
                    <a:solidFill>
                      <a:srgbClr val="00B0F0"/>
                    </a:solidFill>
                  </a:rPr>
                  <a:t>Volume Refection </a:t>
                </a:r>
                <a:r>
                  <a:rPr lang="it-IT" sz="2400" dirty="0" smtClean="0"/>
                  <a:t>in </a:t>
                </a:r>
                <a:r>
                  <a:rPr lang="it-IT" sz="2400" dirty="0" smtClean="0">
                    <a:solidFill>
                      <a:srgbClr val="FFC000"/>
                    </a:solidFill>
                  </a:rPr>
                  <a:t>Cry3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Three merging schemes possible!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775" y="1674823"/>
                <a:ext cx="6104635" cy="2151017"/>
              </a:xfrm>
              <a:blipFill>
                <a:blip r:embed="rId2"/>
                <a:stretch>
                  <a:fillRect l="-1297" t="-3966" r="-1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281" y="1298500"/>
            <a:ext cx="5090835" cy="2520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706720"/>
            <a:ext cx="5266435" cy="25200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8585" y="3951549"/>
            <a:ext cx="5225841" cy="252000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9094272" y="1995167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094272" y="4645517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991467" y="4475861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sp>
        <p:nvSpPr>
          <p:cNvPr id="28" name="Rettangolo arrotondato 27"/>
          <p:cNvSpPr/>
          <p:nvPr/>
        </p:nvSpPr>
        <p:spPr>
          <a:xfrm>
            <a:off x="6818812" y="1298500"/>
            <a:ext cx="5315614" cy="249347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arrotondato 29"/>
          <p:cNvSpPr/>
          <p:nvPr/>
        </p:nvSpPr>
        <p:spPr>
          <a:xfrm>
            <a:off x="605380" y="3594965"/>
            <a:ext cx="5560289" cy="275358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arrotondato 32"/>
          <p:cNvSpPr/>
          <p:nvPr/>
        </p:nvSpPr>
        <p:spPr>
          <a:xfrm>
            <a:off x="6818812" y="3837930"/>
            <a:ext cx="5315614" cy="267558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Elaborazione 33"/>
          <p:cNvSpPr/>
          <p:nvPr/>
        </p:nvSpPr>
        <p:spPr>
          <a:xfrm>
            <a:off x="8665029" y="1292569"/>
            <a:ext cx="3469397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Channeling + Amorphous</a:t>
            </a:r>
            <a:endParaRPr lang="it-IT" dirty="0"/>
          </a:p>
        </p:txBody>
      </p:sp>
      <p:sp>
        <p:nvSpPr>
          <p:cNvPr id="35" name="Elaborazione 34"/>
          <p:cNvSpPr/>
          <p:nvPr/>
        </p:nvSpPr>
        <p:spPr>
          <a:xfrm>
            <a:off x="8665029" y="3837844"/>
            <a:ext cx="3469397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Channeling + Volume Reflection</a:t>
            </a:r>
            <a:endParaRPr lang="it-IT" dirty="0"/>
          </a:p>
        </p:txBody>
      </p:sp>
      <p:sp>
        <p:nvSpPr>
          <p:cNvPr id="36" name="Elaborazione 35"/>
          <p:cNvSpPr/>
          <p:nvPr/>
        </p:nvSpPr>
        <p:spPr>
          <a:xfrm>
            <a:off x="2701835" y="3592120"/>
            <a:ext cx="3470400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Channeling + AM/VR Transition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identification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833" y="2921149"/>
            <a:ext cx="4460823" cy="3431781"/>
          </a:xfrm>
          <a:prstGeom prst="rect">
            <a:avLst/>
          </a:prstGeom>
        </p:spPr>
      </p:pic>
      <p:cxnSp>
        <p:nvCxnSpPr>
          <p:cNvPr id="54" name="Connettore 2 53"/>
          <p:cNvCxnSpPr/>
          <p:nvPr/>
        </p:nvCxnSpPr>
        <p:spPr>
          <a:xfrm>
            <a:off x="9818264" y="4613280"/>
            <a:ext cx="478462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/>
          <p:cNvSpPr/>
          <p:nvPr/>
        </p:nvSpPr>
        <p:spPr>
          <a:xfrm>
            <a:off x="9397886" y="4732171"/>
            <a:ext cx="1566333" cy="883926"/>
          </a:xfrm>
          <a:prstGeom prst="ellipse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10316875" y="4845168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9403388" y="3612249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  <a:endParaRPr lang="it-IT" sz="2800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10341151" y="342921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9903613" y="3657093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b</a:t>
            </a:r>
            <a:endParaRPr lang="it-IT" sz="2800" dirty="0"/>
          </a:p>
        </p:txBody>
      </p:sp>
      <p:sp>
        <p:nvSpPr>
          <p:cNvPr id="62" name="Rettangolo 61"/>
          <p:cNvSpPr/>
          <p:nvPr/>
        </p:nvSpPr>
        <p:spPr>
          <a:xfrm>
            <a:off x="9818264" y="3358435"/>
            <a:ext cx="478462" cy="109052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812" y="2921149"/>
            <a:ext cx="4423273" cy="3414198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04219" y="3494467"/>
            <a:ext cx="3318524" cy="2531202"/>
          </a:xfrm>
          <a:prstGeom prst="rect">
            <a:avLst/>
          </a:prstGeom>
        </p:spPr>
      </p:pic>
      <p:sp>
        <p:nvSpPr>
          <p:cNvPr id="66" name="Elaborazione 65"/>
          <p:cNvSpPr/>
          <p:nvPr/>
        </p:nvSpPr>
        <p:spPr>
          <a:xfrm>
            <a:off x="5570338" y="3187334"/>
            <a:ext cx="1947333" cy="2887980"/>
          </a:xfrm>
          <a:prstGeom prst="flowChartProcess">
            <a:avLst/>
          </a:prstGeom>
          <a:solidFill>
            <a:srgbClr val="D87F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Elaborazione 66"/>
          <p:cNvSpPr/>
          <p:nvPr/>
        </p:nvSpPr>
        <p:spPr>
          <a:xfrm>
            <a:off x="3613903" y="3184258"/>
            <a:ext cx="1947333" cy="2887980"/>
          </a:xfrm>
          <a:prstGeom prst="flowChartProcess">
            <a:avLst/>
          </a:prstGeom>
          <a:solidFill>
            <a:srgbClr val="7FAB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4" name="Connettore diritto 73"/>
          <p:cNvCxnSpPr/>
          <p:nvPr/>
        </p:nvCxnSpPr>
        <p:spPr>
          <a:xfrm>
            <a:off x="1148198" y="3363109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1148198" y="4448959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7517671" y="3363691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/>
          <p:nvPr/>
        </p:nvCxnSpPr>
        <p:spPr>
          <a:xfrm>
            <a:off x="7517671" y="4448959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/>
          <p:cNvCxnSpPr/>
          <p:nvPr/>
        </p:nvCxnSpPr>
        <p:spPr>
          <a:xfrm flipV="1">
            <a:off x="3613903" y="3184258"/>
            <a:ext cx="3903768" cy="28879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/>
          <p:cNvSpPr txBox="1"/>
          <p:nvPr/>
        </p:nvSpPr>
        <p:spPr>
          <a:xfrm>
            <a:off x="5511650" y="3327617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Ch(1)Am(3)</a:t>
            </a:r>
            <a:endParaRPr lang="it-IT" sz="1600" dirty="0"/>
          </a:p>
        </p:txBody>
      </p:sp>
      <p:sp>
        <p:nvSpPr>
          <p:cNvPr id="88" name="CasellaDiTesto 87"/>
          <p:cNvSpPr txBox="1"/>
          <p:nvPr/>
        </p:nvSpPr>
        <p:spPr>
          <a:xfrm>
            <a:off x="6328084" y="4393617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Ch(1)VR(3)</a:t>
            </a:r>
            <a:endParaRPr lang="it-IT" sz="1600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4940820" y="5308229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Ch(2)Am(3)</a:t>
            </a:r>
            <a:endParaRPr lang="it-IT" sz="1600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3539949" y="372839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Ch(2)Ch(3)</a:t>
            </a:r>
            <a:endParaRPr lang="it-IT" sz="1600" dirty="0"/>
          </a:p>
        </p:txBody>
      </p:sp>
      <p:sp>
        <p:nvSpPr>
          <p:cNvPr id="101" name="CasellaDiTesto 100"/>
          <p:cNvSpPr txBox="1"/>
          <p:nvPr/>
        </p:nvSpPr>
        <p:spPr>
          <a:xfrm rot="16200000">
            <a:off x="-292148" y="3714457"/>
            <a:ext cx="135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Merged Beam</a:t>
            </a:r>
            <a:endParaRPr lang="it-IT" sz="1600" dirty="0"/>
          </a:p>
        </p:txBody>
      </p:sp>
      <p:sp>
        <p:nvSpPr>
          <p:cNvPr id="102" name="Parentesi graffa aperta 101"/>
          <p:cNvSpPr/>
          <p:nvPr/>
        </p:nvSpPr>
        <p:spPr>
          <a:xfrm>
            <a:off x="675775" y="3363109"/>
            <a:ext cx="439502" cy="1085850"/>
          </a:xfrm>
          <a:prstGeom prst="leftBrace">
            <a:avLst>
              <a:gd name="adj1" fmla="val 61766"/>
              <a:gd name="adj2" fmla="val 50000"/>
            </a:avLst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3" name="Elaborazione 102"/>
          <p:cNvSpPr/>
          <p:nvPr/>
        </p:nvSpPr>
        <p:spPr>
          <a:xfrm>
            <a:off x="6114293" y="5529156"/>
            <a:ext cx="1394955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AM/VR Transition</a:t>
            </a:r>
            <a:endParaRPr lang="it-IT" dirty="0"/>
          </a:p>
        </p:txBody>
      </p:sp>
      <p:sp>
        <p:nvSpPr>
          <p:cNvPr id="117" name="CasellaDiTesto 116"/>
          <p:cNvSpPr txBox="1"/>
          <p:nvPr/>
        </p:nvSpPr>
        <p:spPr>
          <a:xfrm>
            <a:off x="7451565" y="81503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112" name="Connettore 2 111"/>
          <p:cNvCxnSpPr/>
          <p:nvPr/>
        </p:nvCxnSpPr>
        <p:spPr>
          <a:xfrm flipV="1">
            <a:off x="8093263" y="1026083"/>
            <a:ext cx="1027068" cy="33874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8060584" y="40624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/>
          <p:cNvSpPr txBox="1"/>
          <p:nvPr/>
        </p:nvSpPr>
        <p:spPr>
          <a:xfrm>
            <a:off x="7453331" y="15401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21" name="Connettore 2 120"/>
          <p:cNvCxnSpPr/>
          <p:nvPr/>
        </p:nvCxnSpPr>
        <p:spPr>
          <a:xfrm>
            <a:off x="9120331" y="980334"/>
            <a:ext cx="519772" cy="2358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/>
          <p:cNvSpPr txBox="1"/>
          <p:nvPr/>
        </p:nvSpPr>
        <p:spPr>
          <a:xfrm>
            <a:off x="9569904" y="68083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Ch(2)Ch(3)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Ch(1)Am/VR(3)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23" name="Arco a tutto sesto 122"/>
          <p:cNvSpPr/>
          <p:nvPr/>
        </p:nvSpPr>
        <p:spPr>
          <a:xfrm>
            <a:off x="8222901" y="-751938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6" name="Arco 125"/>
          <p:cNvSpPr/>
          <p:nvPr/>
        </p:nvSpPr>
        <p:spPr>
          <a:xfrm>
            <a:off x="8277963" y="-730795"/>
            <a:ext cx="1710000" cy="1710000"/>
          </a:xfrm>
          <a:prstGeom prst="arc">
            <a:avLst>
              <a:gd name="adj1" fmla="val 5496368"/>
              <a:gd name="adj2" fmla="val 7366191"/>
            </a:avLst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7" name="Arco a tutto sesto 126"/>
          <p:cNvSpPr/>
          <p:nvPr/>
        </p:nvSpPr>
        <p:spPr>
          <a:xfrm>
            <a:off x="10387516" y="539136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8" name="Connettore 2 127"/>
          <p:cNvCxnSpPr/>
          <p:nvPr/>
        </p:nvCxnSpPr>
        <p:spPr>
          <a:xfrm>
            <a:off x="10202286" y="170906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>
            <a:off x="10823479" y="2156679"/>
            <a:ext cx="599964" cy="429363"/>
          </a:xfrm>
          <a:prstGeom prst="straightConnector1">
            <a:avLst/>
          </a:prstGeom>
          <a:ln w="19050">
            <a:solidFill>
              <a:srgbClr val="9933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asellaDiTesto 130"/>
          <p:cNvSpPr txBox="1"/>
          <p:nvPr/>
        </p:nvSpPr>
        <p:spPr>
          <a:xfrm>
            <a:off x="10936535" y="255325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9933FF"/>
                </a:solidFill>
              </a:rPr>
              <a:t>Ch(2)Am(3)</a:t>
            </a:r>
            <a:endParaRPr lang="it-IT" sz="1600" dirty="0">
              <a:solidFill>
                <a:srgbClr val="9933FF"/>
              </a:solidFill>
            </a:endParaRPr>
          </a:p>
        </p:txBody>
      </p:sp>
      <p:cxnSp>
        <p:nvCxnSpPr>
          <p:cNvPr id="138" name="Connettore 2 137"/>
          <p:cNvCxnSpPr/>
          <p:nvPr/>
        </p:nvCxnSpPr>
        <p:spPr>
          <a:xfrm>
            <a:off x="9120331" y="1025039"/>
            <a:ext cx="519772" cy="23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38"/>
          <p:cNvSpPr txBox="1"/>
          <p:nvPr/>
        </p:nvSpPr>
        <p:spPr>
          <a:xfrm>
            <a:off x="9782293" y="1424358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40" name="Connettore 2 139"/>
          <p:cNvCxnSpPr/>
          <p:nvPr/>
        </p:nvCxnSpPr>
        <p:spPr>
          <a:xfrm flipV="1">
            <a:off x="8220028" y="241649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140"/>
          <p:cNvCxnSpPr/>
          <p:nvPr/>
        </p:nvCxnSpPr>
        <p:spPr>
          <a:xfrm flipV="1">
            <a:off x="8220028" y="2291404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141"/>
          <p:cNvCxnSpPr/>
          <p:nvPr/>
        </p:nvCxnSpPr>
        <p:spPr>
          <a:xfrm flipV="1">
            <a:off x="8231866" y="1960793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2 142"/>
          <p:cNvCxnSpPr/>
          <p:nvPr/>
        </p:nvCxnSpPr>
        <p:spPr>
          <a:xfrm flipV="1">
            <a:off x="8220027" y="181995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7579129" y="169659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5" name="Arco a tutto sesto 144"/>
          <p:cNvSpPr/>
          <p:nvPr/>
        </p:nvSpPr>
        <p:spPr>
          <a:xfrm>
            <a:off x="8210416" y="455259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6" name="CasellaDiTesto 145"/>
          <p:cNvSpPr txBox="1"/>
          <p:nvPr/>
        </p:nvSpPr>
        <p:spPr>
          <a:xfrm>
            <a:off x="7579935" y="2134482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(a)</a:t>
            </a:r>
            <a:endParaRPr lang="it-IT" sz="2800" dirty="0"/>
          </a:p>
        </p:txBody>
      </p:sp>
      <p:sp>
        <p:nvSpPr>
          <p:cNvPr id="147" name="CasellaDiTesto 146"/>
          <p:cNvSpPr txBox="1"/>
          <p:nvPr/>
        </p:nvSpPr>
        <p:spPr>
          <a:xfrm>
            <a:off x="8766941" y="242429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(b)</a:t>
            </a:r>
            <a:endParaRPr lang="it-IT" sz="2800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11451830" y="1835152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(c)</a:t>
            </a:r>
            <a:endParaRPr lang="it-IT" sz="2800" dirty="0"/>
          </a:p>
        </p:txBody>
      </p:sp>
      <p:sp>
        <p:nvSpPr>
          <p:cNvPr id="149" name="Rettangolo arrotondato 148"/>
          <p:cNvSpPr/>
          <p:nvPr/>
        </p:nvSpPr>
        <p:spPr>
          <a:xfrm>
            <a:off x="7397353" y="1451303"/>
            <a:ext cx="2314693" cy="1436935"/>
          </a:xfrm>
          <a:prstGeom prst="roundRect">
            <a:avLst>
              <a:gd name="adj" fmla="val 997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0" name="Rettangolo arrotondato 149"/>
          <p:cNvSpPr/>
          <p:nvPr/>
        </p:nvSpPr>
        <p:spPr>
          <a:xfrm>
            <a:off x="9763651" y="1451303"/>
            <a:ext cx="2314693" cy="1440506"/>
          </a:xfrm>
          <a:prstGeom prst="roundRect">
            <a:avLst>
              <a:gd name="adj" fmla="val 95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1" name="Rettangolo arrotondato 150"/>
          <p:cNvSpPr/>
          <p:nvPr/>
        </p:nvSpPr>
        <p:spPr>
          <a:xfrm>
            <a:off x="7398980" y="118844"/>
            <a:ext cx="3602886" cy="1272342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Define appropriate spatial/angular cuts</a:t>
                </a:r>
              </a:p>
              <a:p>
                <a:pPr lvl="1"/>
                <a:r>
                  <a:rPr lang="it-IT" sz="2000" dirty="0" smtClean="0"/>
                  <a:t>Spatial cuts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FFC000"/>
                    </a:solidFill>
                  </a:rPr>
                  <a:t>Cry3 active region width</a:t>
                </a:r>
              </a:p>
              <a:p>
                <a:pPr lvl="1"/>
                <a:r>
                  <a:rPr lang="it-IT" sz="2000" dirty="0" smtClean="0"/>
                  <a:t>Angular cuts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D87F7F"/>
                    </a:solidFill>
                  </a:rPr>
                  <a:t>outgoing angle distribution</a:t>
                </a:r>
              </a:p>
              <a:p>
                <a:pPr lvl="1"/>
                <a:r>
                  <a:rPr lang="it-IT" sz="2000" b="1" dirty="0" smtClean="0"/>
                  <a:t>Emittance computation for particles in region (b)</a:t>
                </a:r>
              </a:p>
            </p:txBody>
          </p:sp>
        </mc:Choice>
        <mc:Fallback xmlns="">
          <p:sp>
            <p:nvSpPr>
              <p:cNvPr id="50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  <a:blipFill>
                <a:blip r:embed="rId9"/>
                <a:stretch>
                  <a:fillRect l="-812" t="-18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asellaDiTesto 6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16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identification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833" y="2921149"/>
            <a:ext cx="4460823" cy="3431781"/>
          </a:xfrm>
          <a:prstGeom prst="rect">
            <a:avLst/>
          </a:prstGeom>
        </p:spPr>
      </p:pic>
      <p:cxnSp>
        <p:nvCxnSpPr>
          <p:cNvPr id="54" name="Connettore 2 53"/>
          <p:cNvCxnSpPr/>
          <p:nvPr/>
        </p:nvCxnSpPr>
        <p:spPr>
          <a:xfrm>
            <a:off x="9818264" y="4613280"/>
            <a:ext cx="478462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/>
          <p:cNvSpPr/>
          <p:nvPr/>
        </p:nvSpPr>
        <p:spPr>
          <a:xfrm>
            <a:off x="9397886" y="4732171"/>
            <a:ext cx="1566333" cy="883926"/>
          </a:xfrm>
          <a:prstGeom prst="ellipse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10316875" y="4845168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9403388" y="3612249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  <a:endParaRPr lang="it-IT" sz="2800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10341151" y="342921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9903613" y="3657093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b</a:t>
            </a:r>
            <a:endParaRPr lang="it-IT" sz="2800" dirty="0"/>
          </a:p>
        </p:txBody>
      </p:sp>
      <p:sp>
        <p:nvSpPr>
          <p:cNvPr id="62" name="Rettangolo 61"/>
          <p:cNvSpPr/>
          <p:nvPr/>
        </p:nvSpPr>
        <p:spPr>
          <a:xfrm>
            <a:off x="9818264" y="3358435"/>
            <a:ext cx="478462" cy="109052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812" y="2921149"/>
            <a:ext cx="4423273" cy="3414198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04219" y="3494467"/>
            <a:ext cx="3318524" cy="2531202"/>
          </a:xfrm>
          <a:prstGeom prst="rect">
            <a:avLst/>
          </a:prstGeom>
        </p:spPr>
      </p:pic>
      <p:sp>
        <p:nvSpPr>
          <p:cNvPr id="66" name="Elaborazione 65"/>
          <p:cNvSpPr/>
          <p:nvPr/>
        </p:nvSpPr>
        <p:spPr>
          <a:xfrm>
            <a:off x="5570338" y="3187334"/>
            <a:ext cx="1947333" cy="2887980"/>
          </a:xfrm>
          <a:prstGeom prst="flowChartProcess">
            <a:avLst/>
          </a:prstGeom>
          <a:solidFill>
            <a:srgbClr val="D87F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Elaborazione 66"/>
          <p:cNvSpPr/>
          <p:nvPr/>
        </p:nvSpPr>
        <p:spPr>
          <a:xfrm>
            <a:off x="3613903" y="3184258"/>
            <a:ext cx="1947333" cy="2887980"/>
          </a:xfrm>
          <a:prstGeom prst="flowChartProcess">
            <a:avLst/>
          </a:prstGeom>
          <a:solidFill>
            <a:srgbClr val="7FAB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4" name="Connettore diritto 73"/>
          <p:cNvCxnSpPr/>
          <p:nvPr/>
        </p:nvCxnSpPr>
        <p:spPr>
          <a:xfrm>
            <a:off x="1148198" y="3363109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1148198" y="4448959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7517671" y="3363691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/>
          <p:nvPr/>
        </p:nvCxnSpPr>
        <p:spPr>
          <a:xfrm>
            <a:off x="7517671" y="4448959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/>
          <p:cNvCxnSpPr/>
          <p:nvPr/>
        </p:nvCxnSpPr>
        <p:spPr>
          <a:xfrm flipV="1">
            <a:off x="3613903" y="3184258"/>
            <a:ext cx="3903768" cy="28879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asellaDiTesto 100"/>
          <p:cNvSpPr txBox="1"/>
          <p:nvPr/>
        </p:nvSpPr>
        <p:spPr>
          <a:xfrm rot="16200000">
            <a:off x="-292148" y="3714457"/>
            <a:ext cx="135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Merged Beam</a:t>
            </a:r>
            <a:endParaRPr lang="it-IT" sz="1600" dirty="0"/>
          </a:p>
        </p:txBody>
      </p:sp>
      <p:sp>
        <p:nvSpPr>
          <p:cNvPr id="102" name="Parentesi graffa aperta 101"/>
          <p:cNvSpPr/>
          <p:nvPr/>
        </p:nvSpPr>
        <p:spPr>
          <a:xfrm>
            <a:off x="675775" y="3363109"/>
            <a:ext cx="439502" cy="1085850"/>
          </a:xfrm>
          <a:prstGeom prst="leftBrace">
            <a:avLst>
              <a:gd name="adj1" fmla="val 61766"/>
              <a:gd name="adj2" fmla="val 50000"/>
            </a:avLst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3" name="Elaborazione 102"/>
          <p:cNvSpPr/>
          <p:nvPr/>
        </p:nvSpPr>
        <p:spPr>
          <a:xfrm>
            <a:off x="6114293" y="5529156"/>
            <a:ext cx="1394955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AM/VR Transition</a:t>
            </a:r>
            <a:endParaRPr lang="it-IT" dirty="0"/>
          </a:p>
        </p:txBody>
      </p:sp>
      <p:sp>
        <p:nvSpPr>
          <p:cNvPr id="117" name="CasellaDiTesto 116"/>
          <p:cNvSpPr txBox="1"/>
          <p:nvPr/>
        </p:nvSpPr>
        <p:spPr>
          <a:xfrm>
            <a:off x="7451565" y="81503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112" name="Connettore 2 111"/>
          <p:cNvCxnSpPr/>
          <p:nvPr/>
        </p:nvCxnSpPr>
        <p:spPr>
          <a:xfrm flipV="1">
            <a:off x="8093263" y="1026083"/>
            <a:ext cx="1027068" cy="33874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8060584" y="40624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/>
          <p:cNvSpPr txBox="1"/>
          <p:nvPr/>
        </p:nvSpPr>
        <p:spPr>
          <a:xfrm>
            <a:off x="7453331" y="15401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21" name="Connettore 2 120"/>
          <p:cNvCxnSpPr/>
          <p:nvPr/>
        </p:nvCxnSpPr>
        <p:spPr>
          <a:xfrm>
            <a:off x="9120331" y="980334"/>
            <a:ext cx="519772" cy="2358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/>
          <p:cNvSpPr txBox="1"/>
          <p:nvPr/>
        </p:nvSpPr>
        <p:spPr>
          <a:xfrm>
            <a:off x="9569904" y="68083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Ch(2)Ch(3)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Ch(1)Am/VR(3)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23" name="Arco a tutto sesto 122"/>
          <p:cNvSpPr/>
          <p:nvPr/>
        </p:nvSpPr>
        <p:spPr>
          <a:xfrm>
            <a:off x="8222901" y="-751938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6" name="Arco 125"/>
          <p:cNvSpPr/>
          <p:nvPr/>
        </p:nvSpPr>
        <p:spPr>
          <a:xfrm>
            <a:off x="8277963" y="-730795"/>
            <a:ext cx="1710000" cy="1710000"/>
          </a:xfrm>
          <a:prstGeom prst="arc">
            <a:avLst>
              <a:gd name="adj1" fmla="val 5496368"/>
              <a:gd name="adj2" fmla="val 7366191"/>
            </a:avLst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7" name="Arco a tutto sesto 126"/>
          <p:cNvSpPr/>
          <p:nvPr/>
        </p:nvSpPr>
        <p:spPr>
          <a:xfrm>
            <a:off x="10387516" y="539136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8" name="Connettore 2 127"/>
          <p:cNvCxnSpPr/>
          <p:nvPr/>
        </p:nvCxnSpPr>
        <p:spPr>
          <a:xfrm>
            <a:off x="10202286" y="170906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>
            <a:off x="10823479" y="2156679"/>
            <a:ext cx="599964" cy="429363"/>
          </a:xfrm>
          <a:prstGeom prst="straightConnector1">
            <a:avLst/>
          </a:prstGeom>
          <a:ln w="19050">
            <a:solidFill>
              <a:srgbClr val="9933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asellaDiTesto 130"/>
          <p:cNvSpPr txBox="1"/>
          <p:nvPr/>
        </p:nvSpPr>
        <p:spPr>
          <a:xfrm>
            <a:off x="10936535" y="255325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9933FF"/>
                </a:solidFill>
              </a:rPr>
              <a:t>Ch(2)Am(3)</a:t>
            </a:r>
            <a:endParaRPr lang="it-IT" sz="1600" dirty="0">
              <a:solidFill>
                <a:srgbClr val="9933FF"/>
              </a:solidFill>
            </a:endParaRPr>
          </a:p>
        </p:txBody>
      </p:sp>
      <p:cxnSp>
        <p:nvCxnSpPr>
          <p:cNvPr id="138" name="Connettore 2 137"/>
          <p:cNvCxnSpPr/>
          <p:nvPr/>
        </p:nvCxnSpPr>
        <p:spPr>
          <a:xfrm>
            <a:off x="9120331" y="1025039"/>
            <a:ext cx="519772" cy="23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38"/>
          <p:cNvSpPr txBox="1"/>
          <p:nvPr/>
        </p:nvSpPr>
        <p:spPr>
          <a:xfrm>
            <a:off x="9782293" y="1424358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40" name="Connettore 2 139"/>
          <p:cNvCxnSpPr/>
          <p:nvPr/>
        </p:nvCxnSpPr>
        <p:spPr>
          <a:xfrm flipV="1">
            <a:off x="8220028" y="241649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140"/>
          <p:cNvCxnSpPr/>
          <p:nvPr/>
        </p:nvCxnSpPr>
        <p:spPr>
          <a:xfrm flipV="1">
            <a:off x="8220028" y="2291404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141"/>
          <p:cNvCxnSpPr/>
          <p:nvPr/>
        </p:nvCxnSpPr>
        <p:spPr>
          <a:xfrm flipV="1">
            <a:off x="8231866" y="1960793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2 142"/>
          <p:cNvCxnSpPr/>
          <p:nvPr/>
        </p:nvCxnSpPr>
        <p:spPr>
          <a:xfrm flipV="1">
            <a:off x="8220027" y="181995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7579129" y="169659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5" name="Arco a tutto sesto 144"/>
          <p:cNvSpPr/>
          <p:nvPr/>
        </p:nvSpPr>
        <p:spPr>
          <a:xfrm>
            <a:off x="8210416" y="455259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6" name="CasellaDiTesto 145"/>
          <p:cNvSpPr txBox="1"/>
          <p:nvPr/>
        </p:nvSpPr>
        <p:spPr>
          <a:xfrm>
            <a:off x="7579935" y="2134482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(a)</a:t>
            </a:r>
            <a:endParaRPr lang="it-IT" sz="2800" dirty="0"/>
          </a:p>
        </p:txBody>
      </p:sp>
      <p:sp>
        <p:nvSpPr>
          <p:cNvPr id="147" name="CasellaDiTesto 146"/>
          <p:cNvSpPr txBox="1"/>
          <p:nvPr/>
        </p:nvSpPr>
        <p:spPr>
          <a:xfrm>
            <a:off x="8766941" y="242429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(b)</a:t>
            </a:r>
            <a:endParaRPr lang="it-IT" sz="2800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11451830" y="1835152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(c)</a:t>
            </a:r>
            <a:endParaRPr lang="it-IT" sz="2800" dirty="0"/>
          </a:p>
        </p:txBody>
      </p:sp>
      <p:sp>
        <p:nvSpPr>
          <p:cNvPr id="149" name="Rettangolo arrotondato 148"/>
          <p:cNvSpPr/>
          <p:nvPr/>
        </p:nvSpPr>
        <p:spPr>
          <a:xfrm>
            <a:off x="7397353" y="1451303"/>
            <a:ext cx="2314693" cy="1436935"/>
          </a:xfrm>
          <a:prstGeom prst="roundRect">
            <a:avLst>
              <a:gd name="adj" fmla="val 997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0" name="Rettangolo arrotondato 149"/>
          <p:cNvSpPr/>
          <p:nvPr/>
        </p:nvSpPr>
        <p:spPr>
          <a:xfrm>
            <a:off x="9763651" y="1451303"/>
            <a:ext cx="2314693" cy="1440506"/>
          </a:xfrm>
          <a:prstGeom prst="roundRect">
            <a:avLst>
              <a:gd name="adj" fmla="val 95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1" name="Rettangolo arrotondato 150"/>
          <p:cNvSpPr/>
          <p:nvPr/>
        </p:nvSpPr>
        <p:spPr>
          <a:xfrm>
            <a:off x="7398980" y="118844"/>
            <a:ext cx="3602886" cy="1272342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63" name="CasellaDiTesto 62"/>
          <p:cNvSpPr txBox="1"/>
          <p:nvPr/>
        </p:nvSpPr>
        <p:spPr>
          <a:xfrm>
            <a:off x="10498599" y="6475036"/>
            <a:ext cx="112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16/b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4640930" y="4954286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2613493" y="5005936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4599563" y="3612249"/>
            <a:ext cx="297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6473458" y="3404058"/>
            <a:ext cx="970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 e</a:t>
            </a:r>
          </a:p>
          <a:p>
            <a:r>
              <a:rPr lang="it-IT" sz="2800" dirty="0" smtClean="0"/>
              <a:t>f</a:t>
            </a:r>
            <a:endParaRPr lang="it-IT" sz="2800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2563287" y="3619502"/>
            <a:ext cx="297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</a:t>
            </a:r>
          </a:p>
        </p:txBody>
      </p:sp>
      <p:sp>
        <p:nvSpPr>
          <p:cNvPr id="77" name="CasellaDiTesto 76"/>
          <p:cNvSpPr txBox="1"/>
          <p:nvPr/>
        </p:nvSpPr>
        <p:spPr>
          <a:xfrm>
            <a:off x="2165183" y="3414929"/>
            <a:ext cx="970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</a:t>
            </a:r>
          </a:p>
          <a:p>
            <a:r>
              <a:rPr lang="it-IT" sz="2800" dirty="0" smtClean="0"/>
              <a:t>f</a:t>
            </a:r>
            <a:endParaRPr lang="it-IT" sz="2800" dirty="0"/>
          </a:p>
        </p:txBody>
      </p:sp>
      <p:cxnSp>
        <p:nvCxnSpPr>
          <p:cNvPr id="78" name="Connettore 2 77"/>
          <p:cNvCxnSpPr/>
          <p:nvPr/>
        </p:nvCxnSpPr>
        <p:spPr>
          <a:xfrm>
            <a:off x="1067398" y="2030412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/>
          <p:cNvSpPr txBox="1"/>
          <p:nvPr/>
        </p:nvSpPr>
        <p:spPr>
          <a:xfrm>
            <a:off x="460145" y="177818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2615523" y="245226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Ch(2)Ch(3)</a:t>
            </a:r>
          </a:p>
        </p:txBody>
      </p:sp>
      <p:sp>
        <p:nvSpPr>
          <p:cNvPr id="82" name="Arco a tutto sesto 81"/>
          <p:cNvSpPr/>
          <p:nvPr/>
        </p:nvSpPr>
        <p:spPr>
          <a:xfrm>
            <a:off x="1229715" y="872234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4" name="Arco 83"/>
          <p:cNvSpPr/>
          <p:nvPr/>
        </p:nvSpPr>
        <p:spPr>
          <a:xfrm>
            <a:off x="1284777" y="893377"/>
            <a:ext cx="1710000" cy="1710000"/>
          </a:xfrm>
          <a:prstGeom prst="arc">
            <a:avLst>
              <a:gd name="adj1" fmla="val 5496368"/>
              <a:gd name="adj2" fmla="val 7366191"/>
            </a:avLst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5" name="Connettore 2 84"/>
          <p:cNvCxnSpPr/>
          <p:nvPr/>
        </p:nvCxnSpPr>
        <p:spPr>
          <a:xfrm>
            <a:off x="2129715" y="2615225"/>
            <a:ext cx="519772" cy="2358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sellaDiTesto 88"/>
          <p:cNvSpPr txBox="1"/>
          <p:nvPr/>
        </p:nvSpPr>
        <p:spPr>
          <a:xfrm>
            <a:off x="1631700" y="1837140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(d)</a:t>
            </a:r>
            <a:endParaRPr lang="it-IT" sz="2800" dirty="0"/>
          </a:p>
        </p:txBody>
      </p:sp>
      <p:sp>
        <p:nvSpPr>
          <p:cNvPr id="91" name="CasellaDiTesto 90"/>
          <p:cNvSpPr txBox="1"/>
          <p:nvPr/>
        </p:nvSpPr>
        <p:spPr>
          <a:xfrm>
            <a:off x="3973960" y="1951800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94" name="Connettore 2 93"/>
          <p:cNvCxnSpPr/>
          <p:nvPr/>
        </p:nvCxnSpPr>
        <p:spPr>
          <a:xfrm flipV="1">
            <a:off x="4524198" y="2109911"/>
            <a:ext cx="855883" cy="28228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Arco a tutto sesto 95"/>
          <p:cNvSpPr/>
          <p:nvPr/>
        </p:nvSpPr>
        <p:spPr>
          <a:xfrm>
            <a:off x="4647488" y="374723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97" name="Connettore 2 96"/>
          <p:cNvCxnSpPr/>
          <p:nvPr/>
        </p:nvCxnSpPr>
        <p:spPr>
          <a:xfrm>
            <a:off x="5380081" y="2108867"/>
            <a:ext cx="623865" cy="103901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/>
          <p:cNvCxnSpPr/>
          <p:nvPr/>
        </p:nvCxnSpPr>
        <p:spPr>
          <a:xfrm flipV="1">
            <a:off x="5380081" y="2095321"/>
            <a:ext cx="573039" cy="1890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sellaDiTesto 103"/>
          <p:cNvSpPr txBox="1"/>
          <p:nvPr/>
        </p:nvSpPr>
        <p:spPr>
          <a:xfrm>
            <a:off x="5817187" y="1703659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Ch(1)Am(3)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27054" y="2027537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Ch(1)VR(3</a:t>
            </a:r>
            <a:r>
              <a:rPr lang="it-IT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5767318" y="1269342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(e)</a:t>
            </a:r>
            <a:endParaRPr lang="it-IT" sz="2800" dirty="0"/>
          </a:p>
        </p:txBody>
      </p:sp>
      <p:sp>
        <p:nvSpPr>
          <p:cNvPr id="106" name="CasellaDiTesto 105"/>
          <p:cNvSpPr txBox="1"/>
          <p:nvPr/>
        </p:nvSpPr>
        <p:spPr>
          <a:xfrm>
            <a:off x="5770147" y="2309848"/>
            <a:ext cx="51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(f)</a:t>
            </a:r>
            <a:endParaRPr lang="it-IT" sz="2800" dirty="0"/>
          </a:p>
        </p:txBody>
      </p:sp>
      <p:sp>
        <p:nvSpPr>
          <p:cNvPr id="107" name="Rettangolo arrotondato 106"/>
          <p:cNvSpPr/>
          <p:nvPr/>
        </p:nvSpPr>
        <p:spPr>
          <a:xfrm>
            <a:off x="156434" y="1619088"/>
            <a:ext cx="3602886" cy="1272342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8" name="Rettangolo arrotondato 107"/>
          <p:cNvSpPr/>
          <p:nvPr/>
        </p:nvSpPr>
        <p:spPr>
          <a:xfrm>
            <a:off x="3853691" y="1307771"/>
            <a:ext cx="3472108" cy="1584038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89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90"/>
            <a:ext cx="1051560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822433"/>
                </a:solidFill>
              </a:rPr>
              <a:t>3</a:t>
            </a:r>
            <a:r>
              <a:rPr lang="it-IT" sz="4000" dirty="0" smtClean="0">
                <a:solidFill>
                  <a:srgbClr val="822433"/>
                </a:solidFill>
              </a:rPr>
              <a:t>/b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Merged beam emittance measurements</a:t>
            </a:r>
            <a:endParaRPr lang="it-IT" dirty="0">
              <a:solidFill>
                <a:srgbClr val="0033A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17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Outline of the Presentation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66294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rabicParenR"/>
                </a:pPr>
                <a:r>
                  <a:rPr lang="it-IT" sz="2400" dirty="0" smtClean="0">
                    <a:solidFill>
                      <a:srgbClr val="0033A0"/>
                    </a:solidFill>
                  </a:rPr>
                  <a:t>Beam Merging with bent crystals</a:t>
                </a:r>
              </a:p>
              <a:p>
                <a:pPr lvl="1"/>
                <a:r>
                  <a:rPr lang="it-IT" sz="2000" dirty="0" smtClean="0"/>
                  <a:t>Coherent processes in bent crystal</a:t>
                </a:r>
              </a:p>
              <a:p>
                <a:pPr marL="457200" lvl="1" indent="0">
                  <a:buNone/>
                </a:pPr>
                <a:endParaRPr lang="it-IT" sz="2000" dirty="0" smtClean="0"/>
              </a:p>
              <a:p>
                <a:pPr marL="514350" indent="-514350">
                  <a:buAutoNum type="arabicParenR"/>
                </a:pPr>
                <a:r>
                  <a:rPr lang="it-IT" sz="2400" dirty="0">
                    <a:solidFill>
                      <a:srgbClr val="0033A0"/>
                    </a:solidFill>
                  </a:rPr>
                  <a:t>U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A9 Experimental setup design and simulations</a:t>
                </a:r>
              </a:p>
              <a:p>
                <a:pPr lvl="1"/>
                <a:r>
                  <a:rPr lang="it-IT" sz="2000" dirty="0" smtClean="0"/>
                  <a:t>Beam merging Key Performance Indicators</a:t>
                </a:r>
              </a:p>
              <a:p>
                <a:pPr lvl="1"/>
                <a:r>
                  <a:rPr lang="it-IT" sz="2000" dirty="0" smtClean="0"/>
                  <a:t>Merging </a:t>
                </a:r>
                <a:r>
                  <a:rPr lang="it-IT" sz="2000" dirty="0"/>
                  <a:t>efficiency after </a:t>
                </a:r>
                <a:r>
                  <a:rPr lang="it-IT" sz="2000" dirty="0" smtClean="0"/>
                  <a:t>introducing </a:t>
                </a:r>
                <a:r>
                  <a:rPr lang="it-IT" sz="2000" dirty="0"/>
                  <a:t>imperfections</a:t>
                </a:r>
              </a:p>
              <a:p>
                <a:pPr lvl="1"/>
                <a:endParaRPr lang="it-IT" sz="2000" dirty="0" smtClean="0"/>
              </a:p>
              <a:p>
                <a:pPr marL="514350" indent="-514350">
                  <a:buFont typeface="Arial" panose="020B0604020202020204" pitchFamily="34" charset="0"/>
                  <a:buAutoNum type="arabicParenR"/>
                </a:pPr>
                <a:r>
                  <a:rPr lang="it-IT" sz="2400" dirty="0">
                    <a:solidFill>
                      <a:srgbClr val="0033A0"/>
                    </a:solidFill>
                  </a:rPr>
                  <a:t>Beam merging implementation in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H8</a:t>
                </a:r>
              </a:p>
              <a:p>
                <a:pPr lvl="1"/>
                <a:r>
                  <a:rPr lang="it-IT" sz="2000" dirty="0" smtClean="0"/>
                  <a:t>Merged beam horizontal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sz="2000" dirty="0" smtClean="0"/>
                  <a:t> measurement</a:t>
                </a:r>
                <a:endParaRPr lang="it-IT" sz="2000" dirty="0"/>
              </a:p>
              <a:p>
                <a:pPr lvl="1"/>
                <a:r>
                  <a:rPr lang="it-IT" sz="2000" dirty="0" smtClean="0"/>
                  <a:t>Emittance </a:t>
                </a:r>
                <a:r>
                  <a:rPr lang="it-IT" sz="2000" dirty="0"/>
                  <a:t>s</a:t>
                </a:r>
                <a:r>
                  <a:rPr lang="it-IT" sz="2000" dirty="0" smtClean="0"/>
                  <a:t>ystematic uncertainty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𝑆𝑦𝑠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determination</a:t>
                </a:r>
              </a:p>
              <a:p>
                <a:pPr marL="457200" lvl="1" indent="0">
                  <a:buNone/>
                </a:pPr>
                <a:endParaRPr lang="it-IT" sz="1600" dirty="0" smtClean="0"/>
              </a:p>
              <a:p>
                <a:pPr marL="514350" indent="-514350">
                  <a:buFont typeface="Arial" panose="020B0604020202020204" pitchFamily="34" charset="0"/>
                  <a:buAutoNum type="arabicParenR"/>
                </a:pPr>
                <a:r>
                  <a:rPr lang="it-IT" sz="2400" dirty="0" smtClean="0">
                    <a:solidFill>
                      <a:srgbClr val="0033A0"/>
                    </a:solidFill>
                  </a:rPr>
                  <a:t>Conclusion</a:t>
                </a:r>
                <a:endParaRPr lang="it-IT" sz="2400" dirty="0">
                  <a:solidFill>
                    <a:srgbClr val="0033A0"/>
                  </a:solidFill>
                </a:endParaRPr>
              </a:p>
              <a:p>
                <a:pPr marL="0" indent="0">
                  <a:buNone/>
                </a:pPr>
                <a:endParaRPr lang="it-IT" sz="2400" dirty="0" smtClean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662942"/>
              </a:xfrm>
              <a:blipFill>
                <a:blip r:embed="rId2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795000" cy="1465401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Formulas used to compute the emittance and its absolute uncertainty</a:t>
                </a:r>
              </a:p>
              <a:p>
                <a:pPr lvl="1"/>
                <a:r>
                  <a:rPr lang="it-IT" sz="2000" dirty="0" smtClean="0"/>
                  <a:t>Look Pag.183-187 of my Thesis for the full computations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RMS </a:t>
                </a:r>
                <a:r>
                  <a:rPr lang="it-IT" sz="2000" dirty="0"/>
                  <a:t>b</a:t>
                </a:r>
                <a:r>
                  <a:rPr lang="it-IT" sz="2000" dirty="0" smtClean="0"/>
                  <a:t>eam spot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RMS beam </a:t>
                </a:r>
                <a:r>
                  <a:rPr lang="it-IT" sz="2000" dirty="0" smtClean="0"/>
                  <a:t>divergence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C</a:t>
                </a:r>
                <a:r>
                  <a:rPr lang="it-IT" sz="2000" dirty="0" smtClean="0"/>
                  <a:t>orrelation term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sz="2000" dirty="0" smtClean="0"/>
                  <a:t> computed for the particles ensemble enclosed within geometrical cuts</a:t>
                </a:r>
                <a:endParaRPr lang="it-IT" sz="2000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795000" cy="1465401"/>
              </a:xfrm>
              <a:blipFill>
                <a:blip r:embed="rId2"/>
                <a:stretch>
                  <a:fillRect l="-791" t="-5809" b="-53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emittance computation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9156" y="1090128"/>
            <a:ext cx="1758868" cy="2460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/>
              <p:cNvSpPr txBox="1"/>
              <p:nvPr/>
            </p:nvSpPr>
            <p:spPr>
              <a:xfrm>
                <a:off x="1521421" y="3422387"/>
                <a:ext cx="2279920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/>
                              </m:sSup>
                            </m:sub>
                            <m:sup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421" y="3422387"/>
                <a:ext cx="2279920" cy="656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/>
              <p:cNvSpPr txBox="1"/>
              <p:nvPr/>
            </p:nvSpPr>
            <p:spPr>
              <a:xfrm>
                <a:off x="5923296" y="3416046"/>
                <a:ext cx="2618987" cy="65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296" y="3416046"/>
                <a:ext cx="2618987" cy="6595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/>
              <p:cNvSpPr txBox="1"/>
              <p:nvPr/>
            </p:nvSpPr>
            <p:spPr>
              <a:xfrm>
                <a:off x="1521421" y="4320986"/>
                <a:ext cx="3633302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it-IT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 dirty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it-IT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1" name="CasellaDiTesto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421" y="4320986"/>
                <a:ext cx="3633302" cy="8712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51"/>
              <p:cNvSpPr/>
              <p:nvPr/>
            </p:nvSpPr>
            <p:spPr>
              <a:xfrm>
                <a:off x="5923296" y="4320986"/>
                <a:ext cx="3702359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it-IT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2" name="Rettangolo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296" y="4320986"/>
                <a:ext cx="3702359" cy="871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52"/>
              <p:cNvSpPr/>
              <p:nvPr/>
            </p:nvSpPr>
            <p:spPr>
              <a:xfrm>
                <a:off x="1521421" y="5405449"/>
                <a:ext cx="6258187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it-IT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𝑟𝑘</m:t>
                                  </m:r>
                                </m:sub>
                                <m:sup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it-IT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</m:t>
                                  </m:r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3" name="Rettangolo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421" y="5405449"/>
                <a:ext cx="6258187" cy="8712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tangolo 57"/>
              <p:cNvSpPr/>
              <p:nvPr/>
            </p:nvSpPr>
            <p:spPr>
              <a:xfrm>
                <a:off x="7903171" y="5487138"/>
                <a:ext cx="4144853" cy="707886"/>
              </a:xfrm>
              <a:prstGeom prst="rect">
                <a:avLst/>
              </a:prstGeom>
              <a:solidFill>
                <a:srgbClr val="00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𝑇𝑟𝑘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Tracker position resolution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𝑇𝑟𝑘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Tracker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angular resolution</a:t>
                </a: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ttangolo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171" y="5487138"/>
                <a:ext cx="4144853" cy="707886"/>
              </a:xfrm>
              <a:prstGeom prst="rect">
                <a:avLst/>
              </a:prstGeom>
              <a:blipFill>
                <a:blip r:embed="rId13"/>
                <a:stretch>
                  <a:fillRect t="-4310" r="-88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ccia a destra 59"/>
          <p:cNvSpPr/>
          <p:nvPr/>
        </p:nvSpPr>
        <p:spPr>
          <a:xfrm>
            <a:off x="4732788" y="3601251"/>
            <a:ext cx="634143" cy="350811"/>
          </a:xfrm>
          <a:prstGeom prst="rightArrow">
            <a:avLst>
              <a:gd name="adj1" fmla="val 39872"/>
              <a:gd name="adj2" fmla="val 50000"/>
            </a:avLst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18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08557"/>
            <a:ext cx="10795000" cy="1197152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Different emittance values for the three merging configurations</a:t>
            </a:r>
          </a:p>
          <a:p>
            <a:pPr lvl="1"/>
            <a:r>
              <a:rPr lang="it-IT" sz="2000" dirty="0" smtClean="0"/>
              <a:t>Because different coherent/incoherent processes are involved in the different cases</a:t>
            </a: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emittance outcome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940" y="2246460"/>
            <a:ext cx="1910930" cy="144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3" y="2246460"/>
            <a:ext cx="1884521" cy="14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801" y="2246460"/>
            <a:ext cx="1871793" cy="144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1843" y="4354398"/>
            <a:ext cx="3600000" cy="217624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5757" y="4354398"/>
            <a:ext cx="3600000" cy="21894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203" y="4354398"/>
            <a:ext cx="3600000" cy="2170827"/>
          </a:xfrm>
          <a:prstGeom prst="rect">
            <a:avLst/>
          </a:prstGeom>
        </p:spPr>
      </p:pic>
      <p:sp>
        <p:nvSpPr>
          <p:cNvPr id="35" name="Elaborazione 34"/>
          <p:cNvSpPr/>
          <p:nvPr/>
        </p:nvSpPr>
        <p:spPr>
          <a:xfrm>
            <a:off x="2572237" y="2319846"/>
            <a:ext cx="989858" cy="372511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VR</a:t>
            </a:r>
            <a:endParaRPr lang="it-IT" dirty="0"/>
          </a:p>
        </p:txBody>
      </p:sp>
      <p:sp>
        <p:nvSpPr>
          <p:cNvPr id="37" name="Elaborazione 36"/>
          <p:cNvSpPr/>
          <p:nvPr/>
        </p:nvSpPr>
        <p:spPr>
          <a:xfrm>
            <a:off x="6770211" y="2319846"/>
            <a:ext cx="989858" cy="372511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Tr</a:t>
            </a:r>
            <a:endParaRPr lang="it-IT" dirty="0"/>
          </a:p>
        </p:txBody>
      </p:sp>
      <p:sp>
        <p:nvSpPr>
          <p:cNvPr id="38" name="Elaborazione 37"/>
          <p:cNvSpPr/>
          <p:nvPr/>
        </p:nvSpPr>
        <p:spPr>
          <a:xfrm>
            <a:off x="10833902" y="2317348"/>
            <a:ext cx="989858" cy="372511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AM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tangolo 21"/>
              <p:cNvSpPr/>
              <p:nvPr/>
            </p:nvSpPr>
            <p:spPr>
              <a:xfrm>
                <a:off x="499429" y="3988410"/>
                <a:ext cx="3286990" cy="369332"/>
              </a:xfrm>
              <a:prstGeom prst="rect">
                <a:avLst/>
              </a:prstGeom>
              <a:solidFill>
                <a:srgbClr val="00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5.095±0.005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ttango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29" y="3988410"/>
                <a:ext cx="3286990" cy="369332"/>
              </a:xfrm>
              <a:prstGeom prst="rect">
                <a:avLst/>
              </a:prstGeom>
              <a:blipFill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tangolo 42"/>
              <p:cNvSpPr/>
              <p:nvPr/>
            </p:nvSpPr>
            <p:spPr>
              <a:xfrm>
                <a:off x="4592205" y="3985066"/>
                <a:ext cx="3286990" cy="369332"/>
              </a:xfrm>
              <a:prstGeom prst="rect">
                <a:avLst/>
              </a:prstGeom>
              <a:solidFill>
                <a:srgbClr val="00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5.388±0.004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ttango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05" y="3985066"/>
                <a:ext cx="3286990" cy="369332"/>
              </a:xfrm>
              <a:prstGeom prst="rect">
                <a:avLst/>
              </a:prstGeom>
              <a:blipFill>
                <a:blip r:embed="rId13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tangolo 43"/>
              <p:cNvSpPr/>
              <p:nvPr/>
            </p:nvSpPr>
            <p:spPr>
              <a:xfrm>
                <a:off x="8771800" y="3985066"/>
                <a:ext cx="3286990" cy="369332"/>
              </a:xfrm>
              <a:prstGeom prst="rect">
                <a:avLst/>
              </a:prstGeom>
              <a:solidFill>
                <a:srgbClr val="00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4.314±0.005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ttango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800" y="3985066"/>
                <a:ext cx="3286990" cy="369332"/>
              </a:xfrm>
              <a:prstGeom prst="rect">
                <a:avLst/>
              </a:prstGeom>
              <a:blipFill>
                <a:blip r:embed="rId1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19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8882" y="2502274"/>
            <a:ext cx="201706" cy="3944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Rettangolo 26"/>
          <p:cNvSpPr/>
          <p:nvPr/>
        </p:nvSpPr>
        <p:spPr>
          <a:xfrm>
            <a:off x="4996175" y="2432685"/>
            <a:ext cx="201706" cy="4533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9095880" y="2346960"/>
            <a:ext cx="201706" cy="386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ella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5169674"/>
                  </p:ext>
                </p:extLst>
              </p:nvPr>
            </p:nvGraphicFramePr>
            <p:xfrm>
              <a:off x="10104312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/>
                            <a:t>Geometrical 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9.27→−8.55 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−525→−4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00 </m:t>
                                </m:r>
                                <m:r>
                                  <a:rPr lang="it-IT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𝑟𝑎𝑑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ella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5169674"/>
                  </p:ext>
                </p:extLst>
              </p:nvPr>
            </p:nvGraphicFramePr>
            <p:xfrm>
              <a:off x="10104312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/>
                            <a:t>Geometrical</a:t>
                          </a:r>
                          <a:r>
                            <a:rPr lang="it-IT" sz="1600" dirty="0" smtClean="0"/>
                            <a:t> </a:t>
                          </a:r>
                          <a:r>
                            <a:rPr lang="it-IT" sz="1600" dirty="0" err="1" smtClean="0"/>
                            <a:t>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5"/>
                          <a:stretch>
                            <a:fillRect l="-303" t="-101613" r="-1515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5"/>
                          <a:stretch>
                            <a:fillRect l="-303" t="-204918" r="-1515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ella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698964"/>
                  </p:ext>
                </p:extLst>
              </p:nvPr>
            </p:nvGraphicFramePr>
            <p:xfrm>
              <a:off x="6043136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/>
                            <a:t>Geometrical 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9.36→−8.63 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−575→−425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𝑟𝑎𝑑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ella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698964"/>
                  </p:ext>
                </p:extLst>
              </p:nvPr>
            </p:nvGraphicFramePr>
            <p:xfrm>
              <a:off x="6043136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/>
                            <a:t>Geometrical</a:t>
                          </a:r>
                          <a:r>
                            <a:rPr lang="it-IT" sz="1600" dirty="0" smtClean="0"/>
                            <a:t> </a:t>
                          </a:r>
                          <a:r>
                            <a:rPr lang="it-IT" sz="1600" dirty="0" err="1" smtClean="0"/>
                            <a:t>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6"/>
                          <a:stretch>
                            <a:fillRect l="-303" t="-101613" r="-1212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6"/>
                          <a:stretch>
                            <a:fillRect l="-303" t="-204918" r="-1212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ella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509002"/>
                  </p:ext>
                </p:extLst>
              </p:nvPr>
            </p:nvGraphicFramePr>
            <p:xfrm>
              <a:off x="1947186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/>
                            <a:t>Geometrical 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9.41→−8.70 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−575→−450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𝑟𝑎𝑑</m:t>
                                </m:r>
                              </m:oMath>
                            </m:oMathPara>
                          </a14:m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ella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509002"/>
                  </p:ext>
                </p:extLst>
              </p:nvPr>
            </p:nvGraphicFramePr>
            <p:xfrm>
              <a:off x="1947186" y="2740799"/>
              <a:ext cx="200813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8130">
                      <a:extLst>
                        <a:ext uri="{9D8B030D-6E8A-4147-A177-3AD203B41FA5}">
                          <a16:colId xmlns:a16="http://schemas.microsoft.com/office/drawing/2014/main" val="30244040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/>
                            <a:t>Geometrical</a:t>
                          </a:r>
                          <a:r>
                            <a:rPr lang="it-IT" sz="1600" dirty="0" smtClean="0"/>
                            <a:t> </a:t>
                          </a:r>
                          <a:r>
                            <a:rPr lang="it-IT" sz="1600" dirty="0" err="1" smtClean="0"/>
                            <a:t>Cuts</a:t>
                          </a:r>
                          <a:endParaRPr lang="it-IT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3022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7"/>
                          <a:stretch>
                            <a:fillRect l="-303" t="-101613" r="-1515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52723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17"/>
                          <a:stretch>
                            <a:fillRect l="-303" t="-204918" r="-1515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26990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Rettangolo arrotondato 32"/>
          <p:cNvSpPr/>
          <p:nvPr/>
        </p:nvSpPr>
        <p:spPr>
          <a:xfrm>
            <a:off x="29582" y="2156357"/>
            <a:ext cx="3973857" cy="4387451"/>
          </a:xfrm>
          <a:prstGeom prst="roundRect">
            <a:avLst>
              <a:gd name="adj" fmla="val 439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arrotondato 33"/>
          <p:cNvSpPr/>
          <p:nvPr/>
        </p:nvSpPr>
        <p:spPr>
          <a:xfrm>
            <a:off x="4077488" y="2169122"/>
            <a:ext cx="3987560" cy="4387451"/>
          </a:xfrm>
          <a:prstGeom prst="roundRect">
            <a:avLst>
              <a:gd name="adj" fmla="val 439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Rettangolo arrotondato 35"/>
          <p:cNvSpPr/>
          <p:nvPr/>
        </p:nvSpPr>
        <p:spPr>
          <a:xfrm>
            <a:off x="8149940" y="2171895"/>
            <a:ext cx="3997977" cy="4387451"/>
          </a:xfrm>
          <a:prstGeom prst="roundRect">
            <a:avLst>
              <a:gd name="adj" fmla="val 439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19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Systematic uncertainty determination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Geometrical spatial/angular cuts change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Different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>
                <a:blip r:embed="rId2"/>
                <a:stretch>
                  <a:fillRect l="-812" t="-19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125" y="3045823"/>
            <a:ext cx="4460823" cy="3431781"/>
          </a:xfrm>
          <a:prstGeom prst="rect">
            <a:avLst/>
          </a:prstGeom>
        </p:spPr>
      </p:pic>
      <p:sp>
        <p:nvSpPr>
          <p:cNvPr id="44" name="Rettangolo 43"/>
          <p:cNvSpPr/>
          <p:nvPr/>
        </p:nvSpPr>
        <p:spPr>
          <a:xfrm>
            <a:off x="3394923" y="3490218"/>
            <a:ext cx="478462" cy="1090524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363" y="3045823"/>
            <a:ext cx="4460823" cy="3431781"/>
          </a:xfrm>
          <a:prstGeom prst="rect">
            <a:avLst/>
          </a:prstGeom>
        </p:spPr>
      </p:pic>
      <p:cxnSp>
        <p:nvCxnSpPr>
          <p:cNvPr id="42" name="Connettore 2 41"/>
          <p:cNvCxnSpPr/>
          <p:nvPr/>
        </p:nvCxnSpPr>
        <p:spPr>
          <a:xfrm>
            <a:off x="3237096" y="4061960"/>
            <a:ext cx="29759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>
            <a:off x="3724586" y="4067805"/>
            <a:ext cx="29759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8975936" y="3481509"/>
            <a:ext cx="478462" cy="1090524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0" name="Connettore 2 49"/>
          <p:cNvCxnSpPr/>
          <p:nvPr/>
        </p:nvCxnSpPr>
        <p:spPr>
          <a:xfrm rot="5400000">
            <a:off x="9066368" y="4580742"/>
            <a:ext cx="29759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rot="5400000">
            <a:off x="9066368" y="3481509"/>
            <a:ext cx="29759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aborazione 58"/>
          <p:cNvSpPr/>
          <p:nvPr/>
        </p:nvSpPr>
        <p:spPr>
          <a:xfrm>
            <a:off x="4593069" y="5806364"/>
            <a:ext cx="989858" cy="372511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Tr</a:t>
            </a:r>
            <a:endParaRPr lang="it-IT" dirty="0"/>
          </a:p>
        </p:txBody>
      </p:sp>
      <p:sp>
        <p:nvSpPr>
          <p:cNvPr id="61" name="Elaborazione 60"/>
          <p:cNvSpPr/>
          <p:nvPr/>
        </p:nvSpPr>
        <p:spPr>
          <a:xfrm>
            <a:off x="10177248" y="5811572"/>
            <a:ext cx="989858" cy="372511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Tr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20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1075266" y="2111971"/>
                <a:ext cx="52624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Spatial cuts: Step </a:t>
                </a:r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=0.05 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it-IT" dirty="0" smtClean="0"/>
                  <a:t> = </a:t>
                </a:r>
                <a:r>
                  <a:rPr lang="it-IT" dirty="0" smtClean="0">
                    <a:solidFill>
                      <a:srgbClr val="822433"/>
                    </a:solidFill>
                  </a:rPr>
                  <a:t>1/20 of Cry3 width</a:t>
                </a:r>
              </a:p>
              <a:p>
                <a:r>
                  <a:rPr lang="it-IT" dirty="0" smtClean="0"/>
                  <a:t>Range: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−5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→5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dirty="0"/>
                  <a:t> respect </a:t>
                </a:r>
                <a:r>
                  <a:rPr lang="it-IT" dirty="0" smtClean="0"/>
                  <a:t>to cuts design values</a:t>
                </a:r>
              </a:p>
              <a:p>
                <a:r>
                  <a:rPr lang="it-IT" dirty="0" smtClean="0"/>
                  <a:t>Angular cuts fixed </a:t>
                </a:r>
                <a:endParaRPr lang="it-IT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66" y="2111971"/>
                <a:ext cx="5262466" cy="923330"/>
              </a:xfrm>
              <a:prstGeom prst="rect">
                <a:avLst/>
              </a:prstGeom>
              <a:blipFill>
                <a:blip r:embed="rId8"/>
                <a:stretch>
                  <a:fillRect l="-926" t="-3289" r="-231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6437196" y="2116882"/>
                <a:ext cx="544110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Angular cuts: Step </a:t>
                </a:r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5 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dirty="0" smtClean="0"/>
                  <a:t>= </a:t>
                </a:r>
                <a:r>
                  <a:rPr lang="it-IT" dirty="0" smtClean="0">
                    <a:solidFill>
                      <a:srgbClr val="822433"/>
                    </a:solidFill>
                  </a:rPr>
                  <a:t>1/6 of critical angle</a:t>
                </a:r>
              </a:p>
              <a:p>
                <a:r>
                  <a:rPr lang="it-IT" dirty="0" smtClean="0"/>
                  <a:t>Range: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−5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→5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 smtClean="0"/>
                  <a:t> respect to cuts design values</a:t>
                </a:r>
              </a:p>
              <a:p>
                <a:r>
                  <a:rPr lang="it-IT" dirty="0" smtClean="0"/>
                  <a:t>Spatial cuts fixed </a:t>
                </a:r>
                <a:endParaRPr lang="it-IT" dirty="0"/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196" y="2116882"/>
                <a:ext cx="5441105" cy="923330"/>
              </a:xfrm>
              <a:prstGeom prst="rect">
                <a:avLst/>
              </a:prstGeom>
              <a:blipFill>
                <a:blip r:embed="rId9"/>
                <a:stretch>
                  <a:fillRect l="-1008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26"/>
              <p:cNvSpPr/>
              <p:nvPr/>
            </p:nvSpPr>
            <p:spPr>
              <a:xfrm>
                <a:off x="10467181" y="1339783"/>
                <a:ext cx="1628010" cy="646331"/>
              </a:xfrm>
              <a:prstGeom prst="rect">
                <a:avLst/>
              </a:prstGeom>
              <a:solidFill>
                <a:srgbClr val="FFFF00">
                  <a:alpha val="25098"/>
                </a:srgbClr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 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it-IT" dirty="0" smtClean="0">
                    <a:solidFill>
                      <a:srgbClr val="0000FF"/>
                    </a:solidFill>
                  </a:rPr>
                  <a:t>Critical angle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ttango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181" y="1339783"/>
                <a:ext cx="1628010" cy="646331"/>
              </a:xfrm>
              <a:prstGeom prst="rect">
                <a:avLst/>
              </a:prstGeom>
              <a:blipFill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2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78691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Geometrical spatial cuts changed, angular cuts unchanged</a:t>
                </a: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𝑆𝑦𝑠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it-IT" sz="2400" b="0" i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&lt;12 %</m:t>
                    </m:r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of the emittance design value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𝑆𝑦𝑠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it-IT" sz="240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400" b="0" i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it-IT" sz="240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400" dirty="0">
                    <a:solidFill>
                      <a:srgbClr val="0033A0"/>
                    </a:solidFill>
                  </a:rPr>
                  <a:t> of the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emittance relative error design </a:t>
                </a:r>
                <a:r>
                  <a:rPr lang="it-IT" sz="2400" dirty="0">
                    <a:solidFill>
                      <a:srgbClr val="0033A0"/>
                    </a:solidFill>
                  </a:rPr>
                  <a:t>value</a:t>
                </a:r>
              </a:p>
            </p:txBody>
          </p:sp>
        </mc:Choice>
        <mc:Fallback xmlns="">
          <p:sp>
            <p:nvSpPr>
              <p:cNvPr id="22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786916"/>
              </a:xfrm>
              <a:blipFill>
                <a:blip r:embed="rId2"/>
                <a:stretch>
                  <a:fillRect l="-812" t="-17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Systematic uncertainty determination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85" y="2452415"/>
            <a:ext cx="3042900" cy="2520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060" y="2443706"/>
            <a:ext cx="3043432" cy="2520000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 rot="2596661">
            <a:off x="1011333" y="3830949"/>
            <a:ext cx="1617614" cy="200297"/>
          </a:xfrm>
          <a:prstGeom prst="rightArrow">
            <a:avLst/>
          </a:prstGeom>
          <a:solidFill>
            <a:srgbClr val="8A334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Freccia a destra 25"/>
          <p:cNvSpPr/>
          <p:nvPr/>
        </p:nvSpPr>
        <p:spPr>
          <a:xfrm rot="15067673">
            <a:off x="4700950" y="3427145"/>
            <a:ext cx="1617614" cy="200297"/>
          </a:xfrm>
          <a:prstGeom prst="rightArrow">
            <a:avLst/>
          </a:prstGeom>
          <a:solidFill>
            <a:srgbClr val="8A334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Elaborazione 31"/>
          <p:cNvSpPr/>
          <p:nvPr/>
        </p:nvSpPr>
        <p:spPr>
          <a:xfrm>
            <a:off x="2094726" y="2613257"/>
            <a:ext cx="989858" cy="372511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 + Tr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3" name="Elaborazione 32"/>
          <p:cNvSpPr/>
          <p:nvPr/>
        </p:nvSpPr>
        <p:spPr>
          <a:xfrm>
            <a:off x="4224543" y="4275345"/>
            <a:ext cx="989858" cy="372511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 + Tr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3508" y="2306159"/>
            <a:ext cx="4921567" cy="25200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78691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Geometrical angular cuts changed, spatial cuts unchanged</a:t>
                </a: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𝑆𝑦𝑠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i="1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rgbClr val="0033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it-IT" sz="240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&lt;2 %</m:t>
                    </m:r>
                  </m:oMath>
                </a14:m>
                <a:r>
                  <a:rPr lang="it-IT" sz="2400" dirty="0">
                    <a:solidFill>
                      <a:srgbClr val="0033A0"/>
                    </a:solidFill>
                  </a:rPr>
                  <a:t> of the emittance design value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𝑆𝑦𝑠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it-IT" sz="240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400" b="0" i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it-IT" sz="240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400" dirty="0">
                    <a:solidFill>
                      <a:srgbClr val="0033A0"/>
                    </a:solidFill>
                  </a:rPr>
                  <a:t> of the emittance relative error design value</a:t>
                </a:r>
              </a:p>
            </p:txBody>
          </p:sp>
        </mc:Choice>
        <mc:Fallback xmlns="">
          <p:sp>
            <p:nvSpPr>
              <p:cNvPr id="46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786916"/>
              </a:xfrm>
              <a:blipFill>
                <a:blip r:embed="rId2"/>
                <a:stretch>
                  <a:fillRect l="-812" t="-17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Systematic uncertainty determination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27" y="2434997"/>
            <a:ext cx="3032119" cy="2520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575" y="2436747"/>
            <a:ext cx="3038364" cy="2520000"/>
          </a:xfrm>
          <a:prstGeom prst="rect">
            <a:avLst/>
          </a:prstGeom>
        </p:spPr>
      </p:pic>
      <p:sp>
        <p:nvSpPr>
          <p:cNvPr id="27" name="Freccia a destra 26"/>
          <p:cNvSpPr/>
          <p:nvPr/>
        </p:nvSpPr>
        <p:spPr>
          <a:xfrm rot="2596661">
            <a:off x="1299134" y="3876244"/>
            <a:ext cx="1617614" cy="200297"/>
          </a:xfrm>
          <a:prstGeom prst="rightArrow">
            <a:avLst/>
          </a:prstGeom>
          <a:solidFill>
            <a:srgbClr val="8A334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Freccia a destra 27"/>
          <p:cNvSpPr/>
          <p:nvPr/>
        </p:nvSpPr>
        <p:spPr>
          <a:xfrm rot="14182013">
            <a:off x="4884248" y="3388392"/>
            <a:ext cx="1617614" cy="200297"/>
          </a:xfrm>
          <a:prstGeom prst="rightArrow">
            <a:avLst/>
          </a:prstGeom>
          <a:solidFill>
            <a:srgbClr val="8A334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508" y="2388029"/>
            <a:ext cx="4901102" cy="252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22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89"/>
            <a:ext cx="7769971" cy="380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822433"/>
                </a:solidFill>
              </a:rPr>
              <a:t>4</a:t>
            </a:r>
            <a:endParaRPr lang="it-IT" sz="4000" dirty="0" smtClean="0">
              <a:solidFill>
                <a:srgbClr val="822433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Conclusions</a:t>
            </a:r>
          </a:p>
          <a:p>
            <a:pPr marL="0" indent="0">
              <a:buNone/>
            </a:pPr>
            <a:endParaRPr lang="it-IT" sz="1000" dirty="0" smtClean="0">
              <a:solidFill>
                <a:srgbClr val="8B3341"/>
              </a:solidFill>
              <a:latin typeface="Vladimir Script" panose="03050402040407070305" pitchFamily="66" charset="0"/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8B3341"/>
                </a:solidFill>
                <a:latin typeface="Monotype Corsiva" panose="03010101010201010101" pitchFamily="66" charset="0"/>
              </a:rPr>
              <a:t>	Now </a:t>
            </a:r>
            <a:r>
              <a:rPr lang="it-IT" dirty="0">
                <a:solidFill>
                  <a:srgbClr val="8B3341"/>
                </a:solidFill>
                <a:latin typeface="Monotype Corsiva" panose="03010101010201010101" pitchFamily="66" charset="0"/>
              </a:rPr>
              <a:t>this is not the End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6D314A"/>
                </a:solidFill>
                <a:latin typeface="Monotype Corsiva" panose="03010101010201010101" pitchFamily="66" charset="0"/>
              </a:rPr>
              <a:t>	</a:t>
            </a:r>
            <a:r>
              <a:rPr lang="it-IT" dirty="0" smtClean="0">
                <a:solidFill>
                  <a:srgbClr val="822433"/>
                </a:solidFill>
                <a:latin typeface="Monotype Corsiva" panose="03010101010201010101" pitchFamily="66" charset="0"/>
              </a:rPr>
              <a:t>It </a:t>
            </a:r>
            <a:r>
              <a:rPr lang="it-IT" dirty="0">
                <a:solidFill>
                  <a:srgbClr val="822433"/>
                </a:solidFill>
                <a:latin typeface="Monotype Corsiva" panose="03010101010201010101" pitchFamily="66" charset="0"/>
              </a:rPr>
              <a:t>is not even the Beginning of the End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182C4D"/>
                </a:solidFill>
                <a:latin typeface="Monotype Corsiva" panose="03010101010201010101" pitchFamily="66" charset="0"/>
              </a:rPr>
              <a:t>	But </a:t>
            </a:r>
            <a:r>
              <a:rPr lang="it-IT" dirty="0">
                <a:solidFill>
                  <a:srgbClr val="182C4D"/>
                </a:solidFill>
                <a:latin typeface="Monotype Corsiva" panose="03010101010201010101" pitchFamily="66" charset="0"/>
              </a:rPr>
              <a:t>it is, perhaps, the End of the Beginning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	</a:t>
            </a:r>
            <a:r>
              <a:rPr lang="it-IT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			</a:t>
            </a:r>
            <a:r>
              <a:rPr lang="it-IT" sz="2000" dirty="0" smtClean="0">
                <a:solidFill>
                  <a:srgbClr val="0033A0"/>
                </a:solidFill>
                <a:latin typeface="Monotype Corsiva" panose="03010101010201010101" pitchFamily="66" charset="0"/>
              </a:rPr>
              <a:t>- W.Churchill       </a:t>
            </a:r>
            <a:r>
              <a:rPr lang="it-IT" sz="2000" dirty="0">
                <a:solidFill>
                  <a:srgbClr val="0033A0"/>
                </a:solidFill>
                <a:latin typeface="Monotype Corsiva" panose="03010101010201010101" pitchFamily="66" charset="0"/>
              </a:rPr>
              <a:t>10 Nov 1942</a:t>
            </a:r>
          </a:p>
          <a:p>
            <a:pPr marL="0" indent="0">
              <a:buNone/>
            </a:pPr>
            <a:endParaRPr lang="it-IT" dirty="0">
              <a:solidFill>
                <a:srgbClr val="0033A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04" y="3877733"/>
            <a:ext cx="1807569" cy="135567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23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Conclusions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71600"/>
                <a:ext cx="11235268" cy="5106003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The beam recombination scheme with crystals can be implemented in NA H8</a:t>
                </a:r>
              </a:p>
              <a:p>
                <a:pPr lvl="1"/>
                <a:r>
                  <a:rPr lang="it-IT" sz="2000" dirty="0"/>
                  <a:t>F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rom simulations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/>
                  <a:t>Merging efficiency is 85% in the unperturbed </a:t>
                </a:r>
                <a:r>
                  <a:rPr lang="it-IT" sz="2000" dirty="0" smtClean="0"/>
                  <a:t>case</a:t>
                </a:r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it-IT" sz="2000" dirty="0"/>
                  <a:t>M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aximum tolerance for bending errors and crystal rotation shoud not exceed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÷25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Three </a:t>
                </a:r>
                <a:r>
                  <a:rPr lang="it-IT" sz="2400" dirty="0">
                    <a:solidFill>
                      <a:srgbClr val="0033A0"/>
                    </a:solidFill>
                  </a:rPr>
                  <a:t>b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eam merging </a:t>
                </a:r>
                <a:r>
                  <a:rPr lang="it-IT" sz="2400" dirty="0">
                    <a:solidFill>
                      <a:srgbClr val="0033A0"/>
                    </a:solidFill>
                  </a:rPr>
                  <a:t>c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onfigurations (Ch+AM, Ch+VR and CH+AM/VR Transition)</a:t>
                </a:r>
              </a:p>
              <a:p>
                <a:pPr lvl="1"/>
                <a:r>
                  <a:rPr lang="it-IT" sz="2000" dirty="0"/>
                  <a:t>Careful geometrical cuts ensure menaingful merged beam identification </a:t>
                </a:r>
              </a:p>
              <a:p>
                <a:pPr lvl="1"/>
                <a:r>
                  <a:rPr lang="it-IT" sz="2000" dirty="0"/>
                  <a:t>Different coherent processes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Different merged beam emittance in the three cases</a:t>
                </a:r>
              </a:p>
              <a:p>
                <a:pPr lvl="1"/>
                <a:r>
                  <a:rPr lang="it-IT" sz="2000" dirty="0"/>
                  <a:t>The merged beam emittance and its </a:t>
                </a:r>
                <a:r>
                  <a:rPr lang="it-IT" sz="2000" dirty="0" smtClean="0"/>
                  <a:t>statistical error </a:t>
                </a:r>
                <a:r>
                  <a:rPr lang="it-IT" sz="2000" dirty="0"/>
                  <a:t>grow monotonically in the considered cuts parameters </a:t>
                </a:r>
                <a:r>
                  <a:rPr lang="it-IT" sz="2000" dirty="0" smtClean="0"/>
                  <a:t>ranges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reasonable to define Systematic error</a:t>
                </a:r>
                <a:endParaRPr lang="it-IT" sz="2000" dirty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/>
                  <a:t>Emittance </a:t>
                </a:r>
                <a:r>
                  <a:rPr lang="it-IT" sz="2000" dirty="0" smtClean="0"/>
                  <a:t>Systematic </a:t>
                </a:r>
                <a:r>
                  <a:rPr lang="it-IT" sz="2000" dirty="0"/>
                  <a:t>error is more sensitive to the spatial cuts variation </a:t>
                </a:r>
                <a:r>
                  <a:rPr lang="it-IT" sz="2000" dirty="0" smtClean="0"/>
                  <a:t>than </a:t>
                </a:r>
                <a:r>
                  <a:rPr lang="it-IT" sz="2000" dirty="0"/>
                  <a:t>to the angular </a:t>
                </a:r>
                <a:r>
                  <a:rPr lang="it-IT" sz="2000" dirty="0" smtClean="0"/>
                  <a:t>ones</a:t>
                </a:r>
                <a:endParaRPr lang="it-IT" sz="2000" dirty="0" smtClean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it-IT" sz="2000" dirty="0"/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Plenty of work (</a:t>
                </a:r>
                <a:r>
                  <a:rPr lang="it-IT" sz="2400" dirty="0">
                    <a:solidFill>
                      <a:srgbClr val="0033A0"/>
                    </a:solidFill>
                  </a:rPr>
                  <a:t>A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utocollimator, TimePix3 measurements) not shown</a:t>
                </a:r>
              </a:p>
              <a:p>
                <a:pPr lvl="1"/>
                <a:r>
                  <a:rPr lang="it-IT" sz="2000" dirty="0" smtClean="0"/>
                  <a:t>Autocollimator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bending angle characterisation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Allows crystals tuneability before putting in H8</a:t>
                </a:r>
              </a:p>
              <a:p>
                <a:pPr lvl="1"/>
                <a:r>
                  <a:rPr lang="it-IT" sz="2000" dirty="0" smtClean="0"/>
                  <a:t>TimePix3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Used standalone to observe Ch and VR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Can be used as beam diagnostics tool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71600"/>
                <a:ext cx="11235268" cy="5106003"/>
              </a:xfrm>
              <a:blipFill>
                <a:blip r:embed="rId2"/>
                <a:stretch>
                  <a:fillRect l="-705" t="-16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24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Ph.D. Timeline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02377"/>
            <a:ext cx="10515600" cy="4574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 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34608656"/>
              </p:ext>
            </p:extLst>
          </p:nvPr>
        </p:nvGraphicFramePr>
        <p:xfrm>
          <a:off x="999066" y="1454331"/>
          <a:ext cx="10406590" cy="472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Mobility and Duty Travel periods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02377"/>
            <a:ext cx="10515600" cy="4574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 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942919340"/>
              </p:ext>
            </p:extLst>
          </p:nvPr>
        </p:nvGraphicFramePr>
        <p:xfrm>
          <a:off x="999066" y="1454331"/>
          <a:ext cx="10406590" cy="472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26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89"/>
            <a:ext cx="9870760" cy="3805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4000" dirty="0" smtClean="0">
              <a:solidFill>
                <a:srgbClr val="822433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Thank You for your attention</a:t>
            </a:r>
            <a:endParaRPr lang="it-IT" sz="2000" dirty="0">
              <a:solidFill>
                <a:srgbClr val="0033A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33A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33A0"/>
              </a:solidFill>
            </a:endParaRPr>
          </a:p>
          <a:p>
            <a:pPr marL="0" indent="0">
              <a:buNone/>
            </a:pPr>
            <a:r>
              <a:rPr lang="it-IT" sz="2000" i="1" dirty="0" smtClean="0"/>
              <a:t>Author e-mail: </a:t>
            </a:r>
            <a:r>
              <a:rPr lang="it-IT" sz="2000" i="1" dirty="0" smtClean="0">
                <a:solidFill>
                  <a:srgbClr val="822433"/>
                </a:solidFill>
              </a:rPr>
              <a:t>davide.annucci@uniroma1.it</a:t>
            </a:r>
          </a:p>
          <a:p>
            <a:pPr marL="0" indent="0">
              <a:buNone/>
            </a:pPr>
            <a:endParaRPr lang="it-IT" sz="2000" i="1" dirty="0">
              <a:solidFill>
                <a:srgbClr val="822433"/>
              </a:solidFill>
            </a:endParaRPr>
          </a:p>
          <a:p>
            <a:pPr marL="0" indent="0">
              <a:buNone/>
            </a:pPr>
            <a:r>
              <a:rPr lang="it-IT" sz="1800" dirty="0" smtClean="0"/>
              <a:t>Many thanks to my Ph.D. Supervisors for their precious advices, passion and dedication</a:t>
            </a:r>
          </a:p>
          <a:p>
            <a:pPr marL="0" indent="0">
              <a:buNone/>
            </a:pP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</a:rPr>
              <a:t>Many thanks to GC,LS (and DDR former) for the smooth administrative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800" dirty="0" smtClean="0">
                <a:solidFill>
                  <a:schemeClr val="bg1">
                    <a:lumMod val="50000"/>
                  </a:schemeClr>
                </a:solidFill>
              </a:rPr>
              <a:t>operation of our Ph.D.</a:t>
            </a:r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27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44125" y="2416720"/>
            <a:ext cx="8838952" cy="129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822433"/>
                </a:solidFill>
              </a:rPr>
              <a:t>1</a:t>
            </a:r>
            <a:endParaRPr lang="it-IT" dirty="0" smtClean="0">
              <a:solidFill>
                <a:srgbClr val="0033A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0033A0"/>
                </a:solidFill>
              </a:rPr>
              <a:t>Beam Merging with bent </a:t>
            </a:r>
            <a:r>
              <a:rPr lang="it-IT" dirty="0" smtClean="0">
                <a:solidFill>
                  <a:srgbClr val="0033A0"/>
                </a:solidFill>
              </a:rPr>
              <a:t>crystals</a:t>
            </a:r>
            <a:endParaRPr lang="it-IT" dirty="0">
              <a:solidFill>
                <a:srgbClr val="0033A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83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90"/>
            <a:ext cx="1051560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822433"/>
                </a:solidFill>
              </a:rPr>
              <a:t>Backup Slides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28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Single-crystal KPI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95000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Determine Single-crystal Channeling Efficiency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/>
                  <a:t>Beam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 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dirty="0"/>
                  <a:t>; </a:t>
                </a:r>
                <a:r>
                  <a:rPr lang="it-IT" dirty="0" smtClean="0"/>
                  <a:t>crystal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=15.8 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dirty="0"/>
                  <a:t>.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/>
                  <a:t>Only </a:t>
                </a:r>
                <a:r>
                  <a:rPr lang="it-IT" dirty="0" smtClean="0"/>
                  <a:t>30.7% </a:t>
                </a:r>
                <a:r>
                  <a:rPr lang="it-IT" dirty="0"/>
                  <a:t>of the beam in the CH </a:t>
                </a:r>
                <a:r>
                  <a:rPr lang="it-IT" dirty="0" smtClean="0"/>
                  <a:t>Acceptance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it-IT" dirty="0" smtClean="0"/>
                  <a:t>Deflection efficiency for Cry1,2,3 is in range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70%</m:t>
                    </m:r>
                  </m:oMath>
                </a14:m>
                <a:r>
                  <a:rPr lang="it-IT" dirty="0"/>
                  <a:t> </a:t>
                </a:r>
              </a:p>
              <a:p>
                <a:pPr marL="800100" lvl="2" indent="-342900">
                  <a:spcBef>
                    <a:spcPts val="1000"/>
                  </a:spcBef>
                </a:pPr>
                <a:endParaRPr lang="it-IT" dirty="0" smtClean="0"/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Effect of Cry Rotation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𝐶𝐻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Even less particles in the Acceptance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i.e. rotatyng Cry by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only 5% of particles in Acceptance</a:t>
                </a:r>
              </a:p>
              <a:p>
                <a:pPr lvl="1"/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r>
                  <a:rPr lang="it-IT" sz="2400" dirty="0">
                    <a:solidFill>
                      <a:srgbClr val="0033A0"/>
                    </a:solidFill>
                  </a:rPr>
                  <a:t>Effect of Cry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Bending </a:t>
                </a:r>
                <a:r>
                  <a:rPr lang="it-IT" sz="2400" dirty="0">
                    <a:solidFill>
                      <a:srgbClr val="0033A0"/>
                    </a:solidFill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𝐶𝐻</m:t>
                        </m:r>
                      </m:sub>
                    </m:sSub>
                  </m:oMath>
                </a14:m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/>
                  <a:t>Sligthly increased Dechanneling if curvature radius get smaller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95000" cy="4351338"/>
              </a:xfrm>
              <a:blipFill>
                <a:blip r:embed="rId2"/>
                <a:stretch>
                  <a:fillRect l="-791" t="-1961" b="-11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6649755" y="490583"/>
            <a:ext cx="3404397" cy="1659309"/>
            <a:chOff x="6707723" y="941412"/>
            <a:chExt cx="3404397" cy="1659309"/>
          </a:xfrm>
        </p:grpSpPr>
        <p:sp>
          <p:nvSpPr>
            <p:cNvPr id="10" name="CasellaDiTesto 9"/>
            <p:cNvSpPr txBox="1"/>
            <p:nvPr/>
          </p:nvSpPr>
          <p:spPr>
            <a:xfrm>
              <a:off x="6707723" y="1224402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Beam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626322" y="941412"/>
              <a:ext cx="816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crystal</a:t>
              </a:r>
              <a:endParaRPr lang="it-IT" dirty="0"/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7418768" y="1412721"/>
              <a:ext cx="211268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o a tutto sesto 15"/>
            <p:cNvSpPr/>
            <p:nvPr/>
          </p:nvSpPr>
          <p:spPr>
            <a:xfrm rot="10800000">
              <a:off x="7291126" y="1312486"/>
              <a:ext cx="1200150" cy="1200150"/>
            </a:xfrm>
            <a:prstGeom prst="blockArc">
              <a:avLst>
                <a:gd name="adj1" fmla="val 5440901"/>
                <a:gd name="adj2" fmla="val 8273662"/>
                <a:gd name="adj3" fmla="val 1871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8246336" y="1548577"/>
              <a:ext cx="619659" cy="58969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8964406" y="1912561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B050"/>
                  </a:solidFill>
                </a:rPr>
                <a:t>CH</a:t>
              </a:r>
              <a:endParaRPr lang="it-IT" dirty="0">
                <a:solidFill>
                  <a:srgbClr val="00B050"/>
                </a:solidFill>
              </a:endParaRPr>
            </a:p>
          </p:txBody>
        </p:sp>
        <p:sp>
          <p:nvSpPr>
            <p:cNvPr id="19" name="Arco 18"/>
            <p:cNvSpPr/>
            <p:nvPr/>
          </p:nvSpPr>
          <p:spPr>
            <a:xfrm>
              <a:off x="7273564" y="1412721"/>
              <a:ext cx="1188000" cy="1188000"/>
            </a:xfrm>
            <a:prstGeom prst="arc">
              <a:avLst>
                <a:gd name="adj1" fmla="val 16242640"/>
                <a:gd name="adj2" fmla="val 18676896"/>
              </a:avLst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9597235" y="1224402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AM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8213971" y="2005833"/>
            <a:ext cx="3896490" cy="1878712"/>
            <a:chOff x="954910" y="3990356"/>
            <a:chExt cx="3896490" cy="187871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670" y="4271917"/>
              <a:ext cx="3664459" cy="1597151"/>
            </a:xfrm>
            <a:prstGeom prst="rect">
              <a:avLst/>
            </a:prstGeom>
          </p:spPr>
        </p:pic>
        <p:cxnSp>
          <p:nvCxnSpPr>
            <p:cNvPr id="24" name="Connettore 2 23"/>
            <p:cNvCxnSpPr/>
            <p:nvPr/>
          </p:nvCxnSpPr>
          <p:spPr>
            <a:xfrm>
              <a:off x="954910" y="5731934"/>
              <a:ext cx="38964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V="1">
              <a:off x="999066" y="4072467"/>
              <a:ext cx="0" cy="172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/>
                <p:cNvSpPr txBox="1"/>
                <p:nvPr/>
              </p:nvSpPr>
              <p:spPr>
                <a:xfrm>
                  <a:off x="954910" y="4001225"/>
                  <a:ext cx="928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1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910" y="4001225"/>
                  <a:ext cx="928011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/>
                <p:cNvSpPr txBox="1"/>
                <p:nvPr/>
              </p:nvSpPr>
              <p:spPr>
                <a:xfrm>
                  <a:off x="4477260" y="5426060"/>
                  <a:ext cx="374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7260" y="5426060"/>
                  <a:ext cx="37414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sellaDiTesto 34"/>
            <p:cNvSpPr txBox="1"/>
            <p:nvPr/>
          </p:nvSpPr>
          <p:spPr>
            <a:xfrm>
              <a:off x="2486761" y="3990356"/>
              <a:ext cx="1262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No rotation</a:t>
              </a:r>
              <a:endParaRPr lang="it-IT" dirty="0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8213971" y="4019482"/>
            <a:ext cx="3896490" cy="1849655"/>
            <a:chOff x="4991927" y="4019413"/>
            <a:chExt cx="3896490" cy="184965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7943" y="4225398"/>
              <a:ext cx="3664459" cy="1643670"/>
            </a:xfrm>
            <a:prstGeom prst="rect">
              <a:avLst/>
            </a:prstGeom>
          </p:spPr>
        </p:pic>
        <p:cxnSp>
          <p:nvCxnSpPr>
            <p:cNvPr id="27" name="Connettore 2 26"/>
            <p:cNvCxnSpPr/>
            <p:nvPr/>
          </p:nvCxnSpPr>
          <p:spPr>
            <a:xfrm>
              <a:off x="4991927" y="5731934"/>
              <a:ext cx="38964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V="1">
              <a:off x="5036083" y="4072467"/>
              <a:ext cx="0" cy="172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/>
                <p:cNvSpPr txBox="1"/>
                <p:nvPr/>
              </p:nvSpPr>
              <p:spPr>
                <a:xfrm>
                  <a:off x="4991927" y="4019413"/>
                  <a:ext cx="928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CasellaDiTesto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1927" y="4019413"/>
                  <a:ext cx="92801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/>
                <p:cNvSpPr txBox="1"/>
                <p:nvPr/>
              </p:nvSpPr>
              <p:spPr>
                <a:xfrm>
                  <a:off x="8514277" y="5426060"/>
                  <a:ext cx="374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CasellaDiTesto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4277" y="5426060"/>
                  <a:ext cx="37414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asellaDiTesto 35"/>
            <p:cNvSpPr txBox="1"/>
            <p:nvPr/>
          </p:nvSpPr>
          <p:spPr>
            <a:xfrm>
              <a:off x="7293319" y="4566735"/>
              <a:ext cx="982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Rotation</a:t>
              </a:r>
              <a:endParaRPr lang="it-IT" dirty="0"/>
            </a:p>
          </p:txBody>
        </p:sp>
      </p:grpSp>
      <p:pic>
        <p:nvPicPr>
          <p:cNvPr id="41" name="Immagin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29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86" y="836973"/>
            <a:ext cx="4478400" cy="288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Channeling </a:t>
            </a:r>
            <a:r>
              <a:rPr lang="it-IT" b="1" dirty="0" err="1" smtClean="0">
                <a:solidFill>
                  <a:srgbClr val="822433"/>
                </a:solidFill>
              </a:rPr>
              <a:t>Acceptances</a:t>
            </a:r>
            <a:r>
              <a:rPr lang="it-IT" b="1" dirty="0" smtClean="0">
                <a:solidFill>
                  <a:srgbClr val="822433"/>
                </a:solidFill>
              </a:rPr>
              <a:t> (1/2)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10498599" y="6475036"/>
            <a:ext cx="112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29/b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10" y="1592269"/>
            <a:ext cx="5675811" cy="4574094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24" y="3716973"/>
            <a:ext cx="448962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Beam Merging scheme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2400" dirty="0">
              <a:solidFill>
                <a:srgbClr val="0033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2400" dirty="0" smtClean="0">
              <a:solidFill>
                <a:srgbClr val="0033A0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Arco a tutto sesto 9"/>
          <p:cNvSpPr/>
          <p:nvPr/>
        </p:nvSpPr>
        <p:spPr>
          <a:xfrm rot="965105">
            <a:off x="5678681" y="4195215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4212199" y="4532191"/>
            <a:ext cx="1663009" cy="633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6109360" y="5252444"/>
            <a:ext cx="1342412" cy="513588"/>
          </a:xfrm>
          <a:prstGeom prst="straightConnector1">
            <a:avLst/>
          </a:prstGeom>
          <a:ln w="762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459174" y="4160934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Beamlet #1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655733" y="5067778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Merged Beam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8" name="Arco 17"/>
          <p:cNvSpPr/>
          <p:nvPr/>
        </p:nvSpPr>
        <p:spPr>
          <a:xfrm rot="11694345">
            <a:off x="5709721" y="4096102"/>
            <a:ext cx="1188000" cy="1188000"/>
          </a:xfrm>
          <a:prstGeom prst="arc">
            <a:avLst>
              <a:gd name="adj1" fmla="val 16246010"/>
              <a:gd name="adj2" fmla="val 17882366"/>
            </a:avLst>
          </a:prstGeom>
          <a:ln w="5715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890570" y="4723404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5169513" y="4420431"/>
            <a:ext cx="757973" cy="721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911190" y="4037722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6096000" y="5295654"/>
            <a:ext cx="886666" cy="843791"/>
          </a:xfrm>
          <a:prstGeom prst="straightConnector1">
            <a:avLst/>
          </a:prstGeom>
          <a:ln w="5715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4542567" y="4824343"/>
                <a:ext cx="48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567" y="4824343"/>
                <a:ext cx="48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390949" y="4377613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949" y="4377613"/>
                <a:ext cx="49404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7447820" y="5502952"/>
                <a:ext cx="547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820" y="5502952"/>
                <a:ext cx="5478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29" name="Arco a tutto sesto 28"/>
          <p:cNvSpPr/>
          <p:nvPr/>
        </p:nvSpPr>
        <p:spPr>
          <a:xfrm rot="965105">
            <a:off x="2984377" y="1822536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1517895" y="2159512"/>
            <a:ext cx="1663009" cy="633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764870" y="1788255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Beamlet #1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108280" y="277994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AM/VR by Cry3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196266" y="2350725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/>
              <p:cNvSpPr txBox="1"/>
              <p:nvPr/>
            </p:nvSpPr>
            <p:spPr>
              <a:xfrm>
                <a:off x="1848263" y="2451664"/>
                <a:ext cx="48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CasellaDiTes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263" y="2451664"/>
                <a:ext cx="488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co a tutto sesto 41"/>
          <p:cNvSpPr/>
          <p:nvPr/>
        </p:nvSpPr>
        <p:spPr>
          <a:xfrm rot="965105">
            <a:off x="8005655" y="1812360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7" name="Arco 46"/>
          <p:cNvSpPr/>
          <p:nvPr/>
        </p:nvSpPr>
        <p:spPr>
          <a:xfrm rot="11694345">
            <a:off x="8034887" y="1714016"/>
            <a:ext cx="1188000" cy="1188000"/>
          </a:xfrm>
          <a:prstGeom prst="arc">
            <a:avLst>
              <a:gd name="adj1" fmla="val 16246010"/>
              <a:gd name="adj2" fmla="val 17882366"/>
            </a:avLst>
          </a:prstGeom>
          <a:ln w="5715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8217544" y="2340549"/>
            <a:ext cx="61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Cry3</a:t>
            </a:r>
            <a:endParaRPr lang="it-IT" dirty="0"/>
          </a:p>
        </p:txBody>
      </p:sp>
      <p:cxnSp>
        <p:nvCxnSpPr>
          <p:cNvPr id="49" name="Connettore 2 48"/>
          <p:cNvCxnSpPr/>
          <p:nvPr/>
        </p:nvCxnSpPr>
        <p:spPr>
          <a:xfrm>
            <a:off x="7496487" y="2037576"/>
            <a:ext cx="757973" cy="721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7238164" y="1654867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51" name="Connettore 2 50"/>
          <p:cNvCxnSpPr/>
          <p:nvPr/>
        </p:nvCxnSpPr>
        <p:spPr>
          <a:xfrm>
            <a:off x="8408130" y="2910054"/>
            <a:ext cx="886666" cy="843791"/>
          </a:xfrm>
          <a:prstGeom prst="straightConnector1">
            <a:avLst/>
          </a:prstGeom>
          <a:ln w="57150">
            <a:solidFill>
              <a:srgbClr val="9933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/>
              <p:cNvSpPr txBox="1"/>
              <p:nvPr/>
            </p:nvSpPr>
            <p:spPr>
              <a:xfrm>
                <a:off x="7717923" y="1994758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3" name="CasellaDiTes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923" y="1994758"/>
                <a:ext cx="49404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asellaDiTesto 61"/>
          <p:cNvSpPr txBox="1"/>
          <p:nvPr/>
        </p:nvSpPr>
        <p:spPr>
          <a:xfrm>
            <a:off x="9300430" y="279040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C</a:t>
            </a:r>
            <a:r>
              <a:rPr lang="it-IT" dirty="0">
                <a:solidFill>
                  <a:srgbClr val="3333FF"/>
                </a:solidFill>
              </a:rPr>
              <a:t>H</a:t>
            </a:r>
            <a:r>
              <a:rPr lang="it-IT" dirty="0" smtClean="0">
                <a:solidFill>
                  <a:srgbClr val="3333FF"/>
                </a:solidFill>
              </a:rPr>
              <a:t> by Cry3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9296412" y="369481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</a:rPr>
              <a:t>AM </a:t>
            </a:r>
            <a:endParaRPr lang="it-IT" dirty="0">
              <a:solidFill>
                <a:srgbClr val="9933FF"/>
              </a:solidFill>
            </a:endParaRPr>
          </a:p>
        </p:txBody>
      </p:sp>
      <p:cxnSp>
        <p:nvCxnSpPr>
          <p:cNvPr id="64" name="Connettore 2 63"/>
          <p:cNvCxnSpPr/>
          <p:nvPr/>
        </p:nvCxnSpPr>
        <p:spPr>
          <a:xfrm>
            <a:off x="3093878" y="2764412"/>
            <a:ext cx="1453394" cy="553310"/>
          </a:xfrm>
          <a:prstGeom prst="straightConnector1">
            <a:avLst/>
          </a:prstGeom>
          <a:ln w="57150">
            <a:solidFill>
              <a:srgbClr val="3333FF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>
            <a:off x="8426646" y="2861755"/>
            <a:ext cx="1180242" cy="449320"/>
          </a:xfrm>
          <a:prstGeom prst="straightConnector1">
            <a:avLst/>
          </a:prstGeom>
          <a:ln w="57150">
            <a:solidFill>
              <a:srgbClr val="3333FF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30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Beams </a:t>
            </a:r>
            <a:r>
              <a:rPr lang="it-IT" b="1" dirty="0">
                <a:solidFill>
                  <a:srgbClr val="822433"/>
                </a:solidFill>
              </a:rPr>
              <a:t>seen by the </a:t>
            </a:r>
            <a:r>
              <a:rPr lang="it-IT" b="1" dirty="0" err="1">
                <a:solidFill>
                  <a:srgbClr val="822433"/>
                </a:solidFill>
              </a:rPr>
              <a:t>Tracker</a:t>
            </a:r>
            <a:r>
              <a:rPr lang="it-IT" b="1" dirty="0">
                <a:solidFill>
                  <a:srgbClr val="822433"/>
                </a:solidFill>
              </a:rPr>
              <a:t> </a:t>
            </a:r>
            <a:r>
              <a:rPr lang="it-IT" b="1" dirty="0" smtClean="0">
                <a:solidFill>
                  <a:srgbClr val="822433"/>
                </a:solidFill>
              </a:rPr>
              <a:t>P7 </a:t>
            </a:r>
            <a:r>
              <a:rPr lang="it-IT" b="1" dirty="0" smtClean="0">
                <a:solidFill>
                  <a:srgbClr val="822433"/>
                </a:solidFill>
              </a:rPr>
              <a:t>(+19.1 </a:t>
            </a:r>
            <a:r>
              <a:rPr lang="it-IT" b="1" dirty="0">
                <a:solidFill>
                  <a:srgbClr val="822433"/>
                </a:solidFill>
              </a:rPr>
              <a:t>m) 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55698" y="3924775"/>
            <a:ext cx="6374026" cy="2197446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What does the most downstream Tracker Station observe (X-Y 2d-Plot)</a:t>
            </a:r>
          </a:p>
          <a:p>
            <a:pPr lvl="1"/>
            <a:r>
              <a:rPr lang="it-IT" sz="2000" dirty="0" smtClean="0">
                <a:solidFill>
                  <a:srgbClr val="822433"/>
                </a:solidFill>
              </a:rPr>
              <a:t>H8 Circulating Beam </a:t>
            </a:r>
          </a:p>
          <a:p>
            <a:pPr lvl="1"/>
            <a:r>
              <a:rPr lang="it-IT" sz="2000" dirty="0" smtClean="0">
                <a:solidFill>
                  <a:srgbClr val="0000FF"/>
                </a:solidFill>
              </a:rPr>
              <a:t>Merged Beam (Ch1-AM/VR3 + Ch2-Ch3)</a:t>
            </a:r>
          </a:p>
          <a:p>
            <a:pPr lvl="1"/>
            <a:r>
              <a:rPr lang="it-IT" sz="2000" dirty="0" smtClean="0">
                <a:solidFill>
                  <a:srgbClr val="9933FF"/>
                </a:solidFill>
              </a:rPr>
              <a:t>AM componet of B2 after Cry3 (Ch2-AM3)</a:t>
            </a:r>
            <a:endParaRPr lang="it-IT" sz="2000" dirty="0">
              <a:solidFill>
                <a:srgbClr val="9933FF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17580" y="1572478"/>
            <a:ext cx="6712144" cy="2174605"/>
            <a:chOff x="2871900" y="2842449"/>
            <a:chExt cx="6712144" cy="2174605"/>
          </a:xfrm>
        </p:grpSpPr>
        <p:grpSp>
          <p:nvGrpSpPr>
            <p:cNvPr id="79" name="Gruppo 78"/>
            <p:cNvGrpSpPr/>
            <p:nvPr/>
          </p:nvGrpSpPr>
          <p:grpSpPr>
            <a:xfrm>
              <a:off x="2871900" y="2842449"/>
              <a:ext cx="6639258" cy="1819222"/>
              <a:chOff x="5342133" y="4292195"/>
              <a:chExt cx="6639258" cy="1819222"/>
            </a:xfrm>
          </p:grpSpPr>
          <p:sp>
            <p:nvSpPr>
              <p:cNvPr id="80" name="Arco a tutto sesto 79"/>
              <p:cNvSpPr/>
              <p:nvPr/>
            </p:nvSpPr>
            <p:spPr>
              <a:xfrm rot="423756">
                <a:off x="9833338" y="4399744"/>
                <a:ext cx="1200150" cy="1200150"/>
              </a:xfrm>
              <a:prstGeom prst="blockArc">
                <a:avLst>
                  <a:gd name="adj1" fmla="val 5440901"/>
                  <a:gd name="adj2" fmla="val 6818116"/>
                  <a:gd name="adj3" fmla="val 18114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1" name="Connettore 2 80"/>
              <p:cNvCxnSpPr/>
              <p:nvPr/>
            </p:nvCxnSpPr>
            <p:spPr>
              <a:xfrm>
                <a:off x="5483804" y="4740409"/>
                <a:ext cx="6497586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Arco a tutto sesto 81"/>
              <p:cNvSpPr/>
              <p:nvPr/>
            </p:nvSpPr>
            <p:spPr>
              <a:xfrm rot="10800000">
                <a:off x="5963347" y="4641368"/>
                <a:ext cx="1200150" cy="1200150"/>
              </a:xfrm>
              <a:prstGeom prst="blockArc">
                <a:avLst>
                  <a:gd name="adj1" fmla="val 5440901"/>
                  <a:gd name="adj2" fmla="val 6550060"/>
                  <a:gd name="adj3" fmla="val 18652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Arco a tutto sesto 82"/>
              <p:cNvSpPr/>
              <p:nvPr/>
            </p:nvSpPr>
            <p:spPr>
              <a:xfrm rot="10800000">
                <a:off x="8075853" y="4641368"/>
                <a:ext cx="1200150" cy="1200150"/>
              </a:xfrm>
              <a:prstGeom prst="blockArc">
                <a:avLst>
                  <a:gd name="adj1" fmla="val 5440901"/>
                  <a:gd name="adj2" fmla="val 7521718"/>
                  <a:gd name="adj3" fmla="val 18675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4" name="Connettore 2 83"/>
              <p:cNvCxnSpPr>
                <a:stCxn id="82" idx="1"/>
                <a:endCxn id="80" idx="1"/>
              </p:cNvCxnSpPr>
              <p:nvPr/>
            </p:nvCxnSpPr>
            <p:spPr>
              <a:xfrm>
                <a:off x="6723698" y="4780356"/>
                <a:ext cx="3458861" cy="64198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2 84"/>
              <p:cNvCxnSpPr>
                <a:endCxn id="80" idx="1"/>
              </p:cNvCxnSpPr>
              <p:nvPr/>
            </p:nvCxnSpPr>
            <p:spPr>
              <a:xfrm>
                <a:off x="8940563" y="4836883"/>
                <a:ext cx="1241996" cy="585457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2 85"/>
              <p:cNvCxnSpPr>
                <a:stCxn id="80" idx="0"/>
              </p:cNvCxnSpPr>
              <p:nvPr/>
            </p:nvCxnSpPr>
            <p:spPr>
              <a:xfrm>
                <a:off x="10367199" y="5486715"/>
                <a:ext cx="1509416" cy="248297"/>
              </a:xfrm>
              <a:prstGeom prst="straightConnector1">
                <a:avLst/>
              </a:prstGeom>
              <a:ln w="57150"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CasellaDiTesto 86"/>
              <p:cNvSpPr txBox="1"/>
              <p:nvPr/>
            </p:nvSpPr>
            <p:spPr>
              <a:xfrm>
                <a:off x="6424374" y="4306382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Cry1</a:t>
                </a:r>
                <a:endParaRPr lang="it-IT" dirty="0"/>
              </a:p>
            </p:txBody>
          </p:sp>
          <p:sp>
            <p:nvSpPr>
              <p:cNvPr id="88" name="CasellaDiTesto 87"/>
              <p:cNvSpPr txBox="1"/>
              <p:nvPr/>
            </p:nvSpPr>
            <p:spPr>
              <a:xfrm>
                <a:off x="8502205" y="4292195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Cry2</a:t>
                </a:r>
                <a:endParaRPr lang="it-IT" dirty="0"/>
              </a:p>
            </p:txBody>
          </p:sp>
          <p:sp>
            <p:nvSpPr>
              <p:cNvPr id="89" name="CasellaDiTesto 88"/>
              <p:cNvSpPr txBox="1"/>
              <p:nvPr/>
            </p:nvSpPr>
            <p:spPr>
              <a:xfrm>
                <a:off x="9937328" y="5557277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Cry3</a:t>
                </a:r>
                <a:endParaRPr lang="it-IT" dirty="0"/>
              </a:p>
            </p:txBody>
          </p:sp>
          <p:sp>
            <p:nvSpPr>
              <p:cNvPr id="90" name="Rettangolo 89"/>
              <p:cNvSpPr/>
              <p:nvPr/>
            </p:nvSpPr>
            <p:spPr>
              <a:xfrm>
                <a:off x="11478070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1" name="Rettangolo 90"/>
              <p:cNvSpPr/>
              <p:nvPr/>
            </p:nvSpPr>
            <p:spPr>
              <a:xfrm>
                <a:off x="10634705" y="4466422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2" name="Rettangolo 91"/>
              <p:cNvSpPr/>
              <p:nvPr/>
            </p:nvSpPr>
            <p:spPr>
              <a:xfrm>
                <a:off x="9556532" y="4466421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3" name="Rettangolo 92"/>
              <p:cNvSpPr/>
              <p:nvPr/>
            </p:nvSpPr>
            <p:spPr>
              <a:xfrm>
                <a:off x="9171842" y="4466420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4" name="Rettangolo 93"/>
              <p:cNvSpPr/>
              <p:nvPr/>
            </p:nvSpPr>
            <p:spPr>
              <a:xfrm>
                <a:off x="8438666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5" name="Rettangolo 94"/>
              <p:cNvSpPr/>
              <p:nvPr/>
            </p:nvSpPr>
            <p:spPr>
              <a:xfrm>
                <a:off x="7233986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6" name="Rettangolo 95"/>
              <p:cNvSpPr/>
              <p:nvPr/>
            </p:nvSpPr>
            <p:spPr>
              <a:xfrm>
                <a:off x="6307540" y="4466419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7" name="Rettangolo 96"/>
              <p:cNvSpPr/>
              <p:nvPr/>
            </p:nvSpPr>
            <p:spPr>
              <a:xfrm>
                <a:off x="5675525" y="4466418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98" name="Connettore 2 97"/>
              <p:cNvCxnSpPr/>
              <p:nvPr/>
            </p:nvCxnSpPr>
            <p:spPr>
              <a:xfrm>
                <a:off x="10340275" y="5495537"/>
                <a:ext cx="1241996" cy="585457"/>
              </a:xfrm>
              <a:prstGeom prst="straightConnector1">
                <a:avLst/>
              </a:prstGeom>
              <a:ln w="19050">
                <a:solidFill>
                  <a:srgbClr val="99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CasellaDiTesto 98"/>
              <p:cNvSpPr txBox="1"/>
              <p:nvPr/>
            </p:nvSpPr>
            <p:spPr>
              <a:xfrm>
                <a:off x="5342133" y="5803640"/>
                <a:ext cx="6639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-13.1        -8.1               -7.9                          -0.5           +0.5   +5.0                  +10.1            +19.1    </a:t>
                </a:r>
                <a:endParaRPr lang="it-IT" sz="1400" dirty="0"/>
              </a:p>
            </p:txBody>
          </p:sp>
        </p:grpSp>
        <p:sp>
          <p:nvSpPr>
            <p:cNvPr id="100" name="CasellaDiTesto 99"/>
            <p:cNvSpPr txBox="1"/>
            <p:nvPr/>
          </p:nvSpPr>
          <p:spPr>
            <a:xfrm>
              <a:off x="7132018" y="2948030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H8 Beam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5076978" y="3584757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Ch1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7149060" y="3504582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00B050"/>
                  </a:solidFill>
                </a:rPr>
                <a:t>Ch2</a:t>
              </a:r>
              <a:endParaRPr lang="it-IT" sz="1400" dirty="0">
                <a:solidFill>
                  <a:srgbClr val="00B050"/>
                </a:solidFill>
              </a:endParaRPr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8226697" y="3814452"/>
              <a:ext cx="7562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0000FF"/>
                  </a:solidFill>
                </a:rPr>
                <a:t>Merged</a:t>
              </a:r>
              <a:endParaRPr lang="it-IT" sz="1400" dirty="0">
                <a:solidFill>
                  <a:srgbClr val="0000FF"/>
                </a:solidFill>
              </a:endParaRPr>
            </a:p>
          </p:txBody>
        </p:sp>
        <p:sp>
          <p:nvSpPr>
            <p:cNvPr id="104" name="CasellaDiTesto 103"/>
            <p:cNvSpPr txBox="1"/>
            <p:nvPr/>
          </p:nvSpPr>
          <p:spPr>
            <a:xfrm>
              <a:off x="8724513" y="4709277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9933FF"/>
                  </a:solidFill>
                </a:rPr>
                <a:t>Ch2-Am3</a:t>
              </a:r>
              <a:endParaRPr lang="it-IT" sz="1400" dirty="0">
                <a:solidFill>
                  <a:srgbClr val="9933FF"/>
                </a:solidFill>
              </a:endParaRPr>
            </a:p>
          </p:txBody>
        </p:sp>
      </p:grpSp>
      <p:pic>
        <p:nvPicPr>
          <p:cNvPr id="105" name="Immagin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168" y="3016206"/>
            <a:ext cx="4610014" cy="3458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Segnaposto contenuto 3"/>
              <p:cNvSpPr txBox="1">
                <a:spLocks/>
              </p:cNvSpPr>
              <p:nvPr/>
            </p:nvSpPr>
            <p:spPr>
              <a:xfrm>
                <a:off x="7654040" y="1656233"/>
                <a:ext cx="3931039" cy="10914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Geant4 Setup</a:t>
                </a:r>
              </a:p>
              <a:p>
                <a:pPr lvl="1"/>
                <a:r>
                  <a:rPr lang="it-IT" sz="2000" dirty="0" smtClean="0">
                    <a:solidFill>
                      <a:schemeClr val="bg1">
                        <a:lumMod val="50000"/>
                      </a:schemeClr>
                    </a:solidFill>
                  </a:rPr>
                  <a:t>Tracker Stations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42</m:t>
                    </m:r>
                    <m:r>
                      <a:rPr lang="it-IT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×42 </m:t>
                    </m:r>
                    <m:r>
                      <a:rPr lang="it-IT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lang="it-IT" sz="2000" dirty="0" smtClean="0"/>
                  <a:t>This constrain bending angles</a:t>
                </a:r>
                <a:endParaRPr lang="it-IT" sz="2000" dirty="0"/>
              </a:p>
            </p:txBody>
          </p:sp>
        </mc:Choice>
        <mc:Fallback xmlns="">
          <p:sp>
            <p:nvSpPr>
              <p:cNvPr id="106" name="Segnaposto contenu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040" y="1656233"/>
                <a:ext cx="3931039" cy="1091405"/>
              </a:xfrm>
              <a:prstGeom prst="rect">
                <a:avLst/>
              </a:prstGeom>
              <a:blipFill>
                <a:blip r:embed="rId7"/>
                <a:stretch>
                  <a:fillRect l="-1863" t="-7263" b="-50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/>
          <p:cNvSpPr/>
          <p:nvPr/>
        </p:nvSpPr>
        <p:spPr>
          <a:xfrm>
            <a:off x="9413966" y="4161520"/>
            <a:ext cx="1593669" cy="1208982"/>
          </a:xfrm>
          <a:prstGeom prst="rect">
            <a:avLst/>
          </a:prstGeom>
          <a:solidFill>
            <a:srgbClr val="BFBFBF">
              <a:alpha val="25098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9582250" y="4869759"/>
            <a:ext cx="0" cy="659865"/>
          </a:xfrm>
          <a:prstGeom prst="straightConnector1">
            <a:avLst/>
          </a:prstGeom>
          <a:ln w="38100">
            <a:solidFill>
              <a:srgbClr val="8224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9062115" y="553446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H8 Beam</a:t>
            </a:r>
            <a:endParaRPr lang="it-IT" dirty="0">
              <a:solidFill>
                <a:srgbClr val="822433"/>
              </a:solidFill>
            </a:endParaRPr>
          </a:p>
        </p:txBody>
      </p:sp>
      <p:cxnSp>
        <p:nvCxnSpPr>
          <p:cNvPr id="107" name="Connettore 2 106"/>
          <p:cNvCxnSpPr/>
          <p:nvPr/>
        </p:nvCxnSpPr>
        <p:spPr>
          <a:xfrm flipV="1">
            <a:off x="10899285" y="4873174"/>
            <a:ext cx="0" cy="726708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10301909" y="552962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</a:rPr>
              <a:t>Ch2-Am3</a:t>
            </a:r>
            <a:endParaRPr lang="it-IT" dirty="0">
              <a:solidFill>
                <a:srgbClr val="9933FF"/>
              </a:solidFill>
            </a:endParaRPr>
          </a:p>
        </p:txBody>
      </p:sp>
      <p:cxnSp>
        <p:nvCxnSpPr>
          <p:cNvPr id="109" name="Connettore 2 108"/>
          <p:cNvCxnSpPr/>
          <p:nvPr/>
        </p:nvCxnSpPr>
        <p:spPr>
          <a:xfrm>
            <a:off x="10636818" y="3713284"/>
            <a:ext cx="0" cy="8964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asellaDiTesto 109"/>
          <p:cNvSpPr txBox="1"/>
          <p:nvPr/>
        </p:nvSpPr>
        <p:spPr>
          <a:xfrm>
            <a:off x="9922145" y="3383404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Merged Beam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8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Phase Space plot </a:t>
            </a:r>
            <a:r>
              <a:rPr lang="it-IT" b="1" dirty="0" err="1" smtClean="0">
                <a:solidFill>
                  <a:srgbClr val="822433"/>
                </a:solidFill>
              </a:rPr>
              <a:t>at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smtClean="0">
                <a:solidFill>
                  <a:srgbClr val="822433"/>
                </a:solidFill>
              </a:rPr>
              <a:t>P7 </a:t>
            </a:r>
            <a:r>
              <a:rPr lang="it-IT" b="1" dirty="0" smtClean="0">
                <a:solidFill>
                  <a:srgbClr val="822433"/>
                </a:solidFill>
              </a:rPr>
              <a:t>(+19.1 </a:t>
            </a:r>
            <a:r>
              <a:rPr lang="it-IT" b="1" dirty="0">
                <a:solidFill>
                  <a:srgbClr val="822433"/>
                </a:solidFill>
              </a:rPr>
              <a:t>m) 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/>
              <p:cNvSpPr>
                <a:spLocks noGrp="1"/>
              </p:cNvSpPr>
              <p:nvPr>
                <p:ph idx="1"/>
              </p:nvPr>
            </p:nvSpPr>
            <p:spPr>
              <a:xfrm>
                <a:off x="427742" y="3665076"/>
                <a:ext cx="6320625" cy="2782105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The </a:t>
                </a:r>
                <a:r>
                  <a:rPr lang="it-IT" sz="2400" dirty="0">
                    <a:solidFill>
                      <a:srgbClr val="0033A0"/>
                    </a:solidFill>
                  </a:rPr>
                  <a:t>Circulating Beam goes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straight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  <a:p>
                <a:r>
                  <a:rPr lang="it-IT" sz="2400" dirty="0">
                    <a:solidFill>
                      <a:srgbClr val="0033A0"/>
                    </a:solidFill>
                  </a:rPr>
                  <a:t>The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Ch1-Am/VR3 Beam goes at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it-IT" sz="2400" dirty="0">
                    <a:solidFill>
                      <a:srgbClr val="0033A0"/>
                    </a:solidFill>
                  </a:rPr>
                  <a:t> </a:t>
                </a:r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Impacts Plane6 </a:t>
                </a:r>
                <a:r>
                  <a:rPr lang="it-IT" sz="2000" dirty="0">
                    <a:solidFill>
                      <a:schemeClr val="tx1"/>
                    </a:solidFill>
                  </a:rPr>
                  <a:t>in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27.1 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  <a:p>
                <a:r>
                  <a:rPr lang="it-IT" sz="2400" dirty="0">
                    <a:solidFill>
                      <a:srgbClr val="0033A0"/>
                    </a:solidFill>
                  </a:rPr>
                  <a:t>The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Ch2-Am3 Beam </a:t>
                </a:r>
                <a:r>
                  <a:rPr lang="it-IT" sz="2400" dirty="0">
                    <a:solidFill>
                      <a:srgbClr val="0033A0"/>
                    </a:solidFill>
                  </a:rPr>
                  <a:t>goes at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1.8 </m:t>
                    </m:r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Impacts Plane6 </a:t>
                </a:r>
                <a:r>
                  <a:rPr lang="it-IT" sz="2000" dirty="0">
                    <a:solidFill>
                      <a:schemeClr val="tx1"/>
                    </a:solidFill>
                  </a:rPr>
                  <a:t>in</a:t>
                </a:r>
                <a:r>
                  <a:rPr lang="it-IT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=34.8 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7742" y="3665076"/>
                <a:ext cx="6320625" cy="2782105"/>
              </a:xfrm>
              <a:blipFill>
                <a:blip r:embed="rId6"/>
                <a:stretch>
                  <a:fillRect l="-1254" t="-30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/>
          <p:cNvSpPr/>
          <p:nvPr/>
        </p:nvSpPr>
        <p:spPr>
          <a:xfrm>
            <a:off x="9413966" y="4161520"/>
            <a:ext cx="1593669" cy="1208982"/>
          </a:xfrm>
          <a:prstGeom prst="rect">
            <a:avLst/>
          </a:prstGeom>
          <a:solidFill>
            <a:srgbClr val="BFBFBF">
              <a:alpha val="25098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9582250" y="4869759"/>
            <a:ext cx="0" cy="659865"/>
          </a:xfrm>
          <a:prstGeom prst="straightConnector1">
            <a:avLst/>
          </a:prstGeom>
          <a:ln w="38100">
            <a:solidFill>
              <a:srgbClr val="8224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9062115" y="553446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H8 Beam</a:t>
            </a:r>
            <a:endParaRPr lang="it-IT" dirty="0">
              <a:solidFill>
                <a:srgbClr val="822433"/>
              </a:solidFill>
            </a:endParaRPr>
          </a:p>
        </p:txBody>
      </p:sp>
      <p:cxnSp>
        <p:nvCxnSpPr>
          <p:cNvPr id="107" name="Connettore 2 106"/>
          <p:cNvCxnSpPr/>
          <p:nvPr/>
        </p:nvCxnSpPr>
        <p:spPr>
          <a:xfrm flipV="1">
            <a:off x="10899285" y="4873174"/>
            <a:ext cx="0" cy="726708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10301909" y="552962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</a:rPr>
              <a:t>Ch2-Am3</a:t>
            </a:r>
            <a:endParaRPr lang="it-IT" dirty="0">
              <a:solidFill>
                <a:srgbClr val="9933FF"/>
              </a:solidFill>
            </a:endParaRPr>
          </a:p>
        </p:txBody>
      </p:sp>
      <p:cxnSp>
        <p:nvCxnSpPr>
          <p:cNvPr id="109" name="Connettore 2 108"/>
          <p:cNvCxnSpPr/>
          <p:nvPr/>
        </p:nvCxnSpPr>
        <p:spPr>
          <a:xfrm>
            <a:off x="10636818" y="3713284"/>
            <a:ext cx="0" cy="8964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asellaDiTesto 109"/>
          <p:cNvSpPr txBox="1"/>
          <p:nvPr/>
        </p:nvSpPr>
        <p:spPr>
          <a:xfrm>
            <a:off x="9922145" y="3383404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Merged Beam</a:t>
            </a:r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509" y="2600154"/>
            <a:ext cx="5316497" cy="3957437"/>
          </a:xfrm>
          <a:prstGeom prst="rect">
            <a:avLst/>
          </a:prstGeom>
        </p:spPr>
      </p:pic>
      <p:grpSp>
        <p:nvGrpSpPr>
          <p:cNvPr id="48" name="Gruppo 47"/>
          <p:cNvGrpSpPr/>
          <p:nvPr/>
        </p:nvGrpSpPr>
        <p:grpSpPr>
          <a:xfrm>
            <a:off x="211266" y="1578131"/>
            <a:ext cx="6712144" cy="2174605"/>
            <a:chOff x="2871900" y="2842449"/>
            <a:chExt cx="6712144" cy="2174605"/>
          </a:xfrm>
        </p:grpSpPr>
        <p:grpSp>
          <p:nvGrpSpPr>
            <p:cNvPr id="49" name="Gruppo 48"/>
            <p:cNvGrpSpPr/>
            <p:nvPr/>
          </p:nvGrpSpPr>
          <p:grpSpPr>
            <a:xfrm>
              <a:off x="2871900" y="2842449"/>
              <a:ext cx="6639258" cy="1819222"/>
              <a:chOff x="5342133" y="4292195"/>
              <a:chExt cx="6639258" cy="1819222"/>
            </a:xfrm>
          </p:grpSpPr>
          <p:sp>
            <p:nvSpPr>
              <p:cNvPr id="55" name="Arco a tutto sesto 54"/>
              <p:cNvSpPr/>
              <p:nvPr/>
            </p:nvSpPr>
            <p:spPr>
              <a:xfrm rot="423756">
                <a:off x="9833338" y="4399744"/>
                <a:ext cx="1200150" cy="1200150"/>
              </a:xfrm>
              <a:prstGeom prst="blockArc">
                <a:avLst>
                  <a:gd name="adj1" fmla="val 5440901"/>
                  <a:gd name="adj2" fmla="val 6818116"/>
                  <a:gd name="adj3" fmla="val 18114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6" name="Connettore 2 55"/>
              <p:cNvCxnSpPr/>
              <p:nvPr/>
            </p:nvCxnSpPr>
            <p:spPr>
              <a:xfrm>
                <a:off x="5483804" y="4740409"/>
                <a:ext cx="6497586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Arco a tutto sesto 56"/>
              <p:cNvSpPr/>
              <p:nvPr/>
            </p:nvSpPr>
            <p:spPr>
              <a:xfrm rot="10800000">
                <a:off x="5963347" y="4641368"/>
                <a:ext cx="1200150" cy="1200150"/>
              </a:xfrm>
              <a:prstGeom prst="blockArc">
                <a:avLst>
                  <a:gd name="adj1" fmla="val 5440901"/>
                  <a:gd name="adj2" fmla="val 6550060"/>
                  <a:gd name="adj3" fmla="val 18652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Arco a tutto sesto 57"/>
              <p:cNvSpPr/>
              <p:nvPr/>
            </p:nvSpPr>
            <p:spPr>
              <a:xfrm rot="10800000">
                <a:off x="8075853" y="4641368"/>
                <a:ext cx="1200150" cy="1200150"/>
              </a:xfrm>
              <a:prstGeom prst="blockArc">
                <a:avLst>
                  <a:gd name="adj1" fmla="val 5440901"/>
                  <a:gd name="adj2" fmla="val 7521718"/>
                  <a:gd name="adj3" fmla="val 18675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9" name="Connettore 2 58"/>
              <p:cNvCxnSpPr>
                <a:stCxn id="57" idx="1"/>
                <a:endCxn id="55" idx="1"/>
              </p:cNvCxnSpPr>
              <p:nvPr/>
            </p:nvCxnSpPr>
            <p:spPr>
              <a:xfrm>
                <a:off x="6723698" y="4780356"/>
                <a:ext cx="3458861" cy="64198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2 59"/>
              <p:cNvCxnSpPr>
                <a:endCxn id="55" idx="1"/>
              </p:cNvCxnSpPr>
              <p:nvPr/>
            </p:nvCxnSpPr>
            <p:spPr>
              <a:xfrm>
                <a:off x="8940563" y="4836883"/>
                <a:ext cx="1241996" cy="585457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2 60"/>
              <p:cNvCxnSpPr>
                <a:stCxn id="55" idx="0"/>
              </p:cNvCxnSpPr>
              <p:nvPr/>
            </p:nvCxnSpPr>
            <p:spPr>
              <a:xfrm>
                <a:off x="10367199" y="5486715"/>
                <a:ext cx="1509416" cy="248297"/>
              </a:xfrm>
              <a:prstGeom prst="straightConnector1">
                <a:avLst/>
              </a:prstGeom>
              <a:ln w="57150"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61"/>
              <p:cNvSpPr txBox="1"/>
              <p:nvPr/>
            </p:nvSpPr>
            <p:spPr>
              <a:xfrm>
                <a:off x="6424374" y="4306382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Cry1</a:t>
                </a:r>
                <a:endParaRPr lang="it-IT" dirty="0"/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8502205" y="4292195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Cry2</a:t>
                </a:r>
                <a:endParaRPr lang="it-IT" dirty="0"/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9937328" y="5557277"/>
                <a:ext cx="61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Cry3</a:t>
                </a:r>
                <a:endParaRPr lang="it-IT" dirty="0"/>
              </a:p>
            </p:txBody>
          </p:sp>
          <p:sp>
            <p:nvSpPr>
              <p:cNvPr id="65" name="Rettangolo 64"/>
              <p:cNvSpPr/>
              <p:nvPr/>
            </p:nvSpPr>
            <p:spPr>
              <a:xfrm>
                <a:off x="11478070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6" name="Rettangolo 65"/>
              <p:cNvSpPr/>
              <p:nvPr/>
            </p:nvSpPr>
            <p:spPr>
              <a:xfrm>
                <a:off x="10634705" y="4466422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7" name="Rettangolo 66"/>
              <p:cNvSpPr/>
              <p:nvPr/>
            </p:nvSpPr>
            <p:spPr>
              <a:xfrm>
                <a:off x="9556532" y="4466421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8" name="Rettangolo 67"/>
              <p:cNvSpPr/>
              <p:nvPr/>
            </p:nvSpPr>
            <p:spPr>
              <a:xfrm>
                <a:off x="9171842" y="4466420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8438666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7233986" y="4475634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6307540" y="4466419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2" name="Rettangolo 71"/>
              <p:cNvSpPr/>
              <p:nvPr/>
            </p:nvSpPr>
            <p:spPr>
              <a:xfrm>
                <a:off x="5675525" y="4466418"/>
                <a:ext cx="45719" cy="13750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73" name="Connettore 2 72"/>
              <p:cNvCxnSpPr/>
              <p:nvPr/>
            </p:nvCxnSpPr>
            <p:spPr>
              <a:xfrm>
                <a:off x="10340275" y="5495537"/>
                <a:ext cx="1241996" cy="585457"/>
              </a:xfrm>
              <a:prstGeom prst="straightConnector1">
                <a:avLst/>
              </a:prstGeom>
              <a:ln w="19050">
                <a:solidFill>
                  <a:srgbClr val="99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asellaDiTesto 73"/>
              <p:cNvSpPr txBox="1"/>
              <p:nvPr/>
            </p:nvSpPr>
            <p:spPr>
              <a:xfrm>
                <a:off x="5342133" y="5803640"/>
                <a:ext cx="6639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-13.1        -8.1               -7.9                          -0.5           +0.5   +5.0                  +10.1            +19.1    </a:t>
                </a:r>
                <a:endParaRPr lang="it-IT" sz="1400" dirty="0"/>
              </a:p>
            </p:txBody>
          </p:sp>
        </p:grpSp>
        <p:sp>
          <p:nvSpPr>
            <p:cNvPr id="50" name="CasellaDiTesto 49"/>
            <p:cNvSpPr txBox="1"/>
            <p:nvPr/>
          </p:nvSpPr>
          <p:spPr>
            <a:xfrm>
              <a:off x="7132018" y="2948030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H8 Beam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5076978" y="3584757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Ch1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7149060" y="3504582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00B050"/>
                  </a:solidFill>
                </a:rPr>
                <a:t>Ch2</a:t>
              </a:r>
              <a:endParaRPr lang="it-IT" sz="1400" dirty="0">
                <a:solidFill>
                  <a:srgbClr val="00B050"/>
                </a:solidFill>
              </a:endParaRPr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8226697" y="3814452"/>
              <a:ext cx="7562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0000FF"/>
                  </a:solidFill>
                </a:rPr>
                <a:t>Merged</a:t>
              </a:r>
              <a:endParaRPr lang="it-IT" sz="1400" dirty="0">
                <a:solidFill>
                  <a:srgbClr val="0000FF"/>
                </a:solidFill>
              </a:endParaRP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8724513" y="4709277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9933FF"/>
                  </a:solidFill>
                </a:rPr>
                <a:t>Ch2-Am3</a:t>
              </a:r>
              <a:endParaRPr lang="it-IT" sz="1400" dirty="0">
                <a:solidFill>
                  <a:srgbClr val="9933FF"/>
                </a:solidFill>
              </a:endParaRPr>
            </a:p>
          </p:txBody>
        </p:sp>
      </p:grpSp>
      <p:sp>
        <p:nvSpPr>
          <p:cNvPr id="75" name="Rettangolo 74"/>
          <p:cNvSpPr/>
          <p:nvPr/>
        </p:nvSpPr>
        <p:spPr>
          <a:xfrm>
            <a:off x="9257029" y="3009710"/>
            <a:ext cx="1832650" cy="3200091"/>
          </a:xfrm>
          <a:prstGeom prst="rect">
            <a:avLst/>
          </a:prstGeom>
          <a:solidFill>
            <a:srgbClr val="BFBFBF">
              <a:alpha val="25098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9266292" y="513456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H8 Beam</a:t>
            </a:r>
            <a:endParaRPr lang="it-IT" dirty="0">
              <a:solidFill>
                <a:srgbClr val="822433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10013237" y="318226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</a:rPr>
              <a:t>Ch2-Am3</a:t>
            </a:r>
            <a:endParaRPr lang="it-IT" dirty="0">
              <a:solidFill>
                <a:srgbClr val="9933FF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9062115" y="3815540"/>
            <a:ext cx="1477067" cy="345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32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Phase Space plot </a:t>
            </a:r>
            <a:r>
              <a:rPr lang="it-IT" b="1" dirty="0" err="1" smtClean="0">
                <a:solidFill>
                  <a:srgbClr val="822433"/>
                </a:solidFill>
              </a:rPr>
              <a:t>at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smtClean="0">
                <a:solidFill>
                  <a:srgbClr val="822433"/>
                </a:solidFill>
              </a:rPr>
              <a:t>P7 (+</a:t>
            </a:r>
            <a:r>
              <a:rPr lang="it-IT" b="1" dirty="0" smtClean="0">
                <a:solidFill>
                  <a:srgbClr val="822433"/>
                </a:solidFill>
              </a:rPr>
              <a:t>19.1 </a:t>
            </a:r>
            <a:r>
              <a:rPr lang="it-IT" b="1" dirty="0">
                <a:solidFill>
                  <a:srgbClr val="822433"/>
                </a:solidFill>
              </a:rPr>
              <a:t>m) 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32" y="1966466"/>
            <a:ext cx="5709988" cy="4250340"/>
          </a:xfrm>
          <a:prstGeom prst="rect">
            <a:avLst/>
          </a:prstGeom>
        </p:spPr>
      </p:pic>
      <p:pic>
        <p:nvPicPr>
          <p:cNvPr id="79" name="Immagin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456" y="1948760"/>
            <a:ext cx="5708024" cy="4268046"/>
          </a:xfrm>
          <a:prstGeom prst="rect">
            <a:avLst/>
          </a:prstGeom>
        </p:spPr>
      </p:pic>
      <p:sp>
        <p:nvSpPr>
          <p:cNvPr id="80" name="CasellaDiTesto 79"/>
          <p:cNvSpPr txBox="1"/>
          <p:nvPr/>
        </p:nvSpPr>
        <p:spPr>
          <a:xfrm rot="19137027">
            <a:off x="3545335" y="345340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Dch2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1" name="CasellaDiTesto 80"/>
          <p:cNvSpPr txBox="1"/>
          <p:nvPr/>
        </p:nvSpPr>
        <p:spPr>
          <a:xfrm rot="17626651">
            <a:off x="4371481" y="315690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Dch3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2" name="CasellaDiTesto 81"/>
          <p:cNvSpPr txBox="1"/>
          <p:nvPr/>
        </p:nvSpPr>
        <p:spPr>
          <a:xfrm rot="19550584">
            <a:off x="3400430" y="408284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Dch1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3836037" y="4400721"/>
            <a:ext cx="68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VR3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 rot="1216483">
            <a:off x="4121118" y="3697572"/>
            <a:ext cx="177728" cy="79600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5" name="Ovale 84"/>
          <p:cNvSpPr/>
          <p:nvPr/>
        </p:nvSpPr>
        <p:spPr>
          <a:xfrm rot="3572136">
            <a:off x="2196571" y="4477839"/>
            <a:ext cx="203473" cy="123968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6" name="Ovale 85"/>
          <p:cNvSpPr/>
          <p:nvPr/>
        </p:nvSpPr>
        <p:spPr>
          <a:xfrm rot="2852735">
            <a:off x="2321417" y="4548725"/>
            <a:ext cx="188577" cy="141220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2093082" y="5465659"/>
            <a:ext cx="68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VR2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1460955" y="4835529"/>
            <a:ext cx="68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VR1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33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Phase Space plot </a:t>
            </a:r>
            <a:r>
              <a:rPr lang="it-IT" b="1" dirty="0" err="1" smtClean="0">
                <a:solidFill>
                  <a:srgbClr val="822433"/>
                </a:solidFill>
              </a:rPr>
              <a:t>at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different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>
                <a:solidFill>
                  <a:srgbClr val="822433"/>
                </a:solidFill>
              </a:rPr>
              <a:t>P</a:t>
            </a:r>
            <a:r>
              <a:rPr lang="it-IT" b="1" dirty="0" err="1" smtClean="0">
                <a:solidFill>
                  <a:srgbClr val="822433"/>
                </a:solidFill>
              </a:rPr>
              <a:t>lanes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498599" y="6475036"/>
            <a:ext cx="112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33/b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8" y="1455183"/>
            <a:ext cx="6360460" cy="48745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607" y="2249925"/>
            <a:ext cx="5067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822433"/>
                </a:solidFill>
              </a:rPr>
              <a:t>Angular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distributions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at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different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Planes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498599" y="6475036"/>
            <a:ext cx="112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33/b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81" y="1426395"/>
            <a:ext cx="6472074" cy="51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822433"/>
                </a:solidFill>
              </a:rPr>
              <a:t>Recovery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Strategies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498599" y="6475036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33/c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0" y="1753344"/>
            <a:ext cx="6480000" cy="19042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90" y="3946541"/>
            <a:ext cx="6480000" cy="20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Coherent </a:t>
            </a:r>
            <a:r>
              <a:rPr lang="it-IT" b="1" dirty="0">
                <a:solidFill>
                  <a:srgbClr val="822433"/>
                </a:solidFill>
              </a:rPr>
              <a:t>p</a:t>
            </a:r>
            <a:r>
              <a:rPr lang="it-IT" b="1" dirty="0" smtClean="0">
                <a:solidFill>
                  <a:srgbClr val="822433"/>
                </a:solidFill>
              </a:rPr>
              <a:t>rocesses </a:t>
            </a:r>
            <a:r>
              <a:rPr lang="it-IT" b="1" dirty="0">
                <a:solidFill>
                  <a:srgbClr val="822433"/>
                </a:solidFill>
              </a:rPr>
              <a:t>in bent </a:t>
            </a:r>
            <a:r>
              <a:rPr lang="it-IT" b="1" dirty="0" smtClean="0">
                <a:solidFill>
                  <a:srgbClr val="822433"/>
                </a:solidFill>
              </a:rPr>
              <a:t>crystals (1/2)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76250"/>
                <a:ext cx="7834802" cy="4885509"/>
              </a:xfrm>
            </p:spPr>
            <p:txBody>
              <a:bodyPr>
                <a:normAutofit/>
              </a:bodyPr>
              <a:lstStyle/>
              <a:p>
                <a:r>
                  <a:rPr lang="it-IT" altLang="it-IT" sz="2400" dirty="0" smtClean="0">
                    <a:solidFill>
                      <a:srgbClr val="0033A0"/>
                    </a:solidFill>
                  </a:rPr>
                  <a:t>A </a:t>
                </a:r>
                <a:r>
                  <a:rPr lang="it-IT" altLang="it-IT" sz="2400" dirty="0">
                    <a:solidFill>
                      <a:srgbClr val="0033A0"/>
                    </a:solidFill>
                  </a:rPr>
                  <a:t>particle impinging on a crystal </a:t>
                </a:r>
                <a:r>
                  <a:rPr lang="it-IT" altLang="it-IT" sz="2400" dirty="0" smtClean="0">
                    <a:solidFill>
                      <a:srgbClr val="0033A0"/>
                    </a:solidFill>
                  </a:rPr>
                  <a:t>behaves differently </a:t>
                </a:r>
                <a:r>
                  <a:rPr lang="it-IT" altLang="it-IT" sz="2400" dirty="0">
                    <a:solidFill>
                      <a:srgbClr val="0033A0"/>
                    </a:solidFill>
                  </a:rPr>
                  <a:t>depending on its alignement wrt crystal structure</a:t>
                </a:r>
              </a:p>
              <a:p>
                <a:pPr lvl="1"/>
                <a:r>
                  <a:rPr lang="it-IT" altLang="it-IT" sz="2000" dirty="0" smtClean="0">
                    <a:solidFill>
                      <a:srgbClr val="FF0000"/>
                    </a:solidFill>
                  </a:rPr>
                  <a:t>Amorphous</a:t>
                </a:r>
                <a:r>
                  <a:rPr lang="it-IT" altLang="it-IT" sz="2000" dirty="0"/>
                  <a:t> </a:t>
                </a:r>
                <a:r>
                  <a:rPr lang="it-IT" altLang="it-IT" sz="2000" dirty="0" smtClean="0"/>
                  <a:t>or </a:t>
                </a:r>
                <a:r>
                  <a:rPr lang="it-IT" altLang="it-IT" sz="2000" dirty="0" smtClean="0">
                    <a:solidFill>
                      <a:srgbClr val="00B050"/>
                    </a:solidFill>
                  </a:rPr>
                  <a:t>Coherent</a:t>
                </a:r>
                <a:r>
                  <a:rPr lang="it-IT" altLang="it-IT" sz="2000" dirty="0" smtClean="0"/>
                  <a:t> Behaviour</a:t>
                </a:r>
              </a:p>
              <a:p>
                <a:pPr lvl="1"/>
                <a:endParaRPr lang="it-IT" altLang="it-IT" sz="2400" dirty="0" smtClean="0">
                  <a:solidFill>
                    <a:srgbClr val="0033A0"/>
                  </a:solidFill>
                </a:endParaRPr>
              </a:p>
              <a:p>
                <a:r>
                  <a:rPr lang="it-IT" altLang="it-IT" sz="2400" dirty="0" smtClean="0">
                    <a:solidFill>
                      <a:srgbClr val="0033A0"/>
                    </a:solidFill>
                  </a:rPr>
                  <a:t>Particle aligned </a:t>
                </a:r>
                <a:r>
                  <a:rPr lang="it-IT" altLang="it-IT" sz="2400" dirty="0">
                    <a:solidFill>
                      <a:srgbClr val="0033A0"/>
                    </a:solidFill>
                  </a:rPr>
                  <a:t>with the crystal </a:t>
                </a:r>
                <a:r>
                  <a:rPr lang="it-IT" altLang="it-IT" sz="2400" dirty="0" smtClean="0">
                    <a:solidFill>
                      <a:srgbClr val="0033A0"/>
                    </a:solidFill>
                  </a:rPr>
                  <a:t>planes </a:t>
                </a:r>
              </a:p>
              <a:p>
                <a:pPr lvl="1"/>
                <a:r>
                  <a:rPr lang="it-IT" sz="1800" dirty="0" smtClean="0">
                    <a:solidFill>
                      <a:schemeClr val="tx1"/>
                    </a:solidFill>
                  </a:rPr>
                  <a:t>Critical </a:t>
                </a:r>
                <a:r>
                  <a:rPr lang="it-IT" sz="1800" dirty="0">
                    <a:solidFill>
                      <a:schemeClr val="tx1"/>
                    </a:solidFill>
                  </a:rPr>
                  <a:t>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altLang="it-IT" sz="2000" dirty="0" smtClean="0">
                    <a:solidFill>
                      <a:schemeClr val="tx1"/>
                    </a:solidFill>
                  </a:rPr>
                  <a:t> for Channeling</a:t>
                </a:r>
              </a:p>
              <a:p>
                <a:pPr lvl="1"/>
                <a:r>
                  <a:rPr lang="it-IT" altLang="it-IT" sz="2000" dirty="0" smtClean="0">
                    <a:solidFill>
                      <a:schemeClr val="tx1"/>
                    </a:solidFill>
                  </a:rPr>
                  <a:t>capture inside </a:t>
                </a:r>
                <a:r>
                  <a:rPr lang="it-IT" altLang="it-IT" sz="2000" dirty="0">
                    <a:solidFill>
                      <a:schemeClr val="tx1"/>
                    </a:solidFill>
                  </a:rPr>
                  <a:t>the </a:t>
                </a:r>
                <a:r>
                  <a:rPr lang="it-IT" altLang="it-IT" sz="2000" dirty="0" smtClean="0">
                    <a:solidFill>
                      <a:schemeClr val="tx1"/>
                    </a:solidFill>
                  </a:rPr>
                  <a:t>tunnel if </a:t>
                </a:r>
                <a:r>
                  <a:rPr lang="it-IT" altLang="it-IT" sz="2000" dirty="0" err="1" smtClean="0">
                    <a:solidFill>
                      <a:schemeClr val="tx1"/>
                    </a:solidFill>
                  </a:rPr>
                  <a:t>particle</a:t>
                </a:r>
                <a:r>
                  <a:rPr lang="it-IT" altLang="it-IT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altLang="it-IT" sz="2000" dirty="0" err="1" smtClean="0">
                    <a:solidFill>
                      <a:schemeClr val="tx1"/>
                    </a:solidFill>
                  </a:rPr>
                  <a:t>impacts</a:t>
                </a:r>
                <a:r>
                  <a:rPr lang="it-IT" altLang="it-IT" sz="2000" dirty="0" smtClean="0">
                    <a:solidFill>
                      <a:schemeClr val="tx1"/>
                    </a:solidFill>
                  </a:rPr>
                  <a:t> Cry with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0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000" dirty="0" smtClean="0"/>
              </a:p>
              <a:p>
                <a:pPr lvl="1"/>
                <a:endParaRPr lang="it-IT" altLang="it-IT" sz="2000" dirty="0" smtClean="0"/>
              </a:p>
              <a:p>
                <a:r>
                  <a:rPr lang="it-IT" altLang="it-IT" sz="2400" dirty="0" smtClean="0">
                    <a:solidFill>
                      <a:srgbClr val="0033A0"/>
                    </a:solidFill>
                  </a:rPr>
                  <a:t>Bent crystal </a:t>
                </a:r>
                <a14:m>
                  <m:oMath xmlns:m="http://schemas.openxmlformats.org/officeDocument/2006/math">
                    <m:r>
                      <a:rPr lang="it-IT" alt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altLang="it-IT" sz="2400" dirty="0" smtClean="0">
                    <a:solidFill>
                      <a:srgbClr val="0033A0"/>
                    </a:solidFill>
                  </a:rPr>
                  <a:t> Particle deflection</a:t>
                </a:r>
              </a:p>
              <a:p>
                <a:r>
                  <a:rPr lang="it-IT" altLang="it-IT" sz="2400" dirty="0" smtClean="0">
                    <a:solidFill>
                      <a:srgbClr val="0033A0"/>
                    </a:solidFill>
                  </a:rPr>
                  <a:t>If the particle leaves the Channeling condition</a:t>
                </a:r>
              </a:p>
              <a:p>
                <a:pPr lvl="1"/>
                <a:r>
                  <a:rPr lang="it-IT" altLang="it-IT" sz="2000" dirty="0" smtClean="0">
                    <a:solidFill>
                      <a:srgbClr val="FD852D"/>
                    </a:solidFill>
                  </a:rPr>
                  <a:t>Dechanneling</a:t>
                </a:r>
              </a:p>
              <a:p>
                <a:pPr marL="514350" indent="-514350">
                  <a:buAutoNum type="arabicParenR"/>
                </a:pPr>
                <a:endParaRPr lang="it-IT" sz="2400" dirty="0" smtClean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76250"/>
                <a:ext cx="7834802" cy="4885509"/>
              </a:xfrm>
              <a:blipFill>
                <a:blip r:embed="rId2"/>
                <a:stretch>
                  <a:fillRect l="-1011" t="-17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0" name="Gruppo 169"/>
          <p:cNvGrpSpPr/>
          <p:nvPr/>
        </p:nvGrpSpPr>
        <p:grpSpPr>
          <a:xfrm>
            <a:off x="8460007" y="1602565"/>
            <a:ext cx="2394857" cy="1004498"/>
            <a:chOff x="8755324" y="1831516"/>
            <a:chExt cx="2394857" cy="1004498"/>
          </a:xfrm>
        </p:grpSpPr>
        <p:grpSp>
          <p:nvGrpSpPr>
            <p:cNvPr id="35" name="Gruppo 34"/>
            <p:cNvGrpSpPr/>
            <p:nvPr/>
          </p:nvGrpSpPr>
          <p:grpSpPr>
            <a:xfrm>
              <a:off x="9270092" y="1875609"/>
              <a:ext cx="1267272" cy="960405"/>
              <a:chOff x="2573208" y="3176430"/>
              <a:chExt cx="1998792" cy="1514789"/>
            </a:xfrm>
          </p:grpSpPr>
          <p:sp>
            <p:nvSpPr>
              <p:cNvPr id="10" name="Ovale 9"/>
              <p:cNvSpPr/>
              <p:nvPr/>
            </p:nvSpPr>
            <p:spPr>
              <a:xfrm>
                <a:off x="2573208" y="3176431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3028341" y="317643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>
              <a:xfrm>
                <a:off x="3484332" y="3183094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3" name="Ovale 12"/>
              <p:cNvSpPr/>
              <p:nvPr/>
            </p:nvSpPr>
            <p:spPr>
              <a:xfrm>
                <a:off x="3943655" y="3183094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4" name="Ovale 13"/>
              <p:cNvSpPr/>
              <p:nvPr/>
            </p:nvSpPr>
            <p:spPr>
              <a:xfrm>
                <a:off x="4410097" y="3185378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2573208" y="3509418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6" name="Ovale 15"/>
              <p:cNvSpPr/>
              <p:nvPr/>
            </p:nvSpPr>
            <p:spPr>
              <a:xfrm>
                <a:off x="3028341" y="3509417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3484332" y="3516081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943655" y="3516081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>
              <a:xfrm>
                <a:off x="4410097" y="3518365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2573208" y="4515307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3028341" y="4515306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3484332" y="452197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3943655" y="452197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4410097" y="4524254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5" name="Ovale 24"/>
              <p:cNvSpPr/>
              <p:nvPr/>
            </p:nvSpPr>
            <p:spPr>
              <a:xfrm>
                <a:off x="2573208" y="384615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6" name="Ovale 25"/>
              <p:cNvSpPr/>
              <p:nvPr/>
            </p:nvSpPr>
            <p:spPr>
              <a:xfrm>
                <a:off x="3028341" y="3846149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7" name="Ovale 26"/>
              <p:cNvSpPr/>
              <p:nvPr/>
            </p:nvSpPr>
            <p:spPr>
              <a:xfrm>
                <a:off x="3484332" y="3852813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3943655" y="3852813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29" name="Ovale 28"/>
              <p:cNvSpPr/>
              <p:nvPr/>
            </p:nvSpPr>
            <p:spPr>
              <a:xfrm>
                <a:off x="4410097" y="3855097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2573208" y="4179137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31" name="Ovale 30"/>
              <p:cNvSpPr/>
              <p:nvPr/>
            </p:nvSpPr>
            <p:spPr>
              <a:xfrm>
                <a:off x="3028341" y="4179136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3484332" y="418580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3943655" y="4185800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4410097" y="4188084"/>
                <a:ext cx="161903" cy="166965"/>
              </a:xfrm>
              <a:prstGeom prst="ellipse">
                <a:avLst/>
              </a:prstGeom>
              <a:solidFill>
                <a:srgbClr val="002A48"/>
              </a:solidFill>
              <a:ln>
                <a:solidFill>
                  <a:srgbClr val="002A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66FF66"/>
                  </a:solidFill>
                </a:endParaRPr>
              </a:p>
            </p:txBody>
          </p:sp>
        </p:grpSp>
        <p:cxnSp>
          <p:nvCxnSpPr>
            <p:cNvPr id="37" name="Connettore 2 36"/>
            <p:cNvCxnSpPr/>
            <p:nvPr/>
          </p:nvCxnSpPr>
          <p:spPr>
            <a:xfrm flipV="1">
              <a:off x="8755324" y="1831516"/>
              <a:ext cx="2394857" cy="8928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flipV="1">
              <a:off x="8848294" y="2219948"/>
              <a:ext cx="2151017" cy="5729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uppo 139"/>
          <p:cNvGrpSpPr/>
          <p:nvPr/>
        </p:nvGrpSpPr>
        <p:grpSpPr>
          <a:xfrm>
            <a:off x="7951143" y="5031963"/>
            <a:ext cx="3167916" cy="3652072"/>
            <a:chOff x="8394577" y="3192606"/>
            <a:chExt cx="3167916" cy="3652072"/>
          </a:xfrm>
        </p:grpSpPr>
        <p:cxnSp>
          <p:nvCxnSpPr>
            <p:cNvPr id="76" name="Connettore 2 75"/>
            <p:cNvCxnSpPr/>
            <p:nvPr/>
          </p:nvCxnSpPr>
          <p:spPr>
            <a:xfrm flipV="1">
              <a:off x="9233905" y="3227638"/>
              <a:ext cx="1183574" cy="1423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uppo 74"/>
            <p:cNvGrpSpPr/>
            <p:nvPr/>
          </p:nvGrpSpPr>
          <p:grpSpPr>
            <a:xfrm rot="20005410">
              <a:off x="9274128" y="3192606"/>
              <a:ext cx="1712711" cy="1205435"/>
              <a:chOff x="8958371" y="964495"/>
              <a:chExt cx="2770749" cy="1950100"/>
            </a:xfrm>
            <a:solidFill>
              <a:srgbClr val="002A48"/>
            </a:solidFill>
          </p:grpSpPr>
          <p:grpSp>
            <p:nvGrpSpPr>
              <p:cNvPr id="45" name="Gruppo 44"/>
              <p:cNvGrpSpPr/>
              <p:nvPr/>
            </p:nvGrpSpPr>
            <p:grpSpPr>
              <a:xfrm>
                <a:off x="8958371" y="964495"/>
                <a:ext cx="161903" cy="1464529"/>
                <a:chOff x="8345596" y="696189"/>
                <a:chExt cx="161903" cy="1464529"/>
              </a:xfrm>
              <a:grpFill/>
            </p:grpSpPr>
            <p:sp>
              <p:nvSpPr>
                <p:cNvPr id="46" name="Ovale 45"/>
                <p:cNvSpPr/>
                <p:nvPr/>
              </p:nvSpPr>
              <p:spPr>
                <a:xfrm>
                  <a:off x="8345596" y="696189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47" name="Ovale 46"/>
                <p:cNvSpPr/>
                <p:nvPr/>
              </p:nvSpPr>
              <p:spPr>
                <a:xfrm>
                  <a:off x="8345596" y="199375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48" name="Ovale 47"/>
                <p:cNvSpPr/>
                <p:nvPr/>
              </p:nvSpPr>
              <p:spPr>
                <a:xfrm>
                  <a:off x="8345596" y="131941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49" name="Ovale 48"/>
                <p:cNvSpPr/>
                <p:nvPr/>
              </p:nvSpPr>
              <p:spPr>
                <a:xfrm>
                  <a:off x="8345596" y="1662966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0" name="Ovale 49"/>
                <p:cNvSpPr/>
                <p:nvPr/>
              </p:nvSpPr>
              <p:spPr>
                <a:xfrm>
                  <a:off x="8345596" y="1021036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</p:grpSp>
          <p:grpSp>
            <p:nvGrpSpPr>
              <p:cNvPr id="51" name="Gruppo 50"/>
              <p:cNvGrpSpPr/>
              <p:nvPr/>
            </p:nvGrpSpPr>
            <p:grpSpPr>
              <a:xfrm rot="900000">
                <a:off x="9545878" y="1043978"/>
                <a:ext cx="161903" cy="1464529"/>
                <a:chOff x="6382195" y="937553"/>
                <a:chExt cx="161903" cy="1464529"/>
              </a:xfrm>
              <a:grpFill/>
            </p:grpSpPr>
            <p:sp>
              <p:nvSpPr>
                <p:cNvPr id="52" name="Ovale 51"/>
                <p:cNvSpPr/>
                <p:nvPr/>
              </p:nvSpPr>
              <p:spPr>
                <a:xfrm>
                  <a:off x="6382195" y="93755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3" name="Ovale 52"/>
                <p:cNvSpPr/>
                <p:nvPr/>
              </p:nvSpPr>
              <p:spPr>
                <a:xfrm>
                  <a:off x="6382195" y="223511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4" name="Ovale 53"/>
                <p:cNvSpPr/>
                <p:nvPr/>
              </p:nvSpPr>
              <p:spPr>
                <a:xfrm>
                  <a:off x="6382195" y="156077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5" name="Ovale 54"/>
                <p:cNvSpPr/>
                <p:nvPr/>
              </p:nvSpPr>
              <p:spPr>
                <a:xfrm>
                  <a:off x="6382195" y="190433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6" name="Ovale 55"/>
                <p:cNvSpPr/>
                <p:nvPr/>
              </p:nvSpPr>
              <p:spPr>
                <a:xfrm>
                  <a:off x="6382195" y="126240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</p:grpSp>
          <p:grpSp>
            <p:nvGrpSpPr>
              <p:cNvPr id="57" name="Gruppo 56"/>
              <p:cNvGrpSpPr/>
              <p:nvPr/>
            </p:nvGrpSpPr>
            <p:grpSpPr>
              <a:xfrm rot="1800000">
                <a:off x="10085651" y="1255343"/>
                <a:ext cx="161903" cy="1464529"/>
                <a:chOff x="6382195" y="937553"/>
                <a:chExt cx="161903" cy="1464529"/>
              </a:xfrm>
              <a:grpFill/>
            </p:grpSpPr>
            <p:sp>
              <p:nvSpPr>
                <p:cNvPr id="58" name="Ovale 57"/>
                <p:cNvSpPr/>
                <p:nvPr/>
              </p:nvSpPr>
              <p:spPr>
                <a:xfrm>
                  <a:off x="6382195" y="93755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59" name="Ovale 58"/>
                <p:cNvSpPr/>
                <p:nvPr/>
              </p:nvSpPr>
              <p:spPr>
                <a:xfrm>
                  <a:off x="6382195" y="223511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0" name="Ovale 59"/>
                <p:cNvSpPr/>
                <p:nvPr/>
              </p:nvSpPr>
              <p:spPr>
                <a:xfrm>
                  <a:off x="6382195" y="156077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1" name="Ovale 60"/>
                <p:cNvSpPr/>
                <p:nvPr/>
              </p:nvSpPr>
              <p:spPr>
                <a:xfrm>
                  <a:off x="6382195" y="190433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2" name="Ovale 61"/>
                <p:cNvSpPr/>
                <p:nvPr/>
              </p:nvSpPr>
              <p:spPr>
                <a:xfrm>
                  <a:off x="6382195" y="126240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</p:grpSp>
          <p:grpSp>
            <p:nvGrpSpPr>
              <p:cNvPr id="63" name="Gruppo 62"/>
              <p:cNvGrpSpPr/>
              <p:nvPr/>
            </p:nvGrpSpPr>
            <p:grpSpPr>
              <a:xfrm rot="2700000">
                <a:off x="10551776" y="1637041"/>
                <a:ext cx="161903" cy="1464529"/>
                <a:chOff x="6382195" y="937553"/>
                <a:chExt cx="161903" cy="1464529"/>
              </a:xfrm>
              <a:grpFill/>
            </p:grpSpPr>
            <p:sp>
              <p:nvSpPr>
                <p:cNvPr id="64" name="Ovale 63"/>
                <p:cNvSpPr/>
                <p:nvPr/>
              </p:nvSpPr>
              <p:spPr>
                <a:xfrm>
                  <a:off x="6382195" y="93755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5" name="Ovale 64"/>
                <p:cNvSpPr/>
                <p:nvPr/>
              </p:nvSpPr>
              <p:spPr>
                <a:xfrm>
                  <a:off x="6382195" y="223511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6" name="Ovale 65"/>
                <p:cNvSpPr/>
                <p:nvPr/>
              </p:nvSpPr>
              <p:spPr>
                <a:xfrm>
                  <a:off x="6382195" y="1560777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7" name="Ovale 66"/>
                <p:cNvSpPr/>
                <p:nvPr/>
              </p:nvSpPr>
              <p:spPr>
                <a:xfrm>
                  <a:off x="6382195" y="190433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68" name="Ovale 67"/>
                <p:cNvSpPr/>
                <p:nvPr/>
              </p:nvSpPr>
              <p:spPr>
                <a:xfrm>
                  <a:off x="6382195" y="1262400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</p:grpSp>
          <p:grpSp>
            <p:nvGrpSpPr>
              <p:cNvPr id="69" name="Gruppo 68"/>
              <p:cNvGrpSpPr/>
              <p:nvPr/>
            </p:nvGrpSpPr>
            <p:grpSpPr>
              <a:xfrm rot="3600000">
                <a:off x="10915904" y="2101379"/>
                <a:ext cx="161903" cy="1464529"/>
                <a:chOff x="8345596" y="696189"/>
                <a:chExt cx="161903" cy="1464529"/>
              </a:xfrm>
              <a:grpFill/>
            </p:grpSpPr>
            <p:sp>
              <p:nvSpPr>
                <p:cNvPr id="70" name="Ovale 69"/>
                <p:cNvSpPr/>
                <p:nvPr/>
              </p:nvSpPr>
              <p:spPr>
                <a:xfrm>
                  <a:off x="8345596" y="696189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71" name="Ovale 70"/>
                <p:cNvSpPr/>
                <p:nvPr/>
              </p:nvSpPr>
              <p:spPr>
                <a:xfrm>
                  <a:off x="8345596" y="199375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72" name="Ovale 71"/>
                <p:cNvSpPr/>
                <p:nvPr/>
              </p:nvSpPr>
              <p:spPr>
                <a:xfrm>
                  <a:off x="8345596" y="1319413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73" name="Ovale 72"/>
                <p:cNvSpPr/>
                <p:nvPr/>
              </p:nvSpPr>
              <p:spPr>
                <a:xfrm>
                  <a:off x="8345596" y="1662966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  <p:sp>
              <p:nvSpPr>
                <p:cNvPr id="74" name="Ovale 73"/>
                <p:cNvSpPr/>
                <p:nvPr/>
              </p:nvSpPr>
              <p:spPr>
                <a:xfrm>
                  <a:off x="8345596" y="1021036"/>
                  <a:ext cx="161903" cy="166965"/>
                </a:xfrm>
                <a:prstGeom prst="ellipse">
                  <a:avLst/>
                </a:prstGeom>
                <a:grpFill/>
                <a:ln>
                  <a:solidFill>
                    <a:srgbClr val="002A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rgbClr val="66FF66"/>
                    </a:solidFill>
                  </a:endParaRPr>
                </a:p>
              </p:txBody>
            </p:sp>
          </p:grpSp>
        </p:grpSp>
        <p:cxnSp>
          <p:nvCxnSpPr>
            <p:cNvPr id="80" name="Connettore 2 79"/>
            <p:cNvCxnSpPr/>
            <p:nvPr/>
          </p:nvCxnSpPr>
          <p:spPr>
            <a:xfrm flipV="1">
              <a:off x="8688674" y="3949424"/>
              <a:ext cx="545231" cy="3177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o 86"/>
            <p:cNvSpPr/>
            <p:nvPr/>
          </p:nvSpPr>
          <p:spPr>
            <a:xfrm rot="506311">
              <a:off x="8394577" y="3781994"/>
              <a:ext cx="3167916" cy="3062684"/>
            </a:xfrm>
            <a:prstGeom prst="arc">
              <a:avLst>
                <a:gd name="adj1" fmla="val 13958831"/>
                <a:gd name="adj2" fmla="val 17672659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90" name="Connettore 2 89"/>
            <p:cNvCxnSpPr/>
            <p:nvPr/>
          </p:nvCxnSpPr>
          <p:spPr>
            <a:xfrm>
              <a:off x="10804749" y="4011535"/>
              <a:ext cx="468858" cy="31321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Stella a 5 punte 127"/>
            <p:cNvSpPr/>
            <p:nvPr/>
          </p:nvSpPr>
          <p:spPr>
            <a:xfrm>
              <a:off x="9597995" y="3709518"/>
              <a:ext cx="153961" cy="18411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29" name="Connettore 2 128"/>
            <p:cNvCxnSpPr/>
            <p:nvPr/>
          </p:nvCxnSpPr>
          <p:spPr>
            <a:xfrm flipV="1">
              <a:off x="9657699" y="3463994"/>
              <a:ext cx="1533987" cy="35077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85" y="2917035"/>
            <a:ext cx="2554863" cy="18397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79" name="CasellaDiTesto 78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40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822433"/>
                </a:solidFill>
              </a:rPr>
              <a:t>Recovery</a:t>
            </a:r>
            <a:r>
              <a:rPr lang="it-IT" b="1" dirty="0" smtClean="0">
                <a:solidFill>
                  <a:srgbClr val="822433"/>
                </a:solidFill>
              </a:rPr>
              <a:t> </a:t>
            </a:r>
            <a:r>
              <a:rPr lang="it-IT" b="1" dirty="0" err="1" smtClean="0">
                <a:solidFill>
                  <a:srgbClr val="822433"/>
                </a:solidFill>
              </a:rPr>
              <a:t>Strategies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498599" y="6475036"/>
            <a:ext cx="112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33/d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1477484"/>
            <a:ext cx="7200000" cy="21158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93317"/>
            <a:ext cx="7200000" cy="27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123" y="3012482"/>
            <a:ext cx="4490158" cy="3383603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513" y="3012460"/>
            <a:ext cx="4408501" cy="3397914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0353" y="3555162"/>
            <a:ext cx="3268807" cy="2489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Define appropriate spatial/angular cuts</a:t>
                </a:r>
              </a:p>
              <a:p>
                <a:pPr lvl="1"/>
                <a:r>
                  <a:rPr lang="it-IT" sz="2000" dirty="0" smtClean="0"/>
                  <a:t>Spatial cuts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FFC000"/>
                    </a:solidFill>
                  </a:rPr>
                  <a:t>Cry3 active region width</a:t>
                </a:r>
              </a:p>
              <a:p>
                <a:pPr lvl="1"/>
                <a:r>
                  <a:rPr lang="it-IT" sz="2000" dirty="0" smtClean="0"/>
                  <a:t>Angular cuts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D87F7F"/>
                    </a:solidFill>
                  </a:rPr>
                  <a:t>outgoing angle distribution</a:t>
                </a:r>
              </a:p>
              <a:p>
                <a:pPr lvl="1"/>
                <a:r>
                  <a:rPr lang="it-IT" sz="2000" b="1" dirty="0" smtClean="0"/>
                  <a:t>Emittance computation for particles in region (b)</a:t>
                </a:r>
              </a:p>
            </p:txBody>
          </p:sp>
        </mc:Choice>
        <mc:Fallback xmlns="">
          <p:sp>
            <p:nvSpPr>
              <p:cNvPr id="50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  <a:blipFill>
                <a:blip r:embed="rId5"/>
                <a:stretch>
                  <a:fillRect l="-812" t="-18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identification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>
            <a:off x="9818264" y="4681016"/>
            <a:ext cx="478462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/>
          <p:cNvSpPr/>
          <p:nvPr/>
        </p:nvSpPr>
        <p:spPr>
          <a:xfrm>
            <a:off x="9397886" y="4799907"/>
            <a:ext cx="1566333" cy="883926"/>
          </a:xfrm>
          <a:prstGeom prst="ellipse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10316875" y="4912904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9403388" y="3519119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  <a:endParaRPr lang="it-IT" sz="2800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10341151" y="333608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9903613" y="3563963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b</a:t>
            </a:r>
            <a:endParaRPr lang="it-IT" sz="2800" dirty="0"/>
          </a:p>
        </p:txBody>
      </p:sp>
      <p:sp>
        <p:nvSpPr>
          <p:cNvPr id="62" name="Rettangolo 61"/>
          <p:cNvSpPr/>
          <p:nvPr/>
        </p:nvSpPr>
        <p:spPr>
          <a:xfrm>
            <a:off x="9818264" y="3248369"/>
            <a:ext cx="478462" cy="89478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6" name="Elaborazione 65"/>
          <p:cNvSpPr/>
          <p:nvPr/>
        </p:nvSpPr>
        <p:spPr>
          <a:xfrm>
            <a:off x="5570338" y="3255070"/>
            <a:ext cx="1947333" cy="2887980"/>
          </a:xfrm>
          <a:prstGeom prst="flowChartProcess">
            <a:avLst/>
          </a:prstGeom>
          <a:solidFill>
            <a:srgbClr val="D87F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Elaborazione 66"/>
          <p:cNvSpPr/>
          <p:nvPr/>
        </p:nvSpPr>
        <p:spPr>
          <a:xfrm>
            <a:off x="3613903" y="3251994"/>
            <a:ext cx="1947333" cy="2887980"/>
          </a:xfrm>
          <a:prstGeom prst="flowChartProcess">
            <a:avLst/>
          </a:prstGeom>
          <a:solidFill>
            <a:srgbClr val="7FAB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4" name="Connettore diritto 73"/>
          <p:cNvCxnSpPr/>
          <p:nvPr/>
        </p:nvCxnSpPr>
        <p:spPr>
          <a:xfrm>
            <a:off x="1148198" y="3255689"/>
            <a:ext cx="10858592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1148198" y="4155267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/>
          <p:cNvCxnSpPr/>
          <p:nvPr/>
        </p:nvCxnSpPr>
        <p:spPr>
          <a:xfrm flipV="1">
            <a:off x="3613903" y="3251994"/>
            <a:ext cx="3903768" cy="28879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/>
          <p:cNvSpPr txBox="1"/>
          <p:nvPr/>
        </p:nvSpPr>
        <p:spPr>
          <a:xfrm>
            <a:off x="5511650" y="3395353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Ch(1)Am(3)</a:t>
            </a:r>
            <a:endParaRPr lang="it-IT" sz="1600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4940820" y="537596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Ch(2)Am(3)</a:t>
            </a:r>
            <a:endParaRPr lang="it-IT" sz="1600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3539949" y="3796131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Ch(2)Ch(3)</a:t>
            </a:r>
            <a:endParaRPr lang="it-IT" sz="1600" dirty="0"/>
          </a:p>
        </p:txBody>
      </p:sp>
      <p:sp>
        <p:nvSpPr>
          <p:cNvPr id="101" name="CasellaDiTesto 100"/>
          <p:cNvSpPr txBox="1"/>
          <p:nvPr/>
        </p:nvSpPr>
        <p:spPr>
          <a:xfrm rot="16200000">
            <a:off x="-222987" y="3612916"/>
            <a:ext cx="135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Merged Beam</a:t>
            </a:r>
            <a:endParaRPr lang="it-IT" sz="1600" dirty="0"/>
          </a:p>
        </p:txBody>
      </p:sp>
      <p:sp>
        <p:nvSpPr>
          <p:cNvPr id="102" name="Parentesi graffa aperta 101"/>
          <p:cNvSpPr/>
          <p:nvPr/>
        </p:nvSpPr>
        <p:spPr>
          <a:xfrm>
            <a:off x="675775" y="3263199"/>
            <a:ext cx="439502" cy="891117"/>
          </a:xfrm>
          <a:prstGeom prst="leftBrace">
            <a:avLst>
              <a:gd name="adj1" fmla="val 61766"/>
              <a:gd name="adj2" fmla="val 50000"/>
            </a:avLst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3" name="Elaborazione 102"/>
          <p:cNvSpPr/>
          <p:nvPr/>
        </p:nvSpPr>
        <p:spPr>
          <a:xfrm>
            <a:off x="6104613" y="5592067"/>
            <a:ext cx="1394955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AM</a:t>
            </a:r>
            <a:endParaRPr lang="it-IT" dirty="0"/>
          </a:p>
        </p:txBody>
      </p:sp>
      <p:sp>
        <p:nvSpPr>
          <p:cNvPr id="117" name="CasellaDiTesto 116"/>
          <p:cNvSpPr txBox="1"/>
          <p:nvPr/>
        </p:nvSpPr>
        <p:spPr>
          <a:xfrm>
            <a:off x="7451565" y="81503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112" name="Connettore 2 111"/>
          <p:cNvCxnSpPr/>
          <p:nvPr/>
        </p:nvCxnSpPr>
        <p:spPr>
          <a:xfrm flipV="1">
            <a:off x="8093263" y="1026083"/>
            <a:ext cx="1027068" cy="33874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8060584" y="40624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/>
          <p:cNvSpPr txBox="1"/>
          <p:nvPr/>
        </p:nvSpPr>
        <p:spPr>
          <a:xfrm>
            <a:off x="7453331" y="15401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21" name="Connettore 2 120"/>
          <p:cNvCxnSpPr/>
          <p:nvPr/>
        </p:nvCxnSpPr>
        <p:spPr>
          <a:xfrm>
            <a:off x="9120331" y="980334"/>
            <a:ext cx="519772" cy="2358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/>
          <p:cNvSpPr txBox="1"/>
          <p:nvPr/>
        </p:nvSpPr>
        <p:spPr>
          <a:xfrm>
            <a:off x="9569904" y="68083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Ch(2)Ch(3)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Ch(1)Am/VR(3)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23" name="Arco a tutto sesto 122"/>
          <p:cNvSpPr/>
          <p:nvPr/>
        </p:nvSpPr>
        <p:spPr>
          <a:xfrm>
            <a:off x="8222901" y="-751938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6" name="Arco 125"/>
          <p:cNvSpPr/>
          <p:nvPr/>
        </p:nvSpPr>
        <p:spPr>
          <a:xfrm>
            <a:off x="8277963" y="-730795"/>
            <a:ext cx="1710000" cy="1710000"/>
          </a:xfrm>
          <a:prstGeom prst="arc">
            <a:avLst>
              <a:gd name="adj1" fmla="val 5496368"/>
              <a:gd name="adj2" fmla="val 7366191"/>
            </a:avLst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7" name="Arco a tutto sesto 126"/>
          <p:cNvSpPr/>
          <p:nvPr/>
        </p:nvSpPr>
        <p:spPr>
          <a:xfrm>
            <a:off x="10387516" y="539136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8" name="Connettore 2 127"/>
          <p:cNvCxnSpPr/>
          <p:nvPr/>
        </p:nvCxnSpPr>
        <p:spPr>
          <a:xfrm>
            <a:off x="10202286" y="170906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>
            <a:off x="10823479" y="2156679"/>
            <a:ext cx="599964" cy="429363"/>
          </a:xfrm>
          <a:prstGeom prst="straightConnector1">
            <a:avLst/>
          </a:prstGeom>
          <a:ln w="19050">
            <a:solidFill>
              <a:srgbClr val="9933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asellaDiTesto 130"/>
          <p:cNvSpPr txBox="1"/>
          <p:nvPr/>
        </p:nvSpPr>
        <p:spPr>
          <a:xfrm>
            <a:off x="10936535" y="255325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9933FF"/>
                </a:solidFill>
              </a:rPr>
              <a:t>Ch(2)Am(3)</a:t>
            </a:r>
            <a:endParaRPr lang="it-IT" sz="1600" dirty="0">
              <a:solidFill>
                <a:srgbClr val="9933FF"/>
              </a:solidFill>
            </a:endParaRPr>
          </a:p>
        </p:txBody>
      </p:sp>
      <p:cxnSp>
        <p:nvCxnSpPr>
          <p:cNvPr id="138" name="Connettore 2 137"/>
          <p:cNvCxnSpPr/>
          <p:nvPr/>
        </p:nvCxnSpPr>
        <p:spPr>
          <a:xfrm>
            <a:off x="9120331" y="1025039"/>
            <a:ext cx="519772" cy="23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38"/>
          <p:cNvSpPr txBox="1"/>
          <p:nvPr/>
        </p:nvSpPr>
        <p:spPr>
          <a:xfrm>
            <a:off x="9782293" y="1424358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40" name="Connettore 2 139"/>
          <p:cNvCxnSpPr/>
          <p:nvPr/>
        </p:nvCxnSpPr>
        <p:spPr>
          <a:xfrm flipV="1">
            <a:off x="8220028" y="241649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140"/>
          <p:cNvCxnSpPr/>
          <p:nvPr/>
        </p:nvCxnSpPr>
        <p:spPr>
          <a:xfrm flipV="1">
            <a:off x="8220028" y="2291404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141"/>
          <p:cNvCxnSpPr/>
          <p:nvPr/>
        </p:nvCxnSpPr>
        <p:spPr>
          <a:xfrm flipV="1">
            <a:off x="8231866" y="1960793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2 142"/>
          <p:cNvCxnSpPr/>
          <p:nvPr/>
        </p:nvCxnSpPr>
        <p:spPr>
          <a:xfrm flipV="1">
            <a:off x="8220027" y="181995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7579129" y="169659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5" name="Arco a tutto sesto 144"/>
          <p:cNvSpPr/>
          <p:nvPr/>
        </p:nvSpPr>
        <p:spPr>
          <a:xfrm>
            <a:off x="8210416" y="455259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6" name="CasellaDiTesto 145"/>
          <p:cNvSpPr txBox="1"/>
          <p:nvPr/>
        </p:nvSpPr>
        <p:spPr>
          <a:xfrm>
            <a:off x="7579935" y="2134482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(a)</a:t>
            </a:r>
            <a:endParaRPr lang="it-IT" sz="2800" dirty="0"/>
          </a:p>
        </p:txBody>
      </p:sp>
      <p:sp>
        <p:nvSpPr>
          <p:cNvPr id="147" name="CasellaDiTesto 146"/>
          <p:cNvSpPr txBox="1"/>
          <p:nvPr/>
        </p:nvSpPr>
        <p:spPr>
          <a:xfrm>
            <a:off x="8766941" y="242429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(b)</a:t>
            </a:r>
            <a:endParaRPr lang="it-IT" sz="2800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11451830" y="1835152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(c)</a:t>
            </a:r>
            <a:endParaRPr lang="it-IT" sz="2800" dirty="0"/>
          </a:p>
        </p:txBody>
      </p:sp>
      <p:sp>
        <p:nvSpPr>
          <p:cNvPr id="149" name="Rettangolo arrotondato 148"/>
          <p:cNvSpPr/>
          <p:nvPr/>
        </p:nvSpPr>
        <p:spPr>
          <a:xfrm>
            <a:off x="7397353" y="1451303"/>
            <a:ext cx="2314693" cy="1436935"/>
          </a:xfrm>
          <a:prstGeom prst="roundRect">
            <a:avLst>
              <a:gd name="adj" fmla="val 997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0" name="Rettangolo arrotondato 149"/>
          <p:cNvSpPr/>
          <p:nvPr/>
        </p:nvSpPr>
        <p:spPr>
          <a:xfrm>
            <a:off x="9763651" y="1451303"/>
            <a:ext cx="2314693" cy="1440506"/>
          </a:xfrm>
          <a:prstGeom prst="roundRect">
            <a:avLst>
              <a:gd name="adj" fmla="val 95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1" name="Rettangolo arrotondato 150"/>
          <p:cNvSpPr/>
          <p:nvPr/>
        </p:nvSpPr>
        <p:spPr>
          <a:xfrm>
            <a:off x="7398980" y="118844"/>
            <a:ext cx="3602886" cy="1272342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34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413" y="2916833"/>
            <a:ext cx="4481386" cy="3424314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566" y="2931349"/>
            <a:ext cx="4425522" cy="3405749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9611" y="3488691"/>
            <a:ext cx="3250914" cy="247723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Merged beam identification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>
            <a:off x="9818264" y="4613280"/>
            <a:ext cx="478462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/>
          <p:cNvSpPr/>
          <p:nvPr/>
        </p:nvSpPr>
        <p:spPr>
          <a:xfrm>
            <a:off x="9397886" y="4732171"/>
            <a:ext cx="1566333" cy="883926"/>
          </a:xfrm>
          <a:prstGeom prst="ellipse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10316875" y="4845168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  <a:endParaRPr lang="it-IT" sz="28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9403388" y="3612249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  <a:endParaRPr lang="it-IT" sz="2800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10341151" y="342921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9903613" y="3657093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b</a:t>
            </a:r>
            <a:endParaRPr lang="it-IT" sz="2800" dirty="0"/>
          </a:p>
        </p:txBody>
      </p:sp>
      <p:sp>
        <p:nvSpPr>
          <p:cNvPr id="62" name="Rettangolo 61"/>
          <p:cNvSpPr/>
          <p:nvPr/>
        </p:nvSpPr>
        <p:spPr>
          <a:xfrm>
            <a:off x="9818264" y="3525923"/>
            <a:ext cx="478462" cy="92303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6" name="Elaborazione 65"/>
          <p:cNvSpPr/>
          <p:nvPr/>
        </p:nvSpPr>
        <p:spPr>
          <a:xfrm>
            <a:off x="5570338" y="3187334"/>
            <a:ext cx="1947333" cy="2887980"/>
          </a:xfrm>
          <a:prstGeom prst="flowChartProcess">
            <a:avLst/>
          </a:prstGeom>
          <a:solidFill>
            <a:srgbClr val="D87F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Elaborazione 66"/>
          <p:cNvSpPr/>
          <p:nvPr/>
        </p:nvSpPr>
        <p:spPr>
          <a:xfrm>
            <a:off x="3613903" y="3184258"/>
            <a:ext cx="1947333" cy="2887980"/>
          </a:xfrm>
          <a:prstGeom prst="flowChartProcess">
            <a:avLst/>
          </a:prstGeom>
          <a:solidFill>
            <a:srgbClr val="7FAB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4" name="Connettore diritto 73"/>
          <p:cNvCxnSpPr/>
          <p:nvPr/>
        </p:nvCxnSpPr>
        <p:spPr>
          <a:xfrm>
            <a:off x="1148198" y="3540910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>
            <a:off x="1148198" y="4450499"/>
            <a:ext cx="2465705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7517671" y="3541492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/>
          <p:nvPr/>
        </p:nvCxnSpPr>
        <p:spPr>
          <a:xfrm>
            <a:off x="7517671" y="4450499"/>
            <a:ext cx="533984" cy="0"/>
          </a:xfrm>
          <a:prstGeom prst="line">
            <a:avLst/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/>
          <p:cNvCxnSpPr/>
          <p:nvPr/>
        </p:nvCxnSpPr>
        <p:spPr>
          <a:xfrm flipV="1">
            <a:off x="3613903" y="3184258"/>
            <a:ext cx="3903768" cy="28879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asellaDiTesto 87"/>
          <p:cNvSpPr txBox="1"/>
          <p:nvPr/>
        </p:nvSpPr>
        <p:spPr>
          <a:xfrm>
            <a:off x="6328084" y="4393617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Ch(1)VR(3)</a:t>
            </a:r>
            <a:endParaRPr lang="it-IT" sz="1600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4940820" y="5308229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Ch(2)Am(3)</a:t>
            </a:r>
            <a:endParaRPr lang="it-IT" sz="1600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3539949" y="372839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Ch(2)Ch(3)</a:t>
            </a:r>
            <a:endParaRPr lang="it-IT" sz="1600" dirty="0"/>
          </a:p>
        </p:txBody>
      </p:sp>
      <p:sp>
        <p:nvSpPr>
          <p:cNvPr id="101" name="CasellaDiTesto 100"/>
          <p:cNvSpPr txBox="1"/>
          <p:nvPr/>
        </p:nvSpPr>
        <p:spPr>
          <a:xfrm rot="16200000">
            <a:off x="-253435" y="3868350"/>
            <a:ext cx="135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Merged Beam</a:t>
            </a:r>
            <a:endParaRPr lang="it-IT" sz="1600" dirty="0"/>
          </a:p>
        </p:txBody>
      </p:sp>
      <p:sp>
        <p:nvSpPr>
          <p:cNvPr id="102" name="Parentesi graffa aperta 101"/>
          <p:cNvSpPr/>
          <p:nvPr/>
        </p:nvSpPr>
        <p:spPr>
          <a:xfrm>
            <a:off x="675775" y="3540909"/>
            <a:ext cx="439502" cy="908050"/>
          </a:xfrm>
          <a:prstGeom prst="leftBrace">
            <a:avLst>
              <a:gd name="adj1" fmla="val 61766"/>
              <a:gd name="adj2" fmla="val 50000"/>
            </a:avLst>
          </a:prstGeom>
          <a:ln w="127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3" name="Elaborazione 102"/>
          <p:cNvSpPr/>
          <p:nvPr/>
        </p:nvSpPr>
        <p:spPr>
          <a:xfrm>
            <a:off x="6114293" y="5529156"/>
            <a:ext cx="1394955" cy="531266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Ch + VR</a:t>
            </a:r>
            <a:endParaRPr lang="it-IT" dirty="0"/>
          </a:p>
        </p:txBody>
      </p:sp>
      <p:sp>
        <p:nvSpPr>
          <p:cNvPr id="117" name="CasellaDiTesto 116"/>
          <p:cNvSpPr txBox="1"/>
          <p:nvPr/>
        </p:nvSpPr>
        <p:spPr>
          <a:xfrm>
            <a:off x="7451565" y="81503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112" name="Connettore 2 111"/>
          <p:cNvCxnSpPr/>
          <p:nvPr/>
        </p:nvCxnSpPr>
        <p:spPr>
          <a:xfrm flipV="1">
            <a:off x="8093263" y="1026083"/>
            <a:ext cx="1027068" cy="33874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8060584" y="40624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/>
          <p:cNvSpPr txBox="1"/>
          <p:nvPr/>
        </p:nvSpPr>
        <p:spPr>
          <a:xfrm>
            <a:off x="7453331" y="15401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21" name="Connettore 2 120"/>
          <p:cNvCxnSpPr/>
          <p:nvPr/>
        </p:nvCxnSpPr>
        <p:spPr>
          <a:xfrm>
            <a:off x="9120331" y="980334"/>
            <a:ext cx="519772" cy="2358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/>
          <p:cNvSpPr txBox="1"/>
          <p:nvPr/>
        </p:nvSpPr>
        <p:spPr>
          <a:xfrm>
            <a:off x="9569904" y="68083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Ch(2)Ch(3)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Ch(1)Am/VR(3)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23" name="Arco a tutto sesto 122"/>
          <p:cNvSpPr/>
          <p:nvPr/>
        </p:nvSpPr>
        <p:spPr>
          <a:xfrm>
            <a:off x="8222901" y="-751938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6" name="Arco 125"/>
          <p:cNvSpPr/>
          <p:nvPr/>
        </p:nvSpPr>
        <p:spPr>
          <a:xfrm>
            <a:off x="8277963" y="-730795"/>
            <a:ext cx="1710000" cy="1710000"/>
          </a:xfrm>
          <a:prstGeom prst="arc">
            <a:avLst>
              <a:gd name="adj1" fmla="val 5496368"/>
              <a:gd name="adj2" fmla="val 7366191"/>
            </a:avLst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7" name="Arco a tutto sesto 126"/>
          <p:cNvSpPr/>
          <p:nvPr/>
        </p:nvSpPr>
        <p:spPr>
          <a:xfrm>
            <a:off x="10387516" y="539136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8" name="Connettore 2 127"/>
          <p:cNvCxnSpPr/>
          <p:nvPr/>
        </p:nvCxnSpPr>
        <p:spPr>
          <a:xfrm>
            <a:off x="10202286" y="1709060"/>
            <a:ext cx="599964" cy="429363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>
            <a:off x="10823479" y="2156679"/>
            <a:ext cx="599964" cy="429363"/>
          </a:xfrm>
          <a:prstGeom prst="straightConnector1">
            <a:avLst/>
          </a:prstGeom>
          <a:ln w="19050">
            <a:solidFill>
              <a:srgbClr val="9933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asellaDiTesto 130"/>
          <p:cNvSpPr txBox="1"/>
          <p:nvPr/>
        </p:nvSpPr>
        <p:spPr>
          <a:xfrm>
            <a:off x="10936535" y="255325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9933FF"/>
                </a:solidFill>
              </a:rPr>
              <a:t>Ch(2)Am(3)</a:t>
            </a:r>
            <a:endParaRPr lang="it-IT" sz="1600" dirty="0">
              <a:solidFill>
                <a:srgbClr val="9933FF"/>
              </a:solidFill>
            </a:endParaRPr>
          </a:p>
        </p:txBody>
      </p:sp>
      <p:cxnSp>
        <p:nvCxnSpPr>
          <p:cNvPr id="138" name="Connettore 2 137"/>
          <p:cNvCxnSpPr/>
          <p:nvPr/>
        </p:nvCxnSpPr>
        <p:spPr>
          <a:xfrm>
            <a:off x="9120331" y="1025039"/>
            <a:ext cx="519772" cy="23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38"/>
          <p:cNvSpPr txBox="1"/>
          <p:nvPr/>
        </p:nvSpPr>
        <p:spPr>
          <a:xfrm>
            <a:off x="9782293" y="1424358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B050"/>
                </a:solidFill>
              </a:rPr>
              <a:t>Ch(2)</a:t>
            </a:r>
            <a:endParaRPr lang="it-IT" sz="1600" dirty="0">
              <a:solidFill>
                <a:srgbClr val="00B050"/>
              </a:solidFill>
            </a:endParaRPr>
          </a:p>
        </p:txBody>
      </p:sp>
      <p:cxnSp>
        <p:nvCxnSpPr>
          <p:cNvPr id="140" name="Connettore 2 139"/>
          <p:cNvCxnSpPr/>
          <p:nvPr/>
        </p:nvCxnSpPr>
        <p:spPr>
          <a:xfrm flipV="1">
            <a:off x="8220028" y="241649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2 140"/>
          <p:cNvCxnSpPr/>
          <p:nvPr/>
        </p:nvCxnSpPr>
        <p:spPr>
          <a:xfrm flipV="1">
            <a:off x="8220028" y="2291404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ttore 2 141"/>
          <p:cNvCxnSpPr/>
          <p:nvPr/>
        </p:nvCxnSpPr>
        <p:spPr>
          <a:xfrm flipV="1">
            <a:off x="8231866" y="1960793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2 142"/>
          <p:cNvCxnSpPr/>
          <p:nvPr/>
        </p:nvCxnSpPr>
        <p:spPr>
          <a:xfrm flipV="1">
            <a:off x="8220027" y="1819955"/>
            <a:ext cx="1395005" cy="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7579129" y="169659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Ch(1)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5" name="Arco a tutto sesto 144"/>
          <p:cNvSpPr/>
          <p:nvPr/>
        </p:nvSpPr>
        <p:spPr>
          <a:xfrm>
            <a:off x="8210416" y="455259"/>
            <a:ext cx="1800000" cy="1800000"/>
          </a:xfrm>
          <a:prstGeom prst="blockArc">
            <a:avLst>
              <a:gd name="adj1" fmla="val 5440901"/>
              <a:gd name="adj2" fmla="val 7420248"/>
              <a:gd name="adj3" fmla="val 7853"/>
            </a:avLst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6" name="CasellaDiTesto 145"/>
          <p:cNvSpPr txBox="1"/>
          <p:nvPr/>
        </p:nvSpPr>
        <p:spPr>
          <a:xfrm>
            <a:off x="7579935" y="2134482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(a)</a:t>
            </a:r>
            <a:endParaRPr lang="it-IT" sz="2800" dirty="0"/>
          </a:p>
        </p:txBody>
      </p:sp>
      <p:sp>
        <p:nvSpPr>
          <p:cNvPr id="147" name="CasellaDiTesto 146"/>
          <p:cNvSpPr txBox="1"/>
          <p:nvPr/>
        </p:nvSpPr>
        <p:spPr>
          <a:xfrm>
            <a:off x="8766941" y="242429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(b)</a:t>
            </a:r>
            <a:endParaRPr lang="it-IT" sz="2800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11451830" y="1835152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(c)</a:t>
            </a:r>
            <a:endParaRPr lang="it-IT" sz="2800" dirty="0"/>
          </a:p>
        </p:txBody>
      </p:sp>
      <p:sp>
        <p:nvSpPr>
          <p:cNvPr id="149" name="Rettangolo arrotondato 148"/>
          <p:cNvSpPr/>
          <p:nvPr/>
        </p:nvSpPr>
        <p:spPr>
          <a:xfrm>
            <a:off x="7397353" y="1451303"/>
            <a:ext cx="2314693" cy="1436935"/>
          </a:xfrm>
          <a:prstGeom prst="roundRect">
            <a:avLst>
              <a:gd name="adj" fmla="val 997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0" name="Rettangolo arrotondato 149"/>
          <p:cNvSpPr/>
          <p:nvPr/>
        </p:nvSpPr>
        <p:spPr>
          <a:xfrm>
            <a:off x="9763651" y="1451303"/>
            <a:ext cx="2314693" cy="1440506"/>
          </a:xfrm>
          <a:prstGeom prst="roundRect">
            <a:avLst>
              <a:gd name="adj" fmla="val 95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1" name="Rettangolo arrotondato 150"/>
          <p:cNvSpPr/>
          <p:nvPr/>
        </p:nvSpPr>
        <p:spPr>
          <a:xfrm>
            <a:off x="7398980" y="118844"/>
            <a:ext cx="3602886" cy="1272342"/>
          </a:xfrm>
          <a:prstGeom prst="roundRect">
            <a:avLst>
              <a:gd name="adj" fmla="val 119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Define appropriate spatial/angular cuts</a:t>
                </a:r>
              </a:p>
              <a:p>
                <a:pPr lvl="1"/>
                <a:r>
                  <a:rPr lang="it-IT" sz="2000" dirty="0" smtClean="0"/>
                  <a:t>Spatial cuts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FFC000"/>
                    </a:solidFill>
                  </a:rPr>
                  <a:t>Cry3 active region width</a:t>
                </a:r>
              </a:p>
              <a:p>
                <a:pPr lvl="1"/>
                <a:r>
                  <a:rPr lang="it-IT" sz="2000" dirty="0" smtClean="0"/>
                  <a:t>Angular cuts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defined by </a:t>
                </a:r>
                <a:r>
                  <a:rPr lang="it-IT" sz="2000" dirty="0" smtClean="0">
                    <a:solidFill>
                      <a:srgbClr val="D87F7F"/>
                    </a:solidFill>
                  </a:rPr>
                  <a:t>outgoing angle distribution</a:t>
                </a:r>
              </a:p>
              <a:p>
                <a:pPr lvl="1"/>
                <a:r>
                  <a:rPr lang="it-IT" sz="2000" b="1" dirty="0" smtClean="0"/>
                  <a:t>Emittance computation for particles in region (b)</a:t>
                </a:r>
              </a:p>
            </p:txBody>
          </p:sp>
        </mc:Choice>
        <mc:Fallback xmlns="">
          <p:sp>
            <p:nvSpPr>
              <p:cNvPr id="50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6325" y="1461961"/>
                <a:ext cx="10515600" cy="4574586"/>
              </a:xfrm>
              <a:blipFill>
                <a:blip r:embed="rId9"/>
                <a:stretch>
                  <a:fillRect l="-812" t="-18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CasellaDiTesto 6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Emittance Systematic error – Full study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277" y="3239450"/>
            <a:ext cx="3043313" cy="2520000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239450"/>
            <a:ext cx="3006044" cy="2520000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873" y="3239450"/>
            <a:ext cx="2958529" cy="2520000"/>
          </a:xfrm>
          <a:prstGeom prst="rect">
            <a:avLst/>
          </a:prstGeom>
        </p:spPr>
      </p:pic>
      <p:pic>
        <p:nvPicPr>
          <p:cNvPr id="73" name="Immagine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402" y="3239450"/>
            <a:ext cx="3059554" cy="2520000"/>
          </a:xfrm>
          <a:prstGeom prst="rect">
            <a:avLst/>
          </a:prstGeom>
        </p:spPr>
      </p:pic>
      <p:sp>
        <p:nvSpPr>
          <p:cNvPr id="81" name="Elaborazione 80"/>
          <p:cNvSpPr/>
          <p:nvPr/>
        </p:nvSpPr>
        <p:spPr>
          <a:xfrm>
            <a:off x="513165" y="5085023"/>
            <a:ext cx="989858" cy="372511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 + Am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2" name="Segnaposto contenuto 2"/>
          <p:cNvSpPr>
            <a:spLocks noGrp="1"/>
          </p:cNvSpPr>
          <p:nvPr>
            <p:ph idx="1"/>
          </p:nvPr>
        </p:nvSpPr>
        <p:spPr>
          <a:xfrm>
            <a:off x="838199" y="1825625"/>
            <a:ext cx="10639697" cy="435133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Channeling + Amorphous recombination scheme</a:t>
            </a:r>
          </a:p>
          <a:p>
            <a:r>
              <a:rPr lang="it-IT" sz="2400" dirty="0" smtClean="0">
                <a:solidFill>
                  <a:srgbClr val="0033A0"/>
                </a:solidFill>
              </a:rPr>
              <a:t>Left: Change spatial boundaries, Right: Change angular boundaries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36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Emittance Systematic error</a:t>
            </a:r>
            <a:r>
              <a:rPr lang="it-IT" b="1" dirty="0">
                <a:solidFill>
                  <a:srgbClr val="822433"/>
                </a:solidFill>
              </a:rPr>
              <a:t> – Full study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6068"/>
            <a:ext cx="3042900" cy="2520000"/>
          </a:xfrm>
          <a:prstGeom prst="rect">
            <a:avLst/>
          </a:prstGeom>
        </p:spPr>
      </p:pic>
      <p:pic>
        <p:nvPicPr>
          <p:cNvPr id="77" name="Immagin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359" y="3176068"/>
            <a:ext cx="3043432" cy="252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176068"/>
            <a:ext cx="3032119" cy="25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9200" y="3176068"/>
            <a:ext cx="3038364" cy="2520000"/>
          </a:xfrm>
          <a:prstGeom prst="rect">
            <a:avLst/>
          </a:prstGeom>
        </p:spPr>
      </p:pic>
      <p:sp>
        <p:nvSpPr>
          <p:cNvPr id="17" name="Elaborazione 16"/>
          <p:cNvSpPr/>
          <p:nvPr/>
        </p:nvSpPr>
        <p:spPr>
          <a:xfrm>
            <a:off x="504137" y="5017279"/>
            <a:ext cx="989858" cy="372511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 + VR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838199" y="1825625"/>
            <a:ext cx="10639697" cy="435133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Channeling + Volume Reflection recombination scheme</a:t>
            </a:r>
          </a:p>
          <a:p>
            <a:r>
              <a:rPr lang="it-IT" sz="2400" dirty="0" smtClean="0">
                <a:solidFill>
                  <a:srgbClr val="0033A0"/>
                </a:solidFill>
              </a:rPr>
              <a:t>Left: Change spatial boundaries, Right: Change angular boundaries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37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Emittance Systematic error</a:t>
            </a:r>
            <a:r>
              <a:rPr lang="it-IT" b="1" dirty="0">
                <a:solidFill>
                  <a:srgbClr val="822433"/>
                </a:solidFill>
              </a:rPr>
              <a:t> – Full study</a:t>
            </a: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96502"/>
            <a:ext cx="2990358" cy="252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416" y="3096502"/>
            <a:ext cx="3045261" cy="252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6677" y="3096502"/>
            <a:ext cx="3010260" cy="252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4335" y="3096502"/>
            <a:ext cx="3068233" cy="2520000"/>
          </a:xfrm>
          <a:prstGeom prst="rect">
            <a:avLst/>
          </a:prstGeom>
        </p:spPr>
      </p:pic>
      <p:sp>
        <p:nvSpPr>
          <p:cNvPr id="20" name="Elaborazione 19"/>
          <p:cNvSpPr/>
          <p:nvPr/>
        </p:nvSpPr>
        <p:spPr>
          <a:xfrm>
            <a:off x="495796" y="4944983"/>
            <a:ext cx="989858" cy="372511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 + Tr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Segnaposto contenuto 2"/>
          <p:cNvSpPr>
            <a:spLocks noGrp="1"/>
          </p:cNvSpPr>
          <p:nvPr>
            <p:ph idx="1"/>
          </p:nvPr>
        </p:nvSpPr>
        <p:spPr>
          <a:xfrm>
            <a:off x="838199" y="1825625"/>
            <a:ext cx="10639697" cy="435133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Channeling + Amorphous/Volume Reflection Transtion recombination scheme</a:t>
            </a:r>
          </a:p>
          <a:p>
            <a:r>
              <a:rPr lang="it-IT" sz="2400" dirty="0" smtClean="0">
                <a:solidFill>
                  <a:srgbClr val="0033A0"/>
                </a:solidFill>
              </a:rPr>
              <a:t>Left: Change spatial boundaries, Right: Change angular boundaries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38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90"/>
            <a:ext cx="1051560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822433"/>
                </a:solidFill>
              </a:rPr>
              <a:t>Not Shown/I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TimePix3 </a:t>
            </a:r>
            <a:r>
              <a:rPr lang="it-IT" dirty="0">
                <a:solidFill>
                  <a:srgbClr val="0033A0"/>
                </a:solidFill>
              </a:rPr>
              <a:t>measurements for Channeling detection in SPS H8 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605088" y="4359366"/>
            <a:ext cx="30240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Cooperation with M. Garattini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39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The TimePix3 in a nutshell and its application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639697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Small and portable detector</a:t>
                </a:r>
              </a:p>
              <a:p>
                <a:pPr lvl="1"/>
                <a:r>
                  <a:rPr lang="it-IT" sz="2000" dirty="0"/>
                  <a:t>14x14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000" dirty="0"/>
                  <a:t> sensitive area, 256x256 pixels, 55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 pixel pitch, 100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 thick Si sensor</a:t>
                </a:r>
              </a:p>
              <a:p>
                <a:pPr lvl="1"/>
                <a:r>
                  <a:rPr lang="it-IT" sz="2000" dirty="0"/>
                  <a:t>ToA, ToT, Itot functionalities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Beam X/Y </a:t>
                </a:r>
                <a:r>
                  <a:rPr lang="it-IT" sz="2000" dirty="0" smtClean="0"/>
                  <a:t>Profiles</a:t>
                </a:r>
                <a:r>
                  <a:rPr lang="it-IT" sz="2000" dirty="0"/>
                  <a:t>, Time distribution and energy deposit</a:t>
                </a:r>
              </a:p>
              <a:p>
                <a:pPr lvl="1"/>
                <a:r>
                  <a:rPr lang="it-IT" sz="2000" dirty="0"/>
                  <a:t>Acquisition in «Single Frame» or «Cumulative» mode (stacking more frames per single DAQ)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TimePix3 can be used as online beam monitor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Useful to perform the Angular Scan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Cumulative mode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See how the beam spot size and morphology change over time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Real time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CH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/</a:t>
                </a:r>
                <a:r>
                  <a:rPr lang="it-IT" sz="2000" dirty="0" smtClean="0">
                    <a:solidFill>
                      <a:srgbClr val="9933FF"/>
                    </a:solidFill>
                  </a:rPr>
                  <a:t>VR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 peak emerging from the Background when rotating the crystal (June 2024)</a:t>
                </a:r>
              </a:p>
              <a:p>
                <a:pPr lvl="1"/>
                <a:endParaRPr lang="it-IT" sz="2000" dirty="0"/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Scheme of the setup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639697" cy="4351338"/>
              </a:xfrm>
              <a:blipFill>
                <a:blip r:embed="rId2"/>
                <a:stretch>
                  <a:fillRect l="-745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Arco a tutto sesto 10"/>
          <p:cNvSpPr/>
          <p:nvPr/>
        </p:nvSpPr>
        <p:spPr>
          <a:xfrm rot="10800000">
            <a:off x="5230898" y="5517934"/>
            <a:ext cx="1200150" cy="1200150"/>
          </a:xfrm>
          <a:prstGeom prst="blockArc">
            <a:avLst>
              <a:gd name="adj1" fmla="val 5440901"/>
              <a:gd name="adj2" fmla="val 7060905"/>
              <a:gd name="adj3" fmla="val 1566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5" name="Connettore 2 14"/>
          <p:cNvCxnSpPr>
            <a:stCxn id="11" idx="0"/>
          </p:cNvCxnSpPr>
          <p:nvPr/>
        </p:nvCxnSpPr>
        <p:spPr>
          <a:xfrm>
            <a:off x="5836994" y="5611954"/>
            <a:ext cx="3446343" cy="5904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786373" y="5618169"/>
            <a:ext cx="535911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5919701" y="5331983"/>
            <a:ext cx="3363636" cy="281043"/>
          </a:xfrm>
          <a:prstGeom prst="straightConnector1">
            <a:avLst/>
          </a:prstGeom>
          <a:ln w="381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3752116" y="5421868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H8 Beam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8952411" y="5181600"/>
            <a:ext cx="45719" cy="1219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0164947" y="542186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AM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9262043" y="5973487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CH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230001" y="51239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</a:rPr>
              <a:t>VR</a:t>
            </a:r>
            <a:endParaRPr lang="it-IT" dirty="0">
              <a:solidFill>
                <a:srgbClr val="9933FF"/>
              </a:solidFill>
            </a:endParaRPr>
          </a:p>
        </p:txBody>
      </p:sp>
      <p:cxnSp>
        <p:nvCxnSpPr>
          <p:cNvPr id="27" name="Connettore diritto 26"/>
          <p:cNvCxnSpPr/>
          <p:nvPr/>
        </p:nvCxnSpPr>
        <p:spPr>
          <a:xfrm flipV="1">
            <a:off x="5934991" y="5613026"/>
            <a:ext cx="0" cy="729795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5934991" y="6342819"/>
            <a:ext cx="30174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8076602" y="4846614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TimePix3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51102" y="605967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 m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5281831" y="5158953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Bent crystal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40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TimePix3 </a:t>
            </a:r>
            <a:r>
              <a:rPr lang="it-IT" b="1" dirty="0">
                <a:solidFill>
                  <a:srgbClr val="822433"/>
                </a:solidFill>
              </a:rPr>
              <a:t>a</a:t>
            </a:r>
            <a:r>
              <a:rPr lang="it-IT" b="1" dirty="0" smtClean="0">
                <a:solidFill>
                  <a:srgbClr val="822433"/>
                </a:solidFill>
              </a:rPr>
              <a:t>ngular scan – Compare with Tracker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5291"/>
                <a:ext cx="10515600" cy="4661672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Angular Scan performed using the TimePix3 and the UA9 Tracker Standalone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Large impact angle acceptance bigger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Twisted crystal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At different time, different parts of the crystal are in Channeling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5291"/>
                <a:ext cx="10515600" cy="4661672"/>
              </a:xfrm>
              <a:blipFill>
                <a:blip r:embed="rId2"/>
                <a:stretch>
                  <a:fillRect l="-812" t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2" y="3146858"/>
            <a:ext cx="3455474" cy="304051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240429" y="2623638"/>
            <a:ext cx="2347502" cy="52322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Angular Scan with the Tracker</a:t>
            </a:r>
          </a:p>
          <a:p>
            <a:r>
              <a:rPr lang="it-IT" sz="1400" dirty="0" smtClean="0"/>
              <a:t>Twisted crystal 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74606" y="6044589"/>
            <a:ext cx="760144" cy="446276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h 10:47</a:t>
            </a:r>
          </a:p>
          <a:p>
            <a:r>
              <a:rPr lang="it-IT" sz="900" dirty="0" smtClean="0"/>
              <a:t>START SCAN</a:t>
            </a:r>
            <a:endParaRPr lang="it-IT" sz="9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396763" y="6044589"/>
            <a:ext cx="732893" cy="446276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h 12:06</a:t>
            </a:r>
          </a:p>
          <a:p>
            <a:r>
              <a:rPr lang="it-IT" sz="900" dirty="0" smtClean="0"/>
              <a:t>END SCAN</a:t>
            </a:r>
            <a:endParaRPr lang="it-IT" sz="900" dirty="0"/>
          </a:p>
        </p:txBody>
      </p:sp>
      <p:sp>
        <p:nvSpPr>
          <p:cNvPr id="17" name="Ovale 16"/>
          <p:cNvSpPr/>
          <p:nvPr/>
        </p:nvSpPr>
        <p:spPr>
          <a:xfrm>
            <a:off x="838200" y="3908062"/>
            <a:ext cx="1992086" cy="39912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737060" y="2631886"/>
            <a:ext cx="4922438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TimePix Acquisition at different times RAW Data – Twisted crystal</a:t>
            </a:r>
            <a:endParaRPr lang="it-IT" sz="1400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187" y="4245233"/>
            <a:ext cx="2157770" cy="224767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866565" y="4245233"/>
            <a:ext cx="59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10:53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866565" y="5991200"/>
            <a:ext cx="10374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Amorphous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922" y="2979896"/>
            <a:ext cx="2137891" cy="222287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5518174" y="4686247"/>
            <a:ext cx="14022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Lower part in CH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518174" y="2948453"/>
            <a:ext cx="59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11:03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6217" y="4289962"/>
            <a:ext cx="2110684" cy="2222007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7126621" y="4257657"/>
            <a:ext cx="59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11:18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076537" y="5995450"/>
            <a:ext cx="11046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crystal in CH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795" y="2638024"/>
            <a:ext cx="2137891" cy="2217564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8771223" y="2640676"/>
            <a:ext cx="59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11:33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8717400" y="4347852"/>
            <a:ext cx="14109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Upper part in CH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9955" y="4347852"/>
            <a:ext cx="2103156" cy="219517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105122" y="6042193"/>
            <a:ext cx="10374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Amorphous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10265610" y="4359338"/>
            <a:ext cx="5982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12:03</a:t>
            </a:r>
          </a:p>
        </p:txBody>
      </p:sp>
      <p:sp>
        <p:nvSpPr>
          <p:cNvPr id="36" name="Triangolo isoscele 35"/>
          <p:cNvSpPr/>
          <p:nvPr/>
        </p:nvSpPr>
        <p:spPr>
          <a:xfrm rot="5400000">
            <a:off x="3288687" y="4454160"/>
            <a:ext cx="703282" cy="22654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3867329" y="4426910"/>
            <a:ext cx="3802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66FF33"/>
                </a:solidFill>
              </a:rPr>
              <a:t>(a)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519615" y="3133622"/>
            <a:ext cx="3882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66FF33"/>
                </a:solidFill>
              </a:rPr>
              <a:t>(b)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7106072" y="4447201"/>
            <a:ext cx="36901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66FF33"/>
                </a:solidFill>
              </a:rPr>
              <a:t>(c)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8771223" y="2843310"/>
            <a:ext cx="3882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66FF33"/>
                </a:solidFill>
              </a:rPr>
              <a:t>(d)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0262698" y="4548325"/>
            <a:ext cx="4768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66FF33"/>
                </a:solidFill>
              </a:rPr>
              <a:t>(e)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648084" y="4314366"/>
            <a:ext cx="3802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(a)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925875" y="4312630"/>
            <a:ext cx="3882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(b)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1428035" y="4305354"/>
            <a:ext cx="36901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(c)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1834243" y="4312630"/>
            <a:ext cx="3882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(d)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2532312" y="4303921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(e)</a:t>
            </a:r>
          </a:p>
        </p:txBody>
      </p:sp>
      <p:sp>
        <p:nvSpPr>
          <p:cNvPr id="47" name="Freccia curva 46"/>
          <p:cNvSpPr/>
          <p:nvPr/>
        </p:nvSpPr>
        <p:spPr>
          <a:xfrm>
            <a:off x="4585992" y="3801698"/>
            <a:ext cx="774000" cy="360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8" name="Freccia curva 47"/>
          <p:cNvSpPr/>
          <p:nvPr/>
        </p:nvSpPr>
        <p:spPr>
          <a:xfrm flipV="1">
            <a:off x="6146417" y="5265437"/>
            <a:ext cx="774000" cy="360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9" name="Freccia curva 48"/>
          <p:cNvSpPr/>
          <p:nvPr/>
        </p:nvSpPr>
        <p:spPr>
          <a:xfrm>
            <a:off x="7840722" y="3898538"/>
            <a:ext cx="774000" cy="360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0" name="Freccia curva 49"/>
          <p:cNvSpPr/>
          <p:nvPr/>
        </p:nvSpPr>
        <p:spPr>
          <a:xfrm flipV="1">
            <a:off x="9286172" y="4896249"/>
            <a:ext cx="774000" cy="360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1" name="Ovale 50"/>
          <p:cNvSpPr/>
          <p:nvPr/>
        </p:nvSpPr>
        <p:spPr>
          <a:xfrm>
            <a:off x="6243740" y="4277940"/>
            <a:ext cx="633206" cy="45674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Ovale 51"/>
          <p:cNvSpPr/>
          <p:nvPr/>
        </p:nvSpPr>
        <p:spPr>
          <a:xfrm>
            <a:off x="9509750" y="3018051"/>
            <a:ext cx="633206" cy="45674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3" name="Ovale 52"/>
          <p:cNvSpPr/>
          <p:nvPr/>
        </p:nvSpPr>
        <p:spPr>
          <a:xfrm rot="17285739">
            <a:off x="7443212" y="5114556"/>
            <a:ext cx="1383337" cy="56571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8232" y="1424349"/>
            <a:ext cx="528821" cy="533192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Bending Angle measurement with TimePix3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9224"/>
                <a:ext cx="7484219" cy="2828091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Readout </a:t>
                </a:r>
                <a:r>
                  <a:rPr lang="it-IT" sz="2400" dirty="0">
                    <a:solidFill>
                      <a:srgbClr val="0033A0"/>
                    </a:solidFill>
                  </a:rPr>
                  <a:t>in «Frame»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mode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Beam</a:t>
                </a:r>
                <a:r>
                  <a:rPr lang="it-IT" sz="2400" dirty="0">
                    <a:solidFill>
                      <a:srgbClr val="0033A0"/>
                    </a:solidFill>
                  </a:rPr>
                  <a:t>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X/Y distribution </a:t>
                </a:r>
                <a:endParaRPr lang="it-IT" sz="2400" dirty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 smtClean="0"/>
                  <a:t>Mandatory </a:t>
                </a:r>
                <a:r>
                  <a:rPr lang="it-IT" sz="2000" dirty="0"/>
                  <a:t>to record almost 10 </a:t>
                </a:r>
                <a:r>
                  <a:rPr lang="it-IT" sz="2000" dirty="0">
                    <a:solidFill>
                      <a:srgbClr val="9933FF"/>
                    </a:solidFill>
                  </a:rPr>
                  <a:t>Spills</a:t>
                </a:r>
                <a:r>
                  <a:rPr lang="it-IT" sz="2000" dirty="0"/>
                  <a:t>, otherwise the SNR is too low and data cannot be analyzed (more spills is </a:t>
                </a:r>
                <a:r>
                  <a:rPr lang="it-IT" sz="2000" dirty="0" smtClean="0"/>
                  <a:t>better, i.e. 100)</a:t>
                </a:r>
              </a:p>
              <a:p>
                <a:pPr lvl="1"/>
                <a:r>
                  <a:rPr lang="it-IT" sz="2000" dirty="0" smtClean="0"/>
                  <a:t>The </a:t>
                </a:r>
                <a:r>
                  <a:rPr lang="it-IT" sz="2000" dirty="0"/>
                  <a:t>two Runs are cleaned, normalized, and then subtracted.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Crystal bending angle: 170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from previous UA9 measurements</a:t>
                </a:r>
                <a:endParaRPr lang="it-IT" sz="240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9224"/>
                <a:ext cx="7484219" cy="2828091"/>
              </a:xfrm>
              <a:blipFill>
                <a:blip r:embed="rId2"/>
                <a:stretch>
                  <a:fillRect l="-1141" t="-30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5808" y="3929911"/>
            <a:ext cx="2112303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2d-plot Run Channelin</a:t>
            </a:r>
            <a:r>
              <a:rPr lang="it-IT" sz="1400" dirty="0"/>
              <a:t>g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8" y="4273288"/>
            <a:ext cx="2259959" cy="230427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548730" y="6113473"/>
            <a:ext cx="779381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 Spills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74804" y="3939539"/>
            <a:ext cx="2112303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Subtraction Y-Profile</a:t>
            </a:r>
            <a:endParaRPr lang="it-IT" sz="14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101" y="4256025"/>
            <a:ext cx="2277903" cy="231975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024426" y="3950028"/>
            <a:ext cx="2112303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2d-plot Run Channelin</a:t>
            </a:r>
            <a:r>
              <a:rPr lang="it-IT" sz="1400" dirty="0"/>
              <a:t>g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783422" y="3959656"/>
            <a:ext cx="2112303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Subtraction Y-Profile</a:t>
            </a:r>
            <a:endParaRPr lang="it-IT" sz="1400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462" y="4258332"/>
            <a:ext cx="3878277" cy="211154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7285635" y="6113473"/>
            <a:ext cx="870751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 Spills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1080258" y="5856552"/>
            <a:ext cx="870751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 Spills</a:t>
            </a:r>
            <a:endParaRPr lang="it-IT" sz="14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937" y="4383391"/>
            <a:ext cx="3576237" cy="194681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5055127" y="5856551"/>
            <a:ext cx="779381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 Spills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2603835" y="4458365"/>
                <a:ext cx="23850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172.0±4.2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</a:t>
                </a:r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835" y="4458365"/>
                <a:ext cx="2385077" cy="338554"/>
              </a:xfrm>
              <a:prstGeom prst="rect">
                <a:avLst/>
              </a:prstGeom>
              <a:blipFill>
                <a:blip r:embed="rId10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/>
              <p:cNvSpPr txBox="1"/>
              <p:nvPr/>
            </p:nvSpPr>
            <p:spPr>
              <a:xfrm>
                <a:off x="8445075" y="4359554"/>
                <a:ext cx="23850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</a:t>
                </a:r>
              </a:p>
            </p:txBody>
          </p:sp>
        </mc:Choice>
        <mc:Fallback xmlns="">
          <p:sp>
            <p:nvSpPr>
              <p:cNvPr id="27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075" y="4359554"/>
                <a:ext cx="2385077" cy="338554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magin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805" y="2278352"/>
            <a:ext cx="3576734" cy="1457188"/>
          </a:xfrm>
          <a:prstGeom prst="rect">
            <a:avLst/>
          </a:prstGeom>
        </p:spPr>
      </p:pic>
      <p:sp>
        <p:nvSpPr>
          <p:cNvPr id="30" name="Rettangolo arrotondato 29"/>
          <p:cNvSpPr/>
          <p:nvPr/>
        </p:nvSpPr>
        <p:spPr>
          <a:xfrm>
            <a:off x="8749810" y="2679729"/>
            <a:ext cx="557348" cy="1055811"/>
          </a:xfrm>
          <a:prstGeom prst="roundRect">
            <a:avLst/>
          </a:prstGeom>
          <a:noFill/>
          <a:ln w="19050">
            <a:solidFill>
              <a:srgbClr val="9933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8944811" y="1905553"/>
            <a:ext cx="2667000" cy="30777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SPS Page 1 – SFTPRO Supercycle</a:t>
            </a:r>
            <a:endParaRPr lang="it-IT" sz="1400" dirty="0"/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89" y="2744787"/>
            <a:ext cx="528821" cy="533192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42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Coherent processes in bent crystals (2/2)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93669"/>
            <a:ext cx="10195560" cy="4854756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Dechanneling </a:t>
            </a:r>
            <a:r>
              <a:rPr lang="it-IT" sz="2400" dirty="0">
                <a:solidFill>
                  <a:srgbClr val="0033A0"/>
                </a:solidFill>
              </a:rPr>
              <a:t>(</a:t>
            </a:r>
            <a:r>
              <a:rPr lang="it-IT" sz="2400" dirty="0" smtClean="0">
                <a:solidFill>
                  <a:srgbClr val="FFC000"/>
                </a:solidFill>
              </a:rPr>
              <a:t>DCH</a:t>
            </a:r>
            <a:r>
              <a:rPr lang="it-IT" sz="2400" dirty="0" smtClean="0">
                <a:solidFill>
                  <a:srgbClr val="0033A0"/>
                </a:solidFill>
              </a:rPr>
              <a:t>), Volume </a:t>
            </a:r>
            <a:r>
              <a:rPr lang="it-IT" sz="2400" dirty="0">
                <a:solidFill>
                  <a:srgbClr val="0033A0"/>
                </a:solidFill>
              </a:rPr>
              <a:t>Capture (</a:t>
            </a:r>
            <a:r>
              <a:rPr lang="it-IT" sz="2400" dirty="0">
                <a:solidFill>
                  <a:srgbClr val="0000FF"/>
                </a:solidFill>
              </a:rPr>
              <a:t>VC</a:t>
            </a:r>
            <a:r>
              <a:rPr lang="it-IT" sz="2400" dirty="0">
                <a:solidFill>
                  <a:srgbClr val="0033A0"/>
                </a:solidFill>
              </a:rPr>
              <a:t>) </a:t>
            </a:r>
            <a:r>
              <a:rPr lang="it-IT" sz="2400" dirty="0" smtClean="0">
                <a:solidFill>
                  <a:srgbClr val="0033A0"/>
                </a:solidFill>
              </a:rPr>
              <a:t>and Rechanneling </a:t>
            </a:r>
            <a:r>
              <a:rPr lang="it-IT" sz="2400" dirty="0">
                <a:solidFill>
                  <a:srgbClr val="0033A0"/>
                </a:solidFill>
              </a:rPr>
              <a:t>(</a:t>
            </a:r>
            <a:r>
              <a:rPr lang="it-IT" sz="2400" dirty="0">
                <a:solidFill>
                  <a:srgbClr val="FC7F24"/>
                </a:solidFill>
              </a:rPr>
              <a:t>RCH</a:t>
            </a:r>
            <a:r>
              <a:rPr lang="it-IT" sz="2400" dirty="0">
                <a:solidFill>
                  <a:srgbClr val="0033A0"/>
                </a:solidFill>
              </a:rPr>
              <a:t>)</a:t>
            </a:r>
          </a:p>
          <a:p>
            <a:pPr lvl="1"/>
            <a:r>
              <a:rPr lang="it-IT" sz="2000" dirty="0"/>
              <a:t>No more CH </a:t>
            </a:r>
            <a:r>
              <a:rPr lang="it-IT" sz="2000" dirty="0" smtClean="0"/>
              <a:t>condition</a:t>
            </a:r>
            <a:r>
              <a:rPr lang="it-IT" sz="2000" dirty="0"/>
              <a:t> </a:t>
            </a:r>
            <a:r>
              <a:rPr lang="it-IT" sz="2000" dirty="0" smtClean="0"/>
              <a:t> DCH </a:t>
            </a:r>
            <a:r>
              <a:rPr lang="it-IT" sz="2000" dirty="0"/>
              <a:t>can </a:t>
            </a:r>
            <a:r>
              <a:rPr lang="it-IT" sz="2000" dirty="0" smtClean="0"/>
              <a:t>happen (sometimes </a:t>
            </a:r>
            <a:r>
              <a:rPr lang="it-IT" sz="2000" dirty="0"/>
              <a:t>followed by RCH)</a:t>
            </a:r>
          </a:p>
          <a:p>
            <a:pPr lvl="1"/>
            <a:r>
              <a:rPr lang="it-IT" sz="2000" dirty="0" smtClean="0"/>
              <a:t>VC </a:t>
            </a:r>
            <a:r>
              <a:rPr lang="it-IT" sz="2000" dirty="0"/>
              <a:t>conceptually similar to RCH</a:t>
            </a:r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  <a:p>
            <a:r>
              <a:rPr lang="it-IT" sz="2400" dirty="0">
                <a:solidFill>
                  <a:srgbClr val="0033A0"/>
                </a:solidFill>
              </a:rPr>
              <a:t>Volume Reflection (</a:t>
            </a:r>
            <a:r>
              <a:rPr lang="it-IT" sz="2400" dirty="0">
                <a:solidFill>
                  <a:srgbClr val="00B050"/>
                </a:solidFill>
              </a:rPr>
              <a:t>VR</a:t>
            </a:r>
            <a:r>
              <a:rPr lang="it-IT" sz="2400" dirty="0">
                <a:solidFill>
                  <a:srgbClr val="0033A0"/>
                </a:solidFill>
              </a:rPr>
              <a:t>)</a:t>
            </a:r>
          </a:p>
          <a:p>
            <a:pPr lvl="1"/>
            <a:r>
              <a:rPr lang="it-IT" sz="2000" dirty="0"/>
              <a:t>Charghed particles reflected by </a:t>
            </a:r>
            <a:r>
              <a:rPr lang="it-IT" sz="2000" dirty="0" smtClean="0"/>
              <a:t>the crystal </a:t>
            </a:r>
            <a:r>
              <a:rPr lang="it-IT" sz="2000" dirty="0"/>
              <a:t>potential </a:t>
            </a:r>
            <a:r>
              <a:rPr lang="it-IT" sz="2000" dirty="0" smtClean="0"/>
              <a:t>barrier</a:t>
            </a:r>
          </a:p>
          <a:p>
            <a:pPr lvl="1"/>
            <a:endParaRPr lang="it-IT" sz="2000" dirty="0"/>
          </a:p>
          <a:p>
            <a:r>
              <a:rPr lang="it-IT" sz="2400" dirty="0" smtClean="0">
                <a:solidFill>
                  <a:srgbClr val="0033A0"/>
                </a:solidFill>
              </a:rPr>
              <a:t>Is it possible to exploit Coherent Processes to merge beams?</a:t>
            </a:r>
          </a:p>
        </p:txBody>
      </p:sp>
      <p:pic>
        <p:nvPicPr>
          <p:cNvPr id="9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80" y="2782699"/>
            <a:ext cx="2377626" cy="1705332"/>
          </a:xfrm>
          <a:prstGeom prst="rect">
            <a:avLst/>
          </a:prstGeom>
          <a:noFill/>
          <a:ln w="19050">
            <a:solidFill>
              <a:srgbClr val="033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029" y="4614674"/>
            <a:ext cx="2368037" cy="1628149"/>
          </a:xfrm>
          <a:prstGeom prst="rect">
            <a:avLst/>
          </a:prstGeom>
          <a:noFill/>
          <a:ln w="19050">
            <a:solidFill>
              <a:srgbClr val="00BD3B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78" y="2782699"/>
            <a:ext cx="2431790" cy="1705332"/>
          </a:xfrm>
          <a:prstGeom prst="rect">
            <a:avLst/>
          </a:prstGeom>
          <a:noFill/>
          <a:ln w="19050">
            <a:solidFill>
              <a:srgbClr val="FFCA0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029" y="2611606"/>
            <a:ext cx="9350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24" y="2782699"/>
            <a:ext cx="12842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L'INFN CAMBI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ile:Uniroma1.svg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100 Spills best CH and VR Runs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3737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These two Runs are the best in CH and VR orientation</a:t>
                </a:r>
              </a:p>
              <a:p>
                <a:pPr lvl="1"/>
                <a:r>
                  <a:rPr lang="it-IT" sz="2000" dirty="0"/>
                  <a:t>TimePix3 can be used to measure precisely CH and VR </a:t>
                </a:r>
                <a:r>
                  <a:rPr lang="it-IT" sz="2000" dirty="0" smtClean="0"/>
                  <a:t>angle</a:t>
                </a:r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In these plot the CH/VR-AM </a:t>
                </a:r>
                <a:r>
                  <a:rPr lang="it-IT" sz="2000" dirty="0" smtClean="0"/>
                  <a:t>s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ubtraction is applied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VR Angle measurement: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𝑉𝑅</m:t>
                        </m:r>
                      </m:sub>
                    </m:sSub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52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it-IT" sz="200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3737"/>
                <a:ext cx="10515600" cy="4351338"/>
              </a:xfrm>
              <a:blipFill>
                <a:blip r:embed="rId5"/>
                <a:stretch>
                  <a:fillRect l="-812" t="-19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775" y="3299908"/>
            <a:ext cx="5762625" cy="31527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318387"/>
            <a:ext cx="5689827" cy="311575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94249" y="3496241"/>
            <a:ext cx="1381597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Best CH Run</a:t>
            </a:r>
          </a:p>
          <a:p>
            <a:r>
              <a:rPr lang="it-IT" dirty="0" smtClean="0"/>
              <a:t>Sub Y-profile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659818" y="3476133"/>
            <a:ext cx="1381597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Best VR Run</a:t>
            </a:r>
          </a:p>
          <a:p>
            <a:r>
              <a:rPr lang="it-IT" dirty="0" smtClean="0"/>
              <a:t>Sub Y-profile</a:t>
            </a:r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4229100" y="4000500"/>
            <a:ext cx="0" cy="123825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87729" y="5211247"/>
            <a:ext cx="94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CH Peak</a:t>
            </a:r>
            <a:endParaRPr lang="it-IT" dirty="0"/>
          </a:p>
        </p:txBody>
      </p:sp>
      <p:cxnSp>
        <p:nvCxnSpPr>
          <p:cNvPr id="22" name="Connettore diritto 21"/>
          <p:cNvCxnSpPr/>
          <p:nvPr/>
        </p:nvCxnSpPr>
        <p:spPr>
          <a:xfrm>
            <a:off x="638175" y="5000625"/>
            <a:ext cx="52802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6627132" y="4619625"/>
            <a:ext cx="52802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8686800" y="3819406"/>
            <a:ext cx="0" cy="12382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7886837" y="5010158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VR Peak</a:t>
            </a:r>
            <a:endParaRPr lang="it-IT" dirty="0"/>
          </a:p>
        </p:txBody>
      </p:sp>
      <p:cxnSp>
        <p:nvCxnSpPr>
          <p:cNvPr id="27" name="Connettore 2 26"/>
          <p:cNvCxnSpPr/>
          <p:nvPr/>
        </p:nvCxnSpPr>
        <p:spPr>
          <a:xfrm>
            <a:off x="3073513" y="4543425"/>
            <a:ext cx="0" cy="12477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676773" y="4242784"/>
            <a:ext cx="155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Emptying Area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940574" y="3949702"/>
            <a:ext cx="155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Emptying Area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9082087" y="4267200"/>
            <a:ext cx="0" cy="13065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875" y="1438331"/>
            <a:ext cx="1916293" cy="1687289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566" y="1438331"/>
            <a:ext cx="1948818" cy="1703836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8094836" y="1132085"/>
            <a:ext cx="1630190" cy="30777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Best CH Run 2D Sub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10168101" y="1134202"/>
            <a:ext cx="1622175" cy="30777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Best VR Run 2D Sub</a:t>
            </a: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43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822433"/>
                </a:solidFill>
              </a:rPr>
              <a:t>C</a:t>
            </a:r>
            <a:r>
              <a:rPr lang="it-IT" b="1" dirty="0" smtClean="0">
                <a:solidFill>
                  <a:srgbClr val="822433"/>
                </a:solidFill>
              </a:rPr>
              <a:t>rystal Torsion measurement with TimePix3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4000"/>
                <a:ext cx="10515600" cy="4652963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 smtClean="0">
                    <a:solidFill>
                      <a:srgbClr val="0033A0"/>
                    </a:solidFill>
                  </a:rPr>
                  <a:t>SPS-Type Crystal with known torsion defect</a:t>
                </a:r>
              </a:p>
              <a:p>
                <a:pPr lvl="1"/>
                <a:r>
                  <a:rPr lang="en-GB" sz="2000" dirty="0" smtClean="0">
                    <a:solidFill>
                      <a:schemeClr val="tx1"/>
                    </a:solidFill>
                  </a:rPr>
                  <a:t>measured with UA9 Tracker: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4 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en-GB" sz="2000" dirty="0" smtClean="0">
                    <a:solidFill>
                      <a:schemeClr val="tx1"/>
                    </a:solidFill>
                  </a:rPr>
                  <a:t>  (September 2023 – May/June 2024)</a:t>
                </a:r>
              </a:p>
              <a:p>
                <a:r>
                  <a:rPr lang="en-GB" sz="2400" dirty="0" smtClean="0">
                    <a:solidFill>
                      <a:srgbClr val="0033A0"/>
                    </a:solidFill>
                  </a:rPr>
                  <a:t>Beam </a:t>
                </a:r>
                <a:r>
                  <a:rPr lang="en-GB" sz="2400" dirty="0">
                    <a:solidFill>
                      <a:srgbClr val="0033A0"/>
                    </a:solidFill>
                  </a:rPr>
                  <a:t>impacts on the crystal at </a:t>
                </a:r>
                <a:r>
                  <a:rPr lang="en-GB" sz="2400" dirty="0" smtClean="0">
                    <a:solidFill>
                      <a:srgbClr val="0033A0"/>
                    </a:solidFill>
                  </a:rPr>
                  <a:t>different heights</a:t>
                </a:r>
              </a:p>
              <a:p>
                <a:pPr lvl="1"/>
                <a:r>
                  <a:rPr lang="en-GB" sz="2000" dirty="0" smtClean="0"/>
                  <a:t>CH </a:t>
                </a:r>
                <a:r>
                  <a:rPr lang="en-GB" sz="2000" dirty="0"/>
                  <a:t>particles are deflected at different </a:t>
                </a:r>
                <a:r>
                  <a:rPr lang="en-GB" sz="2000" dirty="0" smtClean="0"/>
                  <a:t>angles despite Cry Channeling angle is the same!</a:t>
                </a:r>
              </a:p>
              <a:p>
                <a:pPr lvl="1"/>
                <a:r>
                  <a:rPr lang="en-GB" sz="2000" dirty="0" smtClean="0"/>
                  <a:t>This means there is a Twist effect!</a:t>
                </a:r>
              </a:p>
              <a:p>
                <a:pPr lvl="1"/>
                <a:r>
                  <a:rPr lang="en-GB" sz="2000" dirty="0" smtClean="0"/>
                  <a:t>Key goal: Obtain  bending angle slice-by-slice to compute the torsion</a:t>
                </a:r>
                <a:endParaRPr lang="it-IT" sz="2000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4000"/>
                <a:ext cx="10515600" cy="4652963"/>
              </a:xfrm>
              <a:blipFill>
                <a:blip r:embed="rId2"/>
                <a:stretch>
                  <a:fillRect l="-812" t="-18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838" y="3815069"/>
            <a:ext cx="2685437" cy="234785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752" y="3815069"/>
            <a:ext cx="2510579" cy="2347857"/>
          </a:xfrm>
          <a:prstGeom prst="rect">
            <a:avLst/>
          </a:prstGeom>
        </p:spPr>
      </p:pic>
      <p:sp>
        <p:nvSpPr>
          <p:cNvPr id="18" name="Freccia a destra 17"/>
          <p:cNvSpPr/>
          <p:nvPr/>
        </p:nvSpPr>
        <p:spPr>
          <a:xfrm>
            <a:off x="4138154" y="4584822"/>
            <a:ext cx="1112356" cy="515933"/>
          </a:xfrm>
          <a:prstGeom prst="rightArrow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 Slices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285134" y="4242625"/>
                <a:ext cx="338470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Slope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0.22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±0.04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𝑝𝑥𝑙</m:t>
                    </m:r>
                  </m:oMath>
                </a14:m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/>
                  <a:t>Torsion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4.04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134" y="4242625"/>
                <a:ext cx="3384709" cy="1200329"/>
              </a:xfrm>
              <a:prstGeom prst="rect">
                <a:avLst/>
              </a:prstGeom>
              <a:blipFill>
                <a:blip r:embed="rId9"/>
                <a:stretch>
                  <a:fillRect l="-1441" t="-30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/>
          <p:cNvSpPr txBox="1"/>
          <p:nvPr/>
        </p:nvSpPr>
        <p:spPr>
          <a:xfrm>
            <a:off x="5643484" y="6136482"/>
            <a:ext cx="258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Center of the i-th slice [Pixel]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 rot="16200000">
                <a:off x="4440095" y="4839754"/>
                <a:ext cx="22268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Deflection Angle [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 smtClean="0"/>
                  <a:t>] </a:t>
                </a:r>
                <a:endParaRPr lang="it-IT" sz="1600" dirty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40095" y="4839754"/>
                <a:ext cx="2226828" cy="338554"/>
              </a:xfrm>
              <a:prstGeom prst="rect">
                <a:avLst/>
              </a:prstGeom>
              <a:blipFill>
                <a:blip r:embed="rId10"/>
                <a:stretch>
                  <a:fillRect l="-5357" t="-548" r="-21429" b="-16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487" y="5543362"/>
            <a:ext cx="528821" cy="53319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9461336" y="5698647"/>
            <a:ext cx="2461187" cy="369332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Compatible with Tracker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44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TimePix3 Differential Data Analysis 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97957"/>
                <a:ext cx="11218333" cy="467900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Necessary Runs to perform the Analysis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DAQ in «Frame» mode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One Run with Crystal in AM and one in CH or VR 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orientation</a:t>
                </a:r>
                <a:endParaRPr lang="it-IT" sz="24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it-IT" sz="2000" dirty="0" smtClean="0"/>
                  <a:t>Clean </a:t>
                </a:r>
                <a:r>
                  <a:rPr lang="it-IT" sz="2000" dirty="0">
                    <a:solidFill>
                      <a:srgbClr val="FF0000"/>
                    </a:solidFill>
                  </a:rPr>
                  <a:t>(eliminate frames with spikes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) </a:t>
                </a:r>
                <a:r>
                  <a:rPr lang="it-IT" sz="2000" dirty="0" smtClean="0"/>
                  <a:t>&amp; normalize the </a:t>
                </a:r>
                <a:r>
                  <a:rPr lang="it-IT" sz="2000" dirty="0"/>
                  <a:t>two Runs </a:t>
                </a:r>
                <a:r>
                  <a:rPr lang="it-IT" sz="2000" dirty="0" smtClean="0"/>
                  <a:t>separately </a:t>
                </a:r>
              </a:p>
              <a:p>
                <a:pPr lvl="1"/>
                <a:r>
                  <a:rPr lang="it-IT" sz="2000" dirty="0" smtClean="0"/>
                  <a:t>Subtract </a:t>
                </a:r>
                <a:r>
                  <a:rPr lang="it-IT" sz="2000" dirty="0"/>
                  <a:t>the 2d cleaned beam </a:t>
                </a:r>
                <a:r>
                  <a:rPr lang="it-IT" sz="2000" dirty="0" smtClean="0"/>
                  <a:t>distributions</a:t>
                </a:r>
              </a:p>
              <a:p>
                <a:pPr lvl="1"/>
                <a:r>
                  <a:rPr lang="it-IT" sz="2000" dirty="0"/>
                  <a:t>O</a:t>
                </a:r>
                <a:r>
                  <a:rPr lang="it-IT" sz="2000" dirty="0" smtClean="0"/>
                  <a:t>btain </a:t>
                </a:r>
                <a:r>
                  <a:rPr lang="it-IT" sz="2000" dirty="0"/>
                  <a:t>the </a:t>
                </a:r>
                <a:r>
                  <a:rPr lang="it-IT" sz="2000" dirty="0" smtClean="0"/>
                  <a:t>Y profile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dirty="0" smtClean="0"/>
                  <a:t> Fit </a:t>
                </a:r>
                <a:r>
                  <a:rPr lang="it-IT" sz="2000" dirty="0"/>
                  <a:t>the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CH</a:t>
                </a:r>
                <a:r>
                  <a:rPr lang="it-IT" sz="2000" dirty="0" smtClean="0"/>
                  <a:t> or VR peak </a:t>
                </a:r>
                <a:r>
                  <a:rPr lang="it-IT" sz="2000" dirty="0"/>
                  <a:t>and the </a:t>
                </a:r>
                <a:r>
                  <a:rPr lang="it-IT" sz="2000" dirty="0">
                    <a:solidFill>
                      <a:srgbClr val="9933FF"/>
                    </a:solidFill>
                  </a:rPr>
                  <a:t>Emptying </a:t>
                </a:r>
                <a:r>
                  <a:rPr lang="it-IT" sz="2000" dirty="0" smtClean="0">
                    <a:solidFill>
                      <a:srgbClr val="9933FF"/>
                    </a:solidFill>
                  </a:rPr>
                  <a:t>Region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Compute CH/VR Angle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97957"/>
                <a:ext cx="11218333" cy="4679006"/>
              </a:xfrm>
              <a:blipFill>
                <a:blip r:embed="rId2"/>
                <a:stretch>
                  <a:fillRect l="-706" t="-18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954" y="4725041"/>
            <a:ext cx="2275973" cy="173351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880993" y="4754618"/>
            <a:ext cx="64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Raw</a:t>
            </a:r>
          </a:p>
          <a:p>
            <a:r>
              <a:rPr lang="it-IT" sz="1600" dirty="0" smtClean="0">
                <a:solidFill>
                  <a:srgbClr val="0000FF"/>
                </a:solidFill>
              </a:rPr>
              <a:t>Clean</a:t>
            </a:r>
            <a:endParaRPr lang="it-IT" sz="1600" dirty="0">
              <a:solidFill>
                <a:srgbClr val="0000FF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01" y="3509526"/>
            <a:ext cx="2055130" cy="1566151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454897" y="3597561"/>
            <a:ext cx="64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Raw</a:t>
            </a:r>
          </a:p>
          <a:p>
            <a:r>
              <a:rPr lang="it-IT" sz="1600" dirty="0" smtClean="0">
                <a:solidFill>
                  <a:srgbClr val="0000FF"/>
                </a:solidFill>
              </a:rPr>
              <a:t>Clean</a:t>
            </a:r>
            <a:endParaRPr lang="it-IT" sz="1600" dirty="0">
              <a:solidFill>
                <a:srgbClr val="0000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176064" y="3855674"/>
            <a:ext cx="1856006" cy="52322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Raw</a:t>
            </a:r>
            <a:r>
              <a:rPr lang="it-IT" sz="1400" dirty="0"/>
              <a:t> </a:t>
            </a:r>
            <a:r>
              <a:rPr lang="it-IT" sz="1400" dirty="0" smtClean="0"/>
              <a:t>and Cleaned data</a:t>
            </a:r>
          </a:p>
          <a:p>
            <a:pPr algn="ctr"/>
            <a:r>
              <a:rPr lang="it-IT" sz="1400" dirty="0" smtClean="0"/>
              <a:t>X/Y Profiles for CH Run</a:t>
            </a:r>
            <a:endParaRPr lang="it-IT" sz="1400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201" y="4292601"/>
            <a:ext cx="1948818" cy="170383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561422" y="3899863"/>
            <a:ext cx="2180790" cy="30777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CH–AM Subtraction 2d Plot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0545" y="3997662"/>
            <a:ext cx="3937233" cy="2156030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>
            <a:off x="4032070" y="4823460"/>
            <a:ext cx="562790" cy="515933"/>
          </a:xfrm>
          <a:prstGeom prst="rightArrow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reccia a destra 24"/>
          <p:cNvSpPr/>
          <p:nvPr/>
        </p:nvSpPr>
        <p:spPr>
          <a:xfrm>
            <a:off x="6681733" y="4886552"/>
            <a:ext cx="562790" cy="515933"/>
          </a:xfrm>
          <a:prstGeom prst="rightArrow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8969829" y="4823460"/>
            <a:ext cx="674914" cy="1172977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ttangolo arrotondato 27"/>
          <p:cNvSpPr/>
          <p:nvPr/>
        </p:nvSpPr>
        <p:spPr>
          <a:xfrm>
            <a:off x="9774763" y="4129748"/>
            <a:ext cx="674914" cy="117297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139518" y="4135693"/>
            <a:ext cx="2267672" cy="30777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CH–AM Subtraction Y Profile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Transition Regions </a:t>
            </a:r>
            <a:endParaRPr lang="it-IT" b="1" dirty="0">
              <a:solidFill>
                <a:srgbClr val="82243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961914" cy="4351338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33A0"/>
                </a:solidFill>
              </a:rPr>
              <a:t>One Run (</a:t>
            </a:r>
            <a:r>
              <a:rPr lang="it-IT" sz="2400" dirty="0">
                <a:solidFill>
                  <a:srgbClr val="FFC000"/>
                </a:solidFill>
              </a:rPr>
              <a:t>-60</a:t>
            </a:r>
            <a:r>
              <a:rPr lang="it-IT" sz="2400" dirty="0">
                <a:solidFill>
                  <a:srgbClr val="0033A0"/>
                </a:solidFill>
              </a:rPr>
              <a:t>) is pure </a:t>
            </a:r>
            <a:r>
              <a:rPr lang="it-IT" sz="2400" dirty="0" smtClean="0">
                <a:solidFill>
                  <a:srgbClr val="0033A0"/>
                </a:solidFill>
              </a:rPr>
              <a:t>VR, the </a:t>
            </a:r>
            <a:r>
              <a:rPr lang="it-IT" sz="2400" dirty="0">
                <a:solidFill>
                  <a:srgbClr val="0033A0"/>
                </a:solidFill>
              </a:rPr>
              <a:t>other three Runs (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r>
              <a:rPr lang="it-IT" sz="2400" dirty="0">
                <a:solidFill>
                  <a:srgbClr val="0033A0"/>
                </a:solidFill>
              </a:rPr>
              <a:t>,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118888"/>
                </a:solidFill>
              </a:rPr>
              <a:t>40</a:t>
            </a:r>
            <a:r>
              <a:rPr lang="it-IT" sz="2400" dirty="0">
                <a:solidFill>
                  <a:srgbClr val="0033A0"/>
                </a:solidFill>
              </a:rPr>
              <a:t>,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E02E52"/>
                </a:solidFill>
              </a:rPr>
              <a:t>50</a:t>
            </a:r>
            <a:r>
              <a:rPr lang="it-IT" sz="2400" dirty="0">
                <a:solidFill>
                  <a:srgbClr val="0033A0"/>
                </a:solidFill>
              </a:rPr>
              <a:t>) are at </a:t>
            </a:r>
            <a:r>
              <a:rPr lang="it-IT" sz="2400" dirty="0" smtClean="0">
                <a:solidFill>
                  <a:srgbClr val="0033A0"/>
                </a:solidFill>
              </a:rPr>
              <a:t>CH/VR Transition</a:t>
            </a:r>
            <a:endParaRPr lang="it-IT" sz="2400" dirty="0">
              <a:solidFill>
                <a:srgbClr val="0033A0"/>
              </a:solidFill>
            </a:endParaRPr>
          </a:p>
        </p:txBody>
      </p:sp>
      <p:pic>
        <p:nvPicPr>
          <p:cNvPr id="1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42" y="2183565"/>
            <a:ext cx="8046508" cy="42914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8200" y="3226440"/>
            <a:ext cx="3014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Very effective to check the crystal alignment</a:t>
            </a:r>
            <a:r>
              <a:rPr lang="it-IT" dirty="0"/>
              <a:t> </a:t>
            </a:r>
            <a:r>
              <a:rPr lang="it-IT" dirty="0" smtClean="0"/>
              <a:t>in real time if the Tracker does not work</a:t>
            </a:r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>
            <a:off x="6458494" y="2899954"/>
            <a:ext cx="290649" cy="788151"/>
          </a:xfrm>
          <a:prstGeom prst="downArrow">
            <a:avLst/>
          </a:prstGeom>
          <a:gradFill>
            <a:gsLst>
              <a:gs pos="0">
                <a:srgbClr val="FFA02C"/>
              </a:gs>
              <a:gs pos="33000">
                <a:srgbClr val="829F44"/>
              </a:gs>
              <a:gs pos="67000">
                <a:srgbClr val="3D9E9E"/>
              </a:gs>
              <a:gs pos="100000">
                <a:srgbClr val="E3416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reccia in giù 15"/>
          <p:cNvSpPr/>
          <p:nvPr/>
        </p:nvSpPr>
        <p:spPr>
          <a:xfrm rot="10800000">
            <a:off x="9079722" y="2899954"/>
            <a:ext cx="290649" cy="788151"/>
          </a:xfrm>
          <a:prstGeom prst="downArrow">
            <a:avLst/>
          </a:prstGeom>
          <a:gradFill>
            <a:gsLst>
              <a:gs pos="0">
                <a:srgbClr val="FFA02C"/>
              </a:gs>
              <a:gs pos="33000">
                <a:srgbClr val="829F44"/>
              </a:gs>
              <a:gs pos="67000">
                <a:srgbClr val="3D9E9E"/>
              </a:gs>
              <a:gs pos="100000">
                <a:srgbClr val="E3416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841256" y="3148368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VR peak lowers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9244120" y="333303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CH peak rises up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46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4896" y="2420990"/>
            <a:ext cx="1051560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822433"/>
                </a:solidFill>
              </a:rPr>
              <a:t>Not Shown/II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Autocollimator for optical bending angle measurements</a:t>
            </a:r>
            <a:endParaRPr lang="it-IT" dirty="0">
              <a:solidFill>
                <a:srgbClr val="0033A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605088" y="4359366"/>
            <a:ext cx="44528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Cooperation with S. Giroldi and S. Di Gennaro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Autocollimator in a nutshell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8" y="1576250"/>
                <a:ext cx="7043059" cy="4624253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Optical device</a:t>
                </a:r>
                <a:r>
                  <a:rPr lang="it-IT" sz="2400" dirty="0">
                    <a:solidFill>
                      <a:srgbClr val="0033A0"/>
                    </a:solidFill>
                  </a:rPr>
                  <a:t>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used to measure angles with precision</a:t>
                </a:r>
              </a:p>
              <a:p>
                <a:pPr lvl="1"/>
                <a:r>
                  <a:rPr lang="it-IT" sz="2000" dirty="0" smtClean="0"/>
                  <a:t>Focal length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(f) </a:t>
                </a:r>
                <a:r>
                  <a:rPr lang="it-IT" sz="2000" dirty="0" smtClean="0"/>
                  <a:t>of the lens is known by construction</a:t>
                </a:r>
              </a:p>
              <a:p>
                <a:pPr lvl="1"/>
                <a:r>
                  <a:rPr lang="it-IT" sz="2000" dirty="0" smtClean="0"/>
                  <a:t>Spatial offset </a:t>
                </a:r>
                <a:r>
                  <a:rPr lang="it-IT" sz="2000" dirty="0" smtClean="0">
                    <a:solidFill>
                      <a:srgbClr val="FFC000"/>
                    </a:solidFill>
                  </a:rPr>
                  <a:t>(d)</a:t>
                </a:r>
                <a:r>
                  <a:rPr lang="it-IT" sz="2000" dirty="0" smtClean="0"/>
                  <a:t> with respect to a </a:t>
                </a:r>
                <a:r>
                  <a:rPr lang="it-IT" sz="2000" dirty="0" smtClean="0">
                    <a:solidFill>
                      <a:srgbClr val="00B0F0"/>
                    </a:solidFill>
                  </a:rPr>
                  <a:t>straight-back reflection </a:t>
                </a:r>
                <a:r>
                  <a:rPr lang="it-IT" sz="2000" dirty="0" smtClean="0"/>
                  <a:t>is measured</a:t>
                </a:r>
              </a:p>
              <a:p>
                <a:pPr lvl="1"/>
                <a:r>
                  <a:rPr lang="it-IT" sz="2000" dirty="0"/>
                  <a:t>A</a:t>
                </a:r>
                <a:r>
                  <a:rPr lang="it-IT" sz="2000" dirty="0" smtClean="0"/>
                  <a:t>ngle given by                    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endParaRPr lang="it-IT" sz="2400" dirty="0">
                  <a:solidFill>
                    <a:srgbClr val="0033A0"/>
                  </a:solidFill>
                </a:endParaRPr>
              </a:p>
              <a:p>
                <a:pPr marL="0" indent="0">
                  <a:buNone/>
                </a:pPr>
                <a:endParaRPr lang="it-IT" sz="240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576250"/>
                <a:ext cx="7043059" cy="4624253"/>
              </a:xfrm>
              <a:blipFill>
                <a:blip r:embed="rId2"/>
                <a:stretch>
                  <a:fillRect l="-1125" t="-1847" r="-13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673" y="1034422"/>
            <a:ext cx="3931115" cy="25625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495" y="3745115"/>
            <a:ext cx="3242685" cy="2571525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9413965" y="1433402"/>
            <a:ext cx="1745916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11388238" y="2098766"/>
            <a:ext cx="0" cy="2438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rot="10800000" flipV="1">
            <a:off x="11387422" y="1673270"/>
            <a:ext cx="0" cy="2438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365" y="3508442"/>
            <a:ext cx="5825981" cy="305764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48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Why the Autocollimator?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198" y="1576250"/>
                <a:ext cx="10567458" cy="4624253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Beam Merging setup with three Crystals 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Tracker Planes size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32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×32 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it-IT" sz="2000" dirty="0"/>
                  <a:t>A</a:t>
                </a:r>
                <a:r>
                  <a:rPr lang="it-IT" sz="2000" dirty="0" smtClean="0"/>
                  <a:t>vailable space for UA9 setup in H8: 30 m</a:t>
                </a:r>
              </a:p>
              <a:p>
                <a:pPr lvl="1"/>
                <a:r>
                  <a:rPr lang="it-IT" sz="2000" dirty="0" smtClean="0"/>
                  <a:t>m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rad-order bendin</a:t>
                </a:r>
                <a:r>
                  <a:rPr lang="it-IT" sz="2000" dirty="0" smtClean="0"/>
                  <a:t>g angles</a:t>
                </a:r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Mandatory to precisely measure Xtals bending angle</a:t>
                </a:r>
              </a:p>
              <a:p>
                <a:pPr lvl="1"/>
                <a:r>
                  <a:rPr lang="it-IT" sz="2000" dirty="0" smtClean="0"/>
                  <a:t>Otherwise merging is not feasible</a:t>
                </a:r>
                <a:endParaRPr lang="it-IT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576250"/>
                <a:ext cx="10567458" cy="4624253"/>
              </a:xfrm>
              <a:blipFill>
                <a:blip r:embed="rId2"/>
                <a:stretch>
                  <a:fillRect l="-750" t="-18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064" y="3844076"/>
            <a:ext cx="4505176" cy="1529860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65" y="1660365"/>
            <a:ext cx="5738552" cy="1200604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6365965" y="2287232"/>
            <a:ext cx="80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9933FF"/>
                </a:solidFill>
              </a:rPr>
              <a:t>H8</a:t>
            </a:r>
            <a:endParaRPr lang="it-IT" b="1" dirty="0">
              <a:solidFill>
                <a:srgbClr val="9933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17" y="3882521"/>
            <a:ext cx="4666025" cy="2546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/>
              <p:cNvSpPr txBox="1"/>
              <p:nvPr/>
            </p:nvSpPr>
            <p:spPr>
              <a:xfrm>
                <a:off x="5804142" y="5894932"/>
                <a:ext cx="460158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K</a:t>
                </a:r>
                <a:r>
                  <a:rPr lang="it-IT" sz="2400" dirty="0" smtClean="0"/>
                  <a:t>eep </a:t>
                </a:r>
                <a:r>
                  <a:rPr lang="it-IT" sz="2400" dirty="0"/>
                  <a:t>crystal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BELOW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142" y="5894932"/>
                <a:ext cx="4601581" cy="461665"/>
              </a:xfrm>
              <a:prstGeom prst="rect">
                <a:avLst/>
              </a:prstGeom>
              <a:blipFill>
                <a:blip r:embed="rId10"/>
                <a:stretch>
                  <a:fillRect l="-19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magin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7392" y="4940977"/>
            <a:ext cx="882672" cy="75571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49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Bending angle measurement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egnaposto contenuto 3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524625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Autocollimator mounted on optical table</a:t>
                </a:r>
              </a:p>
              <a:p>
                <a:pPr marL="0" indent="0">
                  <a:buNone/>
                </a:pPr>
                <a:endParaRPr lang="it-IT" sz="2400" dirty="0" smtClean="0">
                  <a:solidFill>
                    <a:srgbClr val="0033A0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Slab Silicon crystal</a:t>
                </a:r>
              </a:p>
              <a:p>
                <a:pPr lvl="1"/>
                <a:r>
                  <a:rPr lang="it-IT" sz="2000" dirty="0" smtClean="0"/>
                  <a:t>Mounted on a </a:t>
                </a:r>
                <a:r>
                  <a:rPr lang="it-IT" sz="2000" dirty="0">
                    <a:solidFill>
                      <a:srgbClr val="FFC000"/>
                    </a:solidFill>
                  </a:rPr>
                  <a:t>2-axis movable support</a:t>
                </a:r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lvl="1"/>
                <a:r>
                  <a:rPr lang="it-IT" sz="2000" dirty="0"/>
                  <a:t>Size: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22 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11 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sz="2000" dirty="0"/>
              </a:p>
              <a:p>
                <a:pPr lvl="1"/>
                <a:r>
                  <a:rPr lang="it-IT" sz="2000" dirty="0"/>
                  <a:t>Polished surfaces for enhanced </a:t>
                </a:r>
                <a:r>
                  <a:rPr lang="it-IT" sz="2000" dirty="0" smtClean="0"/>
                  <a:t>reflectivity</a:t>
                </a:r>
              </a:p>
              <a:p>
                <a:pPr lvl="1"/>
                <a:endParaRPr lang="it-IT" sz="2000" dirty="0"/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Mechanical holder</a:t>
                </a:r>
              </a:p>
              <a:p>
                <a:pPr lvl="1"/>
                <a:r>
                  <a:rPr lang="it-IT" sz="2000" dirty="0" smtClean="0"/>
                  <a:t>Produced by INFN Roma</a:t>
                </a:r>
              </a:p>
              <a:p>
                <a:pPr lvl="1"/>
                <a:r>
                  <a:rPr lang="it-IT" sz="2000" dirty="0" smtClean="0"/>
                  <a:t>Impress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tuneable </a:t>
                </a:r>
                <a:r>
                  <a:rPr lang="it-IT" sz="2000" dirty="0" smtClean="0"/>
                  <a:t>Primary Curvature on the crystal</a:t>
                </a:r>
              </a:p>
              <a:p>
                <a:pPr lvl="1"/>
                <a:r>
                  <a:rPr lang="it-IT" sz="2000" dirty="0" smtClean="0"/>
                  <a:t>This induces a secondary deformation on the crystal</a:t>
                </a:r>
                <a:endParaRPr lang="it-IT" dirty="0"/>
              </a:p>
            </p:txBody>
          </p:sp>
        </mc:Choice>
        <mc:Fallback xmlns="">
          <p:sp>
            <p:nvSpPr>
              <p:cNvPr id="17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524625" cy="4351338"/>
              </a:xfrm>
              <a:blipFill>
                <a:blip r:embed="rId6"/>
                <a:stretch>
                  <a:fillRect l="-1214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68" y="1679332"/>
            <a:ext cx="5292975" cy="2885044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7208628" y="2858985"/>
            <a:ext cx="238125" cy="1590675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6656177" y="2173979"/>
            <a:ext cx="790576" cy="714375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6530942" y="1677885"/>
            <a:ext cx="1061155" cy="1806222"/>
          </a:xfrm>
          <a:custGeom>
            <a:avLst/>
            <a:gdLst>
              <a:gd name="connsiteX0" fmla="*/ 784578 w 1061155"/>
              <a:gd name="connsiteY0" fmla="*/ 0 h 1806222"/>
              <a:gd name="connsiteX1" fmla="*/ 925689 w 1061155"/>
              <a:gd name="connsiteY1" fmla="*/ 2822 h 1806222"/>
              <a:gd name="connsiteX2" fmla="*/ 852311 w 1061155"/>
              <a:gd name="connsiteY2" fmla="*/ 355600 h 1806222"/>
              <a:gd name="connsiteX3" fmla="*/ 917222 w 1061155"/>
              <a:gd name="connsiteY3" fmla="*/ 392289 h 1806222"/>
              <a:gd name="connsiteX4" fmla="*/ 894644 w 1061155"/>
              <a:gd name="connsiteY4" fmla="*/ 567267 h 1806222"/>
              <a:gd name="connsiteX5" fmla="*/ 1001889 w 1061155"/>
              <a:gd name="connsiteY5" fmla="*/ 572911 h 1806222"/>
              <a:gd name="connsiteX6" fmla="*/ 1061155 w 1061155"/>
              <a:gd name="connsiteY6" fmla="*/ 649111 h 1806222"/>
              <a:gd name="connsiteX7" fmla="*/ 984955 w 1061155"/>
              <a:gd name="connsiteY7" fmla="*/ 1145822 h 1806222"/>
              <a:gd name="connsiteX8" fmla="*/ 917222 w 1061155"/>
              <a:gd name="connsiteY8" fmla="*/ 1097844 h 1806222"/>
              <a:gd name="connsiteX9" fmla="*/ 886178 w 1061155"/>
              <a:gd name="connsiteY9" fmla="*/ 1253067 h 1806222"/>
              <a:gd name="connsiteX10" fmla="*/ 612422 w 1061155"/>
              <a:gd name="connsiteY10" fmla="*/ 1255889 h 1806222"/>
              <a:gd name="connsiteX11" fmla="*/ 651933 w 1061155"/>
              <a:gd name="connsiteY11" fmla="*/ 1312333 h 1806222"/>
              <a:gd name="connsiteX12" fmla="*/ 570089 w 1061155"/>
              <a:gd name="connsiteY12" fmla="*/ 1806222 h 1806222"/>
              <a:gd name="connsiteX13" fmla="*/ 270933 w 1061155"/>
              <a:gd name="connsiteY13" fmla="*/ 1698978 h 1806222"/>
              <a:gd name="connsiteX14" fmla="*/ 172155 w 1061155"/>
              <a:gd name="connsiteY14" fmla="*/ 1710267 h 1806222"/>
              <a:gd name="connsiteX15" fmla="*/ 160867 w 1061155"/>
              <a:gd name="connsiteY15" fmla="*/ 1656644 h 1806222"/>
              <a:gd name="connsiteX16" fmla="*/ 172155 w 1061155"/>
              <a:gd name="connsiteY16" fmla="*/ 1600200 h 1806222"/>
              <a:gd name="connsiteX17" fmla="*/ 197555 w 1061155"/>
              <a:gd name="connsiteY17" fmla="*/ 1571978 h 1806222"/>
              <a:gd name="connsiteX18" fmla="*/ 290689 w 1061155"/>
              <a:gd name="connsiteY18" fmla="*/ 1571978 h 1806222"/>
              <a:gd name="connsiteX19" fmla="*/ 313267 w 1061155"/>
              <a:gd name="connsiteY19" fmla="*/ 1385711 h 1806222"/>
              <a:gd name="connsiteX20" fmla="*/ 225778 w 1061155"/>
              <a:gd name="connsiteY20" fmla="*/ 1340556 h 1806222"/>
              <a:gd name="connsiteX21" fmla="*/ 242711 w 1061155"/>
              <a:gd name="connsiteY21" fmla="*/ 1247422 h 1806222"/>
              <a:gd name="connsiteX22" fmla="*/ 143933 w 1061155"/>
              <a:gd name="connsiteY22" fmla="*/ 1301044 h 1806222"/>
              <a:gd name="connsiteX23" fmla="*/ 98778 w 1061155"/>
              <a:gd name="connsiteY23" fmla="*/ 1270000 h 1806222"/>
              <a:gd name="connsiteX24" fmla="*/ 84667 w 1061155"/>
              <a:gd name="connsiteY24" fmla="*/ 1207911 h 1806222"/>
              <a:gd name="connsiteX25" fmla="*/ 98778 w 1061155"/>
              <a:gd name="connsiteY25" fmla="*/ 1140178 h 1806222"/>
              <a:gd name="connsiteX26" fmla="*/ 138289 w 1061155"/>
              <a:gd name="connsiteY26" fmla="*/ 1131711 h 1806222"/>
              <a:gd name="connsiteX27" fmla="*/ 42333 w 1061155"/>
              <a:gd name="connsiteY27" fmla="*/ 1058333 h 1806222"/>
              <a:gd name="connsiteX28" fmla="*/ 93133 w 1061155"/>
              <a:gd name="connsiteY28" fmla="*/ 821267 h 1806222"/>
              <a:gd name="connsiteX29" fmla="*/ 0 w 1061155"/>
              <a:gd name="connsiteY29" fmla="*/ 730956 h 1806222"/>
              <a:gd name="connsiteX30" fmla="*/ 5644 w 1061155"/>
              <a:gd name="connsiteY30" fmla="*/ 488244 h 1806222"/>
              <a:gd name="connsiteX31" fmla="*/ 285044 w 1061155"/>
              <a:gd name="connsiteY31" fmla="*/ 767644 h 1806222"/>
              <a:gd name="connsiteX32" fmla="*/ 395111 w 1061155"/>
              <a:gd name="connsiteY32" fmla="*/ 688622 h 1806222"/>
              <a:gd name="connsiteX33" fmla="*/ 420511 w 1061155"/>
              <a:gd name="connsiteY33" fmla="*/ 558800 h 1806222"/>
              <a:gd name="connsiteX34" fmla="*/ 671689 w 1061155"/>
              <a:gd name="connsiteY34" fmla="*/ 550333 h 1806222"/>
              <a:gd name="connsiteX35" fmla="*/ 677333 w 1061155"/>
              <a:gd name="connsiteY35" fmla="*/ 488244 h 1806222"/>
              <a:gd name="connsiteX36" fmla="*/ 671689 w 1061155"/>
              <a:gd name="connsiteY36" fmla="*/ 457200 h 1806222"/>
              <a:gd name="connsiteX37" fmla="*/ 685800 w 1061155"/>
              <a:gd name="connsiteY37" fmla="*/ 355600 h 1806222"/>
              <a:gd name="connsiteX38" fmla="*/ 739422 w 1061155"/>
              <a:gd name="connsiteY38" fmla="*/ 344311 h 1806222"/>
              <a:gd name="connsiteX39" fmla="*/ 753533 w 1061155"/>
              <a:gd name="connsiteY39" fmla="*/ 228600 h 1806222"/>
              <a:gd name="connsiteX40" fmla="*/ 784578 w 1061155"/>
              <a:gd name="connsiteY40" fmla="*/ 0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61155" h="1806222">
                <a:moveTo>
                  <a:pt x="784578" y="0"/>
                </a:moveTo>
                <a:lnTo>
                  <a:pt x="925689" y="2822"/>
                </a:lnTo>
                <a:lnTo>
                  <a:pt x="852311" y="355600"/>
                </a:lnTo>
                <a:lnTo>
                  <a:pt x="917222" y="392289"/>
                </a:lnTo>
                <a:lnTo>
                  <a:pt x="894644" y="567267"/>
                </a:lnTo>
                <a:lnTo>
                  <a:pt x="1001889" y="572911"/>
                </a:lnTo>
                <a:lnTo>
                  <a:pt x="1061155" y="649111"/>
                </a:lnTo>
                <a:lnTo>
                  <a:pt x="984955" y="1145822"/>
                </a:lnTo>
                <a:lnTo>
                  <a:pt x="917222" y="1097844"/>
                </a:lnTo>
                <a:lnTo>
                  <a:pt x="886178" y="1253067"/>
                </a:lnTo>
                <a:lnTo>
                  <a:pt x="612422" y="1255889"/>
                </a:lnTo>
                <a:lnTo>
                  <a:pt x="651933" y="1312333"/>
                </a:lnTo>
                <a:lnTo>
                  <a:pt x="570089" y="1806222"/>
                </a:lnTo>
                <a:lnTo>
                  <a:pt x="270933" y="1698978"/>
                </a:lnTo>
                <a:lnTo>
                  <a:pt x="172155" y="1710267"/>
                </a:lnTo>
                <a:lnTo>
                  <a:pt x="160867" y="1656644"/>
                </a:lnTo>
                <a:lnTo>
                  <a:pt x="172155" y="1600200"/>
                </a:lnTo>
                <a:lnTo>
                  <a:pt x="197555" y="1571978"/>
                </a:lnTo>
                <a:lnTo>
                  <a:pt x="290689" y="1571978"/>
                </a:lnTo>
                <a:lnTo>
                  <a:pt x="313267" y="1385711"/>
                </a:lnTo>
                <a:lnTo>
                  <a:pt x="225778" y="1340556"/>
                </a:lnTo>
                <a:lnTo>
                  <a:pt x="242711" y="1247422"/>
                </a:lnTo>
                <a:lnTo>
                  <a:pt x="143933" y="1301044"/>
                </a:lnTo>
                <a:lnTo>
                  <a:pt x="98778" y="1270000"/>
                </a:lnTo>
                <a:lnTo>
                  <a:pt x="84667" y="1207911"/>
                </a:lnTo>
                <a:lnTo>
                  <a:pt x="98778" y="1140178"/>
                </a:lnTo>
                <a:lnTo>
                  <a:pt x="138289" y="1131711"/>
                </a:lnTo>
                <a:lnTo>
                  <a:pt x="42333" y="1058333"/>
                </a:lnTo>
                <a:lnTo>
                  <a:pt x="93133" y="821267"/>
                </a:lnTo>
                <a:lnTo>
                  <a:pt x="0" y="730956"/>
                </a:lnTo>
                <a:lnTo>
                  <a:pt x="5644" y="488244"/>
                </a:lnTo>
                <a:lnTo>
                  <a:pt x="285044" y="767644"/>
                </a:lnTo>
                <a:lnTo>
                  <a:pt x="395111" y="688622"/>
                </a:lnTo>
                <a:lnTo>
                  <a:pt x="420511" y="558800"/>
                </a:lnTo>
                <a:lnTo>
                  <a:pt x="671689" y="550333"/>
                </a:lnTo>
                <a:lnTo>
                  <a:pt x="677333" y="488244"/>
                </a:lnTo>
                <a:lnTo>
                  <a:pt x="671689" y="457200"/>
                </a:lnTo>
                <a:lnTo>
                  <a:pt x="685800" y="355600"/>
                </a:lnTo>
                <a:lnTo>
                  <a:pt x="739422" y="344311"/>
                </a:lnTo>
                <a:lnTo>
                  <a:pt x="753533" y="228600"/>
                </a:lnTo>
                <a:lnTo>
                  <a:pt x="784578" y="0"/>
                </a:ln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332" y="2060276"/>
            <a:ext cx="326984" cy="452462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7515383" y="4796867"/>
            <a:ext cx="41529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Not shown: Slit-shaped window to narrow the Autocollimator ligth beam spot size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811197" y="4160699"/>
            <a:ext cx="31350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561616" y="1770302"/>
            <a:ext cx="31350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Y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50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Bending angle measurement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8" name="Cubo 17"/>
          <p:cNvSpPr/>
          <p:nvPr/>
        </p:nvSpPr>
        <p:spPr>
          <a:xfrm>
            <a:off x="5133637" y="2054226"/>
            <a:ext cx="1169475" cy="978956"/>
          </a:xfrm>
          <a:prstGeom prst="cube">
            <a:avLst>
              <a:gd name="adj" fmla="val 30346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ilindro 18"/>
          <p:cNvSpPr/>
          <p:nvPr/>
        </p:nvSpPr>
        <p:spPr>
          <a:xfrm rot="13523926">
            <a:off x="4848169" y="2258889"/>
            <a:ext cx="710216" cy="1698171"/>
          </a:xfrm>
          <a:prstGeom prst="can">
            <a:avLst>
              <a:gd name="adj" fmla="val 79705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5536357" y="1955964"/>
            <a:ext cx="0" cy="124617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6256220" y="2541728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220" y="2541728"/>
                <a:ext cx="37984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/>
              <p:cNvSpPr txBox="1"/>
              <p:nvPr/>
            </p:nvSpPr>
            <p:spPr>
              <a:xfrm>
                <a:off x="5301108" y="1658774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108" y="1658774"/>
                <a:ext cx="379846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4712500" y="2930782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500" y="2930782"/>
                <a:ext cx="3798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/>
          <p:cNvCxnSpPr/>
          <p:nvPr/>
        </p:nvCxnSpPr>
        <p:spPr>
          <a:xfrm>
            <a:off x="5132050" y="2728091"/>
            <a:ext cx="119307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>
            <a:off x="4972376" y="2406550"/>
            <a:ext cx="868685" cy="8531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022164" y="5986848"/>
            <a:ext cx="1903389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408641" y="4583032"/>
            <a:ext cx="2940732" cy="1651539"/>
            <a:chOff x="3514236" y="3492642"/>
            <a:chExt cx="2389711" cy="1345685"/>
          </a:xfrm>
        </p:grpSpPr>
        <p:sp>
          <p:nvSpPr>
            <p:cNvPr id="29" name="Arco 28"/>
            <p:cNvSpPr/>
            <p:nvPr/>
          </p:nvSpPr>
          <p:spPr>
            <a:xfrm>
              <a:off x="3817749" y="3565837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Arco 29"/>
            <p:cNvSpPr/>
            <p:nvPr/>
          </p:nvSpPr>
          <p:spPr>
            <a:xfrm>
              <a:off x="3809040" y="4350424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Arco 30"/>
            <p:cNvSpPr/>
            <p:nvPr/>
          </p:nvSpPr>
          <p:spPr>
            <a:xfrm rot="5400000">
              <a:off x="5054849" y="3824119"/>
              <a:ext cx="922826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99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Arco 31"/>
            <p:cNvSpPr/>
            <p:nvPr/>
          </p:nvSpPr>
          <p:spPr>
            <a:xfrm>
              <a:off x="3949685" y="3964432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3" name="Arco 32"/>
            <p:cNvSpPr/>
            <p:nvPr/>
          </p:nvSpPr>
          <p:spPr>
            <a:xfrm rot="5400000">
              <a:off x="3308572" y="3824120"/>
              <a:ext cx="922826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99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Arco 33"/>
            <p:cNvSpPr/>
            <p:nvPr/>
          </p:nvSpPr>
          <p:spPr>
            <a:xfrm rot="5400000">
              <a:off x="4177355" y="3698306"/>
              <a:ext cx="922825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cxnSp>
        <p:nvCxnSpPr>
          <p:cNvPr id="35" name="Connettore 2 34"/>
          <p:cNvCxnSpPr/>
          <p:nvPr/>
        </p:nvCxnSpPr>
        <p:spPr>
          <a:xfrm flipH="1">
            <a:off x="4073604" y="3515565"/>
            <a:ext cx="663692" cy="651850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2379313" y="6001671"/>
            <a:ext cx="138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L/R Move</a:t>
            </a:r>
            <a:endParaRPr lang="it-IT" sz="2400" dirty="0"/>
          </a:p>
        </p:txBody>
      </p:sp>
      <p:cxnSp>
        <p:nvCxnSpPr>
          <p:cNvPr id="38" name="Connettore 2 37"/>
          <p:cNvCxnSpPr/>
          <p:nvPr/>
        </p:nvCxnSpPr>
        <p:spPr>
          <a:xfrm>
            <a:off x="5133637" y="2726394"/>
            <a:ext cx="119307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bo 38"/>
          <p:cNvSpPr/>
          <p:nvPr/>
        </p:nvSpPr>
        <p:spPr>
          <a:xfrm>
            <a:off x="9610028" y="2054226"/>
            <a:ext cx="1169475" cy="978956"/>
          </a:xfrm>
          <a:prstGeom prst="cube">
            <a:avLst>
              <a:gd name="adj" fmla="val 30346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Cilindro 39"/>
          <p:cNvSpPr/>
          <p:nvPr/>
        </p:nvSpPr>
        <p:spPr>
          <a:xfrm rot="13523926">
            <a:off x="9324560" y="2258889"/>
            <a:ext cx="710216" cy="1698171"/>
          </a:xfrm>
          <a:prstGeom prst="can">
            <a:avLst>
              <a:gd name="adj" fmla="val 79705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10012748" y="1955964"/>
            <a:ext cx="0" cy="124617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10732611" y="2541728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2611" y="2541728"/>
                <a:ext cx="37984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/>
              <p:cNvSpPr txBox="1"/>
              <p:nvPr/>
            </p:nvSpPr>
            <p:spPr>
              <a:xfrm>
                <a:off x="9777499" y="1658774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499" y="1658774"/>
                <a:ext cx="379846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/>
              <p:cNvSpPr txBox="1"/>
              <p:nvPr/>
            </p:nvSpPr>
            <p:spPr>
              <a:xfrm>
                <a:off x="9188891" y="2930782"/>
                <a:ext cx="3798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891" y="2930782"/>
                <a:ext cx="37984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ttore 2 44"/>
          <p:cNvCxnSpPr/>
          <p:nvPr/>
        </p:nvCxnSpPr>
        <p:spPr>
          <a:xfrm>
            <a:off x="9608441" y="2728091"/>
            <a:ext cx="119307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>
            <a:off x="9448767" y="2406550"/>
            <a:ext cx="868685" cy="8531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o 46"/>
          <p:cNvGrpSpPr/>
          <p:nvPr/>
        </p:nvGrpSpPr>
        <p:grpSpPr>
          <a:xfrm>
            <a:off x="5835875" y="4583031"/>
            <a:ext cx="2940732" cy="1651539"/>
            <a:chOff x="3514236" y="3492642"/>
            <a:chExt cx="2389711" cy="1345685"/>
          </a:xfrm>
        </p:grpSpPr>
        <p:sp>
          <p:nvSpPr>
            <p:cNvPr id="48" name="Arco 47"/>
            <p:cNvSpPr/>
            <p:nvPr/>
          </p:nvSpPr>
          <p:spPr>
            <a:xfrm>
              <a:off x="3817749" y="3565837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9" name="Arco 48"/>
            <p:cNvSpPr/>
            <p:nvPr/>
          </p:nvSpPr>
          <p:spPr>
            <a:xfrm>
              <a:off x="3809040" y="4350424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0" name="Arco 49"/>
            <p:cNvSpPr/>
            <p:nvPr/>
          </p:nvSpPr>
          <p:spPr>
            <a:xfrm rot="5400000">
              <a:off x="5054849" y="3824119"/>
              <a:ext cx="922826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99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1" name="Arco 50"/>
            <p:cNvSpPr/>
            <p:nvPr/>
          </p:nvSpPr>
          <p:spPr>
            <a:xfrm>
              <a:off x="3949685" y="3964432"/>
              <a:ext cx="1954262" cy="487903"/>
            </a:xfrm>
            <a:prstGeom prst="arc">
              <a:avLst>
                <a:gd name="adj1" fmla="val 11163232"/>
                <a:gd name="adj2" fmla="val 21128575"/>
              </a:avLst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2" name="Arco 51"/>
            <p:cNvSpPr/>
            <p:nvPr/>
          </p:nvSpPr>
          <p:spPr>
            <a:xfrm rot="5400000">
              <a:off x="3308572" y="3824120"/>
              <a:ext cx="922826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99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3" name="Arco 52"/>
            <p:cNvSpPr/>
            <p:nvPr/>
          </p:nvSpPr>
          <p:spPr>
            <a:xfrm rot="5400000">
              <a:off x="4177355" y="3698306"/>
              <a:ext cx="922825" cy="511497"/>
            </a:xfrm>
            <a:prstGeom prst="arc">
              <a:avLst>
                <a:gd name="adj1" fmla="val 11955803"/>
                <a:gd name="adj2" fmla="val 20610497"/>
              </a:avLst>
            </a:prstGeom>
            <a:ln w="28575">
              <a:solidFill>
                <a:srgbClr val="9933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cxnSp>
        <p:nvCxnSpPr>
          <p:cNvPr id="54" name="Connettore 2 53"/>
          <p:cNvCxnSpPr/>
          <p:nvPr/>
        </p:nvCxnSpPr>
        <p:spPr>
          <a:xfrm rot="5400000">
            <a:off x="5584619" y="5303724"/>
            <a:ext cx="964146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 rot="16200000">
            <a:off x="4977594" y="5104805"/>
            <a:ext cx="147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U/D Move</a:t>
            </a:r>
            <a:endParaRPr lang="it-IT" sz="24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9610028" y="2726394"/>
            <a:ext cx="119307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igura a mano libera 57"/>
          <p:cNvSpPr/>
          <p:nvPr/>
        </p:nvSpPr>
        <p:spPr>
          <a:xfrm>
            <a:off x="3585431" y="3628738"/>
            <a:ext cx="1059540" cy="1059540"/>
          </a:xfrm>
          <a:custGeom>
            <a:avLst/>
            <a:gdLst>
              <a:gd name="connsiteX0" fmla="*/ 498575 w 1059540"/>
              <a:gd name="connsiteY0" fmla="*/ 56296 h 1059540"/>
              <a:gd name="connsiteX1" fmla="*/ 498575 w 1059540"/>
              <a:gd name="connsiteY1" fmla="*/ 976158 h 1059540"/>
              <a:gd name="connsiteX2" fmla="*/ 560965 w 1059540"/>
              <a:gd name="connsiteY2" fmla="*/ 976158 h 1059540"/>
              <a:gd name="connsiteX3" fmla="*/ 560965 w 1059540"/>
              <a:gd name="connsiteY3" fmla="*/ 56296 h 1059540"/>
              <a:gd name="connsiteX4" fmla="*/ 529770 w 1059540"/>
              <a:gd name="connsiteY4" fmla="*/ 0 h 1059540"/>
              <a:gd name="connsiteX5" fmla="*/ 1059540 w 1059540"/>
              <a:gd name="connsiteY5" fmla="*/ 529770 h 1059540"/>
              <a:gd name="connsiteX6" fmla="*/ 529770 w 1059540"/>
              <a:gd name="connsiteY6" fmla="*/ 1059540 h 1059540"/>
              <a:gd name="connsiteX7" fmla="*/ 0 w 1059540"/>
              <a:gd name="connsiteY7" fmla="*/ 529770 h 1059540"/>
              <a:gd name="connsiteX8" fmla="*/ 529770 w 1059540"/>
              <a:gd name="connsiteY8" fmla="*/ 0 h 10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0" h="1059540">
                <a:moveTo>
                  <a:pt x="498575" y="56296"/>
                </a:moveTo>
                <a:lnTo>
                  <a:pt x="498575" y="976158"/>
                </a:lnTo>
                <a:lnTo>
                  <a:pt x="560965" y="976158"/>
                </a:lnTo>
                <a:lnTo>
                  <a:pt x="560965" y="56296"/>
                </a:lnTo>
                <a:close/>
                <a:moveTo>
                  <a:pt x="529770" y="0"/>
                </a:moveTo>
                <a:cubicBezTo>
                  <a:pt x="822354" y="0"/>
                  <a:pt x="1059540" y="237186"/>
                  <a:pt x="1059540" y="529770"/>
                </a:cubicBezTo>
                <a:cubicBezTo>
                  <a:pt x="1059540" y="822354"/>
                  <a:pt x="822354" y="1059540"/>
                  <a:pt x="529770" y="1059540"/>
                </a:cubicBezTo>
                <a:cubicBezTo>
                  <a:pt x="237186" y="1059540"/>
                  <a:pt x="0" y="822354"/>
                  <a:pt x="0" y="529770"/>
                </a:cubicBezTo>
                <a:cubicBezTo>
                  <a:pt x="0" y="237186"/>
                  <a:pt x="237186" y="0"/>
                  <a:pt x="52977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cxnSp>
        <p:nvCxnSpPr>
          <p:cNvPr id="59" name="Connettore 2 58"/>
          <p:cNvCxnSpPr/>
          <p:nvPr/>
        </p:nvCxnSpPr>
        <p:spPr>
          <a:xfrm flipH="1">
            <a:off x="3070592" y="4157528"/>
            <a:ext cx="1013330" cy="995250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 flipH="1">
            <a:off x="8546855" y="3520651"/>
            <a:ext cx="663692" cy="651850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igura a mano libera 60"/>
          <p:cNvSpPr/>
          <p:nvPr/>
        </p:nvSpPr>
        <p:spPr>
          <a:xfrm rot="16200000">
            <a:off x="8043289" y="3631953"/>
            <a:ext cx="1059540" cy="1059540"/>
          </a:xfrm>
          <a:custGeom>
            <a:avLst/>
            <a:gdLst>
              <a:gd name="connsiteX0" fmla="*/ 498575 w 1059540"/>
              <a:gd name="connsiteY0" fmla="*/ 56296 h 1059540"/>
              <a:gd name="connsiteX1" fmla="*/ 498575 w 1059540"/>
              <a:gd name="connsiteY1" fmla="*/ 976158 h 1059540"/>
              <a:gd name="connsiteX2" fmla="*/ 560965 w 1059540"/>
              <a:gd name="connsiteY2" fmla="*/ 976158 h 1059540"/>
              <a:gd name="connsiteX3" fmla="*/ 560965 w 1059540"/>
              <a:gd name="connsiteY3" fmla="*/ 56296 h 1059540"/>
              <a:gd name="connsiteX4" fmla="*/ 529770 w 1059540"/>
              <a:gd name="connsiteY4" fmla="*/ 0 h 1059540"/>
              <a:gd name="connsiteX5" fmla="*/ 1059540 w 1059540"/>
              <a:gd name="connsiteY5" fmla="*/ 529770 h 1059540"/>
              <a:gd name="connsiteX6" fmla="*/ 529770 w 1059540"/>
              <a:gd name="connsiteY6" fmla="*/ 1059540 h 1059540"/>
              <a:gd name="connsiteX7" fmla="*/ 0 w 1059540"/>
              <a:gd name="connsiteY7" fmla="*/ 529770 h 1059540"/>
              <a:gd name="connsiteX8" fmla="*/ 529770 w 1059540"/>
              <a:gd name="connsiteY8" fmla="*/ 0 h 10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0" h="1059540">
                <a:moveTo>
                  <a:pt x="498575" y="56296"/>
                </a:moveTo>
                <a:lnTo>
                  <a:pt x="498575" y="976158"/>
                </a:lnTo>
                <a:lnTo>
                  <a:pt x="560965" y="976158"/>
                </a:lnTo>
                <a:lnTo>
                  <a:pt x="560965" y="56296"/>
                </a:lnTo>
                <a:close/>
                <a:moveTo>
                  <a:pt x="529770" y="0"/>
                </a:moveTo>
                <a:cubicBezTo>
                  <a:pt x="822354" y="0"/>
                  <a:pt x="1059540" y="237186"/>
                  <a:pt x="1059540" y="529770"/>
                </a:cubicBezTo>
                <a:cubicBezTo>
                  <a:pt x="1059540" y="822354"/>
                  <a:pt x="822354" y="1059540"/>
                  <a:pt x="529770" y="1059540"/>
                </a:cubicBezTo>
                <a:cubicBezTo>
                  <a:pt x="237186" y="1059540"/>
                  <a:pt x="0" y="822354"/>
                  <a:pt x="0" y="529770"/>
                </a:cubicBezTo>
                <a:cubicBezTo>
                  <a:pt x="0" y="237186"/>
                  <a:pt x="237186" y="0"/>
                  <a:pt x="52977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cxnSp>
        <p:nvCxnSpPr>
          <p:cNvPr id="62" name="Connettore 2 61"/>
          <p:cNvCxnSpPr/>
          <p:nvPr/>
        </p:nvCxnSpPr>
        <p:spPr>
          <a:xfrm flipH="1">
            <a:off x="7546893" y="4157528"/>
            <a:ext cx="1013330" cy="995250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egnaposto contenuto 3"/>
          <p:cNvSpPr>
            <a:spLocks noGrp="1"/>
          </p:cNvSpPr>
          <p:nvPr>
            <p:ph idx="1"/>
          </p:nvPr>
        </p:nvSpPr>
        <p:spPr>
          <a:xfrm>
            <a:off x="838199" y="1825625"/>
            <a:ext cx="6524625" cy="435133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33A0"/>
                </a:solidFill>
              </a:rPr>
              <a:t>Measurement strategy</a:t>
            </a:r>
          </a:p>
          <a:p>
            <a:pPr marL="0" indent="0">
              <a:buNone/>
            </a:pPr>
            <a:endParaRPr lang="it-IT" sz="2400" dirty="0" smtClean="0">
              <a:solidFill>
                <a:srgbClr val="0033A0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9148382" y="3902196"/>
            <a:ext cx="19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Horizontal Slit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4655633" y="3902196"/>
            <a:ext cx="157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Vertical Slit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Arco 66"/>
          <p:cNvSpPr/>
          <p:nvPr/>
        </p:nvSpPr>
        <p:spPr>
          <a:xfrm rot="5400000">
            <a:off x="1865799" y="4851192"/>
            <a:ext cx="1132569" cy="629438"/>
          </a:xfrm>
          <a:prstGeom prst="arc">
            <a:avLst>
              <a:gd name="adj1" fmla="val 11955803"/>
              <a:gd name="adj2" fmla="val 20610497"/>
            </a:avLst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8" name="Arco 67"/>
          <p:cNvSpPr/>
          <p:nvPr/>
        </p:nvSpPr>
        <p:spPr>
          <a:xfrm rot="5400000">
            <a:off x="2616701" y="4853876"/>
            <a:ext cx="1132569" cy="629438"/>
          </a:xfrm>
          <a:prstGeom prst="arc">
            <a:avLst>
              <a:gd name="adj1" fmla="val 11955803"/>
              <a:gd name="adj2" fmla="val 20610497"/>
            </a:avLst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9" name="Arco 68"/>
          <p:cNvSpPr/>
          <p:nvPr/>
        </p:nvSpPr>
        <p:spPr>
          <a:xfrm rot="5400000">
            <a:off x="2987777" y="4889750"/>
            <a:ext cx="1132569" cy="629438"/>
          </a:xfrm>
          <a:prstGeom prst="arc">
            <a:avLst>
              <a:gd name="adj1" fmla="val 11955803"/>
              <a:gd name="adj2" fmla="val 20610497"/>
            </a:avLst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0" name="Arco 69"/>
          <p:cNvSpPr/>
          <p:nvPr/>
        </p:nvSpPr>
        <p:spPr>
          <a:xfrm rot="5400000">
            <a:off x="1520637" y="4889236"/>
            <a:ext cx="1132569" cy="629438"/>
          </a:xfrm>
          <a:prstGeom prst="arc">
            <a:avLst>
              <a:gd name="adj1" fmla="val 11955803"/>
              <a:gd name="adj2" fmla="val 20610497"/>
            </a:avLst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1" name="Arco 70"/>
          <p:cNvSpPr/>
          <p:nvPr/>
        </p:nvSpPr>
        <p:spPr>
          <a:xfrm>
            <a:off x="6332967" y="5449314"/>
            <a:ext cx="2404877" cy="598796"/>
          </a:xfrm>
          <a:prstGeom prst="arc">
            <a:avLst>
              <a:gd name="adj1" fmla="val 11163232"/>
              <a:gd name="adj2" fmla="val 21128575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2" name="Arco 71"/>
          <p:cNvSpPr/>
          <p:nvPr/>
        </p:nvSpPr>
        <p:spPr>
          <a:xfrm>
            <a:off x="6322743" y="4866381"/>
            <a:ext cx="2404877" cy="598796"/>
          </a:xfrm>
          <a:prstGeom prst="arc">
            <a:avLst>
              <a:gd name="adj1" fmla="val 11163232"/>
              <a:gd name="adj2" fmla="val 21128575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3" name="CasellaDiTesto 72"/>
          <p:cNvSpPr txBox="1"/>
          <p:nvPr/>
        </p:nvSpPr>
        <p:spPr>
          <a:xfrm>
            <a:off x="1051247" y="2995011"/>
            <a:ext cx="31439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Secondary curvature uniformity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8815370" y="5130077"/>
            <a:ext cx="31439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Primary curvature uniformity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51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egnaposto contenuto 9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51979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Check </a:t>
                </a:r>
                <a:r>
                  <a:rPr lang="it-IT" sz="2400" dirty="0">
                    <a:solidFill>
                      <a:srgbClr val="0033A0"/>
                    </a:solidFill>
                  </a:rPr>
                  <a:t>P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rimary </a:t>
                </a:r>
                <a:r>
                  <a:rPr lang="it-IT" sz="2400" dirty="0">
                    <a:solidFill>
                      <a:srgbClr val="0033A0"/>
                    </a:solidFill>
                  </a:rPr>
                  <a:t>C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uravature uniformity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 smtClean="0">
                    <a:solidFill>
                      <a:srgbClr val="0033A0"/>
                    </a:solidFill>
                  </a:rPr>
                  <a:t> </a:t>
                </a:r>
                <a:r>
                  <a:rPr lang="it-IT" sz="2400" dirty="0">
                    <a:solidFill>
                      <a:srgbClr val="0033A0"/>
                    </a:solidFill>
                  </a:rPr>
                  <a:t>Move the crystal on the Y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axis</a:t>
                </a:r>
              </a:p>
              <a:p>
                <a:pPr lvl="1"/>
                <a:r>
                  <a:rPr lang="it-IT" sz="2000" dirty="0" smtClean="0"/>
                  <a:t>As expected, the Primary curvature remains quite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2908±13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b="0" dirty="0" smtClean="0">
                  <a:ea typeface="Cambria Math" panose="02040503050406030204" pitchFamily="18" charset="0"/>
                </a:endParaRPr>
              </a:p>
              <a:p>
                <a:pPr lvl="1"/>
                <a:r>
                  <a:rPr lang="it-IT" sz="2000" dirty="0" smtClean="0"/>
                  <a:t>AlpyX </a:t>
                </a:r>
                <a:r>
                  <a:rPr lang="it-IT" sz="2000" dirty="0"/>
                  <a:t>company (crystal manufacturer) </a:t>
                </a:r>
                <a:r>
                  <a:rPr lang="it-IT" sz="2000" dirty="0" smtClean="0"/>
                  <a:t>has also an optical profilometer to benchark these measurements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3063±57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2000" dirty="0" smtClean="0"/>
                  <a:t> at AlPyx</a:t>
                </a:r>
              </a:p>
              <a:p>
                <a:pPr lvl="1"/>
                <a:r>
                  <a:rPr lang="it-IT" sz="2000" dirty="0" smtClean="0"/>
                  <a:t>Full compatibility between these measurements</a:t>
                </a:r>
              </a:p>
              <a:p>
                <a:pPr lvl="1"/>
                <a:r>
                  <a:rPr lang="it-IT" sz="2000" dirty="0" smtClean="0"/>
                  <a:t>Nice shape of the «bean» allows to determine correctly the Primary Curvature</a:t>
                </a:r>
                <a:endParaRPr lang="it-IT" sz="2000" dirty="0"/>
              </a:p>
              <a:p>
                <a:pPr marL="457200" lvl="1" indent="0">
                  <a:buNone/>
                </a:pPr>
                <a:endParaRPr lang="it-IT" sz="2000" dirty="0" smtClean="0"/>
              </a:p>
              <a:p>
                <a:pPr lvl="1"/>
                <a:endParaRPr lang="it-IT" sz="2000" dirty="0"/>
              </a:p>
            </p:txBody>
          </p:sp>
        </mc:Choice>
        <mc:Fallback xmlns="">
          <p:sp>
            <p:nvSpPr>
              <p:cNvPr id="44" name="Segnaposto contenuto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51979"/>
              </a:xfrm>
              <a:blipFill>
                <a:blip r:embed="rId2"/>
                <a:stretch>
                  <a:fillRect l="-812" t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Primary Curvature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pic>
        <p:nvPicPr>
          <p:cNvPr id="19" name="Segnaposto contenuto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6" y="3861703"/>
            <a:ext cx="8703872" cy="2520000"/>
          </a:xfrm>
          <a:prstGeom prst="rect">
            <a:avLst/>
          </a:prstGeom>
        </p:spPr>
      </p:pic>
      <p:sp>
        <p:nvSpPr>
          <p:cNvPr id="42" name="Elaborazione 41"/>
          <p:cNvSpPr/>
          <p:nvPr/>
        </p:nvSpPr>
        <p:spPr>
          <a:xfrm>
            <a:off x="1164460" y="3940946"/>
            <a:ext cx="3180898" cy="421333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Autocollimator measurements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4773" y="3861702"/>
            <a:ext cx="528821" cy="5331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52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Beam </a:t>
            </a:r>
            <a:r>
              <a:rPr lang="it-IT" b="1" dirty="0">
                <a:solidFill>
                  <a:srgbClr val="822433"/>
                </a:solidFill>
              </a:rPr>
              <a:t>m</a:t>
            </a:r>
            <a:r>
              <a:rPr lang="it-IT" b="1" dirty="0" smtClean="0">
                <a:solidFill>
                  <a:srgbClr val="822433"/>
                </a:solidFill>
              </a:rPr>
              <a:t>erging Idea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87446" cy="456646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Two beams incoming from different directions, merged by bent crystal</a:t>
                </a:r>
              </a:p>
              <a:p>
                <a:pPr lvl="1"/>
                <a:r>
                  <a:rPr lang="it-IT" sz="2000" dirty="0" smtClean="0"/>
                  <a:t>The beamlet emittance after merging should be comaprable to the emittance of the beamlets before the merging</a:t>
                </a:r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A bent crystal act as an «Angular Filter», deflecting particles by Channeling</a:t>
                </a:r>
              </a:p>
              <a:p>
                <a:pPr lvl="1"/>
                <a:r>
                  <a:rPr lang="it-IT" sz="2000" dirty="0" smtClean="0"/>
                  <a:t>Beamlet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#1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AM/VR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/>
                  <a:t> wider divergence after </a:t>
                </a:r>
                <a:r>
                  <a:rPr lang="it-IT" sz="2000" dirty="0" smtClean="0">
                    <a:solidFill>
                      <a:srgbClr val="FFC000"/>
                    </a:solidFill>
                  </a:rPr>
                  <a:t>crystal</a:t>
                </a:r>
                <a:r>
                  <a:rPr lang="it-IT" sz="2000" dirty="0" smtClean="0"/>
                  <a:t>		Beamlet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#2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>
                    <a:solidFill>
                      <a:srgbClr val="00B050"/>
                    </a:solidFill>
                  </a:rPr>
                  <a:t>Channeling</a:t>
                </a:r>
              </a:p>
              <a:p>
                <a:pPr lvl="1"/>
                <a:r>
                  <a:rPr lang="it-IT" sz="2000" b="0" dirty="0" smtClean="0">
                    <a:solidFill>
                      <a:schemeClr val="tx1"/>
                    </a:solidFill>
                  </a:rPr>
                  <a:t>Main scheme and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phase space plots in the ideal case</a:t>
                </a:r>
              </a:p>
              <a:p>
                <a:pPr lvl="1"/>
                <a:endParaRPr lang="it-IT" sz="2000" dirty="0"/>
              </a:p>
              <a:p>
                <a:pPr lvl="1"/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it-IT" sz="2000" dirty="0"/>
              </a:p>
              <a:p>
                <a:pPr lvl="1"/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it-IT" sz="2000" dirty="0"/>
              </a:p>
              <a:p>
                <a:pPr lvl="1"/>
                <a:endParaRPr lang="it-IT" sz="20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it-IT" sz="2000" dirty="0" smtClean="0"/>
                  <a:t>How is it possible to implement this merging scheme?</a:t>
                </a:r>
                <a:endParaRPr lang="it-IT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87446" cy="4566466"/>
              </a:xfrm>
              <a:blipFill>
                <a:blip r:embed="rId2"/>
                <a:stretch>
                  <a:fillRect l="-806" t="-1867" r="-230" b="-14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o a tutto sesto 7"/>
          <p:cNvSpPr/>
          <p:nvPr/>
        </p:nvSpPr>
        <p:spPr>
          <a:xfrm>
            <a:off x="2536731" y="4325588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1641381" y="5391912"/>
            <a:ext cx="1162049" cy="6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136806" y="5412540"/>
            <a:ext cx="1288519" cy="0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614375" y="4502470"/>
            <a:ext cx="1213813" cy="8219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78272" y="4339076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78272" y="5179266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Beamlet #1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457036" y="5215236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Merged Beam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871900" y="4866235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Bent crystal</a:t>
            </a:r>
            <a:endParaRPr lang="it-IT" dirty="0"/>
          </a:p>
        </p:txBody>
      </p:sp>
      <p:sp>
        <p:nvSpPr>
          <p:cNvPr id="16" name="Arco 15"/>
          <p:cNvSpPr/>
          <p:nvPr/>
        </p:nvSpPr>
        <p:spPr>
          <a:xfrm rot="10800000">
            <a:off x="2554953" y="4232392"/>
            <a:ext cx="1188000" cy="1188000"/>
          </a:xfrm>
          <a:prstGeom prst="arc">
            <a:avLst>
              <a:gd name="adj1" fmla="val 16242640"/>
              <a:gd name="adj2" fmla="val 18676896"/>
            </a:avLst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7374188" y="4132630"/>
            <a:ext cx="0" cy="1625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587525" y="5446668"/>
            <a:ext cx="20726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/>
              <p:cNvSpPr txBox="1"/>
              <p:nvPr/>
            </p:nvSpPr>
            <p:spPr>
              <a:xfrm>
                <a:off x="8660165" y="5262002"/>
                <a:ext cx="367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165" y="5262002"/>
                <a:ext cx="36798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7030313" y="3965888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313" y="3965888"/>
                <a:ext cx="4203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e 26"/>
          <p:cNvSpPr/>
          <p:nvPr/>
        </p:nvSpPr>
        <p:spPr>
          <a:xfrm>
            <a:off x="6871037" y="5269029"/>
            <a:ext cx="1006302" cy="34834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Ovale 27"/>
          <p:cNvSpPr/>
          <p:nvPr/>
        </p:nvSpPr>
        <p:spPr>
          <a:xfrm>
            <a:off x="6874744" y="4503707"/>
            <a:ext cx="1006302" cy="34834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10231612" y="4132630"/>
            <a:ext cx="0" cy="1625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9444949" y="5446668"/>
            <a:ext cx="20726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/>
              <p:cNvSpPr txBox="1"/>
              <p:nvPr/>
            </p:nvSpPr>
            <p:spPr>
              <a:xfrm>
                <a:off x="11517589" y="5262002"/>
                <a:ext cx="367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7589" y="5262002"/>
                <a:ext cx="3679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9887737" y="3965888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737" y="3965888"/>
                <a:ext cx="42030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e 32"/>
          <p:cNvSpPr/>
          <p:nvPr/>
        </p:nvSpPr>
        <p:spPr>
          <a:xfrm>
            <a:off x="9728460" y="5226892"/>
            <a:ext cx="1020065" cy="438106"/>
          </a:xfrm>
          <a:prstGeom prst="ellipse">
            <a:avLst/>
          </a:prstGeom>
          <a:solidFill>
            <a:srgbClr val="0000FF">
              <a:alpha val="49804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7663611" y="4276915"/>
                <a:ext cx="309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611" y="4276915"/>
                <a:ext cx="309379" cy="276999"/>
              </a:xfrm>
              <a:prstGeom prst="rect">
                <a:avLst/>
              </a:prstGeom>
              <a:blipFill>
                <a:blip r:embed="rId7"/>
                <a:stretch>
                  <a:fillRect l="-17647" r="-7843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6813233" y="5012257"/>
                <a:ext cx="3040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233" y="5012257"/>
                <a:ext cx="304058" cy="276999"/>
              </a:xfrm>
              <a:prstGeom prst="rect">
                <a:avLst/>
              </a:prstGeom>
              <a:blipFill>
                <a:blip r:embed="rId8"/>
                <a:stretch>
                  <a:fillRect l="-20000" r="-6000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10349509" y="4980720"/>
                <a:ext cx="8362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9509" y="4980720"/>
                <a:ext cx="836255" cy="276999"/>
              </a:xfrm>
              <a:prstGeom prst="rect">
                <a:avLst/>
              </a:prstGeom>
              <a:blipFill>
                <a:blip r:embed="rId9"/>
                <a:stretch>
                  <a:fillRect l="-6569" r="-2190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reccia a destra 37"/>
          <p:cNvSpPr/>
          <p:nvPr/>
        </p:nvSpPr>
        <p:spPr>
          <a:xfrm>
            <a:off x="8896301" y="4927482"/>
            <a:ext cx="416799" cy="23851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0" name="Picture 2" descr="L'INFN CAMBI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ile:Uniroma1.svg - Wikiped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Secondary Curvature</a:t>
            </a:r>
            <a:endParaRPr lang="it-IT" b="1" dirty="0">
              <a:solidFill>
                <a:srgbClr val="822433"/>
              </a:solidFill>
            </a:endParaRPr>
          </a:p>
        </p:txBody>
      </p:sp>
      <p:pic>
        <p:nvPicPr>
          <p:cNvPr id="175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12/11/2025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egnaposto contenuto 3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896600" cy="4351338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Check</a:t>
                </a:r>
                <a:r>
                  <a:rPr lang="it-IT" sz="2400" dirty="0">
                    <a:solidFill>
                      <a:srgbClr val="0033A0"/>
                    </a:solidFill>
                  </a:rPr>
                  <a:t>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Secondary </a:t>
                </a:r>
                <a:r>
                  <a:rPr lang="it-IT" sz="2400" dirty="0">
                    <a:solidFill>
                      <a:srgbClr val="0033A0"/>
                    </a:solidFill>
                  </a:rPr>
                  <a:t>Curavature uniformity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rgbClr val="0033A0"/>
                    </a:solidFill>
                  </a:rPr>
                  <a:t> Move the crystal on the </a:t>
                </a:r>
                <a:r>
                  <a:rPr lang="it-IT" sz="2400" dirty="0" smtClean="0">
                    <a:solidFill>
                      <a:srgbClr val="0033A0"/>
                    </a:solidFill>
                  </a:rPr>
                  <a:t>X </a:t>
                </a:r>
                <a:r>
                  <a:rPr lang="it-IT" sz="2400" dirty="0">
                    <a:solidFill>
                      <a:srgbClr val="0033A0"/>
                    </a:solidFill>
                  </a:rPr>
                  <a:t>axis</a:t>
                </a:r>
              </a:p>
              <a:p>
                <a:pPr lvl="1"/>
                <a:r>
                  <a:rPr lang="it-IT" sz="2000" dirty="0"/>
                  <a:t>As expected, the </a:t>
                </a:r>
                <a:r>
                  <a:rPr lang="it-IT" sz="2000" dirty="0" smtClean="0"/>
                  <a:t>Secondary </a:t>
                </a:r>
                <a:r>
                  <a:rPr lang="it-IT" sz="2000" dirty="0"/>
                  <a:t>curvature </a:t>
                </a:r>
                <a:r>
                  <a:rPr lang="it-IT" sz="2000" dirty="0" smtClean="0"/>
                  <a:t>changes. Max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425</m:t>
                        </m:r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106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it-IT" sz="2000" dirty="0" smtClean="0"/>
                  <a:t>With the optical profilometer 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391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198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2000" dirty="0"/>
                  <a:t> at </a:t>
                </a:r>
                <a:r>
                  <a:rPr lang="it-IT" sz="2000" dirty="0" smtClean="0"/>
                  <a:t>AlpyX</a:t>
                </a:r>
                <a:endParaRPr lang="it-IT" sz="2000" dirty="0"/>
              </a:p>
              <a:p>
                <a:pPr lvl="1"/>
                <a:r>
                  <a:rPr lang="it-IT" sz="2000" dirty="0"/>
                  <a:t>Full compatibility between these </a:t>
                </a:r>
                <a:r>
                  <a:rPr lang="it-IT" sz="2000" dirty="0" smtClean="0"/>
                  <a:t>measurements</a:t>
                </a:r>
              </a:p>
              <a:p>
                <a:pPr lvl="1"/>
                <a:r>
                  <a:rPr lang="it-IT" sz="2000" dirty="0" smtClean="0"/>
                  <a:t>Fuzzy and almost spot-like </a:t>
                </a:r>
                <a:r>
                  <a:rPr lang="it-IT" sz="2000" dirty="0"/>
                  <a:t>«bean» allows to determine </a:t>
                </a:r>
                <a:r>
                  <a:rPr lang="it-IT" sz="2000" dirty="0" smtClean="0"/>
                  <a:t>the Secondary Curvature with big error!</a:t>
                </a:r>
                <a:endParaRPr lang="it-IT" sz="2000" dirty="0"/>
              </a:p>
            </p:txBody>
          </p:sp>
        </mc:Choice>
        <mc:Fallback xmlns="">
          <p:sp>
            <p:nvSpPr>
              <p:cNvPr id="17" name="Segnaposto contenu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896600" cy="4351338"/>
              </a:xfrm>
              <a:blipFill>
                <a:blip r:embed="rId6"/>
                <a:stretch>
                  <a:fillRect l="-783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Segnaposto contenuto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6" y="3856988"/>
            <a:ext cx="8822952" cy="2520000"/>
          </a:xfrm>
          <a:prstGeom prst="rect">
            <a:avLst/>
          </a:prstGeom>
        </p:spPr>
      </p:pic>
      <p:sp>
        <p:nvSpPr>
          <p:cNvPr id="27" name="Elaborazione 26"/>
          <p:cNvSpPr/>
          <p:nvPr/>
        </p:nvSpPr>
        <p:spPr>
          <a:xfrm>
            <a:off x="1164460" y="3940946"/>
            <a:ext cx="3180898" cy="421333"/>
          </a:xfrm>
          <a:prstGeom prst="flowChartProcess">
            <a:avLst/>
          </a:prstGeom>
          <a:gradFill flip="none" rotWithShape="1">
            <a:gsLst>
              <a:gs pos="0">
                <a:srgbClr val="822433"/>
              </a:gs>
              <a:gs pos="100000">
                <a:srgbClr val="0033A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Autocollimator measurements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569" y="4001294"/>
            <a:ext cx="528821" cy="533192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4" y="4624347"/>
            <a:ext cx="882672" cy="75571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498599" y="6475036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53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Beam merging proposed </a:t>
            </a:r>
            <a:r>
              <a:rPr lang="it-IT" b="1" dirty="0">
                <a:solidFill>
                  <a:srgbClr val="822433"/>
                </a:solidFill>
              </a:rPr>
              <a:t>s</a:t>
            </a:r>
            <a:r>
              <a:rPr lang="it-IT" b="1" dirty="0" smtClean="0">
                <a:solidFill>
                  <a:srgbClr val="822433"/>
                </a:solidFill>
              </a:rPr>
              <a:t>etups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Problem: A Two-Converging Beamlines setup does not exist</a:t>
                </a:r>
              </a:p>
              <a:p>
                <a:pPr lvl="1"/>
                <a:r>
                  <a:rPr lang="it-IT" sz="2000" dirty="0" smtClean="0">
                    <a:solidFill>
                      <a:schemeClr val="tx1"/>
                    </a:solidFill>
                  </a:rPr>
                  <a:t>Solution: Bent crystals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 create two beamlets which will converge at another point</a:t>
                </a:r>
              </a:p>
              <a:p>
                <a:pPr lvl="1"/>
                <a:r>
                  <a:rPr lang="it-IT" sz="2000" dirty="0">
                    <a:solidFill>
                      <a:schemeClr val="tx1"/>
                    </a:solidFill>
                  </a:rPr>
                  <a:t>T</a:t>
                </a:r>
                <a:r>
                  <a:rPr lang="it-IT" sz="2000" dirty="0" smtClean="0">
                    <a:solidFill>
                      <a:schemeClr val="tx1"/>
                    </a:solidFill>
                  </a:rPr>
                  <a:t>hird crystal at the convergence point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dirty="0" smtClean="0">
                    <a:solidFill>
                      <a:schemeClr val="tx1"/>
                    </a:solidFill>
                  </a:rPr>
                  <a:t>here the merge will happen!</a:t>
                </a:r>
                <a:endParaRPr lang="it-IT" sz="2400" dirty="0">
                  <a:solidFill>
                    <a:schemeClr val="tx1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CERN SPS H8 extracted Beamline is the UA9 experimental site since decades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o a tutto sesto 28"/>
          <p:cNvSpPr/>
          <p:nvPr/>
        </p:nvSpPr>
        <p:spPr>
          <a:xfrm rot="965105">
            <a:off x="9183801" y="4348970"/>
            <a:ext cx="1200150" cy="1200150"/>
          </a:xfrm>
          <a:prstGeom prst="blockArc">
            <a:avLst>
              <a:gd name="adj1" fmla="val 5440901"/>
              <a:gd name="adj2" fmla="val 7831520"/>
              <a:gd name="adj3" fmla="val 17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9111466" y="3463100"/>
            <a:ext cx="212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H8 North Area Beam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2" name="Arco a tutto sesto 31"/>
          <p:cNvSpPr/>
          <p:nvPr/>
        </p:nvSpPr>
        <p:spPr>
          <a:xfrm rot="10800000">
            <a:off x="5079776" y="3837169"/>
            <a:ext cx="1200150" cy="1200150"/>
          </a:xfrm>
          <a:prstGeom prst="blockArc">
            <a:avLst>
              <a:gd name="adj1" fmla="val 5440901"/>
              <a:gd name="adj2" fmla="val 7424515"/>
              <a:gd name="adj3" fmla="val 1866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3" name="Arco a tutto sesto 32"/>
          <p:cNvSpPr/>
          <p:nvPr/>
        </p:nvSpPr>
        <p:spPr>
          <a:xfrm rot="10800000">
            <a:off x="7192282" y="3837169"/>
            <a:ext cx="1200150" cy="1200150"/>
          </a:xfrm>
          <a:prstGeom prst="blockArc">
            <a:avLst>
              <a:gd name="adj1" fmla="val 5440901"/>
              <a:gd name="adj2" fmla="val 8273662"/>
              <a:gd name="adj3" fmla="val 187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34" name="Connettore 2 33"/>
          <p:cNvCxnSpPr/>
          <p:nvPr/>
        </p:nvCxnSpPr>
        <p:spPr>
          <a:xfrm>
            <a:off x="5912358" y="3998795"/>
            <a:ext cx="3467970" cy="13202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9614480" y="5406199"/>
            <a:ext cx="1342412" cy="513588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842565" y="4728641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Beamlet #1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8721109" y="4252578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0160853" y="5221533"/>
            <a:ext cx="150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Merged Beam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41" name="Arco 40"/>
          <p:cNvSpPr/>
          <p:nvPr/>
        </p:nvSpPr>
        <p:spPr>
          <a:xfrm>
            <a:off x="5085982" y="3946762"/>
            <a:ext cx="1188000" cy="1284129"/>
          </a:xfrm>
          <a:prstGeom prst="arc">
            <a:avLst>
              <a:gd name="adj1" fmla="val 16200000"/>
              <a:gd name="adj2" fmla="val 17585177"/>
            </a:avLst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Arco 41"/>
          <p:cNvSpPr/>
          <p:nvPr/>
        </p:nvSpPr>
        <p:spPr>
          <a:xfrm rot="11694345">
            <a:off x="9214841" y="4249857"/>
            <a:ext cx="1188000" cy="1188000"/>
          </a:xfrm>
          <a:prstGeom prst="arc">
            <a:avLst>
              <a:gd name="adj1" fmla="val 16246010"/>
              <a:gd name="adj2" fmla="val 17882366"/>
            </a:avLst>
          </a:prstGeom>
          <a:ln w="3810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4904955" y="3457909"/>
            <a:ext cx="15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Bent crystal #1</a:t>
            </a:r>
            <a:endParaRPr lang="it-IT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6996530" y="3455199"/>
            <a:ext cx="15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Bent crystal #2</a:t>
            </a:r>
            <a:endParaRPr lang="it-IT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8234980" y="5530873"/>
            <a:ext cx="15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Bent crystal #3</a:t>
            </a:r>
            <a:endParaRPr lang="it-IT" dirty="0"/>
          </a:p>
        </p:txBody>
      </p:sp>
      <p:pic>
        <p:nvPicPr>
          <p:cNvPr id="50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magin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89" y="5038154"/>
            <a:ext cx="6485583" cy="135689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0867" y="5787379"/>
            <a:ext cx="80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9933FF"/>
                </a:solidFill>
              </a:rPr>
              <a:t>H8</a:t>
            </a:r>
            <a:endParaRPr lang="it-IT" b="1" dirty="0">
              <a:solidFill>
                <a:srgbClr val="9933FF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>
            <a:off x="8156443" y="4083020"/>
            <a:ext cx="1285114" cy="12229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8721109" y="4251853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Beamlet #2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56" name="Arco 55"/>
          <p:cNvSpPr/>
          <p:nvPr/>
        </p:nvSpPr>
        <p:spPr>
          <a:xfrm>
            <a:off x="7174720" y="3937404"/>
            <a:ext cx="1188000" cy="1188000"/>
          </a:xfrm>
          <a:prstGeom prst="arc">
            <a:avLst>
              <a:gd name="adj1" fmla="val 16242640"/>
              <a:gd name="adj2" fmla="val 18676896"/>
            </a:avLst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9" name="Connettore 2 48"/>
          <p:cNvCxnSpPr/>
          <p:nvPr/>
        </p:nvCxnSpPr>
        <p:spPr>
          <a:xfrm>
            <a:off x="4635251" y="3934138"/>
            <a:ext cx="691351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magin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6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5416" y="2416715"/>
            <a:ext cx="10112580" cy="175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>
                <a:solidFill>
                  <a:srgbClr val="822433"/>
                </a:solidFill>
              </a:rPr>
              <a:t>2</a:t>
            </a:r>
            <a:endParaRPr lang="it-IT" sz="4000" dirty="0" smtClean="0">
              <a:solidFill>
                <a:srgbClr val="0033A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33A0"/>
                </a:solidFill>
              </a:rPr>
              <a:t>UA9 </a:t>
            </a:r>
            <a:r>
              <a:rPr lang="it-IT" dirty="0">
                <a:solidFill>
                  <a:srgbClr val="0033A0"/>
                </a:solidFill>
              </a:rPr>
              <a:t>Experimental setup design and simulations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7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822433"/>
                </a:solidFill>
              </a:rPr>
              <a:t>From the idea to the simulations</a:t>
            </a:r>
            <a:endParaRPr lang="it-IT" b="1" dirty="0">
              <a:solidFill>
                <a:srgbClr val="82243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767866"/>
              </a:xfrm>
            </p:spPr>
            <p:txBody>
              <a:bodyPr>
                <a:normAutofit/>
              </a:bodyPr>
              <a:lstStyle/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Geant4 Toolkit used to perform the simulation of the UA9 merging setup</a:t>
                </a:r>
              </a:p>
              <a:p>
                <a:pPr lvl="1"/>
                <a:r>
                  <a:rPr lang="it-IT" sz="2000" dirty="0" smtClean="0"/>
                  <a:t>Channeling implemented by E.Bagli et al (INFN-Fe) since G4 10.05.p01</a:t>
                </a: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Simulations campaign to determine max spatial/angular tolerances that can be applied to the Setup</a:t>
                </a:r>
                <a:endParaRPr lang="it-IT" sz="2000" dirty="0">
                  <a:solidFill>
                    <a:srgbClr val="0033A0"/>
                  </a:solidFill>
                </a:endParaRPr>
              </a:p>
              <a:p>
                <a:r>
                  <a:rPr lang="it-IT" sz="2400" dirty="0" smtClean="0">
                    <a:solidFill>
                      <a:srgbClr val="0033A0"/>
                    </a:solidFill>
                  </a:rPr>
                  <a:t>«Baseline» unperturbed Configuration scheme</a:t>
                </a:r>
              </a:p>
              <a:p>
                <a:pPr lvl="1"/>
                <a:r>
                  <a:rPr lang="it-IT" sz="2000" dirty="0"/>
                  <a:t>Reference frame centered on Cry2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/>
                  <a:t> Cry1 and Cry3 placed at -8 m and +10 m</a:t>
                </a:r>
              </a:p>
              <a:p>
                <a:pPr lvl="1"/>
                <a:r>
                  <a:rPr lang="it-IT" sz="2000" dirty="0"/>
                  <a:t>Bending Angles: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1.8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−0.8 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 smtClean="0"/>
              </a:p>
              <a:p>
                <a:pPr lvl="1"/>
                <a:endParaRPr lang="it-IT" sz="2000" dirty="0" smtClean="0">
                  <a:solidFill>
                    <a:srgbClr val="0033A0"/>
                  </a:solidFill>
                </a:endParaRPr>
              </a:p>
              <a:p>
                <a:pPr marL="342900" lvl="1" indent="-342900">
                  <a:spcBef>
                    <a:spcPts val="1000"/>
                  </a:spcBef>
                </a:pPr>
                <a:r>
                  <a:rPr lang="it-IT" dirty="0">
                    <a:solidFill>
                      <a:srgbClr val="0033A0"/>
                    </a:solidFill>
                  </a:rPr>
                  <a:t>Realistic H8 Beamline </a:t>
                </a:r>
                <a:r>
                  <a:rPr lang="it-IT" dirty="0" smtClean="0">
                    <a:solidFill>
                      <a:srgbClr val="0033A0"/>
                    </a:solidFill>
                  </a:rPr>
                  <a:t>Parameters</a:t>
                </a:r>
              </a:p>
              <a:p>
                <a:pPr lvl="1"/>
                <a:r>
                  <a:rPr lang="it-IT" sz="2000" dirty="0" smtClean="0">
                    <a:solidFill>
                      <a:srgbClr val="822433"/>
                    </a:solidFill>
                  </a:rPr>
                  <a:t>Beam Spot: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 </m:t>
                    </m:r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rgbClr val="8224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rgbClr val="8224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rgbClr val="8224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000" dirty="0" smtClean="0">
                    <a:solidFill>
                      <a:srgbClr val="822433"/>
                    </a:solidFill>
                  </a:rPr>
                  <a:t> RMS</a:t>
                </a:r>
              </a:p>
              <a:p>
                <a:pPr lvl="1"/>
                <a:r>
                  <a:rPr lang="it-IT" sz="2000" dirty="0" smtClean="0">
                    <a:solidFill>
                      <a:srgbClr val="822433"/>
                    </a:solidFill>
                  </a:rPr>
                  <a:t>Divergence: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000" i="1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b="0" i="0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r>
                      <a:rPr lang="it-IT" sz="200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 smtClean="0">
                  <a:solidFill>
                    <a:srgbClr val="822433"/>
                  </a:solidFill>
                </a:endParaRPr>
              </a:p>
              <a:p>
                <a:pPr lvl="1"/>
                <a:r>
                  <a:rPr lang="it-IT" sz="2000" dirty="0" smtClean="0">
                    <a:solidFill>
                      <a:srgbClr val="822433"/>
                    </a:solidFill>
                  </a:rPr>
                  <a:t>Energy:       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822433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</a:rPr>
                      <m:t>80 </m:t>
                    </m:r>
                    <m:r>
                      <a:rPr lang="it-IT" sz="2000" b="0" i="1" smtClean="0">
                        <a:solidFill>
                          <a:srgbClr val="822433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it-IT" sz="2000" dirty="0" smtClean="0">
                  <a:solidFill>
                    <a:srgbClr val="822433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767866"/>
              </a:xfrm>
              <a:blipFill>
                <a:blip r:embed="rId2"/>
                <a:stretch>
                  <a:fillRect l="-812" t="-17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29"/>
            <a:ext cx="1075265" cy="5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ERN Logo, symbol, meaning, history, PNG, 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90" y="23603"/>
            <a:ext cx="127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12975"/>
            <a:ext cx="1872834" cy="5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4732" y="64776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12/11/2025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72237" y="6477604"/>
            <a:ext cx="695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Davide Annucci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Beam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merging techniques assisted by curved crystals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5314616" y="4357741"/>
            <a:ext cx="6639258" cy="1819222"/>
            <a:chOff x="5342133" y="4292195"/>
            <a:chExt cx="6639258" cy="1819222"/>
          </a:xfrm>
        </p:grpSpPr>
        <p:sp>
          <p:nvSpPr>
            <p:cNvPr id="12" name="Arco a tutto sesto 11"/>
            <p:cNvSpPr/>
            <p:nvPr/>
          </p:nvSpPr>
          <p:spPr>
            <a:xfrm rot="423756">
              <a:off x="9833338" y="4399744"/>
              <a:ext cx="1200150" cy="1200150"/>
            </a:xfrm>
            <a:prstGeom prst="blockArc">
              <a:avLst>
                <a:gd name="adj1" fmla="val 5440901"/>
                <a:gd name="adj2" fmla="val 6818116"/>
                <a:gd name="adj3" fmla="val 1811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5483804" y="4740409"/>
              <a:ext cx="6497586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o a tutto sesto 14"/>
            <p:cNvSpPr/>
            <p:nvPr/>
          </p:nvSpPr>
          <p:spPr>
            <a:xfrm rot="10800000">
              <a:off x="5963347" y="4641368"/>
              <a:ext cx="1200150" cy="1200150"/>
            </a:xfrm>
            <a:prstGeom prst="blockArc">
              <a:avLst>
                <a:gd name="adj1" fmla="val 5440901"/>
                <a:gd name="adj2" fmla="val 6550060"/>
                <a:gd name="adj3" fmla="val 18652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6" name="Arco a tutto sesto 15"/>
            <p:cNvSpPr/>
            <p:nvPr/>
          </p:nvSpPr>
          <p:spPr>
            <a:xfrm rot="10800000">
              <a:off x="8075853" y="4641368"/>
              <a:ext cx="1200150" cy="1200150"/>
            </a:xfrm>
            <a:prstGeom prst="blockArc">
              <a:avLst>
                <a:gd name="adj1" fmla="val 5440901"/>
                <a:gd name="adj2" fmla="val 7521718"/>
                <a:gd name="adj3" fmla="val 18675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Connettore 2 19"/>
            <p:cNvCxnSpPr>
              <a:stCxn id="15" idx="1"/>
              <a:endCxn id="12" idx="1"/>
            </p:cNvCxnSpPr>
            <p:nvPr/>
          </p:nvCxnSpPr>
          <p:spPr>
            <a:xfrm>
              <a:off x="6723698" y="4780356"/>
              <a:ext cx="3458861" cy="6419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>
              <a:endCxn id="12" idx="1"/>
            </p:cNvCxnSpPr>
            <p:nvPr/>
          </p:nvCxnSpPr>
          <p:spPr>
            <a:xfrm>
              <a:off x="8940563" y="4836883"/>
              <a:ext cx="1241996" cy="58545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12" idx="0"/>
            </p:cNvCxnSpPr>
            <p:nvPr/>
          </p:nvCxnSpPr>
          <p:spPr>
            <a:xfrm>
              <a:off x="10367199" y="5486715"/>
              <a:ext cx="1509416" cy="248297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6424374" y="4306382"/>
              <a:ext cx="610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Cry1</a:t>
              </a:r>
              <a:endParaRPr lang="it-IT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8502205" y="4292195"/>
              <a:ext cx="610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Cry2</a:t>
              </a:r>
              <a:endParaRPr lang="it-IT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9937328" y="5557277"/>
              <a:ext cx="610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Cry3</a:t>
              </a:r>
              <a:endParaRPr lang="it-IT" dirty="0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11478070" y="4475634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10634705" y="4466422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9556532" y="4466421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9171842" y="4466420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8438666" y="4475634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233986" y="4475634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6307540" y="4466419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5675525" y="4466418"/>
              <a:ext cx="45719" cy="1375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60" name="Connettore 2 59"/>
            <p:cNvCxnSpPr/>
            <p:nvPr/>
          </p:nvCxnSpPr>
          <p:spPr>
            <a:xfrm>
              <a:off x="10340275" y="5495537"/>
              <a:ext cx="1241996" cy="585457"/>
            </a:xfrm>
            <a:prstGeom prst="straightConnector1">
              <a:avLst/>
            </a:prstGeom>
            <a:ln w="19050">
              <a:solidFill>
                <a:srgbClr val="9933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sellaDiTesto 62"/>
            <p:cNvSpPr txBox="1"/>
            <p:nvPr/>
          </p:nvSpPr>
          <p:spPr>
            <a:xfrm>
              <a:off x="5342133" y="5803640"/>
              <a:ext cx="6639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-13.1        -8.1               -7.9                          -0.5           +0.5   +5.0                  +10.1            +19.1    </a:t>
              </a:r>
              <a:endParaRPr lang="it-IT" sz="1400" dirty="0"/>
            </a:p>
          </p:txBody>
        </p:sp>
      </p:grpSp>
      <p:sp>
        <p:nvSpPr>
          <p:cNvPr id="71" name="CasellaDiTesto 70"/>
          <p:cNvSpPr txBox="1"/>
          <p:nvPr/>
        </p:nvSpPr>
        <p:spPr>
          <a:xfrm>
            <a:off x="9574734" y="446332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H8 Beam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7519694" y="5100049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Ch1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9591776" y="5019874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B050"/>
                </a:solidFill>
              </a:rPr>
              <a:t>Ch2</a:t>
            </a:r>
            <a:endParaRPr lang="it-IT" sz="1400" dirty="0">
              <a:solidFill>
                <a:srgbClr val="00B050"/>
              </a:solidFill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10669413" y="5329744"/>
            <a:ext cx="756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FF"/>
                </a:solidFill>
              </a:rPr>
              <a:t>Merged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11167229" y="622456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9933FF"/>
                </a:solidFill>
              </a:rPr>
              <a:t>Ch2-Am3</a:t>
            </a:r>
            <a:endParaRPr lang="it-IT" sz="1400" dirty="0">
              <a:solidFill>
                <a:srgbClr val="9933FF"/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2" y="23603"/>
            <a:ext cx="1263244" cy="658669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10498599" y="6475036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Page 8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5062</Words>
  <Application>Microsoft Office PowerPoint</Application>
  <PresentationFormat>Widescreen</PresentationFormat>
  <Paragraphs>872</Paragraphs>
  <Slides>60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Monotype Corsiva</vt:lpstr>
      <vt:lpstr>Vladimir Script</vt:lpstr>
      <vt:lpstr>Wingdings</vt:lpstr>
      <vt:lpstr>Tema di Office</vt:lpstr>
      <vt:lpstr>Beam merging techniques assisted by curved crystals</vt:lpstr>
      <vt:lpstr>Outline of the Presentation</vt:lpstr>
      <vt:lpstr>Presentazione standard di PowerPoint</vt:lpstr>
      <vt:lpstr>Coherent processes in bent crystals (1/2)</vt:lpstr>
      <vt:lpstr>Coherent processes in bent crystals (2/2)</vt:lpstr>
      <vt:lpstr>Beam merging Idea</vt:lpstr>
      <vt:lpstr>Beam merging proposed setups</vt:lpstr>
      <vt:lpstr>Presentazione standard di PowerPoint</vt:lpstr>
      <vt:lpstr>From the idea to the simulations</vt:lpstr>
      <vt:lpstr>Beam Merging Efficiency</vt:lpstr>
      <vt:lpstr>Introducing perturbation </vt:lpstr>
      <vt:lpstr>Introducing perturbation </vt:lpstr>
      <vt:lpstr>Recombined beam in the phase space</vt:lpstr>
      <vt:lpstr>Presentazione standard di PowerPoint</vt:lpstr>
      <vt:lpstr>Roadmap towards the beam merging</vt:lpstr>
      <vt:lpstr>Merging configurations in a nutshell</vt:lpstr>
      <vt:lpstr>Merged beam identification</vt:lpstr>
      <vt:lpstr>Merged beam identification</vt:lpstr>
      <vt:lpstr>Presentazione standard di PowerPoint</vt:lpstr>
      <vt:lpstr>Merged beam emittance computation</vt:lpstr>
      <vt:lpstr>Merged beam emittance outcome</vt:lpstr>
      <vt:lpstr>Systematic uncertainty determination</vt:lpstr>
      <vt:lpstr>Systematic uncertainty determination</vt:lpstr>
      <vt:lpstr>Systematic uncertainty determination</vt:lpstr>
      <vt:lpstr>Presentazione standard di PowerPoint</vt:lpstr>
      <vt:lpstr>Conclusions</vt:lpstr>
      <vt:lpstr>Ph.D. Timeline</vt:lpstr>
      <vt:lpstr>Mobility and Duty Travel periods</vt:lpstr>
      <vt:lpstr>Presentazione standard di PowerPoint</vt:lpstr>
      <vt:lpstr>Presentazione standard di PowerPoint</vt:lpstr>
      <vt:lpstr>Single-crystal KPI</vt:lpstr>
      <vt:lpstr>Channeling Acceptances (1/2)</vt:lpstr>
      <vt:lpstr>Beam Merging scheme</vt:lpstr>
      <vt:lpstr>Beams seen by the Tracker P7 (+19.1 m) </vt:lpstr>
      <vt:lpstr>Phase Space plot at P7 (+19.1 m) </vt:lpstr>
      <vt:lpstr>Phase Space plot at P7 (+19.1 m) </vt:lpstr>
      <vt:lpstr>Phase Space plot at different Planes</vt:lpstr>
      <vt:lpstr>Angular distributions at different Planes</vt:lpstr>
      <vt:lpstr>Recovery Strategies</vt:lpstr>
      <vt:lpstr>Recovery Strategies</vt:lpstr>
      <vt:lpstr>Merged beam identification</vt:lpstr>
      <vt:lpstr>Merged beam identification</vt:lpstr>
      <vt:lpstr>Emittance Systematic error – Full study</vt:lpstr>
      <vt:lpstr>Emittance Systematic error – Full study</vt:lpstr>
      <vt:lpstr>Emittance Systematic error – Full study</vt:lpstr>
      <vt:lpstr>Presentazione standard di PowerPoint</vt:lpstr>
      <vt:lpstr>The TimePix3 in a nutshell and its application</vt:lpstr>
      <vt:lpstr>TimePix3 angular scan – Compare with Tracker</vt:lpstr>
      <vt:lpstr>Bending Angle measurement with TimePix3</vt:lpstr>
      <vt:lpstr>100 Spills best CH and VR Runs</vt:lpstr>
      <vt:lpstr>Crystal Torsion measurement with TimePix3</vt:lpstr>
      <vt:lpstr>TimePix3 Differential Data Analysis </vt:lpstr>
      <vt:lpstr>Transition Regions </vt:lpstr>
      <vt:lpstr>Presentazione standard di PowerPoint</vt:lpstr>
      <vt:lpstr>Autocollimator in a nutshell</vt:lpstr>
      <vt:lpstr>Why the Autocollimator?</vt:lpstr>
      <vt:lpstr>Bending angle measurement</vt:lpstr>
      <vt:lpstr>Bending angle measurement</vt:lpstr>
      <vt:lpstr>Primary Curvature</vt:lpstr>
      <vt:lpstr>Secondary Curvature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Ph.D. Third Year Admission</dc:title>
  <dc:creator>Davide</dc:creator>
  <cp:lastModifiedBy>Davide</cp:lastModifiedBy>
  <cp:revision>195</cp:revision>
  <cp:lastPrinted>2024-10-17T16:02:23Z</cp:lastPrinted>
  <dcterms:created xsi:type="dcterms:W3CDTF">2024-09-06T12:02:20Z</dcterms:created>
  <dcterms:modified xsi:type="dcterms:W3CDTF">2025-11-12T08:01:46Z</dcterms:modified>
</cp:coreProperties>
</file>