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6" r:id="rId5"/>
    <p:sldId id="778" r:id="rId6"/>
    <p:sldId id="777" r:id="rId7"/>
    <p:sldId id="779" r:id="rId8"/>
    <p:sldId id="596" r:id="rId9"/>
    <p:sldId id="318" r:id="rId10"/>
    <p:sldId id="803" r:id="rId11"/>
    <p:sldId id="21413" r:id="rId12"/>
    <p:sldId id="21415" r:id="rId13"/>
    <p:sldId id="21416" r:id="rId14"/>
    <p:sldId id="21414" r:id="rId15"/>
    <p:sldId id="21417" r:id="rId16"/>
    <p:sldId id="21419" r:id="rId17"/>
    <p:sldId id="785" r:id="rId18"/>
    <p:sldId id="786" r:id="rId19"/>
    <p:sldId id="323" r:id="rId20"/>
    <p:sldId id="713" r:id="rId21"/>
    <p:sldId id="780" r:id="rId22"/>
    <p:sldId id="757" r:id="rId23"/>
    <p:sldId id="798" r:id="rId24"/>
    <p:sldId id="324" r:id="rId25"/>
    <p:sldId id="325" r:id="rId26"/>
    <p:sldId id="781" r:id="rId27"/>
    <p:sldId id="788" r:id="rId28"/>
    <p:sldId id="787" r:id="rId29"/>
    <p:sldId id="776" r:id="rId30"/>
    <p:sldId id="317" r:id="rId31"/>
    <p:sldId id="21412" r:id="rId32"/>
    <p:sldId id="795" r:id="rId33"/>
    <p:sldId id="21420" r:id="rId34"/>
    <p:sldId id="616" r:id="rId35"/>
    <p:sldId id="615" r:id="rId36"/>
    <p:sldId id="791" r:id="rId37"/>
    <p:sldId id="792" r:id="rId38"/>
    <p:sldId id="793" r:id="rId39"/>
    <p:sldId id="794" r:id="rId40"/>
    <p:sldId id="32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61" autoAdjust="0"/>
  </p:normalViewPr>
  <p:slideViewPr>
    <p:cSldViewPr snapToGrid="0">
      <p:cViewPr varScale="1">
        <p:scale>
          <a:sx n="102" d="100"/>
          <a:sy n="102" d="100"/>
        </p:scale>
        <p:origin x="954" y="10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12398-3679-4844-F4F0-3528336CCE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D59A07F-C6FD-A58F-8875-3B11E712C2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899D85-F599-4929-96B8-31EA305DFA10}" type="datetimeFigureOut">
              <a:rPr lang="en-GB" smtClean="0"/>
              <a:t>11/11/2025</a:t>
            </a:fld>
            <a:endParaRPr lang="en-GB"/>
          </a:p>
        </p:txBody>
      </p:sp>
      <p:sp>
        <p:nvSpPr>
          <p:cNvPr id="4" name="Footer Placeholder 3">
            <a:extLst>
              <a:ext uri="{FF2B5EF4-FFF2-40B4-BE49-F238E27FC236}">
                <a16:creationId xmlns:a16="http://schemas.microsoft.com/office/drawing/2014/main" id="{B7FCC0FD-BB6D-87E5-1EE4-8E12E16949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98538DF-8171-C26B-E2B0-E6C151FA8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D417D1-CF51-479D-8F88-3E99F5AC6FD8}" type="slidenum">
              <a:rPr lang="en-GB" smtClean="0"/>
              <a:t>‹N›</a:t>
            </a:fld>
            <a:endParaRPr lang="en-GB"/>
          </a:p>
        </p:txBody>
      </p:sp>
    </p:spTree>
    <p:extLst>
      <p:ext uri="{BB962C8B-B14F-4D97-AF65-F5344CB8AC3E}">
        <p14:creationId xmlns:p14="http://schemas.microsoft.com/office/powerpoint/2010/main" val="12360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A2AFB-8532-4C76-98CE-23C921737FB9}" type="datetimeFigureOut">
              <a:rPr lang="en-US" smtClean="0"/>
              <a:t>11/11/2025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DA0E2-59ED-4222-B94D-137B7A27F026}" type="slidenum">
              <a:rPr lang="en-US" smtClean="0"/>
              <a:t>‹N›</a:t>
            </a:fld>
            <a:endParaRPr lang="en-US"/>
          </a:p>
        </p:txBody>
      </p:sp>
    </p:spTree>
    <p:extLst>
      <p:ext uri="{BB962C8B-B14F-4D97-AF65-F5344CB8AC3E}">
        <p14:creationId xmlns:p14="http://schemas.microsoft.com/office/powerpoint/2010/main" val="391265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egnaposto numero diapositiva 3"/>
          <p:cNvSpPr>
            <a:spLocks noGrp="1"/>
          </p:cNvSpPr>
          <p:nvPr>
            <p:ph type="sldNum" sz="quarter" idx="5"/>
          </p:nvPr>
        </p:nvSpPr>
        <p:spPr/>
        <p:txBody>
          <a:bodyPr/>
          <a:lstStyle/>
          <a:p>
            <a:fld id="{BABDA0E2-59ED-4222-B94D-137B7A27F026}" type="slidenum">
              <a:rPr lang="en-US" smtClean="0"/>
              <a:t>4</a:t>
            </a:fld>
            <a:endParaRPr lang="en-US"/>
          </a:p>
        </p:txBody>
      </p:sp>
    </p:spTree>
    <p:extLst>
      <p:ext uri="{BB962C8B-B14F-4D97-AF65-F5344CB8AC3E}">
        <p14:creationId xmlns:p14="http://schemas.microsoft.com/office/powerpoint/2010/main" val="339024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BABDA0E2-59ED-4222-B94D-137B7A27F026}" type="slidenum">
              <a:rPr lang="en-US" smtClean="0"/>
              <a:t>16</a:t>
            </a:fld>
            <a:endParaRPr lang="en-US"/>
          </a:p>
        </p:txBody>
      </p:sp>
    </p:spTree>
    <p:extLst>
      <p:ext uri="{BB962C8B-B14F-4D97-AF65-F5344CB8AC3E}">
        <p14:creationId xmlns:p14="http://schemas.microsoft.com/office/powerpoint/2010/main" val="369024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BDA0E2-59ED-4222-B94D-137B7A27F026}" type="slidenum">
              <a:rPr lang="en-US" smtClean="0"/>
              <a:t>17</a:t>
            </a:fld>
            <a:endParaRPr lang="en-US"/>
          </a:p>
        </p:txBody>
      </p:sp>
    </p:spTree>
    <p:extLst>
      <p:ext uri="{BB962C8B-B14F-4D97-AF65-F5344CB8AC3E}">
        <p14:creationId xmlns:p14="http://schemas.microsoft.com/office/powerpoint/2010/main" val="260224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BABDA0E2-59ED-4222-B94D-137B7A27F026}" type="slidenum">
              <a:rPr lang="en-US" smtClean="0"/>
              <a:t>19</a:t>
            </a:fld>
            <a:endParaRPr lang="en-US"/>
          </a:p>
        </p:txBody>
      </p:sp>
    </p:spTree>
    <p:extLst>
      <p:ext uri="{BB962C8B-B14F-4D97-AF65-F5344CB8AC3E}">
        <p14:creationId xmlns:p14="http://schemas.microsoft.com/office/powerpoint/2010/main" val="159752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egnaposto numero diapositiva 3"/>
          <p:cNvSpPr>
            <a:spLocks noGrp="1"/>
          </p:cNvSpPr>
          <p:nvPr>
            <p:ph type="sldNum" sz="quarter" idx="5"/>
          </p:nvPr>
        </p:nvSpPr>
        <p:spPr/>
        <p:txBody>
          <a:bodyPr/>
          <a:lstStyle/>
          <a:p>
            <a:fld id="{BABDA0E2-59ED-4222-B94D-137B7A27F026}" type="slidenum">
              <a:rPr lang="en-US" smtClean="0"/>
              <a:t>5</a:t>
            </a:fld>
            <a:endParaRPr lang="en-US"/>
          </a:p>
        </p:txBody>
      </p:sp>
    </p:spTree>
    <p:extLst>
      <p:ext uri="{BB962C8B-B14F-4D97-AF65-F5344CB8AC3E}">
        <p14:creationId xmlns:p14="http://schemas.microsoft.com/office/powerpoint/2010/main" val="257371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BABDA0E2-59ED-4222-B94D-137B7A27F026}" type="slidenum">
              <a:rPr lang="en-US" smtClean="0"/>
              <a:t>7</a:t>
            </a:fld>
            <a:endParaRPr lang="en-US"/>
          </a:p>
        </p:txBody>
      </p:sp>
    </p:spTree>
    <p:extLst>
      <p:ext uri="{BB962C8B-B14F-4D97-AF65-F5344CB8AC3E}">
        <p14:creationId xmlns:p14="http://schemas.microsoft.com/office/powerpoint/2010/main" val="90745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BDA0E2-59ED-4222-B94D-137B7A27F026}" type="slidenum">
              <a:rPr lang="en-US" smtClean="0"/>
              <a:t>8</a:t>
            </a:fld>
            <a:endParaRPr lang="en-US"/>
          </a:p>
        </p:txBody>
      </p:sp>
    </p:spTree>
    <p:extLst>
      <p:ext uri="{BB962C8B-B14F-4D97-AF65-F5344CB8AC3E}">
        <p14:creationId xmlns:p14="http://schemas.microsoft.com/office/powerpoint/2010/main" val="271577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BDA0E2-59ED-4222-B94D-137B7A27F026}" type="slidenum">
              <a:rPr lang="en-US" smtClean="0"/>
              <a:t>9</a:t>
            </a:fld>
            <a:endParaRPr lang="en-US"/>
          </a:p>
        </p:txBody>
      </p:sp>
    </p:spTree>
    <p:extLst>
      <p:ext uri="{BB962C8B-B14F-4D97-AF65-F5344CB8AC3E}">
        <p14:creationId xmlns:p14="http://schemas.microsoft.com/office/powerpoint/2010/main" val="210385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B13C-49C3-5FAB-FD05-B51466F14B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A87544-CCF0-E9B1-900C-FC6EC24CB547}"/>
              </a:ext>
            </a:extLst>
          </p:cNvPr>
          <p:cNvSpPr>
            <a:spLocks noGrp="1" noRot="1" noChangeAspect="1"/>
          </p:cNvSpPr>
          <p:nvPr>
            <p:ph type="sldImg"/>
          </p:nvPr>
        </p:nvSpPr>
        <p:spPr>
          <a:xfrm>
            <a:off x="685800" y="1143000"/>
            <a:ext cx="5486400" cy="3086100"/>
          </a:xfrm>
        </p:spPr>
        <p:txBody>
          <a:bodyPr/>
          <a:lstStyle/>
          <a:p>
            <a:endParaRPr lang="en-GB"/>
          </a:p>
        </p:txBody>
      </p:sp>
      <p:sp>
        <p:nvSpPr>
          <p:cNvPr id="3" name="Segnaposto note 2">
            <a:extLst>
              <a:ext uri="{FF2B5EF4-FFF2-40B4-BE49-F238E27FC236}">
                <a16:creationId xmlns:a16="http://schemas.microsoft.com/office/drawing/2014/main" id="{501559E1-A8AF-3E81-49A3-158DB9C5E32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8AD989C-8F85-1DF0-357C-357C78A1C135}"/>
              </a:ext>
            </a:extLst>
          </p:cNvPr>
          <p:cNvSpPr>
            <a:spLocks noGrp="1"/>
          </p:cNvSpPr>
          <p:nvPr>
            <p:ph type="sldNum" sz="quarter" idx="5"/>
          </p:nvPr>
        </p:nvSpPr>
        <p:spPr/>
        <p:txBody>
          <a:bodyPr/>
          <a:lstStyle/>
          <a:p>
            <a:fld id="{17E33CFA-6750-402F-A2FC-87333352933D}" type="slidenum">
              <a:rPr lang="it-IT" smtClean="0"/>
              <a:t>12</a:t>
            </a:fld>
            <a:endParaRPr lang="it-IT"/>
          </a:p>
        </p:txBody>
      </p:sp>
    </p:spTree>
    <p:extLst>
      <p:ext uri="{BB962C8B-B14F-4D97-AF65-F5344CB8AC3E}">
        <p14:creationId xmlns:p14="http://schemas.microsoft.com/office/powerpoint/2010/main" val="390957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7D93-C2B6-937B-59C2-657A6F5E2FA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E2AA06-B229-31E1-12CA-A00A17969ECE}"/>
              </a:ext>
            </a:extLst>
          </p:cNvPr>
          <p:cNvSpPr>
            <a:spLocks noGrp="1" noRot="1" noChangeAspect="1"/>
          </p:cNvSpPr>
          <p:nvPr>
            <p:ph type="sldImg"/>
          </p:nvPr>
        </p:nvSpPr>
        <p:spPr>
          <a:xfrm>
            <a:off x="685800" y="1143000"/>
            <a:ext cx="5486400" cy="3086100"/>
          </a:xfrm>
        </p:spPr>
        <p:txBody>
          <a:bodyPr/>
          <a:lstStyle/>
          <a:p>
            <a:endParaRPr lang="en-GB"/>
          </a:p>
        </p:txBody>
      </p:sp>
      <p:sp>
        <p:nvSpPr>
          <p:cNvPr id="3" name="Segnaposto note 2">
            <a:extLst>
              <a:ext uri="{FF2B5EF4-FFF2-40B4-BE49-F238E27FC236}">
                <a16:creationId xmlns:a16="http://schemas.microsoft.com/office/drawing/2014/main" id="{55EC3EAE-98DF-5256-E35B-8AF1ACEEF3D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81395DC-D2CF-36A8-EC6E-052D4ED4793F}"/>
              </a:ext>
            </a:extLst>
          </p:cNvPr>
          <p:cNvSpPr>
            <a:spLocks noGrp="1"/>
          </p:cNvSpPr>
          <p:nvPr>
            <p:ph type="sldNum" sz="quarter" idx="5"/>
          </p:nvPr>
        </p:nvSpPr>
        <p:spPr/>
        <p:txBody>
          <a:bodyPr/>
          <a:lstStyle/>
          <a:p>
            <a:fld id="{17E33CFA-6750-402F-A2FC-87333352933D}" type="slidenum">
              <a:rPr lang="it-IT" smtClean="0"/>
              <a:t>13</a:t>
            </a:fld>
            <a:endParaRPr lang="it-IT"/>
          </a:p>
        </p:txBody>
      </p:sp>
    </p:spTree>
    <p:extLst>
      <p:ext uri="{BB962C8B-B14F-4D97-AF65-F5344CB8AC3E}">
        <p14:creationId xmlns:p14="http://schemas.microsoft.com/office/powerpoint/2010/main" val="126002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5FB3-D7C5-31C4-AD64-1DD4FE7EF83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95A77F-FCC0-DB2F-C982-162B9E82D5BE}"/>
              </a:ext>
            </a:extLst>
          </p:cNvPr>
          <p:cNvSpPr>
            <a:spLocks noGrp="1" noRot="1" noChangeAspect="1"/>
          </p:cNvSpPr>
          <p:nvPr>
            <p:ph type="sldImg"/>
          </p:nvPr>
        </p:nvSpPr>
        <p:spPr>
          <a:xfrm>
            <a:off x="685800" y="1143000"/>
            <a:ext cx="5486400" cy="3086100"/>
          </a:xfrm>
        </p:spPr>
      </p:sp>
      <p:sp>
        <p:nvSpPr>
          <p:cNvPr id="3" name="Segnaposto note 2">
            <a:extLst>
              <a:ext uri="{FF2B5EF4-FFF2-40B4-BE49-F238E27FC236}">
                <a16:creationId xmlns:a16="http://schemas.microsoft.com/office/drawing/2014/main" id="{A4D6DF04-E2B0-D5D1-DFEA-FA0224DA0DD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EEC6F7F0-0D44-1655-A04D-0CF09CD152C2}"/>
              </a:ext>
            </a:extLst>
          </p:cNvPr>
          <p:cNvSpPr>
            <a:spLocks noGrp="1"/>
          </p:cNvSpPr>
          <p:nvPr>
            <p:ph type="sldNum" sz="quarter" idx="5"/>
          </p:nvPr>
        </p:nvSpPr>
        <p:spPr/>
        <p:txBody>
          <a:bodyPr/>
          <a:lstStyle/>
          <a:p>
            <a:fld id="{BABDA0E2-59ED-4222-B94D-137B7A27F026}" type="slidenum">
              <a:rPr lang="en-US" smtClean="0"/>
              <a:t>14</a:t>
            </a:fld>
            <a:endParaRPr lang="en-US"/>
          </a:p>
        </p:txBody>
      </p:sp>
    </p:spTree>
    <p:extLst>
      <p:ext uri="{BB962C8B-B14F-4D97-AF65-F5344CB8AC3E}">
        <p14:creationId xmlns:p14="http://schemas.microsoft.com/office/powerpoint/2010/main" val="396573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61BC6-EB02-6A8D-9185-E07E23275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3E27E-4880-7CBD-C72F-84EC2F65F87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891FA0D-A45A-9D3B-DCEF-65C15BB157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6A5C722-6AF7-BAD6-9F75-0D3028812252}"/>
              </a:ext>
            </a:extLst>
          </p:cNvPr>
          <p:cNvSpPr>
            <a:spLocks noGrp="1"/>
          </p:cNvSpPr>
          <p:nvPr>
            <p:ph type="sldNum" sz="quarter" idx="5"/>
          </p:nvPr>
        </p:nvSpPr>
        <p:spPr/>
        <p:txBody>
          <a:bodyPr/>
          <a:lstStyle/>
          <a:p>
            <a:fld id="{BABDA0E2-59ED-4222-B94D-137B7A27F026}" type="slidenum">
              <a:rPr lang="en-US" smtClean="0"/>
              <a:t>15</a:t>
            </a:fld>
            <a:endParaRPr lang="en-US"/>
          </a:p>
        </p:txBody>
      </p:sp>
    </p:spTree>
    <p:extLst>
      <p:ext uri="{BB962C8B-B14F-4D97-AF65-F5344CB8AC3E}">
        <p14:creationId xmlns:p14="http://schemas.microsoft.com/office/powerpoint/2010/main" val="2537085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547994" y="1578218"/>
            <a:ext cx="10363200" cy="1470025"/>
          </a:xfrm>
          <a:prstGeom prst="rect">
            <a:avLst/>
          </a:prstGeom>
        </p:spPr>
        <p:txBody>
          <a:bodyPr/>
          <a:lstStyle>
            <a:lvl1pPr>
              <a:defRPr sz="3200">
                <a:latin typeface="+mj-lt"/>
                <a:ea typeface="Open Sans Semibold" panose="020B0706030804020204"/>
                <a:cs typeface="Open Sans Semibold" panose="020B0706030804020204"/>
              </a:defRPr>
            </a:lvl1pPr>
          </a:lstStyle>
          <a:p>
            <a:r>
              <a:rPr lang="it-IT" dirty="0"/>
              <a:t>Titolo</a:t>
            </a:r>
            <a:endParaRPr lang="en-US" dirty="0"/>
          </a:p>
        </p:txBody>
      </p:sp>
      <p:sp>
        <p:nvSpPr>
          <p:cNvPr id="3" name="Sottotitolo 2"/>
          <p:cNvSpPr>
            <a:spLocks noGrp="1"/>
          </p:cNvSpPr>
          <p:nvPr>
            <p:ph type="subTitle" idx="1" hasCustomPrompt="1"/>
          </p:nvPr>
        </p:nvSpPr>
        <p:spPr>
          <a:xfrm>
            <a:off x="1828800" y="3573016"/>
            <a:ext cx="8534400" cy="1106754"/>
          </a:xfrm>
        </p:spPr>
        <p:txBody>
          <a:bodyPr/>
          <a:lstStyle>
            <a:lvl1pPr marL="0" indent="0" algn="ctr">
              <a:buNone/>
              <a:defRPr sz="2800">
                <a:solidFill>
                  <a:schemeClr val="tx1">
                    <a:tint val="75000"/>
                  </a:schemeClr>
                </a:solidFill>
                <a:latin typeface="+mj-lt"/>
                <a:ea typeface="Open Sans Semibold" panose="020B0706030804020204" pitchFamily="34" charset="0"/>
                <a:cs typeface="Open Sans Semibold" panose="020B0706030804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dirty="0" err="1"/>
              <a:t>Name</a:t>
            </a:r>
            <a:endParaRPr lang="it-IT" dirty="0"/>
          </a:p>
          <a:p>
            <a:r>
              <a:rPr lang="it-IT" dirty="0" err="1"/>
              <a:t>Affiliation</a:t>
            </a:r>
            <a:endParaRPr lang="it-IT" dirty="0"/>
          </a:p>
        </p:txBody>
      </p:sp>
      <p:sp>
        <p:nvSpPr>
          <p:cNvPr id="9" name="Sottotitolo 2"/>
          <p:cNvSpPr txBox="1">
            <a:spLocks/>
          </p:cNvSpPr>
          <p:nvPr userDrawn="1"/>
        </p:nvSpPr>
        <p:spPr>
          <a:xfrm>
            <a:off x="1835377" y="4679770"/>
            <a:ext cx="8534400" cy="477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2400" dirty="0"/>
          </a:p>
        </p:txBody>
      </p:sp>
      <p:cxnSp>
        <p:nvCxnSpPr>
          <p:cNvPr id="11" name="Connettore 1 10"/>
          <p:cNvCxnSpPr/>
          <p:nvPr userDrawn="1"/>
        </p:nvCxnSpPr>
        <p:spPr>
          <a:xfrm>
            <a:off x="335360" y="6093296"/>
            <a:ext cx="11425269"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Rettangolo 9"/>
          <p:cNvSpPr/>
          <p:nvPr userDrawn="1"/>
        </p:nvSpPr>
        <p:spPr>
          <a:xfrm>
            <a:off x="335360" y="6255568"/>
            <a:ext cx="11425269" cy="338554"/>
          </a:xfrm>
          <a:prstGeom prst="rect">
            <a:avLst/>
          </a:prstGeom>
        </p:spPr>
        <p:txBody>
          <a:bodyPr wrap="square">
            <a:spAutoFit/>
          </a:bodyPr>
          <a:lstStyle/>
          <a:p>
            <a:pPr algn="ctr"/>
            <a:r>
              <a:rPr lang="it-IT" sz="1600" dirty="0">
                <a:solidFill>
                  <a:schemeClr val="bg1">
                    <a:lumMod val="50000"/>
                  </a:schemeClr>
                </a:solidFill>
                <a:effectLst/>
                <a:latin typeface="Arial" panose="020B0604020202020204" pitchFamily="34" charset="0"/>
              </a:rPr>
              <a:t>Francesco Demurtas</a:t>
            </a:r>
            <a:endParaRPr lang="en-US" sz="1600" dirty="0">
              <a:solidFill>
                <a:schemeClr val="bg1">
                  <a:lumMod val="50000"/>
                </a:schemeClr>
              </a:solidFill>
            </a:endParaRPr>
          </a:p>
        </p:txBody>
      </p:sp>
      <p:pic>
        <p:nvPicPr>
          <p:cNvPr id="5" name="Picture 4" descr="A red oval with a logo&#10;&#10;Description automatically generated">
            <a:extLst>
              <a:ext uri="{FF2B5EF4-FFF2-40B4-BE49-F238E27FC236}">
                <a16:creationId xmlns:a16="http://schemas.microsoft.com/office/drawing/2014/main" id="{C70BA6DA-D71B-44C0-B73B-C1E17D7D85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8282" y="139537"/>
            <a:ext cx="1052347" cy="926523"/>
          </a:xfrm>
          <a:prstGeom prst="rect">
            <a:avLst/>
          </a:prstGeom>
        </p:spPr>
      </p:pic>
      <p:pic>
        <p:nvPicPr>
          <p:cNvPr id="7" name="Immagine 6">
            <a:extLst>
              <a:ext uri="{FF2B5EF4-FFF2-40B4-BE49-F238E27FC236}">
                <a16:creationId xmlns:a16="http://schemas.microsoft.com/office/drawing/2014/main" id="{2586125C-F054-6802-1461-96242A61A7A7}"/>
              </a:ext>
            </a:extLst>
          </p:cNvPr>
          <p:cNvPicPr>
            <a:picLocks noChangeAspect="1"/>
          </p:cNvPicPr>
          <p:nvPr userDrawn="1"/>
        </p:nvPicPr>
        <p:blipFill>
          <a:blip r:embed="rId3"/>
          <a:stretch>
            <a:fillRect/>
          </a:stretch>
        </p:blipFill>
        <p:spPr>
          <a:xfrm>
            <a:off x="6767224" y="138486"/>
            <a:ext cx="2592436" cy="914959"/>
          </a:xfrm>
          <a:prstGeom prst="rect">
            <a:avLst/>
          </a:prstGeom>
        </p:spPr>
      </p:pic>
      <p:pic>
        <p:nvPicPr>
          <p:cNvPr id="12" name="Picture 2" descr="Risultati immagini per eupraxia logo">
            <a:extLst>
              <a:ext uri="{FF2B5EF4-FFF2-40B4-BE49-F238E27FC236}">
                <a16:creationId xmlns:a16="http://schemas.microsoft.com/office/drawing/2014/main" id="{D68EB37F-7287-FC31-7AC9-D5FF0342554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71203" y="138486"/>
            <a:ext cx="1827338" cy="784601"/>
          </a:xfrm>
          <a:prstGeom prst="rect">
            <a:avLst/>
          </a:prstGeom>
          <a:noFill/>
          <a:extLst>
            <a:ext uri="{909E8E84-426E-40DD-AFC4-6F175D3DCCD1}">
              <a14:hiddenFill xmlns:a14="http://schemas.microsoft.com/office/drawing/2010/main">
                <a:solidFill>
                  <a:srgbClr val="FFFFFF"/>
                </a:solidFill>
              </a14:hiddenFill>
            </a:ext>
          </a:extLst>
        </p:spPr>
      </p:pic>
      <p:pic>
        <p:nvPicPr>
          <p:cNvPr id="14" name="Elemento grafico 13">
            <a:extLst>
              <a:ext uri="{FF2B5EF4-FFF2-40B4-BE49-F238E27FC236}">
                <a16:creationId xmlns:a16="http://schemas.microsoft.com/office/drawing/2014/main" id="{1CC9B673-0ABE-29A7-5EB4-A61507FB5B6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0943" y="138485"/>
            <a:ext cx="1551637" cy="784601"/>
          </a:xfrm>
          <a:prstGeom prst="rect">
            <a:avLst/>
          </a:prstGeom>
        </p:spPr>
      </p:pic>
    </p:spTree>
    <p:extLst>
      <p:ext uri="{BB962C8B-B14F-4D97-AF65-F5344CB8AC3E}">
        <p14:creationId xmlns:p14="http://schemas.microsoft.com/office/powerpoint/2010/main" val="63201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794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199041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421436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226902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299280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323362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9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buClrTx/>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4217637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0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buClrTx/>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1459453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1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buClrTx/>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4107593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2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buClrTx/>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1647223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2609354" y="197293"/>
            <a:ext cx="8298519"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mj-lt"/>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mn-lt"/>
                <a:ea typeface="Open Sans Semibold" panose="020B0706030804020204" pitchFamily="34" charset="0"/>
                <a:cs typeface="Open Sans Semibold" panose="020B0706030804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6"/>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376588" y="6349997"/>
            <a:ext cx="768085" cy="369332"/>
          </a:xfrm>
          <a:prstGeom prst="rect">
            <a:avLst/>
          </a:prstGeom>
          <a:noFill/>
        </p:spPr>
        <p:txBody>
          <a:bodyPr wrap="square" rtlCol="0">
            <a:spAutoFit/>
          </a:bodyPr>
          <a:lstStyle/>
          <a:p>
            <a:fld id="{35C3533D-D346-4746-A382-458F3767D6EF}" type="slidenum">
              <a:rPr lang="it-IT" sz="1800" smtClean="0">
                <a:solidFill>
                  <a:schemeClr val="bg1">
                    <a:lumMod val="50000"/>
                  </a:schemeClr>
                </a:solidFill>
              </a:rPr>
              <a:t>‹N›</a:t>
            </a:fld>
            <a:endParaRPr lang="it-IT" sz="1800" dirty="0">
              <a:solidFill>
                <a:schemeClr val="bg1">
                  <a:lumMod val="50000"/>
                </a:schemeClr>
              </a:solidFill>
            </a:endParaRPr>
          </a:p>
        </p:txBody>
      </p:sp>
      <p:pic>
        <p:nvPicPr>
          <p:cNvPr id="9" name="Immagine 8">
            <a:extLst>
              <a:ext uri="{FF2B5EF4-FFF2-40B4-BE49-F238E27FC236}">
                <a16:creationId xmlns:a16="http://schemas.microsoft.com/office/drawing/2014/main" id="{BAFAE3CC-1F7A-4F50-AD7C-A29FB85DD79F}"/>
              </a:ext>
            </a:extLst>
          </p:cNvPr>
          <p:cNvPicPr>
            <a:picLocks noChangeAspect="1"/>
          </p:cNvPicPr>
          <p:nvPr userDrawn="1"/>
        </p:nvPicPr>
        <p:blipFill>
          <a:blip r:embed="rId2"/>
          <a:stretch>
            <a:fillRect/>
          </a:stretch>
        </p:blipFill>
        <p:spPr>
          <a:xfrm>
            <a:off x="421523" y="47357"/>
            <a:ext cx="1998032" cy="705174"/>
          </a:xfrm>
          <a:prstGeom prst="rect">
            <a:avLst/>
          </a:prstGeom>
        </p:spPr>
      </p:pic>
      <p:pic>
        <p:nvPicPr>
          <p:cNvPr id="2" name="Picture 1" descr="A red oval with a logo&#10;&#10;Description automatically generated">
            <a:extLst>
              <a:ext uri="{FF2B5EF4-FFF2-40B4-BE49-F238E27FC236}">
                <a16:creationId xmlns:a16="http://schemas.microsoft.com/office/drawing/2014/main" id="{06348489-E369-CCA8-5CAA-86AB233F8E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7672" y="47357"/>
            <a:ext cx="922440" cy="812149"/>
          </a:xfrm>
          <a:prstGeom prst="rect">
            <a:avLst/>
          </a:prstGeom>
        </p:spPr>
      </p:pic>
    </p:spTree>
    <p:extLst>
      <p:ext uri="{BB962C8B-B14F-4D97-AF65-F5344CB8AC3E}">
        <p14:creationId xmlns:p14="http://schemas.microsoft.com/office/powerpoint/2010/main" val="2509622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3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2627900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4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2856013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5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3976378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6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413157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7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1188043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8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1984520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9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7"/>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8" y="6371744"/>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280028" y="6349998"/>
            <a:ext cx="864645" cy="338554"/>
          </a:xfrm>
          <a:prstGeom prst="rect">
            <a:avLst/>
          </a:prstGeom>
          <a:noFill/>
        </p:spPr>
        <p:txBody>
          <a:bodyPr wrap="square" rtlCol="0">
            <a:spAutoFit/>
          </a:bodyPr>
          <a:lstStyle/>
          <a:p>
            <a:fld id="{35C3533D-D346-4746-A382-458F3767D6EF}" type="slidenum">
              <a:rPr lang="it-IT" sz="1600" smtClean="0">
                <a:solidFill>
                  <a:schemeClr val="bg1">
                    <a:lumMod val="50000"/>
                  </a:schemeClr>
                </a:solidFill>
              </a:rPr>
              <a:t>‹N›</a:t>
            </a:fld>
            <a:endParaRPr lang="it-IT" sz="1600" dirty="0">
              <a:solidFill>
                <a:schemeClr val="bg1">
                  <a:lumMod val="50000"/>
                </a:schemeClr>
              </a:solidFill>
            </a:endParaRPr>
          </a:p>
        </p:txBody>
      </p:sp>
      <p:pic>
        <p:nvPicPr>
          <p:cNvPr id="26626" name="Picture 2" descr="Risultati immagini per logo tor vergata"/>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72" y="94068"/>
            <a:ext cx="2164659"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92D6F4-A6ED-444D-8FE2-359AD0FF7514}"/>
              </a:ext>
            </a:extLst>
          </p:cNvPr>
          <p:cNvSpPr txBox="1"/>
          <p:nvPr userDrawn="1"/>
        </p:nvSpPr>
        <p:spPr>
          <a:xfrm>
            <a:off x="323216" y="6396167"/>
            <a:ext cx="10860800" cy="276999"/>
          </a:xfrm>
          <a:prstGeom prst="rect">
            <a:avLst/>
          </a:prstGeom>
          <a:noFill/>
        </p:spPr>
        <p:txBody>
          <a:bodyPr wrap="square" rtlCol="0">
            <a:spAutoFit/>
          </a:bodyPr>
          <a:lstStyle/>
          <a:p>
            <a:r>
              <a:rPr lang="en-US" sz="12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 Cianchi                                                          Particle Accelerators For Science And Interdisciplinary Applications</a:t>
            </a:r>
          </a:p>
        </p:txBody>
      </p:sp>
    </p:spTree>
    <p:extLst>
      <p:ext uri="{BB962C8B-B14F-4D97-AF65-F5344CB8AC3E}">
        <p14:creationId xmlns:p14="http://schemas.microsoft.com/office/powerpoint/2010/main" val="332459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695733" y="53752"/>
            <a:ext cx="7886667" cy="926976"/>
          </a:xfrm>
          <a:prstGeom prst="rect">
            <a:avLst/>
          </a:prstGeo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a:t>Fare clic per modificare lo stile del titolo</a:t>
            </a:r>
            <a:endParaRPr lang="en-US" dirty="0"/>
          </a:p>
        </p:txBody>
      </p:sp>
      <p:sp>
        <p:nvSpPr>
          <p:cNvPr id="3" name="Segnaposto contenuto 2"/>
          <p:cNvSpPr>
            <a:spLocks noGrp="1"/>
          </p:cNvSpPr>
          <p:nvPr>
            <p:ph sz="half" idx="1"/>
          </p:nvPr>
        </p:nvSpPr>
        <p:spPr>
          <a:xfrm>
            <a:off x="609600" y="1600206"/>
            <a:ext cx="5384800" cy="4525963"/>
          </a:xfrm>
        </p:spPr>
        <p:txBody>
          <a:bodyPr/>
          <a:lstStyle>
            <a:lvl1pPr>
              <a:defRPr sz="28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4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20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8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800">
                <a:latin typeface="Open Sans Semibold" panose="020B0706030804020204" pitchFamily="34" charset="0"/>
                <a:ea typeface="Open Sans Semibold" panose="020B0706030804020204" pitchFamily="34" charset="0"/>
                <a:cs typeface="Open Sans Semibold" panose="020B0706030804020204" pitchFamily="34" charset="0"/>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Segnaposto contenuto 3"/>
          <p:cNvSpPr>
            <a:spLocks noGrp="1"/>
          </p:cNvSpPr>
          <p:nvPr>
            <p:ph sz="half" idx="2"/>
          </p:nvPr>
        </p:nvSpPr>
        <p:spPr>
          <a:xfrm>
            <a:off x="6197600" y="1600206"/>
            <a:ext cx="5384800" cy="4525963"/>
          </a:xfrm>
        </p:spPr>
        <p:txBody>
          <a:bodyPr/>
          <a:lstStyle>
            <a:lvl1pPr>
              <a:defRPr sz="28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4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20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8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800">
                <a:latin typeface="Open Sans Semibold" panose="020B0706030804020204" pitchFamily="34" charset="0"/>
                <a:ea typeface="Open Sans Semibold" panose="020B0706030804020204" pitchFamily="34" charset="0"/>
                <a:cs typeface="Open Sans Semibold" panose="020B0706030804020204" pitchFamily="34" charset="0"/>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data 4"/>
          <p:cNvSpPr>
            <a:spLocks noGrp="1"/>
          </p:cNvSpPr>
          <p:nvPr>
            <p:ph type="dt" sz="half" idx="10"/>
          </p:nvPr>
        </p:nvSpPr>
        <p:spPr/>
        <p:txBody>
          <a:bodyPr/>
          <a:lstStyle/>
          <a:p>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CE81E3-3265-45EE-A2C3-C9AF2D303D91}" type="slidenum">
              <a:rPr lang="en-US" smtClean="0"/>
              <a:t>‹N›</a:t>
            </a:fld>
            <a:endParaRPr lang="en-US"/>
          </a:p>
        </p:txBody>
      </p:sp>
    </p:spTree>
    <p:extLst>
      <p:ext uri="{BB962C8B-B14F-4D97-AF65-F5344CB8AC3E}">
        <p14:creationId xmlns:p14="http://schemas.microsoft.com/office/powerpoint/2010/main" val="371899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695733" y="53752"/>
            <a:ext cx="7886667" cy="926976"/>
          </a:xfrm>
          <a:prstGeom prst="rect">
            <a:avLst/>
          </a:prstGeom>
        </p:spPr>
        <p:txBody>
          <a:bodyPr>
            <a:noAutofit/>
          </a:bodyPr>
          <a:lstStyle>
            <a:lvl1pPr>
              <a:defRPr sz="4000">
                <a:solidFill>
                  <a:schemeClr val="bg1"/>
                </a:solidFill>
              </a:defRPr>
            </a:lvl1pPr>
          </a:lstStyle>
          <a:p>
            <a:r>
              <a:rPr lang="it-IT"/>
              <a:t>Fare clic per modificare lo stile del titolo</a:t>
            </a:r>
            <a:endParaRPr lang="en-US" dirty="0"/>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0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8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testo 4"/>
          <p:cNvSpPr>
            <a:spLocks noGrp="1"/>
          </p:cNvSpPr>
          <p:nvPr>
            <p:ph type="body" sz="quarter" idx="3"/>
          </p:nvPr>
        </p:nvSpPr>
        <p:spPr>
          <a:xfrm>
            <a:off x="6193372" y="1535113"/>
            <a:ext cx="5389033" cy="639762"/>
          </a:xfrm>
        </p:spPr>
        <p:txBody>
          <a:bodyPr anchor="b"/>
          <a:lstStyle>
            <a:lvl1pPr marL="0" indent="0">
              <a:buNone/>
              <a:defRPr sz="24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2" y="2174875"/>
            <a:ext cx="5389033" cy="3951288"/>
          </a:xfrm>
        </p:spPr>
        <p:txBody>
          <a:bodyPr/>
          <a:lstStyle>
            <a:lvl1pPr>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0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8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Segnaposto data 6"/>
          <p:cNvSpPr>
            <a:spLocks noGrp="1"/>
          </p:cNvSpPr>
          <p:nvPr>
            <p:ph type="dt" sz="half" idx="10"/>
          </p:nvPr>
        </p:nvSpPr>
        <p:spPr/>
        <p:txBody>
          <a:bodyPr/>
          <a:lstStyle/>
          <a:p>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5ECE81E3-3265-45EE-A2C3-C9AF2D303D91}" type="slidenum">
              <a:rPr lang="en-US" smtClean="0"/>
              <a:t>‹N›</a:t>
            </a:fld>
            <a:endParaRPr lang="en-US"/>
          </a:p>
        </p:txBody>
      </p:sp>
    </p:spTree>
    <p:extLst>
      <p:ext uri="{BB962C8B-B14F-4D97-AF65-F5344CB8AC3E}">
        <p14:creationId xmlns:p14="http://schemas.microsoft.com/office/powerpoint/2010/main" val="212484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62C209-8CA3-4058-92CA-45BF53264E20}" type="slidenum">
              <a:rPr lang="it-IT" smtClean="0"/>
              <a:t>‹N›</a:t>
            </a:fld>
            <a:endParaRPr lang="it-IT"/>
          </a:p>
        </p:txBody>
      </p:sp>
    </p:spTree>
    <p:extLst>
      <p:ext uri="{BB962C8B-B14F-4D97-AF65-F5344CB8AC3E}">
        <p14:creationId xmlns:p14="http://schemas.microsoft.com/office/powerpoint/2010/main" val="42113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olo titolo">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9168341" y="26834"/>
            <a:ext cx="2844800" cy="365125"/>
          </a:xfrm>
        </p:spPr>
        <p:txBody>
          <a:bodyPr/>
          <a:lstStyle>
            <a:lvl1pPr>
              <a:defRPr>
                <a:solidFill>
                  <a:schemeClr val="bg1"/>
                </a:solidFill>
              </a:defRPr>
            </a:lvl1pPr>
          </a:lstStyle>
          <a:p>
            <a:fld id="{5ECE81E3-3265-45EE-A2C3-C9AF2D303D91}" type="slidenum">
              <a:rPr lang="en-US" smtClean="0"/>
              <a:pPr/>
              <a:t>‹N›</a:t>
            </a:fld>
            <a:endParaRPr lang="en-US" dirty="0"/>
          </a:p>
        </p:txBody>
      </p:sp>
      <p:sp>
        <p:nvSpPr>
          <p:cNvPr id="20" name="CasellaDiTesto 19"/>
          <p:cNvSpPr txBox="1"/>
          <p:nvPr userDrawn="1"/>
        </p:nvSpPr>
        <p:spPr>
          <a:xfrm>
            <a:off x="203200" y="6400806"/>
            <a:ext cx="115824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chemeClr val="tx1">
                    <a:lumMod val="50000"/>
                    <a:lumOff val="50000"/>
                  </a:schemeClr>
                </a:solidFill>
              </a:rPr>
              <a:t>A. Cianchi </a:t>
            </a:r>
            <a:r>
              <a:rPr lang="en-US" sz="1400" baseline="0" dirty="0">
                <a:solidFill>
                  <a:schemeClr val="tx1">
                    <a:lumMod val="50000"/>
                    <a:lumOff val="50000"/>
                  </a:schemeClr>
                </a:solidFill>
              </a:rPr>
              <a:t> </a:t>
            </a:r>
            <a:r>
              <a:rPr lang="en-US" sz="1400" dirty="0">
                <a:solidFill>
                  <a:schemeClr val="tx1">
                    <a:lumMod val="50000"/>
                    <a:lumOff val="50000"/>
                  </a:schemeClr>
                </a:solidFill>
              </a:rPr>
              <a:t>New challenges in emittance measurements</a:t>
            </a:r>
            <a:r>
              <a:rPr lang="en-US" sz="1400" baseline="0" dirty="0">
                <a:solidFill>
                  <a:schemeClr val="tx1">
                    <a:lumMod val="50000"/>
                    <a:lumOff val="50000"/>
                  </a:schemeClr>
                </a:solidFill>
              </a:rPr>
              <a:t>	</a:t>
            </a:r>
            <a:r>
              <a:rPr lang="en-US" sz="1400" dirty="0">
                <a:solidFill>
                  <a:schemeClr val="tx1">
                    <a:lumMod val="50000"/>
                    <a:lumOff val="50000"/>
                  </a:schemeClr>
                </a:solidFill>
              </a:rPr>
              <a:t>SIF – Pisa 2014</a:t>
            </a:r>
          </a:p>
        </p:txBody>
      </p:sp>
      <p:sp>
        <p:nvSpPr>
          <p:cNvPr id="22" name="Titolo 1"/>
          <p:cNvSpPr>
            <a:spLocks noGrp="1"/>
          </p:cNvSpPr>
          <p:nvPr>
            <p:ph type="title"/>
          </p:nvPr>
        </p:nvSpPr>
        <p:spPr>
          <a:xfrm>
            <a:off x="143339" y="53752"/>
            <a:ext cx="10972800" cy="926976"/>
          </a:xfrm>
          <a:prstGeom prst="rect">
            <a:avLst/>
          </a:prstGeom>
        </p:spPr>
        <p:txBody>
          <a:bodyPr>
            <a:normAutofit/>
          </a:bodyPr>
          <a:lstStyle>
            <a:lvl1pPr algn="l">
              <a:defRPr sz="3600">
                <a:solidFill>
                  <a:schemeClr val="bg1"/>
                </a:solidFill>
              </a:defRPr>
            </a:lvl1pPr>
          </a:lstStyle>
          <a:p>
            <a:r>
              <a:rPr lang="it-IT" dirty="0"/>
              <a:t>Fare clic per modificare lo stile del titolo</a:t>
            </a:r>
            <a:endParaRPr lang="en-US" dirty="0"/>
          </a:p>
        </p:txBody>
      </p:sp>
    </p:spTree>
    <p:extLst>
      <p:ext uri="{BB962C8B-B14F-4D97-AF65-F5344CB8AC3E}">
        <p14:creationId xmlns:p14="http://schemas.microsoft.com/office/powerpoint/2010/main" val="3075452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7384"/>
            <a:ext cx="12192000" cy="80312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097" y="83790"/>
            <a:ext cx="1894855" cy="6105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5085" y="116639"/>
            <a:ext cx="906475" cy="449147"/>
          </a:xfrm>
          <a:prstGeom prst="rect">
            <a:avLst/>
          </a:prstGeom>
        </p:spPr>
      </p:pic>
      <p:sp>
        <p:nvSpPr>
          <p:cNvPr id="10" name="TextBox 9"/>
          <p:cNvSpPr txBox="1"/>
          <p:nvPr userDrawn="1"/>
        </p:nvSpPr>
        <p:spPr>
          <a:xfrm>
            <a:off x="10407885" y="507098"/>
            <a:ext cx="1448755" cy="246221"/>
          </a:xfrm>
          <a:prstGeom prst="rect">
            <a:avLst/>
          </a:prstGeom>
          <a:noFill/>
        </p:spPr>
        <p:txBody>
          <a:bodyPr wrap="square" rtlCol="0">
            <a:spAutoFit/>
          </a:bodyPr>
          <a:lstStyle/>
          <a:p>
            <a:pPr algn="ctr"/>
            <a:r>
              <a:rPr lang="en-GB" sz="1000" dirty="0">
                <a:solidFill>
                  <a:srgbClr val="0070C0"/>
                </a:solidFill>
              </a:rPr>
              <a:t>Horizon 2020</a:t>
            </a:r>
          </a:p>
        </p:txBody>
      </p:sp>
      <p:sp>
        <p:nvSpPr>
          <p:cNvPr id="11" name="Rectangle 10"/>
          <p:cNvSpPr/>
          <p:nvPr userDrawn="1"/>
        </p:nvSpPr>
        <p:spPr>
          <a:xfrm>
            <a:off x="0" y="6453343"/>
            <a:ext cx="12192000" cy="4015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700097" y="-171400"/>
            <a:ext cx="6756281" cy="1143000"/>
          </a:xfrm>
        </p:spPr>
        <p:txBody>
          <a:bodyPr>
            <a:normAutofit/>
          </a:bodyPr>
          <a:lstStyle>
            <a:lvl1pPr algn="ctr">
              <a:defRPr sz="3500">
                <a:solidFill>
                  <a:srgbClr val="2D3A84"/>
                </a:solidFill>
                <a:latin typeface="Helvetica Neue Light"/>
              </a:defRPr>
            </a:lvl1pPr>
          </a:lstStyle>
          <a:p>
            <a:r>
              <a:rPr lang="en-US" dirty="0"/>
              <a:t>Click to edit Master title style</a:t>
            </a:r>
            <a:endParaRPr lang="en-GB" dirty="0"/>
          </a:p>
        </p:txBody>
      </p:sp>
      <p:sp>
        <p:nvSpPr>
          <p:cNvPr id="3" name="Content Placeholder 2"/>
          <p:cNvSpPr>
            <a:spLocks noGrp="1"/>
          </p:cNvSpPr>
          <p:nvPr>
            <p:ph idx="1"/>
          </p:nvPr>
        </p:nvSpPr>
        <p:spPr>
          <a:xfrm>
            <a:off x="609600" y="886912"/>
            <a:ext cx="10972800" cy="5485058"/>
          </a:xfrm>
        </p:spPr>
        <p:txBody>
          <a:bodyPr/>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16"/>
          <p:cNvSpPr>
            <a:spLocks noGrp="1"/>
          </p:cNvSpPr>
          <p:nvPr>
            <p:ph type="ftr" sz="quarter" idx="11"/>
          </p:nvPr>
        </p:nvSpPr>
        <p:spPr>
          <a:xfrm>
            <a:off x="593095" y="6473663"/>
            <a:ext cx="7433308" cy="365125"/>
          </a:xfrm>
        </p:spPr>
        <p:txBody>
          <a:bodyPr/>
          <a:lstStyle>
            <a:lvl1pPr algn="l">
              <a:defRPr>
                <a:solidFill>
                  <a:srgbClr val="2D3A84"/>
                </a:solidFill>
                <a:latin typeface="Helvetica Neue Light"/>
              </a:defRPr>
            </a:lvl1pPr>
          </a:lstStyle>
          <a:p>
            <a:endParaRPr lang="en-GB" dirty="0"/>
          </a:p>
        </p:txBody>
      </p:sp>
      <p:sp>
        <p:nvSpPr>
          <p:cNvPr id="18" name="Slide Number Placeholder 17"/>
          <p:cNvSpPr>
            <a:spLocks noGrp="1"/>
          </p:cNvSpPr>
          <p:nvPr>
            <p:ph type="sldNum" sz="quarter" idx="12"/>
          </p:nvPr>
        </p:nvSpPr>
        <p:spPr>
          <a:xfrm>
            <a:off x="8737600" y="6468578"/>
            <a:ext cx="2844800" cy="365125"/>
          </a:xfrm>
        </p:spPr>
        <p:txBody>
          <a:bodyPr/>
          <a:lstStyle>
            <a:lvl1pPr>
              <a:defRPr>
                <a:solidFill>
                  <a:srgbClr val="2D3A84"/>
                </a:solidFill>
              </a:defRPr>
            </a:lvl1pPr>
          </a:lstStyle>
          <a:p>
            <a:fld id="{7C8D6F1B-0912-4E83-AA89-4880E3586760}" type="slidenum">
              <a:rPr lang="en-GB" smtClean="0"/>
              <a:pPr/>
              <a:t>‹N›</a:t>
            </a:fld>
            <a:endParaRPr lang="en-GB" dirty="0"/>
          </a:p>
        </p:txBody>
      </p:sp>
    </p:spTree>
    <p:extLst>
      <p:ext uri="{BB962C8B-B14F-4D97-AF65-F5344CB8AC3E}">
        <p14:creationId xmlns:p14="http://schemas.microsoft.com/office/powerpoint/2010/main" val="272803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1554"/>
          <a:stretch/>
        </p:blipFill>
        <p:spPr>
          <a:xfrm>
            <a:off x="-6688" y="3096"/>
            <a:ext cx="12198688" cy="6858000"/>
          </a:xfrm>
          <a:prstGeom prst="rect">
            <a:avLst/>
          </a:prstGeom>
        </p:spPr>
      </p:pic>
      <p:sp>
        <p:nvSpPr>
          <p:cNvPr id="2" name="Title 1"/>
          <p:cNvSpPr>
            <a:spLocks noGrp="1"/>
          </p:cNvSpPr>
          <p:nvPr>
            <p:ph type="ctrTitle"/>
          </p:nvPr>
        </p:nvSpPr>
        <p:spPr>
          <a:xfrm>
            <a:off x="2927648" y="2132865"/>
            <a:ext cx="8832981" cy="932745"/>
          </a:xfrm>
        </p:spPr>
        <p:txBody>
          <a:bodyPr>
            <a:normAutofit/>
          </a:bodyPr>
          <a:lstStyle>
            <a:lvl1pPr algn="l">
              <a:defRPr sz="21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927651" y="3180170"/>
            <a:ext cx="8832980" cy="464863"/>
          </a:xfrm>
        </p:spPr>
        <p:txBody>
          <a:bodyPr>
            <a:normAutofit/>
          </a:bodyPr>
          <a:lstStyle>
            <a:lvl1pPr marL="0" indent="0" algn="l">
              <a:buNone/>
              <a:defRPr sz="1051" baseline="0">
                <a:solidFill>
                  <a:srgbClr val="FFC000"/>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add author / institute</a:t>
            </a:r>
            <a:r>
              <a:rPr lang="en-GB" dirty="0"/>
              <a:t> and occasion</a:t>
            </a:r>
            <a:endParaRPr lang="en-US" dirty="0"/>
          </a:p>
        </p:txBody>
      </p:sp>
      <p:sp>
        <p:nvSpPr>
          <p:cNvPr id="8" name="Rectangle 3"/>
          <p:cNvSpPr>
            <a:spLocks noChangeArrowheads="1"/>
          </p:cNvSpPr>
          <p:nvPr userDrawn="1"/>
        </p:nvSpPr>
        <p:spPr bwMode="auto">
          <a:xfrm>
            <a:off x="527386" y="182238"/>
            <a:ext cx="3416895" cy="136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651" dirty="0">
                <a:solidFill>
                  <a:srgbClr val="3399FF"/>
                </a:solidFill>
                <a:latin typeface="Arial Narrow" pitchFamily="34" charset="0"/>
              </a:rPr>
              <a:t>EUROPEAN</a:t>
            </a:r>
          </a:p>
          <a:p>
            <a:r>
              <a:rPr lang="en-GB" altLang="en-US" sz="1651" dirty="0">
                <a:solidFill>
                  <a:srgbClr val="33CCFF"/>
                </a:solidFill>
                <a:latin typeface="Arial Narrow" pitchFamily="34" charset="0"/>
              </a:rPr>
              <a:t>PLASMA RESEARCH</a:t>
            </a:r>
          </a:p>
          <a:p>
            <a:r>
              <a:rPr lang="en-GB" altLang="en-US" sz="1651" dirty="0">
                <a:solidFill>
                  <a:srgbClr val="33CCFF"/>
                </a:solidFill>
                <a:latin typeface="Arial Narrow" pitchFamily="34" charset="0"/>
              </a:rPr>
              <a:t>ACCELERATOR WITH</a:t>
            </a:r>
          </a:p>
          <a:p>
            <a:r>
              <a:rPr lang="en-GB" altLang="en-US" sz="1651" dirty="0">
                <a:solidFill>
                  <a:schemeClr val="bg1"/>
                </a:solidFill>
                <a:latin typeface="Arial Narrow" pitchFamily="34" charset="0"/>
              </a:rPr>
              <a:t>EXCELLENCE IN</a:t>
            </a:r>
          </a:p>
          <a:p>
            <a:r>
              <a:rPr lang="en-GB" altLang="en-US" sz="1651" dirty="0">
                <a:solidFill>
                  <a:schemeClr val="bg1"/>
                </a:solidFill>
                <a:latin typeface="Arial Narrow" pitchFamily="34" charset="0"/>
              </a:rPr>
              <a:t>APPLICATIONS</a:t>
            </a:r>
          </a:p>
        </p:txBody>
      </p:sp>
      <p:sp>
        <p:nvSpPr>
          <p:cNvPr id="29" name="TextBox 28"/>
          <p:cNvSpPr txBox="1"/>
          <p:nvPr userDrawn="1"/>
        </p:nvSpPr>
        <p:spPr>
          <a:xfrm>
            <a:off x="1203330" y="6439398"/>
            <a:ext cx="4412623" cy="276999"/>
          </a:xfrm>
          <a:prstGeom prst="rect">
            <a:avLst/>
          </a:prstGeom>
          <a:noFill/>
        </p:spPr>
        <p:txBody>
          <a:bodyPr wrap="square" rtlCol="0">
            <a:spAutoFit/>
          </a:bodyPr>
          <a:lstStyle/>
          <a:p>
            <a:r>
              <a:rPr lang="en-GB" sz="600" dirty="0">
                <a:solidFill>
                  <a:schemeClr val="bg1"/>
                </a:solidFill>
              </a:rPr>
              <a:t>This project has received funding from the European Union’s Horizon 2020 research and innovation programme under grant agreement No 653782.</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5643" y="295559"/>
            <a:ext cx="3717535" cy="1261233"/>
          </a:xfrm>
          <a:prstGeom prst="rect">
            <a:avLst/>
          </a:prstGeom>
        </p:spPr>
      </p:pic>
      <p:pic>
        <p:nvPicPr>
          <p:cNvPr id="44" name="Picture 43"/>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490805" y="6453044"/>
            <a:ext cx="629480" cy="288333"/>
          </a:xfrm>
          <a:prstGeom prst="rect">
            <a:avLst/>
          </a:prstGeom>
          <a:ln>
            <a:noFill/>
          </a:ln>
          <a:effectLst>
            <a:outerShdw blurRad="292100" dist="139700" dir="2700000" algn="tl" rotWithShape="0">
              <a:srgbClr val="333333">
                <a:alpha val="65000"/>
              </a:srgbClr>
            </a:outerShdw>
          </a:effectLst>
        </p:spPr>
      </p:pic>
      <p:grpSp>
        <p:nvGrpSpPr>
          <p:cNvPr id="13" name="Group 12"/>
          <p:cNvGrpSpPr/>
          <p:nvPr userDrawn="1"/>
        </p:nvGrpSpPr>
        <p:grpSpPr>
          <a:xfrm>
            <a:off x="335360" y="5229198"/>
            <a:ext cx="5376597" cy="1152130"/>
            <a:chOff x="755576" y="5229198"/>
            <a:chExt cx="4032448" cy="1152130"/>
          </a:xfrm>
        </p:grpSpPr>
        <p:sp>
          <p:nvSpPr>
            <p:cNvPr id="21" name="Rectangle 20"/>
            <p:cNvSpPr/>
            <p:nvPr userDrawn="1"/>
          </p:nvSpPr>
          <p:spPr>
            <a:xfrm rot="5400000">
              <a:off x="2195735" y="3789039"/>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nvGrpSpPr>
            <p:cNvPr id="12" name="Group 11"/>
            <p:cNvGrpSpPr/>
            <p:nvPr userDrawn="1"/>
          </p:nvGrpSpPr>
          <p:grpSpPr>
            <a:xfrm>
              <a:off x="864463" y="5363056"/>
              <a:ext cx="3814672" cy="898636"/>
              <a:chOff x="894080" y="5363056"/>
              <a:chExt cx="3814672" cy="898636"/>
            </a:xfrm>
          </p:grpSpPr>
          <p:pic>
            <p:nvPicPr>
              <p:cNvPr id="45" name="Picture 44" descr="de.png"/>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894080" y="5363056"/>
                <a:ext cx="568800" cy="360000"/>
              </a:xfrm>
              <a:prstGeom prst="rect">
                <a:avLst/>
              </a:prstGeom>
              <a:ln>
                <a:noFill/>
              </a:ln>
              <a:effectLst>
                <a:outerShdw blurRad="292100" dist="139700" dir="2700000" algn="tl" rotWithShape="0">
                  <a:srgbClr val="333333">
                    <a:alpha val="65000"/>
                  </a:srgbClr>
                </a:outerShdw>
              </a:effectLst>
            </p:spPr>
          </p:pic>
          <p:pic>
            <p:nvPicPr>
              <p:cNvPr id="46" name="Picture 45" descr="gb.png"/>
              <p:cNvPicPr>
                <a:picLocks/>
              </p:cNvPicPr>
              <p:nvPr userDrawn="1"/>
            </p:nvPicPr>
            <p:blipFill>
              <a:blip r:embed="rId6" cstate="print">
                <a:extLst>
                  <a:ext uri="{28A0092B-C50C-407E-A947-70E740481C1C}">
                    <a14:useLocalDpi xmlns:a14="http://schemas.microsoft.com/office/drawing/2010/main"/>
                  </a:ext>
                </a:extLst>
              </a:blip>
              <a:stretch>
                <a:fillRect/>
              </a:stretch>
            </p:blipFill>
            <p:spPr>
              <a:xfrm>
                <a:off x="2195736" y="5363056"/>
                <a:ext cx="568800" cy="360000"/>
              </a:xfrm>
              <a:prstGeom prst="rect">
                <a:avLst/>
              </a:prstGeom>
              <a:ln>
                <a:noFill/>
              </a:ln>
              <a:effectLst>
                <a:outerShdw blurRad="292100" dist="139700" dir="2700000" algn="tl" rotWithShape="0">
                  <a:srgbClr val="333333">
                    <a:alpha val="65000"/>
                  </a:srgbClr>
                </a:outerShdw>
              </a:effectLst>
            </p:spPr>
          </p:pic>
          <p:pic>
            <p:nvPicPr>
              <p:cNvPr id="47" name="Picture 46" descr="fr.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43808" y="5363056"/>
                <a:ext cx="568165" cy="360000"/>
              </a:xfrm>
              <a:prstGeom prst="rect">
                <a:avLst/>
              </a:prstGeom>
              <a:ln>
                <a:noFill/>
              </a:ln>
              <a:effectLst>
                <a:outerShdw blurRad="292100" dist="139700" dir="2700000" algn="tl" rotWithShape="0">
                  <a:srgbClr val="333333">
                    <a:alpha val="65000"/>
                  </a:srgbClr>
                </a:outerShdw>
              </a:effectLst>
            </p:spPr>
          </p:pic>
          <p:pic>
            <p:nvPicPr>
              <p:cNvPr id="48" name="Picture 47" descr="it.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55562" y="5363056"/>
                <a:ext cx="568166" cy="360000"/>
              </a:xfrm>
              <a:prstGeom prst="rect">
                <a:avLst/>
              </a:prstGeom>
              <a:ln>
                <a:noFill/>
              </a:ln>
              <a:effectLst>
                <a:outerShdw blurRad="292100" dist="139700" dir="2700000" algn="tl" rotWithShape="0">
                  <a:srgbClr val="333333">
                    <a:alpha val="65000"/>
                  </a:srgbClr>
                </a:outerShdw>
              </a:effectLst>
            </p:spPr>
          </p:pic>
          <p:pic>
            <p:nvPicPr>
              <p:cNvPr id="49" name="Picture 48" descr="pt.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491880" y="5363056"/>
                <a:ext cx="568165" cy="360000"/>
              </a:xfrm>
              <a:prstGeom prst="rect">
                <a:avLst/>
              </a:prstGeom>
              <a:ln>
                <a:noFill/>
              </a:ln>
              <a:effectLst>
                <a:outerShdw blurRad="292100" dist="139700" dir="2700000" algn="tl" rotWithShape="0">
                  <a:srgbClr val="333333">
                    <a:alpha val="65000"/>
                  </a:srgbClr>
                </a:outerShdw>
              </a:effectLst>
            </p:spPr>
          </p:pic>
          <p:pic>
            <p:nvPicPr>
              <p:cNvPr id="50" name="Picture 49" descr="jp.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195736" y="5900228"/>
                <a:ext cx="568165" cy="360000"/>
              </a:xfrm>
              <a:prstGeom prst="rect">
                <a:avLst/>
              </a:prstGeom>
              <a:ln>
                <a:noFill/>
              </a:ln>
              <a:effectLst>
                <a:outerShdw blurRad="292100" dist="139700" dir="2700000" algn="tl" rotWithShape="0">
                  <a:srgbClr val="333333">
                    <a:alpha val="65000"/>
                  </a:srgbClr>
                </a:outerShdw>
              </a:effectLst>
            </p:spPr>
          </p:pic>
          <p:pic>
            <p:nvPicPr>
              <p:cNvPr id="52" name="Picture 51" descr="us.png"/>
              <p:cNvPicPr>
                <a:picLocks/>
              </p:cNvPicPr>
              <p:nvPr userDrawn="1"/>
            </p:nvPicPr>
            <p:blipFill>
              <a:blip r:embed="rId11" cstate="print">
                <a:extLst>
                  <a:ext uri="{28A0092B-C50C-407E-A947-70E740481C1C}">
                    <a14:useLocalDpi xmlns:a14="http://schemas.microsoft.com/office/drawing/2010/main"/>
                  </a:ext>
                </a:extLst>
              </a:blip>
              <a:stretch>
                <a:fillRect/>
              </a:stretch>
            </p:blipFill>
            <p:spPr>
              <a:xfrm>
                <a:off x="1547664" y="5900228"/>
                <a:ext cx="568800" cy="360000"/>
              </a:xfrm>
              <a:prstGeom prst="rect">
                <a:avLst/>
              </a:prstGeom>
              <a:ln>
                <a:noFill/>
              </a:ln>
              <a:effectLst>
                <a:outerShdw blurRad="292100" dist="139700" dir="2700000" algn="tl" rotWithShape="0">
                  <a:srgbClr val="333333">
                    <a:alpha val="65000"/>
                  </a:srgbClr>
                </a:outerShdw>
              </a:effectLst>
            </p:spPr>
          </p:pic>
          <p:pic>
            <p:nvPicPr>
              <p:cNvPr id="53" name="Picture 52" descr="hu.png"/>
              <p:cNvPicPr>
                <a:picLocks/>
              </p:cNvPicPr>
              <p:nvPr userDrawn="1"/>
            </p:nvPicPr>
            <p:blipFill>
              <a:blip r:embed="rId12" cstate="print">
                <a:extLst>
                  <a:ext uri="{28A0092B-C50C-407E-A947-70E740481C1C}">
                    <a14:useLocalDpi xmlns:a14="http://schemas.microsoft.com/office/drawing/2010/main"/>
                  </a:ext>
                </a:extLst>
              </a:blip>
              <a:stretch>
                <a:fillRect/>
              </a:stretch>
            </p:blipFill>
            <p:spPr>
              <a:xfrm>
                <a:off x="894080" y="5900228"/>
                <a:ext cx="568800" cy="360000"/>
              </a:xfrm>
              <a:prstGeom prst="rect">
                <a:avLst/>
              </a:prstGeom>
              <a:ln>
                <a:noFill/>
              </a:ln>
              <a:effectLst>
                <a:outerShdw blurRad="292100" dist="139700" dir="2700000" algn="tl" rotWithShape="0">
                  <a:srgbClr val="333333">
                    <a:alpha val="65000"/>
                  </a:srgbClr>
                </a:outerShdw>
              </a:effectLst>
            </p:spPr>
          </p:pic>
          <p:pic>
            <p:nvPicPr>
              <p:cNvPr id="54" name="Picture 53" descr="se.png"/>
              <p:cNvPicPr>
                <a:picLocks/>
              </p:cNvPicPr>
              <p:nvPr userDrawn="1"/>
            </p:nvPicPr>
            <p:blipFill>
              <a:blip r:embed="rId13" cstate="print">
                <a:extLst>
                  <a:ext uri="{28A0092B-C50C-407E-A947-70E740481C1C}">
                    <a14:useLocalDpi xmlns:a14="http://schemas.microsoft.com/office/drawing/2010/main"/>
                  </a:ext>
                </a:extLst>
              </a:blip>
              <a:stretch>
                <a:fillRect/>
              </a:stretch>
            </p:blipFill>
            <p:spPr>
              <a:xfrm>
                <a:off x="4139952" y="5363056"/>
                <a:ext cx="568800" cy="360000"/>
              </a:xfrm>
              <a:prstGeom prst="rect">
                <a:avLst/>
              </a:prstGeom>
              <a:ln>
                <a:noFill/>
              </a:ln>
              <a:effectLst>
                <a:outerShdw blurRad="292100" dist="139700" dir="2700000" algn="tl" rotWithShape="0">
                  <a:srgbClr val="333333">
                    <a:alpha val="65000"/>
                  </a:srgbClr>
                </a:outerShdw>
              </a:effectLst>
            </p:spPr>
          </p:pic>
          <p:pic>
            <p:nvPicPr>
              <p:cNvPr id="55" name="Picture 54" descr="cn.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843808" y="5900228"/>
                <a:ext cx="568165" cy="360000"/>
              </a:xfrm>
              <a:prstGeom prst="rect">
                <a:avLst/>
              </a:prstGeom>
              <a:ln>
                <a:noFill/>
              </a:ln>
              <a:effectLst>
                <a:outerShdw blurRad="292100" dist="139700" dir="2700000" algn="tl" rotWithShape="0">
                  <a:srgbClr val="333333">
                    <a:alpha val="65000"/>
                  </a:srgbClr>
                </a:outerShdw>
              </a:effectLst>
            </p:spPr>
          </p:pic>
          <p:pic>
            <p:nvPicPr>
              <p:cNvPr id="4" name="Picture 3"/>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3491880" y="5900228"/>
                <a:ext cx="568800" cy="360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139952" y="5898764"/>
                <a:ext cx="568800" cy="362928"/>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371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892974" y="312547"/>
            <a:ext cx="10406063" cy="1518047"/>
          </a:xfrm>
          <a:prstGeom prst="rect">
            <a:avLst/>
          </a:prstGeom>
        </p:spPr>
        <p:txBody>
          <a:bodyPr lIns="64291" tIns="32146" rIns="64291" bIns="32146"/>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9640870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Segnaposto piè di pagina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81E3-3265-45EE-A2C3-C9AF2D303D91}" type="slidenum">
              <a:rPr lang="en-US" smtClean="0"/>
              <a:t>‹N›</a:t>
            </a:fld>
            <a:endParaRPr lang="en-US"/>
          </a:p>
        </p:txBody>
      </p:sp>
    </p:spTree>
    <p:extLst>
      <p:ext uri="{BB962C8B-B14F-4D97-AF65-F5344CB8AC3E}">
        <p14:creationId xmlns:p14="http://schemas.microsoft.com/office/powerpoint/2010/main" val="1066118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sldNum="0" hdr="0" ftr="0" dt="0"/>
  <p:txStyles>
    <p:titleStyle>
      <a:lvl1pPr algn="ctr" defTabSz="914377" rtl="0" eaLnBrk="1" latinLnBrk="0" hangingPunct="1">
        <a:spcBef>
          <a:spcPct val="0"/>
        </a:spcBef>
        <a:buNone/>
        <a:defRPr sz="2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6.png"/><Relationship Id="rId7"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01.png"/><Relationship Id="rId9"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5.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690.png"/><Relationship Id="rId7" Type="http://schemas.openxmlformats.org/officeDocument/2006/relationships/image" Target="../media/image7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20.png"/><Relationship Id="rId5" Type="http://schemas.openxmlformats.org/officeDocument/2006/relationships/image" Target="../media/image710.png"/><Relationship Id="rId4" Type="http://schemas.openxmlformats.org/officeDocument/2006/relationships/image" Target="../media/image700.png"/></Relationships>
</file>

<file path=ppt/slides/_rels/slide1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1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70.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107.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970.png"/><Relationship Id="rId4" Type="http://schemas.openxmlformats.org/officeDocument/2006/relationships/image" Target="../media/image105.png"/></Relationships>
</file>

<file path=ppt/slides/_rels/slide21.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2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930.png"/><Relationship Id="rId4" Type="http://schemas.openxmlformats.org/officeDocument/2006/relationships/image" Target="../media/image641.png"/></Relationships>
</file>

<file path=ppt/slides/_rels/slide2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930.png"/><Relationship Id="rId4" Type="http://schemas.openxmlformats.org/officeDocument/2006/relationships/image" Target="../media/image641.png"/></Relationships>
</file>

<file path=ppt/slides/_rels/slide26.xml.rels><?xml version="1.0" encoding="UTF-8" standalone="yes"?>
<Relationships xmlns="http://schemas.openxmlformats.org/package/2006/relationships"><Relationship Id="rId2" Type="http://schemas.openxmlformats.org/officeDocument/2006/relationships/image" Target="../media/image11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020.png"/><Relationship Id="rId5" Type="http://schemas.openxmlformats.org/officeDocument/2006/relationships/image" Target="../media/image130.png"/><Relationship Id="rId4" Type="http://schemas.openxmlformats.org/officeDocument/2006/relationships/image" Target="../media/image1000.png"/></Relationships>
</file>

<file path=ppt/slides/_rels/slide32.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image" Target="../media/image131.png"/><Relationship Id="rId7" Type="http://schemas.openxmlformats.org/officeDocument/2006/relationships/image" Target="../media/image770.png"/><Relationship Id="rId2" Type="http://schemas.openxmlformats.org/officeDocument/2006/relationships/image" Target="../media/image1030.png"/><Relationship Id="rId1" Type="http://schemas.openxmlformats.org/officeDocument/2006/relationships/slideLayout" Target="../slideLayouts/slideLayout2.xml"/><Relationship Id="rId6" Type="http://schemas.openxmlformats.org/officeDocument/2006/relationships/image" Target="../media/image760.png"/><Relationship Id="rId5" Type="http://schemas.openxmlformats.org/officeDocument/2006/relationships/image" Target="../media/image750.png"/><Relationship Id="rId10" Type="http://schemas.openxmlformats.org/officeDocument/2006/relationships/image" Target="../media/image1070.png"/><Relationship Id="rId4" Type="http://schemas.openxmlformats.org/officeDocument/2006/relationships/image" Target="../media/image132.png"/><Relationship Id="rId9" Type="http://schemas.openxmlformats.org/officeDocument/2006/relationships/image" Target="../media/image1060.png"/></Relationships>
</file>

<file path=ppt/slides/_rels/slide33.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7.png"/><Relationship Id="rId5" Type="http://schemas.openxmlformats.org/officeDocument/2006/relationships/image" Target="../media/image50.png"/><Relationship Id="rId10"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7FD55-2FC7-4CA3-810B-444F179C5909}"/>
              </a:ext>
            </a:extLst>
          </p:cNvPr>
          <p:cNvSpPr>
            <a:spLocks noGrp="1"/>
          </p:cNvSpPr>
          <p:nvPr>
            <p:ph type="ctrTitle"/>
          </p:nvPr>
        </p:nvSpPr>
        <p:spPr>
          <a:xfrm>
            <a:off x="2208992" y="2106239"/>
            <a:ext cx="8065416" cy="1101006"/>
          </a:xfrm>
        </p:spPr>
        <p:txBody>
          <a:bodyPr/>
          <a:lstStyle/>
          <a:p>
            <a:r>
              <a:rPr lang="en-GB" dirty="0"/>
              <a:t>Simulations and experimental activities on electron diagnostics for </a:t>
            </a:r>
            <a:r>
              <a:rPr lang="en-GB" dirty="0" err="1"/>
              <a:t>EuPRAXIA@SPARC_LAB</a:t>
            </a:r>
            <a:endParaRPr lang="en-US" dirty="0"/>
          </a:p>
        </p:txBody>
      </p:sp>
      <p:sp>
        <p:nvSpPr>
          <p:cNvPr id="3" name="CasellaDiTesto 2">
            <a:extLst>
              <a:ext uri="{FF2B5EF4-FFF2-40B4-BE49-F238E27FC236}">
                <a16:creationId xmlns:a16="http://schemas.microsoft.com/office/drawing/2014/main" id="{3B6D866E-9D3F-23B6-362A-F56C9F7328C1}"/>
              </a:ext>
            </a:extLst>
          </p:cNvPr>
          <p:cNvSpPr txBox="1"/>
          <p:nvPr/>
        </p:nvSpPr>
        <p:spPr>
          <a:xfrm>
            <a:off x="7876262" y="4479341"/>
            <a:ext cx="2041461" cy="923330"/>
          </a:xfrm>
          <a:prstGeom prst="rect">
            <a:avLst/>
          </a:prstGeom>
          <a:noFill/>
        </p:spPr>
        <p:txBody>
          <a:bodyPr wrap="square">
            <a:spAutoFit/>
          </a:bodyPr>
          <a:lstStyle/>
          <a:p>
            <a:r>
              <a:rPr lang="en-GB" b="1" i="1" dirty="0"/>
              <a:t>Supervisor</a:t>
            </a:r>
            <a:r>
              <a:rPr lang="en-GB" i="1" dirty="0"/>
              <a:t>:</a:t>
            </a:r>
          </a:p>
          <a:p>
            <a:pPr lvl="1"/>
            <a:r>
              <a:rPr lang="en-GB" i="1" dirty="0"/>
              <a:t>E. </a:t>
            </a:r>
            <a:r>
              <a:rPr lang="en-GB" i="1" dirty="0" err="1"/>
              <a:t>Chiadroni</a:t>
            </a:r>
            <a:endParaRPr lang="en-GB" i="1" dirty="0"/>
          </a:p>
          <a:p>
            <a:pPr lvl="1"/>
            <a:r>
              <a:rPr lang="en-GB" i="1" dirty="0"/>
              <a:t>A. </a:t>
            </a:r>
            <a:r>
              <a:rPr lang="en-GB" i="1" dirty="0" err="1"/>
              <a:t>Giribono</a:t>
            </a:r>
            <a:endParaRPr lang="en-GB" i="1" dirty="0"/>
          </a:p>
        </p:txBody>
      </p:sp>
      <p:sp>
        <p:nvSpPr>
          <p:cNvPr id="5" name="CasellaDiTesto 4">
            <a:extLst>
              <a:ext uri="{FF2B5EF4-FFF2-40B4-BE49-F238E27FC236}">
                <a16:creationId xmlns:a16="http://schemas.microsoft.com/office/drawing/2014/main" id="{D0C2EED5-C8D8-70B5-CC6A-4D3FF99A3E44}"/>
              </a:ext>
            </a:extLst>
          </p:cNvPr>
          <p:cNvSpPr txBox="1"/>
          <p:nvPr/>
        </p:nvSpPr>
        <p:spPr>
          <a:xfrm>
            <a:off x="2622648" y="4479341"/>
            <a:ext cx="2041461" cy="646331"/>
          </a:xfrm>
          <a:prstGeom prst="rect">
            <a:avLst/>
          </a:prstGeom>
          <a:noFill/>
        </p:spPr>
        <p:txBody>
          <a:bodyPr wrap="square">
            <a:spAutoFit/>
          </a:bodyPr>
          <a:lstStyle/>
          <a:p>
            <a:r>
              <a:rPr lang="en-GB" b="1" i="1" dirty="0"/>
              <a:t>Candidate</a:t>
            </a:r>
            <a:r>
              <a:rPr lang="en-GB" i="1" dirty="0"/>
              <a:t>:</a:t>
            </a:r>
          </a:p>
          <a:p>
            <a:pPr lvl="1"/>
            <a:r>
              <a:rPr lang="en-GB" i="1" dirty="0"/>
              <a:t>F. Demurtas</a:t>
            </a:r>
          </a:p>
        </p:txBody>
      </p:sp>
      <p:sp>
        <p:nvSpPr>
          <p:cNvPr id="6" name="Titolo 1">
            <a:extLst>
              <a:ext uri="{FF2B5EF4-FFF2-40B4-BE49-F238E27FC236}">
                <a16:creationId xmlns:a16="http://schemas.microsoft.com/office/drawing/2014/main" id="{22A6AFE4-4871-4AA8-9042-3CB91D354E5B}"/>
              </a:ext>
            </a:extLst>
          </p:cNvPr>
          <p:cNvSpPr txBox="1">
            <a:spLocks/>
          </p:cNvSpPr>
          <p:nvPr/>
        </p:nvSpPr>
        <p:spPr>
          <a:xfrm>
            <a:off x="4192689" y="3207245"/>
            <a:ext cx="3806621" cy="761854"/>
          </a:xfrm>
          <a:prstGeom prst="rect">
            <a:avLst/>
          </a:prstGeom>
        </p:spPr>
        <p:txBody>
          <a:bodyPr/>
          <a:lstStyle>
            <a:lvl1pPr algn="ctr" defTabSz="914377" rtl="0" eaLnBrk="1" latinLnBrk="0" hangingPunct="1">
              <a:spcBef>
                <a:spcPct val="0"/>
              </a:spcBef>
              <a:buNone/>
              <a:defRPr sz="3200" kern="1200">
                <a:solidFill>
                  <a:schemeClr val="tx1"/>
                </a:solidFill>
                <a:latin typeface="+mj-lt"/>
                <a:ea typeface="Open Sans Semibold" panose="020B0706030804020204"/>
                <a:cs typeface="Open Sans Semibold" panose="020B0706030804020204"/>
              </a:defRPr>
            </a:lvl1pPr>
          </a:lstStyle>
          <a:p>
            <a:r>
              <a:rPr lang="en-GB" sz="2000" dirty="0"/>
              <a:t>PhD Seminar Third Year</a:t>
            </a:r>
          </a:p>
          <a:p>
            <a:r>
              <a:rPr lang="en-GB" sz="2000" dirty="0"/>
              <a:t>12-11-2025</a:t>
            </a:r>
            <a:endParaRPr lang="en-US" sz="2000" dirty="0"/>
          </a:p>
        </p:txBody>
      </p:sp>
    </p:spTree>
    <p:extLst>
      <p:ext uri="{BB962C8B-B14F-4D97-AF65-F5344CB8AC3E}">
        <p14:creationId xmlns:p14="http://schemas.microsoft.com/office/powerpoint/2010/main" val="195784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6456F-B2BC-667F-284E-F1E7F064180A}"/>
            </a:ext>
          </a:extLst>
        </p:cNvPr>
        <p:cNvGrpSpPr/>
        <p:nvPr/>
      </p:nvGrpSpPr>
      <p:grpSpPr>
        <a:xfrm>
          <a:off x="0" y="0"/>
          <a:ext cx="0" cy="0"/>
          <a:chOff x="0" y="0"/>
          <a:chExt cx="0" cy="0"/>
        </a:xfrm>
      </p:grpSpPr>
      <p:pic>
        <p:nvPicPr>
          <p:cNvPr id="17" name="Immagine 16" descr="Immagine che contiene diagramma, testo, linea, Diagramma&#10;&#10;Il contenuto generato dall'IA potrebbe non essere corretto.">
            <a:extLst>
              <a:ext uri="{FF2B5EF4-FFF2-40B4-BE49-F238E27FC236}">
                <a16:creationId xmlns:a16="http://schemas.microsoft.com/office/drawing/2014/main" id="{8B85ED99-4974-B78D-7709-A4F74FC93F67}"/>
              </a:ext>
            </a:extLst>
          </p:cNvPr>
          <p:cNvPicPr>
            <a:picLocks noChangeAspect="1"/>
          </p:cNvPicPr>
          <p:nvPr/>
        </p:nvPicPr>
        <p:blipFill>
          <a:blip r:embed="rId2">
            <a:extLst>
              <a:ext uri="{28A0092B-C50C-407E-A947-70E740481C1C}">
                <a14:useLocalDpi xmlns:a14="http://schemas.microsoft.com/office/drawing/2010/main" val="0"/>
              </a:ext>
            </a:extLst>
          </a:blip>
          <a:srcRect l="5154" t="1027" r="5406" b="-1"/>
          <a:stretch>
            <a:fillRect/>
          </a:stretch>
        </p:blipFill>
        <p:spPr>
          <a:xfrm>
            <a:off x="3718006" y="1087814"/>
            <a:ext cx="3497336" cy="2902561"/>
          </a:xfrm>
          <a:prstGeom prst="rect">
            <a:avLst/>
          </a:prstGeom>
        </p:spPr>
      </p:pic>
      <p:pic>
        <p:nvPicPr>
          <p:cNvPr id="15" name="Immagine 14" descr="Immagine che contiene testo, diagramma, Diagramma, linea&#10;&#10;Il contenuto generato dall'IA potrebbe non essere corretto.">
            <a:extLst>
              <a:ext uri="{FF2B5EF4-FFF2-40B4-BE49-F238E27FC236}">
                <a16:creationId xmlns:a16="http://schemas.microsoft.com/office/drawing/2014/main" id="{3E74AEC8-C549-4F9E-0E63-0EE83FFEAE73}"/>
              </a:ext>
            </a:extLst>
          </p:cNvPr>
          <p:cNvPicPr>
            <a:picLocks noChangeAspect="1"/>
          </p:cNvPicPr>
          <p:nvPr/>
        </p:nvPicPr>
        <p:blipFill>
          <a:blip r:embed="rId3">
            <a:extLst>
              <a:ext uri="{28A0092B-C50C-407E-A947-70E740481C1C}">
                <a14:useLocalDpi xmlns:a14="http://schemas.microsoft.com/office/drawing/2010/main" val="0"/>
              </a:ext>
            </a:extLst>
          </a:blip>
          <a:srcRect t="3612" r="6021" b="1"/>
          <a:stretch>
            <a:fillRect/>
          </a:stretch>
        </p:blipFill>
        <p:spPr>
          <a:xfrm>
            <a:off x="75954" y="1087814"/>
            <a:ext cx="3773369" cy="2902561"/>
          </a:xfrm>
          <a:prstGeom prst="rect">
            <a:avLst/>
          </a:prstGeom>
        </p:spPr>
      </p:pic>
      <p:sp>
        <p:nvSpPr>
          <p:cNvPr id="2" name="Titolo 1">
            <a:extLst>
              <a:ext uri="{FF2B5EF4-FFF2-40B4-BE49-F238E27FC236}">
                <a16:creationId xmlns:a16="http://schemas.microsoft.com/office/drawing/2014/main" id="{7D9B1060-32C1-7325-D0F6-8BD964CCC081}"/>
              </a:ext>
            </a:extLst>
          </p:cNvPr>
          <p:cNvSpPr>
            <a:spLocks noGrp="1"/>
          </p:cNvSpPr>
          <p:nvPr>
            <p:ph type="title"/>
          </p:nvPr>
        </p:nvSpPr>
        <p:spPr/>
        <p:txBody>
          <a:bodyPr/>
          <a:lstStyle/>
          <a:p>
            <a:r>
              <a:rPr lang="it-IT" dirty="0"/>
              <a:t>Low-energy </a:t>
            </a:r>
            <a:r>
              <a:rPr lang="it-IT" dirty="0" err="1"/>
              <a:t>beamline</a:t>
            </a:r>
            <a:r>
              <a:rPr lang="it-IT" dirty="0"/>
              <a:t>: </a:t>
            </a:r>
            <a:r>
              <a:rPr lang="it-IT" dirty="0" err="1"/>
              <a:t>emittance</a:t>
            </a:r>
            <a:r>
              <a:rPr lang="it-IT" dirty="0"/>
              <a:t> </a:t>
            </a:r>
            <a:r>
              <a:rPr lang="it-IT" dirty="0" err="1"/>
              <a:t>measurement</a:t>
            </a:r>
            <a:endParaRPr lang="en-GB" dirty="0"/>
          </a:p>
        </p:txBody>
      </p:sp>
      <mc:AlternateContent xmlns:mc="http://schemas.openxmlformats.org/markup-compatibility/2006">
        <mc:Choice xmlns:a14="http://schemas.microsoft.com/office/drawing/2010/main" Requires="a14">
          <p:sp>
            <p:nvSpPr>
              <p:cNvPr id="19" name="CasellaDiTesto 18">
                <a:extLst>
                  <a:ext uri="{FF2B5EF4-FFF2-40B4-BE49-F238E27FC236}">
                    <a16:creationId xmlns:a16="http://schemas.microsoft.com/office/drawing/2014/main" id="{87A1CA0E-6E2D-DE4A-2C78-06E7C1B08B6B}"/>
                  </a:ext>
                </a:extLst>
              </p:cNvPr>
              <p:cNvSpPr txBox="1"/>
              <p:nvPr/>
            </p:nvSpPr>
            <p:spPr>
              <a:xfrm>
                <a:off x="1205899" y="1176723"/>
                <a:ext cx="16002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rPr>
                            <m:t>𝛼</m:t>
                          </m:r>
                        </m:e>
                        <m:sub>
                          <m:r>
                            <a:rPr lang="it-IT" sz="1600" i="1">
                              <a:latin typeface="Cambria Math" panose="02040503050406030204" pitchFamily="18" charset="0"/>
                            </a:rPr>
                            <m:t>𝑥</m:t>
                          </m:r>
                        </m:sub>
                      </m:sSub>
                      <m:r>
                        <a:rPr lang="it-IT" sz="1600" i="1">
                          <a:latin typeface="Cambria Math" panose="02040503050406030204" pitchFamily="18" charset="0"/>
                        </a:rPr>
                        <m:t> </m:t>
                      </m:r>
                      <m:r>
                        <a:rPr lang="it-IT" sz="1600" i="1">
                          <a:latin typeface="Cambria Math" panose="02040503050406030204" pitchFamily="18" charset="0"/>
                        </a:rPr>
                        <m:t>𝑅𝑎𝑛𝑔𝑒</m:t>
                      </m:r>
                      <m:r>
                        <a:rPr lang="it-IT" sz="1600" i="1">
                          <a:latin typeface="Cambria Math" panose="02040503050406030204" pitchFamily="18" charset="0"/>
                        </a:rPr>
                        <m:t>:[−2, 2]</m:t>
                      </m:r>
                    </m:oMath>
                  </m:oMathPara>
                </a14:m>
                <a:endParaRPr lang="it-IT" sz="1600" dirty="0"/>
              </a:p>
            </p:txBody>
          </p:sp>
        </mc:Choice>
        <mc:Fallback>
          <p:sp>
            <p:nvSpPr>
              <p:cNvPr id="19" name="CasellaDiTesto 18">
                <a:extLst>
                  <a:ext uri="{FF2B5EF4-FFF2-40B4-BE49-F238E27FC236}">
                    <a16:creationId xmlns:a16="http://schemas.microsoft.com/office/drawing/2014/main" id="{87A1CA0E-6E2D-DE4A-2C78-06E7C1B08B6B}"/>
                  </a:ext>
                </a:extLst>
              </p:cNvPr>
              <p:cNvSpPr txBox="1">
                <a:spLocks noRot="1" noChangeAspect="1" noMove="1" noResize="1" noEditPoints="1" noAdjustHandles="1" noChangeArrowheads="1" noChangeShapeType="1" noTextEdit="1"/>
              </p:cNvSpPr>
              <p:nvPr/>
            </p:nvSpPr>
            <p:spPr>
              <a:xfrm>
                <a:off x="1205899" y="1176723"/>
                <a:ext cx="1600245" cy="246221"/>
              </a:xfrm>
              <a:prstGeom prst="rect">
                <a:avLst/>
              </a:prstGeom>
              <a:blipFill>
                <a:blip r:embed="rId4"/>
                <a:stretch>
                  <a:fillRect l="-1527" r="-4198" b="-3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94E7A08A-7854-EEAB-2668-F186512F9B4D}"/>
                  </a:ext>
                </a:extLst>
              </p:cNvPr>
              <p:cNvSpPr txBox="1"/>
              <p:nvPr/>
            </p:nvSpPr>
            <p:spPr>
              <a:xfrm>
                <a:off x="4639868" y="1152550"/>
                <a:ext cx="1807674"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𝛼</m:t>
                          </m:r>
                        </m:e>
                        <m:sub>
                          <m:r>
                            <a:rPr lang="it-IT" i="1">
                              <a:latin typeface="Cambria Math" panose="02040503050406030204" pitchFamily="18" charset="0"/>
                            </a:rPr>
                            <m:t>𝑦</m:t>
                          </m:r>
                        </m:sub>
                      </m:sSub>
                      <m:r>
                        <a:rPr lang="it-IT" i="1">
                          <a:latin typeface="Cambria Math" panose="02040503050406030204" pitchFamily="18" charset="0"/>
                        </a:rPr>
                        <m:t> </m:t>
                      </m:r>
                      <m:r>
                        <a:rPr lang="it-IT" i="1">
                          <a:latin typeface="Cambria Math" panose="02040503050406030204" pitchFamily="18" charset="0"/>
                        </a:rPr>
                        <m:t>𝑅𝑎𝑛𝑔𝑒</m:t>
                      </m:r>
                      <m:r>
                        <a:rPr lang="it-IT" i="1">
                          <a:latin typeface="Cambria Math" panose="02040503050406030204" pitchFamily="18" charset="0"/>
                        </a:rPr>
                        <m:t>:[−2, 2]</m:t>
                      </m:r>
                    </m:oMath>
                  </m:oMathPara>
                </a14:m>
                <a:endParaRPr lang="it-IT" dirty="0"/>
              </a:p>
            </p:txBody>
          </p:sp>
        </mc:Choice>
        <mc:Fallback>
          <p:sp>
            <p:nvSpPr>
              <p:cNvPr id="20" name="CasellaDiTesto 19">
                <a:extLst>
                  <a:ext uri="{FF2B5EF4-FFF2-40B4-BE49-F238E27FC236}">
                    <a16:creationId xmlns:a16="http://schemas.microsoft.com/office/drawing/2014/main" id="{94E7A08A-7854-EEAB-2668-F186512F9B4D}"/>
                  </a:ext>
                </a:extLst>
              </p:cNvPr>
              <p:cNvSpPr txBox="1">
                <a:spLocks noRot="1" noChangeAspect="1" noMove="1" noResize="1" noEditPoints="1" noAdjustHandles="1" noChangeArrowheads="1" noChangeShapeType="1" noTextEdit="1"/>
              </p:cNvSpPr>
              <p:nvPr/>
            </p:nvSpPr>
            <p:spPr>
              <a:xfrm>
                <a:off x="4639868" y="1152550"/>
                <a:ext cx="1807674" cy="298928"/>
              </a:xfrm>
              <a:prstGeom prst="rect">
                <a:avLst/>
              </a:prstGeom>
              <a:blipFill>
                <a:blip r:embed="rId5"/>
                <a:stretch>
                  <a:fillRect l="-1347" r="-4377" b="-30612"/>
                </a:stretch>
              </a:blipFill>
            </p:spPr>
            <p:txBody>
              <a:bodyPr/>
              <a:lstStyle/>
              <a:p>
                <a:r>
                  <a:rPr lang="en-GB">
                    <a:noFill/>
                  </a:rPr>
                  <a:t> </a:t>
                </a:r>
              </a:p>
            </p:txBody>
          </p:sp>
        </mc:Fallback>
      </mc:AlternateContent>
      <p:sp>
        <p:nvSpPr>
          <p:cNvPr id="22" name="CasellaDiTesto 21">
            <a:extLst>
              <a:ext uri="{FF2B5EF4-FFF2-40B4-BE49-F238E27FC236}">
                <a16:creationId xmlns:a16="http://schemas.microsoft.com/office/drawing/2014/main" id="{4FAC1D27-DD0B-9649-51F0-87279DA5C989}"/>
              </a:ext>
            </a:extLst>
          </p:cNvPr>
          <p:cNvSpPr txBox="1"/>
          <p:nvPr/>
        </p:nvSpPr>
        <p:spPr>
          <a:xfrm>
            <a:off x="7478718" y="1087815"/>
            <a:ext cx="3825572" cy="923330"/>
          </a:xfrm>
          <a:prstGeom prst="rect">
            <a:avLst/>
          </a:prstGeom>
          <a:noFill/>
        </p:spPr>
        <p:txBody>
          <a:bodyPr wrap="square">
            <a:spAutoFit/>
          </a:bodyPr>
          <a:lstStyle/>
          <a:p>
            <a:pPr marL="285750" indent="-285750">
              <a:buFont typeface="Arial" panose="020B0604020202020204" pitchFamily="34" charset="0"/>
              <a:buChar char="•"/>
            </a:pPr>
            <a:r>
              <a:rPr lang="en-GB" dirty="0"/>
              <a:t>These are the reconstructed values for driver and witness from the simulated scan</a:t>
            </a:r>
          </a:p>
        </p:txBody>
      </p:sp>
      <mc:AlternateContent xmlns:mc="http://schemas.openxmlformats.org/markup-compatibility/2006">
        <mc:Choice xmlns:a14="http://schemas.microsoft.com/office/drawing/2010/main" Requires="a14">
          <p:sp>
            <p:nvSpPr>
              <p:cNvPr id="24" name="CasellaDiTesto 23">
                <a:extLst>
                  <a:ext uri="{FF2B5EF4-FFF2-40B4-BE49-F238E27FC236}">
                    <a16:creationId xmlns:a16="http://schemas.microsoft.com/office/drawing/2014/main" id="{5FA4C94E-E4A2-3D83-64DF-D668F6040873}"/>
                  </a:ext>
                </a:extLst>
              </p:cNvPr>
              <p:cNvSpPr txBox="1"/>
              <p:nvPr/>
            </p:nvSpPr>
            <p:spPr>
              <a:xfrm>
                <a:off x="322649" y="4308019"/>
                <a:ext cx="4744250" cy="1754326"/>
              </a:xfrm>
              <a:prstGeom prst="rect">
                <a:avLst/>
              </a:prstGeom>
              <a:noFill/>
            </p:spPr>
            <p:txBody>
              <a:bodyPr wrap="square">
                <a:spAutoFit/>
              </a:bodyPr>
              <a:lstStyle/>
              <a:p>
                <a:pPr marL="285750" indent="-285750">
                  <a:buFont typeface="Arial" panose="020B0604020202020204" pitchFamily="34" charset="0"/>
                  <a:buChar char="•"/>
                </a:pPr>
                <a:r>
                  <a:rPr lang="en-GB" dirty="0"/>
                  <a:t>Accuracy and precision of the reconstructed emittance for decreasing input values.</a:t>
                </a:r>
                <a:br>
                  <a:rPr lang="en-GB" dirty="0"/>
                </a:br>
                <a:endParaRPr lang="en-GB" dirty="0"/>
              </a:p>
              <a:p>
                <a:pPr marL="285750" indent="-285750">
                  <a:buFont typeface="Arial" panose="020B0604020202020204" pitchFamily="34" charset="0"/>
                  <a:buChar char="•"/>
                </a:pPr>
                <a:r>
                  <a:rPr lang="en-GB" dirty="0"/>
                  <a:t>The measurement becomes unreliable below </a:t>
                </a:r>
                <a14:m>
                  <m:oMath xmlns:m="http://schemas.openxmlformats.org/officeDocument/2006/math">
                    <m:r>
                      <a:rPr lang="it-IT" b="0" i="1" smtClean="0">
                        <a:latin typeface="Cambria Math" panose="02040503050406030204" pitchFamily="18" charset="0"/>
                      </a:rPr>
                      <m:t>≈</m:t>
                    </m:r>
                  </m:oMath>
                </a14:m>
                <a:r>
                  <a:rPr lang="en-GB" dirty="0">
                    <a:solidFill>
                      <a:srgbClr val="FF0000"/>
                    </a:solidFill>
                  </a:rPr>
                  <a:t>0.3 </a:t>
                </a:r>
                <a14:m>
                  <m:oMath xmlns:m="http://schemas.openxmlformats.org/officeDocument/2006/math">
                    <m:r>
                      <a:rPr lang="it-IT" b="0" i="1" dirty="0" smtClean="0">
                        <a:solidFill>
                          <a:srgbClr val="FF0000"/>
                        </a:solidFill>
                        <a:latin typeface="Cambria Math" panose="02040503050406030204" pitchFamily="18" charset="0"/>
                      </a:rPr>
                      <m:t>𝜇</m:t>
                    </m:r>
                    <m:r>
                      <a:rPr lang="it-IT" b="0" i="1" dirty="0" smtClean="0">
                        <a:solidFill>
                          <a:srgbClr val="FF0000"/>
                        </a:solidFill>
                        <a:latin typeface="Cambria Math" panose="02040503050406030204" pitchFamily="18" charset="0"/>
                      </a:rPr>
                      <m:t>𝑚</m:t>
                    </m:r>
                  </m:oMath>
                </a14:m>
                <a:r>
                  <a:rPr lang="en-GB" dirty="0"/>
                  <a:t>, which is taken as the system’s resolution limit.</a:t>
                </a:r>
              </a:p>
            </p:txBody>
          </p:sp>
        </mc:Choice>
        <mc:Fallback>
          <p:sp>
            <p:nvSpPr>
              <p:cNvPr id="24" name="CasellaDiTesto 23">
                <a:extLst>
                  <a:ext uri="{FF2B5EF4-FFF2-40B4-BE49-F238E27FC236}">
                    <a16:creationId xmlns:a16="http://schemas.microsoft.com/office/drawing/2014/main" id="{5FA4C94E-E4A2-3D83-64DF-D668F6040873}"/>
                  </a:ext>
                </a:extLst>
              </p:cNvPr>
              <p:cNvSpPr txBox="1">
                <a:spLocks noRot="1" noChangeAspect="1" noMove="1" noResize="1" noEditPoints="1" noAdjustHandles="1" noChangeArrowheads="1" noChangeShapeType="1" noTextEdit="1"/>
              </p:cNvSpPr>
              <p:nvPr/>
            </p:nvSpPr>
            <p:spPr>
              <a:xfrm>
                <a:off x="322649" y="4308019"/>
                <a:ext cx="4744250" cy="1754326"/>
              </a:xfrm>
              <a:prstGeom prst="rect">
                <a:avLst/>
              </a:prstGeom>
              <a:blipFill>
                <a:blip r:embed="rId6"/>
                <a:stretch>
                  <a:fillRect l="-900" t="-2091" r="-514" b="-4878"/>
                </a:stretch>
              </a:blipFill>
            </p:spPr>
            <p:txBody>
              <a:bodyPr/>
              <a:lstStyle/>
              <a:p>
                <a:r>
                  <a:rPr lang="en-GB">
                    <a:noFill/>
                  </a:rPr>
                  <a:t> </a:t>
                </a:r>
              </a:p>
            </p:txBody>
          </p:sp>
        </mc:Fallback>
      </mc:AlternateContent>
      <p:pic>
        <p:nvPicPr>
          <p:cNvPr id="28" name="Immagine 27" descr="Immagine che contiene testo, schermata, numero, Parallelo&#10;&#10;Il contenuto generato dall'IA potrebbe non essere corretto.">
            <a:extLst>
              <a:ext uri="{FF2B5EF4-FFF2-40B4-BE49-F238E27FC236}">
                <a16:creationId xmlns:a16="http://schemas.microsoft.com/office/drawing/2014/main" id="{CE2D7976-CD49-706D-73F0-49F482E079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394" y="4048954"/>
            <a:ext cx="5735975" cy="2433769"/>
          </a:xfrm>
          <a:prstGeom prst="rect">
            <a:avLst/>
          </a:prstGeom>
        </p:spPr>
      </p:pic>
      <p:pic>
        <p:nvPicPr>
          <p:cNvPr id="30" name="Immagine 29" descr="Immagine che contiene testo, schermata, Carattere, numero&#10;&#10;Il contenuto generato dall'IA potrebbe non essere corretto.">
            <a:extLst>
              <a:ext uri="{FF2B5EF4-FFF2-40B4-BE49-F238E27FC236}">
                <a16:creationId xmlns:a16="http://schemas.microsoft.com/office/drawing/2014/main" id="{12D65649-CEEF-3484-63B7-CE5455F304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1" y="2054848"/>
            <a:ext cx="4249039" cy="1427587"/>
          </a:xfrm>
          <a:prstGeom prst="rect">
            <a:avLst/>
          </a:prstGeom>
        </p:spPr>
      </p:pic>
      <p:sp>
        <p:nvSpPr>
          <p:cNvPr id="3" name="Rettangolo 2">
            <a:extLst>
              <a:ext uri="{FF2B5EF4-FFF2-40B4-BE49-F238E27FC236}">
                <a16:creationId xmlns:a16="http://schemas.microsoft.com/office/drawing/2014/main" id="{02B40315-2BCA-6FFA-AF94-3F40081BC27D}"/>
              </a:ext>
            </a:extLst>
          </p:cNvPr>
          <p:cNvSpPr/>
          <p:nvPr/>
        </p:nvSpPr>
        <p:spPr>
          <a:xfrm>
            <a:off x="5466674" y="4899020"/>
            <a:ext cx="5436125" cy="395925"/>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a:extLst>
              <a:ext uri="{FF2B5EF4-FFF2-40B4-BE49-F238E27FC236}">
                <a16:creationId xmlns:a16="http://schemas.microsoft.com/office/drawing/2014/main" id="{B6C06F83-6F9D-A394-790C-622394D3DC0A}"/>
              </a:ext>
            </a:extLst>
          </p:cNvPr>
          <p:cNvSpPr/>
          <p:nvPr/>
        </p:nvSpPr>
        <p:spPr>
          <a:xfrm>
            <a:off x="5466674" y="5880819"/>
            <a:ext cx="5436125" cy="395925"/>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D80E1ACE-DF51-5153-EA5E-75BC174A49C8}"/>
              </a:ext>
            </a:extLst>
          </p:cNvPr>
          <p:cNvSpPr txBox="1"/>
          <p:nvPr/>
        </p:nvSpPr>
        <p:spPr>
          <a:xfrm>
            <a:off x="196807" y="692753"/>
            <a:ext cx="2682506" cy="369332"/>
          </a:xfrm>
          <a:prstGeom prst="rect">
            <a:avLst/>
          </a:prstGeom>
          <a:noFill/>
        </p:spPr>
        <p:txBody>
          <a:bodyPr wrap="square">
            <a:spAutoFit/>
          </a:bodyPr>
          <a:lstStyle/>
          <a:p>
            <a:pPr marL="285750" indent="-285750">
              <a:buFont typeface="Wingdings" panose="05000000000000000000" pitchFamily="2" charset="2"/>
              <a:buChar char="Ø"/>
            </a:pPr>
            <a:r>
              <a:rPr lang="it-IT" b="1" dirty="0" err="1">
                <a:solidFill>
                  <a:schemeClr val="accent1"/>
                </a:solidFill>
              </a:rPr>
              <a:t>Emittance</a:t>
            </a:r>
            <a:r>
              <a:rPr lang="it-IT" b="1" dirty="0">
                <a:solidFill>
                  <a:schemeClr val="accent1"/>
                </a:solidFill>
              </a:rPr>
              <a:t> </a:t>
            </a:r>
            <a:r>
              <a:rPr lang="it-IT" b="1" dirty="0" err="1">
                <a:solidFill>
                  <a:schemeClr val="accent1"/>
                </a:solidFill>
              </a:rPr>
              <a:t>simulations</a:t>
            </a:r>
            <a:r>
              <a:rPr lang="it-IT" b="1" dirty="0">
                <a:solidFill>
                  <a:schemeClr val="accent1"/>
                </a:solidFill>
              </a:rPr>
              <a:t>:</a:t>
            </a:r>
            <a:endParaRPr lang="en-GB" b="1" dirty="0">
              <a:solidFill>
                <a:schemeClr val="accent1"/>
              </a:solidFill>
            </a:endParaRPr>
          </a:p>
        </p:txBody>
      </p:sp>
    </p:spTree>
    <p:extLst>
      <p:ext uri="{BB962C8B-B14F-4D97-AF65-F5344CB8AC3E}">
        <p14:creationId xmlns:p14="http://schemas.microsoft.com/office/powerpoint/2010/main" val="152461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8C985-D744-63BC-332F-A9F666FF114E}"/>
              </a:ext>
            </a:extLst>
          </p:cNvPr>
          <p:cNvSpPr>
            <a:spLocks noGrp="1"/>
          </p:cNvSpPr>
          <p:nvPr>
            <p:ph type="title"/>
          </p:nvPr>
        </p:nvSpPr>
        <p:spPr/>
        <p:txBody>
          <a:bodyPr/>
          <a:lstStyle/>
          <a:p>
            <a:r>
              <a:rPr lang="it-IT" dirty="0"/>
              <a:t>Middle-energy </a:t>
            </a:r>
            <a:r>
              <a:rPr lang="it-IT" dirty="0" err="1"/>
              <a:t>beamline</a:t>
            </a:r>
            <a:endParaRPr lang="en-GB" dirty="0"/>
          </a:p>
        </p:txBody>
      </p:sp>
      <p:cxnSp>
        <p:nvCxnSpPr>
          <p:cNvPr id="154" name="Connettore diritto 153">
            <a:extLst>
              <a:ext uri="{FF2B5EF4-FFF2-40B4-BE49-F238E27FC236}">
                <a16:creationId xmlns:a16="http://schemas.microsoft.com/office/drawing/2014/main" id="{FF6A2038-5E11-82E2-72AE-88C7ED990D7A}"/>
              </a:ext>
            </a:extLst>
          </p:cNvPr>
          <p:cNvCxnSpPr>
            <a:cxnSpLocks/>
          </p:cNvCxnSpPr>
          <p:nvPr/>
        </p:nvCxnSpPr>
        <p:spPr>
          <a:xfrm>
            <a:off x="1588593" y="1152983"/>
            <a:ext cx="9254711" cy="43523"/>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61" name="Immagine 160" descr="Immagine che contiene pixel&#10;&#10;Il contenuto generato dall'IA potrebbe non essere corretto.">
            <a:extLst>
              <a:ext uri="{FF2B5EF4-FFF2-40B4-BE49-F238E27FC236}">
                <a16:creationId xmlns:a16="http://schemas.microsoft.com/office/drawing/2014/main" id="{B9328E3C-3159-356D-221B-B219D2595292}"/>
              </a:ext>
            </a:extLst>
          </p:cNvPr>
          <p:cNvPicPr>
            <a:picLocks noChangeAspect="1"/>
          </p:cNvPicPr>
          <p:nvPr/>
        </p:nvPicPr>
        <p:blipFill>
          <a:blip r:embed="rId2">
            <a:extLst>
              <a:ext uri="{28A0092B-C50C-407E-A947-70E740481C1C}">
                <a14:useLocalDpi xmlns:a14="http://schemas.microsoft.com/office/drawing/2010/main" val="0"/>
              </a:ext>
            </a:extLst>
          </a:blip>
          <a:srcRect t="9793" r="79243"/>
          <a:stretch>
            <a:fillRect/>
          </a:stretch>
        </p:blipFill>
        <p:spPr>
          <a:xfrm>
            <a:off x="2029534" y="785105"/>
            <a:ext cx="328738" cy="662196"/>
          </a:xfrm>
          <a:prstGeom prst="rect">
            <a:avLst/>
          </a:prstGeom>
        </p:spPr>
      </p:pic>
      <p:pic>
        <p:nvPicPr>
          <p:cNvPr id="162" name="Immagine 161" descr="Immagine che contiene pixel&#10;&#10;Il contenuto generato dall'IA potrebbe non essere corretto.">
            <a:extLst>
              <a:ext uri="{FF2B5EF4-FFF2-40B4-BE49-F238E27FC236}">
                <a16:creationId xmlns:a16="http://schemas.microsoft.com/office/drawing/2014/main" id="{C7E13DBB-056B-A11E-A692-E26AAD1949DF}"/>
              </a:ext>
            </a:extLst>
          </p:cNvPr>
          <p:cNvPicPr>
            <a:picLocks noChangeAspect="1"/>
          </p:cNvPicPr>
          <p:nvPr/>
        </p:nvPicPr>
        <p:blipFill>
          <a:blip r:embed="rId2">
            <a:extLst>
              <a:ext uri="{28A0092B-C50C-407E-A947-70E740481C1C}">
                <a14:useLocalDpi xmlns:a14="http://schemas.microsoft.com/office/drawing/2010/main" val="0"/>
              </a:ext>
            </a:extLst>
          </a:blip>
          <a:srcRect t="9793" r="79243"/>
          <a:stretch>
            <a:fillRect/>
          </a:stretch>
        </p:blipFill>
        <p:spPr>
          <a:xfrm>
            <a:off x="2633998" y="785105"/>
            <a:ext cx="328738" cy="662196"/>
          </a:xfrm>
          <a:prstGeom prst="rect">
            <a:avLst/>
          </a:prstGeom>
        </p:spPr>
      </p:pic>
      <p:pic>
        <p:nvPicPr>
          <p:cNvPr id="163" name="Immagine 162" descr="Immagine che contiene pixel&#10;&#10;Il contenuto generato dall'IA potrebbe non essere corretto.">
            <a:extLst>
              <a:ext uri="{FF2B5EF4-FFF2-40B4-BE49-F238E27FC236}">
                <a16:creationId xmlns:a16="http://schemas.microsoft.com/office/drawing/2014/main" id="{3542137D-913C-ABB8-FA68-0A5D0D97ABA8}"/>
              </a:ext>
            </a:extLst>
          </p:cNvPr>
          <p:cNvPicPr>
            <a:picLocks noChangeAspect="1"/>
          </p:cNvPicPr>
          <p:nvPr/>
        </p:nvPicPr>
        <p:blipFill>
          <a:blip r:embed="rId2">
            <a:extLst>
              <a:ext uri="{28A0092B-C50C-407E-A947-70E740481C1C}">
                <a14:useLocalDpi xmlns:a14="http://schemas.microsoft.com/office/drawing/2010/main" val="0"/>
              </a:ext>
            </a:extLst>
          </a:blip>
          <a:srcRect t="9793" r="79243"/>
          <a:stretch>
            <a:fillRect/>
          </a:stretch>
        </p:blipFill>
        <p:spPr>
          <a:xfrm>
            <a:off x="3231305" y="806997"/>
            <a:ext cx="328738" cy="662196"/>
          </a:xfrm>
          <a:prstGeom prst="rect">
            <a:avLst/>
          </a:prstGeom>
        </p:spPr>
      </p:pic>
      <mc:AlternateContent xmlns:mc="http://schemas.openxmlformats.org/markup-compatibility/2006">
        <mc:Choice xmlns:a14="http://schemas.microsoft.com/office/drawing/2010/main" Requires="a14">
          <p:sp>
            <p:nvSpPr>
              <p:cNvPr id="167" name="CasellaDiTesto 166">
                <a:extLst>
                  <a:ext uri="{FF2B5EF4-FFF2-40B4-BE49-F238E27FC236}">
                    <a16:creationId xmlns:a16="http://schemas.microsoft.com/office/drawing/2014/main" id="{CC633130-09F4-0CD0-C3BD-90E669912D67}"/>
                  </a:ext>
                </a:extLst>
              </p:cNvPr>
              <p:cNvSpPr txBox="1"/>
              <p:nvPr/>
            </p:nvSpPr>
            <p:spPr>
              <a:xfrm>
                <a:off x="1457655" y="1262635"/>
                <a:ext cx="54341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200" b="1" i="1" smtClean="0">
                          <a:latin typeface="Cambria Math" panose="02040503050406030204" pitchFamily="18" charset="0"/>
                        </a:rPr>
                        <m:t>𝟎</m:t>
                      </m:r>
                      <m:r>
                        <a:rPr lang="it-IT" sz="1200" b="1" i="1" smtClean="0">
                          <a:latin typeface="Cambria Math" panose="02040503050406030204" pitchFamily="18" charset="0"/>
                        </a:rPr>
                        <m:t>.</m:t>
                      </m:r>
                      <m:r>
                        <a:rPr lang="it-IT" sz="1200" b="1" i="1" smtClean="0">
                          <a:latin typeface="Cambria Math" panose="02040503050406030204" pitchFamily="18" charset="0"/>
                        </a:rPr>
                        <m:t>𝟏𝟓</m:t>
                      </m:r>
                      <m:r>
                        <a:rPr lang="it-IT" sz="1200" b="1" i="1">
                          <a:latin typeface="Cambria Math" panose="02040503050406030204" pitchFamily="18" charset="0"/>
                        </a:rPr>
                        <m:t> </m:t>
                      </m:r>
                      <m:r>
                        <a:rPr lang="it-IT" sz="1200" b="1" i="1">
                          <a:latin typeface="Cambria Math" panose="02040503050406030204" pitchFamily="18" charset="0"/>
                        </a:rPr>
                        <m:t>𝒎</m:t>
                      </m:r>
                    </m:oMath>
                  </m:oMathPara>
                </a14:m>
                <a:endParaRPr lang="en-GB" sz="1200" b="1" dirty="0"/>
              </a:p>
            </p:txBody>
          </p:sp>
        </mc:Choice>
        <mc:Fallback>
          <p:sp>
            <p:nvSpPr>
              <p:cNvPr id="167" name="CasellaDiTesto 166">
                <a:extLst>
                  <a:ext uri="{FF2B5EF4-FFF2-40B4-BE49-F238E27FC236}">
                    <a16:creationId xmlns:a16="http://schemas.microsoft.com/office/drawing/2014/main" id="{CC633130-09F4-0CD0-C3BD-90E669912D67}"/>
                  </a:ext>
                </a:extLst>
              </p:cNvPr>
              <p:cNvSpPr txBox="1">
                <a:spLocks noRot="1" noChangeAspect="1" noMove="1" noResize="1" noEditPoints="1" noAdjustHandles="1" noChangeArrowheads="1" noChangeShapeType="1" noTextEdit="1"/>
              </p:cNvSpPr>
              <p:nvPr/>
            </p:nvSpPr>
            <p:spPr>
              <a:xfrm>
                <a:off x="1457655" y="1262635"/>
                <a:ext cx="543418" cy="184666"/>
              </a:xfrm>
              <a:prstGeom prst="rect">
                <a:avLst/>
              </a:prstGeom>
              <a:blipFill>
                <a:blip r:embed="rId3"/>
                <a:stretch>
                  <a:fillRect l="-6742" r="-4494" b="-10000"/>
                </a:stretch>
              </a:blipFill>
            </p:spPr>
            <p:txBody>
              <a:bodyPr/>
              <a:lstStyle/>
              <a:p>
                <a:r>
                  <a:rPr lang="en-GB">
                    <a:noFill/>
                  </a:rPr>
                  <a:t> </a:t>
                </a:r>
              </a:p>
            </p:txBody>
          </p:sp>
        </mc:Fallback>
      </mc:AlternateContent>
      <p:cxnSp>
        <p:nvCxnSpPr>
          <p:cNvPr id="170" name="Connettore 2 169">
            <a:extLst>
              <a:ext uri="{FF2B5EF4-FFF2-40B4-BE49-F238E27FC236}">
                <a16:creationId xmlns:a16="http://schemas.microsoft.com/office/drawing/2014/main" id="{44C6681C-E91D-33CD-BC2D-E90868FB388E}"/>
              </a:ext>
            </a:extLst>
          </p:cNvPr>
          <p:cNvCxnSpPr>
            <a:cxnSpLocks/>
          </p:cNvCxnSpPr>
          <p:nvPr/>
        </p:nvCxnSpPr>
        <p:spPr>
          <a:xfrm>
            <a:off x="1535840" y="1225332"/>
            <a:ext cx="28956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0" name="Connettore diritto 209">
            <a:extLst>
              <a:ext uri="{FF2B5EF4-FFF2-40B4-BE49-F238E27FC236}">
                <a16:creationId xmlns:a16="http://schemas.microsoft.com/office/drawing/2014/main" id="{2DB38C92-B293-2DA0-22FD-CE2F27F11696}"/>
              </a:ext>
            </a:extLst>
          </p:cNvPr>
          <p:cNvCxnSpPr>
            <a:cxnSpLocks/>
          </p:cNvCxnSpPr>
          <p:nvPr/>
        </p:nvCxnSpPr>
        <p:spPr>
          <a:xfrm>
            <a:off x="10879411" y="709924"/>
            <a:ext cx="0" cy="9296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1" name="CasellaDiTesto 210">
            <a:extLst>
              <a:ext uri="{FF2B5EF4-FFF2-40B4-BE49-F238E27FC236}">
                <a16:creationId xmlns:a16="http://schemas.microsoft.com/office/drawing/2014/main" id="{6EAAA81E-2BBB-AFA7-C911-60199EADB308}"/>
              </a:ext>
            </a:extLst>
          </p:cNvPr>
          <p:cNvSpPr txBox="1"/>
          <p:nvPr/>
        </p:nvSpPr>
        <p:spPr>
          <a:xfrm>
            <a:off x="10194562" y="744070"/>
            <a:ext cx="713311"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Screen</a:t>
            </a:r>
            <a:endParaRPr lang="it-IT" sz="1400" b="1" dirty="0">
              <a:latin typeface="Arial" panose="020B0604020202020204" pitchFamily="34" charset="0"/>
              <a:cs typeface="Arial" panose="020B0604020202020204" pitchFamily="34" charset="0"/>
            </a:endParaRPr>
          </a:p>
        </p:txBody>
      </p:sp>
      <p:sp>
        <p:nvSpPr>
          <p:cNvPr id="212" name="Triangolo isoscele 211">
            <a:extLst>
              <a:ext uri="{FF2B5EF4-FFF2-40B4-BE49-F238E27FC236}">
                <a16:creationId xmlns:a16="http://schemas.microsoft.com/office/drawing/2014/main" id="{20EDE855-79E2-913B-4D53-64A4792F1F9B}"/>
              </a:ext>
            </a:extLst>
          </p:cNvPr>
          <p:cNvSpPr/>
          <p:nvPr/>
        </p:nvSpPr>
        <p:spPr>
          <a:xfrm>
            <a:off x="6742055" y="802920"/>
            <a:ext cx="665120" cy="662196"/>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CasellaDiTesto 218">
            <a:extLst>
              <a:ext uri="{FF2B5EF4-FFF2-40B4-BE49-F238E27FC236}">
                <a16:creationId xmlns:a16="http://schemas.microsoft.com/office/drawing/2014/main" id="{02CDDC68-3678-5357-1DC2-EF674D028401}"/>
              </a:ext>
            </a:extLst>
          </p:cNvPr>
          <p:cNvSpPr txBox="1"/>
          <p:nvPr/>
        </p:nvSpPr>
        <p:spPr>
          <a:xfrm>
            <a:off x="7133408" y="702624"/>
            <a:ext cx="665120"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Dipole</a:t>
            </a:r>
          </a:p>
        </p:txBody>
      </p:sp>
      <p:sp>
        <p:nvSpPr>
          <p:cNvPr id="222" name="CasellaDiTesto 221">
            <a:extLst>
              <a:ext uri="{FF2B5EF4-FFF2-40B4-BE49-F238E27FC236}">
                <a16:creationId xmlns:a16="http://schemas.microsoft.com/office/drawing/2014/main" id="{F1898154-0E31-5824-EA5C-F651B59EFE64}"/>
              </a:ext>
            </a:extLst>
          </p:cNvPr>
          <p:cNvSpPr txBox="1"/>
          <p:nvPr/>
        </p:nvSpPr>
        <p:spPr>
          <a:xfrm>
            <a:off x="8982597" y="1308801"/>
            <a:ext cx="1036260"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2.55 m Drift</a:t>
            </a:r>
          </a:p>
        </p:txBody>
      </p:sp>
      <p:pic>
        <p:nvPicPr>
          <p:cNvPr id="4" name="Immagine 3" descr="Immagine che contiene testo, schermata, diagramma, linea&#10;&#10;Il contenuto generato dall'IA potrebbe non essere corretto.">
            <a:extLst>
              <a:ext uri="{FF2B5EF4-FFF2-40B4-BE49-F238E27FC236}">
                <a16:creationId xmlns:a16="http://schemas.microsoft.com/office/drawing/2014/main" id="{042B82A9-4335-044D-2BB9-8C0F38A97848}"/>
              </a:ext>
            </a:extLst>
          </p:cNvPr>
          <p:cNvPicPr>
            <a:picLocks noChangeAspect="1"/>
          </p:cNvPicPr>
          <p:nvPr/>
        </p:nvPicPr>
        <p:blipFill>
          <a:blip r:embed="rId4">
            <a:extLst>
              <a:ext uri="{28A0092B-C50C-407E-A947-70E740481C1C}">
                <a14:useLocalDpi xmlns:a14="http://schemas.microsoft.com/office/drawing/2010/main" val="0"/>
              </a:ext>
            </a:extLst>
          </a:blip>
          <a:srcRect t="7698"/>
          <a:stretch>
            <a:fillRect/>
          </a:stretch>
        </p:blipFill>
        <p:spPr>
          <a:xfrm>
            <a:off x="388928" y="1875049"/>
            <a:ext cx="3368862" cy="2499460"/>
          </a:xfrm>
          <a:prstGeom prst="rect">
            <a:avLst/>
          </a:prstGeom>
        </p:spPr>
      </p:pic>
      <p:pic>
        <p:nvPicPr>
          <p:cNvPr id="7" name="Immagine 6" descr="Immagine che contiene testo, schermata, numero, linea&#10;&#10;Il contenuto generato dall'IA potrebbe non essere corretto.">
            <a:extLst>
              <a:ext uri="{FF2B5EF4-FFF2-40B4-BE49-F238E27FC236}">
                <a16:creationId xmlns:a16="http://schemas.microsoft.com/office/drawing/2014/main" id="{DB0E4920-6E3C-0F9C-F46F-3DAB8AF17CDB}"/>
              </a:ext>
            </a:extLst>
          </p:cNvPr>
          <p:cNvPicPr>
            <a:picLocks noChangeAspect="1"/>
          </p:cNvPicPr>
          <p:nvPr/>
        </p:nvPicPr>
        <p:blipFill>
          <a:blip r:embed="rId5">
            <a:extLst>
              <a:ext uri="{28A0092B-C50C-407E-A947-70E740481C1C}">
                <a14:useLocalDpi xmlns:a14="http://schemas.microsoft.com/office/drawing/2010/main" val="0"/>
              </a:ext>
            </a:extLst>
          </a:blip>
          <a:srcRect r="3929"/>
          <a:stretch>
            <a:fillRect/>
          </a:stretch>
        </p:blipFill>
        <p:spPr>
          <a:xfrm>
            <a:off x="6096000" y="4374509"/>
            <a:ext cx="5058983" cy="2286198"/>
          </a:xfrm>
          <a:prstGeom prst="rect">
            <a:avLst/>
          </a:prstGeom>
        </p:spPr>
      </p:pic>
      <p:pic>
        <p:nvPicPr>
          <p:cNvPr id="10" name="Immagine 9" descr="Immagine che contiene testo, schermata, Carattere, numero&#10;&#10;Il contenuto generato dall'IA potrebbe non essere corretto.">
            <a:extLst>
              <a:ext uri="{FF2B5EF4-FFF2-40B4-BE49-F238E27FC236}">
                <a16:creationId xmlns:a16="http://schemas.microsoft.com/office/drawing/2014/main" id="{BBDC84C7-1E0C-427B-220F-9ED691263C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4774" y="4663758"/>
            <a:ext cx="3825572" cy="1196444"/>
          </a:xfrm>
          <a:prstGeom prst="rect">
            <a:avLst/>
          </a:prstGeom>
        </p:spPr>
      </p:pic>
      <p:pic>
        <p:nvPicPr>
          <p:cNvPr id="14" name="Immagine 13" descr="Immagine che contiene testo, Carattere, schermata, numero&#10;&#10;Il contenuto generato dall'IA potrebbe non essere corretto.">
            <a:extLst>
              <a:ext uri="{FF2B5EF4-FFF2-40B4-BE49-F238E27FC236}">
                <a16:creationId xmlns:a16="http://schemas.microsoft.com/office/drawing/2014/main" id="{01B17EDA-D3C6-42F9-87EC-27C0852E3A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4821" y="2599314"/>
            <a:ext cx="3067465" cy="940158"/>
          </a:xfrm>
          <a:prstGeom prst="rect">
            <a:avLst/>
          </a:prstGeom>
        </p:spPr>
      </p:pic>
      <p:pic>
        <p:nvPicPr>
          <p:cNvPr id="11" name="Immagine 10" descr="Immagine che contiene testo, schermata, Carattere, numero&#10;&#10;Il contenuto generato dall'IA potrebbe non essere corretto.">
            <a:extLst>
              <a:ext uri="{FF2B5EF4-FFF2-40B4-BE49-F238E27FC236}">
                <a16:creationId xmlns:a16="http://schemas.microsoft.com/office/drawing/2014/main" id="{9432AA7A-65F4-980A-D335-CBA7264F5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7175" y="2606783"/>
            <a:ext cx="4360415" cy="1307312"/>
          </a:xfrm>
          <a:prstGeom prst="rect">
            <a:avLst/>
          </a:prstGeom>
        </p:spPr>
      </p:pic>
      <p:sp>
        <p:nvSpPr>
          <p:cNvPr id="13" name="CasellaDiTesto 12">
            <a:extLst>
              <a:ext uri="{FF2B5EF4-FFF2-40B4-BE49-F238E27FC236}">
                <a16:creationId xmlns:a16="http://schemas.microsoft.com/office/drawing/2014/main" id="{48389B84-FE60-CA3B-A753-4CBF73FB4127}"/>
              </a:ext>
            </a:extLst>
          </p:cNvPr>
          <p:cNvSpPr txBox="1"/>
          <p:nvPr/>
        </p:nvSpPr>
        <p:spPr>
          <a:xfrm>
            <a:off x="3869881" y="1899502"/>
            <a:ext cx="8094201" cy="646331"/>
          </a:xfrm>
          <a:prstGeom prst="rect">
            <a:avLst/>
          </a:prstGeom>
          <a:noFill/>
        </p:spPr>
        <p:txBody>
          <a:bodyPr wrap="square">
            <a:spAutoFit/>
          </a:bodyPr>
          <a:lstStyle/>
          <a:p>
            <a:pPr marL="285750" indent="-285750">
              <a:buFont typeface="Arial" panose="020B0604020202020204" pitchFamily="34" charset="0"/>
              <a:buChar char="•"/>
            </a:pPr>
            <a:r>
              <a:rPr lang="en-GB" dirty="0"/>
              <a:t>At </a:t>
            </a:r>
            <a:r>
              <a:rPr lang="en-GB" dirty="0">
                <a:solidFill>
                  <a:srgbClr val="FF0000"/>
                </a:solidFill>
              </a:rPr>
              <a:t>1.5 m</a:t>
            </a:r>
            <a:r>
              <a:rPr lang="en-GB" dirty="0"/>
              <a:t> the screen position and resolution </a:t>
            </a:r>
            <a:r>
              <a:rPr lang="en-GB" b="1" dirty="0"/>
              <a:t>allow to clearly measure driver and witness beam in the same image</a:t>
            </a:r>
            <a:r>
              <a:rPr lang="en-GB" dirty="0"/>
              <a:t>, with sufficient resolution for both bunches</a:t>
            </a:r>
          </a:p>
        </p:txBody>
      </p:sp>
      <mc:AlternateContent xmlns:mc="http://schemas.openxmlformats.org/markup-compatibility/2006">
        <mc:Choice xmlns:a14="http://schemas.microsoft.com/office/drawing/2010/main" Requires="a14">
          <p:sp>
            <p:nvSpPr>
              <p:cNvPr id="15" name="CasellaDiTesto 14">
                <a:extLst>
                  <a:ext uri="{FF2B5EF4-FFF2-40B4-BE49-F238E27FC236}">
                    <a16:creationId xmlns:a16="http://schemas.microsoft.com/office/drawing/2014/main" id="{DAB0F335-3831-4A30-4D6B-C3FF00E541D0}"/>
                  </a:ext>
                </a:extLst>
              </p:cNvPr>
              <p:cNvSpPr txBox="1"/>
              <p:nvPr/>
            </p:nvSpPr>
            <p:spPr>
              <a:xfrm>
                <a:off x="709776" y="5965111"/>
                <a:ext cx="5365011" cy="646331"/>
              </a:xfrm>
              <a:prstGeom prst="rect">
                <a:avLst/>
              </a:prstGeom>
              <a:noFill/>
            </p:spPr>
            <p:txBody>
              <a:bodyPr wrap="square">
                <a:spAutoFit/>
              </a:bodyPr>
              <a:lstStyle/>
              <a:p>
                <a:pPr marL="285750" indent="-285750">
                  <a:buFont typeface="Arial" panose="020B0604020202020204" pitchFamily="34" charset="0"/>
                  <a:buChar char="•"/>
                </a:pPr>
                <a:r>
                  <a:rPr lang="en-GB" dirty="0"/>
                  <a:t>The measurement becomes unreliable below </a:t>
                </a:r>
                <a14:m>
                  <m:oMath xmlns:m="http://schemas.openxmlformats.org/officeDocument/2006/math">
                    <m:r>
                      <a:rPr lang="it-IT" b="0" i="1" smtClean="0">
                        <a:latin typeface="Cambria Math" panose="02040503050406030204" pitchFamily="18" charset="0"/>
                      </a:rPr>
                      <m:t>≈</m:t>
                    </m:r>
                  </m:oMath>
                </a14:m>
                <a:r>
                  <a:rPr lang="en-GB" dirty="0">
                    <a:solidFill>
                      <a:srgbClr val="FF0000"/>
                    </a:solidFill>
                  </a:rPr>
                  <a:t>0.2 </a:t>
                </a:r>
                <a14:m>
                  <m:oMath xmlns:m="http://schemas.openxmlformats.org/officeDocument/2006/math">
                    <m:r>
                      <a:rPr lang="it-IT" b="0" i="1" dirty="0" smtClean="0">
                        <a:solidFill>
                          <a:srgbClr val="FF0000"/>
                        </a:solidFill>
                        <a:latin typeface="Cambria Math" panose="02040503050406030204" pitchFamily="18" charset="0"/>
                      </a:rPr>
                      <m:t>𝜇</m:t>
                    </m:r>
                    <m:r>
                      <a:rPr lang="it-IT" b="0" i="1" dirty="0" smtClean="0">
                        <a:solidFill>
                          <a:srgbClr val="FF0000"/>
                        </a:solidFill>
                        <a:latin typeface="Cambria Math" panose="02040503050406030204" pitchFamily="18" charset="0"/>
                      </a:rPr>
                      <m:t>𝑚</m:t>
                    </m:r>
                  </m:oMath>
                </a14:m>
                <a:r>
                  <a:rPr lang="en-GB" dirty="0"/>
                  <a:t>, which is taken as the system’s resolution limit</a:t>
                </a:r>
              </a:p>
            </p:txBody>
          </p:sp>
        </mc:Choice>
        <mc:Fallback>
          <p:sp>
            <p:nvSpPr>
              <p:cNvPr id="15" name="CasellaDiTesto 14">
                <a:extLst>
                  <a:ext uri="{FF2B5EF4-FFF2-40B4-BE49-F238E27FC236}">
                    <a16:creationId xmlns:a16="http://schemas.microsoft.com/office/drawing/2014/main" id="{DAB0F335-3831-4A30-4D6B-C3FF00E541D0}"/>
                  </a:ext>
                </a:extLst>
              </p:cNvPr>
              <p:cNvSpPr txBox="1">
                <a:spLocks noRot="1" noChangeAspect="1" noMove="1" noResize="1" noEditPoints="1" noAdjustHandles="1" noChangeArrowheads="1" noChangeShapeType="1" noTextEdit="1"/>
              </p:cNvSpPr>
              <p:nvPr/>
            </p:nvSpPr>
            <p:spPr>
              <a:xfrm>
                <a:off x="709776" y="5965111"/>
                <a:ext cx="5365011" cy="646331"/>
              </a:xfrm>
              <a:prstGeom prst="rect">
                <a:avLst/>
              </a:prstGeom>
              <a:blipFill>
                <a:blip r:embed="rId9"/>
                <a:stretch>
                  <a:fillRect l="-681" t="-5660" b="-14151"/>
                </a:stretch>
              </a:blipFill>
            </p:spPr>
            <p:txBody>
              <a:bodyPr/>
              <a:lstStyle/>
              <a:p>
                <a:r>
                  <a:rPr lang="en-GB">
                    <a:noFill/>
                  </a:rPr>
                  <a:t> </a:t>
                </a:r>
              </a:p>
            </p:txBody>
          </p:sp>
        </mc:Fallback>
      </mc:AlternateContent>
      <p:sp>
        <p:nvSpPr>
          <p:cNvPr id="3" name="CasellaDiTesto 2">
            <a:extLst>
              <a:ext uri="{FF2B5EF4-FFF2-40B4-BE49-F238E27FC236}">
                <a16:creationId xmlns:a16="http://schemas.microsoft.com/office/drawing/2014/main" id="{5FE9F2A2-A698-3FEB-52DF-33802497B13C}"/>
              </a:ext>
            </a:extLst>
          </p:cNvPr>
          <p:cNvSpPr txBox="1"/>
          <p:nvPr/>
        </p:nvSpPr>
        <p:spPr>
          <a:xfrm>
            <a:off x="153521" y="4273827"/>
            <a:ext cx="2682506" cy="369332"/>
          </a:xfrm>
          <a:prstGeom prst="rect">
            <a:avLst/>
          </a:prstGeom>
          <a:noFill/>
        </p:spPr>
        <p:txBody>
          <a:bodyPr wrap="square">
            <a:spAutoFit/>
          </a:bodyPr>
          <a:lstStyle/>
          <a:p>
            <a:pPr marL="285750" indent="-285750">
              <a:buFont typeface="Wingdings" panose="05000000000000000000" pitchFamily="2" charset="2"/>
              <a:buChar char="Ø"/>
            </a:pPr>
            <a:r>
              <a:rPr lang="it-IT" b="1" dirty="0" err="1">
                <a:solidFill>
                  <a:schemeClr val="accent1"/>
                </a:solidFill>
              </a:rPr>
              <a:t>Emittance</a:t>
            </a:r>
            <a:r>
              <a:rPr lang="it-IT" b="1" dirty="0">
                <a:solidFill>
                  <a:schemeClr val="accent1"/>
                </a:solidFill>
              </a:rPr>
              <a:t> </a:t>
            </a:r>
            <a:r>
              <a:rPr lang="it-IT" b="1" dirty="0" err="1">
                <a:solidFill>
                  <a:schemeClr val="accent1"/>
                </a:solidFill>
              </a:rPr>
              <a:t>simulations</a:t>
            </a:r>
            <a:r>
              <a:rPr lang="it-IT" b="1" dirty="0">
                <a:solidFill>
                  <a:schemeClr val="accent1"/>
                </a:solidFill>
              </a:rPr>
              <a:t>:</a:t>
            </a:r>
            <a:endParaRPr lang="en-GB" b="1" dirty="0">
              <a:solidFill>
                <a:schemeClr val="accent1"/>
              </a:solidFill>
            </a:endParaRPr>
          </a:p>
        </p:txBody>
      </p:sp>
      <p:sp>
        <p:nvSpPr>
          <p:cNvPr id="5" name="CasellaDiTesto 4">
            <a:extLst>
              <a:ext uri="{FF2B5EF4-FFF2-40B4-BE49-F238E27FC236}">
                <a16:creationId xmlns:a16="http://schemas.microsoft.com/office/drawing/2014/main" id="{FC6F0DCB-8D4F-48B1-AA08-2AB59B05D060}"/>
              </a:ext>
            </a:extLst>
          </p:cNvPr>
          <p:cNvSpPr txBox="1"/>
          <p:nvPr/>
        </p:nvSpPr>
        <p:spPr>
          <a:xfrm>
            <a:off x="26674" y="1523814"/>
            <a:ext cx="2682506" cy="369332"/>
          </a:xfrm>
          <a:prstGeom prst="rect">
            <a:avLst/>
          </a:prstGeom>
          <a:noFill/>
        </p:spPr>
        <p:txBody>
          <a:bodyPr wrap="square">
            <a:spAutoFit/>
          </a:bodyPr>
          <a:lstStyle/>
          <a:p>
            <a:pPr marL="285750" indent="-285750">
              <a:buFont typeface="Wingdings" panose="05000000000000000000" pitchFamily="2" charset="2"/>
              <a:buChar char="Ø"/>
            </a:pPr>
            <a:r>
              <a:rPr lang="it-IT" b="1" dirty="0">
                <a:solidFill>
                  <a:schemeClr val="accent1"/>
                </a:solidFill>
              </a:rPr>
              <a:t>Energy </a:t>
            </a:r>
            <a:r>
              <a:rPr lang="it-IT" b="1" dirty="0" err="1">
                <a:solidFill>
                  <a:schemeClr val="accent1"/>
                </a:solidFill>
              </a:rPr>
              <a:t>simulations</a:t>
            </a:r>
            <a:r>
              <a:rPr lang="it-IT" b="1" dirty="0">
                <a:solidFill>
                  <a:schemeClr val="accent1"/>
                </a:solidFill>
              </a:rPr>
              <a:t>:</a:t>
            </a:r>
            <a:endParaRPr lang="en-GB" b="1" dirty="0">
              <a:solidFill>
                <a:schemeClr val="accent1"/>
              </a:solidFill>
            </a:endParaRPr>
          </a:p>
        </p:txBody>
      </p:sp>
      <p:sp>
        <p:nvSpPr>
          <p:cNvPr id="6" name="Rettangolo 5">
            <a:extLst>
              <a:ext uri="{FF2B5EF4-FFF2-40B4-BE49-F238E27FC236}">
                <a16:creationId xmlns:a16="http://schemas.microsoft.com/office/drawing/2014/main" id="{7490AB2C-D51E-48AC-5C5B-E7E4E16D138A}"/>
              </a:ext>
            </a:extLst>
          </p:cNvPr>
          <p:cNvSpPr/>
          <p:nvPr/>
        </p:nvSpPr>
        <p:spPr>
          <a:xfrm>
            <a:off x="6249970" y="5341728"/>
            <a:ext cx="4835952" cy="361488"/>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2A1D98F1-2E10-CD84-DE35-F6207B85F176}"/>
              </a:ext>
            </a:extLst>
          </p:cNvPr>
          <p:cNvSpPr/>
          <p:nvPr/>
        </p:nvSpPr>
        <p:spPr>
          <a:xfrm>
            <a:off x="6249970" y="6249953"/>
            <a:ext cx="4835951" cy="361488"/>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58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6CD15-696C-8E3B-CF07-91E8E8C9DB8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1925867-09C4-4462-CDDF-1A5DED246440}"/>
              </a:ext>
            </a:extLst>
          </p:cNvPr>
          <p:cNvSpPr>
            <a:spLocks noGrp="1"/>
          </p:cNvSpPr>
          <p:nvPr>
            <p:ph type="title"/>
          </p:nvPr>
        </p:nvSpPr>
        <p:spPr/>
        <p:txBody>
          <a:bodyPr/>
          <a:lstStyle/>
          <a:p>
            <a:r>
              <a:rPr lang="it-IT" dirty="0"/>
              <a:t>High-energy </a:t>
            </a:r>
            <a:r>
              <a:rPr lang="it-IT" dirty="0" err="1"/>
              <a:t>beamline</a:t>
            </a:r>
            <a:r>
              <a:rPr lang="it-IT" dirty="0"/>
              <a:t>: </a:t>
            </a:r>
            <a:r>
              <a:rPr lang="it-IT" dirty="0" err="1"/>
              <a:t>emittance</a:t>
            </a:r>
            <a:endParaRPr lang="it-IT" dirty="0"/>
          </a:p>
        </p:txBody>
      </p:sp>
      <p:cxnSp>
        <p:nvCxnSpPr>
          <p:cNvPr id="101" name="Connettore diritto 100">
            <a:extLst>
              <a:ext uri="{FF2B5EF4-FFF2-40B4-BE49-F238E27FC236}">
                <a16:creationId xmlns:a16="http://schemas.microsoft.com/office/drawing/2014/main" id="{C9F2778E-88E8-C89E-CAE0-D8181CAAE311}"/>
              </a:ext>
            </a:extLst>
          </p:cNvPr>
          <p:cNvCxnSpPr>
            <a:cxnSpLocks/>
          </p:cNvCxnSpPr>
          <p:nvPr/>
        </p:nvCxnSpPr>
        <p:spPr>
          <a:xfrm>
            <a:off x="1626702" y="1135987"/>
            <a:ext cx="9254711" cy="43523"/>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CasellaDiTesto 102">
            <a:extLst>
              <a:ext uri="{FF2B5EF4-FFF2-40B4-BE49-F238E27FC236}">
                <a16:creationId xmlns:a16="http://schemas.microsoft.com/office/drawing/2014/main" id="{30FDFBC1-C18A-AE77-C104-15A5E5308A15}"/>
              </a:ext>
            </a:extLst>
          </p:cNvPr>
          <p:cNvSpPr txBox="1"/>
          <p:nvPr/>
        </p:nvSpPr>
        <p:spPr>
          <a:xfrm>
            <a:off x="4364409" y="712189"/>
            <a:ext cx="1562887"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96 cm PolariX TDS</a:t>
            </a:r>
          </a:p>
        </p:txBody>
      </p:sp>
      <p:sp>
        <p:nvSpPr>
          <p:cNvPr id="104" name="CasellaDiTesto 103">
            <a:extLst>
              <a:ext uri="{FF2B5EF4-FFF2-40B4-BE49-F238E27FC236}">
                <a16:creationId xmlns:a16="http://schemas.microsoft.com/office/drawing/2014/main" id="{C226C2A1-3338-3C52-AD32-D8F2FF8A97E9}"/>
              </a:ext>
            </a:extLst>
          </p:cNvPr>
          <p:cNvSpPr txBox="1"/>
          <p:nvPr/>
        </p:nvSpPr>
        <p:spPr>
          <a:xfrm>
            <a:off x="6468192" y="706759"/>
            <a:ext cx="665120"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Dipole</a:t>
            </a:r>
          </a:p>
        </p:txBody>
      </p:sp>
      <p:sp>
        <p:nvSpPr>
          <p:cNvPr id="106" name="CasellaDiTesto 105">
            <a:extLst>
              <a:ext uri="{FF2B5EF4-FFF2-40B4-BE49-F238E27FC236}">
                <a16:creationId xmlns:a16="http://schemas.microsoft.com/office/drawing/2014/main" id="{2041AAD9-449A-9ADC-01CF-8D87D6835DC5}"/>
              </a:ext>
            </a:extLst>
          </p:cNvPr>
          <p:cNvSpPr txBox="1"/>
          <p:nvPr/>
        </p:nvSpPr>
        <p:spPr>
          <a:xfrm>
            <a:off x="10161232" y="699137"/>
            <a:ext cx="713311"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Screen</a:t>
            </a:r>
            <a:endParaRPr lang="it-IT" sz="1400" b="1" dirty="0">
              <a:latin typeface="Arial" panose="020B0604020202020204" pitchFamily="34" charset="0"/>
              <a:cs typeface="Arial" panose="020B0604020202020204" pitchFamily="34" charset="0"/>
            </a:endParaRPr>
          </a:p>
        </p:txBody>
      </p:sp>
      <p:cxnSp>
        <p:nvCxnSpPr>
          <p:cNvPr id="107" name="Connettore diritto 106">
            <a:extLst>
              <a:ext uri="{FF2B5EF4-FFF2-40B4-BE49-F238E27FC236}">
                <a16:creationId xmlns:a16="http://schemas.microsoft.com/office/drawing/2014/main" id="{5AE33B4C-A876-6CC6-3E9A-8FB816117193}"/>
              </a:ext>
            </a:extLst>
          </p:cNvPr>
          <p:cNvCxnSpPr>
            <a:cxnSpLocks/>
            <a:stCxn id="106" idx="3"/>
          </p:cNvCxnSpPr>
          <p:nvPr/>
        </p:nvCxnSpPr>
        <p:spPr>
          <a:xfrm>
            <a:off x="10874543" y="837637"/>
            <a:ext cx="0" cy="63421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8" name="Immagine 107" descr="Immagine che contiene pixel&#10;&#10;Il contenuto generato dall'IA potrebbe non essere corretto.">
            <a:extLst>
              <a:ext uri="{FF2B5EF4-FFF2-40B4-BE49-F238E27FC236}">
                <a16:creationId xmlns:a16="http://schemas.microsoft.com/office/drawing/2014/main" id="{D14FBA7A-E982-BFB0-5437-EDCD48E10648}"/>
              </a:ext>
            </a:extLst>
          </p:cNvPr>
          <p:cNvPicPr>
            <a:picLocks noChangeAspect="1"/>
          </p:cNvPicPr>
          <p:nvPr/>
        </p:nvPicPr>
        <p:blipFill>
          <a:blip r:embed="rId3">
            <a:extLst>
              <a:ext uri="{28A0092B-C50C-407E-A947-70E740481C1C}">
                <a14:useLocalDpi xmlns:a14="http://schemas.microsoft.com/office/drawing/2010/main" val="0"/>
              </a:ext>
            </a:extLst>
          </a:blip>
          <a:srcRect t="9793" r="79243"/>
          <a:stretch>
            <a:fillRect/>
          </a:stretch>
        </p:blipFill>
        <p:spPr>
          <a:xfrm>
            <a:off x="1742481" y="787759"/>
            <a:ext cx="328738" cy="662196"/>
          </a:xfrm>
          <a:prstGeom prst="rect">
            <a:avLst/>
          </a:prstGeom>
        </p:spPr>
      </p:pic>
      <p:pic>
        <p:nvPicPr>
          <p:cNvPr id="109" name="Immagine 108" descr="Immagine che contiene pixel&#10;&#10;Il contenuto generato dall'IA potrebbe non essere corretto.">
            <a:extLst>
              <a:ext uri="{FF2B5EF4-FFF2-40B4-BE49-F238E27FC236}">
                <a16:creationId xmlns:a16="http://schemas.microsoft.com/office/drawing/2014/main" id="{3004F213-E4F5-E26B-3E36-6D022E01BC74}"/>
              </a:ext>
            </a:extLst>
          </p:cNvPr>
          <p:cNvPicPr>
            <a:picLocks noChangeAspect="1"/>
          </p:cNvPicPr>
          <p:nvPr/>
        </p:nvPicPr>
        <p:blipFill>
          <a:blip r:embed="rId3">
            <a:extLst>
              <a:ext uri="{28A0092B-C50C-407E-A947-70E740481C1C}">
                <a14:useLocalDpi xmlns:a14="http://schemas.microsoft.com/office/drawing/2010/main" val="0"/>
              </a:ext>
            </a:extLst>
          </a:blip>
          <a:srcRect t="9793" r="79243"/>
          <a:stretch>
            <a:fillRect/>
          </a:stretch>
        </p:blipFill>
        <p:spPr>
          <a:xfrm>
            <a:off x="2346945" y="787759"/>
            <a:ext cx="328738" cy="662196"/>
          </a:xfrm>
          <a:prstGeom prst="rect">
            <a:avLst/>
          </a:prstGeom>
        </p:spPr>
      </p:pic>
      <p:pic>
        <p:nvPicPr>
          <p:cNvPr id="110" name="Immagine 109" descr="Immagine che contiene pixel&#10;&#10;Il contenuto generato dall'IA potrebbe non essere corretto.">
            <a:extLst>
              <a:ext uri="{FF2B5EF4-FFF2-40B4-BE49-F238E27FC236}">
                <a16:creationId xmlns:a16="http://schemas.microsoft.com/office/drawing/2014/main" id="{D16F2884-EC38-F56A-B94B-8C1FAE48DA6B}"/>
              </a:ext>
            </a:extLst>
          </p:cNvPr>
          <p:cNvPicPr>
            <a:picLocks noChangeAspect="1"/>
          </p:cNvPicPr>
          <p:nvPr/>
        </p:nvPicPr>
        <p:blipFill>
          <a:blip r:embed="rId3">
            <a:extLst>
              <a:ext uri="{28A0092B-C50C-407E-A947-70E740481C1C}">
                <a14:useLocalDpi xmlns:a14="http://schemas.microsoft.com/office/drawing/2010/main" val="0"/>
              </a:ext>
            </a:extLst>
          </a:blip>
          <a:srcRect t="9793" r="79243"/>
          <a:stretch>
            <a:fillRect/>
          </a:stretch>
        </p:blipFill>
        <p:spPr>
          <a:xfrm>
            <a:off x="2944252" y="809651"/>
            <a:ext cx="328738" cy="662196"/>
          </a:xfrm>
          <a:prstGeom prst="rect">
            <a:avLst/>
          </a:prstGeom>
        </p:spPr>
      </p:pic>
      <p:pic>
        <p:nvPicPr>
          <p:cNvPr id="112" name="Immagine 111" descr="Immagine che contiene pixel&#10;&#10;Il contenuto generato dall'IA potrebbe non essere corretto.">
            <a:extLst>
              <a:ext uri="{FF2B5EF4-FFF2-40B4-BE49-F238E27FC236}">
                <a16:creationId xmlns:a16="http://schemas.microsoft.com/office/drawing/2014/main" id="{4FD5A7B4-4756-161F-292A-DDCB7A107CE0}"/>
              </a:ext>
            </a:extLst>
          </p:cNvPr>
          <p:cNvPicPr>
            <a:picLocks noChangeAspect="1"/>
          </p:cNvPicPr>
          <p:nvPr/>
        </p:nvPicPr>
        <p:blipFill>
          <a:blip r:embed="rId3">
            <a:extLst>
              <a:ext uri="{28A0092B-C50C-407E-A947-70E740481C1C}">
                <a14:useLocalDpi xmlns:a14="http://schemas.microsoft.com/office/drawing/2010/main" val="0"/>
              </a:ext>
            </a:extLst>
          </a:blip>
          <a:srcRect t="9793" r="79243"/>
          <a:stretch>
            <a:fillRect/>
          </a:stretch>
        </p:blipFill>
        <p:spPr>
          <a:xfrm>
            <a:off x="3505935" y="787759"/>
            <a:ext cx="328738" cy="662196"/>
          </a:xfrm>
          <a:prstGeom prst="rect">
            <a:avLst/>
          </a:prstGeom>
        </p:spPr>
      </p:pic>
      <p:sp>
        <p:nvSpPr>
          <p:cNvPr id="114" name="CasellaDiTesto 113">
            <a:extLst>
              <a:ext uri="{FF2B5EF4-FFF2-40B4-BE49-F238E27FC236}">
                <a16:creationId xmlns:a16="http://schemas.microsoft.com/office/drawing/2014/main" id="{329C2342-CB92-73AD-66A4-2D9E9E3B74D4}"/>
              </a:ext>
            </a:extLst>
          </p:cNvPr>
          <p:cNvSpPr txBox="1"/>
          <p:nvPr/>
        </p:nvSpPr>
        <p:spPr>
          <a:xfrm>
            <a:off x="7828132" y="1285878"/>
            <a:ext cx="1036260"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3.07 m Drift</a:t>
            </a:r>
          </a:p>
        </p:txBody>
      </p:sp>
      <p:cxnSp>
        <p:nvCxnSpPr>
          <p:cNvPr id="117" name="Connettore 2 116">
            <a:extLst>
              <a:ext uri="{FF2B5EF4-FFF2-40B4-BE49-F238E27FC236}">
                <a16:creationId xmlns:a16="http://schemas.microsoft.com/office/drawing/2014/main" id="{C567B863-6F13-50B3-6E8A-ED08909C7061}"/>
              </a:ext>
            </a:extLst>
          </p:cNvPr>
          <p:cNvCxnSpPr/>
          <p:nvPr/>
        </p:nvCxnSpPr>
        <p:spPr>
          <a:xfrm>
            <a:off x="1742481" y="1477438"/>
            <a:ext cx="28956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CasellaDiTesto 117">
                <a:extLst>
                  <a:ext uri="{FF2B5EF4-FFF2-40B4-BE49-F238E27FC236}">
                    <a16:creationId xmlns:a16="http://schemas.microsoft.com/office/drawing/2014/main" id="{CD8A4C30-7F46-526D-5815-27593FF7E5F7}"/>
                  </a:ext>
                </a:extLst>
              </p:cNvPr>
              <p:cNvSpPr txBox="1"/>
              <p:nvPr/>
            </p:nvSpPr>
            <p:spPr>
              <a:xfrm>
                <a:off x="1741972" y="1492844"/>
                <a:ext cx="45204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200" b="1" i="1">
                          <a:latin typeface="Cambria Math" panose="02040503050406030204" pitchFamily="18" charset="0"/>
                        </a:rPr>
                        <m:t>𝟎</m:t>
                      </m:r>
                      <m:r>
                        <a:rPr lang="it-IT" sz="1200" b="1" i="1">
                          <a:latin typeface="Cambria Math" panose="02040503050406030204" pitchFamily="18" charset="0"/>
                        </a:rPr>
                        <m:t>.</m:t>
                      </m:r>
                      <m:r>
                        <a:rPr lang="it-IT" sz="1200" b="1" i="1">
                          <a:latin typeface="Cambria Math" panose="02040503050406030204" pitchFamily="18" charset="0"/>
                        </a:rPr>
                        <m:t>𝟐</m:t>
                      </m:r>
                      <m:r>
                        <a:rPr lang="it-IT" sz="1200" b="1" i="1">
                          <a:latin typeface="Cambria Math" panose="02040503050406030204" pitchFamily="18" charset="0"/>
                        </a:rPr>
                        <m:t> </m:t>
                      </m:r>
                      <m:r>
                        <a:rPr lang="it-IT" sz="1200" b="1" i="1">
                          <a:latin typeface="Cambria Math" panose="02040503050406030204" pitchFamily="18" charset="0"/>
                        </a:rPr>
                        <m:t>𝒎</m:t>
                      </m:r>
                    </m:oMath>
                  </m:oMathPara>
                </a14:m>
                <a:endParaRPr lang="en-GB" sz="1200" b="1" dirty="0"/>
              </a:p>
            </p:txBody>
          </p:sp>
        </mc:Choice>
        <mc:Fallback xmlns="">
          <p:sp>
            <p:nvSpPr>
              <p:cNvPr id="118" name="CasellaDiTesto 117">
                <a:extLst>
                  <a:ext uri="{FF2B5EF4-FFF2-40B4-BE49-F238E27FC236}">
                    <a16:creationId xmlns:a16="http://schemas.microsoft.com/office/drawing/2014/main" id="{CD8A4C30-7F46-526D-5815-27593FF7E5F7}"/>
                  </a:ext>
                </a:extLst>
              </p:cNvPr>
              <p:cNvSpPr txBox="1">
                <a:spLocks noRot="1" noChangeAspect="1" noMove="1" noResize="1" noEditPoints="1" noAdjustHandles="1" noChangeArrowheads="1" noChangeShapeType="1" noTextEdit="1"/>
              </p:cNvSpPr>
              <p:nvPr/>
            </p:nvSpPr>
            <p:spPr>
              <a:xfrm>
                <a:off x="1741972" y="1492844"/>
                <a:ext cx="452047" cy="184666"/>
              </a:xfrm>
              <a:prstGeom prst="rect">
                <a:avLst/>
              </a:prstGeom>
              <a:blipFill>
                <a:blip r:embed="rId4"/>
                <a:stretch>
                  <a:fillRect l="-8108" r="-4054" b="-6667"/>
                </a:stretch>
              </a:blipFill>
            </p:spPr>
            <p:txBody>
              <a:bodyPr/>
              <a:lstStyle/>
              <a:p>
                <a:r>
                  <a:rPr lang="en-GB">
                    <a:noFill/>
                  </a:rPr>
                  <a:t> </a:t>
                </a:r>
              </a:p>
            </p:txBody>
          </p:sp>
        </mc:Fallback>
      </mc:AlternateContent>
      <p:sp>
        <p:nvSpPr>
          <p:cNvPr id="25" name="Triangolo isoscele 24">
            <a:extLst>
              <a:ext uri="{FF2B5EF4-FFF2-40B4-BE49-F238E27FC236}">
                <a16:creationId xmlns:a16="http://schemas.microsoft.com/office/drawing/2014/main" id="{D986C3C4-23A7-32A9-E7BF-94E7EDF4AB89}"/>
              </a:ext>
            </a:extLst>
          </p:cNvPr>
          <p:cNvSpPr/>
          <p:nvPr/>
        </p:nvSpPr>
        <p:spPr>
          <a:xfrm>
            <a:off x="6028664" y="764618"/>
            <a:ext cx="748308" cy="670351"/>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2" name="Connettore 2 151">
            <a:extLst>
              <a:ext uri="{FF2B5EF4-FFF2-40B4-BE49-F238E27FC236}">
                <a16:creationId xmlns:a16="http://schemas.microsoft.com/office/drawing/2014/main" id="{A7154587-FFE0-8049-BB40-3A1753F9495C}"/>
              </a:ext>
            </a:extLst>
          </p:cNvPr>
          <p:cNvCxnSpPr>
            <a:cxnSpLocks/>
          </p:cNvCxnSpPr>
          <p:nvPr/>
        </p:nvCxnSpPr>
        <p:spPr>
          <a:xfrm>
            <a:off x="5721088" y="1502313"/>
            <a:ext cx="5160325" cy="3025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Immagine 13" descr="Immagine che contiene testo, schermata, Carattere, numero&#10;&#10;Il contenuto generato dall'IA potrebbe non essere corretto.">
            <a:extLst>
              <a:ext uri="{FF2B5EF4-FFF2-40B4-BE49-F238E27FC236}">
                <a16:creationId xmlns:a16="http://schemas.microsoft.com/office/drawing/2014/main" id="{4CAF6910-2589-3F25-90B9-5AA690AA6273}"/>
              </a:ext>
            </a:extLst>
          </p:cNvPr>
          <p:cNvPicPr>
            <a:picLocks noChangeAspect="1"/>
          </p:cNvPicPr>
          <p:nvPr/>
        </p:nvPicPr>
        <p:blipFill>
          <a:blip r:embed="rId5">
            <a:extLst>
              <a:ext uri="{28A0092B-C50C-407E-A947-70E740481C1C}">
                <a14:useLocalDpi xmlns:a14="http://schemas.microsoft.com/office/drawing/2010/main" val="0"/>
              </a:ext>
            </a:extLst>
          </a:blip>
          <a:srcRect t="-2928" b="-1"/>
          <a:stretch>
            <a:fillRect/>
          </a:stretch>
        </p:blipFill>
        <p:spPr>
          <a:xfrm>
            <a:off x="7134222" y="4644460"/>
            <a:ext cx="3383665" cy="1608319"/>
          </a:xfrm>
          <a:prstGeom prst="rect">
            <a:avLst/>
          </a:prstGeom>
          <a:ln w="38100">
            <a:solidFill>
              <a:srgbClr val="FF0000"/>
            </a:solidFill>
          </a:ln>
        </p:spPr>
      </p:pic>
      <p:pic>
        <p:nvPicPr>
          <p:cNvPr id="18" name="Immagine 17" descr="Immagine che contiene testo, schermata, numero, linea&#10;&#10;Il contenuto generato dall'IA potrebbe non essere corretto.">
            <a:extLst>
              <a:ext uri="{FF2B5EF4-FFF2-40B4-BE49-F238E27FC236}">
                <a16:creationId xmlns:a16="http://schemas.microsoft.com/office/drawing/2014/main" id="{247BAD68-85ED-BF36-FF34-147C2E8E10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393" y="4637604"/>
            <a:ext cx="5731731" cy="2143445"/>
          </a:xfrm>
          <a:prstGeom prst="rect">
            <a:avLst/>
          </a:prstGeom>
        </p:spPr>
      </p:pic>
      <p:pic>
        <p:nvPicPr>
          <p:cNvPr id="33" name="Immagine 32" descr="Immagine che contiene testo, diagramma, Diagramma, linea&#10;&#10;Il contenuto generato dall'IA potrebbe non essere corretto.">
            <a:extLst>
              <a:ext uri="{FF2B5EF4-FFF2-40B4-BE49-F238E27FC236}">
                <a16:creationId xmlns:a16="http://schemas.microsoft.com/office/drawing/2014/main" id="{2895BCD6-F6F3-4C88-5387-D633AA3D4B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1800" y="1562877"/>
            <a:ext cx="3454882" cy="2591162"/>
          </a:xfrm>
          <a:prstGeom prst="rect">
            <a:avLst/>
          </a:prstGeom>
        </p:spPr>
      </p:pic>
      <p:pic>
        <p:nvPicPr>
          <p:cNvPr id="35" name="Immagine 34" descr="Immagine che contiene testo, Diagramma, diagramma, linea&#10;&#10;Il contenuto generato dall'IA potrebbe non essere corretto.">
            <a:extLst>
              <a:ext uri="{FF2B5EF4-FFF2-40B4-BE49-F238E27FC236}">
                <a16:creationId xmlns:a16="http://schemas.microsoft.com/office/drawing/2014/main" id="{13F355B2-3EF7-FF69-53BC-05B058076735}"/>
              </a:ext>
            </a:extLst>
          </p:cNvPr>
          <p:cNvPicPr>
            <a:picLocks noChangeAspect="1"/>
          </p:cNvPicPr>
          <p:nvPr/>
        </p:nvPicPr>
        <p:blipFill>
          <a:blip r:embed="rId8">
            <a:extLst>
              <a:ext uri="{28A0092B-C50C-407E-A947-70E740481C1C}">
                <a14:useLocalDpi xmlns:a14="http://schemas.microsoft.com/office/drawing/2010/main" val="0"/>
              </a:ext>
            </a:extLst>
          </a:blip>
          <a:srcRect l="1893" t="2390" r="8140"/>
          <a:stretch>
            <a:fillRect/>
          </a:stretch>
        </p:blipFill>
        <p:spPr>
          <a:xfrm>
            <a:off x="8346262" y="1642460"/>
            <a:ext cx="3191802" cy="2597233"/>
          </a:xfrm>
          <a:prstGeom prst="rect">
            <a:avLst/>
          </a:prstGeom>
        </p:spPr>
      </p:pic>
      <p:sp>
        <p:nvSpPr>
          <p:cNvPr id="37" name="CasellaDiTesto 36">
            <a:extLst>
              <a:ext uri="{FF2B5EF4-FFF2-40B4-BE49-F238E27FC236}">
                <a16:creationId xmlns:a16="http://schemas.microsoft.com/office/drawing/2014/main" id="{EC9FD6CB-E97C-9D5A-4B1C-B892DE85BCB0}"/>
              </a:ext>
            </a:extLst>
          </p:cNvPr>
          <p:cNvSpPr txBox="1"/>
          <p:nvPr/>
        </p:nvSpPr>
        <p:spPr>
          <a:xfrm>
            <a:off x="251517" y="1925413"/>
            <a:ext cx="4519593" cy="2031325"/>
          </a:xfrm>
          <a:prstGeom prst="rect">
            <a:avLst/>
          </a:prstGeom>
          <a:noFill/>
        </p:spPr>
        <p:txBody>
          <a:bodyPr wrap="square">
            <a:spAutoFit/>
          </a:bodyPr>
          <a:lstStyle/>
          <a:p>
            <a:pPr marL="285750" indent="-285750">
              <a:buFont typeface="Arial" panose="020B0604020202020204" pitchFamily="34" charset="0"/>
              <a:buChar char="•"/>
            </a:pPr>
            <a:r>
              <a:rPr lang="en-GB" dirty="0"/>
              <a:t>Quadrupole-scan reconstruction at high energy to take into account shot-to-shot fluctuations in the fitted emittance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Resolution is not only determined by the instrumental component but also by the shot-to-shot variations</a:t>
            </a:r>
          </a:p>
        </p:txBody>
      </p:sp>
      <mc:AlternateContent xmlns:mc="http://schemas.openxmlformats.org/markup-compatibility/2006">
        <mc:Choice xmlns:a14="http://schemas.microsoft.com/office/drawing/2010/main" Requires="a14">
          <p:sp>
            <p:nvSpPr>
              <p:cNvPr id="38" name="CasellaDiTesto 37">
                <a:extLst>
                  <a:ext uri="{FF2B5EF4-FFF2-40B4-BE49-F238E27FC236}">
                    <a16:creationId xmlns:a16="http://schemas.microsoft.com/office/drawing/2014/main" id="{BE4EE40B-E007-C29D-E2F9-B098E41E07CC}"/>
                  </a:ext>
                </a:extLst>
              </p:cNvPr>
              <p:cNvSpPr txBox="1"/>
              <p:nvPr/>
            </p:nvSpPr>
            <p:spPr>
              <a:xfrm>
                <a:off x="97512" y="4218023"/>
                <a:ext cx="10096680" cy="369332"/>
              </a:xfrm>
              <a:prstGeom prst="rect">
                <a:avLst/>
              </a:prstGeom>
              <a:noFill/>
            </p:spPr>
            <p:txBody>
              <a:bodyPr wrap="square">
                <a:spAutoFit/>
              </a:bodyPr>
              <a:lstStyle/>
              <a:p>
                <a:pPr marL="285750" indent="-285750">
                  <a:buFont typeface="Arial" panose="020B0604020202020204" pitchFamily="34" charset="0"/>
                  <a:buChar char="•"/>
                </a:pPr>
                <a:r>
                  <a:rPr lang="en-GB" dirty="0"/>
                  <a:t>Considering the shot-to-shot fluctuations the effective emittance resolution at high-energy is </a:t>
                </a:r>
                <a14:m>
                  <m:oMath xmlns:m="http://schemas.openxmlformats.org/officeDocument/2006/math">
                    <m:r>
                      <a:rPr lang="it-IT" b="0" i="1" smtClean="0">
                        <a:latin typeface="Cambria Math" panose="02040503050406030204" pitchFamily="18" charset="0"/>
                      </a:rPr>
                      <m:t>≈</m:t>
                    </m:r>
                    <m:r>
                      <a:rPr lang="it-IT" b="0" i="1" smtClean="0">
                        <a:solidFill>
                          <a:srgbClr val="FF0000"/>
                        </a:solidFill>
                        <a:latin typeface="Cambria Math" panose="02040503050406030204" pitchFamily="18" charset="0"/>
                      </a:rPr>
                      <m:t>0.4 </m:t>
                    </m:r>
                    <m:r>
                      <a:rPr lang="it-IT" b="0" i="1" smtClean="0">
                        <a:solidFill>
                          <a:srgbClr val="FF0000"/>
                        </a:solidFill>
                        <a:latin typeface="Cambria Math" panose="02040503050406030204" pitchFamily="18" charset="0"/>
                      </a:rPr>
                      <m:t>𝜇</m:t>
                    </m:r>
                    <m:r>
                      <a:rPr lang="it-IT" b="0" i="1" smtClean="0">
                        <a:solidFill>
                          <a:srgbClr val="FF0000"/>
                        </a:solidFill>
                        <a:latin typeface="Cambria Math" panose="02040503050406030204" pitchFamily="18" charset="0"/>
                      </a:rPr>
                      <m:t>𝑚</m:t>
                    </m:r>
                  </m:oMath>
                </a14:m>
                <a:endParaRPr lang="en-GB" dirty="0"/>
              </a:p>
            </p:txBody>
          </p:sp>
        </mc:Choice>
        <mc:Fallback>
          <p:sp>
            <p:nvSpPr>
              <p:cNvPr id="38" name="CasellaDiTesto 37">
                <a:extLst>
                  <a:ext uri="{FF2B5EF4-FFF2-40B4-BE49-F238E27FC236}">
                    <a16:creationId xmlns:a16="http://schemas.microsoft.com/office/drawing/2014/main" id="{BE4EE40B-E007-C29D-E2F9-B098E41E07CC}"/>
                  </a:ext>
                </a:extLst>
              </p:cNvPr>
              <p:cNvSpPr txBox="1">
                <a:spLocks noRot="1" noChangeAspect="1" noMove="1" noResize="1" noEditPoints="1" noAdjustHandles="1" noChangeArrowheads="1" noChangeShapeType="1" noTextEdit="1"/>
              </p:cNvSpPr>
              <p:nvPr/>
            </p:nvSpPr>
            <p:spPr>
              <a:xfrm>
                <a:off x="97512" y="4218023"/>
                <a:ext cx="10096680" cy="369332"/>
              </a:xfrm>
              <a:prstGeom prst="rect">
                <a:avLst/>
              </a:prstGeom>
              <a:blipFill>
                <a:blip r:embed="rId9"/>
                <a:stretch>
                  <a:fillRect l="-423" t="-9836" b="-24590"/>
                </a:stretch>
              </a:blipFill>
            </p:spPr>
            <p:txBody>
              <a:bodyPr/>
              <a:lstStyle/>
              <a:p>
                <a:r>
                  <a:rPr lang="en-GB">
                    <a:noFill/>
                  </a:rPr>
                  <a:t> </a:t>
                </a:r>
              </a:p>
            </p:txBody>
          </p:sp>
        </mc:Fallback>
      </mc:AlternateContent>
      <p:sp>
        <p:nvSpPr>
          <p:cNvPr id="3" name="Rettangolo 2">
            <a:extLst>
              <a:ext uri="{FF2B5EF4-FFF2-40B4-BE49-F238E27FC236}">
                <a16:creationId xmlns:a16="http://schemas.microsoft.com/office/drawing/2014/main" id="{575F0FA0-7971-9308-A735-9B68865CF39F}"/>
              </a:ext>
            </a:extLst>
          </p:cNvPr>
          <p:cNvSpPr/>
          <p:nvPr/>
        </p:nvSpPr>
        <p:spPr>
          <a:xfrm>
            <a:off x="4364409" y="997487"/>
            <a:ext cx="1366587" cy="276999"/>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id="{8D729177-5C9C-43F2-A2A2-0AF661E87CAA}"/>
              </a:ext>
            </a:extLst>
          </p:cNvPr>
          <p:cNvSpPr/>
          <p:nvPr/>
        </p:nvSpPr>
        <p:spPr>
          <a:xfrm>
            <a:off x="1028926" y="5236806"/>
            <a:ext cx="5439266" cy="518474"/>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0A7C8CAD-8BDF-2F9B-C4C4-792506A73853}"/>
              </a:ext>
            </a:extLst>
          </p:cNvPr>
          <p:cNvSpPr/>
          <p:nvPr/>
        </p:nvSpPr>
        <p:spPr>
          <a:xfrm>
            <a:off x="1028926" y="6205470"/>
            <a:ext cx="5439266" cy="518474"/>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a:extLst>
              <a:ext uri="{FF2B5EF4-FFF2-40B4-BE49-F238E27FC236}">
                <a16:creationId xmlns:a16="http://schemas.microsoft.com/office/drawing/2014/main" id="{82964855-035E-B4CA-4A92-BA03674E09BB}"/>
              </a:ext>
            </a:extLst>
          </p:cNvPr>
          <p:cNvSpPr txBox="1"/>
          <p:nvPr/>
        </p:nvSpPr>
        <p:spPr>
          <a:xfrm>
            <a:off x="42356" y="1613517"/>
            <a:ext cx="2682506" cy="369332"/>
          </a:xfrm>
          <a:prstGeom prst="rect">
            <a:avLst/>
          </a:prstGeom>
          <a:noFill/>
        </p:spPr>
        <p:txBody>
          <a:bodyPr wrap="square">
            <a:spAutoFit/>
          </a:bodyPr>
          <a:lstStyle/>
          <a:p>
            <a:pPr marL="285750" indent="-285750">
              <a:buFont typeface="Wingdings" panose="05000000000000000000" pitchFamily="2" charset="2"/>
              <a:buChar char="Ø"/>
            </a:pPr>
            <a:r>
              <a:rPr lang="it-IT" b="1" dirty="0" err="1">
                <a:solidFill>
                  <a:schemeClr val="accent1"/>
                </a:solidFill>
              </a:rPr>
              <a:t>Emittance</a:t>
            </a:r>
            <a:r>
              <a:rPr lang="it-IT" b="1" dirty="0">
                <a:solidFill>
                  <a:schemeClr val="accent1"/>
                </a:solidFill>
              </a:rPr>
              <a:t> </a:t>
            </a:r>
            <a:r>
              <a:rPr lang="it-IT" b="1" dirty="0" err="1">
                <a:solidFill>
                  <a:schemeClr val="accent1"/>
                </a:solidFill>
              </a:rPr>
              <a:t>simulations</a:t>
            </a:r>
            <a:r>
              <a:rPr lang="it-IT" b="1" dirty="0">
                <a:solidFill>
                  <a:schemeClr val="accent1"/>
                </a:solidFill>
              </a:rPr>
              <a:t>:</a:t>
            </a:r>
            <a:endParaRPr lang="en-GB" b="1" dirty="0">
              <a:solidFill>
                <a:schemeClr val="accent1"/>
              </a:solidFill>
            </a:endParaRPr>
          </a:p>
        </p:txBody>
      </p:sp>
    </p:spTree>
    <p:extLst>
      <p:ext uri="{BB962C8B-B14F-4D97-AF65-F5344CB8AC3E}">
        <p14:creationId xmlns:p14="http://schemas.microsoft.com/office/powerpoint/2010/main" val="154176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1D0AB-C371-F980-FFFA-925E6B2BB647}"/>
            </a:ext>
          </a:extLst>
        </p:cNvPr>
        <p:cNvGrpSpPr/>
        <p:nvPr/>
      </p:nvGrpSpPr>
      <p:grpSpPr>
        <a:xfrm>
          <a:off x="0" y="0"/>
          <a:ext cx="0" cy="0"/>
          <a:chOff x="0" y="0"/>
          <a:chExt cx="0" cy="0"/>
        </a:xfrm>
      </p:grpSpPr>
      <p:pic>
        <p:nvPicPr>
          <p:cNvPr id="18" name="Immagine 17" descr="Immagine che contiene testo, diagramma, Diagramma, linea&#10;&#10;Il contenuto generato dall'IA potrebbe non essere corretto.">
            <a:extLst>
              <a:ext uri="{FF2B5EF4-FFF2-40B4-BE49-F238E27FC236}">
                <a16:creationId xmlns:a16="http://schemas.microsoft.com/office/drawing/2014/main" id="{0B8B2724-A44F-7A78-A41C-20542AAAB218}"/>
              </a:ext>
            </a:extLst>
          </p:cNvPr>
          <p:cNvPicPr>
            <a:picLocks noChangeAspect="1"/>
          </p:cNvPicPr>
          <p:nvPr/>
        </p:nvPicPr>
        <p:blipFill>
          <a:blip r:embed="rId3">
            <a:extLst>
              <a:ext uri="{28A0092B-C50C-407E-A947-70E740481C1C}">
                <a14:useLocalDpi xmlns:a14="http://schemas.microsoft.com/office/drawing/2010/main" val="0"/>
              </a:ext>
            </a:extLst>
          </a:blip>
          <a:srcRect l="2425" t="6272" r="7441"/>
          <a:stretch>
            <a:fillRect/>
          </a:stretch>
        </p:blipFill>
        <p:spPr>
          <a:xfrm>
            <a:off x="7640960" y="969529"/>
            <a:ext cx="3852110" cy="2553764"/>
          </a:xfrm>
          <a:prstGeom prst="rect">
            <a:avLst/>
          </a:prstGeom>
        </p:spPr>
      </p:pic>
      <p:pic>
        <p:nvPicPr>
          <p:cNvPr id="5" name="Immagine 4" descr="Immagine che contiene testo, schermata, linea, Diagramma&#10;&#10;Il contenuto generato dall'IA potrebbe non essere corretto.">
            <a:extLst>
              <a:ext uri="{FF2B5EF4-FFF2-40B4-BE49-F238E27FC236}">
                <a16:creationId xmlns:a16="http://schemas.microsoft.com/office/drawing/2014/main" id="{173E143B-BC37-1BD8-9ED8-F7D030CE9A81}"/>
              </a:ext>
            </a:extLst>
          </p:cNvPr>
          <p:cNvPicPr>
            <a:picLocks noChangeAspect="1"/>
          </p:cNvPicPr>
          <p:nvPr/>
        </p:nvPicPr>
        <p:blipFill>
          <a:blip r:embed="rId4">
            <a:extLst>
              <a:ext uri="{28A0092B-C50C-407E-A947-70E740481C1C}">
                <a14:useLocalDpi xmlns:a14="http://schemas.microsoft.com/office/drawing/2010/main" val="0"/>
              </a:ext>
            </a:extLst>
          </a:blip>
          <a:srcRect l="3245" t="6311"/>
          <a:stretch>
            <a:fillRect/>
          </a:stretch>
        </p:blipFill>
        <p:spPr>
          <a:xfrm>
            <a:off x="-5891" y="3748428"/>
            <a:ext cx="3957695" cy="2874198"/>
          </a:xfrm>
          <a:prstGeom prst="rect">
            <a:avLst/>
          </a:prstGeom>
        </p:spPr>
      </p:pic>
      <p:sp>
        <p:nvSpPr>
          <p:cNvPr id="2" name="Titolo 1">
            <a:extLst>
              <a:ext uri="{FF2B5EF4-FFF2-40B4-BE49-F238E27FC236}">
                <a16:creationId xmlns:a16="http://schemas.microsoft.com/office/drawing/2014/main" id="{72EE00AD-697A-98D5-2CEE-2DA0AF63DC03}"/>
              </a:ext>
            </a:extLst>
          </p:cNvPr>
          <p:cNvSpPr>
            <a:spLocks noGrp="1"/>
          </p:cNvSpPr>
          <p:nvPr>
            <p:ph type="title"/>
          </p:nvPr>
        </p:nvSpPr>
        <p:spPr/>
        <p:txBody>
          <a:bodyPr/>
          <a:lstStyle/>
          <a:p>
            <a:r>
              <a:rPr lang="it-IT" dirty="0"/>
              <a:t>High-energy </a:t>
            </a:r>
            <a:r>
              <a:rPr lang="it-IT" dirty="0" err="1"/>
              <a:t>beamline</a:t>
            </a:r>
            <a:r>
              <a:rPr lang="it-IT" dirty="0"/>
              <a:t>: LPS </a:t>
            </a:r>
            <a:r>
              <a:rPr lang="it-IT" dirty="0" err="1"/>
              <a:t>Measurement</a:t>
            </a:r>
            <a:endParaRPr lang="it-IT" dirty="0"/>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992BF8FE-332A-967A-4C5A-55DA6490C685}"/>
                  </a:ext>
                </a:extLst>
              </p:cNvPr>
              <p:cNvSpPr txBox="1"/>
              <p:nvPr/>
            </p:nvSpPr>
            <p:spPr>
              <a:xfrm>
                <a:off x="759326" y="3904240"/>
                <a:ext cx="907043" cy="427040"/>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𝑅</m:t>
                          </m:r>
                        </m:e>
                        <m:sub>
                          <m:r>
                            <a:rPr lang="it-IT" sz="1600" i="1">
                              <a:latin typeface="Cambria Math" panose="02040503050406030204" pitchFamily="18" charset="0"/>
                            </a:rPr>
                            <m:t>𝑡</m:t>
                          </m:r>
                        </m:sub>
                      </m:sSub>
                      <m:r>
                        <a:rPr lang="it-IT" sz="1600" i="1">
                          <a:latin typeface="Cambria Math" panose="02040503050406030204" pitchFamily="18" charset="0"/>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panose="02040503050406030204" pitchFamily="18" charset="0"/>
                                </a:rPr>
                                <m:t>𝜎</m:t>
                              </m:r>
                            </m:e>
                            <m:sub>
                              <m:r>
                                <a:rPr lang="it-IT" sz="1600" i="1">
                                  <a:latin typeface="Cambria Math" panose="02040503050406030204" pitchFamily="18" charset="0"/>
                                </a:rPr>
                                <m:t>𝑜𝑓𝑓</m:t>
                              </m:r>
                            </m:sub>
                          </m:sSub>
                        </m:num>
                        <m:den>
                          <m:r>
                            <a:rPr lang="it-IT" sz="1600" i="1">
                              <a:latin typeface="Cambria Math" panose="02040503050406030204" pitchFamily="18" charset="0"/>
                            </a:rPr>
                            <m:t>𝐶</m:t>
                          </m:r>
                        </m:den>
                      </m:f>
                    </m:oMath>
                  </m:oMathPara>
                </a14:m>
                <a:endParaRPr lang="it-IT" sz="1600" dirty="0"/>
              </a:p>
            </p:txBody>
          </p:sp>
        </mc:Choice>
        <mc:Fallback>
          <p:sp>
            <p:nvSpPr>
              <p:cNvPr id="3" name="CasellaDiTesto 2">
                <a:extLst>
                  <a:ext uri="{FF2B5EF4-FFF2-40B4-BE49-F238E27FC236}">
                    <a16:creationId xmlns:a16="http://schemas.microsoft.com/office/drawing/2014/main" id="{992BF8FE-332A-967A-4C5A-55DA6490C685}"/>
                  </a:ext>
                </a:extLst>
              </p:cNvPr>
              <p:cNvSpPr txBox="1">
                <a:spLocks noRot="1" noChangeAspect="1" noMove="1" noResize="1" noEditPoints="1" noAdjustHandles="1" noChangeArrowheads="1" noChangeShapeType="1" noTextEdit="1"/>
              </p:cNvSpPr>
              <p:nvPr/>
            </p:nvSpPr>
            <p:spPr>
              <a:xfrm>
                <a:off x="759326" y="3904240"/>
                <a:ext cx="907043" cy="427040"/>
              </a:xfrm>
              <a:prstGeom prst="rect">
                <a:avLst/>
              </a:prstGeom>
              <a:blipFill>
                <a:blip r:embed="rId5"/>
                <a:stretch>
                  <a:fillRect l="-4667" r="-2000" b="-12329"/>
                </a:stretch>
              </a:blipFill>
              <a:ln>
                <a:solidFill>
                  <a:srgbClr val="FF0000"/>
                </a:solidFill>
              </a:ln>
            </p:spPr>
            <p:txBody>
              <a:bodyPr/>
              <a:lstStyle/>
              <a:p>
                <a:r>
                  <a:rPr lang="en-GB">
                    <a:noFill/>
                  </a:rPr>
                  <a:t> </a:t>
                </a:r>
              </a:p>
            </p:txBody>
          </p:sp>
        </mc:Fallback>
      </mc:AlternateContent>
      <p:pic>
        <p:nvPicPr>
          <p:cNvPr id="10" name="Immagine 9" descr="Immagine che contiene testo, schermata, Carattere, numero&#10;&#10;Il contenuto generato dall'IA potrebbe non essere corretto.">
            <a:extLst>
              <a:ext uri="{FF2B5EF4-FFF2-40B4-BE49-F238E27FC236}">
                <a16:creationId xmlns:a16="http://schemas.microsoft.com/office/drawing/2014/main" id="{5F1B9B09-E7F6-50CB-8E93-F25F333E4A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6278" y="4605495"/>
            <a:ext cx="4501265" cy="1523505"/>
          </a:xfrm>
          <a:prstGeom prst="rect">
            <a:avLst/>
          </a:prstGeom>
        </p:spPr>
      </p:pic>
      <p:pic>
        <p:nvPicPr>
          <p:cNvPr id="12" name="Immagine 11" descr="Immagine che contiene testo, Carattere, schermata, numero&#10;&#10;Il contenuto generato dall'IA potrebbe non essere corretto.">
            <a:extLst>
              <a:ext uri="{FF2B5EF4-FFF2-40B4-BE49-F238E27FC236}">
                <a16:creationId xmlns:a16="http://schemas.microsoft.com/office/drawing/2014/main" id="{6D5D68A0-BA3E-4BF4-4948-B17796E71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6421" y="4605495"/>
            <a:ext cx="3332047" cy="896871"/>
          </a:xfrm>
          <a:prstGeom prst="rect">
            <a:avLst/>
          </a:prstGeom>
        </p:spPr>
      </p:pic>
      <p:pic>
        <p:nvPicPr>
          <p:cNvPr id="27" name="Immagine 26" descr="Immagine che contiene testo, Carattere, schermata, numero&#10;&#10;Il contenuto generato dall'IA potrebbe non essere corretto.">
            <a:extLst>
              <a:ext uri="{FF2B5EF4-FFF2-40B4-BE49-F238E27FC236}">
                <a16:creationId xmlns:a16="http://schemas.microsoft.com/office/drawing/2014/main" id="{DA4EE5C0-CBB0-6807-1CC0-E9AD3C4C96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0952" y="994136"/>
            <a:ext cx="2450688" cy="896872"/>
          </a:xfrm>
          <a:prstGeom prst="rect">
            <a:avLst/>
          </a:prstGeom>
        </p:spPr>
      </p:pic>
      <p:pic>
        <p:nvPicPr>
          <p:cNvPr id="28" name="Immagine 27" descr="Immagine che contiene testo, schermata, Carattere, numero&#10;&#10;Il contenuto generato dall'IA potrebbe non essere corretto.">
            <a:extLst>
              <a:ext uri="{FF2B5EF4-FFF2-40B4-BE49-F238E27FC236}">
                <a16:creationId xmlns:a16="http://schemas.microsoft.com/office/drawing/2014/main" id="{8B382686-3E69-2530-6B20-5FB7151A9B7C}"/>
              </a:ext>
            </a:extLst>
          </p:cNvPr>
          <p:cNvPicPr>
            <a:picLocks noChangeAspect="1"/>
          </p:cNvPicPr>
          <p:nvPr/>
        </p:nvPicPr>
        <p:blipFill>
          <a:blip r:embed="rId9">
            <a:extLst>
              <a:ext uri="{28A0092B-C50C-407E-A947-70E740481C1C}">
                <a14:useLocalDpi xmlns:a14="http://schemas.microsoft.com/office/drawing/2010/main" val="0"/>
              </a:ext>
            </a:extLst>
          </a:blip>
          <a:srcRect r="32292"/>
          <a:stretch>
            <a:fillRect/>
          </a:stretch>
        </p:blipFill>
        <p:spPr>
          <a:xfrm>
            <a:off x="3951804" y="1991855"/>
            <a:ext cx="2907939" cy="1245861"/>
          </a:xfrm>
          <a:prstGeom prst="rect">
            <a:avLst/>
          </a:prstGeom>
        </p:spPr>
      </p:pic>
      <p:sp>
        <p:nvSpPr>
          <p:cNvPr id="4" name="CasellaDiTesto 3">
            <a:extLst>
              <a:ext uri="{FF2B5EF4-FFF2-40B4-BE49-F238E27FC236}">
                <a16:creationId xmlns:a16="http://schemas.microsoft.com/office/drawing/2014/main" id="{6349EE1B-C0E0-B60A-9BD4-B7A439A97BA0}"/>
              </a:ext>
            </a:extLst>
          </p:cNvPr>
          <p:cNvSpPr txBox="1"/>
          <p:nvPr/>
        </p:nvSpPr>
        <p:spPr>
          <a:xfrm>
            <a:off x="190437" y="606364"/>
            <a:ext cx="2682506" cy="369332"/>
          </a:xfrm>
          <a:prstGeom prst="rect">
            <a:avLst/>
          </a:prstGeom>
          <a:noFill/>
        </p:spPr>
        <p:txBody>
          <a:bodyPr wrap="square">
            <a:spAutoFit/>
          </a:bodyPr>
          <a:lstStyle/>
          <a:p>
            <a:pPr marL="285750" indent="-285750">
              <a:buFont typeface="Wingdings" panose="05000000000000000000" pitchFamily="2" charset="2"/>
              <a:buChar char="Ø"/>
            </a:pPr>
            <a:r>
              <a:rPr lang="it-IT" b="1" dirty="0">
                <a:solidFill>
                  <a:srgbClr val="0070C0"/>
                </a:solidFill>
              </a:rPr>
              <a:t>Energy </a:t>
            </a:r>
            <a:r>
              <a:rPr lang="it-IT" b="1" dirty="0" err="1">
                <a:solidFill>
                  <a:srgbClr val="0070C0"/>
                </a:solidFill>
              </a:rPr>
              <a:t>simulations</a:t>
            </a:r>
            <a:r>
              <a:rPr lang="it-IT" b="1" dirty="0">
                <a:solidFill>
                  <a:srgbClr val="0070C0"/>
                </a:solidFill>
              </a:rPr>
              <a:t>:</a:t>
            </a:r>
            <a:endParaRPr lang="en-GB" b="1" dirty="0">
              <a:solidFill>
                <a:srgbClr val="0070C0"/>
              </a:solidFill>
            </a:endParaRPr>
          </a:p>
        </p:txBody>
      </p:sp>
      <p:sp>
        <p:nvSpPr>
          <p:cNvPr id="6" name="CasellaDiTesto 5">
            <a:extLst>
              <a:ext uri="{FF2B5EF4-FFF2-40B4-BE49-F238E27FC236}">
                <a16:creationId xmlns:a16="http://schemas.microsoft.com/office/drawing/2014/main" id="{6A8098EC-ABF1-CFA7-4158-C163C811DC91}"/>
              </a:ext>
            </a:extLst>
          </p:cNvPr>
          <p:cNvSpPr txBox="1"/>
          <p:nvPr/>
        </p:nvSpPr>
        <p:spPr>
          <a:xfrm>
            <a:off x="53170" y="3380978"/>
            <a:ext cx="2742096" cy="369332"/>
          </a:xfrm>
          <a:prstGeom prst="rect">
            <a:avLst/>
          </a:prstGeom>
          <a:noFill/>
        </p:spPr>
        <p:txBody>
          <a:bodyPr wrap="square">
            <a:spAutoFit/>
          </a:bodyPr>
          <a:lstStyle/>
          <a:p>
            <a:pPr marL="285750" indent="-285750">
              <a:buFont typeface="Wingdings" panose="05000000000000000000" pitchFamily="2" charset="2"/>
              <a:buChar char="Ø"/>
            </a:pPr>
            <a:r>
              <a:rPr lang="it-IT" b="1" dirty="0" err="1">
                <a:solidFill>
                  <a:srgbClr val="0070C0"/>
                </a:solidFill>
              </a:rPr>
              <a:t>Longitudinal</a:t>
            </a:r>
            <a:r>
              <a:rPr lang="it-IT" b="1" dirty="0">
                <a:solidFill>
                  <a:srgbClr val="0070C0"/>
                </a:solidFill>
              </a:rPr>
              <a:t> </a:t>
            </a:r>
            <a:r>
              <a:rPr lang="it-IT" b="1" dirty="0" err="1">
                <a:solidFill>
                  <a:srgbClr val="0070C0"/>
                </a:solidFill>
              </a:rPr>
              <a:t>resolution</a:t>
            </a:r>
            <a:r>
              <a:rPr lang="it-IT" b="1" dirty="0">
                <a:solidFill>
                  <a:srgbClr val="0070C0"/>
                </a:solidFill>
              </a:rPr>
              <a:t>:</a:t>
            </a:r>
            <a:endParaRPr lang="en-GB" b="1" dirty="0">
              <a:solidFill>
                <a:srgbClr val="0070C0"/>
              </a:solidFill>
            </a:endParaRPr>
          </a:p>
        </p:txBody>
      </p:sp>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F39AEF41-443F-A78B-5D4C-198E5ED2A4D1}"/>
                  </a:ext>
                </a:extLst>
              </p:cNvPr>
              <p:cNvSpPr txBox="1"/>
              <p:nvPr/>
            </p:nvSpPr>
            <p:spPr>
              <a:xfrm>
                <a:off x="4356003" y="3682165"/>
                <a:ext cx="7617139" cy="923330"/>
              </a:xfrm>
              <a:prstGeom prst="rect">
                <a:avLst/>
              </a:prstGeom>
              <a:noFill/>
            </p:spPr>
            <p:txBody>
              <a:bodyPr wrap="square">
                <a:spAutoFit/>
              </a:bodyPr>
              <a:lstStyle/>
              <a:p>
                <a:pPr marL="285750" indent="-285750">
                  <a:buFont typeface="Arial" panose="020B0604020202020204" pitchFamily="34" charset="0"/>
                  <a:buChar char="•"/>
                </a:pPr>
                <a:r>
                  <a:rPr lang="en-GB" dirty="0"/>
                  <a:t>The deflector calibration provides </a:t>
                </a:r>
                <a:r>
                  <a:rPr lang="en-GB" dirty="0">
                    <a:solidFill>
                      <a:srgbClr val="FF0000"/>
                    </a:solidFill>
                  </a:rPr>
                  <a:t>a resolution of </a:t>
                </a:r>
                <a14:m>
                  <m:oMath xmlns:m="http://schemas.openxmlformats.org/officeDocument/2006/math">
                    <m:r>
                      <a:rPr lang="en-GB" i="1" dirty="0">
                        <a:solidFill>
                          <a:srgbClr val="FF0000"/>
                        </a:solidFill>
                        <a:latin typeface="Cambria Math" panose="02040503050406030204" pitchFamily="18" charset="0"/>
                      </a:rPr>
                      <m:t>≈</m:t>
                    </m:r>
                  </m:oMath>
                </a14:m>
                <a:r>
                  <a:rPr lang="en-GB" dirty="0">
                    <a:solidFill>
                      <a:srgbClr val="FF0000"/>
                    </a:solidFill>
                  </a:rPr>
                  <a:t>1 fs at 50 MV in vertical streaking and </a:t>
                </a:r>
                <a14:m>
                  <m:oMath xmlns:m="http://schemas.openxmlformats.org/officeDocument/2006/math">
                    <m:r>
                      <a:rPr lang="en-GB" i="1" dirty="0">
                        <a:solidFill>
                          <a:srgbClr val="FF0000"/>
                        </a:solidFill>
                        <a:latin typeface="Cambria Math" panose="02040503050406030204" pitchFamily="18" charset="0"/>
                      </a:rPr>
                      <m:t>≈</m:t>
                    </m:r>
                    <m:r>
                      <a:rPr lang="it-IT" b="0" i="0" dirty="0" smtClean="0">
                        <a:solidFill>
                          <a:srgbClr val="FF0000"/>
                        </a:solidFill>
                        <a:latin typeface="Cambria Math" panose="02040503050406030204" pitchFamily="18" charset="0"/>
                      </a:rPr>
                      <m:t>2</m:t>
                    </m:r>
                  </m:oMath>
                </a14:m>
                <a:r>
                  <a:rPr lang="en-GB" dirty="0">
                    <a:solidFill>
                      <a:srgbClr val="FF0000"/>
                    </a:solidFill>
                  </a:rPr>
                  <a:t> fs at horizontal streaking</a:t>
                </a:r>
                <a:r>
                  <a:rPr lang="en-GB" dirty="0"/>
                  <a:t>, where is limited by the larger </a:t>
                </a:r>
                <a:r>
                  <a:rPr lang="en-GB" dirty="0" err="1"/>
                  <a:t>unstreaked</a:t>
                </a:r>
                <a:r>
                  <a:rPr lang="en-GB" dirty="0"/>
                  <a:t> beam size </a:t>
                </a:r>
              </a:p>
            </p:txBody>
          </p:sp>
        </mc:Choice>
        <mc:Fallback>
          <p:sp>
            <p:nvSpPr>
              <p:cNvPr id="8" name="CasellaDiTesto 7">
                <a:extLst>
                  <a:ext uri="{FF2B5EF4-FFF2-40B4-BE49-F238E27FC236}">
                    <a16:creationId xmlns:a16="http://schemas.microsoft.com/office/drawing/2014/main" id="{F39AEF41-443F-A78B-5D4C-198E5ED2A4D1}"/>
                  </a:ext>
                </a:extLst>
              </p:cNvPr>
              <p:cNvSpPr txBox="1">
                <a:spLocks noRot="1" noChangeAspect="1" noMove="1" noResize="1" noEditPoints="1" noAdjustHandles="1" noChangeArrowheads="1" noChangeShapeType="1" noTextEdit="1"/>
              </p:cNvSpPr>
              <p:nvPr/>
            </p:nvSpPr>
            <p:spPr>
              <a:xfrm>
                <a:off x="4356003" y="3682165"/>
                <a:ext cx="7617139" cy="923330"/>
              </a:xfrm>
              <a:prstGeom prst="rect">
                <a:avLst/>
              </a:prstGeom>
              <a:blipFill>
                <a:blip r:embed="rId10"/>
                <a:stretch>
                  <a:fillRect l="-560" t="-3311" b="-9934"/>
                </a:stretch>
              </a:blipFill>
            </p:spPr>
            <p:txBody>
              <a:bodyPr/>
              <a:lstStyle/>
              <a:p>
                <a:r>
                  <a:rPr lang="en-GB">
                    <a:noFill/>
                  </a:rPr>
                  <a:t> </a:t>
                </a:r>
              </a:p>
            </p:txBody>
          </p:sp>
        </mc:Fallback>
      </mc:AlternateContent>
      <p:sp>
        <p:nvSpPr>
          <p:cNvPr id="9" name="CasellaDiTesto 8">
            <a:extLst>
              <a:ext uri="{FF2B5EF4-FFF2-40B4-BE49-F238E27FC236}">
                <a16:creationId xmlns:a16="http://schemas.microsoft.com/office/drawing/2014/main" id="{3FEF8CA4-56EB-FD5D-A46E-F57E8E979F2A}"/>
              </a:ext>
            </a:extLst>
          </p:cNvPr>
          <p:cNvSpPr txBox="1"/>
          <p:nvPr/>
        </p:nvSpPr>
        <p:spPr>
          <a:xfrm>
            <a:off x="7352091" y="634345"/>
            <a:ext cx="3010354" cy="369332"/>
          </a:xfrm>
          <a:prstGeom prst="rect">
            <a:avLst/>
          </a:prstGeom>
          <a:noFill/>
        </p:spPr>
        <p:txBody>
          <a:bodyPr wrap="square">
            <a:spAutoFit/>
          </a:bodyPr>
          <a:lstStyle/>
          <a:p>
            <a:pPr marL="285750" indent="-285750">
              <a:buFont typeface="Wingdings" panose="05000000000000000000" pitchFamily="2" charset="2"/>
              <a:buChar char="Ø"/>
            </a:pPr>
            <a:r>
              <a:rPr lang="it-IT" b="1" dirty="0">
                <a:solidFill>
                  <a:srgbClr val="0070C0"/>
                </a:solidFill>
              </a:rPr>
              <a:t>TDS </a:t>
            </a:r>
            <a:r>
              <a:rPr lang="it-IT" b="1" dirty="0" err="1">
                <a:solidFill>
                  <a:srgbClr val="0070C0"/>
                </a:solidFill>
              </a:rPr>
              <a:t>simulations</a:t>
            </a:r>
            <a:r>
              <a:rPr lang="it-IT" b="1" dirty="0">
                <a:solidFill>
                  <a:srgbClr val="0070C0"/>
                </a:solidFill>
              </a:rPr>
              <a:t>:</a:t>
            </a:r>
            <a:endParaRPr lang="en-GB" b="1" dirty="0">
              <a:solidFill>
                <a:srgbClr val="0070C0"/>
              </a:solidFill>
            </a:endParaRPr>
          </a:p>
        </p:txBody>
      </p:sp>
      <p:pic>
        <p:nvPicPr>
          <p:cNvPr id="11" name="Immagine 10" descr="Immagine che contiene testo, schermata, linea, diagramma&#10;&#10;Il contenuto generato dall'IA potrebbe non essere corretto.">
            <a:extLst>
              <a:ext uri="{FF2B5EF4-FFF2-40B4-BE49-F238E27FC236}">
                <a16:creationId xmlns:a16="http://schemas.microsoft.com/office/drawing/2014/main" id="{E958F74C-F666-F201-E208-55EA57CF07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280" y="998035"/>
            <a:ext cx="3220749" cy="2430965"/>
          </a:xfrm>
          <a:prstGeom prst="rect">
            <a:avLst/>
          </a:prstGeom>
        </p:spPr>
      </p:pic>
    </p:spTree>
    <p:extLst>
      <p:ext uri="{BB962C8B-B14F-4D97-AF65-F5344CB8AC3E}">
        <p14:creationId xmlns:p14="http://schemas.microsoft.com/office/powerpoint/2010/main" val="213531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67085-6A28-61BA-B153-6A976E5CB112}"/>
            </a:ext>
          </a:extLst>
        </p:cNvPr>
        <p:cNvGrpSpPr/>
        <p:nvPr/>
      </p:nvGrpSpPr>
      <p:grpSpPr>
        <a:xfrm>
          <a:off x="0" y="0"/>
          <a:ext cx="0" cy="0"/>
          <a:chOff x="0" y="0"/>
          <a:chExt cx="0" cy="0"/>
        </a:xfrm>
      </p:grpSpPr>
      <p:pic>
        <p:nvPicPr>
          <p:cNvPr id="9" name="Immagine 8" descr="Immagine che contiene diagramma, schermata, Diagramma, linea&#10;&#10;Descrizione generata automaticamente">
            <a:extLst>
              <a:ext uri="{FF2B5EF4-FFF2-40B4-BE49-F238E27FC236}">
                <a16:creationId xmlns:a16="http://schemas.microsoft.com/office/drawing/2014/main" id="{CA43EC4E-9D28-20BF-EDDB-F9554D699C0F}"/>
              </a:ext>
            </a:extLst>
          </p:cNvPr>
          <p:cNvPicPr>
            <a:picLocks noChangeAspect="1"/>
          </p:cNvPicPr>
          <p:nvPr/>
        </p:nvPicPr>
        <p:blipFill rotWithShape="1">
          <a:blip r:embed="rId3">
            <a:extLst>
              <a:ext uri="{28A0092B-C50C-407E-A947-70E740481C1C}">
                <a14:useLocalDpi xmlns:a14="http://schemas.microsoft.com/office/drawing/2010/main" val="0"/>
              </a:ext>
            </a:extLst>
          </a:blip>
          <a:srcRect r="1805"/>
          <a:stretch/>
        </p:blipFill>
        <p:spPr>
          <a:xfrm>
            <a:off x="6096000" y="4088681"/>
            <a:ext cx="5910242" cy="2356439"/>
          </a:xfrm>
          <a:prstGeom prst="rect">
            <a:avLst/>
          </a:prstGeom>
        </p:spPr>
      </p:pic>
      <p:sp>
        <p:nvSpPr>
          <p:cNvPr id="2" name="Title 1">
            <a:extLst>
              <a:ext uri="{FF2B5EF4-FFF2-40B4-BE49-F238E27FC236}">
                <a16:creationId xmlns:a16="http://schemas.microsoft.com/office/drawing/2014/main" id="{5F71898E-B31D-C579-072D-34B86CC425C5}"/>
              </a:ext>
            </a:extLst>
          </p:cNvPr>
          <p:cNvSpPr>
            <a:spLocks noGrp="1"/>
          </p:cNvSpPr>
          <p:nvPr>
            <p:ph type="title"/>
          </p:nvPr>
        </p:nvSpPr>
        <p:spPr/>
        <p:txBody>
          <a:bodyPr/>
          <a:lstStyle/>
          <a:p>
            <a:r>
              <a:rPr lang="en-US" dirty="0" err="1"/>
              <a:t>PolariX</a:t>
            </a:r>
            <a:r>
              <a:rPr lang="en-US" dirty="0"/>
              <a:t> TDS</a:t>
            </a:r>
            <a:r>
              <a:rPr lang="it-IT" dirty="0"/>
              <a:t>: </a:t>
            </a:r>
            <a:r>
              <a:rPr lang="it-IT" dirty="0" err="1"/>
              <a:t>Tomographic</a:t>
            </a:r>
            <a:r>
              <a:rPr lang="it-IT" dirty="0"/>
              <a:t> </a:t>
            </a:r>
            <a:r>
              <a:rPr lang="it-IT" dirty="0" err="1"/>
              <a:t>reconstruction</a:t>
            </a:r>
            <a:endParaRPr lang="it-IT" dirty="0"/>
          </a:p>
        </p:txBody>
      </p:sp>
      <p:pic>
        <p:nvPicPr>
          <p:cNvPr id="4" name="Picture 3" descr="A group of blue rectangular objects with red and yellow lines&#10;&#10;AI-generated content may be incorrect.">
            <a:extLst>
              <a:ext uri="{FF2B5EF4-FFF2-40B4-BE49-F238E27FC236}">
                <a16:creationId xmlns:a16="http://schemas.microsoft.com/office/drawing/2014/main" id="{1C9AB40A-156D-DEC3-0B1C-0C18712FBFC0}"/>
              </a:ext>
            </a:extLst>
          </p:cNvPr>
          <p:cNvPicPr>
            <a:picLocks noChangeAspect="1"/>
          </p:cNvPicPr>
          <p:nvPr/>
        </p:nvPicPr>
        <p:blipFill rotWithShape="1">
          <a:blip r:embed="rId4">
            <a:extLst>
              <a:ext uri="{28A0092B-C50C-407E-A947-70E740481C1C}">
                <a14:useLocalDpi xmlns:a14="http://schemas.microsoft.com/office/drawing/2010/main" val="0"/>
              </a:ext>
            </a:extLst>
          </a:blip>
          <a:srcRect l="7683" t="14030" r="10785" b="3305"/>
          <a:stretch/>
        </p:blipFill>
        <p:spPr>
          <a:xfrm>
            <a:off x="6308169" y="1506302"/>
            <a:ext cx="4227327" cy="2526034"/>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2BFE338-60DE-6001-9C14-D30A3EB66A0E}"/>
                  </a:ext>
                </a:extLst>
              </p:cNvPr>
              <p:cNvSpPr txBox="1"/>
              <p:nvPr/>
            </p:nvSpPr>
            <p:spPr>
              <a:xfrm>
                <a:off x="10883453" y="1726096"/>
                <a:ext cx="697692" cy="307777"/>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oMath>
                  </m:oMathPara>
                </a14:m>
                <a:endParaRPr lang="de-CH" sz="2000" dirty="0"/>
              </a:p>
            </p:txBody>
          </p:sp>
        </mc:Choice>
        <mc:Fallback>
          <p:sp>
            <p:nvSpPr>
              <p:cNvPr id="10" name="TextBox 9">
                <a:extLst>
                  <a:ext uri="{FF2B5EF4-FFF2-40B4-BE49-F238E27FC236}">
                    <a16:creationId xmlns:a16="http://schemas.microsoft.com/office/drawing/2014/main" id="{02BFE338-60DE-6001-9C14-D30A3EB66A0E}"/>
                  </a:ext>
                </a:extLst>
              </p:cNvPr>
              <p:cNvSpPr txBox="1">
                <a:spLocks noRot="1" noChangeAspect="1" noMove="1" noResize="1" noEditPoints="1" noAdjustHandles="1" noChangeArrowheads="1" noChangeShapeType="1" noTextEdit="1"/>
              </p:cNvSpPr>
              <p:nvPr/>
            </p:nvSpPr>
            <p:spPr>
              <a:xfrm>
                <a:off x="10883453" y="1726096"/>
                <a:ext cx="697692" cy="307777"/>
              </a:xfrm>
              <a:prstGeom prst="rect">
                <a:avLst/>
              </a:prstGeom>
              <a:blipFill>
                <a:blip r:embed="rId5"/>
                <a:stretch>
                  <a:fillRect l="-6838" r="-11111" b="-30189"/>
                </a:stretch>
              </a:blipFill>
              <a:ln>
                <a:solidFill>
                  <a:srgbClr val="FF0000"/>
                </a:solidFill>
              </a:ln>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D12D097E-3462-FD76-BB01-C83DB8077E6B}"/>
              </a:ext>
            </a:extLst>
          </p:cNvPr>
          <p:cNvCxnSpPr>
            <a:cxnSpLocks/>
          </p:cNvCxnSpPr>
          <p:nvPr/>
        </p:nvCxnSpPr>
        <p:spPr>
          <a:xfrm>
            <a:off x="10459356" y="1933993"/>
            <a:ext cx="42409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AB88090-1E12-182B-B6A6-4E035CEEB9D8}"/>
                  </a:ext>
                </a:extLst>
              </p:cNvPr>
              <p:cNvSpPr txBox="1"/>
              <p:nvPr/>
            </p:nvSpPr>
            <p:spPr>
              <a:xfrm>
                <a:off x="10861461" y="3278857"/>
                <a:ext cx="719684" cy="307777"/>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𝑛</m:t>
                          </m:r>
                        </m:sub>
                      </m:sSub>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oMath>
                  </m:oMathPara>
                </a14:m>
                <a:endParaRPr lang="de-CH" sz="2000" dirty="0"/>
              </a:p>
            </p:txBody>
          </p:sp>
        </mc:Choice>
        <mc:Fallback>
          <p:sp>
            <p:nvSpPr>
              <p:cNvPr id="15" name="TextBox 14">
                <a:extLst>
                  <a:ext uri="{FF2B5EF4-FFF2-40B4-BE49-F238E27FC236}">
                    <a16:creationId xmlns:a16="http://schemas.microsoft.com/office/drawing/2014/main" id="{7AB88090-1E12-182B-B6A6-4E035CEEB9D8}"/>
                  </a:ext>
                </a:extLst>
              </p:cNvPr>
              <p:cNvSpPr txBox="1">
                <a:spLocks noRot="1" noChangeAspect="1" noMove="1" noResize="1" noEditPoints="1" noAdjustHandles="1" noChangeArrowheads="1" noChangeShapeType="1" noTextEdit="1"/>
              </p:cNvSpPr>
              <p:nvPr/>
            </p:nvSpPr>
            <p:spPr>
              <a:xfrm>
                <a:off x="10861461" y="3278857"/>
                <a:ext cx="719684" cy="307777"/>
              </a:xfrm>
              <a:prstGeom prst="rect">
                <a:avLst/>
              </a:prstGeom>
              <a:blipFill>
                <a:blip r:embed="rId6"/>
                <a:stretch>
                  <a:fillRect l="-7500" r="-11667" b="-32692"/>
                </a:stretch>
              </a:blipFill>
              <a:ln>
                <a:solidFill>
                  <a:srgbClr val="FF0000"/>
                </a:solidFill>
              </a:ln>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B75F48D6-C4B7-3E81-31A9-01FA2D0A8234}"/>
              </a:ext>
            </a:extLst>
          </p:cNvPr>
          <p:cNvCxnSpPr>
            <a:cxnSpLocks/>
          </p:cNvCxnSpPr>
          <p:nvPr/>
        </p:nvCxnSpPr>
        <p:spPr>
          <a:xfrm>
            <a:off x="10459355" y="3405043"/>
            <a:ext cx="42409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CC3452-5341-E4FA-B417-F4D41E14416E}"/>
              </a:ext>
            </a:extLst>
          </p:cNvPr>
          <p:cNvCxnSpPr>
            <a:cxnSpLocks/>
            <a:stCxn id="10" idx="2"/>
            <a:endCxn id="15" idx="0"/>
          </p:cNvCxnSpPr>
          <p:nvPr/>
        </p:nvCxnSpPr>
        <p:spPr>
          <a:xfrm flipH="1">
            <a:off x="11221303" y="2033873"/>
            <a:ext cx="10996" cy="124498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1B5AE17C-2DE8-09AF-169E-1EC404E0264C}"/>
                  </a:ext>
                </a:extLst>
              </p:cNvPr>
              <p:cNvSpPr txBox="1"/>
              <p:nvPr/>
            </p:nvSpPr>
            <p:spPr>
              <a:xfrm>
                <a:off x="185758" y="1542257"/>
                <a:ext cx="5904220" cy="4524315"/>
              </a:xfrm>
              <a:prstGeom prst="rect">
                <a:avLst/>
              </a:prstGeom>
              <a:noFill/>
            </p:spPr>
            <p:txBody>
              <a:bodyPr wrap="square" rtlCol="0">
                <a:spAutoFit/>
              </a:bodyPr>
              <a:lstStyle/>
              <a:p>
                <a:pPr marL="285750" indent="-285750">
                  <a:buFont typeface="Wingdings" panose="05000000000000000000" pitchFamily="2" charset="2"/>
                  <a:buChar char="Ø"/>
                </a:pPr>
                <a:r>
                  <a:rPr lang="it-IT" dirty="0"/>
                  <a:t>Combination of </a:t>
                </a:r>
                <a:r>
                  <a:rPr lang="it-IT" b="1" dirty="0" err="1">
                    <a:solidFill>
                      <a:srgbClr val="0070C0"/>
                    </a:solidFill>
                  </a:rPr>
                  <a:t>two</a:t>
                </a:r>
                <a:r>
                  <a:rPr lang="it-IT" b="1" dirty="0">
                    <a:solidFill>
                      <a:srgbClr val="0070C0"/>
                    </a:solidFill>
                  </a:rPr>
                  <a:t> </a:t>
                </a:r>
                <a:r>
                  <a:rPr lang="it-IT" b="1" dirty="0" err="1">
                    <a:solidFill>
                      <a:srgbClr val="0070C0"/>
                    </a:solidFill>
                  </a:rPr>
                  <a:t>scans</a:t>
                </a:r>
                <a:r>
                  <a:rPr lang="it-IT" b="1" dirty="0">
                    <a:solidFill>
                      <a:schemeClr val="accent1">
                        <a:lumMod val="75000"/>
                      </a:schemeClr>
                    </a:solidFill>
                  </a:rPr>
                  <a:t>:</a:t>
                </a:r>
              </a:p>
              <a:p>
                <a:pPr marL="742950" lvl="1" indent="-285750">
                  <a:buFont typeface="Arial" panose="020B0604020202020204" pitchFamily="34" charset="0"/>
                  <a:buChar char="•"/>
                </a:pPr>
                <a:r>
                  <a:rPr lang="it-IT" b="1" dirty="0"/>
                  <a:t>Quadrupole </a:t>
                </a:r>
                <a:r>
                  <a:rPr lang="it-IT" b="1" dirty="0" err="1"/>
                  <a:t>scan</a:t>
                </a:r>
                <a14:m>
                  <m:oMath xmlns:m="http://schemas.openxmlformats.org/officeDocument/2006/math">
                    <m:r>
                      <a:rPr lang="it-IT" b="1">
                        <a:latin typeface="Cambria Math" panose="02040503050406030204" pitchFamily="18" charset="0"/>
                      </a:rPr>
                      <m:t> </m:t>
                    </m:r>
                    <m:r>
                      <a:rPr lang="it-IT" b="1" i="1">
                        <a:latin typeface="Cambria Math" panose="02040503050406030204" pitchFamily="18" charset="0"/>
                      </a:rPr>
                      <m:t>→</m:t>
                    </m:r>
                  </m:oMath>
                </a14:m>
                <a:r>
                  <a:rPr lang="en-GB" dirty="0">
                    <a:solidFill>
                      <a:schemeClr val="accent1">
                        <a:lumMod val="75000"/>
                      </a:schemeClr>
                    </a:solidFill>
                  </a:rPr>
                  <a:t> </a:t>
                </a:r>
                <a:r>
                  <a:rPr lang="en-GB" dirty="0"/>
                  <a:t>change optics, vary transverse phase advance</a:t>
                </a:r>
                <a:endParaRPr lang="it-IT" b="1" dirty="0"/>
              </a:p>
              <a:p>
                <a:pPr marL="742950" lvl="1" indent="-285750">
                  <a:buFont typeface="Arial" panose="020B0604020202020204" pitchFamily="34" charset="0"/>
                  <a:buChar char="•"/>
                </a:pPr>
                <a:r>
                  <a:rPr lang="it-IT" b="1" dirty="0"/>
                  <a:t>PolariX TDS </a:t>
                </a:r>
                <a:r>
                  <a:rPr lang="it-IT" b="1" dirty="0" err="1"/>
                  <a:t>scan</a:t>
                </a:r>
                <a14:m>
                  <m:oMath xmlns:m="http://schemas.openxmlformats.org/officeDocument/2006/math">
                    <m:r>
                      <a:rPr lang="it-IT" b="1">
                        <a:latin typeface="Cambria Math" panose="02040503050406030204" pitchFamily="18" charset="0"/>
                      </a:rPr>
                      <m:t> </m:t>
                    </m:r>
                    <m:r>
                      <a:rPr lang="it-IT" b="1" i="1">
                        <a:latin typeface="Cambria Math" panose="02040503050406030204" pitchFamily="18" charset="0"/>
                      </a:rPr>
                      <m:t>→</m:t>
                    </m:r>
                  </m:oMath>
                </a14:m>
                <a:r>
                  <a:rPr lang="en-GB" b="1" dirty="0">
                    <a:solidFill>
                      <a:schemeClr val="accent1">
                        <a:lumMod val="75000"/>
                      </a:schemeClr>
                    </a:solidFill>
                  </a:rPr>
                  <a:t> </a:t>
                </a:r>
                <a:r>
                  <a:rPr lang="en-GB" dirty="0"/>
                  <a:t>streaking at 10 polarization angles (</a:t>
                </a:r>
                <a14:m>
                  <m:oMath xmlns:m="http://schemas.openxmlformats.org/officeDocument/2006/math">
                    <m:r>
                      <a:rPr lang="it-IT" i="1">
                        <a:latin typeface="Cambria Math" panose="02040503050406030204" pitchFamily="18" charset="0"/>
                      </a:rPr>
                      <m:t>∼180 </m:t>
                    </m:r>
                    <m:r>
                      <a:rPr lang="it-IT" i="1">
                        <a:latin typeface="Cambria Math" panose="02040503050406030204" pitchFamily="18" charset="0"/>
                      </a:rPr>
                      <m:t>𝑑𝑒𝑔</m:t>
                    </m:r>
                  </m:oMath>
                </a14:m>
                <a:r>
                  <a:rPr lang="en-GB" dirty="0"/>
                  <a:t> coverage)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it-IT" dirty="0"/>
                  <a:t>For </a:t>
                </a:r>
                <a:r>
                  <a:rPr lang="it-IT" dirty="0" err="1"/>
                  <a:t>each</a:t>
                </a:r>
                <a:r>
                  <a:rPr lang="it-IT" dirty="0"/>
                  <a:t> </a:t>
                </a:r>
                <a:r>
                  <a:rPr lang="it-IT" b="1" dirty="0">
                    <a:solidFill>
                      <a:srgbClr val="0070C0"/>
                    </a:solidFill>
                  </a:rPr>
                  <a:t>quadrupole setting and </a:t>
                </a:r>
                <a:r>
                  <a:rPr lang="it-IT" b="1" dirty="0" err="1">
                    <a:solidFill>
                      <a:srgbClr val="0070C0"/>
                    </a:solidFill>
                  </a:rPr>
                  <a:t>polarization</a:t>
                </a:r>
                <a:r>
                  <a:rPr lang="it-IT" b="1" dirty="0">
                    <a:solidFill>
                      <a:schemeClr val="accent1">
                        <a:lumMod val="75000"/>
                      </a:schemeClr>
                    </a:solidFill>
                  </a:rPr>
                  <a:t>:</a:t>
                </a:r>
              </a:p>
              <a:p>
                <a:pPr marL="742950" lvl="1" indent="-285750">
                  <a:buFont typeface="Arial" panose="020B0604020202020204" pitchFamily="34" charset="0"/>
                  <a:buChar char="•"/>
                </a:pPr>
                <a:r>
                  <a:rPr lang="it-IT" b="1" dirty="0" err="1"/>
                  <a:t>Acquire</a:t>
                </a:r>
                <a:r>
                  <a:rPr lang="it-IT" b="1" dirty="0"/>
                  <a:t> </a:t>
                </a:r>
                <a:r>
                  <a:rPr lang="it-IT" b="1" dirty="0" err="1"/>
                  <a:t>streaked</a:t>
                </a:r>
                <a:r>
                  <a:rPr lang="it-IT" b="1" dirty="0"/>
                  <a:t> images</a:t>
                </a:r>
              </a:p>
              <a:p>
                <a:pPr marL="742950" lvl="1" indent="-285750">
                  <a:buFont typeface="Arial" panose="020B0604020202020204" pitchFamily="34" charset="0"/>
                  <a:buChar char="•"/>
                </a:pPr>
                <a:r>
                  <a:rPr lang="it-IT" b="1" dirty="0" err="1"/>
                  <a:t>Each</a:t>
                </a:r>
                <a:r>
                  <a:rPr lang="it-IT" b="1" dirty="0"/>
                  <a:t> image </a:t>
                </a:r>
                <a:r>
                  <a:rPr lang="it-IT" b="1" dirty="0" err="1"/>
                  <a:t>is</a:t>
                </a:r>
                <a:r>
                  <a:rPr lang="it-IT" b="1" dirty="0"/>
                  <a:t> </a:t>
                </a:r>
                <a:r>
                  <a:rPr lang="it-IT" b="1" dirty="0" err="1"/>
                  <a:t>divided</a:t>
                </a:r>
                <a:r>
                  <a:rPr lang="it-IT" b="1" dirty="0"/>
                  <a:t> </a:t>
                </a:r>
                <a:r>
                  <a:rPr lang="it-IT" b="1" dirty="0" err="1"/>
                  <a:t>into</a:t>
                </a:r>
                <a:r>
                  <a:rPr lang="it-IT" b="1" dirty="0"/>
                  <a:t> </a:t>
                </a:r>
                <a:r>
                  <a:rPr lang="it-IT" b="1" dirty="0" err="1"/>
                  <a:t>longitudinal</a:t>
                </a:r>
                <a:r>
                  <a:rPr lang="it-IT" b="1" dirty="0"/>
                  <a:t> slices</a:t>
                </a:r>
              </a:p>
              <a:p>
                <a:pPr marL="742950" lvl="1" indent="-285750">
                  <a:buFont typeface="Wingdings" panose="05000000000000000000" pitchFamily="2" charset="2"/>
                  <a:buChar char="Ø"/>
                </a:pPr>
                <a:endParaRPr lang="it-IT" b="1" dirty="0"/>
              </a:p>
              <a:p>
                <a:pPr marL="742950" lvl="1" indent="-285750">
                  <a:buFont typeface="Wingdings" panose="05000000000000000000" pitchFamily="2" charset="2"/>
                  <a:buChar char="Ø"/>
                </a:pPr>
                <a:endParaRPr lang="it-IT" b="1" dirty="0"/>
              </a:p>
              <a:p>
                <a:pPr marL="285750" indent="-285750">
                  <a:buClr>
                    <a:schemeClr val="tx1"/>
                  </a:buClr>
                  <a:buFont typeface="Wingdings" panose="05000000000000000000" pitchFamily="2" charset="2"/>
                  <a:buChar char="Ø"/>
                </a:pPr>
                <a:r>
                  <a:rPr lang="en-GB" b="1" dirty="0">
                    <a:solidFill>
                      <a:srgbClr val="0070C0"/>
                    </a:solidFill>
                  </a:rPr>
                  <a:t>3D Reconstruction</a:t>
                </a:r>
              </a:p>
              <a:p>
                <a:pPr marL="742950" lvl="1" indent="-285750">
                  <a:buFont typeface="Arial" panose="020B0604020202020204" pitchFamily="34" charset="0"/>
                  <a:buChar char="•"/>
                </a:pPr>
                <a:r>
                  <a:rPr lang="en-GB" b="1" dirty="0"/>
                  <a:t>Each slice (1D in time) + 10 projections → tomographic 2D reconstruction (x–y)</a:t>
                </a:r>
              </a:p>
              <a:p>
                <a:pPr marL="742950" lvl="1" indent="-285750">
                  <a:buFont typeface="Arial" panose="020B0604020202020204" pitchFamily="34" charset="0"/>
                  <a:buChar char="•"/>
                </a:pPr>
                <a:r>
                  <a:rPr lang="en-GB" b="1" dirty="0"/>
                  <a:t>Stacking slices → 3D charge distribution (x, y, t)</a:t>
                </a:r>
              </a:p>
            </p:txBody>
          </p:sp>
        </mc:Choice>
        <mc:Fallback>
          <p:sp>
            <p:nvSpPr>
              <p:cNvPr id="20" name="CasellaDiTesto 19">
                <a:extLst>
                  <a:ext uri="{FF2B5EF4-FFF2-40B4-BE49-F238E27FC236}">
                    <a16:creationId xmlns:a16="http://schemas.microsoft.com/office/drawing/2014/main" id="{1B5AE17C-2DE8-09AF-169E-1EC404E0264C}"/>
                  </a:ext>
                </a:extLst>
              </p:cNvPr>
              <p:cNvSpPr txBox="1">
                <a:spLocks noRot="1" noChangeAspect="1" noMove="1" noResize="1" noEditPoints="1" noAdjustHandles="1" noChangeArrowheads="1" noChangeShapeType="1" noTextEdit="1"/>
              </p:cNvSpPr>
              <p:nvPr/>
            </p:nvSpPr>
            <p:spPr>
              <a:xfrm>
                <a:off x="185758" y="1542257"/>
                <a:ext cx="5904220" cy="4524315"/>
              </a:xfrm>
              <a:prstGeom prst="rect">
                <a:avLst/>
              </a:prstGeom>
              <a:blipFill>
                <a:blip r:embed="rId7"/>
                <a:stretch>
                  <a:fillRect l="-619" t="-809" b="-121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CasellaDiTesto 23">
                <a:extLst>
                  <a:ext uri="{FF2B5EF4-FFF2-40B4-BE49-F238E27FC236}">
                    <a16:creationId xmlns:a16="http://schemas.microsoft.com/office/drawing/2014/main" id="{BCBAE878-C620-C4D3-6A44-2CF4FE59B262}"/>
                  </a:ext>
                </a:extLst>
              </p:cNvPr>
              <p:cNvSpPr txBox="1"/>
              <p:nvPr/>
            </p:nvSpPr>
            <p:spPr>
              <a:xfrm>
                <a:off x="77404" y="715110"/>
                <a:ext cx="11255684" cy="646331"/>
              </a:xfrm>
              <a:prstGeom prst="rect">
                <a:avLst/>
              </a:prstGeom>
              <a:noFill/>
            </p:spPr>
            <p:txBody>
              <a:bodyPr wrap="square" rtlCol="0">
                <a:spAutoFit/>
              </a:bodyPr>
              <a:lstStyle/>
              <a:p>
                <a:pPr marL="285750" indent="-285750">
                  <a:buFont typeface="Arial" panose="020B0604020202020204" pitchFamily="34" charset="0"/>
                  <a:buChar char="•"/>
                </a:pPr>
                <a:r>
                  <a:rPr lang="it-IT" dirty="0"/>
                  <a:t>The </a:t>
                </a:r>
                <a:r>
                  <a:rPr lang="it-IT" dirty="0" err="1"/>
                  <a:t>PolariX</a:t>
                </a:r>
                <a:r>
                  <a:rPr lang="it-IT" dirty="0"/>
                  <a:t> TDS </a:t>
                </a:r>
                <a:r>
                  <a:rPr lang="it-IT" dirty="0" err="1"/>
                  <a:t>at</a:t>
                </a:r>
                <a:r>
                  <a:rPr lang="it-IT" dirty="0"/>
                  <a:t> high-energy </a:t>
                </a:r>
                <a:r>
                  <a:rPr lang="it-IT" dirty="0" err="1"/>
                  <a:t>enables</a:t>
                </a:r>
                <a:r>
                  <a:rPr lang="it-IT" dirty="0"/>
                  <a:t> the </a:t>
                </a:r>
                <a:r>
                  <a:rPr lang="it-IT" dirty="0" err="1"/>
                  <a:t>beam</a:t>
                </a:r>
                <a:r>
                  <a:rPr lang="it-IT" dirty="0"/>
                  <a:t> </a:t>
                </a:r>
                <a:r>
                  <a:rPr lang="it-IT" dirty="0" err="1"/>
                  <a:t>characterization</a:t>
                </a:r>
                <a:r>
                  <a:rPr lang="it-IT" dirty="0"/>
                  <a:t> </a:t>
                </a:r>
                <a:r>
                  <a:rPr lang="it-IT" dirty="0" err="1"/>
                  <a:t>through</a:t>
                </a:r>
                <a:r>
                  <a:rPr lang="it-IT" dirty="0"/>
                  <a:t> 3D and 5D </a:t>
                </a:r>
                <a:r>
                  <a:rPr lang="it-IT" dirty="0" err="1"/>
                  <a:t>tomography</a:t>
                </a:r>
                <a14:m>
                  <m:oMath xmlns:m="http://schemas.openxmlformats.org/officeDocument/2006/math">
                    <m:r>
                      <a:rPr lang="it-IT" b="0" i="0" smtClean="0">
                        <a:latin typeface="Cambria Math" panose="02040503050406030204" pitchFamily="18" charset="0"/>
                      </a:rPr>
                      <m:t> </m:t>
                    </m:r>
                    <m:r>
                      <a:rPr lang="it-IT" b="0" i="1" smtClean="0">
                        <a:latin typeface="Cambria Math" panose="02040503050406030204" pitchFamily="18" charset="0"/>
                      </a:rPr>
                      <m:t>⇒ </m:t>
                    </m:r>
                  </m:oMath>
                </a14:m>
                <a:r>
                  <a:rPr lang="en-GB" dirty="0"/>
                  <a:t> </a:t>
                </a:r>
                <a:r>
                  <a:rPr lang="en-GB" dirty="0">
                    <a:solidFill>
                      <a:srgbClr val="FF0000"/>
                    </a:solidFill>
                  </a:rPr>
                  <a:t>Experimental campaign at the PSI </a:t>
                </a:r>
                <a:r>
                  <a:rPr lang="en-GB" dirty="0" err="1">
                    <a:solidFill>
                      <a:srgbClr val="FF0000"/>
                    </a:solidFill>
                  </a:rPr>
                  <a:t>center</a:t>
                </a:r>
                <a:endParaRPr lang="en-GB" dirty="0">
                  <a:solidFill>
                    <a:srgbClr val="FF0000"/>
                  </a:solidFill>
                </a:endParaRPr>
              </a:p>
            </p:txBody>
          </p:sp>
        </mc:Choice>
        <mc:Fallback>
          <p:sp>
            <p:nvSpPr>
              <p:cNvPr id="24" name="CasellaDiTesto 23">
                <a:extLst>
                  <a:ext uri="{FF2B5EF4-FFF2-40B4-BE49-F238E27FC236}">
                    <a16:creationId xmlns:a16="http://schemas.microsoft.com/office/drawing/2014/main" id="{BCBAE878-C620-C4D3-6A44-2CF4FE59B262}"/>
                  </a:ext>
                </a:extLst>
              </p:cNvPr>
              <p:cNvSpPr txBox="1">
                <a:spLocks noRot="1" noChangeAspect="1" noMove="1" noResize="1" noEditPoints="1" noAdjustHandles="1" noChangeArrowheads="1" noChangeShapeType="1" noTextEdit="1"/>
              </p:cNvSpPr>
              <p:nvPr/>
            </p:nvSpPr>
            <p:spPr>
              <a:xfrm>
                <a:off x="77404" y="715110"/>
                <a:ext cx="11255684" cy="646331"/>
              </a:xfrm>
              <a:prstGeom prst="rect">
                <a:avLst/>
              </a:prstGeom>
              <a:blipFill>
                <a:blip r:embed="rId8"/>
                <a:stretch>
                  <a:fillRect l="-379" t="-4717" r="-54" b="-14151"/>
                </a:stretch>
              </a:blipFill>
            </p:spPr>
            <p:txBody>
              <a:bodyPr/>
              <a:lstStyle/>
              <a:p>
                <a:r>
                  <a:rPr lang="en-GB">
                    <a:noFill/>
                  </a:rPr>
                  <a:t> </a:t>
                </a:r>
              </a:p>
            </p:txBody>
          </p:sp>
        </mc:Fallback>
      </mc:AlternateContent>
    </p:spTree>
    <p:extLst>
      <p:ext uri="{BB962C8B-B14F-4D97-AF65-F5344CB8AC3E}">
        <p14:creationId xmlns:p14="http://schemas.microsoft.com/office/powerpoint/2010/main" val="233861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4223-071E-B048-D521-19911E6AD4F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87395B0-A0C2-CD0D-2105-63AB4C1830E0}"/>
              </a:ext>
            </a:extLst>
          </p:cNvPr>
          <p:cNvSpPr>
            <a:spLocks noGrp="1"/>
          </p:cNvSpPr>
          <p:nvPr>
            <p:ph type="title"/>
          </p:nvPr>
        </p:nvSpPr>
        <p:spPr>
          <a:xfrm>
            <a:off x="2542233" y="282378"/>
            <a:ext cx="8269793" cy="469731"/>
          </a:xfrm>
        </p:spPr>
        <p:txBody>
          <a:bodyPr/>
          <a:lstStyle/>
          <a:p>
            <a:r>
              <a:rPr lang="en-US" dirty="0" err="1"/>
              <a:t>PolariX</a:t>
            </a:r>
            <a:r>
              <a:rPr lang="en-US" dirty="0"/>
              <a:t> TDS</a:t>
            </a:r>
            <a:r>
              <a:rPr lang="it-IT" dirty="0"/>
              <a:t>: 5D </a:t>
            </a:r>
            <a:r>
              <a:rPr lang="it-IT" dirty="0" err="1"/>
              <a:t>tomography</a:t>
            </a:r>
            <a:endParaRPr lang="it-IT"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73BBBB-6764-195E-08F1-07ECFD74ED74}"/>
                  </a:ext>
                </a:extLst>
              </p:cNvPr>
              <p:cNvSpPr txBox="1"/>
              <p:nvPr/>
            </p:nvSpPr>
            <p:spPr>
              <a:xfrm>
                <a:off x="3233663" y="2099030"/>
                <a:ext cx="4466672" cy="383310"/>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𝐼</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𝑏</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e>
                      </m:d>
                      <m:r>
                        <a:rPr lang="en-US" sz="2400" i="1">
                          <a:latin typeface="Cambria Math" panose="02040503050406030204" pitchFamily="18" charset="0"/>
                        </a:rPr>
                        <m:t>𝑑</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r>
                        <a:rPr lang="en-US" sz="2400" i="1">
                          <a:latin typeface="Cambria Math" panose="02040503050406030204" pitchFamily="18" charset="0"/>
                        </a:rPr>
                        <m:t>𝑑𝑦</m:t>
                      </m:r>
                      <m:r>
                        <a:rPr lang="en-US" sz="2400" i="1">
                          <a:latin typeface="Cambria Math" panose="02040503050406030204" pitchFamily="18" charset="0"/>
                        </a:rPr>
                        <m:t>′</m:t>
                      </m:r>
                    </m:oMath>
                  </m:oMathPara>
                </a14:m>
                <a:endParaRPr lang="de-CH" sz="2400" dirty="0"/>
              </a:p>
            </p:txBody>
          </p:sp>
        </mc:Choice>
        <mc:Fallback xmlns="">
          <p:sp>
            <p:nvSpPr>
              <p:cNvPr id="4" name="TextBox 3">
                <a:extLst>
                  <a:ext uri="{FF2B5EF4-FFF2-40B4-BE49-F238E27FC236}">
                    <a16:creationId xmlns:a16="http://schemas.microsoft.com/office/drawing/2014/main" id="{4273BBBB-6764-195E-08F1-07ECFD74ED74}"/>
                  </a:ext>
                </a:extLst>
              </p:cNvPr>
              <p:cNvSpPr txBox="1">
                <a:spLocks noRot="1" noChangeAspect="1" noMove="1" noResize="1" noEditPoints="1" noAdjustHandles="1" noChangeArrowheads="1" noChangeShapeType="1" noTextEdit="1"/>
              </p:cNvSpPr>
              <p:nvPr/>
            </p:nvSpPr>
            <p:spPr>
              <a:xfrm>
                <a:off x="3233663" y="2099030"/>
                <a:ext cx="4466672" cy="383310"/>
              </a:xfrm>
              <a:prstGeom prst="rect">
                <a:avLst/>
              </a:prstGeom>
              <a:blipFill>
                <a:blip r:embed="rId3"/>
                <a:stretch>
                  <a:fillRect l="-952" t="-10769" r="-2041" b="-36923"/>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EFFFEF-8944-CFFC-70FA-0E14D7EDA34A}"/>
                  </a:ext>
                </a:extLst>
              </p:cNvPr>
              <p:cNvSpPr txBox="1"/>
              <p:nvPr/>
            </p:nvSpPr>
            <p:spPr>
              <a:xfrm>
                <a:off x="2899381" y="4430274"/>
                <a:ext cx="1017487" cy="335733"/>
              </a:xfrm>
              <a:prstGeom prst="rect">
                <a:avLst/>
              </a:prstGeom>
              <a:noFill/>
              <a:ln w="19050">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𝑦</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𝑥</m:t>
                              </m:r>
                            </m:sub>
                          </m:sSub>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 </m:t>
                      </m:r>
                    </m:oMath>
                  </m:oMathPara>
                </a14:m>
                <a:endParaRPr lang="de-CH" sz="2000" dirty="0"/>
              </a:p>
            </p:txBody>
          </p:sp>
        </mc:Choice>
        <mc:Fallback xmlns="">
          <p:sp>
            <p:nvSpPr>
              <p:cNvPr id="7" name="TextBox 6">
                <a:extLst>
                  <a:ext uri="{FF2B5EF4-FFF2-40B4-BE49-F238E27FC236}">
                    <a16:creationId xmlns:a16="http://schemas.microsoft.com/office/drawing/2014/main" id="{3BEFFFEF-8944-CFFC-70FA-0E14D7EDA34A}"/>
                  </a:ext>
                </a:extLst>
              </p:cNvPr>
              <p:cNvSpPr txBox="1">
                <a:spLocks noRot="1" noChangeAspect="1" noMove="1" noResize="1" noEditPoints="1" noAdjustHandles="1" noChangeArrowheads="1" noChangeShapeType="1" noTextEdit="1"/>
              </p:cNvSpPr>
              <p:nvPr/>
            </p:nvSpPr>
            <p:spPr>
              <a:xfrm>
                <a:off x="2899381" y="4430274"/>
                <a:ext cx="1017487" cy="335733"/>
              </a:xfrm>
              <a:prstGeom prst="rect">
                <a:avLst/>
              </a:prstGeom>
              <a:blipFill>
                <a:blip r:embed="rId4"/>
                <a:stretch>
                  <a:fillRect l="-1176" b="-15517"/>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AC2315-EED5-DD61-96E7-55ACA2F322C7}"/>
                  </a:ext>
                </a:extLst>
              </p:cNvPr>
              <p:cNvSpPr txBox="1"/>
              <p:nvPr/>
            </p:nvSpPr>
            <p:spPr>
              <a:xfrm>
                <a:off x="5102437" y="4475493"/>
                <a:ext cx="1034835" cy="331950"/>
              </a:xfrm>
              <a:prstGeom prst="rect">
                <a:avLst/>
              </a:prstGeom>
              <a:noFill/>
              <a:ln w="19050">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𝑦</m:t>
                          </m:r>
                          <m:r>
                            <a:rPr lang="en-US" sz="2000" i="1">
                              <a:latin typeface="Cambria Math" panose="02040503050406030204" pitchFamily="18" charset="0"/>
                            </a:rPr>
                            <m:t> </m:t>
                          </m:r>
                        </m:sub>
                      </m:sSub>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e>
                      </m:d>
                      <m:r>
                        <a:rPr lang="en-US" sz="2000" i="1">
                          <a:latin typeface="Cambria Math" panose="02040503050406030204" pitchFamily="18" charset="0"/>
                        </a:rPr>
                        <m:t> </m:t>
                      </m:r>
                    </m:oMath>
                  </m:oMathPara>
                </a14:m>
                <a:endParaRPr lang="de-CH" sz="2000" dirty="0"/>
              </a:p>
            </p:txBody>
          </p:sp>
        </mc:Choice>
        <mc:Fallback xmlns="">
          <p:sp>
            <p:nvSpPr>
              <p:cNvPr id="8" name="TextBox 7">
                <a:extLst>
                  <a:ext uri="{FF2B5EF4-FFF2-40B4-BE49-F238E27FC236}">
                    <a16:creationId xmlns:a16="http://schemas.microsoft.com/office/drawing/2014/main" id="{2CAC2315-EED5-DD61-96E7-55ACA2F322C7}"/>
                  </a:ext>
                </a:extLst>
              </p:cNvPr>
              <p:cNvSpPr txBox="1">
                <a:spLocks noRot="1" noChangeAspect="1" noMove="1" noResize="1" noEditPoints="1" noAdjustHandles="1" noChangeArrowheads="1" noChangeShapeType="1" noTextEdit="1"/>
              </p:cNvSpPr>
              <p:nvPr/>
            </p:nvSpPr>
            <p:spPr>
              <a:xfrm>
                <a:off x="5102437" y="4475493"/>
                <a:ext cx="1034835" cy="331950"/>
              </a:xfrm>
              <a:prstGeom prst="rect">
                <a:avLst/>
              </a:prstGeom>
              <a:blipFill>
                <a:blip r:embed="rId5"/>
                <a:stretch>
                  <a:fillRect l="-7514" b="-20690"/>
                </a:stretch>
              </a:blipFill>
              <a:ln w="19050">
                <a:solidFill>
                  <a:srgbClr val="FF0000"/>
                </a:solidFill>
              </a:ln>
            </p:spPr>
            <p:txBody>
              <a:bodyPr/>
              <a:lstStyle/>
              <a:p>
                <a:r>
                  <a:rPr lang="en-GB">
                    <a:noFill/>
                  </a:rPr>
                  <a:t> </a:t>
                </a:r>
              </a:p>
            </p:txBody>
          </p:sp>
        </mc:Fallback>
      </mc:AlternateContent>
      <p:sp>
        <p:nvSpPr>
          <p:cNvPr id="10" name="Arrow: Right 9">
            <a:extLst>
              <a:ext uri="{FF2B5EF4-FFF2-40B4-BE49-F238E27FC236}">
                <a16:creationId xmlns:a16="http://schemas.microsoft.com/office/drawing/2014/main" id="{3F765C9B-3AFA-E885-3E84-029ACB730855}"/>
              </a:ext>
            </a:extLst>
          </p:cNvPr>
          <p:cNvSpPr/>
          <p:nvPr/>
        </p:nvSpPr>
        <p:spPr>
          <a:xfrm>
            <a:off x="4023124" y="4465621"/>
            <a:ext cx="988350" cy="315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mc:AlternateContent xmlns:mc="http://schemas.openxmlformats.org/markup-compatibility/2006" xmlns:a14="http://schemas.microsoft.com/office/drawing/2010/main">
        <mc:Choice Requires="a14">
          <p:sp>
            <p:nvSpPr>
              <p:cNvPr id="11" name="TextBox 7">
                <a:extLst>
                  <a:ext uri="{FF2B5EF4-FFF2-40B4-BE49-F238E27FC236}">
                    <a16:creationId xmlns:a16="http://schemas.microsoft.com/office/drawing/2014/main" id="{059E215E-7E77-F6BE-8440-E78323FFC708}"/>
                  </a:ext>
                </a:extLst>
              </p:cNvPr>
              <p:cNvSpPr txBox="1"/>
              <p:nvPr/>
            </p:nvSpPr>
            <p:spPr>
              <a:xfrm>
                <a:off x="7303264" y="4452483"/>
                <a:ext cx="1493165" cy="307777"/>
              </a:xfrm>
              <a:prstGeom prst="rect">
                <a:avLst/>
              </a:prstGeom>
              <a:noFill/>
              <a:ln w="19050">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 </m:t>
                          </m:r>
                        </m:sub>
                      </m:sSub>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𝑦</m:t>
                          </m:r>
                          <m:r>
                            <a:rPr lang="it-IT" sz="2000" i="1">
                              <a:latin typeface="Cambria Math" panose="02040503050406030204" pitchFamily="18" charset="0"/>
                            </a:rPr>
                            <m:t>,</m:t>
                          </m:r>
                          <m:r>
                            <a:rPr lang="it-IT" sz="2000" i="1">
                              <a:latin typeface="Cambria Math" panose="02040503050406030204" pitchFamily="18" charset="0"/>
                            </a:rPr>
                            <m:t>𝑦</m:t>
                          </m:r>
                          <m:r>
                            <a:rPr lang="it-IT" sz="2000" i="1">
                              <a:latin typeface="Cambria Math" panose="02040503050406030204" pitchFamily="18" charset="0"/>
                            </a:rPr>
                            <m:t>′</m:t>
                          </m:r>
                        </m:e>
                      </m:d>
                      <m:r>
                        <a:rPr lang="en-US" sz="2000" i="1">
                          <a:latin typeface="Cambria Math" panose="02040503050406030204" pitchFamily="18" charset="0"/>
                        </a:rPr>
                        <m:t> </m:t>
                      </m:r>
                    </m:oMath>
                  </m:oMathPara>
                </a14:m>
                <a:endParaRPr lang="de-CH" sz="2000" dirty="0"/>
              </a:p>
            </p:txBody>
          </p:sp>
        </mc:Choice>
        <mc:Fallback xmlns="">
          <p:sp>
            <p:nvSpPr>
              <p:cNvPr id="11" name="TextBox 7">
                <a:extLst>
                  <a:ext uri="{FF2B5EF4-FFF2-40B4-BE49-F238E27FC236}">
                    <a16:creationId xmlns:a16="http://schemas.microsoft.com/office/drawing/2014/main" id="{059E215E-7E77-F6BE-8440-E78323FFC708}"/>
                  </a:ext>
                </a:extLst>
              </p:cNvPr>
              <p:cNvSpPr txBox="1">
                <a:spLocks noRot="1" noChangeAspect="1" noMove="1" noResize="1" noEditPoints="1" noAdjustHandles="1" noChangeArrowheads="1" noChangeShapeType="1" noTextEdit="1"/>
              </p:cNvSpPr>
              <p:nvPr/>
            </p:nvSpPr>
            <p:spPr>
              <a:xfrm>
                <a:off x="7303264" y="4452483"/>
                <a:ext cx="1493165" cy="307777"/>
              </a:xfrm>
              <a:prstGeom prst="rect">
                <a:avLst/>
              </a:prstGeom>
              <a:blipFill>
                <a:blip r:embed="rId6"/>
                <a:stretch>
                  <a:fillRect l="-4839" t="-3704" b="-29630"/>
                </a:stretch>
              </a:blipFill>
              <a:ln w="19050">
                <a:solidFill>
                  <a:srgbClr val="FF0000"/>
                </a:solidFill>
              </a:ln>
            </p:spPr>
            <p:txBody>
              <a:bodyPr/>
              <a:lstStyle/>
              <a:p>
                <a:r>
                  <a:rPr lang="en-GB">
                    <a:noFill/>
                  </a:rPr>
                  <a:t> </a:t>
                </a:r>
              </a:p>
            </p:txBody>
          </p:sp>
        </mc:Fallback>
      </mc:AlternateContent>
      <p:sp>
        <p:nvSpPr>
          <p:cNvPr id="12" name="Arrow: Right 9">
            <a:extLst>
              <a:ext uri="{FF2B5EF4-FFF2-40B4-BE49-F238E27FC236}">
                <a16:creationId xmlns:a16="http://schemas.microsoft.com/office/drawing/2014/main" id="{22C62609-83A8-9AA1-B671-F6D6E5C304F7}"/>
              </a:ext>
            </a:extLst>
          </p:cNvPr>
          <p:cNvSpPr/>
          <p:nvPr/>
        </p:nvSpPr>
        <p:spPr>
          <a:xfrm>
            <a:off x="6228233" y="4474755"/>
            <a:ext cx="988350" cy="315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CasellaDiTesto 14">
            <a:extLst>
              <a:ext uri="{FF2B5EF4-FFF2-40B4-BE49-F238E27FC236}">
                <a16:creationId xmlns:a16="http://schemas.microsoft.com/office/drawing/2014/main" id="{07006AD7-F336-1397-B654-7645F882502D}"/>
              </a:ext>
            </a:extLst>
          </p:cNvPr>
          <p:cNvSpPr txBox="1"/>
          <p:nvPr/>
        </p:nvSpPr>
        <p:spPr>
          <a:xfrm>
            <a:off x="207537" y="981839"/>
            <a:ext cx="10051830" cy="1015663"/>
          </a:xfrm>
          <a:prstGeom prst="rect">
            <a:avLst/>
          </a:prstGeom>
          <a:noFill/>
        </p:spPr>
        <p:txBody>
          <a:bodyPr wrap="square">
            <a:spAutoFit/>
          </a:bodyPr>
          <a:lstStyle/>
          <a:p>
            <a:pPr marL="342900" indent="-342900">
              <a:buFont typeface="Wingdings" panose="05000000000000000000" pitchFamily="2" charset="2"/>
              <a:buChar char="Ø"/>
            </a:pPr>
            <a:r>
              <a:rPr lang="en-GB" sz="2000" b="1" dirty="0">
                <a:solidFill>
                  <a:srgbClr val="0070C0"/>
                </a:solidFill>
              </a:rPr>
              <a:t>4D</a:t>
            </a:r>
            <a:r>
              <a:rPr lang="en-GB" sz="2000" dirty="0">
                <a:solidFill>
                  <a:srgbClr val="0070C0"/>
                </a:solidFill>
              </a:rPr>
              <a:t> </a:t>
            </a:r>
            <a:r>
              <a:rPr lang="en-GB" sz="2000" b="1" dirty="0">
                <a:solidFill>
                  <a:srgbClr val="0070C0"/>
                </a:solidFill>
              </a:rPr>
              <a:t>Reconstruction</a:t>
            </a:r>
          </a:p>
          <a:p>
            <a:pPr marL="742950" lvl="1" indent="-285750">
              <a:buFont typeface="Arial" panose="020B0604020202020204" pitchFamily="34" charset="0"/>
              <a:buChar char="•"/>
            </a:pPr>
            <a:r>
              <a:rPr lang="en-GB" sz="2000" b="1" dirty="0"/>
              <a:t>2D slice images interpreted as projections of full 4D phase space (x, x′, y, y′) rotated by an angle depending on the phase advance</a:t>
            </a:r>
          </a:p>
        </p:txBody>
      </p:sp>
      <mc:AlternateContent xmlns:mc="http://schemas.openxmlformats.org/markup-compatibility/2006" xmlns:a14="http://schemas.microsoft.com/office/drawing/2010/main">
        <mc:Choice Requires="a14">
          <p:sp>
            <p:nvSpPr>
              <p:cNvPr id="18" name="TextBox 6">
                <a:extLst>
                  <a:ext uri="{FF2B5EF4-FFF2-40B4-BE49-F238E27FC236}">
                    <a16:creationId xmlns:a16="http://schemas.microsoft.com/office/drawing/2014/main" id="{3EC9EFDD-9A9F-377E-150C-4E7B767FE7E8}"/>
                  </a:ext>
                </a:extLst>
              </p:cNvPr>
              <p:cNvSpPr txBox="1"/>
              <p:nvPr/>
            </p:nvSpPr>
            <p:spPr>
              <a:xfrm>
                <a:off x="2208483" y="2530438"/>
                <a:ext cx="7497816" cy="713337"/>
              </a:xfrm>
              <a:prstGeom prst="rect">
                <a:avLst/>
              </a:prstGeom>
              <a:noFill/>
              <a:ln w="3175">
                <a:solidFill>
                  <a:schemeClr val="bg1"/>
                </a:solidFill>
              </a:ln>
            </p:spPr>
            <p:txBody>
              <a:bodyPr wrap="square" lIns="0" tIns="0" rIns="0" bIns="0" rtlCol="0">
                <a:spAutoFit/>
              </a:bodyPr>
              <a:lstStyle/>
              <a:p>
                <a14:m>
                  <m:oMath xmlns:m="http://schemas.openxmlformats.org/officeDocument/2006/math">
                    <m:sSub>
                      <m:sSubPr>
                        <m:ctrlPr>
                          <a:rPr lang="it-IT" sz="2400" i="1">
                            <a:latin typeface="Cambria Math" panose="02040503050406030204" pitchFamily="18" charset="0"/>
                          </a:rPr>
                        </m:ctrlPr>
                      </m:sSubPr>
                      <m:e>
                        <m:r>
                          <a:rPr lang="it-IT" sz="2400" i="1">
                            <a:latin typeface="Cambria Math" panose="02040503050406030204" pitchFamily="18" charset="0"/>
                          </a:rPr>
                          <m:t>𝜇</m:t>
                        </m:r>
                      </m:e>
                      <m:sub>
                        <m:r>
                          <a:rPr lang="it-IT" sz="2400" i="1">
                            <a:latin typeface="Cambria Math" panose="02040503050406030204" pitchFamily="18" charset="0"/>
                          </a:rPr>
                          <m:t>𝑥</m:t>
                        </m:r>
                      </m:sub>
                    </m:sSub>
                    <m:r>
                      <a:rPr lang="it-IT" sz="2400" i="1">
                        <a:solidFill>
                          <a:srgbClr val="FF0000"/>
                        </a:solidFill>
                        <a:latin typeface="Cambria Math" panose="02040503050406030204" pitchFamily="18" charset="0"/>
                      </a:rPr>
                      <m:t>⇒</m:t>
                    </m:r>
                    <m:d>
                      <m:dPr>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sSub>
                              <m:sSubPr>
                                <m:ctrlPr>
                                  <a:rPr lang="it-IT" sz="2400" i="1">
                                    <a:latin typeface="Cambria Math" panose="02040503050406030204" pitchFamily="18" charset="0"/>
                                  </a:rPr>
                                </m:ctrlPr>
                              </m:sSubPr>
                              <m:e>
                                <m:r>
                                  <a:rPr lang="en-US" sz="2400" i="1">
                                    <a:latin typeface="Cambria Math" panose="02040503050406030204" pitchFamily="18" charset="0"/>
                                  </a:rPr>
                                  <m:t>𝑥</m:t>
                                </m:r>
                              </m:e>
                              <m:sub>
                                <m:r>
                                  <a:rPr lang="it-IT" sz="2400" i="1">
                                    <a:latin typeface="Cambria Math" panose="02040503050406030204" pitchFamily="18" charset="0"/>
                                  </a:rPr>
                                  <m:t>1</m:t>
                                </m:r>
                              </m:sub>
                            </m:sSub>
                          </m:e>
                          <m:e>
                            <m:sSubSup>
                              <m:sSubSupPr>
                                <m:ctrlPr>
                                  <a:rPr lang="it-IT" sz="2400" i="1">
                                    <a:latin typeface="Cambria Math" panose="02040503050406030204" pitchFamily="18" charset="0"/>
                                  </a:rPr>
                                </m:ctrlPr>
                              </m:sSubSupPr>
                              <m:e>
                                <m:r>
                                  <a:rPr lang="it-IT" sz="2400" i="1">
                                    <a:latin typeface="Cambria Math" panose="02040503050406030204" pitchFamily="18" charset="0"/>
                                  </a:rPr>
                                  <m:t>𝑥</m:t>
                                </m:r>
                              </m:e>
                              <m:sub>
                                <m:r>
                                  <a:rPr lang="it-IT" sz="2400" i="1">
                                    <a:latin typeface="Cambria Math" panose="02040503050406030204" pitchFamily="18" charset="0"/>
                                  </a:rPr>
                                  <m:t>1</m:t>
                                </m:r>
                              </m:sub>
                              <m:sup>
                                <m:r>
                                  <a:rPr lang="it-IT" sz="2400" i="1">
                                    <a:latin typeface="Cambria Math" panose="02040503050406030204" pitchFamily="18" charset="0"/>
                                  </a:rPr>
                                  <m:t>′</m:t>
                                </m:r>
                              </m:sup>
                            </m:sSubSup>
                          </m:e>
                        </m:eqArr>
                      </m:e>
                    </m:d>
                    <m:r>
                      <a:rPr lang="it-IT" sz="2400" i="1">
                        <a:latin typeface="Cambria Math" panose="02040503050406030204" pitchFamily="18" charset="0"/>
                      </a:rPr>
                      <m:t>=</m:t>
                    </m:r>
                    <m:d>
                      <m:dPr>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m:rPr>
                                <m:sty m:val="p"/>
                              </m:rPr>
                              <a:rPr lang="it-IT" sz="2400">
                                <a:latin typeface="Cambria Math" panose="02040503050406030204" pitchFamily="18" charset="0"/>
                              </a:rPr>
                              <m:t>cos</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𝜃</m:t>
                                </m:r>
                              </m:e>
                              <m:sub>
                                <m:r>
                                  <a:rPr lang="it-IT" sz="2400" i="1">
                                    <a:latin typeface="Cambria Math" panose="02040503050406030204" pitchFamily="18" charset="0"/>
                                  </a:rPr>
                                  <m:t>𝑥</m:t>
                                </m:r>
                              </m:sub>
                            </m:sSub>
                            <m:r>
                              <a:rPr lang="it-IT" sz="2400" i="1">
                                <a:latin typeface="Cambria Math" panose="02040503050406030204" pitchFamily="18" charset="0"/>
                              </a:rPr>
                              <m:t>)</m:t>
                            </m:r>
                          </m:e>
                          <m:e>
                            <m:r>
                              <m:rPr>
                                <m:sty m:val="p"/>
                              </m:rPr>
                              <a:rPr lang="it-IT" sz="2400">
                                <a:latin typeface="Cambria Math" panose="02040503050406030204" pitchFamily="18" charset="0"/>
                              </a:rPr>
                              <m:t>s</m:t>
                            </m:r>
                            <m:r>
                              <a:rPr lang="it-IT" sz="2400" i="1">
                                <a:latin typeface="Cambria Math" panose="02040503050406030204" pitchFamily="18" charset="0"/>
                              </a:rPr>
                              <m:t>𝑖𝑛</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𝜃</m:t>
                                </m:r>
                              </m:e>
                              <m:sub>
                                <m:r>
                                  <a:rPr lang="it-IT" sz="2400" i="1">
                                    <a:latin typeface="Cambria Math" panose="02040503050406030204" pitchFamily="18" charset="0"/>
                                  </a:rPr>
                                  <m:t>𝑥</m:t>
                                </m:r>
                              </m:sub>
                            </m:sSub>
                            <m:r>
                              <a:rPr lang="it-IT" sz="2400" i="1">
                                <a:latin typeface="Cambria Math" panose="02040503050406030204" pitchFamily="18" charset="0"/>
                              </a:rPr>
                              <m:t>)</m:t>
                            </m:r>
                          </m:e>
                        </m:eqArr>
                        <m:eqArr>
                          <m:eqArrPr>
                            <m:ctrlPr>
                              <a:rPr lang="en-US" sz="2400" i="1">
                                <a:latin typeface="Cambria Math" panose="02040503050406030204" pitchFamily="18" charset="0"/>
                              </a:rPr>
                            </m:ctrlPr>
                          </m:eqArrPr>
                          <m:e>
                            <m:r>
                              <a:rPr lang="it-IT" sz="2400">
                                <a:latin typeface="Cambria Math" panose="02040503050406030204" pitchFamily="18" charset="0"/>
                              </a:rPr>
                              <m:t>   −</m:t>
                            </m:r>
                            <m:r>
                              <m:rPr>
                                <m:sty m:val="p"/>
                              </m:rPr>
                              <a:rPr lang="it-IT" sz="2400">
                                <a:latin typeface="Cambria Math" panose="02040503050406030204" pitchFamily="18" charset="0"/>
                              </a:rPr>
                              <m:t>sin</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𝜃</m:t>
                                </m:r>
                              </m:e>
                              <m:sub>
                                <m:r>
                                  <a:rPr lang="it-IT" sz="2400" i="1">
                                    <a:latin typeface="Cambria Math" panose="02040503050406030204" pitchFamily="18" charset="0"/>
                                  </a:rPr>
                                  <m:t>𝑥</m:t>
                                </m:r>
                              </m:sub>
                            </m:sSub>
                            <m:r>
                              <a:rPr lang="it-IT" sz="2400" i="1">
                                <a:latin typeface="Cambria Math" panose="02040503050406030204" pitchFamily="18" charset="0"/>
                              </a:rPr>
                              <m:t>)</m:t>
                            </m:r>
                          </m:e>
                          <m:e>
                            <m:r>
                              <a:rPr lang="it-IT" sz="2400" i="1">
                                <a:latin typeface="Cambria Math" panose="02040503050406030204" pitchFamily="18" charset="0"/>
                              </a:rPr>
                              <m:t> </m:t>
                            </m:r>
                            <m:r>
                              <a:rPr lang="it-IT" sz="2400">
                                <a:latin typeface="Cambria Math" panose="02040503050406030204" pitchFamily="18" charset="0"/>
                              </a:rPr>
                              <m:t>      </m:t>
                            </m:r>
                            <m:r>
                              <m:rPr>
                                <m:sty m:val="p"/>
                              </m:rPr>
                              <a:rPr lang="it-IT" sz="2400">
                                <a:latin typeface="Cambria Math" panose="02040503050406030204" pitchFamily="18" charset="0"/>
                              </a:rPr>
                              <m:t>cos</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𝜃</m:t>
                                </m:r>
                              </m:e>
                              <m:sub>
                                <m:r>
                                  <a:rPr lang="it-IT" sz="2400" i="1">
                                    <a:latin typeface="Cambria Math" panose="02040503050406030204" pitchFamily="18" charset="0"/>
                                  </a:rPr>
                                  <m:t>𝑥</m:t>
                                </m:r>
                              </m:sub>
                            </m:sSub>
                            <m:r>
                              <a:rPr lang="it-IT" sz="2400" i="1">
                                <a:latin typeface="Cambria Math" panose="02040503050406030204" pitchFamily="18" charset="0"/>
                              </a:rPr>
                              <m:t>)</m:t>
                            </m:r>
                          </m:e>
                        </m:eqArr>
                      </m:e>
                    </m:d>
                  </m:oMath>
                </a14:m>
                <a:r>
                  <a:rPr lang="it-IT" sz="2400" dirty="0"/>
                  <a:t> </a:t>
                </a:r>
                <a14:m>
                  <m:oMath xmlns:m="http://schemas.openxmlformats.org/officeDocument/2006/math">
                    <m:d>
                      <m:dPr>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it-IT" sz="2400" i="1">
                                <a:latin typeface="Cambria Math" panose="02040503050406030204" pitchFamily="18" charset="0"/>
                              </a:rPr>
                              <m:t>𝑥</m:t>
                            </m:r>
                          </m:e>
                          <m:e>
                            <m:r>
                              <a:rPr lang="it-IT" sz="2400" i="1">
                                <a:latin typeface="Cambria Math" panose="02040503050406030204" pitchFamily="18" charset="0"/>
                              </a:rPr>
                              <m:t>𝑥</m:t>
                            </m:r>
                            <m:r>
                              <a:rPr lang="it-IT" sz="2400" i="1">
                                <a:latin typeface="Cambria Math" panose="02040503050406030204" pitchFamily="18" charset="0"/>
                              </a:rPr>
                              <m:t>′</m:t>
                            </m:r>
                          </m:e>
                        </m:eqArr>
                      </m:e>
                    </m:d>
                    <m:r>
                      <a:rPr lang="it-IT" sz="2400" i="1">
                        <a:solidFill>
                          <a:srgbClr val="FF0000"/>
                        </a:solidFill>
                        <a:latin typeface="Cambria Math" panose="02040503050406030204" pitchFamily="18" charset="0"/>
                      </a:rPr>
                      <m:t>⇒</m:t>
                    </m:r>
                    <m:sSub>
                      <m:sSubPr>
                        <m:ctrlPr>
                          <a:rPr lang="en-GB" sz="2400" i="1" dirty="0">
                            <a:latin typeface="Cambria Math" panose="02040503050406030204" pitchFamily="18" charset="0"/>
                          </a:rPr>
                        </m:ctrlPr>
                      </m:sSubPr>
                      <m:e>
                        <m:r>
                          <a:rPr lang="en-GB" sz="2400" i="1" dirty="0">
                            <a:latin typeface="Cambria Math" panose="02040503050406030204" pitchFamily="18" charset="0"/>
                          </a:rPr>
                          <m:t>𝐼</m:t>
                        </m:r>
                      </m:e>
                      <m:sub>
                        <m:r>
                          <a:rPr lang="en-GB" sz="2400" i="1" dirty="0">
                            <a:latin typeface="Cambria Math" panose="02040503050406030204" pitchFamily="18" charset="0"/>
                          </a:rPr>
                          <m:t>𝑦</m:t>
                        </m:r>
                      </m:sub>
                    </m:sSub>
                    <m:r>
                      <a:rPr lang="en-GB" sz="2400" i="1" dirty="0">
                        <a:latin typeface="Cambria Math" panose="02040503050406030204" pitchFamily="18" charset="0"/>
                      </a:rPr>
                      <m:t> (</m:t>
                    </m:r>
                    <m:sSub>
                      <m:sSubPr>
                        <m:ctrlPr>
                          <a:rPr lang="en-GB" sz="2400" i="1" dirty="0">
                            <a:latin typeface="Cambria Math" panose="02040503050406030204" pitchFamily="18" charset="0"/>
                          </a:rPr>
                        </m:ctrlPr>
                      </m:sSubPr>
                      <m:e>
                        <m:r>
                          <a:rPr lang="en-GB" sz="2400" i="1" dirty="0">
                            <a:latin typeface="Cambria Math" panose="02040503050406030204" pitchFamily="18" charset="0"/>
                          </a:rPr>
                          <m:t>𝑥</m:t>
                        </m:r>
                      </m:e>
                      <m:sub>
                        <m:r>
                          <a:rPr lang="en-GB" sz="2400" i="1" dirty="0">
                            <a:latin typeface="Cambria Math" panose="02040503050406030204" pitchFamily="18" charset="0"/>
                          </a:rPr>
                          <m:t>1</m:t>
                        </m:r>
                      </m:sub>
                    </m:sSub>
                    <m:r>
                      <a:rPr lang="en-GB" sz="2400" i="1" dirty="0">
                        <a:latin typeface="Cambria Math" panose="02040503050406030204" pitchFamily="18" charset="0"/>
                      </a:rPr>
                      <m:t>,</m:t>
                    </m:r>
                    <m:sSub>
                      <m:sSubPr>
                        <m:ctrlPr>
                          <a:rPr lang="en-GB" sz="2400" i="1" dirty="0">
                            <a:latin typeface="Cambria Math" panose="02040503050406030204" pitchFamily="18" charset="0"/>
                          </a:rPr>
                        </m:ctrlPr>
                      </m:sSubPr>
                      <m:e>
                        <m:r>
                          <a:rPr lang="en-GB" sz="2400" i="1" dirty="0">
                            <a:latin typeface="Cambria Math" panose="02040503050406030204" pitchFamily="18" charset="0"/>
                          </a:rPr>
                          <m:t>𝜃</m:t>
                        </m:r>
                      </m:e>
                      <m:sub>
                        <m:r>
                          <a:rPr lang="en-GB" sz="2400" i="1" dirty="0">
                            <a:latin typeface="Cambria Math" panose="02040503050406030204" pitchFamily="18" charset="0"/>
                          </a:rPr>
                          <m:t>𝑥</m:t>
                        </m:r>
                      </m:sub>
                    </m:sSub>
                    <m:r>
                      <a:rPr lang="en-GB" sz="2400" i="1" dirty="0">
                        <a:latin typeface="Cambria Math" panose="02040503050406030204" pitchFamily="18" charset="0"/>
                      </a:rPr>
                      <m:t> )</m:t>
                    </m:r>
                  </m:oMath>
                </a14:m>
                <a:endParaRPr lang="it-IT" sz="2400" i="1" dirty="0">
                  <a:latin typeface="Cambria Math" panose="02040503050406030204" pitchFamily="18" charset="0"/>
                </a:endParaRPr>
              </a:p>
            </p:txBody>
          </p:sp>
        </mc:Choice>
        <mc:Fallback xmlns="">
          <p:sp>
            <p:nvSpPr>
              <p:cNvPr id="18" name="TextBox 6">
                <a:extLst>
                  <a:ext uri="{FF2B5EF4-FFF2-40B4-BE49-F238E27FC236}">
                    <a16:creationId xmlns:a16="http://schemas.microsoft.com/office/drawing/2014/main" id="{3EC9EFDD-9A9F-377E-150C-4E7B767FE7E8}"/>
                  </a:ext>
                </a:extLst>
              </p:cNvPr>
              <p:cNvSpPr txBox="1">
                <a:spLocks noRot="1" noChangeAspect="1" noMove="1" noResize="1" noEditPoints="1" noAdjustHandles="1" noChangeArrowheads="1" noChangeShapeType="1" noTextEdit="1"/>
              </p:cNvSpPr>
              <p:nvPr/>
            </p:nvSpPr>
            <p:spPr>
              <a:xfrm>
                <a:off x="2208483" y="2530438"/>
                <a:ext cx="7497816" cy="713337"/>
              </a:xfrm>
              <a:prstGeom prst="rect">
                <a:avLst/>
              </a:prstGeom>
              <a:blipFill>
                <a:blip r:embed="rId7"/>
                <a:stretch>
                  <a:fillRect/>
                </a:stretch>
              </a:blipFill>
              <a:ln w="3175">
                <a:solidFill>
                  <a:schemeClr val="bg1"/>
                </a:solidFill>
              </a:ln>
            </p:spPr>
            <p:txBody>
              <a:bodyPr/>
              <a:lstStyle/>
              <a:p>
                <a:r>
                  <a:rPr lang="en-GB">
                    <a:noFill/>
                  </a:rPr>
                  <a:t> </a:t>
                </a:r>
              </a:p>
            </p:txBody>
          </p:sp>
        </mc:Fallback>
      </mc:AlternateContent>
      <p:sp>
        <p:nvSpPr>
          <p:cNvPr id="20" name="CasellaDiTesto 19">
            <a:extLst>
              <a:ext uri="{FF2B5EF4-FFF2-40B4-BE49-F238E27FC236}">
                <a16:creationId xmlns:a16="http://schemas.microsoft.com/office/drawing/2014/main" id="{928DCF11-0875-DCF5-4FFC-77FD8FDFD935}"/>
              </a:ext>
            </a:extLst>
          </p:cNvPr>
          <p:cNvSpPr txBox="1"/>
          <p:nvPr/>
        </p:nvSpPr>
        <p:spPr>
          <a:xfrm>
            <a:off x="207537" y="5019297"/>
            <a:ext cx="9136714" cy="1323439"/>
          </a:xfrm>
          <a:prstGeom prst="rect">
            <a:avLst/>
          </a:prstGeom>
          <a:noFill/>
        </p:spPr>
        <p:txBody>
          <a:bodyPr wrap="square">
            <a:spAutoFit/>
          </a:bodyPr>
          <a:lstStyle/>
          <a:p>
            <a:pPr marL="285750" indent="-285750">
              <a:buClr>
                <a:schemeClr val="tx1"/>
              </a:buClr>
              <a:buFont typeface="Wingdings" panose="05000000000000000000" pitchFamily="2" charset="2"/>
              <a:buChar char="Ø"/>
            </a:pPr>
            <a:r>
              <a:rPr lang="en-GB" sz="2000" b="1" dirty="0">
                <a:solidFill>
                  <a:srgbClr val="0070C0"/>
                </a:solidFill>
              </a:rPr>
              <a:t>5D Reconstruction</a:t>
            </a:r>
          </a:p>
          <a:p>
            <a:pPr marL="742950" lvl="1" indent="-285750">
              <a:buClr>
                <a:schemeClr val="tx1"/>
              </a:buClr>
              <a:buFont typeface="Arial" panose="020B0604020202020204" pitchFamily="34" charset="0"/>
              <a:buChar char="•"/>
            </a:pPr>
            <a:r>
              <a:rPr lang="en-GB" sz="2000" b="1" dirty="0"/>
              <a:t>Combine transverse phase space slices (4D) with longitudinal coordinate (t)</a:t>
            </a:r>
          </a:p>
          <a:p>
            <a:pPr marL="742950" lvl="1" indent="-285750">
              <a:buClr>
                <a:schemeClr val="tx1"/>
              </a:buClr>
              <a:buFont typeface="Arial" panose="020B0604020202020204" pitchFamily="34" charset="0"/>
              <a:buChar char="•"/>
            </a:pPr>
            <a:r>
              <a:rPr lang="en-GB" sz="2000" b="1" dirty="0"/>
              <a:t>Result:</a:t>
            </a:r>
            <a:r>
              <a:rPr lang="en-GB" sz="2000" dirty="0"/>
              <a:t> </a:t>
            </a:r>
            <a:r>
              <a:rPr lang="en-GB" sz="2000" b="1" dirty="0"/>
              <a:t>full 5D beam distribution</a:t>
            </a:r>
          </a:p>
          <a:p>
            <a:pPr marL="742950" lvl="1" indent="-285750">
              <a:buClr>
                <a:schemeClr val="tx1"/>
              </a:buClr>
              <a:buFont typeface="Arial" panose="020B0604020202020204" pitchFamily="34" charset="0"/>
              <a:buChar char="•"/>
            </a:pPr>
            <a:r>
              <a:rPr lang="en-GB" sz="2000" b="1" dirty="0"/>
              <a:t>Developed and demonstrated for the first time at DESY.</a:t>
            </a:r>
          </a:p>
        </p:txBody>
      </p:sp>
      <p:sp>
        <p:nvSpPr>
          <p:cNvPr id="25" name="CasellaDiTesto 24">
            <a:extLst>
              <a:ext uri="{FF2B5EF4-FFF2-40B4-BE49-F238E27FC236}">
                <a16:creationId xmlns:a16="http://schemas.microsoft.com/office/drawing/2014/main" id="{B34689DE-D9F9-6852-B28D-8A0C88C9A8D3}"/>
              </a:ext>
            </a:extLst>
          </p:cNvPr>
          <p:cNvSpPr txBox="1"/>
          <p:nvPr/>
        </p:nvSpPr>
        <p:spPr>
          <a:xfrm>
            <a:off x="3938258" y="4216664"/>
            <a:ext cx="1164178" cy="307777"/>
          </a:xfrm>
          <a:prstGeom prst="rect">
            <a:avLst/>
          </a:prstGeom>
          <a:noFill/>
        </p:spPr>
        <p:txBody>
          <a:bodyPr wrap="square" rtlCol="0">
            <a:spAutoFit/>
          </a:bodyPr>
          <a:lstStyle/>
          <a:p>
            <a:r>
              <a:rPr lang="it-IT" sz="1400" dirty="0"/>
              <a:t>1° </a:t>
            </a:r>
            <a:r>
              <a:rPr lang="it-IT" sz="1400" dirty="0" err="1"/>
              <a:t>iteration</a:t>
            </a:r>
            <a:endParaRPr lang="en-GB" sz="1400" dirty="0"/>
          </a:p>
        </p:txBody>
      </p:sp>
      <p:sp>
        <p:nvSpPr>
          <p:cNvPr id="26" name="CasellaDiTesto 25">
            <a:extLst>
              <a:ext uri="{FF2B5EF4-FFF2-40B4-BE49-F238E27FC236}">
                <a16:creationId xmlns:a16="http://schemas.microsoft.com/office/drawing/2014/main" id="{79E1FE71-7DA7-799F-50B5-ED407FF15B82}"/>
              </a:ext>
            </a:extLst>
          </p:cNvPr>
          <p:cNvSpPr txBox="1"/>
          <p:nvPr/>
        </p:nvSpPr>
        <p:spPr>
          <a:xfrm>
            <a:off x="6177466" y="4216664"/>
            <a:ext cx="1141092" cy="307777"/>
          </a:xfrm>
          <a:prstGeom prst="rect">
            <a:avLst/>
          </a:prstGeom>
          <a:noFill/>
        </p:spPr>
        <p:txBody>
          <a:bodyPr wrap="square" rtlCol="0">
            <a:spAutoFit/>
          </a:bodyPr>
          <a:lstStyle/>
          <a:p>
            <a:r>
              <a:rPr lang="it-IT" sz="1400" dirty="0"/>
              <a:t>2° </a:t>
            </a:r>
            <a:r>
              <a:rPr lang="it-IT" sz="1400" dirty="0" err="1"/>
              <a:t>iteration</a:t>
            </a:r>
            <a:endParaRPr lang="en-GB" sz="1400" dirty="0"/>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A4DB74CC-253A-7162-3102-EE603A1572BA}"/>
                  </a:ext>
                </a:extLst>
              </p:cNvPr>
              <p:cNvSpPr txBox="1"/>
              <p:nvPr/>
            </p:nvSpPr>
            <p:spPr>
              <a:xfrm>
                <a:off x="779166" y="3472995"/>
                <a:ext cx="9136714" cy="732060"/>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GB" sz="2000" i="1" dirty="0">
                            <a:latin typeface="Cambria Math" panose="02040503050406030204" pitchFamily="18" charset="0"/>
                          </a:rPr>
                        </m:ctrlPr>
                      </m:sSubPr>
                      <m:e>
                        <m:r>
                          <a:rPr lang="en-GB" sz="2000" i="1" dirty="0">
                            <a:latin typeface="Cambria Math" panose="02040503050406030204" pitchFamily="18" charset="0"/>
                          </a:rPr>
                          <m:t>𝐼</m:t>
                        </m:r>
                      </m:e>
                      <m:sub>
                        <m:r>
                          <a:rPr lang="en-GB" sz="2000" i="1" dirty="0">
                            <a:latin typeface="Cambria Math" panose="02040503050406030204" pitchFamily="18" charset="0"/>
                          </a:rPr>
                          <m:t>𝑦</m:t>
                        </m:r>
                      </m:sub>
                    </m:sSub>
                    <m:r>
                      <a:rPr lang="en-GB" sz="2000" i="1" dirty="0">
                        <a:latin typeface="Cambria Math" panose="02040503050406030204" pitchFamily="18" charset="0"/>
                      </a:rPr>
                      <m:t> (</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𝑥</m:t>
                        </m:r>
                      </m:e>
                      <m:sub>
                        <m:r>
                          <a:rPr lang="en-GB" sz="2000" i="1" dirty="0">
                            <a:latin typeface="Cambria Math" panose="02040503050406030204" pitchFamily="18" charset="0"/>
                          </a:rPr>
                          <m:t>1</m:t>
                        </m:r>
                      </m:sub>
                    </m:sSub>
                    <m:r>
                      <a:rPr lang="en-GB" sz="2000" i="1" dirty="0">
                        <a:latin typeface="Cambria Math" panose="02040503050406030204" pitchFamily="18" charset="0"/>
                      </a:rPr>
                      <m:t>,</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𝜃</m:t>
                        </m:r>
                      </m:e>
                      <m:sub>
                        <m:r>
                          <a:rPr lang="en-GB" sz="2000" i="1" dirty="0">
                            <a:latin typeface="Cambria Math" panose="02040503050406030204" pitchFamily="18" charset="0"/>
                          </a:rPr>
                          <m:t>𝑥</m:t>
                        </m:r>
                      </m:sub>
                    </m:sSub>
                    <m:r>
                      <a:rPr lang="en-GB" sz="2000" i="1" dirty="0">
                        <a:latin typeface="Cambria Math" panose="02040503050406030204" pitchFamily="18" charset="0"/>
                      </a:rPr>
                      <m:t> ) </m:t>
                    </m:r>
                  </m:oMath>
                </a14:m>
                <a:r>
                  <a:rPr lang="en-GB" sz="2000" b="1" dirty="0"/>
                  <a:t>is the projection along the </a:t>
                </a:r>
                <a14:m>
                  <m:oMath xmlns:m="http://schemas.openxmlformats.org/officeDocument/2006/math">
                    <m:sSub>
                      <m:sSubPr>
                        <m:ctrlPr>
                          <a:rPr lang="en-GB" sz="2000" b="1" i="1" dirty="0">
                            <a:latin typeface="Cambria Math" panose="02040503050406030204" pitchFamily="18" charset="0"/>
                          </a:rPr>
                        </m:ctrlPr>
                      </m:sSubPr>
                      <m:e>
                        <m:r>
                          <a:rPr lang="en-GB" sz="2000" b="1" i="1" dirty="0">
                            <a:latin typeface="Cambria Math" panose="02040503050406030204" pitchFamily="18" charset="0"/>
                          </a:rPr>
                          <m:t>𝜽</m:t>
                        </m:r>
                      </m:e>
                      <m:sub>
                        <m:r>
                          <a:rPr lang="en-GB" sz="2000" b="1" i="1" dirty="0">
                            <a:latin typeface="Cambria Math" panose="02040503050406030204" pitchFamily="18" charset="0"/>
                          </a:rPr>
                          <m:t>𝒙</m:t>
                        </m:r>
                      </m:sub>
                    </m:sSub>
                    <m:r>
                      <a:rPr lang="en-GB" sz="2000" b="1" i="1" dirty="0">
                        <a:latin typeface="Cambria Math" panose="02040503050406030204" pitchFamily="18" charset="0"/>
                      </a:rPr>
                      <m:t> </m:t>
                    </m:r>
                  </m:oMath>
                </a14:m>
                <a:r>
                  <a:rPr lang="en-GB" sz="2000" b="1" dirty="0"/>
                  <a:t>direction in the horizontal phase space</a:t>
                </a:r>
              </a:p>
              <a:p>
                <a:pPr marL="285750" indent="-285750">
                  <a:buFont typeface="Arial" panose="020B0604020202020204" pitchFamily="34" charset="0"/>
                  <a:buChar char="•"/>
                </a:pPr>
                <a:r>
                  <a:rPr lang="en-GB" sz="2000" b="1" dirty="0"/>
                  <a:t>Filtered back-projection algorithm recovers transverse momenta </a:t>
                </a:r>
                <a14:m>
                  <m:oMath xmlns:m="http://schemas.openxmlformats.org/officeDocument/2006/math">
                    <m:r>
                      <a:rPr lang="en-GB" sz="2000" b="1" i="1" dirty="0">
                        <a:latin typeface="Cambria Math" panose="02040503050406030204" pitchFamily="18" charset="0"/>
                      </a:rPr>
                      <m:t>𝒙</m:t>
                    </m:r>
                    <m:r>
                      <a:rPr lang="en-GB" sz="2000" b="1" i="1" dirty="0">
                        <a:latin typeface="Cambria Math" panose="02040503050406030204" pitchFamily="18" charset="0"/>
                      </a:rPr>
                      <m:t>’,</m:t>
                    </m:r>
                    <m:r>
                      <a:rPr lang="en-GB" sz="2000" b="1" i="1" dirty="0">
                        <a:latin typeface="Cambria Math" panose="02040503050406030204" pitchFamily="18" charset="0"/>
                      </a:rPr>
                      <m:t>𝒚</m:t>
                    </m:r>
                    <m:r>
                      <a:rPr lang="en-GB" sz="2000" b="1" i="1" dirty="0">
                        <a:latin typeface="Cambria Math" panose="02040503050406030204" pitchFamily="18" charset="0"/>
                      </a:rPr>
                      <m:t>’</m:t>
                    </m:r>
                  </m:oMath>
                </a14:m>
                <a:endParaRPr lang="en-GB" sz="2000" b="1" dirty="0"/>
              </a:p>
            </p:txBody>
          </p:sp>
        </mc:Choice>
        <mc:Fallback xmlns="">
          <p:sp>
            <p:nvSpPr>
              <p:cNvPr id="29" name="CasellaDiTesto 28">
                <a:extLst>
                  <a:ext uri="{FF2B5EF4-FFF2-40B4-BE49-F238E27FC236}">
                    <a16:creationId xmlns:a16="http://schemas.microsoft.com/office/drawing/2014/main" id="{A4DB74CC-253A-7162-3102-EE603A1572BA}"/>
                  </a:ext>
                </a:extLst>
              </p:cNvPr>
              <p:cNvSpPr txBox="1">
                <a:spLocks noRot="1" noChangeAspect="1" noMove="1" noResize="1" noEditPoints="1" noAdjustHandles="1" noChangeArrowheads="1" noChangeShapeType="1" noTextEdit="1"/>
              </p:cNvSpPr>
              <p:nvPr/>
            </p:nvSpPr>
            <p:spPr>
              <a:xfrm>
                <a:off x="779166" y="3472995"/>
                <a:ext cx="9136714" cy="732060"/>
              </a:xfrm>
              <a:prstGeom prst="rect">
                <a:avLst/>
              </a:prstGeom>
              <a:blipFill>
                <a:blip r:embed="rId8"/>
                <a:stretch>
                  <a:fillRect l="-600" t="-4167" b="-14167"/>
                </a:stretch>
              </a:blipFill>
            </p:spPr>
            <p:txBody>
              <a:bodyPr/>
              <a:lstStyle/>
              <a:p>
                <a:r>
                  <a:rPr lang="en-GB">
                    <a:noFill/>
                  </a:rPr>
                  <a:t> </a:t>
                </a:r>
              </a:p>
            </p:txBody>
          </p:sp>
        </mc:Fallback>
      </mc:AlternateContent>
    </p:spTree>
    <p:extLst>
      <p:ext uri="{BB962C8B-B14F-4D97-AF65-F5344CB8AC3E}">
        <p14:creationId xmlns:p14="http://schemas.microsoft.com/office/powerpoint/2010/main" val="338833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85A9F-C2D7-0D71-9082-75E8B5E80B7E}"/>
              </a:ext>
            </a:extLst>
          </p:cNvPr>
          <p:cNvSpPr>
            <a:spLocks noGrp="1"/>
          </p:cNvSpPr>
          <p:nvPr>
            <p:ph type="title"/>
          </p:nvPr>
        </p:nvSpPr>
        <p:spPr/>
        <p:txBody>
          <a:bodyPr/>
          <a:lstStyle/>
          <a:p>
            <a:r>
              <a:rPr lang="it-IT" dirty="0"/>
              <a:t>5D </a:t>
            </a:r>
            <a:r>
              <a:rPr lang="it-IT" dirty="0" err="1"/>
              <a:t>Reconstruction</a:t>
            </a:r>
            <a:r>
              <a:rPr lang="it-IT" dirty="0"/>
              <a:t>: </a:t>
            </a:r>
            <a:r>
              <a:rPr lang="it-IT" dirty="0" err="1"/>
              <a:t>Beamline</a:t>
            </a:r>
            <a:r>
              <a:rPr lang="it-IT" dirty="0"/>
              <a:t> layout</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FAD4EB6-9DAB-5141-62BE-A273FA827E5B}"/>
                  </a:ext>
                </a:extLst>
              </p:cNvPr>
              <p:cNvSpPr txBox="1"/>
              <p:nvPr/>
            </p:nvSpPr>
            <p:spPr>
              <a:xfrm>
                <a:off x="221355" y="3473530"/>
                <a:ext cx="7246178"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Quadrupoles off after the TDS</a:t>
                </a:r>
                <a14:m>
                  <m:oMath xmlns:m="http://schemas.openxmlformats.org/officeDocument/2006/math">
                    <m:r>
                      <a:rPr lang="en-US" sz="2000">
                        <a:latin typeface="Cambria Math" panose="02040503050406030204" pitchFamily="18" charset="0"/>
                      </a:rPr>
                      <m:t> </m:t>
                    </m:r>
                    <m:r>
                      <a:rPr lang="en-US" sz="2000" i="1">
                        <a:latin typeface="Cambria Math" panose="02040503050406030204" pitchFamily="18" charset="0"/>
                      </a:rPr>
                      <m:t>⇒</m:t>
                    </m:r>
                  </m:oMath>
                </a14:m>
                <a:r>
                  <a:rPr lang="en-US" sz="2000" dirty="0"/>
                  <a:t> Resolution depending on the </a:t>
                </a:r>
                <a:r>
                  <a:rPr lang="en-US" sz="2000" b="1" dirty="0">
                    <a:solidFill>
                      <a:srgbClr val="0070C0"/>
                    </a:solidFill>
                  </a:rPr>
                  <a:t>TDS-screen distance</a:t>
                </a:r>
                <a:r>
                  <a:rPr lang="en-US" sz="2000" dirty="0"/>
                  <a:t>, </a:t>
                </a:r>
                <a:r>
                  <a:rPr lang="en-US" sz="2000" b="1" dirty="0">
                    <a:solidFill>
                      <a:srgbClr val="0070C0"/>
                    </a:solidFill>
                  </a:rPr>
                  <a:t>TDS parameters</a:t>
                </a:r>
                <a:r>
                  <a:rPr lang="en-US" sz="2000" dirty="0"/>
                  <a:t>, and </a:t>
                </a:r>
                <a:r>
                  <a:rPr lang="en-US" sz="2000" b="1" dirty="0" err="1">
                    <a:solidFill>
                      <a:srgbClr val="0070C0"/>
                    </a:solidFill>
                  </a:rPr>
                  <a:t>unstreaked</a:t>
                </a:r>
                <a:r>
                  <a:rPr lang="en-US" sz="2000" b="1" dirty="0">
                    <a:solidFill>
                      <a:srgbClr val="0070C0"/>
                    </a:solidFill>
                  </a:rPr>
                  <a:t> beam transverse size</a:t>
                </a:r>
                <a:r>
                  <a:rPr lang="en-US" sz="2000" dirty="0"/>
                  <a:t> at the screen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System of 3 Phase Shifters needed for polarization selection and opposite kick compensation</a:t>
                </a:r>
              </a:p>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r>
                  <a:rPr lang="en-GB" sz="2000" dirty="0"/>
                  <a:t>The measurement has been done in </a:t>
                </a:r>
                <a:r>
                  <a:rPr lang="en-GB" sz="2000" b="1" dirty="0">
                    <a:solidFill>
                      <a:srgbClr val="0070C0"/>
                    </a:solidFill>
                  </a:rPr>
                  <a:t>two settings</a:t>
                </a:r>
                <a:r>
                  <a:rPr lang="en-GB" sz="2000" dirty="0"/>
                  <a:t>: a </a:t>
                </a:r>
                <a:r>
                  <a:rPr lang="en-GB" sz="2000" b="1" dirty="0"/>
                  <a:t>short bunch (</a:t>
                </a:r>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rPr>
                          <m:t>𝝈</m:t>
                        </m:r>
                      </m:e>
                      <m:sub>
                        <m:r>
                          <a:rPr lang="it-IT" sz="2000" b="1" i="1">
                            <a:latin typeface="Cambria Math" panose="02040503050406030204" pitchFamily="18" charset="0"/>
                          </a:rPr>
                          <m:t>𝒕</m:t>
                        </m:r>
                      </m:sub>
                    </m:sSub>
                    <m:r>
                      <a:rPr lang="it-IT" sz="2000" b="1" i="1">
                        <a:latin typeface="Cambria Math" panose="02040503050406030204" pitchFamily="18" charset="0"/>
                      </a:rPr>
                      <m:t>∼</m:t>
                    </m:r>
                    <m:r>
                      <a:rPr lang="it-IT" sz="2000" b="1" i="1">
                        <a:latin typeface="Cambria Math" panose="02040503050406030204" pitchFamily="18" charset="0"/>
                      </a:rPr>
                      <m:t>𝟏𝟗</m:t>
                    </m:r>
                    <m:r>
                      <a:rPr lang="it-IT" sz="2000" b="1" i="1">
                        <a:latin typeface="Cambria Math" panose="02040503050406030204" pitchFamily="18" charset="0"/>
                      </a:rPr>
                      <m:t> </m:t>
                    </m:r>
                    <m:r>
                      <a:rPr lang="it-IT" sz="2000" b="1" i="1">
                        <a:latin typeface="Cambria Math" panose="02040503050406030204" pitchFamily="18" charset="0"/>
                      </a:rPr>
                      <m:t>𝒇𝒔</m:t>
                    </m:r>
                  </m:oMath>
                </a14:m>
                <a:r>
                  <a:rPr lang="en-GB" sz="2000" b="1" dirty="0"/>
                  <a:t>) </a:t>
                </a:r>
                <a:r>
                  <a:rPr lang="en-GB" sz="2000" dirty="0"/>
                  <a:t>and a </a:t>
                </a:r>
                <a:r>
                  <a:rPr lang="en-GB" sz="2000" b="1" dirty="0"/>
                  <a:t>less compressed (</a:t>
                </a:r>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rPr>
                          <m:t>𝝈</m:t>
                        </m:r>
                      </m:e>
                      <m:sub>
                        <m:r>
                          <a:rPr lang="it-IT" sz="2000" b="1" i="1">
                            <a:latin typeface="Cambria Math" panose="02040503050406030204" pitchFamily="18" charset="0"/>
                          </a:rPr>
                          <m:t>𝒕</m:t>
                        </m:r>
                      </m:sub>
                    </m:sSub>
                    <m:r>
                      <a:rPr lang="it-IT" sz="2000" b="1" i="1">
                        <a:latin typeface="Cambria Math" panose="02040503050406030204" pitchFamily="18" charset="0"/>
                      </a:rPr>
                      <m:t>∼</m:t>
                    </m:r>
                    <m:r>
                      <a:rPr lang="it-IT" sz="2000" b="1" i="1">
                        <a:latin typeface="Cambria Math" panose="02040503050406030204" pitchFamily="18" charset="0"/>
                      </a:rPr>
                      <m:t>𝟒𝟎</m:t>
                    </m:r>
                    <m:r>
                      <a:rPr lang="it-IT" sz="2000" b="1" i="1">
                        <a:latin typeface="Cambria Math" panose="02040503050406030204" pitchFamily="18" charset="0"/>
                      </a:rPr>
                      <m:t> </m:t>
                    </m:r>
                    <m:r>
                      <a:rPr lang="it-IT" sz="2000" b="1" i="1">
                        <a:latin typeface="Cambria Math" panose="02040503050406030204" pitchFamily="18" charset="0"/>
                      </a:rPr>
                      <m:t>𝒇𝒔</m:t>
                    </m:r>
                  </m:oMath>
                </a14:m>
                <a:r>
                  <a:rPr lang="en-GB" sz="2000" b="1" dirty="0"/>
                  <a:t>) </a:t>
                </a:r>
                <a:r>
                  <a:rPr lang="en-GB" sz="2000" dirty="0"/>
                  <a:t>to </a:t>
                </a:r>
                <a:r>
                  <a:rPr lang="en-GB" sz="2000" b="1" dirty="0"/>
                  <a:t>mitigate collective effects </a:t>
                </a:r>
                <a:r>
                  <a:rPr lang="en-GB" sz="2000" dirty="0"/>
                  <a:t>in the compressor and </a:t>
                </a:r>
                <a:r>
                  <a:rPr lang="en-GB" sz="2000" b="1" dirty="0"/>
                  <a:t>reduce the beam tilt</a:t>
                </a:r>
                <a:endParaRPr lang="en-GB" sz="2000" dirty="0"/>
              </a:p>
            </p:txBody>
          </p:sp>
        </mc:Choice>
        <mc:Fallback>
          <p:sp>
            <p:nvSpPr>
              <p:cNvPr id="32" name="TextBox 31">
                <a:extLst>
                  <a:ext uri="{FF2B5EF4-FFF2-40B4-BE49-F238E27FC236}">
                    <a16:creationId xmlns:a16="http://schemas.microsoft.com/office/drawing/2014/main" id="{EFAD4EB6-9DAB-5141-62BE-A273FA827E5B}"/>
                  </a:ext>
                </a:extLst>
              </p:cNvPr>
              <p:cNvSpPr txBox="1">
                <a:spLocks noRot="1" noChangeAspect="1" noMove="1" noResize="1" noEditPoints="1" noAdjustHandles="1" noChangeArrowheads="1" noChangeShapeType="1" noTextEdit="1"/>
              </p:cNvSpPr>
              <p:nvPr/>
            </p:nvSpPr>
            <p:spPr>
              <a:xfrm>
                <a:off x="221355" y="3473530"/>
                <a:ext cx="7246178" cy="3170099"/>
              </a:xfrm>
              <a:prstGeom prst="rect">
                <a:avLst/>
              </a:prstGeom>
              <a:blipFill>
                <a:blip r:embed="rId3"/>
                <a:stretch>
                  <a:fillRect l="-757" t="-1154" r="-336" b="-2500"/>
                </a:stretch>
              </a:blipFill>
            </p:spPr>
            <p:txBody>
              <a:bodyPr/>
              <a:lstStyle/>
              <a:p>
                <a:r>
                  <a:rPr lang="en-GB">
                    <a:noFill/>
                  </a:rPr>
                  <a:t> </a:t>
                </a:r>
              </a:p>
            </p:txBody>
          </p:sp>
        </mc:Fallback>
      </mc:AlternateContent>
      <p:cxnSp>
        <p:nvCxnSpPr>
          <p:cNvPr id="14" name="Straight Connector 4">
            <a:extLst>
              <a:ext uri="{FF2B5EF4-FFF2-40B4-BE49-F238E27FC236}">
                <a16:creationId xmlns:a16="http://schemas.microsoft.com/office/drawing/2014/main" id="{AF3D39FF-DF9E-189C-CFEC-7C8246D61EE8}"/>
              </a:ext>
            </a:extLst>
          </p:cNvPr>
          <p:cNvCxnSpPr>
            <a:cxnSpLocks/>
          </p:cNvCxnSpPr>
          <p:nvPr/>
        </p:nvCxnSpPr>
        <p:spPr>
          <a:xfrm>
            <a:off x="1672262" y="2236707"/>
            <a:ext cx="8871635"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Rectangle 5">
            <a:extLst>
              <a:ext uri="{FF2B5EF4-FFF2-40B4-BE49-F238E27FC236}">
                <a16:creationId xmlns:a16="http://schemas.microsoft.com/office/drawing/2014/main" id="{E79ADD6A-C1A5-504E-E7B9-2E1A091D3625}"/>
              </a:ext>
            </a:extLst>
          </p:cNvPr>
          <p:cNvSpPr/>
          <p:nvPr/>
        </p:nvSpPr>
        <p:spPr>
          <a:xfrm>
            <a:off x="2429053" y="2027233"/>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8" name="Rectangle 6">
            <a:extLst>
              <a:ext uri="{FF2B5EF4-FFF2-40B4-BE49-F238E27FC236}">
                <a16:creationId xmlns:a16="http://schemas.microsoft.com/office/drawing/2014/main" id="{0B709EF0-595F-A7A7-2EEA-09C6C85AC99D}"/>
              </a:ext>
            </a:extLst>
          </p:cNvPr>
          <p:cNvSpPr/>
          <p:nvPr/>
        </p:nvSpPr>
        <p:spPr>
          <a:xfrm>
            <a:off x="2692411" y="2033070"/>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9" name="Rectangle 7">
            <a:extLst>
              <a:ext uri="{FF2B5EF4-FFF2-40B4-BE49-F238E27FC236}">
                <a16:creationId xmlns:a16="http://schemas.microsoft.com/office/drawing/2014/main" id="{D9CDCD1D-410A-0526-2BA0-18273FDF52D5}"/>
              </a:ext>
            </a:extLst>
          </p:cNvPr>
          <p:cNvSpPr/>
          <p:nvPr/>
        </p:nvSpPr>
        <p:spPr>
          <a:xfrm>
            <a:off x="2981464" y="2032627"/>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0" name="Rectangle 8">
            <a:extLst>
              <a:ext uri="{FF2B5EF4-FFF2-40B4-BE49-F238E27FC236}">
                <a16:creationId xmlns:a16="http://schemas.microsoft.com/office/drawing/2014/main" id="{2960C476-76D8-FE20-A265-72286B26DE3B}"/>
              </a:ext>
            </a:extLst>
          </p:cNvPr>
          <p:cNvSpPr/>
          <p:nvPr/>
        </p:nvSpPr>
        <p:spPr>
          <a:xfrm>
            <a:off x="3265972" y="2029358"/>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1" name="Rectangle 9">
            <a:extLst>
              <a:ext uri="{FF2B5EF4-FFF2-40B4-BE49-F238E27FC236}">
                <a16:creationId xmlns:a16="http://schemas.microsoft.com/office/drawing/2014/main" id="{5104C9C4-FD73-A102-D386-DE34DCAB8222}"/>
              </a:ext>
            </a:extLst>
          </p:cNvPr>
          <p:cNvSpPr/>
          <p:nvPr/>
        </p:nvSpPr>
        <p:spPr>
          <a:xfrm>
            <a:off x="3559135" y="2017387"/>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7" name="Rectangle 22">
            <a:extLst>
              <a:ext uri="{FF2B5EF4-FFF2-40B4-BE49-F238E27FC236}">
                <a16:creationId xmlns:a16="http://schemas.microsoft.com/office/drawing/2014/main" id="{FD616E6F-129A-B36F-A97B-DE5E35611D1D}"/>
              </a:ext>
            </a:extLst>
          </p:cNvPr>
          <p:cNvSpPr/>
          <p:nvPr/>
        </p:nvSpPr>
        <p:spPr>
          <a:xfrm>
            <a:off x="10543896" y="1960810"/>
            <a:ext cx="50298" cy="531524"/>
          </a:xfrm>
          <a:prstGeom prst="rect">
            <a:avLst/>
          </a:prstGeom>
          <a:solidFill>
            <a:srgbClr val="FFFF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Box 24">
            <a:extLst>
              <a:ext uri="{FF2B5EF4-FFF2-40B4-BE49-F238E27FC236}">
                <a16:creationId xmlns:a16="http://schemas.microsoft.com/office/drawing/2014/main" id="{6584C77B-079A-655A-4BB5-C274DE136CD9}"/>
              </a:ext>
            </a:extLst>
          </p:cNvPr>
          <p:cNvSpPr txBox="1"/>
          <p:nvPr/>
        </p:nvSpPr>
        <p:spPr>
          <a:xfrm>
            <a:off x="4726423" y="2348392"/>
            <a:ext cx="792779" cy="307777"/>
          </a:xfrm>
          <a:prstGeom prst="rect">
            <a:avLst/>
          </a:prstGeom>
          <a:noFill/>
        </p:spPr>
        <p:txBody>
          <a:bodyPr wrap="square" rtlCol="0">
            <a:spAutoFit/>
          </a:bodyPr>
          <a:lstStyle/>
          <a:p>
            <a:r>
              <a:rPr lang="en-US" sz="1400" b="1" dirty="0"/>
              <a:t>TDS 1</a:t>
            </a:r>
            <a:endParaRPr lang="de-CH" sz="1400" b="1" dirty="0"/>
          </a:p>
        </p:txBody>
      </p:sp>
      <p:sp>
        <p:nvSpPr>
          <p:cNvPr id="30" name="TextBox 25">
            <a:extLst>
              <a:ext uri="{FF2B5EF4-FFF2-40B4-BE49-F238E27FC236}">
                <a16:creationId xmlns:a16="http://schemas.microsoft.com/office/drawing/2014/main" id="{142459AF-E325-8874-D673-B439955CE84F}"/>
              </a:ext>
            </a:extLst>
          </p:cNvPr>
          <p:cNvSpPr txBox="1"/>
          <p:nvPr/>
        </p:nvSpPr>
        <p:spPr>
          <a:xfrm>
            <a:off x="6425343" y="2348392"/>
            <a:ext cx="705699" cy="307777"/>
          </a:xfrm>
          <a:prstGeom prst="rect">
            <a:avLst/>
          </a:prstGeom>
          <a:noFill/>
        </p:spPr>
        <p:txBody>
          <a:bodyPr wrap="square" rtlCol="0">
            <a:spAutoFit/>
          </a:bodyPr>
          <a:lstStyle/>
          <a:p>
            <a:r>
              <a:rPr lang="en-US" sz="1400" b="1" dirty="0"/>
              <a:t>TDS 2</a:t>
            </a:r>
            <a:endParaRPr lang="de-CH" sz="1400" b="1" dirty="0"/>
          </a:p>
        </p:txBody>
      </p:sp>
      <p:sp>
        <p:nvSpPr>
          <p:cNvPr id="5" name="Rectangle 3">
            <a:extLst>
              <a:ext uri="{FF2B5EF4-FFF2-40B4-BE49-F238E27FC236}">
                <a16:creationId xmlns:a16="http://schemas.microsoft.com/office/drawing/2014/main" id="{54164296-CDCE-3539-97B1-10B2C60344FC}"/>
              </a:ext>
            </a:extLst>
          </p:cNvPr>
          <p:cNvSpPr/>
          <p:nvPr/>
        </p:nvSpPr>
        <p:spPr>
          <a:xfrm>
            <a:off x="2145389" y="2029359"/>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35" name="Rettangolo 34">
            <a:extLst>
              <a:ext uri="{FF2B5EF4-FFF2-40B4-BE49-F238E27FC236}">
                <a16:creationId xmlns:a16="http://schemas.microsoft.com/office/drawing/2014/main" id="{8FBA72EF-2F5F-C7D8-8772-AB5BC5E6D24A}"/>
              </a:ext>
            </a:extLst>
          </p:cNvPr>
          <p:cNvSpPr/>
          <p:nvPr/>
        </p:nvSpPr>
        <p:spPr>
          <a:xfrm>
            <a:off x="5448667" y="1614654"/>
            <a:ext cx="390348" cy="96774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4">
            <a:extLst>
              <a:ext uri="{FF2B5EF4-FFF2-40B4-BE49-F238E27FC236}">
                <a16:creationId xmlns:a16="http://schemas.microsoft.com/office/drawing/2014/main" id="{E24529EC-198B-58E4-1E4B-4C39A0998CFB}"/>
              </a:ext>
            </a:extLst>
          </p:cNvPr>
          <p:cNvSpPr/>
          <p:nvPr/>
        </p:nvSpPr>
        <p:spPr>
          <a:xfrm>
            <a:off x="4234684" y="2083560"/>
            <a:ext cx="1549525" cy="30629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ttangolo 35">
            <a:extLst>
              <a:ext uri="{FF2B5EF4-FFF2-40B4-BE49-F238E27FC236}">
                <a16:creationId xmlns:a16="http://schemas.microsoft.com/office/drawing/2014/main" id="{CF83B3E6-F43A-DBEC-2C0E-1DE0DF06B979}"/>
              </a:ext>
            </a:extLst>
          </p:cNvPr>
          <p:cNvSpPr/>
          <p:nvPr/>
        </p:nvSpPr>
        <p:spPr>
          <a:xfrm>
            <a:off x="7193910" y="1614654"/>
            <a:ext cx="390348" cy="96774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Connettore diritto 38">
            <a:extLst>
              <a:ext uri="{FF2B5EF4-FFF2-40B4-BE49-F238E27FC236}">
                <a16:creationId xmlns:a16="http://schemas.microsoft.com/office/drawing/2014/main" id="{C25EFF36-1156-E5A5-E398-68B346B2F704}"/>
              </a:ext>
            </a:extLst>
          </p:cNvPr>
          <p:cNvCxnSpPr>
            <a:cxnSpLocks/>
          </p:cNvCxnSpPr>
          <p:nvPr/>
        </p:nvCxnSpPr>
        <p:spPr>
          <a:xfrm>
            <a:off x="5448668" y="1538454"/>
            <a:ext cx="174524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E5A6197A-E068-24F9-6B0D-46E08875A3A3}"/>
              </a:ext>
            </a:extLst>
          </p:cNvPr>
          <p:cNvCxnSpPr>
            <a:cxnSpLocks/>
          </p:cNvCxnSpPr>
          <p:nvPr/>
        </p:nvCxnSpPr>
        <p:spPr>
          <a:xfrm flipV="1">
            <a:off x="5448667" y="1538454"/>
            <a:ext cx="0" cy="312420"/>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Connettore diritto 43">
            <a:extLst>
              <a:ext uri="{FF2B5EF4-FFF2-40B4-BE49-F238E27FC236}">
                <a16:creationId xmlns:a16="http://schemas.microsoft.com/office/drawing/2014/main" id="{CBC811B1-F677-E3CD-B4AB-05C9A991A171}"/>
              </a:ext>
            </a:extLst>
          </p:cNvPr>
          <p:cNvCxnSpPr>
            <a:cxnSpLocks/>
          </p:cNvCxnSpPr>
          <p:nvPr/>
        </p:nvCxnSpPr>
        <p:spPr>
          <a:xfrm flipV="1">
            <a:off x="7193910" y="1538454"/>
            <a:ext cx="0" cy="312420"/>
          </a:xfrm>
          <a:prstGeom prst="line">
            <a:avLst/>
          </a:prstGeom>
          <a:ln w="12700"/>
        </p:spPr>
        <p:style>
          <a:lnRef idx="1">
            <a:schemeClr val="dk1"/>
          </a:lnRef>
          <a:fillRef idx="0">
            <a:schemeClr val="dk1"/>
          </a:fillRef>
          <a:effectRef idx="0">
            <a:schemeClr val="dk1"/>
          </a:effectRef>
          <a:fontRef idx="minor">
            <a:schemeClr val="tx1"/>
          </a:fontRef>
        </p:style>
      </p:cxnSp>
      <p:sp>
        <p:nvSpPr>
          <p:cNvPr id="45" name="Ovale 44">
            <a:extLst>
              <a:ext uri="{FF2B5EF4-FFF2-40B4-BE49-F238E27FC236}">
                <a16:creationId xmlns:a16="http://schemas.microsoft.com/office/drawing/2014/main" id="{DC2F3BC7-1C4B-A3A8-7ACD-25FFF21819A7}"/>
              </a:ext>
            </a:extLst>
          </p:cNvPr>
          <p:cNvSpPr/>
          <p:nvPr/>
        </p:nvSpPr>
        <p:spPr>
          <a:xfrm>
            <a:off x="6721208" y="1454635"/>
            <a:ext cx="144779" cy="160017"/>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e 45">
            <a:extLst>
              <a:ext uri="{FF2B5EF4-FFF2-40B4-BE49-F238E27FC236}">
                <a16:creationId xmlns:a16="http://schemas.microsoft.com/office/drawing/2014/main" id="{7B6A3453-3D43-35C2-4FCF-8DE07E4F046C}"/>
              </a:ext>
            </a:extLst>
          </p:cNvPr>
          <p:cNvSpPr/>
          <p:nvPr/>
        </p:nvSpPr>
        <p:spPr>
          <a:xfrm>
            <a:off x="5372468" y="1675250"/>
            <a:ext cx="144779" cy="160017"/>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e 46">
            <a:extLst>
              <a:ext uri="{FF2B5EF4-FFF2-40B4-BE49-F238E27FC236}">
                <a16:creationId xmlns:a16="http://schemas.microsoft.com/office/drawing/2014/main" id="{5F37994A-B79D-56CB-5AB5-F10B25675074}"/>
              </a:ext>
            </a:extLst>
          </p:cNvPr>
          <p:cNvSpPr/>
          <p:nvPr/>
        </p:nvSpPr>
        <p:spPr>
          <a:xfrm>
            <a:off x="7121520" y="1675250"/>
            <a:ext cx="144779" cy="160017"/>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Connettore diritto 47">
            <a:extLst>
              <a:ext uri="{FF2B5EF4-FFF2-40B4-BE49-F238E27FC236}">
                <a16:creationId xmlns:a16="http://schemas.microsoft.com/office/drawing/2014/main" id="{11EE1200-6EC3-0D7E-7B98-5A0E28364D87}"/>
              </a:ext>
            </a:extLst>
          </p:cNvPr>
          <p:cNvCxnSpPr>
            <a:cxnSpLocks/>
          </p:cNvCxnSpPr>
          <p:nvPr/>
        </p:nvCxnSpPr>
        <p:spPr>
          <a:xfrm flipV="1">
            <a:off x="5836388" y="1237462"/>
            <a:ext cx="0" cy="29718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1" name="Connettore 2 50">
            <a:extLst>
              <a:ext uri="{FF2B5EF4-FFF2-40B4-BE49-F238E27FC236}">
                <a16:creationId xmlns:a16="http://schemas.microsoft.com/office/drawing/2014/main" id="{6460B836-C54E-C6C7-174A-328F316B6150}"/>
              </a:ext>
            </a:extLst>
          </p:cNvPr>
          <p:cNvCxnSpPr>
            <a:cxnSpLocks/>
          </p:cNvCxnSpPr>
          <p:nvPr/>
        </p:nvCxnSpPr>
        <p:spPr>
          <a:xfrm flipV="1">
            <a:off x="5309169" y="1637047"/>
            <a:ext cx="271374" cy="220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Connettore 2 51">
            <a:extLst>
              <a:ext uri="{FF2B5EF4-FFF2-40B4-BE49-F238E27FC236}">
                <a16:creationId xmlns:a16="http://schemas.microsoft.com/office/drawing/2014/main" id="{DFBB9DDA-3652-97B0-8E0B-2362D56E2A20}"/>
              </a:ext>
            </a:extLst>
          </p:cNvPr>
          <p:cNvCxnSpPr>
            <a:cxnSpLocks/>
          </p:cNvCxnSpPr>
          <p:nvPr/>
        </p:nvCxnSpPr>
        <p:spPr>
          <a:xfrm flipV="1">
            <a:off x="6674439" y="1403516"/>
            <a:ext cx="271374" cy="220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nettore 2 52">
            <a:extLst>
              <a:ext uri="{FF2B5EF4-FFF2-40B4-BE49-F238E27FC236}">
                <a16:creationId xmlns:a16="http://schemas.microsoft.com/office/drawing/2014/main" id="{B6566FDD-8E42-FD3D-4B36-82CA2005E336}"/>
              </a:ext>
            </a:extLst>
          </p:cNvPr>
          <p:cNvCxnSpPr>
            <a:cxnSpLocks/>
          </p:cNvCxnSpPr>
          <p:nvPr/>
        </p:nvCxnSpPr>
        <p:spPr>
          <a:xfrm flipV="1">
            <a:off x="7064786" y="1631983"/>
            <a:ext cx="271374" cy="220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CasellaDiTesto 53">
            <a:extLst>
              <a:ext uri="{FF2B5EF4-FFF2-40B4-BE49-F238E27FC236}">
                <a16:creationId xmlns:a16="http://schemas.microsoft.com/office/drawing/2014/main" id="{BDA48BD5-FAF1-882A-E3B4-3D5B5DD52821}"/>
              </a:ext>
            </a:extLst>
          </p:cNvPr>
          <p:cNvSpPr txBox="1"/>
          <p:nvPr/>
        </p:nvSpPr>
        <p:spPr>
          <a:xfrm>
            <a:off x="4909746" y="1614652"/>
            <a:ext cx="476433" cy="307777"/>
          </a:xfrm>
          <a:prstGeom prst="rect">
            <a:avLst/>
          </a:prstGeom>
          <a:noFill/>
        </p:spPr>
        <p:txBody>
          <a:bodyPr wrap="square" rtlCol="0">
            <a:spAutoFit/>
          </a:bodyPr>
          <a:lstStyle/>
          <a:p>
            <a:r>
              <a:rPr lang="it-IT" sz="1400" dirty="0"/>
              <a:t>PS1</a:t>
            </a:r>
            <a:endParaRPr lang="en-GB" sz="1400" dirty="0"/>
          </a:p>
        </p:txBody>
      </p:sp>
      <p:sp>
        <p:nvSpPr>
          <p:cNvPr id="55" name="CasellaDiTesto 54">
            <a:extLst>
              <a:ext uri="{FF2B5EF4-FFF2-40B4-BE49-F238E27FC236}">
                <a16:creationId xmlns:a16="http://schemas.microsoft.com/office/drawing/2014/main" id="{ED90462B-3FCD-F4EB-F332-8B0BA9F3B55E}"/>
              </a:ext>
            </a:extLst>
          </p:cNvPr>
          <p:cNvSpPr txBox="1"/>
          <p:nvPr/>
        </p:nvSpPr>
        <p:spPr>
          <a:xfrm>
            <a:off x="6681282" y="1615399"/>
            <a:ext cx="476433" cy="307777"/>
          </a:xfrm>
          <a:prstGeom prst="rect">
            <a:avLst/>
          </a:prstGeom>
          <a:noFill/>
        </p:spPr>
        <p:txBody>
          <a:bodyPr wrap="square" rtlCol="0">
            <a:spAutoFit/>
          </a:bodyPr>
          <a:lstStyle/>
          <a:p>
            <a:r>
              <a:rPr lang="it-IT" sz="1400" dirty="0"/>
              <a:t>PS2</a:t>
            </a:r>
            <a:endParaRPr lang="en-GB" sz="1400" dirty="0"/>
          </a:p>
        </p:txBody>
      </p:sp>
      <p:sp>
        <p:nvSpPr>
          <p:cNvPr id="56" name="CasellaDiTesto 55">
            <a:extLst>
              <a:ext uri="{FF2B5EF4-FFF2-40B4-BE49-F238E27FC236}">
                <a16:creationId xmlns:a16="http://schemas.microsoft.com/office/drawing/2014/main" id="{D2A7E07F-8160-CEE4-952D-C52B883E916F}"/>
              </a:ext>
            </a:extLst>
          </p:cNvPr>
          <p:cNvSpPr txBox="1"/>
          <p:nvPr/>
        </p:nvSpPr>
        <p:spPr>
          <a:xfrm>
            <a:off x="6555380" y="1144952"/>
            <a:ext cx="476433" cy="307777"/>
          </a:xfrm>
          <a:prstGeom prst="rect">
            <a:avLst/>
          </a:prstGeom>
          <a:noFill/>
        </p:spPr>
        <p:txBody>
          <a:bodyPr wrap="square" rtlCol="0">
            <a:spAutoFit/>
          </a:bodyPr>
          <a:lstStyle/>
          <a:p>
            <a:r>
              <a:rPr lang="it-IT" sz="1400" dirty="0"/>
              <a:t>PS3</a:t>
            </a:r>
            <a:endParaRPr lang="en-GB" sz="1400" dirty="0"/>
          </a:p>
        </p:txBody>
      </p:sp>
      <p:sp>
        <p:nvSpPr>
          <p:cNvPr id="24" name="Rectangle 15">
            <a:extLst>
              <a:ext uri="{FF2B5EF4-FFF2-40B4-BE49-F238E27FC236}">
                <a16:creationId xmlns:a16="http://schemas.microsoft.com/office/drawing/2014/main" id="{48B83410-D100-6DB8-96E4-CCA796B9127C}"/>
              </a:ext>
            </a:extLst>
          </p:cNvPr>
          <p:cNvSpPr/>
          <p:nvPr/>
        </p:nvSpPr>
        <p:spPr>
          <a:xfrm>
            <a:off x="5968140" y="2083560"/>
            <a:ext cx="1549525" cy="30629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mc:AlternateContent xmlns:mc="http://schemas.openxmlformats.org/markup-compatibility/2006">
        <mc:Choice xmlns:a14="http://schemas.microsoft.com/office/drawing/2010/main" Requires="a14">
          <p:graphicFrame>
            <p:nvGraphicFramePr>
              <p:cNvPr id="3" name="Tabella 2">
                <a:extLst>
                  <a:ext uri="{FF2B5EF4-FFF2-40B4-BE49-F238E27FC236}">
                    <a16:creationId xmlns:a16="http://schemas.microsoft.com/office/drawing/2014/main" id="{16B5F2F5-CA94-6476-19A7-7EA424C27DBE}"/>
                  </a:ext>
                </a:extLst>
              </p:cNvPr>
              <p:cNvGraphicFramePr>
                <a:graphicFrameLocks noGrp="1"/>
              </p:cNvGraphicFramePr>
              <p:nvPr>
                <p:extLst>
                  <p:ext uri="{D42A27DB-BD31-4B8C-83A1-F6EECF244321}">
                    <p14:modId xmlns:p14="http://schemas.microsoft.com/office/powerpoint/2010/main" val="2202937710"/>
                  </p:ext>
                </p:extLst>
              </p:nvPr>
            </p:nvGraphicFramePr>
            <p:xfrm>
              <a:off x="7584258" y="3473530"/>
              <a:ext cx="3598083" cy="2773680"/>
            </p:xfrm>
            <a:graphic>
              <a:graphicData uri="http://schemas.openxmlformats.org/drawingml/2006/table">
                <a:tbl>
                  <a:tblPr firstRow="1" bandRow="1">
                    <a:tableStyleId>{5C22544A-7EE6-4342-B048-85BDC9FD1C3A}</a:tableStyleId>
                  </a:tblPr>
                  <a:tblGrid>
                    <a:gridCol w="2132735">
                      <a:extLst>
                        <a:ext uri="{9D8B030D-6E8A-4147-A177-3AD203B41FA5}">
                          <a16:colId xmlns:a16="http://schemas.microsoft.com/office/drawing/2014/main" val="2649432521"/>
                        </a:ext>
                      </a:extLst>
                    </a:gridCol>
                    <a:gridCol w="1465348">
                      <a:extLst>
                        <a:ext uri="{9D8B030D-6E8A-4147-A177-3AD203B41FA5}">
                          <a16:colId xmlns:a16="http://schemas.microsoft.com/office/drawing/2014/main" val="990831666"/>
                        </a:ext>
                      </a:extLst>
                    </a:gridCol>
                  </a:tblGrid>
                  <a:tr h="313428">
                    <a:tc gridSpan="2">
                      <a:txBody>
                        <a:bodyPr/>
                        <a:lstStyle/>
                        <a:p>
                          <a:pPr algn="r"/>
                          <a14:m>
                            <m:oMathPara xmlns:m="http://schemas.openxmlformats.org/officeDocument/2006/math">
                              <m:oMathParaPr>
                                <m:jc m:val="centerGroup"/>
                              </m:oMathParaPr>
                              <m:oMath xmlns:m="http://schemas.openxmlformats.org/officeDocument/2006/math">
                                <m:r>
                                  <a:rPr lang="it-IT" sz="2000" b="1" i="1" dirty="0" smtClean="0">
                                    <a:latin typeface="Cambria Math" panose="02040503050406030204" pitchFamily="18" charset="0"/>
                                  </a:rPr>
                                  <m:t>𝑩𝒆𝒂𝒎</m:t>
                                </m:r>
                                <m:r>
                                  <a:rPr lang="it-IT" sz="2000" b="1" i="1" dirty="0" smtClean="0">
                                    <a:latin typeface="Cambria Math" panose="02040503050406030204" pitchFamily="18" charset="0"/>
                                  </a:rPr>
                                  <m:t> </m:t>
                                </m:r>
                                <m:r>
                                  <a:rPr lang="it-IT" sz="2000" b="1" i="1" dirty="0" smtClean="0">
                                    <a:latin typeface="Cambria Math" panose="02040503050406030204" pitchFamily="18" charset="0"/>
                                  </a:rPr>
                                  <m:t>𝒂𝒏𝒅</m:t>
                                </m:r>
                                <m:r>
                                  <a:rPr lang="it-IT" sz="2000" b="1" i="1" dirty="0" smtClean="0">
                                    <a:latin typeface="Cambria Math" panose="02040503050406030204" pitchFamily="18" charset="0"/>
                                  </a:rPr>
                                  <m:t> </m:t>
                                </m:r>
                                <m:r>
                                  <a:rPr lang="it-IT" sz="2000" b="1" i="1" dirty="0" smtClean="0">
                                    <a:latin typeface="Cambria Math" panose="02040503050406030204" pitchFamily="18" charset="0"/>
                                  </a:rPr>
                                  <m:t>𝑻𝑫𝑺</m:t>
                                </m:r>
                                <m:r>
                                  <a:rPr lang="it-IT" sz="2000" b="1" i="1" dirty="0" smtClean="0">
                                    <a:latin typeface="Cambria Math" panose="02040503050406030204" pitchFamily="18" charset="0"/>
                                  </a:rPr>
                                  <m:t> </m:t>
                                </m:r>
                                <m:r>
                                  <a:rPr lang="it-IT" sz="2000" b="1" i="1" dirty="0" smtClean="0">
                                    <a:latin typeface="Cambria Math" panose="02040503050406030204" pitchFamily="18" charset="0"/>
                                  </a:rPr>
                                  <m:t>𝒑𝒂𝒓𝒂𝒎𝒆𝒕𝒆𝒓𝒔</m:t>
                                </m:r>
                              </m:oMath>
                            </m:oMathPara>
                          </a14:m>
                          <a:endParaRPr lang="en-GB" sz="2000" b="1" dirty="0"/>
                        </a:p>
                      </a:txBody>
                      <a:tcPr/>
                    </a:tc>
                    <a:tc hMerge="1">
                      <a:txBody>
                        <a:bodyPr/>
                        <a:lstStyle/>
                        <a:p>
                          <a:endParaRPr lang="en-GB" dirty="0"/>
                        </a:p>
                      </a:txBody>
                      <a:tcPr/>
                    </a:tc>
                    <a:extLst>
                      <a:ext uri="{0D108BD9-81ED-4DB2-BD59-A6C34878D82A}">
                        <a16:rowId xmlns:a16="http://schemas.microsoft.com/office/drawing/2014/main" val="3135780785"/>
                      </a:ext>
                    </a:extLst>
                  </a:tr>
                  <a:tr h="313428">
                    <a:tc>
                      <a:txBody>
                        <a:bodyPr/>
                        <a:lstStyle/>
                        <a:p>
                          <a:pPr/>
                          <a14:m>
                            <m:oMathPara xmlns:m="http://schemas.openxmlformats.org/officeDocument/2006/math">
                              <m:oMathParaPr>
                                <m:jc m:val="centerGroup"/>
                              </m:oMathParaPr>
                              <m:oMath xmlns:m="http://schemas.openxmlformats.org/officeDocument/2006/math">
                                <m:r>
                                  <a:rPr lang="it-IT" sz="2000" i="1" dirty="0" smtClean="0">
                                    <a:latin typeface="Cambria Math" panose="02040503050406030204" pitchFamily="18" charset="0"/>
                                  </a:rPr>
                                  <m:t>𝐶h𝑎𝑟𝑔𝑒</m:t>
                                </m:r>
                              </m:oMath>
                            </m:oMathPara>
                          </a14:m>
                          <a:endParaRPr lang="en-GB" sz="2000" dirty="0"/>
                        </a:p>
                      </a:txBody>
                      <a:tcPr/>
                    </a:tc>
                    <a:tc>
                      <a:txBody>
                        <a:bodyPr/>
                        <a:lstStyle/>
                        <a:p>
                          <a:pPr algn="ctr"/>
                          <a14:m>
                            <m:oMathPara xmlns:m="http://schemas.openxmlformats.org/officeDocument/2006/math">
                              <m:oMathParaPr>
                                <m:jc m:val="centerGroup"/>
                              </m:oMathParaPr>
                              <m:oMath xmlns:m="http://schemas.openxmlformats.org/officeDocument/2006/math">
                                <m:r>
                                  <a:rPr lang="it-IT" sz="2000" i="1" dirty="0" smtClean="0">
                                    <a:latin typeface="Cambria Math" panose="02040503050406030204" pitchFamily="18" charset="0"/>
                                  </a:rPr>
                                  <m:t>200</m:t>
                                </m:r>
                                <m:r>
                                  <a:rPr lang="it-IT" sz="2000" b="0" i="1" dirty="0" smtClean="0">
                                    <a:latin typeface="Cambria Math" panose="02040503050406030204" pitchFamily="18" charset="0"/>
                                  </a:rPr>
                                  <m:t> </m:t>
                                </m:r>
                                <m:r>
                                  <a:rPr lang="it-IT" sz="2000" i="1" dirty="0" err="1" smtClean="0">
                                    <a:latin typeface="Cambria Math" panose="02040503050406030204" pitchFamily="18" charset="0"/>
                                  </a:rPr>
                                  <m:t>𝑝𝐶</m:t>
                                </m:r>
                              </m:oMath>
                            </m:oMathPara>
                          </a14:m>
                          <a:endParaRPr lang="en-GB" sz="2000" dirty="0"/>
                        </a:p>
                      </a:txBody>
                      <a:tcPr/>
                    </a:tc>
                    <a:extLst>
                      <a:ext uri="{0D108BD9-81ED-4DB2-BD59-A6C34878D82A}">
                        <a16:rowId xmlns:a16="http://schemas.microsoft.com/office/drawing/2014/main" val="1453676460"/>
                      </a:ext>
                    </a:extLst>
                  </a:tr>
                  <a:tr h="313428">
                    <a:tc>
                      <a:txBody>
                        <a:bodyPr/>
                        <a:lstStyle/>
                        <a:p>
                          <a:pPr/>
                          <a14:m>
                            <m:oMathPara xmlns:m="http://schemas.openxmlformats.org/officeDocument/2006/math">
                              <m:oMathParaPr>
                                <m:jc m:val="centerGroup"/>
                              </m:oMathParaPr>
                              <m:oMath xmlns:m="http://schemas.openxmlformats.org/officeDocument/2006/math">
                                <m:r>
                                  <a:rPr lang="it-IT" sz="2000" i="1" dirty="0" smtClean="0">
                                    <a:latin typeface="Cambria Math" panose="02040503050406030204" pitchFamily="18" charset="0"/>
                                  </a:rPr>
                                  <m:t>𝐸𝑛𝑒𝑟𝑔𝑦</m:t>
                                </m:r>
                              </m:oMath>
                            </m:oMathPara>
                          </a14:m>
                          <a:endParaRPr lang="en-GB" sz="2000" dirty="0"/>
                        </a:p>
                      </a:txBody>
                      <a:tcPr/>
                    </a:tc>
                    <a:tc>
                      <a:txBody>
                        <a:bodyPr/>
                        <a:lstStyle/>
                        <a:p>
                          <a:pPr algn="ctr"/>
                          <a14:m>
                            <m:oMath xmlns:m="http://schemas.openxmlformats.org/officeDocument/2006/math">
                              <m:r>
                                <a:rPr lang="it-IT" sz="2000" i="1" dirty="0" smtClean="0">
                                  <a:latin typeface="Cambria Math" panose="02040503050406030204" pitchFamily="18" charset="0"/>
                                </a:rPr>
                                <m:t>3</m:t>
                              </m:r>
                              <m:r>
                                <a:rPr lang="it-IT" sz="2000" b="0" i="1" dirty="0" smtClean="0">
                                  <a:latin typeface="Cambria Math" panose="02040503050406030204" pitchFamily="18" charset="0"/>
                                </a:rPr>
                                <m:t>.4</m:t>
                              </m:r>
                            </m:oMath>
                          </a14:m>
                          <a:r>
                            <a:rPr lang="en-GB" sz="2000" dirty="0"/>
                            <a:t>  G</a:t>
                          </a:r>
                          <a14:m>
                            <m:oMath xmlns:m="http://schemas.openxmlformats.org/officeDocument/2006/math">
                              <m:r>
                                <a:rPr lang="it-IT" sz="2000" i="1" dirty="0" smtClean="0">
                                  <a:latin typeface="Cambria Math" panose="02040503050406030204" pitchFamily="18" charset="0"/>
                                </a:rPr>
                                <m:t>𝑒𝑉</m:t>
                              </m:r>
                            </m:oMath>
                          </a14:m>
                          <a:endParaRPr lang="en-GB" sz="2000" dirty="0"/>
                        </a:p>
                      </a:txBody>
                      <a:tcPr/>
                    </a:tc>
                    <a:extLst>
                      <a:ext uri="{0D108BD9-81ED-4DB2-BD59-A6C34878D82A}">
                        <a16:rowId xmlns:a16="http://schemas.microsoft.com/office/drawing/2014/main" val="305861574"/>
                      </a:ext>
                    </a:extLst>
                  </a:tr>
                  <a:tr h="313428">
                    <a:tc>
                      <a:txBody>
                        <a:bodyPr/>
                        <a:lstStyle/>
                        <a:p>
                          <a:pPr/>
                          <a14:m>
                            <m:oMathPara xmlns:m="http://schemas.openxmlformats.org/officeDocument/2006/math">
                              <m:oMathParaPr>
                                <m:jc m:val="centerGroup"/>
                              </m:oMathParaPr>
                              <m:oMath xmlns:m="http://schemas.openxmlformats.org/officeDocument/2006/math">
                                <m:r>
                                  <a:rPr lang="it-IT" sz="2000" i="1" dirty="0" smtClean="0">
                                    <a:latin typeface="Cambria Math" panose="02040503050406030204" pitchFamily="18" charset="0"/>
                                  </a:rPr>
                                  <m:t>𝑇𝐷𝑆</m:t>
                                </m:r>
                                <m:r>
                                  <a:rPr lang="it-IT" sz="2000" i="1" dirty="0" smtClean="0">
                                    <a:latin typeface="Cambria Math" panose="02040503050406030204" pitchFamily="18" charset="0"/>
                                  </a:rPr>
                                  <m:t> </m:t>
                                </m:r>
                                <m:r>
                                  <a:rPr lang="it-IT" sz="2000" b="0" i="1" dirty="0" smtClean="0">
                                    <a:latin typeface="Cambria Math" panose="02040503050406030204" pitchFamily="18" charset="0"/>
                                  </a:rPr>
                                  <m:t>𝑙</m:t>
                                </m:r>
                                <m:r>
                                  <a:rPr lang="it-IT" sz="2000" i="1" dirty="0" err="1" smtClean="0">
                                    <a:latin typeface="Cambria Math" panose="02040503050406030204" pitchFamily="18" charset="0"/>
                                  </a:rPr>
                                  <m:t>𝑒𝑛𝑔𝑡h</m:t>
                                </m:r>
                              </m:oMath>
                            </m:oMathPara>
                          </a14:m>
                          <a:endParaRPr lang="en-GB" sz="2000" dirty="0"/>
                        </a:p>
                      </a:txBody>
                      <a:tcPr/>
                    </a:tc>
                    <a:tc>
                      <a:txBody>
                        <a:bodyPr/>
                        <a:lstStyle/>
                        <a:p>
                          <a:pPr algn="ctr"/>
                          <a14:m>
                            <m:oMath xmlns:m="http://schemas.openxmlformats.org/officeDocument/2006/math">
                              <m:r>
                                <a:rPr lang="it-IT" sz="2000" i="1" dirty="0" smtClean="0">
                                  <a:latin typeface="Cambria Math" panose="02040503050406030204" pitchFamily="18" charset="0"/>
                                </a:rPr>
                                <m:t>1.2</m:t>
                              </m:r>
                            </m:oMath>
                          </a14:m>
                          <a:r>
                            <a:rPr lang="en-GB" sz="2000" dirty="0"/>
                            <a:t>  </a:t>
                          </a:r>
                          <a14:m>
                            <m:oMath xmlns:m="http://schemas.openxmlformats.org/officeDocument/2006/math">
                              <m:r>
                                <a:rPr lang="it-IT" sz="2000" i="1" dirty="0" smtClean="0">
                                  <a:latin typeface="Cambria Math" panose="02040503050406030204" pitchFamily="18" charset="0"/>
                                </a:rPr>
                                <m:t>𝑚</m:t>
                              </m:r>
                            </m:oMath>
                          </a14:m>
                          <a:endParaRPr lang="en-GB" sz="2000" dirty="0"/>
                        </a:p>
                      </a:txBody>
                      <a:tcPr/>
                    </a:tc>
                    <a:extLst>
                      <a:ext uri="{0D108BD9-81ED-4DB2-BD59-A6C34878D82A}">
                        <a16:rowId xmlns:a16="http://schemas.microsoft.com/office/drawing/2014/main" val="1298146839"/>
                      </a:ext>
                    </a:extLst>
                  </a:tr>
                  <a:tr h="313428">
                    <a:tc>
                      <a:txBody>
                        <a:bodyPr/>
                        <a:lstStyle/>
                        <a:p>
                          <a:pPr/>
                          <a14:m>
                            <m:oMathPara xmlns:m="http://schemas.openxmlformats.org/officeDocument/2006/math">
                              <m:oMathParaPr>
                                <m:jc m:val="centerGroup"/>
                              </m:oMathParaPr>
                              <m:oMath xmlns:m="http://schemas.openxmlformats.org/officeDocument/2006/math">
                                <m:r>
                                  <a:rPr lang="it-IT" sz="2000" b="0" i="1" dirty="0" smtClean="0">
                                    <a:latin typeface="Cambria Math" panose="02040503050406030204" pitchFamily="18" charset="0"/>
                                  </a:rPr>
                                  <m:t>𝐾𝑙𝑦𝑠𝑡𝑟𝑜𝑛</m:t>
                                </m:r>
                                <m:r>
                                  <a:rPr lang="it-IT" sz="2000" b="0" i="1" dirty="0" smtClean="0">
                                    <a:latin typeface="Cambria Math" panose="02040503050406030204" pitchFamily="18" charset="0"/>
                                  </a:rPr>
                                  <m:t> </m:t>
                                </m:r>
                                <m:r>
                                  <a:rPr lang="it-IT" sz="2000" b="0" i="1" dirty="0" smtClean="0">
                                    <a:latin typeface="Cambria Math" panose="02040503050406030204" pitchFamily="18" charset="0"/>
                                  </a:rPr>
                                  <m:t>𝑝𝑜𝑤𝑒𝑟</m:t>
                                </m:r>
                              </m:oMath>
                            </m:oMathPara>
                          </a14:m>
                          <a:endParaRPr lang="en-GB" sz="2000" dirty="0"/>
                        </a:p>
                      </a:txBody>
                      <a:tcPr/>
                    </a:tc>
                    <a:tc>
                      <a:txBody>
                        <a:bodyP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28 </m:t>
                                </m:r>
                                <m:r>
                                  <a:rPr lang="it-IT" sz="2000" b="0" i="1" smtClean="0">
                                    <a:latin typeface="Cambria Math" panose="02040503050406030204" pitchFamily="18" charset="0"/>
                                  </a:rPr>
                                  <m:t>𝑀𝑊</m:t>
                                </m:r>
                              </m:oMath>
                            </m:oMathPara>
                          </a14:m>
                          <a:endParaRPr lang="en-GB" sz="2000" dirty="0"/>
                        </a:p>
                      </a:txBody>
                      <a:tcPr/>
                    </a:tc>
                    <a:extLst>
                      <a:ext uri="{0D108BD9-81ED-4DB2-BD59-A6C34878D82A}">
                        <a16:rowId xmlns:a16="http://schemas.microsoft.com/office/drawing/2014/main" val="1535660830"/>
                      </a:ext>
                    </a:extLst>
                  </a:tr>
                  <a:tr h="313428">
                    <a:tc>
                      <a:txBody>
                        <a:bodyPr/>
                        <a:lstStyle/>
                        <a:p>
                          <a:pPr/>
                          <a14:m>
                            <m:oMathPara xmlns:m="http://schemas.openxmlformats.org/officeDocument/2006/math">
                              <m:oMathParaPr>
                                <m:jc m:val="centerGroup"/>
                              </m:oMathParaPr>
                              <m:oMath xmlns:m="http://schemas.openxmlformats.org/officeDocument/2006/math">
                                <m:r>
                                  <a:rPr lang="it-IT" sz="2000" b="0" i="1" dirty="0" smtClean="0">
                                    <a:latin typeface="Cambria Math" panose="02040503050406030204" pitchFamily="18" charset="0"/>
                                  </a:rPr>
                                  <m:t>𝑇𝐷𝑆</m:t>
                                </m:r>
                                <m:r>
                                  <a:rPr lang="it-IT" sz="2000" b="0" i="1" dirty="0" smtClean="0">
                                    <a:latin typeface="Cambria Math" panose="02040503050406030204" pitchFamily="18" charset="0"/>
                                  </a:rPr>
                                  <m:t> </m:t>
                                </m:r>
                                <m:r>
                                  <a:rPr lang="it-IT" sz="2000" i="1" dirty="0" smtClean="0">
                                    <a:latin typeface="Cambria Math" panose="02040503050406030204" pitchFamily="18" charset="0"/>
                                  </a:rPr>
                                  <m:t>𝑉𝑜𝑙𝑡𝑎𝑔𝑒</m:t>
                                </m:r>
                              </m:oMath>
                            </m:oMathPara>
                          </a14:m>
                          <a:endParaRPr lang="en-GB" sz="2000" dirty="0"/>
                        </a:p>
                      </a:txBody>
                      <a:tcPr/>
                    </a:tc>
                    <a:tc>
                      <a:txBody>
                        <a:bodyPr/>
                        <a:lstStyle/>
                        <a:p>
                          <a:pPr algn="ctr"/>
                          <a14:m>
                            <m:oMath xmlns:m="http://schemas.openxmlformats.org/officeDocument/2006/math">
                              <m:r>
                                <a:rPr lang="it-IT" sz="2000" i="1" dirty="0" smtClean="0">
                                  <a:latin typeface="Cambria Math" panose="02040503050406030204" pitchFamily="18" charset="0"/>
                                </a:rPr>
                                <m:t>70</m:t>
                              </m:r>
                              <m:r>
                                <a:rPr lang="it-IT" sz="2000" b="0" i="1" dirty="0" smtClean="0">
                                  <a:latin typeface="Cambria Math" panose="02040503050406030204" pitchFamily="18" charset="0"/>
                                </a:rPr>
                                <m:t> </m:t>
                              </m:r>
                            </m:oMath>
                          </a14:m>
                          <a:r>
                            <a:rPr lang="en-GB" sz="2000" dirty="0"/>
                            <a:t> </a:t>
                          </a:r>
                          <a14:m>
                            <m:oMath xmlns:m="http://schemas.openxmlformats.org/officeDocument/2006/math">
                              <m:r>
                                <a:rPr lang="it-IT" sz="2000" i="1" dirty="0" smtClean="0">
                                  <a:latin typeface="Cambria Math" panose="02040503050406030204" pitchFamily="18" charset="0"/>
                                </a:rPr>
                                <m:t>𝑀𝑉</m:t>
                              </m:r>
                            </m:oMath>
                          </a14:m>
                          <a:endParaRPr lang="en-GB" sz="2000" dirty="0"/>
                        </a:p>
                      </a:txBody>
                      <a:tcPr/>
                    </a:tc>
                    <a:extLst>
                      <a:ext uri="{0D108BD9-81ED-4DB2-BD59-A6C34878D82A}">
                        <a16:rowId xmlns:a16="http://schemas.microsoft.com/office/drawing/2014/main" val="1923491982"/>
                      </a:ext>
                    </a:extLst>
                  </a:tr>
                  <a:tr h="313428">
                    <a:tc>
                      <a:txBody>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𝑇𝐷𝑆</m:t>
                                </m:r>
                                <m:r>
                                  <a:rPr lang="it-IT" sz="2000" b="0" i="1" smtClean="0">
                                    <a:latin typeface="Cambria Math" panose="02040503050406030204" pitchFamily="18" charset="0"/>
                                  </a:rPr>
                                  <m:t> </m:t>
                                </m:r>
                                <m:r>
                                  <a:rPr lang="it-IT" sz="2000" b="0" i="1" smtClean="0">
                                    <a:latin typeface="Cambria Math" panose="02040503050406030204" pitchFamily="18" charset="0"/>
                                  </a:rPr>
                                  <m:t>𝑐𝑎𝑙𝑖𝑏𝑟𝑎𝑡𝑖𝑜𝑛</m:t>
                                </m:r>
                              </m:oMath>
                            </m:oMathPara>
                          </a14:m>
                          <a:endParaRPr lang="en-GB" sz="2000" dirty="0"/>
                        </a:p>
                      </a:txBody>
                      <a:tcPr/>
                    </a:tc>
                    <a:tc>
                      <a:txBody>
                        <a:bodyP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16.5 </m:t>
                                </m:r>
                                <m:r>
                                  <a:rPr lang="it-IT" sz="2000" b="0" i="1" smtClean="0">
                                    <a:latin typeface="Cambria Math" panose="02040503050406030204" pitchFamily="18" charset="0"/>
                                  </a:rPr>
                                  <m:t>𝜇</m:t>
                                </m:r>
                                <m:r>
                                  <a:rPr lang="it-IT" sz="2000" b="0" i="1" smtClean="0">
                                    <a:latin typeface="Cambria Math" panose="02040503050406030204" pitchFamily="18" charset="0"/>
                                  </a:rPr>
                                  <m:t>𝑚</m:t>
                                </m:r>
                                <m:r>
                                  <a:rPr lang="it-IT" sz="2000" b="0" i="1" smtClean="0">
                                    <a:latin typeface="Cambria Math" panose="02040503050406030204" pitchFamily="18" charset="0"/>
                                  </a:rPr>
                                  <m:t>/</m:t>
                                </m:r>
                                <m:r>
                                  <a:rPr lang="it-IT" sz="2000" b="0" i="1" smtClean="0">
                                    <a:latin typeface="Cambria Math" panose="02040503050406030204" pitchFamily="18" charset="0"/>
                                  </a:rPr>
                                  <m:t>𝑓𝑠</m:t>
                                </m:r>
                              </m:oMath>
                            </m:oMathPara>
                          </a14:m>
                          <a:endParaRPr lang="en-GB" sz="2000" dirty="0"/>
                        </a:p>
                      </a:txBody>
                      <a:tcPr/>
                    </a:tc>
                    <a:extLst>
                      <a:ext uri="{0D108BD9-81ED-4DB2-BD59-A6C34878D82A}">
                        <a16:rowId xmlns:a16="http://schemas.microsoft.com/office/drawing/2014/main" val="578608036"/>
                      </a:ext>
                    </a:extLst>
                  </a:tr>
                </a:tbl>
              </a:graphicData>
            </a:graphic>
          </p:graphicFrame>
        </mc:Choice>
        <mc:Fallback>
          <p:graphicFrame>
            <p:nvGraphicFramePr>
              <p:cNvPr id="3" name="Tabella 2">
                <a:extLst>
                  <a:ext uri="{FF2B5EF4-FFF2-40B4-BE49-F238E27FC236}">
                    <a16:creationId xmlns:a16="http://schemas.microsoft.com/office/drawing/2014/main" id="{16B5F2F5-CA94-6476-19A7-7EA424C27DBE}"/>
                  </a:ext>
                </a:extLst>
              </p:cNvPr>
              <p:cNvGraphicFramePr>
                <a:graphicFrameLocks noGrp="1"/>
              </p:cNvGraphicFramePr>
              <p:nvPr>
                <p:extLst>
                  <p:ext uri="{D42A27DB-BD31-4B8C-83A1-F6EECF244321}">
                    <p14:modId xmlns:p14="http://schemas.microsoft.com/office/powerpoint/2010/main" val="2202937710"/>
                  </p:ext>
                </p:extLst>
              </p:nvPr>
            </p:nvGraphicFramePr>
            <p:xfrm>
              <a:off x="7584258" y="3473530"/>
              <a:ext cx="3598083" cy="2773680"/>
            </p:xfrm>
            <a:graphic>
              <a:graphicData uri="http://schemas.openxmlformats.org/drawingml/2006/table">
                <a:tbl>
                  <a:tblPr firstRow="1" bandRow="1">
                    <a:tableStyleId>{5C22544A-7EE6-4342-B048-85BDC9FD1C3A}</a:tableStyleId>
                  </a:tblPr>
                  <a:tblGrid>
                    <a:gridCol w="2132735">
                      <a:extLst>
                        <a:ext uri="{9D8B030D-6E8A-4147-A177-3AD203B41FA5}">
                          <a16:colId xmlns:a16="http://schemas.microsoft.com/office/drawing/2014/main" val="2649432521"/>
                        </a:ext>
                      </a:extLst>
                    </a:gridCol>
                    <a:gridCol w="1465348">
                      <a:extLst>
                        <a:ext uri="{9D8B030D-6E8A-4147-A177-3AD203B41FA5}">
                          <a16:colId xmlns:a16="http://schemas.microsoft.com/office/drawing/2014/main" val="990831666"/>
                        </a:ext>
                      </a:extLst>
                    </a:gridCol>
                  </a:tblGrid>
                  <a:tr h="396240">
                    <a:tc gridSpan="2">
                      <a:txBody>
                        <a:bodyPr/>
                        <a:lstStyle/>
                        <a:p>
                          <a:endParaRPr lang="en-US"/>
                        </a:p>
                      </a:txBody>
                      <a:tcPr>
                        <a:blipFill>
                          <a:blip r:embed="rId4"/>
                          <a:stretch>
                            <a:fillRect l="-169" t="-1538" r="-677" b="-616923"/>
                          </a:stretch>
                        </a:blipFill>
                      </a:tcPr>
                    </a:tc>
                    <a:tc hMerge="1">
                      <a:txBody>
                        <a:bodyPr/>
                        <a:lstStyle/>
                        <a:p>
                          <a:endParaRPr lang="en-GB" dirty="0"/>
                        </a:p>
                      </a:txBody>
                      <a:tcPr/>
                    </a:tc>
                    <a:extLst>
                      <a:ext uri="{0D108BD9-81ED-4DB2-BD59-A6C34878D82A}">
                        <a16:rowId xmlns:a16="http://schemas.microsoft.com/office/drawing/2014/main" val="3135780785"/>
                      </a:ext>
                    </a:extLst>
                  </a:tr>
                  <a:tr h="396240">
                    <a:tc>
                      <a:txBody>
                        <a:bodyPr/>
                        <a:lstStyle/>
                        <a:p>
                          <a:endParaRPr lang="en-US"/>
                        </a:p>
                      </a:txBody>
                      <a:tcPr>
                        <a:blipFill>
                          <a:blip r:embed="rId4"/>
                          <a:stretch>
                            <a:fillRect l="-286" t="-101538" r="-70000" b="-516923"/>
                          </a:stretch>
                        </a:blipFill>
                      </a:tcPr>
                    </a:tc>
                    <a:tc>
                      <a:txBody>
                        <a:bodyPr/>
                        <a:lstStyle/>
                        <a:p>
                          <a:endParaRPr lang="en-US"/>
                        </a:p>
                      </a:txBody>
                      <a:tcPr>
                        <a:blipFill>
                          <a:blip r:embed="rId4"/>
                          <a:stretch>
                            <a:fillRect l="-145643" t="-101538" r="-1660" b="-516923"/>
                          </a:stretch>
                        </a:blipFill>
                      </a:tcPr>
                    </a:tc>
                    <a:extLst>
                      <a:ext uri="{0D108BD9-81ED-4DB2-BD59-A6C34878D82A}">
                        <a16:rowId xmlns:a16="http://schemas.microsoft.com/office/drawing/2014/main" val="1453676460"/>
                      </a:ext>
                    </a:extLst>
                  </a:tr>
                  <a:tr h="396240">
                    <a:tc>
                      <a:txBody>
                        <a:bodyPr/>
                        <a:lstStyle/>
                        <a:p>
                          <a:endParaRPr lang="en-US"/>
                        </a:p>
                      </a:txBody>
                      <a:tcPr>
                        <a:blipFill>
                          <a:blip r:embed="rId4"/>
                          <a:stretch>
                            <a:fillRect l="-286" t="-201538" r="-70000" b="-416923"/>
                          </a:stretch>
                        </a:blipFill>
                      </a:tcPr>
                    </a:tc>
                    <a:tc>
                      <a:txBody>
                        <a:bodyPr/>
                        <a:lstStyle/>
                        <a:p>
                          <a:endParaRPr lang="en-US"/>
                        </a:p>
                      </a:txBody>
                      <a:tcPr>
                        <a:blipFill>
                          <a:blip r:embed="rId4"/>
                          <a:stretch>
                            <a:fillRect l="-145643" t="-201538" r="-1660" b="-416923"/>
                          </a:stretch>
                        </a:blipFill>
                      </a:tcPr>
                    </a:tc>
                    <a:extLst>
                      <a:ext uri="{0D108BD9-81ED-4DB2-BD59-A6C34878D82A}">
                        <a16:rowId xmlns:a16="http://schemas.microsoft.com/office/drawing/2014/main" val="305861574"/>
                      </a:ext>
                    </a:extLst>
                  </a:tr>
                  <a:tr h="396240">
                    <a:tc>
                      <a:txBody>
                        <a:bodyPr/>
                        <a:lstStyle/>
                        <a:p>
                          <a:endParaRPr lang="en-US"/>
                        </a:p>
                      </a:txBody>
                      <a:tcPr>
                        <a:blipFill>
                          <a:blip r:embed="rId4"/>
                          <a:stretch>
                            <a:fillRect l="-286" t="-296970" r="-70000" b="-310606"/>
                          </a:stretch>
                        </a:blipFill>
                      </a:tcPr>
                    </a:tc>
                    <a:tc>
                      <a:txBody>
                        <a:bodyPr/>
                        <a:lstStyle/>
                        <a:p>
                          <a:endParaRPr lang="en-US"/>
                        </a:p>
                      </a:txBody>
                      <a:tcPr>
                        <a:blipFill>
                          <a:blip r:embed="rId4"/>
                          <a:stretch>
                            <a:fillRect l="-145643" t="-296970" r="-1660" b="-310606"/>
                          </a:stretch>
                        </a:blipFill>
                      </a:tcPr>
                    </a:tc>
                    <a:extLst>
                      <a:ext uri="{0D108BD9-81ED-4DB2-BD59-A6C34878D82A}">
                        <a16:rowId xmlns:a16="http://schemas.microsoft.com/office/drawing/2014/main" val="1298146839"/>
                      </a:ext>
                    </a:extLst>
                  </a:tr>
                  <a:tr h="396240">
                    <a:tc>
                      <a:txBody>
                        <a:bodyPr/>
                        <a:lstStyle/>
                        <a:p>
                          <a:endParaRPr lang="en-US"/>
                        </a:p>
                      </a:txBody>
                      <a:tcPr>
                        <a:blipFill>
                          <a:blip r:embed="rId4"/>
                          <a:stretch>
                            <a:fillRect l="-286" t="-403077" r="-70000" b="-215385"/>
                          </a:stretch>
                        </a:blipFill>
                      </a:tcPr>
                    </a:tc>
                    <a:tc>
                      <a:txBody>
                        <a:bodyPr/>
                        <a:lstStyle/>
                        <a:p>
                          <a:endParaRPr lang="en-US"/>
                        </a:p>
                      </a:txBody>
                      <a:tcPr>
                        <a:blipFill>
                          <a:blip r:embed="rId4"/>
                          <a:stretch>
                            <a:fillRect l="-145643" t="-403077" r="-1660" b="-215385"/>
                          </a:stretch>
                        </a:blipFill>
                      </a:tcPr>
                    </a:tc>
                    <a:extLst>
                      <a:ext uri="{0D108BD9-81ED-4DB2-BD59-A6C34878D82A}">
                        <a16:rowId xmlns:a16="http://schemas.microsoft.com/office/drawing/2014/main" val="1535660830"/>
                      </a:ext>
                    </a:extLst>
                  </a:tr>
                  <a:tr h="396240">
                    <a:tc>
                      <a:txBody>
                        <a:bodyPr/>
                        <a:lstStyle/>
                        <a:p>
                          <a:endParaRPr lang="en-US"/>
                        </a:p>
                      </a:txBody>
                      <a:tcPr>
                        <a:blipFill>
                          <a:blip r:embed="rId4"/>
                          <a:stretch>
                            <a:fillRect l="-286" t="-503077" r="-70000" b="-115385"/>
                          </a:stretch>
                        </a:blipFill>
                      </a:tcPr>
                    </a:tc>
                    <a:tc>
                      <a:txBody>
                        <a:bodyPr/>
                        <a:lstStyle/>
                        <a:p>
                          <a:endParaRPr lang="en-US"/>
                        </a:p>
                      </a:txBody>
                      <a:tcPr>
                        <a:blipFill>
                          <a:blip r:embed="rId4"/>
                          <a:stretch>
                            <a:fillRect l="-145643" t="-503077" r="-1660" b="-115385"/>
                          </a:stretch>
                        </a:blipFill>
                      </a:tcPr>
                    </a:tc>
                    <a:extLst>
                      <a:ext uri="{0D108BD9-81ED-4DB2-BD59-A6C34878D82A}">
                        <a16:rowId xmlns:a16="http://schemas.microsoft.com/office/drawing/2014/main" val="1923491982"/>
                      </a:ext>
                    </a:extLst>
                  </a:tr>
                  <a:tr h="396240">
                    <a:tc>
                      <a:txBody>
                        <a:bodyPr/>
                        <a:lstStyle/>
                        <a:p>
                          <a:endParaRPr lang="en-US"/>
                        </a:p>
                      </a:txBody>
                      <a:tcPr>
                        <a:blipFill>
                          <a:blip r:embed="rId4"/>
                          <a:stretch>
                            <a:fillRect l="-286" t="-603077" r="-70000" b="-15385"/>
                          </a:stretch>
                        </a:blipFill>
                      </a:tcPr>
                    </a:tc>
                    <a:tc>
                      <a:txBody>
                        <a:bodyPr/>
                        <a:lstStyle/>
                        <a:p>
                          <a:endParaRPr lang="en-US"/>
                        </a:p>
                      </a:txBody>
                      <a:tcPr>
                        <a:blipFill>
                          <a:blip r:embed="rId4"/>
                          <a:stretch>
                            <a:fillRect l="-145643" t="-603077" r="-1660" b="-15385"/>
                          </a:stretch>
                        </a:blipFill>
                      </a:tcPr>
                    </a:tc>
                    <a:extLst>
                      <a:ext uri="{0D108BD9-81ED-4DB2-BD59-A6C34878D82A}">
                        <a16:rowId xmlns:a16="http://schemas.microsoft.com/office/drawing/2014/main" val="578608036"/>
                      </a:ext>
                    </a:extLst>
                  </a:tr>
                </a:tbl>
              </a:graphicData>
            </a:graphic>
          </p:graphicFrame>
        </mc:Fallback>
      </mc:AlternateContent>
      <p:sp>
        <p:nvSpPr>
          <p:cNvPr id="31" name="TextBox 19">
            <a:extLst>
              <a:ext uri="{FF2B5EF4-FFF2-40B4-BE49-F238E27FC236}">
                <a16:creationId xmlns:a16="http://schemas.microsoft.com/office/drawing/2014/main" id="{762CC818-15A8-11D7-CC66-A5C3E33EF6C8}"/>
              </a:ext>
            </a:extLst>
          </p:cNvPr>
          <p:cNvSpPr txBox="1"/>
          <p:nvPr/>
        </p:nvSpPr>
        <p:spPr>
          <a:xfrm>
            <a:off x="1524000" y="1355307"/>
            <a:ext cx="1773448" cy="307777"/>
          </a:xfrm>
          <a:prstGeom prst="rect">
            <a:avLst/>
          </a:prstGeom>
          <a:noFill/>
        </p:spPr>
        <p:txBody>
          <a:bodyPr wrap="square" rtlCol="0">
            <a:spAutoFit/>
          </a:bodyPr>
          <a:lstStyle/>
          <a:p>
            <a:r>
              <a:rPr lang="en-US" sz="1400" b="1" dirty="0"/>
              <a:t>Reconstruction Point</a:t>
            </a:r>
            <a:endParaRPr lang="de-CH" sz="1400" b="1" dirty="0"/>
          </a:p>
        </p:txBody>
      </p:sp>
      <p:cxnSp>
        <p:nvCxnSpPr>
          <p:cNvPr id="37" name="Straight Arrow Connector 24">
            <a:extLst>
              <a:ext uri="{FF2B5EF4-FFF2-40B4-BE49-F238E27FC236}">
                <a16:creationId xmlns:a16="http://schemas.microsoft.com/office/drawing/2014/main" id="{8FC180D6-574F-D999-71B6-0DFB6BBFBB97}"/>
              </a:ext>
            </a:extLst>
          </p:cNvPr>
          <p:cNvCxnSpPr>
            <a:cxnSpLocks/>
          </p:cNvCxnSpPr>
          <p:nvPr/>
        </p:nvCxnSpPr>
        <p:spPr>
          <a:xfrm>
            <a:off x="1677715" y="1651068"/>
            <a:ext cx="0" cy="4711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8" name="Rettangolo 37">
            <a:extLst>
              <a:ext uri="{FF2B5EF4-FFF2-40B4-BE49-F238E27FC236}">
                <a16:creationId xmlns:a16="http://schemas.microsoft.com/office/drawing/2014/main" id="{93ADDFEA-2E5B-7EAE-F0B5-361FD88DDE8F}"/>
              </a:ext>
            </a:extLst>
          </p:cNvPr>
          <p:cNvSpPr/>
          <p:nvPr/>
        </p:nvSpPr>
        <p:spPr>
          <a:xfrm>
            <a:off x="2055525" y="1935612"/>
            <a:ext cx="1671439" cy="597543"/>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e 39">
            <a:extLst>
              <a:ext uri="{FF2B5EF4-FFF2-40B4-BE49-F238E27FC236}">
                <a16:creationId xmlns:a16="http://schemas.microsoft.com/office/drawing/2014/main" id="{2FFEF04E-2388-A8E3-FC21-969F29CE7D0D}"/>
              </a:ext>
            </a:extLst>
          </p:cNvPr>
          <p:cNvSpPr/>
          <p:nvPr/>
        </p:nvSpPr>
        <p:spPr>
          <a:xfrm>
            <a:off x="1630487" y="2166098"/>
            <a:ext cx="111037" cy="11689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ttangolo 42">
            <a:extLst>
              <a:ext uri="{FF2B5EF4-FFF2-40B4-BE49-F238E27FC236}">
                <a16:creationId xmlns:a16="http://schemas.microsoft.com/office/drawing/2014/main" id="{A581FF74-714F-8DCB-8B2D-9A0109BE983D}"/>
              </a:ext>
            </a:extLst>
          </p:cNvPr>
          <p:cNvSpPr/>
          <p:nvPr/>
        </p:nvSpPr>
        <p:spPr>
          <a:xfrm>
            <a:off x="4744823" y="1178419"/>
            <a:ext cx="2940289" cy="79345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27">
            <a:extLst>
              <a:ext uri="{FF2B5EF4-FFF2-40B4-BE49-F238E27FC236}">
                <a16:creationId xmlns:a16="http://schemas.microsoft.com/office/drawing/2014/main" id="{F37EE443-09BB-8D7A-CCC8-9FB7AF1AD1C7}"/>
              </a:ext>
            </a:extLst>
          </p:cNvPr>
          <p:cNvSpPr txBox="1"/>
          <p:nvPr/>
        </p:nvSpPr>
        <p:spPr>
          <a:xfrm>
            <a:off x="7685111" y="938009"/>
            <a:ext cx="1972194" cy="523220"/>
          </a:xfrm>
          <a:prstGeom prst="rect">
            <a:avLst/>
          </a:prstGeom>
          <a:noFill/>
        </p:spPr>
        <p:txBody>
          <a:bodyPr wrap="square" rtlCol="0">
            <a:spAutoFit/>
          </a:bodyPr>
          <a:lstStyle/>
          <a:p>
            <a:r>
              <a:rPr lang="en-US" sz="1400" b="1" dirty="0"/>
              <a:t>Phase shifter system for polarization selection</a:t>
            </a:r>
            <a:endParaRPr lang="de-CH" sz="1400" b="1" dirty="0"/>
          </a:p>
        </p:txBody>
      </p:sp>
      <p:cxnSp>
        <p:nvCxnSpPr>
          <p:cNvPr id="50" name="Straight Arrow Connector 24">
            <a:extLst>
              <a:ext uri="{FF2B5EF4-FFF2-40B4-BE49-F238E27FC236}">
                <a16:creationId xmlns:a16="http://schemas.microsoft.com/office/drawing/2014/main" id="{D15BC8B4-5A95-267B-D8DA-BFDDD1DCA5EA}"/>
              </a:ext>
            </a:extLst>
          </p:cNvPr>
          <p:cNvCxnSpPr>
            <a:cxnSpLocks/>
          </p:cNvCxnSpPr>
          <p:nvPr/>
        </p:nvCxnSpPr>
        <p:spPr>
          <a:xfrm>
            <a:off x="10337756" y="1757423"/>
            <a:ext cx="139547" cy="3503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8" name="TextBox 19">
            <a:extLst>
              <a:ext uri="{FF2B5EF4-FFF2-40B4-BE49-F238E27FC236}">
                <a16:creationId xmlns:a16="http://schemas.microsoft.com/office/drawing/2014/main" id="{4F12A1B0-E098-5BEE-FF1F-5C969B8EDD58}"/>
              </a:ext>
            </a:extLst>
          </p:cNvPr>
          <p:cNvSpPr txBox="1"/>
          <p:nvPr/>
        </p:nvSpPr>
        <p:spPr>
          <a:xfrm>
            <a:off x="8910882" y="1481420"/>
            <a:ext cx="1773448" cy="307777"/>
          </a:xfrm>
          <a:prstGeom prst="rect">
            <a:avLst/>
          </a:prstGeom>
          <a:noFill/>
        </p:spPr>
        <p:txBody>
          <a:bodyPr wrap="square" rtlCol="0">
            <a:spAutoFit/>
          </a:bodyPr>
          <a:lstStyle/>
          <a:p>
            <a:r>
              <a:rPr lang="en-US" sz="1400" b="1" dirty="0"/>
              <a:t>Measurement Screen</a:t>
            </a:r>
            <a:endParaRPr lang="de-CH" sz="1400" b="1" dirty="0"/>
          </a:p>
        </p:txBody>
      </p:sp>
      <p:sp>
        <p:nvSpPr>
          <p:cNvPr id="6" name="TextBox 19">
            <a:extLst>
              <a:ext uri="{FF2B5EF4-FFF2-40B4-BE49-F238E27FC236}">
                <a16:creationId xmlns:a16="http://schemas.microsoft.com/office/drawing/2014/main" id="{C97AE06B-6614-9BB3-CB9E-AD76C925C71E}"/>
              </a:ext>
            </a:extLst>
          </p:cNvPr>
          <p:cNvSpPr txBox="1"/>
          <p:nvPr/>
        </p:nvSpPr>
        <p:spPr>
          <a:xfrm>
            <a:off x="221355" y="894242"/>
            <a:ext cx="4285535"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rgbClr val="0070C0"/>
                </a:solidFill>
              </a:rPr>
              <a:t>Athos 3-GeV Beamline at </a:t>
            </a:r>
            <a:r>
              <a:rPr lang="en-US" sz="2000" b="1" dirty="0" err="1">
                <a:solidFill>
                  <a:srgbClr val="0070C0"/>
                </a:solidFill>
              </a:rPr>
              <a:t>SwissFEL</a:t>
            </a:r>
            <a:endParaRPr lang="de-CH" sz="2000" b="1" dirty="0">
              <a:solidFill>
                <a:srgbClr val="0070C0"/>
              </a:solidFill>
            </a:endParaRPr>
          </a:p>
        </p:txBody>
      </p:sp>
      <p:sp>
        <p:nvSpPr>
          <p:cNvPr id="8" name="CasellaDiTesto 7">
            <a:extLst>
              <a:ext uri="{FF2B5EF4-FFF2-40B4-BE49-F238E27FC236}">
                <a16:creationId xmlns:a16="http://schemas.microsoft.com/office/drawing/2014/main" id="{07F7138D-6975-B702-A59B-C3A8D3675501}"/>
              </a:ext>
            </a:extLst>
          </p:cNvPr>
          <p:cNvSpPr txBox="1"/>
          <p:nvPr/>
        </p:nvSpPr>
        <p:spPr>
          <a:xfrm>
            <a:off x="1177223" y="2603459"/>
            <a:ext cx="3346346" cy="646331"/>
          </a:xfrm>
          <a:prstGeom prst="rect">
            <a:avLst/>
          </a:prstGeom>
          <a:noFill/>
          <a:ln>
            <a:solidFill>
              <a:srgbClr val="FF0000"/>
            </a:solidFill>
          </a:ln>
        </p:spPr>
        <p:txBody>
          <a:bodyPr wrap="square">
            <a:spAutoFit/>
          </a:bodyPr>
          <a:lstStyle/>
          <a:p>
            <a:r>
              <a:rPr lang="en-US" dirty="0"/>
              <a:t>Quadrupoles upstream to the TDS used for matching to the screen</a:t>
            </a:r>
          </a:p>
        </p:txBody>
      </p:sp>
    </p:spTree>
    <p:extLst>
      <p:ext uri="{BB962C8B-B14F-4D97-AF65-F5344CB8AC3E}">
        <p14:creationId xmlns:p14="http://schemas.microsoft.com/office/powerpoint/2010/main" val="114425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0AD3-01A1-AF22-B6AA-552420F11696}"/>
              </a:ext>
            </a:extLst>
          </p:cNvPr>
          <p:cNvSpPr>
            <a:spLocks noGrp="1"/>
          </p:cNvSpPr>
          <p:nvPr>
            <p:ph type="title"/>
          </p:nvPr>
        </p:nvSpPr>
        <p:spPr/>
        <p:txBody>
          <a:bodyPr/>
          <a:lstStyle/>
          <a:p>
            <a:r>
              <a:rPr lang="it-IT" dirty="0"/>
              <a:t>5D </a:t>
            </a:r>
            <a:r>
              <a:rPr lang="it-IT" dirty="0" err="1"/>
              <a:t>Reconstruction</a:t>
            </a:r>
            <a:r>
              <a:rPr lang="it-IT" dirty="0"/>
              <a:t>: </a:t>
            </a:r>
            <a:r>
              <a:rPr lang="it-IT" dirty="0" err="1"/>
              <a:t>Optics</a:t>
            </a:r>
            <a:r>
              <a:rPr lang="it-IT" dirty="0"/>
              <a:t> </a:t>
            </a:r>
            <a:r>
              <a:rPr lang="it-IT" dirty="0" err="1"/>
              <a:t>simulations</a:t>
            </a:r>
            <a:endParaRPr lang="de-CH" dirty="0"/>
          </a:p>
        </p:txBody>
      </p:sp>
      <p:cxnSp>
        <p:nvCxnSpPr>
          <p:cNvPr id="16" name="Straight Connector 4">
            <a:extLst>
              <a:ext uri="{FF2B5EF4-FFF2-40B4-BE49-F238E27FC236}">
                <a16:creationId xmlns:a16="http://schemas.microsoft.com/office/drawing/2014/main" id="{013FABB6-0DDE-4D67-2FA7-CF5839FD44B5}"/>
              </a:ext>
            </a:extLst>
          </p:cNvPr>
          <p:cNvCxnSpPr>
            <a:cxnSpLocks/>
          </p:cNvCxnSpPr>
          <p:nvPr/>
        </p:nvCxnSpPr>
        <p:spPr>
          <a:xfrm>
            <a:off x="1693480" y="2222923"/>
            <a:ext cx="8805041"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5">
            <a:extLst>
              <a:ext uri="{FF2B5EF4-FFF2-40B4-BE49-F238E27FC236}">
                <a16:creationId xmlns:a16="http://schemas.microsoft.com/office/drawing/2014/main" id="{F5CC06BF-34AE-C78E-D74D-696FA411F01D}"/>
              </a:ext>
            </a:extLst>
          </p:cNvPr>
          <p:cNvSpPr/>
          <p:nvPr/>
        </p:nvSpPr>
        <p:spPr>
          <a:xfrm>
            <a:off x="2450271" y="2013449"/>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4" name="Rectangle 6">
            <a:extLst>
              <a:ext uri="{FF2B5EF4-FFF2-40B4-BE49-F238E27FC236}">
                <a16:creationId xmlns:a16="http://schemas.microsoft.com/office/drawing/2014/main" id="{3CF3F9E0-EE0B-ACDA-68D7-A9CA365E27A9}"/>
              </a:ext>
            </a:extLst>
          </p:cNvPr>
          <p:cNvSpPr/>
          <p:nvPr/>
        </p:nvSpPr>
        <p:spPr>
          <a:xfrm>
            <a:off x="2713629" y="2019286"/>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6" name="Rectangle 7">
            <a:extLst>
              <a:ext uri="{FF2B5EF4-FFF2-40B4-BE49-F238E27FC236}">
                <a16:creationId xmlns:a16="http://schemas.microsoft.com/office/drawing/2014/main" id="{5C0FC355-D40D-E090-C134-082B8CAFF14D}"/>
              </a:ext>
            </a:extLst>
          </p:cNvPr>
          <p:cNvSpPr/>
          <p:nvPr/>
        </p:nvSpPr>
        <p:spPr>
          <a:xfrm>
            <a:off x="3002682" y="2018843"/>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7" name="Rectangle 8">
            <a:extLst>
              <a:ext uri="{FF2B5EF4-FFF2-40B4-BE49-F238E27FC236}">
                <a16:creationId xmlns:a16="http://schemas.microsoft.com/office/drawing/2014/main" id="{EB02CD0E-151C-9715-7508-A2CD82BD8845}"/>
              </a:ext>
            </a:extLst>
          </p:cNvPr>
          <p:cNvSpPr/>
          <p:nvPr/>
        </p:nvSpPr>
        <p:spPr>
          <a:xfrm>
            <a:off x="3287190" y="2015574"/>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8" name="Rectangle 9">
            <a:extLst>
              <a:ext uri="{FF2B5EF4-FFF2-40B4-BE49-F238E27FC236}">
                <a16:creationId xmlns:a16="http://schemas.microsoft.com/office/drawing/2014/main" id="{BA289B94-9FB8-CD6D-879C-D00DA777C45E}"/>
              </a:ext>
            </a:extLst>
          </p:cNvPr>
          <p:cNvSpPr/>
          <p:nvPr/>
        </p:nvSpPr>
        <p:spPr>
          <a:xfrm>
            <a:off x="3580353" y="2003603"/>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29" name="Rectangle 22">
            <a:extLst>
              <a:ext uri="{FF2B5EF4-FFF2-40B4-BE49-F238E27FC236}">
                <a16:creationId xmlns:a16="http://schemas.microsoft.com/office/drawing/2014/main" id="{BA62B37F-7BD2-3FCC-F31C-DB604D7C6C04}"/>
              </a:ext>
            </a:extLst>
          </p:cNvPr>
          <p:cNvSpPr/>
          <p:nvPr/>
        </p:nvSpPr>
        <p:spPr>
          <a:xfrm>
            <a:off x="10278338" y="1890953"/>
            <a:ext cx="286792" cy="597543"/>
          </a:xfrm>
          <a:prstGeom prst="rect">
            <a:avLst/>
          </a:prstGeom>
          <a:solidFill>
            <a:srgbClr val="FFFF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Box 24">
            <a:extLst>
              <a:ext uri="{FF2B5EF4-FFF2-40B4-BE49-F238E27FC236}">
                <a16:creationId xmlns:a16="http://schemas.microsoft.com/office/drawing/2014/main" id="{469DD7C4-FE2D-D509-59F7-CB27B59DD59F}"/>
              </a:ext>
            </a:extLst>
          </p:cNvPr>
          <p:cNvSpPr txBox="1"/>
          <p:nvPr/>
        </p:nvSpPr>
        <p:spPr>
          <a:xfrm>
            <a:off x="4747641" y="2334608"/>
            <a:ext cx="792779" cy="307777"/>
          </a:xfrm>
          <a:prstGeom prst="rect">
            <a:avLst/>
          </a:prstGeom>
          <a:noFill/>
        </p:spPr>
        <p:txBody>
          <a:bodyPr wrap="square" rtlCol="0">
            <a:spAutoFit/>
          </a:bodyPr>
          <a:lstStyle/>
          <a:p>
            <a:r>
              <a:rPr lang="en-US" sz="1400" b="1" dirty="0"/>
              <a:t>TDS 1</a:t>
            </a:r>
            <a:endParaRPr lang="de-CH" sz="1400" b="1" dirty="0"/>
          </a:p>
        </p:txBody>
      </p:sp>
      <p:sp>
        <p:nvSpPr>
          <p:cNvPr id="31" name="TextBox 25">
            <a:extLst>
              <a:ext uri="{FF2B5EF4-FFF2-40B4-BE49-F238E27FC236}">
                <a16:creationId xmlns:a16="http://schemas.microsoft.com/office/drawing/2014/main" id="{AF4F4654-1B9D-3A1F-3CE0-7B1538A31A5E}"/>
              </a:ext>
            </a:extLst>
          </p:cNvPr>
          <p:cNvSpPr txBox="1"/>
          <p:nvPr/>
        </p:nvSpPr>
        <p:spPr>
          <a:xfrm>
            <a:off x="6446561" y="2334608"/>
            <a:ext cx="705699" cy="307777"/>
          </a:xfrm>
          <a:prstGeom prst="rect">
            <a:avLst/>
          </a:prstGeom>
          <a:noFill/>
        </p:spPr>
        <p:txBody>
          <a:bodyPr wrap="square" rtlCol="0">
            <a:spAutoFit/>
          </a:bodyPr>
          <a:lstStyle/>
          <a:p>
            <a:r>
              <a:rPr lang="en-US" sz="1400" b="1" dirty="0"/>
              <a:t>TDS 2</a:t>
            </a:r>
            <a:endParaRPr lang="de-CH" sz="1400" b="1" dirty="0"/>
          </a:p>
        </p:txBody>
      </p:sp>
      <p:sp>
        <p:nvSpPr>
          <p:cNvPr id="32" name="Rectangle 3">
            <a:extLst>
              <a:ext uri="{FF2B5EF4-FFF2-40B4-BE49-F238E27FC236}">
                <a16:creationId xmlns:a16="http://schemas.microsoft.com/office/drawing/2014/main" id="{49212925-E766-FE59-5A48-6FD0B4D40F9F}"/>
              </a:ext>
            </a:extLst>
          </p:cNvPr>
          <p:cNvSpPr/>
          <p:nvPr/>
        </p:nvSpPr>
        <p:spPr>
          <a:xfrm>
            <a:off x="2166607" y="2015575"/>
            <a:ext cx="72071" cy="436925"/>
          </a:xfrm>
          <a:prstGeom prst="rect">
            <a:avLst/>
          </a:prstGeom>
          <a:solidFill>
            <a:srgbClr val="FF0000"/>
          </a:solidFill>
          <a:ln w="9525">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35" name="Rectangle 14">
            <a:extLst>
              <a:ext uri="{FF2B5EF4-FFF2-40B4-BE49-F238E27FC236}">
                <a16:creationId xmlns:a16="http://schemas.microsoft.com/office/drawing/2014/main" id="{1536CF52-7B6A-768D-3E81-A581B0AD99BB}"/>
              </a:ext>
            </a:extLst>
          </p:cNvPr>
          <p:cNvSpPr/>
          <p:nvPr/>
        </p:nvSpPr>
        <p:spPr>
          <a:xfrm>
            <a:off x="4255902" y="2069776"/>
            <a:ext cx="1549525" cy="30629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 name="Rectangle 15">
            <a:extLst>
              <a:ext uri="{FF2B5EF4-FFF2-40B4-BE49-F238E27FC236}">
                <a16:creationId xmlns:a16="http://schemas.microsoft.com/office/drawing/2014/main" id="{668255CA-E886-7774-E7BA-5C51051D9818}"/>
              </a:ext>
            </a:extLst>
          </p:cNvPr>
          <p:cNvSpPr/>
          <p:nvPr/>
        </p:nvSpPr>
        <p:spPr>
          <a:xfrm>
            <a:off x="5989358" y="2069776"/>
            <a:ext cx="1549525" cy="30629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TextBox 19">
            <a:extLst>
              <a:ext uri="{FF2B5EF4-FFF2-40B4-BE49-F238E27FC236}">
                <a16:creationId xmlns:a16="http://schemas.microsoft.com/office/drawing/2014/main" id="{6C3B89CE-B309-1426-7DCB-9784D6BBA650}"/>
              </a:ext>
            </a:extLst>
          </p:cNvPr>
          <p:cNvSpPr txBox="1"/>
          <p:nvPr/>
        </p:nvSpPr>
        <p:spPr>
          <a:xfrm>
            <a:off x="1549776" y="1491704"/>
            <a:ext cx="1773448" cy="307777"/>
          </a:xfrm>
          <a:prstGeom prst="rect">
            <a:avLst/>
          </a:prstGeom>
          <a:noFill/>
        </p:spPr>
        <p:txBody>
          <a:bodyPr wrap="square" rtlCol="0">
            <a:spAutoFit/>
          </a:bodyPr>
          <a:lstStyle/>
          <a:p>
            <a:r>
              <a:rPr lang="en-US" sz="1400" b="1" dirty="0"/>
              <a:t>Reconstruction Point</a:t>
            </a:r>
            <a:endParaRPr lang="de-CH" sz="1400" b="1" dirty="0"/>
          </a:p>
        </p:txBody>
      </p:sp>
      <p:cxnSp>
        <p:nvCxnSpPr>
          <p:cNvPr id="52" name="Straight Arrow Connector 24">
            <a:extLst>
              <a:ext uri="{FF2B5EF4-FFF2-40B4-BE49-F238E27FC236}">
                <a16:creationId xmlns:a16="http://schemas.microsoft.com/office/drawing/2014/main" id="{D7A17DEC-8878-E723-9F5E-90CC9B3EC0E4}"/>
              </a:ext>
            </a:extLst>
          </p:cNvPr>
          <p:cNvCxnSpPr>
            <a:cxnSpLocks/>
          </p:cNvCxnSpPr>
          <p:nvPr/>
        </p:nvCxnSpPr>
        <p:spPr>
          <a:xfrm flipH="1">
            <a:off x="1698934" y="1796140"/>
            <a:ext cx="8289" cy="3123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3" name="Rettangolo 52">
            <a:extLst>
              <a:ext uri="{FF2B5EF4-FFF2-40B4-BE49-F238E27FC236}">
                <a16:creationId xmlns:a16="http://schemas.microsoft.com/office/drawing/2014/main" id="{35E59221-DA91-6FB7-B3C7-E1916A7F2A4A}"/>
              </a:ext>
            </a:extLst>
          </p:cNvPr>
          <p:cNvSpPr/>
          <p:nvPr/>
        </p:nvSpPr>
        <p:spPr>
          <a:xfrm>
            <a:off x="2076743" y="1921828"/>
            <a:ext cx="1671439" cy="597543"/>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e 53">
            <a:extLst>
              <a:ext uri="{FF2B5EF4-FFF2-40B4-BE49-F238E27FC236}">
                <a16:creationId xmlns:a16="http://schemas.microsoft.com/office/drawing/2014/main" id="{89E220CE-C68C-8DF3-DB21-51DBF6C87333}"/>
              </a:ext>
            </a:extLst>
          </p:cNvPr>
          <p:cNvSpPr/>
          <p:nvPr/>
        </p:nvSpPr>
        <p:spPr>
          <a:xfrm>
            <a:off x="1651705" y="2152314"/>
            <a:ext cx="111037" cy="11689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Arrow Connector 24">
            <a:extLst>
              <a:ext uri="{FF2B5EF4-FFF2-40B4-BE49-F238E27FC236}">
                <a16:creationId xmlns:a16="http://schemas.microsoft.com/office/drawing/2014/main" id="{FE26163B-4C87-B2B8-E313-FA967A2AE06A}"/>
              </a:ext>
            </a:extLst>
          </p:cNvPr>
          <p:cNvCxnSpPr>
            <a:cxnSpLocks/>
          </p:cNvCxnSpPr>
          <p:nvPr/>
        </p:nvCxnSpPr>
        <p:spPr>
          <a:xfrm>
            <a:off x="9887033" y="1926478"/>
            <a:ext cx="331301" cy="887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8" name="TextBox 19">
            <a:extLst>
              <a:ext uri="{FF2B5EF4-FFF2-40B4-BE49-F238E27FC236}">
                <a16:creationId xmlns:a16="http://schemas.microsoft.com/office/drawing/2014/main" id="{992F0A90-37CD-D7AC-5066-32D0C84FA2F0}"/>
              </a:ext>
            </a:extLst>
          </p:cNvPr>
          <p:cNvSpPr txBox="1"/>
          <p:nvPr/>
        </p:nvSpPr>
        <p:spPr>
          <a:xfrm>
            <a:off x="8599558" y="1609373"/>
            <a:ext cx="1773448" cy="307777"/>
          </a:xfrm>
          <a:prstGeom prst="rect">
            <a:avLst/>
          </a:prstGeom>
          <a:noFill/>
        </p:spPr>
        <p:txBody>
          <a:bodyPr wrap="square" rtlCol="0">
            <a:spAutoFit/>
          </a:bodyPr>
          <a:lstStyle/>
          <a:p>
            <a:r>
              <a:rPr lang="en-US" sz="1400" b="1" dirty="0"/>
              <a:t>Measurement Screen</a:t>
            </a:r>
            <a:endParaRPr lang="de-CH" sz="1400" b="1" dirty="0"/>
          </a:p>
        </p:txBody>
      </p:sp>
      <p:sp>
        <p:nvSpPr>
          <p:cNvPr id="59" name="TextBox 19">
            <a:extLst>
              <a:ext uri="{FF2B5EF4-FFF2-40B4-BE49-F238E27FC236}">
                <a16:creationId xmlns:a16="http://schemas.microsoft.com/office/drawing/2014/main" id="{F9BAAFDC-F3D6-6F9D-0A45-835DED1982FE}"/>
              </a:ext>
            </a:extLst>
          </p:cNvPr>
          <p:cNvSpPr txBox="1"/>
          <p:nvPr/>
        </p:nvSpPr>
        <p:spPr>
          <a:xfrm>
            <a:off x="3709972" y="1535208"/>
            <a:ext cx="1873236" cy="307777"/>
          </a:xfrm>
          <a:prstGeom prst="rect">
            <a:avLst/>
          </a:prstGeom>
          <a:noFill/>
        </p:spPr>
        <p:txBody>
          <a:bodyPr wrap="square" rtlCol="0">
            <a:spAutoFit/>
          </a:bodyPr>
          <a:lstStyle/>
          <a:p>
            <a:r>
              <a:rPr lang="en-US" sz="1400" b="1" dirty="0"/>
              <a:t>Matching Quadrupoles</a:t>
            </a:r>
            <a:endParaRPr lang="de-CH" sz="1400" b="1" dirty="0"/>
          </a:p>
        </p:txBody>
      </p:sp>
      <p:cxnSp>
        <p:nvCxnSpPr>
          <p:cNvPr id="60" name="Straight Arrow Connector 24">
            <a:extLst>
              <a:ext uri="{FF2B5EF4-FFF2-40B4-BE49-F238E27FC236}">
                <a16:creationId xmlns:a16="http://schemas.microsoft.com/office/drawing/2014/main" id="{2E8DCEC1-7FEA-DA71-F45F-98AF5073A33A}"/>
              </a:ext>
            </a:extLst>
          </p:cNvPr>
          <p:cNvCxnSpPr>
            <a:cxnSpLocks/>
            <a:stCxn id="59" idx="1"/>
          </p:cNvCxnSpPr>
          <p:nvPr/>
        </p:nvCxnSpPr>
        <p:spPr>
          <a:xfrm flipH="1">
            <a:off x="3472382" y="1689096"/>
            <a:ext cx="237591" cy="21408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Immagine 7" descr="Immagine che contiene testo, diagramma, linea, calligrafia&#10;&#10;Il contenuto generato dall'IA potrebbe non essere corretto.">
            <a:extLst>
              <a:ext uri="{FF2B5EF4-FFF2-40B4-BE49-F238E27FC236}">
                <a16:creationId xmlns:a16="http://schemas.microsoft.com/office/drawing/2014/main" id="{E4F810C4-A4F5-E6A8-BF2B-1AE01716F7B3}"/>
              </a:ext>
            </a:extLst>
          </p:cNvPr>
          <p:cNvPicPr>
            <a:picLocks noChangeAspect="1"/>
          </p:cNvPicPr>
          <p:nvPr/>
        </p:nvPicPr>
        <p:blipFill>
          <a:blip r:embed="rId3">
            <a:extLst>
              <a:ext uri="{28A0092B-C50C-407E-A947-70E740481C1C}">
                <a14:useLocalDpi xmlns:a14="http://schemas.microsoft.com/office/drawing/2010/main" val="0"/>
              </a:ext>
            </a:extLst>
          </a:blip>
          <a:srcRect l="9309" t="5315" r="7848" b="8205"/>
          <a:stretch>
            <a:fillRect/>
          </a:stretch>
        </p:blipFill>
        <p:spPr>
          <a:xfrm>
            <a:off x="468340" y="2642386"/>
            <a:ext cx="7575124" cy="3933237"/>
          </a:xfrm>
          <a:prstGeom prst="rect">
            <a:avLst/>
          </a:prstGeom>
        </p:spPr>
      </p:pic>
      <p:sp>
        <p:nvSpPr>
          <p:cNvPr id="9" name="CasellaDiTesto 8">
            <a:extLst>
              <a:ext uri="{FF2B5EF4-FFF2-40B4-BE49-F238E27FC236}">
                <a16:creationId xmlns:a16="http://schemas.microsoft.com/office/drawing/2014/main" id="{C8D6447A-74EB-A1D0-5FB2-5E6BD478B519}"/>
              </a:ext>
            </a:extLst>
          </p:cNvPr>
          <p:cNvSpPr txBox="1"/>
          <p:nvPr/>
        </p:nvSpPr>
        <p:spPr>
          <a:xfrm>
            <a:off x="160448" y="904506"/>
            <a:ext cx="10845520" cy="400110"/>
          </a:xfrm>
          <a:prstGeom prst="rect">
            <a:avLst/>
          </a:prstGeom>
          <a:noFill/>
        </p:spPr>
        <p:txBody>
          <a:bodyPr wrap="square" rtlCol="0">
            <a:spAutoFit/>
          </a:bodyPr>
          <a:lstStyle/>
          <a:p>
            <a:pPr marL="342900" indent="-342900">
              <a:buFont typeface="Wingdings" panose="05000000000000000000" pitchFamily="2" charset="2"/>
              <a:buChar char="Ø"/>
            </a:pPr>
            <a:r>
              <a:rPr lang="it-IT" sz="2000" dirty="0"/>
              <a:t>Single-</a:t>
            </a:r>
            <a:r>
              <a:rPr lang="it-IT" sz="2000" dirty="0" err="1"/>
              <a:t>particle</a:t>
            </a:r>
            <a:r>
              <a:rPr lang="it-IT" sz="2000" dirty="0"/>
              <a:t> </a:t>
            </a:r>
            <a:r>
              <a:rPr lang="it-IT" sz="2000" dirty="0" err="1"/>
              <a:t>simulations</a:t>
            </a:r>
            <a:r>
              <a:rPr lang="it-IT" sz="2000" dirty="0"/>
              <a:t> </a:t>
            </a:r>
            <a:r>
              <a:rPr lang="it-IT" sz="2000" dirty="0" err="1"/>
              <a:t>have</a:t>
            </a:r>
            <a:r>
              <a:rPr lang="it-IT" sz="2000" dirty="0"/>
              <a:t> </a:t>
            </a:r>
            <a:r>
              <a:rPr lang="it-IT" sz="2000" dirty="0" err="1"/>
              <a:t>been</a:t>
            </a:r>
            <a:r>
              <a:rPr lang="it-IT" sz="2000" dirty="0"/>
              <a:t> </a:t>
            </a:r>
            <a:r>
              <a:rPr lang="it-IT" sz="2000" dirty="0" err="1"/>
              <a:t>done</a:t>
            </a:r>
            <a:r>
              <a:rPr lang="it-IT" sz="2000" dirty="0"/>
              <a:t> to </a:t>
            </a:r>
            <a:r>
              <a:rPr lang="it-IT" sz="2000" dirty="0" err="1"/>
              <a:t>calculate</a:t>
            </a:r>
            <a:r>
              <a:rPr lang="it-IT" sz="2000" dirty="0"/>
              <a:t> the </a:t>
            </a:r>
            <a:r>
              <a:rPr lang="it-IT" sz="2000" dirty="0" err="1"/>
              <a:t>beam</a:t>
            </a:r>
            <a:r>
              <a:rPr lang="it-IT" sz="2000" dirty="0"/>
              <a:t> </a:t>
            </a:r>
            <a:r>
              <a:rPr lang="it-IT" sz="2000" dirty="0" err="1"/>
              <a:t>optics</a:t>
            </a:r>
            <a:r>
              <a:rPr lang="it-IT" sz="2000" dirty="0"/>
              <a:t> for the quadrupole </a:t>
            </a:r>
            <a:r>
              <a:rPr lang="it-IT" sz="2000" dirty="0" err="1"/>
              <a:t>scan</a:t>
            </a:r>
            <a:endParaRPr lang="en-GB" sz="2000" dirty="0">
              <a:solidFill>
                <a:srgbClr val="0070C0"/>
              </a:solidFill>
            </a:endParaRPr>
          </a:p>
        </p:txBody>
      </p:sp>
      <p:sp>
        <p:nvSpPr>
          <p:cNvPr id="3" name="CasellaDiTesto 2">
            <a:extLst>
              <a:ext uri="{FF2B5EF4-FFF2-40B4-BE49-F238E27FC236}">
                <a16:creationId xmlns:a16="http://schemas.microsoft.com/office/drawing/2014/main" id="{18035123-FC6B-F809-751F-08C015F3D2DC}"/>
              </a:ext>
            </a:extLst>
          </p:cNvPr>
          <p:cNvSpPr txBox="1"/>
          <p:nvPr/>
        </p:nvSpPr>
        <p:spPr>
          <a:xfrm>
            <a:off x="3892495" y="6534160"/>
            <a:ext cx="1004835" cy="307777"/>
          </a:xfrm>
          <a:prstGeom prst="rect">
            <a:avLst/>
          </a:prstGeom>
          <a:noFill/>
        </p:spPr>
        <p:txBody>
          <a:bodyPr wrap="square" rtlCol="0">
            <a:spAutoFit/>
          </a:bodyPr>
          <a:lstStyle/>
          <a:p>
            <a:r>
              <a:rPr lang="it-IT" sz="1400" dirty="0" err="1"/>
              <a:t>Scan</a:t>
            </a:r>
            <a:r>
              <a:rPr lang="it-IT" sz="1400" dirty="0"/>
              <a:t> index</a:t>
            </a:r>
            <a:endParaRPr lang="en-GB" sz="1400" dirty="0"/>
          </a:p>
        </p:txBody>
      </p:sp>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734DA43A-1A5D-C940-3A03-0DCA0FA282B8}"/>
                  </a:ext>
                </a:extLst>
              </p:cNvPr>
              <p:cNvSpPr txBox="1"/>
              <p:nvPr/>
            </p:nvSpPr>
            <p:spPr>
              <a:xfrm>
                <a:off x="8105346" y="3370799"/>
                <a:ext cx="3894674" cy="2582695"/>
              </a:xfrm>
              <a:prstGeom prst="rect">
                <a:avLst/>
              </a:prstGeom>
              <a:noFill/>
            </p:spPr>
            <p:txBody>
              <a:bodyPr wrap="square">
                <a:spAutoFit/>
              </a:bodyPr>
              <a:lstStyle/>
              <a:p>
                <a:pPr marL="285750" indent="-285750">
                  <a:buFont typeface="Arial" panose="020B0604020202020204" pitchFamily="34" charset="0"/>
                  <a:buChar char="•"/>
                </a:pPr>
                <a:r>
                  <a:rPr lang="it-IT" sz="2000" b="1" dirty="0">
                    <a:solidFill>
                      <a:srgbClr val="0070C0"/>
                    </a:solidFill>
                  </a:rPr>
                  <a:t>Phase </a:t>
                </a:r>
                <a:r>
                  <a:rPr lang="it-IT" sz="2000" b="1" dirty="0" err="1">
                    <a:solidFill>
                      <a:srgbClr val="0070C0"/>
                    </a:solidFill>
                  </a:rPr>
                  <a:t>advance</a:t>
                </a:r>
                <a:r>
                  <a:rPr lang="it-IT" sz="2000" b="1" dirty="0">
                    <a:solidFill>
                      <a:srgbClr val="0070C0"/>
                    </a:solidFill>
                  </a:rPr>
                  <a:t> </a:t>
                </a:r>
                <a:r>
                  <a:rPr lang="it-IT" sz="2000" b="1" dirty="0" err="1">
                    <a:solidFill>
                      <a:srgbClr val="0070C0"/>
                    </a:solidFill>
                  </a:rPr>
                  <a:t>scan</a:t>
                </a:r>
                <a:r>
                  <a:rPr lang="it-IT" sz="2000" b="1" dirty="0">
                    <a:solidFill>
                      <a:srgbClr val="0070C0"/>
                    </a:solidFill>
                  </a:rPr>
                  <a:t>: </a:t>
                </a:r>
                <a14:m>
                  <m:oMath xmlns:m="http://schemas.openxmlformats.org/officeDocument/2006/math">
                    <m:sSub>
                      <m:sSubPr>
                        <m:ctrlPr>
                          <a:rPr lang="it-IT" sz="2000" b="1" i="1" smtClean="0">
                            <a:solidFill>
                              <a:srgbClr val="0070C0"/>
                            </a:solidFill>
                            <a:latin typeface="Cambria Math" panose="02040503050406030204" pitchFamily="18" charset="0"/>
                          </a:rPr>
                        </m:ctrlPr>
                      </m:sSubPr>
                      <m:e>
                        <m:r>
                          <a:rPr lang="it-IT" sz="2000" b="1" i="0">
                            <a:solidFill>
                              <a:srgbClr val="0070C0"/>
                            </a:solidFill>
                            <a:latin typeface="Cambria Math" panose="02040503050406030204" pitchFamily="18" charset="0"/>
                          </a:rPr>
                          <m:t>𝛍</m:t>
                        </m:r>
                      </m:e>
                      <m:sub>
                        <m:r>
                          <a:rPr lang="it-IT" sz="2000" b="1" i="0">
                            <a:solidFill>
                              <a:srgbClr val="0070C0"/>
                            </a:solidFill>
                            <a:latin typeface="Cambria Math" panose="02040503050406030204" pitchFamily="18" charset="0"/>
                          </a:rPr>
                          <m:t>𝐱</m:t>
                        </m:r>
                      </m:sub>
                    </m:sSub>
                    <m:r>
                      <a:rPr lang="it-IT" sz="2000" b="1" i="0">
                        <a:solidFill>
                          <a:srgbClr val="0070C0"/>
                        </a:solidFill>
                        <a:latin typeface="Cambria Math" panose="02040503050406030204" pitchFamily="18" charset="0"/>
                      </a:rPr>
                      <m:t>,</m:t>
                    </m:r>
                    <m:sSub>
                      <m:sSubPr>
                        <m:ctrlPr>
                          <a:rPr lang="it-IT" sz="2000" b="1" i="1">
                            <a:solidFill>
                              <a:srgbClr val="0070C0"/>
                            </a:solidFill>
                            <a:latin typeface="Cambria Math" panose="02040503050406030204" pitchFamily="18" charset="0"/>
                          </a:rPr>
                        </m:ctrlPr>
                      </m:sSubPr>
                      <m:e>
                        <m:r>
                          <a:rPr lang="it-IT" sz="2000" b="1" i="0">
                            <a:solidFill>
                              <a:srgbClr val="0070C0"/>
                            </a:solidFill>
                            <a:latin typeface="Cambria Math" panose="02040503050406030204" pitchFamily="18" charset="0"/>
                          </a:rPr>
                          <m:t>𝛍</m:t>
                        </m:r>
                      </m:e>
                      <m:sub>
                        <m:r>
                          <a:rPr lang="it-IT" sz="2000" b="1" i="0">
                            <a:solidFill>
                              <a:srgbClr val="0070C0"/>
                            </a:solidFill>
                            <a:latin typeface="Cambria Math" panose="02040503050406030204" pitchFamily="18" charset="0"/>
                          </a:rPr>
                          <m:t>𝐲</m:t>
                        </m:r>
                      </m:sub>
                    </m:sSub>
                  </m:oMath>
                </a14:m>
                <a:r>
                  <a:rPr lang="en-GB" sz="2000" b="1" dirty="0">
                    <a:solidFill>
                      <a:srgbClr val="0070C0"/>
                    </a:solidFill>
                  </a:rPr>
                  <a:t> from </a:t>
                </a:r>
                <a14:m>
                  <m:oMath xmlns:m="http://schemas.openxmlformats.org/officeDocument/2006/math">
                    <m:r>
                      <a:rPr lang="it-IT" sz="2000" b="1" i="0">
                        <a:solidFill>
                          <a:srgbClr val="0070C0"/>
                        </a:solidFill>
                        <a:latin typeface="Cambria Math" panose="02040503050406030204" pitchFamily="18" charset="0"/>
                      </a:rPr>
                      <m:t>𝟗𝟔</m:t>
                    </m:r>
                  </m:oMath>
                </a14:m>
                <a:r>
                  <a:rPr lang="en-GB" sz="2000" b="1" dirty="0">
                    <a:solidFill>
                      <a:srgbClr val="0070C0"/>
                    </a:solidFill>
                  </a:rPr>
                  <a:t> to </a:t>
                </a:r>
                <a14:m>
                  <m:oMath xmlns:m="http://schemas.openxmlformats.org/officeDocument/2006/math">
                    <m:r>
                      <a:rPr lang="it-IT" sz="2000" b="1" i="0">
                        <a:solidFill>
                          <a:srgbClr val="0070C0"/>
                        </a:solidFill>
                        <a:latin typeface="Cambria Math" panose="02040503050406030204" pitchFamily="18" charset="0"/>
                      </a:rPr>
                      <m:t>𝟐𝟑𝟔</m:t>
                    </m:r>
                    <m:r>
                      <a:rPr lang="it-IT" sz="2000" b="1" i="0">
                        <a:solidFill>
                          <a:srgbClr val="0070C0"/>
                        </a:solidFill>
                        <a:latin typeface="Cambria Math" panose="02040503050406030204" pitchFamily="18" charset="0"/>
                      </a:rPr>
                      <m:t> </m:t>
                    </m:r>
                    <m:r>
                      <a:rPr lang="it-IT" sz="2000" b="1" i="0">
                        <a:solidFill>
                          <a:srgbClr val="0070C0"/>
                        </a:solidFill>
                        <a:latin typeface="Cambria Math" panose="02040503050406030204" pitchFamily="18" charset="0"/>
                      </a:rPr>
                      <m:t>𝐝𝐞𝐠</m:t>
                    </m:r>
                  </m:oMath>
                </a14:m>
                <a:endParaRPr lang="en-GB" sz="2000" b="1"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14:m>
                  <m:oMath xmlns:m="http://schemas.openxmlformats.org/officeDocument/2006/math">
                    <m:r>
                      <a:rPr lang="it-IT" sz="2000" b="1" i="1" smtClean="0">
                        <a:latin typeface="Cambria Math" panose="02040503050406030204" pitchFamily="18" charset="0"/>
                      </a:rPr>
                      <m:t>𝜷</m:t>
                    </m:r>
                  </m:oMath>
                </a14:m>
                <a:r>
                  <a:rPr lang="en-GB" sz="2000" b="1" dirty="0"/>
                  <a:t> Twiss </a:t>
                </a:r>
                <a14:m>
                  <m:oMath xmlns:m="http://schemas.openxmlformats.org/officeDocument/2006/math">
                    <m:r>
                      <a:rPr lang="it-IT" sz="2000" b="1" i="1" smtClean="0">
                        <a:latin typeface="Cambria Math" panose="02040503050406030204" pitchFamily="18" charset="0"/>
                      </a:rPr>
                      <m:t>∼</m:t>
                    </m:r>
                  </m:oMath>
                </a14:m>
                <a:r>
                  <a:rPr lang="en-GB" sz="2000" b="1" dirty="0"/>
                  <a:t>20 m</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14:m>
                  <m:oMath xmlns:m="http://schemas.openxmlformats.org/officeDocument/2006/math">
                    <m:r>
                      <a:rPr lang="it-IT" sz="2000" b="1" i="1" smtClean="0">
                        <a:latin typeface="Cambria Math" panose="02040503050406030204" pitchFamily="18" charset="0"/>
                      </a:rPr>
                      <m:t>𝜶</m:t>
                    </m:r>
                  </m:oMath>
                </a14:m>
                <a:r>
                  <a:rPr lang="en-GB" sz="2000" b="1" dirty="0"/>
                  <a:t> Twiss </a:t>
                </a:r>
                <a14:m>
                  <m:oMath xmlns:m="http://schemas.openxmlformats.org/officeDocument/2006/math">
                    <m:r>
                      <a:rPr lang="it-IT" sz="2000" b="1" i="1">
                        <a:latin typeface="Cambria Math" panose="02040503050406030204" pitchFamily="18" charset="0"/>
                      </a:rPr>
                      <m:t>∼</m:t>
                    </m:r>
                  </m:oMath>
                </a14:m>
                <a:r>
                  <a:rPr lang="en-GB" sz="2000" b="1" dirty="0"/>
                  <a:t>0</a:t>
                </a:r>
              </a:p>
            </p:txBody>
          </p:sp>
        </mc:Choice>
        <mc:Fallback>
          <p:sp>
            <p:nvSpPr>
              <p:cNvPr id="5" name="CasellaDiTesto 4">
                <a:extLst>
                  <a:ext uri="{FF2B5EF4-FFF2-40B4-BE49-F238E27FC236}">
                    <a16:creationId xmlns:a16="http://schemas.microsoft.com/office/drawing/2014/main" id="{734DA43A-1A5D-C940-3A03-0DCA0FA282B8}"/>
                  </a:ext>
                </a:extLst>
              </p:cNvPr>
              <p:cNvSpPr txBox="1">
                <a:spLocks noRot="1" noChangeAspect="1" noMove="1" noResize="1" noEditPoints="1" noAdjustHandles="1" noChangeArrowheads="1" noChangeShapeType="1" noTextEdit="1"/>
              </p:cNvSpPr>
              <p:nvPr/>
            </p:nvSpPr>
            <p:spPr>
              <a:xfrm>
                <a:off x="8105346" y="3370799"/>
                <a:ext cx="3894674" cy="2582695"/>
              </a:xfrm>
              <a:prstGeom prst="rect">
                <a:avLst/>
              </a:prstGeom>
              <a:blipFill>
                <a:blip r:embed="rId4"/>
                <a:stretch>
                  <a:fillRect l="-1408" t="-1179" r="-2973" b="-3302"/>
                </a:stretch>
              </a:blipFill>
            </p:spPr>
            <p:txBody>
              <a:bodyPr/>
              <a:lstStyle/>
              <a:p>
                <a:r>
                  <a:rPr lang="en-GB">
                    <a:noFill/>
                  </a:rPr>
                  <a:t> </a:t>
                </a:r>
              </a:p>
            </p:txBody>
          </p:sp>
        </mc:Fallback>
      </mc:AlternateContent>
    </p:spTree>
    <p:extLst>
      <p:ext uri="{BB962C8B-B14F-4D97-AF65-F5344CB8AC3E}">
        <p14:creationId xmlns:p14="http://schemas.microsoft.com/office/powerpoint/2010/main" val="137124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B8D085-D3B4-5A83-4B59-7F527AC1750E}"/>
              </a:ext>
            </a:extLst>
          </p:cNvPr>
          <p:cNvSpPr>
            <a:spLocks noGrp="1"/>
          </p:cNvSpPr>
          <p:nvPr>
            <p:ph type="title"/>
          </p:nvPr>
        </p:nvSpPr>
        <p:spPr>
          <a:xfrm>
            <a:off x="2552281" y="208275"/>
            <a:ext cx="8330084" cy="469731"/>
          </a:xfrm>
        </p:spPr>
        <p:txBody>
          <a:bodyPr/>
          <a:lstStyle/>
          <a:p>
            <a:r>
              <a:rPr lang="it-IT" dirty="0"/>
              <a:t>5D </a:t>
            </a:r>
            <a:r>
              <a:rPr lang="it-IT" dirty="0" err="1"/>
              <a:t>Reconstruction</a:t>
            </a:r>
            <a:r>
              <a:rPr lang="it-IT" dirty="0"/>
              <a:t>: TDS </a:t>
            </a:r>
            <a:r>
              <a:rPr lang="it-IT" dirty="0" err="1"/>
              <a:t>polarizations</a:t>
            </a:r>
            <a:endParaRPr lang="en-GB" dirty="0"/>
          </a:p>
        </p:txBody>
      </p:sp>
      <mc:AlternateContent xmlns:mc="http://schemas.openxmlformats.org/markup-compatibility/2006" xmlns:a14="http://schemas.microsoft.com/office/drawing/2010/main">
        <mc:Choice Requires="a14">
          <p:graphicFrame>
            <p:nvGraphicFramePr>
              <p:cNvPr id="8" name="Tabella 7">
                <a:extLst>
                  <a:ext uri="{FF2B5EF4-FFF2-40B4-BE49-F238E27FC236}">
                    <a16:creationId xmlns:a16="http://schemas.microsoft.com/office/drawing/2014/main" id="{8A246AE3-BB09-7540-B678-C2719802CB1E}"/>
                  </a:ext>
                </a:extLst>
              </p:cNvPr>
              <p:cNvGraphicFramePr>
                <a:graphicFrameLocks noGrp="1"/>
              </p:cNvGraphicFramePr>
              <p:nvPr>
                <p:extLst>
                  <p:ext uri="{D42A27DB-BD31-4B8C-83A1-F6EECF244321}">
                    <p14:modId xmlns:p14="http://schemas.microsoft.com/office/powerpoint/2010/main" val="1876084231"/>
                  </p:ext>
                </p:extLst>
              </p:nvPr>
            </p:nvGraphicFramePr>
            <p:xfrm>
              <a:off x="8208100" y="1797141"/>
              <a:ext cx="3409587" cy="4297680"/>
            </p:xfrm>
            <a:graphic>
              <a:graphicData uri="http://schemas.openxmlformats.org/drawingml/2006/table">
                <a:tbl>
                  <a:tblPr firstRow="1" bandRow="1">
                    <a:tableStyleId>{5C22544A-7EE6-4342-B048-85BDC9FD1C3A}</a:tableStyleId>
                  </a:tblPr>
                  <a:tblGrid>
                    <a:gridCol w="1644631">
                      <a:extLst>
                        <a:ext uri="{9D8B030D-6E8A-4147-A177-3AD203B41FA5}">
                          <a16:colId xmlns:a16="http://schemas.microsoft.com/office/drawing/2014/main" val="1102716428"/>
                        </a:ext>
                      </a:extLst>
                    </a:gridCol>
                    <a:gridCol w="1764956">
                      <a:extLst>
                        <a:ext uri="{9D8B030D-6E8A-4147-A177-3AD203B41FA5}">
                          <a16:colId xmlns:a16="http://schemas.microsoft.com/office/drawing/2014/main" val="1266624049"/>
                        </a:ext>
                      </a:extLst>
                    </a:gridCol>
                  </a:tblGrid>
                  <a:tr h="631459">
                    <a:tc>
                      <a:txBody>
                        <a:bodyPr/>
                        <a:lstStyle/>
                        <a:p>
                          <a:pPr algn="ctr"/>
                          <a:r>
                            <a:rPr lang="it-IT" sz="1800" dirty="0" err="1"/>
                            <a:t>Polarization</a:t>
                          </a:r>
                          <a:r>
                            <a:rPr lang="it-IT" sz="1800" dirty="0"/>
                            <a:t> [</a:t>
                          </a:r>
                          <a:r>
                            <a:rPr lang="it-IT" sz="1800" dirty="0" err="1"/>
                            <a:t>deg</a:t>
                          </a:r>
                          <a:r>
                            <a:rPr lang="it-IT" sz="1800" dirty="0"/>
                            <a:t>]</a:t>
                          </a:r>
                          <a:endParaRPr lang="en-GB" sz="1800" dirty="0"/>
                        </a:p>
                      </a:txBody>
                      <a:tcPr/>
                    </a:tc>
                    <a:tc>
                      <a:txBody>
                        <a:bodyPr/>
                        <a:lstStyle/>
                        <a:p>
                          <a:pPr algn="ctr"/>
                          <a:r>
                            <a:rPr lang="it-IT" sz="1800" dirty="0" err="1"/>
                            <a:t>Measured</a:t>
                          </a:r>
                          <a:r>
                            <a:rPr lang="it-IT" sz="1800" dirty="0"/>
                            <a:t> Angle [</a:t>
                          </a:r>
                          <a:r>
                            <a:rPr lang="it-IT" sz="1800" dirty="0" err="1"/>
                            <a:t>deg</a:t>
                          </a:r>
                          <a:r>
                            <a:rPr lang="it-IT" sz="1800" dirty="0"/>
                            <a:t>]</a:t>
                          </a:r>
                          <a:endParaRPr lang="en-GB" sz="1800" dirty="0"/>
                        </a:p>
                      </a:txBody>
                      <a:tcPr/>
                    </a:tc>
                    <a:extLst>
                      <a:ext uri="{0D108BD9-81ED-4DB2-BD59-A6C34878D82A}">
                        <a16:rowId xmlns:a16="http://schemas.microsoft.com/office/drawing/2014/main" val="4236712770"/>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0</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2.3±0.3</m:t>
                                </m:r>
                              </m:oMath>
                            </m:oMathPara>
                          </a14:m>
                          <a:endParaRPr lang="en-GB" sz="1800" dirty="0"/>
                        </a:p>
                      </a:txBody>
                      <a:tcPr/>
                    </a:tc>
                    <a:extLst>
                      <a:ext uri="{0D108BD9-81ED-4DB2-BD59-A6C34878D82A}">
                        <a16:rowId xmlns:a16="http://schemas.microsoft.com/office/drawing/2014/main" val="2667438472"/>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18</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19.6±0.3</m:t>
                                </m:r>
                              </m:oMath>
                            </m:oMathPara>
                          </a14:m>
                          <a:endParaRPr lang="en-GB" sz="1800" dirty="0"/>
                        </a:p>
                      </a:txBody>
                      <a:tcPr/>
                    </a:tc>
                    <a:extLst>
                      <a:ext uri="{0D108BD9-81ED-4DB2-BD59-A6C34878D82A}">
                        <a16:rowId xmlns:a16="http://schemas.microsoft.com/office/drawing/2014/main" val="3301779789"/>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36</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37.9±0.2</m:t>
                                </m:r>
                              </m:oMath>
                            </m:oMathPara>
                          </a14:m>
                          <a:endParaRPr lang="en-GB" sz="1800" dirty="0"/>
                        </a:p>
                      </a:txBody>
                      <a:tcPr/>
                    </a:tc>
                    <a:extLst>
                      <a:ext uri="{0D108BD9-81ED-4DB2-BD59-A6C34878D82A}">
                        <a16:rowId xmlns:a16="http://schemas.microsoft.com/office/drawing/2014/main" val="3699834771"/>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54</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56.6 ±0.5</m:t>
                                </m:r>
                              </m:oMath>
                            </m:oMathPara>
                          </a14:m>
                          <a:endParaRPr lang="en-GB" sz="1800" dirty="0"/>
                        </a:p>
                      </a:txBody>
                      <a:tcPr/>
                    </a:tc>
                    <a:extLst>
                      <a:ext uri="{0D108BD9-81ED-4DB2-BD59-A6C34878D82A}">
                        <a16:rowId xmlns:a16="http://schemas.microsoft.com/office/drawing/2014/main" val="2422683508"/>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72</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74.7±0.5</m:t>
                                </m:r>
                              </m:oMath>
                            </m:oMathPara>
                          </a14:m>
                          <a:endParaRPr lang="en-GB" sz="1800" dirty="0"/>
                        </a:p>
                      </a:txBody>
                      <a:tcPr/>
                    </a:tc>
                    <a:extLst>
                      <a:ext uri="{0D108BD9-81ED-4DB2-BD59-A6C34878D82A}">
                        <a16:rowId xmlns:a16="http://schemas.microsoft.com/office/drawing/2014/main" val="918889052"/>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90</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92.9±0.2</m:t>
                                </m:r>
                              </m:oMath>
                            </m:oMathPara>
                          </a14:m>
                          <a:endParaRPr lang="en-GB" sz="1800" dirty="0"/>
                        </a:p>
                      </a:txBody>
                      <a:tcPr/>
                    </a:tc>
                    <a:extLst>
                      <a:ext uri="{0D108BD9-81ED-4DB2-BD59-A6C34878D82A}">
                        <a16:rowId xmlns:a16="http://schemas.microsoft.com/office/drawing/2014/main" val="2852362491"/>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108</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111.4±0.4</m:t>
                                </m:r>
                              </m:oMath>
                            </m:oMathPara>
                          </a14:m>
                          <a:endParaRPr lang="en-GB" sz="1800" dirty="0"/>
                        </a:p>
                      </a:txBody>
                      <a:tcPr/>
                    </a:tc>
                    <a:extLst>
                      <a:ext uri="{0D108BD9-81ED-4DB2-BD59-A6C34878D82A}">
                        <a16:rowId xmlns:a16="http://schemas.microsoft.com/office/drawing/2014/main" val="4209786578"/>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126</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130.1±0.2</m:t>
                                </m:r>
                              </m:oMath>
                            </m:oMathPara>
                          </a14:m>
                          <a:endParaRPr lang="en-GB" sz="1800" dirty="0"/>
                        </a:p>
                      </a:txBody>
                      <a:tcPr/>
                    </a:tc>
                    <a:extLst>
                      <a:ext uri="{0D108BD9-81ED-4DB2-BD59-A6C34878D82A}">
                        <a16:rowId xmlns:a16="http://schemas.microsoft.com/office/drawing/2014/main" val="808867602"/>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144</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148.2±0.3</m:t>
                                </m:r>
                              </m:oMath>
                            </m:oMathPara>
                          </a14:m>
                          <a:endParaRPr lang="en-GB" sz="1800" dirty="0"/>
                        </a:p>
                      </a:txBody>
                      <a:tcPr/>
                    </a:tc>
                    <a:extLst>
                      <a:ext uri="{0D108BD9-81ED-4DB2-BD59-A6C34878D82A}">
                        <a16:rowId xmlns:a16="http://schemas.microsoft.com/office/drawing/2014/main" val="1660367903"/>
                      </a:ext>
                    </a:extLst>
                  </a:tr>
                  <a:tr h="356911">
                    <a:tc>
                      <a:txBody>
                        <a:bodyPr/>
                        <a:lstStyle/>
                        <a:p>
                          <a:pPr algn="ctr"/>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162</m:t>
                                </m:r>
                              </m:oMath>
                            </m:oMathPara>
                          </a14:m>
                          <a:endParaRPr lang="en-GB" sz="18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800" b="0" i="1" dirty="0" smtClean="0">
                                    <a:latin typeface="Cambria Math" panose="02040503050406030204" pitchFamily="18" charset="0"/>
                                  </a:rPr>
                                  <m:t>165.2±0.5</m:t>
                                </m:r>
                              </m:oMath>
                            </m:oMathPara>
                          </a14:m>
                          <a:endParaRPr lang="en-GB" sz="1800" dirty="0"/>
                        </a:p>
                      </a:txBody>
                      <a:tcPr/>
                    </a:tc>
                    <a:extLst>
                      <a:ext uri="{0D108BD9-81ED-4DB2-BD59-A6C34878D82A}">
                        <a16:rowId xmlns:a16="http://schemas.microsoft.com/office/drawing/2014/main" val="3868661676"/>
                      </a:ext>
                    </a:extLst>
                  </a:tr>
                </a:tbl>
              </a:graphicData>
            </a:graphic>
          </p:graphicFrame>
        </mc:Choice>
        <mc:Fallback xmlns="">
          <p:graphicFrame>
            <p:nvGraphicFramePr>
              <p:cNvPr id="8" name="Tabella 7">
                <a:extLst>
                  <a:ext uri="{FF2B5EF4-FFF2-40B4-BE49-F238E27FC236}">
                    <a16:creationId xmlns:a16="http://schemas.microsoft.com/office/drawing/2014/main" id="{8A246AE3-BB09-7540-B678-C2719802CB1E}"/>
                  </a:ext>
                </a:extLst>
              </p:cNvPr>
              <p:cNvGraphicFramePr>
                <a:graphicFrameLocks noGrp="1"/>
              </p:cNvGraphicFramePr>
              <p:nvPr>
                <p:extLst>
                  <p:ext uri="{D42A27DB-BD31-4B8C-83A1-F6EECF244321}">
                    <p14:modId xmlns:p14="http://schemas.microsoft.com/office/powerpoint/2010/main" val="1876084231"/>
                  </p:ext>
                </p:extLst>
              </p:nvPr>
            </p:nvGraphicFramePr>
            <p:xfrm>
              <a:off x="8208100" y="1797141"/>
              <a:ext cx="3409587" cy="4297680"/>
            </p:xfrm>
            <a:graphic>
              <a:graphicData uri="http://schemas.openxmlformats.org/drawingml/2006/table">
                <a:tbl>
                  <a:tblPr firstRow="1" bandRow="1">
                    <a:tableStyleId>{5C22544A-7EE6-4342-B048-85BDC9FD1C3A}</a:tableStyleId>
                  </a:tblPr>
                  <a:tblGrid>
                    <a:gridCol w="1644631">
                      <a:extLst>
                        <a:ext uri="{9D8B030D-6E8A-4147-A177-3AD203B41FA5}">
                          <a16:colId xmlns:a16="http://schemas.microsoft.com/office/drawing/2014/main" val="1102716428"/>
                        </a:ext>
                      </a:extLst>
                    </a:gridCol>
                    <a:gridCol w="1764956">
                      <a:extLst>
                        <a:ext uri="{9D8B030D-6E8A-4147-A177-3AD203B41FA5}">
                          <a16:colId xmlns:a16="http://schemas.microsoft.com/office/drawing/2014/main" val="1266624049"/>
                        </a:ext>
                      </a:extLst>
                    </a:gridCol>
                  </a:tblGrid>
                  <a:tr h="640080">
                    <a:tc>
                      <a:txBody>
                        <a:bodyPr/>
                        <a:lstStyle/>
                        <a:p>
                          <a:pPr algn="ctr"/>
                          <a:r>
                            <a:rPr lang="it-IT" sz="1800" dirty="0" err="1"/>
                            <a:t>Polarization</a:t>
                          </a:r>
                          <a:r>
                            <a:rPr lang="it-IT" sz="1800" dirty="0"/>
                            <a:t> [</a:t>
                          </a:r>
                          <a:r>
                            <a:rPr lang="it-IT" sz="1800" dirty="0" err="1"/>
                            <a:t>deg</a:t>
                          </a:r>
                          <a:r>
                            <a:rPr lang="it-IT" sz="1800" dirty="0"/>
                            <a:t>]</a:t>
                          </a:r>
                          <a:endParaRPr lang="en-GB" sz="1800" dirty="0"/>
                        </a:p>
                      </a:txBody>
                      <a:tcPr/>
                    </a:tc>
                    <a:tc>
                      <a:txBody>
                        <a:bodyPr/>
                        <a:lstStyle/>
                        <a:p>
                          <a:pPr algn="ctr"/>
                          <a:r>
                            <a:rPr lang="it-IT" sz="1800" dirty="0" err="1"/>
                            <a:t>Measured</a:t>
                          </a:r>
                          <a:r>
                            <a:rPr lang="it-IT" sz="1800" dirty="0"/>
                            <a:t> Angle [</a:t>
                          </a:r>
                          <a:r>
                            <a:rPr lang="it-IT" sz="1800" dirty="0" err="1"/>
                            <a:t>deg</a:t>
                          </a:r>
                          <a:r>
                            <a:rPr lang="it-IT" sz="1800" dirty="0"/>
                            <a:t>]</a:t>
                          </a:r>
                          <a:endParaRPr lang="en-GB" sz="1800" dirty="0"/>
                        </a:p>
                      </a:txBody>
                      <a:tcPr/>
                    </a:tc>
                    <a:extLst>
                      <a:ext uri="{0D108BD9-81ED-4DB2-BD59-A6C34878D82A}">
                        <a16:rowId xmlns:a16="http://schemas.microsoft.com/office/drawing/2014/main" val="4236712770"/>
                      </a:ext>
                    </a:extLst>
                  </a:tr>
                  <a:tr h="365760">
                    <a:tc>
                      <a:txBody>
                        <a:bodyPr/>
                        <a:lstStyle/>
                        <a:p>
                          <a:endParaRPr lang="en-US"/>
                        </a:p>
                      </a:txBody>
                      <a:tcPr>
                        <a:blipFill>
                          <a:blip r:embed="rId2"/>
                          <a:stretch>
                            <a:fillRect l="-370" t="-183333" r="-108889" b="-905000"/>
                          </a:stretch>
                        </a:blipFill>
                      </a:tcPr>
                    </a:tc>
                    <a:tc>
                      <a:txBody>
                        <a:bodyPr/>
                        <a:lstStyle/>
                        <a:p>
                          <a:endParaRPr lang="en-US"/>
                        </a:p>
                      </a:txBody>
                      <a:tcPr>
                        <a:blipFill>
                          <a:blip r:embed="rId2"/>
                          <a:stretch>
                            <a:fillRect l="-93448" t="-183333" r="-1379" b="-905000"/>
                          </a:stretch>
                        </a:blipFill>
                      </a:tcPr>
                    </a:tc>
                    <a:extLst>
                      <a:ext uri="{0D108BD9-81ED-4DB2-BD59-A6C34878D82A}">
                        <a16:rowId xmlns:a16="http://schemas.microsoft.com/office/drawing/2014/main" val="2667438472"/>
                      </a:ext>
                    </a:extLst>
                  </a:tr>
                  <a:tr h="365760">
                    <a:tc>
                      <a:txBody>
                        <a:bodyPr/>
                        <a:lstStyle/>
                        <a:p>
                          <a:endParaRPr lang="en-US"/>
                        </a:p>
                      </a:txBody>
                      <a:tcPr>
                        <a:blipFill>
                          <a:blip r:embed="rId2"/>
                          <a:stretch>
                            <a:fillRect l="-370" t="-283333" r="-108889" b="-805000"/>
                          </a:stretch>
                        </a:blipFill>
                      </a:tcPr>
                    </a:tc>
                    <a:tc>
                      <a:txBody>
                        <a:bodyPr/>
                        <a:lstStyle/>
                        <a:p>
                          <a:endParaRPr lang="en-US"/>
                        </a:p>
                      </a:txBody>
                      <a:tcPr>
                        <a:blipFill>
                          <a:blip r:embed="rId2"/>
                          <a:stretch>
                            <a:fillRect l="-93448" t="-283333" r="-1379" b="-805000"/>
                          </a:stretch>
                        </a:blipFill>
                      </a:tcPr>
                    </a:tc>
                    <a:extLst>
                      <a:ext uri="{0D108BD9-81ED-4DB2-BD59-A6C34878D82A}">
                        <a16:rowId xmlns:a16="http://schemas.microsoft.com/office/drawing/2014/main" val="3301779789"/>
                      </a:ext>
                    </a:extLst>
                  </a:tr>
                  <a:tr h="365760">
                    <a:tc>
                      <a:txBody>
                        <a:bodyPr/>
                        <a:lstStyle/>
                        <a:p>
                          <a:endParaRPr lang="en-US"/>
                        </a:p>
                      </a:txBody>
                      <a:tcPr>
                        <a:blipFill>
                          <a:blip r:embed="rId2"/>
                          <a:stretch>
                            <a:fillRect l="-370" t="-383333" r="-108889" b="-705000"/>
                          </a:stretch>
                        </a:blipFill>
                      </a:tcPr>
                    </a:tc>
                    <a:tc>
                      <a:txBody>
                        <a:bodyPr/>
                        <a:lstStyle/>
                        <a:p>
                          <a:endParaRPr lang="en-US"/>
                        </a:p>
                      </a:txBody>
                      <a:tcPr>
                        <a:blipFill>
                          <a:blip r:embed="rId2"/>
                          <a:stretch>
                            <a:fillRect l="-93448" t="-383333" r="-1379" b="-705000"/>
                          </a:stretch>
                        </a:blipFill>
                      </a:tcPr>
                    </a:tc>
                    <a:extLst>
                      <a:ext uri="{0D108BD9-81ED-4DB2-BD59-A6C34878D82A}">
                        <a16:rowId xmlns:a16="http://schemas.microsoft.com/office/drawing/2014/main" val="3699834771"/>
                      </a:ext>
                    </a:extLst>
                  </a:tr>
                  <a:tr h="365760">
                    <a:tc>
                      <a:txBody>
                        <a:bodyPr/>
                        <a:lstStyle/>
                        <a:p>
                          <a:endParaRPr lang="en-US"/>
                        </a:p>
                      </a:txBody>
                      <a:tcPr>
                        <a:blipFill>
                          <a:blip r:embed="rId2"/>
                          <a:stretch>
                            <a:fillRect l="-370" t="-483333" r="-108889" b="-605000"/>
                          </a:stretch>
                        </a:blipFill>
                      </a:tcPr>
                    </a:tc>
                    <a:tc>
                      <a:txBody>
                        <a:bodyPr/>
                        <a:lstStyle/>
                        <a:p>
                          <a:endParaRPr lang="en-US"/>
                        </a:p>
                      </a:txBody>
                      <a:tcPr>
                        <a:blipFill>
                          <a:blip r:embed="rId2"/>
                          <a:stretch>
                            <a:fillRect l="-93448" t="-483333" r="-1379" b="-605000"/>
                          </a:stretch>
                        </a:blipFill>
                      </a:tcPr>
                    </a:tc>
                    <a:extLst>
                      <a:ext uri="{0D108BD9-81ED-4DB2-BD59-A6C34878D82A}">
                        <a16:rowId xmlns:a16="http://schemas.microsoft.com/office/drawing/2014/main" val="2422683508"/>
                      </a:ext>
                    </a:extLst>
                  </a:tr>
                  <a:tr h="365760">
                    <a:tc>
                      <a:txBody>
                        <a:bodyPr/>
                        <a:lstStyle/>
                        <a:p>
                          <a:endParaRPr lang="en-US"/>
                        </a:p>
                      </a:txBody>
                      <a:tcPr>
                        <a:blipFill>
                          <a:blip r:embed="rId2"/>
                          <a:stretch>
                            <a:fillRect l="-370" t="-573770" r="-108889" b="-495082"/>
                          </a:stretch>
                        </a:blipFill>
                      </a:tcPr>
                    </a:tc>
                    <a:tc>
                      <a:txBody>
                        <a:bodyPr/>
                        <a:lstStyle/>
                        <a:p>
                          <a:endParaRPr lang="en-US"/>
                        </a:p>
                      </a:txBody>
                      <a:tcPr>
                        <a:blipFill>
                          <a:blip r:embed="rId2"/>
                          <a:stretch>
                            <a:fillRect l="-93448" t="-573770" r="-1379" b="-495082"/>
                          </a:stretch>
                        </a:blipFill>
                      </a:tcPr>
                    </a:tc>
                    <a:extLst>
                      <a:ext uri="{0D108BD9-81ED-4DB2-BD59-A6C34878D82A}">
                        <a16:rowId xmlns:a16="http://schemas.microsoft.com/office/drawing/2014/main" val="918889052"/>
                      </a:ext>
                    </a:extLst>
                  </a:tr>
                  <a:tr h="365760">
                    <a:tc>
                      <a:txBody>
                        <a:bodyPr/>
                        <a:lstStyle/>
                        <a:p>
                          <a:endParaRPr lang="en-US"/>
                        </a:p>
                      </a:txBody>
                      <a:tcPr>
                        <a:blipFill>
                          <a:blip r:embed="rId2"/>
                          <a:stretch>
                            <a:fillRect l="-370" t="-685000" r="-108889" b="-403333"/>
                          </a:stretch>
                        </a:blipFill>
                      </a:tcPr>
                    </a:tc>
                    <a:tc>
                      <a:txBody>
                        <a:bodyPr/>
                        <a:lstStyle/>
                        <a:p>
                          <a:endParaRPr lang="en-US"/>
                        </a:p>
                      </a:txBody>
                      <a:tcPr>
                        <a:blipFill>
                          <a:blip r:embed="rId2"/>
                          <a:stretch>
                            <a:fillRect l="-93448" t="-685000" r="-1379" b="-403333"/>
                          </a:stretch>
                        </a:blipFill>
                      </a:tcPr>
                    </a:tc>
                    <a:extLst>
                      <a:ext uri="{0D108BD9-81ED-4DB2-BD59-A6C34878D82A}">
                        <a16:rowId xmlns:a16="http://schemas.microsoft.com/office/drawing/2014/main" val="2852362491"/>
                      </a:ext>
                    </a:extLst>
                  </a:tr>
                  <a:tr h="365760">
                    <a:tc>
                      <a:txBody>
                        <a:bodyPr/>
                        <a:lstStyle/>
                        <a:p>
                          <a:endParaRPr lang="en-US"/>
                        </a:p>
                      </a:txBody>
                      <a:tcPr>
                        <a:blipFill>
                          <a:blip r:embed="rId2"/>
                          <a:stretch>
                            <a:fillRect l="-370" t="-785000" r="-108889" b="-303333"/>
                          </a:stretch>
                        </a:blipFill>
                      </a:tcPr>
                    </a:tc>
                    <a:tc>
                      <a:txBody>
                        <a:bodyPr/>
                        <a:lstStyle/>
                        <a:p>
                          <a:endParaRPr lang="en-US"/>
                        </a:p>
                      </a:txBody>
                      <a:tcPr>
                        <a:blipFill>
                          <a:blip r:embed="rId2"/>
                          <a:stretch>
                            <a:fillRect l="-93448" t="-785000" r="-1379" b="-303333"/>
                          </a:stretch>
                        </a:blipFill>
                      </a:tcPr>
                    </a:tc>
                    <a:extLst>
                      <a:ext uri="{0D108BD9-81ED-4DB2-BD59-A6C34878D82A}">
                        <a16:rowId xmlns:a16="http://schemas.microsoft.com/office/drawing/2014/main" val="4209786578"/>
                      </a:ext>
                    </a:extLst>
                  </a:tr>
                  <a:tr h="365760">
                    <a:tc>
                      <a:txBody>
                        <a:bodyPr/>
                        <a:lstStyle/>
                        <a:p>
                          <a:endParaRPr lang="en-US"/>
                        </a:p>
                      </a:txBody>
                      <a:tcPr>
                        <a:blipFill>
                          <a:blip r:embed="rId2"/>
                          <a:stretch>
                            <a:fillRect l="-370" t="-885000" r="-108889" b="-203333"/>
                          </a:stretch>
                        </a:blipFill>
                      </a:tcPr>
                    </a:tc>
                    <a:tc>
                      <a:txBody>
                        <a:bodyPr/>
                        <a:lstStyle/>
                        <a:p>
                          <a:endParaRPr lang="en-US"/>
                        </a:p>
                      </a:txBody>
                      <a:tcPr>
                        <a:blipFill>
                          <a:blip r:embed="rId2"/>
                          <a:stretch>
                            <a:fillRect l="-93448" t="-885000" r="-1379" b="-203333"/>
                          </a:stretch>
                        </a:blipFill>
                      </a:tcPr>
                    </a:tc>
                    <a:extLst>
                      <a:ext uri="{0D108BD9-81ED-4DB2-BD59-A6C34878D82A}">
                        <a16:rowId xmlns:a16="http://schemas.microsoft.com/office/drawing/2014/main" val="808867602"/>
                      </a:ext>
                    </a:extLst>
                  </a:tr>
                  <a:tr h="365760">
                    <a:tc>
                      <a:txBody>
                        <a:bodyPr/>
                        <a:lstStyle/>
                        <a:p>
                          <a:endParaRPr lang="en-US"/>
                        </a:p>
                      </a:txBody>
                      <a:tcPr>
                        <a:blipFill>
                          <a:blip r:embed="rId2"/>
                          <a:stretch>
                            <a:fillRect l="-370" t="-985000" r="-108889" b="-103333"/>
                          </a:stretch>
                        </a:blipFill>
                      </a:tcPr>
                    </a:tc>
                    <a:tc>
                      <a:txBody>
                        <a:bodyPr/>
                        <a:lstStyle/>
                        <a:p>
                          <a:endParaRPr lang="en-US"/>
                        </a:p>
                      </a:txBody>
                      <a:tcPr>
                        <a:blipFill>
                          <a:blip r:embed="rId2"/>
                          <a:stretch>
                            <a:fillRect l="-93448" t="-985000" r="-1379" b="-103333"/>
                          </a:stretch>
                        </a:blipFill>
                      </a:tcPr>
                    </a:tc>
                    <a:extLst>
                      <a:ext uri="{0D108BD9-81ED-4DB2-BD59-A6C34878D82A}">
                        <a16:rowId xmlns:a16="http://schemas.microsoft.com/office/drawing/2014/main" val="1660367903"/>
                      </a:ext>
                    </a:extLst>
                  </a:tr>
                  <a:tr h="365760">
                    <a:tc>
                      <a:txBody>
                        <a:bodyPr/>
                        <a:lstStyle/>
                        <a:p>
                          <a:endParaRPr lang="en-US"/>
                        </a:p>
                      </a:txBody>
                      <a:tcPr>
                        <a:blipFill>
                          <a:blip r:embed="rId2"/>
                          <a:stretch>
                            <a:fillRect l="-370" t="-1085000" r="-108889" b="-3333"/>
                          </a:stretch>
                        </a:blipFill>
                      </a:tcPr>
                    </a:tc>
                    <a:tc>
                      <a:txBody>
                        <a:bodyPr/>
                        <a:lstStyle/>
                        <a:p>
                          <a:endParaRPr lang="en-US"/>
                        </a:p>
                      </a:txBody>
                      <a:tcPr>
                        <a:blipFill>
                          <a:blip r:embed="rId2"/>
                          <a:stretch>
                            <a:fillRect l="-93448" t="-1085000" r="-1379" b="-3333"/>
                          </a:stretch>
                        </a:blipFill>
                      </a:tcPr>
                    </a:tc>
                    <a:extLst>
                      <a:ext uri="{0D108BD9-81ED-4DB2-BD59-A6C34878D82A}">
                        <a16:rowId xmlns:a16="http://schemas.microsoft.com/office/drawing/2014/main" val="3868661676"/>
                      </a:ext>
                    </a:extLst>
                  </a:tr>
                </a:tbl>
              </a:graphicData>
            </a:graphic>
          </p:graphicFrame>
        </mc:Fallback>
      </mc:AlternateContent>
      <p:sp>
        <p:nvSpPr>
          <p:cNvPr id="9" name="TextBox 2">
            <a:extLst>
              <a:ext uri="{FF2B5EF4-FFF2-40B4-BE49-F238E27FC236}">
                <a16:creationId xmlns:a16="http://schemas.microsoft.com/office/drawing/2014/main" id="{D9DE02C4-EE15-B518-4906-35C72CB2F4BA}"/>
              </a:ext>
            </a:extLst>
          </p:cNvPr>
          <p:cNvSpPr txBox="1"/>
          <p:nvPr/>
        </p:nvSpPr>
        <p:spPr>
          <a:xfrm>
            <a:off x="574313" y="949363"/>
            <a:ext cx="5824303" cy="1846659"/>
          </a:xfrm>
          <a:prstGeom prst="rect">
            <a:avLst/>
          </a:prstGeom>
          <a:noFill/>
        </p:spPr>
        <p:txBody>
          <a:bodyPr wrap="square" lIns="0" tIns="0" rIns="0" bIns="0" rtlCol="0">
            <a:spAutoFit/>
          </a:bodyPr>
          <a:lstStyle/>
          <a:p>
            <a:pPr marL="457200" indent="-457200">
              <a:buFont typeface="Arial" panose="020B0604020202020204" pitchFamily="34" charset="0"/>
              <a:buChar char="•"/>
            </a:pPr>
            <a:r>
              <a:rPr lang="de-CH" sz="2000" dirty="0"/>
              <a:t>The beam </a:t>
            </a:r>
            <a:r>
              <a:rPr lang="de-CH" sz="2000" dirty="0" err="1"/>
              <a:t>is</a:t>
            </a:r>
            <a:r>
              <a:rPr lang="de-CH" sz="2000" dirty="0"/>
              <a:t> </a:t>
            </a:r>
            <a:r>
              <a:rPr lang="de-CH" sz="2000" dirty="0" err="1"/>
              <a:t>streaked</a:t>
            </a:r>
            <a:r>
              <a:rPr lang="de-CH" sz="2000" dirty="0"/>
              <a:t>, </a:t>
            </a:r>
            <a:r>
              <a:rPr lang="de-CH" sz="2000" dirty="0" err="1"/>
              <a:t>covering</a:t>
            </a:r>
            <a:r>
              <a:rPr lang="de-CH" sz="2000" dirty="0"/>
              <a:t> a </a:t>
            </a:r>
            <a:r>
              <a:rPr lang="de-CH" sz="2000" dirty="0" err="1"/>
              <a:t>polarization</a:t>
            </a:r>
            <a:r>
              <a:rPr lang="de-CH" sz="2000" dirty="0"/>
              <a:t> </a:t>
            </a:r>
            <a:r>
              <a:rPr lang="de-CH" sz="2000" dirty="0" err="1"/>
              <a:t>range</a:t>
            </a:r>
            <a:r>
              <a:rPr lang="de-CH" sz="2000" dirty="0"/>
              <a:t> </a:t>
            </a:r>
            <a:r>
              <a:rPr lang="de-CH" sz="2000" dirty="0" err="1"/>
              <a:t>of</a:t>
            </a:r>
            <a:r>
              <a:rPr lang="de-CH" sz="2000" dirty="0"/>
              <a:t> 180 </a:t>
            </a:r>
            <a:r>
              <a:rPr lang="de-CH" sz="2000" dirty="0" err="1"/>
              <a:t>degrees</a:t>
            </a:r>
            <a:r>
              <a:rPr lang="de-CH" sz="2000" dirty="0"/>
              <a:t>, and </a:t>
            </a:r>
            <a:r>
              <a:rPr lang="de-CH" sz="2000" dirty="0" err="1"/>
              <a:t>from</a:t>
            </a:r>
            <a:r>
              <a:rPr lang="de-CH" sz="2000" dirty="0"/>
              <a:t> </a:t>
            </a:r>
            <a:r>
              <a:rPr lang="de-CH" sz="2000" dirty="0" err="1"/>
              <a:t>the</a:t>
            </a:r>
            <a:r>
              <a:rPr lang="de-CH" sz="2000" dirty="0"/>
              <a:t> </a:t>
            </a:r>
            <a:r>
              <a:rPr lang="de-CH" sz="2000" dirty="0" err="1"/>
              <a:t>centroids</a:t>
            </a:r>
            <a:r>
              <a:rPr lang="de-CH" sz="2000" dirty="0"/>
              <a:t>, </a:t>
            </a:r>
            <a:r>
              <a:rPr lang="de-CH" sz="2000" dirty="0" err="1"/>
              <a:t>the</a:t>
            </a:r>
            <a:r>
              <a:rPr lang="de-CH" sz="2000" dirty="0"/>
              <a:t> </a:t>
            </a:r>
            <a:r>
              <a:rPr lang="de-CH" sz="2000" dirty="0" err="1"/>
              <a:t>streaking</a:t>
            </a:r>
            <a:r>
              <a:rPr lang="de-CH" sz="2000" dirty="0"/>
              <a:t> angle </a:t>
            </a:r>
            <a:r>
              <a:rPr lang="de-CH" sz="2000" dirty="0" err="1"/>
              <a:t>can</a:t>
            </a:r>
            <a:r>
              <a:rPr lang="de-CH" sz="2000" dirty="0"/>
              <a:t> </a:t>
            </a:r>
            <a:r>
              <a:rPr lang="de-CH" sz="2000" dirty="0" err="1"/>
              <a:t>be</a:t>
            </a:r>
            <a:r>
              <a:rPr lang="de-CH" sz="2000" dirty="0"/>
              <a:t> </a:t>
            </a:r>
            <a:r>
              <a:rPr lang="de-CH" sz="2000" dirty="0" err="1"/>
              <a:t>evaluated</a:t>
            </a:r>
            <a:endParaRPr lang="de-CH" sz="2000" dirty="0"/>
          </a:p>
          <a:p>
            <a:pPr marL="457200" indent="-457200">
              <a:buFont typeface="Arial" panose="020B0604020202020204" pitchFamily="34" charset="0"/>
              <a:buChar char="•"/>
            </a:pPr>
            <a:endParaRPr lang="de-CH" sz="2000" dirty="0"/>
          </a:p>
          <a:p>
            <a:pPr marL="457200" indent="-457200">
              <a:buFont typeface="Arial" panose="020B0604020202020204" pitchFamily="34" charset="0"/>
              <a:buChar char="•"/>
            </a:pPr>
            <a:r>
              <a:rPr lang="de-CH" sz="2000" dirty="0"/>
              <a:t>The </a:t>
            </a:r>
            <a:r>
              <a:rPr lang="de-CH" sz="2000" dirty="0" err="1"/>
              <a:t>polarization</a:t>
            </a:r>
            <a:r>
              <a:rPr lang="de-CH" sz="2000" dirty="0"/>
              <a:t> </a:t>
            </a:r>
            <a:r>
              <a:rPr lang="de-CH" sz="2000" dirty="0" err="1"/>
              <a:t>is</a:t>
            </a:r>
            <a:r>
              <a:rPr lang="de-CH" sz="2000" dirty="0"/>
              <a:t> </a:t>
            </a:r>
            <a:r>
              <a:rPr lang="de-CH" sz="2000" dirty="0" err="1"/>
              <a:t>set</a:t>
            </a:r>
            <a:r>
              <a:rPr lang="de-CH" sz="2000" dirty="0"/>
              <a:t> </a:t>
            </a:r>
            <a:r>
              <a:rPr lang="de-CH" sz="2000" dirty="0" err="1"/>
              <a:t>by</a:t>
            </a:r>
            <a:r>
              <a:rPr lang="de-CH" sz="2000" dirty="0"/>
              <a:t> </a:t>
            </a:r>
            <a:r>
              <a:rPr lang="de-CH" sz="2000" b="1" dirty="0" err="1">
                <a:solidFill>
                  <a:srgbClr val="0070C0"/>
                </a:solidFill>
              </a:rPr>
              <a:t>three</a:t>
            </a:r>
            <a:r>
              <a:rPr lang="de-CH" sz="2000" b="1" dirty="0">
                <a:solidFill>
                  <a:srgbClr val="0070C0"/>
                </a:solidFill>
              </a:rPr>
              <a:t> </a:t>
            </a:r>
            <a:r>
              <a:rPr lang="de-CH" sz="2000" b="1" dirty="0" err="1">
                <a:solidFill>
                  <a:srgbClr val="0070C0"/>
                </a:solidFill>
              </a:rPr>
              <a:t>phase</a:t>
            </a:r>
            <a:r>
              <a:rPr lang="de-CH" sz="2000" b="1" dirty="0">
                <a:solidFill>
                  <a:srgbClr val="0070C0"/>
                </a:solidFill>
              </a:rPr>
              <a:t> </a:t>
            </a:r>
            <a:r>
              <a:rPr lang="de-CH" sz="2000" b="1" dirty="0" err="1">
                <a:solidFill>
                  <a:srgbClr val="0070C0"/>
                </a:solidFill>
              </a:rPr>
              <a:t>shifters</a:t>
            </a:r>
            <a:r>
              <a:rPr lang="de-CH" sz="2000" b="1" dirty="0">
                <a:solidFill>
                  <a:srgbClr val="0070C0"/>
                </a:solidFill>
              </a:rPr>
              <a:t> </a:t>
            </a:r>
            <a:r>
              <a:rPr lang="de-CH" sz="2000" dirty="0" err="1"/>
              <a:t>that</a:t>
            </a:r>
            <a:r>
              <a:rPr lang="de-CH" sz="2000" dirty="0"/>
              <a:t> </a:t>
            </a:r>
            <a:r>
              <a:rPr lang="de-CH" sz="2000" dirty="0" err="1"/>
              <a:t>set</a:t>
            </a:r>
            <a:r>
              <a:rPr lang="de-CH" sz="2000" dirty="0"/>
              <a:t> </a:t>
            </a:r>
            <a:r>
              <a:rPr lang="de-CH" sz="2000" dirty="0" err="1"/>
              <a:t>the</a:t>
            </a:r>
            <a:r>
              <a:rPr lang="de-CH" sz="2000" dirty="0"/>
              <a:t> </a:t>
            </a:r>
            <a:r>
              <a:rPr lang="de-CH" sz="2000" dirty="0" err="1"/>
              <a:t>single</a:t>
            </a:r>
            <a:r>
              <a:rPr lang="de-CH" sz="2000" dirty="0"/>
              <a:t> </a:t>
            </a:r>
            <a:r>
              <a:rPr lang="de-CH" sz="2000" dirty="0" err="1"/>
              <a:t>cavity</a:t>
            </a:r>
            <a:r>
              <a:rPr lang="de-CH" sz="2000" dirty="0"/>
              <a:t> </a:t>
            </a:r>
            <a:r>
              <a:rPr lang="de-CH" sz="2000" dirty="0" err="1"/>
              <a:t>phase</a:t>
            </a:r>
            <a:r>
              <a:rPr lang="de-CH" sz="2000" dirty="0"/>
              <a:t> and </a:t>
            </a:r>
            <a:r>
              <a:rPr lang="de-CH" sz="2000" dirty="0" err="1"/>
              <a:t>the</a:t>
            </a:r>
            <a:r>
              <a:rPr lang="de-CH" sz="2000" dirty="0"/>
              <a:t> relative </a:t>
            </a:r>
            <a:r>
              <a:rPr lang="de-CH" sz="2000" dirty="0" err="1"/>
              <a:t>one</a:t>
            </a:r>
            <a:endParaRPr lang="de-CH" sz="2000" dirty="0"/>
          </a:p>
        </p:txBody>
      </p:sp>
      <mc:AlternateContent xmlns:mc="http://schemas.openxmlformats.org/markup-compatibility/2006">
        <mc:Choice xmlns:a14="http://schemas.microsoft.com/office/drawing/2010/main" Requires="a14">
          <p:sp>
            <p:nvSpPr>
              <p:cNvPr id="10" name="TextBox 2">
                <a:extLst>
                  <a:ext uri="{FF2B5EF4-FFF2-40B4-BE49-F238E27FC236}">
                    <a16:creationId xmlns:a16="http://schemas.microsoft.com/office/drawing/2014/main" id="{52082C6A-A888-DAA3-DDF1-14D6D61C500B}"/>
                  </a:ext>
                </a:extLst>
              </p:cNvPr>
              <p:cNvSpPr txBox="1"/>
              <p:nvPr/>
            </p:nvSpPr>
            <p:spPr>
              <a:xfrm>
                <a:off x="8668848" y="1019701"/>
                <a:ext cx="1579343" cy="57477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𝜃</m:t>
                      </m:r>
                      <m:r>
                        <a:rPr lang="en-US" i="1" smtClean="0">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tan</m:t>
                          </m:r>
                        </m:e>
                        <m:sup>
                          <m:r>
                            <a:rPr lang="en-US">
                              <a:latin typeface="Cambria Math" panose="02040503050406030204" pitchFamily="18" charset="0"/>
                            </a:rPr>
                            <m:t>−1</m:t>
                          </m:r>
                        </m:sup>
                      </m:sSup>
                      <m:r>
                        <a:rPr lang="en-US" i="1">
                          <a:latin typeface="Cambria Math" panose="02040503050406030204" pitchFamily="18" charset="0"/>
                        </a:rPr>
                        <m:t>⁡</m:t>
                      </m:r>
                      <m:r>
                        <a:rPr lang="it-IT"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𝑦</m:t>
                              </m:r>
                            </m:sub>
                          </m:sSub>
                          <m:r>
                            <m:rPr>
                              <m:lit/>
                            </m:rPr>
                            <a:rPr lang="en-US" i="1">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𝑥</m:t>
                              </m:r>
                            </m:sub>
                          </m:sSub>
                        </m:den>
                      </m:f>
                      <m:r>
                        <a:rPr lang="en-US" i="1">
                          <a:latin typeface="Cambria Math" panose="02040503050406030204" pitchFamily="18" charset="0"/>
                        </a:rPr>
                        <m:t>)</m:t>
                      </m:r>
                    </m:oMath>
                  </m:oMathPara>
                </a14:m>
                <a:endParaRPr lang="de-CH" dirty="0"/>
              </a:p>
            </p:txBody>
          </p:sp>
        </mc:Choice>
        <mc:Fallback>
          <p:sp>
            <p:nvSpPr>
              <p:cNvPr id="10" name="TextBox 2">
                <a:extLst>
                  <a:ext uri="{FF2B5EF4-FFF2-40B4-BE49-F238E27FC236}">
                    <a16:creationId xmlns:a16="http://schemas.microsoft.com/office/drawing/2014/main" id="{52082C6A-A888-DAA3-DDF1-14D6D61C500B}"/>
                  </a:ext>
                </a:extLst>
              </p:cNvPr>
              <p:cNvSpPr txBox="1">
                <a:spLocks noRot="1" noChangeAspect="1" noMove="1" noResize="1" noEditPoints="1" noAdjustHandles="1" noChangeArrowheads="1" noChangeShapeType="1" noTextEdit="1"/>
              </p:cNvSpPr>
              <p:nvPr/>
            </p:nvSpPr>
            <p:spPr>
              <a:xfrm>
                <a:off x="8668848" y="1019701"/>
                <a:ext cx="1579343" cy="574773"/>
              </a:xfrm>
              <a:prstGeom prst="rect">
                <a:avLst/>
              </a:prstGeom>
              <a:blipFill>
                <a:blip r:embed="rId3"/>
                <a:stretch>
                  <a:fillRect/>
                </a:stretch>
              </a:blipFill>
              <a:ln>
                <a:solidFill>
                  <a:srgbClr val="FF0000"/>
                </a:solidFill>
              </a:ln>
            </p:spPr>
            <p:txBody>
              <a:bodyPr/>
              <a:lstStyle/>
              <a:p>
                <a:r>
                  <a:rPr lang="en-GB">
                    <a:noFill/>
                  </a:rPr>
                  <a:t> </a:t>
                </a:r>
              </a:p>
            </p:txBody>
          </p:sp>
        </mc:Fallback>
      </mc:AlternateContent>
      <p:sp>
        <p:nvSpPr>
          <p:cNvPr id="11" name="CasellaDiTesto 10">
            <a:extLst>
              <a:ext uri="{FF2B5EF4-FFF2-40B4-BE49-F238E27FC236}">
                <a16:creationId xmlns:a16="http://schemas.microsoft.com/office/drawing/2014/main" id="{E367EC49-F281-1B4B-1F6A-FCC3FD1D340B}"/>
              </a:ext>
            </a:extLst>
          </p:cNvPr>
          <p:cNvSpPr txBox="1"/>
          <p:nvPr/>
        </p:nvSpPr>
        <p:spPr>
          <a:xfrm>
            <a:off x="574313" y="6352471"/>
            <a:ext cx="4715563" cy="400110"/>
          </a:xfrm>
          <a:prstGeom prst="rect">
            <a:avLst/>
          </a:prstGeom>
          <a:noFill/>
        </p:spPr>
        <p:txBody>
          <a:bodyPr wrap="square" rtlCol="0">
            <a:spAutoFit/>
          </a:bodyPr>
          <a:lstStyle/>
          <a:p>
            <a:r>
              <a:rPr lang="it-IT" sz="2000" b="1" dirty="0" err="1"/>
              <a:t>Beam</a:t>
            </a:r>
            <a:r>
              <a:rPr lang="it-IT" sz="2000" b="1" dirty="0"/>
              <a:t> Images </a:t>
            </a:r>
            <a:r>
              <a:rPr lang="it-IT" sz="2000" b="1" dirty="0" err="1"/>
              <a:t>at</a:t>
            </a:r>
            <a:r>
              <a:rPr lang="it-IT" sz="2000" b="1" dirty="0"/>
              <a:t> </a:t>
            </a:r>
            <a:r>
              <a:rPr lang="it-IT" sz="2000" b="1" dirty="0" err="1"/>
              <a:t>different</a:t>
            </a:r>
            <a:r>
              <a:rPr lang="it-IT" sz="2000" b="1" dirty="0"/>
              <a:t> </a:t>
            </a:r>
            <a:r>
              <a:rPr lang="it-IT" sz="2000" b="1" dirty="0" err="1"/>
              <a:t>polarizations</a:t>
            </a:r>
            <a:endParaRPr lang="en-GB" sz="2000" b="1" dirty="0"/>
          </a:p>
        </p:txBody>
      </p:sp>
      <p:sp>
        <p:nvSpPr>
          <p:cNvPr id="12" name="CasellaDiTesto 11">
            <a:extLst>
              <a:ext uri="{FF2B5EF4-FFF2-40B4-BE49-F238E27FC236}">
                <a16:creationId xmlns:a16="http://schemas.microsoft.com/office/drawing/2014/main" id="{95C4D8E7-0D80-CC12-A216-DCF5CE5D6270}"/>
              </a:ext>
            </a:extLst>
          </p:cNvPr>
          <p:cNvSpPr txBox="1"/>
          <p:nvPr/>
        </p:nvSpPr>
        <p:spPr>
          <a:xfrm>
            <a:off x="8139222" y="6044695"/>
            <a:ext cx="2501982" cy="707886"/>
          </a:xfrm>
          <a:prstGeom prst="rect">
            <a:avLst/>
          </a:prstGeom>
          <a:noFill/>
        </p:spPr>
        <p:txBody>
          <a:bodyPr wrap="square" rtlCol="0">
            <a:spAutoFit/>
          </a:bodyPr>
          <a:lstStyle/>
          <a:p>
            <a:r>
              <a:rPr lang="it-IT" sz="2000" b="1" dirty="0"/>
              <a:t>Angle from: </a:t>
            </a:r>
            <a:r>
              <a:rPr lang="it-IT" sz="2000" b="1" dirty="0" err="1"/>
              <a:t>Centroid</a:t>
            </a:r>
            <a:r>
              <a:rPr lang="it-IT" sz="2000" b="1" dirty="0"/>
              <a:t> Shift vs RF </a:t>
            </a:r>
            <a:r>
              <a:rPr lang="it-IT" sz="2000" b="1" dirty="0" err="1"/>
              <a:t>Phase</a:t>
            </a:r>
            <a:endParaRPr lang="en-GB" sz="2000" b="1" dirty="0"/>
          </a:p>
        </p:txBody>
      </p:sp>
      <p:pic>
        <p:nvPicPr>
          <p:cNvPr id="4" name="Immagine 3" descr="Immagine che contiene diagramma, Diagramma, schermata, linea&#10;&#10;Il contenuto generato dall'IA potrebbe non essere corretto.">
            <a:extLst>
              <a:ext uri="{FF2B5EF4-FFF2-40B4-BE49-F238E27FC236}">
                <a16:creationId xmlns:a16="http://schemas.microsoft.com/office/drawing/2014/main" id="{EE1F0BE1-F1F0-A057-EA99-9107784EC713}"/>
              </a:ext>
            </a:extLst>
          </p:cNvPr>
          <p:cNvPicPr>
            <a:picLocks noChangeAspect="1"/>
          </p:cNvPicPr>
          <p:nvPr/>
        </p:nvPicPr>
        <p:blipFill>
          <a:blip r:embed="rId4">
            <a:extLst>
              <a:ext uri="{28A0092B-C50C-407E-A947-70E740481C1C}">
                <a14:useLocalDpi xmlns:a14="http://schemas.microsoft.com/office/drawing/2010/main" val="0"/>
              </a:ext>
            </a:extLst>
          </a:blip>
          <a:srcRect l="9561" t="5741" r="8351" b="6082"/>
          <a:stretch>
            <a:fillRect/>
          </a:stretch>
        </p:blipFill>
        <p:spPr>
          <a:xfrm>
            <a:off x="460693" y="2900451"/>
            <a:ext cx="6522324" cy="3379036"/>
          </a:xfrm>
          <a:prstGeom prst="rect">
            <a:avLst/>
          </a:prstGeom>
        </p:spPr>
      </p:pic>
    </p:spTree>
    <p:extLst>
      <p:ext uri="{BB962C8B-B14F-4D97-AF65-F5344CB8AC3E}">
        <p14:creationId xmlns:p14="http://schemas.microsoft.com/office/powerpoint/2010/main" val="202505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85A9F-C2D7-0D71-9082-75E8B5E80B7E}"/>
              </a:ext>
            </a:extLst>
          </p:cNvPr>
          <p:cNvSpPr>
            <a:spLocks noGrp="1"/>
          </p:cNvSpPr>
          <p:nvPr>
            <p:ph type="title"/>
          </p:nvPr>
        </p:nvSpPr>
        <p:spPr/>
        <p:txBody>
          <a:bodyPr/>
          <a:lstStyle/>
          <a:p>
            <a:r>
              <a:rPr lang="it-IT" dirty="0"/>
              <a:t>5D </a:t>
            </a:r>
            <a:r>
              <a:rPr lang="it-IT" dirty="0" err="1"/>
              <a:t>Reconstruction</a:t>
            </a:r>
            <a:r>
              <a:rPr lang="it-IT" dirty="0"/>
              <a:t>: </a:t>
            </a:r>
            <a:r>
              <a:rPr lang="it-IT" dirty="0" err="1"/>
              <a:t>Calibration</a:t>
            </a:r>
            <a:r>
              <a:rPr lang="it-IT" dirty="0"/>
              <a:t> </a:t>
            </a:r>
            <a:r>
              <a:rPr lang="it-IT" dirty="0" err="1"/>
              <a:t>results</a:t>
            </a:r>
            <a:endParaRPr lang="it-IT" dirty="0"/>
          </a:p>
        </p:txBody>
      </p:sp>
      <p:pic>
        <p:nvPicPr>
          <p:cNvPr id="3" name="Immagine 2" descr="Immagine che contiene testo, diagramma, linea, Carattere&#10;&#10;Il contenuto generato dall'IA potrebbe non essere corretto.">
            <a:extLst>
              <a:ext uri="{FF2B5EF4-FFF2-40B4-BE49-F238E27FC236}">
                <a16:creationId xmlns:a16="http://schemas.microsoft.com/office/drawing/2014/main" id="{571D1961-E37D-AC81-1AF1-7A4FD1414B12}"/>
              </a:ext>
            </a:extLst>
          </p:cNvPr>
          <p:cNvPicPr>
            <a:picLocks noChangeAspect="1"/>
          </p:cNvPicPr>
          <p:nvPr/>
        </p:nvPicPr>
        <p:blipFill>
          <a:blip r:embed="rId3">
            <a:extLst>
              <a:ext uri="{28A0092B-C50C-407E-A947-70E740481C1C}">
                <a14:useLocalDpi xmlns:a14="http://schemas.microsoft.com/office/drawing/2010/main" val="0"/>
              </a:ext>
            </a:extLst>
          </a:blip>
          <a:srcRect l="5540" t="5523" r="6348"/>
          <a:stretch/>
        </p:blipFill>
        <p:spPr>
          <a:xfrm>
            <a:off x="5845199" y="2661786"/>
            <a:ext cx="5069940" cy="4075581"/>
          </a:xfrm>
          <a:prstGeom prst="rect">
            <a:avLst/>
          </a:prstGeom>
        </p:spPr>
      </p:pic>
      <mc:AlternateContent xmlns:mc="http://schemas.openxmlformats.org/markup-compatibility/2006">
        <mc:Choice xmlns:a14="http://schemas.microsoft.com/office/drawing/2010/main" Requires="a14">
          <p:sp>
            <p:nvSpPr>
              <p:cNvPr id="4" name="TextBox 4">
                <a:extLst>
                  <a:ext uri="{FF2B5EF4-FFF2-40B4-BE49-F238E27FC236}">
                    <a16:creationId xmlns:a16="http://schemas.microsoft.com/office/drawing/2014/main" id="{EC47FB04-B9CA-DA9D-5E2C-6E8EFADED62D}"/>
                  </a:ext>
                </a:extLst>
              </p:cNvPr>
              <p:cNvSpPr txBox="1"/>
              <p:nvPr/>
            </p:nvSpPr>
            <p:spPr>
              <a:xfrm>
                <a:off x="398511" y="848797"/>
                <a:ext cx="1008522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TDS calibration for different streaking angles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de-CH" sz="2000" dirty="0"/>
                  <a:t> Measured </a:t>
                </a:r>
                <a:r>
                  <a:rPr lang="de-CH" sz="2000" dirty="0" err="1"/>
                  <a:t>the</a:t>
                </a:r>
                <a:r>
                  <a:rPr lang="de-CH" sz="2000" dirty="0"/>
                  <a:t> </a:t>
                </a:r>
                <a:r>
                  <a:rPr lang="de-CH" sz="2000" dirty="0" err="1"/>
                  <a:t>centroid</a:t>
                </a:r>
                <a:r>
                  <a:rPr lang="de-CH" sz="2000" dirty="0"/>
                  <a:t> shift </a:t>
                </a:r>
                <a:r>
                  <a:rPr lang="de-CH" sz="2000" dirty="0" err="1"/>
                  <a:t>when</a:t>
                </a:r>
                <a:r>
                  <a:rPr lang="de-CH" sz="2000" dirty="0"/>
                  <a:t> </a:t>
                </a:r>
                <a:r>
                  <a:rPr lang="de-CH" sz="2000" dirty="0" err="1"/>
                  <a:t>changing</a:t>
                </a:r>
                <a:r>
                  <a:rPr lang="de-CH" sz="2000" dirty="0"/>
                  <a:t> </a:t>
                </a:r>
                <a:r>
                  <a:rPr lang="de-CH" sz="2000" dirty="0" err="1"/>
                  <a:t>the</a:t>
                </a:r>
                <a:r>
                  <a:rPr lang="de-CH" sz="2000" dirty="0"/>
                  <a:t> </a:t>
                </a:r>
                <a:r>
                  <a:rPr lang="de-CH" sz="2000" dirty="0" err="1"/>
                  <a:t>cavity</a:t>
                </a:r>
                <a:r>
                  <a:rPr lang="de-CH" sz="2000" dirty="0"/>
                  <a:t> </a:t>
                </a:r>
                <a:r>
                  <a:rPr lang="de-CH" sz="2000" dirty="0" err="1"/>
                  <a:t>phase</a:t>
                </a:r>
                <a:endParaRPr lang="de-CH" sz="2000" dirty="0"/>
              </a:p>
              <a:p>
                <a:pPr marL="285750" indent="-285750">
                  <a:buFont typeface="Arial" panose="020B0604020202020204" pitchFamily="34" charset="0"/>
                  <a:buChar char="•"/>
                </a:pPr>
                <a:endParaRPr lang="de-CH" sz="2000" dirty="0"/>
              </a:p>
              <a:p>
                <a:pPr marL="285750" indent="-285750">
                  <a:buFont typeface="Arial" panose="020B0604020202020204" pitchFamily="34" charset="0"/>
                  <a:buChar char="•"/>
                </a:pPr>
                <a:r>
                  <a:rPr lang="it-IT" sz="2000" dirty="0" err="1"/>
                  <a:t>Expecting</a:t>
                </a:r>
                <a:r>
                  <a:rPr lang="it-IT" sz="2000" dirty="0"/>
                  <a:t> a low </a:t>
                </a:r>
                <a:r>
                  <a:rPr lang="it-IT" sz="2000" dirty="0" err="1"/>
                  <a:t>variation</a:t>
                </a:r>
                <a:r>
                  <a:rPr lang="it-IT" sz="2000" dirty="0"/>
                  <a:t> in the </a:t>
                </a:r>
                <a:r>
                  <a:rPr lang="it-IT" sz="2000" dirty="0" err="1"/>
                  <a:t>calibration</a:t>
                </a:r>
                <a:r>
                  <a:rPr lang="it-IT" sz="2000" dirty="0"/>
                  <a:t> </a:t>
                </a:r>
                <a:r>
                  <a:rPr lang="it-IT" sz="2000" dirty="0" err="1"/>
                  <a:t>factors</a:t>
                </a:r>
                <a:r>
                  <a:rPr lang="it-IT" sz="2000" dirty="0"/>
                  <a:t> </a:t>
                </a:r>
                <a:r>
                  <a:rPr lang="it-IT" sz="2000" dirty="0" err="1"/>
                  <a:t>depending</a:t>
                </a:r>
                <a:r>
                  <a:rPr lang="it-IT" sz="2000" dirty="0"/>
                  <a:t> on the streaking angle, due to </a:t>
                </a:r>
                <a:r>
                  <a:rPr lang="it-IT" sz="2000" dirty="0" err="1"/>
                  <a:t>not</a:t>
                </a:r>
                <a:r>
                  <a:rPr lang="it-IT" sz="2000" dirty="0"/>
                  <a:t> </a:t>
                </a:r>
                <a:r>
                  <a:rPr lang="it-IT" sz="2000" dirty="0" err="1"/>
                  <a:t>using</a:t>
                </a:r>
                <a:r>
                  <a:rPr lang="it-IT" sz="2000" dirty="0"/>
                  <a:t> </a:t>
                </a:r>
                <a:r>
                  <a:rPr lang="it-IT" sz="2000" dirty="0" err="1"/>
                  <a:t>quadrupoles</a:t>
                </a:r>
                <a:r>
                  <a:rPr lang="it-IT" sz="2000" dirty="0"/>
                  <a:t> after the TDS</a:t>
                </a:r>
              </a:p>
            </p:txBody>
          </p:sp>
        </mc:Choice>
        <mc:Fallback>
          <p:sp>
            <p:nvSpPr>
              <p:cNvPr id="4" name="TextBox 4">
                <a:extLst>
                  <a:ext uri="{FF2B5EF4-FFF2-40B4-BE49-F238E27FC236}">
                    <a16:creationId xmlns:a16="http://schemas.microsoft.com/office/drawing/2014/main" id="{EC47FB04-B9CA-DA9D-5E2C-6E8EFADED62D}"/>
                  </a:ext>
                </a:extLst>
              </p:cNvPr>
              <p:cNvSpPr txBox="1">
                <a:spLocks noRot="1" noChangeAspect="1" noMove="1" noResize="1" noEditPoints="1" noAdjustHandles="1" noChangeArrowheads="1" noChangeShapeType="1" noTextEdit="1"/>
              </p:cNvSpPr>
              <p:nvPr/>
            </p:nvSpPr>
            <p:spPr>
              <a:xfrm>
                <a:off x="398511" y="848797"/>
                <a:ext cx="10085225" cy="1631216"/>
              </a:xfrm>
              <a:prstGeom prst="rect">
                <a:avLst/>
              </a:prstGeom>
              <a:blipFill>
                <a:blip r:embed="rId4"/>
                <a:stretch>
                  <a:fillRect l="-544" t="-1866" b="-559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CA3A44CA-333A-C870-E183-1CC675A9D470}"/>
                  </a:ext>
                </a:extLst>
              </p:cNvPr>
              <p:cNvSpPr txBox="1"/>
              <p:nvPr/>
            </p:nvSpPr>
            <p:spPr>
              <a:xfrm>
                <a:off x="6527399" y="2794407"/>
                <a:ext cx="1019831" cy="480324"/>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𝑅</m:t>
                          </m:r>
                        </m:e>
                        <m:sub>
                          <m:r>
                            <a:rPr lang="it-IT" i="1">
                              <a:latin typeface="Cambria Math" panose="02040503050406030204" pitchFamily="18" charset="0"/>
                            </a:rPr>
                            <m:t>𝑡</m:t>
                          </m:r>
                        </m:sub>
                      </m:sSub>
                      <m:r>
                        <a:rPr lang="it-IT" i="1">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𝑜𝑓𝑓</m:t>
                              </m:r>
                            </m:sub>
                          </m:sSub>
                        </m:num>
                        <m:den>
                          <m:r>
                            <a:rPr lang="it-IT" i="1">
                              <a:latin typeface="Cambria Math" panose="02040503050406030204" pitchFamily="18" charset="0"/>
                            </a:rPr>
                            <m:t>𝐶</m:t>
                          </m:r>
                        </m:den>
                      </m:f>
                    </m:oMath>
                  </m:oMathPara>
                </a14:m>
                <a:endParaRPr lang="it-IT" dirty="0"/>
              </a:p>
            </p:txBody>
          </p:sp>
        </mc:Choice>
        <mc:Fallback>
          <p:sp>
            <p:nvSpPr>
              <p:cNvPr id="5" name="CasellaDiTesto 4">
                <a:extLst>
                  <a:ext uri="{FF2B5EF4-FFF2-40B4-BE49-F238E27FC236}">
                    <a16:creationId xmlns:a16="http://schemas.microsoft.com/office/drawing/2014/main" id="{CA3A44CA-333A-C870-E183-1CC675A9D470}"/>
                  </a:ext>
                </a:extLst>
              </p:cNvPr>
              <p:cNvSpPr txBox="1">
                <a:spLocks noRot="1" noChangeAspect="1" noMove="1" noResize="1" noEditPoints="1" noAdjustHandles="1" noChangeArrowheads="1" noChangeShapeType="1" noTextEdit="1"/>
              </p:cNvSpPr>
              <p:nvPr/>
            </p:nvSpPr>
            <p:spPr>
              <a:xfrm>
                <a:off x="6527399" y="2794407"/>
                <a:ext cx="1019831" cy="480324"/>
              </a:xfrm>
              <a:prstGeom prst="rect">
                <a:avLst/>
              </a:prstGeom>
              <a:blipFill>
                <a:blip r:embed="rId5"/>
                <a:stretch>
                  <a:fillRect/>
                </a:stretch>
              </a:blipFill>
              <a:ln>
                <a:solidFill>
                  <a:srgbClr val="FF0000"/>
                </a:solidFill>
              </a:ln>
            </p:spPr>
            <p:txBody>
              <a:bodyPr/>
              <a:lstStyle/>
              <a:p>
                <a:r>
                  <a:rPr lang="en-GB">
                    <a:noFill/>
                  </a:rPr>
                  <a:t> </a:t>
                </a:r>
              </a:p>
            </p:txBody>
          </p:sp>
        </mc:Fallback>
      </mc:AlternateContent>
      <p:pic>
        <p:nvPicPr>
          <p:cNvPr id="9" name="Immagine 8" descr="Immagine che contiene testo, diagramma, linea, Carattere&#10;&#10;Il contenuto generato dall'IA potrebbe non essere corretto.">
            <a:extLst>
              <a:ext uri="{FF2B5EF4-FFF2-40B4-BE49-F238E27FC236}">
                <a16:creationId xmlns:a16="http://schemas.microsoft.com/office/drawing/2014/main" id="{B2608C74-CF40-5F79-132F-ACC5FF7C14FC}"/>
              </a:ext>
            </a:extLst>
          </p:cNvPr>
          <p:cNvPicPr>
            <a:picLocks noChangeAspect="1"/>
          </p:cNvPicPr>
          <p:nvPr/>
        </p:nvPicPr>
        <p:blipFill>
          <a:blip r:embed="rId6">
            <a:extLst>
              <a:ext uri="{28A0092B-C50C-407E-A947-70E740481C1C}">
                <a14:useLocalDpi xmlns:a14="http://schemas.microsoft.com/office/drawing/2010/main" val="0"/>
              </a:ext>
            </a:extLst>
          </a:blip>
          <a:srcRect l="1768" t="5938" r="6441"/>
          <a:stretch>
            <a:fillRect/>
          </a:stretch>
        </p:blipFill>
        <p:spPr>
          <a:xfrm>
            <a:off x="754123" y="2875176"/>
            <a:ext cx="5025299" cy="3862192"/>
          </a:xfrm>
          <a:prstGeom prst="rect">
            <a:avLst/>
          </a:prstGeom>
        </p:spPr>
      </p:pic>
      <mc:AlternateContent xmlns:mc="http://schemas.openxmlformats.org/markup-compatibility/2006">
        <mc:Choice xmlns:a14="http://schemas.microsoft.com/office/drawing/2010/main" Requires="a14">
          <p:sp>
            <p:nvSpPr>
              <p:cNvPr id="8" name="TextBox 6">
                <a:extLst>
                  <a:ext uri="{FF2B5EF4-FFF2-40B4-BE49-F238E27FC236}">
                    <a16:creationId xmlns:a16="http://schemas.microsoft.com/office/drawing/2014/main" id="{9EF259D2-D3AA-322C-D87F-69BC90C05C11}"/>
                  </a:ext>
                </a:extLst>
              </p:cNvPr>
              <p:cNvSpPr txBox="1"/>
              <p:nvPr/>
            </p:nvSpPr>
            <p:spPr>
              <a:xfrm>
                <a:off x="1609826" y="2794407"/>
                <a:ext cx="2388346" cy="516745"/>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𝑒</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it-IT" i="1">
                              <a:latin typeface="Cambria Math" panose="02040503050406030204" pitchFamily="18" charset="0"/>
                            </a:rPr>
                            <m:t>𝐿</m:t>
                          </m:r>
                        </m:num>
                        <m:den>
                          <m:r>
                            <a:rPr lang="en-US" i="1">
                              <a:latin typeface="Cambria Math" panose="02040503050406030204" pitchFamily="18" charset="0"/>
                            </a:rPr>
                            <m:t>𝐸</m:t>
                          </m:r>
                        </m:den>
                      </m:f>
                      <m:r>
                        <a:rPr lang="en-US" i="1">
                          <a:latin typeface="Cambria Math" panose="02040503050406030204" pitchFamily="18" charset="0"/>
                        </a:rPr>
                        <m:t>2</m:t>
                      </m:r>
                      <m:r>
                        <a:rPr lang="en-US" i="1">
                          <a:latin typeface="Cambria Math" panose="02040503050406030204" pitchFamily="18" charset="0"/>
                        </a:rPr>
                        <m:t>𝜋𝜈</m:t>
                      </m:r>
                      <m:r>
                        <a:rPr lang="en-US" i="1">
                          <a:latin typeface="Cambria Math" panose="02040503050406030204" pitchFamily="18" charset="0"/>
                        </a:rPr>
                        <m:t>   [</m:t>
                      </m:r>
                      <m:r>
                        <a:rPr lang="en-US" i="1">
                          <a:latin typeface="Cambria Math" panose="02040503050406030204" pitchFamily="18" charset="0"/>
                        </a:rPr>
                        <m:t>𝜇</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𝑓𝑠</m:t>
                      </m:r>
                      <m:r>
                        <a:rPr lang="en-US" i="1">
                          <a:latin typeface="Cambria Math" panose="02040503050406030204" pitchFamily="18" charset="0"/>
                        </a:rPr>
                        <m:t>]</m:t>
                      </m:r>
                    </m:oMath>
                  </m:oMathPara>
                </a14:m>
                <a:endParaRPr lang="de-CH" dirty="0"/>
              </a:p>
            </p:txBody>
          </p:sp>
        </mc:Choice>
        <mc:Fallback>
          <p:sp>
            <p:nvSpPr>
              <p:cNvPr id="8" name="TextBox 6">
                <a:extLst>
                  <a:ext uri="{FF2B5EF4-FFF2-40B4-BE49-F238E27FC236}">
                    <a16:creationId xmlns:a16="http://schemas.microsoft.com/office/drawing/2014/main" id="{9EF259D2-D3AA-322C-D87F-69BC90C05C11}"/>
                  </a:ext>
                </a:extLst>
              </p:cNvPr>
              <p:cNvSpPr txBox="1">
                <a:spLocks noRot="1" noChangeAspect="1" noMove="1" noResize="1" noEditPoints="1" noAdjustHandles="1" noChangeArrowheads="1" noChangeShapeType="1" noTextEdit="1"/>
              </p:cNvSpPr>
              <p:nvPr/>
            </p:nvSpPr>
            <p:spPr>
              <a:xfrm>
                <a:off x="1609826" y="2794407"/>
                <a:ext cx="2388346" cy="516745"/>
              </a:xfrm>
              <a:prstGeom prst="rect">
                <a:avLst/>
              </a:prstGeom>
              <a:blipFill>
                <a:blip r:embed="rId7"/>
                <a:stretch>
                  <a:fillRect/>
                </a:stretch>
              </a:blipFill>
              <a:ln>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1D161034-01D6-68BD-9F3F-E47C8899C84A}"/>
                  </a:ext>
                </a:extLst>
              </p:cNvPr>
              <p:cNvSpPr txBox="1"/>
              <p:nvPr/>
            </p:nvSpPr>
            <p:spPr>
              <a:xfrm>
                <a:off x="8703697" y="5503557"/>
                <a:ext cx="1975220" cy="61555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i="1">
                              <a:latin typeface="Cambria Math" panose="02040503050406030204" pitchFamily="18" charset="0"/>
                            </a:rPr>
                            <m:t>𝑅</m:t>
                          </m:r>
                        </m:e>
                        <m:sub>
                          <m:r>
                            <a:rPr lang="it-IT" sz="2000" b="0" i="1" smtClean="0">
                              <a:latin typeface="Cambria Math" panose="02040503050406030204" pitchFamily="18" charset="0"/>
                            </a:rPr>
                            <m:t>1</m:t>
                          </m:r>
                        </m:sub>
                      </m:sSub>
                      <m:r>
                        <a:rPr lang="it-IT" sz="2000" i="1">
                          <a:latin typeface="Cambria Math" panose="02040503050406030204" pitchFamily="18" charset="0"/>
                        </a:rPr>
                        <m:t>=</m:t>
                      </m:r>
                      <m:r>
                        <a:rPr lang="it-IT" sz="2000" b="0" i="1" smtClean="0">
                          <a:latin typeface="Cambria Math" panose="02040503050406030204" pitchFamily="18" charset="0"/>
                        </a:rPr>
                        <m:t>6.4±1.6 </m:t>
                      </m:r>
                      <m:r>
                        <a:rPr lang="it-IT" sz="2000" b="0" i="1" smtClean="0">
                          <a:latin typeface="Cambria Math" panose="02040503050406030204" pitchFamily="18" charset="0"/>
                        </a:rPr>
                        <m:t>𝑓𝑠</m:t>
                      </m:r>
                    </m:oMath>
                  </m:oMathPara>
                </a14:m>
                <a:endParaRPr lang="it-IT" sz="2000" b="0" dirty="0"/>
              </a:p>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𝑅</m:t>
                          </m:r>
                        </m:e>
                        <m:sub>
                          <m:r>
                            <a:rPr lang="it-IT" sz="2000" b="0" i="1" smtClean="0">
                              <a:latin typeface="Cambria Math" panose="02040503050406030204" pitchFamily="18" charset="0"/>
                            </a:rPr>
                            <m:t>2</m:t>
                          </m:r>
                        </m:sub>
                      </m:sSub>
                      <m:r>
                        <a:rPr lang="it-IT" sz="2000" b="0" i="1" smtClean="0">
                          <a:latin typeface="Cambria Math" panose="02040503050406030204" pitchFamily="18" charset="0"/>
                        </a:rPr>
                        <m:t>=7.3±2.4 </m:t>
                      </m:r>
                      <m:r>
                        <a:rPr lang="it-IT" sz="2000" b="0" i="1" smtClean="0">
                          <a:latin typeface="Cambria Math" panose="02040503050406030204" pitchFamily="18" charset="0"/>
                        </a:rPr>
                        <m:t>𝑓𝑠</m:t>
                      </m:r>
                    </m:oMath>
                  </m:oMathPara>
                </a14:m>
                <a:endParaRPr lang="it-IT" sz="2000" dirty="0"/>
              </a:p>
            </p:txBody>
          </p:sp>
        </mc:Choice>
        <mc:Fallback>
          <p:sp>
            <p:nvSpPr>
              <p:cNvPr id="6" name="CasellaDiTesto 5">
                <a:extLst>
                  <a:ext uri="{FF2B5EF4-FFF2-40B4-BE49-F238E27FC236}">
                    <a16:creationId xmlns:a16="http://schemas.microsoft.com/office/drawing/2014/main" id="{1D161034-01D6-68BD-9F3F-E47C8899C84A}"/>
                  </a:ext>
                </a:extLst>
              </p:cNvPr>
              <p:cNvSpPr txBox="1">
                <a:spLocks noRot="1" noChangeAspect="1" noMove="1" noResize="1" noEditPoints="1" noAdjustHandles="1" noChangeArrowheads="1" noChangeShapeType="1" noTextEdit="1"/>
              </p:cNvSpPr>
              <p:nvPr/>
            </p:nvSpPr>
            <p:spPr>
              <a:xfrm>
                <a:off x="8703697" y="5503557"/>
                <a:ext cx="1975220" cy="615553"/>
              </a:xfrm>
              <a:prstGeom prst="rect">
                <a:avLst/>
              </a:prstGeom>
              <a:blipFill>
                <a:blip r:embed="rId8"/>
                <a:stretch>
                  <a:fillRect l="-2454" r="-3374" b="-14563"/>
                </a:stretch>
              </a:blipFill>
              <a:ln>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347329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B6043-D173-DC54-A3DB-54078A6838AE}"/>
              </a:ext>
            </a:extLst>
          </p:cNvPr>
          <p:cNvSpPr>
            <a:spLocks noGrp="1"/>
          </p:cNvSpPr>
          <p:nvPr>
            <p:ph type="title"/>
          </p:nvPr>
        </p:nvSpPr>
        <p:spPr/>
        <p:txBody>
          <a:bodyPr/>
          <a:lstStyle/>
          <a:p>
            <a:r>
              <a:rPr lang="it-IT" dirty="0"/>
              <a:t>Talk </a:t>
            </a:r>
            <a:r>
              <a:rPr lang="it-IT" dirty="0" err="1"/>
              <a:t>outline</a:t>
            </a:r>
            <a:endParaRPr lang="en-GB" dirty="0"/>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A74CD7AF-8B62-4FB0-7041-1C9E9E7893A5}"/>
                  </a:ext>
                </a:extLst>
              </p:cNvPr>
              <p:cNvSpPr txBox="1"/>
              <p:nvPr/>
            </p:nvSpPr>
            <p:spPr>
              <a:xfrm>
                <a:off x="764144" y="1246878"/>
                <a:ext cx="10150994" cy="4154984"/>
              </a:xfrm>
              <a:prstGeom prst="rect">
                <a:avLst/>
              </a:prstGeom>
              <a:noFill/>
            </p:spPr>
            <p:txBody>
              <a:bodyPr wrap="square">
                <a:spAutoFit/>
              </a:bodyPr>
              <a:lstStyle/>
              <a:p>
                <a:pPr marL="457200" indent="-457200">
                  <a:buFont typeface="+mj-lt"/>
                  <a:buAutoNum type="arabicPeriod"/>
                </a:pPr>
                <a:r>
                  <a:rPr lang="en-GB" sz="2200" b="1" dirty="0"/>
                  <a:t>Motivations and goals </a:t>
                </a:r>
                <a:r>
                  <a:rPr lang="en-GB" sz="2200" dirty="0"/>
                  <a:t>of the presented thesis work</a:t>
                </a:r>
              </a:p>
              <a:p>
                <a:pPr marL="457200" indent="-457200">
                  <a:buFont typeface="+mj-lt"/>
                  <a:buAutoNum type="arabicPeriod"/>
                </a:pPr>
                <a:endParaRPr lang="en-GB" sz="2200" b="1" dirty="0"/>
              </a:p>
              <a:p>
                <a:pPr marL="457200" indent="-457200">
                  <a:buFont typeface="+mj-lt"/>
                  <a:buAutoNum type="arabicPeriod"/>
                </a:pPr>
                <a:r>
                  <a:rPr lang="en-GB" sz="2200" dirty="0"/>
                  <a:t>Description of the </a:t>
                </a:r>
                <a:r>
                  <a:rPr lang="en-GB" sz="2200" b="1" dirty="0"/>
                  <a:t>Polarizable X-Band Transverse Deflection Structure system</a:t>
                </a:r>
                <a:r>
                  <a:rPr lang="it-IT" sz="2400" dirty="0">
                    <a:solidFill>
                      <a:srgbClr val="FF0000"/>
                    </a:solidFill>
                  </a:rPr>
                  <a:t> </a:t>
                </a:r>
                <a14:m>
                  <m:oMath xmlns:m="http://schemas.openxmlformats.org/officeDocument/2006/math">
                    <m:r>
                      <a:rPr lang="it-IT" sz="2400" i="1">
                        <a:solidFill>
                          <a:srgbClr val="FF0000"/>
                        </a:solidFill>
                        <a:latin typeface="Cambria Math" panose="02040503050406030204" pitchFamily="18" charset="0"/>
                      </a:rPr>
                      <m:t>→</m:t>
                    </m:r>
                  </m:oMath>
                </a14:m>
                <a:r>
                  <a:rPr lang="en-US" sz="2400" dirty="0"/>
                  <a:t> working principle and field maps studies</a:t>
                </a:r>
                <a:endParaRPr lang="en-GB" sz="2200" b="1" dirty="0"/>
              </a:p>
              <a:p>
                <a:pPr marL="457200" indent="-457200">
                  <a:buFont typeface="+mj-lt"/>
                  <a:buAutoNum type="arabicPeriod"/>
                </a:pPr>
                <a:endParaRPr lang="en-GB" sz="2200" b="1" dirty="0"/>
              </a:p>
              <a:p>
                <a:pPr marL="457200" indent="-457200">
                  <a:buFont typeface="+mj-lt"/>
                  <a:buAutoNum type="arabicPeriod"/>
                </a:pPr>
                <a:r>
                  <a:rPr lang="en-GB" sz="2200" b="1" dirty="0" err="1"/>
                  <a:t>EuPRAXIA@SPARC_LAB</a:t>
                </a:r>
                <a:r>
                  <a:rPr lang="en-GB" sz="2200" b="1" dirty="0"/>
                  <a:t> Diagnostics simulations for resolution </a:t>
                </a:r>
                <a:r>
                  <a:rPr lang="en-GB" sz="2200" dirty="0"/>
                  <a:t>evaluation:</a:t>
                </a:r>
              </a:p>
              <a:p>
                <a:pPr marL="1371600" lvl="2" indent="-457200">
                  <a:buFont typeface="Arial" panose="020B0604020202020204" pitchFamily="34" charset="0"/>
                  <a:buChar char="•"/>
                </a:pPr>
                <a:r>
                  <a:rPr lang="en-GB" sz="2000" dirty="0"/>
                  <a:t>Low-energy, middle-energy and high-energy beamline</a:t>
                </a:r>
              </a:p>
              <a:p>
                <a:pPr marL="1371600" lvl="2" indent="-457200">
                  <a:buFont typeface="Arial" panose="020B0604020202020204" pitchFamily="34" charset="0"/>
                  <a:buChar char="•"/>
                </a:pPr>
                <a:r>
                  <a:rPr lang="en-GB" sz="2000" dirty="0"/>
                  <a:t>Energy, emittance and longitudinal distribution characterization</a:t>
                </a:r>
              </a:p>
              <a:p>
                <a:pPr marL="457200" indent="-457200">
                  <a:buFont typeface="+mj-lt"/>
                  <a:buAutoNum type="arabicPeriod"/>
                </a:pPr>
                <a:endParaRPr lang="en-GB" sz="2200" b="1" dirty="0"/>
              </a:p>
              <a:p>
                <a:pPr marL="457200" indent="-457200">
                  <a:buFont typeface="+mj-lt"/>
                  <a:buAutoNum type="arabicPeriod"/>
                </a:pPr>
                <a:r>
                  <a:rPr lang="en-GB" sz="2200" b="1" dirty="0"/>
                  <a:t>Experimental 3D and 5D reconstruction with the </a:t>
                </a:r>
                <a:r>
                  <a:rPr lang="en-GB" sz="2200" b="1" dirty="0" err="1"/>
                  <a:t>PolariX</a:t>
                </a:r>
                <a:r>
                  <a:rPr lang="en-GB" sz="2200" b="1" dirty="0"/>
                  <a:t> TDS at </a:t>
                </a:r>
                <a:r>
                  <a:rPr lang="en-GB" sz="2200" b="1" dirty="0" err="1"/>
                  <a:t>SwissFEL</a:t>
                </a:r>
                <a:endParaRPr lang="en-GB" sz="2200" b="1" dirty="0"/>
              </a:p>
              <a:p>
                <a:pPr marL="457200" indent="-457200">
                  <a:buFont typeface="+mj-lt"/>
                  <a:buAutoNum type="arabicPeriod"/>
                </a:pPr>
                <a:endParaRPr lang="en-GB" sz="2200" b="1" dirty="0"/>
              </a:p>
              <a:p>
                <a:pPr marL="457200" indent="-457200">
                  <a:buFont typeface="+mj-lt"/>
                  <a:buAutoNum type="arabicPeriod"/>
                </a:pPr>
                <a:r>
                  <a:rPr lang="en-GB" sz="2200" b="1" dirty="0"/>
                  <a:t>Summary and conclusions</a:t>
                </a:r>
              </a:p>
            </p:txBody>
          </p:sp>
        </mc:Choice>
        <mc:Fallback>
          <p:sp>
            <p:nvSpPr>
              <p:cNvPr id="4" name="CasellaDiTesto 3">
                <a:extLst>
                  <a:ext uri="{FF2B5EF4-FFF2-40B4-BE49-F238E27FC236}">
                    <a16:creationId xmlns:a16="http://schemas.microsoft.com/office/drawing/2014/main" id="{A74CD7AF-8B62-4FB0-7041-1C9E9E7893A5}"/>
                  </a:ext>
                </a:extLst>
              </p:cNvPr>
              <p:cNvSpPr txBox="1">
                <a:spLocks noRot="1" noChangeAspect="1" noMove="1" noResize="1" noEditPoints="1" noAdjustHandles="1" noChangeArrowheads="1" noChangeShapeType="1" noTextEdit="1"/>
              </p:cNvSpPr>
              <p:nvPr/>
            </p:nvSpPr>
            <p:spPr>
              <a:xfrm>
                <a:off x="764144" y="1246878"/>
                <a:ext cx="10150994" cy="4154984"/>
              </a:xfrm>
              <a:prstGeom prst="rect">
                <a:avLst/>
              </a:prstGeom>
              <a:blipFill>
                <a:blip r:embed="rId2"/>
                <a:stretch>
                  <a:fillRect l="-780" t="-1175" b="-2203"/>
                </a:stretch>
              </a:blipFill>
            </p:spPr>
            <p:txBody>
              <a:bodyPr/>
              <a:lstStyle/>
              <a:p>
                <a:r>
                  <a:rPr lang="en-GB">
                    <a:noFill/>
                  </a:rPr>
                  <a:t> </a:t>
                </a:r>
              </a:p>
            </p:txBody>
          </p:sp>
        </mc:Fallback>
      </mc:AlternateContent>
    </p:spTree>
    <p:extLst>
      <p:ext uri="{BB962C8B-B14F-4D97-AF65-F5344CB8AC3E}">
        <p14:creationId xmlns:p14="http://schemas.microsoft.com/office/powerpoint/2010/main" val="378477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0118CF-1A1C-0D76-1078-60BDD7F885A6}"/>
              </a:ext>
            </a:extLst>
          </p:cNvPr>
          <p:cNvSpPr>
            <a:spLocks noGrp="1"/>
          </p:cNvSpPr>
          <p:nvPr>
            <p:ph type="title"/>
          </p:nvPr>
        </p:nvSpPr>
        <p:spPr/>
        <p:txBody>
          <a:bodyPr/>
          <a:lstStyle/>
          <a:p>
            <a:r>
              <a:rPr lang="it-IT" dirty="0"/>
              <a:t>Dataset 1 and 2 – 3D Analysis</a:t>
            </a:r>
            <a:endParaRPr lang="en-GB" dirty="0"/>
          </a:p>
        </p:txBody>
      </p:sp>
      <p:pic>
        <p:nvPicPr>
          <p:cNvPr id="5" name="Immagine 4" descr="Immagine che contiene schermata, Policromia&#10;&#10;Il contenuto generato dall'IA potrebbe non essere corretto.">
            <a:extLst>
              <a:ext uri="{FF2B5EF4-FFF2-40B4-BE49-F238E27FC236}">
                <a16:creationId xmlns:a16="http://schemas.microsoft.com/office/drawing/2014/main" id="{2797082F-83B0-6789-7AAA-00AD3AFE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463" y="1075679"/>
            <a:ext cx="7046143" cy="2319109"/>
          </a:xfrm>
          <a:prstGeom prst="rect">
            <a:avLst/>
          </a:prstGeom>
        </p:spPr>
      </p:pic>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AACDDE5-5BD3-766C-9F0D-510F9C61E860}"/>
                  </a:ext>
                </a:extLst>
              </p:cNvPr>
              <p:cNvSpPr txBox="1"/>
              <p:nvPr/>
            </p:nvSpPr>
            <p:spPr>
              <a:xfrm>
                <a:off x="66258" y="854412"/>
                <a:ext cx="4354205" cy="643702"/>
              </a:xfrm>
              <a:prstGeom prst="rect">
                <a:avLst/>
              </a:prstGeom>
              <a:noFill/>
            </p:spPr>
            <p:txBody>
              <a:bodyPr wrap="none" lIns="0" tIns="0" rIns="0" bIns="0" rtlCol="0">
                <a:spAutoFit/>
              </a:bodyPr>
              <a:lstStyle/>
              <a:p>
                <a:pPr marL="342900" indent="-342900">
                  <a:buFont typeface="Arial" panose="020B0604020202020204" pitchFamily="34" charset="0"/>
                  <a:buChar char="•"/>
                </a:pPr>
                <a:r>
                  <a:rPr lang="it-IT" sz="2000" b="1" dirty="0">
                    <a:solidFill>
                      <a:srgbClr val="FF0000"/>
                    </a:solidFill>
                  </a:rPr>
                  <a:t>Dataset 1</a:t>
                </a:r>
                <a:r>
                  <a:rPr lang="it-IT" sz="2000" b="1" dirty="0"/>
                  <a:t>, </a:t>
                </a:r>
                <a:r>
                  <a:rPr lang="it-IT" sz="2000" b="1" dirty="0" err="1"/>
                  <a:t>Optics</a:t>
                </a:r>
                <a:r>
                  <a:rPr lang="it-IT" sz="2000" b="1" dirty="0"/>
                  <a:t>: </a:t>
                </a:r>
                <a14:m>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𝝁</m:t>
                        </m:r>
                      </m:e>
                      <m:sub>
                        <m:r>
                          <a:rPr lang="it-IT" sz="2000" b="1" i="1" smtClean="0">
                            <a:latin typeface="Cambria Math" panose="02040503050406030204" pitchFamily="18" charset="0"/>
                          </a:rPr>
                          <m:t>𝒙</m:t>
                        </m:r>
                      </m:sub>
                    </m:sSub>
                    <m:r>
                      <a:rPr lang="it-IT" sz="2000" b="1" i="1" smtClean="0">
                        <a:latin typeface="Cambria Math" panose="02040503050406030204" pitchFamily="18" charset="0"/>
                      </a:rPr>
                      <m:t>=</m:t>
                    </m:r>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𝝁</m:t>
                        </m:r>
                      </m:e>
                      <m:sub>
                        <m:r>
                          <a:rPr lang="it-IT" sz="2000" b="1" i="1" smtClean="0">
                            <a:latin typeface="Cambria Math" panose="02040503050406030204" pitchFamily="18" charset="0"/>
                          </a:rPr>
                          <m:t>𝒚</m:t>
                        </m:r>
                      </m:sub>
                    </m:sSub>
                    <m:r>
                      <a:rPr lang="it-IT" sz="2000" b="1" i="1" smtClean="0">
                        <a:latin typeface="Cambria Math" panose="02040503050406030204" pitchFamily="18" charset="0"/>
                      </a:rPr>
                      <m:t>=</m:t>
                    </m:r>
                    <m:r>
                      <a:rPr lang="it-IT" sz="2000" b="1" i="1" smtClean="0">
                        <a:latin typeface="Cambria Math" panose="02040503050406030204" pitchFamily="18" charset="0"/>
                      </a:rPr>
                      <m:t>𝟗𝟔</m:t>
                    </m:r>
                    <m:r>
                      <a:rPr lang="it-IT" sz="2000" b="1" i="1" smtClean="0">
                        <a:latin typeface="Cambria Math" panose="02040503050406030204" pitchFamily="18" charset="0"/>
                      </a:rPr>
                      <m:t> </m:t>
                    </m:r>
                    <m:r>
                      <a:rPr lang="it-IT" sz="2000" b="1" i="1" smtClean="0">
                        <a:latin typeface="Cambria Math" panose="02040503050406030204" pitchFamily="18" charset="0"/>
                      </a:rPr>
                      <m:t>𝒅𝒆𝒈</m:t>
                    </m:r>
                  </m:oMath>
                </a14:m>
                <a:endParaRPr lang="it-IT" sz="2000" b="1" dirty="0"/>
              </a:p>
              <a:p>
                <a:pPr marL="342900" indent="-342900">
                  <a:buFont typeface="Arial" panose="020B0604020202020204" pitchFamily="34" charset="0"/>
                  <a:buChar char="•"/>
                </a:pPr>
                <a:r>
                  <a:rPr lang="it-IT" sz="2000" b="1" dirty="0"/>
                  <a:t>Slice duration: 4.4 </a:t>
                </a:r>
                <a:r>
                  <a:rPr lang="it-IT" sz="2000" b="1" dirty="0" err="1"/>
                  <a:t>fs</a:t>
                </a:r>
                <a:r>
                  <a:rPr lang="it-IT" sz="2000" b="1" dirty="0"/>
                  <a:t> (25 slices)</a:t>
                </a:r>
                <a:endParaRPr lang="en-GB" sz="2000" b="1" dirty="0"/>
              </a:p>
            </p:txBody>
          </p:sp>
        </mc:Choice>
        <mc:Fallback xmlns="">
          <p:sp>
            <p:nvSpPr>
              <p:cNvPr id="14" name="CasellaDiTesto 13">
                <a:extLst>
                  <a:ext uri="{FF2B5EF4-FFF2-40B4-BE49-F238E27FC236}">
                    <a16:creationId xmlns:a16="http://schemas.microsoft.com/office/drawing/2014/main" id="{4AACDDE5-5BD3-766C-9F0D-510F9C61E860}"/>
                  </a:ext>
                </a:extLst>
              </p:cNvPr>
              <p:cNvSpPr txBox="1">
                <a:spLocks noRot="1" noChangeAspect="1" noMove="1" noResize="1" noEditPoints="1" noAdjustHandles="1" noChangeArrowheads="1" noChangeShapeType="1" noTextEdit="1"/>
              </p:cNvSpPr>
              <p:nvPr/>
            </p:nvSpPr>
            <p:spPr>
              <a:xfrm>
                <a:off x="66258" y="854412"/>
                <a:ext cx="4354205" cy="643702"/>
              </a:xfrm>
              <a:prstGeom prst="rect">
                <a:avLst/>
              </a:prstGeom>
              <a:blipFill>
                <a:blip r:embed="rId3"/>
                <a:stretch>
                  <a:fillRect l="-3361" t="-11321" r="-1961" b="-23585"/>
                </a:stretch>
              </a:blipFill>
            </p:spPr>
            <p:txBody>
              <a:bodyPr/>
              <a:lstStyle/>
              <a:p>
                <a:r>
                  <a:rPr lang="en-GB">
                    <a:noFill/>
                  </a:rPr>
                  <a:t> </a:t>
                </a:r>
              </a:p>
            </p:txBody>
          </p:sp>
        </mc:Fallback>
      </mc:AlternateContent>
      <p:sp>
        <p:nvSpPr>
          <p:cNvPr id="15" name="CasellaDiTesto 14">
            <a:extLst>
              <a:ext uri="{FF2B5EF4-FFF2-40B4-BE49-F238E27FC236}">
                <a16:creationId xmlns:a16="http://schemas.microsoft.com/office/drawing/2014/main" id="{7B240676-B935-B73F-9B19-7E2F33112911}"/>
              </a:ext>
            </a:extLst>
          </p:cNvPr>
          <p:cNvSpPr txBox="1"/>
          <p:nvPr/>
        </p:nvSpPr>
        <p:spPr>
          <a:xfrm>
            <a:off x="7352200" y="795367"/>
            <a:ext cx="1566060" cy="276999"/>
          </a:xfrm>
          <a:prstGeom prst="rect">
            <a:avLst/>
          </a:prstGeom>
          <a:noFill/>
        </p:spPr>
        <p:txBody>
          <a:bodyPr wrap="square" lIns="0" tIns="0" rIns="0" bIns="0" rtlCol="0">
            <a:spAutoFit/>
          </a:bodyPr>
          <a:lstStyle/>
          <a:p>
            <a:r>
              <a:rPr lang="it-IT" b="1" dirty="0"/>
              <a:t>2D </a:t>
            </a:r>
            <a:r>
              <a:rPr lang="it-IT" b="1" dirty="0" err="1"/>
              <a:t>projections</a:t>
            </a:r>
            <a:r>
              <a:rPr lang="it-IT" b="1" dirty="0"/>
              <a:t>:</a:t>
            </a:r>
            <a:endParaRPr lang="en-GB" b="1" dirty="0"/>
          </a:p>
        </p:txBody>
      </p:sp>
      <p:pic>
        <p:nvPicPr>
          <p:cNvPr id="26" name="Immagine 25" descr="Immagine che contiene testo, Carattere, numero, schermata&#10;&#10;Il contenuto generato dall'IA potrebbe non essere corretto.">
            <a:extLst>
              <a:ext uri="{FF2B5EF4-FFF2-40B4-BE49-F238E27FC236}">
                <a16:creationId xmlns:a16="http://schemas.microsoft.com/office/drawing/2014/main" id="{CDA2741A-9D89-C4B6-5FF1-493D260A8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37" y="4870116"/>
            <a:ext cx="2524477" cy="1457528"/>
          </a:xfrm>
          <a:prstGeom prst="rect">
            <a:avLst/>
          </a:prstGeom>
        </p:spPr>
      </p:pic>
      <p:sp>
        <p:nvSpPr>
          <p:cNvPr id="27" name="CasellaDiTesto 26">
            <a:extLst>
              <a:ext uri="{FF2B5EF4-FFF2-40B4-BE49-F238E27FC236}">
                <a16:creationId xmlns:a16="http://schemas.microsoft.com/office/drawing/2014/main" id="{4A16E177-2572-646C-8ABF-4BD47ED82272}"/>
              </a:ext>
            </a:extLst>
          </p:cNvPr>
          <p:cNvSpPr txBox="1"/>
          <p:nvPr/>
        </p:nvSpPr>
        <p:spPr>
          <a:xfrm>
            <a:off x="381728" y="1556128"/>
            <a:ext cx="3626138" cy="276999"/>
          </a:xfrm>
          <a:prstGeom prst="rect">
            <a:avLst/>
          </a:prstGeom>
          <a:noFill/>
        </p:spPr>
        <p:txBody>
          <a:bodyPr wrap="square" lIns="0" tIns="0" rIns="0" bIns="0" rtlCol="0">
            <a:spAutoFit/>
          </a:bodyPr>
          <a:lstStyle/>
          <a:p>
            <a:r>
              <a:rPr lang="it-IT" b="1" dirty="0" err="1"/>
              <a:t>Reconstructed</a:t>
            </a:r>
            <a:r>
              <a:rPr lang="it-IT" b="1" dirty="0"/>
              <a:t> </a:t>
            </a:r>
            <a:r>
              <a:rPr lang="it-IT" b="1" dirty="0" err="1"/>
              <a:t>beam</a:t>
            </a:r>
            <a:r>
              <a:rPr lang="it-IT" b="1" dirty="0"/>
              <a:t> </a:t>
            </a:r>
            <a:r>
              <a:rPr lang="it-IT" b="1" dirty="0" err="1"/>
              <a:t>parameters</a:t>
            </a:r>
            <a:r>
              <a:rPr lang="it-IT" b="1" dirty="0"/>
              <a:t>:</a:t>
            </a:r>
            <a:endParaRPr lang="en-GB" b="1" dirty="0"/>
          </a:p>
        </p:txBody>
      </p: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10BF5D01-F798-ECA7-1F0A-C848E43C314A}"/>
                  </a:ext>
                </a:extLst>
              </p:cNvPr>
              <p:cNvSpPr txBox="1"/>
              <p:nvPr/>
            </p:nvSpPr>
            <p:spPr>
              <a:xfrm>
                <a:off x="66258" y="3718359"/>
                <a:ext cx="4354205" cy="643702"/>
              </a:xfrm>
              <a:prstGeom prst="rect">
                <a:avLst/>
              </a:prstGeom>
              <a:noFill/>
            </p:spPr>
            <p:txBody>
              <a:bodyPr wrap="none" lIns="0" tIns="0" rIns="0" bIns="0" rtlCol="0">
                <a:spAutoFit/>
              </a:bodyPr>
              <a:lstStyle/>
              <a:p>
                <a:pPr marL="342900" indent="-342900">
                  <a:buFont typeface="Arial" panose="020B0604020202020204" pitchFamily="34" charset="0"/>
                  <a:buChar char="•"/>
                </a:pPr>
                <a:r>
                  <a:rPr lang="it-IT" sz="2000" b="1" dirty="0">
                    <a:solidFill>
                      <a:srgbClr val="FF0000"/>
                    </a:solidFill>
                  </a:rPr>
                  <a:t>Dataset 2</a:t>
                </a:r>
                <a:r>
                  <a:rPr lang="it-IT" sz="2000" b="1" dirty="0"/>
                  <a:t>, </a:t>
                </a:r>
                <a:r>
                  <a:rPr lang="it-IT" sz="2000" b="1" dirty="0" err="1"/>
                  <a:t>Optics</a:t>
                </a:r>
                <a:r>
                  <a:rPr lang="it-IT" sz="2000" b="1" dirty="0"/>
                  <a:t>: </a:t>
                </a:r>
                <a14:m>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𝝁</m:t>
                        </m:r>
                      </m:e>
                      <m:sub>
                        <m:r>
                          <a:rPr lang="it-IT" sz="2000" b="1" i="1" smtClean="0">
                            <a:latin typeface="Cambria Math" panose="02040503050406030204" pitchFamily="18" charset="0"/>
                          </a:rPr>
                          <m:t>𝒙</m:t>
                        </m:r>
                      </m:sub>
                    </m:sSub>
                    <m:r>
                      <a:rPr lang="it-IT" sz="2000" b="1" i="1" smtClean="0">
                        <a:latin typeface="Cambria Math" panose="02040503050406030204" pitchFamily="18" charset="0"/>
                      </a:rPr>
                      <m:t>=</m:t>
                    </m:r>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𝝁</m:t>
                        </m:r>
                      </m:e>
                      <m:sub>
                        <m:r>
                          <a:rPr lang="it-IT" sz="2000" b="1" i="1" smtClean="0">
                            <a:latin typeface="Cambria Math" panose="02040503050406030204" pitchFamily="18" charset="0"/>
                          </a:rPr>
                          <m:t>𝒚</m:t>
                        </m:r>
                      </m:sub>
                    </m:sSub>
                    <m:r>
                      <a:rPr lang="it-IT" sz="2000" b="1" i="1" smtClean="0">
                        <a:latin typeface="Cambria Math" panose="02040503050406030204" pitchFamily="18" charset="0"/>
                      </a:rPr>
                      <m:t>=</m:t>
                    </m:r>
                    <m:r>
                      <a:rPr lang="it-IT" sz="2000" b="1" i="1" smtClean="0">
                        <a:latin typeface="Cambria Math" panose="02040503050406030204" pitchFamily="18" charset="0"/>
                      </a:rPr>
                      <m:t>𝟗𝟔</m:t>
                    </m:r>
                    <m:r>
                      <a:rPr lang="it-IT" sz="2000" b="1" i="1" smtClean="0">
                        <a:latin typeface="Cambria Math" panose="02040503050406030204" pitchFamily="18" charset="0"/>
                      </a:rPr>
                      <m:t> </m:t>
                    </m:r>
                    <m:r>
                      <a:rPr lang="it-IT" sz="2000" b="1" i="1" smtClean="0">
                        <a:latin typeface="Cambria Math" panose="02040503050406030204" pitchFamily="18" charset="0"/>
                      </a:rPr>
                      <m:t>𝒅𝒆𝒈</m:t>
                    </m:r>
                  </m:oMath>
                </a14:m>
                <a:endParaRPr lang="it-IT" sz="2000" b="1" dirty="0"/>
              </a:p>
              <a:p>
                <a:pPr marL="342900" indent="-342900">
                  <a:buFont typeface="Arial" panose="020B0604020202020204" pitchFamily="34" charset="0"/>
                  <a:buChar char="•"/>
                </a:pPr>
                <a:r>
                  <a:rPr lang="it-IT" sz="2000" b="1" dirty="0"/>
                  <a:t>Slice duration: 7.1 </a:t>
                </a:r>
                <a:r>
                  <a:rPr lang="it-IT" sz="2000" b="1" dirty="0" err="1"/>
                  <a:t>fs</a:t>
                </a:r>
                <a:r>
                  <a:rPr lang="it-IT" sz="2000" b="1" dirty="0"/>
                  <a:t> (29 slices)</a:t>
                </a:r>
                <a:endParaRPr lang="en-GB" sz="2000" b="1" dirty="0"/>
              </a:p>
            </p:txBody>
          </p:sp>
        </mc:Choice>
        <mc:Fallback xmlns="">
          <p:sp>
            <p:nvSpPr>
              <p:cNvPr id="24" name="CasellaDiTesto 23">
                <a:extLst>
                  <a:ext uri="{FF2B5EF4-FFF2-40B4-BE49-F238E27FC236}">
                    <a16:creationId xmlns:a16="http://schemas.microsoft.com/office/drawing/2014/main" id="{10BF5D01-F798-ECA7-1F0A-C848E43C314A}"/>
                  </a:ext>
                </a:extLst>
              </p:cNvPr>
              <p:cNvSpPr txBox="1">
                <a:spLocks noRot="1" noChangeAspect="1" noMove="1" noResize="1" noEditPoints="1" noAdjustHandles="1" noChangeArrowheads="1" noChangeShapeType="1" noTextEdit="1"/>
              </p:cNvSpPr>
              <p:nvPr/>
            </p:nvSpPr>
            <p:spPr>
              <a:xfrm>
                <a:off x="66258" y="3718359"/>
                <a:ext cx="4354205" cy="643702"/>
              </a:xfrm>
              <a:prstGeom prst="rect">
                <a:avLst/>
              </a:prstGeom>
              <a:blipFill>
                <a:blip r:embed="rId5"/>
                <a:stretch>
                  <a:fillRect l="-3361" t="-11321" r="-1961" b="-22642"/>
                </a:stretch>
              </a:blipFill>
            </p:spPr>
            <p:txBody>
              <a:bodyPr/>
              <a:lstStyle/>
              <a:p>
                <a:r>
                  <a:rPr lang="en-GB">
                    <a:noFill/>
                  </a:rPr>
                  <a:t> </a:t>
                </a:r>
              </a:p>
            </p:txBody>
          </p:sp>
        </mc:Fallback>
      </mc:AlternateContent>
      <p:sp>
        <p:nvSpPr>
          <p:cNvPr id="25" name="CasellaDiTesto 24">
            <a:extLst>
              <a:ext uri="{FF2B5EF4-FFF2-40B4-BE49-F238E27FC236}">
                <a16:creationId xmlns:a16="http://schemas.microsoft.com/office/drawing/2014/main" id="{398CEDDF-C789-99A1-AC67-0FC6CA3FB079}"/>
              </a:ext>
            </a:extLst>
          </p:cNvPr>
          <p:cNvSpPr txBox="1"/>
          <p:nvPr/>
        </p:nvSpPr>
        <p:spPr>
          <a:xfrm>
            <a:off x="7373069" y="3684358"/>
            <a:ext cx="1566060" cy="276999"/>
          </a:xfrm>
          <a:prstGeom prst="rect">
            <a:avLst/>
          </a:prstGeom>
          <a:noFill/>
        </p:spPr>
        <p:txBody>
          <a:bodyPr wrap="square" lIns="0" tIns="0" rIns="0" bIns="0" rtlCol="0">
            <a:spAutoFit/>
          </a:bodyPr>
          <a:lstStyle/>
          <a:p>
            <a:r>
              <a:rPr lang="it-IT" b="1" dirty="0"/>
              <a:t>2D </a:t>
            </a:r>
            <a:r>
              <a:rPr lang="it-IT" b="1" dirty="0" err="1"/>
              <a:t>projections</a:t>
            </a:r>
            <a:r>
              <a:rPr lang="it-IT" b="1" dirty="0"/>
              <a:t>:</a:t>
            </a:r>
            <a:endParaRPr lang="en-GB" b="1" dirty="0"/>
          </a:p>
        </p:txBody>
      </p:sp>
      <p:sp>
        <p:nvSpPr>
          <p:cNvPr id="29" name="CasellaDiTesto 28">
            <a:extLst>
              <a:ext uri="{FF2B5EF4-FFF2-40B4-BE49-F238E27FC236}">
                <a16:creationId xmlns:a16="http://schemas.microsoft.com/office/drawing/2014/main" id="{7F2E2917-B977-8215-70A8-4922C8225F61}"/>
              </a:ext>
            </a:extLst>
          </p:cNvPr>
          <p:cNvSpPr txBox="1"/>
          <p:nvPr/>
        </p:nvSpPr>
        <p:spPr>
          <a:xfrm>
            <a:off x="381728" y="4419937"/>
            <a:ext cx="3626138" cy="276999"/>
          </a:xfrm>
          <a:prstGeom prst="rect">
            <a:avLst/>
          </a:prstGeom>
          <a:noFill/>
        </p:spPr>
        <p:txBody>
          <a:bodyPr wrap="square" lIns="0" tIns="0" rIns="0" bIns="0" rtlCol="0">
            <a:spAutoFit/>
          </a:bodyPr>
          <a:lstStyle/>
          <a:p>
            <a:r>
              <a:rPr lang="it-IT" b="1" dirty="0" err="1"/>
              <a:t>Reconstructed</a:t>
            </a:r>
            <a:r>
              <a:rPr lang="it-IT" b="1" dirty="0"/>
              <a:t> </a:t>
            </a:r>
            <a:r>
              <a:rPr lang="it-IT" b="1" dirty="0" err="1"/>
              <a:t>beam</a:t>
            </a:r>
            <a:r>
              <a:rPr lang="it-IT" b="1" dirty="0"/>
              <a:t> </a:t>
            </a:r>
            <a:r>
              <a:rPr lang="it-IT" b="1" dirty="0" err="1"/>
              <a:t>parameters</a:t>
            </a:r>
            <a:r>
              <a:rPr lang="it-IT" b="1" dirty="0"/>
              <a:t>:</a:t>
            </a:r>
            <a:endParaRPr lang="en-GB" b="1" dirty="0"/>
          </a:p>
        </p:txBody>
      </p:sp>
      <p:pic>
        <p:nvPicPr>
          <p:cNvPr id="31" name="Immagine 30" descr="Immagine che contiene Policromia, schermata, Blu elettrico, viola&#10;&#10;Il contenuto generato dall'IA potrebbe non essere corretto.">
            <a:extLst>
              <a:ext uri="{FF2B5EF4-FFF2-40B4-BE49-F238E27FC236}">
                <a16:creationId xmlns:a16="http://schemas.microsoft.com/office/drawing/2014/main" id="{CA66BB55-90BB-87DA-7B23-E0E9BF98E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9593" y="4025106"/>
            <a:ext cx="7087882" cy="2329584"/>
          </a:xfrm>
          <a:prstGeom prst="rect">
            <a:avLst/>
          </a:prstGeom>
        </p:spPr>
      </p:pic>
      <p:pic>
        <p:nvPicPr>
          <p:cNvPr id="37" name="Immagine 36" descr="Immagine che contiene testo, Carattere, numero, schermata&#10;&#10;Il contenuto generato dall'IA potrebbe non essere corretto.">
            <a:extLst>
              <a:ext uri="{FF2B5EF4-FFF2-40B4-BE49-F238E27FC236}">
                <a16:creationId xmlns:a16="http://schemas.microsoft.com/office/drawing/2014/main" id="{7182FF09-C3DD-6685-8D1C-8F2390E6DB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637" y="1908681"/>
            <a:ext cx="2648320" cy="1486107"/>
          </a:xfrm>
          <a:prstGeom prst="rect">
            <a:avLst/>
          </a:prstGeom>
        </p:spPr>
      </p:pic>
    </p:spTree>
    <p:extLst>
      <p:ext uri="{BB962C8B-B14F-4D97-AF65-F5344CB8AC3E}">
        <p14:creationId xmlns:p14="http://schemas.microsoft.com/office/powerpoint/2010/main" val="200939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descr="Immagine che contiene testo, schermata, linea, Diagramma&#10;&#10;Il contenuto generato dall'IA potrebbe non essere corretto.">
            <a:extLst>
              <a:ext uri="{FF2B5EF4-FFF2-40B4-BE49-F238E27FC236}">
                <a16:creationId xmlns:a16="http://schemas.microsoft.com/office/drawing/2014/main" id="{3445CC88-F45E-E00E-6530-8763AC220756}"/>
              </a:ext>
            </a:extLst>
          </p:cNvPr>
          <p:cNvPicPr>
            <a:picLocks noChangeAspect="1"/>
          </p:cNvPicPr>
          <p:nvPr/>
        </p:nvPicPr>
        <p:blipFill>
          <a:blip r:embed="rId2">
            <a:extLst>
              <a:ext uri="{28A0092B-C50C-407E-A947-70E740481C1C}">
                <a14:useLocalDpi xmlns:a14="http://schemas.microsoft.com/office/drawing/2010/main" val="0"/>
              </a:ext>
            </a:extLst>
          </a:blip>
          <a:srcRect b="1807"/>
          <a:stretch>
            <a:fillRect/>
          </a:stretch>
        </p:blipFill>
        <p:spPr>
          <a:xfrm>
            <a:off x="401484" y="3920793"/>
            <a:ext cx="4080053" cy="2204877"/>
          </a:xfrm>
          <a:prstGeom prst="rect">
            <a:avLst/>
          </a:prstGeom>
        </p:spPr>
      </p:pic>
      <p:pic>
        <p:nvPicPr>
          <p:cNvPr id="4" name="Immagine 3" descr="Immagine che contiene diagramma, linea, Diagramma, testo&#10;&#10;Il contenuto generato dall'IA potrebbe non essere corretto.">
            <a:extLst>
              <a:ext uri="{FF2B5EF4-FFF2-40B4-BE49-F238E27FC236}">
                <a16:creationId xmlns:a16="http://schemas.microsoft.com/office/drawing/2014/main" id="{93CE4923-1049-59E5-320B-6E6FCF1CA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023" y="885367"/>
            <a:ext cx="3329362" cy="2242052"/>
          </a:xfrm>
          <a:prstGeom prst="rect">
            <a:avLst/>
          </a:prstGeom>
        </p:spPr>
      </p:pic>
      <p:pic>
        <p:nvPicPr>
          <p:cNvPr id="6" name="Immagine 5" descr="Immagine che contiene diagramma, linea, Diagramma, testo&#10;&#10;Il contenuto generato dall'IA potrebbe non essere corretto.">
            <a:extLst>
              <a:ext uri="{FF2B5EF4-FFF2-40B4-BE49-F238E27FC236}">
                <a16:creationId xmlns:a16="http://schemas.microsoft.com/office/drawing/2014/main" id="{F420EF20-9BBF-79F7-B1EC-F5956C447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292" y="907598"/>
            <a:ext cx="3313367" cy="2231280"/>
          </a:xfrm>
          <a:prstGeom prst="rect">
            <a:avLst/>
          </a:prstGeom>
        </p:spPr>
      </p:pic>
      <p:sp>
        <p:nvSpPr>
          <p:cNvPr id="2" name="Titolo 1">
            <a:extLst>
              <a:ext uri="{FF2B5EF4-FFF2-40B4-BE49-F238E27FC236}">
                <a16:creationId xmlns:a16="http://schemas.microsoft.com/office/drawing/2014/main" id="{DE6580FF-2634-185F-97FA-847432AEC20B}"/>
              </a:ext>
            </a:extLst>
          </p:cNvPr>
          <p:cNvSpPr>
            <a:spLocks noGrp="1"/>
          </p:cNvSpPr>
          <p:nvPr>
            <p:ph type="title"/>
          </p:nvPr>
        </p:nvSpPr>
        <p:spPr/>
        <p:txBody>
          <a:bodyPr/>
          <a:lstStyle/>
          <a:p>
            <a:r>
              <a:rPr lang="it-IT" dirty="0"/>
              <a:t> </a:t>
            </a:r>
            <a:r>
              <a:rPr lang="it-IT" dirty="0" err="1"/>
              <a:t>Reconstruced</a:t>
            </a:r>
            <a:r>
              <a:rPr lang="it-IT" dirty="0"/>
              <a:t> </a:t>
            </a:r>
            <a:r>
              <a:rPr lang="it-IT" dirty="0" err="1"/>
              <a:t>temporal</a:t>
            </a:r>
            <a:r>
              <a:rPr lang="it-IT" dirty="0"/>
              <a:t> </a:t>
            </a:r>
            <a:r>
              <a:rPr lang="it-IT" dirty="0" err="1"/>
              <a:t>profile</a:t>
            </a:r>
            <a:endParaRPr lang="en-GB" dirty="0"/>
          </a:p>
        </p:txBody>
      </p:sp>
      <p:cxnSp>
        <p:nvCxnSpPr>
          <p:cNvPr id="17" name="Connettore diritto 16">
            <a:extLst>
              <a:ext uri="{FF2B5EF4-FFF2-40B4-BE49-F238E27FC236}">
                <a16:creationId xmlns:a16="http://schemas.microsoft.com/office/drawing/2014/main" id="{3545949A-DC68-1006-9F8F-209AF257EE85}"/>
              </a:ext>
            </a:extLst>
          </p:cNvPr>
          <p:cNvCxnSpPr>
            <a:cxnSpLocks/>
          </p:cNvCxnSpPr>
          <p:nvPr/>
        </p:nvCxnSpPr>
        <p:spPr>
          <a:xfrm>
            <a:off x="8714775" y="992280"/>
            <a:ext cx="0" cy="1791093"/>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5" name="CasellaDiTesto 24">
            <a:extLst>
              <a:ext uri="{FF2B5EF4-FFF2-40B4-BE49-F238E27FC236}">
                <a16:creationId xmlns:a16="http://schemas.microsoft.com/office/drawing/2014/main" id="{1DC9094D-7A95-3D30-40B4-C79A0574EEE7}"/>
              </a:ext>
            </a:extLst>
          </p:cNvPr>
          <p:cNvSpPr txBox="1"/>
          <p:nvPr/>
        </p:nvSpPr>
        <p:spPr>
          <a:xfrm>
            <a:off x="194592" y="3055722"/>
            <a:ext cx="8235672" cy="400110"/>
          </a:xfrm>
          <a:prstGeom prst="rect">
            <a:avLst/>
          </a:prstGeom>
          <a:noFill/>
        </p:spPr>
        <p:txBody>
          <a:bodyPr wrap="square">
            <a:spAutoFit/>
          </a:bodyPr>
          <a:lstStyle/>
          <a:p>
            <a:pPr marL="342900" indent="-342900">
              <a:buFont typeface="Wingdings" panose="05000000000000000000" pitchFamily="2" charset="2"/>
              <a:buChar char="Ø"/>
            </a:pPr>
            <a:r>
              <a:rPr lang="en-GB" sz="2000" i="1" dirty="0"/>
              <a:t>Bunch 1 features a short temporal profile and a regular current distribution</a:t>
            </a:r>
          </a:p>
        </p:txBody>
      </p:sp>
      <p:pic>
        <p:nvPicPr>
          <p:cNvPr id="11" name="Immagine 10">
            <a:extLst>
              <a:ext uri="{FF2B5EF4-FFF2-40B4-BE49-F238E27FC236}">
                <a16:creationId xmlns:a16="http://schemas.microsoft.com/office/drawing/2014/main" id="{9828982E-755C-440F-07CE-9A6EB0D92AD4}"/>
              </a:ext>
            </a:extLst>
          </p:cNvPr>
          <p:cNvPicPr>
            <a:picLocks noChangeAspect="1"/>
          </p:cNvPicPr>
          <p:nvPr/>
        </p:nvPicPr>
        <p:blipFill>
          <a:blip r:embed="rId5">
            <a:extLst>
              <a:ext uri="{28A0092B-C50C-407E-A947-70E740481C1C}">
                <a14:useLocalDpi xmlns:a14="http://schemas.microsoft.com/office/drawing/2010/main" val="0"/>
              </a:ext>
            </a:extLst>
          </a:blip>
          <a:srcRect t="-347" b="831"/>
          <a:stretch>
            <a:fillRect/>
          </a:stretch>
        </p:blipFill>
        <p:spPr>
          <a:xfrm>
            <a:off x="548467" y="898778"/>
            <a:ext cx="3980702" cy="2181878"/>
          </a:xfrm>
          <a:prstGeom prst="rect">
            <a:avLst/>
          </a:prstGeom>
        </p:spPr>
      </p:pic>
      <p:cxnSp>
        <p:nvCxnSpPr>
          <p:cNvPr id="12" name="Connettore diritto 11">
            <a:extLst>
              <a:ext uri="{FF2B5EF4-FFF2-40B4-BE49-F238E27FC236}">
                <a16:creationId xmlns:a16="http://schemas.microsoft.com/office/drawing/2014/main" id="{2FBFD625-C68A-9E2C-7C2E-E20D37E17985}"/>
              </a:ext>
            </a:extLst>
          </p:cNvPr>
          <p:cNvCxnSpPr>
            <a:cxnSpLocks/>
          </p:cNvCxnSpPr>
          <p:nvPr/>
        </p:nvCxnSpPr>
        <p:spPr>
          <a:xfrm>
            <a:off x="7292432" y="992280"/>
            <a:ext cx="0" cy="1791093"/>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14" name="Connettore diritto 13">
            <a:extLst>
              <a:ext uri="{FF2B5EF4-FFF2-40B4-BE49-F238E27FC236}">
                <a16:creationId xmlns:a16="http://schemas.microsoft.com/office/drawing/2014/main" id="{8527B7EC-635E-0EBF-B51D-AA98BC34EE16}"/>
              </a:ext>
            </a:extLst>
          </p:cNvPr>
          <p:cNvCxnSpPr>
            <a:cxnSpLocks/>
          </p:cNvCxnSpPr>
          <p:nvPr/>
        </p:nvCxnSpPr>
        <p:spPr>
          <a:xfrm>
            <a:off x="1421106" y="992280"/>
            <a:ext cx="0" cy="1874008"/>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pic>
        <p:nvPicPr>
          <p:cNvPr id="15" name="Immagine 14" descr="Immagine che contiene Diagramma, linea, testo, diagramma&#10;&#10;Il contenuto generato dall'IA potrebbe non essere corretto.">
            <a:extLst>
              <a:ext uri="{FF2B5EF4-FFF2-40B4-BE49-F238E27FC236}">
                <a16:creationId xmlns:a16="http://schemas.microsoft.com/office/drawing/2014/main" id="{259EE5A0-85CE-522A-049B-71F25EFC96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794" y="3851208"/>
            <a:ext cx="3517906" cy="2384110"/>
          </a:xfrm>
          <a:prstGeom prst="rect">
            <a:avLst/>
          </a:prstGeom>
        </p:spPr>
      </p:pic>
      <p:pic>
        <p:nvPicPr>
          <p:cNvPr id="19" name="Immagine 18" descr="Immagine che contiene linea, Diagramma, testo, diagramma&#10;&#10;Il contenuto generato dall'IA potrebbe non essere corretto.">
            <a:extLst>
              <a:ext uri="{FF2B5EF4-FFF2-40B4-BE49-F238E27FC236}">
                <a16:creationId xmlns:a16="http://schemas.microsoft.com/office/drawing/2014/main" id="{E01B4DBA-B2F9-E592-98CF-BD7283DFBD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9169" y="3852958"/>
            <a:ext cx="3453625" cy="2340546"/>
          </a:xfrm>
          <a:prstGeom prst="rect">
            <a:avLst/>
          </a:prstGeom>
        </p:spPr>
      </p:pic>
      <p:cxnSp>
        <p:nvCxnSpPr>
          <p:cNvPr id="21" name="Connettore diritto 20">
            <a:extLst>
              <a:ext uri="{FF2B5EF4-FFF2-40B4-BE49-F238E27FC236}">
                <a16:creationId xmlns:a16="http://schemas.microsoft.com/office/drawing/2014/main" id="{D91FCF6C-81F4-F4C9-E9A3-79F7FC8FAC2A}"/>
              </a:ext>
            </a:extLst>
          </p:cNvPr>
          <p:cNvCxnSpPr>
            <a:cxnSpLocks/>
          </p:cNvCxnSpPr>
          <p:nvPr/>
        </p:nvCxnSpPr>
        <p:spPr>
          <a:xfrm>
            <a:off x="1290674" y="4296126"/>
            <a:ext cx="0" cy="1670284"/>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26" name="Connettore diritto 25">
            <a:extLst>
              <a:ext uri="{FF2B5EF4-FFF2-40B4-BE49-F238E27FC236}">
                <a16:creationId xmlns:a16="http://schemas.microsoft.com/office/drawing/2014/main" id="{79B26E20-1C83-5457-BF92-934C73FB0FF4}"/>
              </a:ext>
            </a:extLst>
          </p:cNvPr>
          <p:cNvCxnSpPr>
            <a:cxnSpLocks/>
          </p:cNvCxnSpPr>
          <p:nvPr/>
        </p:nvCxnSpPr>
        <p:spPr>
          <a:xfrm>
            <a:off x="5323919" y="3933713"/>
            <a:ext cx="0" cy="1967142"/>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0690FE0D-581B-EF57-B883-128484FCF2C3}"/>
              </a:ext>
            </a:extLst>
          </p:cNvPr>
          <p:cNvSpPr txBox="1"/>
          <p:nvPr/>
        </p:nvSpPr>
        <p:spPr>
          <a:xfrm>
            <a:off x="66258" y="652552"/>
            <a:ext cx="1314912" cy="276999"/>
          </a:xfrm>
          <a:prstGeom prst="rect">
            <a:avLst/>
          </a:prstGeom>
          <a:noFill/>
        </p:spPr>
        <p:txBody>
          <a:bodyPr wrap="none" lIns="0" tIns="0" rIns="0" bIns="0" rtlCol="0">
            <a:spAutoFit/>
          </a:bodyPr>
          <a:lstStyle/>
          <a:p>
            <a:pPr marL="342900" indent="-342900">
              <a:buFont typeface="Arial" panose="020B0604020202020204" pitchFamily="34" charset="0"/>
              <a:buChar char="•"/>
            </a:pPr>
            <a:r>
              <a:rPr lang="it-IT" b="1" dirty="0">
                <a:solidFill>
                  <a:srgbClr val="FF0000"/>
                </a:solidFill>
              </a:rPr>
              <a:t>Dataset 1</a:t>
            </a:r>
            <a:r>
              <a:rPr lang="it-IT" b="1" dirty="0"/>
              <a:t>:</a:t>
            </a:r>
          </a:p>
        </p:txBody>
      </p:sp>
      <p:sp>
        <p:nvSpPr>
          <p:cNvPr id="31" name="CasellaDiTesto 30">
            <a:extLst>
              <a:ext uri="{FF2B5EF4-FFF2-40B4-BE49-F238E27FC236}">
                <a16:creationId xmlns:a16="http://schemas.microsoft.com/office/drawing/2014/main" id="{73CAFA8B-0751-39FA-98B3-B22AC36EB0C2}"/>
              </a:ext>
            </a:extLst>
          </p:cNvPr>
          <p:cNvSpPr txBox="1"/>
          <p:nvPr/>
        </p:nvSpPr>
        <p:spPr>
          <a:xfrm>
            <a:off x="66258" y="3625936"/>
            <a:ext cx="1314912" cy="276999"/>
          </a:xfrm>
          <a:prstGeom prst="rect">
            <a:avLst/>
          </a:prstGeom>
          <a:noFill/>
        </p:spPr>
        <p:txBody>
          <a:bodyPr wrap="none" lIns="0" tIns="0" rIns="0" bIns="0" rtlCol="0">
            <a:spAutoFit/>
          </a:bodyPr>
          <a:lstStyle/>
          <a:p>
            <a:pPr marL="342900" indent="-342900">
              <a:buFont typeface="Arial" panose="020B0604020202020204" pitchFamily="34" charset="0"/>
              <a:buChar char="•"/>
            </a:pPr>
            <a:r>
              <a:rPr lang="it-IT" b="1" dirty="0">
                <a:solidFill>
                  <a:srgbClr val="FF0000"/>
                </a:solidFill>
              </a:rPr>
              <a:t>Dataset 2:</a:t>
            </a:r>
            <a:endParaRPr lang="it-IT" b="1" dirty="0"/>
          </a:p>
        </p:txBody>
      </p:sp>
      <p:cxnSp>
        <p:nvCxnSpPr>
          <p:cNvPr id="32" name="Connettore diritto 31">
            <a:extLst>
              <a:ext uri="{FF2B5EF4-FFF2-40B4-BE49-F238E27FC236}">
                <a16:creationId xmlns:a16="http://schemas.microsoft.com/office/drawing/2014/main" id="{A0FFA605-0583-A053-1493-5EE90D08EECD}"/>
              </a:ext>
            </a:extLst>
          </p:cNvPr>
          <p:cNvCxnSpPr>
            <a:cxnSpLocks/>
          </p:cNvCxnSpPr>
          <p:nvPr/>
        </p:nvCxnSpPr>
        <p:spPr>
          <a:xfrm>
            <a:off x="5426391" y="992280"/>
            <a:ext cx="0" cy="1791093"/>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34" name="Connettore diritto 33">
            <a:extLst>
              <a:ext uri="{FF2B5EF4-FFF2-40B4-BE49-F238E27FC236}">
                <a16:creationId xmlns:a16="http://schemas.microsoft.com/office/drawing/2014/main" id="{70F46D1E-390C-C8FF-B52F-BFF060525980}"/>
              </a:ext>
            </a:extLst>
          </p:cNvPr>
          <p:cNvCxnSpPr>
            <a:cxnSpLocks/>
          </p:cNvCxnSpPr>
          <p:nvPr/>
        </p:nvCxnSpPr>
        <p:spPr>
          <a:xfrm>
            <a:off x="3826512" y="1263731"/>
            <a:ext cx="0" cy="1602557"/>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36" name="Connettore diritto 35">
            <a:extLst>
              <a:ext uri="{FF2B5EF4-FFF2-40B4-BE49-F238E27FC236}">
                <a16:creationId xmlns:a16="http://schemas.microsoft.com/office/drawing/2014/main" id="{2091840B-0E71-F1BF-3EDA-AACF93441976}"/>
              </a:ext>
            </a:extLst>
          </p:cNvPr>
          <p:cNvCxnSpPr>
            <a:cxnSpLocks/>
          </p:cNvCxnSpPr>
          <p:nvPr/>
        </p:nvCxnSpPr>
        <p:spPr>
          <a:xfrm>
            <a:off x="10582853" y="992280"/>
            <a:ext cx="0" cy="1791093"/>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39" name="Connettore diritto 38">
            <a:extLst>
              <a:ext uri="{FF2B5EF4-FFF2-40B4-BE49-F238E27FC236}">
                <a16:creationId xmlns:a16="http://schemas.microsoft.com/office/drawing/2014/main" id="{4A6D22CF-F486-49F9-4444-7E7935D8CDE9}"/>
              </a:ext>
            </a:extLst>
          </p:cNvPr>
          <p:cNvCxnSpPr>
            <a:cxnSpLocks/>
          </p:cNvCxnSpPr>
          <p:nvPr/>
        </p:nvCxnSpPr>
        <p:spPr>
          <a:xfrm>
            <a:off x="8803981" y="3920793"/>
            <a:ext cx="0" cy="1980062"/>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44" name="CasellaDiTesto 24">
            <a:extLst>
              <a:ext uri="{FF2B5EF4-FFF2-40B4-BE49-F238E27FC236}">
                <a16:creationId xmlns:a16="http://schemas.microsoft.com/office/drawing/2014/main" id="{2A62F441-CBCC-9001-95F6-0155C9DA9B24}"/>
              </a:ext>
            </a:extLst>
          </p:cNvPr>
          <p:cNvSpPr txBox="1"/>
          <p:nvPr/>
        </p:nvSpPr>
        <p:spPr>
          <a:xfrm>
            <a:off x="194592" y="6235318"/>
            <a:ext cx="1029235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000" i="1" dirty="0"/>
              <a:t>Bunch 2 features a longer temporal profile and a peaked current distribution with a long tail</a:t>
            </a:r>
          </a:p>
        </p:txBody>
      </p:sp>
    </p:spTree>
    <p:extLst>
      <p:ext uri="{BB962C8B-B14F-4D97-AF65-F5344CB8AC3E}">
        <p14:creationId xmlns:p14="http://schemas.microsoft.com/office/powerpoint/2010/main" val="131151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5FE9-44ED-5E5D-3B98-B7D312A632D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9807EE5-B4DD-8958-938A-359BDE5E24EE}"/>
              </a:ext>
            </a:extLst>
          </p:cNvPr>
          <p:cNvSpPr>
            <a:spLocks noGrp="1"/>
          </p:cNvSpPr>
          <p:nvPr>
            <p:ph type="title"/>
          </p:nvPr>
        </p:nvSpPr>
        <p:spPr/>
        <p:txBody>
          <a:bodyPr/>
          <a:lstStyle/>
          <a:p>
            <a:r>
              <a:rPr lang="it-IT" dirty="0"/>
              <a:t>Slice </a:t>
            </a:r>
            <a:r>
              <a:rPr lang="it-IT" dirty="0" err="1"/>
              <a:t>resolution</a:t>
            </a:r>
            <a:r>
              <a:rPr lang="it-IT" dirty="0"/>
              <a:t> </a:t>
            </a:r>
            <a:r>
              <a:rPr lang="it-IT" dirty="0" err="1"/>
              <a:t>scan</a:t>
            </a:r>
            <a:r>
              <a:rPr lang="it-IT" dirty="0"/>
              <a:t> </a:t>
            </a:r>
            <a:r>
              <a:rPr lang="it-IT" dirty="0" err="1"/>
              <a:t>analysis</a:t>
            </a:r>
            <a:endParaRPr lang="en-GB" dirty="0"/>
          </a:p>
        </p:txBody>
      </p:sp>
      <p:pic>
        <p:nvPicPr>
          <p:cNvPr id="13" name="Immagine 12" descr="Immagine che contiene testo, Carattere, schermata, numero&#10;&#10;Il contenuto generato dall'IA potrebbe non essere corretto.">
            <a:extLst>
              <a:ext uri="{FF2B5EF4-FFF2-40B4-BE49-F238E27FC236}">
                <a16:creationId xmlns:a16="http://schemas.microsoft.com/office/drawing/2014/main" id="{498E0FA8-00F3-60C9-7F55-86B3E2D23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83" y="3732774"/>
            <a:ext cx="3311864" cy="1241949"/>
          </a:xfrm>
          <a:prstGeom prst="rect">
            <a:avLst/>
          </a:prstGeom>
        </p:spPr>
      </p:pic>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3CAAC89B-5B45-EBC0-9FA3-61F37D695A31}"/>
                  </a:ext>
                </a:extLst>
              </p:cNvPr>
              <p:cNvSpPr txBox="1"/>
              <p:nvPr/>
            </p:nvSpPr>
            <p:spPr>
              <a:xfrm>
                <a:off x="166591" y="3590443"/>
                <a:ext cx="7414127" cy="3139321"/>
              </a:xfrm>
              <a:prstGeom prst="rect">
                <a:avLst/>
              </a:prstGeom>
              <a:noFill/>
            </p:spPr>
            <p:txBody>
              <a:bodyPr wrap="square">
                <a:spAutoFit/>
              </a:bodyPr>
              <a:lstStyle/>
              <a:p>
                <a:pPr marL="285750" indent="-285750">
                  <a:buFont typeface="Arial" panose="020B0604020202020204" pitchFamily="34" charset="0"/>
                  <a:buChar char="•"/>
                </a:pPr>
                <a:r>
                  <a:rPr lang="en-GB" dirty="0"/>
                  <a:t>As the number of slices increases, the reconstructed value of </a:t>
                </a:r>
                <a14:m>
                  <m:oMath xmlns:m="http://schemas.openxmlformats.org/officeDocument/2006/math">
                    <m:sSub>
                      <m:sSubPr>
                        <m:ctrlPr>
                          <a:rPr lang="it-IT" b="0" i="1" dirty="0" smtClean="0">
                            <a:latin typeface="Cambria Math" panose="02040503050406030204" pitchFamily="18" charset="0"/>
                          </a:rPr>
                        </m:ctrlPr>
                      </m:sSubPr>
                      <m:e>
                        <m:r>
                          <a:rPr lang="en-GB" i="1" dirty="0" smtClean="0">
                            <a:latin typeface="Cambria Math" panose="02040503050406030204" pitchFamily="18" charset="0"/>
                          </a:rPr>
                          <m:t>𝜎</m:t>
                        </m:r>
                      </m:e>
                      <m:sub>
                        <m:r>
                          <a:rPr lang="it-IT" b="0" i="1" dirty="0" smtClean="0">
                            <a:latin typeface="Cambria Math" panose="02040503050406030204" pitchFamily="18" charset="0"/>
                          </a:rPr>
                          <m:t>𝑡</m:t>
                        </m:r>
                      </m:sub>
                    </m:sSub>
                  </m:oMath>
                </a14:m>
                <a:r>
                  <a:rPr lang="en-GB" dirty="0"/>
                  <a:t> progressively converges toward the expected measurement from the conventional TDS measurement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When the slice resolution </a:t>
                </a:r>
                <a14:m>
                  <m:oMath xmlns:m="http://schemas.openxmlformats.org/officeDocument/2006/math">
                    <m:r>
                      <m:rPr>
                        <m:sty m:val="p"/>
                      </m:rPr>
                      <a:rPr lang="it-IT" b="0" i="0" smtClean="0">
                        <a:latin typeface="Cambria Math" panose="02040503050406030204" pitchFamily="18" charset="0"/>
                      </a:rPr>
                      <m:t>Δ</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𝑡</m:t>
                        </m:r>
                      </m:e>
                      <m:sub>
                        <m:r>
                          <a:rPr lang="it-IT" b="0" i="1" smtClean="0">
                            <a:latin typeface="Cambria Math" panose="02040503050406030204" pitchFamily="18" charset="0"/>
                          </a:rPr>
                          <m:t>𝑠𝑙𝑖𝑐𝑒</m:t>
                        </m:r>
                      </m:sub>
                    </m:sSub>
                  </m:oMath>
                </a14:m>
                <a:r>
                  <a:rPr lang="en-GB" dirty="0"/>
                  <a:t> is shorter than the intrinsic temporal resolution of the TDS measurement, the result is consistent with longer slice resolutions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it-IT" dirty="0">
                    <a:solidFill>
                      <a:srgbClr val="FF0000"/>
                    </a:solidFill>
                  </a:rPr>
                  <a:t>In Dataset 2</a:t>
                </a:r>
                <a:r>
                  <a:rPr lang="it-IT" dirty="0"/>
                  <a:t>, the </a:t>
                </a:r>
                <a:r>
                  <a:rPr lang="it-IT" dirty="0" err="1"/>
                  <a:t>scan</a:t>
                </a:r>
                <a:r>
                  <a:rPr lang="it-IT" dirty="0"/>
                  <a:t> </a:t>
                </a:r>
                <a:r>
                  <a:rPr lang="it-IT" dirty="0" err="1"/>
                  <a:t>confirms</a:t>
                </a:r>
                <a:r>
                  <a:rPr lang="it-IT" dirty="0"/>
                  <a:t> the trend </a:t>
                </a:r>
                <a:r>
                  <a:rPr lang="it-IT" dirty="0" err="1"/>
                  <a:t>observed</a:t>
                </a:r>
                <a:r>
                  <a:rPr lang="it-IT" dirty="0"/>
                  <a:t> in the first dataset, </a:t>
                </a:r>
                <a:r>
                  <a:rPr lang="it-IT" dirty="0" err="1"/>
                  <a:t>showing</a:t>
                </a:r>
                <a:r>
                  <a:rPr lang="it-IT" dirty="0"/>
                  <a:t> </a:t>
                </a:r>
                <a:r>
                  <a:rPr lang="it-IT" dirty="0" err="1"/>
                  <a:t>even</a:t>
                </a:r>
                <a:r>
                  <a:rPr lang="it-IT" dirty="0"/>
                  <a:t> </a:t>
                </a:r>
                <a:r>
                  <a:rPr lang="it-IT" dirty="0" err="1"/>
                  <a:t>shorter</a:t>
                </a:r>
                <a:r>
                  <a:rPr lang="it-IT" dirty="0"/>
                  <a:t> </a:t>
                </a:r>
                <a:r>
                  <a:rPr lang="it-IT" dirty="0" err="1"/>
                  <a:t>deviations</a:t>
                </a:r>
                <a:r>
                  <a:rPr lang="it-IT" dirty="0"/>
                  <a:t> from the </a:t>
                </a:r>
                <a:r>
                  <a:rPr lang="it-IT" dirty="0" err="1"/>
                  <a:t>measured</a:t>
                </a:r>
                <a:r>
                  <a:rPr lang="it-IT" dirty="0"/>
                  <a:t> </a:t>
                </a:r>
                <a:r>
                  <a:rPr lang="it-IT" dirty="0" err="1"/>
                  <a:t>bunch</a:t>
                </a:r>
                <a:r>
                  <a:rPr lang="it-IT" dirty="0"/>
                  <a:t> duration (</a:t>
                </a:r>
                <a:r>
                  <a:rPr lang="it-IT" dirty="0" err="1"/>
                  <a:t>obtained</a:t>
                </a:r>
                <a:r>
                  <a:rPr lang="it-IT" dirty="0"/>
                  <a:t> from </a:t>
                </a:r>
                <a:r>
                  <a:rPr lang="it-IT" dirty="0" err="1"/>
                  <a:t>conventional</a:t>
                </a:r>
                <a:r>
                  <a:rPr lang="it-IT" dirty="0"/>
                  <a:t> TDS </a:t>
                </a:r>
                <a:r>
                  <a:rPr lang="it-IT" dirty="0" err="1"/>
                  <a:t>measurement</a:t>
                </a:r>
                <a:r>
                  <a:rPr lang="it-IT" dirty="0"/>
                  <a:t>)</a:t>
                </a:r>
                <a:endParaRPr lang="en-GB" dirty="0"/>
              </a:p>
            </p:txBody>
          </p:sp>
        </mc:Choice>
        <mc:Fallback>
          <p:sp>
            <p:nvSpPr>
              <p:cNvPr id="17" name="CasellaDiTesto 16">
                <a:extLst>
                  <a:ext uri="{FF2B5EF4-FFF2-40B4-BE49-F238E27FC236}">
                    <a16:creationId xmlns:a16="http://schemas.microsoft.com/office/drawing/2014/main" id="{3CAAC89B-5B45-EBC0-9FA3-61F37D695A31}"/>
                  </a:ext>
                </a:extLst>
              </p:cNvPr>
              <p:cNvSpPr txBox="1">
                <a:spLocks noRot="1" noChangeAspect="1" noMove="1" noResize="1" noEditPoints="1" noAdjustHandles="1" noChangeArrowheads="1" noChangeShapeType="1" noTextEdit="1"/>
              </p:cNvSpPr>
              <p:nvPr/>
            </p:nvSpPr>
            <p:spPr>
              <a:xfrm>
                <a:off x="166591" y="3590443"/>
                <a:ext cx="7414127" cy="3139321"/>
              </a:xfrm>
              <a:prstGeom prst="rect">
                <a:avLst/>
              </a:prstGeom>
              <a:blipFill>
                <a:blip r:embed="rId3"/>
                <a:stretch>
                  <a:fillRect l="-493" t="-1165" b="-2136"/>
                </a:stretch>
              </a:blipFill>
            </p:spPr>
            <p:txBody>
              <a:bodyPr/>
              <a:lstStyle/>
              <a:p>
                <a:r>
                  <a:rPr lang="en-GB">
                    <a:noFill/>
                  </a:rPr>
                  <a:t> </a:t>
                </a:r>
              </a:p>
            </p:txBody>
          </p:sp>
        </mc:Fallback>
      </mc:AlternateContent>
      <p:sp>
        <p:nvSpPr>
          <p:cNvPr id="21" name="CasellaDiTesto 20">
            <a:extLst>
              <a:ext uri="{FF2B5EF4-FFF2-40B4-BE49-F238E27FC236}">
                <a16:creationId xmlns:a16="http://schemas.microsoft.com/office/drawing/2014/main" id="{F25D3E61-8B03-0421-BA42-C327D3DBF7A3}"/>
              </a:ext>
            </a:extLst>
          </p:cNvPr>
          <p:cNvSpPr txBox="1"/>
          <p:nvPr/>
        </p:nvSpPr>
        <p:spPr>
          <a:xfrm>
            <a:off x="81602" y="714941"/>
            <a:ext cx="10098213" cy="369332"/>
          </a:xfrm>
          <a:prstGeom prst="rect">
            <a:avLst/>
          </a:prstGeom>
          <a:noFill/>
        </p:spPr>
        <p:txBody>
          <a:bodyPr wrap="square">
            <a:spAutoFit/>
          </a:bodyPr>
          <a:lstStyle/>
          <a:p>
            <a:pPr marL="285750" indent="-285750">
              <a:buFont typeface="Arial" panose="020B0604020202020204" pitchFamily="34" charset="0"/>
              <a:buChar char="•"/>
            </a:pPr>
            <a:r>
              <a:rPr lang="en-GB" b="1" dirty="0"/>
              <a:t>Superposition of the reconstructed temporal profiles and beam sizes for the various slice </a:t>
            </a:r>
            <a:r>
              <a:rPr lang="it-IT" b="1" dirty="0" err="1"/>
              <a:t>resolutions</a:t>
            </a:r>
            <a:r>
              <a:rPr lang="en-GB" b="1" dirty="0"/>
              <a:t>:</a:t>
            </a:r>
          </a:p>
        </p:txBody>
      </p:sp>
      <p:pic>
        <p:nvPicPr>
          <p:cNvPr id="10" name="Immagine 9" descr="Immagine che contiene testo, schermata, diagramma, Diagramma&#10;&#10;Il contenuto generato dall'IA potrebbe non essere corretto.">
            <a:extLst>
              <a:ext uri="{FF2B5EF4-FFF2-40B4-BE49-F238E27FC236}">
                <a16:creationId xmlns:a16="http://schemas.microsoft.com/office/drawing/2014/main" id="{F3C3767A-7D92-603A-B202-6AA037843594}"/>
              </a:ext>
            </a:extLst>
          </p:cNvPr>
          <p:cNvPicPr>
            <a:picLocks noChangeAspect="1"/>
          </p:cNvPicPr>
          <p:nvPr/>
        </p:nvPicPr>
        <p:blipFill>
          <a:blip r:embed="rId4">
            <a:extLst>
              <a:ext uri="{28A0092B-C50C-407E-A947-70E740481C1C}">
                <a14:useLocalDpi xmlns:a14="http://schemas.microsoft.com/office/drawing/2010/main" val="0"/>
              </a:ext>
            </a:extLst>
          </a:blip>
          <a:srcRect l="926" t="658" r="1334" b="2039"/>
          <a:stretch>
            <a:fillRect/>
          </a:stretch>
        </p:blipFill>
        <p:spPr>
          <a:xfrm>
            <a:off x="81602" y="1084273"/>
            <a:ext cx="3792053" cy="2494500"/>
          </a:xfrm>
          <a:prstGeom prst="rect">
            <a:avLst/>
          </a:prstGeom>
        </p:spPr>
      </p:pic>
      <p:pic>
        <p:nvPicPr>
          <p:cNvPr id="14" name="Immagine 13" descr="Immagine che contiene testo, diagramma, Diagramma, schermata&#10;&#10;Il contenuto generato dall'IA potrebbe non essere corretto.">
            <a:extLst>
              <a:ext uri="{FF2B5EF4-FFF2-40B4-BE49-F238E27FC236}">
                <a16:creationId xmlns:a16="http://schemas.microsoft.com/office/drawing/2014/main" id="{2CF70FF4-9C3A-8646-B79E-ECD57D8B56E0}"/>
              </a:ext>
            </a:extLst>
          </p:cNvPr>
          <p:cNvPicPr>
            <a:picLocks noChangeAspect="1"/>
          </p:cNvPicPr>
          <p:nvPr/>
        </p:nvPicPr>
        <p:blipFill>
          <a:blip r:embed="rId5">
            <a:extLst>
              <a:ext uri="{28A0092B-C50C-407E-A947-70E740481C1C}">
                <a14:useLocalDpi xmlns:a14="http://schemas.microsoft.com/office/drawing/2010/main" val="0"/>
              </a:ext>
            </a:extLst>
          </a:blip>
          <a:srcRect l="940" r="1141" b="618"/>
          <a:stretch>
            <a:fillRect/>
          </a:stretch>
        </p:blipFill>
        <p:spPr>
          <a:xfrm>
            <a:off x="3993048" y="1070924"/>
            <a:ext cx="3861829" cy="2430303"/>
          </a:xfrm>
          <a:prstGeom prst="rect">
            <a:avLst/>
          </a:prstGeom>
        </p:spPr>
      </p:pic>
      <p:pic>
        <p:nvPicPr>
          <p:cNvPr id="16" name="Immagine 15" descr="Immagine che contiene testo, Diagramma, diagramma, schermata&#10;&#10;Il contenuto generato dall'IA potrebbe non essere corretto.">
            <a:extLst>
              <a:ext uri="{FF2B5EF4-FFF2-40B4-BE49-F238E27FC236}">
                <a16:creationId xmlns:a16="http://schemas.microsoft.com/office/drawing/2014/main" id="{3E36A439-5271-49DF-7CC0-524FC0709853}"/>
              </a:ext>
            </a:extLst>
          </p:cNvPr>
          <p:cNvPicPr>
            <a:picLocks noChangeAspect="1"/>
          </p:cNvPicPr>
          <p:nvPr/>
        </p:nvPicPr>
        <p:blipFill>
          <a:blip r:embed="rId6">
            <a:extLst>
              <a:ext uri="{28A0092B-C50C-407E-A947-70E740481C1C}">
                <a14:useLocalDpi xmlns:a14="http://schemas.microsoft.com/office/drawing/2010/main" val="0"/>
              </a:ext>
            </a:extLst>
          </a:blip>
          <a:srcRect l="453" t="245" r="1105" b="1046"/>
          <a:stretch>
            <a:fillRect/>
          </a:stretch>
        </p:blipFill>
        <p:spPr>
          <a:xfrm>
            <a:off x="8093676" y="1084273"/>
            <a:ext cx="3908906" cy="2430303"/>
          </a:xfrm>
          <a:prstGeom prst="rect">
            <a:avLst/>
          </a:prstGeom>
        </p:spPr>
      </p:pic>
      <p:pic>
        <p:nvPicPr>
          <p:cNvPr id="19" name="Immagine 18" descr="Immagine che contiene testo, Carattere, schermata, numero&#10;&#10;Il contenuto generato dall'IA potrebbe non essere corretto.">
            <a:extLst>
              <a:ext uri="{FF2B5EF4-FFF2-40B4-BE49-F238E27FC236}">
                <a16:creationId xmlns:a16="http://schemas.microsoft.com/office/drawing/2014/main" id="{3D95AD3D-DA7A-11DD-EDD7-2FDCC232B9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1766" y="5344769"/>
            <a:ext cx="3453098" cy="1281391"/>
          </a:xfrm>
          <a:prstGeom prst="rect">
            <a:avLst/>
          </a:prstGeom>
        </p:spPr>
      </p:pic>
      <p:sp>
        <p:nvSpPr>
          <p:cNvPr id="20" name="CasellaDiTesto 19">
            <a:extLst>
              <a:ext uri="{FF2B5EF4-FFF2-40B4-BE49-F238E27FC236}">
                <a16:creationId xmlns:a16="http://schemas.microsoft.com/office/drawing/2014/main" id="{D75331C5-A9AA-6496-7F47-CF0C3A619533}"/>
              </a:ext>
            </a:extLst>
          </p:cNvPr>
          <p:cNvSpPr txBox="1"/>
          <p:nvPr/>
        </p:nvSpPr>
        <p:spPr>
          <a:xfrm>
            <a:off x="8935196" y="3501227"/>
            <a:ext cx="968663" cy="276999"/>
          </a:xfrm>
          <a:prstGeom prst="rect">
            <a:avLst/>
          </a:prstGeom>
          <a:noFill/>
        </p:spPr>
        <p:txBody>
          <a:bodyPr wrap="none" lIns="0" tIns="0" rIns="0" bIns="0" rtlCol="0">
            <a:spAutoFit/>
          </a:bodyPr>
          <a:lstStyle/>
          <a:p>
            <a:r>
              <a:rPr lang="it-IT" b="1" dirty="0">
                <a:solidFill>
                  <a:srgbClr val="FF0000"/>
                </a:solidFill>
              </a:rPr>
              <a:t>Dataset 1</a:t>
            </a:r>
            <a:r>
              <a:rPr lang="it-IT" b="1" dirty="0"/>
              <a:t>:</a:t>
            </a:r>
          </a:p>
        </p:txBody>
      </p:sp>
      <p:sp>
        <p:nvSpPr>
          <p:cNvPr id="22" name="CasellaDiTesto 21">
            <a:extLst>
              <a:ext uri="{FF2B5EF4-FFF2-40B4-BE49-F238E27FC236}">
                <a16:creationId xmlns:a16="http://schemas.microsoft.com/office/drawing/2014/main" id="{6D36BBCE-C0EC-BF83-98B4-07F4B3F6AF1B}"/>
              </a:ext>
            </a:extLst>
          </p:cNvPr>
          <p:cNvSpPr txBox="1"/>
          <p:nvPr/>
        </p:nvSpPr>
        <p:spPr>
          <a:xfrm>
            <a:off x="8935195" y="5067770"/>
            <a:ext cx="968663" cy="276999"/>
          </a:xfrm>
          <a:prstGeom prst="rect">
            <a:avLst/>
          </a:prstGeom>
          <a:noFill/>
        </p:spPr>
        <p:txBody>
          <a:bodyPr wrap="none" lIns="0" tIns="0" rIns="0" bIns="0" rtlCol="0">
            <a:spAutoFit/>
          </a:bodyPr>
          <a:lstStyle/>
          <a:p>
            <a:r>
              <a:rPr lang="it-IT" b="1" dirty="0">
                <a:solidFill>
                  <a:srgbClr val="FF0000"/>
                </a:solidFill>
              </a:rPr>
              <a:t>Dataset 2:</a:t>
            </a:r>
            <a:endParaRPr lang="it-IT" b="1" dirty="0"/>
          </a:p>
        </p:txBody>
      </p:sp>
    </p:spTree>
    <p:extLst>
      <p:ext uri="{BB962C8B-B14F-4D97-AF65-F5344CB8AC3E}">
        <p14:creationId xmlns:p14="http://schemas.microsoft.com/office/powerpoint/2010/main" val="273726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EC622E-2831-F0EA-A5BE-E8A417044C9B}"/>
              </a:ext>
            </a:extLst>
          </p:cNvPr>
          <p:cNvSpPr>
            <a:spLocks noGrp="1"/>
          </p:cNvSpPr>
          <p:nvPr>
            <p:ph type="title"/>
          </p:nvPr>
        </p:nvSpPr>
        <p:spPr/>
        <p:txBody>
          <a:bodyPr/>
          <a:lstStyle/>
          <a:p>
            <a:r>
              <a:rPr lang="it-IT" dirty="0"/>
              <a:t>5D </a:t>
            </a:r>
            <a:r>
              <a:rPr lang="it-IT" dirty="0" err="1"/>
              <a:t>Reconstruction</a:t>
            </a:r>
            <a:r>
              <a:rPr lang="it-IT" dirty="0"/>
              <a:t>: Preliminary </a:t>
            </a:r>
            <a:r>
              <a:rPr lang="it-IT" dirty="0" err="1"/>
              <a:t>results</a:t>
            </a:r>
            <a:endParaRPr lang="en-GB" dirty="0"/>
          </a:p>
        </p:txBody>
      </p:sp>
      <p:pic>
        <p:nvPicPr>
          <p:cNvPr id="4" name="Content Placeholder 7">
            <a:extLst>
              <a:ext uri="{FF2B5EF4-FFF2-40B4-BE49-F238E27FC236}">
                <a16:creationId xmlns:a16="http://schemas.microsoft.com/office/drawing/2014/main" id="{C3A99827-6D0B-D048-1B9F-1805C519C2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805" t="12227" r="3498" b="-360"/>
          <a:stretch>
            <a:fillRect/>
          </a:stretch>
        </p:blipFill>
        <p:spPr>
          <a:xfrm>
            <a:off x="548931" y="2515677"/>
            <a:ext cx="5084029" cy="3847417"/>
          </a:xfrm>
        </p:spPr>
      </p:pic>
      <p:pic>
        <p:nvPicPr>
          <p:cNvPr id="5" name="Content Placeholder 9">
            <a:extLst>
              <a:ext uri="{FF2B5EF4-FFF2-40B4-BE49-F238E27FC236}">
                <a16:creationId xmlns:a16="http://schemas.microsoft.com/office/drawing/2014/main" id="{997648B7-513D-9406-3883-666987CB96D0}"/>
              </a:ext>
            </a:extLst>
          </p:cNvPr>
          <p:cNvPicPr>
            <a:picLocks noChangeAspect="1"/>
          </p:cNvPicPr>
          <p:nvPr/>
        </p:nvPicPr>
        <p:blipFill>
          <a:blip r:embed="rId3">
            <a:extLst>
              <a:ext uri="{28A0092B-C50C-407E-A947-70E740481C1C}">
                <a14:useLocalDpi xmlns:a14="http://schemas.microsoft.com/office/drawing/2010/main" val="0"/>
              </a:ext>
            </a:extLst>
          </a:blip>
          <a:srcRect l="11271" t="13772" r="3748"/>
          <a:stretch>
            <a:fillRect/>
          </a:stretch>
        </p:blipFill>
        <p:spPr>
          <a:xfrm>
            <a:off x="6221993" y="2439377"/>
            <a:ext cx="5213645" cy="3847417"/>
          </a:xfrm>
          <a:prstGeom prst="rect">
            <a:avLst/>
          </a:prstGeom>
        </p:spPr>
      </p:pic>
      <mc:AlternateContent xmlns:mc="http://schemas.openxmlformats.org/markup-compatibility/2006">
        <mc:Choice xmlns:a14="http://schemas.microsoft.com/office/drawing/2010/main" Requires="a14">
          <p:sp>
            <p:nvSpPr>
              <p:cNvPr id="6" name="TextBox 10">
                <a:extLst>
                  <a:ext uri="{FF2B5EF4-FFF2-40B4-BE49-F238E27FC236}">
                    <a16:creationId xmlns:a16="http://schemas.microsoft.com/office/drawing/2014/main" id="{1E750317-8B14-2F77-D09D-1A2E6090DF97}"/>
                  </a:ext>
                </a:extLst>
              </p:cNvPr>
              <p:cNvSpPr txBox="1"/>
              <p:nvPr/>
            </p:nvSpPr>
            <p:spPr>
              <a:xfrm>
                <a:off x="1057387" y="1828835"/>
                <a:ext cx="4400314" cy="369332"/>
              </a:xfrm>
              <a:prstGeom prst="rect">
                <a:avLst/>
              </a:prstGeom>
              <a:noFill/>
            </p:spPr>
            <p:txBody>
              <a:bodyPr wrap="square" rtlCol="0">
                <a:spAutoFit/>
              </a:bodyPr>
              <a:lstStyle/>
              <a:p>
                <a:r>
                  <a:rPr lang="en-US" b="1" dirty="0"/>
                  <a:t>Beam 1: </a:t>
                </a:r>
                <a:r>
                  <a:rPr lang="en-US" dirty="0"/>
                  <a:t>High compression </a:t>
                </a:r>
                <a14:m>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𝐹𝑊𝐻𝑀</m:t>
                        </m:r>
                      </m:e>
                      <m:sub>
                        <m:r>
                          <a:rPr lang="it-IT" i="1">
                            <a:latin typeface="Cambria Math" panose="02040503050406030204" pitchFamily="18" charset="0"/>
                          </a:rPr>
                          <m:t>𝑡</m:t>
                        </m:r>
                      </m:sub>
                    </m:sSub>
                    <m:r>
                      <a:rPr lang="it-IT" i="1">
                        <a:latin typeface="Cambria Math" panose="02040503050406030204" pitchFamily="18" charset="0"/>
                      </a:rPr>
                      <m:t>∼</m:t>
                    </m:r>
                    <m:r>
                      <a:rPr lang="it-IT" b="0" i="1" smtClean="0">
                        <a:latin typeface="Cambria Math" panose="02040503050406030204" pitchFamily="18" charset="0"/>
                      </a:rPr>
                      <m:t>56</m:t>
                    </m:r>
                    <m:r>
                      <a:rPr lang="it-IT" i="1">
                        <a:latin typeface="Cambria Math" panose="02040503050406030204" pitchFamily="18" charset="0"/>
                      </a:rPr>
                      <m:t> </m:t>
                    </m:r>
                    <m:r>
                      <a:rPr lang="it-IT" i="1">
                        <a:latin typeface="Cambria Math" panose="02040503050406030204" pitchFamily="18" charset="0"/>
                      </a:rPr>
                      <m:t>𝑓𝑠</m:t>
                    </m:r>
                  </m:oMath>
                </a14:m>
                <a:endParaRPr lang="en-US" dirty="0"/>
              </a:p>
            </p:txBody>
          </p:sp>
        </mc:Choice>
        <mc:Fallback>
          <p:sp>
            <p:nvSpPr>
              <p:cNvPr id="6" name="TextBox 10">
                <a:extLst>
                  <a:ext uri="{FF2B5EF4-FFF2-40B4-BE49-F238E27FC236}">
                    <a16:creationId xmlns:a16="http://schemas.microsoft.com/office/drawing/2014/main" id="{1E750317-8B14-2F77-D09D-1A2E6090DF97}"/>
                  </a:ext>
                </a:extLst>
              </p:cNvPr>
              <p:cNvSpPr txBox="1">
                <a:spLocks noRot="1" noChangeAspect="1" noMove="1" noResize="1" noEditPoints="1" noAdjustHandles="1" noChangeArrowheads="1" noChangeShapeType="1" noTextEdit="1"/>
              </p:cNvSpPr>
              <p:nvPr/>
            </p:nvSpPr>
            <p:spPr>
              <a:xfrm>
                <a:off x="1057387" y="1828835"/>
                <a:ext cx="4400314" cy="369332"/>
              </a:xfrm>
              <a:prstGeom prst="rect">
                <a:avLst/>
              </a:prstGeom>
              <a:blipFill>
                <a:blip r:embed="rId4"/>
                <a:stretch>
                  <a:fillRect l="-1108"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11">
                <a:extLst>
                  <a:ext uri="{FF2B5EF4-FFF2-40B4-BE49-F238E27FC236}">
                    <a16:creationId xmlns:a16="http://schemas.microsoft.com/office/drawing/2014/main" id="{8169F3FA-E186-8659-7422-792446185A6C}"/>
                  </a:ext>
                </a:extLst>
              </p:cNvPr>
              <p:cNvSpPr txBox="1"/>
              <p:nvPr/>
            </p:nvSpPr>
            <p:spPr>
              <a:xfrm>
                <a:off x="6414731" y="1828835"/>
                <a:ext cx="4831589" cy="369332"/>
              </a:xfrm>
              <a:prstGeom prst="rect">
                <a:avLst/>
              </a:prstGeom>
              <a:noFill/>
            </p:spPr>
            <p:txBody>
              <a:bodyPr wrap="square" rtlCol="0">
                <a:spAutoFit/>
              </a:bodyPr>
              <a:lstStyle/>
              <a:p>
                <a:r>
                  <a:rPr lang="en-US" b="1" dirty="0"/>
                  <a:t>Beam 2: </a:t>
                </a:r>
                <a:r>
                  <a:rPr lang="it-IT" dirty="0"/>
                  <a:t>Moderate </a:t>
                </a:r>
                <a:r>
                  <a:rPr lang="it-IT" dirty="0" err="1"/>
                  <a:t>compression</a:t>
                </a:r>
                <a14:m>
                  <m:oMath xmlns:m="http://schemas.openxmlformats.org/officeDocument/2006/math">
                    <m:r>
                      <a:rPr lang="en-US" i="1" dirty="0">
                        <a:latin typeface="Cambria Math" panose="02040503050406030204" pitchFamily="18" charset="0"/>
                      </a:rPr>
                      <m:t> </m:t>
                    </m:r>
                    <m:r>
                      <a:rPr lang="it-IT" b="0" i="1" dirty="0" smtClean="0">
                        <a:latin typeface="Cambria Math" panose="02040503050406030204" pitchFamily="18" charset="0"/>
                      </a:rPr>
                      <m:t>𝐹𝑊𝐻𝑀</m:t>
                    </m:r>
                    <m:r>
                      <a:rPr lang="en-US" i="1" dirty="0">
                        <a:latin typeface="Cambria Math" panose="02040503050406030204" pitchFamily="18" charset="0"/>
                      </a:rPr>
                      <m:t>~</m:t>
                    </m:r>
                    <m:r>
                      <a:rPr lang="it-IT" b="0" i="1" dirty="0" smtClean="0">
                        <a:latin typeface="Cambria Math" panose="02040503050406030204" pitchFamily="18" charset="0"/>
                      </a:rPr>
                      <m:t>103</m:t>
                    </m:r>
                    <m:r>
                      <a:rPr lang="en-US" i="1" dirty="0">
                        <a:latin typeface="Cambria Math" panose="02040503050406030204" pitchFamily="18" charset="0"/>
                      </a:rPr>
                      <m:t> </m:t>
                    </m:r>
                    <m:r>
                      <a:rPr lang="en-US" i="1" dirty="0">
                        <a:latin typeface="Cambria Math" panose="02040503050406030204" pitchFamily="18" charset="0"/>
                      </a:rPr>
                      <m:t>𝑓𝑠</m:t>
                    </m:r>
                  </m:oMath>
                </a14:m>
                <a:endParaRPr lang="en-US" dirty="0"/>
              </a:p>
            </p:txBody>
          </p:sp>
        </mc:Choice>
        <mc:Fallback>
          <p:sp>
            <p:nvSpPr>
              <p:cNvPr id="7" name="TextBox 11">
                <a:extLst>
                  <a:ext uri="{FF2B5EF4-FFF2-40B4-BE49-F238E27FC236}">
                    <a16:creationId xmlns:a16="http://schemas.microsoft.com/office/drawing/2014/main" id="{8169F3FA-E186-8659-7422-792446185A6C}"/>
                  </a:ext>
                </a:extLst>
              </p:cNvPr>
              <p:cNvSpPr txBox="1">
                <a:spLocks noRot="1" noChangeAspect="1" noMove="1" noResize="1" noEditPoints="1" noAdjustHandles="1" noChangeArrowheads="1" noChangeShapeType="1" noTextEdit="1"/>
              </p:cNvSpPr>
              <p:nvPr/>
            </p:nvSpPr>
            <p:spPr>
              <a:xfrm>
                <a:off x="6414731" y="1828835"/>
                <a:ext cx="4831589" cy="369332"/>
              </a:xfrm>
              <a:prstGeom prst="rect">
                <a:avLst/>
              </a:prstGeom>
              <a:blipFill>
                <a:blip r:embed="rId5"/>
                <a:stretch>
                  <a:fillRect l="-1009" t="-8197" b="-24590"/>
                </a:stretch>
              </a:blipFill>
            </p:spPr>
            <p:txBody>
              <a:bodyPr/>
              <a:lstStyle/>
              <a:p>
                <a:r>
                  <a:rPr lang="en-GB">
                    <a:noFill/>
                  </a:rPr>
                  <a:t> </a:t>
                </a:r>
              </a:p>
            </p:txBody>
          </p:sp>
        </mc:Fallback>
      </mc:AlternateContent>
      <p:sp>
        <p:nvSpPr>
          <p:cNvPr id="9" name="CasellaDiTesto 8">
            <a:extLst>
              <a:ext uri="{FF2B5EF4-FFF2-40B4-BE49-F238E27FC236}">
                <a16:creationId xmlns:a16="http://schemas.microsoft.com/office/drawing/2014/main" id="{A116F568-D214-337D-8952-BFF72B25A503}"/>
              </a:ext>
            </a:extLst>
          </p:cNvPr>
          <p:cNvSpPr txBox="1"/>
          <p:nvPr/>
        </p:nvSpPr>
        <p:spPr>
          <a:xfrm>
            <a:off x="168570" y="1048916"/>
            <a:ext cx="8661956" cy="369332"/>
          </a:xfrm>
          <a:prstGeom prst="rect">
            <a:avLst/>
          </a:prstGeom>
          <a:noFill/>
        </p:spPr>
        <p:txBody>
          <a:bodyPr wrap="square" rtlCol="0">
            <a:spAutoFit/>
          </a:bodyPr>
          <a:lstStyle/>
          <a:p>
            <a:r>
              <a:rPr lang="it-IT" b="1" dirty="0"/>
              <a:t>3D </a:t>
            </a:r>
            <a:r>
              <a:rPr lang="it-IT" b="1" dirty="0" err="1"/>
              <a:t>beam</a:t>
            </a:r>
            <a:r>
              <a:rPr lang="it-IT" b="1" dirty="0"/>
              <a:t> </a:t>
            </a:r>
            <a:r>
              <a:rPr lang="it-IT" b="1" dirty="0" err="1"/>
              <a:t>charge</a:t>
            </a:r>
            <a:r>
              <a:rPr lang="it-IT" b="1" dirty="0"/>
              <a:t> </a:t>
            </a:r>
            <a:r>
              <a:rPr lang="it-IT" b="1" dirty="0" err="1"/>
              <a:t>density</a:t>
            </a:r>
            <a:r>
              <a:rPr lang="it-IT" b="1" dirty="0"/>
              <a:t> </a:t>
            </a:r>
            <a:r>
              <a:rPr lang="it-IT" b="1" dirty="0" err="1"/>
              <a:t>obtained</a:t>
            </a:r>
            <a:r>
              <a:rPr lang="it-IT" b="1" dirty="0"/>
              <a:t> </a:t>
            </a:r>
            <a:r>
              <a:rPr lang="it-IT" b="1" dirty="0" err="1"/>
              <a:t>as</a:t>
            </a:r>
            <a:r>
              <a:rPr lang="it-IT" b="1" dirty="0"/>
              <a:t> a </a:t>
            </a:r>
            <a:r>
              <a:rPr lang="it-IT" b="1" dirty="0" err="1"/>
              <a:t>projection</a:t>
            </a:r>
            <a:r>
              <a:rPr lang="it-IT" b="1" dirty="0"/>
              <a:t> of the </a:t>
            </a:r>
            <a:r>
              <a:rPr lang="it-IT" b="1" dirty="0" err="1"/>
              <a:t>reconstructed</a:t>
            </a:r>
            <a:r>
              <a:rPr lang="it-IT" b="1" dirty="0"/>
              <a:t> 5D </a:t>
            </a:r>
            <a:r>
              <a:rPr lang="it-IT" b="1" dirty="0" err="1"/>
              <a:t>distribution</a:t>
            </a:r>
            <a:r>
              <a:rPr lang="it-IT" b="1" dirty="0"/>
              <a:t>:</a:t>
            </a:r>
            <a:endParaRPr lang="en-GB" b="1" dirty="0"/>
          </a:p>
        </p:txBody>
      </p:sp>
    </p:spTree>
    <p:extLst>
      <p:ext uri="{BB962C8B-B14F-4D97-AF65-F5344CB8AC3E}">
        <p14:creationId xmlns:p14="http://schemas.microsoft.com/office/powerpoint/2010/main" val="190728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DD9D-30E5-892C-4821-B4A4CE6E5DB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C12231A-A74E-358D-26B1-802ECFD2188B}"/>
              </a:ext>
            </a:extLst>
          </p:cNvPr>
          <p:cNvSpPr>
            <a:spLocks noGrp="1"/>
          </p:cNvSpPr>
          <p:nvPr>
            <p:ph type="title"/>
          </p:nvPr>
        </p:nvSpPr>
        <p:spPr/>
        <p:txBody>
          <a:bodyPr/>
          <a:lstStyle/>
          <a:p>
            <a:r>
              <a:rPr lang="it-IT" dirty="0"/>
              <a:t>5D </a:t>
            </a:r>
            <a:r>
              <a:rPr lang="it-IT" dirty="0" err="1"/>
              <a:t>Reconstruction</a:t>
            </a:r>
            <a:r>
              <a:rPr lang="it-IT" dirty="0"/>
              <a:t>: </a:t>
            </a:r>
            <a:r>
              <a:rPr lang="it-IT" dirty="0" err="1"/>
              <a:t>Bunch</a:t>
            </a:r>
            <a:r>
              <a:rPr lang="it-IT" dirty="0"/>
              <a:t> 1</a:t>
            </a:r>
            <a:endParaRPr lang="en-GB" dirty="0"/>
          </a:p>
        </p:txBody>
      </p:sp>
      <p:sp>
        <p:nvSpPr>
          <p:cNvPr id="3" name="TextBox 12">
            <a:extLst>
              <a:ext uri="{FF2B5EF4-FFF2-40B4-BE49-F238E27FC236}">
                <a16:creationId xmlns:a16="http://schemas.microsoft.com/office/drawing/2014/main" id="{BEA66BA0-4EE5-3151-8305-368427C490DB}"/>
              </a:ext>
            </a:extLst>
          </p:cNvPr>
          <p:cNvSpPr txBox="1"/>
          <p:nvPr/>
        </p:nvSpPr>
        <p:spPr>
          <a:xfrm>
            <a:off x="2222362" y="3760533"/>
            <a:ext cx="1103328" cy="261610"/>
          </a:xfrm>
          <a:prstGeom prst="rect">
            <a:avLst/>
          </a:prstGeom>
          <a:noFill/>
        </p:spPr>
        <p:txBody>
          <a:bodyPr wrap="square" rtlCol="0">
            <a:spAutoFit/>
          </a:bodyPr>
          <a:lstStyle/>
          <a:p>
            <a:r>
              <a:rPr lang="en-US" sz="1100" dirty="0">
                <a:solidFill>
                  <a:schemeClr val="bg1"/>
                </a:solidFill>
              </a:rPr>
              <a:t>Preliminary</a:t>
            </a:r>
            <a:endParaRPr lang="de-DE" sz="1100" dirty="0" err="1">
              <a:solidFill>
                <a:schemeClr val="bg1"/>
              </a:solidFill>
            </a:endParaRPr>
          </a:p>
        </p:txBody>
      </p:sp>
      <p:sp>
        <p:nvSpPr>
          <p:cNvPr id="9" name="CasellaDiTesto 8">
            <a:extLst>
              <a:ext uri="{FF2B5EF4-FFF2-40B4-BE49-F238E27FC236}">
                <a16:creationId xmlns:a16="http://schemas.microsoft.com/office/drawing/2014/main" id="{25937AAF-C062-80A4-B8EC-F53228A93C2D}"/>
              </a:ext>
            </a:extLst>
          </p:cNvPr>
          <p:cNvSpPr txBox="1"/>
          <p:nvPr/>
        </p:nvSpPr>
        <p:spPr>
          <a:xfrm>
            <a:off x="132004" y="5798746"/>
            <a:ext cx="10870939" cy="830997"/>
          </a:xfrm>
          <a:prstGeom prst="rect">
            <a:avLst/>
          </a:prstGeom>
          <a:noFill/>
        </p:spPr>
        <p:txBody>
          <a:bodyPr wrap="square" rtlCol="0">
            <a:spAutoFit/>
          </a:bodyPr>
          <a:lstStyle/>
          <a:p>
            <a:pPr marL="342900" indent="-342900">
              <a:buFont typeface="Wingdings" panose="05000000000000000000" pitchFamily="2" charset="2"/>
              <a:buChar char="Ø"/>
            </a:pPr>
            <a:r>
              <a:rPr lang="it-IT" sz="2400" dirty="0"/>
              <a:t>In the first </a:t>
            </a:r>
            <a:r>
              <a:rPr lang="it-IT" sz="2400" dirty="0" err="1"/>
              <a:t>beam</a:t>
            </a:r>
            <a:r>
              <a:rPr lang="it-IT" sz="2400" dirty="0"/>
              <a:t> </a:t>
            </a:r>
            <a:r>
              <a:rPr lang="it-IT" sz="2400" dirty="0" err="1"/>
              <a:t>configuration</a:t>
            </a:r>
            <a:r>
              <a:rPr lang="it-IT" sz="2400" dirty="0"/>
              <a:t>, the </a:t>
            </a:r>
            <a:r>
              <a:rPr lang="it-IT" sz="2400" b="1" dirty="0">
                <a:solidFill>
                  <a:srgbClr val="0070C0"/>
                </a:solidFill>
              </a:rPr>
              <a:t>high </a:t>
            </a:r>
            <a:r>
              <a:rPr lang="it-IT" sz="2400" b="1" dirty="0" err="1">
                <a:solidFill>
                  <a:srgbClr val="0070C0"/>
                </a:solidFill>
              </a:rPr>
              <a:t>compression</a:t>
            </a:r>
            <a:r>
              <a:rPr lang="it-IT" sz="2400" b="1" dirty="0">
                <a:solidFill>
                  <a:srgbClr val="0070C0"/>
                </a:solidFill>
              </a:rPr>
              <a:t> </a:t>
            </a:r>
            <a:r>
              <a:rPr lang="it-IT" sz="2400" b="1" dirty="0" err="1">
                <a:solidFill>
                  <a:srgbClr val="0070C0"/>
                </a:solidFill>
              </a:rPr>
              <a:t>produces</a:t>
            </a:r>
            <a:r>
              <a:rPr lang="it-IT" sz="2400" b="1" dirty="0">
                <a:solidFill>
                  <a:srgbClr val="0070C0"/>
                </a:solidFill>
              </a:rPr>
              <a:t> a </a:t>
            </a:r>
            <a:r>
              <a:rPr lang="it-IT" sz="2400" b="1" dirty="0" err="1">
                <a:solidFill>
                  <a:srgbClr val="0070C0"/>
                </a:solidFill>
              </a:rPr>
              <a:t>very</a:t>
            </a:r>
            <a:r>
              <a:rPr lang="it-IT" sz="2400" b="1" dirty="0">
                <a:solidFill>
                  <a:srgbClr val="0070C0"/>
                </a:solidFill>
              </a:rPr>
              <a:t> short </a:t>
            </a:r>
            <a:r>
              <a:rPr lang="it-IT" sz="2400" b="1" dirty="0" err="1">
                <a:solidFill>
                  <a:srgbClr val="0070C0"/>
                </a:solidFill>
              </a:rPr>
              <a:t>bunch</a:t>
            </a:r>
            <a:r>
              <a:rPr lang="it-IT" sz="2400" b="1" dirty="0">
                <a:solidFill>
                  <a:srgbClr val="0070C0"/>
                </a:solidFill>
              </a:rPr>
              <a:t> with an </a:t>
            </a:r>
            <a:r>
              <a:rPr lang="it-IT" sz="2400" b="1" dirty="0" err="1">
                <a:solidFill>
                  <a:srgbClr val="0070C0"/>
                </a:solidFill>
              </a:rPr>
              <a:t>evident</a:t>
            </a:r>
            <a:r>
              <a:rPr lang="it-IT" sz="2400" b="1" dirty="0">
                <a:solidFill>
                  <a:srgbClr val="0070C0"/>
                </a:solidFill>
              </a:rPr>
              <a:t> tilt in the (</a:t>
            </a:r>
            <a:r>
              <a:rPr lang="it-IT" sz="2400" b="1" dirty="0" err="1">
                <a:solidFill>
                  <a:srgbClr val="0070C0"/>
                </a:solidFill>
              </a:rPr>
              <a:t>x,t</a:t>
            </a:r>
            <a:r>
              <a:rPr lang="it-IT" sz="2400" b="1" dirty="0">
                <a:solidFill>
                  <a:srgbClr val="0070C0"/>
                </a:solidFill>
              </a:rPr>
              <a:t>) </a:t>
            </a:r>
            <a:r>
              <a:rPr lang="it-IT" sz="2400" b="1" dirty="0" err="1">
                <a:solidFill>
                  <a:srgbClr val="0070C0"/>
                </a:solidFill>
              </a:rPr>
              <a:t>plane</a:t>
            </a:r>
            <a:endParaRPr lang="en-GB" sz="2400" b="1" dirty="0">
              <a:solidFill>
                <a:srgbClr val="0070C0"/>
              </a:solidFill>
            </a:endParaRPr>
          </a:p>
        </p:txBody>
      </p:sp>
      <p:sp>
        <p:nvSpPr>
          <p:cNvPr id="10" name="CasellaDiTesto 9">
            <a:extLst>
              <a:ext uri="{FF2B5EF4-FFF2-40B4-BE49-F238E27FC236}">
                <a16:creationId xmlns:a16="http://schemas.microsoft.com/office/drawing/2014/main" id="{EE9A7739-383C-C969-C893-226EFA01B2FC}"/>
              </a:ext>
            </a:extLst>
          </p:cNvPr>
          <p:cNvSpPr txBox="1"/>
          <p:nvPr/>
        </p:nvSpPr>
        <p:spPr>
          <a:xfrm>
            <a:off x="132004" y="1091157"/>
            <a:ext cx="4788355" cy="400110"/>
          </a:xfrm>
          <a:prstGeom prst="rect">
            <a:avLst/>
          </a:prstGeom>
          <a:noFill/>
        </p:spPr>
        <p:txBody>
          <a:bodyPr wrap="square" rtlCol="0">
            <a:spAutoFit/>
          </a:bodyPr>
          <a:lstStyle/>
          <a:p>
            <a:pPr marL="285750" indent="-285750">
              <a:buFont typeface="Wingdings" panose="05000000000000000000" pitchFamily="2" charset="2"/>
              <a:buChar char="Ø"/>
            </a:pPr>
            <a:r>
              <a:rPr lang="it-IT" sz="2000" b="1" dirty="0" err="1"/>
              <a:t>Bunch</a:t>
            </a:r>
            <a:r>
              <a:rPr lang="it-IT" sz="2000" b="1" dirty="0"/>
              <a:t> 1, </a:t>
            </a:r>
            <a:r>
              <a:rPr lang="it-IT" sz="2000" b="1" dirty="0" err="1"/>
              <a:t>reconstructed</a:t>
            </a:r>
            <a:r>
              <a:rPr lang="it-IT" sz="2000" b="1" dirty="0"/>
              <a:t> 2D </a:t>
            </a:r>
            <a:r>
              <a:rPr lang="it-IT" sz="2000" b="1" dirty="0" err="1"/>
              <a:t>projections</a:t>
            </a:r>
            <a:r>
              <a:rPr lang="it-IT" sz="2000" b="1" dirty="0"/>
              <a:t>:</a:t>
            </a:r>
            <a:endParaRPr lang="en-GB" sz="2000" b="1" dirty="0"/>
          </a:p>
        </p:txBody>
      </p:sp>
      <p:pic>
        <p:nvPicPr>
          <p:cNvPr id="4" name="Content Placeholder 11">
            <a:extLst>
              <a:ext uri="{FF2B5EF4-FFF2-40B4-BE49-F238E27FC236}">
                <a16:creationId xmlns:a16="http://schemas.microsoft.com/office/drawing/2014/main" id="{E851E742-3B29-6020-9C00-475169103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338" y="1554228"/>
            <a:ext cx="9869420" cy="3781447"/>
          </a:xfr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9A4F7B7-3E53-63E5-291F-CE3EA5429EAB}"/>
                  </a:ext>
                </a:extLst>
              </p:cNvPr>
              <p:cNvSpPr txBox="1"/>
              <p:nvPr/>
            </p:nvSpPr>
            <p:spPr>
              <a:xfrm>
                <a:off x="6045758" y="900592"/>
                <a:ext cx="1245213" cy="656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m:rPr>
                              <m:sty m:val="p"/>
                            </m:rPr>
                            <a:rPr lang="it-IT" sz="2000" b="0" i="1" smtClean="0">
                              <a:latin typeface="Cambria Math" panose="02040503050406030204" pitchFamily="18" charset="0"/>
                            </a:rPr>
                            <m:t>x</m:t>
                          </m:r>
                        </m:e>
                        <m:sub>
                          <m:r>
                            <a:rPr lang="it-IT" sz="2000" b="0" i="1" smtClean="0">
                              <a:latin typeface="Cambria Math" panose="02040503050406030204" pitchFamily="18" charset="0"/>
                            </a:rPr>
                            <m:t>𝑁</m:t>
                          </m:r>
                        </m:sub>
                      </m:sSub>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𝑥</m:t>
                          </m:r>
                        </m:num>
                        <m:den>
                          <m:rad>
                            <m:radPr>
                              <m:degHide m:val="on"/>
                              <m:ctrlPr>
                                <a:rPr lang="it-IT" sz="2000" b="0" i="1" smtClean="0">
                                  <a:latin typeface="Cambria Math" panose="02040503050406030204" pitchFamily="18" charset="0"/>
                                </a:rPr>
                              </m:ctrlPr>
                            </m:radPr>
                            <m:deg/>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𝛽</m:t>
                                  </m:r>
                                </m:e>
                                <m:sub>
                                  <m:r>
                                    <a:rPr lang="it-IT" sz="2000" b="0" i="1" smtClean="0">
                                      <a:latin typeface="Cambria Math" panose="02040503050406030204" pitchFamily="18" charset="0"/>
                                    </a:rPr>
                                    <m:t>𝑥</m:t>
                                  </m:r>
                                </m:sub>
                              </m:sSub>
                            </m:e>
                          </m:rad>
                          <m:r>
                            <a:rPr lang="it-IT" sz="2000" b="0" i="1" smtClean="0">
                              <a:latin typeface="Cambria Math" panose="02040503050406030204" pitchFamily="18" charset="0"/>
                            </a:rPr>
                            <m:t>  </m:t>
                          </m:r>
                        </m:den>
                      </m:f>
                    </m:oMath>
                  </m:oMathPara>
                </a14:m>
                <a:endParaRPr lang="en-GB" sz="2000" dirty="0"/>
              </a:p>
            </p:txBody>
          </p:sp>
        </mc:Choice>
        <mc:Fallback xmlns="">
          <p:sp>
            <p:nvSpPr>
              <p:cNvPr id="5" name="CasellaDiTesto 4">
                <a:extLst>
                  <a:ext uri="{FF2B5EF4-FFF2-40B4-BE49-F238E27FC236}">
                    <a16:creationId xmlns:a16="http://schemas.microsoft.com/office/drawing/2014/main" id="{09A4F7B7-3E53-63E5-291F-CE3EA5429EAB}"/>
                  </a:ext>
                </a:extLst>
              </p:cNvPr>
              <p:cNvSpPr txBox="1">
                <a:spLocks noRot="1" noChangeAspect="1" noMove="1" noResize="1" noEditPoints="1" noAdjustHandles="1" noChangeArrowheads="1" noChangeShapeType="1" noTextEdit="1"/>
              </p:cNvSpPr>
              <p:nvPr/>
            </p:nvSpPr>
            <p:spPr>
              <a:xfrm>
                <a:off x="6045758" y="900592"/>
                <a:ext cx="1245213" cy="6562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490FDFB3-580C-99C7-623F-316A08DDC67A}"/>
                  </a:ext>
                </a:extLst>
              </p:cNvPr>
              <p:cNvSpPr txBox="1"/>
              <p:nvPr/>
            </p:nvSpPr>
            <p:spPr>
              <a:xfrm>
                <a:off x="7549848" y="916169"/>
                <a:ext cx="1260858" cy="656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𝑦</m:t>
                          </m:r>
                        </m:e>
                        <m:sub>
                          <m:r>
                            <a:rPr lang="it-IT" sz="2000" b="0" i="1" smtClean="0">
                              <a:latin typeface="Cambria Math" panose="02040503050406030204" pitchFamily="18" charset="0"/>
                            </a:rPr>
                            <m:t>𝑁</m:t>
                          </m:r>
                        </m:sub>
                      </m:sSub>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𝑦</m:t>
                          </m:r>
                        </m:num>
                        <m:den>
                          <m:rad>
                            <m:radPr>
                              <m:degHide m:val="on"/>
                              <m:ctrlPr>
                                <a:rPr lang="it-IT" sz="2000" b="0" i="1" smtClean="0">
                                  <a:latin typeface="Cambria Math" panose="02040503050406030204" pitchFamily="18" charset="0"/>
                                </a:rPr>
                              </m:ctrlPr>
                            </m:radPr>
                            <m:deg/>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𝛽</m:t>
                                  </m:r>
                                </m:e>
                                <m:sub>
                                  <m:r>
                                    <a:rPr lang="it-IT" sz="2000" b="0" i="1" smtClean="0">
                                      <a:latin typeface="Cambria Math" panose="02040503050406030204" pitchFamily="18" charset="0"/>
                                    </a:rPr>
                                    <m:t>𝑦</m:t>
                                  </m:r>
                                </m:sub>
                              </m:sSub>
                            </m:e>
                          </m:rad>
                          <m:r>
                            <a:rPr lang="it-IT" sz="2000" b="0" i="1" smtClean="0">
                              <a:latin typeface="Cambria Math" panose="02040503050406030204" pitchFamily="18" charset="0"/>
                            </a:rPr>
                            <m:t>  </m:t>
                          </m:r>
                        </m:den>
                      </m:f>
                    </m:oMath>
                  </m:oMathPara>
                </a14:m>
                <a:endParaRPr lang="en-GB" sz="2000" dirty="0"/>
              </a:p>
            </p:txBody>
          </p:sp>
        </mc:Choice>
        <mc:Fallback xmlns="">
          <p:sp>
            <p:nvSpPr>
              <p:cNvPr id="6" name="CasellaDiTesto 5">
                <a:extLst>
                  <a:ext uri="{FF2B5EF4-FFF2-40B4-BE49-F238E27FC236}">
                    <a16:creationId xmlns:a16="http://schemas.microsoft.com/office/drawing/2014/main" id="{490FDFB3-580C-99C7-623F-316A08DDC67A}"/>
                  </a:ext>
                </a:extLst>
              </p:cNvPr>
              <p:cNvSpPr txBox="1">
                <a:spLocks noRot="1" noChangeAspect="1" noMove="1" noResize="1" noEditPoints="1" noAdjustHandles="1" noChangeArrowheads="1" noChangeShapeType="1" noTextEdit="1"/>
              </p:cNvSpPr>
              <p:nvPr/>
            </p:nvSpPr>
            <p:spPr>
              <a:xfrm>
                <a:off x="7549848" y="916169"/>
                <a:ext cx="1260858" cy="65614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7444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ADE6C-0079-8AEB-E8BE-9A8985BF108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1942061-4867-EE19-BB44-C01F6C5DDC97}"/>
              </a:ext>
            </a:extLst>
          </p:cNvPr>
          <p:cNvSpPr>
            <a:spLocks noGrp="1"/>
          </p:cNvSpPr>
          <p:nvPr>
            <p:ph type="title"/>
          </p:nvPr>
        </p:nvSpPr>
        <p:spPr/>
        <p:txBody>
          <a:bodyPr/>
          <a:lstStyle/>
          <a:p>
            <a:r>
              <a:rPr lang="it-IT" dirty="0"/>
              <a:t>5D </a:t>
            </a:r>
            <a:r>
              <a:rPr lang="it-IT" dirty="0" err="1"/>
              <a:t>Reconstruction</a:t>
            </a:r>
            <a:r>
              <a:rPr lang="it-IT" dirty="0"/>
              <a:t>: </a:t>
            </a:r>
            <a:r>
              <a:rPr lang="it-IT" dirty="0" err="1"/>
              <a:t>Bunch</a:t>
            </a:r>
            <a:r>
              <a:rPr lang="it-IT" dirty="0"/>
              <a:t> 2</a:t>
            </a:r>
            <a:endParaRPr lang="en-GB" dirty="0"/>
          </a:p>
        </p:txBody>
      </p:sp>
      <p:sp>
        <p:nvSpPr>
          <p:cNvPr id="3" name="TextBox 12">
            <a:extLst>
              <a:ext uri="{FF2B5EF4-FFF2-40B4-BE49-F238E27FC236}">
                <a16:creationId xmlns:a16="http://schemas.microsoft.com/office/drawing/2014/main" id="{EB5E282E-323B-DDC0-8A4E-96DD4AD3FD04}"/>
              </a:ext>
            </a:extLst>
          </p:cNvPr>
          <p:cNvSpPr txBox="1"/>
          <p:nvPr/>
        </p:nvSpPr>
        <p:spPr>
          <a:xfrm>
            <a:off x="2222362" y="3760533"/>
            <a:ext cx="1103328" cy="261610"/>
          </a:xfrm>
          <a:prstGeom prst="rect">
            <a:avLst/>
          </a:prstGeom>
          <a:noFill/>
        </p:spPr>
        <p:txBody>
          <a:bodyPr wrap="square" rtlCol="0">
            <a:spAutoFit/>
          </a:bodyPr>
          <a:lstStyle/>
          <a:p>
            <a:r>
              <a:rPr lang="en-US" sz="1100" dirty="0">
                <a:solidFill>
                  <a:schemeClr val="bg1"/>
                </a:solidFill>
              </a:rPr>
              <a:t>Preliminary</a:t>
            </a:r>
            <a:endParaRPr lang="de-DE" sz="1100" dirty="0" err="1">
              <a:solidFill>
                <a:schemeClr val="bg1"/>
              </a:solidFill>
            </a:endParaRPr>
          </a:p>
        </p:txBody>
      </p:sp>
      <p:pic>
        <p:nvPicPr>
          <p:cNvPr id="5" name="Content Placeholder 7">
            <a:extLst>
              <a:ext uri="{FF2B5EF4-FFF2-40B4-BE49-F238E27FC236}">
                <a16:creationId xmlns:a16="http://schemas.microsoft.com/office/drawing/2014/main" id="{85D5C0DC-7471-F6C6-A7E0-9E4F12263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1" y="1543299"/>
            <a:ext cx="9853187" cy="3784923"/>
          </a:xfrm>
          <a:prstGeom prst="rect">
            <a:avLst/>
          </a:prstGeom>
        </p:spPr>
      </p:pic>
      <p:sp>
        <p:nvSpPr>
          <p:cNvPr id="9" name="CasellaDiTesto 8">
            <a:extLst>
              <a:ext uri="{FF2B5EF4-FFF2-40B4-BE49-F238E27FC236}">
                <a16:creationId xmlns:a16="http://schemas.microsoft.com/office/drawing/2014/main" id="{06054115-2132-59EC-82ED-D9F6C2F68367}"/>
              </a:ext>
            </a:extLst>
          </p:cNvPr>
          <p:cNvSpPr txBox="1"/>
          <p:nvPr/>
        </p:nvSpPr>
        <p:spPr>
          <a:xfrm>
            <a:off x="145384" y="5801695"/>
            <a:ext cx="11058527" cy="830997"/>
          </a:xfrm>
          <a:prstGeom prst="rect">
            <a:avLst/>
          </a:prstGeom>
          <a:noFill/>
        </p:spPr>
        <p:txBody>
          <a:bodyPr wrap="square" rtlCol="0">
            <a:spAutoFit/>
          </a:bodyPr>
          <a:lstStyle/>
          <a:p>
            <a:pPr marL="342900" indent="-342900">
              <a:buFont typeface="Wingdings" panose="05000000000000000000" pitchFamily="2" charset="2"/>
              <a:buChar char="Ø"/>
            </a:pPr>
            <a:r>
              <a:rPr lang="it-IT" sz="2400" dirty="0"/>
              <a:t>In the second </a:t>
            </a:r>
            <a:r>
              <a:rPr lang="it-IT" sz="2400" dirty="0" err="1"/>
              <a:t>beam</a:t>
            </a:r>
            <a:r>
              <a:rPr lang="it-IT" sz="2400" dirty="0"/>
              <a:t> </a:t>
            </a:r>
            <a:r>
              <a:rPr lang="it-IT" sz="2400" dirty="0" err="1"/>
              <a:t>configuration</a:t>
            </a:r>
            <a:r>
              <a:rPr lang="it-IT" sz="2400" dirty="0"/>
              <a:t>, the </a:t>
            </a:r>
            <a:r>
              <a:rPr lang="it-IT" sz="2400" b="1" dirty="0" err="1">
                <a:solidFill>
                  <a:srgbClr val="0070C0"/>
                </a:solidFill>
              </a:rPr>
              <a:t>relaxation</a:t>
            </a:r>
            <a:r>
              <a:rPr lang="it-IT" sz="2400" b="1" dirty="0">
                <a:solidFill>
                  <a:srgbClr val="0070C0"/>
                </a:solidFill>
              </a:rPr>
              <a:t> of the </a:t>
            </a:r>
            <a:r>
              <a:rPr lang="it-IT" sz="2400" b="1" dirty="0" err="1">
                <a:solidFill>
                  <a:srgbClr val="0070C0"/>
                </a:solidFill>
              </a:rPr>
              <a:t>bunch</a:t>
            </a:r>
            <a:r>
              <a:rPr lang="it-IT" sz="2400" b="1" dirty="0">
                <a:solidFill>
                  <a:srgbClr val="0070C0"/>
                </a:solidFill>
              </a:rPr>
              <a:t> </a:t>
            </a:r>
            <a:r>
              <a:rPr lang="it-IT" sz="2400" b="1" dirty="0" err="1">
                <a:solidFill>
                  <a:srgbClr val="0070C0"/>
                </a:solidFill>
              </a:rPr>
              <a:t>compression</a:t>
            </a:r>
            <a:r>
              <a:rPr lang="it-IT" sz="2400" b="1" dirty="0">
                <a:solidFill>
                  <a:srgbClr val="0070C0"/>
                </a:solidFill>
              </a:rPr>
              <a:t> </a:t>
            </a:r>
            <a:r>
              <a:rPr lang="it-IT" sz="2400" b="1" dirty="0" err="1">
                <a:solidFill>
                  <a:srgbClr val="0070C0"/>
                </a:solidFill>
              </a:rPr>
              <a:t>reduces</a:t>
            </a:r>
            <a:r>
              <a:rPr lang="it-IT" sz="2400" b="1" dirty="0">
                <a:solidFill>
                  <a:srgbClr val="0070C0"/>
                </a:solidFill>
              </a:rPr>
              <a:t> the </a:t>
            </a:r>
            <a:r>
              <a:rPr lang="it-IT" sz="2400" b="1" dirty="0" err="1">
                <a:solidFill>
                  <a:srgbClr val="0070C0"/>
                </a:solidFill>
              </a:rPr>
              <a:t>beam</a:t>
            </a:r>
            <a:r>
              <a:rPr lang="it-IT" sz="2400" b="1" dirty="0">
                <a:solidFill>
                  <a:srgbClr val="0070C0"/>
                </a:solidFill>
              </a:rPr>
              <a:t> tilt</a:t>
            </a:r>
            <a:endParaRPr lang="en-GB" sz="2400" b="1" dirty="0">
              <a:solidFill>
                <a:srgbClr val="0070C0"/>
              </a:solidFill>
            </a:endParaRPr>
          </a:p>
        </p:txBody>
      </p:sp>
      <p:sp>
        <p:nvSpPr>
          <p:cNvPr id="10" name="CasellaDiTesto 9">
            <a:extLst>
              <a:ext uri="{FF2B5EF4-FFF2-40B4-BE49-F238E27FC236}">
                <a16:creationId xmlns:a16="http://schemas.microsoft.com/office/drawing/2014/main" id="{E84DDEF0-3ECC-90FA-9121-DF5595FBFDAE}"/>
              </a:ext>
            </a:extLst>
          </p:cNvPr>
          <p:cNvSpPr txBox="1"/>
          <p:nvPr/>
        </p:nvSpPr>
        <p:spPr>
          <a:xfrm>
            <a:off x="145385" y="1056305"/>
            <a:ext cx="4687871" cy="400110"/>
          </a:xfrm>
          <a:prstGeom prst="rect">
            <a:avLst/>
          </a:prstGeom>
          <a:noFill/>
        </p:spPr>
        <p:txBody>
          <a:bodyPr wrap="square" rtlCol="0">
            <a:spAutoFit/>
          </a:bodyPr>
          <a:lstStyle/>
          <a:p>
            <a:pPr marL="285750" indent="-285750">
              <a:buFont typeface="Wingdings" panose="05000000000000000000" pitchFamily="2" charset="2"/>
              <a:buChar char="Ø"/>
            </a:pPr>
            <a:r>
              <a:rPr lang="it-IT" sz="2000" b="1" dirty="0" err="1"/>
              <a:t>Bunch</a:t>
            </a:r>
            <a:r>
              <a:rPr lang="it-IT" sz="2000" b="1" dirty="0"/>
              <a:t> 2, </a:t>
            </a:r>
            <a:r>
              <a:rPr lang="it-IT" sz="2000" b="1" dirty="0" err="1"/>
              <a:t>reconstructed</a:t>
            </a:r>
            <a:r>
              <a:rPr lang="it-IT" sz="2000" b="1" dirty="0"/>
              <a:t> 2D </a:t>
            </a:r>
            <a:r>
              <a:rPr lang="it-IT" sz="2000" b="1" dirty="0" err="1"/>
              <a:t>projections</a:t>
            </a:r>
            <a:r>
              <a:rPr lang="it-IT" sz="2000" b="1" dirty="0"/>
              <a:t>:</a:t>
            </a:r>
            <a:endParaRPr lang="en-GB" sz="2000" b="1" dirty="0"/>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A56B9F02-7E5A-A57B-39F7-9DE2FB183700}"/>
                  </a:ext>
                </a:extLst>
              </p:cNvPr>
              <p:cNvSpPr txBox="1"/>
              <p:nvPr/>
            </p:nvSpPr>
            <p:spPr>
              <a:xfrm>
                <a:off x="6045758" y="900592"/>
                <a:ext cx="1245213" cy="656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m:rPr>
                              <m:sty m:val="p"/>
                            </m:rPr>
                            <a:rPr lang="it-IT" sz="2000" b="0" i="1" smtClean="0">
                              <a:latin typeface="Cambria Math" panose="02040503050406030204" pitchFamily="18" charset="0"/>
                            </a:rPr>
                            <m:t>x</m:t>
                          </m:r>
                        </m:e>
                        <m:sub>
                          <m:r>
                            <a:rPr lang="it-IT" sz="2000" b="0" i="1" smtClean="0">
                              <a:latin typeface="Cambria Math" panose="02040503050406030204" pitchFamily="18" charset="0"/>
                            </a:rPr>
                            <m:t>𝑁</m:t>
                          </m:r>
                        </m:sub>
                      </m:sSub>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𝑥</m:t>
                          </m:r>
                        </m:num>
                        <m:den>
                          <m:rad>
                            <m:radPr>
                              <m:degHide m:val="on"/>
                              <m:ctrlPr>
                                <a:rPr lang="it-IT" sz="2000" b="0" i="1" smtClean="0">
                                  <a:latin typeface="Cambria Math" panose="02040503050406030204" pitchFamily="18" charset="0"/>
                                </a:rPr>
                              </m:ctrlPr>
                            </m:radPr>
                            <m:deg/>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𝛽</m:t>
                                  </m:r>
                                </m:e>
                                <m:sub>
                                  <m:r>
                                    <a:rPr lang="it-IT" sz="2000" b="0" i="1" smtClean="0">
                                      <a:latin typeface="Cambria Math" panose="02040503050406030204" pitchFamily="18" charset="0"/>
                                    </a:rPr>
                                    <m:t>𝑥</m:t>
                                  </m:r>
                                </m:sub>
                              </m:sSub>
                            </m:e>
                          </m:rad>
                          <m:r>
                            <a:rPr lang="it-IT" sz="2000" b="0" i="1" smtClean="0">
                              <a:latin typeface="Cambria Math" panose="02040503050406030204" pitchFamily="18" charset="0"/>
                            </a:rPr>
                            <m:t>  </m:t>
                          </m:r>
                        </m:den>
                      </m:f>
                    </m:oMath>
                  </m:oMathPara>
                </a14:m>
                <a:endParaRPr lang="en-GB" sz="2000" dirty="0"/>
              </a:p>
            </p:txBody>
          </p:sp>
        </mc:Choice>
        <mc:Fallback xmlns="">
          <p:sp>
            <p:nvSpPr>
              <p:cNvPr id="6" name="CasellaDiTesto 5">
                <a:extLst>
                  <a:ext uri="{FF2B5EF4-FFF2-40B4-BE49-F238E27FC236}">
                    <a16:creationId xmlns:a16="http://schemas.microsoft.com/office/drawing/2014/main" id="{A56B9F02-7E5A-A57B-39F7-9DE2FB183700}"/>
                  </a:ext>
                </a:extLst>
              </p:cNvPr>
              <p:cNvSpPr txBox="1">
                <a:spLocks noRot="1" noChangeAspect="1" noMove="1" noResize="1" noEditPoints="1" noAdjustHandles="1" noChangeArrowheads="1" noChangeShapeType="1" noTextEdit="1"/>
              </p:cNvSpPr>
              <p:nvPr/>
            </p:nvSpPr>
            <p:spPr>
              <a:xfrm>
                <a:off x="6045758" y="900592"/>
                <a:ext cx="1245213" cy="6562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6377AEFB-1DF9-7DC8-3D25-BA7E93CF3D21}"/>
                  </a:ext>
                </a:extLst>
              </p:cNvPr>
              <p:cNvSpPr txBox="1"/>
              <p:nvPr/>
            </p:nvSpPr>
            <p:spPr>
              <a:xfrm>
                <a:off x="7549848" y="916169"/>
                <a:ext cx="1260858" cy="656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𝑦</m:t>
                          </m:r>
                        </m:e>
                        <m:sub>
                          <m:r>
                            <a:rPr lang="it-IT" sz="2000" b="0" i="1" smtClean="0">
                              <a:latin typeface="Cambria Math" panose="02040503050406030204" pitchFamily="18" charset="0"/>
                            </a:rPr>
                            <m:t>𝑁</m:t>
                          </m:r>
                        </m:sub>
                      </m:sSub>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𝑦</m:t>
                          </m:r>
                        </m:num>
                        <m:den>
                          <m:rad>
                            <m:radPr>
                              <m:degHide m:val="on"/>
                              <m:ctrlPr>
                                <a:rPr lang="it-IT" sz="2000" b="0" i="1" smtClean="0">
                                  <a:latin typeface="Cambria Math" panose="02040503050406030204" pitchFamily="18" charset="0"/>
                                </a:rPr>
                              </m:ctrlPr>
                            </m:radPr>
                            <m:deg/>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𝛽</m:t>
                                  </m:r>
                                </m:e>
                                <m:sub>
                                  <m:r>
                                    <a:rPr lang="it-IT" sz="2000" b="0" i="1" smtClean="0">
                                      <a:latin typeface="Cambria Math" panose="02040503050406030204" pitchFamily="18" charset="0"/>
                                    </a:rPr>
                                    <m:t>𝑦</m:t>
                                  </m:r>
                                </m:sub>
                              </m:sSub>
                            </m:e>
                          </m:rad>
                          <m:r>
                            <a:rPr lang="it-IT" sz="2000" b="0" i="1" smtClean="0">
                              <a:latin typeface="Cambria Math" panose="02040503050406030204" pitchFamily="18" charset="0"/>
                            </a:rPr>
                            <m:t>  </m:t>
                          </m:r>
                        </m:den>
                      </m:f>
                    </m:oMath>
                  </m:oMathPara>
                </a14:m>
                <a:endParaRPr lang="en-GB" sz="2000" dirty="0"/>
              </a:p>
            </p:txBody>
          </p:sp>
        </mc:Choice>
        <mc:Fallback xmlns="">
          <p:sp>
            <p:nvSpPr>
              <p:cNvPr id="7" name="CasellaDiTesto 6">
                <a:extLst>
                  <a:ext uri="{FF2B5EF4-FFF2-40B4-BE49-F238E27FC236}">
                    <a16:creationId xmlns:a16="http://schemas.microsoft.com/office/drawing/2014/main" id="{6377AEFB-1DF9-7DC8-3D25-BA7E93CF3D21}"/>
                  </a:ext>
                </a:extLst>
              </p:cNvPr>
              <p:cNvSpPr txBox="1">
                <a:spLocks noRot="1" noChangeAspect="1" noMove="1" noResize="1" noEditPoints="1" noAdjustHandles="1" noChangeArrowheads="1" noChangeShapeType="1" noTextEdit="1"/>
              </p:cNvSpPr>
              <p:nvPr/>
            </p:nvSpPr>
            <p:spPr>
              <a:xfrm>
                <a:off x="7549848" y="916169"/>
                <a:ext cx="1260858" cy="65614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152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1B5E-F547-F169-FFFC-0F319CF8AD91}"/>
              </a:ext>
            </a:extLst>
          </p:cNvPr>
          <p:cNvSpPr>
            <a:spLocks noGrp="1"/>
          </p:cNvSpPr>
          <p:nvPr>
            <p:ph type="title"/>
          </p:nvPr>
        </p:nvSpPr>
        <p:spPr/>
        <p:txBody>
          <a:bodyPr/>
          <a:lstStyle/>
          <a:p>
            <a:r>
              <a:rPr lang="en-US" dirty="0"/>
              <a:t>Summary and conclusions</a:t>
            </a:r>
            <a:endParaRPr lang="de-CH" dirty="0"/>
          </a:p>
        </p:txBody>
      </p:sp>
      <mc:AlternateContent xmlns:mc="http://schemas.openxmlformats.org/markup-compatibility/2006" xmlns:a14="http://schemas.microsoft.com/office/drawing/2010/main">
        <mc:Choice Requires="a14">
          <p:sp>
            <p:nvSpPr>
              <p:cNvPr id="3" name="CasellaDiTesto 6">
                <a:extLst>
                  <a:ext uri="{FF2B5EF4-FFF2-40B4-BE49-F238E27FC236}">
                    <a16:creationId xmlns:a16="http://schemas.microsoft.com/office/drawing/2014/main" id="{E4B0DF7F-5CC7-84DC-E8C5-DF6AEADABACA}"/>
                  </a:ext>
                </a:extLst>
              </p:cNvPr>
              <p:cNvSpPr txBox="1"/>
              <p:nvPr/>
            </p:nvSpPr>
            <p:spPr>
              <a:xfrm>
                <a:off x="202533" y="1868479"/>
                <a:ext cx="11617249" cy="3139321"/>
              </a:xfrm>
              <a:prstGeom prst="rect">
                <a:avLst/>
              </a:prstGeom>
              <a:noFill/>
            </p:spPr>
            <p:txBody>
              <a:bodyPr wrap="square" rtlCol="0">
                <a:spAutoFit/>
              </a:bodyPr>
              <a:lstStyle/>
              <a:p>
                <a:pPr marL="285750" indent="-285750">
                  <a:buFont typeface="Arial" panose="020B0604020202020204" pitchFamily="34" charset="0"/>
                  <a:buChar char="•"/>
                </a:pPr>
                <a:r>
                  <a:rPr lang="it-IT" sz="2200" dirty="0" err="1"/>
                  <a:t>Determined</a:t>
                </a:r>
                <a:r>
                  <a:rPr lang="it-IT" sz="2200" dirty="0"/>
                  <a:t> the </a:t>
                </a:r>
                <a:r>
                  <a:rPr lang="it-IT" sz="2200" dirty="0" err="1"/>
                  <a:t>resolution</a:t>
                </a:r>
                <a:r>
                  <a:rPr lang="it-IT" sz="2200" dirty="0"/>
                  <a:t> </a:t>
                </a:r>
                <a:r>
                  <a:rPr lang="it-IT" sz="2200" dirty="0" err="1"/>
                  <a:t>limits</a:t>
                </a:r>
                <a:r>
                  <a:rPr lang="it-IT" sz="2200" dirty="0"/>
                  <a:t> and </a:t>
                </a:r>
                <a:r>
                  <a:rPr lang="it-IT" sz="2200" dirty="0" err="1"/>
                  <a:t>performarce</a:t>
                </a:r>
                <a:r>
                  <a:rPr lang="it-IT" sz="2200" dirty="0"/>
                  <a:t> of the </a:t>
                </a:r>
                <a:r>
                  <a:rPr lang="it-IT" sz="2200" dirty="0" err="1"/>
                  <a:t>diagnostics</a:t>
                </a:r>
                <a:r>
                  <a:rPr lang="it-IT" sz="2200" dirty="0"/>
                  <a:t> </a:t>
                </a:r>
                <a:r>
                  <a:rPr lang="it-IT" sz="2200" dirty="0" err="1"/>
                  <a:t>beamline</a:t>
                </a:r>
                <a:r>
                  <a:rPr lang="it-IT" sz="2200" dirty="0"/>
                  <a:t> </a:t>
                </a:r>
                <a:r>
                  <a:rPr lang="it-IT" sz="2200" dirty="0" err="1"/>
                  <a:t>at</a:t>
                </a:r>
                <a:r>
                  <a:rPr lang="it-IT" sz="2200" dirty="0"/>
                  <a:t> low, middle and high energy, for </a:t>
                </a:r>
                <a:r>
                  <a:rPr lang="it-IT" sz="2200" dirty="0" err="1"/>
                  <a:t>transverse</a:t>
                </a:r>
                <a:r>
                  <a:rPr lang="it-IT" sz="2200" dirty="0"/>
                  <a:t> and </a:t>
                </a:r>
                <a:r>
                  <a:rPr lang="it-IT" sz="2200" dirty="0" err="1"/>
                  <a:t>longitudinal</a:t>
                </a:r>
                <a:r>
                  <a:rPr lang="it-IT" sz="2200" dirty="0"/>
                  <a:t> </a:t>
                </a:r>
                <a:r>
                  <a:rPr lang="it-IT" sz="2200" dirty="0" err="1"/>
                  <a:t>phase</a:t>
                </a:r>
                <a:r>
                  <a:rPr lang="it-IT" sz="2200" dirty="0"/>
                  <a:t> </a:t>
                </a:r>
                <a:r>
                  <a:rPr lang="it-IT" sz="2200" dirty="0" err="1"/>
                  <a:t>space</a:t>
                </a:r>
                <a:r>
                  <a:rPr lang="it-IT" sz="2200" dirty="0"/>
                  <a:t> </a:t>
                </a:r>
                <a:r>
                  <a:rPr lang="it-IT" sz="2200" dirty="0" err="1"/>
                  <a:t>characterization</a:t>
                </a: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err="1"/>
                  <a:t>Designed</a:t>
                </a:r>
                <a:r>
                  <a:rPr lang="it-IT" sz="2200" dirty="0"/>
                  <a:t> and </a:t>
                </a:r>
                <a:r>
                  <a:rPr lang="it-IT" sz="2200" dirty="0" err="1"/>
                  <a:t>characterized</a:t>
                </a:r>
                <a:r>
                  <a:rPr lang="it-IT" sz="2200" dirty="0"/>
                  <a:t> the 50-cell </a:t>
                </a:r>
                <a:r>
                  <a:rPr lang="it-IT" sz="2200" dirty="0" err="1"/>
                  <a:t>PolariX</a:t>
                </a:r>
                <a:r>
                  <a:rPr lang="it-IT" sz="2200" dirty="0"/>
                  <a:t> TDS field </a:t>
                </a:r>
                <a:r>
                  <a:rPr lang="it-IT" sz="2200" dirty="0" err="1"/>
                  <a:t>maps</a:t>
                </a:r>
                <a:r>
                  <a:rPr lang="it-IT" sz="2200" dirty="0"/>
                  <a:t> </a:t>
                </a:r>
                <a:r>
                  <a:rPr lang="it-IT" sz="2200" dirty="0" err="1"/>
                  <a:t>needed</a:t>
                </a:r>
                <a:r>
                  <a:rPr lang="it-IT" sz="2200" dirty="0"/>
                  <a:t> </a:t>
                </a:r>
                <a:r>
                  <a:rPr lang="it-IT" sz="2200" dirty="0" err="1"/>
                  <a:t>at</a:t>
                </a:r>
                <a:r>
                  <a:rPr lang="it-IT" sz="2200" dirty="0"/>
                  <a:t> the low-energy </a:t>
                </a:r>
                <a:r>
                  <a:rPr lang="it-IT" sz="2200" dirty="0" err="1"/>
                  <a:t>beamline</a:t>
                </a: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err="1"/>
                  <a:t>Employed</a:t>
                </a:r>
                <a:r>
                  <a:rPr lang="it-IT" sz="2200" dirty="0"/>
                  <a:t> the 3D and 5D </a:t>
                </a:r>
                <a:r>
                  <a:rPr lang="it-IT" sz="2200" dirty="0" err="1"/>
                  <a:t>tomography</a:t>
                </a:r>
                <a:r>
                  <a:rPr lang="it-IT" sz="2200" dirty="0"/>
                  <a:t> </a:t>
                </a:r>
                <a:r>
                  <a:rPr lang="it-IT" sz="2200" dirty="0" err="1"/>
                  <a:t>at</a:t>
                </a:r>
                <a:r>
                  <a:rPr lang="it-IT" sz="2200" dirty="0"/>
                  <a:t> the 3 GeV Athos </a:t>
                </a:r>
                <a:r>
                  <a:rPr lang="it-IT" sz="2200" dirty="0" err="1"/>
                  <a:t>beamline</a:t>
                </a:r>
                <a:r>
                  <a:rPr lang="it-IT" sz="2200" dirty="0"/>
                  <a:t> </a:t>
                </a:r>
                <a:r>
                  <a:rPr lang="it-IT" sz="2200" dirty="0" err="1"/>
                  <a:t>at</a:t>
                </a:r>
                <a:r>
                  <a:rPr lang="it-IT" sz="2200" dirty="0"/>
                  <a:t> </a:t>
                </a:r>
                <a:r>
                  <a:rPr lang="it-IT" sz="2200" dirty="0" err="1"/>
                  <a:t>SwissFEL</a:t>
                </a:r>
                <a:r>
                  <a:rPr lang="it-IT" sz="2200" dirty="0"/>
                  <a:t>, to </a:t>
                </a:r>
                <a:r>
                  <a:rPr lang="it-IT" sz="2200" dirty="0" err="1"/>
                  <a:t>reconstruct</a:t>
                </a:r>
                <a:r>
                  <a:rPr lang="it-IT" sz="2200" dirty="0"/>
                  <a:t> </a:t>
                </a:r>
                <a:r>
                  <a:rPr lang="it-IT" sz="2200" dirty="0" err="1"/>
                  <a:t>beams</a:t>
                </a:r>
                <a:r>
                  <a:rPr lang="it-IT" sz="2200" dirty="0"/>
                  <a:t> for </a:t>
                </a:r>
                <a:r>
                  <a:rPr lang="it-IT" sz="2200" dirty="0" err="1"/>
                  <a:t>two</a:t>
                </a:r>
                <a:r>
                  <a:rPr lang="it-IT" sz="2200" dirty="0"/>
                  <a:t> </a:t>
                </a:r>
                <a:r>
                  <a:rPr lang="it-IT" sz="2200" dirty="0" err="1"/>
                  <a:t>different</a:t>
                </a:r>
                <a:r>
                  <a:rPr lang="it-IT" sz="2200" dirty="0"/>
                  <a:t> </a:t>
                </a:r>
                <a:r>
                  <a:rPr lang="it-IT" sz="2200" dirty="0" err="1"/>
                  <a:t>beam</a:t>
                </a:r>
                <a:r>
                  <a:rPr lang="it-IT" sz="2200" dirty="0"/>
                  <a:t> </a:t>
                </a:r>
                <a:r>
                  <a:rPr lang="it-IT" sz="2200" dirty="0" err="1"/>
                  <a:t>configurations</a:t>
                </a:r>
                <a:r>
                  <a:rPr lang="it-IT" sz="2200" dirty="0"/>
                  <a:t> with </a:t>
                </a:r>
                <a14:m>
                  <m:oMath xmlns:m="http://schemas.openxmlformats.org/officeDocument/2006/math">
                    <m:r>
                      <a:rPr lang="en-US" sz="2200" i="1">
                        <a:latin typeface="Cambria Math" panose="02040503050406030204" pitchFamily="18" charset="0"/>
                      </a:rPr>
                      <m:t>∼</m:t>
                    </m:r>
                    <m:r>
                      <a:rPr lang="en-US" sz="2200" i="1">
                        <a:latin typeface="Cambria Math" panose="02040503050406030204" pitchFamily="18" charset="0"/>
                      </a:rPr>
                      <m:t>𝑓𝑠</m:t>
                    </m:r>
                    <m:r>
                      <a:rPr lang="en-US" sz="2200" i="1">
                        <a:latin typeface="Cambria Math" panose="02040503050406030204" pitchFamily="18" charset="0"/>
                      </a:rPr>
                      <m:t> </m:t>
                    </m:r>
                    <m:r>
                      <a:rPr lang="en-US" sz="2200" i="1">
                        <a:latin typeface="Cambria Math" panose="02040503050406030204" pitchFamily="18" charset="0"/>
                      </a:rPr>
                      <m:t>𝑅𝑒𝑠𝑜𝑙𝑢𝑡𝑖𝑜𝑛</m:t>
                    </m:r>
                  </m:oMath>
                </a14:m>
                <a:endParaRPr lang="it-IT" sz="2200" dirty="0"/>
              </a:p>
            </p:txBody>
          </p:sp>
        </mc:Choice>
        <mc:Fallback xmlns="">
          <p:sp>
            <p:nvSpPr>
              <p:cNvPr id="3" name="CasellaDiTesto 6">
                <a:extLst>
                  <a:ext uri="{FF2B5EF4-FFF2-40B4-BE49-F238E27FC236}">
                    <a16:creationId xmlns:a16="http://schemas.microsoft.com/office/drawing/2014/main" id="{E4B0DF7F-5CC7-84DC-E8C5-DF6AEADABACA}"/>
                  </a:ext>
                </a:extLst>
              </p:cNvPr>
              <p:cNvSpPr txBox="1">
                <a:spLocks noRot="1" noChangeAspect="1" noMove="1" noResize="1" noEditPoints="1" noAdjustHandles="1" noChangeArrowheads="1" noChangeShapeType="1" noTextEdit="1"/>
              </p:cNvSpPr>
              <p:nvPr/>
            </p:nvSpPr>
            <p:spPr>
              <a:xfrm>
                <a:off x="202533" y="1868479"/>
                <a:ext cx="11617249" cy="3139321"/>
              </a:xfrm>
              <a:prstGeom prst="rect">
                <a:avLst/>
              </a:prstGeom>
              <a:blipFill>
                <a:blip r:embed="rId2"/>
                <a:stretch>
                  <a:fillRect l="-577" t="-1362" r="-157" b="-3113"/>
                </a:stretch>
              </a:blipFill>
            </p:spPr>
            <p:txBody>
              <a:bodyPr/>
              <a:lstStyle/>
              <a:p>
                <a:r>
                  <a:rPr lang="en-GB">
                    <a:noFill/>
                  </a:rPr>
                  <a:t> </a:t>
                </a:r>
              </a:p>
            </p:txBody>
          </p:sp>
        </mc:Fallback>
      </mc:AlternateContent>
      <p:sp>
        <p:nvSpPr>
          <p:cNvPr id="4" name="TextBox 5">
            <a:extLst>
              <a:ext uri="{FF2B5EF4-FFF2-40B4-BE49-F238E27FC236}">
                <a16:creationId xmlns:a16="http://schemas.microsoft.com/office/drawing/2014/main" id="{D641FB28-C80E-92B1-4854-0D28F26ACDDF}"/>
              </a:ext>
            </a:extLst>
          </p:cNvPr>
          <p:cNvSpPr txBox="1"/>
          <p:nvPr/>
        </p:nvSpPr>
        <p:spPr>
          <a:xfrm>
            <a:off x="84842" y="1277424"/>
            <a:ext cx="3181022" cy="461665"/>
          </a:xfrm>
          <a:prstGeom prst="rect">
            <a:avLst/>
          </a:prstGeom>
          <a:noFill/>
        </p:spPr>
        <p:txBody>
          <a:bodyPr wrap="square">
            <a:spAutoFit/>
          </a:bodyPr>
          <a:lstStyle/>
          <a:p>
            <a:pPr marL="285750" indent="-285750">
              <a:buFont typeface="Wingdings" panose="05000000000000000000" pitchFamily="2" charset="2"/>
              <a:buChar char="Ø"/>
            </a:pPr>
            <a:r>
              <a:rPr lang="it-IT" sz="2400" b="1" dirty="0" err="1"/>
              <a:t>Summary</a:t>
            </a:r>
            <a:r>
              <a:rPr lang="it-IT" sz="2400" b="1" dirty="0"/>
              <a:t> </a:t>
            </a:r>
            <a:r>
              <a:rPr lang="it-IT" sz="2400" b="1" dirty="0" err="1"/>
              <a:t>results</a:t>
            </a:r>
            <a:endParaRPr lang="it-IT" sz="2400" b="1" dirty="0"/>
          </a:p>
        </p:txBody>
      </p:sp>
    </p:spTree>
    <p:extLst>
      <p:ext uri="{BB962C8B-B14F-4D97-AF65-F5344CB8AC3E}">
        <p14:creationId xmlns:p14="http://schemas.microsoft.com/office/powerpoint/2010/main" val="2798002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10" name="Segnaposto contenuto 7">
            <a:extLst>
              <a:ext uri="{FF2B5EF4-FFF2-40B4-BE49-F238E27FC236}">
                <a16:creationId xmlns:a16="http://schemas.microsoft.com/office/drawing/2014/main" id="{983CB8C5-CED7-EB56-822A-8976E3C52111}"/>
              </a:ext>
            </a:extLst>
          </p:cNvPr>
          <p:cNvSpPr>
            <a:spLocks noGrp="1"/>
          </p:cNvSpPr>
          <p:nvPr>
            <p:ph idx="1"/>
          </p:nvPr>
        </p:nvSpPr>
        <p:spPr>
          <a:xfrm>
            <a:off x="2867383" y="2725563"/>
            <a:ext cx="6457234" cy="846087"/>
          </a:xfrm>
        </p:spPr>
        <p:txBody>
          <a:bodyPr/>
          <a:lstStyle/>
          <a:p>
            <a:pPr marL="0" indent="0" algn="ctr">
              <a:buNone/>
            </a:pPr>
            <a:r>
              <a:rPr lang="en-US" dirty="0"/>
              <a:t>Thank you for your attention</a:t>
            </a:r>
          </a:p>
        </p:txBody>
      </p:sp>
    </p:spTree>
    <p:extLst>
      <p:ext uri="{BB962C8B-B14F-4D97-AF65-F5344CB8AC3E}">
        <p14:creationId xmlns:p14="http://schemas.microsoft.com/office/powerpoint/2010/main" val="282826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6B12C-4456-5F00-75FF-05415202BEA4}"/>
              </a:ext>
            </a:extLst>
          </p:cNvPr>
          <p:cNvSpPr>
            <a:spLocks noGrp="1"/>
          </p:cNvSpPr>
          <p:nvPr>
            <p:ph type="title"/>
          </p:nvPr>
        </p:nvSpPr>
        <p:spPr/>
        <p:txBody>
          <a:bodyPr/>
          <a:lstStyle/>
          <a:p>
            <a:r>
              <a:rPr lang="it-IT" dirty="0" err="1"/>
              <a:t>References</a:t>
            </a:r>
            <a:endParaRPr lang="en-GB" dirty="0"/>
          </a:p>
        </p:txBody>
      </p:sp>
      <p:sp>
        <p:nvSpPr>
          <p:cNvPr id="8" name="CasellaDiTesto 7">
            <a:extLst>
              <a:ext uri="{FF2B5EF4-FFF2-40B4-BE49-F238E27FC236}">
                <a16:creationId xmlns:a16="http://schemas.microsoft.com/office/drawing/2014/main" id="{7CF746CE-8270-92D8-27EB-FC588283DB9B}"/>
              </a:ext>
            </a:extLst>
          </p:cNvPr>
          <p:cNvSpPr txBox="1"/>
          <p:nvPr/>
        </p:nvSpPr>
        <p:spPr>
          <a:xfrm>
            <a:off x="141848" y="977511"/>
            <a:ext cx="11924462" cy="4939814"/>
          </a:xfrm>
          <a:prstGeom prst="rect">
            <a:avLst/>
          </a:prstGeom>
          <a:noFill/>
        </p:spPr>
        <p:txBody>
          <a:bodyPr wrap="square">
            <a:spAutoFit/>
          </a:bodyPr>
          <a:lstStyle/>
          <a:p>
            <a:r>
              <a:rPr lang="en-GB" sz="1500" b="1" u="sng" dirty="0">
                <a:solidFill>
                  <a:srgbClr val="222222"/>
                </a:solidFill>
              </a:rPr>
              <a:t>[</a:t>
            </a:r>
            <a:r>
              <a:rPr lang="en-GB" sz="1500" b="1" dirty="0">
                <a:solidFill>
                  <a:srgbClr val="222222"/>
                </a:solidFill>
              </a:rPr>
              <a:t>1]</a:t>
            </a:r>
            <a:r>
              <a:rPr lang="en-GB" sz="1500" dirty="0">
                <a:solidFill>
                  <a:srgbClr val="222222"/>
                </a:solidFill>
              </a:rPr>
              <a:t> </a:t>
            </a:r>
            <a:r>
              <a:rPr lang="en-GB" sz="1500" dirty="0" err="1">
                <a:solidFill>
                  <a:srgbClr val="222222"/>
                </a:solidFill>
              </a:rPr>
              <a:t>Grudiev</a:t>
            </a:r>
            <a:r>
              <a:rPr lang="en-GB" sz="1500" dirty="0">
                <a:solidFill>
                  <a:srgbClr val="222222"/>
                </a:solidFill>
              </a:rPr>
              <a:t>, Alexej. Design of compact high power RF components at X-band. No. CERN-ACC-NOTE-2016-0044. 2016.</a:t>
            </a:r>
          </a:p>
          <a:p>
            <a:endParaRPr lang="en-GB" sz="1500" dirty="0">
              <a:solidFill>
                <a:srgbClr val="222222"/>
              </a:solidFill>
            </a:endParaRPr>
          </a:p>
          <a:p>
            <a:r>
              <a:rPr lang="en-GB" sz="1500" b="1" dirty="0">
                <a:solidFill>
                  <a:srgbClr val="222222"/>
                </a:solidFill>
              </a:rPr>
              <a:t>[2]</a:t>
            </a:r>
            <a:r>
              <a:rPr lang="en-GB" sz="1500" dirty="0">
                <a:solidFill>
                  <a:srgbClr val="222222"/>
                </a:solidFill>
              </a:rPr>
              <a:t> Marchetti, Barbara, et al. "Experimental demonstration of novel beam characterization using a polarizable X-band transverse deflection structure." Scientific reports 11.1 (2021): 3560.</a:t>
            </a:r>
          </a:p>
          <a:p>
            <a:endParaRPr lang="en-GB" sz="1500" dirty="0">
              <a:solidFill>
                <a:srgbClr val="222222"/>
              </a:solidFill>
            </a:endParaRPr>
          </a:p>
          <a:p>
            <a:r>
              <a:rPr lang="en-GB" sz="1500" b="1" dirty="0">
                <a:solidFill>
                  <a:srgbClr val="222222"/>
                </a:solidFill>
              </a:rPr>
              <a:t>[3]</a:t>
            </a:r>
            <a:r>
              <a:rPr lang="en-GB" sz="1500" dirty="0">
                <a:solidFill>
                  <a:srgbClr val="222222"/>
                </a:solidFill>
              </a:rPr>
              <a:t> </a:t>
            </a:r>
            <a:r>
              <a:rPr lang="en-US" sz="1500" dirty="0"/>
              <a:t>Jaster-Merz, S., et al. "5D tomographic phase-space reconstruction of particle bunches." Physical Review Accelerators and Beams 27.7 (2024): 072801.</a:t>
            </a:r>
          </a:p>
          <a:p>
            <a:endParaRPr lang="en-US" sz="1500" dirty="0"/>
          </a:p>
          <a:p>
            <a:r>
              <a:rPr lang="en-GB" sz="1500" b="1" dirty="0">
                <a:solidFill>
                  <a:srgbClr val="222222"/>
                </a:solidFill>
              </a:rPr>
              <a:t>[4]</a:t>
            </a:r>
            <a:r>
              <a:rPr lang="en-GB" sz="1500" dirty="0">
                <a:solidFill>
                  <a:srgbClr val="222222"/>
                </a:solidFill>
              </a:rPr>
              <a:t> </a:t>
            </a:r>
            <a:r>
              <a:rPr lang="en-GB" sz="1500" dirty="0"/>
              <a:t>Marx, Daniel, et al. "Reconstruction of the 3D charge distribution of an electron bunch using a novel variable-polarization transverse deflecting structure (TDS)." Journal of Physics: Conference Series. Vol. 874. No. 1. IOP Publishing, 2017.</a:t>
            </a:r>
          </a:p>
          <a:p>
            <a:endParaRPr lang="en-GB" sz="1500" dirty="0"/>
          </a:p>
          <a:p>
            <a:r>
              <a:rPr lang="en-GB" sz="1500" b="1" dirty="0">
                <a:solidFill>
                  <a:srgbClr val="222222"/>
                </a:solidFill>
              </a:rPr>
              <a:t>[5]</a:t>
            </a:r>
            <a:r>
              <a:rPr lang="en-GB" sz="1500" dirty="0">
                <a:solidFill>
                  <a:srgbClr val="222222"/>
                </a:solidFill>
              </a:rPr>
              <a:t> Marx, Daniel, et al. "Simulations of 3D charge density measurements for commissioning of the </a:t>
            </a:r>
            <a:r>
              <a:rPr lang="en-GB" sz="1500" dirty="0" err="1">
                <a:solidFill>
                  <a:srgbClr val="222222"/>
                </a:solidFill>
              </a:rPr>
              <a:t>PolariX</a:t>
            </a:r>
            <a:r>
              <a:rPr lang="en-GB" sz="1500" dirty="0">
                <a:solidFill>
                  <a:srgbClr val="222222"/>
                </a:solidFill>
              </a:rPr>
              <a:t>-TDS." Journal of Physics: Conference Series. Vol. 1067. IOP Publishing, 2018.</a:t>
            </a:r>
          </a:p>
          <a:p>
            <a:endParaRPr lang="en-GB" sz="1500" dirty="0">
              <a:solidFill>
                <a:srgbClr val="222222"/>
              </a:solidFill>
            </a:endParaRPr>
          </a:p>
          <a:p>
            <a:r>
              <a:rPr lang="en-GB" sz="1500" b="1" dirty="0">
                <a:solidFill>
                  <a:srgbClr val="222222"/>
                </a:solidFill>
              </a:rPr>
              <a:t>[6]</a:t>
            </a:r>
            <a:r>
              <a:rPr lang="en-GB" sz="1500" dirty="0">
                <a:solidFill>
                  <a:srgbClr val="222222"/>
                </a:solidFill>
              </a:rPr>
              <a:t> Hock, K. M., and A. Wolski. "Tomographic reconstruction of the full 4D transverse phase space." Nuclear Instruments and Methods in Physics Research Section A: Accelerators, Spectrometers, Detectors and Associated Equipment 726 (2013): 8-16.</a:t>
            </a:r>
            <a:endParaRPr lang="en-GB" sz="1500" dirty="0"/>
          </a:p>
          <a:p>
            <a:endParaRPr lang="en-GB" sz="1500" dirty="0"/>
          </a:p>
          <a:p>
            <a:r>
              <a:rPr lang="en-GB" sz="1500" b="1" dirty="0">
                <a:solidFill>
                  <a:srgbClr val="222222"/>
                </a:solidFill>
              </a:rPr>
              <a:t>[7]</a:t>
            </a:r>
            <a:r>
              <a:rPr lang="en-GB" sz="1500" dirty="0">
                <a:solidFill>
                  <a:srgbClr val="222222"/>
                </a:solidFill>
              </a:rPr>
              <a:t> </a:t>
            </a:r>
            <a:r>
              <a:rPr lang="en-US" sz="1500" dirty="0"/>
              <a:t>Jaster-Merz, S., et al. "5D tomographic phase-space reconstruction of particle bunches." Physical Review Accelerators and Beams 27.7 (2024): 072801</a:t>
            </a:r>
            <a:endParaRPr lang="en-GB" sz="1500" dirty="0"/>
          </a:p>
          <a:p>
            <a:endParaRPr lang="en-GB" sz="1500" dirty="0"/>
          </a:p>
          <a:p>
            <a:r>
              <a:rPr lang="en-GB" sz="1500" b="1" dirty="0">
                <a:solidFill>
                  <a:srgbClr val="222222"/>
                </a:solidFill>
              </a:rPr>
              <a:t>[8]</a:t>
            </a:r>
            <a:r>
              <a:rPr lang="en-GB" sz="1500" dirty="0">
                <a:solidFill>
                  <a:srgbClr val="222222"/>
                </a:solidFill>
              </a:rPr>
              <a:t> </a:t>
            </a:r>
            <a:r>
              <a:rPr lang="en-GB" sz="1500" dirty="0"/>
              <a:t>Jaster-Merz, S., et al. "Experimental demonstration of a tomographic 5D phase-space reconstruction." </a:t>
            </a:r>
            <a:r>
              <a:rPr lang="en-GB" sz="1500" dirty="0" err="1"/>
              <a:t>arXiv</a:t>
            </a:r>
            <a:r>
              <a:rPr lang="en-GB" sz="1500" dirty="0"/>
              <a:t> preprint arXiv:2505.13724 (2025).</a:t>
            </a:r>
          </a:p>
        </p:txBody>
      </p:sp>
    </p:spTree>
    <p:extLst>
      <p:ext uri="{BB962C8B-B14F-4D97-AF65-F5344CB8AC3E}">
        <p14:creationId xmlns:p14="http://schemas.microsoft.com/office/powerpoint/2010/main" val="247430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7806-1463-5875-71FC-B62EA97B4E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2B6F983-1D97-0EF3-74D9-5218187CE58C}"/>
              </a:ext>
            </a:extLst>
          </p:cNvPr>
          <p:cNvSpPr>
            <a:spLocks noGrp="1"/>
          </p:cNvSpPr>
          <p:nvPr>
            <p:ph type="title"/>
          </p:nvPr>
        </p:nvSpPr>
        <p:spPr/>
        <p:txBody>
          <a:bodyPr/>
          <a:lstStyle/>
          <a:p>
            <a:endParaRPr lang="en-US" dirty="0"/>
          </a:p>
        </p:txBody>
      </p:sp>
      <p:sp>
        <p:nvSpPr>
          <p:cNvPr id="10" name="Segnaposto contenuto 7">
            <a:extLst>
              <a:ext uri="{FF2B5EF4-FFF2-40B4-BE49-F238E27FC236}">
                <a16:creationId xmlns:a16="http://schemas.microsoft.com/office/drawing/2014/main" id="{6617EF44-59F9-CE81-3228-F98F15358043}"/>
              </a:ext>
            </a:extLst>
          </p:cNvPr>
          <p:cNvSpPr>
            <a:spLocks noGrp="1"/>
          </p:cNvSpPr>
          <p:nvPr>
            <p:ph idx="1"/>
          </p:nvPr>
        </p:nvSpPr>
        <p:spPr>
          <a:xfrm>
            <a:off x="2867383" y="2725563"/>
            <a:ext cx="6457234" cy="846087"/>
          </a:xfrm>
        </p:spPr>
        <p:txBody>
          <a:bodyPr/>
          <a:lstStyle/>
          <a:p>
            <a:pPr marL="0" indent="0" algn="ctr">
              <a:buNone/>
            </a:pPr>
            <a:r>
              <a:rPr lang="en-US" dirty="0"/>
              <a:t>BACKUP SLIDES</a:t>
            </a:r>
          </a:p>
        </p:txBody>
      </p:sp>
    </p:spTree>
    <p:extLst>
      <p:ext uri="{BB962C8B-B14F-4D97-AF65-F5344CB8AC3E}">
        <p14:creationId xmlns:p14="http://schemas.microsoft.com/office/powerpoint/2010/main" val="11857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30DC4-E01E-0F5C-58F2-0C339AD0BECC}"/>
              </a:ext>
            </a:extLst>
          </p:cNvPr>
          <p:cNvSpPr>
            <a:spLocks noGrp="1"/>
          </p:cNvSpPr>
          <p:nvPr>
            <p:ph type="title"/>
          </p:nvPr>
        </p:nvSpPr>
        <p:spPr/>
        <p:txBody>
          <a:bodyPr/>
          <a:lstStyle/>
          <a:p>
            <a:r>
              <a:rPr lang="it-IT" dirty="0" err="1"/>
              <a:t>Motivations</a:t>
            </a:r>
            <a:r>
              <a:rPr lang="it-IT" dirty="0"/>
              <a:t> and goals</a:t>
            </a:r>
            <a:endParaRPr lang="en-GB" dirty="0"/>
          </a:p>
        </p:txBody>
      </p:sp>
      <p:sp>
        <p:nvSpPr>
          <p:cNvPr id="8" name="CasellaDiTesto 7">
            <a:extLst>
              <a:ext uri="{FF2B5EF4-FFF2-40B4-BE49-F238E27FC236}">
                <a16:creationId xmlns:a16="http://schemas.microsoft.com/office/drawing/2014/main" id="{8DD184E4-22BE-22E0-9788-E4E5A850464A}"/>
              </a:ext>
            </a:extLst>
          </p:cNvPr>
          <p:cNvSpPr txBox="1"/>
          <p:nvPr/>
        </p:nvSpPr>
        <p:spPr>
          <a:xfrm>
            <a:off x="24839" y="813329"/>
            <a:ext cx="11372167" cy="923330"/>
          </a:xfrm>
          <a:prstGeom prst="rect">
            <a:avLst/>
          </a:prstGeom>
          <a:noFill/>
        </p:spPr>
        <p:txBody>
          <a:bodyPr wrap="square">
            <a:spAutoFit/>
          </a:bodyPr>
          <a:lstStyle/>
          <a:p>
            <a:pPr marL="285750" indent="-285750">
              <a:buFont typeface="Wingdings" panose="05000000000000000000" pitchFamily="2" charset="2"/>
              <a:buChar char="Ø"/>
            </a:pPr>
            <a:r>
              <a:rPr lang="en-GB" b="1" dirty="0">
                <a:solidFill>
                  <a:srgbClr val="0070C0"/>
                </a:solidFill>
              </a:rPr>
              <a:t>Motivations:</a:t>
            </a:r>
            <a:endParaRPr lang="en-GB" dirty="0">
              <a:solidFill>
                <a:srgbClr val="0070C0"/>
              </a:solidFill>
            </a:endParaRPr>
          </a:p>
          <a:p>
            <a:pPr marL="285750" indent="-285750">
              <a:buFont typeface="Arial" panose="020B0604020202020204" pitchFamily="34" charset="0"/>
              <a:buChar char="•"/>
            </a:pPr>
            <a:r>
              <a:rPr lang="en-GB" dirty="0"/>
              <a:t>The </a:t>
            </a:r>
            <a:r>
              <a:rPr lang="en-GB" dirty="0" err="1"/>
              <a:t>EuPRAXIA@SPARC_LAB</a:t>
            </a:r>
            <a:r>
              <a:rPr lang="en-GB" dirty="0"/>
              <a:t> project aims to realize </a:t>
            </a:r>
            <a:r>
              <a:rPr lang="en-GB" b="1" dirty="0"/>
              <a:t>the first user-facility</a:t>
            </a:r>
            <a:r>
              <a:rPr lang="en-GB" dirty="0"/>
              <a:t> based on a Free-Electron Laser driven by a </a:t>
            </a:r>
            <a:r>
              <a:rPr lang="en-GB" b="1" dirty="0"/>
              <a:t>plasma-accelerated beam</a:t>
            </a:r>
            <a:endParaRPr lang="en-GB" dirty="0"/>
          </a:p>
        </p:txBody>
      </p:sp>
      <p:sp>
        <p:nvSpPr>
          <p:cNvPr id="12" name="CasellaDiTesto 11">
            <a:extLst>
              <a:ext uri="{FF2B5EF4-FFF2-40B4-BE49-F238E27FC236}">
                <a16:creationId xmlns:a16="http://schemas.microsoft.com/office/drawing/2014/main" id="{46A6180A-584A-FE48-E63C-20FD804B5430}"/>
              </a:ext>
            </a:extLst>
          </p:cNvPr>
          <p:cNvSpPr txBox="1"/>
          <p:nvPr/>
        </p:nvSpPr>
        <p:spPr>
          <a:xfrm>
            <a:off x="24839" y="4427309"/>
            <a:ext cx="10787705" cy="2308324"/>
          </a:xfrm>
          <a:prstGeom prst="rect">
            <a:avLst/>
          </a:prstGeom>
          <a:noFill/>
        </p:spPr>
        <p:txBody>
          <a:bodyPr wrap="square">
            <a:spAutoFit/>
          </a:bodyPr>
          <a:lstStyle/>
          <a:p>
            <a:pPr marL="342900" indent="-342900">
              <a:buFont typeface="Wingdings" panose="05000000000000000000" pitchFamily="2" charset="2"/>
              <a:buChar char="Ø"/>
            </a:pPr>
            <a:r>
              <a:rPr lang="en-GB" b="1" dirty="0">
                <a:solidFill>
                  <a:srgbClr val="0070C0"/>
                </a:solidFill>
              </a:rPr>
              <a:t>Goals of the PhD work</a:t>
            </a:r>
          </a:p>
          <a:p>
            <a:pPr marL="800100" lvl="1" indent="-342900">
              <a:buFont typeface="Arial" panose="020B0604020202020204" pitchFamily="34" charset="0"/>
              <a:buChar char="•"/>
            </a:pPr>
            <a:r>
              <a:rPr lang="en-GB" dirty="0"/>
              <a:t>Implement and characterize the </a:t>
            </a:r>
            <a:r>
              <a:rPr lang="en-GB" b="1" dirty="0" err="1"/>
              <a:t>PolariX</a:t>
            </a:r>
            <a:r>
              <a:rPr lang="en-GB" b="1" dirty="0"/>
              <a:t> Transverse Deflection Structure (TDS)</a:t>
            </a:r>
            <a:r>
              <a:rPr lang="en-GB" dirty="0"/>
              <a:t>, focusing on the</a:t>
            </a:r>
            <a:r>
              <a:rPr lang="en-GB" b="1" dirty="0"/>
              <a:t> field maps</a:t>
            </a:r>
            <a:r>
              <a:rPr lang="en-GB" dirty="0"/>
              <a:t> studies of the 50-cell device</a:t>
            </a:r>
          </a:p>
          <a:p>
            <a:pPr marL="800100" lvl="1" indent="-342900">
              <a:buFont typeface="Arial" panose="020B0604020202020204" pitchFamily="34" charset="0"/>
              <a:buChar char="•"/>
            </a:pPr>
            <a:endParaRPr lang="en-GB" dirty="0">
              <a:solidFill>
                <a:srgbClr val="0070C0"/>
              </a:solidFill>
            </a:endParaRPr>
          </a:p>
          <a:p>
            <a:pPr marL="800100" lvl="1" indent="-342900">
              <a:buFont typeface="Arial" panose="020B0604020202020204" pitchFamily="34" charset="0"/>
              <a:buChar char="•"/>
            </a:pPr>
            <a:r>
              <a:rPr lang="en-GB" dirty="0"/>
              <a:t>Evaluate the </a:t>
            </a:r>
            <a:r>
              <a:rPr lang="en-GB" b="1" dirty="0"/>
              <a:t>resolution limits</a:t>
            </a:r>
            <a:r>
              <a:rPr lang="en-GB" dirty="0"/>
              <a:t> </a:t>
            </a:r>
            <a:r>
              <a:rPr lang="en-GB" b="1" dirty="0"/>
              <a:t>of the </a:t>
            </a:r>
            <a:r>
              <a:rPr lang="en-GB" b="1" dirty="0" err="1"/>
              <a:t>EuPRAXIA</a:t>
            </a:r>
            <a:r>
              <a:rPr lang="en-GB" b="1" dirty="0"/>
              <a:t> diagnostic systems</a:t>
            </a:r>
            <a:r>
              <a:rPr lang="en-GB" dirty="0"/>
              <a:t> through beam-dynamics simulations for the three different beamlines</a:t>
            </a:r>
          </a:p>
          <a:p>
            <a:pPr marL="800100" lvl="1" indent="-342900">
              <a:buFont typeface="Arial" panose="020B0604020202020204" pitchFamily="34" charset="0"/>
              <a:buChar char="•"/>
            </a:pPr>
            <a:endParaRPr lang="en-GB" dirty="0"/>
          </a:p>
          <a:p>
            <a:pPr marL="800100" lvl="1" indent="-342900">
              <a:buFont typeface="Arial" panose="020B0604020202020204" pitchFamily="34" charset="0"/>
              <a:buChar char="•"/>
            </a:pPr>
            <a:r>
              <a:rPr lang="en-GB" dirty="0"/>
              <a:t>Application of the </a:t>
            </a:r>
            <a:r>
              <a:rPr lang="en-GB" b="1" dirty="0"/>
              <a:t>3D and 5D tomographic reconstruction</a:t>
            </a:r>
            <a:r>
              <a:rPr lang="en-GB" dirty="0"/>
              <a:t> at </a:t>
            </a:r>
            <a:r>
              <a:rPr lang="en-GB" dirty="0" err="1"/>
              <a:t>SwissFEL</a:t>
            </a:r>
            <a:endParaRPr lang="en-GB" dirty="0"/>
          </a:p>
        </p:txBody>
      </p:sp>
      <p:pic>
        <p:nvPicPr>
          <p:cNvPr id="23" name="Immagine 22" descr="Immagine che contiene testo, schermata, linea, Carattere&#10;&#10;Il contenuto generato dall'IA potrebbe non essere corretto.">
            <a:extLst>
              <a:ext uri="{FF2B5EF4-FFF2-40B4-BE49-F238E27FC236}">
                <a16:creationId xmlns:a16="http://schemas.microsoft.com/office/drawing/2014/main" id="{75710EDE-BB84-8391-EB89-BC51131373F9}"/>
              </a:ext>
            </a:extLst>
          </p:cNvPr>
          <p:cNvPicPr>
            <a:picLocks noChangeAspect="1"/>
          </p:cNvPicPr>
          <p:nvPr/>
        </p:nvPicPr>
        <p:blipFill>
          <a:blip r:embed="rId2">
            <a:extLst>
              <a:ext uri="{28A0092B-C50C-407E-A947-70E740481C1C}">
                <a14:useLocalDpi xmlns:a14="http://schemas.microsoft.com/office/drawing/2010/main" val="0"/>
              </a:ext>
            </a:extLst>
          </a:blip>
          <a:srcRect l="30327" t="43160" r="2119" b="19822"/>
          <a:stretch>
            <a:fillRect/>
          </a:stretch>
        </p:blipFill>
        <p:spPr>
          <a:xfrm>
            <a:off x="158102" y="2089592"/>
            <a:ext cx="11786247" cy="1328955"/>
          </a:xfrm>
          <a:prstGeom prst="rect">
            <a:avLst/>
          </a:prstGeom>
        </p:spPr>
      </p:pic>
      <p:sp>
        <p:nvSpPr>
          <p:cNvPr id="24" name="Rettangolo 23">
            <a:extLst>
              <a:ext uri="{FF2B5EF4-FFF2-40B4-BE49-F238E27FC236}">
                <a16:creationId xmlns:a16="http://schemas.microsoft.com/office/drawing/2014/main" id="{BFB24928-4857-857E-5B33-16E89E095276}"/>
              </a:ext>
            </a:extLst>
          </p:cNvPr>
          <p:cNvSpPr/>
          <p:nvPr/>
        </p:nvSpPr>
        <p:spPr>
          <a:xfrm>
            <a:off x="697584" y="2417438"/>
            <a:ext cx="965580" cy="811406"/>
          </a:xfrm>
          <a:prstGeom prst="rect">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a:extLst>
              <a:ext uri="{FF2B5EF4-FFF2-40B4-BE49-F238E27FC236}">
                <a16:creationId xmlns:a16="http://schemas.microsoft.com/office/drawing/2014/main" id="{8988409B-EC5F-1033-06E5-6799F1F30A18}"/>
              </a:ext>
            </a:extLst>
          </p:cNvPr>
          <p:cNvSpPr/>
          <p:nvPr/>
        </p:nvSpPr>
        <p:spPr>
          <a:xfrm>
            <a:off x="6287678" y="2487778"/>
            <a:ext cx="1400671" cy="602046"/>
          </a:xfrm>
          <a:prstGeom prst="rect">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ttangolo 25">
            <a:extLst>
              <a:ext uri="{FF2B5EF4-FFF2-40B4-BE49-F238E27FC236}">
                <a16:creationId xmlns:a16="http://schemas.microsoft.com/office/drawing/2014/main" id="{05C8A87A-3C2C-885A-8C3A-A3EC1A4A9FE9}"/>
              </a:ext>
            </a:extLst>
          </p:cNvPr>
          <p:cNvSpPr/>
          <p:nvPr/>
        </p:nvSpPr>
        <p:spPr>
          <a:xfrm>
            <a:off x="11273737" y="2487778"/>
            <a:ext cx="600255" cy="475207"/>
          </a:xfrm>
          <a:prstGeom prst="rect">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DFD5EC43-685B-F8CF-E863-2B5EA0668560}"/>
                  </a:ext>
                </a:extLst>
              </p:cNvPr>
              <p:cNvSpPr txBox="1"/>
              <p:nvPr/>
            </p:nvSpPr>
            <p:spPr>
              <a:xfrm>
                <a:off x="158103" y="3518479"/>
                <a:ext cx="3094144" cy="584775"/>
              </a:xfrm>
              <a:prstGeom prst="rect">
                <a:avLst/>
              </a:prstGeom>
              <a:noFill/>
            </p:spPr>
            <p:txBody>
              <a:bodyPr wrap="square" rtlCol="0">
                <a:spAutoFit/>
              </a:bodyPr>
              <a:lstStyle/>
              <a:p>
                <a:r>
                  <a:rPr lang="it-IT" sz="1600" b="1" dirty="0"/>
                  <a:t>RF </a:t>
                </a:r>
                <a:r>
                  <a:rPr lang="it-IT" sz="1600" b="1" dirty="0" err="1"/>
                  <a:t>photoinjector</a:t>
                </a:r>
                <a:r>
                  <a:rPr lang="it-IT" sz="1600" b="1" dirty="0"/>
                  <a:t> low-energy </a:t>
                </a:r>
                <a:r>
                  <a:rPr lang="it-IT" sz="1600" b="1" dirty="0" err="1"/>
                  <a:t>diagnostics</a:t>
                </a:r>
                <a:r>
                  <a:rPr lang="it-IT" sz="1600" b="1" dirty="0"/>
                  <a:t> beamline</a:t>
                </a:r>
                <a14:m>
                  <m:oMath xmlns:m="http://schemas.openxmlformats.org/officeDocument/2006/math">
                    <m:r>
                      <a:rPr lang="it-IT" sz="1600" b="1" i="1" smtClean="0">
                        <a:latin typeface="Cambria Math" panose="02040503050406030204" pitchFamily="18" charset="0"/>
                      </a:rPr>
                      <m:t>∼</m:t>
                    </m:r>
                    <m:r>
                      <a:rPr lang="it-IT" sz="1600" b="1" i="1" smtClean="0">
                        <a:latin typeface="Cambria Math" panose="02040503050406030204" pitchFamily="18" charset="0"/>
                      </a:rPr>
                      <m:t>𝟏𝟏𝟖</m:t>
                    </m:r>
                    <m:r>
                      <a:rPr lang="it-IT" sz="1600" b="1" i="1" smtClean="0">
                        <a:latin typeface="Cambria Math" panose="02040503050406030204" pitchFamily="18" charset="0"/>
                      </a:rPr>
                      <m:t> </m:t>
                    </m:r>
                    <m:r>
                      <a:rPr lang="it-IT" sz="1600" b="1" i="0" smtClean="0">
                        <a:latin typeface="Cambria Math" panose="02040503050406030204" pitchFamily="18" charset="0"/>
                      </a:rPr>
                      <m:t>𝐌𝐞𝐕</m:t>
                    </m:r>
                  </m:oMath>
                </a14:m>
                <a:endParaRPr lang="en-GB" sz="1600" b="1" dirty="0"/>
              </a:p>
            </p:txBody>
          </p:sp>
        </mc:Choice>
        <mc:Fallback xmlns="">
          <p:sp>
            <p:nvSpPr>
              <p:cNvPr id="27" name="CasellaDiTesto 26">
                <a:extLst>
                  <a:ext uri="{FF2B5EF4-FFF2-40B4-BE49-F238E27FC236}">
                    <a16:creationId xmlns:a16="http://schemas.microsoft.com/office/drawing/2014/main" id="{DFD5EC43-685B-F8CF-E863-2B5EA0668560}"/>
                  </a:ext>
                </a:extLst>
              </p:cNvPr>
              <p:cNvSpPr txBox="1">
                <a:spLocks noRot="1" noChangeAspect="1" noMove="1" noResize="1" noEditPoints="1" noAdjustHandles="1" noChangeArrowheads="1" noChangeShapeType="1" noTextEdit="1"/>
              </p:cNvSpPr>
              <p:nvPr/>
            </p:nvSpPr>
            <p:spPr>
              <a:xfrm>
                <a:off x="158103" y="3518479"/>
                <a:ext cx="3094144" cy="584775"/>
              </a:xfrm>
              <a:prstGeom prst="rect">
                <a:avLst/>
              </a:prstGeom>
              <a:blipFill>
                <a:blip r:embed="rId3"/>
                <a:stretch>
                  <a:fillRect l="-1181"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1391BA51-0E75-9DEF-6F10-86D9E2E907ED}"/>
                  </a:ext>
                </a:extLst>
              </p:cNvPr>
              <p:cNvSpPr txBox="1"/>
              <p:nvPr/>
            </p:nvSpPr>
            <p:spPr>
              <a:xfrm>
                <a:off x="6004767" y="3513811"/>
                <a:ext cx="2875282" cy="584775"/>
              </a:xfrm>
              <a:prstGeom prst="rect">
                <a:avLst/>
              </a:prstGeom>
              <a:noFill/>
            </p:spPr>
            <p:txBody>
              <a:bodyPr wrap="square" rtlCol="0">
                <a:spAutoFit/>
              </a:bodyPr>
              <a:lstStyle/>
              <a:p>
                <a:r>
                  <a:rPr lang="it-IT" sz="1600" b="1" dirty="0"/>
                  <a:t>Middle energy </a:t>
                </a:r>
                <a:r>
                  <a:rPr lang="it-IT" sz="1600" b="1" dirty="0" err="1"/>
                  <a:t>diagnostics</a:t>
                </a:r>
                <a:r>
                  <a:rPr lang="it-IT" sz="1600" b="1" dirty="0"/>
                  <a:t> </a:t>
                </a:r>
                <a:r>
                  <a:rPr lang="it-IT" sz="1600" b="1" dirty="0" err="1"/>
                  <a:t>beamline</a:t>
                </a:r>
                <a:r>
                  <a:rPr lang="it-IT" sz="1600" b="1" dirty="0"/>
                  <a:t> </a:t>
                </a:r>
                <a14:m>
                  <m:oMath xmlns:m="http://schemas.openxmlformats.org/officeDocument/2006/math">
                    <m:r>
                      <a:rPr lang="it-IT" sz="1600" b="1" i="1" smtClean="0">
                        <a:latin typeface="Cambria Math" panose="02040503050406030204" pitchFamily="18" charset="0"/>
                      </a:rPr>
                      <m:t>∼</m:t>
                    </m:r>
                    <m:r>
                      <a:rPr lang="it-IT" sz="1600" b="1" i="1" smtClean="0">
                        <a:latin typeface="Cambria Math" panose="02040503050406030204" pitchFamily="18" charset="0"/>
                      </a:rPr>
                      <m:t>𝟒𝟎𝟎</m:t>
                    </m:r>
                    <m:r>
                      <a:rPr lang="it-IT" sz="1600" b="1" i="1" smtClean="0">
                        <a:latin typeface="Cambria Math" panose="02040503050406030204" pitchFamily="18" charset="0"/>
                      </a:rPr>
                      <m:t> </m:t>
                    </m:r>
                    <m:r>
                      <a:rPr lang="it-IT" sz="1600" b="1" i="0" smtClean="0">
                        <a:latin typeface="Cambria Math" panose="02040503050406030204" pitchFamily="18" charset="0"/>
                      </a:rPr>
                      <m:t>𝐌𝐞𝐕</m:t>
                    </m:r>
                  </m:oMath>
                </a14:m>
                <a:endParaRPr lang="en-GB" sz="1600" b="1" dirty="0"/>
              </a:p>
            </p:txBody>
          </p:sp>
        </mc:Choice>
        <mc:Fallback xmlns="">
          <p:sp>
            <p:nvSpPr>
              <p:cNvPr id="28" name="CasellaDiTesto 27">
                <a:extLst>
                  <a:ext uri="{FF2B5EF4-FFF2-40B4-BE49-F238E27FC236}">
                    <a16:creationId xmlns:a16="http://schemas.microsoft.com/office/drawing/2014/main" id="{1391BA51-0E75-9DEF-6F10-86D9E2E907ED}"/>
                  </a:ext>
                </a:extLst>
              </p:cNvPr>
              <p:cNvSpPr txBox="1">
                <a:spLocks noRot="1" noChangeAspect="1" noMove="1" noResize="1" noEditPoints="1" noAdjustHandles="1" noChangeArrowheads="1" noChangeShapeType="1" noTextEdit="1"/>
              </p:cNvSpPr>
              <p:nvPr/>
            </p:nvSpPr>
            <p:spPr>
              <a:xfrm>
                <a:off x="6004767" y="3513811"/>
                <a:ext cx="2875282" cy="584775"/>
              </a:xfrm>
              <a:prstGeom prst="rect">
                <a:avLst/>
              </a:prstGeom>
              <a:blipFill>
                <a:blip r:embed="rId4"/>
                <a:stretch>
                  <a:fillRect l="-1059"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EA89A97A-20A7-9B34-E9C5-F954D343A4CF}"/>
                  </a:ext>
                </a:extLst>
              </p:cNvPr>
              <p:cNvSpPr txBox="1"/>
              <p:nvPr/>
            </p:nvSpPr>
            <p:spPr>
              <a:xfrm>
                <a:off x="9921709" y="3513810"/>
                <a:ext cx="2270291" cy="584775"/>
              </a:xfrm>
              <a:prstGeom prst="rect">
                <a:avLst/>
              </a:prstGeom>
              <a:noFill/>
            </p:spPr>
            <p:txBody>
              <a:bodyPr wrap="square" rtlCol="0">
                <a:spAutoFit/>
              </a:bodyPr>
              <a:lstStyle/>
              <a:p>
                <a:r>
                  <a:rPr lang="it-IT" sz="1600" b="1" dirty="0"/>
                  <a:t>High-energy </a:t>
                </a:r>
                <a:r>
                  <a:rPr lang="it-IT" sz="1600" b="1" dirty="0" err="1"/>
                  <a:t>diagnostics</a:t>
                </a:r>
                <a:r>
                  <a:rPr lang="it-IT" sz="1600" b="1" dirty="0"/>
                  <a:t> </a:t>
                </a:r>
                <a:r>
                  <a:rPr lang="it-IT" sz="1600" b="1" dirty="0" err="1"/>
                  <a:t>beamline</a:t>
                </a:r>
                <a:r>
                  <a:rPr lang="it-IT" sz="1600" b="1" dirty="0"/>
                  <a:t> </a:t>
                </a:r>
                <a14:m>
                  <m:oMath xmlns:m="http://schemas.openxmlformats.org/officeDocument/2006/math">
                    <m:r>
                      <a:rPr lang="it-IT" sz="1600" b="1" i="1">
                        <a:latin typeface="Cambria Math" panose="02040503050406030204" pitchFamily="18" charset="0"/>
                      </a:rPr>
                      <m:t>∼</m:t>
                    </m:r>
                    <m:r>
                      <a:rPr lang="it-IT" sz="1600" b="1" i="1" smtClean="0">
                        <a:latin typeface="Cambria Math" panose="02040503050406030204" pitchFamily="18" charset="0"/>
                      </a:rPr>
                      <m:t>𝟏</m:t>
                    </m:r>
                    <m:r>
                      <a:rPr lang="it-IT" sz="1600" b="1" i="1">
                        <a:latin typeface="Cambria Math" panose="02040503050406030204" pitchFamily="18" charset="0"/>
                      </a:rPr>
                      <m:t> </m:t>
                    </m:r>
                    <m:r>
                      <a:rPr lang="it-IT" sz="1600" b="1" i="0" smtClean="0">
                        <a:latin typeface="Cambria Math" panose="02040503050406030204" pitchFamily="18" charset="0"/>
                      </a:rPr>
                      <m:t>𝐆</m:t>
                    </m:r>
                    <m:r>
                      <a:rPr lang="it-IT" sz="1600" b="1">
                        <a:latin typeface="Cambria Math" panose="02040503050406030204" pitchFamily="18" charset="0"/>
                      </a:rPr>
                      <m:t>𝐞𝐕</m:t>
                    </m:r>
                  </m:oMath>
                </a14:m>
                <a:endParaRPr lang="en-GB" sz="1600" b="1" dirty="0"/>
              </a:p>
            </p:txBody>
          </p:sp>
        </mc:Choice>
        <mc:Fallback xmlns="">
          <p:sp>
            <p:nvSpPr>
              <p:cNvPr id="29" name="CasellaDiTesto 28">
                <a:extLst>
                  <a:ext uri="{FF2B5EF4-FFF2-40B4-BE49-F238E27FC236}">
                    <a16:creationId xmlns:a16="http://schemas.microsoft.com/office/drawing/2014/main" id="{EA89A97A-20A7-9B34-E9C5-F954D343A4CF}"/>
                  </a:ext>
                </a:extLst>
              </p:cNvPr>
              <p:cNvSpPr txBox="1">
                <a:spLocks noRot="1" noChangeAspect="1" noMove="1" noResize="1" noEditPoints="1" noAdjustHandles="1" noChangeArrowheads="1" noChangeShapeType="1" noTextEdit="1"/>
              </p:cNvSpPr>
              <p:nvPr/>
            </p:nvSpPr>
            <p:spPr>
              <a:xfrm>
                <a:off x="9921709" y="3513810"/>
                <a:ext cx="2270291" cy="584775"/>
              </a:xfrm>
              <a:prstGeom prst="rect">
                <a:avLst/>
              </a:prstGeom>
              <a:blipFill>
                <a:blip r:embed="rId5"/>
                <a:stretch>
                  <a:fillRect l="-1613" t="-3125" b="-12500"/>
                </a:stretch>
              </a:blipFill>
            </p:spPr>
            <p:txBody>
              <a:bodyPr/>
              <a:lstStyle/>
              <a:p>
                <a:r>
                  <a:rPr lang="en-GB">
                    <a:noFill/>
                  </a:rPr>
                  <a:t> </a:t>
                </a:r>
              </a:p>
            </p:txBody>
          </p:sp>
        </mc:Fallback>
      </mc:AlternateContent>
      <p:sp>
        <p:nvSpPr>
          <p:cNvPr id="31" name="Freccia a destra 30">
            <a:extLst>
              <a:ext uri="{FF2B5EF4-FFF2-40B4-BE49-F238E27FC236}">
                <a16:creationId xmlns:a16="http://schemas.microsoft.com/office/drawing/2014/main" id="{AF036F64-B844-83CD-6B6B-AD9C971DD810}"/>
              </a:ext>
            </a:extLst>
          </p:cNvPr>
          <p:cNvSpPr/>
          <p:nvPr/>
        </p:nvSpPr>
        <p:spPr>
          <a:xfrm rot="16200000">
            <a:off x="6690954" y="3329940"/>
            <a:ext cx="338701" cy="6137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ccia a destra 32">
            <a:extLst>
              <a:ext uri="{FF2B5EF4-FFF2-40B4-BE49-F238E27FC236}">
                <a16:creationId xmlns:a16="http://schemas.microsoft.com/office/drawing/2014/main" id="{465E421D-511E-3CE3-8964-62037EDCBD57}"/>
              </a:ext>
            </a:extLst>
          </p:cNvPr>
          <p:cNvSpPr/>
          <p:nvPr/>
        </p:nvSpPr>
        <p:spPr>
          <a:xfrm rot="16200000">
            <a:off x="981926" y="3394174"/>
            <a:ext cx="256070" cy="613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ccia a destra 33">
            <a:extLst>
              <a:ext uri="{FF2B5EF4-FFF2-40B4-BE49-F238E27FC236}">
                <a16:creationId xmlns:a16="http://schemas.microsoft.com/office/drawing/2014/main" id="{3F3A23BD-89C1-0A03-71D9-45790A9357E8}"/>
              </a:ext>
            </a:extLst>
          </p:cNvPr>
          <p:cNvSpPr/>
          <p:nvPr/>
        </p:nvSpPr>
        <p:spPr>
          <a:xfrm rot="16200000">
            <a:off x="11332641" y="3288757"/>
            <a:ext cx="421066" cy="6137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44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0CFB-7F3D-5FF9-58A4-B5D14E8913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0152ED6-6D59-2F43-A602-ED27170A08D8}"/>
              </a:ext>
            </a:extLst>
          </p:cNvPr>
          <p:cNvSpPr>
            <a:spLocks noGrp="1"/>
          </p:cNvSpPr>
          <p:nvPr>
            <p:ph type="title"/>
          </p:nvPr>
        </p:nvSpPr>
        <p:spPr/>
        <p:txBody>
          <a:bodyPr/>
          <a:lstStyle/>
          <a:p>
            <a:r>
              <a:rPr lang="en-US" dirty="0" err="1"/>
              <a:t>PolariX</a:t>
            </a:r>
            <a:r>
              <a:rPr lang="en-US" dirty="0"/>
              <a:t> TDS: </a:t>
            </a:r>
            <a:r>
              <a:rPr lang="it-IT" dirty="0"/>
              <a:t>Field </a:t>
            </a:r>
            <a:r>
              <a:rPr lang="it-IT" dirty="0" err="1"/>
              <a:t>maps</a:t>
            </a:r>
            <a:r>
              <a:rPr lang="it-IT" dirty="0"/>
              <a:t> </a:t>
            </a:r>
            <a:r>
              <a:rPr lang="it-IT" dirty="0" err="1"/>
              <a:t>outline</a:t>
            </a:r>
            <a:endParaRPr lang="en-GB" dirty="0"/>
          </a:p>
        </p:txBody>
      </p:sp>
      <p:pic>
        <p:nvPicPr>
          <p:cNvPr id="5" name="Immagine 4" descr="Immagine che contiene testo, linea, Carattere, schermata&#10;&#10;Il contenuto generato dall'IA potrebbe non essere corretto.">
            <a:extLst>
              <a:ext uri="{FF2B5EF4-FFF2-40B4-BE49-F238E27FC236}">
                <a16:creationId xmlns:a16="http://schemas.microsoft.com/office/drawing/2014/main" id="{A86B8661-1553-8C56-3B10-D534C078197A}"/>
              </a:ext>
            </a:extLst>
          </p:cNvPr>
          <p:cNvPicPr>
            <a:picLocks noChangeAspect="1"/>
          </p:cNvPicPr>
          <p:nvPr/>
        </p:nvPicPr>
        <p:blipFill>
          <a:blip r:embed="rId2">
            <a:extLst>
              <a:ext uri="{28A0092B-C50C-407E-A947-70E740481C1C}">
                <a14:useLocalDpi xmlns:a14="http://schemas.microsoft.com/office/drawing/2010/main" val="0"/>
              </a:ext>
            </a:extLst>
          </a:blip>
          <a:srcRect l="3872" t="5235" r="6807" b="4980"/>
          <a:stretch>
            <a:fillRect/>
          </a:stretch>
        </p:blipFill>
        <p:spPr>
          <a:xfrm>
            <a:off x="476144" y="1370502"/>
            <a:ext cx="4450634" cy="3354080"/>
          </a:xfrm>
          <a:prstGeom prst="rect">
            <a:avLst/>
          </a:prstGeom>
        </p:spPr>
      </p:pic>
      <p:pic>
        <p:nvPicPr>
          <p:cNvPr id="7" name="Immagine 6" descr="Immagine che contiene testo, linea, Carattere, Diagramma&#10;&#10;Il contenuto generato dall'IA potrebbe non essere corretto.">
            <a:extLst>
              <a:ext uri="{FF2B5EF4-FFF2-40B4-BE49-F238E27FC236}">
                <a16:creationId xmlns:a16="http://schemas.microsoft.com/office/drawing/2014/main" id="{84AE3B69-59A9-8D48-5CA6-AAD59EA9DF2A}"/>
              </a:ext>
            </a:extLst>
          </p:cNvPr>
          <p:cNvPicPr>
            <a:picLocks noChangeAspect="1"/>
          </p:cNvPicPr>
          <p:nvPr/>
        </p:nvPicPr>
        <p:blipFill>
          <a:blip r:embed="rId3">
            <a:extLst>
              <a:ext uri="{28A0092B-C50C-407E-A947-70E740481C1C}">
                <a14:useLocalDpi xmlns:a14="http://schemas.microsoft.com/office/drawing/2010/main" val="0"/>
              </a:ext>
            </a:extLst>
          </a:blip>
          <a:srcRect l="6373" t="3043" r="7389" b="5050"/>
          <a:stretch>
            <a:fillRect/>
          </a:stretch>
        </p:blipFill>
        <p:spPr>
          <a:xfrm>
            <a:off x="5094400" y="1324754"/>
            <a:ext cx="4312348" cy="3445577"/>
          </a:xfrm>
          <a:prstGeom prst="rect">
            <a:avLst/>
          </a:prstGeom>
        </p:spPr>
      </p:pic>
      <p:sp>
        <p:nvSpPr>
          <p:cNvPr id="8" name="CasellaDiTesto 7">
            <a:extLst>
              <a:ext uri="{FF2B5EF4-FFF2-40B4-BE49-F238E27FC236}">
                <a16:creationId xmlns:a16="http://schemas.microsoft.com/office/drawing/2014/main" id="{6D6138F7-4BC5-BFF5-E5AE-577C53563021}"/>
              </a:ext>
            </a:extLst>
          </p:cNvPr>
          <p:cNvSpPr txBox="1"/>
          <p:nvPr/>
        </p:nvSpPr>
        <p:spPr>
          <a:xfrm>
            <a:off x="69561" y="899624"/>
            <a:ext cx="9572024" cy="369332"/>
          </a:xfrm>
          <a:prstGeom prst="rect">
            <a:avLst/>
          </a:prstGeom>
          <a:noFill/>
        </p:spPr>
        <p:txBody>
          <a:bodyPr wrap="square" rtlCol="0">
            <a:spAutoFit/>
          </a:bodyPr>
          <a:lstStyle/>
          <a:p>
            <a:pPr marL="285750" indent="-285750">
              <a:buFont typeface="Wingdings" panose="05000000000000000000" pitchFamily="2" charset="2"/>
              <a:buChar char="Ø"/>
            </a:pPr>
            <a:r>
              <a:rPr lang="it-IT" b="1" dirty="0"/>
              <a:t>Fields </a:t>
            </a:r>
            <a:r>
              <a:rPr lang="it-IT" b="1" dirty="0" err="1"/>
              <a:t>maps</a:t>
            </a:r>
            <a:r>
              <a:rPr lang="it-IT" b="1" dirty="0"/>
              <a:t> </a:t>
            </a:r>
            <a:r>
              <a:rPr lang="it-IT" b="1" dirty="0" err="1"/>
              <a:t>generated</a:t>
            </a:r>
            <a:r>
              <a:rPr lang="it-IT" b="1" dirty="0"/>
              <a:t> with HFSS for the </a:t>
            </a:r>
            <a:r>
              <a:rPr lang="it-IT" b="1" dirty="0" err="1"/>
              <a:t>two</a:t>
            </a:r>
            <a:r>
              <a:rPr lang="it-IT" b="1" dirty="0"/>
              <a:t> </a:t>
            </a:r>
            <a:r>
              <a:rPr lang="it-IT" b="1" dirty="0" err="1"/>
              <a:t>structures</a:t>
            </a:r>
            <a:r>
              <a:rPr lang="it-IT" b="1" dirty="0"/>
              <a:t> to test the </a:t>
            </a:r>
            <a:r>
              <a:rPr lang="it-IT" b="1" dirty="0" err="1"/>
              <a:t>effect</a:t>
            </a:r>
            <a:r>
              <a:rPr lang="it-IT" b="1" dirty="0"/>
              <a:t> on the </a:t>
            </a:r>
            <a:r>
              <a:rPr lang="it-IT" b="1" dirty="0" err="1"/>
              <a:t>beam</a:t>
            </a:r>
            <a:r>
              <a:rPr lang="it-IT" b="1" dirty="0"/>
              <a:t> dynamics</a:t>
            </a:r>
            <a:endParaRPr lang="en-GB"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52A3822F-898D-5DE5-5A17-1F59A2E4ED9B}"/>
                  </a:ext>
                </a:extLst>
              </p:cNvPr>
              <p:cNvSpPr txBox="1"/>
              <p:nvPr/>
            </p:nvSpPr>
            <p:spPr>
              <a:xfrm>
                <a:off x="9641585" y="1416472"/>
                <a:ext cx="2264468" cy="1384995"/>
              </a:xfrm>
              <a:prstGeom prst="rect">
                <a:avLst/>
              </a:prstGeom>
              <a:noFill/>
              <a:ln w="28575">
                <a:solidFill>
                  <a:srgbClr val="FF0000"/>
                </a:solidFill>
              </a:ln>
            </p:spPr>
            <p:txBody>
              <a:bodyPr wrap="square" lIns="0" tIns="0" rIns="0" bIns="0" rtlCol="0">
                <a:spAutoFit/>
              </a:bodyPr>
              <a:lstStyle/>
              <a:p>
                <a:pPr marL="285750" indent="-285750">
                  <a:buFont typeface="Wingdings" panose="05000000000000000000" pitchFamily="2" charset="2"/>
                  <a:buChar char="§"/>
                </a:pPr>
                <a:r>
                  <a:rPr lang="it-IT" b="0" dirty="0"/>
                  <a:t>On-</a:t>
                </a:r>
                <a:r>
                  <a:rPr lang="it-IT" b="0" dirty="0" err="1"/>
                  <a:t>axis</a:t>
                </a:r>
                <a:r>
                  <a:rPr lang="it-IT" b="0" dirty="0"/>
                  <a:t> field (50-cell)</a:t>
                </a:r>
              </a:p>
              <a:p>
                <a:pPr marL="285750" indent="-285750">
                  <a:buFont typeface="Wingdings" panose="05000000000000000000" pitchFamily="2" charset="2"/>
                  <a:buChar char="§"/>
                </a:pPr>
                <a:endParaRPr lang="it-IT" dirty="0">
                  <a:latin typeface="Cambria Math" panose="02040503050406030204" pitchFamily="18" charset="0"/>
                </a:endParaRPr>
              </a:p>
              <a:p>
                <a:pPr marL="285750" indent="-285750">
                  <a:buFont typeface="Wingdings" panose="05000000000000000000" pitchFamily="2" charset="2"/>
                  <a:buChar char="§"/>
                </a:pPr>
                <a14:m>
                  <m:oMath xmlns:m="http://schemas.openxmlformats.org/officeDocument/2006/math">
                    <m:r>
                      <a:rPr lang="it-IT" b="0" i="1" smtClean="0">
                        <a:latin typeface="Cambria Math" panose="02040503050406030204" pitchFamily="18" charset="0"/>
                      </a:rPr>
                      <m:t>1</m:t>
                    </m:r>
                  </m:oMath>
                </a14:m>
                <a:r>
                  <a:rPr lang="en-GB" dirty="0"/>
                  <a:t> W of input power</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Vertical streaking</a:t>
                </a:r>
              </a:p>
            </p:txBody>
          </p:sp>
        </mc:Choice>
        <mc:Fallback xmlns="">
          <p:sp>
            <p:nvSpPr>
              <p:cNvPr id="3" name="CasellaDiTesto 2">
                <a:extLst>
                  <a:ext uri="{FF2B5EF4-FFF2-40B4-BE49-F238E27FC236}">
                    <a16:creationId xmlns:a16="http://schemas.microsoft.com/office/drawing/2014/main" id="{415DC585-F63D-5227-4D11-9EE758C18884}"/>
                  </a:ext>
                </a:extLst>
              </p:cNvPr>
              <p:cNvSpPr txBox="1">
                <a:spLocks noRot="1" noChangeAspect="1" noMove="1" noResize="1" noEditPoints="1" noAdjustHandles="1" noChangeArrowheads="1" noChangeShapeType="1" noTextEdit="1"/>
              </p:cNvSpPr>
              <p:nvPr/>
            </p:nvSpPr>
            <p:spPr>
              <a:xfrm>
                <a:off x="9641585" y="1416472"/>
                <a:ext cx="2264468" cy="1384995"/>
              </a:xfrm>
              <a:prstGeom prst="rect">
                <a:avLst/>
              </a:prstGeom>
              <a:blipFill>
                <a:blip r:embed="rId4"/>
                <a:stretch>
                  <a:fillRect l="-5319" t="-4721" r="-5319" b="-7725"/>
                </a:stretch>
              </a:blipFill>
              <a:ln w="28575">
                <a:solidFill>
                  <a:srgbClr val="FF0000"/>
                </a:solidFill>
              </a:ln>
            </p:spPr>
            <p:txBody>
              <a:bodyPr/>
              <a:lstStyle/>
              <a:p>
                <a:r>
                  <a:rPr lang="en-GB">
                    <a:noFill/>
                  </a:rPr>
                  <a:t> </a:t>
                </a:r>
              </a:p>
            </p:txBody>
          </p:sp>
        </mc:Fallback>
      </mc:AlternateContent>
      <p:sp>
        <p:nvSpPr>
          <p:cNvPr id="4" name="Rettangolo 3">
            <a:extLst>
              <a:ext uri="{FF2B5EF4-FFF2-40B4-BE49-F238E27FC236}">
                <a16:creationId xmlns:a16="http://schemas.microsoft.com/office/drawing/2014/main" id="{F090FDFD-1D78-CD9A-8A02-125E3BBE028D}"/>
              </a:ext>
            </a:extLst>
          </p:cNvPr>
          <p:cNvSpPr/>
          <p:nvPr/>
        </p:nvSpPr>
        <p:spPr>
          <a:xfrm>
            <a:off x="942681" y="1324754"/>
            <a:ext cx="499621" cy="3354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7CEC23D4-CA6A-9D04-3928-A17FD3D00E02}"/>
              </a:ext>
            </a:extLst>
          </p:cNvPr>
          <p:cNvSpPr/>
          <p:nvPr/>
        </p:nvSpPr>
        <p:spPr>
          <a:xfrm>
            <a:off x="4143124" y="1324754"/>
            <a:ext cx="626840" cy="3354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411A1D39-BE0F-1447-9B65-06BFFED2CCA4}"/>
                  </a:ext>
                </a:extLst>
              </p:cNvPr>
              <p:cNvSpPr txBox="1"/>
              <p:nvPr/>
            </p:nvSpPr>
            <p:spPr>
              <a:xfrm>
                <a:off x="9641585" y="3190759"/>
                <a:ext cx="2264468" cy="1501117"/>
              </a:xfrm>
              <a:prstGeom prst="rect">
                <a:avLst/>
              </a:prstGeom>
              <a:noFill/>
              <a:ln w="28575">
                <a:solidFill>
                  <a:srgbClr val="FF0000"/>
                </a:solidFill>
              </a:ln>
            </p:spPr>
            <p:txBody>
              <a:bodyPr wrap="square" lIns="0" tIns="0" rIns="0" bIns="0" rtlCol="0">
                <a:spAutoFit/>
              </a:bodyPr>
              <a:lstStyle/>
              <a:p>
                <a:pPr marL="285750" indent="-285750">
                  <a:buFont typeface="Wingdings" panose="05000000000000000000" pitchFamily="2" charset="2"/>
                  <a:buChar char="§"/>
                </a:pPr>
                <a:r>
                  <a:rPr lang="it-IT" b="0" dirty="0"/>
                  <a:t>Phase Advance per </a:t>
                </a:r>
                <a:r>
                  <a:rPr lang="it-IT" b="0" dirty="0" err="1"/>
                  <a:t>cell</a:t>
                </a:r>
                <a:r>
                  <a:rPr lang="it-IT" b="0" dirty="0"/>
                  <a:t> : </a:t>
                </a:r>
                <a14:m>
                  <m:oMath xmlns:m="http://schemas.openxmlformats.org/officeDocument/2006/math">
                    <m:r>
                      <a:rPr lang="it-IT" b="0" i="0"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2</m:t>
                        </m:r>
                        <m:r>
                          <a:rPr lang="it-IT" b="0" i="1" smtClean="0">
                            <a:latin typeface="Cambria Math" panose="02040503050406030204" pitchFamily="18" charset="0"/>
                          </a:rPr>
                          <m:t>𝜋</m:t>
                        </m:r>
                      </m:num>
                      <m:den>
                        <m:r>
                          <a:rPr lang="it-IT" b="0" i="1" smtClean="0">
                            <a:latin typeface="Cambria Math" panose="02040503050406030204" pitchFamily="18" charset="0"/>
                          </a:rPr>
                          <m:t>3</m:t>
                        </m:r>
                      </m:den>
                    </m:f>
                  </m:oMath>
                </a14:m>
                <a:endParaRPr lang="it-IT" b="0" dirty="0"/>
              </a:p>
              <a:p>
                <a:pPr marL="285750" indent="-285750">
                  <a:buFont typeface="Wingdings" panose="05000000000000000000" pitchFamily="2" charset="2"/>
                  <a:buChar char="§"/>
                </a:pPr>
                <a:endParaRPr lang="it-IT" dirty="0">
                  <a:latin typeface="Cambria Math" panose="02040503050406030204" pitchFamily="18" charset="0"/>
                </a:endParaRPr>
              </a:p>
              <a:p>
                <a:pPr marL="285750" indent="-285750">
                  <a:buFont typeface="Wingdings" panose="05000000000000000000" pitchFamily="2" charset="2"/>
                  <a:buChar char="§"/>
                </a:pPr>
                <a:r>
                  <a:rPr lang="en-GB" dirty="0"/>
                  <a:t>Backward travelling wave structure</a:t>
                </a:r>
              </a:p>
            </p:txBody>
          </p:sp>
        </mc:Choice>
        <mc:Fallback xmlns="">
          <p:sp>
            <p:nvSpPr>
              <p:cNvPr id="9" name="CasellaDiTesto 8">
                <a:extLst>
                  <a:ext uri="{FF2B5EF4-FFF2-40B4-BE49-F238E27FC236}">
                    <a16:creationId xmlns:a16="http://schemas.microsoft.com/office/drawing/2014/main" id="{16F96F38-CACC-07C0-4099-85250071AC10}"/>
                  </a:ext>
                </a:extLst>
              </p:cNvPr>
              <p:cNvSpPr txBox="1">
                <a:spLocks noRot="1" noChangeAspect="1" noMove="1" noResize="1" noEditPoints="1" noAdjustHandles="1" noChangeArrowheads="1" noChangeShapeType="1" noTextEdit="1"/>
              </p:cNvSpPr>
              <p:nvPr/>
            </p:nvSpPr>
            <p:spPr>
              <a:xfrm>
                <a:off x="9641585" y="3190759"/>
                <a:ext cx="2264468" cy="1501117"/>
              </a:xfrm>
              <a:prstGeom prst="rect">
                <a:avLst/>
              </a:prstGeom>
              <a:blipFill>
                <a:blip r:embed="rId5"/>
                <a:stretch>
                  <a:fillRect l="-5319" t="-4365" r="-532" b="-7143"/>
                </a:stretch>
              </a:blipFill>
              <a:ln w="28575">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1763442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C9088-FC19-B935-60EB-57ACAA3B4F85}"/>
              </a:ext>
            </a:extLst>
          </p:cNvPr>
          <p:cNvSpPr>
            <a:spLocks noGrp="1"/>
          </p:cNvSpPr>
          <p:nvPr>
            <p:ph type="title"/>
          </p:nvPr>
        </p:nvSpPr>
        <p:spPr/>
        <p:txBody>
          <a:bodyPr/>
          <a:lstStyle/>
          <a:p>
            <a:r>
              <a:rPr lang="it-IT" dirty="0"/>
              <a:t>Energy Jitter </a:t>
            </a:r>
            <a:r>
              <a:rPr lang="it-IT" dirty="0" err="1"/>
              <a:t>Measurement</a:t>
            </a:r>
            <a:r>
              <a:rPr lang="it-IT" dirty="0"/>
              <a:t> </a:t>
            </a:r>
            <a:r>
              <a:rPr lang="it-IT" dirty="0" err="1"/>
              <a:t>at</a:t>
            </a:r>
            <a:r>
              <a:rPr lang="it-IT" dirty="0"/>
              <a:t> SPARC</a:t>
            </a:r>
          </a:p>
        </p:txBody>
      </p:sp>
      <p:sp>
        <p:nvSpPr>
          <p:cNvPr id="4" name="CasellaDiTesto 3">
            <a:extLst>
              <a:ext uri="{FF2B5EF4-FFF2-40B4-BE49-F238E27FC236}">
                <a16:creationId xmlns:a16="http://schemas.microsoft.com/office/drawing/2014/main" id="{77B7F557-E7FB-9146-9397-026A7E95EE74}"/>
              </a:ext>
            </a:extLst>
          </p:cNvPr>
          <p:cNvSpPr txBox="1"/>
          <p:nvPr/>
        </p:nvSpPr>
        <p:spPr>
          <a:xfrm>
            <a:off x="42116" y="874455"/>
            <a:ext cx="6723762"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cs typeface="Arial" panose="020B0604020202020204" pitchFamily="34" charset="0"/>
              </a:rPr>
              <a:t>In plasma accelerated beams, the witness energy gain is directly related to the relative distance from the driver beam, so that in the velocity bunch compression scheme, it is affected by the stability of the RF system</a:t>
            </a:r>
          </a:p>
          <a:p>
            <a:pPr marL="285750" indent="-285750">
              <a:buFont typeface="Arial" panose="020B0604020202020204" pitchFamily="34" charset="0"/>
              <a:buChar char="•"/>
            </a:pPr>
            <a:endParaRPr lang="en-US" sz="1600" dirty="0">
              <a:solidFill>
                <a:prstClr val="black"/>
              </a:solidFill>
              <a:cs typeface="Arial" panose="020B0604020202020204" pitchFamily="34" charset="0"/>
            </a:endParaRPr>
          </a:p>
          <a:p>
            <a:pPr marL="285750" indent="-285750">
              <a:buFont typeface="Arial" panose="020B0604020202020204" pitchFamily="34" charset="0"/>
              <a:buChar char="•"/>
            </a:pPr>
            <a:r>
              <a:rPr lang="en-US" sz="1600" dirty="0">
                <a:solidFill>
                  <a:prstClr val="black"/>
                </a:solidFill>
                <a:cs typeface="Arial" panose="020B0604020202020204" pitchFamily="34" charset="0"/>
              </a:rPr>
              <a:t>This shot-to-shot jitter requires a complementary single-shot diagnostics to the TDS devices: </a:t>
            </a:r>
            <a:r>
              <a:rPr lang="it-IT" sz="1600" dirty="0"/>
              <a:t>Electro-Optical Sampling (EOS)</a:t>
            </a:r>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r>
              <a:rPr lang="it-IT" sz="1600" dirty="0"/>
              <a:t>The </a:t>
            </a:r>
            <a:r>
              <a:rPr lang="it-IT" sz="1600" dirty="0" err="1"/>
              <a:t>witness</a:t>
            </a:r>
            <a:r>
              <a:rPr lang="it-IT" sz="1600" dirty="0"/>
              <a:t> energy </a:t>
            </a:r>
            <a:r>
              <a:rPr lang="it-IT" sz="1600" dirty="0" err="1"/>
              <a:t>measurement</a:t>
            </a:r>
            <a:r>
              <a:rPr lang="it-IT" sz="1600" dirty="0"/>
              <a:t> </a:t>
            </a:r>
            <a:r>
              <a:rPr lang="it-IT" sz="1600" dirty="0" err="1"/>
              <a:t>at</a:t>
            </a:r>
            <a:r>
              <a:rPr lang="it-IT" sz="1600" dirty="0"/>
              <a:t> the high-energy </a:t>
            </a:r>
            <a:r>
              <a:rPr lang="it-IT" sz="1600" dirty="0" err="1"/>
              <a:t>spectrometer</a:t>
            </a:r>
            <a:r>
              <a:rPr lang="it-IT" sz="1600" dirty="0"/>
              <a:t> </a:t>
            </a:r>
            <a:r>
              <a:rPr lang="it-IT" sz="1600" dirty="0" err="1"/>
              <a:t>is</a:t>
            </a:r>
            <a:r>
              <a:rPr lang="it-IT" sz="1600" dirty="0"/>
              <a:t> </a:t>
            </a:r>
            <a:r>
              <a:rPr lang="it-IT" sz="1600" dirty="0" err="1"/>
              <a:t>combined</a:t>
            </a:r>
            <a:r>
              <a:rPr lang="it-IT" sz="1600" dirty="0"/>
              <a:t> with the </a:t>
            </a:r>
            <a:r>
              <a:rPr lang="it-IT" sz="1600" dirty="0" err="1"/>
              <a:t>measurement</a:t>
            </a:r>
            <a:r>
              <a:rPr lang="it-IT" sz="1600" dirty="0"/>
              <a:t> of the relative </a:t>
            </a:r>
            <a:r>
              <a:rPr lang="it-IT" sz="1600" dirty="0" err="1"/>
              <a:t>distance</a:t>
            </a:r>
            <a:r>
              <a:rPr lang="it-IT" sz="1600" dirty="0"/>
              <a:t> </a:t>
            </a:r>
            <a:r>
              <a:rPr lang="it-IT" sz="1600" dirty="0" err="1"/>
              <a:t>between</a:t>
            </a:r>
            <a:r>
              <a:rPr lang="it-IT" sz="1600" dirty="0"/>
              <a:t> the driver and </a:t>
            </a:r>
            <a:r>
              <a:rPr lang="it-IT" sz="1600" dirty="0" err="1"/>
              <a:t>witness</a:t>
            </a:r>
            <a:r>
              <a:rPr lang="it-IT" sz="1600" dirty="0"/>
              <a:t> </a:t>
            </a:r>
            <a:r>
              <a:rPr lang="it-IT" sz="1600" dirty="0" err="1"/>
              <a:t>beams</a:t>
            </a:r>
            <a:r>
              <a:rPr lang="it-IT" sz="1600" dirty="0"/>
              <a:t> </a:t>
            </a:r>
            <a:r>
              <a:rPr lang="it-IT" sz="1600" dirty="0" err="1"/>
              <a:t>before</a:t>
            </a:r>
            <a:r>
              <a:rPr lang="it-IT" sz="1600" dirty="0"/>
              <a:t> the plasma </a:t>
            </a:r>
            <a:r>
              <a:rPr lang="it-IT" sz="1600" dirty="0" err="1"/>
              <a:t>chamber</a:t>
            </a:r>
            <a:r>
              <a:rPr lang="it-IT" sz="1600" dirty="0"/>
              <a:t> with the EOS</a:t>
            </a:r>
          </a:p>
        </p:txBody>
      </p:sp>
      <p:pic>
        <p:nvPicPr>
          <p:cNvPr id="10" name="Picture 12" descr="A blue and yellow dot on a white background&#10;&#10;Description automatically generated">
            <a:extLst>
              <a:ext uri="{FF2B5EF4-FFF2-40B4-BE49-F238E27FC236}">
                <a16:creationId xmlns:a16="http://schemas.microsoft.com/office/drawing/2014/main" id="{A0E764D6-EB3A-9028-F052-BBA3DBB6D3B7}"/>
              </a:ext>
            </a:extLst>
          </p:cNvPr>
          <p:cNvPicPr>
            <a:picLocks noChangeAspect="1"/>
          </p:cNvPicPr>
          <p:nvPr/>
        </p:nvPicPr>
        <p:blipFill>
          <a:blip r:embed="rId2">
            <a:extLst>
              <a:ext uri="{28A0092B-C50C-407E-A947-70E740481C1C}">
                <a14:useLocalDpi xmlns:a14="http://schemas.microsoft.com/office/drawing/2010/main" val="0"/>
              </a:ext>
            </a:extLst>
          </a:blip>
          <a:srcRect t="4985" r="7538"/>
          <a:stretch/>
        </p:blipFill>
        <p:spPr>
          <a:xfrm>
            <a:off x="7869362" y="3463369"/>
            <a:ext cx="3651739" cy="2813375"/>
          </a:xfrm>
          <a:prstGeom prst="rect">
            <a:avLst/>
          </a:prstGeom>
        </p:spPr>
      </p:pic>
      <p:sp>
        <p:nvSpPr>
          <p:cNvPr id="11" name="CasellaDiTesto 10">
            <a:extLst>
              <a:ext uri="{FF2B5EF4-FFF2-40B4-BE49-F238E27FC236}">
                <a16:creationId xmlns:a16="http://schemas.microsoft.com/office/drawing/2014/main" id="{3AB532CB-43FF-1113-78BE-44E5C134FF21}"/>
              </a:ext>
            </a:extLst>
          </p:cNvPr>
          <p:cNvSpPr txBox="1"/>
          <p:nvPr/>
        </p:nvSpPr>
        <p:spPr>
          <a:xfrm>
            <a:off x="8698197" y="3954615"/>
            <a:ext cx="852437" cy="338554"/>
          </a:xfrm>
          <a:prstGeom prst="rect">
            <a:avLst/>
          </a:prstGeom>
          <a:noFill/>
        </p:spPr>
        <p:txBody>
          <a:bodyPr wrap="square" rtlCol="0">
            <a:spAutoFit/>
          </a:bodyPr>
          <a:lstStyle/>
          <a:p>
            <a:r>
              <a:rPr lang="it-IT" sz="1600" dirty="0"/>
              <a:t>Witness</a:t>
            </a:r>
          </a:p>
        </p:txBody>
      </p:sp>
      <p:sp>
        <p:nvSpPr>
          <p:cNvPr id="12" name="CasellaDiTesto 11">
            <a:extLst>
              <a:ext uri="{FF2B5EF4-FFF2-40B4-BE49-F238E27FC236}">
                <a16:creationId xmlns:a16="http://schemas.microsoft.com/office/drawing/2014/main" id="{FD761FDA-112F-C0CE-7537-4B0038F28790}"/>
              </a:ext>
            </a:extLst>
          </p:cNvPr>
          <p:cNvSpPr txBox="1"/>
          <p:nvPr/>
        </p:nvSpPr>
        <p:spPr>
          <a:xfrm>
            <a:off x="10172848" y="4905285"/>
            <a:ext cx="756976" cy="338554"/>
          </a:xfrm>
          <a:prstGeom prst="rect">
            <a:avLst/>
          </a:prstGeom>
          <a:noFill/>
        </p:spPr>
        <p:txBody>
          <a:bodyPr wrap="square" rtlCol="0">
            <a:spAutoFit/>
          </a:bodyPr>
          <a:lstStyle/>
          <a:p>
            <a:r>
              <a:rPr lang="it-IT" sz="1600" dirty="0"/>
              <a:t>Driver</a:t>
            </a:r>
          </a:p>
        </p:txBody>
      </p:sp>
      <p:pic>
        <p:nvPicPr>
          <p:cNvPr id="5" name="Picture 63" descr="A drawing of a circular object with holes and a red and blue line&#10;&#10;Description automatically generated">
            <a:extLst>
              <a:ext uri="{FF2B5EF4-FFF2-40B4-BE49-F238E27FC236}">
                <a16:creationId xmlns:a16="http://schemas.microsoft.com/office/drawing/2014/main" id="{CECF3427-5CB0-0163-A2B7-31EED53764DF}"/>
              </a:ext>
            </a:extLst>
          </p:cNvPr>
          <p:cNvPicPr>
            <a:picLocks noChangeAspect="1"/>
          </p:cNvPicPr>
          <p:nvPr/>
        </p:nvPicPr>
        <p:blipFill rotWithShape="1">
          <a:blip r:embed="rId3">
            <a:extLst>
              <a:ext uri="{28A0092B-C50C-407E-A947-70E740481C1C}">
                <a14:useLocalDpi xmlns:a14="http://schemas.microsoft.com/office/drawing/2010/main" val="0"/>
              </a:ext>
            </a:extLst>
          </a:blip>
          <a:srcRect r="2736"/>
          <a:stretch/>
        </p:blipFill>
        <p:spPr>
          <a:xfrm>
            <a:off x="6826409" y="1074580"/>
            <a:ext cx="4617560" cy="2287086"/>
          </a:xfrm>
          <a:prstGeom prst="rect">
            <a:avLst/>
          </a:prstGeom>
        </p:spPr>
      </p:pic>
      <p:sp>
        <p:nvSpPr>
          <p:cNvPr id="9" name="CasellaDiTesto 8">
            <a:extLst>
              <a:ext uri="{FF2B5EF4-FFF2-40B4-BE49-F238E27FC236}">
                <a16:creationId xmlns:a16="http://schemas.microsoft.com/office/drawing/2014/main" id="{EE80F40E-0B54-EF08-0853-56341515B094}"/>
              </a:ext>
            </a:extLst>
          </p:cNvPr>
          <p:cNvSpPr txBox="1"/>
          <p:nvPr/>
        </p:nvSpPr>
        <p:spPr>
          <a:xfrm>
            <a:off x="9534937" y="2927904"/>
            <a:ext cx="720080" cy="369332"/>
          </a:xfrm>
          <a:prstGeom prst="rect">
            <a:avLst/>
          </a:prstGeom>
          <a:noFill/>
        </p:spPr>
        <p:txBody>
          <a:bodyPr wrap="square" rtlCol="0">
            <a:spAutoFit/>
          </a:bodyPr>
          <a:lstStyle/>
          <a:p>
            <a:r>
              <a:rPr lang="it-IT" dirty="0">
                <a:solidFill>
                  <a:srgbClr val="FF0000"/>
                </a:solidFill>
              </a:rPr>
              <a:t>Laser</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4DD50C89-AB34-9589-E5EC-0A3B2350110E}"/>
                  </a:ext>
                </a:extLst>
              </p:cNvPr>
              <p:cNvSpPr txBox="1"/>
              <p:nvPr/>
            </p:nvSpPr>
            <p:spPr>
              <a:xfrm>
                <a:off x="7705380" y="2727799"/>
                <a:ext cx="1227050" cy="369332"/>
              </a:xfrm>
              <a:prstGeom prst="rect">
                <a:avLst/>
              </a:prstGeom>
              <a:noFill/>
            </p:spPr>
            <p:txBody>
              <a:bodyPr wrap="square" rtlCol="0">
                <a:spAutoFit/>
              </a:bodyPr>
              <a:lstStyle/>
              <a:p>
                <a14:m>
                  <m:oMath xmlns:m="http://schemas.openxmlformats.org/officeDocument/2006/math">
                    <m:sSup>
                      <m:sSupPr>
                        <m:ctrlPr>
                          <a:rPr lang="it-IT" i="1" dirty="0">
                            <a:solidFill>
                              <a:srgbClr val="0070C0"/>
                            </a:solidFill>
                            <a:latin typeface="Cambria Math" panose="02040503050406030204" pitchFamily="18" charset="0"/>
                          </a:rPr>
                        </m:ctrlPr>
                      </m:sSupPr>
                      <m:e>
                        <m:r>
                          <a:rPr lang="it-IT" i="1" dirty="0">
                            <a:solidFill>
                              <a:srgbClr val="0070C0"/>
                            </a:solidFill>
                            <a:latin typeface="Cambria Math" panose="02040503050406030204" pitchFamily="18" charset="0"/>
                          </a:rPr>
                          <m:t>𝑒</m:t>
                        </m:r>
                      </m:e>
                      <m:sup>
                        <m:r>
                          <a:rPr lang="it-IT" i="1" dirty="0">
                            <a:solidFill>
                              <a:srgbClr val="0070C0"/>
                            </a:solidFill>
                            <a:latin typeface="Cambria Math" panose="02040503050406030204" pitchFamily="18" charset="0"/>
                          </a:rPr>
                          <m:t>−</m:t>
                        </m:r>
                      </m:sup>
                    </m:sSup>
                  </m:oMath>
                </a14:m>
                <a:r>
                  <a:rPr lang="it-IT" dirty="0">
                    <a:solidFill>
                      <a:srgbClr val="0070C0"/>
                    </a:solidFill>
                  </a:rPr>
                  <a:t> bunch</a:t>
                </a:r>
              </a:p>
            </p:txBody>
          </p:sp>
        </mc:Choice>
        <mc:Fallback xmlns="">
          <p:sp>
            <p:nvSpPr>
              <p:cNvPr id="6" name="CasellaDiTesto 5">
                <a:extLst>
                  <a:ext uri="{FF2B5EF4-FFF2-40B4-BE49-F238E27FC236}">
                    <a16:creationId xmlns:a16="http://schemas.microsoft.com/office/drawing/2014/main" id="{4DD50C89-AB34-9589-E5EC-0A3B2350110E}"/>
                  </a:ext>
                </a:extLst>
              </p:cNvPr>
              <p:cNvSpPr txBox="1">
                <a:spLocks noRot="1" noChangeAspect="1" noMove="1" noResize="1" noEditPoints="1" noAdjustHandles="1" noChangeArrowheads="1" noChangeShapeType="1" noTextEdit="1"/>
              </p:cNvSpPr>
              <p:nvPr/>
            </p:nvSpPr>
            <p:spPr>
              <a:xfrm>
                <a:off x="7705380" y="2727799"/>
                <a:ext cx="1227050" cy="369332"/>
              </a:xfrm>
              <a:prstGeom prst="rect">
                <a:avLst/>
              </a:prstGeom>
              <a:blipFill>
                <a:blip r:embed="rId4"/>
                <a:stretch>
                  <a:fillRect t="-8197" b="-24590"/>
                </a:stretch>
              </a:blipFill>
            </p:spPr>
            <p:txBody>
              <a:bodyPr/>
              <a:lstStyle/>
              <a:p>
                <a:r>
                  <a:rPr lang="en-GB">
                    <a:noFill/>
                  </a:rPr>
                  <a:t> </a:t>
                </a:r>
              </a:p>
            </p:txBody>
          </p:sp>
        </mc:Fallback>
      </mc:AlternateContent>
      <p:cxnSp>
        <p:nvCxnSpPr>
          <p:cNvPr id="8" name="Connettore 2 7">
            <a:extLst>
              <a:ext uri="{FF2B5EF4-FFF2-40B4-BE49-F238E27FC236}">
                <a16:creationId xmlns:a16="http://schemas.microsoft.com/office/drawing/2014/main" id="{EB17B363-DEF5-C4AA-8268-08F8F9066F2D}"/>
              </a:ext>
            </a:extLst>
          </p:cNvPr>
          <p:cNvCxnSpPr>
            <a:cxnSpLocks/>
          </p:cNvCxnSpPr>
          <p:nvPr/>
        </p:nvCxnSpPr>
        <p:spPr>
          <a:xfrm flipV="1">
            <a:off x="10029653" y="1074580"/>
            <a:ext cx="288032" cy="41748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A5FFB9B2-779D-A181-B044-CF959A9A56B9}"/>
              </a:ext>
            </a:extLst>
          </p:cNvPr>
          <p:cNvSpPr txBox="1"/>
          <p:nvPr/>
        </p:nvSpPr>
        <p:spPr>
          <a:xfrm>
            <a:off x="10053868" y="2653475"/>
            <a:ext cx="1478006" cy="369332"/>
          </a:xfrm>
          <a:prstGeom prst="rect">
            <a:avLst/>
          </a:prstGeom>
          <a:noFill/>
        </p:spPr>
        <p:txBody>
          <a:bodyPr wrap="square" rtlCol="0">
            <a:spAutoFit/>
          </a:bodyPr>
          <a:lstStyle/>
          <a:p>
            <a:r>
              <a:rPr lang="it-IT" dirty="0">
                <a:solidFill>
                  <a:schemeClr val="bg1"/>
                </a:solidFill>
              </a:rPr>
              <a:t>EOS Crystal</a:t>
            </a:r>
          </a:p>
        </p:txBody>
      </p:sp>
      <p:cxnSp>
        <p:nvCxnSpPr>
          <p:cNvPr id="18" name="Connettore 2 17">
            <a:extLst>
              <a:ext uri="{FF2B5EF4-FFF2-40B4-BE49-F238E27FC236}">
                <a16:creationId xmlns:a16="http://schemas.microsoft.com/office/drawing/2014/main" id="{E4FADCF8-2483-D2F6-82C9-A465FA8946F2}"/>
              </a:ext>
            </a:extLst>
          </p:cNvPr>
          <p:cNvCxnSpPr>
            <a:cxnSpLocks/>
          </p:cNvCxnSpPr>
          <p:nvPr/>
        </p:nvCxnSpPr>
        <p:spPr>
          <a:xfrm flipH="1">
            <a:off x="9527694" y="2847506"/>
            <a:ext cx="582942" cy="0"/>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pic>
        <p:nvPicPr>
          <p:cNvPr id="27" name="Picture 62" descr="A diagram of a waveform&#10;&#10;Description automatically generated">
            <a:extLst>
              <a:ext uri="{FF2B5EF4-FFF2-40B4-BE49-F238E27FC236}">
                <a16:creationId xmlns:a16="http://schemas.microsoft.com/office/drawing/2014/main" id="{DE20DB48-4760-5181-0DEC-4E3C73EB97AA}"/>
              </a:ext>
            </a:extLst>
          </p:cNvPr>
          <p:cNvPicPr>
            <a:picLocks noChangeAspect="1"/>
          </p:cNvPicPr>
          <p:nvPr/>
        </p:nvPicPr>
        <p:blipFill rotWithShape="1">
          <a:blip r:embed="rId5">
            <a:extLst>
              <a:ext uri="{28A0092B-C50C-407E-A947-70E740481C1C}">
                <a14:useLocalDpi xmlns:a14="http://schemas.microsoft.com/office/drawing/2010/main" val="0"/>
              </a:ext>
            </a:extLst>
          </a:blip>
          <a:srcRect l="2702" t="4079" r="1580" b="6231"/>
          <a:stretch/>
        </p:blipFill>
        <p:spPr>
          <a:xfrm>
            <a:off x="169058" y="3837535"/>
            <a:ext cx="7109027" cy="1778356"/>
          </a:xfrm>
          <a:prstGeom prst="rect">
            <a:avLst/>
          </a:prstGeom>
        </p:spPr>
      </p:pic>
      <p:sp>
        <p:nvSpPr>
          <p:cNvPr id="35" name="CasellaDiTesto 34">
            <a:extLst>
              <a:ext uri="{FF2B5EF4-FFF2-40B4-BE49-F238E27FC236}">
                <a16:creationId xmlns:a16="http://schemas.microsoft.com/office/drawing/2014/main" id="{FA8BC2F5-9E43-942C-D1E1-4004276D6D85}"/>
              </a:ext>
            </a:extLst>
          </p:cNvPr>
          <p:cNvSpPr txBox="1"/>
          <p:nvPr/>
        </p:nvSpPr>
        <p:spPr>
          <a:xfrm>
            <a:off x="125201" y="6124684"/>
            <a:ext cx="8974795" cy="584775"/>
          </a:xfrm>
          <a:prstGeom prst="rect">
            <a:avLst/>
          </a:prstGeom>
          <a:noFill/>
        </p:spPr>
        <p:txBody>
          <a:bodyPr wrap="square">
            <a:spAutoFit/>
          </a:bodyPr>
          <a:lstStyle/>
          <a:p>
            <a:pPr marL="285750" indent="-285750">
              <a:buFont typeface="Arial" panose="020B0604020202020204" pitchFamily="34" charset="0"/>
              <a:buChar char="•"/>
            </a:pPr>
            <a:r>
              <a:rPr lang="it-IT" sz="1600" dirty="0"/>
              <a:t>The </a:t>
            </a:r>
            <a:r>
              <a:rPr lang="it-IT" sz="1600" dirty="0" err="1"/>
              <a:t>resolution</a:t>
            </a:r>
            <a:r>
              <a:rPr lang="it-IT" sz="1600" dirty="0"/>
              <a:t> in the </a:t>
            </a:r>
            <a:r>
              <a:rPr lang="it-IT" sz="1600" dirty="0" err="1"/>
              <a:t>measurement</a:t>
            </a:r>
            <a:r>
              <a:rPr lang="it-IT" sz="1600" dirty="0"/>
              <a:t> of the </a:t>
            </a:r>
            <a:r>
              <a:rPr lang="it-IT" sz="1600" dirty="0" err="1"/>
              <a:t>beam</a:t>
            </a:r>
            <a:r>
              <a:rPr lang="it-IT" sz="1600" dirty="0"/>
              <a:t> </a:t>
            </a:r>
            <a:r>
              <a:rPr lang="it-IT" sz="1600" dirty="0" err="1"/>
              <a:t>arrival</a:t>
            </a:r>
            <a:r>
              <a:rPr lang="it-IT" sz="1600" dirty="0"/>
              <a:t> time </a:t>
            </a:r>
            <a:r>
              <a:rPr lang="it-IT" sz="1600" dirty="0" err="1"/>
              <a:t>is</a:t>
            </a:r>
            <a:r>
              <a:rPr lang="it-IT" sz="1600" dirty="0"/>
              <a:t> </a:t>
            </a:r>
            <a:r>
              <a:rPr lang="it-IT" sz="1600" dirty="0">
                <a:solidFill>
                  <a:srgbClr val="FF0000"/>
                </a:solidFill>
              </a:rPr>
              <a:t>of </a:t>
            </a:r>
            <a:r>
              <a:rPr lang="it-IT" sz="1600" dirty="0" err="1">
                <a:solidFill>
                  <a:srgbClr val="FF0000"/>
                </a:solidFill>
              </a:rPr>
              <a:t>fs</a:t>
            </a:r>
            <a:r>
              <a:rPr lang="it-IT" sz="1600" dirty="0"/>
              <a:t>, so </a:t>
            </a:r>
            <a:r>
              <a:rPr lang="it-IT" sz="1600" dirty="0" err="1"/>
              <a:t>it</a:t>
            </a:r>
            <a:r>
              <a:rPr lang="it-IT" sz="1600" dirty="0"/>
              <a:t> </a:t>
            </a:r>
            <a:r>
              <a:rPr lang="it-IT" sz="1600" dirty="0" err="1"/>
              <a:t>is</a:t>
            </a:r>
            <a:r>
              <a:rPr lang="it-IT" sz="1600" dirty="0"/>
              <a:t> </a:t>
            </a:r>
            <a:r>
              <a:rPr lang="it-IT" sz="1600" dirty="0" err="1"/>
              <a:t>suitable</a:t>
            </a:r>
            <a:r>
              <a:rPr lang="it-IT" sz="1600" dirty="0"/>
              <a:t> for </a:t>
            </a:r>
            <a:r>
              <a:rPr lang="it-IT" sz="1600" dirty="0" err="1"/>
              <a:t>measuring</a:t>
            </a:r>
            <a:r>
              <a:rPr lang="it-IT" sz="1600" dirty="0"/>
              <a:t> the </a:t>
            </a:r>
            <a:r>
              <a:rPr lang="it-IT" sz="1600" dirty="0" err="1"/>
              <a:t>beam's</a:t>
            </a:r>
            <a:r>
              <a:rPr lang="it-IT" sz="1600" dirty="0"/>
              <a:t> </a:t>
            </a:r>
            <a:r>
              <a:rPr lang="it-IT" sz="1600" dirty="0" err="1"/>
              <a:t>arrival</a:t>
            </a:r>
            <a:r>
              <a:rPr lang="it-IT" sz="1600" dirty="0"/>
              <a:t> time and the driver-</a:t>
            </a:r>
            <a:r>
              <a:rPr lang="it-IT" sz="1600" dirty="0" err="1"/>
              <a:t>witness</a:t>
            </a:r>
            <a:r>
              <a:rPr lang="it-IT" sz="1600" dirty="0"/>
              <a:t> relative </a:t>
            </a:r>
            <a:r>
              <a:rPr lang="it-IT" sz="1600" dirty="0" err="1"/>
              <a:t>distance</a:t>
            </a:r>
            <a:r>
              <a:rPr lang="it-IT" sz="1600" dirty="0"/>
              <a:t> in the </a:t>
            </a:r>
            <a:r>
              <a:rPr lang="it-IT" sz="1600" dirty="0" err="1"/>
              <a:t>same</a:t>
            </a:r>
            <a:r>
              <a:rPr lang="it-IT" sz="1600" dirty="0"/>
              <a:t> shot</a:t>
            </a:r>
          </a:p>
        </p:txBody>
      </p: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1FDF2B3-351A-B40F-4C86-1CAE4FB8797A}"/>
                  </a:ext>
                </a:extLst>
              </p:cNvPr>
              <p:cNvSpPr txBox="1"/>
              <p:nvPr/>
            </p:nvSpPr>
            <p:spPr>
              <a:xfrm>
                <a:off x="825858" y="3804612"/>
                <a:ext cx="16946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smtClean="0">
                          <a:solidFill>
                            <a:prstClr val="black"/>
                          </a:solidFill>
                          <a:latin typeface="Cambria Math" panose="02040503050406030204" pitchFamily="18" charset="0"/>
                          <a:cs typeface="Arial" panose="020B0604020202020204" pitchFamily="34" charset="0"/>
                        </a:rPr>
                        <m:t>𝜽</m:t>
                      </m:r>
                      <m:r>
                        <a:rPr lang="it-IT" b="1" i="1" smtClean="0">
                          <a:solidFill>
                            <a:prstClr val="black"/>
                          </a:solidFill>
                          <a:latin typeface="Cambria Math" panose="02040503050406030204" pitchFamily="18" charset="0"/>
                          <a:cs typeface="Arial" panose="020B0604020202020204" pitchFamily="34" charset="0"/>
                        </a:rPr>
                        <m:t>=</m:t>
                      </m:r>
                      <m:r>
                        <a:rPr lang="it-IT" b="1" i="1" smtClean="0">
                          <a:solidFill>
                            <a:prstClr val="black"/>
                          </a:solidFill>
                          <a:latin typeface="Cambria Math" panose="02040503050406030204" pitchFamily="18" charset="0"/>
                          <a:cs typeface="Arial" panose="020B0604020202020204" pitchFamily="34" charset="0"/>
                        </a:rPr>
                        <m:t>𝟑𝟎</m:t>
                      </m:r>
                      <m:r>
                        <a:rPr lang="it-IT" b="1" i="1" smtClean="0">
                          <a:solidFill>
                            <a:prstClr val="black"/>
                          </a:solidFill>
                          <a:latin typeface="Cambria Math" panose="02040503050406030204" pitchFamily="18" charset="0"/>
                          <a:cs typeface="Arial" panose="020B0604020202020204" pitchFamily="34" charset="0"/>
                        </a:rPr>
                        <m:t> </m:t>
                      </m:r>
                      <m:r>
                        <a:rPr lang="it-IT" b="1" i="1" smtClean="0">
                          <a:solidFill>
                            <a:prstClr val="black"/>
                          </a:solidFill>
                          <a:latin typeface="Cambria Math" panose="02040503050406030204" pitchFamily="18" charset="0"/>
                          <a:cs typeface="Arial" panose="020B0604020202020204" pitchFamily="34" charset="0"/>
                        </a:rPr>
                        <m:t>𝒅𝒆𝒈</m:t>
                      </m:r>
                    </m:oMath>
                  </m:oMathPara>
                </a14:m>
                <a:endParaRPr lang="en-GB" b="1" dirty="0"/>
              </a:p>
            </p:txBody>
          </p:sp>
        </mc:Choice>
        <mc:Fallback xmlns="">
          <p:sp>
            <p:nvSpPr>
              <p:cNvPr id="24" name="CasellaDiTesto 23">
                <a:extLst>
                  <a:ext uri="{FF2B5EF4-FFF2-40B4-BE49-F238E27FC236}">
                    <a16:creationId xmlns:a16="http://schemas.microsoft.com/office/drawing/2014/main" id="{81FDF2B3-351A-B40F-4C86-1CAE4FB8797A}"/>
                  </a:ext>
                </a:extLst>
              </p:cNvPr>
              <p:cNvSpPr txBox="1">
                <a:spLocks noRot="1" noChangeAspect="1" noMove="1" noResize="1" noEditPoints="1" noAdjustHandles="1" noChangeArrowheads="1" noChangeShapeType="1" noTextEdit="1"/>
              </p:cNvSpPr>
              <p:nvPr/>
            </p:nvSpPr>
            <p:spPr>
              <a:xfrm>
                <a:off x="825858" y="3804612"/>
                <a:ext cx="1694641" cy="369332"/>
              </a:xfrm>
              <a:prstGeom prst="rect">
                <a:avLst/>
              </a:prstGeom>
              <a:blipFill>
                <a:blip r:embed="rId6"/>
                <a:stretch>
                  <a:fillRect b="-13115"/>
                </a:stretch>
              </a:blipFill>
            </p:spPr>
            <p:txBody>
              <a:bodyPr/>
              <a:lstStyle/>
              <a:p>
                <a:r>
                  <a:rPr lang="en-GB">
                    <a:noFill/>
                  </a:rPr>
                  <a:t> </a:t>
                </a:r>
              </a:p>
            </p:txBody>
          </p:sp>
        </mc:Fallback>
      </mc:AlternateContent>
    </p:spTree>
    <p:extLst>
      <p:ext uri="{BB962C8B-B14F-4D97-AF65-F5344CB8AC3E}">
        <p14:creationId xmlns:p14="http://schemas.microsoft.com/office/powerpoint/2010/main" val="1224999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4C31-BF08-F9B0-CF2A-568027B0431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71F986-4DA0-BF71-FB5A-02D0BA7E58F6}"/>
              </a:ext>
            </a:extLst>
          </p:cNvPr>
          <p:cNvSpPr>
            <a:spLocks noGrp="1"/>
          </p:cNvSpPr>
          <p:nvPr>
            <p:ph type="title"/>
          </p:nvPr>
        </p:nvSpPr>
        <p:spPr/>
        <p:txBody>
          <a:bodyPr/>
          <a:lstStyle/>
          <a:p>
            <a:r>
              <a:rPr lang="it-IT" dirty="0" err="1"/>
              <a:t>Measurement</a:t>
            </a:r>
            <a:r>
              <a:rPr lang="it-IT" dirty="0"/>
              <a:t> </a:t>
            </a:r>
            <a:r>
              <a:rPr lang="it-IT" dirty="0" err="1"/>
              <a:t>Results</a:t>
            </a:r>
            <a:endParaRPr lang="it-IT" dirty="0"/>
          </a:p>
        </p:txBody>
      </p:sp>
      <mc:AlternateContent xmlns:mc="http://schemas.openxmlformats.org/markup-compatibility/2006" xmlns:a14="http://schemas.microsoft.com/office/drawing/2010/main">
        <mc:Choice Requires="a14">
          <p:sp>
            <p:nvSpPr>
              <p:cNvPr id="11" name="Rettangolo 249">
                <a:extLst>
                  <a:ext uri="{FF2B5EF4-FFF2-40B4-BE49-F238E27FC236}">
                    <a16:creationId xmlns:a16="http://schemas.microsoft.com/office/drawing/2014/main" id="{61C4C145-7D3C-D176-F3CA-2C15614EAF9C}"/>
                  </a:ext>
                </a:extLst>
              </p:cNvPr>
              <p:cNvSpPr/>
              <p:nvPr/>
            </p:nvSpPr>
            <p:spPr>
              <a:xfrm rot="10800000" flipV="1">
                <a:off x="84184" y="5095218"/>
                <a:ext cx="11237407" cy="1480405"/>
              </a:xfrm>
              <a:prstGeom prst="rect">
                <a:avLst/>
              </a:prstGeom>
            </p:spPr>
            <p:txBody>
              <a:bodyPr wrap="square">
                <a:spAutoFit/>
              </a:bodyPr>
              <a:lstStyle/>
              <a:p>
                <a:pPr marL="457200" indent="-457200">
                  <a:buFont typeface="Arial" panose="020B0604020202020204" pitchFamily="34" charset="0"/>
                  <a:buChar char="•"/>
                </a:pPr>
                <a:r>
                  <a:rPr lang="en-GB" dirty="0">
                    <a:solidFill>
                      <a:prstClr val="black"/>
                    </a:solidFill>
                    <a:cs typeface="Arial" panose="020B0604020202020204" pitchFamily="34" charset="0"/>
                  </a:rPr>
                  <a:t>The compression phase is slightly different: when the phase is smaller the compression is larger and therefore, the distance between the bunches increases</a:t>
                </a:r>
              </a:p>
              <a:p>
                <a:pPr marL="457200" indent="-457200">
                  <a:buFont typeface="Arial" panose="020B0604020202020204" pitchFamily="34" charset="0"/>
                  <a:buChar char="•"/>
                </a:pPr>
                <a:endParaRPr lang="en-GB" dirty="0">
                  <a:solidFill>
                    <a:prstClr val="black"/>
                  </a:solidFill>
                  <a:cs typeface="Arial" panose="020B0604020202020204" pitchFamily="34" charset="0"/>
                </a:endParaRPr>
              </a:p>
              <a:p>
                <a:pPr marL="457200" indent="-457200">
                  <a:buFont typeface="Arial" panose="020B0604020202020204" pitchFamily="34" charset="0"/>
                  <a:buChar char="•"/>
                </a:pPr>
                <a:r>
                  <a:rPr lang="en-GB" dirty="0">
                    <a:solidFill>
                      <a:prstClr val="black"/>
                    </a:solidFill>
                    <a:cs typeface="Arial" panose="020B0604020202020204" pitchFamily="34" charset="0"/>
                  </a:rPr>
                  <a:t>The different slope is dependent on the plasma density (the used density for the experiment is </a:t>
                </a:r>
                <a14:m>
                  <m:oMath xmlns:m="http://schemas.openxmlformats.org/officeDocument/2006/math">
                    <m:r>
                      <a:rPr lang="it-IT" i="1">
                        <a:solidFill>
                          <a:prstClr val="black"/>
                        </a:solidFill>
                        <a:latin typeface="Cambria Math" panose="02040503050406030204" pitchFamily="18" charset="0"/>
                        <a:cs typeface="Arial" panose="020B0604020202020204" pitchFamily="34" charset="0"/>
                      </a:rPr>
                      <m:t>∼</m:t>
                    </m:r>
                    <m:sSup>
                      <m:sSupPr>
                        <m:ctrlPr>
                          <a:rPr lang="it-IT" i="1">
                            <a:solidFill>
                              <a:prstClr val="black"/>
                            </a:solidFill>
                            <a:latin typeface="Cambria Math" panose="02040503050406030204" pitchFamily="18" charset="0"/>
                            <a:cs typeface="Arial" panose="020B0604020202020204" pitchFamily="34" charset="0"/>
                          </a:rPr>
                        </m:ctrlPr>
                      </m:sSupPr>
                      <m:e>
                        <m:r>
                          <a:rPr lang="it-IT" i="1">
                            <a:solidFill>
                              <a:prstClr val="black"/>
                            </a:solidFill>
                            <a:latin typeface="Cambria Math" panose="02040503050406030204" pitchFamily="18" charset="0"/>
                            <a:cs typeface="Arial" panose="020B0604020202020204" pitchFamily="34" charset="0"/>
                          </a:rPr>
                          <m:t>10</m:t>
                        </m:r>
                      </m:e>
                      <m:sup>
                        <m:r>
                          <a:rPr lang="it-IT" i="1">
                            <a:solidFill>
                              <a:prstClr val="black"/>
                            </a:solidFill>
                            <a:latin typeface="Cambria Math" panose="02040503050406030204" pitchFamily="18" charset="0"/>
                            <a:cs typeface="Arial" panose="020B0604020202020204" pitchFamily="34" charset="0"/>
                          </a:rPr>
                          <m:t>15</m:t>
                        </m:r>
                      </m:sup>
                    </m:sSup>
                    <m:r>
                      <a:rPr lang="it-IT" i="1">
                        <a:solidFill>
                          <a:prstClr val="black"/>
                        </a:solidFill>
                        <a:latin typeface="Cambria Math" panose="02040503050406030204" pitchFamily="18" charset="0"/>
                        <a:cs typeface="Arial" panose="020B0604020202020204" pitchFamily="34" charset="0"/>
                      </a:rPr>
                      <m:t> </m:t>
                    </m:r>
                    <m:r>
                      <a:rPr lang="it-IT" i="1">
                        <a:solidFill>
                          <a:prstClr val="black"/>
                        </a:solidFill>
                        <a:latin typeface="Cambria Math" panose="02040503050406030204" pitchFamily="18" charset="0"/>
                        <a:cs typeface="Arial" panose="020B0604020202020204" pitchFamily="34" charset="0"/>
                      </a:rPr>
                      <m:t>𝑐</m:t>
                    </m:r>
                    <m:sSup>
                      <m:sSupPr>
                        <m:ctrlPr>
                          <a:rPr lang="it-IT" i="1">
                            <a:solidFill>
                              <a:prstClr val="black"/>
                            </a:solidFill>
                            <a:latin typeface="Cambria Math" panose="02040503050406030204" pitchFamily="18" charset="0"/>
                            <a:cs typeface="Arial" panose="020B0604020202020204" pitchFamily="34" charset="0"/>
                          </a:rPr>
                        </m:ctrlPr>
                      </m:sSupPr>
                      <m:e>
                        <m:r>
                          <a:rPr lang="it-IT" i="1">
                            <a:solidFill>
                              <a:prstClr val="black"/>
                            </a:solidFill>
                            <a:latin typeface="Cambria Math" panose="02040503050406030204" pitchFamily="18" charset="0"/>
                            <a:cs typeface="Arial" panose="020B0604020202020204" pitchFamily="34" charset="0"/>
                          </a:rPr>
                          <m:t>𝑚</m:t>
                        </m:r>
                      </m:e>
                      <m:sup>
                        <m:r>
                          <a:rPr lang="it-IT" i="1">
                            <a:solidFill>
                              <a:prstClr val="black"/>
                            </a:solidFill>
                            <a:latin typeface="Cambria Math" panose="02040503050406030204" pitchFamily="18" charset="0"/>
                            <a:cs typeface="Arial" panose="020B0604020202020204" pitchFamily="34" charset="0"/>
                          </a:rPr>
                          <m:t>−3</m:t>
                        </m:r>
                      </m:sup>
                    </m:sSup>
                  </m:oMath>
                </a14:m>
                <a:r>
                  <a:rPr lang="en-GB" dirty="0">
                    <a:solidFill>
                      <a:prstClr val="black"/>
                    </a:solidFill>
                    <a:cs typeface="Arial" panose="020B0604020202020204" pitchFamily="34" charset="0"/>
                  </a:rPr>
                  <a:t>): the first measurement corresponds to a larger density and so it is higher the slope with respect to the second case</a:t>
                </a:r>
                <a:endParaRPr lang="en-US" dirty="0">
                  <a:solidFill>
                    <a:prstClr val="black"/>
                  </a:solidFill>
                  <a:cs typeface="Arial" panose="020B0604020202020204" pitchFamily="34" charset="0"/>
                </a:endParaRPr>
              </a:p>
            </p:txBody>
          </p:sp>
        </mc:Choice>
        <mc:Fallback xmlns="">
          <p:sp>
            <p:nvSpPr>
              <p:cNvPr id="11" name="Rettangolo 249">
                <a:extLst>
                  <a:ext uri="{FF2B5EF4-FFF2-40B4-BE49-F238E27FC236}">
                    <a16:creationId xmlns:a16="http://schemas.microsoft.com/office/drawing/2014/main" id="{61C4C145-7D3C-D176-F3CA-2C15614EAF9C}"/>
                  </a:ext>
                </a:extLst>
              </p:cNvPr>
              <p:cNvSpPr>
                <a:spLocks noRot="1" noChangeAspect="1" noMove="1" noResize="1" noEditPoints="1" noAdjustHandles="1" noChangeArrowheads="1" noChangeShapeType="1" noTextEdit="1"/>
              </p:cNvSpPr>
              <p:nvPr/>
            </p:nvSpPr>
            <p:spPr>
              <a:xfrm rot="10800000" flipV="1">
                <a:off x="84184" y="5095218"/>
                <a:ext cx="11237407" cy="1480405"/>
              </a:xfrm>
              <a:prstGeom prst="rect">
                <a:avLst/>
              </a:prstGeom>
              <a:blipFill>
                <a:blip r:embed="rId2"/>
                <a:stretch>
                  <a:fillRect l="-380" t="-2469" r="-868" b="-5761"/>
                </a:stretch>
              </a:blipFill>
            </p:spPr>
            <p:txBody>
              <a:bodyPr/>
              <a:lstStyle/>
              <a:p>
                <a:r>
                  <a:rPr lang="en-GB">
                    <a:noFill/>
                  </a:rPr>
                  <a:t> </a:t>
                </a:r>
              </a:p>
            </p:txBody>
          </p:sp>
        </mc:Fallback>
      </mc:AlternateContent>
      <p:pic>
        <p:nvPicPr>
          <p:cNvPr id="16" name="Picture 37" descr="A red line with blue dots&#10;&#10;Description automatically generated">
            <a:extLst>
              <a:ext uri="{FF2B5EF4-FFF2-40B4-BE49-F238E27FC236}">
                <a16:creationId xmlns:a16="http://schemas.microsoft.com/office/drawing/2014/main" id="{E0FE155D-700B-D44F-A1E8-FA4F61D8E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849" y="1114278"/>
            <a:ext cx="4217770" cy="3163328"/>
          </a:xfrm>
          <a:prstGeom prst="rect">
            <a:avLst/>
          </a:prstGeom>
        </p:spPr>
      </p:pic>
      <p:pic>
        <p:nvPicPr>
          <p:cNvPr id="17" name="Picture 40" descr="A red line with blue dots&#10;&#10;Description automatically generated">
            <a:extLst>
              <a:ext uri="{FF2B5EF4-FFF2-40B4-BE49-F238E27FC236}">
                <a16:creationId xmlns:a16="http://schemas.microsoft.com/office/drawing/2014/main" id="{69130508-CF58-91E1-E597-7FE4CA9A1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781" y="1114277"/>
            <a:ext cx="4217769" cy="3163327"/>
          </a:xfrm>
          <a:prstGeom prst="rect">
            <a:avLst/>
          </a:prstGeom>
        </p:spPr>
      </p:pic>
      <mc:AlternateContent xmlns:mc="http://schemas.openxmlformats.org/markup-compatibility/2006" xmlns:a14="http://schemas.microsoft.com/office/drawing/2010/main">
        <mc:Choice Requires="a14">
          <p:sp>
            <p:nvSpPr>
              <p:cNvPr id="18" name="TextBox 36">
                <a:extLst>
                  <a:ext uri="{FF2B5EF4-FFF2-40B4-BE49-F238E27FC236}">
                    <a16:creationId xmlns:a16="http://schemas.microsoft.com/office/drawing/2014/main" id="{74C60257-381A-5E11-31D1-4FFE2F74BBBE}"/>
                  </a:ext>
                </a:extLst>
              </p:cNvPr>
              <p:cNvSpPr txBox="1"/>
              <p:nvPr/>
            </p:nvSpPr>
            <p:spPr>
              <a:xfrm>
                <a:off x="7170738" y="971828"/>
                <a:ext cx="1986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𝜙</m:t>
                          </m:r>
                        </m:e>
                        <m:sub>
                          <m:r>
                            <a:rPr lang="it-IT" i="1">
                              <a:latin typeface="Cambria Math" panose="02040503050406030204" pitchFamily="18" charset="0"/>
                            </a:rPr>
                            <m:t>2</m:t>
                          </m:r>
                        </m:sub>
                      </m:sSub>
                      <m:r>
                        <a:rPr lang="it-IT" i="1">
                          <a:latin typeface="Cambria Math" panose="02040503050406030204" pitchFamily="18" charset="0"/>
                        </a:rPr>
                        <m:t>=131.30 </m:t>
                      </m:r>
                      <m:r>
                        <a:rPr lang="it-IT" i="1">
                          <a:latin typeface="Cambria Math" panose="02040503050406030204" pitchFamily="18" charset="0"/>
                        </a:rPr>
                        <m:t>𝑑𝑒𝑔</m:t>
                      </m:r>
                    </m:oMath>
                  </m:oMathPara>
                </a14:m>
                <a:endParaRPr lang="en-GB" dirty="0"/>
              </a:p>
            </p:txBody>
          </p:sp>
        </mc:Choice>
        <mc:Fallback xmlns="">
          <p:sp>
            <p:nvSpPr>
              <p:cNvPr id="18" name="TextBox 36">
                <a:extLst>
                  <a:ext uri="{FF2B5EF4-FFF2-40B4-BE49-F238E27FC236}">
                    <a16:creationId xmlns:a16="http://schemas.microsoft.com/office/drawing/2014/main" id="{74C60257-381A-5E11-31D1-4FFE2F74BBBE}"/>
                  </a:ext>
                </a:extLst>
              </p:cNvPr>
              <p:cNvSpPr txBox="1">
                <a:spLocks noRot="1" noChangeAspect="1" noMove="1" noResize="1" noEditPoints="1" noAdjustHandles="1" noChangeArrowheads="1" noChangeShapeType="1" noTextEdit="1"/>
              </p:cNvSpPr>
              <p:nvPr/>
            </p:nvSpPr>
            <p:spPr>
              <a:xfrm>
                <a:off x="7170738" y="971828"/>
                <a:ext cx="1986441" cy="369332"/>
              </a:xfrm>
              <a:prstGeom prst="rect">
                <a:avLst/>
              </a:prstGeom>
              <a:blipFill>
                <a:blip r:embed="rId5"/>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363D550F-BCD9-D97E-A821-8C309BE3CBC3}"/>
                  </a:ext>
                </a:extLst>
              </p:cNvPr>
              <p:cNvSpPr txBox="1"/>
              <p:nvPr/>
            </p:nvSpPr>
            <p:spPr>
              <a:xfrm>
                <a:off x="7183669" y="1263777"/>
                <a:ext cx="2716896" cy="396391"/>
              </a:xfrm>
              <a:prstGeom prst="rect">
                <a:avLst/>
              </a:prstGeom>
              <a:noFill/>
            </p:spPr>
            <p:txBody>
              <a:bodyPr wrap="square" rtlCol="0">
                <a:spAutoFit/>
              </a:bodyPr>
              <a:lstStyle/>
              <a:p>
                <a14:m>
                  <m:oMath xmlns:m="http://schemas.openxmlformats.org/officeDocument/2006/math">
                    <m:sSub>
                      <m:sSubPr>
                        <m:ctrlPr>
                          <a:rPr lang="it-IT" i="1">
                            <a:latin typeface="Cambria Math" panose="02040503050406030204" pitchFamily="18" charset="0"/>
                          </a:rPr>
                        </m:ctrlPr>
                      </m:sSubPr>
                      <m:e>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2</m:t>
                            </m:r>
                          </m:sub>
                        </m:sSub>
                      </m:e>
                      <m:sub>
                        <m:r>
                          <a:rPr lang="it-IT" i="1">
                            <a:latin typeface="Cambria Math" panose="02040503050406030204" pitchFamily="18" charset="0"/>
                          </a:rPr>
                          <m:t>𝑚𝑒𝑎𝑛</m:t>
                        </m:r>
                      </m:sub>
                    </m:sSub>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1.2±0.1</m:t>
                        </m:r>
                      </m:e>
                    </m:d>
                    <m:r>
                      <a:rPr lang="it-IT" i="1">
                        <a:latin typeface="Cambria Math" panose="02040503050406030204" pitchFamily="18" charset="0"/>
                      </a:rPr>
                      <m:t> </m:t>
                    </m:r>
                    <m:r>
                      <a:rPr lang="it-IT" i="1">
                        <a:latin typeface="Cambria Math" panose="02040503050406030204" pitchFamily="18" charset="0"/>
                      </a:rPr>
                      <m:t>𝑝𝑠</m:t>
                    </m:r>
                  </m:oMath>
                </a14:m>
                <a:r>
                  <a:rPr lang="en-GB" dirty="0"/>
                  <a:t> </a:t>
                </a:r>
              </a:p>
            </p:txBody>
          </p:sp>
        </mc:Choice>
        <mc:Fallback xmlns="">
          <p:sp>
            <p:nvSpPr>
              <p:cNvPr id="19" name="TextBox 20">
                <a:extLst>
                  <a:ext uri="{FF2B5EF4-FFF2-40B4-BE49-F238E27FC236}">
                    <a16:creationId xmlns:a16="http://schemas.microsoft.com/office/drawing/2014/main" id="{363D550F-BCD9-D97E-A821-8C309BE3CBC3}"/>
                  </a:ext>
                </a:extLst>
              </p:cNvPr>
              <p:cNvSpPr txBox="1">
                <a:spLocks noRot="1" noChangeAspect="1" noMove="1" noResize="1" noEditPoints="1" noAdjustHandles="1" noChangeArrowheads="1" noChangeShapeType="1" noTextEdit="1"/>
              </p:cNvSpPr>
              <p:nvPr/>
            </p:nvSpPr>
            <p:spPr>
              <a:xfrm>
                <a:off x="7183669" y="1263777"/>
                <a:ext cx="2716896" cy="396391"/>
              </a:xfrm>
              <a:prstGeom prst="rect">
                <a:avLst/>
              </a:prstGeom>
              <a:blipFill>
                <a:blip r:embed="rId6"/>
                <a:stretch>
                  <a:fillRect b="-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35">
                <a:extLst>
                  <a:ext uri="{FF2B5EF4-FFF2-40B4-BE49-F238E27FC236}">
                    <a16:creationId xmlns:a16="http://schemas.microsoft.com/office/drawing/2014/main" id="{08117298-957D-AFA4-9462-C71CF9668492}"/>
                  </a:ext>
                </a:extLst>
              </p:cNvPr>
              <p:cNvSpPr txBox="1"/>
              <p:nvPr/>
            </p:nvSpPr>
            <p:spPr>
              <a:xfrm>
                <a:off x="2818621" y="1000701"/>
                <a:ext cx="20935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𝜙</m:t>
                          </m:r>
                        </m:e>
                        <m:sub>
                          <m:r>
                            <a:rPr lang="it-IT" i="1">
                              <a:latin typeface="Cambria Math" panose="02040503050406030204" pitchFamily="18" charset="0"/>
                            </a:rPr>
                            <m:t>1</m:t>
                          </m:r>
                        </m:sub>
                      </m:sSub>
                      <m:r>
                        <a:rPr lang="it-IT" i="1">
                          <a:latin typeface="Cambria Math" panose="02040503050406030204" pitchFamily="18" charset="0"/>
                        </a:rPr>
                        <m:t>=132.10 </m:t>
                      </m:r>
                      <m:r>
                        <a:rPr lang="it-IT" i="1">
                          <a:latin typeface="Cambria Math" panose="02040503050406030204" pitchFamily="18" charset="0"/>
                        </a:rPr>
                        <m:t>𝑑𝑒𝑔</m:t>
                      </m:r>
                    </m:oMath>
                  </m:oMathPara>
                </a14:m>
                <a:endParaRPr lang="en-GB" dirty="0"/>
              </a:p>
            </p:txBody>
          </p:sp>
        </mc:Choice>
        <mc:Fallback xmlns="">
          <p:sp>
            <p:nvSpPr>
              <p:cNvPr id="20" name="TextBox 35">
                <a:extLst>
                  <a:ext uri="{FF2B5EF4-FFF2-40B4-BE49-F238E27FC236}">
                    <a16:creationId xmlns:a16="http://schemas.microsoft.com/office/drawing/2014/main" id="{08117298-957D-AFA4-9462-C71CF9668492}"/>
                  </a:ext>
                </a:extLst>
              </p:cNvPr>
              <p:cNvSpPr txBox="1">
                <a:spLocks noRot="1" noChangeAspect="1" noMove="1" noResize="1" noEditPoints="1" noAdjustHandles="1" noChangeArrowheads="1" noChangeShapeType="1" noTextEdit="1"/>
              </p:cNvSpPr>
              <p:nvPr/>
            </p:nvSpPr>
            <p:spPr>
              <a:xfrm>
                <a:off x="2818621" y="1000701"/>
                <a:ext cx="2093595" cy="369332"/>
              </a:xfrm>
              <a:prstGeom prst="rect">
                <a:avLst/>
              </a:prstGeom>
              <a:blipFill>
                <a:blip r:embed="rId7"/>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19">
                <a:extLst>
                  <a:ext uri="{FF2B5EF4-FFF2-40B4-BE49-F238E27FC236}">
                    <a16:creationId xmlns:a16="http://schemas.microsoft.com/office/drawing/2014/main" id="{4C07B7C9-B649-54B3-BC49-B52F3AE388C9}"/>
                  </a:ext>
                </a:extLst>
              </p:cNvPr>
              <p:cNvSpPr txBox="1"/>
              <p:nvPr/>
            </p:nvSpPr>
            <p:spPr>
              <a:xfrm>
                <a:off x="2838697" y="1263777"/>
                <a:ext cx="2748623" cy="396391"/>
              </a:xfrm>
              <a:prstGeom prst="rect">
                <a:avLst/>
              </a:prstGeom>
              <a:noFill/>
            </p:spPr>
            <p:txBody>
              <a:bodyPr wrap="square" rtlCol="0">
                <a:spAutoFit/>
              </a:bodyPr>
              <a:lstStyle/>
              <a:p>
                <a14:m>
                  <m:oMath xmlns:m="http://schemas.openxmlformats.org/officeDocument/2006/math">
                    <m:sSub>
                      <m:sSubPr>
                        <m:ctrlPr>
                          <a:rPr lang="it-IT" i="1">
                            <a:latin typeface="Cambria Math" panose="02040503050406030204" pitchFamily="18" charset="0"/>
                          </a:rPr>
                        </m:ctrlPr>
                      </m:sSubPr>
                      <m:e>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1</m:t>
                            </m:r>
                          </m:sub>
                        </m:sSub>
                      </m:e>
                      <m:sub>
                        <m:r>
                          <a:rPr lang="it-IT" i="1">
                            <a:latin typeface="Cambria Math" panose="02040503050406030204" pitchFamily="18" charset="0"/>
                          </a:rPr>
                          <m:t>𝑚𝑒𝑎𝑛</m:t>
                        </m:r>
                      </m:sub>
                    </m:sSub>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1.0±0.1</m:t>
                        </m:r>
                      </m:e>
                    </m:d>
                    <m:r>
                      <a:rPr lang="it-IT" i="1">
                        <a:latin typeface="Cambria Math" panose="02040503050406030204" pitchFamily="18" charset="0"/>
                      </a:rPr>
                      <m:t> </m:t>
                    </m:r>
                    <m:r>
                      <a:rPr lang="it-IT" i="1">
                        <a:latin typeface="Cambria Math" panose="02040503050406030204" pitchFamily="18" charset="0"/>
                      </a:rPr>
                      <m:t>𝑝𝑠</m:t>
                    </m:r>
                  </m:oMath>
                </a14:m>
                <a:r>
                  <a:rPr lang="en-GB" dirty="0"/>
                  <a:t> </a:t>
                </a:r>
              </a:p>
            </p:txBody>
          </p:sp>
        </mc:Choice>
        <mc:Fallback xmlns="">
          <p:sp>
            <p:nvSpPr>
              <p:cNvPr id="21" name="TextBox 19">
                <a:extLst>
                  <a:ext uri="{FF2B5EF4-FFF2-40B4-BE49-F238E27FC236}">
                    <a16:creationId xmlns:a16="http://schemas.microsoft.com/office/drawing/2014/main" id="{4C07B7C9-B649-54B3-BC49-B52F3AE388C9}"/>
                  </a:ext>
                </a:extLst>
              </p:cNvPr>
              <p:cNvSpPr txBox="1">
                <a:spLocks noRot="1" noChangeAspect="1" noMove="1" noResize="1" noEditPoints="1" noAdjustHandles="1" noChangeArrowheads="1" noChangeShapeType="1" noTextEdit="1"/>
              </p:cNvSpPr>
              <p:nvPr/>
            </p:nvSpPr>
            <p:spPr>
              <a:xfrm>
                <a:off x="2838697" y="1263777"/>
                <a:ext cx="2748623" cy="396391"/>
              </a:xfrm>
              <a:prstGeom prst="rect">
                <a:avLst/>
              </a:prstGeom>
              <a:blipFill>
                <a:blip r:embed="rId8"/>
                <a:stretch>
                  <a:fillRect b="-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5ABB961-6134-D58B-B4A8-68A79EEFDE77}"/>
                  </a:ext>
                </a:extLst>
              </p:cNvPr>
              <p:cNvSpPr txBox="1"/>
              <p:nvPr/>
            </p:nvSpPr>
            <p:spPr>
              <a:xfrm>
                <a:off x="2689502" y="4391183"/>
                <a:ext cx="1968039" cy="567143"/>
              </a:xfrm>
              <a:prstGeom prst="rect">
                <a:avLst/>
              </a:prstGeom>
              <a:noFill/>
              <a:ln w="28575">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𝑚</m:t>
                          </m:r>
                        </m:e>
                        <m:sub>
                          <m:r>
                            <a:rPr lang="it-IT" i="1">
                              <a:latin typeface="Cambria Math" panose="02040503050406030204" pitchFamily="18" charset="0"/>
                            </a:rPr>
                            <m:t>1</m:t>
                          </m:r>
                        </m:sub>
                      </m:sSub>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10±1</m:t>
                          </m:r>
                        </m:e>
                      </m:d>
                      <m:f>
                        <m:fPr>
                          <m:ctrlPr>
                            <a:rPr lang="it-IT" i="1">
                              <a:latin typeface="Cambria Math" panose="02040503050406030204" pitchFamily="18" charset="0"/>
                            </a:rPr>
                          </m:ctrlPr>
                        </m:fPr>
                        <m:num>
                          <m:r>
                            <a:rPr lang="it-IT" i="1">
                              <a:latin typeface="Cambria Math" panose="02040503050406030204" pitchFamily="18" charset="0"/>
                            </a:rPr>
                            <m:t>𝐾𝑒𝑉</m:t>
                          </m:r>
                        </m:num>
                        <m:den>
                          <m:r>
                            <a:rPr lang="it-IT" i="1">
                              <a:latin typeface="Cambria Math" panose="02040503050406030204" pitchFamily="18" charset="0"/>
                            </a:rPr>
                            <m:t>𝑓𝑠</m:t>
                          </m:r>
                        </m:den>
                      </m:f>
                    </m:oMath>
                  </m:oMathPara>
                </a14:m>
                <a:endParaRPr lang="en-GB" dirty="0"/>
              </a:p>
            </p:txBody>
          </p:sp>
        </mc:Choice>
        <mc:Fallback xmlns="">
          <p:sp>
            <p:nvSpPr>
              <p:cNvPr id="22" name="TextBox 21">
                <a:extLst>
                  <a:ext uri="{FF2B5EF4-FFF2-40B4-BE49-F238E27FC236}">
                    <a16:creationId xmlns:a16="http://schemas.microsoft.com/office/drawing/2014/main" id="{55ABB961-6134-D58B-B4A8-68A79EEFDE77}"/>
                  </a:ext>
                </a:extLst>
              </p:cNvPr>
              <p:cNvSpPr txBox="1">
                <a:spLocks noRot="1" noChangeAspect="1" noMove="1" noResize="1" noEditPoints="1" noAdjustHandles="1" noChangeArrowheads="1" noChangeShapeType="1" noTextEdit="1"/>
              </p:cNvSpPr>
              <p:nvPr/>
            </p:nvSpPr>
            <p:spPr>
              <a:xfrm>
                <a:off x="2689502" y="4391183"/>
                <a:ext cx="1968039" cy="567143"/>
              </a:xfrm>
              <a:prstGeom prst="rect">
                <a:avLst/>
              </a:prstGeom>
              <a:blipFill>
                <a:blip r:embed="rId9"/>
                <a:stretch>
                  <a:fillRect/>
                </a:stretch>
              </a:blipFill>
              <a:ln w="28575">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9">
                <a:extLst>
                  <a:ext uri="{FF2B5EF4-FFF2-40B4-BE49-F238E27FC236}">
                    <a16:creationId xmlns:a16="http://schemas.microsoft.com/office/drawing/2014/main" id="{3D9475D9-93FF-EF79-CC1B-6A0D1047247E}"/>
                  </a:ext>
                </a:extLst>
              </p:cNvPr>
              <p:cNvSpPr txBox="1"/>
              <p:nvPr/>
            </p:nvSpPr>
            <p:spPr>
              <a:xfrm>
                <a:off x="7304717" y="4364557"/>
                <a:ext cx="2197781" cy="567143"/>
              </a:xfrm>
              <a:prstGeom prst="rect">
                <a:avLst/>
              </a:prstGeom>
              <a:noFill/>
              <a:ln w="28575">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𝑚</m:t>
                          </m:r>
                        </m:e>
                        <m:sub>
                          <m:r>
                            <a:rPr lang="it-IT" i="1">
                              <a:latin typeface="Cambria Math" panose="02040503050406030204" pitchFamily="18" charset="0"/>
                            </a:rPr>
                            <m:t>2</m:t>
                          </m:r>
                        </m:sub>
                      </m:sSub>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8.2±0.6</m:t>
                          </m:r>
                        </m:e>
                      </m:d>
                      <m:f>
                        <m:fPr>
                          <m:ctrlPr>
                            <a:rPr lang="it-IT" i="1">
                              <a:latin typeface="Cambria Math" panose="02040503050406030204" pitchFamily="18" charset="0"/>
                            </a:rPr>
                          </m:ctrlPr>
                        </m:fPr>
                        <m:num>
                          <m:r>
                            <a:rPr lang="it-IT" i="1">
                              <a:latin typeface="Cambria Math" panose="02040503050406030204" pitchFamily="18" charset="0"/>
                            </a:rPr>
                            <m:t>𝐾𝑒𝑉</m:t>
                          </m:r>
                        </m:num>
                        <m:den>
                          <m:r>
                            <a:rPr lang="it-IT" i="1">
                              <a:latin typeface="Cambria Math" panose="02040503050406030204" pitchFamily="18" charset="0"/>
                            </a:rPr>
                            <m:t>𝑓𝑠</m:t>
                          </m:r>
                        </m:den>
                      </m:f>
                    </m:oMath>
                  </m:oMathPara>
                </a14:m>
                <a:endParaRPr lang="en-GB" dirty="0"/>
              </a:p>
            </p:txBody>
          </p:sp>
        </mc:Choice>
        <mc:Fallback xmlns="">
          <p:sp>
            <p:nvSpPr>
              <p:cNvPr id="23" name="TextBox 29">
                <a:extLst>
                  <a:ext uri="{FF2B5EF4-FFF2-40B4-BE49-F238E27FC236}">
                    <a16:creationId xmlns:a16="http://schemas.microsoft.com/office/drawing/2014/main" id="{3D9475D9-93FF-EF79-CC1B-6A0D1047247E}"/>
                  </a:ext>
                </a:extLst>
              </p:cNvPr>
              <p:cNvSpPr txBox="1">
                <a:spLocks noRot="1" noChangeAspect="1" noMove="1" noResize="1" noEditPoints="1" noAdjustHandles="1" noChangeArrowheads="1" noChangeShapeType="1" noTextEdit="1"/>
              </p:cNvSpPr>
              <p:nvPr/>
            </p:nvSpPr>
            <p:spPr>
              <a:xfrm>
                <a:off x="7304717" y="4364557"/>
                <a:ext cx="2197781" cy="567143"/>
              </a:xfrm>
              <a:prstGeom prst="rect">
                <a:avLst/>
              </a:prstGeom>
              <a:blipFill>
                <a:blip r:embed="rId10"/>
                <a:stretch>
                  <a:fillRect/>
                </a:stretch>
              </a:blipFill>
              <a:ln w="28575">
                <a:solidFill>
                  <a:srgbClr val="C00000"/>
                </a:solidFill>
              </a:ln>
            </p:spPr>
            <p:txBody>
              <a:bodyPr/>
              <a:lstStyle/>
              <a:p>
                <a:r>
                  <a:rPr lang="en-GB">
                    <a:noFill/>
                  </a:rPr>
                  <a:t> </a:t>
                </a:r>
              </a:p>
            </p:txBody>
          </p:sp>
        </mc:Fallback>
      </mc:AlternateContent>
    </p:spTree>
    <p:extLst>
      <p:ext uri="{BB962C8B-B14F-4D97-AF65-F5344CB8AC3E}">
        <p14:creationId xmlns:p14="http://schemas.microsoft.com/office/powerpoint/2010/main" val="323770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90870-2FF7-3466-E192-C27EDAC68176}"/>
              </a:ext>
            </a:extLst>
          </p:cNvPr>
          <p:cNvSpPr>
            <a:spLocks noGrp="1"/>
          </p:cNvSpPr>
          <p:nvPr>
            <p:ph type="title"/>
          </p:nvPr>
        </p:nvSpPr>
        <p:spPr/>
        <p:txBody>
          <a:bodyPr/>
          <a:lstStyle/>
          <a:p>
            <a:r>
              <a:rPr lang="it-IT" dirty="0"/>
              <a:t>SART </a:t>
            </a:r>
            <a:r>
              <a:rPr lang="it-IT" dirty="0" err="1"/>
              <a:t>tomographic</a:t>
            </a:r>
            <a:r>
              <a:rPr lang="it-IT" dirty="0"/>
              <a:t> </a:t>
            </a:r>
            <a:r>
              <a:rPr lang="it-IT" dirty="0" err="1"/>
              <a:t>algorithm</a:t>
            </a:r>
            <a:endParaRPr lang="en-GB" dirty="0"/>
          </a:p>
        </p:txBody>
      </p:sp>
      <p:sp>
        <p:nvSpPr>
          <p:cNvPr id="4" name="CasellaDiTesto 3">
            <a:extLst>
              <a:ext uri="{FF2B5EF4-FFF2-40B4-BE49-F238E27FC236}">
                <a16:creationId xmlns:a16="http://schemas.microsoft.com/office/drawing/2014/main" id="{3B956741-B99E-0027-8930-7B351BBAA983}"/>
              </a:ext>
            </a:extLst>
          </p:cNvPr>
          <p:cNvSpPr txBox="1"/>
          <p:nvPr/>
        </p:nvSpPr>
        <p:spPr>
          <a:xfrm>
            <a:off x="187574" y="1043991"/>
            <a:ext cx="9830632" cy="400110"/>
          </a:xfrm>
          <a:prstGeom prst="rect">
            <a:avLst/>
          </a:prstGeom>
          <a:noFill/>
        </p:spPr>
        <p:txBody>
          <a:bodyPr wrap="square">
            <a:spAutoFit/>
          </a:bodyPr>
          <a:lstStyle/>
          <a:p>
            <a:pPr marL="285750" indent="-285750">
              <a:buFont typeface="Wingdings" panose="05000000000000000000" pitchFamily="2" charset="2"/>
              <a:buChar char="Ø"/>
            </a:pPr>
            <a:r>
              <a:rPr lang="en-GB" sz="2000" b="1" dirty="0">
                <a:solidFill>
                  <a:srgbClr val="0070C0"/>
                </a:solidFill>
              </a:rPr>
              <a:t>SART (Simultaneous algebraic reconstruction technique) TOMOGRAPHIC ALGORITHM</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25F9B3D3-CE6E-5AE2-2A09-3B6347003215}"/>
                  </a:ext>
                </a:extLst>
              </p:cNvPr>
              <p:cNvSpPr txBox="1"/>
              <p:nvPr/>
            </p:nvSpPr>
            <p:spPr>
              <a:xfrm>
                <a:off x="1662506" y="1954246"/>
                <a:ext cx="8663406" cy="2012154"/>
              </a:xfrm>
              <a:prstGeom prst="rect">
                <a:avLst/>
              </a:prstGeom>
              <a:noFill/>
            </p:spPr>
            <p:txBody>
              <a:bodyPr wrap="square" lIns="0" tIns="0" rIns="0" bIns="0" rtlCol="0">
                <a:spAutoFit/>
              </a:bodyPr>
              <a:lstStyle/>
              <a:p>
                <a:pPr marL="342900" indent="-342900">
                  <a:buAutoNum type="arabicPeriod"/>
                </a:pPr>
                <a:r>
                  <a:rPr lang="it-IT" sz="2000" dirty="0" err="1"/>
                  <a:t>Sinogram</a:t>
                </a:r>
                <a:r>
                  <a:rPr lang="it-IT" sz="2000" dirty="0"/>
                  <a:t>: set of 1S  </a:t>
                </a:r>
                <a:r>
                  <a:rPr lang="it-IT" sz="2000" dirty="0" err="1"/>
                  <a:t>projections</a:t>
                </a:r>
                <a:r>
                  <a:rPr lang="it-IT" sz="2000" dirty="0"/>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𝐷</m:t>
                        </m:r>
                      </m:e>
                      <m:sub>
                        <m:r>
                          <a:rPr lang="it-IT" sz="2000" i="1">
                            <a:latin typeface="Cambria Math" panose="02040503050406030204" pitchFamily="18" charset="0"/>
                          </a:rPr>
                          <m:t>𝑗</m:t>
                        </m:r>
                      </m:sub>
                    </m:sSub>
                  </m:oMath>
                </a14:m>
                <a:r>
                  <a:rPr lang="en-GB" sz="2000" dirty="0"/>
                  <a:t> (called ray) in input to the algorithm</a:t>
                </a:r>
              </a:p>
              <a:p>
                <a:pPr marL="342900" indent="-342900">
                  <a:buAutoNum type="arabicPeriod"/>
                </a:pPr>
                <a:endParaRPr lang="en-GB" sz="2000" dirty="0"/>
              </a:p>
              <a:p>
                <a:pPr marL="342900" indent="-342900">
                  <a:buFontTx/>
                  <a:buAutoNum type="arabicPeriod"/>
                </a:pPr>
                <a:r>
                  <a:rPr lang="it-IT" sz="2000" dirty="0" err="1"/>
                  <a:t>Initial</a:t>
                </a:r>
                <a:r>
                  <a:rPr lang="it-IT" sz="2000" dirty="0"/>
                  <a:t> guess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0</m:t>
                        </m:r>
                      </m:sub>
                    </m:sSub>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r>
                          <a:rPr lang="it-IT" sz="2000" i="1">
                            <a:latin typeface="Cambria Math" panose="02040503050406030204" pitchFamily="18" charset="0"/>
                          </a:rPr>
                          <m:t>𝑦</m:t>
                        </m:r>
                      </m:e>
                    </m:d>
                  </m:oMath>
                </a14:m>
                <a:r>
                  <a:rPr lang="en-GB" sz="2000" dirty="0"/>
                  <a:t> to calculate the projection </a:t>
                </a:r>
                <a14:m>
                  <m:oMath xmlns:m="http://schemas.openxmlformats.org/officeDocument/2006/math">
                    <m:sSub>
                      <m:sSubPr>
                        <m:ctrlPr>
                          <a:rPr lang="it-IT" sz="2000" i="1">
                            <a:latin typeface="Cambria Math" panose="02040503050406030204" pitchFamily="18" charset="0"/>
                          </a:rPr>
                        </m:ctrlPr>
                      </m:sSubPr>
                      <m:e>
                        <m:sSub>
                          <m:sSubPr>
                            <m:ctrlPr>
                              <a:rPr lang="it-IT" sz="2000" i="1">
                                <a:latin typeface="Cambria Math" panose="02040503050406030204" pitchFamily="18" charset="0"/>
                              </a:rPr>
                            </m:ctrlPr>
                          </m:sSubPr>
                          <m:e>
                            <m:r>
                              <m:rPr>
                                <m:sty m:val="p"/>
                              </m:rPr>
                              <a:rPr lang="it-IT" sz="2000">
                                <a:latin typeface="Cambria Math" panose="02040503050406030204" pitchFamily="18" charset="0"/>
                              </a:rPr>
                              <m:t>D</m:t>
                            </m:r>
                          </m:e>
                          <m:sub>
                            <m:r>
                              <a:rPr lang="it-IT" sz="2000">
                                <a:latin typeface="Cambria Math" panose="02040503050406030204" pitchFamily="18" charset="0"/>
                              </a:rPr>
                              <m:t>0</m:t>
                            </m:r>
                          </m:sub>
                        </m:sSub>
                      </m:e>
                      <m:sub>
                        <m:r>
                          <m:rPr>
                            <m:sty m:val="p"/>
                          </m:rPr>
                          <a:rPr lang="it-IT" sz="2000">
                            <a:latin typeface="Cambria Math" panose="02040503050406030204" pitchFamily="18" charset="0"/>
                          </a:rPr>
                          <m:t>j</m:t>
                        </m:r>
                      </m:sub>
                    </m:sSub>
                    <m:r>
                      <a:rPr lang="it-IT" sz="200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𝑅</m:t>
                        </m:r>
                      </m:e>
                      <m:sub>
                        <m:r>
                          <a:rPr lang="it-IT" sz="2000" i="1">
                            <a:latin typeface="Cambria Math" panose="02040503050406030204" pitchFamily="18" charset="0"/>
                          </a:rPr>
                          <m:t>𝑗</m:t>
                        </m:r>
                      </m:sub>
                    </m:sSub>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0</m:t>
                        </m:r>
                      </m:sub>
                    </m:sSub>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r>
                          <a:rPr lang="it-IT" sz="2000" i="1">
                            <a:latin typeface="Cambria Math" panose="02040503050406030204" pitchFamily="18" charset="0"/>
                          </a:rPr>
                          <m:t>𝑦</m:t>
                        </m:r>
                      </m:e>
                    </m:d>
                  </m:oMath>
                </a14:m>
                <a:endParaRPr lang="en-GB" sz="2000" dirty="0"/>
              </a:p>
              <a:p>
                <a:pPr marL="342900" indent="-342900">
                  <a:buFontTx/>
                  <a:buAutoNum type="arabicPeriod"/>
                </a:pPr>
                <a:endParaRPr lang="en-GB" sz="2000" dirty="0"/>
              </a:p>
              <a:p>
                <a:pPr marL="342900" indent="-342900">
                  <a:buFontTx/>
                  <a:buAutoNum type="arabicPeriod"/>
                </a:pPr>
                <a:r>
                  <a:rPr lang="it-IT" sz="2000" dirty="0"/>
                  <a:t>Calculated the projection </a:t>
                </a:r>
                <a14:m>
                  <m:oMath xmlns:m="http://schemas.openxmlformats.org/officeDocument/2006/math">
                    <m:sSub>
                      <m:sSubPr>
                        <m:ctrlPr>
                          <a:rPr lang="it-IT" sz="2000" i="1">
                            <a:latin typeface="Cambria Math" panose="02040503050406030204" pitchFamily="18" charset="0"/>
                          </a:rPr>
                        </m:ctrlPr>
                      </m:sSubPr>
                      <m:e>
                        <m:sSub>
                          <m:sSubPr>
                            <m:ctrlPr>
                              <a:rPr lang="it-IT" sz="2000" i="1">
                                <a:latin typeface="Cambria Math" panose="02040503050406030204" pitchFamily="18" charset="0"/>
                              </a:rPr>
                            </m:ctrlPr>
                          </m:sSubPr>
                          <m:e>
                            <m:r>
                              <m:rPr>
                                <m:sty m:val="p"/>
                              </m:rPr>
                              <a:rPr lang="it-IT" sz="2000">
                                <a:latin typeface="Cambria Math" panose="02040503050406030204" pitchFamily="18" charset="0"/>
                              </a:rPr>
                              <m:t>D</m:t>
                            </m:r>
                          </m:e>
                          <m:sub>
                            <m:r>
                              <a:rPr lang="it-IT" sz="2000">
                                <a:latin typeface="Cambria Math" panose="02040503050406030204" pitchFamily="18" charset="0"/>
                              </a:rPr>
                              <m:t>0</m:t>
                            </m:r>
                          </m:sub>
                        </m:sSub>
                      </m:e>
                      <m:sub>
                        <m:r>
                          <m:rPr>
                            <m:sty m:val="p"/>
                          </m:rPr>
                          <a:rPr lang="it-IT" sz="2000">
                            <a:latin typeface="Cambria Math" panose="02040503050406030204" pitchFamily="18" charset="0"/>
                          </a:rPr>
                          <m:t>j</m:t>
                        </m:r>
                      </m:sub>
                    </m:sSub>
                  </m:oMath>
                </a14:m>
                <a:r>
                  <a:rPr lang="en-GB" sz="2000" dirty="0"/>
                  <a:t> we define the difference between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𝐷</m:t>
                        </m:r>
                      </m:e>
                      <m:sub>
                        <m:r>
                          <a:rPr lang="it-IT" sz="2000" i="1">
                            <a:latin typeface="Cambria Math" panose="02040503050406030204" pitchFamily="18" charset="0"/>
                          </a:rPr>
                          <m:t>𝑗</m:t>
                        </m:r>
                      </m:sub>
                    </m:sSub>
                  </m:oMath>
                </a14:m>
                <a:r>
                  <a:rPr lang="en-GB" sz="2000" dirty="0"/>
                  <a:t> and </a:t>
                </a:r>
                <a14:m>
                  <m:oMath xmlns:m="http://schemas.openxmlformats.org/officeDocument/2006/math">
                    <m:sSub>
                      <m:sSubPr>
                        <m:ctrlPr>
                          <a:rPr lang="it-IT" sz="2000" i="1">
                            <a:latin typeface="Cambria Math" panose="02040503050406030204" pitchFamily="18" charset="0"/>
                          </a:rPr>
                        </m:ctrlPr>
                      </m:sSubPr>
                      <m:e>
                        <m:sSub>
                          <m:sSubPr>
                            <m:ctrlPr>
                              <a:rPr lang="it-IT" sz="2000" i="1">
                                <a:latin typeface="Cambria Math" panose="02040503050406030204" pitchFamily="18" charset="0"/>
                              </a:rPr>
                            </m:ctrlPr>
                          </m:sSubPr>
                          <m:e>
                            <m:r>
                              <a:rPr lang="it-IT" sz="2000" i="1">
                                <a:latin typeface="Cambria Math" panose="02040503050406030204" pitchFamily="18" charset="0"/>
                              </a:rPr>
                              <m:t>𝐷</m:t>
                            </m:r>
                          </m:e>
                          <m:sub>
                            <m:r>
                              <a:rPr lang="it-IT" sz="2000" i="1">
                                <a:latin typeface="Cambria Math" panose="02040503050406030204" pitchFamily="18" charset="0"/>
                              </a:rPr>
                              <m:t>0</m:t>
                            </m:r>
                          </m:sub>
                        </m:sSub>
                      </m:e>
                      <m:sub>
                        <m:r>
                          <a:rPr lang="it-IT" sz="2000" i="1">
                            <a:latin typeface="Cambria Math" panose="02040503050406030204" pitchFamily="18" charset="0"/>
                          </a:rPr>
                          <m:t>𝑗</m:t>
                        </m:r>
                      </m:sub>
                    </m:sSub>
                  </m:oMath>
                </a14:m>
                <a:r>
                  <a:rPr lang="en-GB" sz="2000" dirty="0"/>
                  <a:t> and update the initial guess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𝐼</m:t>
                        </m:r>
                      </m:e>
                      <m:sub>
                        <m:r>
                          <a:rPr lang="it-IT" sz="2000" i="1">
                            <a:latin typeface="Cambria Math" panose="02040503050406030204" pitchFamily="18" charset="0"/>
                          </a:rPr>
                          <m:t>0</m:t>
                        </m:r>
                      </m:sub>
                    </m:sSub>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r>
                          <a:rPr lang="it-IT" sz="2000" i="1">
                            <a:latin typeface="Cambria Math" panose="02040503050406030204" pitchFamily="18" charset="0"/>
                          </a:rPr>
                          <m:t>𝑦</m:t>
                        </m:r>
                      </m:e>
                    </m:d>
                  </m:oMath>
                </a14:m>
                <a:r>
                  <a:rPr lang="en-GB" sz="2000" dirty="0"/>
                  <a:t> to reduce the difference at each iteration</a:t>
                </a:r>
              </a:p>
            </p:txBody>
          </p:sp>
        </mc:Choice>
        <mc:Fallback xmlns="">
          <p:sp>
            <p:nvSpPr>
              <p:cNvPr id="6" name="CasellaDiTesto 5">
                <a:extLst>
                  <a:ext uri="{FF2B5EF4-FFF2-40B4-BE49-F238E27FC236}">
                    <a16:creationId xmlns:a16="http://schemas.microsoft.com/office/drawing/2014/main" id="{25F9B3D3-CE6E-5AE2-2A09-3B6347003215}"/>
                  </a:ext>
                </a:extLst>
              </p:cNvPr>
              <p:cNvSpPr txBox="1">
                <a:spLocks noRot="1" noChangeAspect="1" noMove="1" noResize="1" noEditPoints="1" noAdjustHandles="1" noChangeArrowheads="1" noChangeShapeType="1" noTextEdit="1"/>
              </p:cNvSpPr>
              <p:nvPr/>
            </p:nvSpPr>
            <p:spPr>
              <a:xfrm>
                <a:off x="1662506" y="1954246"/>
                <a:ext cx="8663406" cy="2012154"/>
              </a:xfrm>
              <a:prstGeom prst="rect">
                <a:avLst/>
              </a:prstGeom>
              <a:blipFill>
                <a:blip r:embed="rId2"/>
                <a:stretch>
                  <a:fillRect l="-1830" t="-4242" r="-915" b="-6667"/>
                </a:stretch>
              </a:blipFill>
            </p:spPr>
            <p:txBody>
              <a:bodyPr/>
              <a:lstStyle/>
              <a:p>
                <a:r>
                  <a:rPr lang="en-GB">
                    <a:noFill/>
                  </a:rPr>
                  <a:t> </a:t>
                </a:r>
              </a:p>
            </p:txBody>
          </p:sp>
        </mc:Fallback>
      </mc:AlternateContent>
      <p:sp>
        <p:nvSpPr>
          <p:cNvPr id="9" name="CasellaDiTesto 8">
            <a:extLst>
              <a:ext uri="{FF2B5EF4-FFF2-40B4-BE49-F238E27FC236}">
                <a16:creationId xmlns:a16="http://schemas.microsoft.com/office/drawing/2014/main" id="{511AF8C1-FA9B-64AD-4F82-1546FE894CFE}"/>
              </a:ext>
            </a:extLst>
          </p:cNvPr>
          <p:cNvSpPr txBox="1"/>
          <p:nvPr/>
        </p:nvSpPr>
        <p:spPr>
          <a:xfrm>
            <a:off x="1662506" y="4844154"/>
            <a:ext cx="7467647" cy="153888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it-IT" sz="2000" dirty="0" err="1"/>
              <a:t>It</a:t>
            </a:r>
            <a:r>
              <a:rPr lang="it-IT" sz="2000" dirty="0"/>
              <a:t> </a:t>
            </a:r>
            <a:r>
              <a:rPr lang="it-IT" sz="2000" dirty="0" err="1"/>
              <a:t>is</a:t>
            </a:r>
            <a:r>
              <a:rPr lang="it-IT" sz="2000" dirty="0"/>
              <a:t> </a:t>
            </a:r>
            <a:r>
              <a:rPr lang="it-IT" sz="2000" dirty="0" err="1"/>
              <a:t>simultaneous</a:t>
            </a:r>
            <a:r>
              <a:rPr lang="it-IT" sz="2000" dirty="0"/>
              <a:t> </a:t>
            </a:r>
            <a:r>
              <a:rPr lang="it-IT" sz="2000" dirty="0" err="1"/>
              <a:t>because</a:t>
            </a:r>
            <a:r>
              <a:rPr lang="it-IT" sz="2000" dirty="0"/>
              <a:t> </a:t>
            </a:r>
            <a:r>
              <a:rPr lang="it-IT" sz="2000" dirty="0" err="1"/>
              <a:t>it</a:t>
            </a:r>
            <a:r>
              <a:rPr lang="it-IT" sz="2000" dirty="0"/>
              <a:t> updates </a:t>
            </a:r>
            <a:r>
              <a:rPr lang="it-IT" sz="2000" dirty="0" err="1"/>
              <a:t>all</a:t>
            </a:r>
            <a:r>
              <a:rPr lang="it-IT" sz="2000" dirty="0"/>
              <a:t> pixels </a:t>
            </a:r>
            <a:r>
              <a:rPr lang="it-IT" sz="2000" dirty="0" err="1"/>
              <a:t>at</a:t>
            </a:r>
            <a:r>
              <a:rPr lang="it-IT" sz="2000" dirty="0"/>
              <a:t> the </a:t>
            </a:r>
            <a:r>
              <a:rPr lang="it-IT" sz="2000" dirty="0" err="1"/>
              <a:t>same</a:t>
            </a:r>
            <a:r>
              <a:rPr lang="it-IT" sz="2000" dirty="0"/>
              <a:t> time</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More accurate and </a:t>
            </a:r>
            <a:r>
              <a:rPr lang="it-IT" sz="2000" dirty="0" err="1"/>
              <a:t>robust</a:t>
            </a:r>
            <a:r>
              <a:rPr lang="it-IT" sz="2000" dirty="0"/>
              <a:t> </a:t>
            </a:r>
            <a:r>
              <a:rPr lang="it-IT" sz="2000" dirty="0" err="1"/>
              <a:t>than</a:t>
            </a:r>
            <a:r>
              <a:rPr lang="it-IT" sz="2000" dirty="0"/>
              <a:t> </a:t>
            </a:r>
            <a:r>
              <a:rPr lang="it-IT" sz="2000" dirty="0" err="1"/>
              <a:t>other</a:t>
            </a:r>
            <a:r>
              <a:rPr lang="it-IT" sz="2000" dirty="0"/>
              <a:t> </a:t>
            </a:r>
            <a:r>
              <a:rPr lang="it-IT" sz="2000" dirty="0" err="1"/>
              <a:t>similar</a:t>
            </a:r>
            <a:r>
              <a:rPr lang="it-IT" sz="2000" dirty="0"/>
              <a:t> </a:t>
            </a:r>
            <a:r>
              <a:rPr lang="it-IT" sz="2000" dirty="0" err="1"/>
              <a:t>algorithms</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it-IT" sz="2000" dirty="0"/>
              <a:t>Good </a:t>
            </a:r>
            <a:r>
              <a:rPr lang="it-IT" sz="2000" dirty="0" err="1"/>
              <a:t>reconstruction</a:t>
            </a:r>
            <a:r>
              <a:rPr lang="it-IT" sz="2000" dirty="0"/>
              <a:t> with </a:t>
            </a:r>
            <a:r>
              <a:rPr lang="it-IT" sz="2000" dirty="0" err="1"/>
              <a:t>few</a:t>
            </a:r>
            <a:r>
              <a:rPr lang="it-IT" sz="2000" dirty="0"/>
              <a:t> </a:t>
            </a:r>
            <a:r>
              <a:rPr lang="it-IT" sz="2000" dirty="0" err="1"/>
              <a:t>projection</a:t>
            </a:r>
            <a:r>
              <a:rPr lang="it-IT" sz="2000" dirty="0"/>
              <a:t> </a:t>
            </a:r>
            <a:r>
              <a:rPr lang="it-IT" sz="2000" dirty="0" err="1"/>
              <a:t>angles</a:t>
            </a:r>
            <a:endParaRPr lang="en-GB" sz="2000" dirty="0"/>
          </a:p>
        </p:txBody>
      </p:sp>
      <p:sp>
        <p:nvSpPr>
          <p:cNvPr id="10" name="CasellaDiTesto 9">
            <a:extLst>
              <a:ext uri="{FF2B5EF4-FFF2-40B4-BE49-F238E27FC236}">
                <a16:creationId xmlns:a16="http://schemas.microsoft.com/office/drawing/2014/main" id="{64751B4D-697F-A148-6AAC-D97379AE4F4B}"/>
              </a:ext>
            </a:extLst>
          </p:cNvPr>
          <p:cNvSpPr txBox="1"/>
          <p:nvPr/>
        </p:nvSpPr>
        <p:spPr>
          <a:xfrm>
            <a:off x="1181969" y="1459743"/>
            <a:ext cx="2869300" cy="400110"/>
          </a:xfrm>
          <a:prstGeom prst="rect">
            <a:avLst/>
          </a:prstGeom>
          <a:noFill/>
        </p:spPr>
        <p:txBody>
          <a:bodyPr wrap="square" rtlCol="0">
            <a:spAutoFit/>
          </a:bodyPr>
          <a:lstStyle/>
          <a:p>
            <a:r>
              <a:rPr lang="it-IT" sz="2000" b="1" dirty="0"/>
              <a:t>Working </a:t>
            </a:r>
            <a:r>
              <a:rPr lang="it-IT" sz="2000" b="1" dirty="0" err="1"/>
              <a:t>principle</a:t>
            </a:r>
            <a:r>
              <a:rPr lang="it-IT" sz="2000" b="1" dirty="0"/>
              <a:t>:</a:t>
            </a:r>
            <a:endParaRPr lang="en-GB" sz="2000" b="1" dirty="0"/>
          </a:p>
        </p:txBody>
      </p:sp>
      <p:sp>
        <p:nvSpPr>
          <p:cNvPr id="11" name="CasellaDiTesto 10">
            <a:extLst>
              <a:ext uri="{FF2B5EF4-FFF2-40B4-BE49-F238E27FC236}">
                <a16:creationId xmlns:a16="http://schemas.microsoft.com/office/drawing/2014/main" id="{254269D6-6317-CB7F-0D09-73C0E41ED447}"/>
              </a:ext>
            </a:extLst>
          </p:cNvPr>
          <p:cNvSpPr txBox="1"/>
          <p:nvPr/>
        </p:nvSpPr>
        <p:spPr>
          <a:xfrm>
            <a:off x="1181969" y="4276490"/>
            <a:ext cx="1498863" cy="400110"/>
          </a:xfrm>
          <a:prstGeom prst="rect">
            <a:avLst/>
          </a:prstGeom>
          <a:noFill/>
        </p:spPr>
        <p:txBody>
          <a:bodyPr wrap="square" rtlCol="0">
            <a:spAutoFit/>
          </a:bodyPr>
          <a:lstStyle/>
          <a:p>
            <a:r>
              <a:rPr lang="it-IT" sz="2000" b="1" dirty="0" err="1"/>
              <a:t>Advantages</a:t>
            </a:r>
            <a:r>
              <a:rPr lang="it-IT" sz="2000" b="1" dirty="0"/>
              <a:t>:</a:t>
            </a:r>
            <a:endParaRPr lang="en-GB" sz="2000" b="1" dirty="0"/>
          </a:p>
        </p:txBody>
      </p:sp>
    </p:spTree>
    <p:extLst>
      <p:ext uri="{BB962C8B-B14F-4D97-AF65-F5344CB8AC3E}">
        <p14:creationId xmlns:p14="http://schemas.microsoft.com/office/powerpoint/2010/main" val="980633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7FFB3-905C-239C-F8EC-518A7CD9C864}"/>
              </a:ext>
            </a:extLst>
          </p:cNvPr>
          <p:cNvSpPr>
            <a:spLocks noGrp="1"/>
          </p:cNvSpPr>
          <p:nvPr>
            <p:ph type="title"/>
          </p:nvPr>
        </p:nvSpPr>
        <p:spPr/>
        <p:txBody>
          <a:bodyPr/>
          <a:lstStyle/>
          <a:p>
            <a:r>
              <a:rPr lang="it-IT" dirty="0" err="1"/>
              <a:t>Filtered</a:t>
            </a:r>
            <a:r>
              <a:rPr lang="it-IT" dirty="0"/>
              <a:t> Back </a:t>
            </a:r>
            <a:r>
              <a:rPr lang="it-IT" dirty="0" err="1"/>
              <a:t>Projection</a:t>
            </a:r>
            <a:r>
              <a:rPr lang="it-IT" dirty="0"/>
              <a:t> </a:t>
            </a:r>
            <a:r>
              <a:rPr lang="it-IT" dirty="0" err="1"/>
              <a:t>algorithm</a:t>
            </a:r>
            <a:endParaRPr lang="en-GB" dirty="0"/>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FAC7F174-B0FF-4B0E-5CB2-241DD876686A}"/>
                  </a:ext>
                </a:extLst>
              </p:cNvPr>
              <p:cNvSpPr txBox="1"/>
              <p:nvPr/>
            </p:nvSpPr>
            <p:spPr>
              <a:xfrm>
                <a:off x="1152670" y="2101755"/>
                <a:ext cx="9586855" cy="4288290"/>
              </a:xfrm>
              <a:prstGeom prst="rect">
                <a:avLst/>
              </a:prstGeom>
              <a:noFill/>
            </p:spPr>
            <p:txBody>
              <a:bodyPr wrap="none" lIns="0" tIns="0" rIns="0" bIns="0" rtlCol="0">
                <a:spAutoFit/>
              </a:bodyPr>
              <a:lstStyle/>
              <a:p>
                <a:pPr marL="342900" indent="-342900">
                  <a:buFont typeface="+mj-lt"/>
                  <a:buAutoNum type="arabicPeriod"/>
                </a:pPr>
                <a:r>
                  <a:rPr lang="it-IT" sz="2000" dirty="0"/>
                  <a:t>2D </a:t>
                </a:r>
                <a:r>
                  <a:rPr lang="it-IT" sz="2000" dirty="0" err="1"/>
                  <a:t>Projection</a:t>
                </a:r>
                <a:r>
                  <a:rPr lang="it-IT" sz="2000" dirty="0"/>
                  <a:t> of 4D </a:t>
                </a:r>
                <a:r>
                  <a:rPr lang="it-IT" sz="2000" dirty="0" err="1"/>
                  <a:t>distribution</a:t>
                </a:r>
                <a:r>
                  <a:rPr lang="it-IT" sz="2000" dirty="0"/>
                  <a:t> </a:t>
                </a:r>
                <a14:m>
                  <m:oMath xmlns:m="http://schemas.openxmlformats.org/officeDocument/2006/math">
                    <m:r>
                      <a:rPr lang="it-IT" sz="2000" i="1">
                        <a:latin typeface="Cambria Math" panose="02040503050406030204" pitchFamily="18" charset="0"/>
                      </a:rPr>
                      <m:t>𝐼</m:t>
                    </m:r>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r>
                          <a:rPr lang="it-IT" sz="2000" i="1">
                            <a:latin typeface="Cambria Math" panose="02040503050406030204" pitchFamily="18" charset="0"/>
                          </a:rPr>
                          <m:t>𝑦</m:t>
                        </m:r>
                      </m:e>
                    </m:d>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𝑓</m:t>
                        </m:r>
                      </m:e>
                      <m:sub>
                        <m:r>
                          <a:rPr lang="it-IT" sz="2000" i="1">
                            <a:latin typeface="Cambria Math" panose="02040503050406030204" pitchFamily="18" charset="0"/>
                          </a:rPr>
                          <m:t>𝐵</m:t>
                        </m:r>
                      </m:sub>
                    </m:sSub>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sSup>
                          <m:sSupPr>
                            <m:ctrlPr>
                              <a:rPr lang="it-IT" sz="2000" i="1">
                                <a:latin typeface="Cambria Math" panose="02040503050406030204" pitchFamily="18" charset="0"/>
                              </a:rPr>
                            </m:ctrlPr>
                          </m:sSupPr>
                          <m:e>
                            <m:r>
                              <a:rPr lang="it-IT" sz="2000" i="1">
                                <a:latin typeface="Cambria Math" panose="02040503050406030204" pitchFamily="18" charset="0"/>
                              </a:rPr>
                              <m:t>𝑥</m:t>
                            </m:r>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𝑦</m:t>
                        </m:r>
                        <m:r>
                          <a:rPr lang="it-IT" sz="2000" i="1">
                            <a:latin typeface="Cambria Math" panose="02040503050406030204" pitchFamily="18" charset="0"/>
                          </a:rPr>
                          <m:t>,</m:t>
                        </m:r>
                        <m:sSup>
                          <m:sSupPr>
                            <m:ctrlPr>
                              <a:rPr lang="it-IT" sz="2000" i="1">
                                <a:latin typeface="Cambria Math" panose="02040503050406030204" pitchFamily="18" charset="0"/>
                              </a:rPr>
                            </m:ctrlPr>
                          </m:sSupPr>
                          <m:e>
                            <m:r>
                              <a:rPr lang="it-IT" sz="2000" i="1">
                                <a:latin typeface="Cambria Math" panose="02040503050406030204" pitchFamily="18" charset="0"/>
                              </a:rPr>
                              <m:t>𝑦</m:t>
                            </m:r>
                          </m:e>
                          <m:sup>
                            <m:r>
                              <a:rPr lang="it-IT" sz="2000" i="1">
                                <a:latin typeface="Cambria Math" panose="02040503050406030204" pitchFamily="18" charset="0"/>
                              </a:rPr>
                              <m:t>′</m:t>
                            </m:r>
                          </m:sup>
                        </m:sSup>
                      </m:e>
                    </m:d>
                    <m:r>
                      <a:rPr lang="it-IT" sz="2000" i="1">
                        <a:latin typeface="Cambria Math" panose="02040503050406030204" pitchFamily="18" charset="0"/>
                      </a:rPr>
                      <m:t>𝑑</m:t>
                    </m:r>
                    <m:sSup>
                      <m:sSupPr>
                        <m:ctrlPr>
                          <a:rPr lang="it-IT" sz="2000" i="1">
                            <a:latin typeface="Cambria Math" panose="02040503050406030204" pitchFamily="18" charset="0"/>
                          </a:rPr>
                        </m:ctrlPr>
                      </m:sSupPr>
                      <m:e>
                        <m:r>
                          <a:rPr lang="it-IT" sz="2000" i="1">
                            <a:latin typeface="Cambria Math" panose="02040503050406030204" pitchFamily="18" charset="0"/>
                          </a:rPr>
                          <m:t>𝑥</m:t>
                        </m:r>
                      </m:e>
                      <m:sup>
                        <m:r>
                          <a:rPr lang="it-IT" sz="2000" i="1">
                            <a:latin typeface="Cambria Math" panose="02040503050406030204" pitchFamily="18" charset="0"/>
                          </a:rPr>
                          <m:t>′</m:t>
                        </m:r>
                      </m:sup>
                    </m:sSup>
                    <m:r>
                      <a:rPr lang="it-IT" sz="2000" i="1">
                        <a:latin typeface="Cambria Math" panose="02040503050406030204" pitchFamily="18" charset="0"/>
                      </a:rPr>
                      <m:t>𝑑𝑦</m:t>
                    </m:r>
                    <m:r>
                      <a:rPr lang="it-IT" sz="2000" i="1">
                        <a:latin typeface="Cambria Math" panose="02040503050406030204" pitchFamily="18" charset="0"/>
                      </a:rPr>
                      <m:t>′</m:t>
                    </m:r>
                  </m:oMath>
                </a14:m>
                <a:endParaRPr lang="en-GB" sz="2000" dirty="0"/>
              </a:p>
              <a:p>
                <a:pPr marL="342900" indent="-342900">
                  <a:buFont typeface="+mj-lt"/>
                  <a:buAutoNum type="arabicPeriod"/>
                </a:pPr>
                <a:endParaRPr lang="en-GB" sz="2000" dirty="0"/>
              </a:p>
              <a:p>
                <a:pPr marL="342900" indent="-342900">
                  <a:buFont typeface="+mj-lt"/>
                  <a:buAutoNum type="arabicPeriod"/>
                </a:pPr>
                <a14:m>
                  <m:oMath xmlns:m="http://schemas.openxmlformats.org/officeDocument/2006/math">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sSup>
                          <m:sSupPr>
                            <m:ctrlPr>
                              <a:rPr lang="it-IT" sz="2000" i="1">
                                <a:latin typeface="Cambria Math" panose="02040503050406030204" pitchFamily="18" charset="0"/>
                              </a:rPr>
                            </m:ctrlPr>
                          </m:sSupPr>
                          <m:e>
                            <m:r>
                              <a:rPr lang="it-IT" sz="2000" i="1">
                                <a:latin typeface="Cambria Math" panose="02040503050406030204" pitchFamily="18" charset="0"/>
                              </a:rPr>
                              <m:t>𝑥</m:t>
                            </m:r>
                          </m:e>
                          <m:sup>
                            <m:r>
                              <a:rPr lang="it-IT" sz="2000" i="1">
                                <a:latin typeface="Cambria Math" panose="02040503050406030204" pitchFamily="18" charset="0"/>
                              </a:rPr>
                              <m:t>′</m:t>
                            </m:r>
                          </m:sup>
                        </m:sSup>
                      </m:e>
                    </m:d>
                    <m:r>
                      <a:rPr lang="it-IT" sz="2000" i="1">
                        <a:latin typeface="Cambria Math" panose="02040503050406030204" pitchFamily="18" charset="0"/>
                      </a:rPr>
                      <m:t>⇒</m:t>
                    </m:r>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r>
                          <a:rPr lang="it-IT" sz="2000" i="1">
                            <a:latin typeface="Cambria Math" panose="02040503050406030204" pitchFamily="18" charset="0"/>
                          </a:rPr>
                          <m:t>,</m:t>
                        </m:r>
                        <m:sSubSup>
                          <m:sSubSupPr>
                            <m:ctrlPr>
                              <a:rPr lang="it-IT" sz="2000" i="1">
                                <a:latin typeface="Cambria Math" panose="02040503050406030204" pitchFamily="18" charset="0"/>
                              </a:rPr>
                            </m:ctrlPr>
                          </m:sSubSupPr>
                          <m:e>
                            <m:r>
                              <a:rPr lang="it-IT" sz="2000" i="1">
                                <a:latin typeface="Cambria Math" panose="02040503050406030204" pitchFamily="18" charset="0"/>
                              </a:rPr>
                              <m:t>𝑥</m:t>
                            </m:r>
                          </m:e>
                          <m:sub>
                            <m:r>
                              <a:rPr lang="it-IT" sz="2000" i="1">
                                <a:latin typeface="Cambria Math" panose="02040503050406030204" pitchFamily="18" charset="0"/>
                              </a:rPr>
                              <m:t>1</m:t>
                            </m:r>
                          </m:sub>
                          <m:sup>
                            <m:r>
                              <a:rPr lang="it-IT" sz="2000" i="1">
                                <a:latin typeface="Cambria Math" panose="02040503050406030204" pitchFamily="18" charset="0"/>
                              </a:rPr>
                              <m:t>′</m:t>
                            </m:r>
                          </m:sup>
                        </m:sSubSup>
                      </m:e>
                    </m:d>
                  </m:oMath>
                </a14:m>
                <a:r>
                  <a:rPr lang="en-GB" sz="2000" dirty="0"/>
                  <a:t> after a rotation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r>
                      <a:rPr lang="it-IT" sz="2000" i="1">
                        <a:latin typeface="Cambria Math" panose="02040503050406030204" pitchFamily="18" charset="0"/>
                      </a:rPr>
                      <m:t>⇒</m:t>
                    </m:r>
                    <m:r>
                      <a:rPr lang="it-IT" sz="2000" i="1">
                        <a:latin typeface="Cambria Math" panose="02040503050406030204" pitchFamily="18" charset="0"/>
                      </a:rPr>
                      <m:t>𝐼</m:t>
                    </m:r>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r>
                          <a:rPr lang="it-IT" sz="2000" i="1">
                            <a:latin typeface="Cambria Math" panose="02040503050406030204" pitchFamily="18" charset="0"/>
                          </a:rPr>
                          <m:t>,</m:t>
                        </m:r>
                        <m:r>
                          <a:rPr lang="it-IT" sz="2000" i="1">
                            <a:latin typeface="Cambria Math" panose="02040503050406030204" pitchFamily="18" charset="0"/>
                          </a:rPr>
                          <m:t>𝑦</m:t>
                        </m:r>
                      </m:e>
                    </m:d>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𝑃</m:t>
                        </m:r>
                      </m:e>
                      <m:sub>
                        <m:r>
                          <a:rPr lang="it-IT" sz="2000" i="1">
                            <a:latin typeface="Cambria Math" panose="02040503050406030204" pitchFamily="18" charset="0"/>
                          </a:rPr>
                          <m:t>𝑦</m:t>
                        </m:r>
                        <m:r>
                          <a:rPr lang="it-IT" sz="2000" i="1">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sub>
                    </m:sSub>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e>
                    </m:d>
                    <m:r>
                      <a:rPr lang="it-IT" sz="2000" i="1">
                        <a:latin typeface="Cambria Math" panose="02040503050406030204" pitchFamily="18" charset="0"/>
                      </a:rPr>
                      <m:t>:</m:t>
                    </m:r>
                  </m:oMath>
                </a14:m>
                <a:r>
                  <a:rPr lang="en-GB" sz="2000" dirty="0"/>
                  <a:t> Projection</a:t>
                </a:r>
              </a:p>
              <a:p>
                <a:pPr marL="342900" indent="-342900">
                  <a:buFont typeface="+mj-lt"/>
                  <a:buAutoNum type="arabicPeriod"/>
                </a:pPr>
                <a:endParaRPr lang="en-GB" sz="2000" dirty="0"/>
              </a:p>
              <a:p>
                <a:pPr marL="342900" indent="-342900">
                  <a:buFont typeface="+mj-lt"/>
                  <a:buAutoNum type="arabicPeriod"/>
                </a:pPr>
                <a:r>
                  <a:rPr lang="en-GB" sz="2000" dirty="0"/>
                  <a:t>Consider y as constant, and work only on the </a:t>
                </a:r>
                <a:r>
                  <a:rPr lang="en-GB" sz="2000" dirty="0" err="1"/>
                  <a:t>x,x</a:t>
                </a:r>
                <a:r>
                  <a:rPr lang="en-GB" sz="2000" dirty="0"/>
                  <a:t>’ variables</a:t>
                </a:r>
              </a:p>
              <a:p>
                <a:pPr marL="342900" indent="-342900">
                  <a:buFont typeface="+mj-lt"/>
                  <a:buAutoNum type="arabicPeriod"/>
                </a:pPr>
                <a:endParaRPr lang="en-GB" sz="2000" dirty="0"/>
              </a:p>
              <a:p>
                <a:pPr marL="342900" indent="-342900">
                  <a:buFont typeface="+mj-lt"/>
                  <a:buAutoNum type="arabicPeriod"/>
                </a:pPr>
                <a:r>
                  <a:rPr lang="en-GB" sz="2000" dirty="0"/>
                  <a:t>Apply Fourier transform to P: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𝑆</m:t>
                        </m:r>
                      </m:e>
                      <m:sub>
                        <m:r>
                          <a:rPr lang="it-IT" sz="2000" i="1">
                            <a:latin typeface="Cambria Math" panose="02040503050406030204" pitchFamily="18" charset="0"/>
                          </a:rPr>
                          <m:t>𝑦</m:t>
                        </m:r>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sub>
                    </m:sSub>
                    <m:d>
                      <m:dPr>
                        <m:ctrlPr>
                          <a:rPr lang="it-IT" sz="2000" i="1">
                            <a:latin typeface="Cambria Math" panose="02040503050406030204" pitchFamily="18" charset="0"/>
                          </a:rPr>
                        </m:ctrlPr>
                      </m:dPr>
                      <m:e>
                        <m:r>
                          <a:rPr lang="it-IT" sz="2000" i="1">
                            <a:latin typeface="Cambria Math" panose="02040503050406030204" pitchFamily="18" charset="0"/>
                          </a:rPr>
                          <m:t>𝑤</m:t>
                        </m:r>
                      </m:e>
                    </m:d>
                    <m:r>
                      <a:rPr lang="it-IT" sz="2000" i="1">
                        <a:latin typeface="Cambria Math" panose="02040503050406030204" pitchFamily="18" charset="0"/>
                      </a:rPr>
                      <m:t>=</m:t>
                    </m:r>
                    <m:nary>
                      <m:naryPr>
                        <m:ctrlPr>
                          <a:rPr lang="it-IT" sz="2000" i="1">
                            <a:latin typeface="Cambria Math" panose="02040503050406030204" pitchFamily="18" charset="0"/>
                          </a:rPr>
                        </m:ctrlPr>
                      </m:naryPr>
                      <m:sub>
                        <m:r>
                          <m:rPr>
                            <m:brk m:alnAt="23"/>
                          </m:rPr>
                          <a:rPr lang="it-IT" sz="2000" i="1">
                            <a:latin typeface="Cambria Math" panose="02040503050406030204" pitchFamily="18" charset="0"/>
                          </a:rPr>
                          <m:t>−</m:t>
                        </m:r>
                        <m:r>
                          <a:rPr lang="it-IT" sz="2000" i="1">
                            <a:latin typeface="Cambria Math" panose="02040503050406030204" pitchFamily="18" charset="0"/>
                            <a:ea typeface="Cambria Math" panose="02040503050406030204" pitchFamily="18" charset="0"/>
                          </a:rPr>
                          <m:t>∞</m:t>
                        </m:r>
                      </m:sub>
                      <m:sup>
                        <m:r>
                          <a:rPr lang="it-IT" sz="2000" i="1">
                            <a:latin typeface="Cambria Math" panose="02040503050406030204" pitchFamily="18" charset="0"/>
                            <a:ea typeface="Cambria Math" panose="02040503050406030204" pitchFamily="18" charset="0"/>
                          </a:rPr>
                          <m:t>∞</m:t>
                        </m:r>
                      </m:sup>
                      <m:e>
                        <m:sSub>
                          <m:sSubPr>
                            <m:ctrlPr>
                              <a:rPr lang="it-IT" sz="2000" i="1">
                                <a:latin typeface="Cambria Math" panose="02040503050406030204" pitchFamily="18" charset="0"/>
                              </a:rPr>
                            </m:ctrlPr>
                          </m:sSubPr>
                          <m:e>
                            <m:r>
                              <a:rPr lang="it-IT" sz="2000" i="1">
                                <a:latin typeface="Cambria Math" panose="02040503050406030204" pitchFamily="18" charset="0"/>
                              </a:rPr>
                              <m:t>𝑃</m:t>
                            </m:r>
                          </m:e>
                          <m:sub>
                            <m:r>
                              <a:rPr lang="it-IT" sz="2000" i="1">
                                <a:latin typeface="Cambria Math" panose="02040503050406030204" pitchFamily="18" charset="0"/>
                              </a:rPr>
                              <m:t>𝑦</m:t>
                            </m:r>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sub>
                        </m:sSub>
                      </m:e>
                    </m:nary>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e>
                    </m:d>
                    <m:sSup>
                      <m:sSupPr>
                        <m:ctrlPr>
                          <a:rPr lang="it-IT" sz="2000" i="1">
                            <a:latin typeface="Cambria Math" panose="02040503050406030204" pitchFamily="18" charset="0"/>
                          </a:rPr>
                        </m:ctrlPr>
                      </m:sSupPr>
                      <m:e>
                        <m:r>
                          <a:rPr lang="it-IT" sz="2000" i="1">
                            <a:latin typeface="Cambria Math" panose="02040503050406030204" pitchFamily="18" charset="0"/>
                          </a:rPr>
                          <m:t>𝑒</m:t>
                        </m:r>
                      </m:e>
                      <m:sup>
                        <m:r>
                          <a:rPr lang="it-IT" sz="2000" i="1">
                            <a:latin typeface="Cambria Math" panose="02040503050406030204" pitchFamily="18" charset="0"/>
                          </a:rPr>
                          <m:t>−2</m:t>
                        </m:r>
                        <m:r>
                          <a:rPr lang="it-IT" sz="2000" i="1">
                            <a:latin typeface="Cambria Math" panose="02040503050406030204" pitchFamily="18" charset="0"/>
                          </a:rPr>
                          <m:t>𝜋</m:t>
                        </m:r>
                        <m:r>
                          <a:rPr lang="it-IT" sz="2000" i="1">
                            <a:latin typeface="Cambria Math" panose="02040503050406030204" pitchFamily="18" charset="0"/>
                          </a:rPr>
                          <m:t>𝑖𝑤</m:t>
                        </m:r>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sup>
                    </m:sSup>
                    <m:r>
                      <a:rPr lang="it-IT" sz="2000" i="1">
                        <a:latin typeface="Cambria Math" panose="02040503050406030204" pitchFamily="18" charset="0"/>
                      </a:rPr>
                      <m:t>𝑑</m:t>
                    </m:r>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oMath>
                </a14:m>
                <a:endParaRPr lang="en-GB" sz="2000" dirty="0"/>
              </a:p>
              <a:p>
                <a:pPr marL="342900" indent="-342900">
                  <a:buFont typeface="+mj-lt"/>
                  <a:buAutoNum type="arabicPeriod"/>
                </a:pPr>
                <a:endParaRPr lang="en-GB" sz="2000" dirty="0"/>
              </a:p>
              <a:p>
                <a:pPr marL="342900" indent="-342900">
                  <a:buFont typeface="+mj-lt"/>
                  <a:buAutoNum type="arabicPeriod"/>
                </a:pPr>
                <a:r>
                  <a:rPr lang="en-GB" sz="2000" dirty="0"/>
                  <a:t>Apply high-pass filter and revert the transform:</a:t>
                </a:r>
                <a:r>
                  <a:rPr lang="it-IT" sz="2000" dirty="0"/>
                  <a:t>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𝑄</m:t>
                        </m:r>
                      </m:e>
                      <m:sub>
                        <m:r>
                          <a:rPr lang="it-IT" sz="2000" i="1">
                            <a:latin typeface="Cambria Math" panose="02040503050406030204" pitchFamily="18" charset="0"/>
                          </a:rPr>
                          <m:t>𝑦</m:t>
                        </m:r>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sub>
                    </m:sSub>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e>
                    </m:d>
                    <m:r>
                      <a:rPr lang="it-IT" sz="2000" i="1">
                        <a:latin typeface="Cambria Math" panose="02040503050406030204" pitchFamily="18" charset="0"/>
                      </a:rPr>
                      <m:t>=</m:t>
                    </m:r>
                    <m:nary>
                      <m:naryPr>
                        <m:ctrlPr>
                          <a:rPr lang="it-IT" sz="2000" i="1">
                            <a:latin typeface="Cambria Math" panose="02040503050406030204" pitchFamily="18" charset="0"/>
                          </a:rPr>
                        </m:ctrlPr>
                      </m:naryPr>
                      <m:sub>
                        <m:r>
                          <m:rPr>
                            <m:brk m:alnAt="23"/>
                          </m:rPr>
                          <a:rPr lang="it-IT" sz="2000" i="1">
                            <a:latin typeface="Cambria Math" panose="02040503050406030204" pitchFamily="18" charset="0"/>
                          </a:rPr>
                          <m:t>−</m:t>
                        </m:r>
                        <m:r>
                          <a:rPr lang="it-IT" sz="2000" i="1">
                            <a:latin typeface="Cambria Math" panose="02040503050406030204" pitchFamily="18" charset="0"/>
                            <a:ea typeface="Cambria Math" panose="02040503050406030204" pitchFamily="18" charset="0"/>
                          </a:rPr>
                          <m:t>∞</m:t>
                        </m:r>
                      </m:sub>
                      <m:sup>
                        <m:r>
                          <a:rPr lang="it-IT" sz="2000" i="1">
                            <a:latin typeface="Cambria Math" panose="02040503050406030204" pitchFamily="18" charset="0"/>
                            <a:ea typeface="Cambria Math" panose="02040503050406030204" pitchFamily="18" charset="0"/>
                          </a:rPr>
                          <m:t>∞</m:t>
                        </m:r>
                      </m:sup>
                      <m:e>
                        <m:sSub>
                          <m:sSubPr>
                            <m:ctrlPr>
                              <a:rPr lang="it-IT" sz="2000" i="1">
                                <a:latin typeface="Cambria Math" panose="02040503050406030204" pitchFamily="18" charset="0"/>
                              </a:rPr>
                            </m:ctrlPr>
                          </m:sSubPr>
                          <m:e>
                            <m:r>
                              <a:rPr lang="it-IT" sz="2000" i="1">
                                <a:latin typeface="Cambria Math" panose="02040503050406030204" pitchFamily="18" charset="0"/>
                              </a:rPr>
                              <m:t>𝑆</m:t>
                            </m:r>
                          </m:e>
                          <m:sub>
                            <m:r>
                              <a:rPr lang="it-IT" sz="2000" i="1">
                                <a:latin typeface="Cambria Math" panose="02040503050406030204" pitchFamily="18" charset="0"/>
                              </a:rPr>
                              <m:t>𝑦</m:t>
                            </m:r>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sub>
                        </m:sSub>
                        <m:d>
                          <m:dPr>
                            <m:ctrlPr>
                              <a:rPr lang="it-IT" sz="2000" i="1">
                                <a:latin typeface="Cambria Math" panose="02040503050406030204" pitchFamily="18" charset="0"/>
                              </a:rPr>
                            </m:ctrlPr>
                          </m:dPr>
                          <m:e>
                            <m:r>
                              <a:rPr lang="it-IT" sz="2000" i="1">
                                <a:latin typeface="Cambria Math" panose="02040503050406030204" pitchFamily="18" charset="0"/>
                              </a:rPr>
                              <m:t>𝑤</m:t>
                            </m:r>
                          </m:e>
                        </m:d>
                        <m:r>
                          <a:rPr lang="it-IT" sz="2000" i="1">
                            <a:latin typeface="Cambria Math" panose="02040503050406030204" pitchFamily="18" charset="0"/>
                          </a:rPr>
                          <m:t>|</m:t>
                        </m:r>
                        <m:r>
                          <a:rPr lang="it-IT" sz="2000" i="1">
                            <a:latin typeface="Cambria Math" panose="02040503050406030204" pitchFamily="18" charset="0"/>
                          </a:rPr>
                          <m:t>𝑤</m:t>
                        </m:r>
                        <m:r>
                          <a:rPr lang="it-IT" sz="2000" i="1">
                            <a:latin typeface="Cambria Math" panose="02040503050406030204" pitchFamily="18" charset="0"/>
                          </a:rPr>
                          <m:t>|</m:t>
                        </m:r>
                      </m:e>
                    </m:nary>
                    <m:sSup>
                      <m:sSupPr>
                        <m:ctrlPr>
                          <a:rPr lang="it-IT" sz="2000" i="1">
                            <a:latin typeface="Cambria Math" panose="02040503050406030204" pitchFamily="18" charset="0"/>
                          </a:rPr>
                        </m:ctrlPr>
                      </m:sSupPr>
                      <m:e>
                        <m:r>
                          <a:rPr lang="it-IT" sz="2000" i="1">
                            <a:latin typeface="Cambria Math" panose="02040503050406030204" pitchFamily="18" charset="0"/>
                          </a:rPr>
                          <m:t>𝑒</m:t>
                        </m:r>
                      </m:e>
                      <m:sup>
                        <m:r>
                          <a:rPr lang="it-IT" sz="2000" i="1">
                            <a:latin typeface="Cambria Math" panose="02040503050406030204" pitchFamily="18" charset="0"/>
                          </a:rPr>
                          <m:t>2</m:t>
                        </m:r>
                        <m:r>
                          <a:rPr lang="it-IT" sz="2000" i="1">
                            <a:latin typeface="Cambria Math" panose="02040503050406030204" pitchFamily="18" charset="0"/>
                          </a:rPr>
                          <m:t>𝜋</m:t>
                        </m:r>
                        <m:r>
                          <a:rPr lang="it-IT" sz="2000" i="1">
                            <a:latin typeface="Cambria Math" panose="02040503050406030204" pitchFamily="18" charset="0"/>
                          </a:rPr>
                          <m:t>𝑖𝑤</m:t>
                        </m:r>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sup>
                    </m:sSup>
                    <m:r>
                      <a:rPr lang="it-IT" sz="2000" i="1">
                        <a:latin typeface="Cambria Math" panose="02040503050406030204" pitchFamily="18" charset="0"/>
                      </a:rPr>
                      <m:t>𝑑𝑤</m:t>
                    </m:r>
                  </m:oMath>
                </a14:m>
                <a:endParaRPr lang="en-GB" sz="2000" dirty="0"/>
              </a:p>
              <a:p>
                <a:pPr marL="342900" indent="-342900">
                  <a:buFont typeface="+mj-lt"/>
                  <a:buAutoNum type="arabicPeriod"/>
                </a:pPr>
                <a:endParaRPr lang="en-GB" sz="2000" dirty="0"/>
              </a:p>
              <a:p>
                <a:pPr marL="342900" indent="-342900">
                  <a:buFont typeface="+mj-lt"/>
                  <a:buAutoNum type="arabicPeriod"/>
                </a:pPr>
                <a:r>
                  <a:rPr lang="en-GB" sz="2000" dirty="0"/>
                  <a:t>Compute the back-projection: </a:t>
                </a: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𝑔</m:t>
                        </m:r>
                      </m:e>
                      <m:sub>
                        <m:r>
                          <a:rPr lang="it-IT" sz="2000" i="1">
                            <a:latin typeface="Cambria Math" panose="02040503050406030204" pitchFamily="18" charset="0"/>
                          </a:rPr>
                          <m:t>𝑦</m:t>
                        </m:r>
                        <m:r>
                          <a:rPr lang="it-IT" sz="2000" i="1">
                            <a:latin typeface="Cambria Math" panose="02040503050406030204" pitchFamily="18" charset="0"/>
                          </a:rPr>
                          <m:t> </m:t>
                        </m:r>
                      </m:sub>
                    </m:sSub>
                    <m:d>
                      <m:dPr>
                        <m:ctrlPr>
                          <a:rPr lang="it-IT" sz="2000" i="1">
                            <a:latin typeface="Cambria Math" panose="02040503050406030204" pitchFamily="18" charset="0"/>
                          </a:rPr>
                        </m:ctrlPr>
                      </m:dPr>
                      <m:e>
                        <m:r>
                          <a:rPr lang="it-IT" sz="2000" i="1">
                            <a:latin typeface="Cambria Math" panose="02040503050406030204" pitchFamily="18" charset="0"/>
                          </a:rPr>
                          <m:t>𝑥</m:t>
                        </m:r>
                        <m:r>
                          <a:rPr lang="it-IT" sz="2000" i="1">
                            <a:latin typeface="Cambria Math" panose="02040503050406030204" pitchFamily="18" charset="0"/>
                          </a:rPr>
                          <m:t>,</m:t>
                        </m:r>
                        <m:r>
                          <a:rPr lang="it-IT" sz="2000" i="1">
                            <a:latin typeface="Cambria Math" panose="02040503050406030204" pitchFamily="18" charset="0"/>
                          </a:rPr>
                          <m:t>𝑥</m:t>
                        </m:r>
                        <m:r>
                          <a:rPr lang="it-IT" sz="2000" i="1">
                            <a:latin typeface="Cambria Math" panose="02040503050406030204" pitchFamily="18" charset="0"/>
                          </a:rPr>
                          <m:t>′</m:t>
                        </m:r>
                      </m:e>
                    </m:d>
                    <m:r>
                      <a:rPr lang="it-IT" sz="2000" i="1">
                        <a:latin typeface="Cambria Math" panose="02040503050406030204" pitchFamily="18" charset="0"/>
                      </a:rPr>
                      <m:t>=</m:t>
                    </m:r>
                    <m:nary>
                      <m:naryPr>
                        <m:ctrlPr>
                          <a:rPr lang="it-IT" sz="2000" i="1">
                            <a:latin typeface="Cambria Math" panose="02040503050406030204" pitchFamily="18" charset="0"/>
                          </a:rPr>
                        </m:ctrlPr>
                      </m:naryPr>
                      <m:sub>
                        <m:r>
                          <m:rPr>
                            <m:brk m:alnAt="23"/>
                          </m:rPr>
                          <a:rPr lang="it-IT" sz="2000" i="1">
                            <a:latin typeface="Cambria Math" panose="02040503050406030204" pitchFamily="18" charset="0"/>
                          </a:rPr>
                          <m:t>−</m:t>
                        </m:r>
                        <m:r>
                          <a:rPr lang="it-IT" sz="2000" i="1">
                            <a:latin typeface="Cambria Math" panose="02040503050406030204" pitchFamily="18" charset="0"/>
                            <a:ea typeface="Cambria Math" panose="02040503050406030204" pitchFamily="18" charset="0"/>
                          </a:rPr>
                          <m:t>𝜋</m:t>
                        </m:r>
                      </m:sub>
                      <m:sup>
                        <m:r>
                          <a:rPr lang="it-IT" sz="2000" i="1">
                            <a:latin typeface="Cambria Math" panose="02040503050406030204" pitchFamily="18" charset="0"/>
                            <a:ea typeface="Cambria Math" panose="02040503050406030204" pitchFamily="18" charset="0"/>
                          </a:rPr>
                          <m:t>𝜋</m:t>
                        </m:r>
                      </m:sup>
                      <m:e>
                        <m:sSub>
                          <m:sSubPr>
                            <m:ctrlPr>
                              <a:rPr lang="it-IT" sz="2000" i="1">
                                <a:latin typeface="Cambria Math" panose="02040503050406030204" pitchFamily="18" charset="0"/>
                              </a:rPr>
                            </m:ctrlPr>
                          </m:sSubPr>
                          <m:e>
                            <m:r>
                              <a:rPr lang="it-IT" sz="2000" i="1">
                                <a:latin typeface="Cambria Math" panose="02040503050406030204" pitchFamily="18" charset="0"/>
                              </a:rPr>
                              <m:t>𝑄</m:t>
                            </m:r>
                          </m:e>
                          <m:sub>
                            <m:r>
                              <a:rPr lang="it-IT" sz="2000" i="1">
                                <a:latin typeface="Cambria Math" panose="02040503050406030204" pitchFamily="18" charset="0"/>
                              </a:rPr>
                              <m:t>𝑦</m:t>
                            </m:r>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sub>
                        </m:sSub>
                      </m:e>
                    </m:nary>
                    <m:d>
                      <m:dPr>
                        <m:ctrlPr>
                          <a:rPr lang="it-IT" sz="2000" i="1">
                            <a:latin typeface="Cambria Math" panose="02040503050406030204" pitchFamily="18" charset="0"/>
                          </a:rPr>
                        </m:ctrlPr>
                      </m:dPr>
                      <m:e>
                        <m:sSub>
                          <m:sSubPr>
                            <m:ctrlPr>
                              <a:rPr lang="it-IT" sz="2000" i="1">
                                <a:latin typeface="Cambria Math" panose="02040503050406030204" pitchFamily="18" charset="0"/>
                              </a:rPr>
                            </m:ctrlPr>
                          </m:sSubPr>
                          <m:e>
                            <m:r>
                              <a:rPr lang="it-IT" sz="2000" i="1">
                                <a:latin typeface="Cambria Math" panose="02040503050406030204" pitchFamily="18" charset="0"/>
                              </a:rPr>
                              <m:t>𝑥</m:t>
                            </m:r>
                          </m:e>
                          <m:sub>
                            <m:r>
                              <a:rPr lang="it-IT" sz="2000" i="1">
                                <a:latin typeface="Cambria Math" panose="02040503050406030204" pitchFamily="18" charset="0"/>
                              </a:rPr>
                              <m:t>1</m:t>
                            </m:r>
                          </m:sub>
                        </m:sSub>
                      </m:e>
                    </m:d>
                    <m:r>
                      <a:rPr lang="it-IT" sz="2000" i="1">
                        <a:latin typeface="Cambria Math" panose="02040503050406030204" pitchFamily="18" charset="0"/>
                      </a:rPr>
                      <m:t>𝑑</m:t>
                    </m:r>
                    <m:sSub>
                      <m:sSubPr>
                        <m:ctrlPr>
                          <a:rPr lang="it-IT" sz="2000" i="1">
                            <a:latin typeface="Cambria Math" panose="02040503050406030204" pitchFamily="18" charset="0"/>
                          </a:rPr>
                        </m:ctrlPr>
                      </m:sSubPr>
                      <m:e>
                        <m:r>
                          <a:rPr lang="it-IT" sz="2000" i="1">
                            <a:latin typeface="Cambria Math" panose="02040503050406030204" pitchFamily="18" charset="0"/>
                          </a:rPr>
                          <m:t>𝜃</m:t>
                        </m:r>
                      </m:e>
                      <m:sub>
                        <m:r>
                          <a:rPr lang="it-IT" sz="2000" i="1">
                            <a:latin typeface="Cambria Math" panose="02040503050406030204" pitchFamily="18" charset="0"/>
                          </a:rPr>
                          <m:t>𝑥</m:t>
                        </m:r>
                      </m:sub>
                    </m:sSub>
                  </m:oMath>
                </a14:m>
                <a:endParaRPr lang="en-GB" sz="2000" dirty="0"/>
              </a:p>
              <a:p>
                <a:pPr marL="342900" indent="-342900">
                  <a:buFont typeface="+mj-lt"/>
                  <a:buAutoNum type="arabicPeriod"/>
                </a:pPr>
                <a:endParaRPr lang="en-GB" sz="2000" dirty="0"/>
              </a:p>
              <a:p>
                <a:pPr marL="342900" indent="-342900">
                  <a:buFont typeface="+mj-lt"/>
                  <a:buAutoNum type="arabicPeriod"/>
                </a:pPr>
                <a:r>
                  <a:rPr lang="en-GB" sz="2000" dirty="0"/>
                  <a:t>Repeating the same process for y gives the 4D distribution</a:t>
                </a:r>
              </a:p>
            </p:txBody>
          </p:sp>
        </mc:Choice>
        <mc:Fallback xmlns="">
          <p:sp>
            <p:nvSpPr>
              <p:cNvPr id="4" name="CasellaDiTesto 3">
                <a:extLst>
                  <a:ext uri="{FF2B5EF4-FFF2-40B4-BE49-F238E27FC236}">
                    <a16:creationId xmlns:a16="http://schemas.microsoft.com/office/drawing/2014/main" id="{FAC7F174-B0FF-4B0E-5CB2-241DD876686A}"/>
                  </a:ext>
                </a:extLst>
              </p:cNvPr>
              <p:cNvSpPr txBox="1">
                <a:spLocks noRot="1" noChangeAspect="1" noMove="1" noResize="1" noEditPoints="1" noAdjustHandles="1" noChangeArrowheads="1" noChangeShapeType="1" noTextEdit="1"/>
              </p:cNvSpPr>
              <p:nvPr/>
            </p:nvSpPr>
            <p:spPr>
              <a:xfrm>
                <a:off x="1152670" y="2101755"/>
                <a:ext cx="9586855" cy="4288290"/>
              </a:xfrm>
              <a:prstGeom prst="rect">
                <a:avLst/>
              </a:prstGeom>
              <a:blipFill>
                <a:blip r:embed="rId2"/>
                <a:stretch>
                  <a:fillRect l="-1653" t="-1707" b="-6686"/>
                </a:stretch>
              </a:blipFill>
            </p:spPr>
            <p:txBody>
              <a:bodyPr/>
              <a:lstStyle/>
              <a:p>
                <a:r>
                  <a:rPr lang="en-GB">
                    <a:noFill/>
                  </a:rPr>
                  <a:t> </a:t>
                </a:r>
              </a:p>
            </p:txBody>
          </p:sp>
        </mc:Fallback>
      </mc:AlternateContent>
      <p:sp>
        <p:nvSpPr>
          <p:cNvPr id="5" name="CasellaDiTesto 4">
            <a:extLst>
              <a:ext uri="{FF2B5EF4-FFF2-40B4-BE49-F238E27FC236}">
                <a16:creationId xmlns:a16="http://schemas.microsoft.com/office/drawing/2014/main" id="{8B346EBF-0411-9911-1ADF-7B5B26801AF7}"/>
              </a:ext>
            </a:extLst>
          </p:cNvPr>
          <p:cNvSpPr txBox="1"/>
          <p:nvPr/>
        </p:nvSpPr>
        <p:spPr>
          <a:xfrm>
            <a:off x="200703" y="1058969"/>
            <a:ext cx="6853239" cy="400110"/>
          </a:xfrm>
          <a:prstGeom prst="rect">
            <a:avLst/>
          </a:prstGeom>
          <a:noFill/>
        </p:spPr>
        <p:txBody>
          <a:bodyPr wrap="square">
            <a:spAutoFit/>
          </a:bodyPr>
          <a:lstStyle/>
          <a:p>
            <a:pPr marL="285750" indent="-285750">
              <a:buFont typeface="Wingdings" panose="05000000000000000000" pitchFamily="2" charset="2"/>
              <a:buChar char="Ø"/>
            </a:pPr>
            <a:r>
              <a:rPr lang="en-GB" sz="2000" b="1" dirty="0">
                <a:solidFill>
                  <a:srgbClr val="0070C0"/>
                </a:solidFill>
              </a:rPr>
              <a:t>FILTERED BACK PROJECTION  TOMOGRAPHIC ALGORITHM</a:t>
            </a:r>
          </a:p>
        </p:txBody>
      </p:sp>
      <p:sp>
        <p:nvSpPr>
          <p:cNvPr id="6" name="CasellaDiTesto 5">
            <a:extLst>
              <a:ext uri="{FF2B5EF4-FFF2-40B4-BE49-F238E27FC236}">
                <a16:creationId xmlns:a16="http://schemas.microsoft.com/office/drawing/2014/main" id="{8296F9FE-7748-5B13-1F28-13FF5C52D5BB}"/>
              </a:ext>
            </a:extLst>
          </p:cNvPr>
          <p:cNvSpPr txBox="1"/>
          <p:nvPr/>
        </p:nvSpPr>
        <p:spPr>
          <a:xfrm>
            <a:off x="960779" y="1580362"/>
            <a:ext cx="2576241" cy="400110"/>
          </a:xfrm>
          <a:prstGeom prst="rect">
            <a:avLst/>
          </a:prstGeom>
          <a:noFill/>
        </p:spPr>
        <p:txBody>
          <a:bodyPr wrap="square" rtlCol="0">
            <a:spAutoFit/>
          </a:bodyPr>
          <a:lstStyle/>
          <a:p>
            <a:r>
              <a:rPr lang="it-IT" sz="2000" b="1" dirty="0"/>
              <a:t>Working </a:t>
            </a:r>
            <a:r>
              <a:rPr lang="it-IT" sz="2000" b="1" dirty="0" err="1"/>
              <a:t>principle</a:t>
            </a:r>
            <a:r>
              <a:rPr lang="it-IT" sz="2000" b="1" dirty="0"/>
              <a:t>:</a:t>
            </a:r>
            <a:endParaRPr lang="en-GB" sz="2000" b="1" dirty="0"/>
          </a:p>
        </p:txBody>
      </p:sp>
    </p:spTree>
    <p:extLst>
      <p:ext uri="{BB962C8B-B14F-4D97-AF65-F5344CB8AC3E}">
        <p14:creationId xmlns:p14="http://schemas.microsoft.com/office/powerpoint/2010/main" val="3378648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ED26-801A-69D3-DB52-129707F8A52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E18B67D-A9C9-EAA6-9721-594D97691F27}"/>
              </a:ext>
            </a:extLst>
          </p:cNvPr>
          <p:cNvSpPr>
            <a:spLocks noGrp="1"/>
          </p:cNvSpPr>
          <p:nvPr>
            <p:ph type="title"/>
          </p:nvPr>
        </p:nvSpPr>
        <p:spPr/>
        <p:txBody>
          <a:bodyPr/>
          <a:lstStyle/>
          <a:p>
            <a:r>
              <a:rPr lang="it-IT" dirty="0"/>
              <a:t>Athos </a:t>
            </a:r>
            <a:r>
              <a:rPr lang="it-IT" dirty="0" err="1"/>
              <a:t>beamline</a:t>
            </a:r>
            <a:r>
              <a:rPr lang="it-IT" dirty="0"/>
              <a:t> </a:t>
            </a:r>
            <a:r>
              <a:rPr lang="it-IT" dirty="0" err="1"/>
              <a:t>optics</a:t>
            </a:r>
            <a:endParaRPr lang="en-GB" dirty="0"/>
          </a:p>
        </p:txBody>
      </p:sp>
      <p:sp>
        <p:nvSpPr>
          <p:cNvPr id="3" name="CasellaDiTesto 2">
            <a:extLst>
              <a:ext uri="{FF2B5EF4-FFF2-40B4-BE49-F238E27FC236}">
                <a16:creationId xmlns:a16="http://schemas.microsoft.com/office/drawing/2014/main" id="{411C2CE9-9392-D64B-1191-72A63B65C644}"/>
              </a:ext>
            </a:extLst>
          </p:cNvPr>
          <p:cNvSpPr txBox="1"/>
          <p:nvPr/>
        </p:nvSpPr>
        <p:spPr>
          <a:xfrm>
            <a:off x="428734" y="930912"/>
            <a:ext cx="9488989" cy="1323439"/>
          </a:xfrm>
          <a:prstGeom prst="rect">
            <a:avLst/>
          </a:prstGeom>
          <a:noFill/>
        </p:spPr>
        <p:txBody>
          <a:bodyPr wrap="square" rtlCol="0">
            <a:spAutoFit/>
          </a:bodyPr>
          <a:lstStyle/>
          <a:p>
            <a:pPr marL="285750" indent="-285750">
              <a:buFont typeface="Arial" panose="020B0604020202020204" pitchFamily="34" charset="0"/>
              <a:buChar char="•"/>
            </a:pPr>
            <a:r>
              <a:rPr lang="it-IT" sz="2000" dirty="0"/>
              <a:t>The </a:t>
            </a:r>
            <a:r>
              <a:rPr lang="it-IT" sz="2000" dirty="0" err="1"/>
              <a:t>optics</a:t>
            </a:r>
            <a:r>
              <a:rPr lang="it-IT" sz="2000" dirty="0"/>
              <a:t> </a:t>
            </a:r>
            <a:r>
              <a:rPr lang="it-IT" sz="2000" dirty="0" err="1"/>
              <a:t>has</a:t>
            </a:r>
            <a:r>
              <a:rPr lang="it-IT" sz="2000" dirty="0"/>
              <a:t> </a:t>
            </a:r>
            <a:r>
              <a:rPr lang="it-IT" sz="2000" dirty="0" err="1"/>
              <a:t>been</a:t>
            </a:r>
            <a:r>
              <a:rPr lang="it-IT" sz="2000" dirty="0"/>
              <a:t> </a:t>
            </a:r>
            <a:r>
              <a:rPr lang="it-IT" sz="2000" dirty="0" err="1"/>
              <a:t>calculated</a:t>
            </a:r>
            <a:r>
              <a:rPr lang="it-IT" sz="2000" dirty="0"/>
              <a:t> to </a:t>
            </a:r>
            <a:r>
              <a:rPr lang="it-IT" sz="2000" b="1" dirty="0"/>
              <a:t>match the </a:t>
            </a:r>
            <a:r>
              <a:rPr lang="it-IT" sz="2000" b="1" dirty="0" err="1"/>
              <a:t>Twiss</a:t>
            </a:r>
            <a:r>
              <a:rPr lang="it-IT" sz="2000" b="1" dirty="0"/>
              <a:t> </a:t>
            </a:r>
            <a:r>
              <a:rPr lang="it-IT" sz="2000" b="1" dirty="0" err="1"/>
              <a:t>parameters</a:t>
            </a:r>
            <a:r>
              <a:rPr lang="it-IT" sz="2000" b="1" dirty="0"/>
              <a:t> to screen</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err="1"/>
              <a:t>Since</a:t>
            </a:r>
            <a:r>
              <a:rPr lang="it-IT" sz="2000" dirty="0"/>
              <a:t> </a:t>
            </a:r>
            <a:r>
              <a:rPr lang="it-IT" sz="2000" dirty="0" err="1"/>
              <a:t>there</a:t>
            </a:r>
            <a:r>
              <a:rPr lang="it-IT" sz="2000" dirty="0"/>
              <a:t> are no </a:t>
            </a:r>
            <a:r>
              <a:rPr lang="it-IT" sz="2000" dirty="0" err="1"/>
              <a:t>quadrupoles</a:t>
            </a:r>
            <a:r>
              <a:rPr lang="it-IT" sz="2000" dirty="0"/>
              <a:t> </a:t>
            </a:r>
            <a:r>
              <a:rPr lang="it-IT" sz="2000" dirty="0" err="1"/>
              <a:t>active</a:t>
            </a:r>
            <a:r>
              <a:rPr lang="it-IT" sz="2000" dirty="0"/>
              <a:t>, </a:t>
            </a:r>
            <a:r>
              <a:rPr lang="it-IT" sz="2000" dirty="0" err="1"/>
              <a:t>but</a:t>
            </a:r>
            <a:r>
              <a:rPr lang="it-IT" sz="2000" dirty="0"/>
              <a:t> </a:t>
            </a:r>
            <a:r>
              <a:rPr lang="it-IT" sz="2000" dirty="0" err="1"/>
              <a:t>only</a:t>
            </a:r>
            <a:r>
              <a:rPr lang="it-IT" sz="2000" dirty="0"/>
              <a:t> a drift after the TDS, </a:t>
            </a:r>
            <a:r>
              <a:rPr lang="it-IT" sz="2000" b="1" dirty="0"/>
              <a:t>the beta </a:t>
            </a:r>
            <a:r>
              <a:rPr lang="it-IT" sz="2000" b="1" dirty="0" err="1"/>
              <a:t>function</a:t>
            </a:r>
            <a:r>
              <a:rPr lang="it-IT" sz="2000" b="1" dirty="0"/>
              <a:t> </a:t>
            </a:r>
            <a:r>
              <a:rPr lang="it-IT" sz="2000" b="1" dirty="0" err="1"/>
              <a:t>at</a:t>
            </a:r>
            <a:r>
              <a:rPr lang="it-IT" sz="2000" b="1" dirty="0"/>
              <a:t> the TDS center and the </a:t>
            </a:r>
            <a:r>
              <a:rPr lang="it-IT" sz="2000" b="1" dirty="0" err="1"/>
              <a:t>beam</a:t>
            </a:r>
            <a:r>
              <a:rPr lang="it-IT" sz="2000" b="1" dirty="0"/>
              <a:t> size </a:t>
            </a:r>
            <a:r>
              <a:rPr lang="it-IT" sz="2000" b="1" dirty="0" err="1"/>
              <a:t>at</a:t>
            </a:r>
            <a:r>
              <a:rPr lang="it-IT" sz="2000" b="1" dirty="0"/>
              <a:t> the screen are </a:t>
            </a:r>
            <a:r>
              <a:rPr lang="it-IT" sz="2000" b="1" dirty="0" err="1"/>
              <a:t>dependent</a:t>
            </a:r>
            <a:r>
              <a:rPr lang="it-IT" sz="2000" b="1" dirty="0"/>
              <a:t> </a:t>
            </a:r>
            <a:r>
              <a:rPr lang="it-IT" sz="2000" b="1" dirty="0" err="1"/>
              <a:t>parameters</a:t>
            </a:r>
            <a:endParaRPr lang="en-GB" sz="2000" b="1" dirty="0"/>
          </a:p>
        </p:txBody>
      </p:sp>
      <p:pic>
        <p:nvPicPr>
          <p:cNvPr id="5" name="Immagine 4">
            <a:extLst>
              <a:ext uri="{FF2B5EF4-FFF2-40B4-BE49-F238E27FC236}">
                <a16:creationId xmlns:a16="http://schemas.microsoft.com/office/drawing/2014/main" id="{A673D021-CA24-669C-2F6A-899996FB3D73}"/>
              </a:ext>
            </a:extLst>
          </p:cNvPr>
          <p:cNvPicPr>
            <a:picLocks noChangeAspect="1"/>
          </p:cNvPicPr>
          <p:nvPr/>
        </p:nvPicPr>
        <p:blipFill>
          <a:blip r:embed="rId2">
            <a:extLst>
              <a:ext uri="{28A0092B-C50C-407E-A947-70E740481C1C}">
                <a14:useLocalDpi xmlns:a14="http://schemas.microsoft.com/office/drawing/2010/main" val="0"/>
              </a:ext>
            </a:extLst>
          </a:blip>
          <a:srcRect l="10110" t="6196" r="8681" b="4259"/>
          <a:stretch>
            <a:fillRect/>
          </a:stretch>
        </p:blipFill>
        <p:spPr>
          <a:xfrm>
            <a:off x="1340896" y="2376509"/>
            <a:ext cx="8375860" cy="4454281"/>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C82039A1-D932-0C23-37C6-3D644298838F}"/>
                  </a:ext>
                </a:extLst>
              </p:cNvPr>
              <p:cNvSpPr txBox="1"/>
              <p:nvPr/>
            </p:nvSpPr>
            <p:spPr>
              <a:xfrm>
                <a:off x="8748767" y="2102805"/>
                <a:ext cx="2585774" cy="4282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rPr>
                            <m:t>𝝁</m:t>
                          </m:r>
                        </m:e>
                        <m:sub>
                          <m:r>
                            <a:rPr lang="it-IT" sz="2000" b="1" i="1">
                              <a:latin typeface="Cambria Math" panose="02040503050406030204" pitchFamily="18" charset="0"/>
                            </a:rPr>
                            <m:t>𝒙</m:t>
                          </m:r>
                        </m:sub>
                      </m:sSub>
                      <m:r>
                        <a:rPr lang="it-IT" sz="2000" b="1" i="1">
                          <a:latin typeface="Cambria Math" panose="02040503050406030204" pitchFamily="18" charset="0"/>
                        </a:rPr>
                        <m:t>=</m:t>
                      </m:r>
                      <m:sSub>
                        <m:sSubPr>
                          <m:ctrlPr>
                            <a:rPr lang="it-IT" sz="2000" b="1" i="1">
                              <a:latin typeface="Cambria Math" panose="02040503050406030204" pitchFamily="18" charset="0"/>
                            </a:rPr>
                          </m:ctrlPr>
                        </m:sSubPr>
                        <m:e>
                          <m:r>
                            <a:rPr lang="it-IT" sz="2000" b="1" i="1">
                              <a:latin typeface="Cambria Math" panose="02040503050406030204" pitchFamily="18" charset="0"/>
                            </a:rPr>
                            <m:t>𝝁</m:t>
                          </m:r>
                        </m:e>
                        <m:sub>
                          <m:r>
                            <a:rPr lang="it-IT" sz="2000" b="1" i="1">
                              <a:latin typeface="Cambria Math" panose="02040503050406030204" pitchFamily="18" charset="0"/>
                            </a:rPr>
                            <m:t>𝒚</m:t>
                          </m:r>
                        </m:sub>
                      </m:sSub>
                      <m:r>
                        <a:rPr lang="it-IT" sz="2000" b="1" i="1">
                          <a:latin typeface="Cambria Math" panose="02040503050406030204" pitchFamily="18" charset="0"/>
                        </a:rPr>
                        <m:t>=</m:t>
                      </m:r>
                      <m:r>
                        <a:rPr lang="it-IT" sz="2000" b="1" i="1">
                          <a:latin typeface="Cambria Math" panose="02040503050406030204" pitchFamily="18" charset="0"/>
                        </a:rPr>
                        <m:t>𝟏𝟏𝟏</m:t>
                      </m:r>
                      <m:r>
                        <a:rPr lang="it-IT" sz="2000" b="1" i="1">
                          <a:latin typeface="Cambria Math" panose="02040503050406030204" pitchFamily="18" charset="0"/>
                        </a:rPr>
                        <m:t> </m:t>
                      </m:r>
                      <m:r>
                        <a:rPr lang="it-IT" sz="2000" b="1" i="1">
                          <a:latin typeface="Cambria Math" panose="02040503050406030204" pitchFamily="18" charset="0"/>
                        </a:rPr>
                        <m:t>𝒅𝒆𝒈</m:t>
                      </m:r>
                    </m:oMath>
                  </m:oMathPara>
                </a14:m>
                <a:endParaRPr lang="en-GB" sz="2000" b="1" dirty="0"/>
              </a:p>
            </p:txBody>
          </p:sp>
        </mc:Choice>
        <mc:Fallback xmlns="">
          <p:sp>
            <p:nvSpPr>
              <p:cNvPr id="6" name="CasellaDiTesto 5">
                <a:extLst>
                  <a:ext uri="{FF2B5EF4-FFF2-40B4-BE49-F238E27FC236}">
                    <a16:creationId xmlns:a16="http://schemas.microsoft.com/office/drawing/2014/main" id="{C82039A1-D932-0C23-37C6-3D644298838F}"/>
                  </a:ext>
                </a:extLst>
              </p:cNvPr>
              <p:cNvSpPr txBox="1">
                <a:spLocks noRot="1" noChangeAspect="1" noMove="1" noResize="1" noEditPoints="1" noAdjustHandles="1" noChangeArrowheads="1" noChangeShapeType="1" noTextEdit="1"/>
              </p:cNvSpPr>
              <p:nvPr/>
            </p:nvSpPr>
            <p:spPr>
              <a:xfrm>
                <a:off x="8748767" y="2102805"/>
                <a:ext cx="2585774" cy="428259"/>
              </a:xfrm>
              <a:prstGeom prst="rect">
                <a:avLst/>
              </a:prstGeom>
              <a:blipFill>
                <a:blip r:embed="rId3"/>
                <a:stretch>
                  <a:fillRect b="-8571"/>
                </a:stretch>
              </a:blipFill>
            </p:spPr>
            <p:txBody>
              <a:bodyPr/>
              <a:lstStyle/>
              <a:p>
                <a:r>
                  <a:rPr lang="en-GB">
                    <a:noFill/>
                  </a:rPr>
                  <a:t> </a:t>
                </a:r>
              </a:p>
            </p:txBody>
          </p:sp>
        </mc:Fallback>
      </mc:AlternateContent>
    </p:spTree>
    <p:extLst>
      <p:ext uri="{BB962C8B-B14F-4D97-AF65-F5344CB8AC3E}">
        <p14:creationId xmlns:p14="http://schemas.microsoft.com/office/powerpoint/2010/main" val="264534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B198B-3E5B-1540-B1D1-E147DB7BCACC}"/>
              </a:ext>
            </a:extLst>
          </p:cNvPr>
          <p:cNvSpPr>
            <a:spLocks noGrp="1"/>
          </p:cNvSpPr>
          <p:nvPr>
            <p:ph type="title"/>
          </p:nvPr>
        </p:nvSpPr>
        <p:spPr/>
        <p:txBody>
          <a:bodyPr/>
          <a:lstStyle/>
          <a:p>
            <a:r>
              <a:rPr lang="it-IT" dirty="0"/>
              <a:t>Image </a:t>
            </a:r>
            <a:r>
              <a:rPr lang="it-IT" dirty="0" err="1"/>
              <a:t>treating</a:t>
            </a:r>
            <a:r>
              <a:rPr lang="it-IT" dirty="0"/>
              <a:t> </a:t>
            </a:r>
            <a:r>
              <a:rPr lang="it-IT" dirty="0" err="1"/>
              <a:t>methodology</a:t>
            </a:r>
            <a:endParaRPr lang="en-GB" dirty="0"/>
          </a:p>
        </p:txBody>
      </p:sp>
      <p:sp>
        <p:nvSpPr>
          <p:cNvPr id="4" name="CasellaDiTesto 3">
            <a:extLst>
              <a:ext uri="{FF2B5EF4-FFF2-40B4-BE49-F238E27FC236}">
                <a16:creationId xmlns:a16="http://schemas.microsoft.com/office/drawing/2014/main" id="{758FE568-B784-6C43-434C-5B229AA92B08}"/>
              </a:ext>
            </a:extLst>
          </p:cNvPr>
          <p:cNvSpPr txBox="1"/>
          <p:nvPr/>
        </p:nvSpPr>
        <p:spPr>
          <a:xfrm>
            <a:off x="164422" y="1049625"/>
            <a:ext cx="8718321" cy="400110"/>
          </a:xfrm>
          <a:prstGeom prst="rect">
            <a:avLst/>
          </a:prstGeom>
          <a:noFill/>
        </p:spPr>
        <p:txBody>
          <a:bodyPr wrap="square" rtlCol="0">
            <a:spAutoFit/>
          </a:bodyPr>
          <a:lstStyle/>
          <a:p>
            <a:pPr marL="285750" indent="-285750">
              <a:buFont typeface="Wingdings" panose="05000000000000000000" pitchFamily="2" charset="2"/>
              <a:buChar char="Ø"/>
            </a:pPr>
            <a:r>
              <a:rPr lang="it-IT" sz="2000" b="1" dirty="0"/>
              <a:t>The images </a:t>
            </a:r>
            <a:r>
              <a:rPr lang="it-IT" sz="2000" b="1" dirty="0" err="1"/>
              <a:t>have</a:t>
            </a:r>
            <a:r>
              <a:rPr lang="it-IT" sz="2000" b="1" dirty="0"/>
              <a:t> to be </a:t>
            </a:r>
            <a:r>
              <a:rPr lang="it-IT" sz="2000" b="1" dirty="0" err="1"/>
              <a:t>prepared</a:t>
            </a:r>
            <a:r>
              <a:rPr lang="it-IT" sz="2000" b="1" dirty="0"/>
              <a:t> to </a:t>
            </a:r>
            <a:r>
              <a:rPr lang="it-IT" sz="2000" b="1" dirty="0" err="1"/>
              <a:t>perform</a:t>
            </a:r>
            <a:r>
              <a:rPr lang="it-IT" sz="2000" b="1" dirty="0"/>
              <a:t> the </a:t>
            </a:r>
            <a:r>
              <a:rPr lang="it-IT" sz="2000" b="1" dirty="0" err="1"/>
              <a:t>tomographic</a:t>
            </a:r>
            <a:r>
              <a:rPr lang="it-IT" sz="2000" b="1" dirty="0"/>
              <a:t> </a:t>
            </a:r>
            <a:r>
              <a:rPr lang="it-IT" sz="2000" b="1" dirty="0" err="1"/>
              <a:t>reconstruction</a:t>
            </a:r>
            <a:r>
              <a:rPr lang="it-IT" sz="2000" dirty="0"/>
              <a:t>:</a:t>
            </a:r>
            <a:endParaRPr lang="en-GB" sz="2000" dirty="0"/>
          </a:p>
        </p:txBody>
      </p:sp>
      <p:sp>
        <p:nvSpPr>
          <p:cNvPr id="5" name="CasellaDiTesto 4">
            <a:extLst>
              <a:ext uri="{FF2B5EF4-FFF2-40B4-BE49-F238E27FC236}">
                <a16:creationId xmlns:a16="http://schemas.microsoft.com/office/drawing/2014/main" id="{375D0DA4-17E6-AF7E-8398-1B8A455CCB9F}"/>
              </a:ext>
            </a:extLst>
          </p:cNvPr>
          <p:cNvSpPr txBox="1"/>
          <p:nvPr/>
        </p:nvSpPr>
        <p:spPr>
          <a:xfrm>
            <a:off x="1227578" y="1582624"/>
            <a:ext cx="7102505" cy="3785652"/>
          </a:xfrm>
          <a:prstGeom prst="rect">
            <a:avLst/>
          </a:prstGeom>
          <a:noFill/>
        </p:spPr>
        <p:txBody>
          <a:bodyPr wrap="square" rtlCol="0">
            <a:spAutoFit/>
          </a:bodyPr>
          <a:lstStyle/>
          <a:p>
            <a:pPr marL="342900" indent="-342900">
              <a:buFont typeface="+mj-lt"/>
              <a:buAutoNum type="arabicPeriod"/>
            </a:pPr>
            <a:r>
              <a:rPr lang="it-IT" sz="2000" dirty="0" err="1"/>
              <a:t>Remove</a:t>
            </a:r>
            <a:r>
              <a:rPr lang="it-IT" sz="2000" dirty="0"/>
              <a:t> background and </a:t>
            </a:r>
            <a:r>
              <a:rPr lang="it-IT" sz="2000" dirty="0" err="1"/>
              <a:t>apply</a:t>
            </a:r>
            <a:r>
              <a:rPr lang="it-IT" sz="2000" dirty="0"/>
              <a:t> </a:t>
            </a:r>
            <a:r>
              <a:rPr lang="it-IT" sz="2000" dirty="0" err="1"/>
              <a:t>gaussian</a:t>
            </a:r>
            <a:r>
              <a:rPr lang="it-IT" sz="2000" dirty="0"/>
              <a:t> filters to the images</a:t>
            </a:r>
          </a:p>
          <a:p>
            <a:pPr marL="342900" indent="-342900">
              <a:buFont typeface="+mj-lt"/>
              <a:buAutoNum type="arabicPeriod"/>
            </a:pPr>
            <a:endParaRPr lang="it-IT" sz="2000" dirty="0"/>
          </a:p>
          <a:p>
            <a:pPr marL="342900" indent="-342900">
              <a:buFont typeface="+mj-lt"/>
              <a:buAutoNum type="arabicPeriod"/>
            </a:pPr>
            <a:r>
              <a:rPr lang="it-IT" sz="2000" dirty="0" err="1"/>
              <a:t>Rescale</a:t>
            </a:r>
            <a:r>
              <a:rPr lang="it-IT" sz="2000" dirty="0"/>
              <a:t> images to </a:t>
            </a:r>
            <a:r>
              <a:rPr lang="it-IT" sz="2000" dirty="0" err="1"/>
              <a:t>have</a:t>
            </a:r>
            <a:r>
              <a:rPr lang="it-IT" sz="2000" dirty="0"/>
              <a:t> </a:t>
            </a:r>
            <a:r>
              <a:rPr lang="it-IT" sz="2000" dirty="0" err="1"/>
              <a:t>square</a:t>
            </a:r>
            <a:r>
              <a:rPr lang="it-IT" sz="2000" dirty="0"/>
              <a:t> pixels</a:t>
            </a:r>
          </a:p>
          <a:p>
            <a:pPr marL="342900" indent="-342900">
              <a:buFont typeface="+mj-lt"/>
              <a:buAutoNum type="arabicPeriod"/>
            </a:pPr>
            <a:endParaRPr lang="it-IT" sz="2000" dirty="0"/>
          </a:p>
          <a:p>
            <a:pPr marL="342900" indent="-342900">
              <a:buFont typeface="+mj-lt"/>
              <a:buAutoNum type="arabicPeriod"/>
            </a:pPr>
            <a:r>
              <a:rPr lang="it-IT" sz="2000" dirty="0"/>
              <a:t>Rotate the images by the streaking angle</a:t>
            </a:r>
          </a:p>
          <a:p>
            <a:pPr marL="342900" indent="-342900">
              <a:buFont typeface="+mj-lt"/>
              <a:buAutoNum type="arabicPeriod"/>
            </a:pPr>
            <a:endParaRPr lang="it-IT" sz="2000" dirty="0"/>
          </a:p>
          <a:p>
            <a:pPr marL="342900" indent="-342900">
              <a:buFont typeface="+mj-lt"/>
              <a:buAutoNum type="arabicPeriod"/>
            </a:pPr>
            <a:r>
              <a:rPr lang="it-IT" sz="2000" dirty="0" err="1"/>
              <a:t>Apply</a:t>
            </a:r>
            <a:r>
              <a:rPr lang="it-IT" sz="2000" dirty="0"/>
              <a:t> the </a:t>
            </a:r>
            <a:r>
              <a:rPr lang="it-IT" sz="2000" dirty="0" err="1"/>
              <a:t>calibration</a:t>
            </a:r>
            <a:r>
              <a:rPr lang="it-IT" sz="2000" dirty="0"/>
              <a:t> </a:t>
            </a:r>
            <a:r>
              <a:rPr lang="it-IT" sz="2000" dirty="0" err="1"/>
              <a:t>factor</a:t>
            </a:r>
            <a:r>
              <a:rPr lang="it-IT" sz="2000" dirty="0"/>
              <a:t> to the streaking </a:t>
            </a:r>
            <a:r>
              <a:rPr lang="it-IT" sz="2000" dirty="0" err="1"/>
              <a:t>axis</a:t>
            </a:r>
            <a:r>
              <a:rPr lang="it-IT" sz="2000" dirty="0"/>
              <a:t> and </a:t>
            </a:r>
            <a:r>
              <a:rPr lang="it-IT" sz="2000" dirty="0" err="1"/>
              <a:t>rescale</a:t>
            </a:r>
            <a:r>
              <a:rPr lang="it-IT" sz="2000" dirty="0"/>
              <a:t> the images to </a:t>
            </a:r>
            <a:r>
              <a:rPr lang="it-IT" sz="2000" dirty="0" err="1"/>
              <a:t>have</a:t>
            </a:r>
            <a:r>
              <a:rPr lang="it-IT" sz="2000" dirty="0"/>
              <a:t> the </a:t>
            </a:r>
            <a:r>
              <a:rPr lang="it-IT" sz="2000" dirty="0" err="1"/>
              <a:t>same</a:t>
            </a:r>
            <a:r>
              <a:rPr lang="it-IT" sz="2000" dirty="0"/>
              <a:t> </a:t>
            </a:r>
            <a:r>
              <a:rPr lang="it-IT" sz="2000" dirty="0" err="1"/>
              <a:t>temporal</a:t>
            </a:r>
            <a:r>
              <a:rPr lang="it-IT" sz="2000" dirty="0"/>
              <a:t> scale</a:t>
            </a:r>
          </a:p>
          <a:p>
            <a:pPr marL="342900" indent="-342900">
              <a:buFont typeface="+mj-lt"/>
              <a:buAutoNum type="arabicPeriod"/>
            </a:pPr>
            <a:endParaRPr lang="it-IT" sz="2000" dirty="0"/>
          </a:p>
          <a:p>
            <a:pPr marL="342900" indent="-342900">
              <a:buFont typeface="+mj-lt"/>
              <a:buAutoNum type="arabicPeriod"/>
            </a:pPr>
            <a:r>
              <a:rPr lang="it-IT" sz="2000" dirty="0"/>
              <a:t>Center the images</a:t>
            </a:r>
          </a:p>
          <a:p>
            <a:pPr marL="342900" indent="-342900">
              <a:buFont typeface="+mj-lt"/>
              <a:buAutoNum type="arabicPeriod"/>
            </a:pPr>
            <a:endParaRPr lang="it-IT" sz="2000" dirty="0"/>
          </a:p>
          <a:p>
            <a:pPr marL="342900" indent="-342900">
              <a:buFont typeface="+mj-lt"/>
              <a:buAutoNum type="arabicPeriod"/>
            </a:pPr>
            <a:r>
              <a:rPr lang="it-IT" sz="2000" dirty="0"/>
              <a:t>Set the ROI to </a:t>
            </a:r>
            <a:r>
              <a:rPr lang="it-IT" sz="2000" dirty="0" err="1"/>
              <a:t>select</a:t>
            </a:r>
            <a:r>
              <a:rPr lang="it-IT" sz="2000" dirty="0"/>
              <a:t> </a:t>
            </a:r>
            <a:r>
              <a:rPr lang="it-IT" sz="2000" dirty="0" err="1"/>
              <a:t>only</a:t>
            </a:r>
            <a:r>
              <a:rPr lang="it-IT" sz="2000" dirty="0"/>
              <a:t> the </a:t>
            </a:r>
            <a:r>
              <a:rPr lang="it-IT" sz="2000" dirty="0" err="1"/>
              <a:t>beam</a:t>
            </a:r>
            <a:endParaRPr lang="it-IT" sz="2000" dirty="0"/>
          </a:p>
        </p:txBody>
      </p:sp>
      <p:sp>
        <p:nvSpPr>
          <p:cNvPr id="6" name="CasellaDiTesto 5">
            <a:extLst>
              <a:ext uri="{FF2B5EF4-FFF2-40B4-BE49-F238E27FC236}">
                <a16:creationId xmlns:a16="http://schemas.microsoft.com/office/drawing/2014/main" id="{AFC4D812-1839-B6D6-6963-18DC02F7A0AB}"/>
              </a:ext>
            </a:extLst>
          </p:cNvPr>
          <p:cNvSpPr txBox="1"/>
          <p:nvPr/>
        </p:nvSpPr>
        <p:spPr>
          <a:xfrm>
            <a:off x="164422" y="5639581"/>
            <a:ext cx="11180167" cy="707886"/>
          </a:xfrm>
          <a:prstGeom prst="rect">
            <a:avLst/>
          </a:prstGeom>
          <a:noFill/>
        </p:spPr>
        <p:txBody>
          <a:bodyPr wrap="square" rtlCol="0">
            <a:spAutoFit/>
          </a:bodyPr>
          <a:lstStyle/>
          <a:p>
            <a:pPr marL="285750" indent="-285750">
              <a:buFont typeface="Wingdings" panose="05000000000000000000" pitchFamily="2" charset="2"/>
              <a:buChar char="Ø"/>
            </a:pPr>
            <a:r>
              <a:rPr lang="it-IT" sz="2000" b="1" dirty="0" err="1"/>
              <a:t>This</a:t>
            </a:r>
            <a:r>
              <a:rPr lang="it-IT" sz="2000" b="1" dirty="0"/>
              <a:t> </a:t>
            </a:r>
            <a:r>
              <a:rPr lang="it-IT" sz="2000" b="1" dirty="0" err="1"/>
              <a:t>allows</a:t>
            </a:r>
            <a:r>
              <a:rPr lang="it-IT" sz="2000" b="1" dirty="0"/>
              <a:t> for the </a:t>
            </a:r>
            <a:r>
              <a:rPr lang="it-IT" sz="2000" b="1" dirty="0" err="1"/>
              <a:t>reconstruction</a:t>
            </a:r>
            <a:r>
              <a:rPr lang="it-IT" sz="2000" b="1" dirty="0"/>
              <a:t>, </a:t>
            </a:r>
            <a:r>
              <a:rPr lang="it-IT" sz="2000" b="1" dirty="0" err="1"/>
              <a:t>minimizing</a:t>
            </a:r>
            <a:r>
              <a:rPr lang="it-IT" sz="2000" b="1" dirty="0"/>
              <a:t> the </a:t>
            </a:r>
            <a:r>
              <a:rPr lang="it-IT" sz="2000" b="1" dirty="0" err="1"/>
              <a:t>artifacts</a:t>
            </a:r>
            <a:r>
              <a:rPr lang="it-IT" sz="2000" b="1" dirty="0"/>
              <a:t> </a:t>
            </a:r>
            <a:r>
              <a:rPr lang="it-IT" sz="2000" b="1" dirty="0" err="1"/>
              <a:t>that</a:t>
            </a:r>
            <a:r>
              <a:rPr lang="it-IT" sz="2000" b="1" dirty="0"/>
              <a:t> can </a:t>
            </a:r>
            <a:r>
              <a:rPr lang="it-IT" sz="2000" b="1" dirty="0" err="1"/>
              <a:t>arise</a:t>
            </a:r>
            <a:r>
              <a:rPr lang="it-IT" sz="2000" b="1" dirty="0"/>
              <a:t> from the </a:t>
            </a:r>
            <a:r>
              <a:rPr lang="it-IT" sz="2000" b="1" dirty="0" err="1"/>
              <a:t>disalignment</a:t>
            </a:r>
            <a:r>
              <a:rPr lang="it-IT" sz="2000" b="1" dirty="0"/>
              <a:t> in the images and from background </a:t>
            </a:r>
            <a:r>
              <a:rPr lang="it-IT" sz="2000" b="1" dirty="0" err="1"/>
              <a:t>contributions</a:t>
            </a:r>
            <a:endParaRPr lang="en-GB" sz="2000" dirty="0"/>
          </a:p>
        </p:txBody>
      </p:sp>
    </p:spTree>
    <p:extLst>
      <p:ext uri="{BB962C8B-B14F-4D97-AF65-F5344CB8AC3E}">
        <p14:creationId xmlns:p14="http://schemas.microsoft.com/office/powerpoint/2010/main" val="952846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7FECD-22DB-A438-8A65-9CFFA98F5B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4CBAF9C-35A8-F67B-FD39-43A7CB59E1C9}"/>
              </a:ext>
            </a:extLst>
          </p:cNvPr>
          <p:cNvSpPr>
            <a:spLocks noGrp="1"/>
          </p:cNvSpPr>
          <p:nvPr>
            <p:ph type="title"/>
          </p:nvPr>
        </p:nvSpPr>
        <p:spPr/>
        <p:txBody>
          <a:bodyPr/>
          <a:lstStyle/>
          <a:p>
            <a:r>
              <a:rPr lang="it-IT" dirty="0"/>
              <a:t>Dataset 2 – Slice </a:t>
            </a:r>
            <a:r>
              <a:rPr lang="it-IT" dirty="0" err="1"/>
              <a:t>scan</a:t>
            </a:r>
            <a:r>
              <a:rPr lang="it-IT" dirty="0"/>
              <a:t> </a:t>
            </a:r>
            <a:r>
              <a:rPr lang="it-IT" dirty="0" err="1"/>
              <a:t>analysis</a:t>
            </a:r>
            <a:endParaRPr lang="en-GB" dirty="0"/>
          </a:p>
        </p:txBody>
      </p:sp>
      <p:sp>
        <p:nvSpPr>
          <p:cNvPr id="17" name="CasellaDiTesto 16">
            <a:extLst>
              <a:ext uri="{FF2B5EF4-FFF2-40B4-BE49-F238E27FC236}">
                <a16:creationId xmlns:a16="http://schemas.microsoft.com/office/drawing/2014/main" id="{09224DB3-249A-7201-6578-3913DA02EA22}"/>
              </a:ext>
            </a:extLst>
          </p:cNvPr>
          <p:cNvSpPr txBox="1"/>
          <p:nvPr/>
        </p:nvSpPr>
        <p:spPr>
          <a:xfrm>
            <a:off x="265323" y="4342353"/>
            <a:ext cx="6936527" cy="923330"/>
          </a:xfrm>
          <a:prstGeom prst="rect">
            <a:avLst/>
          </a:prstGeom>
          <a:noFill/>
        </p:spPr>
        <p:txBody>
          <a:bodyPr wrap="square">
            <a:spAutoFit/>
          </a:bodyPr>
          <a:lstStyle/>
          <a:p>
            <a:pPr marL="285750" indent="-285750">
              <a:buFont typeface="Arial" panose="020B0604020202020204" pitchFamily="34" charset="0"/>
              <a:buChar char="•"/>
            </a:pPr>
            <a:r>
              <a:rPr lang="it-IT" dirty="0"/>
              <a:t>In Dataset 2, the slice duration </a:t>
            </a:r>
            <a:r>
              <a:rPr lang="it-IT" dirty="0" err="1"/>
              <a:t>scan</a:t>
            </a:r>
            <a:r>
              <a:rPr lang="it-IT" dirty="0"/>
              <a:t> </a:t>
            </a:r>
            <a:r>
              <a:rPr lang="it-IT" dirty="0" err="1"/>
              <a:t>confirms</a:t>
            </a:r>
            <a:r>
              <a:rPr lang="it-IT" dirty="0"/>
              <a:t> the trend </a:t>
            </a:r>
            <a:r>
              <a:rPr lang="it-IT" dirty="0" err="1"/>
              <a:t>observed</a:t>
            </a:r>
            <a:r>
              <a:rPr lang="it-IT" dirty="0"/>
              <a:t> in the first dataset, </a:t>
            </a:r>
            <a:r>
              <a:rPr lang="it-IT" dirty="0" err="1"/>
              <a:t>showing</a:t>
            </a:r>
            <a:r>
              <a:rPr lang="it-IT" dirty="0"/>
              <a:t> </a:t>
            </a:r>
            <a:r>
              <a:rPr lang="it-IT" dirty="0" err="1"/>
              <a:t>even</a:t>
            </a:r>
            <a:r>
              <a:rPr lang="it-IT" dirty="0"/>
              <a:t> </a:t>
            </a:r>
            <a:r>
              <a:rPr lang="it-IT" dirty="0" err="1"/>
              <a:t>shorter</a:t>
            </a:r>
            <a:r>
              <a:rPr lang="it-IT" dirty="0"/>
              <a:t> </a:t>
            </a:r>
            <a:r>
              <a:rPr lang="it-IT" dirty="0" err="1"/>
              <a:t>deviations</a:t>
            </a:r>
            <a:r>
              <a:rPr lang="it-IT" dirty="0"/>
              <a:t> from the </a:t>
            </a:r>
            <a:r>
              <a:rPr lang="it-IT" dirty="0" err="1"/>
              <a:t>measured</a:t>
            </a:r>
            <a:r>
              <a:rPr lang="it-IT" dirty="0"/>
              <a:t> </a:t>
            </a:r>
            <a:r>
              <a:rPr lang="it-IT" dirty="0" err="1"/>
              <a:t>bunch</a:t>
            </a:r>
            <a:r>
              <a:rPr lang="it-IT" dirty="0"/>
              <a:t> duration (</a:t>
            </a:r>
            <a:r>
              <a:rPr lang="it-IT" dirty="0" err="1"/>
              <a:t>obtained</a:t>
            </a:r>
            <a:r>
              <a:rPr lang="it-IT" dirty="0"/>
              <a:t> from </a:t>
            </a:r>
            <a:r>
              <a:rPr lang="it-IT" dirty="0" err="1"/>
              <a:t>conventional</a:t>
            </a:r>
            <a:r>
              <a:rPr lang="it-IT" dirty="0"/>
              <a:t> TDS </a:t>
            </a:r>
            <a:r>
              <a:rPr lang="it-IT" dirty="0" err="1"/>
              <a:t>measurement</a:t>
            </a:r>
            <a:r>
              <a:rPr lang="it-IT" dirty="0"/>
              <a:t>)</a:t>
            </a:r>
            <a:endParaRPr lang="en-GB" dirty="0"/>
          </a:p>
        </p:txBody>
      </p:sp>
      <p:sp>
        <p:nvSpPr>
          <p:cNvPr id="21" name="CasellaDiTesto 20">
            <a:extLst>
              <a:ext uri="{FF2B5EF4-FFF2-40B4-BE49-F238E27FC236}">
                <a16:creationId xmlns:a16="http://schemas.microsoft.com/office/drawing/2014/main" id="{B6041828-5230-D753-8295-A3B3CE92BAD9}"/>
              </a:ext>
            </a:extLst>
          </p:cNvPr>
          <p:cNvSpPr txBox="1"/>
          <p:nvPr/>
        </p:nvSpPr>
        <p:spPr>
          <a:xfrm>
            <a:off x="0" y="812622"/>
            <a:ext cx="10098213" cy="369332"/>
          </a:xfrm>
          <a:prstGeom prst="rect">
            <a:avLst/>
          </a:prstGeom>
          <a:noFill/>
        </p:spPr>
        <p:txBody>
          <a:bodyPr wrap="square">
            <a:spAutoFit/>
          </a:bodyPr>
          <a:lstStyle/>
          <a:p>
            <a:pPr marL="285750" indent="-285750">
              <a:buFont typeface="Arial" panose="020B0604020202020204" pitchFamily="34" charset="0"/>
              <a:buChar char="•"/>
            </a:pPr>
            <a:r>
              <a:rPr lang="en-GB" b="1" dirty="0"/>
              <a:t>Superposition of the reconstructed temporal profiles and beam sizes for the various slice dimensions:</a:t>
            </a:r>
          </a:p>
        </p:txBody>
      </p:sp>
      <p:pic>
        <p:nvPicPr>
          <p:cNvPr id="5" name="Immagine 4" descr="Immagine che contiene testo, schermata, Diagramma, diagramma&#10;&#10;Il contenuto generato dall'IA potrebbe non essere corretto.">
            <a:extLst>
              <a:ext uri="{FF2B5EF4-FFF2-40B4-BE49-F238E27FC236}">
                <a16:creationId xmlns:a16="http://schemas.microsoft.com/office/drawing/2014/main" id="{B4C98755-6E3B-BB91-45A1-C6803D8D0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058" y="1181954"/>
            <a:ext cx="3947086" cy="2449556"/>
          </a:xfrm>
          <a:prstGeom prst="rect">
            <a:avLst/>
          </a:prstGeom>
        </p:spPr>
      </p:pic>
      <p:pic>
        <p:nvPicPr>
          <p:cNvPr id="7" name="Immagine 6" descr="Immagine che contiene testo, schermata, Diagramma, diagramma&#10;&#10;Il contenuto generato dall'IA potrebbe non essere corretto.">
            <a:extLst>
              <a:ext uri="{FF2B5EF4-FFF2-40B4-BE49-F238E27FC236}">
                <a16:creationId xmlns:a16="http://schemas.microsoft.com/office/drawing/2014/main" id="{440EF7C3-0C8C-BCFE-7BF6-7795B26E1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143" y="1142709"/>
            <a:ext cx="4226351" cy="2622867"/>
          </a:xfrm>
          <a:prstGeom prst="rect">
            <a:avLst/>
          </a:prstGeom>
        </p:spPr>
      </p:pic>
      <p:pic>
        <p:nvPicPr>
          <p:cNvPr id="10" name="Immagine 9" descr="Immagine che contiene testo, schermata, Diagramma, diagramma&#10;&#10;Il contenuto generato dall'IA potrebbe non essere corretto.">
            <a:extLst>
              <a:ext uri="{FF2B5EF4-FFF2-40B4-BE49-F238E27FC236}">
                <a16:creationId xmlns:a16="http://schemas.microsoft.com/office/drawing/2014/main" id="{E3F0CF1E-A29D-A60A-1020-C0F74E06C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6" y="1142709"/>
            <a:ext cx="3849552" cy="2543697"/>
          </a:xfrm>
          <a:prstGeom prst="rect">
            <a:avLst/>
          </a:prstGeom>
        </p:spPr>
      </p:pic>
      <p:pic>
        <p:nvPicPr>
          <p:cNvPr id="14" name="Immagine 13" descr="Immagine che contiene testo, Carattere, schermata, numero&#10;&#10;Il contenuto generato dall'IA potrebbe non essere corretto.">
            <a:extLst>
              <a:ext uri="{FF2B5EF4-FFF2-40B4-BE49-F238E27FC236}">
                <a16:creationId xmlns:a16="http://schemas.microsoft.com/office/drawing/2014/main" id="{E218B19B-2A65-64A4-0156-F75F722DD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679" y="4208991"/>
            <a:ext cx="3953427" cy="1467055"/>
          </a:xfrm>
          <a:prstGeom prst="rect">
            <a:avLst/>
          </a:prstGeom>
        </p:spPr>
      </p:pic>
    </p:spTree>
    <p:extLst>
      <p:ext uri="{BB962C8B-B14F-4D97-AF65-F5344CB8AC3E}">
        <p14:creationId xmlns:p14="http://schemas.microsoft.com/office/powerpoint/2010/main" val="423910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A8B7F-B1A3-D751-9146-67EBA24F3FC7}"/>
              </a:ext>
            </a:extLst>
          </p:cNvPr>
          <p:cNvSpPr>
            <a:spLocks noGrp="1"/>
          </p:cNvSpPr>
          <p:nvPr>
            <p:ph type="title"/>
          </p:nvPr>
        </p:nvSpPr>
        <p:spPr/>
        <p:txBody>
          <a:bodyPr/>
          <a:lstStyle/>
          <a:p>
            <a:r>
              <a:rPr lang="en-US" dirty="0" err="1"/>
              <a:t>PolariX</a:t>
            </a:r>
            <a:r>
              <a:rPr lang="en-US" dirty="0"/>
              <a:t> TDS: RF system</a:t>
            </a:r>
            <a:endParaRPr lang="en-GB" dirty="0"/>
          </a:p>
        </p:txBody>
      </p:sp>
      <p:pic>
        <p:nvPicPr>
          <p:cNvPr id="5" name="Immagine 4" descr="Immagine che contiene testo, schermata, Carattere, linea&#10;&#10;Il contenuto generato dall'IA potrebbe non essere corretto.">
            <a:extLst>
              <a:ext uri="{FF2B5EF4-FFF2-40B4-BE49-F238E27FC236}">
                <a16:creationId xmlns:a16="http://schemas.microsoft.com/office/drawing/2014/main" id="{CF18E1CF-9F9D-49A8-0067-3F4B5817D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233" y="1433621"/>
            <a:ext cx="4941907" cy="2689185"/>
          </a:xfrm>
          <a:prstGeom prst="rect">
            <a:avLst/>
          </a:prstGeom>
        </p:spPr>
      </p:pic>
      <p:pic>
        <p:nvPicPr>
          <p:cNvPr id="9" name="Immagine 8" descr="Immagine che contiene testo, schermata, diagramma&#10;&#10;Il contenuto generato dall'IA potrebbe non essere corretto.">
            <a:extLst>
              <a:ext uri="{FF2B5EF4-FFF2-40B4-BE49-F238E27FC236}">
                <a16:creationId xmlns:a16="http://schemas.microsoft.com/office/drawing/2014/main" id="{53B4521E-1BD4-20F4-072F-BA62E3E03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912" y="4165293"/>
            <a:ext cx="3148401" cy="2518462"/>
          </a:xfrm>
          <a:prstGeom prst="rect">
            <a:avLst/>
          </a:prstGeom>
        </p:spPr>
      </p:pic>
      <p:pic>
        <p:nvPicPr>
          <p:cNvPr id="13" name="Immagine 12" descr="Immagine che contiene schermata, testo, Policromia, diagramma&#10;&#10;Il contenuto generato dall'IA potrebbe non essere corretto.">
            <a:extLst>
              <a:ext uri="{FF2B5EF4-FFF2-40B4-BE49-F238E27FC236}">
                <a16:creationId xmlns:a16="http://schemas.microsoft.com/office/drawing/2014/main" id="{ACB8B7AE-0563-7063-0BC2-BDCA9F13C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419" y="4155492"/>
            <a:ext cx="4366857" cy="2452360"/>
          </a:xfrm>
          <a:prstGeom prst="rect">
            <a:avLst/>
          </a:prstGeom>
        </p:spPr>
      </p:pic>
      <p:sp>
        <p:nvSpPr>
          <p:cNvPr id="15" name="CasellaDiTesto 14">
            <a:extLst>
              <a:ext uri="{FF2B5EF4-FFF2-40B4-BE49-F238E27FC236}">
                <a16:creationId xmlns:a16="http://schemas.microsoft.com/office/drawing/2014/main" id="{A9B0432C-4C17-FD31-FF7F-D47E77B51C46}"/>
              </a:ext>
            </a:extLst>
          </p:cNvPr>
          <p:cNvSpPr txBox="1"/>
          <p:nvPr/>
        </p:nvSpPr>
        <p:spPr>
          <a:xfrm>
            <a:off x="5129115" y="6191399"/>
            <a:ext cx="1733391" cy="400110"/>
          </a:xfrm>
          <a:prstGeom prst="rect">
            <a:avLst/>
          </a:prstGeom>
          <a:noFill/>
        </p:spPr>
        <p:txBody>
          <a:bodyPr wrap="square" rtlCol="0">
            <a:spAutoFit/>
          </a:bodyPr>
          <a:lstStyle/>
          <a:p>
            <a:r>
              <a:rPr lang="it-IT" sz="2000" b="1" dirty="0" err="1"/>
              <a:t>Phase</a:t>
            </a:r>
            <a:r>
              <a:rPr lang="it-IT" sz="2000" b="1" dirty="0"/>
              <a:t> </a:t>
            </a:r>
            <a:r>
              <a:rPr lang="it-IT" sz="2000" b="1" dirty="0" err="1"/>
              <a:t>Shifter</a:t>
            </a:r>
            <a:endParaRPr lang="en-GB" sz="2000" b="1" dirty="0"/>
          </a:p>
        </p:txBody>
      </p:sp>
      <p:sp>
        <p:nvSpPr>
          <p:cNvPr id="16" name="CasellaDiTesto 15">
            <a:extLst>
              <a:ext uri="{FF2B5EF4-FFF2-40B4-BE49-F238E27FC236}">
                <a16:creationId xmlns:a16="http://schemas.microsoft.com/office/drawing/2014/main" id="{F82E1389-1D6E-F69F-A581-6DF121532160}"/>
              </a:ext>
            </a:extLst>
          </p:cNvPr>
          <p:cNvSpPr txBox="1"/>
          <p:nvPr/>
        </p:nvSpPr>
        <p:spPr>
          <a:xfrm>
            <a:off x="9776116" y="6191399"/>
            <a:ext cx="1455666" cy="400110"/>
          </a:xfrm>
          <a:prstGeom prst="rect">
            <a:avLst/>
          </a:prstGeom>
          <a:noFill/>
        </p:spPr>
        <p:txBody>
          <a:bodyPr wrap="square" rtlCol="0">
            <a:spAutoFit/>
          </a:bodyPr>
          <a:lstStyle/>
          <a:p>
            <a:r>
              <a:rPr lang="it-IT" sz="2000" b="1" dirty="0"/>
              <a:t>E-Rotator</a:t>
            </a:r>
            <a:endParaRPr lang="en-GB" sz="2000" b="1" dirty="0"/>
          </a:p>
        </p:txBody>
      </p:sp>
      <p:sp>
        <p:nvSpPr>
          <p:cNvPr id="18" name="CasellaDiTesto 17">
            <a:extLst>
              <a:ext uri="{FF2B5EF4-FFF2-40B4-BE49-F238E27FC236}">
                <a16:creationId xmlns:a16="http://schemas.microsoft.com/office/drawing/2014/main" id="{B1215BAC-0E43-B32E-9E8E-9709589230C6}"/>
              </a:ext>
            </a:extLst>
          </p:cNvPr>
          <p:cNvSpPr txBox="1"/>
          <p:nvPr/>
        </p:nvSpPr>
        <p:spPr>
          <a:xfrm>
            <a:off x="659246" y="1509103"/>
            <a:ext cx="6519473" cy="2554545"/>
          </a:xfrm>
          <a:prstGeom prst="rect">
            <a:avLst/>
          </a:prstGeom>
          <a:noFill/>
        </p:spPr>
        <p:txBody>
          <a:bodyPr wrap="square" rtlCol="0">
            <a:spAutoFit/>
          </a:bodyPr>
          <a:lstStyle/>
          <a:p>
            <a:pPr marL="342900" indent="-342900">
              <a:buFont typeface="Arial" panose="020B0604020202020204" pitchFamily="34" charset="0"/>
              <a:buChar char="•"/>
            </a:pPr>
            <a:r>
              <a:rPr lang="it-IT" sz="2000" dirty="0"/>
              <a:t>The input RF power </a:t>
            </a:r>
            <a:r>
              <a:rPr lang="it-IT" sz="2000" dirty="0" err="1"/>
              <a:t>is</a:t>
            </a:r>
            <a:r>
              <a:rPr lang="it-IT" sz="2000" dirty="0"/>
              <a:t> split </a:t>
            </a:r>
            <a:r>
              <a:rPr lang="it-IT" sz="2000" dirty="0" err="1"/>
              <a:t>into</a:t>
            </a:r>
            <a:r>
              <a:rPr lang="it-IT" sz="2000" dirty="0"/>
              <a:t> </a:t>
            </a:r>
            <a:r>
              <a:rPr lang="it-IT" sz="2000" dirty="0" err="1"/>
              <a:t>two</a:t>
            </a:r>
            <a:r>
              <a:rPr lang="it-IT" sz="2000" dirty="0"/>
              <a:t> </a:t>
            </a:r>
            <a:r>
              <a:rPr lang="it-IT" sz="2000" dirty="0" err="1"/>
              <a:t>branches</a:t>
            </a: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The </a:t>
            </a:r>
            <a:r>
              <a:rPr lang="it-IT" sz="2000" b="1" dirty="0" err="1">
                <a:solidFill>
                  <a:srgbClr val="0070C0"/>
                </a:solidFill>
              </a:rPr>
              <a:t>phase</a:t>
            </a:r>
            <a:r>
              <a:rPr lang="it-IT" sz="2000" b="1" dirty="0">
                <a:solidFill>
                  <a:srgbClr val="0070C0"/>
                </a:solidFill>
              </a:rPr>
              <a:t> </a:t>
            </a:r>
            <a:r>
              <a:rPr lang="it-IT" sz="2000" b="1" dirty="0" err="1">
                <a:solidFill>
                  <a:srgbClr val="0070C0"/>
                </a:solidFill>
              </a:rPr>
              <a:t>shifter</a:t>
            </a:r>
            <a:r>
              <a:rPr lang="it-IT" sz="2000" b="1" dirty="0">
                <a:solidFill>
                  <a:srgbClr val="0070C0"/>
                </a:solidFill>
              </a:rPr>
              <a:t> </a:t>
            </a:r>
            <a:r>
              <a:rPr lang="it-IT" sz="2000" dirty="0" err="1"/>
              <a:t>introduces</a:t>
            </a:r>
            <a:r>
              <a:rPr lang="it-IT" sz="2000" dirty="0"/>
              <a:t> a </a:t>
            </a:r>
            <a:r>
              <a:rPr lang="it-IT" sz="2000" dirty="0" err="1"/>
              <a:t>phase</a:t>
            </a:r>
            <a:r>
              <a:rPr lang="it-IT" sz="2000" dirty="0"/>
              <a:t> </a:t>
            </a:r>
            <a:r>
              <a:rPr lang="it-IT" sz="2000" dirty="0" err="1"/>
              <a:t>difference</a:t>
            </a:r>
            <a:r>
              <a:rPr lang="it-IT" sz="2000" dirty="0"/>
              <a:t> </a:t>
            </a:r>
            <a:r>
              <a:rPr lang="it-IT" sz="2000" dirty="0" err="1"/>
              <a:t>between</a:t>
            </a:r>
            <a:r>
              <a:rPr lang="it-IT" sz="2000" dirty="0"/>
              <a:t> ports 1 and 2:</a:t>
            </a:r>
          </a:p>
          <a:p>
            <a:pPr marL="800100" lvl="1" indent="-342900">
              <a:buFont typeface="Arial" panose="020B0604020202020204" pitchFamily="34" charset="0"/>
              <a:buChar char="•"/>
            </a:pPr>
            <a:r>
              <a:rPr lang="it-IT" sz="2000" dirty="0"/>
              <a:t>0 </a:t>
            </a:r>
            <a:r>
              <a:rPr lang="it-IT" sz="2000" dirty="0" err="1"/>
              <a:t>deg</a:t>
            </a:r>
            <a:r>
              <a:rPr lang="it-IT" sz="2000" dirty="0"/>
              <a:t> -&gt; </a:t>
            </a:r>
            <a:r>
              <a:rPr lang="it-IT" sz="2000" dirty="0" err="1"/>
              <a:t>vertical</a:t>
            </a:r>
            <a:r>
              <a:rPr lang="it-IT" sz="2000" dirty="0"/>
              <a:t> </a:t>
            </a:r>
            <a:r>
              <a:rPr lang="it-IT" sz="2000" dirty="0" err="1"/>
              <a:t>polarization</a:t>
            </a:r>
            <a:endParaRPr lang="it-IT" sz="2000" dirty="0"/>
          </a:p>
          <a:p>
            <a:pPr marL="800100" lvl="1" indent="-342900">
              <a:buFont typeface="Arial" panose="020B0604020202020204" pitchFamily="34" charset="0"/>
              <a:buChar char="•"/>
            </a:pPr>
            <a:r>
              <a:rPr lang="it-IT" sz="2000" dirty="0"/>
              <a:t>180 </a:t>
            </a:r>
            <a:r>
              <a:rPr lang="it-IT" sz="2000" dirty="0" err="1"/>
              <a:t>deg</a:t>
            </a:r>
            <a:r>
              <a:rPr lang="it-IT" sz="2000" dirty="0"/>
              <a:t> -&gt; </a:t>
            </a:r>
            <a:r>
              <a:rPr lang="it-IT" sz="2000" dirty="0" err="1"/>
              <a:t>horizontal</a:t>
            </a:r>
            <a:r>
              <a:rPr lang="it-IT" sz="2000" dirty="0"/>
              <a:t> </a:t>
            </a:r>
            <a:r>
              <a:rPr lang="it-IT" sz="2000" dirty="0" err="1"/>
              <a:t>polarization</a:t>
            </a: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The </a:t>
            </a:r>
            <a:r>
              <a:rPr lang="it-IT" sz="2000" dirty="0" err="1"/>
              <a:t>two</a:t>
            </a:r>
            <a:r>
              <a:rPr lang="it-IT" sz="2000" dirty="0"/>
              <a:t> </a:t>
            </a:r>
            <a:r>
              <a:rPr lang="it-IT" sz="2000" dirty="0" err="1"/>
              <a:t>branches</a:t>
            </a:r>
            <a:r>
              <a:rPr lang="it-IT" sz="2000" dirty="0"/>
              <a:t> are </a:t>
            </a:r>
            <a:r>
              <a:rPr lang="it-IT" sz="2000" dirty="0" err="1"/>
              <a:t>then</a:t>
            </a:r>
            <a:r>
              <a:rPr lang="it-IT" sz="2000" dirty="0"/>
              <a:t> </a:t>
            </a:r>
            <a:r>
              <a:rPr lang="it-IT" sz="2000" dirty="0" err="1"/>
              <a:t>recombined</a:t>
            </a:r>
            <a:r>
              <a:rPr lang="it-IT" sz="2000" dirty="0"/>
              <a:t> </a:t>
            </a:r>
            <a:r>
              <a:rPr lang="it-IT" sz="2000" dirty="0" err="1"/>
              <a:t>into</a:t>
            </a:r>
            <a:r>
              <a:rPr lang="it-IT" sz="2000" dirty="0"/>
              <a:t> the </a:t>
            </a:r>
            <a:r>
              <a:rPr lang="it-IT" sz="2000" b="1" dirty="0">
                <a:solidFill>
                  <a:srgbClr val="0070C0"/>
                </a:solidFill>
              </a:rPr>
              <a:t>E-rotator</a:t>
            </a:r>
          </a:p>
        </p:txBody>
      </p:sp>
      <p:sp>
        <p:nvSpPr>
          <p:cNvPr id="19" name="CasellaDiTesto 18">
            <a:extLst>
              <a:ext uri="{FF2B5EF4-FFF2-40B4-BE49-F238E27FC236}">
                <a16:creationId xmlns:a16="http://schemas.microsoft.com/office/drawing/2014/main" id="{01C02B02-45E8-4CD4-33EB-F53246120A52}"/>
              </a:ext>
            </a:extLst>
          </p:cNvPr>
          <p:cNvSpPr txBox="1"/>
          <p:nvPr/>
        </p:nvSpPr>
        <p:spPr>
          <a:xfrm>
            <a:off x="119860" y="860698"/>
            <a:ext cx="10795278" cy="707886"/>
          </a:xfrm>
          <a:prstGeom prst="rect">
            <a:avLst/>
          </a:prstGeom>
          <a:noFill/>
        </p:spPr>
        <p:txBody>
          <a:bodyPr wrap="square" rtlCol="0">
            <a:spAutoFit/>
          </a:bodyPr>
          <a:lstStyle/>
          <a:p>
            <a:pPr marL="342900" indent="-342900">
              <a:buFont typeface="Wingdings" panose="05000000000000000000" pitchFamily="2" charset="2"/>
              <a:buChar char="Ø"/>
            </a:pPr>
            <a:r>
              <a:rPr lang="it-IT" sz="2000" dirty="0">
                <a:cs typeface="Arial" panose="020B0604020202020204" pitchFamily="34" charset="0"/>
              </a:rPr>
              <a:t>The </a:t>
            </a:r>
            <a:r>
              <a:rPr lang="it-IT" sz="2000" b="1" dirty="0">
                <a:solidFill>
                  <a:srgbClr val="0070C0"/>
                </a:solidFill>
                <a:cs typeface="Arial" panose="020B0604020202020204" pitchFamily="34" charset="0"/>
              </a:rPr>
              <a:t>PolariX</a:t>
            </a:r>
            <a:r>
              <a:rPr lang="it-IT" sz="2000" dirty="0">
                <a:cs typeface="Arial" panose="020B0604020202020204" pitchFamily="34" charset="0"/>
              </a:rPr>
              <a:t> </a:t>
            </a:r>
            <a:r>
              <a:rPr lang="it-IT" sz="2000" dirty="0" err="1">
                <a:cs typeface="Arial" panose="020B0604020202020204" pitchFamily="34" charset="0"/>
              </a:rPr>
              <a:t>is</a:t>
            </a:r>
            <a:r>
              <a:rPr lang="it-IT" sz="2000" dirty="0">
                <a:cs typeface="Arial" panose="020B0604020202020204" pitchFamily="34" charset="0"/>
              </a:rPr>
              <a:t> an X-band </a:t>
            </a:r>
            <a:r>
              <a:rPr lang="it-IT" sz="2000" dirty="0" err="1">
                <a:cs typeface="Arial" panose="020B0604020202020204" pitchFamily="34" charset="0"/>
              </a:rPr>
              <a:t>Transverse</a:t>
            </a:r>
            <a:r>
              <a:rPr lang="it-IT" sz="2000" dirty="0">
                <a:cs typeface="Arial" panose="020B0604020202020204" pitchFamily="34" charset="0"/>
              </a:rPr>
              <a:t> </a:t>
            </a:r>
            <a:r>
              <a:rPr lang="it-IT" sz="2000" dirty="0" err="1">
                <a:cs typeface="Arial" panose="020B0604020202020204" pitchFamily="34" charset="0"/>
              </a:rPr>
              <a:t>Deflection</a:t>
            </a:r>
            <a:r>
              <a:rPr lang="it-IT" sz="2000" dirty="0">
                <a:cs typeface="Arial" panose="020B0604020202020204" pitchFamily="34" charset="0"/>
              </a:rPr>
              <a:t> </a:t>
            </a:r>
            <a:r>
              <a:rPr lang="it-IT" sz="2000" dirty="0" err="1">
                <a:cs typeface="Arial" panose="020B0604020202020204" pitchFamily="34" charset="0"/>
              </a:rPr>
              <a:t>Structure</a:t>
            </a:r>
            <a:r>
              <a:rPr lang="it-IT" sz="2000" dirty="0">
                <a:cs typeface="Arial" panose="020B0604020202020204" pitchFamily="34" charset="0"/>
              </a:rPr>
              <a:t> with the feature of </a:t>
            </a:r>
            <a:r>
              <a:rPr lang="it-IT" sz="2000" dirty="0" err="1">
                <a:cs typeface="Arial" panose="020B0604020202020204" pitchFamily="34" charset="0"/>
              </a:rPr>
              <a:t>changing</a:t>
            </a:r>
            <a:r>
              <a:rPr lang="it-IT" sz="2000" dirty="0">
                <a:cs typeface="Arial" panose="020B0604020202020204" pitchFamily="34" charset="0"/>
              </a:rPr>
              <a:t> the </a:t>
            </a:r>
            <a:r>
              <a:rPr lang="it-IT" sz="2000" dirty="0" err="1">
                <a:cs typeface="Arial" panose="020B0604020202020204" pitchFamily="34" charset="0"/>
              </a:rPr>
              <a:t>beam</a:t>
            </a:r>
            <a:r>
              <a:rPr lang="it-IT" sz="2000" dirty="0">
                <a:cs typeface="Arial" panose="020B0604020202020204" pitchFamily="34" charset="0"/>
              </a:rPr>
              <a:t> streaking </a:t>
            </a:r>
            <a:r>
              <a:rPr lang="it-IT" sz="2000" dirty="0" err="1">
                <a:cs typeface="Arial" panose="020B0604020202020204" pitchFamily="34" charset="0"/>
              </a:rPr>
              <a:t>direction</a:t>
            </a:r>
            <a:endParaRPr lang="it-IT" sz="2000" dirty="0">
              <a:cs typeface="Arial" panose="020B0604020202020204" pitchFamily="34" charset="0"/>
            </a:endParaRPr>
          </a:p>
        </p:txBody>
      </p:sp>
      <p:sp>
        <p:nvSpPr>
          <p:cNvPr id="4" name="CasellaDiTesto 3">
            <a:extLst>
              <a:ext uri="{FF2B5EF4-FFF2-40B4-BE49-F238E27FC236}">
                <a16:creationId xmlns:a16="http://schemas.microsoft.com/office/drawing/2014/main" id="{EDD3A93D-7AD2-F68C-3999-664ED4748AE1}"/>
              </a:ext>
            </a:extLst>
          </p:cNvPr>
          <p:cNvSpPr txBox="1"/>
          <p:nvPr/>
        </p:nvSpPr>
        <p:spPr>
          <a:xfrm>
            <a:off x="6630207" y="1198929"/>
            <a:ext cx="1685041" cy="338554"/>
          </a:xfrm>
          <a:prstGeom prst="rect">
            <a:avLst/>
          </a:prstGeom>
          <a:noFill/>
        </p:spPr>
        <p:txBody>
          <a:bodyPr wrap="square">
            <a:spAutoFit/>
          </a:bodyPr>
          <a:lstStyle/>
          <a:p>
            <a:r>
              <a:rPr lang="it-IT" sz="1600" dirty="0"/>
              <a:t>Input RF power </a:t>
            </a:r>
            <a:endParaRPr lang="en-GB" sz="1600" dirty="0"/>
          </a:p>
        </p:txBody>
      </p:sp>
      <p:sp>
        <p:nvSpPr>
          <p:cNvPr id="7" name="CasellaDiTesto 6">
            <a:extLst>
              <a:ext uri="{FF2B5EF4-FFF2-40B4-BE49-F238E27FC236}">
                <a16:creationId xmlns:a16="http://schemas.microsoft.com/office/drawing/2014/main" id="{C3293A09-3B94-1E84-A20B-C1490633C5F4}"/>
              </a:ext>
            </a:extLst>
          </p:cNvPr>
          <p:cNvSpPr txBox="1"/>
          <p:nvPr/>
        </p:nvSpPr>
        <p:spPr>
          <a:xfrm>
            <a:off x="3134980" y="4527358"/>
            <a:ext cx="346599" cy="400110"/>
          </a:xfrm>
          <a:prstGeom prst="rect">
            <a:avLst/>
          </a:prstGeom>
          <a:noFill/>
        </p:spPr>
        <p:txBody>
          <a:bodyPr wrap="square">
            <a:spAutoFit/>
          </a:bodyPr>
          <a:lstStyle/>
          <a:p>
            <a:r>
              <a:rPr lang="it-IT" sz="2000" dirty="0"/>
              <a:t>1</a:t>
            </a:r>
            <a:endParaRPr lang="en-GB" sz="2000" dirty="0"/>
          </a:p>
        </p:txBody>
      </p:sp>
      <p:sp>
        <p:nvSpPr>
          <p:cNvPr id="8" name="CasellaDiTesto 7">
            <a:extLst>
              <a:ext uri="{FF2B5EF4-FFF2-40B4-BE49-F238E27FC236}">
                <a16:creationId xmlns:a16="http://schemas.microsoft.com/office/drawing/2014/main" id="{0C2A7F55-8F08-4500-A94E-B7401B7504D1}"/>
              </a:ext>
            </a:extLst>
          </p:cNvPr>
          <p:cNvSpPr txBox="1"/>
          <p:nvPr/>
        </p:nvSpPr>
        <p:spPr>
          <a:xfrm>
            <a:off x="2547946" y="4311943"/>
            <a:ext cx="346599" cy="400110"/>
          </a:xfrm>
          <a:prstGeom prst="rect">
            <a:avLst/>
          </a:prstGeom>
          <a:noFill/>
        </p:spPr>
        <p:txBody>
          <a:bodyPr wrap="square">
            <a:spAutoFit/>
          </a:bodyPr>
          <a:lstStyle/>
          <a:p>
            <a:r>
              <a:rPr lang="it-IT" sz="2000" dirty="0"/>
              <a:t>2</a:t>
            </a:r>
            <a:endParaRPr lang="en-GB" sz="2000" dirty="0"/>
          </a:p>
        </p:txBody>
      </p:sp>
    </p:spTree>
    <p:extLst>
      <p:ext uri="{BB962C8B-B14F-4D97-AF65-F5344CB8AC3E}">
        <p14:creationId xmlns:p14="http://schemas.microsoft.com/office/powerpoint/2010/main" val="232031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3BC2A-5F48-4551-9629-470347F069FE}"/>
              </a:ext>
            </a:extLst>
          </p:cNvPr>
          <p:cNvSpPr>
            <a:spLocks noGrp="1"/>
          </p:cNvSpPr>
          <p:nvPr>
            <p:ph type="title"/>
          </p:nvPr>
        </p:nvSpPr>
        <p:spPr/>
        <p:txBody>
          <a:bodyPr/>
          <a:lstStyle/>
          <a:p>
            <a:r>
              <a:rPr lang="en-US" dirty="0" err="1"/>
              <a:t>PolariX</a:t>
            </a:r>
            <a:r>
              <a:rPr lang="en-US" dirty="0"/>
              <a:t> TDS: Working principle</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863107C-32F7-91DD-02A1-19677662762B}"/>
                  </a:ext>
                </a:extLst>
              </p:cNvPr>
              <p:cNvSpPr txBox="1"/>
              <p:nvPr/>
            </p:nvSpPr>
            <p:spPr>
              <a:xfrm>
                <a:off x="156860" y="4158657"/>
                <a:ext cx="11878280" cy="2554545"/>
              </a:xfrm>
              <a:prstGeom prst="rect">
                <a:avLst/>
              </a:prstGeom>
              <a:noFill/>
            </p:spPr>
            <p:txBody>
              <a:bodyPr wrap="square" rtlCol="0">
                <a:spAutoFit/>
              </a:bodyPr>
              <a:lstStyle/>
              <a:p>
                <a:pPr marL="285750" indent="-285750">
                  <a:buFont typeface="Wingdings" panose="05000000000000000000" pitchFamily="2" charset="2"/>
                  <a:buChar char="Ø"/>
                </a:pPr>
                <a:r>
                  <a:rPr lang="it-IT" sz="2000" dirty="0">
                    <a:cs typeface="Arial" panose="020B0604020202020204" pitchFamily="34" charset="0"/>
                  </a:rPr>
                  <a:t>It </a:t>
                </a:r>
                <a:r>
                  <a:rPr lang="it-IT" sz="2000" dirty="0" err="1">
                    <a:cs typeface="Arial" panose="020B0604020202020204" pitchFamily="34" charset="0"/>
                  </a:rPr>
                  <a:t>is</a:t>
                </a:r>
                <a:r>
                  <a:rPr lang="it-IT" sz="2000" dirty="0">
                    <a:cs typeface="Arial" panose="020B0604020202020204" pitchFamily="34" charset="0"/>
                  </a:rPr>
                  <a:t> </a:t>
                </a:r>
                <a:r>
                  <a:rPr lang="it-IT" sz="2000" dirty="0" err="1">
                    <a:cs typeface="Arial" panose="020B0604020202020204" pitchFamily="34" charset="0"/>
                  </a:rPr>
                  <a:t>capable</a:t>
                </a:r>
                <a:r>
                  <a:rPr lang="it-IT" sz="2000" dirty="0">
                    <a:cs typeface="Arial" panose="020B0604020202020204" pitchFamily="34" charset="0"/>
                  </a:rPr>
                  <a:t> of </a:t>
                </a:r>
                <a:r>
                  <a:rPr lang="it-IT" sz="2000" dirty="0" err="1">
                    <a:cs typeface="Arial" panose="020B0604020202020204" pitchFamily="34" charset="0"/>
                  </a:rPr>
                  <a:t>measuring</a:t>
                </a:r>
                <a:r>
                  <a:rPr lang="it-IT" sz="2000" dirty="0">
                    <a:cs typeface="Arial" panose="020B0604020202020204" pitchFamily="34" charset="0"/>
                  </a:rPr>
                  <a:t> the </a:t>
                </a:r>
                <a:r>
                  <a:rPr lang="it-IT" sz="2000" dirty="0" err="1">
                    <a:cs typeface="Arial" panose="020B0604020202020204" pitchFamily="34" charset="0"/>
                  </a:rPr>
                  <a:t>longitudinal</a:t>
                </a:r>
                <a:r>
                  <a:rPr lang="it-IT" sz="2000" dirty="0">
                    <a:cs typeface="Arial" panose="020B0604020202020204" pitchFamily="34" charset="0"/>
                  </a:rPr>
                  <a:t> </a:t>
                </a:r>
                <a:r>
                  <a:rPr lang="it-IT" sz="2000" dirty="0" err="1">
                    <a:cs typeface="Arial" panose="020B0604020202020204" pitchFamily="34" charset="0"/>
                  </a:rPr>
                  <a:t>properties</a:t>
                </a:r>
                <a:r>
                  <a:rPr lang="it-IT" sz="2000" dirty="0">
                    <a:cs typeface="Arial" panose="020B0604020202020204" pitchFamily="34" charset="0"/>
                  </a:rPr>
                  <a:t> of the </a:t>
                </a:r>
                <a:r>
                  <a:rPr lang="it-IT" sz="2000" dirty="0" err="1">
                    <a:cs typeface="Arial" panose="020B0604020202020204" pitchFamily="34" charset="0"/>
                  </a:rPr>
                  <a:t>beam</a:t>
                </a:r>
                <a:r>
                  <a:rPr lang="it-IT" sz="2000" dirty="0">
                    <a:cs typeface="Arial" panose="020B0604020202020204" pitchFamily="34" charset="0"/>
                  </a:rPr>
                  <a:t> in </a:t>
                </a:r>
                <a:r>
                  <a:rPr lang="it-IT" sz="2000" dirty="0" err="1">
                    <a:cs typeface="Arial" panose="020B0604020202020204" pitchFamily="34" charset="0"/>
                  </a:rPr>
                  <a:t>both</a:t>
                </a:r>
                <a:r>
                  <a:rPr lang="it-IT" sz="2000" dirty="0">
                    <a:cs typeface="Arial" panose="020B0604020202020204" pitchFamily="34" charset="0"/>
                  </a:rPr>
                  <a:t> </a:t>
                </a:r>
                <a:r>
                  <a:rPr lang="it-IT" sz="2000" dirty="0" err="1">
                    <a:cs typeface="Arial" panose="020B0604020202020204" pitchFamily="34" charset="0"/>
                  </a:rPr>
                  <a:t>transverse</a:t>
                </a:r>
                <a:r>
                  <a:rPr lang="it-IT" sz="2000" dirty="0">
                    <a:cs typeface="Arial" panose="020B0604020202020204" pitchFamily="34" charset="0"/>
                  </a:rPr>
                  <a:t> </a:t>
                </a:r>
                <a:r>
                  <a:rPr lang="it-IT" sz="2000" dirty="0" err="1">
                    <a:cs typeface="Arial" panose="020B0604020202020204" pitchFamily="34" charset="0"/>
                  </a:rPr>
                  <a:t>planes</a:t>
                </a:r>
                <a:r>
                  <a:rPr lang="it-IT" sz="2000" dirty="0">
                    <a:cs typeface="Arial" panose="020B0604020202020204" pitchFamily="34" charset="0"/>
                  </a:rPr>
                  <a:t> with </a:t>
                </a:r>
                <a:r>
                  <a:rPr lang="it-IT" sz="2000" b="1" dirty="0" err="1">
                    <a:solidFill>
                      <a:srgbClr val="0070C0"/>
                    </a:solidFill>
                    <a:cs typeface="Arial" panose="020B0604020202020204" pitchFamily="34" charset="0"/>
                  </a:rPr>
                  <a:t>fs-resolution</a:t>
                </a:r>
                <a:endParaRPr lang="it-IT" sz="2000" b="1" dirty="0">
                  <a:solidFill>
                    <a:srgbClr val="0070C0"/>
                  </a:solidFill>
                  <a:cs typeface="Arial" panose="020B0604020202020204" pitchFamily="34" charset="0"/>
                </a:endParaRPr>
              </a:p>
              <a:p>
                <a:pPr marL="285750" indent="-285750">
                  <a:buFont typeface="Wingdings" panose="05000000000000000000" pitchFamily="2" charset="2"/>
                  <a:buChar char="Ø"/>
                </a:pPr>
                <a:endParaRPr lang="it-IT" sz="2000" dirty="0">
                  <a:cs typeface="Arial" panose="020B0604020202020204" pitchFamily="34" charset="0"/>
                </a:endParaRPr>
              </a:p>
              <a:p>
                <a:pPr marL="285750" indent="-285750">
                  <a:buFont typeface="Wingdings" panose="05000000000000000000" pitchFamily="2" charset="2"/>
                  <a:buChar char="Ø"/>
                </a:pPr>
                <a:r>
                  <a:rPr lang="it-IT" sz="2000" dirty="0" err="1">
                    <a:cs typeface="Arial" panose="020B0604020202020204" pitchFamily="34" charset="0"/>
                  </a:rPr>
                  <a:t>Allows</a:t>
                </a:r>
                <a:r>
                  <a:rPr lang="it-IT" sz="2000" dirty="0">
                    <a:cs typeface="Arial" panose="020B0604020202020204" pitchFamily="34" charset="0"/>
                  </a:rPr>
                  <a:t> for a </a:t>
                </a:r>
                <a:r>
                  <a:rPr lang="it-IT" sz="2000" b="1" dirty="0" err="1">
                    <a:solidFill>
                      <a:srgbClr val="0070C0"/>
                    </a:solidFill>
                    <a:cs typeface="Arial" panose="020B0604020202020204" pitchFamily="34" charset="0"/>
                  </a:rPr>
                  <a:t>tomography</a:t>
                </a:r>
                <a:r>
                  <a:rPr lang="it-IT" sz="2000" dirty="0">
                    <a:cs typeface="Arial" panose="020B0604020202020204" pitchFamily="34" charset="0"/>
                  </a:rPr>
                  <a:t> of the </a:t>
                </a:r>
                <a:r>
                  <a:rPr lang="it-IT" sz="2000" dirty="0" err="1">
                    <a:cs typeface="Arial" panose="020B0604020202020204" pitchFamily="34" charset="0"/>
                  </a:rPr>
                  <a:t>beam</a:t>
                </a:r>
                <a:r>
                  <a:rPr lang="it-IT" sz="2000" dirty="0">
                    <a:cs typeface="Arial" panose="020B0604020202020204" pitchFamily="34" charset="0"/>
                  </a:rPr>
                  <a:t> to </a:t>
                </a:r>
                <a:r>
                  <a:rPr lang="it-IT" sz="2000" dirty="0" err="1">
                    <a:cs typeface="Arial" panose="020B0604020202020204" pitchFamily="34" charset="0"/>
                  </a:rPr>
                  <a:t>reconstruct</a:t>
                </a:r>
                <a:r>
                  <a:rPr lang="it-IT" sz="2000" dirty="0">
                    <a:cs typeface="Arial" panose="020B0604020202020204" pitchFamily="34" charset="0"/>
                  </a:rPr>
                  <a:t> the </a:t>
                </a:r>
                <a:r>
                  <a:rPr lang="it-IT" sz="2000" b="1" dirty="0">
                    <a:solidFill>
                      <a:srgbClr val="0070C0"/>
                    </a:solidFill>
                    <a:cs typeface="Arial" panose="020B0604020202020204" pitchFamily="34" charset="0"/>
                  </a:rPr>
                  <a:t>3D (</a:t>
                </a:r>
                <a:r>
                  <a:rPr lang="it-IT" sz="2000" b="1" dirty="0" err="1">
                    <a:solidFill>
                      <a:srgbClr val="0070C0"/>
                    </a:solidFill>
                    <a:cs typeface="Arial" panose="020B0604020202020204" pitchFamily="34" charset="0"/>
                  </a:rPr>
                  <a:t>x,y,t</a:t>
                </a:r>
                <a:r>
                  <a:rPr lang="it-IT" sz="2000" b="1" dirty="0">
                    <a:solidFill>
                      <a:srgbClr val="0070C0"/>
                    </a:solidFill>
                    <a:cs typeface="Arial" panose="020B0604020202020204" pitchFamily="34" charset="0"/>
                  </a:rPr>
                  <a:t>) and 5D (</a:t>
                </a:r>
                <a:r>
                  <a:rPr lang="it-IT" sz="2000" b="1" dirty="0" err="1">
                    <a:solidFill>
                      <a:srgbClr val="0070C0"/>
                    </a:solidFill>
                    <a:cs typeface="Arial" panose="020B0604020202020204" pitchFamily="34" charset="0"/>
                  </a:rPr>
                  <a:t>x,x’,y,y’,t</a:t>
                </a:r>
                <a:r>
                  <a:rPr lang="it-IT" sz="2000" b="1" dirty="0">
                    <a:solidFill>
                      <a:srgbClr val="0070C0"/>
                    </a:solidFill>
                    <a:cs typeface="Arial" panose="020B0604020202020204" pitchFamily="34" charset="0"/>
                  </a:rPr>
                  <a:t>) </a:t>
                </a:r>
                <a:r>
                  <a:rPr lang="it-IT" sz="2000" b="1" dirty="0" err="1">
                    <a:solidFill>
                      <a:srgbClr val="0070C0"/>
                    </a:solidFill>
                    <a:cs typeface="Arial" panose="020B0604020202020204" pitchFamily="34" charset="0"/>
                  </a:rPr>
                  <a:t>beam</a:t>
                </a:r>
                <a:r>
                  <a:rPr lang="it-IT" sz="2000" b="1" dirty="0">
                    <a:solidFill>
                      <a:srgbClr val="0070C0"/>
                    </a:solidFill>
                    <a:cs typeface="Arial" panose="020B0604020202020204" pitchFamily="34" charset="0"/>
                  </a:rPr>
                  <a:t> </a:t>
                </a:r>
                <a:r>
                  <a:rPr lang="it-IT" sz="2000" b="1" dirty="0" err="1">
                    <a:solidFill>
                      <a:srgbClr val="0070C0"/>
                    </a:solidFill>
                    <a:cs typeface="Arial" panose="020B0604020202020204" pitchFamily="34" charset="0"/>
                  </a:rPr>
                  <a:t>distribution</a:t>
                </a:r>
                <a:r>
                  <a:rPr lang="it-IT" sz="2000" dirty="0">
                    <a:cs typeface="Arial" panose="020B0604020202020204" pitchFamily="34" charset="0"/>
                  </a:rPr>
                  <a:t>, by streaking the </a:t>
                </a:r>
                <a:r>
                  <a:rPr lang="it-IT" sz="2000" dirty="0" err="1">
                    <a:cs typeface="Arial" panose="020B0604020202020204" pitchFamily="34" charset="0"/>
                  </a:rPr>
                  <a:t>beam</a:t>
                </a:r>
                <a:r>
                  <a:rPr lang="it-IT" sz="2000" dirty="0">
                    <a:cs typeface="Arial" panose="020B0604020202020204" pitchFamily="34" charset="0"/>
                  </a:rPr>
                  <a:t> for </a:t>
                </a:r>
                <a:r>
                  <a:rPr lang="it-IT" sz="2000" dirty="0" err="1">
                    <a:cs typeface="Arial" panose="020B0604020202020204" pitchFamily="34" charset="0"/>
                  </a:rPr>
                  <a:t>different</a:t>
                </a:r>
                <a:r>
                  <a:rPr lang="it-IT" sz="2000" dirty="0">
                    <a:cs typeface="Arial" panose="020B0604020202020204" pitchFamily="34" charset="0"/>
                  </a:rPr>
                  <a:t> field </a:t>
                </a:r>
                <a:r>
                  <a:rPr lang="it-IT" sz="2000" dirty="0" err="1">
                    <a:cs typeface="Arial" panose="020B0604020202020204" pitchFamily="34" charset="0"/>
                  </a:rPr>
                  <a:t>polarizations</a:t>
                </a:r>
                <a:r>
                  <a:rPr lang="it-IT" sz="2000" dirty="0">
                    <a:cs typeface="Arial" panose="020B0604020202020204" pitchFamily="34" charset="0"/>
                  </a:rPr>
                  <a:t> </a:t>
                </a:r>
              </a:p>
              <a:p>
                <a:pPr marL="285750" indent="-285750">
                  <a:buFont typeface="Wingdings" panose="05000000000000000000" pitchFamily="2" charset="2"/>
                  <a:buChar char="Ø"/>
                </a:pPr>
                <a:endParaRPr lang="it-IT" sz="2000" dirty="0">
                  <a:cs typeface="Arial" panose="020B0604020202020204" pitchFamily="34" charset="0"/>
                </a:endParaRPr>
              </a:p>
              <a:p>
                <a:pPr marL="285750" indent="-285750">
                  <a:buFont typeface="Wingdings" panose="05000000000000000000" pitchFamily="2" charset="2"/>
                  <a:buChar char="Ø"/>
                </a:pPr>
                <a:r>
                  <a:rPr lang="it-IT" sz="2000" b="1" dirty="0">
                    <a:solidFill>
                      <a:srgbClr val="0070C0"/>
                    </a:solidFill>
                    <a:cs typeface="Arial" panose="020B0604020202020204" pitchFamily="34" charset="0"/>
                  </a:rPr>
                  <a:t>Two </a:t>
                </a:r>
                <a:r>
                  <a:rPr lang="it-IT" sz="2000" b="1" dirty="0" err="1">
                    <a:solidFill>
                      <a:srgbClr val="0070C0"/>
                    </a:solidFill>
                    <a:cs typeface="Arial" panose="020B0604020202020204" pitchFamily="34" charset="0"/>
                  </a:rPr>
                  <a:t>PolariX</a:t>
                </a:r>
                <a:r>
                  <a:rPr lang="it-IT" sz="2000" b="1" dirty="0">
                    <a:solidFill>
                      <a:srgbClr val="0070C0"/>
                    </a:solidFill>
                    <a:cs typeface="Arial" panose="020B0604020202020204" pitchFamily="34" charset="0"/>
                  </a:rPr>
                  <a:t> TDS </a:t>
                </a:r>
                <a:r>
                  <a:rPr lang="it-IT" sz="2000" dirty="0">
                    <a:cs typeface="Arial" panose="020B0604020202020204" pitchFamily="34" charset="0"/>
                  </a:rPr>
                  <a:t>are </a:t>
                </a:r>
                <a:r>
                  <a:rPr lang="it-IT" sz="2000" dirty="0" err="1">
                    <a:cs typeface="Arial" panose="020B0604020202020204" pitchFamily="34" charset="0"/>
                  </a:rPr>
                  <a:t>implemented</a:t>
                </a:r>
                <a:r>
                  <a:rPr lang="it-IT" sz="2000" dirty="0">
                    <a:cs typeface="Arial" panose="020B0604020202020204" pitchFamily="34" charset="0"/>
                  </a:rPr>
                  <a:t> in the </a:t>
                </a:r>
                <a:r>
                  <a:rPr lang="it-IT" sz="2000" dirty="0" err="1">
                    <a:cs typeface="Arial" panose="020B0604020202020204" pitchFamily="34" charset="0"/>
                  </a:rPr>
                  <a:t>EuPRAXIA</a:t>
                </a:r>
                <a:r>
                  <a:rPr lang="it-IT" sz="2000" dirty="0">
                    <a:cs typeface="Arial" panose="020B0604020202020204" pitchFamily="34" charset="0"/>
                  </a:rPr>
                  <a:t> </a:t>
                </a:r>
                <a:r>
                  <a:rPr lang="it-IT" sz="2000" dirty="0" err="1">
                    <a:cs typeface="Arial" panose="020B0604020202020204" pitchFamily="34" charset="0"/>
                  </a:rPr>
                  <a:t>diagnostics</a:t>
                </a:r>
                <a:r>
                  <a:rPr lang="it-IT" sz="2000" dirty="0">
                    <a:cs typeface="Arial" panose="020B0604020202020204" pitchFamily="34" charset="0"/>
                  </a:rPr>
                  <a:t> </a:t>
                </a:r>
                <a:r>
                  <a:rPr lang="it-IT" sz="2000" dirty="0" err="1">
                    <a:cs typeface="Arial" panose="020B0604020202020204" pitchFamily="34" charset="0"/>
                  </a:rPr>
                  <a:t>beamlines</a:t>
                </a:r>
                <a:r>
                  <a:rPr lang="it-IT" sz="2000" dirty="0">
                    <a:cs typeface="Arial" panose="020B0604020202020204" pitchFamily="34" charset="0"/>
                  </a:rPr>
                  <a:t>:</a:t>
                </a:r>
              </a:p>
              <a:p>
                <a:pPr marL="1257300" lvl="2" indent="-342900">
                  <a:buFont typeface="Arial" panose="020B0604020202020204" pitchFamily="34" charset="0"/>
                  <a:buChar char="•"/>
                </a:pPr>
                <a:r>
                  <a:rPr lang="it-IT" sz="2000" dirty="0">
                    <a:cs typeface="Arial" panose="020B0604020202020204" pitchFamily="34" charset="0"/>
                  </a:rPr>
                  <a:t>96-cell </a:t>
                </a:r>
                <a:r>
                  <a:rPr lang="it-IT" sz="2000" dirty="0" err="1">
                    <a:cs typeface="Arial" panose="020B0604020202020204" pitchFamily="34" charset="0"/>
                  </a:rPr>
                  <a:t>structure</a:t>
                </a:r>
                <a:r>
                  <a:rPr lang="it-IT" sz="2000" dirty="0">
                    <a:cs typeface="Arial" panose="020B0604020202020204" pitchFamily="34" charset="0"/>
                  </a:rPr>
                  <a:t> (</a:t>
                </a:r>
                <a14:m>
                  <m:oMath xmlns:m="http://schemas.openxmlformats.org/officeDocument/2006/math">
                    <m:r>
                      <a:rPr lang="it-IT" sz="2000" b="0" i="1" smtClean="0">
                        <a:latin typeface="Cambria Math" panose="02040503050406030204" pitchFamily="18" charset="0"/>
                        <a:cs typeface="Arial" panose="020B0604020202020204" pitchFamily="34" charset="0"/>
                      </a:rPr>
                      <m:t>∼1</m:t>
                    </m:r>
                  </m:oMath>
                </a14:m>
                <a:r>
                  <a:rPr lang="it-IT" sz="2000" dirty="0">
                    <a:cs typeface="Arial" panose="020B0604020202020204" pitchFamily="34" charset="0"/>
                  </a:rPr>
                  <a:t> GeV) </a:t>
                </a:r>
              </a:p>
              <a:p>
                <a:pPr marL="1257300" lvl="2" indent="-342900">
                  <a:buFont typeface="Arial" panose="020B0604020202020204" pitchFamily="34" charset="0"/>
                  <a:buChar char="•"/>
                </a:pPr>
                <a:r>
                  <a:rPr lang="it-IT" sz="2000" dirty="0">
                    <a:solidFill>
                      <a:srgbClr val="FF0000"/>
                    </a:solidFill>
                    <a:cs typeface="Arial" panose="020B0604020202020204" pitchFamily="34" charset="0"/>
                  </a:rPr>
                  <a:t>50-cell </a:t>
                </a:r>
                <a:r>
                  <a:rPr lang="it-IT" sz="2000" dirty="0" err="1">
                    <a:solidFill>
                      <a:srgbClr val="FF0000"/>
                    </a:solidFill>
                    <a:cs typeface="Arial" panose="020B0604020202020204" pitchFamily="34" charset="0"/>
                  </a:rPr>
                  <a:t>structure</a:t>
                </a:r>
                <a:r>
                  <a:rPr lang="it-IT" sz="2000" dirty="0">
                    <a:solidFill>
                      <a:srgbClr val="FF0000"/>
                    </a:solidFill>
                    <a:cs typeface="Arial" panose="020B0604020202020204" pitchFamily="34" charset="0"/>
                  </a:rPr>
                  <a:t> </a:t>
                </a:r>
                <a:r>
                  <a:rPr lang="it-IT" sz="2000" dirty="0">
                    <a:cs typeface="Arial" panose="020B0604020202020204" pitchFamily="34" charset="0"/>
                  </a:rPr>
                  <a:t>(</a:t>
                </a:r>
                <a14:m>
                  <m:oMath xmlns:m="http://schemas.openxmlformats.org/officeDocument/2006/math">
                    <m:r>
                      <a:rPr lang="it-IT" sz="2000" i="1">
                        <a:latin typeface="Cambria Math" panose="02040503050406030204" pitchFamily="18" charset="0"/>
                        <a:cs typeface="Arial" panose="020B0604020202020204" pitchFamily="34" charset="0"/>
                      </a:rPr>
                      <m:t>∼1</m:t>
                    </m:r>
                    <m:r>
                      <a:rPr lang="it-IT" sz="2000" b="0" i="1" smtClean="0">
                        <a:latin typeface="Cambria Math" panose="02040503050406030204" pitchFamily="18" charset="0"/>
                        <a:cs typeface="Arial" panose="020B0604020202020204" pitchFamily="34" charset="0"/>
                      </a:rPr>
                      <m:t>18</m:t>
                    </m:r>
                  </m:oMath>
                </a14:m>
                <a:r>
                  <a:rPr lang="it-IT" sz="2000" dirty="0">
                    <a:cs typeface="Arial" panose="020B0604020202020204" pitchFamily="34" charset="0"/>
                  </a:rPr>
                  <a:t> MeV) </a:t>
                </a:r>
                <a14:m>
                  <m:oMath xmlns:m="http://schemas.openxmlformats.org/officeDocument/2006/math">
                    <m:r>
                      <a:rPr lang="it-IT" sz="2000" b="0" i="1" smtClean="0">
                        <a:latin typeface="Cambria Math" panose="02040503050406030204" pitchFamily="18" charset="0"/>
                        <a:cs typeface="Arial" panose="020B0604020202020204" pitchFamily="34" charset="0"/>
                      </a:rPr>
                      <m:t>⇒</m:t>
                    </m:r>
                  </m:oMath>
                </a14:m>
                <a:r>
                  <a:rPr lang="it-IT" sz="2000" dirty="0">
                    <a:cs typeface="Arial" panose="020B0604020202020204" pitchFamily="34" charset="0"/>
                  </a:rPr>
                  <a:t> </a:t>
                </a:r>
                <a:r>
                  <a:rPr lang="it-IT" sz="2000" dirty="0">
                    <a:solidFill>
                      <a:srgbClr val="FF0000"/>
                    </a:solidFill>
                    <a:cs typeface="Arial" panose="020B0604020202020204" pitchFamily="34" charset="0"/>
                  </a:rPr>
                  <a:t>Field </a:t>
                </a:r>
                <a:r>
                  <a:rPr lang="it-IT" sz="2000" dirty="0" err="1">
                    <a:solidFill>
                      <a:srgbClr val="FF0000"/>
                    </a:solidFill>
                    <a:cs typeface="Arial" panose="020B0604020202020204" pitchFamily="34" charset="0"/>
                  </a:rPr>
                  <a:t>maps</a:t>
                </a:r>
                <a:r>
                  <a:rPr lang="it-IT" sz="2000" dirty="0">
                    <a:solidFill>
                      <a:srgbClr val="FF0000"/>
                    </a:solidFill>
                    <a:cs typeface="Arial" panose="020B0604020202020204" pitchFamily="34" charset="0"/>
                  </a:rPr>
                  <a:t> design</a:t>
                </a:r>
              </a:p>
            </p:txBody>
          </p:sp>
        </mc:Choice>
        <mc:Fallback xmlns="">
          <p:sp>
            <p:nvSpPr>
              <p:cNvPr id="10" name="CasellaDiTesto 9">
                <a:extLst>
                  <a:ext uri="{FF2B5EF4-FFF2-40B4-BE49-F238E27FC236}">
                    <a16:creationId xmlns:a16="http://schemas.microsoft.com/office/drawing/2014/main" id="{B863107C-32F7-91DD-02A1-19677662762B}"/>
                  </a:ext>
                </a:extLst>
              </p:cNvPr>
              <p:cNvSpPr txBox="1">
                <a:spLocks noRot="1" noChangeAspect="1" noMove="1" noResize="1" noEditPoints="1" noAdjustHandles="1" noChangeArrowheads="1" noChangeShapeType="1" noTextEdit="1"/>
              </p:cNvSpPr>
              <p:nvPr/>
            </p:nvSpPr>
            <p:spPr>
              <a:xfrm>
                <a:off x="156860" y="4158657"/>
                <a:ext cx="11878280" cy="2554545"/>
              </a:xfrm>
              <a:prstGeom prst="rect">
                <a:avLst/>
              </a:prstGeom>
              <a:blipFill>
                <a:blip r:embed="rId3"/>
                <a:stretch>
                  <a:fillRect l="-462" t="-1193" b="-3341"/>
                </a:stretch>
              </a:blipFill>
            </p:spPr>
            <p:txBody>
              <a:bodyPr/>
              <a:lstStyle/>
              <a:p>
                <a:r>
                  <a:rPr lang="en-GB">
                    <a:noFill/>
                  </a:rPr>
                  <a:t> </a:t>
                </a:r>
              </a:p>
            </p:txBody>
          </p:sp>
        </mc:Fallback>
      </mc:AlternateContent>
      <p:pic>
        <p:nvPicPr>
          <p:cNvPr id="4" name="Picture 3" descr="A diagram of a diagram of a beam&#10;&#10;Description automatically generated with medium confidence">
            <a:extLst>
              <a:ext uri="{FF2B5EF4-FFF2-40B4-BE49-F238E27FC236}">
                <a16:creationId xmlns:a16="http://schemas.microsoft.com/office/drawing/2014/main" id="{78C66F21-1E00-939D-376D-3BC61022E963}"/>
              </a:ext>
            </a:extLst>
          </p:cNvPr>
          <p:cNvPicPr>
            <a:picLocks noChangeAspect="1"/>
          </p:cNvPicPr>
          <p:nvPr/>
        </p:nvPicPr>
        <p:blipFill rotWithShape="1">
          <a:blip r:embed="rId4">
            <a:extLst>
              <a:ext uri="{28A0092B-C50C-407E-A947-70E740481C1C}">
                <a14:useLocalDpi xmlns:a14="http://schemas.microsoft.com/office/drawing/2010/main" val="0"/>
              </a:ext>
            </a:extLst>
          </a:blip>
          <a:srcRect l="10718" t="933"/>
          <a:stretch/>
        </p:blipFill>
        <p:spPr>
          <a:xfrm>
            <a:off x="1725337" y="876607"/>
            <a:ext cx="3110615" cy="3175744"/>
          </a:xfrm>
          <a:prstGeom prst="rect">
            <a:avLst/>
          </a:prstGeom>
        </p:spPr>
      </p:pic>
      <p:sp>
        <p:nvSpPr>
          <p:cNvPr id="5" name="Arrow: Right 4">
            <a:extLst>
              <a:ext uri="{FF2B5EF4-FFF2-40B4-BE49-F238E27FC236}">
                <a16:creationId xmlns:a16="http://schemas.microsoft.com/office/drawing/2014/main" id="{946B6820-550A-FD57-CF37-FA24FA9399C4}"/>
              </a:ext>
            </a:extLst>
          </p:cNvPr>
          <p:cNvSpPr/>
          <p:nvPr/>
        </p:nvSpPr>
        <p:spPr>
          <a:xfrm>
            <a:off x="4928778" y="2229613"/>
            <a:ext cx="1090965" cy="4697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magine 8" descr="Immagine che contiene testo, schermata, diagramma, Diagramma&#10;&#10;Il contenuto generato dall'IA potrebbe non essere corretto.">
            <a:extLst>
              <a:ext uri="{FF2B5EF4-FFF2-40B4-BE49-F238E27FC236}">
                <a16:creationId xmlns:a16="http://schemas.microsoft.com/office/drawing/2014/main" id="{896CEEFC-351D-B541-9C28-C598BC4F65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28254"/>
            <a:ext cx="4128273" cy="3124097"/>
          </a:xfrm>
          <a:prstGeom prst="rect">
            <a:avLst/>
          </a:prstGeom>
        </p:spPr>
      </p:pic>
    </p:spTree>
    <p:extLst>
      <p:ext uri="{BB962C8B-B14F-4D97-AF65-F5344CB8AC3E}">
        <p14:creationId xmlns:p14="http://schemas.microsoft.com/office/powerpoint/2010/main" val="304751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0A3AD-6524-24C5-2E8B-12151FBF2B4D}"/>
              </a:ext>
            </a:extLst>
          </p:cNvPr>
          <p:cNvSpPr>
            <a:spLocks noGrp="1"/>
          </p:cNvSpPr>
          <p:nvPr>
            <p:ph type="title"/>
          </p:nvPr>
        </p:nvSpPr>
        <p:spPr/>
        <p:txBody>
          <a:bodyPr/>
          <a:lstStyle/>
          <a:p>
            <a:r>
              <a:rPr lang="en-US" dirty="0" err="1"/>
              <a:t>PolariX</a:t>
            </a:r>
            <a:r>
              <a:rPr lang="en-US" dirty="0"/>
              <a:t> TDS: </a:t>
            </a:r>
            <a:r>
              <a:rPr lang="it-IT" dirty="0" err="1"/>
              <a:t>Coupler</a:t>
            </a:r>
            <a:r>
              <a:rPr lang="it-IT" dirty="0"/>
              <a:t> </a:t>
            </a:r>
            <a:r>
              <a:rPr lang="it-IT" dirty="0" err="1"/>
              <a:t>residual</a:t>
            </a:r>
            <a:r>
              <a:rPr lang="it-IT" dirty="0"/>
              <a:t> kick</a:t>
            </a:r>
            <a:endParaRPr lang="en-GB" dirty="0"/>
          </a:p>
        </p:txBody>
      </p:sp>
      <p:sp>
        <p:nvSpPr>
          <p:cNvPr id="8" name="CasellaDiTesto 7">
            <a:extLst>
              <a:ext uri="{FF2B5EF4-FFF2-40B4-BE49-F238E27FC236}">
                <a16:creationId xmlns:a16="http://schemas.microsoft.com/office/drawing/2014/main" id="{156EC50E-AA29-3083-8B49-4338850B0722}"/>
              </a:ext>
            </a:extLst>
          </p:cNvPr>
          <p:cNvSpPr txBox="1"/>
          <p:nvPr/>
        </p:nvSpPr>
        <p:spPr>
          <a:xfrm>
            <a:off x="69561" y="899624"/>
            <a:ext cx="9572024" cy="369332"/>
          </a:xfrm>
          <a:prstGeom prst="rect">
            <a:avLst/>
          </a:prstGeom>
          <a:noFill/>
        </p:spPr>
        <p:txBody>
          <a:bodyPr wrap="square" rtlCol="0">
            <a:spAutoFit/>
          </a:bodyPr>
          <a:lstStyle/>
          <a:p>
            <a:pPr marL="285750" indent="-285750">
              <a:buFont typeface="Wingdings" panose="05000000000000000000" pitchFamily="2" charset="2"/>
              <a:buChar char="Ø"/>
            </a:pPr>
            <a:r>
              <a:rPr lang="it-IT" b="1" dirty="0"/>
              <a:t>Fields </a:t>
            </a:r>
            <a:r>
              <a:rPr lang="it-IT" b="1" dirty="0" err="1"/>
              <a:t>maps</a:t>
            </a:r>
            <a:r>
              <a:rPr lang="it-IT" b="1" dirty="0"/>
              <a:t> </a:t>
            </a:r>
            <a:r>
              <a:rPr lang="it-IT" b="1" dirty="0" err="1"/>
              <a:t>generated</a:t>
            </a:r>
            <a:r>
              <a:rPr lang="it-IT" b="1" dirty="0"/>
              <a:t> with HFSS to test the </a:t>
            </a:r>
            <a:r>
              <a:rPr lang="it-IT" b="1" dirty="0" err="1"/>
              <a:t>effect</a:t>
            </a:r>
            <a:r>
              <a:rPr lang="it-IT" b="1" dirty="0"/>
              <a:t> on the </a:t>
            </a:r>
            <a:r>
              <a:rPr lang="it-IT" b="1" dirty="0" err="1"/>
              <a:t>beam</a:t>
            </a:r>
            <a:r>
              <a:rPr lang="it-IT" b="1" dirty="0"/>
              <a:t> dynamics</a:t>
            </a:r>
            <a:endParaRPr lang="en-GB"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415DC585-F63D-5227-4D11-9EE758C18884}"/>
                  </a:ext>
                </a:extLst>
              </p:cNvPr>
              <p:cNvSpPr txBox="1"/>
              <p:nvPr/>
            </p:nvSpPr>
            <p:spPr>
              <a:xfrm>
                <a:off x="9461456" y="1068435"/>
                <a:ext cx="2264468" cy="1261884"/>
              </a:xfrm>
              <a:prstGeom prst="rect">
                <a:avLst/>
              </a:prstGeom>
              <a:noFill/>
              <a:ln w="28575">
                <a:solidFill>
                  <a:srgbClr val="FF0000"/>
                </a:solidFill>
              </a:ln>
            </p:spPr>
            <p:txBody>
              <a:bodyPr wrap="square" lIns="0" tIns="0" rIns="0" bIns="0" rtlCol="0">
                <a:spAutoFit/>
              </a:bodyPr>
              <a:lstStyle/>
              <a:p>
                <a:pPr marL="285750" indent="-285750">
                  <a:buFont typeface="Wingdings" panose="05000000000000000000" pitchFamily="2" charset="2"/>
                  <a:buChar char="§"/>
                </a:pPr>
                <a:r>
                  <a:rPr lang="it-IT" sz="1600" b="0" dirty="0"/>
                  <a:t>On-</a:t>
                </a:r>
                <a:r>
                  <a:rPr lang="it-IT" sz="1600" b="0" dirty="0" err="1"/>
                  <a:t>axis</a:t>
                </a:r>
                <a:r>
                  <a:rPr lang="it-IT" sz="1600" b="0" dirty="0"/>
                  <a:t> field (50-cell)</a:t>
                </a:r>
              </a:p>
              <a:p>
                <a:pPr marL="285750" indent="-285750">
                  <a:buFont typeface="Wingdings" panose="05000000000000000000" pitchFamily="2" charset="2"/>
                  <a:buChar char="§"/>
                </a:pPr>
                <a:endParaRPr lang="it-IT" sz="1600" dirty="0">
                  <a:latin typeface="Cambria Math" panose="02040503050406030204" pitchFamily="18" charset="0"/>
                </a:endParaRPr>
              </a:p>
              <a:p>
                <a:pPr marL="285750" indent="-285750">
                  <a:buFont typeface="Wingdings" panose="05000000000000000000" pitchFamily="2" charset="2"/>
                  <a:buChar char="§"/>
                </a:pPr>
                <a14:m>
                  <m:oMath xmlns:m="http://schemas.openxmlformats.org/officeDocument/2006/math">
                    <m:r>
                      <a:rPr lang="it-IT" sz="1600" b="0" i="1" smtClean="0">
                        <a:latin typeface="Cambria Math" panose="02040503050406030204" pitchFamily="18" charset="0"/>
                      </a:rPr>
                      <m:t>1</m:t>
                    </m:r>
                  </m:oMath>
                </a14:m>
                <a:r>
                  <a:rPr lang="en-GB" sz="1600" dirty="0"/>
                  <a:t> W of input power</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Vertical streaking</a:t>
                </a:r>
              </a:p>
            </p:txBody>
          </p:sp>
        </mc:Choice>
        <mc:Fallback xmlns="">
          <p:sp>
            <p:nvSpPr>
              <p:cNvPr id="3" name="CasellaDiTesto 2">
                <a:extLst>
                  <a:ext uri="{FF2B5EF4-FFF2-40B4-BE49-F238E27FC236}">
                    <a16:creationId xmlns:a16="http://schemas.microsoft.com/office/drawing/2014/main" id="{415DC585-F63D-5227-4D11-9EE758C18884}"/>
                  </a:ext>
                </a:extLst>
              </p:cNvPr>
              <p:cNvSpPr txBox="1">
                <a:spLocks noRot="1" noChangeAspect="1" noMove="1" noResize="1" noEditPoints="1" noAdjustHandles="1" noChangeArrowheads="1" noChangeShapeType="1" noTextEdit="1"/>
              </p:cNvSpPr>
              <p:nvPr/>
            </p:nvSpPr>
            <p:spPr>
              <a:xfrm>
                <a:off x="9461456" y="1068435"/>
                <a:ext cx="2264468" cy="1261884"/>
              </a:xfrm>
              <a:prstGeom prst="rect">
                <a:avLst/>
              </a:prstGeom>
              <a:blipFill>
                <a:blip r:embed="rId2"/>
                <a:stretch>
                  <a:fillRect l="-4509" t="-3774" b="-5189"/>
                </a:stretch>
              </a:blipFill>
              <a:ln w="28575">
                <a:solidFill>
                  <a:srgbClr val="FF0000"/>
                </a:solidFill>
              </a:ln>
            </p:spPr>
            <p:txBody>
              <a:bodyPr/>
              <a:lstStyle/>
              <a:p>
                <a:r>
                  <a:rPr lang="en-GB">
                    <a:noFill/>
                  </a:rPr>
                  <a:t> </a:t>
                </a:r>
              </a:p>
            </p:txBody>
          </p:sp>
        </mc:Fallback>
      </mc:AlternateContent>
      <p:sp>
        <p:nvSpPr>
          <p:cNvPr id="11" name="CasellaDiTesto 10">
            <a:extLst>
              <a:ext uri="{FF2B5EF4-FFF2-40B4-BE49-F238E27FC236}">
                <a16:creationId xmlns:a16="http://schemas.microsoft.com/office/drawing/2014/main" id="{BA4AF1CB-AEF5-D96B-1BDD-74BE19B420C8}"/>
              </a:ext>
            </a:extLst>
          </p:cNvPr>
          <p:cNvSpPr txBox="1"/>
          <p:nvPr/>
        </p:nvSpPr>
        <p:spPr>
          <a:xfrm>
            <a:off x="8214579" y="4786578"/>
            <a:ext cx="3054285" cy="923330"/>
          </a:xfrm>
          <a:prstGeom prst="rect">
            <a:avLst/>
          </a:prstGeom>
          <a:noFill/>
        </p:spPr>
        <p:txBody>
          <a:bodyPr wrap="square">
            <a:spAutoFit/>
          </a:bodyPr>
          <a:lstStyle/>
          <a:p>
            <a:pPr marL="285750" indent="-285750">
              <a:buFont typeface="Wingdings" panose="05000000000000000000" pitchFamily="2" charset="2"/>
              <a:buChar char="Ø"/>
            </a:pPr>
            <a:r>
              <a:rPr lang="en-GB" b="1" dirty="0">
                <a:solidFill>
                  <a:srgbClr val="FF0000"/>
                </a:solidFill>
              </a:rPr>
              <a:t>Evaluate the coupler influence on the temporal profile reconstruction </a:t>
            </a:r>
          </a:p>
        </p:txBody>
      </p:sp>
      <p:pic>
        <p:nvPicPr>
          <p:cNvPr id="10" name="Immagine 9" descr="Immagine che contiene testo, diagramma, linea, Carattere&#10;&#10;Il contenuto generato dall'IA potrebbe non essere corretto.">
            <a:extLst>
              <a:ext uri="{FF2B5EF4-FFF2-40B4-BE49-F238E27FC236}">
                <a16:creationId xmlns:a16="http://schemas.microsoft.com/office/drawing/2014/main" id="{534D1153-1276-022F-BE8C-A558B7AC418D}"/>
              </a:ext>
            </a:extLst>
          </p:cNvPr>
          <p:cNvPicPr>
            <a:picLocks noChangeAspect="1"/>
          </p:cNvPicPr>
          <p:nvPr/>
        </p:nvPicPr>
        <p:blipFill>
          <a:blip r:embed="rId3">
            <a:extLst>
              <a:ext uri="{28A0092B-C50C-407E-A947-70E740481C1C}">
                <a14:useLocalDpi xmlns:a14="http://schemas.microsoft.com/office/drawing/2010/main" val="0"/>
              </a:ext>
            </a:extLst>
          </a:blip>
          <a:srcRect l="4575" t="3353" r="7226" b="5077"/>
          <a:stretch>
            <a:fillRect/>
          </a:stretch>
        </p:blipFill>
        <p:spPr>
          <a:xfrm>
            <a:off x="4813771" y="1359367"/>
            <a:ext cx="4141693" cy="3224957"/>
          </a:xfrm>
          <a:prstGeom prst="rect">
            <a:avLst/>
          </a:prstGeom>
        </p:spPr>
      </p:pic>
      <p:pic>
        <p:nvPicPr>
          <p:cNvPr id="14" name="Immagine 13" descr="Immagine che contiene testo, linea, diagramma, Diagramma&#10;&#10;Il contenuto generato dall'IA potrebbe non essere corretto.">
            <a:extLst>
              <a:ext uri="{FF2B5EF4-FFF2-40B4-BE49-F238E27FC236}">
                <a16:creationId xmlns:a16="http://schemas.microsoft.com/office/drawing/2014/main" id="{F19A2566-1984-4EDC-116B-3814C2FF41F6}"/>
              </a:ext>
            </a:extLst>
          </p:cNvPr>
          <p:cNvPicPr>
            <a:picLocks noChangeAspect="1"/>
          </p:cNvPicPr>
          <p:nvPr/>
        </p:nvPicPr>
        <p:blipFill>
          <a:blip r:embed="rId4">
            <a:extLst>
              <a:ext uri="{28A0092B-C50C-407E-A947-70E740481C1C}">
                <a14:useLocalDpi xmlns:a14="http://schemas.microsoft.com/office/drawing/2010/main" val="0"/>
              </a:ext>
            </a:extLst>
          </a:blip>
          <a:srcRect l="5007" t="3161" r="6794" b="5270"/>
          <a:stretch>
            <a:fillRect/>
          </a:stretch>
        </p:blipFill>
        <p:spPr>
          <a:xfrm>
            <a:off x="229545" y="1359367"/>
            <a:ext cx="4215836" cy="3282690"/>
          </a:xfrm>
          <a:prstGeom prst="rect">
            <a:avLst/>
          </a:prstGeom>
        </p:spPr>
      </p:pic>
      <p:sp>
        <p:nvSpPr>
          <p:cNvPr id="15" name="Rettangolo 14">
            <a:extLst>
              <a:ext uri="{FF2B5EF4-FFF2-40B4-BE49-F238E27FC236}">
                <a16:creationId xmlns:a16="http://schemas.microsoft.com/office/drawing/2014/main" id="{924DAE89-1BCD-3E57-7AB7-5E53C8429C06}"/>
              </a:ext>
            </a:extLst>
          </p:cNvPr>
          <p:cNvSpPr/>
          <p:nvPr/>
        </p:nvSpPr>
        <p:spPr>
          <a:xfrm>
            <a:off x="8214579" y="1359366"/>
            <a:ext cx="552349" cy="3079003"/>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a destra 12">
            <a:extLst>
              <a:ext uri="{FF2B5EF4-FFF2-40B4-BE49-F238E27FC236}">
                <a16:creationId xmlns:a16="http://schemas.microsoft.com/office/drawing/2014/main" id="{945E8B71-25B3-D19C-C843-8263925CED10}"/>
              </a:ext>
            </a:extLst>
          </p:cNvPr>
          <p:cNvSpPr/>
          <p:nvPr/>
        </p:nvSpPr>
        <p:spPr>
          <a:xfrm>
            <a:off x="8955464" y="3583118"/>
            <a:ext cx="586498" cy="2706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a:extLst>
              <a:ext uri="{FF2B5EF4-FFF2-40B4-BE49-F238E27FC236}">
                <a16:creationId xmlns:a16="http://schemas.microsoft.com/office/drawing/2014/main" id="{D52EFB60-EE1D-AFAE-BFD9-02025842259F}"/>
              </a:ext>
            </a:extLst>
          </p:cNvPr>
          <p:cNvSpPr txBox="1"/>
          <p:nvPr/>
        </p:nvSpPr>
        <p:spPr>
          <a:xfrm>
            <a:off x="9707571" y="3256780"/>
            <a:ext cx="1772239" cy="923330"/>
          </a:xfrm>
          <a:prstGeom prst="rect">
            <a:avLst/>
          </a:prstGeom>
          <a:noFill/>
          <a:ln w="28575">
            <a:solidFill>
              <a:srgbClr val="FF0000"/>
            </a:solidFill>
          </a:ln>
        </p:spPr>
        <p:txBody>
          <a:bodyPr wrap="square">
            <a:spAutoFit/>
          </a:bodyPr>
          <a:lstStyle/>
          <a:p>
            <a:r>
              <a:rPr lang="it-IT" b="1" dirty="0" err="1"/>
              <a:t>Residual</a:t>
            </a:r>
            <a:r>
              <a:rPr lang="it-IT" b="1" dirty="0"/>
              <a:t> kick from the output </a:t>
            </a:r>
            <a:r>
              <a:rPr lang="it-IT" b="1" dirty="0" err="1"/>
              <a:t>coupler</a:t>
            </a:r>
            <a:r>
              <a:rPr lang="it-IT" b="1" dirty="0"/>
              <a:t> </a:t>
            </a:r>
          </a:p>
        </p:txBody>
      </p:sp>
      <mc:AlternateContent xmlns:mc="http://schemas.openxmlformats.org/markup-compatibility/2006" xmlns:a14="http://schemas.microsoft.com/office/drawing/2010/main">
        <mc:Choice Requires="a14">
          <p:graphicFrame>
            <p:nvGraphicFramePr>
              <p:cNvPr id="17" name="Tabella 16">
                <a:extLst>
                  <a:ext uri="{FF2B5EF4-FFF2-40B4-BE49-F238E27FC236}">
                    <a16:creationId xmlns:a16="http://schemas.microsoft.com/office/drawing/2014/main" id="{AA0208E1-E66D-6A22-1F7E-70DD885CF4F9}"/>
                  </a:ext>
                </a:extLst>
              </p:cNvPr>
              <p:cNvGraphicFramePr>
                <a:graphicFrameLocks noGrp="1"/>
              </p:cNvGraphicFramePr>
              <p:nvPr>
                <p:extLst>
                  <p:ext uri="{D42A27DB-BD31-4B8C-83A1-F6EECF244321}">
                    <p14:modId xmlns:p14="http://schemas.microsoft.com/office/powerpoint/2010/main" val="2559038456"/>
                  </p:ext>
                </p:extLst>
              </p:nvPr>
            </p:nvGraphicFramePr>
            <p:xfrm>
              <a:off x="2247685" y="4786578"/>
              <a:ext cx="5849666" cy="1874203"/>
            </p:xfrm>
            <a:graphic>
              <a:graphicData uri="http://schemas.openxmlformats.org/drawingml/2006/table">
                <a:tbl>
                  <a:tblPr firstRow="1" bandRow="1">
                    <a:tableStyleId>{5C22544A-7EE6-4342-B048-85BDC9FD1C3A}</a:tableStyleId>
                  </a:tblPr>
                  <a:tblGrid>
                    <a:gridCol w="1998345">
                      <a:extLst>
                        <a:ext uri="{9D8B030D-6E8A-4147-A177-3AD203B41FA5}">
                          <a16:colId xmlns:a16="http://schemas.microsoft.com/office/drawing/2014/main" val="2645310804"/>
                        </a:ext>
                      </a:extLst>
                    </a:gridCol>
                    <a:gridCol w="2078147">
                      <a:extLst>
                        <a:ext uri="{9D8B030D-6E8A-4147-A177-3AD203B41FA5}">
                          <a16:colId xmlns:a16="http://schemas.microsoft.com/office/drawing/2014/main" val="3209283470"/>
                        </a:ext>
                      </a:extLst>
                    </a:gridCol>
                    <a:gridCol w="1773174">
                      <a:extLst>
                        <a:ext uri="{9D8B030D-6E8A-4147-A177-3AD203B41FA5}">
                          <a16:colId xmlns:a16="http://schemas.microsoft.com/office/drawing/2014/main" val="2715021149"/>
                        </a:ext>
                      </a:extLst>
                    </a:gridCol>
                  </a:tblGrid>
                  <a:tr h="370840">
                    <a:tc>
                      <a:txBody>
                        <a:bodyPr/>
                        <a:lstStyle/>
                        <a:p>
                          <a:pPr algn="ctr"/>
                          <a:r>
                            <a:rPr lang="it-IT" dirty="0"/>
                            <a:t>Input power : 1 W </a:t>
                          </a:r>
                          <a:endParaRPr lang="en-GB" dirty="0"/>
                        </a:p>
                      </a:txBody>
                      <a:tcPr/>
                    </a:tc>
                    <a:tc>
                      <a:txBody>
                        <a:bodyPr/>
                        <a:lstStyle/>
                        <a:p>
                          <a:pPr algn="ctr"/>
                          <a:r>
                            <a:rPr lang="it-IT" b="1" dirty="0"/>
                            <a:t>96-cells</a:t>
                          </a:r>
                          <a:endParaRPr lang="en-GB" b="1" dirty="0"/>
                        </a:p>
                      </a:txBody>
                      <a:tcPr/>
                    </a:tc>
                    <a:tc>
                      <a:txBody>
                        <a:bodyPr/>
                        <a:lstStyle/>
                        <a:p>
                          <a:pPr algn="ctr"/>
                          <a:r>
                            <a:rPr lang="it-IT" b="1" dirty="0"/>
                            <a:t>50-cells</a:t>
                          </a:r>
                          <a:endParaRPr lang="en-GB" b="1" dirty="0"/>
                        </a:p>
                      </a:txBody>
                      <a:tcPr/>
                    </a:tc>
                    <a:extLst>
                      <a:ext uri="{0D108BD9-81ED-4DB2-BD59-A6C34878D82A}">
                        <a16:rowId xmlns:a16="http://schemas.microsoft.com/office/drawing/2014/main" val="350479147"/>
                      </a:ext>
                    </a:extLst>
                  </a:tr>
                  <a:tr h="370840">
                    <a:tc>
                      <a:txBody>
                        <a:bodyPr/>
                        <a:lstStyle/>
                        <a:p>
                          <a:pPr algn="ct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𝑖𝑛𝑡</m:t>
                                  </m:r>
                                </m:sub>
                              </m:sSub>
                            </m:oMath>
                          </a14:m>
                          <a:r>
                            <a:rPr lang="en-GB" dirty="0"/>
                            <a:t> </a:t>
                          </a:r>
                        </a:p>
                      </a:txBody>
                      <a:tcPr/>
                    </a:tc>
                    <a:tc>
                      <a:txBody>
                        <a:bodyPr/>
                        <a:lstStyle/>
                        <a:p>
                          <a:pPr algn="ctr"/>
                          <a:r>
                            <a:rPr lang="it-IT" dirty="0"/>
                            <a:t>5.24 kV</a:t>
                          </a:r>
                          <a:endParaRPr lang="en-GB" dirty="0"/>
                        </a:p>
                      </a:txBody>
                      <a:tcPr/>
                    </a:tc>
                    <a:tc>
                      <a:txBody>
                        <a:bodyPr/>
                        <a:lstStyle/>
                        <a:p>
                          <a:pPr algn="ctr"/>
                          <a:r>
                            <a:rPr lang="it-IT" dirty="0"/>
                            <a:t>3.21 kV</a:t>
                          </a:r>
                          <a:endParaRPr lang="en-GB" dirty="0"/>
                        </a:p>
                      </a:txBody>
                      <a:tcPr/>
                    </a:tc>
                    <a:extLst>
                      <a:ext uri="{0D108BD9-81ED-4DB2-BD59-A6C34878D82A}">
                        <a16:rowId xmlns:a16="http://schemas.microsoft.com/office/drawing/2014/main" val="1727958838"/>
                      </a:ext>
                    </a:extLst>
                  </a:tr>
                  <a:tr h="370840">
                    <a:tc>
                      <a:txBody>
                        <a:bodyPr/>
                        <a:lstStyle/>
                        <a:p>
                          <a:pPr algn="ct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𝑖𝑛𝑡</m:t>
                                  </m:r>
                                </m:sub>
                              </m:sSub>
                            </m:oMath>
                          </a14:m>
                          <a:r>
                            <a:rPr lang="it-IT" dirty="0"/>
                            <a:t> (no </a:t>
                          </a:r>
                          <a:r>
                            <a:rPr lang="it-IT" dirty="0" err="1"/>
                            <a:t>couplers</a:t>
                          </a:r>
                          <a:r>
                            <a:rPr lang="it-IT" dirty="0"/>
                            <a:t>)</a:t>
                          </a:r>
                          <a:endParaRPr lang="en-GB" dirty="0"/>
                        </a:p>
                      </a:txBody>
                      <a:tcPr/>
                    </a:tc>
                    <a:tc>
                      <a:txBody>
                        <a:bodyPr/>
                        <a:lstStyle/>
                        <a:p>
                          <a:pPr algn="ctr"/>
                          <a:r>
                            <a:rPr lang="it-IT" dirty="0"/>
                            <a:t>5.13 kV</a:t>
                          </a:r>
                          <a:endParaRPr lang="en-GB" dirty="0"/>
                        </a:p>
                      </a:txBody>
                      <a:tcPr/>
                    </a:tc>
                    <a:tc>
                      <a:txBody>
                        <a:bodyPr/>
                        <a:lstStyle/>
                        <a:p>
                          <a:pPr algn="ctr"/>
                          <a:r>
                            <a:rPr lang="it-IT" dirty="0"/>
                            <a:t>3.05 kV</a:t>
                          </a:r>
                          <a:endParaRPr lang="en-GB" dirty="0"/>
                        </a:p>
                      </a:txBody>
                      <a:tcPr/>
                    </a:tc>
                    <a:extLst>
                      <a:ext uri="{0D108BD9-81ED-4DB2-BD59-A6C34878D82A}">
                        <a16:rowId xmlns:a16="http://schemas.microsoft.com/office/drawing/2014/main" val="1395844499"/>
                      </a:ext>
                    </a:extLst>
                  </a:tr>
                  <a:tr h="370840">
                    <a:tc>
                      <a:txBody>
                        <a:bodyPr/>
                        <a:lstStyle/>
                        <a:p>
                          <a:pPr algn="ctr"/>
                          <a:r>
                            <a:rPr lang="it-IT" dirty="0" err="1"/>
                            <a:t>Difference</a:t>
                          </a:r>
                          <a:endParaRPr lang="en-GB" dirty="0"/>
                        </a:p>
                      </a:txBody>
                      <a:tcPr/>
                    </a:tc>
                    <a:tc>
                      <a:txBody>
                        <a:bodyPr/>
                        <a:lstStyle/>
                        <a:p>
                          <a:pPr algn="ctr"/>
                          <a14:m>
                            <m:oMath xmlns:m="http://schemas.openxmlformats.org/officeDocument/2006/math">
                              <m:r>
                                <a:rPr lang="it-IT" b="0" i="1" smtClean="0">
                                  <a:latin typeface="Cambria Math" panose="02040503050406030204" pitchFamily="18" charset="0"/>
                                </a:rPr>
                                <m:t>∼2</m:t>
                              </m:r>
                            </m:oMath>
                          </a14:m>
                          <a:r>
                            <a:rPr lang="en-GB" dirty="0"/>
                            <a:t> %</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it-IT" b="0" i="1" smtClean="0">
                                  <a:latin typeface="Cambria Math" panose="02040503050406030204" pitchFamily="18" charset="0"/>
                                </a:rPr>
                                <m:t>∼5</m:t>
                              </m:r>
                            </m:oMath>
                          </a14:m>
                          <a:r>
                            <a:rPr lang="en-GB" dirty="0"/>
                            <a:t> %</a:t>
                          </a:r>
                        </a:p>
                      </a:txBody>
                      <a:tcPr/>
                    </a:tc>
                    <a:extLst>
                      <a:ext uri="{0D108BD9-81ED-4DB2-BD59-A6C34878D82A}">
                        <a16:rowId xmlns:a16="http://schemas.microsoft.com/office/drawing/2014/main" val="463589755"/>
                      </a:ext>
                    </a:extLst>
                  </a:tr>
                  <a:tr h="370840">
                    <a:tc>
                      <a:txBody>
                        <a:bodyPr/>
                        <a:lstStyle/>
                        <a:p>
                          <a:pPr algn="ctr"/>
                          <a:r>
                            <a:rPr lang="it-IT" dirty="0"/>
                            <a:t>Power-to-Voltage</a:t>
                          </a:r>
                          <a:endParaRPr lang="en-GB" dirty="0"/>
                        </a:p>
                      </a:txBody>
                      <a:tcPr/>
                    </a:tc>
                    <a:tc>
                      <a:txBody>
                        <a:bodyPr/>
                        <a:lstStyle/>
                        <a:p>
                          <a:pPr algn="ctr"/>
                          <a:r>
                            <a:rPr lang="it-IT" dirty="0"/>
                            <a:t>5.2 </a:t>
                          </a:r>
                          <a14:m>
                            <m:oMath xmlns:m="http://schemas.openxmlformats.org/officeDocument/2006/math">
                              <m:r>
                                <a:rPr lang="it-IT" b="0" i="1" smtClean="0">
                                  <a:latin typeface="Cambria Math" panose="02040503050406030204" pitchFamily="18" charset="0"/>
                                </a:rPr>
                                <m:t>𝑀𝑉</m:t>
                              </m:r>
                              <m:r>
                                <a:rPr lang="it-IT" b="0" i="1" smtClean="0">
                                  <a:latin typeface="Cambria Math" panose="02040503050406030204" pitchFamily="18" charset="0"/>
                                </a:rPr>
                                <m:t>/</m:t>
                              </m:r>
                              <m:r>
                                <m:rPr>
                                  <m:lit/>
                                </m:rPr>
                                <a:rPr lang="it-IT" b="0" i="1" smtClean="0">
                                  <a:latin typeface="Cambria Math" panose="02040503050406030204" pitchFamily="18" charset="0"/>
                                </a:rPr>
                                <m:t> </m:t>
                              </m:r>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𝑀𝑊</m:t>
                                  </m:r>
                                </m:e>
                              </m:rad>
                            </m:oMath>
                          </a14:m>
                          <a:endParaRPr lang="en-GB" dirty="0"/>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dirty="0"/>
                            <a:t>3.2</a:t>
                          </a:r>
                          <a:r>
                            <a:rPr lang="it-IT" baseline="0" dirty="0"/>
                            <a:t> </a:t>
                          </a:r>
                          <a14:m>
                            <m:oMath xmlns:m="http://schemas.openxmlformats.org/officeDocument/2006/math">
                              <m:r>
                                <a:rPr lang="it-IT" b="0" i="1" smtClean="0">
                                  <a:latin typeface="Cambria Math" panose="02040503050406030204" pitchFamily="18" charset="0"/>
                                </a:rPr>
                                <m:t>𝑀𝑉</m:t>
                              </m:r>
                              <m:r>
                                <a:rPr lang="it-IT" b="0" i="1" smtClean="0">
                                  <a:latin typeface="Cambria Math" panose="02040503050406030204" pitchFamily="18" charset="0"/>
                                </a:rPr>
                                <m:t>/</m:t>
                              </m:r>
                              <m:r>
                                <m:rPr>
                                  <m:lit/>
                                </m:rPr>
                                <a:rPr lang="it-IT" b="0" i="1" smtClean="0">
                                  <a:latin typeface="Cambria Math" panose="02040503050406030204" pitchFamily="18" charset="0"/>
                                </a:rPr>
                                <m:t> </m:t>
                              </m:r>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𝑀𝑊</m:t>
                                  </m:r>
                                </m:e>
                              </m:rad>
                            </m:oMath>
                          </a14:m>
                          <a:endParaRPr lang="en-GB" dirty="0"/>
                        </a:p>
                      </a:txBody>
                      <a:tcPr/>
                    </a:tc>
                    <a:extLst>
                      <a:ext uri="{0D108BD9-81ED-4DB2-BD59-A6C34878D82A}">
                        <a16:rowId xmlns:a16="http://schemas.microsoft.com/office/drawing/2014/main" val="2117215463"/>
                      </a:ext>
                    </a:extLst>
                  </a:tr>
                </a:tbl>
              </a:graphicData>
            </a:graphic>
          </p:graphicFrame>
        </mc:Choice>
        <mc:Fallback xmlns="">
          <p:graphicFrame>
            <p:nvGraphicFramePr>
              <p:cNvPr id="17" name="Tabella 16">
                <a:extLst>
                  <a:ext uri="{FF2B5EF4-FFF2-40B4-BE49-F238E27FC236}">
                    <a16:creationId xmlns:a16="http://schemas.microsoft.com/office/drawing/2014/main" id="{AA0208E1-E66D-6A22-1F7E-70DD885CF4F9}"/>
                  </a:ext>
                </a:extLst>
              </p:cNvPr>
              <p:cNvGraphicFramePr>
                <a:graphicFrameLocks noGrp="1"/>
              </p:cNvGraphicFramePr>
              <p:nvPr>
                <p:extLst>
                  <p:ext uri="{D42A27DB-BD31-4B8C-83A1-F6EECF244321}">
                    <p14:modId xmlns:p14="http://schemas.microsoft.com/office/powerpoint/2010/main" val="2559038456"/>
                  </p:ext>
                </p:extLst>
              </p:nvPr>
            </p:nvGraphicFramePr>
            <p:xfrm>
              <a:off x="2247685" y="4786578"/>
              <a:ext cx="5849666" cy="1874203"/>
            </p:xfrm>
            <a:graphic>
              <a:graphicData uri="http://schemas.openxmlformats.org/drawingml/2006/table">
                <a:tbl>
                  <a:tblPr firstRow="1" bandRow="1">
                    <a:tableStyleId>{5C22544A-7EE6-4342-B048-85BDC9FD1C3A}</a:tableStyleId>
                  </a:tblPr>
                  <a:tblGrid>
                    <a:gridCol w="1998345">
                      <a:extLst>
                        <a:ext uri="{9D8B030D-6E8A-4147-A177-3AD203B41FA5}">
                          <a16:colId xmlns:a16="http://schemas.microsoft.com/office/drawing/2014/main" val="2645310804"/>
                        </a:ext>
                      </a:extLst>
                    </a:gridCol>
                    <a:gridCol w="2078147">
                      <a:extLst>
                        <a:ext uri="{9D8B030D-6E8A-4147-A177-3AD203B41FA5}">
                          <a16:colId xmlns:a16="http://schemas.microsoft.com/office/drawing/2014/main" val="3209283470"/>
                        </a:ext>
                      </a:extLst>
                    </a:gridCol>
                    <a:gridCol w="1773174">
                      <a:extLst>
                        <a:ext uri="{9D8B030D-6E8A-4147-A177-3AD203B41FA5}">
                          <a16:colId xmlns:a16="http://schemas.microsoft.com/office/drawing/2014/main" val="2715021149"/>
                        </a:ext>
                      </a:extLst>
                    </a:gridCol>
                  </a:tblGrid>
                  <a:tr h="370840">
                    <a:tc>
                      <a:txBody>
                        <a:bodyPr/>
                        <a:lstStyle/>
                        <a:p>
                          <a:pPr algn="ctr"/>
                          <a:r>
                            <a:rPr lang="it-IT" dirty="0"/>
                            <a:t>Input power : 1 W </a:t>
                          </a:r>
                          <a:endParaRPr lang="en-GB" dirty="0"/>
                        </a:p>
                      </a:txBody>
                      <a:tcPr/>
                    </a:tc>
                    <a:tc>
                      <a:txBody>
                        <a:bodyPr/>
                        <a:lstStyle/>
                        <a:p>
                          <a:pPr algn="ctr"/>
                          <a:r>
                            <a:rPr lang="it-IT" b="1" dirty="0"/>
                            <a:t>96-cells</a:t>
                          </a:r>
                          <a:endParaRPr lang="en-GB" b="1" dirty="0"/>
                        </a:p>
                      </a:txBody>
                      <a:tcPr/>
                    </a:tc>
                    <a:tc>
                      <a:txBody>
                        <a:bodyPr/>
                        <a:lstStyle/>
                        <a:p>
                          <a:pPr algn="ctr"/>
                          <a:r>
                            <a:rPr lang="it-IT" b="1" dirty="0"/>
                            <a:t>50-cells</a:t>
                          </a:r>
                          <a:endParaRPr lang="en-GB" b="1" dirty="0"/>
                        </a:p>
                      </a:txBody>
                      <a:tcPr/>
                    </a:tc>
                    <a:extLst>
                      <a:ext uri="{0D108BD9-81ED-4DB2-BD59-A6C34878D82A}">
                        <a16:rowId xmlns:a16="http://schemas.microsoft.com/office/drawing/2014/main" val="350479147"/>
                      </a:ext>
                    </a:extLst>
                  </a:tr>
                  <a:tr h="370840">
                    <a:tc>
                      <a:txBody>
                        <a:bodyPr/>
                        <a:lstStyle/>
                        <a:p>
                          <a:endParaRPr lang="en-US"/>
                        </a:p>
                      </a:txBody>
                      <a:tcPr>
                        <a:blipFill>
                          <a:blip r:embed="rId5"/>
                          <a:stretch>
                            <a:fillRect l="-305" t="-108197" r="-194207" b="-332787"/>
                          </a:stretch>
                        </a:blipFill>
                      </a:tcPr>
                    </a:tc>
                    <a:tc>
                      <a:txBody>
                        <a:bodyPr/>
                        <a:lstStyle/>
                        <a:p>
                          <a:pPr algn="ctr"/>
                          <a:r>
                            <a:rPr lang="it-IT" dirty="0"/>
                            <a:t>5.24 kV</a:t>
                          </a:r>
                          <a:endParaRPr lang="en-GB" dirty="0"/>
                        </a:p>
                      </a:txBody>
                      <a:tcPr/>
                    </a:tc>
                    <a:tc>
                      <a:txBody>
                        <a:bodyPr/>
                        <a:lstStyle/>
                        <a:p>
                          <a:pPr algn="ctr"/>
                          <a:r>
                            <a:rPr lang="it-IT" dirty="0"/>
                            <a:t>3.21 kV</a:t>
                          </a:r>
                          <a:endParaRPr lang="en-GB" dirty="0"/>
                        </a:p>
                      </a:txBody>
                      <a:tcPr/>
                    </a:tc>
                    <a:extLst>
                      <a:ext uri="{0D108BD9-81ED-4DB2-BD59-A6C34878D82A}">
                        <a16:rowId xmlns:a16="http://schemas.microsoft.com/office/drawing/2014/main" val="1727958838"/>
                      </a:ext>
                    </a:extLst>
                  </a:tr>
                  <a:tr h="370840">
                    <a:tc>
                      <a:txBody>
                        <a:bodyPr/>
                        <a:lstStyle/>
                        <a:p>
                          <a:endParaRPr lang="en-US"/>
                        </a:p>
                      </a:txBody>
                      <a:tcPr>
                        <a:blipFill>
                          <a:blip r:embed="rId5"/>
                          <a:stretch>
                            <a:fillRect l="-305" t="-208197" r="-194207" b="-232787"/>
                          </a:stretch>
                        </a:blipFill>
                      </a:tcPr>
                    </a:tc>
                    <a:tc>
                      <a:txBody>
                        <a:bodyPr/>
                        <a:lstStyle/>
                        <a:p>
                          <a:pPr algn="ctr"/>
                          <a:r>
                            <a:rPr lang="it-IT" dirty="0"/>
                            <a:t>5.13 kV</a:t>
                          </a:r>
                          <a:endParaRPr lang="en-GB" dirty="0"/>
                        </a:p>
                      </a:txBody>
                      <a:tcPr/>
                    </a:tc>
                    <a:tc>
                      <a:txBody>
                        <a:bodyPr/>
                        <a:lstStyle/>
                        <a:p>
                          <a:pPr algn="ctr"/>
                          <a:r>
                            <a:rPr lang="it-IT" dirty="0"/>
                            <a:t>3.05 kV</a:t>
                          </a:r>
                          <a:endParaRPr lang="en-GB" dirty="0"/>
                        </a:p>
                      </a:txBody>
                      <a:tcPr/>
                    </a:tc>
                    <a:extLst>
                      <a:ext uri="{0D108BD9-81ED-4DB2-BD59-A6C34878D82A}">
                        <a16:rowId xmlns:a16="http://schemas.microsoft.com/office/drawing/2014/main" val="1395844499"/>
                      </a:ext>
                    </a:extLst>
                  </a:tr>
                  <a:tr h="370840">
                    <a:tc>
                      <a:txBody>
                        <a:bodyPr/>
                        <a:lstStyle/>
                        <a:p>
                          <a:pPr algn="ctr"/>
                          <a:r>
                            <a:rPr lang="it-IT" dirty="0" err="1"/>
                            <a:t>Difference</a:t>
                          </a:r>
                          <a:endParaRPr lang="en-GB" dirty="0"/>
                        </a:p>
                      </a:txBody>
                      <a:tcPr/>
                    </a:tc>
                    <a:tc>
                      <a:txBody>
                        <a:bodyPr/>
                        <a:lstStyle/>
                        <a:p>
                          <a:endParaRPr lang="en-US"/>
                        </a:p>
                      </a:txBody>
                      <a:tcPr>
                        <a:blipFill>
                          <a:blip r:embed="rId5"/>
                          <a:stretch>
                            <a:fillRect l="-96199" t="-308197" r="-86257" b="-132787"/>
                          </a:stretch>
                        </a:blipFill>
                      </a:tcPr>
                    </a:tc>
                    <a:tc>
                      <a:txBody>
                        <a:bodyPr/>
                        <a:lstStyle/>
                        <a:p>
                          <a:endParaRPr lang="en-US"/>
                        </a:p>
                      </a:txBody>
                      <a:tcPr>
                        <a:blipFill>
                          <a:blip r:embed="rId5"/>
                          <a:stretch>
                            <a:fillRect l="-230584" t="-308197" r="-1375" b="-132787"/>
                          </a:stretch>
                        </a:blipFill>
                      </a:tcPr>
                    </a:tc>
                    <a:extLst>
                      <a:ext uri="{0D108BD9-81ED-4DB2-BD59-A6C34878D82A}">
                        <a16:rowId xmlns:a16="http://schemas.microsoft.com/office/drawing/2014/main" val="463589755"/>
                      </a:ext>
                    </a:extLst>
                  </a:tr>
                  <a:tr h="390843">
                    <a:tc>
                      <a:txBody>
                        <a:bodyPr/>
                        <a:lstStyle/>
                        <a:p>
                          <a:pPr algn="ctr"/>
                          <a:r>
                            <a:rPr lang="it-IT" dirty="0"/>
                            <a:t>Power-to-Voltage</a:t>
                          </a:r>
                          <a:endParaRPr lang="en-GB" dirty="0"/>
                        </a:p>
                      </a:txBody>
                      <a:tcPr/>
                    </a:tc>
                    <a:tc>
                      <a:txBody>
                        <a:bodyPr/>
                        <a:lstStyle/>
                        <a:p>
                          <a:endParaRPr lang="en-US"/>
                        </a:p>
                      </a:txBody>
                      <a:tcPr>
                        <a:blipFill>
                          <a:blip r:embed="rId5"/>
                          <a:stretch>
                            <a:fillRect l="-96199" t="-389063" r="-86257" b="-26563"/>
                          </a:stretch>
                        </a:blipFill>
                      </a:tcPr>
                    </a:tc>
                    <a:tc>
                      <a:txBody>
                        <a:bodyPr/>
                        <a:lstStyle/>
                        <a:p>
                          <a:endParaRPr lang="en-US"/>
                        </a:p>
                      </a:txBody>
                      <a:tcPr>
                        <a:blipFill>
                          <a:blip r:embed="rId5"/>
                          <a:stretch>
                            <a:fillRect l="-230584" t="-389063" r="-1375" b="-26563"/>
                          </a:stretch>
                        </a:blipFill>
                      </a:tcPr>
                    </a:tc>
                    <a:extLst>
                      <a:ext uri="{0D108BD9-81ED-4DB2-BD59-A6C34878D82A}">
                        <a16:rowId xmlns:a16="http://schemas.microsoft.com/office/drawing/2014/main" val="2117215463"/>
                      </a:ext>
                    </a:extLst>
                  </a:tr>
                </a:tbl>
              </a:graphicData>
            </a:graphic>
          </p:graphicFrame>
        </mc:Fallback>
      </mc:AlternateContent>
      <p:sp>
        <p:nvSpPr>
          <p:cNvPr id="18" name="CasellaDiTesto 17">
            <a:extLst>
              <a:ext uri="{FF2B5EF4-FFF2-40B4-BE49-F238E27FC236}">
                <a16:creationId xmlns:a16="http://schemas.microsoft.com/office/drawing/2014/main" id="{6C2B98D0-28FA-D918-330F-8653A9D5ACD0}"/>
              </a:ext>
            </a:extLst>
          </p:cNvPr>
          <p:cNvSpPr txBox="1"/>
          <p:nvPr/>
        </p:nvSpPr>
        <p:spPr>
          <a:xfrm>
            <a:off x="229545" y="4732468"/>
            <a:ext cx="1900913" cy="646331"/>
          </a:xfrm>
          <a:prstGeom prst="rect">
            <a:avLst/>
          </a:prstGeom>
          <a:noFill/>
        </p:spPr>
        <p:txBody>
          <a:bodyPr wrap="square" rtlCol="0">
            <a:spAutoFit/>
          </a:bodyPr>
          <a:lstStyle/>
          <a:p>
            <a:pPr marL="285750" indent="-285750">
              <a:buFont typeface="Arial" panose="020B0604020202020204" pitchFamily="34" charset="0"/>
              <a:buChar char="•"/>
            </a:pPr>
            <a:r>
              <a:rPr lang="it-IT" b="1" dirty="0"/>
              <a:t>Field </a:t>
            </a:r>
            <a:r>
              <a:rPr lang="it-IT" b="1" dirty="0" err="1"/>
              <a:t>integral</a:t>
            </a:r>
            <a:r>
              <a:rPr lang="it-IT" b="1" dirty="0"/>
              <a:t> </a:t>
            </a:r>
            <a:r>
              <a:rPr lang="it-IT" b="1" dirty="0" err="1"/>
              <a:t>comparison</a:t>
            </a:r>
            <a:r>
              <a:rPr lang="it-IT" b="1" dirty="0"/>
              <a:t>:</a:t>
            </a:r>
            <a:endParaRPr lang="en-GB" b="1" dirty="0"/>
          </a:p>
        </p:txBody>
      </p:sp>
    </p:spTree>
    <p:extLst>
      <p:ext uri="{BB962C8B-B14F-4D97-AF65-F5344CB8AC3E}">
        <p14:creationId xmlns:p14="http://schemas.microsoft.com/office/powerpoint/2010/main" val="37968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testo, linea, diagramma, Diagramma&#10;&#10;Il contenuto generato dall'IA potrebbe non essere corretto.">
            <a:extLst>
              <a:ext uri="{FF2B5EF4-FFF2-40B4-BE49-F238E27FC236}">
                <a16:creationId xmlns:a16="http://schemas.microsoft.com/office/drawing/2014/main" id="{E43B6D01-EFDE-491D-8205-7B6D1B9EC2A6}"/>
              </a:ext>
            </a:extLst>
          </p:cNvPr>
          <p:cNvPicPr>
            <a:picLocks noChangeAspect="1"/>
          </p:cNvPicPr>
          <p:nvPr/>
        </p:nvPicPr>
        <p:blipFill>
          <a:blip r:embed="rId3">
            <a:extLst>
              <a:ext uri="{28A0092B-C50C-407E-A947-70E740481C1C}">
                <a14:useLocalDpi xmlns:a14="http://schemas.microsoft.com/office/drawing/2010/main" val="0"/>
              </a:ext>
            </a:extLst>
          </a:blip>
          <a:srcRect l="3749" t="5414" r="7345"/>
          <a:stretch>
            <a:fillRect/>
          </a:stretch>
        </p:blipFill>
        <p:spPr>
          <a:xfrm>
            <a:off x="409182" y="1070818"/>
            <a:ext cx="3455807" cy="2757430"/>
          </a:xfrm>
          <a:prstGeom prst="rect">
            <a:avLst/>
          </a:prstGeom>
        </p:spPr>
      </p:pic>
      <p:sp>
        <p:nvSpPr>
          <p:cNvPr id="2" name="Titolo 1">
            <a:extLst>
              <a:ext uri="{FF2B5EF4-FFF2-40B4-BE49-F238E27FC236}">
                <a16:creationId xmlns:a16="http://schemas.microsoft.com/office/drawing/2014/main" id="{D73D59AB-9123-CC42-B9BF-7E5E32A63848}"/>
              </a:ext>
            </a:extLst>
          </p:cNvPr>
          <p:cNvSpPr>
            <a:spLocks noGrp="1"/>
          </p:cNvSpPr>
          <p:nvPr>
            <p:ph type="title"/>
          </p:nvPr>
        </p:nvSpPr>
        <p:spPr/>
        <p:txBody>
          <a:bodyPr/>
          <a:lstStyle/>
          <a:p>
            <a:r>
              <a:rPr lang="it-IT" dirty="0"/>
              <a:t>Ideal </a:t>
            </a:r>
            <a:r>
              <a:rPr lang="it-IT" dirty="0" err="1"/>
              <a:t>beam</a:t>
            </a:r>
            <a:r>
              <a:rPr lang="it-IT" dirty="0"/>
              <a:t> </a:t>
            </a:r>
            <a:r>
              <a:rPr lang="it-IT" dirty="0" err="1"/>
              <a:t>simulations</a:t>
            </a:r>
            <a:endParaRPr lang="en-GB" dirty="0"/>
          </a:p>
        </p:txBody>
      </p:sp>
      <mc:AlternateContent xmlns:mc="http://schemas.openxmlformats.org/markup-compatibility/2006" xmlns:a14="http://schemas.microsoft.com/office/drawing/2010/main">
        <mc:Choice Requires="a14">
          <p:graphicFrame>
            <p:nvGraphicFramePr>
              <p:cNvPr id="6" name="Tabella 5">
                <a:extLst>
                  <a:ext uri="{FF2B5EF4-FFF2-40B4-BE49-F238E27FC236}">
                    <a16:creationId xmlns:a16="http://schemas.microsoft.com/office/drawing/2014/main" id="{0052CC54-297D-0E25-4502-845F35C8D966}"/>
                  </a:ext>
                </a:extLst>
              </p:cNvPr>
              <p:cNvGraphicFramePr>
                <a:graphicFrameLocks noGrp="1"/>
              </p:cNvGraphicFramePr>
              <p:nvPr>
                <p:extLst>
                  <p:ext uri="{D42A27DB-BD31-4B8C-83A1-F6EECF244321}">
                    <p14:modId xmlns:p14="http://schemas.microsoft.com/office/powerpoint/2010/main" val="3223954138"/>
                  </p:ext>
                </p:extLst>
              </p:nvPr>
            </p:nvGraphicFramePr>
            <p:xfrm>
              <a:off x="4379349" y="1297366"/>
              <a:ext cx="4216819" cy="1849120"/>
            </p:xfrm>
            <a:graphic>
              <a:graphicData uri="http://schemas.openxmlformats.org/drawingml/2006/table">
                <a:tbl>
                  <a:tblPr firstRow="1" bandRow="1">
                    <a:tableStyleId>{5C22544A-7EE6-4342-B048-85BDC9FD1C3A}</a:tableStyleId>
                  </a:tblPr>
                  <a:tblGrid>
                    <a:gridCol w="1312418">
                      <a:extLst>
                        <a:ext uri="{9D8B030D-6E8A-4147-A177-3AD203B41FA5}">
                          <a16:colId xmlns:a16="http://schemas.microsoft.com/office/drawing/2014/main" val="2645310804"/>
                        </a:ext>
                      </a:extLst>
                    </a:gridCol>
                    <a:gridCol w="1485900">
                      <a:extLst>
                        <a:ext uri="{9D8B030D-6E8A-4147-A177-3AD203B41FA5}">
                          <a16:colId xmlns:a16="http://schemas.microsoft.com/office/drawing/2014/main" val="3209283470"/>
                        </a:ext>
                      </a:extLst>
                    </a:gridCol>
                    <a:gridCol w="1418501">
                      <a:extLst>
                        <a:ext uri="{9D8B030D-6E8A-4147-A177-3AD203B41FA5}">
                          <a16:colId xmlns:a16="http://schemas.microsoft.com/office/drawing/2014/main" val="2715021149"/>
                        </a:ext>
                      </a:extLst>
                    </a:gridCol>
                  </a:tblGrid>
                  <a:tr h="282573">
                    <a:tc>
                      <a:txBody>
                        <a:bodyPr/>
                        <a:lstStyle/>
                        <a:p>
                          <a:pPr algn="ctr"/>
                          <a:r>
                            <a:rPr lang="it-IT" dirty="0" err="1"/>
                            <a:t>Parameters</a:t>
                          </a:r>
                          <a:endParaRPr lang="en-GB" dirty="0"/>
                        </a:p>
                      </a:txBody>
                      <a:tcPr/>
                    </a:tc>
                    <a:tc>
                      <a:txBody>
                        <a:bodyPr/>
                        <a:lstStyle/>
                        <a:p>
                          <a:pPr algn="ctr"/>
                          <a:r>
                            <a:rPr lang="it-IT" b="1" dirty="0"/>
                            <a:t>Full </a:t>
                          </a:r>
                          <a:r>
                            <a:rPr lang="it-IT" b="1" dirty="0" err="1"/>
                            <a:t>structure</a:t>
                          </a:r>
                          <a:endParaRPr lang="en-GB" b="1" dirty="0"/>
                        </a:p>
                      </a:txBody>
                      <a:tcPr/>
                    </a:tc>
                    <a:tc>
                      <a:txBody>
                        <a:bodyPr/>
                        <a:lstStyle/>
                        <a:p>
                          <a:pPr algn="ctr"/>
                          <a:r>
                            <a:rPr lang="it-IT" b="1" dirty="0"/>
                            <a:t>No </a:t>
                          </a:r>
                          <a:r>
                            <a:rPr lang="it-IT" b="1" dirty="0" err="1"/>
                            <a:t>couplers</a:t>
                          </a:r>
                          <a:endParaRPr lang="en-GB" b="1" dirty="0"/>
                        </a:p>
                      </a:txBody>
                      <a:tcPr/>
                    </a:tc>
                    <a:extLst>
                      <a:ext uri="{0D108BD9-81ED-4DB2-BD59-A6C34878D82A}">
                        <a16:rowId xmlns:a16="http://schemas.microsoft.com/office/drawing/2014/main" val="350479147"/>
                      </a:ext>
                    </a:extLst>
                  </a:tr>
                  <a:tr h="370840">
                    <a:tc>
                      <a:txBody>
                        <a:bodyPr/>
                        <a:lstStyle/>
                        <a:p>
                          <a:pPr algn="ctr"/>
                          <a14:m>
                            <m:oMathPara xmlns:m="http://schemas.openxmlformats.org/officeDocument/2006/math">
                              <m:oMathParaPr>
                                <m:jc m:val="centerGroup"/>
                              </m:oMathParaPr>
                              <m:oMath xmlns:m="http://schemas.openxmlformats.org/officeDocument/2006/math">
                                <m:r>
                                  <a:rPr lang="it-IT" sz="1600" i="1" dirty="0" smtClean="0">
                                    <a:latin typeface="Cambria Math" panose="02040503050406030204" pitchFamily="18" charset="0"/>
                                  </a:rPr>
                                  <m:t>𝑉</m:t>
                                </m:r>
                                <m:r>
                                  <a:rPr lang="it-IT" sz="1600" i="1" dirty="0" smtClean="0">
                                    <a:latin typeface="Cambria Math" panose="02040503050406030204" pitchFamily="18" charset="0"/>
                                  </a:rPr>
                                  <m:t> [</m:t>
                                </m:r>
                                <m:r>
                                  <a:rPr lang="it-IT" sz="1600" i="1" dirty="0" smtClean="0">
                                    <a:latin typeface="Cambria Math" panose="02040503050406030204" pitchFamily="18" charset="0"/>
                                  </a:rPr>
                                  <m:t>𝑀𝑉</m:t>
                                </m:r>
                                <m:r>
                                  <a:rPr lang="it-IT" sz="1600" i="1" dirty="0" smtClean="0">
                                    <a:latin typeface="Cambria Math" panose="02040503050406030204" pitchFamily="18" charset="0"/>
                                  </a:rPr>
                                  <m:t>]</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10.0</m:t>
                                </m:r>
                                <m:r>
                                  <a:rPr lang="it-IT" b="0" i="1" dirty="0" smtClean="0">
                                    <a:latin typeface="Cambria Math" panose="02040503050406030204" pitchFamily="18" charset="0"/>
                                  </a:rPr>
                                  <m:t>±0.1</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9.6±0.1</m:t>
                                </m:r>
                              </m:oMath>
                            </m:oMathPara>
                          </a14:m>
                          <a:endParaRPr lang="en-GB" dirty="0"/>
                        </a:p>
                      </a:txBody>
                      <a:tcPr/>
                    </a:tc>
                    <a:extLst>
                      <a:ext uri="{0D108BD9-81ED-4DB2-BD59-A6C34878D82A}">
                        <a16:rowId xmlns:a16="http://schemas.microsoft.com/office/drawing/2014/main" val="1727958838"/>
                      </a:ext>
                    </a:extLst>
                  </a:tr>
                  <a:tr h="370840">
                    <a:tc>
                      <a:txBody>
                        <a:bodyPr/>
                        <a:lstStyle/>
                        <a:p>
                          <a:pPr algn="ctr"/>
                          <a14:m>
                            <m:oMathPara xmlns:m="http://schemas.openxmlformats.org/officeDocument/2006/math">
                              <m:oMathParaPr>
                                <m:jc m:val="centerGroup"/>
                              </m:oMathParaPr>
                              <m:oMath xmlns:m="http://schemas.openxmlformats.org/officeDocument/2006/math">
                                <m:r>
                                  <a:rPr lang="it-IT" sz="1600" b="0" i="1" dirty="0" smtClean="0">
                                    <a:latin typeface="Cambria Math" panose="02040503050406030204" pitchFamily="18" charset="0"/>
                                  </a:rPr>
                                  <m:t>𝐶</m:t>
                                </m:r>
                                <m:r>
                                  <a:rPr lang="it-IT" sz="1600" i="1" dirty="0" smtClean="0">
                                    <a:latin typeface="Cambria Math" panose="02040503050406030204" pitchFamily="18" charset="0"/>
                                  </a:rPr>
                                  <m:t> [</m:t>
                                </m:r>
                                <m:r>
                                  <a:rPr lang="it-IT" sz="1600" b="0" i="1" dirty="0" smtClean="0">
                                    <a:latin typeface="Cambria Math" panose="02040503050406030204" pitchFamily="18" charset="0"/>
                                  </a:rPr>
                                  <m:t>𝜇</m:t>
                                </m:r>
                                <m:r>
                                  <a:rPr lang="it-IT" sz="1600" b="0" i="1" dirty="0" smtClean="0">
                                    <a:latin typeface="Cambria Math" panose="02040503050406030204" pitchFamily="18" charset="0"/>
                                  </a:rPr>
                                  <m:t>𝑚</m:t>
                                </m:r>
                                <m:r>
                                  <a:rPr lang="it-IT" sz="1600" b="0" i="1" dirty="0" smtClean="0">
                                    <a:latin typeface="Cambria Math" panose="02040503050406030204" pitchFamily="18" charset="0"/>
                                  </a:rPr>
                                  <m:t>/</m:t>
                                </m:r>
                                <m:r>
                                  <a:rPr lang="it-IT" sz="1600" b="0" i="1" dirty="0" smtClean="0">
                                    <a:latin typeface="Cambria Math" panose="02040503050406030204" pitchFamily="18" charset="0"/>
                                  </a:rPr>
                                  <m:t>𝑓𝑠</m:t>
                                </m:r>
                                <m:r>
                                  <a:rPr lang="it-IT" sz="1600" i="1" dirty="0" smtClean="0">
                                    <a:latin typeface="Cambria Math" panose="02040503050406030204" pitchFamily="18" charset="0"/>
                                  </a:rPr>
                                  <m:t>]</m:t>
                                </m:r>
                              </m:oMath>
                            </m:oMathPara>
                          </a14:m>
                          <a:endParaRPr lang="it-IT" sz="1600" dirty="0"/>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23.4±0.1</m:t>
                                </m:r>
                              </m:oMath>
                            </m:oMathPara>
                          </a14:m>
                          <a:endParaRPr lang="it-IT" b="0"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22.4±0.1</m:t>
                                </m:r>
                              </m:oMath>
                            </m:oMathPara>
                          </a14:m>
                          <a:endParaRPr/>
                        </a:p>
                      </a:txBody>
                      <a:tcPr/>
                    </a:tc>
                    <a:extLst>
                      <a:ext uri="{0D108BD9-81ED-4DB2-BD59-A6C34878D82A}">
                        <a16:rowId xmlns:a16="http://schemas.microsoft.com/office/drawing/2014/main" val="1395844499"/>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𝑅</m:t>
                                    </m:r>
                                  </m:e>
                                  <m:sub>
                                    <m:r>
                                      <a:rPr lang="it-IT" sz="1600" b="0" i="1" dirty="0" smtClean="0">
                                        <a:latin typeface="Cambria Math" panose="02040503050406030204" pitchFamily="18" charset="0"/>
                                      </a:rPr>
                                      <m:t>𝑡</m:t>
                                    </m:r>
                                  </m:sub>
                                </m:sSub>
                                <m:r>
                                  <a:rPr lang="it-IT" sz="1600" i="1" dirty="0" smtClean="0">
                                    <a:latin typeface="Cambria Math" panose="02040503050406030204" pitchFamily="18" charset="0"/>
                                  </a:rPr>
                                  <m:t> [</m:t>
                                </m:r>
                                <m:r>
                                  <a:rPr lang="it-IT" sz="1600" b="0" i="1" dirty="0" smtClean="0">
                                    <a:latin typeface="Cambria Math" panose="02040503050406030204" pitchFamily="18" charset="0"/>
                                  </a:rPr>
                                  <m:t>𝑓𝑠</m:t>
                                </m:r>
                                <m:r>
                                  <a:rPr lang="it-IT" sz="1600" i="1" dirty="0" smtClean="0">
                                    <a:latin typeface="Cambria Math" panose="02040503050406030204" pitchFamily="18" charset="0"/>
                                  </a:rPr>
                                  <m:t>]</m:t>
                                </m:r>
                              </m:oMath>
                            </m:oMathPara>
                          </a14:m>
                          <a:endParaRPr lang="it-IT" sz="1600"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∼4.6</m:t>
                                </m:r>
                              </m:oMath>
                            </m:oMathPara>
                          </a14:m>
                          <a:endParaRPr lang="en-GB" dirty="0">
                            <a:solidFill>
                              <a:srgbClr val="FF0000"/>
                            </a:solidFill>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∼4.9</m:t>
                                </m:r>
                              </m:oMath>
                            </m:oMathPara>
                          </a14:m>
                          <a:endParaRPr lang="en-GB" dirty="0">
                            <a:solidFill>
                              <a:srgbClr val="FF0000"/>
                            </a:solidFill>
                          </a:endParaRPr>
                        </a:p>
                      </a:txBody>
                      <a:tcPr/>
                    </a:tc>
                    <a:extLst>
                      <a:ext uri="{0D108BD9-81ED-4DB2-BD59-A6C34878D82A}">
                        <a16:rowId xmlns:a16="http://schemas.microsoft.com/office/drawing/2014/main" val="299112502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𝜙</m:t>
                                    </m:r>
                                  </m:e>
                                  <m:sub>
                                    <m:r>
                                      <a:rPr lang="it-IT" sz="1600" b="0" i="1" smtClean="0">
                                        <a:latin typeface="Cambria Math" panose="02040503050406030204" pitchFamily="18" charset="0"/>
                                      </a:rPr>
                                      <m:t>0</m:t>
                                    </m:r>
                                  </m:sub>
                                </m:sSub>
                                <m:r>
                                  <a:rPr lang="it-IT" sz="1600" b="0" i="1" smtClean="0">
                                    <a:latin typeface="Cambria Math" panose="02040503050406030204" pitchFamily="18" charset="0"/>
                                  </a:rPr>
                                  <m:t> [</m:t>
                                </m:r>
                                <m:r>
                                  <a:rPr lang="it-IT" sz="1600" b="0" i="1" smtClean="0">
                                    <a:latin typeface="Cambria Math" panose="02040503050406030204" pitchFamily="18" charset="0"/>
                                  </a:rPr>
                                  <m:t>𝑑𝑒𝑔</m:t>
                                </m:r>
                                <m:r>
                                  <a:rPr lang="it-IT" sz="1600" b="0" i="1" smtClean="0">
                                    <a:latin typeface="Cambria Math" panose="02040503050406030204" pitchFamily="18" charset="0"/>
                                  </a:rPr>
                                  <m:t>]</m:t>
                                </m:r>
                              </m:oMath>
                            </m:oMathPara>
                          </a14:m>
                          <a:endParaRPr lang="it-IT" sz="1600"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m:t>
                                </m:r>
                                <m:r>
                                  <a:rPr lang="it-IT" i="1" dirty="0" smtClean="0">
                                    <a:solidFill>
                                      <a:srgbClr val="FF0000"/>
                                    </a:solidFill>
                                    <a:latin typeface="Cambria Math" panose="02040503050406030204" pitchFamily="18" charset="0"/>
                                  </a:rPr>
                                  <m:t>74.6</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m:t>
                                </m:r>
                                <m:r>
                                  <a:rPr lang="it-IT" i="1" dirty="0" smtClean="0">
                                    <a:solidFill>
                                      <a:srgbClr val="FF0000"/>
                                    </a:solidFill>
                                    <a:latin typeface="Cambria Math" panose="02040503050406030204" pitchFamily="18" charset="0"/>
                                  </a:rPr>
                                  <m:t>76.2</m:t>
                                </m:r>
                              </m:oMath>
                            </m:oMathPara>
                          </a14:m>
                          <a:endParaRPr lang="en-GB" dirty="0">
                            <a:solidFill>
                              <a:srgbClr val="FF0000"/>
                            </a:solidFill>
                          </a:endParaRPr>
                        </a:p>
                      </a:txBody>
                      <a:tcPr/>
                    </a:tc>
                    <a:extLst>
                      <a:ext uri="{0D108BD9-81ED-4DB2-BD59-A6C34878D82A}">
                        <a16:rowId xmlns:a16="http://schemas.microsoft.com/office/drawing/2014/main" val="936883625"/>
                      </a:ext>
                    </a:extLst>
                  </a:tr>
                </a:tbl>
              </a:graphicData>
            </a:graphic>
          </p:graphicFrame>
        </mc:Choice>
        <mc:Fallback xmlns="">
          <p:graphicFrame>
            <p:nvGraphicFramePr>
              <p:cNvPr id="6" name="Tabella 5">
                <a:extLst>
                  <a:ext uri="{FF2B5EF4-FFF2-40B4-BE49-F238E27FC236}">
                    <a16:creationId xmlns:a16="http://schemas.microsoft.com/office/drawing/2014/main" id="{0052CC54-297D-0E25-4502-845F35C8D966}"/>
                  </a:ext>
                </a:extLst>
              </p:cNvPr>
              <p:cNvGraphicFramePr>
                <a:graphicFrameLocks noGrp="1"/>
              </p:cNvGraphicFramePr>
              <p:nvPr>
                <p:extLst>
                  <p:ext uri="{D42A27DB-BD31-4B8C-83A1-F6EECF244321}">
                    <p14:modId xmlns:p14="http://schemas.microsoft.com/office/powerpoint/2010/main" val="3223954138"/>
                  </p:ext>
                </p:extLst>
              </p:nvPr>
            </p:nvGraphicFramePr>
            <p:xfrm>
              <a:off x="4379349" y="1297366"/>
              <a:ext cx="4216819" cy="1849120"/>
            </p:xfrm>
            <a:graphic>
              <a:graphicData uri="http://schemas.openxmlformats.org/drawingml/2006/table">
                <a:tbl>
                  <a:tblPr firstRow="1" bandRow="1">
                    <a:tableStyleId>{5C22544A-7EE6-4342-B048-85BDC9FD1C3A}</a:tableStyleId>
                  </a:tblPr>
                  <a:tblGrid>
                    <a:gridCol w="1312418">
                      <a:extLst>
                        <a:ext uri="{9D8B030D-6E8A-4147-A177-3AD203B41FA5}">
                          <a16:colId xmlns:a16="http://schemas.microsoft.com/office/drawing/2014/main" val="2645310804"/>
                        </a:ext>
                      </a:extLst>
                    </a:gridCol>
                    <a:gridCol w="1485900">
                      <a:extLst>
                        <a:ext uri="{9D8B030D-6E8A-4147-A177-3AD203B41FA5}">
                          <a16:colId xmlns:a16="http://schemas.microsoft.com/office/drawing/2014/main" val="3209283470"/>
                        </a:ext>
                      </a:extLst>
                    </a:gridCol>
                    <a:gridCol w="1418501">
                      <a:extLst>
                        <a:ext uri="{9D8B030D-6E8A-4147-A177-3AD203B41FA5}">
                          <a16:colId xmlns:a16="http://schemas.microsoft.com/office/drawing/2014/main" val="2715021149"/>
                        </a:ext>
                      </a:extLst>
                    </a:gridCol>
                  </a:tblGrid>
                  <a:tr h="365760">
                    <a:tc>
                      <a:txBody>
                        <a:bodyPr/>
                        <a:lstStyle/>
                        <a:p>
                          <a:pPr algn="ctr"/>
                          <a:r>
                            <a:rPr lang="it-IT" dirty="0" err="1"/>
                            <a:t>Parameters</a:t>
                          </a:r>
                          <a:endParaRPr lang="en-GB" dirty="0"/>
                        </a:p>
                      </a:txBody>
                      <a:tcPr/>
                    </a:tc>
                    <a:tc>
                      <a:txBody>
                        <a:bodyPr/>
                        <a:lstStyle/>
                        <a:p>
                          <a:pPr algn="ctr"/>
                          <a:r>
                            <a:rPr lang="it-IT" b="1" dirty="0"/>
                            <a:t>Full </a:t>
                          </a:r>
                          <a:r>
                            <a:rPr lang="it-IT" b="1" dirty="0" err="1"/>
                            <a:t>structure</a:t>
                          </a:r>
                          <a:endParaRPr lang="en-GB" b="1" dirty="0"/>
                        </a:p>
                      </a:txBody>
                      <a:tcPr/>
                    </a:tc>
                    <a:tc>
                      <a:txBody>
                        <a:bodyPr/>
                        <a:lstStyle/>
                        <a:p>
                          <a:pPr algn="ctr"/>
                          <a:r>
                            <a:rPr lang="it-IT" b="1" dirty="0"/>
                            <a:t>No </a:t>
                          </a:r>
                          <a:r>
                            <a:rPr lang="it-IT" b="1" dirty="0" err="1"/>
                            <a:t>couplers</a:t>
                          </a:r>
                          <a:endParaRPr lang="en-GB" b="1" dirty="0"/>
                        </a:p>
                      </a:txBody>
                      <a:tcPr/>
                    </a:tc>
                    <a:extLst>
                      <a:ext uri="{0D108BD9-81ED-4DB2-BD59-A6C34878D82A}">
                        <a16:rowId xmlns:a16="http://schemas.microsoft.com/office/drawing/2014/main" val="350479147"/>
                      </a:ext>
                    </a:extLst>
                  </a:tr>
                  <a:tr h="370840">
                    <a:tc>
                      <a:txBody>
                        <a:bodyPr/>
                        <a:lstStyle/>
                        <a:p>
                          <a:endParaRPr lang="en-US"/>
                        </a:p>
                      </a:txBody>
                      <a:tcPr>
                        <a:blipFill>
                          <a:blip r:embed="rId4"/>
                          <a:stretch>
                            <a:fillRect l="-463" t="-106557" r="-222685" b="-322951"/>
                          </a:stretch>
                        </a:blipFill>
                      </a:tcPr>
                    </a:tc>
                    <a:tc>
                      <a:txBody>
                        <a:bodyPr/>
                        <a:lstStyle/>
                        <a:p>
                          <a:endParaRPr lang="en-US"/>
                        </a:p>
                      </a:txBody>
                      <a:tcPr>
                        <a:blipFill>
                          <a:blip r:embed="rId4"/>
                          <a:stretch>
                            <a:fillRect l="-88934" t="-106557" r="-97131" b="-322951"/>
                          </a:stretch>
                        </a:blipFill>
                      </a:tcPr>
                    </a:tc>
                    <a:tc>
                      <a:txBody>
                        <a:bodyPr/>
                        <a:lstStyle/>
                        <a:p>
                          <a:endParaRPr lang="en-US"/>
                        </a:p>
                      </a:txBody>
                      <a:tcPr>
                        <a:blipFill>
                          <a:blip r:embed="rId4"/>
                          <a:stretch>
                            <a:fillRect l="-197854" t="-106557" r="-1717" b="-322951"/>
                          </a:stretch>
                        </a:blipFill>
                      </a:tcPr>
                    </a:tc>
                    <a:extLst>
                      <a:ext uri="{0D108BD9-81ED-4DB2-BD59-A6C34878D82A}">
                        <a16:rowId xmlns:a16="http://schemas.microsoft.com/office/drawing/2014/main" val="1727958838"/>
                      </a:ext>
                    </a:extLst>
                  </a:tr>
                  <a:tr h="370840">
                    <a:tc>
                      <a:txBody>
                        <a:bodyPr/>
                        <a:lstStyle/>
                        <a:p>
                          <a:endParaRPr lang="en-US"/>
                        </a:p>
                      </a:txBody>
                      <a:tcPr>
                        <a:blipFill>
                          <a:blip r:embed="rId4"/>
                          <a:stretch>
                            <a:fillRect l="-463" t="-203226" r="-222685" b="-217742"/>
                          </a:stretch>
                        </a:blipFill>
                      </a:tcPr>
                    </a:tc>
                    <a:tc>
                      <a:txBody>
                        <a:bodyPr/>
                        <a:lstStyle/>
                        <a:p>
                          <a:endParaRPr lang="en-US"/>
                        </a:p>
                      </a:txBody>
                      <a:tcPr>
                        <a:blipFill>
                          <a:blip r:embed="rId4"/>
                          <a:stretch>
                            <a:fillRect l="-88934" t="-203226" r="-97131" b="-217742"/>
                          </a:stretch>
                        </a:blipFill>
                      </a:tcPr>
                    </a:tc>
                    <a:tc>
                      <a:txBody>
                        <a:bodyPr/>
                        <a:lstStyle/>
                        <a:p>
                          <a:endParaRPr lang="en-US"/>
                        </a:p>
                      </a:txBody>
                      <a:tcPr>
                        <a:blipFill>
                          <a:blip r:embed="rId4"/>
                          <a:stretch>
                            <a:fillRect l="-197854" t="-203226" r="-1717" b="-217742"/>
                          </a:stretch>
                        </a:blipFill>
                      </a:tcPr>
                    </a:tc>
                    <a:extLst>
                      <a:ext uri="{0D108BD9-81ED-4DB2-BD59-A6C34878D82A}">
                        <a16:rowId xmlns:a16="http://schemas.microsoft.com/office/drawing/2014/main" val="1395844499"/>
                      </a:ext>
                    </a:extLst>
                  </a:tr>
                  <a:tr h="370840">
                    <a:tc>
                      <a:txBody>
                        <a:bodyPr/>
                        <a:lstStyle/>
                        <a:p>
                          <a:endParaRPr lang="en-US"/>
                        </a:p>
                      </a:txBody>
                      <a:tcPr>
                        <a:blipFill>
                          <a:blip r:embed="rId4"/>
                          <a:stretch>
                            <a:fillRect l="-463" t="-308197" r="-222685" b="-121311"/>
                          </a:stretch>
                        </a:blipFill>
                      </a:tcPr>
                    </a:tc>
                    <a:tc>
                      <a:txBody>
                        <a:bodyPr/>
                        <a:lstStyle/>
                        <a:p>
                          <a:endParaRPr lang="en-US"/>
                        </a:p>
                      </a:txBody>
                      <a:tcPr>
                        <a:blipFill>
                          <a:blip r:embed="rId4"/>
                          <a:stretch>
                            <a:fillRect l="-88934" t="-308197" r="-97131" b="-121311"/>
                          </a:stretch>
                        </a:blipFill>
                      </a:tcPr>
                    </a:tc>
                    <a:tc>
                      <a:txBody>
                        <a:bodyPr/>
                        <a:lstStyle/>
                        <a:p>
                          <a:endParaRPr lang="en-US"/>
                        </a:p>
                      </a:txBody>
                      <a:tcPr>
                        <a:blipFill>
                          <a:blip r:embed="rId4"/>
                          <a:stretch>
                            <a:fillRect l="-197854" t="-308197" r="-1717" b="-121311"/>
                          </a:stretch>
                        </a:blipFill>
                      </a:tcPr>
                    </a:tc>
                    <a:extLst>
                      <a:ext uri="{0D108BD9-81ED-4DB2-BD59-A6C34878D82A}">
                        <a16:rowId xmlns:a16="http://schemas.microsoft.com/office/drawing/2014/main" val="2991125024"/>
                      </a:ext>
                    </a:extLst>
                  </a:tr>
                  <a:tr h="370840">
                    <a:tc>
                      <a:txBody>
                        <a:bodyPr/>
                        <a:lstStyle/>
                        <a:p>
                          <a:endParaRPr lang="en-US"/>
                        </a:p>
                      </a:txBody>
                      <a:tcPr>
                        <a:blipFill>
                          <a:blip r:embed="rId4"/>
                          <a:stretch>
                            <a:fillRect l="-463" t="-408197" r="-222685" b="-21311"/>
                          </a:stretch>
                        </a:blipFill>
                      </a:tcPr>
                    </a:tc>
                    <a:tc>
                      <a:txBody>
                        <a:bodyPr/>
                        <a:lstStyle/>
                        <a:p>
                          <a:endParaRPr lang="en-US"/>
                        </a:p>
                      </a:txBody>
                      <a:tcPr>
                        <a:blipFill>
                          <a:blip r:embed="rId4"/>
                          <a:stretch>
                            <a:fillRect l="-88934" t="-408197" r="-97131" b="-21311"/>
                          </a:stretch>
                        </a:blipFill>
                      </a:tcPr>
                    </a:tc>
                    <a:tc>
                      <a:txBody>
                        <a:bodyPr/>
                        <a:lstStyle/>
                        <a:p>
                          <a:endParaRPr lang="en-US"/>
                        </a:p>
                      </a:txBody>
                      <a:tcPr>
                        <a:blipFill>
                          <a:blip r:embed="rId4"/>
                          <a:stretch>
                            <a:fillRect l="-197854" t="-408197" r="-1717" b="-21311"/>
                          </a:stretch>
                        </a:blipFill>
                      </a:tcPr>
                    </a:tc>
                    <a:extLst>
                      <a:ext uri="{0D108BD9-81ED-4DB2-BD59-A6C34878D82A}">
                        <a16:rowId xmlns:a16="http://schemas.microsoft.com/office/drawing/2014/main" val="936883625"/>
                      </a:ext>
                    </a:extLst>
                  </a:tr>
                </a:tbl>
              </a:graphicData>
            </a:graphic>
          </p:graphicFrame>
        </mc:Fallback>
      </mc:AlternateContent>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F74D591F-F0B7-C266-4CBF-146263C2374E}"/>
                  </a:ext>
                </a:extLst>
              </p:cNvPr>
              <p:cNvSpPr txBox="1"/>
              <p:nvPr/>
            </p:nvSpPr>
            <p:spPr>
              <a:xfrm>
                <a:off x="98630" y="734994"/>
                <a:ext cx="7282558" cy="369332"/>
              </a:xfrm>
              <a:prstGeom prst="rect">
                <a:avLst/>
              </a:prstGeom>
              <a:noFill/>
            </p:spPr>
            <p:txBody>
              <a:bodyPr wrap="square">
                <a:spAutoFit/>
              </a:bodyPr>
              <a:lstStyle/>
              <a:p>
                <a:pPr marL="285750" indent="-285750">
                  <a:buFont typeface="Wingdings" panose="05000000000000000000" pitchFamily="2" charset="2"/>
                  <a:buChar char="Ø"/>
                </a:pPr>
                <a:r>
                  <a:rPr lang="it-IT" b="1" dirty="0"/>
                  <a:t>50 </a:t>
                </a:r>
                <a:r>
                  <a:rPr lang="it-IT" b="1" dirty="0" err="1"/>
                  <a:t>cells</a:t>
                </a:r>
                <a:r>
                  <a:rPr lang="it-IT" b="1" dirty="0"/>
                  <a:t> </a:t>
                </a:r>
                <a:r>
                  <a:rPr lang="it-IT" b="1" dirty="0" err="1"/>
                  <a:t>structure</a:t>
                </a:r>
                <a:r>
                  <a:rPr lang="it-IT" b="1" dirty="0"/>
                  <a:t> </a:t>
                </a:r>
                <a:r>
                  <a:rPr lang="it-IT" b="1" dirty="0" err="1"/>
                  <a:t>simulations</a:t>
                </a:r>
                <a:r>
                  <a:rPr lang="it-IT" b="1" dirty="0"/>
                  <a:t> (</a:t>
                </a:r>
                <a:r>
                  <a:rPr lang="it-IT" b="1" dirty="0" err="1"/>
                  <a:t>ideal</a:t>
                </a:r>
                <a:r>
                  <a:rPr lang="it-IT" b="1" dirty="0"/>
                  <a:t> </a:t>
                </a:r>
                <a:r>
                  <a:rPr lang="it-IT" b="1" dirty="0" err="1"/>
                  <a:t>beam</a:t>
                </a:r>
                <a:r>
                  <a:rPr lang="it-IT" b="1" dirty="0"/>
                  <a:t> </a:t>
                </a:r>
                <a:r>
                  <a:rPr lang="it-IT" b="1" dirty="0" err="1"/>
                  <a:t>at</a:t>
                </a:r>
                <a:r>
                  <a:rPr lang="it-IT" b="1" dirty="0"/>
                  <a:t> 118 </a:t>
                </a:r>
                <a14:m>
                  <m:oMath xmlns:m="http://schemas.openxmlformats.org/officeDocument/2006/math">
                    <m:r>
                      <a:rPr lang="it-IT" b="1" i="1" dirty="0" smtClean="0">
                        <a:latin typeface="Cambria Math" panose="02040503050406030204" pitchFamily="18" charset="0"/>
                      </a:rPr>
                      <m:t>𝑴𝒆𝑽</m:t>
                    </m:r>
                  </m:oMath>
                </a14:m>
                <a:r>
                  <a:rPr lang="it-IT" b="1" dirty="0"/>
                  <a:t>,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𝝈</m:t>
                        </m:r>
                      </m:e>
                      <m:sub>
                        <m:r>
                          <a:rPr lang="it-IT" b="1" i="1" smtClean="0">
                            <a:latin typeface="Cambria Math" panose="02040503050406030204" pitchFamily="18" charset="0"/>
                          </a:rPr>
                          <m:t>𝒕</m:t>
                        </m:r>
                      </m:sub>
                    </m:sSub>
                    <m:r>
                      <a:rPr lang="it-IT" b="1" i="1" smtClean="0">
                        <a:latin typeface="Cambria Math" panose="02040503050406030204" pitchFamily="18" charset="0"/>
                      </a:rPr>
                      <m:t>=</m:t>
                    </m:r>
                    <m:r>
                      <a:rPr lang="it-IT" b="1" i="1" smtClean="0">
                        <a:latin typeface="Cambria Math" panose="02040503050406030204" pitchFamily="18" charset="0"/>
                      </a:rPr>
                      <m:t>𝟏𝟕</m:t>
                    </m:r>
                    <m:r>
                      <a:rPr lang="it-IT" b="1" i="1" smtClean="0">
                        <a:latin typeface="Cambria Math" panose="02040503050406030204" pitchFamily="18" charset="0"/>
                      </a:rPr>
                      <m:t> </m:t>
                    </m:r>
                    <m:r>
                      <a:rPr lang="it-IT" b="1" i="1" smtClean="0">
                        <a:latin typeface="Cambria Math" panose="02040503050406030204" pitchFamily="18" charset="0"/>
                      </a:rPr>
                      <m:t>𝒇𝒔</m:t>
                    </m:r>
                  </m:oMath>
                </a14:m>
                <a:r>
                  <a:rPr lang="it-IT" b="1" dirty="0"/>
                  <a:t>)</a:t>
                </a:r>
                <a:endParaRPr lang="en-GB" dirty="0"/>
              </a:p>
            </p:txBody>
          </p:sp>
        </mc:Choice>
        <mc:Fallback>
          <p:sp>
            <p:nvSpPr>
              <p:cNvPr id="10" name="CasellaDiTesto 9">
                <a:extLst>
                  <a:ext uri="{FF2B5EF4-FFF2-40B4-BE49-F238E27FC236}">
                    <a16:creationId xmlns:a16="http://schemas.microsoft.com/office/drawing/2014/main" id="{F74D591F-F0B7-C266-4CBF-146263C2374E}"/>
                  </a:ext>
                </a:extLst>
              </p:cNvPr>
              <p:cNvSpPr txBox="1">
                <a:spLocks noRot="1" noChangeAspect="1" noMove="1" noResize="1" noEditPoints="1" noAdjustHandles="1" noChangeArrowheads="1" noChangeShapeType="1" noTextEdit="1"/>
              </p:cNvSpPr>
              <p:nvPr/>
            </p:nvSpPr>
            <p:spPr>
              <a:xfrm>
                <a:off x="98630" y="734994"/>
                <a:ext cx="7282558" cy="369332"/>
              </a:xfrm>
              <a:prstGeom prst="rect">
                <a:avLst/>
              </a:prstGeom>
              <a:blipFill>
                <a:blip r:embed="rId5"/>
                <a:stretch>
                  <a:fillRect l="-502" t="-10000" b="-26667"/>
                </a:stretch>
              </a:blipFill>
            </p:spPr>
            <p:txBody>
              <a:bodyPr/>
              <a:lstStyle/>
              <a:p>
                <a:r>
                  <a:rPr lang="en-GB">
                    <a:noFill/>
                  </a:rPr>
                  <a:t> </a:t>
                </a:r>
              </a:p>
            </p:txBody>
          </p:sp>
        </mc:Fallback>
      </mc:AlternateContent>
      <p:pic>
        <p:nvPicPr>
          <p:cNvPr id="4" name="Immagine 3" descr="Immagine che contiene Diagramma, diagramma, linea, schermata&#10;&#10;Il contenuto generato dall'IA potrebbe non essere corretto.">
            <a:extLst>
              <a:ext uri="{FF2B5EF4-FFF2-40B4-BE49-F238E27FC236}">
                <a16:creationId xmlns:a16="http://schemas.microsoft.com/office/drawing/2014/main" id="{6537E986-0690-90F5-A748-B07DC6DDD79A}"/>
              </a:ext>
            </a:extLst>
          </p:cNvPr>
          <p:cNvPicPr>
            <a:picLocks noChangeAspect="1"/>
          </p:cNvPicPr>
          <p:nvPr/>
        </p:nvPicPr>
        <p:blipFill>
          <a:blip r:embed="rId6">
            <a:extLst>
              <a:ext uri="{28A0092B-C50C-407E-A947-70E740481C1C}">
                <a14:useLocalDpi xmlns:a14="http://schemas.microsoft.com/office/drawing/2010/main" val="0"/>
              </a:ext>
            </a:extLst>
          </a:blip>
          <a:srcRect l="4810" t="5022" r="7167"/>
          <a:stretch>
            <a:fillRect/>
          </a:stretch>
        </p:blipFill>
        <p:spPr>
          <a:xfrm>
            <a:off x="409182" y="3828248"/>
            <a:ext cx="3620440" cy="2929879"/>
          </a:xfrm>
          <a:prstGeom prst="rect">
            <a:avLst/>
          </a:prstGeom>
        </p:spPr>
      </p:pic>
      <mc:AlternateContent xmlns:mc="http://schemas.openxmlformats.org/markup-compatibility/2006">
        <mc:Choice xmlns:a14="http://schemas.microsoft.com/office/drawing/2010/main" Requires="a14">
          <p:graphicFrame>
            <p:nvGraphicFramePr>
              <p:cNvPr id="14" name="Tabella 13">
                <a:extLst>
                  <a:ext uri="{FF2B5EF4-FFF2-40B4-BE49-F238E27FC236}">
                    <a16:creationId xmlns:a16="http://schemas.microsoft.com/office/drawing/2014/main" id="{BA45F656-32D3-89B8-74EF-E49C2C016D95}"/>
                  </a:ext>
                </a:extLst>
              </p:cNvPr>
              <p:cNvGraphicFramePr>
                <a:graphicFrameLocks noGrp="1"/>
              </p:cNvGraphicFramePr>
              <p:nvPr>
                <p:extLst>
                  <p:ext uri="{D42A27DB-BD31-4B8C-83A1-F6EECF244321}">
                    <p14:modId xmlns:p14="http://schemas.microsoft.com/office/powerpoint/2010/main" val="2579690635"/>
                  </p:ext>
                </p:extLst>
              </p:nvPr>
            </p:nvGraphicFramePr>
            <p:xfrm>
              <a:off x="4379349" y="3974106"/>
              <a:ext cx="4307815" cy="2219960"/>
            </p:xfrm>
            <a:graphic>
              <a:graphicData uri="http://schemas.openxmlformats.org/drawingml/2006/table">
                <a:tbl>
                  <a:tblPr firstRow="1" bandRow="1">
                    <a:tableStyleId>{5C22544A-7EE6-4342-B048-85BDC9FD1C3A}</a:tableStyleId>
                  </a:tblPr>
                  <a:tblGrid>
                    <a:gridCol w="1403414">
                      <a:extLst>
                        <a:ext uri="{9D8B030D-6E8A-4147-A177-3AD203B41FA5}">
                          <a16:colId xmlns:a16="http://schemas.microsoft.com/office/drawing/2014/main" val="2645310804"/>
                        </a:ext>
                      </a:extLst>
                    </a:gridCol>
                    <a:gridCol w="1485900">
                      <a:extLst>
                        <a:ext uri="{9D8B030D-6E8A-4147-A177-3AD203B41FA5}">
                          <a16:colId xmlns:a16="http://schemas.microsoft.com/office/drawing/2014/main" val="3209283470"/>
                        </a:ext>
                      </a:extLst>
                    </a:gridCol>
                    <a:gridCol w="1418501">
                      <a:extLst>
                        <a:ext uri="{9D8B030D-6E8A-4147-A177-3AD203B41FA5}">
                          <a16:colId xmlns:a16="http://schemas.microsoft.com/office/drawing/2014/main" val="2715021149"/>
                        </a:ext>
                      </a:extLst>
                    </a:gridCol>
                  </a:tblGrid>
                  <a:tr h="282573">
                    <a:tc>
                      <a:txBody>
                        <a:bodyPr/>
                        <a:lstStyle/>
                        <a:p>
                          <a:pPr algn="ctr"/>
                          <a:r>
                            <a:rPr lang="it-IT" dirty="0" err="1"/>
                            <a:t>Parameters</a:t>
                          </a:r>
                          <a:endParaRPr lang="en-GB" dirty="0"/>
                        </a:p>
                      </a:txBody>
                      <a:tcPr/>
                    </a:tc>
                    <a:tc>
                      <a:txBody>
                        <a:bodyPr/>
                        <a:lstStyle/>
                        <a:p>
                          <a:pPr algn="ctr"/>
                          <a:r>
                            <a:rPr lang="it-IT" b="1" dirty="0"/>
                            <a:t>Full </a:t>
                          </a:r>
                          <a:r>
                            <a:rPr lang="it-IT" b="1" dirty="0" err="1"/>
                            <a:t>structure</a:t>
                          </a:r>
                          <a:endParaRPr lang="en-GB" b="1" dirty="0"/>
                        </a:p>
                      </a:txBody>
                      <a:tcPr/>
                    </a:tc>
                    <a:tc>
                      <a:txBody>
                        <a:bodyPr/>
                        <a:lstStyle/>
                        <a:p>
                          <a:pPr algn="ctr"/>
                          <a:r>
                            <a:rPr lang="it-IT" b="1" dirty="0"/>
                            <a:t>No </a:t>
                          </a:r>
                          <a:r>
                            <a:rPr lang="it-IT" b="1" dirty="0" err="1"/>
                            <a:t>couplers</a:t>
                          </a:r>
                          <a:endParaRPr lang="en-GB" b="1" dirty="0"/>
                        </a:p>
                      </a:txBody>
                      <a:tcPr/>
                    </a:tc>
                    <a:extLst>
                      <a:ext uri="{0D108BD9-81ED-4DB2-BD59-A6C34878D82A}">
                        <a16:rowId xmlns:a16="http://schemas.microsoft.com/office/drawing/2014/main" val="35047914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𝜎</m:t>
                                    </m:r>
                                  </m:e>
                                  <m:sub>
                                    <m:r>
                                      <a:rPr lang="it-IT" sz="1600" b="0" i="1" dirty="0" smtClean="0">
                                        <a:latin typeface="Cambria Math" panose="02040503050406030204" pitchFamily="18" charset="0"/>
                                      </a:rPr>
                                      <m:t>𝑡</m:t>
                                    </m:r>
                                  </m:sub>
                                </m:sSub>
                                <m:r>
                                  <a:rPr lang="it-IT" sz="1600" b="0" i="1" dirty="0" smtClean="0">
                                    <a:latin typeface="Cambria Math" panose="02040503050406030204" pitchFamily="18" charset="0"/>
                                  </a:rPr>
                                  <m:t> (</m:t>
                                </m:r>
                                <m:r>
                                  <a:rPr lang="it-IT" sz="1600" b="0" i="1" dirty="0" smtClean="0">
                                    <a:latin typeface="Cambria Math" panose="02040503050406030204" pitchFamily="18" charset="0"/>
                                  </a:rPr>
                                  <m:t>𝑠𝑖𝑚</m:t>
                                </m:r>
                                <m:r>
                                  <a:rPr lang="it-IT" sz="1600" b="0" i="1" dirty="0" smtClean="0">
                                    <a:latin typeface="Cambria Math" panose="02040503050406030204" pitchFamily="18" charset="0"/>
                                  </a:rPr>
                                  <m:t>) [</m:t>
                                </m:r>
                                <m:r>
                                  <a:rPr lang="it-IT" sz="1600" b="0" i="1" dirty="0" smtClean="0">
                                    <a:latin typeface="Cambria Math" panose="02040503050406030204" pitchFamily="18" charset="0"/>
                                  </a:rPr>
                                  <m:t>𝑓𝑠</m:t>
                                </m:r>
                                <m:r>
                                  <a:rPr lang="it-IT" sz="1600" i="1" dirty="0" smtClean="0">
                                    <a:latin typeface="Cambria Math" panose="02040503050406030204" pitchFamily="18" charset="0"/>
                                  </a:rPr>
                                  <m:t>]</m:t>
                                </m:r>
                              </m:oMath>
                            </m:oMathPara>
                          </a14:m>
                          <a:endParaRPr lang="it-IT" sz="1600" dirty="0"/>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b="0" i="1" dirty="0" smtClean="0">
                                    <a:solidFill>
                                      <a:srgbClr val="FF0000"/>
                                    </a:solidFill>
                                    <a:latin typeface="Cambria Math" panose="02040503050406030204" pitchFamily="18" charset="0"/>
                                  </a:rPr>
                                  <m:t>16.9±0.6</m:t>
                                </m:r>
                              </m:oMath>
                            </m:oMathPara>
                          </a14:m>
                          <a:endParaRPr lang="it-IT" b="0" dirty="0">
                            <a:solidFill>
                              <a:srgbClr val="FF000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it-IT" b="0" i="1" dirty="0" smtClean="0">
                                    <a:solidFill>
                                      <a:srgbClr val="FF0000"/>
                                    </a:solidFill>
                                    <a:latin typeface="Cambria Math" panose="02040503050406030204" pitchFamily="18" charset="0"/>
                                  </a:rPr>
                                  <m:t>16.8±0.6</m:t>
                                </m:r>
                              </m:oMath>
                            </m:oMathPara>
                          </a14:m>
                          <a:endParaRPr lang="it-IT" dirty="0">
                            <a:solidFill>
                              <a:srgbClr val="FF0000"/>
                            </a:solidFill>
                          </a:endParaRPr>
                        </a:p>
                      </a:txBody>
                      <a:tcPr/>
                    </a:tc>
                    <a:extLst>
                      <a:ext uri="{0D108BD9-81ED-4DB2-BD59-A6C34878D82A}">
                        <a16:rowId xmlns:a16="http://schemas.microsoft.com/office/drawing/2014/main" val="139584449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𝜎</m:t>
                                    </m:r>
                                  </m:e>
                                  <m:sub>
                                    <m:r>
                                      <a:rPr lang="it-IT" sz="1600" b="0" i="1" dirty="0" smtClean="0">
                                        <a:latin typeface="Cambria Math" panose="02040503050406030204" pitchFamily="18" charset="0"/>
                                      </a:rPr>
                                      <m:t>𝑡</m:t>
                                    </m:r>
                                  </m:sub>
                                </m:sSub>
                                <m:r>
                                  <a:rPr lang="it-IT" sz="1600" b="0" i="1" dirty="0" smtClean="0">
                                    <a:latin typeface="Cambria Math" panose="02040503050406030204" pitchFamily="18" charset="0"/>
                                  </a:rPr>
                                  <m:t> (</m:t>
                                </m:r>
                                <m:r>
                                  <a:rPr lang="it-IT" sz="1600" b="0" i="1" dirty="0" smtClean="0">
                                    <a:latin typeface="Cambria Math" panose="02040503050406030204" pitchFamily="18" charset="0"/>
                                  </a:rPr>
                                  <m:t>𝑒𝑟𝑟</m:t>
                                </m:r>
                                <m:r>
                                  <a:rPr lang="it-IT" sz="1600" b="0" i="1" dirty="0" smtClean="0">
                                    <a:latin typeface="Cambria Math" panose="02040503050406030204" pitchFamily="18" charset="0"/>
                                  </a:rPr>
                                  <m:t>) [%]</m:t>
                                </m:r>
                              </m:oMath>
                            </m:oMathPara>
                          </a14:m>
                          <a:endParaRPr lang="it-IT" sz="1600"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∼3.5</m:t>
                                </m:r>
                              </m:oMath>
                            </m:oMathPara>
                          </a14:m>
                          <a:endParaRPr lang="en-GB" dirty="0">
                            <a:solidFill>
                              <a:srgbClr val="FF0000"/>
                            </a:solidFill>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∼3.7</m:t>
                                </m:r>
                              </m:oMath>
                            </m:oMathPara>
                          </a14:m>
                          <a:endParaRPr lang="en-GB" dirty="0">
                            <a:solidFill>
                              <a:srgbClr val="FF0000"/>
                            </a:solidFill>
                          </a:endParaRPr>
                        </a:p>
                      </a:txBody>
                      <a:tcPr/>
                    </a:tc>
                    <a:extLst>
                      <a:ext uri="{0D108BD9-81ED-4DB2-BD59-A6C34878D82A}">
                        <a16:rowId xmlns:a16="http://schemas.microsoft.com/office/drawing/2014/main" val="299112502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𝜎</m:t>
                                    </m:r>
                                  </m:e>
                                  <m:sub>
                                    <m:r>
                                      <a:rPr lang="it-IT" sz="1600" b="0" i="1" dirty="0" smtClean="0">
                                        <a:latin typeface="Cambria Math" panose="02040503050406030204" pitchFamily="18" charset="0"/>
                                      </a:rPr>
                                      <m:t>𝑡</m:t>
                                    </m:r>
                                  </m:sub>
                                </m:sSub>
                                <m:r>
                                  <a:rPr lang="it-IT" sz="1600" b="0" i="1" dirty="0" smtClean="0">
                                    <a:latin typeface="Cambria Math" panose="02040503050406030204" pitchFamily="18" charset="0"/>
                                  </a:rPr>
                                  <m:t> (</m:t>
                                </m:r>
                                <m:r>
                                  <a:rPr lang="it-IT" sz="1600" b="0" i="1" dirty="0" smtClean="0">
                                    <a:latin typeface="Cambria Math" panose="02040503050406030204" pitchFamily="18" charset="0"/>
                                  </a:rPr>
                                  <m:t>𝑑𝑖𝑓𝑓</m:t>
                                </m:r>
                                <m:r>
                                  <a:rPr lang="it-IT" sz="1600" b="0" i="1" dirty="0" smtClean="0">
                                    <a:latin typeface="Cambria Math" panose="02040503050406030204" pitchFamily="18" charset="0"/>
                                  </a:rPr>
                                  <m:t>) [%]</m:t>
                                </m:r>
                              </m:oMath>
                            </m:oMathPara>
                          </a14:m>
                          <a:endParaRPr lang="it-IT" sz="1600"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∼0.8</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m:t>
                                </m:r>
                                <m:r>
                                  <a:rPr lang="it-IT" b="0" i="1" dirty="0" smtClean="0">
                                    <a:solidFill>
                                      <a:srgbClr val="FF0000"/>
                                    </a:solidFill>
                                    <a:latin typeface="Cambria Math" panose="02040503050406030204" pitchFamily="18" charset="0"/>
                                  </a:rPr>
                                  <m:t>1</m:t>
                                </m:r>
                              </m:oMath>
                            </m:oMathPara>
                          </a14:m>
                          <a:endParaRPr lang="en-GB" dirty="0">
                            <a:solidFill>
                              <a:srgbClr val="FF0000"/>
                            </a:solidFill>
                          </a:endParaRPr>
                        </a:p>
                      </a:txBody>
                      <a:tcPr/>
                    </a:tc>
                    <a:extLst>
                      <a:ext uri="{0D108BD9-81ED-4DB2-BD59-A6C34878D82A}">
                        <a16:rowId xmlns:a16="http://schemas.microsoft.com/office/drawing/2014/main" val="936883625"/>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𝜎</m:t>
                                    </m:r>
                                  </m:e>
                                  <m:sub>
                                    <m:r>
                                      <a:rPr lang="it-IT" sz="1600" b="0" i="1" dirty="0" smtClean="0">
                                        <a:latin typeface="Cambria Math" panose="02040503050406030204" pitchFamily="18" charset="0"/>
                                      </a:rPr>
                                      <m:t>𝑒</m:t>
                                    </m:r>
                                  </m:sub>
                                </m:sSub>
                                <m:r>
                                  <a:rPr lang="it-IT" sz="1600" b="0" i="1" dirty="0" smtClean="0">
                                    <a:latin typeface="Cambria Math" panose="02040503050406030204" pitchFamily="18" charset="0"/>
                                  </a:rPr>
                                  <m:t> </m:t>
                                </m:r>
                                <m:d>
                                  <m:dPr>
                                    <m:ctrlPr>
                                      <a:rPr lang="it-IT" sz="1600" b="0" i="1" dirty="0" smtClean="0">
                                        <a:latin typeface="Cambria Math" panose="02040503050406030204" pitchFamily="18" charset="0"/>
                                      </a:rPr>
                                    </m:ctrlPr>
                                  </m:dPr>
                                  <m:e>
                                    <m:r>
                                      <a:rPr lang="it-IT" sz="1600" b="0" i="1" dirty="0" smtClean="0">
                                        <a:latin typeface="Cambria Math" panose="02040503050406030204" pitchFamily="18" charset="0"/>
                                      </a:rPr>
                                      <m:t>𝑜𝑓𝑓</m:t>
                                    </m:r>
                                  </m:e>
                                </m:d>
                                <m:r>
                                  <a:rPr lang="it-IT" sz="1600" b="0" i="1" dirty="0" smtClean="0">
                                    <a:latin typeface="Cambria Math" panose="02040503050406030204" pitchFamily="18" charset="0"/>
                                  </a:rPr>
                                  <m:t> [</m:t>
                                </m:r>
                                <m:r>
                                  <a:rPr lang="it-IT" sz="1600" b="0" i="1" dirty="0" smtClean="0">
                                    <a:latin typeface="Cambria Math" panose="02040503050406030204" pitchFamily="18" charset="0"/>
                                  </a:rPr>
                                  <m:t>𝐾𝑒𝑉</m:t>
                                </m:r>
                                <m:r>
                                  <a:rPr lang="it-IT" sz="1600" b="0" i="1" dirty="0" smtClean="0">
                                    <a:latin typeface="Cambria Math" panose="02040503050406030204" pitchFamily="18" charset="0"/>
                                  </a:rPr>
                                  <m:t>]</m:t>
                                </m:r>
                              </m:oMath>
                            </m:oMathPara>
                          </a14:m>
                          <a:endParaRPr lang="it-IT" sz="1600" dirty="0"/>
                        </a:p>
                      </a:txBody>
                      <a:tcPr/>
                    </a:tc>
                    <a:tc gridSpan="2">
                      <a:txBody>
                        <a:bodyPr/>
                        <a:lstStyle/>
                        <a:p>
                          <a:pPr algn="ct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100</m:t>
                                </m:r>
                              </m:oMath>
                            </m:oMathPara>
                          </a14:m>
                          <a:endParaRPr dirty="0"/>
                        </a:p>
                      </a:txBody>
                      <a:tcPr/>
                    </a:tc>
                    <a:tc hMerge="1">
                      <a:txBody>
                        <a:bodyPr/>
                        <a:lstStyle/>
                        <a:p>
                          <a:pPr algn="ctr"/>
                          <a:endParaRPr lang="en-GB" dirty="0">
                            <a:solidFill>
                              <a:srgbClr val="FF0000"/>
                            </a:solidFill>
                          </a:endParaRPr>
                        </a:p>
                      </a:txBody>
                      <a:tcPr/>
                    </a:tc>
                    <a:extLst>
                      <a:ext uri="{0D108BD9-81ED-4DB2-BD59-A6C34878D82A}">
                        <a16:rowId xmlns:a16="http://schemas.microsoft.com/office/drawing/2014/main" val="11673180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it-IT" sz="1600" b="0" i="1" dirty="0" smtClean="0">
                                        <a:latin typeface="Cambria Math" panose="02040503050406030204" pitchFamily="18" charset="0"/>
                                      </a:rPr>
                                    </m:ctrlPr>
                                  </m:sSubPr>
                                  <m:e>
                                    <m:r>
                                      <a:rPr lang="it-IT" sz="1600" b="0" i="1" dirty="0" smtClean="0">
                                        <a:latin typeface="Cambria Math" panose="02040503050406030204" pitchFamily="18" charset="0"/>
                                      </a:rPr>
                                      <m:t>𝜎</m:t>
                                    </m:r>
                                  </m:e>
                                  <m:sub>
                                    <m:r>
                                      <a:rPr lang="it-IT" sz="1600" b="0" i="1" dirty="0" smtClean="0">
                                        <a:latin typeface="Cambria Math" panose="02040503050406030204" pitchFamily="18" charset="0"/>
                                      </a:rPr>
                                      <m:t>𝑒</m:t>
                                    </m:r>
                                  </m:sub>
                                </m:sSub>
                                <m:r>
                                  <a:rPr lang="it-IT" sz="1600" b="0" i="1" dirty="0" smtClean="0">
                                    <a:latin typeface="Cambria Math" panose="02040503050406030204" pitchFamily="18" charset="0"/>
                                  </a:rPr>
                                  <m:t> </m:t>
                                </m:r>
                                <m:d>
                                  <m:dPr>
                                    <m:ctrlPr>
                                      <a:rPr lang="it-IT" sz="1600" b="0" i="1" dirty="0" smtClean="0">
                                        <a:latin typeface="Cambria Math" panose="02040503050406030204" pitchFamily="18" charset="0"/>
                                      </a:rPr>
                                    </m:ctrlPr>
                                  </m:dPr>
                                  <m:e>
                                    <m:r>
                                      <a:rPr lang="it-IT" sz="1600" b="0" i="1" dirty="0" smtClean="0">
                                        <a:latin typeface="Cambria Math" panose="02040503050406030204" pitchFamily="18" charset="0"/>
                                      </a:rPr>
                                      <m:t>𝑜𝑛</m:t>
                                    </m:r>
                                  </m:e>
                                </m:d>
                                <m:r>
                                  <a:rPr lang="it-IT" sz="1600" b="0" i="1" dirty="0" smtClean="0">
                                    <a:latin typeface="Cambria Math" panose="02040503050406030204" pitchFamily="18" charset="0"/>
                                  </a:rPr>
                                  <m:t> [</m:t>
                                </m:r>
                                <m:r>
                                  <a:rPr lang="it-IT" sz="1600" b="0" i="1" dirty="0" smtClean="0">
                                    <a:latin typeface="Cambria Math" panose="02040503050406030204" pitchFamily="18" charset="0"/>
                                  </a:rPr>
                                  <m:t>𝐾𝑒𝑉</m:t>
                                </m:r>
                                <m:r>
                                  <a:rPr lang="it-IT" sz="1600" b="0" i="1" dirty="0" smtClean="0">
                                    <a:latin typeface="Cambria Math" panose="02040503050406030204" pitchFamily="18" charset="0"/>
                                  </a:rPr>
                                  <m:t>]</m:t>
                                </m:r>
                              </m:oMath>
                            </m:oMathPara>
                          </a14:m>
                          <a:endParaRPr lang="it-IT" sz="1600"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∼275</m:t>
                                </m:r>
                              </m:oMath>
                            </m:oMathPara>
                          </a14:m>
                          <a:endParaRPr dirty="0"/>
                        </a:p>
                      </a:txBody>
                      <a:tcPr/>
                    </a:tc>
                    <a:tc>
                      <a:txBody>
                        <a:bodyPr/>
                        <a:lstStyle/>
                        <a:p>
                          <a:pPr algn="ct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∼264</m:t>
                                </m:r>
                              </m:oMath>
                            </m:oMathPara>
                          </a14:m>
                          <a:endParaRPr lang="en-GB" dirty="0">
                            <a:solidFill>
                              <a:srgbClr val="FF0000"/>
                            </a:solidFill>
                          </a:endParaRPr>
                        </a:p>
                      </a:txBody>
                      <a:tcPr/>
                    </a:tc>
                    <a:extLst>
                      <a:ext uri="{0D108BD9-81ED-4DB2-BD59-A6C34878D82A}">
                        <a16:rowId xmlns:a16="http://schemas.microsoft.com/office/drawing/2014/main" val="2104749975"/>
                      </a:ext>
                    </a:extLst>
                  </a:tr>
                </a:tbl>
              </a:graphicData>
            </a:graphic>
          </p:graphicFrame>
        </mc:Choice>
        <mc:Fallback>
          <p:graphicFrame>
            <p:nvGraphicFramePr>
              <p:cNvPr id="14" name="Tabella 13">
                <a:extLst>
                  <a:ext uri="{FF2B5EF4-FFF2-40B4-BE49-F238E27FC236}">
                    <a16:creationId xmlns:a16="http://schemas.microsoft.com/office/drawing/2014/main" id="{BA45F656-32D3-89B8-74EF-E49C2C016D95}"/>
                  </a:ext>
                </a:extLst>
              </p:cNvPr>
              <p:cNvGraphicFramePr>
                <a:graphicFrameLocks noGrp="1"/>
              </p:cNvGraphicFramePr>
              <p:nvPr>
                <p:extLst>
                  <p:ext uri="{D42A27DB-BD31-4B8C-83A1-F6EECF244321}">
                    <p14:modId xmlns:p14="http://schemas.microsoft.com/office/powerpoint/2010/main" val="2579690635"/>
                  </p:ext>
                </p:extLst>
              </p:nvPr>
            </p:nvGraphicFramePr>
            <p:xfrm>
              <a:off x="4379349" y="3974106"/>
              <a:ext cx="4307815" cy="2219960"/>
            </p:xfrm>
            <a:graphic>
              <a:graphicData uri="http://schemas.openxmlformats.org/drawingml/2006/table">
                <a:tbl>
                  <a:tblPr firstRow="1" bandRow="1">
                    <a:tableStyleId>{5C22544A-7EE6-4342-B048-85BDC9FD1C3A}</a:tableStyleId>
                  </a:tblPr>
                  <a:tblGrid>
                    <a:gridCol w="1403414">
                      <a:extLst>
                        <a:ext uri="{9D8B030D-6E8A-4147-A177-3AD203B41FA5}">
                          <a16:colId xmlns:a16="http://schemas.microsoft.com/office/drawing/2014/main" val="2645310804"/>
                        </a:ext>
                      </a:extLst>
                    </a:gridCol>
                    <a:gridCol w="1485900">
                      <a:extLst>
                        <a:ext uri="{9D8B030D-6E8A-4147-A177-3AD203B41FA5}">
                          <a16:colId xmlns:a16="http://schemas.microsoft.com/office/drawing/2014/main" val="3209283470"/>
                        </a:ext>
                      </a:extLst>
                    </a:gridCol>
                    <a:gridCol w="1418501">
                      <a:extLst>
                        <a:ext uri="{9D8B030D-6E8A-4147-A177-3AD203B41FA5}">
                          <a16:colId xmlns:a16="http://schemas.microsoft.com/office/drawing/2014/main" val="2715021149"/>
                        </a:ext>
                      </a:extLst>
                    </a:gridCol>
                  </a:tblGrid>
                  <a:tr h="365760">
                    <a:tc>
                      <a:txBody>
                        <a:bodyPr/>
                        <a:lstStyle/>
                        <a:p>
                          <a:pPr algn="ctr"/>
                          <a:r>
                            <a:rPr lang="it-IT" dirty="0" err="1"/>
                            <a:t>Parameters</a:t>
                          </a:r>
                          <a:endParaRPr lang="en-GB" dirty="0"/>
                        </a:p>
                      </a:txBody>
                      <a:tcPr/>
                    </a:tc>
                    <a:tc>
                      <a:txBody>
                        <a:bodyPr/>
                        <a:lstStyle/>
                        <a:p>
                          <a:pPr algn="ctr"/>
                          <a:r>
                            <a:rPr lang="it-IT" b="1" dirty="0"/>
                            <a:t>Full </a:t>
                          </a:r>
                          <a:r>
                            <a:rPr lang="it-IT" b="1" dirty="0" err="1"/>
                            <a:t>structure</a:t>
                          </a:r>
                          <a:endParaRPr lang="en-GB" b="1" dirty="0"/>
                        </a:p>
                      </a:txBody>
                      <a:tcPr/>
                    </a:tc>
                    <a:tc>
                      <a:txBody>
                        <a:bodyPr/>
                        <a:lstStyle/>
                        <a:p>
                          <a:pPr algn="ctr"/>
                          <a:r>
                            <a:rPr lang="it-IT" b="1" dirty="0"/>
                            <a:t>No </a:t>
                          </a:r>
                          <a:r>
                            <a:rPr lang="it-IT" b="1" dirty="0" err="1"/>
                            <a:t>couplers</a:t>
                          </a:r>
                          <a:endParaRPr lang="en-GB" b="1" dirty="0"/>
                        </a:p>
                      </a:txBody>
                      <a:tcPr/>
                    </a:tc>
                    <a:extLst>
                      <a:ext uri="{0D108BD9-81ED-4DB2-BD59-A6C34878D82A}">
                        <a16:rowId xmlns:a16="http://schemas.microsoft.com/office/drawing/2014/main" val="350479147"/>
                      </a:ext>
                    </a:extLst>
                  </a:tr>
                  <a:tr h="370840">
                    <a:tc>
                      <a:txBody>
                        <a:bodyPr/>
                        <a:lstStyle/>
                        <a:p>
                          <a:endParaRPr lang="en-US"/>
                        </a:p>
                      </a:txBody>
                      <a:tcPr>
                        <a:blipFill>
                          <a:blip r:embed="rId7"/>
                          <a:stretch>
                            <a:fillRect l="-433" t="-106557" r="-208225" b="-404918"/>
                          </a:stretch>
                        </a:blipFill>
                      </a:tcPr>
                    </a:tc>
                    <a:tc>
                      <a:txBody>
                        <a:bodyPr/>
                        <a:lstStyle/>
                        <a:p>
                          <a:endParaRPr lang="en-US"/>
                        </a:p>
                      </a:txBody>
                      <a:tcPr>
                        <a:blipFill>
                          <a:blip r:embed="rId7"/>
                          <a:stretch>
                            <a:fillRect l="-95082" t="-106557" r="-97131" b="-404918"/>
                          </a:stretch>
                        </a:blipFill>
                      </a:tcPr>
                    </a:tc>
                    <a:tc>
                      <a:txBody>
                        <a:bodyPr/>
                        <a:lstStyle/>
                        <a:p>
                          <a:endParaRPr lang="en-US"/>
                        </a:p>
                      </a:txBody>
                      <a:tcPr>
                        <a:blipFill>
                          <a:blip r:embed="rId7"/>
                          <a:stretch>
                            <a:fillRect l="-204292" t="-106557" r="-1717" b="-404918"/>
                          </a:stretch>
                        </a:blipFill>
                      </a:tcPr>
                    </a:tc>
                    <a:extLst>
                      <a:ext uri="{0D108BD9-81ED-4DB2-BD59-A6C34878D82A}">
                        <a16:rowId xmlns:a16="http://schemas.microsoft.com/office/drawing/2014/main" val="1395844499"/>
                      </a:ext>
                    </a:extLst>
                  </a:tr>
                  <a:tr h="370840">
                    <a:tc>
                      <a:txBody>
                        <a:bodyPr/>
                        <a:lstStyle/>
                        <a:p>
                          <a:endParaRPr lang="en-US"/>
                        </a:p>
                      </a:txBody>
                      <a:tcPr>
                        <a:blipFill>
                          <a:blip r:embed="rId7"/>
                          <a:stretch>
                            <a:fillRect l="-433" t="-203226" r="-208225" b="-298387"/>
                          </a:stretch>
                        </a:blipFill>
                      </a:tcPr>
                    </a:tc>
                    <a:tc>
                      <a:txBody>
                        <a:bodyPr/>
                        <a:lstStyle/>
                        <a:p>
                          <a:endParaRPr lang="en-US"/>
                        </a:p>
                      </a:txBody>
                      <a:tcPr>
                        <a:blipFill>
                          <a:blip r:embed="rId7"/>
                          <a:stretch>
                            <a:fillRect l="-95082" t="-203226" r="-97131" b="-298387"/>
                          </a:stretch>
                        </a:blipFill>
                      </a:tcPr>
                    </a:tc>
                    <a:tc>
                      <a:txBody>
                        <a:bodyPr/>
                        <a:lstStyle/>
                        <a:p>
                          <a:endParaRPr lang="en-US"/>
                        </a:p>
                      </a:txBody>
                      <a:tcPr>
                        <a:blipFill>
                          <a:blip r:embed="rId7"/>
                          <a:stretch>
                            <a:fillRect l="-204292" t="-203226" r="-1717" b="-298387"/>
                          </a:stretch>
                        </a:blipFill>
                      </a:tcPr>
                    </a:tc>
                    <a:extLst>
                      <a:ext uri="{0D108BD9-81ED-4DB2-BD59-A6C34878D82A}">
                        <a16:rowId xmlns:a16="http://schemas.microsoft.com/office/drawing/2014/main" val="2991125024"/>
                      </a:ext>
                    </a:extLst>
                  </a:tr>
                  <a:tr h="370840">
                    <a:tc>
                      <a:txBody>
                        <a:bodyPr/>
                        <a:lstStyle/>
                        <a:p>
                          <a:endParaRPr lang="en-US"/>
                        </a:p>
                      </a:txBody>
                      <a:tcPr>
                        <a:blipFill>
                          <a:blip r:embed="rId7"/>
                          <a:stretch>
                            <a:fillRect l="-433" t="-308197" r="-208225" b="-203279"/>
                          </a:stretch>
                        </a:blipFill>
                      </a:tcPr>
                    </a:tc>
                    <a:tc>
                      <a:txBody>
                        <a:bodyPr/>
                        <a:lstStyle/>
                        <a:p>
                          <a:endParaRPr lang="en-US"/>
                        </a:p>
                      </a:txBody>
                      <a:tcPr>
                        <a:blipFill>
                          <a:blip r:embed="rId7"/>
                          <a:stretch>
                            <a:fillRect l="-95082" t="-308197" r="-97131" b="-203279"/>
                          </a:stretch>
                        </a:blipFill>
                      </a:tcPr>
                    </a:tc>
                    <a:tc>
                      <a:txBody>
                        <a:bodyPr/>
                        <a:lstStyle/>
                        <a:p>
                          <a:endParaRPr lang="en-US"/>
                        </a:p>
                      </a:txBody>
                      <a:tcPr>
                        <a:blipFill>
                          <a:blip r:embed="rId7"/>
                          <a:stretch>
                            <a:fillRect l="-204292" t="-308197" r="-1717" b="-203279"/>
                          </a:stretch>
                        </a:blipFill>
                      </a:tcPr>
                    </a:tc>
                    <a:extLst>
                      <a:ext uri="{0D108BD9-81ED-4DB2-BD59-A6C34878D82A}">
                        <a16:rowId xmlns:a16="http://schemas.microsoft.com/office/drawing/2014/main" val="936883625"/>
                      </a:ext>
                    </a:extLst>
                  </a:tr>
                  <a:tr h="370840">
                    <a:tc>
                      <a:txBody>
                        <a:bodyPr/>
                        <a:lstStyle/>
                        <a:p>
                          <a:endParaRPr lang="en-US"/>
                        </a:p>
                      </a:txBody>
                      <a:tcPr>
                        <a:blipFill>
                          <a:blip r:embed="rId7"/>
                          <a:stretch>
                            <a:fillRect l="-433" t="-408197" r="-208225" b="-103279"/>
                          </a:stretch>
                        </a:blipFill>
                      </a:tcPr>
                    </a:tc>
                    <a:tc gridSpan="2">
                      <a:txBody>
                        <a:bodyPr/>
                        <a:lstStyle/>
                        <a:p>
                          <a:endParaRPr lang="en-US"/>
                        </a:p>
                      </a:txBody>
                      <a:tcPr>
                        <a:blipFill>
                          <a:blip r:embed="rId7"/>
                          <a:stretch>
                            <a:fillRect l="-48637" t="-408197" r="-839" b="-103279"/>
                          </a:stretch>
                        </a:blipFill>
                      </a:tcPr>
                    </a:tc>
                    <a:tc hMerge="1">
                      <a:txBody>
                        <a:bodyPr/>
                        <a:lstStyle/>
                        <a:p>
                          <a:pPr algn="ctr"/>
                          <a:endParaRPr lang="en-GB" dirty="0">
                            <a:solidFill>
                              <a:srgbClr val="FF0000"/>
                            </a:solidFill>
                          </a:endParaRPr>
                        </a:p>
                      </a:txBody>
                      <a:tcPr/>
                    </a:tc>
                    <a:extLst>
                      <a:ext uri="{0D108BD9-81ED-4DB2-BD59-A6C34878D82A}">
                        <a16:rowId xmlns:a16="http://schemas.microsoft.com/office/drawing/2014/main" val="1167318049"/>
                      </a:ext>
                    </a:extLst>
                  </a:tr>
                  <a:tr h="370840">
                    <a:tc>
                      <a:txBody>
                        <a:bodyPr/>
                        <a:lstStyle/>
                        <a:p>
                          <a:endParaRPr lang="en-US"/>
                        </a:p>
                      </a:txBody>
                      <a:tcPr>
                        <a:blipFill>
                          <a:blip r:embed="rId7"/>
                          <a:stretch>
                            <a:fillRect l="-433" t="-508197" r="-208225" b="-3279"/>
                          </a:stretch>
                        </a:blipFill>
                      </a:tcPr>
                    </a:tc>
                    <a:tc>
                      <a:txBody>
                        <a:bodyPr/>
                        <a:lstStyle/>
                        <a:p>
                          <a:endParaRPr lang="en-US"/>
                        </a:p>
                      </a:txBody>
                      <a:tcPr>
                        <a:blipFill>
                          <a:blip r:embed="rId7"/>
                          <a:stretch>
                            <a:fillRect l="-95082" t="-508197" r="-97131" b="-3279"/>
                          </a:stretch>
                        </a:blipFill>
                      </a:tcPr>
                    </a:tc>
                    <a:tc>
                      <a:txBody>
                        <a:bodyPr/>
                        <a:lstStyle/>
                        <a:p>
                          <a:endParaRPr lang="en-US"/>
                        </a:p>
                      </a:txBody>
                      <a:tcPr>
                        <a:blipFill>
                          <a:blip r:embed="rId7"/>
                          <a:stretch>
                            <a:fillRect l="-204292" t="-508197" r="-1717" b="-3279"/>
                          </a:stretch>
                        </a:blipFill>
                      </a:tcPr>
                    </a:tc>
                    <a:extLst>
                      <a:ext uri="{0D108BD9-81ED-4DB2-BD59-A6C34878D82A}">
                        <a16:rowId xmlns:a16="http://schemas.microsoft.com/office/drawing/2014/main" val="2104749975"/>
                      </a:ext>
                    </a:extLst>
                  </a:tr>
                </a:tbl>
              </a:graphicData>
            </a:graphic>
          </p:graphicFrame>
        </mc:Fallback>
      </mc:AlternateContent>
      <p:sp>
        <p:nvSpPr>
          <p:cNvPr id="16" name="CasellaDiTesto 15">
            <a:extLst>
              <a:ext uri="{FF2B5EF4-FFF2-40B4-BE49-F238E27FC236}">
                <a16:creationId xmlns:a16="http://schemas.microsoft.com/office/drawing/2014/main" id="{16795AFC-7BCB-8A25-8FB3-5BA6EF8D9849}"/>
              </a:ext>
            </a:extLst>
          </p:cNvPr>
          <p:cNvSpPr txBox="1"/>
          <p:nvPr/>
        </p:nvSpPr>
        <p:spPr>
          <a:xfrm>
            <a:off x="8755536" y="4023094"/>
            <a:ext cx="3305680" cy="1200329"/>
          </a:xfrm>
          <a:prstGeom prst="rect">
            <a:avLst/>
          </a:prstGeom>
          <a:noFill/>
        </p:spPr>
        <p:txBody>
          <a:bodyPr wrap="square">
            <a:spAutoFit/>
          </a:bodyPr>
          <a:lstStyle/>
          <a:p>
            <a:pPr marL="285750" indent="-285750">
              <a:buFont typeface="Arial" panose="020B0604020202020204" pitchFamily="34" charset="0"/>
              <a:buChar char="•"/>
            </a:pPr>
            <a:r>
              <a:rPr lang="it-IT" b="1" dirty="0"/>
              <a:t>The </a:t>
            </a:r>
            <a:r>
              <a:rPr lang="it-IT" b="1" dirty="0" err="1"/>
              <a:t>reconstruction</a:t>
            </a:r>
            <a:r>
              <a:rPr lang="it-IT" b="1" dirty="0"/>
              <a:t> of the  </a:t>
            </a:r>
            <a:r>
              <a:rPr lang="it-IT" b="1" dirty="0" err="1"/>
              <a:t>temporal</a:t>
            </a:r>
            <a:r>
              <a:rPr lang="it-IT" b="1" dirty="0"/>
              <a:t> </a:t>
            </a:r>
            <a:r>
              <a:rPr lang="it-IT" b="1" dirty="0" err="1"/>
              <a:t>profile</a:t>
            </a:r>
            <a:r>
              <a:rPr lang="it-IT" b="1" dirty="0"/>
              <a:t> </a:t>
            </a:r>
            <a:r>
              <a:rPr lang="it-IT" b="1" dirty="0" err="1"/>
              <a:t>is</a:t>
            </a:r>
            <a:r>
              <a:rPr lang="it-IT" b="1" dirty="0"/>
              <a:t> </a:t>
            </a:r>
            <a:r>
              <a:rPr lang="it-IT" b="1" dirty="0" err="1"/>
              <a:t>not</a:t>
            </a:r>
            <a:r>
              <a:rPr lang="it-IT" b="1" dirty="0"/>
              <a:t> </a:t>
            </a:r>
            <a:r>
              <a:rPr lang="it-IT" b="1" dirty="0" err="1"/>
              <a:t>affected</a:t>
            </a:r>
            <a:r>
              <a:rPr lang="it-IT" b="1" dirty="0"/>
              <a:t> </a:t>
            </a:r>
            <a:r>
              <a:rPr lang="it-IT" b="1" dirty="0" err="1"/>
              <a:t>significantly</a:t>
            </a:r>
            <a:r>
              <a:rPr lang="it-IT" b="1" dirty="0"/>
              <a:t> by the </a:t>
            </a:r>
            <a:r>
              <a:rPr lang="it-IT" b="1" dirty="0" err="1"/>
              <a:t>coupler</a:t>
            </a:r>
            <a:r>
              <a:rPr lang="it-IT" b="1" dirty="0"/>
              <a:t> </a:t>
            </a:r>
            <a:r>
              <a:rPr lang="it-IT" b="1" dirty="0" err="1"/>
              <a:t>contribution</a:t>
            </a:r>
            <a:endParaRPr lang="it-IT" b="1" dirty="0"/>
          </a:p>
        </p:txBody>
      </p:sp>
      <p:sp>
        <p:nvSpPr>
          <p:cNvPr id="17" name="Rettangolo 16">
            <a:extLst>
              <a:ext uri="{FF2B5EF4-FFF2-40B4-BE49-F238E27FC236}">
                <a16:creationId xmlns:a16="http://schemas.microsoft.com/office/drawing/2014/main" id="{2C0D34E2-0DC8-0C4A-A362-A8620D329922}"/>
              </a:ext>
            </a:extLst>
          </p:cNvPr>
          <p:cNvSpPr/>
          <p:nvPr/>
        </p:nvSpPr>
        <p:spPr>
          <a:xfrm>
            <a:off x="5785892" y="1696590"/>
            <a:ext cx="2733773" cy="101809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17">
            <a:extLst>
              <a:ext uri="{FF2B5EF4-FFF2-40B4-BE49-F238E27FC236}">
                <a16:creationId xmlns:a16="http://schemas.microsoft.com/office/drawing/2014/main" id="{7F8830D7-ED2E-CABC-17AF-146ADB5A7CCD}"/>
              </a:ext>
            </a:extLst>
          </p:cNvPr>
          <p:cNvSpPr/>
          <p:nvPr/>
        </p:nvSpPr>
        <p:spPr>
          <a:xfrm>
            <a:off x="5785892" y="2824474"/>
            <a:ext cx="2733773" cy="28943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a:extLst>
              <a:ext uri="{FF2B5EF4-FFF2-40B4-BE49-F238E27FC236}">
                <a16:creationId xmlns:a16="http://schemas.microsoft.com/office/drawing/2014/main" id="{07936139-4762-B4D2-C68C-DFDFC56FC37E}"/>
              </a:ext>
            </a:extLst>
          </p:cNvPr>
          <p:cNvSpPr txBox="1"/>
          <p:nvPr/>
        </p:nvSpPr>
        <p:spPr>
          <a:xfrm>
            <a:off x="8641665" y="1430808"/>
            <a:ext cx="3063725" cy="923330"/>
          </a:xfrm>
          <a:prstGeom prst="rect">
            <a:avLst/>
          </a:prstGeom>
          <a:noFill/>
        </p:spPr>
        <p:txBody>
          <a:bodyPr wrap="square" rtlCol="0">
            <a:spAutoFit/>
          </a:bodyPr>
          <a:lstStyle/>
          <a:p>
            <a:pPr marL="285750" indent="-285750">
              <a:buFont typeface="Arial" panose="020B0604020202020204" pitchFamily="34" charset="0"/>
              <a:buChar char="•"/>
            </a:pPr>
            <a:r>
              <a:rPr lang="it-IT" b="1" dirty="0" err="1">
                <a:solidFill>
                  <a:srgbClr val="C00000"/>
                </a:solidFill>
              </a:rPr>
              <a:t>Slightly</a:t>
            </a:r>
            <a:r>
              <a:rPr lang="it-IT" b="1" dirty="0">
                <a:solidFill>
                  <a:srgbClr val="C00000"/>
                </a:solidFill>
              </a:rPr>
              <a:t> </a:t>
            </a:r>
            <a:r>
              <a:rPr lang="it-IT" b="1" dirty="0" err="1">
                <a:solidFill>
                  <a:srgbClr val="C00000"/>
                </a:solidFill>
              </a:rPr>
              <a:t>overextimate</a:t>
            </a:r>
            <a:r>
              <a:rPr lang="it-IT" b="1" dirty="0">
                <a:solidFill>
                  <a:srgbClr val="C00000"/>
                </a:solidFill>
              </a:rPr>
              <a:t> the </a:t>
            </a:r>
            <a:r>
              <a:rPr lang="it-IT" b="1" dirty="0" err="1">
                <a:solidFill>
                  <a:srgbClr val="C00000"/>
                </a:solidFill>
              </a:rPr>
              <a:t>longitudinal</a:t>
            </a:r>
            <a:r>
              <a:rPr lang="it-IT" b="1" dirty="0">
                <a:solidFill>
                  <a:srgbClr val="C00000"/>
                </a:solidFill>
              </a:rPr>
              <a:t> </a:t>
            </a:r>
            <a:r>
              <a:rPr lang="it-IT" b="1" dirty="0" err="1">
                <a:solidFill>
                  <a:srgbClr val="C00000"/>
                </a:solidFill>
              </a:rPr>
              <a:t>calibration</a:t>
            </a:r>
            <a:r>
              <a:rPr lang="it-IT" b="1" dirty="0">
                <a:solidFill>
                  <a:srgbClr val="C00000"/>
                </a:solidFill>
              </a:rPr>
              <a:t> and </a:t>
            </a:r>
            <a:r>
              <a:rPr lang="it-IT" b="1" dirty="0" err="1">
                <a:solidFill>
                  <a:srgbClr val="C00000"/>
                </a:solidFill>
              </a:rPr>
              <a:t>resolution</a:t>
            </a:r>
            <a:r>
              <a:rPr lang="it-IT" b="1" dirty="0">
                <a:solidFill>
                  <a:srgbClr val="C00000"/>
                </a:solidFill>
              </a:rPr>
              <a:t> </a:t>
            </a:r>
            <a:endParaRPr lang="en-GB" b="1" dirty="0">
              <a:solidFill>
                <a:srgbClr val="C00000"/>
              </a:solidFill>
            </a:endParaRPr>
          </a:p>
        </p:txBody>
      </p:sp>
      <p:sp>
        <p:nvSpPr>
          <p:cNvPr id="20" name="CasellaDiTesto 19">
            <a:extLst>
              <a:ext uri="{FF2B5EF4-FFF2-40B4-BE49-F238E27FC236}">
                <a16:creationId xmlns:a16="http://schemas.microsoft.com/office/drawing/2014/main" id="{90CD0BE0-84E9-01A3-82F3-BCBBFBF8FF10}"/>
              </a:ext>
            </a:extLst>
          </p:cNvPr>
          <p:cNvSpPr txBox="1"/>
          <p:nvPr/>
        </p:nvSpPr>
        <p:spPr>
          <a:xfrm>
            <a:off x="8641665" y="2391197"/>
            <a:ext cx="3167420" cy="646331"/>
          </a:xfrm>
          <a:prstGeom prst="rect">
            <a:avLst/>
          </a:prstGeom>
          <a:noFill/>
        </p:spPr>
        <p:txBody>
          <a:bodyPr wrap="square" rtlCol="0">
            <a:spAutoFit/>
          </a:bodyPr>
          <a:lstStyle/>
          <a:p>
            <a:pPr marL="285750" indent="-285750">
              <a:buFont typeface="Arial" panose="020B0604020202020204" pitchFamily="34" charset="0"/>
              <a:buChar char="•"/>
            </a:pPr>
            <a:r>
              <a:rPr lang="it-IT" b="1" dirty="0" err="1">
                <a:solidFill>
                  <a:srgbClr val="0070C0"/>
                </a:solidFill>
              </a:rPr>
              <a:t>Slippage</a:t>
            </a:r>
            <a:r>
              <a:rPr lang="it-IT" b="1" dirty="0">
                <a:solidFill>
                  <a:srgbClr val="0070C0"/>
                </a:solidFill>
              </a:rPr>
              <a:t> </a:t>
            </a:r>
            <a:r>
              <a:rPr lang="it-IT" b="1" dirty="0" err="1">
                <a:solidFill>
                  <a:srgbClr val="0070C0"/>
                </a:solidFill>
              </a:rPr>
              <a:t>effect</a:t>
            </a:r>
            <a:r>
              <a:rPr lang="it-IT" b="1" dirty="0">
                <a:solidFill>
                  <a:srgbClr val="0070C0"/>
                </a:solidFill>
              </a:rPr>
              <a:t> </a:t>
            </a:r>
            <a:r>
              <a:rPr lang="it-IT" b="1" dirty="0" err="1">
                <a:solidFill>
                  <a:srgbClr val="0070C0"/>
                </a:solidFill>
              </a:rPr>
              <a:t>that</a:t>
            </a:r>
            <a:r>
              <a:rPr lang="it-IT" b="1" dirty="0">
                <a:solidFill>
                  <a:srgbClr val="0070C0"/>
                </a:solidFill>
              </a:rPr>
              <a:t> </a:t>
            </a:r>
            <a:r>
              <a:rPr lang="it-IT" b="1" dirty="0" err="1">
                <a:solidFill>
                  <a:srgbClr val="0070C0"/>
                </a:solidFill>
              </a:rPr>
              <a:t>changes</a:t>
            </a:r>
            <a:r>
              <a:rPr lang="it-IT" b="1" dirty="0">
                <a:solidFill>
                  <a:srgbClr val="0070C0"/>
                </a:solidFill>
              </a:rPr>
              <a:t> the zero-crossing </a:t>
            </a:r>
            <a:r>
              <a:rPr lang="it-IT" b="1" dirty="0" err="1">
                <a:solidFill>
                  <a:srgbClr val="0070C0"/>
                </a:solidFill>
              </a:rPr>
              <a:t>phase</a:t>
            </a:r>
            <a:endParaRPr lang="en-GB" b="1" dirty="0">
              <a:solidFill>
                <a:srgbClr val="0070C0"/>
              </a:solidFill>
            </a:endParaRPr>
          </a:p>
        </p:txBody>
      </p:sp>
      <p:sp>
        <p:nvSpPr>
          <p:cNvPr id="24" name="CasellaDiTesto 23">
            <a:extLst>
              <a:ext uri="{FF2B5EF4-FFF2-40B4-BE49-F238E27FC236}">
                <a16:creationId xmlns:a16="http://schemas.microsoft.com/office/drawing/2014/main" id="{65B6D1F2-559D-5829-986F-C40CF8A3184E}"/>
              </a:ext>
            </a:extLst>
          </p:cNvPr>
          <p:cNvSpPr txBox="1"/>
          <p:nvPr/>
        </p:nvSpPr>
        <p:spPr>
          <a:xfrm>
            <a:off x="8755536" y="5293187"/>
            <a:ext cx="3391279" cy="923330"/>
          </a:xfrm>
          <a:prstGeom prst="rect">
            <a:avLst/>
          </a:prstGeom>
          <a:noFill/>
        </p:spPr>
        <p:txBody>
          <a:bodyPr wrap="square" rtlCol="0">
            <a:spAutoFit/>
          </a:bodyPr>
          <a:lstStyle/>
          <a:p>
            <a:pPr marL="285750" indent="-285750">
              <a:buFont typeface="Arial" panose="020B0604020202020204" pitchFamily="34" charset="0"/>
              <a:buChar char="•"/>
            </a:pPr>
            <a:r>
              <a:rPr lang="it-IT" b="1" dirty="0"/>
              <a:t>The </a:t>
            </a:r>
            <a:r>
              <a:rPr lang="it-IT" b="1" dirty="0" err="1"/>
              <a:t>induced</a:t>
            </a:r>
            <a:r>
              <a:rPr lang="it-IT" b="1" dirty="0"/>
              <a:t> energy spread </a:t>
            </a:r>
            <a:r>
              <a:rPr lang="it-IT" b="1" dirty="0" err="1"/>
              <a:t>does</a:t>
            </a:r>
            <a:r>
              <a:rPr lang="it-IT" b="1" dirty="0"/>
              <a:t> </a:t>
            </a:r>
            <a:r>
              <a:rPr lang="it-IT" b="1" dirty="0" err="1"/>
              <a:t>not</a:t>
            </a:r>
            <a:r>
              <a:rPr lang="it-IT" b="1" dirty="0"/>
              <a:t> introduce </a:t>
            </a:r>
            <a:r>
              <a:rPr lang="it-IT" b="1" dirty="0" err="1"/>
              <a:t>errors</a:t>
            </a:r>
            <a:r>
              <a:rPr lang="it-IT" b="1" dirty="0"/>
              <a:t> in the </a:t>
            </a:r>
            <a:r>
              <a:rPr lang="it-IT" b="1" dirty="0" err="1"/>
              <a:t>measurement</a:t>
            </a:r>
            <a:endParaRPr lang="en-GB" b="1" dirty="0"/>
          </a:p>
        </p:txBody>
      </p:sp>
    </p:spTree>
    <p:extLst>
      <p:ext uri="{BB962C8B-B14F-4D97-AF65-F5344CB8AC3E}">
        <p14:creationId xmlns:p14="http://schemas.microsoft.com/office/powerpoint/2010/main" val="271966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B0684-EC8D-D289-8585-7EBF8E2EC2F7}"/>
              </a:ext>
            </a:extLst>
          </p:cNvPr>
          <p:cNvSpPr>
            <a:spLocks noGrp="1"/>
          </p:cNvSpPr>
          <p:nvPr>
            <p:ph type="title"/>
          </p:nvPr>
        </p:nvSpPr>
        <p:spPr/>
        <p:txBody>
          <a:bodyPr/>
          <a:lstStyle/>
          <a:p>
            <a:r>
              <a:rPr lang="it-IT" dirty="0"/>
              <a:t>Low-energy </a:t>
            </a:r>
            <a:r>
              <a:rPr lang="it-IT" dirty="0" err="1"/>
              <a:t>beamline</a:t>
            </a:r>
            <a:r>
              <a:rPr lang="it-IT" dirty="0"/>
              <a:t>: energy </a:t>
            </a:r>
            <a:r>
              <a:rPr lang="it-IT" dirty="0" err="1"/>
              <a:t>measurement</a:t>
            </a:r>
            <a:endParaRPr lang="en-GB" dirty="0"/>
          </a:p>
        </p:txBody>
      </p:sp>
      <p:pic>
        <p:nvPicPr>
          <p:cNvPr id="4" name="Immagine 3">
            <a:extLst>
              <a:ext uri="{FF2B5EF4-FFF2-40B4-BE49-F238E27FC236}">
                <a16:creationId xmlns:a16="http://schemas.microsoft.com/office/drawing/2014/main" id="{899877EA-BED8-F9D5-7412-C3514DBE10D9}"/>
              </a:ext>
            </a:extLst>
          </p:cNvPr>
          <p:cNvPicPr>
            <a:picLocks noChangeAspect="1"/>
          </p:cNvPicPr>
          <p:nvPr/>
        </p:nvPicPr>
        <p:blipFill>
          <a:blip r:embed="rId3">
            <a:extLst>
              <a:ext uri="{28A0092B-C50C-407E-A947-70E740481C1C}">
                <a14:useLocalDpi xmlns:a14="http://schemas.microsoft.com/office/drawing/2010/main" val="0"/>
              </a:ext>
            </a:extLst>
          </a:blip>
          <a:srcRect l="1790" t="1614" r="1875" b="1139"/>
          <a:stretch>
            <a:fillRect/>
          </a:stretch>
        </p:blipFill>
        <p:spPr>
          <a:xfrm>
            <a:off x="3866500" y="2274853"/>
            <a:ext cx="3498719" cy="2705957"/>
          </a:xfrm>
          <a:prstGeom prst="rect">
            <a:avLst/>
          </a:prstGeom>
        </p:spPr>
      </p:pic>
      <p:pic>
        <p:nvPicPr>
          <p:cNvPr id="9" name="Immagine 8">
            <a:extLst>
              <a:ext uri="{FF2B5EF4-FFF2-40B4-BE49-F238E27FC236}">
                <a16:creationId xmlns:a16="http://schemas.microsoft.com/office/drawing/2014/main" id="{77071ABF-E47C-D9B7-B0A3-A39629C57382}"/>
              </a:ext>
            </a:extLst>
          </p:cNvPr>
          <p:cNvPicPr>
            <a:picLocks noChangeAspect="1"/>
          </p:cNvPicPr>
          <p:nvPr/>
        </p:nvPicPr>
        <p:blipFill>
          <a:blip r:embed="rId4">
            <a:extLst>
              <a:ext uri="{28A0092B-C50C-407E-A947-70E740481C1C}">
                <a14:useLocalDpi xmlns:a14="http://schemas.microsoft.com/office/drawing/2010/main" val="0"/>
              </a:ext>
            </a:extLst>
          </a:blip>
          <a:srcRect t="5287" r="5900"/>
          <a:stretch>
            <a:fillRect/>
          </a:stretch>
        </p:blipFill>
        <p:spPr>
          <a:xfrm>
            <a:off x="29097" y="2293413"/>
            <a:ext cx="3639574" cy="2747457"/>
          </a:xfrm>
          <a:prstGeom prst="rect">
            <a:avLst/>
          </a:prstGeom>
        </p:spPr>
      </p:pic>
      <p:sp>
        <p:nvSpPr>
          <p:cNvPr id="11" name="CasellaDiTesto 10">
            <a:extLst>
              <a:ext uri="{FF2B5EF4-FFF2-40B4-BE49-F238E27FC236}">
                <a16:creationId xmlns:a16="http://schemas.microsoft.com/office/drawing/2014/main" id="{BBB47953-4E36-324F-BA97-7827A74BDD35}"/>
              </a:ext>
            </a:extLst>
          </p:cNvPr>
          <p:cNvSpPr txBox="1"/>
          <p:nvPr/>
        </p:nvSpPr>
        <p:spPr>
          <a:xfrm>
            <a:off x="1102400" y="3124194"/>
            <a:ext cx="857838" cy="338554"/>
          </a:xfrm>
          <a:prstGeom prst="rect">
            <a:avLst/>
          </a:prstGeom>
          <a:noFill/>
        </p:spPr>
        <p:txBody>
          <a:bodyPr wrap="square" rtlCol="0">
            <a:spAutoFit/>
          </a:bodyPr>
          <a:lstStyle/>
          <a:p>
            <a:r>
              <a:rPr lang="it-IT" sz="1600" dirty="0"/>
              <a:t>Driver</a:t>
            </a:r>
            <a:endParaRPr lang="en-GB" sz="1600" dirty="0"/>
          </a:p>
        </p:txBody>
      </p:sp>
      <p:sp>
        <p:nvSpPr>
          <p:cNvPr id="12" name="CasellaDiTesto 11">
            <a:extLst>
              <a:ext uri="{FF2B5EF4-FFF2-40B4-BE49-F238E27FC236}">
                <a16:creationId xmlns:a16="http://schemas.microsoft.com/office/drawing/2014/main" id="{5033C7DE-F582-483A-6348-73648F02BB4D}"/>
              </a:ext>
            </a:extLst>
          </p:cNvPr>
          <p:cNvSpPr txBox="1"/>
          <p:nvPr/>
        </p:nvSpPr>
        <p:spPr>
          <a:xfrm>
            <a:off x="2748383" y="3777899"/>
            <a:ext cx="978555" cy="338554"/>
          </a:xfrm>
          <a:prstGeom prst="rect">
            <a:avLst/>
          </a:prstGeom>
          <a:noFill/>
        </p:spPr>
        <p:txBody>
          <a:bodyPr wrap="square" rtlCol="0">
            <a:spAutoFit/>
          </a:bodyPr>
          <a:lstStyle/>
          <a:p>
            <a:r>
              <a:rPr lang="it-IT" sz="1600" dirty="0"/>
              <a:t>Witness</a:t>
            </a:r>
            <a:endParaRPr lang="en-GB" sz="1600" dirty="0"/>
          </a:p>
        </p:txBody>
      </p:sp>
      <p:sp>
        <p:nvSpPr>
          <p:cNvPr id="14" name="CasellaDiTesto 13">
            <a:extLst>
              <a:ext uri="{FF2B5EF4-FFF2-40B4-BE49-F238E27FC236}">
                <a16:creationId xmlns:a16="http://schemas.microsoft.com/office/drawing/2014/main" id="{F83BF2CB-26BE-FEBF-865E-2DFA4F1D0257}"/>
              </a:ext>
            </a:extLst>
          </p:cNvPr>
          <p:cNvSpPr txBox="1"/>
          <p:nvPr/>
        </p:nvSpPr>
        <p:spPr>
          <a:xfrm>
            <a:off x="4291954" y="2282850"/>
            <a:ext cx="711531" cy="369332"/>
          </a:xfrm>
          <a:prstGeom prst="rect">
            <a:avLst/>
          </a:prstGeom>
          <a:noFill/>
        </p:spPr>
        <p:txBody>
          <a:bodyPr wrap="square" rtlCol="0">
            <a:spAutoFit/>
          </a:bodyPr>
          <a:lstStyle/>
          <a:p>
            <a:r>
              <a:rPr lang="it-IT" dirty="0"/>
              <a:t>1.5 m</a:t>
            </a:r>
            <a:endParaRPr lang="en-GB" dirty="0"/>
          </a:p>
        </p:txBody>
      </p:sp>
      <p:pic>
        <p:nvPicPr>
          <p:cNvPr id="23" name="Immagine 22" descr="Immagine che contiene testo, Carattere, schermata, numero&#10;&#10;Il contenuto generato dall'IA potrebbe non essere corretto.">
            <a:extLst>
              <a:ext uri="{FF2B5EF4-FFF2-40B4-BE49-F238E27FC236}">
                <a16:creationId xmlns:a16="http://schemas.microsoft.com/office/drawing/2014/main" id="{D192C078-20DF-9095-6114-D0796B290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053" y="2989838"/>
            <a:ext cx="3211766" cy="944637"/>
          </a:xfrm>
          <a:prstGeom prst="rect">
            <a:avLst/>
          </a:prstGeom>
        </p:spPr>
      </p:pic>
      <p:pic>
        <p:nvPicPr>
          <p:cNvPr id="25" name="Immagine 24" descr="Immagine che contiene testo, schermata, Carattere, numero&#10;&#10;Il contenuto generato dall'IA potrebbe non essere corretto.">
            <a:extLst>
              <a:ext uri="{FF2B5EF4-FFF2-40B4-BE49-F238E27FC236}">
                <a16:creationId xmlns:a16="http://schemas.microsoft.com/office/drawing/2014/main" id="{E418B904-010C-5CAD-E7C1-8DDD19B74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470" y="5326888"/>
            <a:ext cx="4907287" cy="1406985"/>
          </a:xfrm>
          <a:prstGeom prst="rect">
            <a:avLst/>
          </a:prstGeom>
        </p:spPr>
      </p:pic>
      <p:cxnSp>
        <p:nvCxnSpPr>
          <p:cNvPr id="27" name="Connettore diritto 26">
            <a:extLst>
              <a:ext uri="{FF2B5EF4-FFF2-40B4-BE49-F238E27FC236}">
                <a16:creationId xmlns:a16="http://schemas.microsoft.com/office/drawing/2014/main" id="{7C7EA272-B31C-94F6-55FD-F0B8E77B46DC}"/>
              </a:ext>
            </a:extLst>
          </p:cNvPr>
          <p:cNvCxnSpPr>
            <a:cxnSpLocks/>
          </p:cNvCxnSpPr>
          <p:nvPr/>
        </p:nvCxnSpPr>
        <p:spPr>
          <a:xfrm>
            <a:off x="29097" y="1294272"/>
            <a:ext cx="11716229" cy="1449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992D9E39-A87A-F476-FBD3-887C0AB35C2B}"/>
              </a:ext>
            </a:extLst>
          </p:cNvPr>
          <p:cNvSpPr txBox="1"/>
          <p:nvPr/>
        </p:nvSpPr>
        <p:spPr>
          <a:xfrm>
            <a:off x="1839186" y="896520"/>
            <a:ext cx="1545507"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60 cm </a:t>
            </a:r>
            <a:r>
              <a:rPr lang="it-IT" sz="1200" b="1" dirty="0" err="1">
                <a:latin typeface="Arial" panose="020B0604020202020204" pitchFamily="34" charset="0"/>
                <a:cs typeface="Arial" panose="020B0604020202020204" pitchFamily="34" charset="0"/>
              </a:rPr>
              <a:t>PolariX</a:t>
            </a:r>
            <a:r>
              <a:rPr lang="it-IT" sz="1200" b="1" dirty="0">
                <a:latin typeface="Arial" panose="020B0604020202020204" pitchFamily="34" charset="0"/>
                <a:cs typeface="Arial" panose="020B0604020202020204" pitchFamily="34" charset="0"/>
              </a:rPr>
              <a:t> TDS</a:t>
            </a:r>
          </a:p>
        </p:txBody>
      </p:sp>
      <p:sp>
        <p:nvSpPr>
          <p:cNvPr id="30" name="CasellaDiTesto 29">
            <a:extLst>
              <a:ext uri="{FF2B5EF4-FFF2-40B4-BE49-F238E27FC236}">
                <a16:creationId xmlns:a16="http://schemas.microsoft.com/office/drawing/2014/main" id="{8663A07E-3B24-7F76-E518-30E9C2C9A23D}"/>
              </a:ext>
            </a:extLst>
          </p:cNvPr>
          <p:cNvSpPr txBox="1"/>
          <p:nvPr/>
        </p:nvSpPr>
        <p:spPr>
          <a:xfrm>
            <a:off x="4024282" y="749863"/>
            <a:ext cx="711579" cy="461665"/>
          </a:xfrm>
          <a:prstGeom prst="rect">
            <a:avLst/>
          </a:prstGeom>
          <a:noFill/>
        </p:spPr>
        <p:txBody>
          <a:bodyPr wrap="square" rtlCol="0">
            <a:spAutoFit/>
          </a:bodyPr>
          <a:lstStyle/>
          <a:p>
            <a:r>
              <a:rPr lang="it-IT" sz="1200" b="1" dirty="0">
                <a:solidFill>
                  <a:srgbClr val="FF0000"/>
                </a:solidFill>
                <a:latin typeface="Arial" panose="020B0604020202020204" pitchFamily="34" charset="0"/>
                <a:cs typeface="Arial" panose="020B0604020202020204" pitchFamily="34" charset="0"/>
              </a:rPr>
              <a:t>25 cm </a:t>
            </a:r>
            <a:r>
              <a:rPr lang="it-IT" sz="1200" b="1" dirty="0" err="1">
                <a:solidFill>
                  <a:srgbClr val="FF0000"/>
                </a:solidFill>
                <a:latin typeface="Arial" panose="020B0604020202020204" pitchFamily="34" charset="0"/>
                <a:cs typeface="Arial" panose="020B0604020202020204" pitchFamily="34" charset="0"/>
              </a:rPr>
              <a:t>Dipole</a:t>
            </a:r>
            <a:endParaRPr lang="it-IT" sz="1200" b="1" dirty="0">
              <a:solidFill>
                <a:srgbClr val="FF0000"/>
              </a:solidFill>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CA9A5EBE-DC6C-F85E-9F65-CE41D7F901FD}"/>
              </a:ext>
            </a:extLst>
          </p:cNvPr>
          <p:cNvSpPr txBox="1"/>
          <p:nvPr/>
        </p:nvSpPr>
        <p:spPr>
          <a:xfrm>
            <a:off x="320484" y="744946"/>
            <a:ext cx="1150573"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Quadrupoles</a:t>
            </a:r>
          </a:p>
        </p:txBody>
      </p:sp>
      <p:pic>
        <p:nvPicPr>
          <p:cNvPr id="38" name="Immagine 37" descr="Immagine che contiene pixel&#10;&#10;Il contenuto generato dall'IA potrebbe non essere corretto.">
            <a:extLst>
              <a:ext uri="{FF2B5EF4-FFF2-40B4-BE49-F238E27FC236}">
                <a16:creationId xmlns:a16="http://schemas.microsoft.com/office/drawing/2014/main" id="{E8F6449A-426C-E185-77BF-0AE51E0D94DD}"/>
              </a:ext>
            </a:extLst>
          </p:cNvPr>
          <p:cNvPicPr>
            <a:picLocks noChangeAspect="1"/>
          </p:cNvPicPr>
          <p:nvPr/>
        </p:nvPicPr>
        <p:blipFill>
          <a:blip r:embed="rId7">
            <a:extLst>
              <a:ext uri="{28A0092B-C50C-407E-A947-70E740481C1C}">
                <a14:useLocalDpi xmlns:a14="http://schemas.microsoft.com/office/drawing/2010/main" val="0"/>
              </a:ext>
            </a:extLst>
          </a:blip>
          <a:srcRect t="9793" r="79243"/>
          <a:stretch>
            <a:fillRect/>
          </a:stretch>
        </p:blipFill>
        <p:spPr>
          <a:xfrm>
            <a:off x="154998" y="951173"/>
            <a:ext cx="328738" cy="662196"/>
          </a:xfrm>
          <a:prstGeom prst="rect">
            <a:avLst/>
          </a:prstGeom>
        </p:spPr>
      </p:pic>
      <p:pic>
        <p:nvPicPr>
          <p:cNvPr id="39" name="Immagine 38" descr="Immagine che contiene pixel&#10;&#10;Il contenuto generato dall'IA potrebbe non essere corretto.">
            <a:extLst>
              <a:ext uri="{FF2B5EF4-FFF2-40B4-BE49-F238E27FC236}">
                <a16:creationId xmlns:a16="http://schemas.microsoft.com/office/drawing/2014/main" id="{5DB25E95-6F0E-0B50-8857-458886E7E62C}"/>
              </a:ext>
            </a:extLst>
          </p:cNvPr>
          <p:cNvPicPr>
            <a:picLocks noChangeAspect="1"/>
          </p:cNvPicPr>
          <p:nvPr/>
        </p:nvPicPr>
        <p:blipFill>
          <a:blip r:embed="rId7">
            <a:extLst>
              <a:ext uri="{28A0092B-C50C-407E-A947-70E740481C1C}">
                <a14:useLocalDpi xmlns:a14="http://schemas.microsoft.com/office/drawing/2010/main" val="0"/>
              </a:ext>
            </a:extLst>
          </a:blip>
          <a:srcRect t="9793" r="79243"/>
          <a:stretch>
            <a:fillRect/>
          </a:stretch>
        </p:blipFill>
        <p:spPr>
          <a:xfrm>
            <a:off x="722149" y="951173"/>
            <a:ext cx="328738" cy="662196"/>
          </a:xfrm>
          <a:prstGeom prst="rect">
            <a:avLst/>
          </a:prstGeom>
        </p:spPr>
      </p:pic>
      <p:pic>
        <p:nvPicPr>
          <p:cNvPr id="40" name="Immagine 39" descr="Immagine che contiene pixel&#10;&#10;Il contenuto generato dall'IA potrebbe non essere corretto.">
            <a:extLst>
              <a:ext uri="{FF2B5EF4-FFF2-40B4-BE49-F238E27FC236}">
                <a16:creationId xmlns:a16="http://schemas.microsoft.com/office/drawing/2014/main" id="{46F95914-11B6-60A5-603D-48185ECCB234}"/>
              </a:ext>
            </a:extLst>
          </p:cNvPr>
          <p:cNvPicPr>
            <a:picLocks noChangeAspect="1"/>
          </p:cNvPicPr>
          <p:nvPr/>
        </p:nvPicPr>
        <p:blipFill>
          <a:blip r:embed="rId7">
            <a:extLst>
              <a:ext uri="{28A0092B-C50C-407E-A947-70E740481C1C}">
                <a14:useLocalDpi xmlns:a14="http://schemas.microsoft.com/office/drawing/2010/main" val="0"/>
              </a:ext>
            </a:extLst>
          </a:blip>
          <a:srcRect t="9793" r="79243"/>
          <a:stretch>
            <a:fillRect/>
          </a:stretch>
        </p:blipFill>
        <p:spPr>
          <a:xfrm>
            <a:off x="1275031" y="951173"/>
            <a:ext cx="328738" cy="662196"/>
          </a:xfrm>
          <a:prstGeom prst="rect">
            <a:avLst/>
          </a:prstGeom>
        </p:spPr>
      </p:pic>
      <p:cxnSp>
        <p:nvCxnSpPr>
          <p:cNvPr id="41" name="Connettore 2 40">
            <a:extLst>
              <a:ext uri="{FF2B5EF4-FFF2-40B4-BE49-F238E27FC236}">
                <a16:creationId xmlns:a16="http://schemas.microsoft.com/office/drawing/2014/main" id="{EA96875B-E6FC-3BE3-E42B-CF485886A1B8}"/>
              </a:ext>
            </a:extLst>
          </p:cNvPr>
          <p:cNvCxnSpPr/>
          <p:nvPr/>
        </p:nvCxnSpPr>
        <p:spPr>
          <a:xfrm>
            <a:off x="154998" y="1632620"/>
            <a:ext cx="28956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D908D23F-CE40-510F-A6D1-17AD71E9C1B9}"/>
                  </a:ext>
                </a:extLst>
              </p:cNvPr>
              <p:cNvSpPr txBox="1"/>
              <p:nvPr/>
            </p:nvSpPr>
            <p:spPr>
              <a:xfrm>
                <a:off x="154998" y="1641789"/>
                <a:ext cx="45204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200" b="1" i="1">
                          <a:latin typeface="Cambria Math" panose="02040503050406030204" pitchFamily="18" charset="0"/>
                        </a:rPr>
                        <m:t>𝟎</m:t>
                      </m:r>
                      <m:r>
                        <a:rPr lang="it-IT" sz="1200" b="1" i="1">
                          <a:latin typeface="Cambria Math" panose="02040503050406030204" pitchFamily="18" charset="0"/>
                        </a:rPr>
                        <m:t>.</m:t>
                      </m:r>
                      <m:r>
                        <a:rPr lang="it-IT" sz="1200" b="1" i="1">
                          <a:latin typeface="Cambria Math" panose="02040503050406030204" pitchFamily="18" charset="0"/>
                        </a:rPr>
                        <m:t>𝟏</m:t>
                      </m:r>
                      <m:r>
                        <a:rPr lang="it-IT" sz="1200" b="1" i="1">
                          <a:latin typeface="Cambria Math" panose="02040503050406030204" pitchFamily="18" charset="0"/>
                        </a:rPr>
                        <m:t> </m:t>
                      </m:r>
                      <m:r>
                        <a:rPr lang="it-IT" sz="1200" b="1" i="1">
                          <a:latin typeface="Cambria Math" panose="02040503050406030204" pitchFamily="18" charset="0"/>
                        </a:rPr>
                        <m:t>𝒎</m:t>
                      </m:r>
                    </m:oMath>
                  </m:oMathPara>
                </a14:m>
                <a:endParaRPr lang="en-GB" sz="1200" b="1" dirty="0"/>
              </a:p>
            </p:txBody>
          </p:sp>
        </mc:Choice>
        <mc:Fallback xmlns="">
          <p:sp>
            <p:nvSpPr>
              <p:cNvPr id="42" name="CasellaDiTesto 41">
                <a:extLst>
                  <a:ext uri="{FF2B5EF4-FFF2-40B4-BE49-F238E27FC236}">
                    <a16:creationId xmlns:a16="http://schemas.microsoft.com/office/drawing/2014/main" id="{D908D23F-CE40-510F-A6D1-17AD71E9C1B9}"/>
                  </a:ext>
                </a:extLst>
              </p:cNvPr>
              <p:cNvSpPr txBox="1">
                <a:spLocks noRot="1" noChangeAspect="1" noMove="1" noResize="1" noEditPoints="1" noAdjustHandles="1" noChangeArrowheads="1" noChangeShapeType="1" noTextEdit="1"/>
              </p:cNvSpPr>
              <p:nvPr/>
            </p:nvSpPr>
            <p:spPr>
              <a:xfrm>
                <a:off x="154998" y="1641789"/>
                <a:ext cx="452047" cy="184666"/>
              </a:xfrm>
              <a:prstGeom prst="rect">
                <a:avLst/>
              </a:prstGeom>
              <a:blipFill>
                <a:blip r:embed="rId8"/>
                <a:stretch>
                  <a:fillRect l="-8000" r="-4000" b="-3226"/>
                </a:stretch>
              </a:blipFill>
            </p:spPr>
            <p:txBody>
              <a:bodyPr/>
              <a:lstStyle/>
              <a:p>
                <a:r>
                  <a:rPr lang="en-GB">
                    <a:noFill/>
                  </a:rPr>
                  <a:t> </a:t>
                </a:r>
              </a:p>
            </p:txBody>
          </p:sp>
        </mc:Fallback>
      </mc:AlternateContent>
      <p:sp>
        <p:nvSpPr>
          <p:cNvPr id="43" name="Triangolo isoscele 42">
            <a:extLst>
              <a:ext uri="{FF2B5EF4-FFF2-40B4-BE49-F238E27FC236}">
                <a16:creationId xmlns:a16="http://schemas.microsoft.com/office/drawing/2014/main" id="{3FC99E6E-E6A4-3E1F-FA97-96181CFF1EFB}"/>
              </a:ext>
            </a:extLst>
          </p:cNvPr>
          <p:cNvSpPr/>
          <p:nvPr/>
        </p:nvSpPr>
        <p:spPr>
          <a:xfrm>
            <a:off x="3612247" y="931359"/>
            <a:ext cx="637157" cy="602335"/>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CasellaDiTesto 46">
            <a:extLst>
              <a:ext uri="{FF2B5EF4-FFF2-40B4-BE49-F238E27FC236}">
                <a16:creationId xmlns:a16="http://schemas.microsoft.com/office/drawing/2014/main" id="{8CA31E5C-33B0-27AD-CDE8-CC5FC9D89F84}"/>
              </a:ext>
            </a:extLst>
          </p:cNvPr>
          <p:cNvSpPr txBox="1"/>
          <p:nvPr/>
        </p:nvSpPr>
        <p:spPr>
          <a:xfrm>
            <a:off x="7581745" y="1789509"/>
            <a:ext cx="4239756" cy="1200329"/>
          </a:xfrm>
          <a:prstGeom prst="rect">
            <a:avLst/>
          </a:prstGeom>
          <a:noFill/>
        </p:spPr>
        <p:txBody>
          <a:bodyPr wrap="square">
            <a:spAutoFit/>
          </a:bodyPr>
          <a:lstStyle/>
          <a:p>
            <a:pPr marL="285750" indent="-285750">
              <a:buFont typeface="Arial" panose="020B0604020202020204" pitchFamily="34" charset="0"/>
              <a:buChar char="•"/>
            </a:pPr>
            <a:r>
              <a:rPr lang="en-GB" dirty="0"/>
              <a:t>The screen position provides an optimal trade-off between energy resolution and field of view, </a:t>
            </a:r>
            <a:r>
              <a:rPr lang="en-GB" dirty="0">
                <a:solidFill>
                  <a:srgbClr val="FF0000"/>
                </a:solidFill>
              </a:rPr>
              <a:t>allowing  to have both driver and witness in the same image</a:t>
            </a:r>
          </a:p>
        </p:txBody>
      </p:sp>
      <p:sp>
        <p:nvSpPr>
          <p:cNvPr id="49" name="CasellaDiTesto 48">
            <a:extLst>
              <a:ext uri="{FF2B5EF4-FFF2-40B4-BE49-F238E27FC236}">
                <a16:creationId xmlns:a16="http://schemas.microsoft.com/office/drawing/2014/main" id="{B0DA1AD3-8A69-6037-8149-C7401F57CA26}"/>
              </a:ext>
            </a:extLst>
          </p:cNvPr>
          <p:cNvSpPr txBox="1"/>
          <p:nvPr/>
        </p:nvSpPr>
        <p:spPr>
          <a:xfrm>
            <a:off x="7504781" y="4001153"/>
            <a:ext cx="4569933" cy="1200329"/>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FF0000"/>
                </a:solidFill>
              </a:rPr>
              <a:t>Synchrotron-radiation effects are included </a:t>
            </a:r>
            <a:r>
              <a:rPr lang="en-GB" dirty="0"/>
              <a:t>in the simulation and lead to a </a:t>
            </a:r>
            <a:r>
              <a:rPr lang="en-GB" dirty="0">
                <a:solidFill>
                  <a:srgbClr val="FF0000"/>
                </a:solidFill>
              </a:rPr>
              <a:t>slightly broader energy spectrum</a:t>
            </a:r>
            <a:r>
              <a:rPr lang="en-GB" dirty="0"/>
              <a:t>, without affecting the separation between driver and witness</a:t>
            </a:r>
          </a:p>
        </p:txBody>
      </p:sp>
      <p:sp>
        <p:nvSpPr>
          <p:cNvPr id="51" name="CasellaDiTesto 50">
            <a:extLst>
              <a:ext uri="{FF2B5EF4-FFF2-40B4-BE49-F238E27FC236}">
                <a16:creationId xmlns:a16="http://schemas.microsoft.com/office/drawing/2014/main" id="{92B099AD-41B7-5BCC-5AB0-84F27947CC39}"/>
              </a:ext>
            </a:extLst>
          </p:cNvPr>
          <p:cNvSpPr txBox="1"/>
          <p:nvPr/>
        </p:nvSpPr>
        <p:spPr>
          <a:xfrm>
            <a:off x="560561" y="5430217"/>
            <a:ext cx="4138909" cy="1200329"/>
          </a:xfrm>
          <a:prstGeom prst="rect">
            <a:avLst/>
          </a:prstGeom>
          <a:noFill/>
        </p:spPr>
        <p:txBody>
          <a:bodyPr wrap="square">
            <a:spAutoFit/>
          </a:bodyPr>
          <a:lstStyle/>
          <a:p>
            <a:pPr marL="285750" indent="-285750">
              <a:buFont typeface="Arial" panose="020B0604020202020204" pitchFamily="34" charset="0"/>
              <a:buChar char="•"/>
            </a:pPr>
            <a:r>
              <a:rPr lang="en-GB" dirty="0"/>
              <a:t>The measured energy and relative spread are stable across the explored screen resolutions, confirming the robustness of the diagnostic system</a:t>
            </a:r>
          </a:p>
        </p:txBody>
      </p:sp>
      <p:sp>
        <p:nvSpPr>
          <p:cNvPr id="52" name="Freccia a destra 51">
            <a:extLst>
              <a:ext uri="{FF2B5EF4-FFF2-40B4-BE49-F238E27FC236}">
                <a16:creationId xmlns:a16="http://schemas.microsoft.com/office/drawing/2014/main" id="{ABAC4384-7D2A-8192-9DCC-D9304ABAA643}"/>
              </a:ext>
            </a:extLst>
          </p:cNvPr>
          <p:cNvSpPr/>
          <p:nvPr/>
        </p:nvSpPr>
        <p:spPr>
          <a:xfrm>
            <a:off x="4815158" y="896520"/>
            <a:ext cx="355766" cy="181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asellaDiTesto 52">
            <a:extLst>
              <a:ext uri="{FF2B5EF4-FFF2-40B4-BE49-F238E27FC236}">
                <a16:creationId xmlns:a16="http://schemas.microsoft.com/office/drawing/2014/main" id="{E806FA00-3597-138B-5282-4B7DED8ADFD0}"/>
              </a:ext>
            </a:extLst>
          </p:cNvPr>
          <p:cNvSpPr txBox="1"/>
          <p:nvPr/>
        </p:nvSpPr>
        <p:spPr>
          <a:xfrm>
            <a:off x="5215928" y="829237"/>
            <a:ext cx="1939666" cy="276999"/>
          </a:xfrm>
          <a:prstGeom prst="rect">
            <a:avLst/>
          </a:prstGeom>
          <a:noFill/>
        </p:spPr>
        <p:txBody>
          <a:bodyPr wrap="square" rtlCol="0">
            <a:spAutoFit/>
          </a:bodyPr>
          <a:lstStyle/>
          <a:p>
            <a:r>
              <a:rPr lang="it-IT" sz="1200" b="1" dirty="0">
                <a:solidFill>
                  <a:srgbClr val="FF0000"/>
                </a:solidFill>
                <a:latin typeface="Arial" panose="020B0604020202020204" pitchFamily="34" charset="0"/>
                <a:cs typeface="Arial" panose="020B0604020202020204" pitchFamily="34" charset="0"/>
              </a:rPr>
              <a:t>22 </a:t>
            </a:r>
            <a:r>
              <a:rPr lang="it-IT" sz="1200" b="1" dirty="0" err="1">
                <a:solidFill>
                  <a:srgbClr val="FF0000"/>
                </a:solidFill>
                <a:latin typeface="Arial" panose="020B0604020202020204" pitchFamily="34" charset="0"/>
                <a:cs typeface="Arial" panose="020B0604020202020204" pitchFamily="34" charset="0"/>
              </a:rPr>
              <a:t>deg</a:t>
            </a:r>
            <a:r>
              <a:rPr lang="it-IT" sz="1200" b="1" dirty="0">
                <a:solidFill>
                  <a:srgbClr val="FF0000"/>
                </a:solidFill>
                <a:latin typeface="Arial" panose="020B0604020202020204" pitchFamily="34" charset="0"/>
                <a:cs typeface="Arial" panose="020B0604020202020204" pitchFamily="34" charset="0"/>
              </a:rPr>
              <a:t> </a:t>
            </a:r>
            <a:r>
              <a:rPr lang="it-IT" sz="1200" b="1" dirty="0" err="1">
                <a:solidFill>
                  <a:srgbClr val="FF0000"/>
                </a:solidFill>
                <a:latin typeface="Arial" panose="020B0604020202020204" pitchFamily="34" charset="0"/>
                <a:cs typeface="Arial" panose="020B0604020202020204" pitchFamily="34" charset="0"/>
              </a:rPr>
              <a:t>deflection</a:t>
            </a:r>
            <a:r>
              <a:rPr lang="it-IT" sz="1200" b="1" dirty="0">
                <a:solidFill>
                  <a:srgbClr val="FF0000"/>
                </a:solidFill>
                <a:latin typeface="Arial" panose="020B0604020202020204" pitchFamily="34" charset="0"/>
                <a:cs typeface="Arial" panose="020B0604020202020204" pitchFamily="34" charset="0"/>
              </a:rPr>
              <a:t> angle</a:t>
            </a:r>
          </a:p>
        </p:txBody>
      </p:sp>
      <p:sp>
        <p:nvSpPr>
          <p:cNvPr id="28" name="Rettangolo 27">
            <a:extLst>
              <a:ext uri="{FF2B5EF4-FFF2-40B4-BE49-F238E27FC236}">
                <a16:creationId xmlns:a16="http://schemas.microsoft.com/office/drawing/2014/main" id="{8739F32B-BB92-467E-856C-24E5C929DF21}"/>
              </a:ext>
            </a:extLst>
          </p:cNvPr>
          <p:cNvSpPr/>
          <p:nvPr/>
        </p:nvSpPr>
        <p:spPr>
          <a:xfrm>
            <a:off x="1823733" y="1148825"/>
            <a:ext cx="1496898" cy="336615"/>
          </a:xfrm>
          <a:prstGeom prst="rect">
            <a:avLst/>
          </a:prstGeom>
          <a:solidFill>
            <a:schemeClr val="bg1">
              <a:lumMod val="65000"/>
            </a:schemeClr>
          </a:solid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4F84DB99-F420-5F4B-B7CD-931495BDBF73}"/>
              </a:ext>
            </a:extLst>
          </p:cNvPr>
          <p:cNvSpPr txBox="1"/>
          <p:nvPr/>
        </p:nvSpPr>
        <p:spPr>
          <a:xfrm>
            <a:off x="11032014" y="926182"/>
            <a:ext cx="713312"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Screen</a:t>
            </a:r>
            <a:endParaRPr lang="it-IT" sz="1400" b="1" dirty="0">
              <a:latin typeface="Arial" panose="020B0604020202020204" pitchFamily="34" charset="0"/>
              <a:cs typeface="Arial" panose="020B0604020202020204" pitchFamily="34" charset="0"/>
            </a:endParaRPr>
          </a:p>
        </p:txBody>
      </p:sp>
      <p:cxnSp>
        <p:nvCxnSpPr>
          <p:cNvPr id="5" name="Connettore diritto 4">
            <a:extLst>
              <a:ext uri="{FF2B5EF4-FFF2-40B4-BE49-F238E27FC236}">
                <a16:creationId xmlns:a16="http://schemas.microsoft.com/office/drawing/2014/main" id="{FE5BC733-C3D3-C56A-3AFA-F0E926EA6CE1}"/>
              </a:ext>
            </a:extLst>
          </p:cNvPr>
          <p:cNvCxnSpPr>
            <a:cxnSpLocks/>
          </p:cNvCxnSpPr>
          <p:nvPr/>
        </p:nvCxnSpPr>
        <p:spPr>
          <a:xfrm>
            <a:off x="11821501" y="850305"/>
            <a:ext cx="0" cy="9296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F30FAB42-8A87-A030-C55C-B92373019AAB}"/>
              </a:ext>
            </a:extLst>
          </p:cNvPr>
          <p:cNvCxnSpPr>
            <a:cxnSpLocks/>
          </p:cNvCxnSpPr>
          <p:nvPr/>
        </p:nvCxnSpPr>
        <p:spPr>
          <a:xfrm>
            <a:off x="3353112" y="1592030"/>
            <a:ext cx="8119309"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F424CCA8-5AAB-2D82-31A0-CB5BE37CDF96}"/>
              </a:ext>
            </a:extLst>
          </p:cNvPr>
          <p:cNvSpPr txBox="1"/>
          <p:nvPr/>
        </p:nvSpPr>
        <p:spPr>
          <a:xfrm>
            <a:off x="6894636" y="1322826"/>
            <a:ext cx="1036260"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3.35 m Drift</a:t>
            </a:r>
          </a:p>
        </p:txBody>
      </p:sp>
      <p:sp>
        <p:nvSpPr>
          <p:cNvPr id="8" name="CasellaDiTesto 7">
            <a:extLst>
              <a:ext uri="{FF2B5EF4-FFF2-40B4-BE49-F238E27FC236}">
                <a16:creationId xmlns:a16="http://schemas.microsoft.com/office/drawing/2014/main" id="{3A30C552-7A52-ED94-745E-3CEAD3478B56}"/>
              </a:ext>
            </a:extLst>
          </p:cNvPr>
          <p:cNvSpPr txBox="1"/>
          <p:nvPr/>
        </p:nvSpPr>
        <p:spPr>
          <a:xfrm>
            <a:off x="15166" y="1753884"/>
            <a:ext cx="2682506" cy="369332"/>
          </a:xfrm>
          <a:prstGeom prst="rect">
            <a:avLst/>
          </a:prstGeom>
          <a:noFill/>
        </p:spPr>
        <p:txBody>
          <a:bodyPr wrap="square">
            <a:spAutoFit/>
          </a:bodyPr>
          <a:lstStyle/>
          <a:p>
            <a:pPr marL="285750" indent="-285750">
              <a:buFont typeface="Wingdings" panose="05000000000000000000" pitchFamily="2" charset="2"/>
              <a:buChar char="Ø"/>
            </a:pPr>
            <a:r>
              <a:rPr lang="it-IT" b="1" dirty="0">
                <a:solidFill>
                  <a:schemeClr val="accent1"/>
                </a:solidFill>
              </a:rPr>
              <a:t>Energy </a:t>
            </a:r>
            <a:r>
              <a:rPr lang="it-IT" b="1" dirty="0" err="1">
                <a:solidFill>
                  <a:schemeClr val="accent1"/>
                </a:solidFill>
              </a:rPr>
              <a:t>simulations</a:t>
            </a:r>
            <a:r>
              <a:rPr lang="it-IT" b="1" dirty="0">
                <a:solidFill>
                  <a:schemeClr val="accent1"/>
                </a:solidFill>
              </a:rPr>
              <a:t>:</a:t>
            </a:r>
            <a:endParaRPr lang="en-GB" b="1" dirty="0">
              <a:solidFill>
                <a:schemeClr val="accent1"/>
              </a:solidFill>
            </a:endParaRPr>
          </a:p>
        </p:txBody>
      </p:sp>
    </p:spTree>
    <p:extLst>
      <p:ext uri="{BB962C8B-B14F-4D97-AF65-F5344CB8AC3E}">
        <p14:creationId xmlns:p14="http://schemas.microsoft.com/office/powerpoint/2010/main" val="20911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E7676-5D71-1F3E-6ECD-3BED30D4ED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F4F0A14-DB63-0C2C-56E3-7361F693CE5B}"/>
              </a:ext>
            </a:extLst>
          </p:cNvPr>
          <p:cNvSpPr>
            <a:spLocks noGrp="1"/>
          </p:cNvSpPr>
          <p:nvPr>
            <p:ph type="title"/>
          </p:nvPr>
        </p:nvSpPr>
        <p:spPr/>
        <p:txBody>
          <a:bodyPr/>
          <a:lstStyle/>
          <a:p>
            <a:r>
              <a:rPr lang="it-IT" dirty="0"/>
              <a:t>Low-energy </a:t>
            </a:r>
            <a:r>
              <a:rPr lang="it-IT" dirty="0" err="1"/>
              <a:t>beamline</a:t>
            </a:r>
            <a:r>
              <a:rPr lang="it-IT" dirty="0"/>
              <a:t>: TDS </a:t>
            </a:r>
            <a:r>
              <a:rPr lang="it-IT" dirty="0" err="1"/>
              <a:t>measurement</a:t>
            </a:r>
            <a:endParaRPr lang="en-GB" dirty="0"/>
          </a:p>
        </p:txBody>
      </p:sp>
      <p:pic>
        <p:nvPicPr>
          <p:cNvPr id="6" name="Immagine 5">
            <a:extLst>
              <a:ext uri="{FF2B5EF4-FFF2-40B4-BE49-F238E27FC236}">
                <a16:creationId xmlns:a16="http://schemas.microsoft.com/office/drawing/2014/main" id="{681A28D1-90DA-C58B-FD8E-6472CCA4FBB7}"/>
              </a:ext>
            </a:extLst>
          </p:cNvPr>
          <p:cNvPicPr>
            <a:picLocks noChangeAspect="1"/>
          </p:cNvPicPr>
          <p:nvPr/>
        </p:nvPicPr>
        <p:blipFill>
          <a:blip r:embed="rId3">
            <a:extLst>
              <a:ext uri="{28A0092B-C50C-407E-A947-70E740481C1C}">
                <a14:useLocalDpi xmlns:a14="http://schemas.microsoft.com/office/drawing/2010/main" val="0"/>
              </a:ext>
            </a:extLst>
          </a:blip>
          <a:srcRect l="3684" t="4354"/>
          <a:stretch>
            <a:fillRect/>
          </a:stretch>
        </p:blipFill>
        <p:spPr>
          <a:xfrm>
            <a:off x="107261" y="3796195"/>
            <a:ext cx="3978092" cy="2962823"/>
          </a:xfrm>
          <a:prstGeom prst="rect">
            <a:avLst/>
          </a:prstGeom>
        </p:spPr>
      </p:pic>
      <p:pic>
        <p:nvPicPr>
          <p:cNvPr id="7" name="Immagine 6">
            <a:extLst>
              <a:ext uri="{FF2B5EF4-FFF2-40B4-BE49-F238E27FC236}">
                <a16:creationId xmlns:a16="http://schemas.microsoft.com/office/drawing/2014/main" id="{3BF11BC3-EF60-BB34-D6CB-95C7ADF12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9790" y="3756713"/>
            <a:ext cx="4228981" cy="1483853"/>
          </a:xfrm>
          <a:prstGeom prst="rect">
            <a:avLst/>
          </a:prstGeom>
        </p:spPr>
      </p:pic>
      <p:pic>
        <p:nvPicPr>
          <p:cNvPr id="10" name="Immagine 9">
            <a:extLst>
              <a:ext uri="{FF2B5EF4-FFF2-40B4-BE49-F238E27FC236}">
                <a16:creationId xmlns:a16="http://schemas.microsoft.com/office/drawing/2014/main" id="{2260D81B-2BD8-9652-59A7-50671510D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823" y="5285429"/>
            <a:ext cx="4880916" cy="990044"/>
          </a:xfrm>
          <a:prstGeom prst="rect">
            <a:avLst/>
          </a:prstGeom>
        </p:spPr>
      </p:pic>
      <p:pic>
        <p:nvPicPr>
          <p:cNvPr id="16" name="Immagine 15">
            <a:extLst>
              <a:ext uri="{FF2B5EF4-FFF2-40B4-BE49-F238E27FC236}">
                <a16:creationId xmlns:a16="http://schemas.microsoft.com/office/drawing/2014/main" id="{2EBEB3E0-9D89-B8FE-833E-B64810154B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878" y="2238628"/>
            <a:ext cx="4477375" cy="1152686"/>
          </a:xfrm>
          <a:prstGeom prst="rect">
            <a:avLst/>
          </a:prstGeom>
        </p:spPr>
      </p:pic>
      <p:sp>
        <p:nvSpPr>
          <p:cNvPr id="24" name="CasellaDiTesto 23">
            <a:extLst>
              <a:ext uri="{FF2B5EF4-FFF2-40B4-BE49-F238E27FC236}">
                <a16:creationId xmlns:a16="http://schemas.microsoft.com/office/drawing/2014/main" id="{B70614F9-02C6-A25E-4B03-FD51E822F7C0}"/>
              </a:ext>
            </a:extLst>
          </p:cNvPr>
          <p:cNvSpPr txBox="1"/>
          <p:nvPr/>
        </p:nvSpPr>
        <p:spPr>
          <a:xfrm>
            <a:off x="6509073" y="961567"/>
            <a:ext cx="4816686" cy="1200329"/>
          </a:xfrm>
          <a:prstGeom prst="rect">
            <a:avLst/>
          </a:prstGeom>
          <a:noFill/>
        </p:spPr>
        <p:txBody>
          <a:bodyPr wrap="square">
            <a:spAutoFit/>
          </a:bodyPr>
          <a:lstStyle/>
          <a:p>
            <a:pPr marL="285750" indent="-285750">
              <a:buFont typeface="Arial" panose="020B0604020202020204" pitchFamily="34" charset="0"/>
              <a:buChar char="•"/>
            </a:pPr>
            <a:r>
              <a:rPr lang="en-GB" dirty="0"/>
              <a:t>The temporal separation between driver and witness increases with the deflecting voltage. </a:t>
            </a:r>
            <a:r>
              <a:rPr lang="en-GB" dirty="0">
                <a:solidFill>
                  <a:srgbClr val="FF0000"/>
                </a:solidFill>
              </a:rPr>
              <a:t>For voltages above 8 MV, both bunches are clearly resolved on the screen.</a:t>
            </a:r>
          </a:p>
        </p:txBody>
      </p:sp>
      <mc:AlternateContent xmlns:mc="http://schemas.openxmlformats.org/markup-compatibility/2006">
        <mc:Choice xmlns:a14="http://schemas.microsoft.com/office/drawing/2010/main" Requires="a14">
          <p:sp>
            <p:nvSpPr>
              <p:cNvPr id="26" name="CasellaDiTesto 25">
                <a:extLst>
                  <a:ext uri="{FF2B5EF4-FFF2-40B4-BE49-F238E27FC236}">
                    <a16:creationId xmlns:a16="http://schemas.microsoft.com/office/drawing/2014/main" id="{392D9160-A5FD-3671-CB4A-580068B3FFF6}"/>
                  </a:ext>
                </a:extLst>
              </p:cNvPr>
              <p:cNvSpPr txBox="1"/>
              <p:nvPr/>
            </p:nvSpPr>
            <p:spPr>
              <a:xfrm>
                <a:off x="4122744" y="3935537"/>
                <a:ext cx="2752533" cy="923330"/>
              </a:xfrm>
              <a:prstGeom prst="rect">
                <a:avLst/>
              </a:prstGeom>
              <a:noFill/>
            </p:spPr>
            <p:txBody>
              <a:bodyPr wrap="square">
                <a:spAutoFit/>
              </a:bodyPr>
              <a:lstStyle/>
              <a:p>
                <a:pPr marL="285750" indent="-285750">
                  <a:buFont typeface="Arial" panose="020B0604020202020204" pitchFamily="34" charset="0"/>
                  <a:buChar char="•"/>
                </a:pPr>
                <a:r>
                  <a:rPr lang="en-GB" dirty="0"/>
                  <a:t>The deflector calibration provides a </a:t>
                </a:r>
                <a:r>
                  <a:rPr lang="en-GB" dirty="0">
                    <a:solidFill>
                      <a:srgbClr val="FF0000"/>
                    </a:solidFill>
                  </a:rPr>
                  <a:t>resolution of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1 fs at 20 MV</a:t>
                </a:r>
                <a:endParaRPr lang="en-GB" dirty="0"/>
              </a:p>
            </p:txBody>
          </p:sp>
        </mc:Choice>
        <mc:Fallback>
          <p:sp>
            <p:nvSpPr>
              <p:cNvPr id="26" name="CasellaDiTesto 25">
                <a:extLst>
                  <a:ext uri="{FF2B5EF4-FFF2-40B4-BE49-F238E27FC236}">
                    <a16:creationId xmlns:a16="http://schemas.microsoft.com/office/drawing/2014/main" id="{392D9160-A5FD-3671-CB4A-580068B3FFF6}"/>
                  </a:ext>
                </a:extLst>
              </p:cNvPr>
              <p:cNvSpPr txBox="1">
                <a:spLocks noRot="1" noChangeAspect="1" noMove="1" noResize="1" noEditPoints="1" noAdjustHandles="1" noChangeArrowheads="1" noChangeShapeType="1" noTextEdit="1"/>
              </p:cNvSpPr>
              <p:nvPr/>
            </p:nvSpPr>
            <p:spPr>
              <a:xfrm>
                <a:off x="4122744" y="3935537"/>
                <a:ext cx="2752533" cy="923330"/>
              </a:xfrm>
              <a:prstGeom prst="rect">
                <a:avLst/>
              </a:prstGeom>
              <a:blipFill>
                <a:blip r:embed="rId7"/>
                <a:stretch>
                  <a:fillRect l="-1327" t="-3974" r="-2876" b="-9934"/>
                </a:stretch>
              </a:blipFill>
            </p:spPr>
            <p:txBody>
              <a:bodyPr/>
              <a:lstStyle/>
              <a:p>
                <a:r>
                  <a:rPr lang="en-GB">
                    <a:noFill/>
                  </a:rPr>
                  <a:t> </a:t>
                </a:r>
              </a:p>
            </p:txBody>
          </p:sp>
        </mc:Fallback>
      </mc:AlternateContent>
      <p:sp>
        <p:nvSpPr>
          <p:cNvPr id="28" name="CasellaDiTesto 27">
            <a:extLst>
              <a:ext uri="{FF2B5EF4-FFF2-40B4-BE49-F238E27FC236}">
                <a16:creationId xmlns:a16="http://schemas.microsoft.com/office/drawing/2014/main" id="{BD7E188D-F24C-C878-CC44-4D7F757377E0}"/>
              </a:ext>
            </a:extLst>
          </p:cNvPr>
          <p:cNvSpPr txBox="1"/>
          <p:nvPr/>
        </p:nvSpPr>
        <p:spPr>
          <a:xfrm>
            <a:off x="4122744" y="5240566"/>
            <a:ext cx="3127962" cy="923330"/>
          </a:xfrm>
          <a:prstGeom prst="rect">
            <a:avLst/>
          </a:prstGeom>
          <a:noFill/>
        </p:spPr>
        <p:txBody>
          <a:bodyPr wrap="square">
            <a:spAutoFit/>
          </a:bodyPr>
          <a:lstStyle/>
          <a:p>
            <a:pPr marL="285750" indent="-285750">
              <a:buFont typeface="Arial" panose="020B0604020202020204" pitchFamily="34" charset="0"/>
              <a:buChar char="•"/>
            </a:pPr>
            <a:r>
              <a:rPr lang="en-GB" dirty="0"/>
              <a:t>Measured parameters in agreement with the expected input distribution</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7D888808-1A37-2077-B285-5AB8EC4480DD}"/>
                  </a:ext>
                </a:extLst>
              </p:cNvPr>
              <p:cNvSpPr txBox="1"/>
              <p:nvPr/>
            </p:nvSpPr>
            <p:spPr>
              <a:xfrm>
                <a:off x="956037" y="3985207"/>
                <a:ext cx="907043" cy="427040"/>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𝑅</m:t>
                          </m:r>
                        </m:e>
                        <m:sub>
                          <m:r>
                            <a:rPr lang="it-IT" sz="1600" i="1">
                              <a:latin typeface="Cambria Math" panose="02040503050406030204" pitchFamily="18" charset="0"/>
                            </a:rPr>
                            <m:t>𝑡</m:t>
                          </m:r>
                        </m:sub>
                      </m:sSub>
                      <m:r>
                        <a:rPr lang="it-IT" sz="1600" i="1">
                          <a:latin typeface="Cambria Math" panose="02040503050406030204" pitchFamily="18" charset="0"/>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panose="02040503050406030204" pitchFamily="18" charset="0"/>
                                </a:rPr>
                                <m:t>𝜎</m:t>
                              </m:r>
                            </m:e>
                            <m:sub>
                              <m:r>
                                <a:rPr lang="it-IT" sz="1600" i="1">
                                  <a:latin typeface="Cambria Math" panose="02040503050406030204" pitchFamily="18" charset="0"/>
                                </a:rPr>
                                <m:t>𝑜𝑓𝑓</m:t>
                              </m:r>
                            </m:sub>
                          </m:sSub>
                        </m:num>
                        <m:den>
                          <m:r>
                            <a:rPr lang="it-IT" sz="1600" i="1">
                              <a:latin typeface="Cambria Math" panose="02040503050406030204" pitchFamily="18" charset="0"/>
                            </a:rPr>
                            <m:t>𝐶</m:t>
                          </m:r>
                        </m:den>
                      </m:f>
                    </m:oMath>
                  </m:oMathPara>
                </a14:m>
                <a:endParaRPr lang="it-IT" sz="1600" dirty="0"/>
              </a:p>
            </p:txBody>
          </p:sp>
        </mc:Choice>
        <mc:Fallback xmlns="">
          <p:sp>
            <p:nvSpPr>
              <p:cNvPr id="29" name="CasellaDiTesto 28">
                <a:extLst>
                  <a:ext uri="{FF2B5EF4-FFF2-40B4-BE49-F238E27FC236}">
                    <a16:creationId xmlns:a16="http://schemas.microsoft.com/office/drawing/2014/main" id="{7D888808-1A37-2077-B285-5AB8EC4480DD}"/>
                  </a:ext>
                </a:extLst>
              </p:cNvPr>
              <p:cNvSpPr txBox="1">
                <a:spLocks noRot="1" noChangeAspect="1" noMove="1" noResize="1" noEditPoints="1" noAdjustHandles="1" noChangeArrowheads="1" noChangeShapeType="1" noTextEdit="1"/>
              </p:cNvSpPr>
              <p:nvPr/>
            </p:nvSpPr>
            <p:spPr>
              <a:xfrm>
                <a:off x="956037" y="3985207"/>
                <a:ext cx="907043" cy="427040"/>
              </a:xfrm>
              <a:prstGeom prst="rect">
                <a:avLst/>
              </a:prstGeom>
              <a:blipFill>
                <a:blip r:embed="rId8"/>
                <a:stretch>
                  <a:fillRect l="-4636" r="-1325" b="-12500"/>
                </a:stretch>
              </a:blipFill>
              <a:ln>
                <a:solidFill>
                  <a:srgbClr val="FF0000"/>
                </a:solidFill>
              </a:ln>
            </p:spPr>
            <p:txBody>
              <a:bodyPr/>
              <a:lstStyle/>
              <a:p>
                <a:r>
                  <a:rPr lang="en-GB">
                    <a:noFill/>
                  </a:rPr>
                  <a:t> </a:t>
                </a:r>
              </a:p>
            </p:txBody>
          </p:sp>
        </mc:Fallback>
      </mc:AlternateContent>
      <p:sp>
        <p:nvSpPr>
          <p:cNvPr id="4" name="CasellaDiTesto 3">
            <a:extLst>
              <a:ext uri="{FF2B5EF4-FFF2-40B4-BE49-F238E27FC236}">
                <a16:creationId xmlns:a16="http://schemas.microsoft.com/office/drawing/2014/main" id="{6CCB7E8D-334F-02D7-8CA8-CB89DA4B7284}"/>
              </a:ext>
            </a:extLst>
          </p:cNvPr>
          <p:cNvSpPr txBox="1"/>
          <p:nvPr/>
        </p:nvSpPr>
        <p:spPr>
          <a:xfrm>
            <a:off x="1572" y="607546"/>
            <a:ext cx="2136618" cy="369332"/>
          </a:xfrm>
          <a:prstGeom prst="rect">
            <a:avLst/>
          </a:prstGeom>
          <a:noFill/>
        </p:spPr>
        <p:txBody>
          <a:bodyPr wrap="square">
            <a:spAutoFit/>
          </a:bodyPr>
          <a:lstStyle/>
          <a:p>
            <a:pPr marL="285750" indent="-285750">
              <a:buFont typeface="Wingdings" panose="05000000000000000000" pitchFamily="2" charset="2"/>
              <a:buChar char="Ø"/>
            </a:pPr>
            <a:r>
              <a:rPr lang="it-IT" b="1" dirty="0">
                <a:solidFill>
                  <a:srgbClr val="0070C0"/>
                </a:solidFill>
              </a:rPr>
              <a:t>TDS </a:t>
            </a:r>
            <a:r>
              <a:rPr lang="it-IT" b="1" dirty="0" err="1">
                <a:solidFill>
                  <a:srgbClr val="0070C0"/>
                </a:solidFill>
              </a:rPr>
              <a:t>simulations</a:t>
            </a:r>
            <a:r>
              <a:rPr lang="it-IT" b="1" dirty="0">
                <a:solidFill>
                  <a:srgbClr val="0070C0"/>
                </a:solidFill>
              </a:rPr>
              <a:t>:</a:t>
            </a:r>
            <a:endParaRPr lang="en-GB" b="1" dirty="0">
              <a:solidFill>
                <a:srgbClr val="0070C0"/>
              </a:solidFill>
            </a:endParaRPr>
          </a:p>
        </p:txBody>
      </p:sp>
      <p:pic>
        <p:nvPicPr>
          <p:cNvPr id="8" name="Immagine 7" descr="Immagine che contiene testo, schermata, Diagramma, linea&#10;&#10;Il contenuto generato dall'IA potrebbe non essere corretto.">
            <a:extLst>
              <a:ext uri="{FF2B5EF4-FFF2-40B4-BE49-F238E27FC236}">
                <a16:creationId xmlns:a16="http://schemas.microsoft.com/office/drawing/2014/main" id="{B4894015-3517-D7CC-876D-8280FD5E5AFC}"/>
              </a:ext>
            </a:extLst>
          </p:cNvPr>
          <p:cNvPicPr>
            <a:picLocks noChangeAspect="1"/>
          </p:cNvPicPr>
          <p:nvPr/>
        </p:nvPicPr>
        <p:blipFill>
          <a:blip r:embed="rId9">
            <a:extLst>
              <a:ext uri="{28A0092B-C50C-407E-A947-70E740481C1C}">
                <a14:useLocalDpi xmlns:a14="http://schemas.microsoft.com/office/drawing/2010/main" val="0"/>
              </a:ext>
            </a:extLst>
          </a:blip>
          <a:srcRect l="3573" t="3422" r="9266" b="686"/>
          <a:stretch>
            <a:fillRect/>
          </a:stretch>
        </p:blipFill>
        <p:spPr>
          <a:xfrm>
            <a:off x="3201262" y="976879"/>
            <a:ext cx="3388739" cy="2796134"/>
          </a:xfrm>
          <a:prstGeom prst="rect">
            <a:avLst/>
          </a:prstGeom>
        </p:spPr>
      </p:pic>
      <p:sp>
        <p:nvSpPr>
          <p:cNvPr id="9" name="CasellaDiTesto 8">
            <a:extLst>
              <a:ext uri="{FF2B5EF4-FFF2-40B4-BE49-F238E27FC236}">
                <a16:creationId xmlns:a16="http://schemas.microsoft.com/office/drawing/2014/main" id="{27E21B87-8CD4-2C37-5407-D65743DCCE90}"/>
              </a:ext>
            </a:extLst>
          </p:cNvPr>
          <p:cNvSpPr txBox="1"/>
          <p:nvPr/>
        </p:nvSpPr>
        <p:spPr>
          <a:xfrm>
            <a:off x="3485202" y="1053900"/>
            <a:ext cx="876693" cy="369332"/>
          </a:xfrm>
          <a:prstGeom prst="rect">
            <a:avLst/>
          </a:prstGeom>
          <a:noFill/>
        </p:spPr>
        <p:txBody>
          <a:bodyPr wrap="square" rtlCol="0">
            <a:spAutoFit/>
          </a:bodyPr>
          <a:lstStyle/>
          <a:p>
            <a:r>
              <a:rPr lang="it-IT" dirty="0"/>
              <a:t>20 MV</a:t>
            </a:r>
            <a:endParaRPr lang="en-GB" dirty="0"/>
          </a:p>
        </p:txBody>
      </p:sp>
      <p:pic>
        <p:nvPicPr>
          <p:cNvPr id="12" name="Immagine 11" descr="Immagine che contiene testo, schermata, Diagramma, linea&#10;&#10;Il contenuto generato dall'IA potrebbe non essere corretto.">
            <a:extLst>
              <a:ext uri="{FF2B5EF4-FFF2-40B4-BE49-F238E27FC236}">
                <a16:creationId xmlns:a16="http://schemas.microsoft.com/office/drawing/2014/main" id="{1414F094-CD55-BC4E-8171-D83A823B1DD0}"/>
              </a:ext>
            </a:extLst>
          </p:cNvPr>
          <p:cNvPicPr>
            <a:picLocks noChangeAspect="1"/>
          </p:cNvPicPr>
          <p:nvPr/>
        </p:nvPicPr>
        <p:blipFill>
          <a:blip r:embed="rId10">
            <a:extLst>
              <a:ext uri="{28A0092B-C50C-407E-A947-70E740481C1C}">
                <a14:useLocalDpi xmlns:a14="http://schemas.microsoft.com/office/drawing/2010/main" val="0"/>
              </a:ext>
            </a:extLst>
          </a:blip>
          <a:srcRect l="1284" t="7050" r="18114" b="896"/>
          <a:stretch>
            <a:fillRect/>
          </a:stretch>
        </p:blipFill>
        <p:spPr>
          <a:xfrm>
            <a:off x="107261" y="1080804"/>
            <a:ext cx="3124030" cy="2675909"/>
          </a:xfrm>
          <a:prstGeom prst="rect">
            <a:avLst/>
          </a:prstGeom>
        </p:spPr>
      </p:pic>
      <mc:AlternateContent xmlns:mc="http://schemas.openxmlformats.org/markup-compatibility/2006">
        <mc:Choice xmlns:a14="http://schemas.microsoft.com/office/drawing/2010/main" Requires="a14">
          <p:sp>
            <p:nvSpPr>
              <p:cNvPr id="13" name="CasellaDiTesto 12">
                <a:extLst>
                  <a:ext uri="{FF2B5EF4-FFF2-40B4-BE49-F238E27FC236}">
                    <a16:creationId xmlns:a16="http://schemas.microsoft.com/office/drawing/2014/main" id="{49D21B65-F6A9-BBBB-1664-EB331F003FB8}"/>
                  </a:ext>
                </a:extLst>
              </p:cNvPr>
              <p:cNvSpPr txBox="1"/>
              <p:nvPr/>
            </p:nvSpPr>
            <p:spPr>
              <a:xfrm>
                <a:off x="607708" y="1080804"/>
                <a:ext cx="517065" cy="276999"/>
              </a:xfrm>
              <a:prstGeom prst="rect">
                <a:avLst/>
              </a:prstGeom>
              <a:noFill/>
            </p:spPr>
            <p:txBody>
              <a:bodyPr wrap="none" lIns="0" tIns="0" rIns="0" bIns="0" rtlCol="0">
                <a:spAutoFit/>
              </a:bodyPr>
              <a:lstStyle/>
              <a:p>
                <a:r>
                  <a:rPr lang="it-IT" dirty="0"/>
                  <a:t>8</a:t>
                </a:r>
                <a14:m>
                  <m:oMath xmlns:m="http://schemas.openxmlformats.org/officeDocument/2006/math">
                    <m:r>
                      <a:rPr lang="it-IT" b="0" i="1" smtClean="0">
                        <a:latin typeface="Cambria Math" panose="02040503050406030204" pitchFamily="18" charset="0"/>
                      </a:rPr>
                      <m:t> </m:t>
                    </m:r>
                    <m:r>
                      <a:rPr lang="it-IT" b="0" i="1" smtClean="0">
                        <a:latin typeface="Cambria Math" panose="02040503050406030204" pitchFamily="18" charset="0"/>
                      </a:rPr>
                      <m:t>𝑀𝑉</m:t>
                    </m:r>
                  </m:oMath>
                </a14:m>
                <a:endParaRPr lang="en-GB" dirty="0"/>
              </a:p>
            </p:txBody>
          </p:sp>
        </mc:Choice>
        <mc:Fallback>
          <p:sp>
            <p:nvSpPr>
              <p:cNvPr id="13" name="CasellaDiTesto 12">
                <a:extLst>
                  <a:ext uri="{FF2B5EF4-FFF2-40B4-BE49-F238E27FC236}">
                    <a16:creationId xmlns:a16="http://schemas.microsoft.com/office/drawing/2014/main" id="{49D21B65-F6A9-BBBB-1664-EB331F003FB8}"/>
                  </a:ext>
                </a:extLst>
              </p:cNvPr>
              <p:cNvSpPr txBox="1">
                <a:spLocks noRot="1" noChangeAspect="1" noMove="1" noResize="1" noEditPoints="1" noAdjustHandles="1" noChangeArrowheads="1" noChangeShapeType="1" noTextEdit="1"/>
              </p:cNvSpPr>
              <p:nvPr/>
            </p:nvSpPr>
            <p:spPr>
              <a:xfrm>
                <a:off x="607708" y="1080804"/>
                <a:ext cx="517065" cy="276999"/>
              </a:xfrm>
              <a:prstGeom prst="rect">
                <a:avLst/>
              </a:prstGeom>
              <a:blipFill>
                <a:blip r:embed="rId11"/>
                <a:stretch>
                  <a:fillRect l="-28235" t="-28261" r="-12941" b="-50000"/>
                </a:stretch>
              </a:blipFill>
            </p:spPr>
            <p:txBody>
              <a:bodyPr/>
              <a:lstStyle/>
              <a:p>
                <a:r>
                  <a:rPr lang="en-GB">
                    <a:noFill/>
                  </a:rPr>
                  <a:t> </a:t>
                </a:r>
              </a:p>
            </p:txBody>
          </p:sp>
        </mc:Fallback>
      </mc:AlternateContent>
    </p:spTree>
    <p:extLst>
      <p:ext uri="{BB962C8B-B14F-4D97-AF65-F5344CB8AC3E}">
        <p14:creationId xmlns:p14="http://schemas.microsoft.com/office/powerpoint/2010/main" val="4140055968"/>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rclab.potx" id="{C1A3C7CE-2D9B-49F1-888C-39EDD889F26A}" vid="{81DC1F27-88A2-4415-A251-87766527D27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3FC747A61961247A25E7F3FAA4F5FF2" ma:contentTypeVersion="12" ma:contentTypeDescription="Creare un nuovo documento." ma:contentTypeScope="" ma:versionID="555f2921150abf111cbe40512ca11d05">
  <xsd:schema xmlns:xsd="http://www.w3.org/2001/XMLSchema" xmlns:xs="http://www.w3.org/2001/XMLSchema" xmlns:p="http://schemas.microsoft.com/office/2006/metadata/properties" xmlns:ns3="9478aa6f-9191-45ad-ba86-51e61a769e66" xmlns:ns4="50c43ca1-4a8f-4763-9713-5d0642b3e983" targetNamespace="http://schemas.microsoft.com/office/2006/metadata/properties" ma:root="true" ma:fieldsID="f7f443e38c0d44abed6fd0447805c622" ns3:_="" ns4:_="">
    <xsd:import namespace="9478aa6f-9191-45ad-ba86-51e61a769e66"/>
    <xsd:import namespace="50c43ca1-4a8f-4763-9713-5d0642b3e98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MediaServiceObjectDetectorVersions" minOccurs="0"/>
                <xsd:element ref="ns4:MediaServiceGenerationTime" minOccurs="0"/>
                <xsd:element ref="ns4:MediaServiceEventHashCode" minOccurs="0"/>
                <xsd:element ref="ns4:MediaLengthInSeconds" minOccurs="0"/>
                <xsd:element ref="ns4:MediaServiceDateTake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8aa6f-9191-45ad-ba86-51e61a769e66"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c43ca1-4a8f-4763-9713-5d0642b3e98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0c43ca1-4a8f-4763-9713-5d0642b3e983" xsi:nil="true"/>
  </documentManagement>
</p:properties>
</file>

<file path=customXml/itemProps1.xml><?xml version="1.0" encoding="utf-8"?>
<ds:datastoreItem xmlns:ds="http://schemas.openxmlformats.org/officeDocument/2006/customXml" ds:itemID="{FFFE7C5F-2FA1-4F19-8EC4-CEE45AAE63E6}">
  <ds:schemaRefs>
    <ds:schemaRef ds:uri="http://schemas.microsoft.com/sharepoint/v3/contenttype/forms"/>
  </ds:schemaRefs>
</ds:datastoreItem>
</file>

<file path=customXml/itemProps2.xml><?xml version="1.0" encoding="utf-8"?>
<ds:datastoreItem xmlns:ds="http://schemas.openxmlformats.org/officeDocument/2006/customXml" ds:itemID="{580436BF-9B21-4742-B294-1A95BEA9C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8aa6f-9191-45ad-ba86-51e61a769e66"/>
    <ds:schemaRef ds:uri="50c43ca1-4a8f-4763-9713-5d0642b3e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4A33E5-1CC2-44E3-AF84-7EB65281E07C}">
  <ds:schemaRefs>
    <ds:schemaRef ds:uri="9478aa6f-9191-45ad-ba86-51e61a769e66"/>
    <ds:schemaRef ds:uri="http://www.w3.org/XML/1998/namespace"/>
    <ds:schemaRef ds:uri="http://purl.org/dc/elements/1.1/"/>
    <ds:schemaRef ds:uri="http://schemas.microsoft.com/office/2006/metadata/properties"/>
    <ds:schemaRef ds:uri="50c43ca1-4a8f-4763-9713-5d0642b3e983"/>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3678</TotalTime>
  <Words>2976</Words>
  <Application>Microsoft Office PowerPoint</Application>
  <PresentationFormat>Widescreen</PresentationFormat>
  <Paragraphs>450</Paragraphs>
  <Slides>37</Slides>
  <Notes>12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37</vt:i4>
      </vt:variant>
    </vt:vector>
  </HeadingPairs>
  <TitlesOfParts>
    <vt:vector size="45" baseType="lpstr">
      <vt:lpstr>Arial</vt:lpstr>
      <vt:lpstr>Arial Narrow</vt:lpstr>
      <vt:lpstr>Calibri</vt:lpstr>
      <vt:lpstr>Cambria Math</vt:lpstr>
      <vt:lpstr>Helvetica Neue Light</vt:lpstr>
      <vt:lpstr>Open Sans Semibold</vt:lpstr>
      <vt:lpstr>Wingdings</vt:lpstr>
      <vt:lpstr>1_Tema di Office</vt:lpstr>
      <vt:lpstr>Simulations and experimental activities on electron diagnostics for EuPRAXIA@SPARC_LAB</vt:lpstr>
      <vt:lpstr>Talk outline</vt:lpstr>
      <vt:lpstr>Motivations and goals</vt:lpstr>
      <vt:lpstr>PolariX TDS: RF system</vt:lpstr>
      <vt:lpstr>PolariX TDS: Working principle</vt:lpstr>
      <vt:lpstr>PolariX TDS: Coupler residual kick</vt:lpstr>
      <vt:lpstr>Ideal beam simulations</vt:lpstr>
      <vt:lpstr>Low-energy beamline: energy measurement</vt:lpstr>
      <vt:lpstr>Low-energy beamline: TDS measurement</vt:lpstr>
      <vt:lpstr>Low-energy beamline: emittance measurement</vt:lpstr>
      <vt:lpstr>Middle-energy beamline</vt:lpstr>
      <vt:lpstr>High-energy beamline: emittance</vt:lpstr>
      <vt:lpstr>High-energy beamline: LPS Measurement</vt:lpstr>
      <vt:lpstr>PolariX TDS: Tomographic reconstruction</vt:lpstr>
      <vt:lpstr>PolariX TDS: 5D tomography</vt:lpstr>
      <vt:lpstr>5D Reconstruction: Beamline layout</vt:lpstr>
      <vt:lpstr>5D Reconstruction: Optics simulations</vt:lpstr>
      <vt:lpstr>5D Reconstruction: TDS polarizations</vt:lpstr>
      <vt:lpstr>5D Reconstruction: Calibration results</vt:lpstr>
      <vt:lpstr>Dataset 1 and 2 – 3D Analysis</vt:lpstr>
      <vt:lpstr> Reconstruced temporal profile</vt:lpstr>
      <vt:lpstr>Slice resolution scan analysis</vt:lpstr>
      <vt:lpstr>5D Reconstruction: Preliminary results</vt:lpstr>
      <vt:lpstr>5D Reconstruction: Bunch 1</vt:lpstr>
      <vt:lpstr>5D Reconstruction: Bunch 2</vt:lpstr>
      <vt:lpstr>Summary and conclusions</vt:lpstr>
      <vt:lpstr>Presentazione standard di PowerPoint</vt:lpstr>
      <vt:lpstr>References</vt:lpstr>
      <vt:lpstr>Presentazione standard di PowerPoint</vt:lpstr>
      <vt:lpstr>PolariX TDS: Field maps outline</vt:lpstr>
      <vt:lpstr>Energy Jitter Measurement at SPARC</vt:lpstr>
      <vt:lpstr>Measurement Results</vt:lpstr>
      <vt:lpstr>SART tomographic algorithm</vt:lpstr>
      <vt:lpstr>Filtered Back Projection algorithm</vt:lpstr>
      <vt:lpstr>Athos beamline optics</vt:lpstr>
      <vt:lpstr>Image treating methodology</vt:lpstr>
      <vt:lpstr>Dataset 2 – Slice scan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Frontiers of Beam Diagnostics in Plasma Accelerators: Measuring the Ultra-fast and Ultra-cold</dc:title>
  <dc:creator>Alessandro Cianchi</dc:creator>
  <cp:lastModifiedBy>alessandro demurtas</cp:lastModifiedBy>
  <cp:revision>1133</cp:revision>
  <dcterms:created xsi:type="dcterms:W3CDTF">2018-08-27T07:33:28Z</dcterms:created>
  <dcterms:modified xsi:type="dcterms:W3CDTF">2025-11-11T21:51:33Z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0x01010083FC747A61961247A25E7F3FAA4F5FF2</vt:lpwstr>
  </property>
</Properties>
</file>