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6" r:id="rId5"/>
    <p:sldId id="257" r:id="rId6"/>
    <p:sldId id="266" r:id="rId7"/>
    <p:sldId id="258" r:id="rId8"/>
    <p:sldId id="267" r:id="rId9"/>
    <p:sldId id="260" r:id="rId10"/>
    <p:sldId id="264" r:id="rId11"/>
    <p:sldId id="261" r:id="rId12"/>
    <p:sldId id="262" r:id="rId13"/>
    <p:sldId id="268" r:id="rId14"/>
    <p:sldId id="265" r:id="rId15"/>
    <p:sldId id="269" r:id="rId16"/>
    <p:sldId id="276" r:id="rId17"/>
    <p:sldId id="271" r:id="rId18"/>
    <p:sldId id="277" r:id="rId19"/>
    <p:sldId id="278" r:id="rId20"/>
    <p:sldId id="290" r:id="rId21"/>
    <p:sldId id="279" r:id="rId22"/>
    <p:sldId id="272" r:id="rId23"/>
    <p:sldId id="281" r:id="rId24"/>
    <p:sldId id="283" r:id="rId25"/>
    <p:sldId id="282" r:id="rId26"/>
    <p:sldId id="284" r:id="rId27"/>
    <p:sldId id="293" r:id="rId28"/>
    <p:sldId id="285" r:id="rId29"/>
    <p:sldId id="273" r:id="rId30"/>
    <p:sldId id="291" r:id="rId31"/>
    <p:sldId id="292" r:id="rId32"/>
    <p:sldId id="287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47E5"/>
    <a:srgbClr val="29B53E"/>
    <a:srgbClr val="133DFF"/>
    <a:srgbClr val="8A14EB"/>
    <a:srgbClr val="FF00FF"/>
    <a:srgbClr val="2B4CEA"/>
    <a:srgbClr val="2BC542"/>
    <a:srgbClr val="D10606"/>
    <a:srgbClr val="445DD7"/>
    <a:srgbClr val="828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6930B-35FB-4C2D-ADC1-561BB7D9E538}" v="317" dt="2025-11-12T14:49:11.658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7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maffezzoli felis" userId="d04b4ab9-0c9f-4a24-b08e-e42382a874e5" providerId="ADAL" clId="{02FE12BF-8316-46AF-849D-1189667DBA3F}"/>
    <pc:docChg chg="custSel delSld modSld">
      <pc:chgData name="stefano maffezzoli felis" userId="d04b4ab9-0c9f-4a24-b08e-e42382a874e5" providerId="ADAL" clId="{02FE12BF-8316-46AF-849D-1189667DBA3F}" dt="2025-11-12T14:49:11.658" v="316" actId="47"/>
      <pc:docMkLst>
        <pc:docMk/>
      </pc:docMkLst>
      <pc:sldChg chg="modSp mod">
        <pc:chgData name="stefano maffezzoli felis" userId="d04b4ab9-0c9f-4a24-b08e-e42382a874e5" providerId="ADAL" clId="{02FE12BF-8316-46AF-849D-1189667DBA3F}" dt="2025-11-12T13:43:06.454" v="315" actId="20577"/>
        <pc:sldMkLst>
          <pc:docMk/>
          <pc:sldMk cId="3064588471" sldId="256"/>
        </pc:sldMkLst>
        <pc:spChg chg="mod">
          <ac:chgData name="stefano maffezzoli felis" userId="d04b4ab9-0c9f-4a24-b08e-e42382a874e5" providerId="ADAL" clId="{02FE12BF-8316-46AF-849D-1189667DBA3F}" dt="2025-11-12T13:43:06.454" v="315" actId="20577"/>
          <ac:spMkLst>
            <pc:docMk/>
            <pc:sldMk cId="3064588471" sldId="256"/>
            <ac:spMk id="3" creationId="{BCB7E673-7337-76CF-1F85-3D651BA8BC1D}"/>
          </ac:spMkLst>
        </pc:spChg>
      </pc:sldChg>
      <pc:sldChg chg="modSp mod">
        <pc:chgData name="stefano maffezzoli felis" userId="d04b4ab9-0c9f-4a24-b08e-e42382a874e5" providerId="ADAL" clId="{02FE12BF-8316-46AF-849D-1189667DBA3F}" dt="2025-11-12T09:30:44.106" v="278" actId="20577"/>
        <pc:sldMkLst>
          <pc:docMk/>
          <pc:sldMk cId="2358858682" sldId="260"/>
        </pc:sldMkLst>
        <pc:spChg chg="mod">
          <ac:chgData name="stefano maffezzoli felis" userId="d04b4ab9-0c9f-4a24-b08e-e42382a874e5" providerId="ADAL" clId="{02FE12BF-8316-46AF-849D-1189667DBA3F}" dt="2025-11-12T09:30:44.106" v="278" actId="20577"/>
          <ac:spMkLst>
            <pc:docMk/>
            <pc:sldMk cId="2358858682" sldId="260"/>
            <ac:spMk id="3" creationId="{337C8308-90F4-08E0-F791-45A889044E0A}"/>
          </ac:spMkLst>
        </pc:spChg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1442206280" sldId="263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279850417" sldId="270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2110655810" sldId="274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1580774982" sldId="275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3904862970" sldId="280"/>
        </pc:sldMkLst>
      </pc:sldChg>
      <pc:sldChg chg="modSp mod">
        <pc:chgData name="stefano maffezzoli felis" userId="d04b4ab9-0c9f-4a24-b08e-e42382a874e5" providerId="ADAL" clId="{02FE12BF-8316-46AF-849D-1189667DBA3F}" dt="2025-11-12T09:19:20.172" v="272" actId="1076"/>
        <pc:sldMkLst>
          <pc:docMk/>
          <pc:sldMk cId="1234811144" sldId="281"/>
        </pc:sldMkLst>
        <pc:spChg chg="mod">
          <ac:chgData name="stefano maffezzoli felis" userId="d04b4ab9-0c9f-4a24-b08e-e42382a874e5" providerId="ADAL" clId="{02FE12BF-8316-46AF-849D-1189667DBA3F}" dt="2025-11-12T09:19:20.172" v="272" actId="1076"/>
          <ac:spMkLst>
            <pc:docMk/>
            <pc:sldMk cId="1234811144" sldId="281"/>
            <ac:spMk id="40" creationId="{985C4A35-EC46-52F0-0CC8-98BA98DB1960}"/>
          </ac:spMkLst>
        </pc:spChg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849748586" sldId="286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1307382675" sldId="288"/>
        </pc:sldMkLst>
      </pc:sldChg>
      <pc:sldChg chg="del">
        <pc:chgData name="stefano maffezzoli felis" userId="d04b4ab9-0c9f-4a24-b08e-e42382a874e5" providerId="ADAL" clId="{02FE12BF-8316-46AF-849D-1189667DBA3F}" dt="2025-11-12T14:49:11.658" v="316" actId="47"/>
        <pc:sldMkLst>
          <pc:docMk/>
          <pc:sldMk cId="3729072768" sldId="289"/>
        </pc:sldMkLst>
      </pc:sldChg>
      <pc:sldChg chg="modSp mod">
        <pc:chgData name="stefano maffezzoli felis" userId="d04b4ab9-0c9f-4a24-b08e-e42382a874e5" providerId="ADAL" clId="{02FE12BF-8316-46AF-849D-1189667DBA3F}" dt="2025-11-12T13:25:23.009" v="301" actId="20577"/>
        <pc:sldMkLst>
          <pc:docMk/>
          <pc:sldMk cId="41422241" sldId="291"/>
        </pc:sldMkLst>
        <pc:spChg chg="mod">
          <ac:chgData name="stefano maffezzoli felis" userId="d04b4ab9-0c9f-4a24-b08e-e42382a874e5" providerId="ADAL" clId="{02FE12BF-8316-46AF-849D-1189667DBA3F}" dt="2025-11-12T13:25:23.009" v="301" actId="20577"/>
          <ac:spMkLst>
            <pc:docMk/>
            <pc:sldMk cId="41422241" sldId="291"/>
            <ac:spMk id="4" creationId="{65163652-3827-A6CD-09F3-E86EBD373C1B}"/>
          </ac:spMkLst>
        </pc:spChg>
      </pc:sldChg>
      <pc:sldChg chg="modSp mod">
        <pc:chgData name="stefano maffezzoli felis" userId="d04b4ab9-0c9f-4a24-b08e-e42382a874e5" providerId="ADAL" clId="{02FE12BF-8316-46AF-849D-1189667DBA3F}" dt="2025-11-12T13:22:25.925" v="296" actId="1035"/>
        <pc:sldMkLst>
          <pc:docMk/>
          <pc:sldMk cId="1882117927" sldId="293"/>
        </pc:sldMkLst>
        <pc:spChg chg="mod">
          <ac:chgData name="stefano maffezzoli felis" userId="d04b4ab9-0c9f-4a24-b08e-e42382a874e5" providerId="ADAL" clId="{02FE12BF-8316-46AF-849D-1189667DBA3F}" dt="2025-11-12T13:22:25.925" v="296" actId="1035"/>
          <ac:spMkLst>
            <pc:docMk/>
            <pc:sldMk cId="1882117927" sldId="293"/>
            <ac:spMk id="94" creationId="{DA77885D-22B0-728D-99E2-912A756699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12/11/2025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69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C1FDF-5904-4718-9D3A-0AF8055AE915}" type="datetime1">
              <a:rPr lang="de-CH" smtClean="0"/>
              <a:t>12.11.2025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en-GB"/>
              <a:t>PNRR_IRIS – speaker - title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E78B-4441-4B1A-8D64-2719D0564A8F}" type="datetime1">
              <a:rPr lang="de-CH" smtClean="0"/>
              <a:t>12.11.2025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5CF0-CF77-4DAD-AE0D-09F0F419C45B}" type="datetime1">
              <a:rPr lang="de-CH" smtClean="0"/>
              <a:t>12.11.2025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80E9-49AE-4109-993B-7288A1F18F4B}" type="datetime1">
              <a:rPr lang="de-CH" smtClean="0"/>
              <a:t>12.11.2025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CA9E-D889-4D01-A1A2-F234B2AB42E9}" type="datetime1">
              <a:rPr lang="de-CH" smtClean="0"/>
              <a:t>12.11.2025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B9D3-1B9D-4EA5-A790-FAF53E2BA142}" type="datetime1">
              <a:rPr lang="de-CH" smtClean="0"/>
              <a:t>12.11.2025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170A-9BE2-4F00-ABA9-038A81242B4A}" type="datetime1">
              <a:rPr lang="de-CH" smtClean="0"/>
              <a:t>12.11.2025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956C-92F9-4192-9AAC-1D5169C66F08}" type="datetime1">
              <a:rPr lang="de-CH" smtClean="0"/>
              <a:t>12.11.2025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A93C-4A34-4BD0-BFDF-2727F95332FC}" type="datetime1">
              <a:rPr lang="de-CH" smtClean="0"/>
              <a:t>12.11.2025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E7C87481-2E76-4766-966C-6A7534AD674E}" type="datetime1">
              <a:rPr lang="de-CH" smtClean="0"/>
              <a:t>12.11.2025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351091"/>
            <a:ext cx="27432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PNRR_IRIS – speaker -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CFFE-5F34-1EC3-CE85-98D1E01DB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35636"/>
            <a:ext cx="4405045" cy="2414431"/>
          </a:xfrm>
        </p:spPr>
        <p:txBody>
          <a:bodyPr/>
          <a:lstStyle/>
          <a:p>
            <a:r>
              <a:rPr lang="en-GB"/>
              <a:t>IRIS Green Superconducting Line (GSL)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E673-7337-76CF-1F85-3D651BA8B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008" y="3887984"/>
            <a:ext cx="3933242" cy="1655762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Stefano Maffezzoli Felis</a:t>
            </a:r>
          </a:p>
          <a:p>
            <a:r>
              <a:rPr lang="en-GB" b="1"/>
              <a:t>Advisor: </a:t>
            </a:r>
            <a:r>
              <a:rPr lang="en-GB"/>
              <a:t>Dott. Marco Statera</a:t>
            </a:r>
          </a:p>
          <a:p>
            <a:r>
              <a:rPr lang="en-GB" b="1"/>
              <a:t>Supervisor: </a:t>
            </a:r>
            <a:r>
              <a:rPr lang="en-GB"/>
              <a:t>Prof. Lucio Rossi</a:t>
            </a:r>
          </a:p>
          <a:p>
            <a:endParaRPr lang="en-GB"/>
          </a:p>
          <a:p>
            <a:r>
              <a:rPr lang="en-GB" sz="2100"/>
              <a:t>Third Year PhD Seminar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F6DCC-395C-04FC-F117-79AECC13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2FEC4-CC33-E2FF-5775-67E5AFCB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81028E-4BEB-472B-7B07-A137A58A70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/>
              <a:t>12/11/2025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63793-06F4-B3DD-00CE-A5C0F0D0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D11F-2B38-E233-FA34-0C92B87B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F61-7ECC-CF8A-5DC3-92214A9FF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Physical Behaviour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6494-6CB0-1AAC-2F8F-853486FF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B42E0-F911-84E2-778C-A2EF6503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70263-41DE-F3A5-45CD-9601B37B1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B65B-867F-2C50-4E85-93722B38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Magnetic Analysis - 2D&amp;3D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D51D-8C4B-AA97-751D-C42C6E11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4931F-213B-F218-5E67-6369CFBD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22DB0-5D67-BEE7-0636-ADE9CD6A6920}"/>
              </a:ext>
            </a:extLst>
          </p:cNvPr>
          <p:cNvGrpSpPr/>
          <p:nvPr/>
        </p:nvGrpSpPr>
        <p:grpSpPr>
          <a:xfrm>
            <a:off x="6473687" y="1514931"/>
            <a:ext cx="5315306" cy="2261832"/>
            <a:chOff x="106485" y="957129"/>
            <a:chExt cx="12215445" cy="5198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78D7A7-C924-7D75-BAE7-79D89139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485" y="957129"/>
              <a:ext cx="12215445" cy="51980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BE497-5B2E-4735-142F-12A8FC929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169" y="3093578"/>
              <a:ext cx="3794321" cy="257787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1AD9DBA-57EC-BE1D-5B5F-46CDFD4BC8D9}"/>
                </a:ext>
              </a:extLst>
            </p:cNvPr>
            <p:cNvCxnSpPr/>
            <p:nvPr/>
          </p:nvCxnSpPr>
          <p:spPr>
            <a:xfrm flipV="1">
              <a:off x="2165123" y="2341547"/>
              <a:ext cx="1196411" cy="192280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rainbow colored circle with white text&#10;&#10;AI-generated content may be incorrect.">
            <a:extLst>
              <a:ext uri="{FF2B5EF4-FFF2-40B4-BE49-F238E27FC236}">
                <a16:creationId xmlns:a16="http://schemas.microsoft.com/office/drawing/2014/main" id="{362F8F83-E3BC-C0E9-7812-4113A0710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645847"/>
            <a:ext cx="5512276" cy="2476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9DEC34-EBB7-9338-BC28-E578330CED64}"/>
              </a:ext>
            </a:extLst>
          </p:cNvPr>
          <p:cNvSpPr txBox="1"/>
          <p:nvPr/>
        </p:nvSpPr>
        <p:spPr>
          <a:xfrm>
            <a:off x="2255623" y="2276515"/>
            <a:ext cx="13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Single Cable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DE475-6F68-301F-356E-87AC59121C11}"/>
              </a:ext>
            </a:extLst>
          </p:cNvPr>
          <p:cNvSpPr txBox="1"/>
          <p:nvPr/>
        </p:nvSpPr>
        <p:spPr>
          <a:xfrm>
            <a:off x="8465949" y="1141220"/>
            <a:ext cx="146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Double Cable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F49ED9-37BD-8418-0EA6-79223E6A0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808" y="4946801"/>
            <a:ext cx="4308811" cy="166589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519C6D1-7D86-3550-0561-3CA07723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775986"/>
              </p:ext>
            </p:extLst>
          </p:nvPr>
        </p:nvGraphicFramePr>
        <p:xfrm>
          <a:off x="5630545" y="5219900"/>
          <a:ext cx="42849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490">
                  <a:extLst>
                    <a:ext uri="{9D8B030D-6E8A-4147-A177-3AD203B41FA5}">
                      <a16:colId xmlns:a16="http://schemas.microsoft.com/office/drawing/2014/main" val="2624245928"/>
                    </a:ext>
                  </a:extLst>
                </a:gridCol>
                <a:gridCol w="2142490">
                  <a:extLst>
                    <a:ext uri="{9D8B030D-6E8A-4147-A177-3AD203B41FA5}">
                      <a16:colId xmlns:a16="http://schemas.microsoft.com/office/drawing/2014/main" val="234205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Peak Magnetic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3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0.58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24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0.64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71989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A2761E2-785C-A00C-BC2D-05504AD63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95" y="3423705"/>
            <a:ext cx="4865198" cy="20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3D6FB-85A6-A911-1594-4D2C3835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2D38-77ED-B833-5767-05D2F686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Mechanical Analysis - Analytic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23AF-C684-066D-F04B-634FE000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105D0-B669-8225-D341-EF83EBA8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3FD4D-A6B6-1824-27A9-E1257F9CCC2B}"/>
              </a:ext>
            </a:extLst>
          </p:cNvPr>
          <p:cNvGrpSpPr/>
          <p:nvPr/>
        </p:nvGrpSpPr>
        <p:grpSpPr>
          <a:xfrm>
            <a:off x="361975" y="2147145"/>
            <a:ext cx="3489420" cy="2669365"/>
            <a:chOff x="2626014" y="44207"/>
            <a:chExt cx="8473868" cy="6482410"/>
          </a:xfrm>
        </p:grpSpPr>
        <p:pic>
          <p:nvPicPr>
            <p:cNvPr id="3" name="Picture 2" descr="A white and orange circle on a blue background&#10;&#10;AI-generated content may be incorrect.">
              <a:extLst>
                <a:ext uri="{FF2B5EF4-FFF2-40B4-BE49-F238E27FC236}">
                  <a16:creationId xmlns:a16="http://schemas.microsoft.com/office/drawing/2014/main" id="{2D52203E-B6DF-DD25-27AD-3622DB37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7" t="5514" r="35084" b="8991"/>
            <a:stretch>
              <a:fillRect/>
            </a:stretch>
          </p:blipFill>
          <p:spPr>
            <a:xfrm rot="5400000">
              <a:off x="2611160" y="303040"/>
              <a:ext cx="6238431" cy="6208724"/>
            </a:xfrm>
            <a:prstGeom prst="flowChartConnector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8A2C4B-E977-7980-EC10-8C8D73649912}"/>
                </a:ext>
              </a:extLst>
            </p:cNvPr>
            <p:cNvSpPr/>
            <p:nvPr/>
          </p:nvSpPr>
          <p:spPr>
            <a:xfrm>
              <a:off x="5730376" y="831850"/>
              <a:ext cx="66675" cy="66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D02CC6-B0F5-304A-48AD-A6CEFD361E81}"/>
                </a:ext>
              </a:extLst>
            </p:cNvPr>
            <p:cNvSpPr/>
            <p:nvPr/>
          </p:nvSpPr>
          <p:spPr>
            <a:xfrm>
              <a:off x="5730376" y="489910"/>
              <a:ext cx="66675" cy="66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EF7E-14B5-DCEE-CE97-303E9F1D94D9}"/>
                </a:ext>
              </a:extLst>
            </p:cNvPr>
            <p:cNvCxnSpPr>
              <a:cxnSpLocks/>
            </p:cNvCxnSpPr>
            <p:nvPr/>
          </p:nvCxnSpPr>
          <p:spPr>
            <a:xfrm>
              <a:off x="5130800" y="319421"/>
              <a:ext cx="631825" cy="0"/>
            </a:xfrm>
            <a:prstGeom prst="line">
              <a:avLst/>
            </a:prstGeom>
            <a:ln w="12700">
              <a:solidFill>
                <a:srgbClr val="A347E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C08D7-4C00-9D21-CBC6-9DABFE7D8B4D}"/>
                </a:ext>
              </a:extLst>
            </p:cNvPr>
            <p:cNvCxnSpPr>
              <a:cxnSpLocks/>
            </p:cNvCxnSpPr>
            <p:nvPr/>
          </p:nvCxnSpPr>
          <p:spPr>
            <a:xfrm>
              <a:off x="5130800" y="525168"/>
              <a:ext cx="631825" cy="0"/>
            </a:xfrm>
            <a:prstGeom prst="line">
              <a:avLst/>
            </a:prstGeom>
            <a:ln w="12700">
              <a:solidFill>
                <a:srgbClr val="A347E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86433D-F84E-F905-96D6-9A6E2A381D67}"/>
                </a:ext>
              </a:extLst>
            </p:cNvPr>
            <p:cNvCxnSpPr/>
            <p:nvPr/>
          </p:nvCxnSpPr>
          <p:spPr>
            <a:xfrm>
              <a:off x="5254625" y="323850"/>
              <a:ext cx="0" cy="199397"/>
            </a:xfrm>
            <a:prstGeom prst="straightConnector1">
              <a:avLst/>
            </a:prstGeom>
            <a:ln w="9525">
              <a:solidFill>
                <a:srgbClr val="A347E5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3484C-8300-A34C-9F55-C0F127B1F9F3}"/>
                </a:ext>
              </a:extLst>
            </p:cNvPr>
            <p:cNvSpPr txBox="1"/>
            <p:nvPr/>
          </p:nvSpPr>
          <p:spPr>
            <a:xfrm>
              <a:off x="7829552" y="489909"/>
              <a:ext cx="3270330" cy="896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A347E5"/>
                  </a:solidFill>
                </a:rPr>
                <a:t>Neutral axis</a:t>
              </a:r>
              <a:endParaRPr lang="en-GB">
                <a:solidFill>
                  <a:srgbClr val="A347E5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81FE521-9E4D-07F9-D0BD-385A306D57AF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5813109" y="859242"/>
              <a:ext cx="2016443" cy="79119"/>
            </a:xfrm>
            <a:prstGeom prst="straightConnector1">
              <a:avLst/>
            </a:prstGeom>
            <a:ln w="9525">
              <a:solidFill>
                <a:srgbClr val="A347E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6A6947C-EE8C-3C5A-39FA-36318173B959}"/>
                    </a:ext>
                  </a:extLst>
                </p:cNvPr>
                <p:cNvSpPr txBox="1"/>
                <p:nvPr/>
              </p:nvSpPr>
              <p:spPr>
                <a:xfrm>
                  <a:off x="4290583" y="44207"/>
                  <a:ext cx="531852" cy="4457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A347E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it-IT" b="0" i="1" smtClean="0">
                            <a:solidFill>
                              <a:srgbClr val="A347E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>
                    <a:solidFill>
                      <a:srgbClr val="A347E5"/>
                    </a:solidFill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6A6947C-EE8C-3C5A-39FA-36318173B9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0583" y="44207"/>
                  <a:ext cx="531852" cy="445703"/>
                </a:xfrm>
                <a:prstGeom prst="rect">
                  <a:avLst/>
                </a:prstGeom>
                <a:blipFill>
                  <a:blip r:embed="rId3"/>
                  <a:stretch>
                    <a:fillRect l="-38889" r="-58333" b="-6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60A62F72-4848-3EF0-8339-6967B5459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4302" y="1768968"/>
                <a:ext cx="5474865" cy="3778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MgB</a:t>
                </a:r>
                <a:r>
                  <a:rPr kumimoji="0" lang="en-US" altLang="en-US" sz="16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2 </a:t>
                </a:r>
                <a:r>
                  <a:rPr kumimoji="0" lang="en-US" altLang="en-US" sz="16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is </a:t>
                </a:r>
                <a:r>
                  <a:rPr kumimoji="0" lang="en-US" altLang="en-US" sz="1600" b="0" i="0" u="none" strike="noStrike" cap="none" normalizeH="0">
                    <a:ln>
                      <a:noFill/>
                    </a:ln>
                    <a:solidFill>
                      <a:srgbClr val="A347E5"/>
                    </a:solidFill>
                    <a:effectLst/>
                    <a:latin typeface="Arial" panose="020B0604020202020204" pitchFamily="34" charset="0"/>
                  </a:rPr>
                  <a:t>strain sensitive</a:t>
                </a:r>
                <a:endParaRPr lang="en-US" altLang="en-US" sz="1600">
                  <a:latin typeface="Arial" panose="020B0604020202020204" pitchFamily="34" charset="0"/>
                </a:endParaRP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The maximum strain to have a critical current reduction of 5% is 0.3%</a:t>
                </a: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Analytical calculation estimated </a:t>
                </a:r>
                <a:r>
                  <a:rPr kumimoji="0" lang="en-US" altLang="en-US" sz="1600" b="1" i="0" u="none" strike="noStrike" cap="none" normalizeH="0" baseline="0">
                    <a:ln>
                      <a:noFill/>
                    </a:ln>
                    <a:solidFill>
                      <a:srgbClr val="A347E5"/>
                    </a:solidFill>
                    <a:effectLst/>
                    <a:latin typeface="Arial" panose="020B0604020202020204" pitchFamily="34" charset="0"/>
                  </a:rPr>
                  <a:t>total strain</a:t>
                </a:r>
                <a:r>
                  <a:rPr kumimoji="0" lang="en-US" alt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≃0.15%</m:t>
                    </m:r>
                  </m:oMath>
                </a14:m>
                <a:endParaRPr kumimoji="0" lang="en-US" alt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marR="0" lvl="2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𝑠𝑡𝑟𝑎𝑛𝑑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≃8.7 ×</m:t>
                    </m:r>
                    <m:sSup>
                      <m:sSup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𝑝𝑒𝑡𝑎𝑙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≃4</m:t>
                    </m:r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𝑐𝑎𝑏𝑙𝑒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it-IT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1.99</m:t>
                    </m:r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lvl="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en-US" sz="16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1600">
                    <a:latin typeface="Arial" panose="020B0604020202020204" pitchFamily="34" charset="0"/>
                  </a:rPr>
                  <a:t>COMSOL: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𝑐𝑎𝑏𝑙𝑒</m:t>
                        </m:r>
                      </m:sub>
                    </m:sSub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≃1.98×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US" altLang="en-US" sz="160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60A62F72-4848-3EF0-8339-6967B5459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4302" y="1768968"/>
                <a:ext cx="5474865" cy="3778855"/>
              </a:xfrm>
              <a:prstGeom prst="rect">
                <a:avLst/>
              </a:prstGeom>
              <a:blipFill>
                <a:blip r:embed="rId4"/>
                <a:stretch>
                  <a:fillRect l="-445" r="-1559" b="-16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5199991-8560-21D3-BA77-A76006663761}"/>
              </a:ext>
            </a:extLst>
          </p:cNvPr>
          <p:cNvGrpSpPr/>
          <p:nvPr/>
        </p:nvGrpSpPr>
        <p:grpSpPr>
          <a:xfrm>
            <a:off x="3172041" y="2775931"/>
            <a:ext cx="3549918" cy="1306138"/>
            <a:chOff x="318347" y="4830583"/>
            <a:chExt cx="3549918" cy="130613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3A55C4-C2E1-EDF4-6A3E-691E72A1D98F}"/>
                </a:ext>
              </a:extLst>
            </p:cNvPr>
            <p:cNvSpPr/>
            <p:nvPr/>
          </p:nvSpPr>
          <p:spPr>
            <a:xfrm>
              <a:off x="1546386" y="4830583"/>
              <a:ext cx="1306138" cy="130613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6D0A9-DD06-6DEC-BCAE-1181C6D1A2C8}"/>
                </a:ext>
              </a:extLst>
            </p:cNvPr>
            <p:cNvSpPr/>
            <p:nvPr/>
          </p:nvSpPr>
          <p:spPr>
            <a:xfrm>
              <a:off x="3075149" y="5299913"/>
              <a:ext cx="501987" cy="5019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E061A1-0C31-2062-6322-90D535F0E7C7}"/>
                </a:ext>
              </a:extLst>
            </p:cNvPr>
            <p:cNvSpPr/>
            <p:nvPr/>
          </p:nvSpPr>
          <p:spPr>
            <a:xfrm>
              <a:off x="3573983" y="5443109"/>
              <a:ext cx="215597" cy="215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6EFE7-866B-1C29-1093-612477A92EA4}"/>
                </a:ext>
              </a:extLst>
            </p:cNvPr>
            <p:cNvSpPr/>
            <p:nvPr/>
          </p:nvSpPr>
          <p:spPr>
            <a:xfrm>
              <a:off x="2854462" y="5443109"/>
              <a:ext cx="215597" cy="215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8ADF3A-158E-2BBF-73B6-8F12A95AB03C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5393252"/>
              <a:ext cx="131980" cy="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FC8926-706C-3586-BDEF-376A71597F29}"/>
                </a:ext>
              </a:extLst>
            </p:cNvPr>
            <p:cNvCxnSpPr>
              <a:cxnSpLocks/>
              <a:endCxn id="28" idx="6"/>
            </p:cNvCxnSpPr>
            <p:nvPr/>
          </p:nvCxnSpPr>
          <p:spPr>
            <a:xfrm>
              <a:off x="318347" y="5550908"/>
              <a:ext cx="3471233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90A535-97C7-8525-D77B-F0ABEA524191}"/>
                </a:ext>
              </a:extLst>
            </p:cNvPr>
            <p:cNvSpPr txBox="1"/>
            <p:nvPr/>
          </p:nvSpPr>
          <p:spPr>
            <a:xfrm>
              <a:off x="3577136" y="5056078"/>
              <a:ext cx="291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ADD868-796C-5E83-40E1-64E9FB8910A0}"/>
                </a:ext>
              </a:extLst>
            </p:cNvPr>
            <p:cNvSpPr txBox="1"/>
            <p:nvPr/>
          </p:nvSpPr>
          <p:spPr>
            <a:xfrm>
              <a:off x="881197" y="5153032"/>
              <a:ext cx="291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r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82217A3-E476-2EAE-E28E-8A4FE2468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09" y="4017661"/>
            <a:ext cx="5205854" cy="23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FE4EA-FF2F-933B-5D4B-3142055B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F89B-9B5B-D484-0D0A-18E63F11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Critical Current - Data Fit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17BD-5F6F-D2E8-F29F-A7650A2B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9814-4432-066C-2809-CE6FDBCD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13</a:t>
            </a:fld>
            <a:endParaRPr lang="it-IT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D15B18DA-0A9E-F231-9BFF-937DD77A7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92" y="2529644"/>
            <a:ext cx="4561815" cy="367982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F6BD73-7DDE-B453-F37E-EB099E2E1A3A}"/>
                  </a:ext>
                </a:extLst>
              </p:cNvPr>
              <p:cNvSpPr/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One cable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=8.29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F6BD73-7DDE-B453-F37E-EB099E2E1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1A83C6E-095A-5493-C1E3-824700310B68}"/>
                  </a:ext>
                </a:extLst>
              </p:cNvPr>
              <p:cNvSpPr/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Two cables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=7.88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1A83C6E-095A-5493-C1E3-824700310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blipFill>
                <a:blip r:embed="rId4"/>
                <a:stretch>
                  <a:fillRect t="-87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2A98FB-5308-0B55-D69A-4E891AC5A1FB}"/>
                  </a:ext>
                </a:extLst>
              </p:cNvPr>
              <p:cNvSpPr txBox="1"/>
              <p:nvPr/>
            </p:nvSpPr>
            <p:spPr>
              <a:xfrm>
                <a:off x="5805066" y="1393810"/>
                <a:ext cx="5611067" cy="16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sup>
                        </m:sSup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𝑇𝑐</m:t>
                        </m:r>
                      </m:den>
                    </m:f>
                  </m:oMath>
                </a14:m>
                <a:endParaRPr lang="it-IT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=0.99</m:t>
                    </m:r>
                  </m:oMath>
                </a14:m>
                <a:endParaRPr lang="it-IT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/>
                  <a:t>To be </a:t>
                </a:r>
                <a:r>
                  <a:rPr lang="it-IT" sz="2000" err="1"/>
                  <a:t>validated</a:t>
                </a:r>
                <a:endParaRPr lang="it-IT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err="1"/>
                  <a:t>Used</a:t>
                </a:r>
                <a:r>
                  <a:rPr lang="it-IT" sz="2000"/>
                  <a:t> in the </a:t>
                </a:r>
                <a:r>
                  <a:rPr lang="it-IT" sz="2000" err="1"/>
                  <a:t>transition</a:t>
                </a:r>
                <a:r>
                  <a:rPr lang="it-IT" sz="2000"/>
                  <a:t> </a:t>
                </a:r>
                <a:r>
                  <a:rPr lang="it-IT" sz="2000" err="1"/>
                  <a:t>analysis</a:t>
                </a:r>
                <a:endParaRPr lang="it-IT" sz="20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2A98FB-5308-0B55-D69A-4E891AC5A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066" y="1393810"/>
                <a:ext cx="5611067" cy="1627433"/>
              </a:xfrm>
              <a:prstGeom prst="rect">
                <a:avLst/>
              </a:prstGeom>
              <a:blipFill>
                <a:blip r:embed="rId5"/>
                <a:stretch>
                  <a:fillRect l="-977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AA4A0B-2B72-9D77-F0CF-11BC19F06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881" y="3246230"/>
            <a:ext cx="4168797" cy="29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2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3D3F-A9EA-64DA-596E-8922BDD4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35E7-6EEA-C473-EE5E-25FFB06F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Model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D6706-EE69-1C47-6592-B7D3B9C4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60FEE-BC2D-4433-EBB8-6A238687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14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8A01DD-2FD4-1FC3-CDBF-066E2FDE2FF7}"/>
              </a:ext>
            </a:extLst>
          </p:cNvPr>
          <p:cNvGrpSpPr/>
          <p:nvPr/>
        </p:nvGrpSpPr>
        <p:grpSpPr>
          <a:xfrm>
            <a:off x="6703408" y="1876131"/>
            <a:ext cx="5382312" cy="2546511"/>
            <a:chOff x="309058" y="671138"/>
            <a:chExt cx="11972328" cy="5664418"/>
          </a:xfrm>
        </p:grpSpPr>
        <p:pic>
          <p:nvPicPr>
            <p:cNvPr id="3" name="Picture 2" descr="A close-up of a cable&#10;&#10;AI-generated content may be incorrect.">
              <a:extLst>
                <a:ext uri="{FF2B5EF4-FFF2-40B4-BE49-F238E27FC236}">
                  <a16:creationId xmlns:a16="http://schemas.microsoft.com/office/drawing/2014/main" id="{F63D830C-E983-1EF3-90E1-770AD7FC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54" y="671138"/>
              <a:ext cx="11517332" cy="53633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B4F256-91D0-4772-0622-CFBC0A6AA1CE}"/>
                </a:ext>
              </a:extLst>
            </p:cNvPr>
            <p:cNvSpPr txBox="1"/>
            <p:nvPr/>
          </p:nvSpPr>
          <p:spPr>
            <a:xfrm>
              <a:off x="10277250" y="893025"/>
              <a:ext cx="1779509" cy="82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8281E3"/>
                  </a:solidFill>
                </a:rPr>
                <a:t>20 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B80848-5824-9293-5E7D-DD3BBCD7EE25}"/>
                </a:ext>
              </a:extLst>
            </p:cNvPr>
            <p:cNvSpPr txBox="1"/>
            <p:nvPr/>
          </p:nvSpPr>
          <p:spPr>
            <a:xfrm>
              <a:off x="309058" y="5218299"/>
              <a:ext cx="1789639" cy="82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8281E3"/>
                  </a:solidFill>
                </a:rPr>
                <a:t>20 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C04B69-D400-5528-9116-C2054FC0E1A5}"/>
                </a:ext>
              </a:extLst>
            </p:cNvPr>
            <p:cNvSpPr txBox="1"/>
            <p:nvPr/>
          </p:nvSpPr>
          <p:spPr>
            <a:xfrm>
              <a:off x="5807768" y="4506038"/>
              <a:ext cx="2772109" cy="75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A347E5"/>
                  </a:solidFill>
                </a:rPr>
                <a:t>hot-spot</a:t>
              </a:r>
              <a:endParaRPr lang="en-GB">
                <a:solidFill>
                  <a:srgbClr val="A347E5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C23EA52-9BC0-5FDB-A9D9-BCCA1C5050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33950" y="3733801"/>
              <a:ext cx="1325797" cy="2601755"/>
            </a:xfrm>
            <a:prstGeom prst="straightConnector1">
              <a:avLst/>
            </a:prstGeom>
            <a:ln w="19050">
              <a:solidFill>
                <a:srgbClr val="A347E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graph with lines and a blue line&#10;&#10;AI-generated content may be incorrect.">
            <a:extLst>
              <a:ext uri="{FF2B5EF4-FFF2-40B4-BE49-F238E27FC236}">
                <a16:creationId xmlns:a16="http://schemas.microsoft.com/office/drawing/2014/main" id="{8FD682DF-9EB4-8573-69FA-78FBB98A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7" y="4422643"/>
            <a:ext cx="3581400" cy="19008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584B05A-58E7-A2F7-F361-3ABCBE676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9880" y="2798497"/>
            <a:ext cx="3493670" cy="112186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40D44BB-EBA8-663E-262C-FD2AA593F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920" y="4422642"/>
            <a:ext cx="4800602" cy="1824229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0331C17-A750-CB7C-1659-C75DF5C3C68A}"/>
              </a:ext>
            </a:extLst>
          </p:cNvPr>
          <p:cNvCxnSpPr>
            <a:cxnSpLocks/>
          </p:cNvCxnSpPr>
          <p:nvPr/>
        </p:nvCxnSpPr>
        <p:spPr>
          <a:xfrm>
            <a:off x="8794492" y="5342024"/>
            <a:ext cx="1280577" cy="0"/>
          </a:xfrm>
          <a:prstGeom prst="straightConnector1">
            <a:avLst/>
          </a:prstGeom>
          <a:ln w="12700">
            <a:solidFill>
              <a:srgbClr val="A347E5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25DA95-05A2-0B66-03EB-881B2B163FD9}"/>
                  </a:ext>
                </a:extLst>
              </p:cNvPr>
              <p:cNvSpPr txBox="1"/>
              <p:nvPr/>
            </p:nvSpPr>
            <p:spPr>
              <a:xfrm>
                <a:off x="8995263" y="5424521"/>
                <a:ext cx="98693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2.5</m:t>
                      </m:r>
                      <m:r>
                        <a:rPr lang="it-IT" sz="1400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1400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sz="1400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sz="1400">
                  <a:solidFill>
                    <a:srgbClr val="A347E5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A25DA95-05A2-0B66-03EB-881B2B163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263" y="5424521"/>
                <a:ext cx="986937" cy="215444"/>
              </a:xfrm>
              <a:prstGeom prst="rect">
                <a:avLst/>
              </a:prstGeom>
              <a:blipFill>
                <a:blip r:embed="rId8"/>
                <a:stretch>
                  <a:fillRect l="-3704" r="-1235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2F2875F-605C-6551-8408-2698AD4F1A1E}"/>
              </a:ext>
            </a:extLst>
          </p:cNvPr>
          <p:cNvSpPr txBox="1"/>
          <p:nvPr/>
        </p:nvSpPr>
        <p:spPr>
          <a:xfrm>
            <a:off x="9265167" y="4399728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Q</a:t>
            </a:r>
            <a:r>
              <a:rPr lang="en-GB" sz="1600" baseline="-25000">
                <a:solidFill>
                  <a:srgbClr val="A347E5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313C50-C528-C3E0-D16E-B21703C3AC72}"/>
              </a:ext>
            </a:extLst>
          </p:cNvPr>
          <p:cNvSpPr txBox="1"/>
          <p:nvPr/>
        </p:nvSpPr>
        <p:spPr>
          <a:xfrm>
            <a:off x="963168" y="2369109"/>
            <a:ext cx="2442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Conductivity of the Strands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052E87-F45A-1821-AAB0-060FE5DB7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379" y="1990692"/>
            <a:ext cx="3707281" cy="183803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68057B-746A-D91E-9FC4-EF18A8FABA73}"/>
              </a:ext>
            </a:extLst>
          </p:cNvPr>
          <p:cNvCxnSpPr/>
          <p:nvPr/>
        </p:nvCxnSpPr>
        <p:spPr>
          <a:xfrm flipV="1">
            <a:off x="7089648" y="2023872"/>
            <a:ext cx="3724656" cy="1164336"/>
          </a:xfrm>
          <a:prstGeom prst="straightConnector1">
            <a:avLst/>
          </a:prstGeom>
          <a:ln w="12700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EEF78FC-8D90-D9B1-708D-C76DAE531820}"/>
              </a:ext>
            </a:extLst>
          </p:cNvPr>
          <p:cNvSpPr txBox="1"/>
          <p:nvPr/>
        </p:nvSpPr>
        <p:spPr>
          <a:xfrm rot="20531911">
            <a:off x="8300161" y="2315656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50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16BCA1-B9DD-5468-9F99-E6941BB3D669}"/>
              </a:ext>
            </a:extLst>
          </p:cNvPr>
          <p:cNvSpPr txBox="1"/>
          <p:nvPr/>
        </p:nvSpPr>
        <p:spPr>
          <a:xfrm>
            <a:off x="10890794" y="3047240"/>
            <a:ext cx="130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8281E3"/>
                </a:solidFill>
              </a:rPr>
              <a:t>Adiabatic cooling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1B21468-2798-81B5-817E-270A8C135408}"/>
              </a:ext>
            </a:extLst>
          </p:cNvPr>
          <p:cNvCxnSpPr/>
          <p:nvPr/>
        </p:nvCxnSpPr>
        <p:spPr>
          <a:xfrm flipV="1">
            <a:off x="6658958" y="3720107"/>
            <a:ext cx="319692" cy="9865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953D60-766B-1500-E64D-F56CA974368A}"/>
                  </a:ext>
                </a:extLst>
              </p:cNvPr>
              <p:cNvSpPr txBox="1"/>
              <p:nvPr/>
            </p:nvSpPr>
            <p:spPr>
              <a:xfrm>
                <a:off x="5367610" y="3739157"/>
                <a:ext cx="11850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≈4.4×</m:t>
                      </m:r>
                      <m:sSup>
                        <m:sSupPr>
                          <m:ctrlPr>
                            <a:rPr lang="it-IT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sz="14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140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1953D60-766B-1500-E64D-F56CA9743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610" y="3739157"/>
                <a:ext cx="1185068" cy="215444"/>
              </a:xfrm>
              <a:prstGeom prst="rect">
                <a:avLst/>
              </a:prstGeom>
              <a:blipFill>
                <a:blip r:embed="rId10"/>
                <a:stretch>
                  <a:fillRect l="-3093" r="-2577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33B5ADD-D6A3-19B3-0C7B-74C9B9E3E449}"/>
                  </a:ext>
                </a:extLst>
              </p:cNvPr>
              <p:cNvSpPr txBox="1"/>
              <p:nvPr/>
            </p:nvSpPr>
            <p:spPr>
              <a:xfrm>
                <a:off x="9397956" y="3954601"/>
                <a:ext cx="139935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h𝑠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≈7×</m:t>
                      </m:r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1200" b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33B5ADD-D6A3-19B3-0C7B-74C9B9E3E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956" y="3954601"/>
                <a:ext cx="1399357" cy="184666"/>
              </a:xfrm>
              <a:prstGeom prst="rect">
                <a:avLst/>
              </a:prstGeom>
              <a:blipFill>
                <a:blip r:embed="rId11"/>
                <a:stretch>
                  <a:fillRect l="-2183" r="-43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04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6883-8922-B31F-9E1D-72ECA3A6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D176-B557-3C66-BB79-88F7DF1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6039D-32FD-91A5-CC56-99A2B6E0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34DD-6F4D-8B16-CE77-367288E6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53B41F-F173-F763-A1DB-EE1802B4C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904" y="2464655"/>
            <a:ext cx="8706366" cy="35472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66B86F-F0EB-2003-B3C6-AA1AE880A494}"/>
              </a:ext>
            </a:extLst>
          </p:cNvPr>
          <p:cNvSpPr txBox="1"/>
          <p:nvPr/>
        </p:nvSpPr>
        <p:spPr>
          <a:xfrm>
            <a:off x="4502128" y="2059628"/>
            <a:ext cx="280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Parametric evaluation of Q</a:t>
            </a:r>
            <a:r>
              <a:rPr lang="en-GB" baseline="-25000">
                <a:solidFill>
                  <a:srgbClr val="A347E5"/>
                </a:solidFill>
              </a:rPr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A73FC0-0955-69D6-CF5A-2B697077BBE5}"/>
                  </a:ext>
                </a:extLst>
              </p:cNvPr>
              <p:cNvSpPr txBox="1"/>
              <p:nvPr/>
            </p:nvSpPr>
            <p:spPr>
              <a:xfrm>
                <a:off x="5660005" y="6037567"/>
                <a:ext cx="656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A73FC0-0955-69D6-CF5A-2B697077B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5" y="6037567"/>
                <a:ext cx="656975" cy="276999"/>
              </a:xfrm>
              <a:prstGeom prst="rect">
                <a:avLst/>
              </a:prstGeom>
              <a:blipFill>
                <a:blip r:embed="rId3"/>
                <a:stretch>
                  <a:fillRect l="-7407" r="-8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4424CC3-11BD-7E8C-CD68-30635BF087FF}"/>
              </a:ext>
            </a:extLst>
          </p:cNvPr>
          <p:cNvCxnSpPr>
            <a:cxnSpLocks/>
          </p:cNvCxnSpPr>
          <p:nvPr/>
        </p:nvCxnSpPr>
        <p:spPr>
          <a:xfrm flipH="1" flipV="1">
            <a:off x="5943150" y="5601612"/>
            <a:ext cx="45343" cy="393283"/>
          </a:xfrm>
          <a:prstGeom prst="straightConnector1">
            <a:avLst/>
          </a:prstGeom>
          <a:ln w="19050">
            <a:solidFill>
              <a:srgbClr val="8A14E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3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0FC6-3C8F-4F08-C9AD-C5A736F7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8897-A5A7-E97F-1730-A97A6DFB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7693-3DD5-DA46-107F-20EF1B8D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7B95-3FD4-BAF1-63B1-6C0DEB8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DD4AFB-1F46-745B-237E-972E94692AEA}"/>
              </a:ext>
            </a:extLst>
          </p:cNvPr>
          <p:cNvGrpSpPr/>
          <p:nvPr/>
        </p:nvGrpSpPr>
        <p:grpSpPr>
          <a:xfrm>
            <a:off x="6255299" y="1568058"/>
            <a:ext cx="5859408" cy="2875272"/>
            <a:chOff x="-177418" y="3159136"/>
            <a:chExt cx="5375180" cy="26376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573FEC-0A54-F2DA-E4CB-EF0BD864D76F}"/>
                </a:ext>
              </a:extLst>
            </p:cNvPr>
            <p:cNvGrpSpPr/>
            <p:nvPr/>
          </p:nvGrpSpPr>
          <p:grpSpPr>
            <a:xfrm>
              <a:off x="-177418" y="3159136"/>
              <a:ext cx="5375180" cy="2637651"/>
              <a:chOff x="203582" y="2660227"/>
              <a:chExt cx="5375180" cy="26376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430BBC3-55FB-AEC9-9164-B220FEB19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582" y="3105034"/>
                <a:ext cx="5375180" cy="2192844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3787B6E-B7AE-A552-7F03-94F199857E38}"/>
                  </a:ext>
                </a:extLst>
              </p:cNvPr>
              <p:cNvSpPr/>
              <p:nvPr/>
            </p:nvSpPr>
            <p:spPr>
              <a:xfrm>
                <a:off x="873918" y="2998781"/>
                <a:ext cx="4691867" cy="517525"/>
              </a:xfrm>
              <a:prstGeom prst="roundRect">
                <a:avLst/>
              </a:prstGeom>
              <a:noFill/>
              <a:ln w="19050">
                <a:solidFill>
                  <a:srgbClr val="A347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1A4923C-776B-04A4-EA39-B18C403F32DF}"/>
                  </a:ext>
                </a:extLst>
              </p:cNvPr>
              <p:cNvSpPr/>
              <p:nvPr/>
            </p:nvSpPr>
            <p:spPr>
              <a:xfrm>
                <a:off x="873918" y="4140574"/>
                <a:ext cx="4691867" cy="517525"/>
              </a:xfrm>
              <a:prstGeom prst="roundRect">
                <a:avLst/>
              </a:prstGeom>
              <a:noFill/>
              <a:ln w="19050">
                <a:solidFill>
                  <a:srgbClr val="A347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6A71C7-E7F7-5A3A-6790-29BCE6B529FE}"/>
                  </a:ext>
                </a:extLst>
              </p:cNvPr>
              <p:cNvSpPr txBox="1"/>
              <p:nvPr/>
            </p:nvSpPr>
            <p:spPr>
              <a:xfrm>
                <a:off x="3784983" y="2660227"/>
                <a:ext cx="143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Critical Current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0B11BF-1FD0-94C6-B8DE-9241361C6414}"/>
                  </a:ext>
                </a:extLst>
              </p:cNvPr>
              <p:cNvSpPr txBox="1"/>
              <p:nvPr/>
            </p:nvSpPr>
            <p:spPr>
              <a:xfrm>
                <a:off x="3835244" y="3802020"/>
                <a:ext cx="16635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Transport Current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522E06-E1D7-C951-3210-86F75667C200}"/>
                  </a:ext>
                </a:extLst>
              </p:cNvPr>
              <p:cNvSpPr txBox="1"/>
              <p:nvPr/>
            </p:nvSpPr>
            <p:spPr>
              <a:xfrm>
                <a:off x="1175490" y="3739557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Hot-Spot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056FC17-7979-4D06-7D35-FC3FB73F1265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2108760" y="3908833"/>
                <a:ext cx="517760" cy="0"/>
              </a:xfrm>
              <a:prstGeom prst="straightConnector1">
                <a:avLst/>
              </a:prstGeom>
              <a:ln w="12700">
                <a:solidFill>
                  <a:srgbClr val="2BC542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17A4D33-250B-736F-6E0A-9E2952F9E163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2108760" y="3908833"/>
                <a:ext cx="548716" cy="561805"/>
              </a:xfrm>
              <a:prstGeom prst="straightConnector1">
                <a:avLst/>
              </a:prstGeom>
              <a:ln w="12700">
                <a:solidFill>
                  <a:srgbClr val="2B4CEA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DA7A30-F20E-ED14-814C-9D07C47E3D69}"/>
                    </a:ext>
                  </a:extLst>
                </p:cNvPr>
                <p:cNvSpPr txBox="1"/>
                <p:nvPr/>
              </p:nvSpPr>
              <p:spPr>
                <a:xfrm>
                  <a:off x="917571" y="3703835"/>
                  <a:ext cx="453040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835 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DA7A30-F20E-ED14-814C-9D07C47E3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571" y="3703835"/>
                  <a:ext cx="453040" cy="197639"/>
                </a:xfrm>
                <a:prstGeom prst="rect">
                  <a:avLst/>
                </a:prstGeom>
                <a:blipFill>
                  <a:blip r:embed="rId3"/>
                  <a:stretch>
                    <a:fillRect l="-8642" r="-7407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F9618D-1F4D-170B-B639-69250B58636A}"/>
                    </a:ext>
                  </a:extLst>
                </p:cNvPr>
                <p:cNvSpPr txBox="1"/>
                <p:nvPr/>
              </p:nvSpPr>
              <p:spPr>
                <a:xfrm>
                  <a:off x="857886" y="4822983"/>
                  <a:ext cx="669209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317.46 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F9618D-1F4D-170B-B639-69250B586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86" y="4822983"/>
                  <a:ext cx="669209" cy="197639"/>
                </a:xfrm>
                <a:prstGeom prst="rect">
                  <a:avLst/>
                </a:prstGeom>
                <a:blipFill>
                  <a:blip r:embed="rId4"/>
                  <a:stretch>
                    <a:fillRect l="-5000" r="-4167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3BE50C-8470-B776-6084-66B439322D67}"/>
                    </a:ext>
                  </a:extLst>
                </p:cNvPr>
                <p:cNvSpPr txBox="1"/>
                <p:nvPr/>
              </p:nvSpPr>
              <p:spPr>
                <a:xfrm>
                  <a:off x="2578664" y="4759939"/>
                  <a:ext cx="453040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342 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3BE50C-8470-B776-6084-66B439322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8664" y="4759939"/>
                  <a:ext cx="453040" cy="197639"/>
                </a:xfrm>
                <a:prstGeom prst="rect">
                  <a:avLst/>
                </a:prstGeom>
                <a:blipFill>
                  <a:blip r:embed="rId5"/>
                  <a:stretch>
                    <a:fillRect l="-7407" r="-740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BDAD574-D6E9-F3FA-470F-2433A89C8B69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89007D-6725-3899-AE61-C1E3EFF645F9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=2.5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89007D-6725-3899-AE61-C1E3EFF64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3E4010-FA03-F11A-41BE-866355F432A3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03BA298-E6BC-FDB3-CC58-D1557AB01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43" y="2186807"/>
            <a:ext cx="3816551" cy="171454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8DBF3D7-347D-FA75-C72C-B4D96D12D1C9}"/>
              </a:ext>
            </a:extLst>
          </p:cNvPr>
          <p:cNvSpPr txBox="1"/>
          <p:nvPr/>
        </p:nvSpPr>
        <p:spPr>
          <a:xfrm>
            <a:off x="2246591" y="3775408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Temperature</a:t>
            </a:r>
            <a:endParaRPr lang="en-GB" baseline="-25000">
              <a:solidFill>
                <a:srgbClr val="A347E5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B42FB3-7712-931A-8009-B9D019D8A8E4}"/>
              </a:ext>
            </a:extLst>
          </p:cNvPr>
          <p:cNvGrpSpPr/>
          <p:nvPr/>
        </p:nvGrpSpPr>
        <p:grpSpPr>
          <a:xfrm>
            <a:off x="232465" y="4319551"/>
            <a:ext cx="4918529" cy="1983505"/>
            <a:chOff x="6372764" y="1973388"/>
            <a:chExt cx="4918529" cy="198350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2460EE-454D-5EC8-5537-0E64728C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2764" y="1973388"/>
              <a:ext cx="4862038" cy="1983505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62FD002-B760-3729-D08A-236BB8CEE397}"/>
                </a:ext>
              </a:extLst>
            </p:cNvPr>
            <p:cNvSpPr txBox="1"/>
            <p:nvPr/>
          </p:nvSpPr>
          <p:spPr>
            <a:xfrm>
              <a:off x="9570212" y="2304784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445DD7"/>
                  </a:solidFill>
                </a:rPr>
                <a:t>Hot-Spot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6A4FC1E-5F13-EC4E-719C-A3C7CD0D3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8600" y="2524009"/>
              <a:ext cx="240506" cy="36628"/>
            </a:xfrm>
            <a:prstGeom prst="straightConnector1">
              <a:avLst/>
            </a:prstGeom>
            <a:ln w="12700">
              <a:solidFill>
                <a:srgbClr val="445DD7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DD658B4-6777-2142-A3EE-235F2CD81A34}"/>
                </a:ext>
              </a:extLst>
            </p:cNvPr>
            <p:cNvSpPr txBox="1"/>
            <p:nvPr/>
          </p:nvSpPr>
          <p:spPr>
            <a:xfrm>
              <a:off x="9715669" y="3054548"/>
              <a:ext cx="1575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D10606"/>
                  </a:solidFill>
                </a:rPr>
                <a:t>Adjacent strands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F4B3CFD-0BEF-C9FC-8753-8B68BD6C4001}"/>
                </a:ext>
              </a:extLst>
            </p:cNvPr>
            <p:cNvCxnSpPr/>
            <p:nvPr/>
          </p:nvCxnSpPr>
          <p:spPr>
            <a:xfrm flipH="1">
              <a:off x="9463850" y="3285714"/>
              <a:ext cx="264318" cy="2357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7ACA6DD-90A5-6944-3016-A2B59B08DE5D}"/>
              </a:ext>
            </a:extLst>
          </p:cNvPr>
          <p:cNvSpPr txBox="1"/>
          <p:nvPr/>
        </p:nvSpPr>
        <p:spPr>
          <a:xfrm>
            <a:off x="7041008" y="5099827"/>
            <a:ext cx="4819653" cy="830997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/>
              <a:t>The cable recover after the transition</a:t>
            </a:r>
          </a:p>
          <a:p>
            <a:r>
              <a:rPr lang="en-GB" sz="2400" b="1">
                <a:solidFill>
                  <a:srgbClr val="A347E5"/>
                </a:solidFill>
              </a:rPr>
              <a:t>No thermal runaway</a:t>
            </a:r>
          </a:p>
        </p:txBody>
      </p:sp>
    </p:spTree>
    <p:extLst>
      <p:ext uri="{BB962C8B-B14F-4D97-AF65-F5344CB8AC3E}">
        <p14:creationId xmlns:p14="http://schemas.microsoft.com/office/powerpoint/2010/main" val="1482915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4619-3229-FC11-6A45-C5598E754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B0921-B13A-128F-6324-928DF5A1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CCF2A-4470-BC96-4F7B-DD509147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D505-5D53-FE3B-8856-4E0545C6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17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C70B1E-F3A9-C690-C2CE-54B85DDC4007}"/>
              </a:ext>
            </a:extLst>
          </p:cNvPr>
          <p:cNvGrpSpPr/>
          <p:nvPr/>
        </p:nvGrpSpPr>
        <p:grpSpPr>
          <a:xfrm>
            <a:off x="4376928" y="2178447"/>
            <a:ext cx="7654219" cy="3533173"/>
            <a:chOff x="4376928" y="2178447"/>
            <a:chExt cx="7654219" cy="35331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7AD9FD-FF7E-4EA5-08CF-F4BC2738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6928" y="2589025"/>
              <a:ext cx="7654219" cy="3122595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07FC58-41DD-415B-1281-D9A456555458}"/>
                </a:ext>
              </a:extLst>
            </p:cNvPr>
            <p:cNvCxnSpPr/>
            <p:nvPr/>
          </p:nvCxnSpPr>
          <p:spPr>
            <a:xfrm>
              <a:off x="9148484" y="2671517"/>
              <a:ext cx="0" cy="2570067"/>
            </a:xfrm>
            <a:prstGeom prst="straightConnector1">
              <a:avLst/>
            </a:prstGeom>
            <a:ln w="1270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460490-6024-6A9F-DF20-6D3F295B0E7A}"/>
                </a:ext>
              </a:extLst>
            </p:cNvPr>
            <p:cNvGrpSpPr/>
            <p:nvPr/>
          </p:nvGrpSpPr>
          <p:grpSpPr>
            <a:xfrm>
              <a:off x="9241716" y="3500135"/>
              <a:ext cx="1600199" cy="613611"/>
              <a:chOff x="9024291" y="1502805"/>
              <a:chExt cx="1600199" cy="613611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56B1A77-9677-5E4F-463B-05701247B978}"/>
                  </a:ext>
                </a:extLst>
              </p:cNvPr>
              <p:cNvSpPr/>
              <p:nvPr/>
            </p:nvSpPr>
            <p:spPr>
              <a:xfrm>
                <a:off x="9024291" y="1502805"/>
                <a:ext cx="1600199" cy="613611"/>
              </a:xfrm>
              <a:prstGeom prst="ellipse">
                <a:avLst/>
              </a:prstGeom>
              <a:solidFill>
                <a:srgbClr val="A347E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42BED4-31B8-940B-CAB6-67D46FBB0E79}"/>
                      </a:ext>
                    </a:extLst>
                  </p:cNvPr>
                  <p:cNvSpPr txBox="1"/>
                  <p:nvPr/>
                </p:nvSpPr>
                <p:spPr>
                  <a:xfrm>
                    <a:off x="9191108" y="1692805"/>
                    <a:ext cx="1266566" cy="276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≈0.5 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𝑛𝑉</m:t>
                          </m:r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42BED4-31B8-940B-CAB6-67D46FBB0E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1108" y="1692805"/>
                    <a:ext cx="1266566" cy="2769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327" r="-3846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058B30-163F-2AB8-95C9-CE9A2937E4AE}"/>
                </a:ext>
              </a:extLst>
            </p:cNvPr>
            <p:cNvSpPr txBox="1"/>
            <p:nvPr/>
          </p:nvSpPr>
          <p:spPr>
            <a:xfrm>
              <a:off x="7717823" y="2178447"/>
              <a:ext cx="1785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A347E5"/>
                  </a:solidFill>
                </a:rPr>
                <a:t>Voltage Variation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1144C01-445D-3FFD-02FA-B543E05F4038}"/>
              </a:ext>
            </a:extLst>
          </p:cNvPr>
          <p:cNvSpPr txBox="1"/>
          <p:nvPr/>
        </p:nvSpPr>
        <p:spPr>
          <a:xfrm>
            <a:off x="160853" y="3654789"/>
            <a:ext cx="4122844" cy="2277547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 Voltage</a:t>
            </a:r>
          </a:p>
          <a:p>
            <a:endParaRPr lang="en-GB" sz="2400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Value too </a:t>
            </a:r>
            <a:r>
              <a:rPr lang="en-GB" sz="2000">
                <a:solidFill>
                  <a:srgbClr val="A347E5"/>
                </a:solidFill>
              </a:rPr>
              <a:t>low for common voltage taps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A347E5"/>
                </a:solidFill>
              </a:rPr>
              <a:t>Protection</a:t>
            </a:r>
            <a:r>
              <a:rPr lang="en-GB" sz="2000"/>
              <a:t> system should rely </a:t>
            </a:r>
            <a:r>
              <a:rPr lang="en-GB" sz="2000">
                <a:solidFill>
                  <a:srgbClr val="A347E5"/>
                </a:solidFill>
              </a:rPr>
              <a:t>mainly on temperature</a:t>
            </a:r>
            <a:r>
              <a:rPr lang="en-GB" sz="2000"/>
              <a:t> sensors (i.e. fibreglass)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34FEC-A730-4044-4084-979502C1B4F5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DE07B76-626A-6A92-B8F2-9A28568E5BC9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=2.5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DE07B76-626A-6A92-B8F2-9A28568E5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789CC3-C29F-660A-E60F-91D41B4457A2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9396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9DAD4-719B-B1F6-7154-B18E0FCE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FF62-88C7-0213-AD98-383633FD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5AA31-A8CA-9369-CA9C-342CC0ED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48D06-B28A-2CA9-4513-9C773810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117FC-3269-E1FE-63D8-21686343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601" y="1796299"/>
            <a:ext cx="4794248" cy="195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8DB13-F16E-92BB-E63E-3BFCA5DB3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600" y="4259980"/>
            <a:ext cx="4794250" cy="195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3BC41-3D1F-45B4-3F1C-70C821BC1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496" y="3907177"/>
            <a:ext cx="5659054" cy="2308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523AD3-89E2-D157-0EE2-CAEF79CC9828}"/>
              </a:ext>
            </a:extLst>
          </p:cNvPr>
          <p:cNvSpPr txBox="1"/>
          <p:nvPr/>
        </p:nvSpPr>
        <p:spPr>
          <a:xfrm>
            <a:off x="8941752" y="1387139"/>
            <a:ext cx="161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Current Variation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57BD-55A7-FFA6-94A8-E663F14E7D3F}"/>
              </a:ext>
            </a:extLst>
          </p:cNvPr>
          <p:cNvSpPr txBox="1"/>
          <p:nvPr/>
        </p:nvSpPr>
        <p:spPr>
          <a:xfrm>
            <a:off x="2774026" y="3528091"/>
            <a:ext cx="125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65821-745D-6F79-51C3-1324294AB71D}"/>
              </a:ext>
            </a:extLst>
          </p:cNvPr>
          <p:cNvSpPr txBox="1"/>
          <p:nvPr/>
        </p:nvSpPr>
        <p:spPr>
          <a:xfrm>
            <a:off x="8932352" y="3897665"/>
            <a:ext cx="16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Voltage Variation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BC0E09-BC0F-55D0-64DA-25C9B8EF6230}"/>
              </a:ext>
            </a:extLst>
          </p:cNvPr>
          <p:cNvCxnSpPr>
            <a:cxnSpLocks/>
          </p:cNvCxnSpPr>
          <p:nvPr/>
        </p:nvCxnSpPr>
        <p:spPr>
          <a:xfrm>
            <a:off x="8375063" y="3082925"/>
            <a:ext cx="0" cy="2677795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2887F1-166B-CC44-3672-2D6A8C62904D}"/>
              </a:ext>
            </a:extLst>
          </p:cNvPr>
          <p:cNvCxnSpPr>
            <a:cxnSpLocks/>
          </p:cNvCxnSpPr>
          <p:nvPr/>
        </p:nvCxnSpPr>
        <p:spPr>
          <a:xfrm>
            <a:off x="10470896" y="1899273"/>
            <a:ext cx="0" cy="2360707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E157CB-56E6-790D-0BD8-FAEC9E032892}"/>
              </a:ext>
            </a:extLst>
          </p:cNvPr>
          <p:cNvCxnSpPr/>
          <p:nvPr/>
        </p:nvCxnSpPr>
        <p:spPr>
          <a:xfrm>
            <a:off x="8906256" y="3011170"/>
            <a:ext cx="0" cy="2749550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FCE617-D188-C796-E81D-640185F6247A}"/>
              </a:ext>
            </a:extLst>
          </p:cNvPr>
          <p:cNvGrpSpPr/>
          <p:nvPr/>
        </p:nvGrpSpPr>
        <p:grpSpPr>
          <a:xfrm>
            <a:off x="7223443" y="2836939"/>
            <a:ext cx="933269" cy="1253765"/>
            <a:chOff x="8097471" y="745054"/>
            <a:chExt cx="1160424" cy="15589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A75FCD-B39A-27FE-719E-60EDC18FE30B}"/>
                </a:ext>
              </a:extLst>
            </p:cNvPr>
            <p:cNvSpPr txBox="1"/>
            <p:nvPr/>
          </p:nvSpPr>
          <p:spPr>
            <a:xfrm>
              <a:off x="8097471" y="1883023"/>
              <a:ext cx="1160424" cy="420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A347E5"/>
                  </a:solidFill>
                </a:rPr>
                <a:t>Hot-Spot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ABA9125-5472-D10B-40D8-33A7C39B4593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8677684" y="745054"/>
              <a:ext cx="355018" cy="1137969"/>
            </a:xfrm>
            <a:prstGeom prst="straightConnector1">
              <a:avLst/>
            </a:prstGeom>
            <a:ln w="12700">
              <a:solidFill>
                <a:srgbClr val="2BC54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BEE3D9D-7982-EA72-6551-C1C65B98396A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8677684" y="1325835"/>
              <a:ext cx="474949" cy="557188"/>
            </a:xfrm>
            <a:prstGeom prst="straightConnector1">
              <a:avLst/>
            </a:prstGeom>
            <a:ln w="12700">
              <a:solidFill>
                <a:srgbClr val="2B4CE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7282500-1792-F30B-E6E8-DF7A4FA8B07C}"/>
              </a:ext>
            </a:extLst>
          </p:cNvPr>
          <p:cNvSpPr txBox="1"/>
          <p:nvPr/>
        </p:nvSpPr>
        <p:spPr>
          <a:xfrm>
            <a:off x="8583206" y="1946474"/>
            <a:ext cx="1228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Copper Core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7C97E8-9494-59BB-9EC2-F1D70173D788}"/>
              </a:ext>
            </a:extLst>
          </p:cNvPr>
          <p:cNvCxnSpPr>
            <a:cxnSpLocks/>
          </p:cNvCxnSpPr>
          <p:nvPr/>
        </p:nvCxnSpPr>
        <p:spPr>
          <a:xfrm>
            <a:off x="9811940" y="2115717"/>
            <a:ext cx="340519" cy="115580"/>
          </a:xfrm>
          <a:prstGeom prst="straightConnector1">
            <a:avLst/>
          </a:prstGeom>
          <a:ln w="12700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AAB647-1FE1-6A20-9611-3050A37709B1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8AE5E-C103-2750-3475-C0748D84F598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=3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8AE5E-C103-2750-3475-C0748D84F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BCF63A-8411-D0DA-D3C2-3D269CED36CB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58474D8-B6C8-FCA7-88CB-8A4A1E468E5F}"/>
              </a:ext>
            </a:extLst>
          </p:cNvPr>
          <p:cNvSpPr txBox="1"/>
          <p:nvPr/>
        </p:nvSpPr>
        <p:spPr>
          <a:xfrm>
            <a:off x="2890949" y="2410626"/>
            <a:ext cx="3666901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The cable recover after the transition</a:t>
            </a:r>
          </a:p>
          <a:p>
            <a:r>
              <a:rPr lang="en-GB"/>
              <a:t>No thermal runaway</a:t>
            </a:r>
          </a:p>
        </p:txBody>
      </p:sp>
    </p:spTree>
    <p:extLst>
      <p:ext uri="{BB962C8B-B14F-4D97-AF65-F5344CB8AC3E}">
        <p14:creationId xmlns:p14="http://schemas.microsoft.com/office/powerpoint/2010/main" val="25059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074FB-46EB-597C-8D04-1D37966FC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F003-4AB9-95FC-157D-B6BF4AD19D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Power Consumption and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B5C3C-B648-F948-6B69-D04F713C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906B8-D70F-2237-330C-12959A9A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19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9FEC7-24C8-EEB5-7B58-0E013E30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B364-1495-4CB5-F6D0-40050A7A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5F2F5-9589-ED2D-5B75-64E5EEF40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9439"/>
            <a:ext cx="6987540" cy="3680344"/>
          </a:xfrm>
        </p:spPr>
        <p:txBody>
          <a:bodyPr>
            <a:normAutofit/>
          </a:bodyPr>
          <a:lstStyle/>
          <a:p>
            <a:r>
              <a:rPr lang="en-GB"/>
              <a:t>The IRIS Project</a:t>
            </a:r>
          </a:p>
          <a:p>
            <a:r>
              <a:rPr lang="en-GB"/>
              <a:t>The Green Superconducting Line (GSL)</a:t>
            </a:r>
          </a:p>
          <a:p>
            <a:r>
              <a:rPr lang="en-GB"/>
              <a:t>Physical Behaviour</a:t>
            </a:r>
          </a:p>
          <a:p>
            <a:r>
              <a:rPr lang="en-GB"/>
              <a:t>Power Consumption and Use Cases</a:t>
            </a:r>
          </a:p>
          <a:p>
            <a:r>
              <a:rPr lang="en-GB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4601-4097-3FE6-213A-25B82ECC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5BB3D-3259-0AC2-FC15-525F0D59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15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D363-0AA2-4631-445D-D456AFC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GSL Electric Consumption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27D10-1BF8-9F8F-EED6-998CCD26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9238-C12E-11A3-FC4D-6C507DBC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20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D98A3D-C069-7D90-1DDC-007689C9EA5A}"/>
              </a:ext>
            </a:extLst>
          </p:cNvPr>
          <p:cNvGrpSpPr/>
          <p:nvPr/>
        </p:nvGrpSpPr>
        <p:grpSpPr>
          <a:xfrm>
            <a:off x="287203" y="2316116"/>
            <a:ext cx="4455628" cy="2457227"/>
            <a:chOff x="843848" y="752475"/>
            <a:chExt cx="5247769" cy="2894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1C0C47-C749-0AC7-E11E-CD89B2E9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48" y="752475"/>
              <a:ext cx="909431" cy="8843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100B5-818D-6D87-E867-BC1A7970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6838" y="752475"/>
              <a:ext cx="909431" cy="8843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4DE268-08FC-DF3B-82E1-C78C4F09F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9103" y="2333622"/>
              <a:ext cx="1628683" cy="2"/>
            </a:xfrm>
            <a:prstGeom prst="line">
              <a:avLst/>
            </a:prstGeom>
            <a:ln w="539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BA3C64-2D68-6C9A-C704-8755CF00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372" y="2762250"/>
              <a:ext cx="909431" cy="8843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E4C37-0D8A-0B2E-3F1C-7C3860EB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2186" y="2762250"/>
              <a:ext cx="909431" cy="88430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A9492D-BAE7-8F10-7B74-5397A0223ED7}"/>
                </a:ext>
              </a:extLst>
            </p:cNvPr>
            <p:cNvCxnSpPr>
              <a:cxnSpLocks/>
            </p:cNvCxnSpPr>
            <p:nvPr/>
          </p:nvCxnSpPr>
          <p:spPr>
            <a:xfrm>
              <a:off x="2633087" y="2495550"/>
              <a:ext cx="1641878" cy="0"/>
            </a:xfrm>
            <a:prstGeom prst="line">
              <a:avLst/>
            </a:prstGeom>
            <a:ln w="539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0F51A77F-3BF0-036A-DF48-F573E34D9CF0}"/>
                </a:ext>
              </a:extLst>
            </p:cNvPr>
            <p:cNvCxnSpPr>
              <a:cxnSpLocks/>
            </p:cNvCxnSpPr>
            <p:nvPr/>
          </p:nvCxnSpPr>
          <p:spPr>
            <a:xfrm>
              <a:off x="1724703" y="1419225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E1A0B900-F091-47E7-E5ED-9E8A7074E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1101" y="1419224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E4E7C933-8848-6E7C-B978-5A8F3B164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2802" y="2495550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A45AFCB4-C6D7-1059-2F2C-D10F428AD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8573" y="2497320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491672-3FAD-EF51-3316-C92E18C0A92A}"/>
              </a:ext>
            </a:extLst>
          </p:cNvPr>
          <p:cNvSpPr/>
          <p:nvPr/>
        </p:nvSpPr>
        <p:spPr>
          <a:xfrm>
            <a:off x="3966458" y="2267712"/>
            <a:ext cx="776373" cy="914400"/>
          </a:xfrm>
          <a:prstGeom prst="roundRect">
            <a:avLst/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01C14F-90F8-CDBE-E09B-A79548684F32}"/>
                  </a:ext>
                </a:extLst>
              </p:cNvPr>
              <p:cNvSpPr txBox="1"/>
              <p:nvPr/>
            </p:nvSpPr>
            <p:spPr>
              <a:xfrm>
                <a:off x="5570178" y="2079767"/>
                <a:ext cx="5105437" cy="1290290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Current Lead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 hot stage LN</a:t>
                </a:r>
                <a:r>
                  <a:rPr lang="en-GB" sz="1400" baseline="-25000"/>
                  <a:t>2</a:t>
                </a:r>
                <a:r>
                  <a:rPr lang="en-GB" sz="1400"/>
                  <a:t>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ch</a:t>
                </a:r>
                <a:r>
                  <a:rPr lang="en-GB" sz="1400"/>
                  <a:t> = 400 W (single module, I</a:t>
                </a:r>
                <a:r>
                  <a:rPr lang="en-GB" sz="1400" baseline="-25000"/>
                  <a:t>max</a:t>
                </a:r>
                <a:r>
                  <a:rPr lang="en-GB" sz="1400"/>
                  <a:t> = 15 kA)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 cold stage He gas: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cc</a:t>
                </a:r>
                <a:r>
                  <a:rPr lang="en-GB" sz="1400"/>
                  <a:t> = 75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Total electric: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cel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=3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𝐿𝑁</m:t>
                        </m:r>
                        <m:r>
                          <a:rPr lang="it-IT" sz="14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≈29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𝑘𝑊</m:t>
                    </m:r>
                  </m:oMath>
                </a14:m>
                <a:endParaRPr lang="en-GB" sz="140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𝑘𝐴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𝐿𝑁</m:t>
                        </m:r>
                        <m:r>
                          <a:rPr lang="it-IT" sz="14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=20,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GB" sz="140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01C14F-90F8-CDBE-E09B-A79548684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178" y="2079767"/>
                <a:ext cx="5105437" cy="1290290"/>
              </a:xfrm>
              <a:prstGeom prst="rect">
                <a:avLst/>
              </a:prstGeom>
              <a:blipFill>
                <a:blip r:embed="rId3"/>
                <a:stretch>
                  <a:fillRect l="-238" t="-465" b="-1395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8D0B71-E0AB-01A2-7722-F19ADECF118E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742831" y="2724912"/>
            <a:ext cx="827347" cy="0"/>
          </a:xfrm>
          <a:prstGeom prst="straightConnector1">
            <a:avLst/>
          </a:prstGeom>
          <a:ln w="2222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742D94-27BC-CF68-0974-64197CF7F454}"/>
              </a:ext>
            </a:extLst>
          </p:cNvPr>
          <p:cNvSpPr/>
          <p:nvPr/>
        </p:nvSpPr>
        <p:spPr>
          <a:xfrm>
            <a:off x="1033481" y="2688336"/>
            <a:ext cx="2948501" cy="2066107"/>
          </a:xfrm>
          <a:prstGeom prst="roundRect">
            <a:avLst>
              <a:gd name="adj" fmla="val 11212"/>
            </a:avLst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397E1B-7343-196D-691A-B070ABF0AA47}"/>
                  </a:ext>
                </a:extLst>
              </p:cNvPr>
              <p:cNvSpPr txBox="1"/>
              <p:nvPr/>
            </p:nvSpPr>
            <p:spPr>
              <a:xfrm>
                <a:off x="1026498" y="5159871"/>
                <a:ext cx="3112199" cy="748282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Cryostat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crc</a:t>
                </a:r>
                <a:r>
                  <a:rPr lang="en-GB" sz="1400" baseline="-25000"/>
                  <a:t> </a:t>
                </a:r>
                <a:r>
                  <a:rPr lang="en-GB" sz="1400"/>
                  <a:t>= 1.5 W/m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Total electric: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crel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𝑐𝑟𝑐</m:t>
                        </m:r>
                      </m:sub>
                    </m:sSub>
                  </m:oMath>
                </a14:m>
                <a:r>
                  <a:rPr lang="en-GB" sz="1400"/>
                  <a:t> 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397E1B-7343-196D-691A-B070ABF0A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98" y="5159871"/>
                <a:ext cx="3112199" cy="748282"/>
              </a:xfrm>
              <a:prstGeom prst="rect">
                <a:avLst/>
              </a:prstGeom>
              <a:blipFill>
                <a:blip r:embed="rId4"/>
                <a:stretch>
                  <a:fillRect l="-389" b="-5556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2CAAB4-6DF0-5DFE-DCBF-ACB85331CE01}"/>
              </a:ext>
            </a:extLst>
          </p:cNvPr>
          <p:cNvCxnSpPr>
            <a:cxnSpLocks/>
          </p:cNvCxnSpPr>
          <p:nvPr/>
        </p:nvCxnSpPr>
        <p:spPr>
          <a:xfrm>
            <a:off x="1033481" y="3435096"/>
            <a:ext cx="2948501" cy="0"/>
          </a:xfrm>
          <a:prstGeom prst="straightConnector1">
            <a:avLst/>
          </a:prstGeom>
          <a:ln w="15875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353EEF-21F8-2989-4CCC-589D47E47E9C}"/>
              </a:ext>
            </a:extLst>
          </p:cNvPr>
          <p:cNvSpPr txBox="1"/>
          <p:nvPr/>
        </p:nvSpPr>
        <p:spPr>
          <a:xfrm>
            <a:off x="2416521" y="304686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39204C-F857-1801-AA7D-F77D2FEF1E18}"/>
              </a:ext>
            </a:extLst>
          </p:cNvPr>
          <p:cNvCxnSpPr>
            <a:stCxn id="28" idx="2"/>
          </p:cNvCxnSpPr>
          <p:nvPr/>
        </p:nvCxnSpPr>
        <p:spPr>
          <a:xfrm flipH="1">
            <a:off x="2502886" y="4754443"/>
            <a:ext cx="4846" cy="405428"/>
          </a:xfrm>
          <a:prstGeom prst="straightConnector1">
            <a:avLst/>
          </a:prstGeom>
          <a:ln w="2222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467C70-754A-73B8-8D1E-DECCA656E194}"/>
                  </a:ext>
                </a:extLst>
              </p:cNvPr>
              <p:cNvSpPr txBox="1"/>
              <p:nvPr/>
            </p:nvSpPr>
            <p:spPr>
              <a:xfrm>
                <a:off x="5570178" y="3540994"/>
                <a:ext cx="2019912" cy="523220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Line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𝑐𝑟𝑒𝑙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𝑐𝑒𝑙</m:t>
                        </m:r>
                      </m:sub>
                    </m:sSub>
                  </m:oMath>
                </a14:m>
                <a:r>
                  <a:rPr lang="en-GB" sz="1400"/>
                  <a:t> 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467C70-754A-73B8-8D1E-DECCA656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178" y="3540994"/>
                <a:ext cx="2019912" cy="523220"/>
              </a:xfrm>
              <a:prstGeom prst="rect">
                <a:avLst/>
              </a:prstGeom>
              <a:blipFill>
                <a:blip r:embed="rId5"/>
                <a:stretch>
                  <a:fillRect l="-599" t="-1124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4C5EE900-1C06-57C4-AEA8-665A2DB9A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678012"/>
                  </p:ext>
                </p:extLst>
              </p:nvPr>
            </p:nvGraphicFramePr>
            <p:xfrm>
              <a:off x="5042103" y="4247906"/>
              <a:ext cx="6985056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695">
                      <a:extLst>
                        <a:ext uri="{9D8B030D-6E8A-4147-A177-3AD203B41FA5}">
                          <a16:colId xmlns:a16="http://schemas.microsoft.com/office/drawing/2014/main" val="2738465533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4064260794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1656607649"/>
                        </a:ext>
                      </a:extLst>
                    </a:gridCol>
                    <a:gridCol w="1016620">
                      <a:extLst>
                        <a:ext uri="{9D8B030D-6E8A-4147-A177-3AD203B41FA5}">
                          <a16:colId xmlns:a16="http://schemas.microsoft.com/office/drawing/2014/main" val="3552738856"/>
                        </a:ext>
                      </a:extLst>
                    </a:gridCol>
                    <a:gridCol w="716770">
                      <a:extLst>
                        <a:ext uri="{9D8B030D-6E8A-4147-A177-3AD203B41FA5}">
                          <a16:colId xmlns:a16="http://schemas.microsoft.com/office/drawing/2014/main" val="2309733067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922540761"/>
                        </a:ext>
                      </a:extLst>
                    </a:gridCol>
                    <a:gridCol w="749188">
                      <a:extLst>
                        <a:ext uri="{9D8B030D-6E8A-4147-A177-3AD203B41FA5}">
                          <a16:colId xmlns:a16="http://schemas.microsoft.com/office/drawing/2014/main" val="955096777"/>
                        </a:ext>
                      </a:extLst>
                    </a:gridCol>
                    <a:gridCol w="1035698">
                      <a:extLst>
                        <a:ext uri="{9D8B030D-6E8A-4147-A177-3AD203B41FA5}">
                          <a16:colId xmlns:a16="http://schemas.microsoft.com/office/drawing/2014/main" val="1260087342"/>
                        </a:ext>
                      </a:extLst>
                    </a:gridCol>
                  </a:tblGrid>
                  <a:tr h="0"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L (m)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Power (MW)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Current (kA)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Cryostat</a:t>
                          </a:r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Power Consumption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</m:sSub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551688"/>
                      </a:ext>
                    </a:extLst>
                  </a:tr>
                  <a:tr h="22860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kW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W/MW/km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5135045"/>
                      </a:ext>
                    </a:extLst>
                  </a:tr>
                  <a:tr h="230412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1190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689439"/>
                      </a:ext>
                    </a:extLst>
                  </a:tr>
                  <a:tr h="230412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7075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4C5EE900-1C06-57C4-AEA8-665A2DB9A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678012"/>
                  </p:ext>
                </p:extLst>
              </p:nvPr>
            </p:nvGraphicFramePr>
            <p:xfrm>
              <a:off x="5042103" y="4247906"/>
              <a:ext cx="6985056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695">
                      <a:extLst>
                        <a:ext uri="{9D8B030D-6E8A-4147-A177-3AD203B41FA5}">
                          <a16:colId xmlns:a16="http://schemas.microsoft.com/office/drawing/2014/main" val="2738465533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4064260794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1656607649"/>
                        </a:ext>
                      </a:extLst>
                    </a:gridCol>
                    <a:gridCol w="1016620">
                      <a:extLst>
                        <a:ext uri="{9D8B030D-6E8A-4147-A177-3AD203B41FA5}">
                          <a16:colId xmlns:a16="http://schemas.microsoft.com/office/drawing/2014/main" val="3552738856"/>
                        </a:ext>
                      </a:extLst>
                    </a:gridCol>
                    <a:gridCol w="716770">
                      <a:extLst>
                        <a:ext uri="{9D8B030D-6E8A-4147-A177-3AD203B41FA5}">
                          <a16:colId xmlns:a16="http://schemas.microsoft.com/office/drawing/2014/main" val="2309733067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922540761"/>
                        </a:ext>
                      </a:extLst>
                    </a:gridCol>
                    <a:gridCol w="749188">
                      <a:extLst>
                        <a:ext uri="{9D8B030D-6E8A-4147-A177-3AD203B41FA5}">
                          <a16:colId xmlns:a16="http://schemas.microsoft.com/office/drawing/2014/main" val="955096777"/>
                        </a:ext>
                      </a:extLst>
                    </a:gridCol>
                    <a:gridCol w="1035698">
                      <a:extLst>
                        <a:ext uri="{9D8B030D-6E8A-4147-A177-3AD203B41FA5}">
                          <a16:colId xmlns:a16="http://schemas.microsoft.com/office/drawing/2014/main" val="1260087342"/>
                        </a:ext>
                      </a:extLst>
                    </a:gridCol>
                  </a:tblGrid>
                  <a:tr h="335280"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L (m)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Power (MW)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Current (kA)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Cryostat</a:t>
                          </a:r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414" t="-3636" r="-904" b="-31636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55168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kW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W/MW/km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513504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1190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6894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707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85C4A35-EC46-52F0-0CC8-98BA98DB1960}"/>
              </a:ext>
            </a:extLst>
          </p:cNvPr>
          <p:cNvSpPr txBox="1"/>
          <p:nvPr/>
        </p:nvSpPr>
        <p:spPr>
          <a:xfrm>
            <a:off x="5640519" y="5637508"/>
            <a:ext cx="6039291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For </a:t>
            </a:r>
            <a:r>
              <a:rPr lang="en-GB">
                <a:solidFill>
                  <a:srgbClr val="A347E5"/>
                </a:solidFill>
              </a:rPr>
              <a:t>longer lines </a:t>
            </a:r>
            <a:r>
              <a:rPr lang="en-GB"/>
              <a:t>the power consumption due to the </a:t>
            </a:r>
            <a:r>
              <a:rPr lang="en-GB">
                <a:solidFill>
                  <a:srgbClr val="A347E5"/>
                </a:solidFill>
              </a:rPr>
              <a:t>cryostat</a:t>
            </a:r>
            <a:r>
              <a:rPr lang="en-GB"/>
              <a:t> becomes the relevant component</a:t>
            </a:r>
          </a:p>
        </p:txBody>
      </p:sp>
    </p:spTree>
    <p:extLst>
      <p:ext uri="{BB962C8B-B14F-4D97-AF65-F5344CB8AC3E}">
        <p14:creationId xmlns:p14="http://schemas.microsoft.com/office/powerpoint/2010/main" val="1234811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7AC1A-F9F7-9EAE-C5D7-929EBEEB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6B30-3E89-EB38-FF11-8361ACFE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/>
              <a:t>HVDC </a:t>
            </a:r>
            <a:r>
              <a:rPr lang="en-GB" sz="2200"/>
              <a:t>Comparative Analysis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3DC0-026F-C345-EFF6-9D083E98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88F41-FC41-55BF-1141-8F3BC448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/>
          </a:p>
        </p:txBody>
      </p:sp>
      <p:pic>
        <p:nvPicPr>
          <p:cNvPr id="4" name="Picture 3" descr="A map of the mediterranean sea&#10;&#10;AI-generated content may be incorrect.">
            <a:extLst>
              <a:ext uri="{FF2B5EF4-FFF2-40B4-BE49-F238E27FC236}">
                <a16:creationId xmlns:a16="http://schemas.microsoft.com/office/drawing/2014/main" id="{C5125C92-8856-19C3-B526-ECA99F13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" y="2279514"/>
            <a:ext cx="3313347" cy="3242850"/>
          </a:xfrm>
          <a:prstGeom prst="rect">
            <a:avLst/>
          </a:prstGeom>
        </p:spPr>
      </p:pic>
      <p:pic>
        <p:nvPicPr>
          <p:cNvPr id="8" name="Picture 7" descr="A map of germany with a green line&#10;&#10;AI-generated content may be incorrect.">
            <a:extLst>
              <a:ext uri="{FF2B5EF4-FFF2-40B4-BE49-F238E27FC236}">
                <a16:creationId xmlns:a16="http://schemas.microsoft.com/office/drawing/2014/main" id="{AECF73E2-9211-70A5-D400-24EB47AB2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72" y="2142367"/>
            <a:ext cx="3428528" cy="4027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5CF39C-B43D-CD8D-D98A-CEE52807C8DC}"/>
              </a:ext>
            </a:extLst>
          </p:cNvPr>
          <p:cNvSpPr txBox="1"/>
          <p:nvPr/>
        </p:nvSpPr>
        <p:spPr>
          <a:xfrm>
            <a:off x="8647924" y="2290098"/>
            <a:ext cx="1280160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err="1"/>
              <a:t>SuedLink</a:t>
            </a:r>
            <a:endParaRPr lang="en-GB"/>
          </a:p>
          <a:p>
            <a:r>
              <a:rPr lang="en-GB" sz="1000"/>
              <a:t>Length: 540 km</a:t>
            </a:r>
          </a:p>
          <a:p>
            <a:r>
              <a:rPr lang="en-GB" sz="1000"/>
              <a:t>Power: 2000 MW</a:t>
            </a:r>
          </a:p>
          <a:p>
            <a:r>
              <a:rPr lang="en-GB" sz="1000"/>
              <a:t>Voltage: ±525 kV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EEF3BD-7EDF-2DDA-B76B-8067B5EEF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23157"/>
              </p:ext>
            </p:extLst>
          </p:nvPr>
        </p:nvGraphicFramePr>
        <p:xfrm>
          <a:off x="3428529" y="2528086"/>
          <a:ext cx="5108979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989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927804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757203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665506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659304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688173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400"/>
                        <a:t>Case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40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400"/>
                        <a:t>Voltage (kV)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SA.PE.I.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 err="1"/>
                        <a:t>SuedLink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7711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GSL 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32103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GSL (1x0.5 W/m)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391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A9FB7D9-2C49-9A92-D7B4-41BB8CCAC924}"/>
              </a:ext>
            </a:extLst>
          </p:cNvPr>
          <p:cNvSpPr txBox="1"/>
          <p:nvPr/>
        </p:nvSpPr>
        <p:spPr>
          <a:xfrm>
            <a:off x="3428529" y="4876033"/>
            <a:ext cx="5448817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Can be lowered with a </a:t>
            </a:r>
            <a:r>
              <a:rPr lang="en-GB">
                <a:solidFill>
                  <a:srgbClr val="A347E5"/>
                </a:solidFill>
              </a:rPr>
              <a:t>more efficient cryostat</a:t>
            </a:r>
            <a:r>
              <a:rPr lang="en-GB"/>
              <a:t> to obtain W/MW in the same range of the showed HVDC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66A4F4-3FD5-0BAE-6930-7739CB9EA067}"/>
              </a:ext>
            </a:extLst>
          </p:cNvPr>
          <p:cNvSpPr/>
          <p:nvPr/>
        </p:nvSpPr>
        <p:spPr>
          <a:xfrm>
            <a:off x="7856376" y="4030824"/>
            <a:ext cx="643812" cy="307911"/>
          </a:xfrm>
          <a:prstGeom prst="roundRect">
            <a:avLst/>
          </a:prstGeom>
          <a:noFill/>
          <a:ln w="28575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2A51AE-CF85-373E-E767-4129EDF18F2B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 flipH="1">
            <a:off x="6152938" y="4338735"/>
            <a:ext cx="2025344" cy="537298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28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9068A-6E08-A251-8B7D-4C990E7E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DCB4B-1624-E271-E414-65A03761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Modular Composition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2DFC7-22B4-19B0-8395-9F32CB71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BBCEC-825F-8867-9F5B-8514EF70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695058-F2ED-A10A-7510-FCB6A7AD9211}"/>
              </a:ext>
            </a:extLst>
          </p:cNvPr>
          <p:cNvGrpSpPr/>
          <p:nvPr/>
        </p:nvGrpSpPr>
        <p:grpSpPr>
          <a:xfrm>
            <a:off x="552098" y="3866121"/>
            <a:ext cx="2111854" cy="2111854"/>
            <a:chOff x="3734210" y="1638802"/>
            <a:chExt cx="5013458" cy="5013458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7DC612D3-824A-401D-CD8F-1A9416BD3824}"/>
                </a:ext>
              </a:extLst>
            </p:cNvPr>
            <p:cNvSpPr/>
            <p:nvPr/>
          </p:nvSpPr>
          <p:spPr>
            <a:xfrm>
              <a:off x="3734210" y="1638802"/>
              <a:ext cx="5013458" cy="5013458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73239D-B4F8-16ED-2452-F216A4A77359}"/>
                </a:ext>
              </a:extLst>
            </p:cNvPr>
            <p:cNvGrpSpPr/>
            <p:nvPr/>
          </p:nvGrpSpPr>
          <p:grpSpPr>
            <a:xfrm>
              <a:off x="5036408" y="5273540"/>
              <a:ext cx="2401123" cy="1262737"/>
              <a:chOff x="6236949" y="2787704"/>
              <a:chExt cx="3540464" cy="186191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F1044B2-F360-71E6-1748-9034749AFDC5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718C0E9-9807-94F0-C54E-2199A3911842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Picture 19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81902BA7-7B9D-78FC-E3AB-FD4BAE542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21" name="Picture 20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BB9143A3-9551-CB87-366C-D1FC82704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4BCA28-8F24-866E-4BA7-06E15663CF3C}"/>
                </a:ext>
              </a:extLst>
            </p:cNvPr>
            <p:cNvGrpSpPr/>
            <p:nvPr/>
          </p:nvGrpSpPr>
          <p:grpSpPr>
            <a:xfrm>
              <a:off x="5050135" y="4002682"/>
              <a:ext cx="2401123" cy="1262737"/>
              <a:chOff x="6236949" y="2787704"/>
              <a:chExt cx="3540464" cy="186191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723091-3169-7CC2-CD74-DEB3519F1FA4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72EE1BC-8C6E-FDC5-C46C-6F3B549E7671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6D35A263-F4B3-8204-097A-A534A81FF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1" name="Picture 30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47771A52-FD25-A037-A3EE-D85EB6D63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8619CD69-DD7D-02E7-619F-9901B2C4D416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ross 34">
              <a:extLst>
                <a:ext uri="{FF2B5EF4-FFF2-40B4-BE49-F238E27FC236}">
                  <a16:creationId xmlns:a16="http://schemas.microsoft.com/office/drawing/2014/main" id="{F6ADFC71-084A-C4BF-3B95-C9B16DCE6B58}"/>
                </a:ext>
              </a:extLst>
            </p:cNvPr>
            <p:cNvSpPr/>
            <p:nvPr/>
          </p:nvSpPr>
          <p:spPr>
            <a:xfrm flipH="1">
              <a:off x="6586502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Minus Sign 38">
              <a:extLst>
                <a:ext uri="{FF2B5EF4-FFF2-40B4-BE49-F238E27FC236}">
                  <a16:creationId xmlns:a16="http://schemas.microsoft.com/office/drawing/2014/main" id="{88E11B58-E1A4-6CB1-B1C0-5784693795EE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Minus Sign 39">
              <a:extLst>
                <a:ext uri="{FF2B5EF4-FFF2-40B4-BE49-F238E27FC236}">
                  <a16:creationId xmlns:a16="http://schemas.microsoft.com/office/drawing/2014/main" id="{7AD7FF27-C58D-69E0-3936-09C853DF88C7}"/>
                </a:ext>
              </a:extLst>
            </p:cNvPr>
            <p:cNvSpPr/>
            <p:nvPr/>
          </p:nvSpPr>
          <p:spPr>
            <a:xfrm>
              <a:off x="6487850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E0243C-E9A7-788A-EBC4-79DD9F938CB4}"/>
              </a:ext>
            </a:extLst>
          </p:cNvPr>
          <p:cNvGrpSpPr/>
          <p:nvPr/>
        </p:nvGrpSpPr>
        <p:grpSpPr>
          <a:xfrm>
            <a:off x="9921081" y="4370439"/>
            <a:ext cx="1718821" cy="1718821"/>
            <a:chOff x="3651076" y="2481415"/>
            <a:chExt cx="4080413" cy="4080413"/>
          </a:xfrm>
        </p:grpSpPr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B8E0FB58-337E-E77C-D549-7258EAE633A9}"/>
                </a:ext>
              </a:extLst>
            </p:cNvPr>
            <p:cNvSpPr/>
            <p:nvPr/>
          </p:nvSpPr>
          <p:spPr>
            <a:xfrm>
              <a:off x="3651076" y="2481415"/>
              <a:ext cx="4080413" cy="4080413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720DC43-D491-7D7B-F393-EB70E0EC6372}"/>
                </a:ext>
              </a:extLst>
            </p:cNvPr>
            <p:cNvGrpSpPr/>
            <p:nvPr/>
          </p:nvGrpSpPr>
          <p:grpSpPr>
            <a:xfrm>
              <a:off x="5036409" y="5273540"/>
              <a:ext cx="1262902" cy="1262737"/>
              <a:chOff x="6236949" y="2787704"/>
              <a:chExt cx="1862153" cy="186191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ADA79CA-E131-90A0-6F0A-5AFA9ED038F6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1862153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0B1D754-1DFA-B58C-ADD8-209969907CCE}"/>
                  </a:ext>
                </a:extLst>
              </p:cNvPr>
              <p:cNvSpPr/>
              <p:nvPr/>
            </p:nvSpPr>
            <p:spPr>
              <a:xfrm>
                <a:off x="6310034" y="2855860"/>
                <a:ext cx="1717390" cy="1725601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A2DBE4A5-CB53-C827-4B70-27914BC87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9"/>
                <a:ext cx="1725601" cy="1717386"/>
              </a:xfrm>
              <a:prstGeom prst="flowChartConnector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B6ED25-970A-7678-FB0E-C389DDB8B2B0}"/>
                </a:ext>
              </a:extLst>
            </p:cNvPr>
            <p:cNvGrpSpPr/>
            <p:nvPr/>
          </p:nvGrpSpPr>
          <p:grpSpPr>
            <a:xfrm>
              <a:off x="5050135" y="4002682"/>
              <a:ext cx="1262902" cy="1262737"/>
              <a:chOff x="6236949" y="2787704"/>
              <a:chExt cx="1862153" cy="186191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20ACAA-CD25-0EFE-AE56-98C8BB33E07B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1862153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5018B82A-2322-F5E2-4254-E3091EC5E4CC}"/>
                  </a:ext>
                </a:extLst>
              </p:cNvPr>
              <p:cNvSpPr/>
              <p:nvPr/>
            </p:nvSpPr>
            <p:spPr>
              <a:xfrm>
                <a:off x="6310034" y="2855860"/>
                <a:ext cx="1737627" cy="1725601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2" name="Picture 51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EE3E6135-772C-D284-CDB1-C8D65FF18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882D17F9-1976-E136-33D8-76E029D34FEF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6B489E46-DCBB-5117-F0BB-6C6915EDA053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996C15D-168E-D2D7-FC5C-FE9C4FFBE4CF}"/>
                  </a:ext>
                </a:extLst>
              </p:cNvPr>
              <p:cNvSpPr txBox="1"/>
              <p:nvPr/>
            </p:nvSpPr>
            <p:spPr>
              <a:xfrm>
                <a:off x="981526" y="3461020"/>
                <a:ext cx="12727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𝑴𝑾</m:t>
                      </m:r>
                    </m:oMath>
                  </m:oMathPara>
                </a14:m>
                <a:endParaRPr lang="en-GB" sz="2400" b="1">
                  <a:solidFill>
                    <a:srgbClr val="A347E5"/>
                  </a:solidFill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996C15D-168E-D2D7-FC5C-FE9C4FFBE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26" y="3461020"/>
                <a:ext cx="1272784" cy="369332"/>
              </a:xfrm>
              <a:prstGeom prst="rect">
                <a:avLst/>
              </a:prstGeom>
              <a:blipFill>
                <a:blip r:embed="rId3"/>
                <a:stretch>
                  <a:fillRect l="-4785" r="-574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F4E54F4-4D77-B919-64D5-AA0FF97F4708}"/>
                  </a:ext>
                </a:extLst>
              </p:cNvPr>
              <p:cNvSpPr txBox="1"/>
              <p:nvPr/>
            </p:nvSpPr>
            <p:spPr>
              <a:xfrm>
                <a:off x="10341282" y="3941246"/>
                <a:ext cx="904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𝑴𝑾</m:t>
                      </m:r>
                    </m:oMath>
                  </m:oMathPara>
                </a14:m>
                <a:endParaRPr lang="en-GB" sz="2400" b="1">
                  <a:solidFill>
                    <a:srgbClr val="A347E5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F4E54F4-4D77-B919-64D5-AA0FF97F4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282" y="3941246"/>
                <a:ext cx="904094" cy="369332"/>
              </a:xfrm>
              <a:prstGeom prst="rect">
                <a:avLst/>
              </a:prstGeom>
              <a:blipFill>
                <a:blip r:embed="rId4"/>
                <a:stretch>
                  <a:fillRect l="-7383" r="-738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7717452B-B5DF-73F9-A311-9B28D4FE9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8642"/>
              </p:ext>
            </p:extLst>
          </p:nvPr>
        </p:nvGraphicFramePr>
        <p:xfrm>
          <a:off x="3041909" y="2960827"/>
          <a:ext cx="624949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785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3552738856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600"/>
                        <a:t>L (m)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Current (kA)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Cryostat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854798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89439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5396064B-35BD-FE27-8555-6CE5DB9CAA8A}"/>
              </a:ext>
            </a:extLst>
          </p:cNvPr>
          <p:cNvSpPr txBox="1"/>
          <p:nvPr/>
        </p:nvSpPr>
        <p:spPr>
          <a:xfrm>
            <a:off x="3898705" y="4780111"/>
            <a:ext cx="4859775" cy="1200329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Since the consumption depends on the cryostat losses, </a:t>
            </a:r>
            <a:r>
              <a:rPr lang="en-GB">
                <a:solidFill>
                  <a:srgbClr val="A347E5"/>
                </a:solidFill>
              </a:rPr>
              <a:t>Higher Power</a:t>
            </a:r>
            <a:r>
              <a:rPr lang="en-GB"/>
              <a:t> means </a:t>
            </a:r>
            <a:r>
              <a:rPr lang="en-GB">
                <a:solidFill>
                  <a:srgbClr val="A347E5"/>
                </a:solidFill>
              </a:rPr>
              <a:t>lower consumption</a:t>
            </a:r>
          </a:p>
          <a:p>
            <a:endParaRPr lang="en-GB">
              <a:solidFill>
                <a:srgbClr val="A347E5"/>
              </a:solidFill>
            </a:endParaRPr>
          </a:p>
          <a:p>
            <a:r>
              <a:rPr lang="en-GB"/>
              <a:t>More suitable</a:t>
            </a:r>
            <a:r>
              <a:rPr lang="en-GB">
                <a:solidFill>
                  <a:srgbClr val="A347E5"/>
                </a:solidFill>
              </a:rPr>
              <a:t> </a:t>
            </a:r>
            <a:r>
              <a:rPr lang="en-GB"/>
              <a:t>for</a:t>
            </a:r>
            <a:r>
              <a:rPr lang="en-GB">
                <a:solidFill>
                  <a:srgbClr val="A347E5"/>
                </a:solidFill>
              </a:rPr>
              <a:t> high power application</a:t>
            </a:r>
            <a:r>
              <a:rPr lang="en-GB"/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4489A7-D96C-3556-DCA2-27535FB6D3AD}"/>
              </a:ext>
            </a:extLst>
          </p:cNvPr>
          <p:cNvSpPr txBox="1"/>
          <p:nvPr/>
        </p:nvSpPr>
        <p:spPr>
          <a:xfrm>
            <a:off x="409764" y="2859145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Full configuration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9B16751-1475-756B-251C-C2E7BBF23EAE}"/>
              </a:ext>
            </a:extLst>
          </p:cNvPr>
          <p:cNvCxnSpPr>
            <a:cxnSpLocks/>
            <a:stCxn id="63" idx="3"/>
            <a:endCxn id="61" idx="1"/>
          </p:cNvCxnSpPr>
          <p:nvPr/>
        </p:nvCxnSpPr>
        <p:spPr>
          <a:xfrm>
            <a:off x="2412235" y="3059200"/>
            <a:ext cx="629674" cy="724587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F26EB3F-C2BB-B05C-D057-F2FF86F60FBB}"/>
              </a:ext>
            </a:extLst>
          </p:cNvPr>
          <p:cNvCxnSpPr>
            <a:cxnSpLocks/>
          </p:cNvCxnSpPr>
          <p:nvPr/>
        </p:nvCxnSpPr>
        <p:spPr>
          <a:xfrm flipV="1">
            <a:off x="2466975" y="4068147"/>
            <a:ext cx="574931" cy="226794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91A060A-9BAA-87C0-4C88-7C127D8BD1E3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9291404" y="4370439"/>
            <a:ext cx="881393" cy="251716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C0550B-9CF3-04B9-D452-F5AD2C2329DB}"/>
              </a:ext>
            </a:extLst>
          </p:cNvPr>
          <p:cNvSpPr txBox="1"/>
          <p:nvPr/>
        </p:nvSpPr>
        <p:spPr>
          <a:xfrm>
            <a:off x="10013972" y="2834782"/>
            <a:ext cx="1707070" cy="646331"/>
          </a:xfrm>
          <a:prstGeom prst="rect">
            <a:avLst/>
          </a:prstGeom>
          <a:noFill/>
          <a:ln w="15875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SURE</a:t>
            </a:r>
          </a:p>
          <a:p>
            <a:r>
              <a:rPr lang="en-GB"/>
              <a:t>LNF Data Centre</a:t>
            </a:r>
          </a:p>
        </p:txBody>
      </p:sp>
    </p:spTree>
    <p:extLst>
      <p:ext uri="{BB962C8B-B14F-4D97-AF65-F5344CB8AC3E}">
        <p14:creationId xmlns:p14="http://schemas.microsoft.com/office/powerpoint/2010/main" val="67349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B03B-C15A-E09A-9783-B6450DED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C9EA-ED18-91F2-3903-70F8BB8B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FCC Grid Connection Example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EC776-F38B-1EB9-039E-4286C4D5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1F9E-2EFE-5BF1-A432-934CE5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23</a:t>
            </a:fld>
            <a:endParaRPr lang="it-IT"/>
          </a:p>
        </p:txBody>
      </p:sp>
      <p:pic>
        <p:nvPicPr>
          <p:cNvPr id="8" name="Picture 7" descr="A map with a route&#10;&#10;AI-generated content may be incorrect.">
            <a:extLst>
              <a:ext uri="{FF2B5EF4-FFF2-40B4-BE49-F238E27FC236}">
                <a16:creationId xmlns:a16="http://schemas.microsoft.com/office/drawing/2014/main" id="{26E363FC-5CBF-AAA3-5F5C-E74C4425B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4" y="4838735"/>
            <a:ext cx="5135045" cy="13672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 descr="A map of a route&#10;&#10;AI-generated content may be incorrect.">
            <a:extLst>
              <a:ext uri="{FF2B5EF4-FFF2-40B4-BE49-F238E27FC236}">
                <a16:creationId xmlns:a16="http://schemas.microsoft.com/office/drawing/2014/main" id="{7CB93423-F6A1-C17F-2C25-087EF03D0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5" y="2253932"/>
            <a:ext cx="2531646" cy="230543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Picture 11" descr="A map with a blue dot&#10;&#10;AI-generated content may be incorrect.">
            <a:extLst>
              <a:ext uri="{FF2B5EF4-FFF2-40B4-BE49-F238E27FC236}">
                <a16:creationId xmlns:a16="http://schemas.microsoft.com/office/drawing/2014/main" id="{5CBB35B1-4C26-AF69-E634-BA785122D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1" y="1440595"/>
            <a:ext cx="2677159" cy="283369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5128C4EE-6360-09A0-28E6-AD8BFA85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03" y="2490746"/>
            <a:ext cx="2934597" cy="256561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2962FBC-BEA3-2FE7-730D-872560FFD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63098"/>
              </p:ext>
            </p:extLst>
          </p:nvPr>
        </p:nvGraphicFramePr>
        <p:xfrm>
          <a:off x="6554709" y="4649286"/>
          <a:ext cx="5503943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853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484738">
                  <a:extLst>
                    <a:ext uri="{9D8B030D-6E8A-4147-A177-3AD203B41FA5}">
                      <a16:colId xmlns:a16="http://schemas.microsoft.com/office/drawing/2014/main" val="2652954109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981151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523764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518883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541604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050"/>
                        <a:t>Connection</a:t>
                      </a:r>
                    </a:p>
                    <a:p>
                      <a:r>
                        <a:rPr lang="en-GB" sz="1050"/>
                        <a:t>(2 petals, 25 kV, 0.5 W/m)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L</a:t>
                      </a:r>
                    </a:p>
                    <a:p>
                      <a:r>
                        <a:rPr lang="en-GB" sz="1050"/>
                        <a:t>(km)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Cooling Systems</a:t>
                      </a:r>
                    </a:p>
                    <a:p>
                      <a:r>
                        <a:rPr lang="en-GB" sz="1050"/>
                        <a:t>(every 1.5 km)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FF0000"/>
                          </a:highlight>
                        </a:rPr>
                        <a:t>CORNIER–GENISSIAT – PH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89439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FFFF00"/>
                          </a:highlight>
                        </a:rPr>
                        <a:t>BOIS-TOLLOT–GENISSIAT – 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00FF00"/>
                          </a:highlight>
                        </a:rPr>
                        <a:t>CORNIER – PD (redundancy)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7711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/>
                        <a:t>CERN internal (i.e. magnets)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7540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3916"/>
                  </a:ext>
                </a:extLst>
              </a:tr>
            </a:tbl>
          </a:graphicData>
        </a:graphic>
      </p:graphicFrame>
      <p:pic>
        <p:nvPicPr>
          <p:cNvPr id="15" name="Picture 14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7D998C9-E59D-B17D-245F-671344670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395118"/>
            <a:ext cx="641350" cy="641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F92F3C1-CA5F-E213-14C8-F965710097F9}"/>
              </a:ext>
            </a:extLst>
          </p:cNvPr>
          <p:cNvGrpSpPr/>
          <p:nvPr/>
        </p:nvGrpSpPr>
        <p:grpSpPr>
          <a:xfrm>
            <a:off x="10463876" y="2122132"/>
            <a:ext cx="1238602" cy="1238602"/>
            <a:chOff x="3734210" y="1638802"/>
            <a:chExt cx="5013458" cy="5013458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93494A01-ED41-B402-5B29-DA9DBD54C6EF}"/>
                </a:ext>
              </a:extLst>
            </p:cNvPr>
            <p:cNvSpPr/>
            <p:nvPr/>
          </p:nvSpPr>
          <p:spPr>
            <a:xfrm>
              <a:off x="3734210" y="1638802"/>
              <a:ext cx="5013458" cy="5013458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084B56-B7B1-5FF1-F6BA-583D1563AA42}"/>
                </a:ext>
              </a:extLst>
            </p:cNvPr>
            <p:cNvGrpSpPr/>
            <p:nvPr/>
          </p:nvGrpSpPr>
          <p:grpSpPr>
            <a:xfrm>
              <a:off x="5036408" y="5273540"/>
              <a:ext cx="2401123" cy="1262737"/>
              <a:chOff x="6236949" y="2787704"/>
              <a:chExt cx="3540464" cy="186191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65EC180-4150-822E-054C-D89AB6EBDE01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0ABE4BD-7D0D-245C-1CDA-56B5ABA3D99D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Picture 32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BA4609B2-8056-9695-0AA7-F00A24E07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4" name="Picture 33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CA025807-7F20-A918-3900-A11542677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48152EC-C5B8-A9C7-E65B-71881E93D7FD}"/>
                </a:ext>
              </a:extLst>
            </p:cNvPr>
            <p:cNvGrpSpPr/>
            <p:nvPr/>
          </p:nvGrpSpPr>
          <p:grpSpPr>
            <a:xfrm>
              <a:off x="5050135" y="4002682"/>
              <a:ext cx="2401123" cy="1262737"/>
              <a:chOff x="6236949" y="2787704"/>
              <a:chExt cx="3540464" cy="186191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72777D1-BCC9-D9D3-D316-DCC30F55C614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DC4F503-D745-E041-7E66-2F7AE4C052B3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879B0F30-253C-169C-1FA3-9B2C9565F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0" name="Picture 29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2198041D-8469-439C-5790-6F05E56C8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id="{7AE57026-2C8B-BBD2-591B-623A0356F95A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id="{E70E4E2C-23A5-67F7-14BB-5936F67E469A}"/>
                </a:ext>
              </a:extLst>
            </p:cNvPr>
            <p:cNvSpPr/>
            <p:nvPr/>
          </p:nvSpPr>
          <p:spPr>
            <a:xfrm flipH="1">
              <a:off x="6586502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89D0D883-C72A-AF06-0C8A-35E6F56CADDF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1C09B114-6C87-C046-B117-1F114BDEB109}"/>
                </a:ext>
              </a:extLst>
            </p:cNvPr>
            <p:cNvSpPr/>
            <p:nvPr/>
          </p:nvSpPr>
          <p:spPr>
            <a:xfrm>
              <a:off x="6487850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0D2AA4E-AC24-1A14-862B-799220A191A9}"/>
              </a:ext>
            </a:extLst>
          </p:cNvPr>
          <p:cNvSpPr txBox="1"/>
          <p:nvPr/>
        </p:nvSpPr>
        <p:spPr>
          <a:xfrm>
            <a:off x="10095753" y="3820703"/>
            <a:ext cx="1974849" cy="738664"/>
          </a:xfrm>
          <a:prstGeom prst="rect">
            <a:avLst/>
          </a:prstGeom>
          <a:noFill/>
          <a:ln w="1270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/>
              <a:t>The cooling can be </a:t>
            </a:r>
            <a:r>
              <a:rPr lang="en-GB" sz="1400">
                <a:solidFill>
                  <a:srgbClr val="A347E5"/>
                </a:solidFill>
              </a:rPr>
              <a:t>integrated</a:t>
            </a:r>
            <a:r>
              <a:rPr lang="en-GB" sz="1400"/>
              <a:t> in the </a:t>
            </a:r>
            <a:r>
              <a:rPr lang="en-GB" sz="1400">
                <a:solidFill>
                  <a:srgbClr val="A347E5"/>
                </a:solidFill>
              </a:rPr>
              <a:t>existing cooling plants</a:t>
            </a:r>
          </a:p>
        </p:txBody>
      </p:sp>
    </p:spTree>
    <p:extLst>
      <p:ext uri="{BB962C8B-B14F-4D97-AF65-F5344CB8AC3E}">
        <p14:creationId xmlns:p14="http://schemas.microsoft.com/office/powerpoint/2010/main" val="4114278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FBE53-51B2-3881-2409-0BA45DF0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91FCC-2CB6-2940-0D7D-518CD281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3492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/>
              <a:t>HVDC </a:t>
            </a:r>
            <a:r>
              <a:rPr lang="en-GB" sz="2200"/>
              <a:t>Comparative Analysis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B7BB6-F448-FFA2-75D4-876BF425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9105-655F-D4B4-4A6B-A1C42E64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24</a:t>
            </a:fld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711AA-87B9-36B0-735F-266F5015770F}"/>
              </a:ext>
            </a:extLst>
          </p:cNvPr>
          <p:cNvSpPr txBox="1"/>
          <p:nvPr/>
        </p:nvSpPr>
        <p:spPr>
          <a:xfrm>
            <a:off x="6505092" y="1511080"/>
            <a:ext cx="5236521" cy="1754326"/>
          </a:xfrm>
          <a:prstGeom prst="rect">
            <a:avLst/>
          </a:prstGeom>
          <a:noFill/>
          <a:ln w="1270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HVDC</a:t>
            </a:r>
            <a:r>
              <a:rPr lang="en-GB"/>
              <a:t>: lower consumption</a:t>
            </a:r>
          </a:p>
          <a:p>
            <a:r>
              <a:rPr lang="en-GB">
                <a:solidFill>
                  <a:srgbClr val="A347E5"/>
                </a:solidFill>
              </a:rPr>
              <a:t>IRIS GSL</a:t>
            </a:r>
            <a:r>
              <a:rPr lang="en-GB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lower voltage (less complex and less vulnerable)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higher power density (retrofit, urban areas, accelerator facilities and data centres)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6CF66-DE58-30FD-FB16-9039D733ED47}"/>
              </a:ext>
            </a:extLst>
          </p:cNvPr>
          <p:cNvGrpSpPr/>
          <p:nvPr/>
        </p:nvGrpSpPr>
        <p:grpSpPr>
          <a:xfrm>
            <a:off x="7050600" y="4265999"/>
            <a:ext cx="4462267" cy="1662980"/>
            <a:chOff x="4654193" y="4974897"/>
            <a:chExt cx="4104427" cy="15296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BD5746D-0D32-B0D4-12DB-B00D0E9C85A1}"/>
                    </a:ext>
                  </a:extLst>
                </p:cNvPr>
                <p:cNvSpPr/>
                <p:nvPr/>
              </p:nvSpPr>
              <p:spPr>
                <a:xfrm>
                  <a:off x="6251817" y="5504098"/>
                  <a:ext cx="583200" cy="5832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8.2 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sz="1400" b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BD5746D-0D32-B0D4-12DB-B00D0E9C85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817" y="5504098"/>
                  <a:ext cx="583200" cy="583200"/>
                </a:xfrm>
                <a:prstGeom prst="ellipse">
                  <a:avLst/>
                </a:prstGeom>
                <a:blipFill>
                  <a:blip r:embed="rId2"/>
                  <a:stretch>
                    <a:fillRect l="-105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CAD06F2-0C9B-4770-82E1-1445932B8613}"/>
                    </a:ext>
                  </a:extLst>
                </p:cNvPr>
                <p:cNvSpPr/>
                <p:nvPr/>
              </p:nvSpPr>
              <p:spPr>
                <a:xfrm>
                  <a:off x="7646220" y="4974897"/>
                  <a:ext cx="1112400" cy="11124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CAD06F2-0C9B-4770-82E1-1445932B86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6220" y="4974897"/>
                  <a:ext cx="1112400" cy="1112400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2B59FFF-D317-F226-1A8A-3F311B9DBA54}"/>
                    </a:ext>
                  </a:extLst>
                </p:cNvPr>
                <p:cNvSpPr/>
                <p:nvPr/>
              </p:nvSpPr>
              <p:spPr>
                <a:xfrm>
                  <a:off x="4738614" y="5385297"/>
                  <a:ext cx="702000" cy="702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2B59FFF-D317-F226-1A8A-3F311B9DBA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8614" y="5385297"/>
                  <a:ext cx="702000" cy="702000"/>
                </a:xfrm>
                <a:prstGeom prst="ellipse">
                  <a:avLst/>
                </a:prstGeom>
                <a:blipFill>
                  <a:blip r:embed="rId4"/>
                  <a:stretch>
                    <a:fillRect l="-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0A487-8C96-F3C3-A149-39D2B14A0E6A}"/>
                </a:ext>
              </a:extLst>
            </p:cNvPr>
            <p:cNvSpPr txBox="1"/>
            <p:nvPr/>
          </p:nvSpPr>
          <p:spPr>
            <a:xfrm>
              <a:off x="4654193" y="6164803"/>
              <a:ext cx="883507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SA.PE.I.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89B090-CBAE-A8CF-0BF0-156312831CAA}"/>
                </a:ext>
              </a:extLst>
            </p:cNvPr>
            <p:cNvSpPr txBox="1"/>
            <p:nvPr/>
          </p:nvSpPr>
          <p:spPr>
            <a:xfrm>
              <a:off x="6121212" y="6136360"/>
              <a:ext cx="883507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IRIS GSL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B73234-BF9B-4184-4BF7-02DFD785B6D1}"/>
                </a:ext>
              </a:extLst>
            </p:cNvPr>
            <p:cNvSpPr txBox="1"/>
            <p:nvPr/>
          </p:nvSpPr>
          <p:spPr>
            <a:xfrm>
              <a:off x="7739387" y="6164796"/>
              <a:ext cx="956171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err="1"/>
                <a:t>SuedLink</a:t>
              </a:r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5F7F22-E760-6984-8651-8FCF21019EFA}"/>
              </a:ext>
            </a:extLst>
          </p:cNvPr>
          <p:cNvSpPr txBox="1"/>
          <p:nvPr/>
        </p:nvSpPr>
        <p:spPr>
          <a:xfrm>
            <a:off x="1083310" y="2033457"/>
            <a:ext cx="479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Power Station (200 MW) </a:t>
            </a:r>
            <a:r>
              <a:rPr lang="en-GB">
                <a:solidFill>
                  <a:srgbClr val="A347E5"/>
                </a:solidFill>
              </a:rPr>
              <a:t>  </a:t>
            </a:r>
            <a:r>
              <a:rPr lang="en-GB" sz="1600"/>
              <a:t>(size estimation)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2E8B21-2593-A216-0E33-9E8DE9C242DD}"/>
              </a:ext>
            </a:extLst>
          </p:cNvPr>
          <p:cNvSpPr txBox="1"/>
          <p:nvPr/>
        </p:nvSpPr>
        <p:spPr>
          <a:xfrm>
            <a:off x="7478093" y="3751183"/>
            <a:ext cx="28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Conductor Coss-section Area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E6EB86-7557-704E-8C1B-B8C562BF9451}"/>
              </a:ext>
            </a:extLst>
          </p:cNvPr>
          <p:cNvSpPr txBox="1"/>
          <p:nvPr/>
        </p:nvSpPr>
        <p:spPr>
          <a:xfrm>
            <a:off x="1136336" y="5741512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±525 kV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13678A7-9F75-67C5-94E3-DCC91B2AF5F5}"/>
              </a:ext>
            </a:extLst>
          </p:cNvPr>
          <p:cNvSpPr txBox="1"/>
          <p:nvPr/>
        </p:nvSpPr>
        <p:spPr>
          <a:xfrm>
            <a:off x="3767375" y="5741512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±12.5 kV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3273C0-D7D5-F848-5873-FF12EE417AC9}"/>
              </a:ext>
            </a:extLst>
          </p:cNvPr>
          <p:cNvGrpSpPr/>
          <p:nvPr/>
        </p:nvGrpSpPr>
        <p:grpSpPr>
          <a:xfrm>
            <a:off x="64270" y="3962520"/>
            <a:ext cx="4668883" cy="1095478"/>
            <a:chOff x="451217" y="4286710"/>
            <a:chExt cx="4668883" cy="109547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CDF8B26-41E8-6081-B33F-181F84F0F4C3}"/>
                </a:ext>
              </a:extLst>
            </p:cNvPr>
            <p:cNvSpPr/>
            <p:nvPr/>
          </p:nvSpPr>
          <p:spPr>
            <a:xfrm>
              <a:off x="800100" y="4286710"/>
              <a:ext cx="4320000" cy="792000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FAE98F5-DFA2-7513-212E-BCD8ACB4E244}"/>
                </a:ext>
              </a:extLst>
            </p:cNvPr>
            <p:cNvSpPr/>
            <p:nvPr/>
          </p:nvSpPr>
          <p:spPr>
            <a:xfrm>
              <a:off x="451217" y="4590188"/>
              <a:ext cx="2160000" cy="79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514DEFD-B08F-A9AF-991D-A720499805BA}"/>
              </a:ext>
            </a:extLst>
          </p:cNvPr>
          <p:cNvGrpSpPr/>
          <p:nvPr/>
        </p:nvGrpSpPr>
        <p:grpSpPr>
          <a:xfrm>
            <a:off x="113345" y="3962520"/>
            <a:ext cx="408557" cy="748800"/>
            <a:chOff x="113345" y="3962520"/>
            <a:chExt cx="408557" cy="7488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66551F-5818-2580-8629-2453F39FE00C}"/>
                </a:ext>
              </a:extLst>
            </p:cNvPr>
            <p:cNvCxnSpPr>
              <a:cxnSpLocks/>
            </p:cNvCxnSpPr>
            <p:nvPr/>
          </p:nvCxnSpPr>
          <p:spPr>
            <a:xfrm>
              <a:off x="521902" y="3962520"/>
              <a:ext cx="0" cy="748800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840B1F3-298D-43E1-D576-4CA9F33C9614}"/>
                </a:ext>
              </a:extLst>
            </p:cNvPr>
            <p:cNvSpPr txBox="1"/>
            <p:nvPr/>
          </p:nvSpPr>
          <p:spPr>
            <a:xfrm rot="16200000">
              <a:off x="-40223" y="4129951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22 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423F84A-596E-DBBA-F3A6-C9D0AC3C0ED9}"/>
              </a:ext>
            </a:extLst>
          </p:cNvPr>
          <p:cNvGrpSpPr/>
          <p:nvPr/>
        </p:nvGrpSpPr>
        <p:grpSpPr>
          <a:xfrm>
            <a:off x="2940499" y="4429125"/>
            <a:ext cx="457954" cy="577402"/>
            <a:chOff x="-2823312" y="4294414"/>
            <a:chExt cx="457954" cy="577402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2D51985-4592-0A0E-869C-F8D5AE366F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66771" y="4400376"/>
              <a:ext cx="1413" cy="379315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B396C52-C0D9-FA75-4575-ADA6DD858AA2}"/>
                </a:ext>
              </a:extLst>
            </p:cNvPr>
            <p:cNvSpPr txBox="1"/>
            <p:nvPr/>
          </p:nvSpPr>
          <p:spPr>
            <a:xfrm rot="16200000">
              <a:off x="-2911958" y="4383060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8 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4AAB6DE-B578-FEB8-FD44-C2CB602E5CC8}"/>
              </a:ext>
            </a:extLst>
          </p:cNvPr>
          <p:cNvGrpSpPr/>
          <p:nvPr/>
        </p:nvGrpSpPr>
        <p:grpSpPr>
          <a:xfrm>
            <a:off x="650882" y="2752880"/>
            <a:ext cx="1744846" cy="1073339"/>
            <a:chOff x="510690" y="3659095"/>
            <a:chExt cx="1744846" cy="107333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134AF12-C5E4-7EF0-0E81-871169753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690" y="3659095"/>
              <a:ext cx="1744846" cy="1073339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929A70B-0375-72F1-2CD6-83ECFE4ED7E1}"/>
                </a:ext>
              </a:extLst>
            </p:cNvPr>
            <p:cNvSpPr txBox="1"/>
            <p:nvPr/>
          </p:nvSpPr>
          <p:spPr>
            <a:xfrm rot="19760910">
              <a:off x="823969" y="3753338"/>
              <a:ext cx="837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120 m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DE7E6B-0779-F2DB-62BC-1B01A0D7549F}"/>
              </a:ext>
            </a:extLst>
          </p:cNvPr>
          <p:cNvGrpSpPr/>
          <p:nvPr/>
        </p:nvGrpSpPr>
        <p:grpSpPr>
          <a:xfrm rot="7447586">
            <a:off x="679527" y="4750789"/>
            <a:ext cx="693237" cy="905088"/>
            <a:chOff x="216601" y="3774294"/>
            <a:chExt cx="693237" cy="90508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D7C1AFC-60EA-9D5E-73F9-A515E6079A9D}"/>
                </a:ext>
              </a:extLst>
            </p:cNvPr>
            <p:cNvCxnSpPr>
              <a:cxnSpLocks/>
            </p:cNvCxnSpPr>
            <p:nvPr/>
          </p:nvCxnSpPr>
          <p:spPr>
            <a:xfrm rot="14152414" flipH="1" flipV="1">
              <a:off x="64289" y="3926606"/>
              <a:ext cx="873728" cy="569104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2500999-0D0F-B226-0D65-829C21C7F956}"/>
                </a:ext>
              </a:extLst>
            </p:cNvPr>
            <p:cNvSpPr txBox="1"/>
            <p:nvPr/>
          </p:nvSpPr>
          <p:spPr>
            <a:xfrm rot="16200000">
              <a:off x="356160" y="4125705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60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A17DD8D-47D8-05B4-E7A2-D43B86BC5CD9}"/>
              </a:ext>
            </a:extLst>
          </p:cNvPr>
          <p:cNvGrpSpPr/>
          <p:nvPr/>
        </p:nvGrpSpPr>
        <p:grpSpPr>
          <a:xfrm rot="7447586">
            <a:off x="3476484" y="4792675"/>
            <a:ext cx="684465" cy="876506"/>
            <a:chOff x="225373" y="3802876"/>
            <a:chExt cx="684465" cy="87650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30801F7-2DA4-2357-3653-28CFD4EB4749}"/>
                </a:ext>
              </a:extLst>
            </p:cNvPr>
            <p:cNvCxnSpPr>
              <a:cxnSpLocks/>
            </p:cNvCxnSpPr>
            <p:nvPr/>
          </p:nvCxnSpPr>
          <p:spPr>
            <a:xfrm rot="14152414" flipH="1" flipV="1">
              <a:off x="73911" y="3954338"/>
              <a:ext cx="849400" cy="546475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F2F2ECC-7F43-678A-3E03-6635583799E6}"/>
                </a:ext>
              </a:extLst>
            </p:cNvPr>
            <p:cNvSpPr txBox="1"/>
            <p:nvPr/>
          </p:nvSpPr>
          <p:spPr>
            <a:xfrm rot="16200000">
              <a:off x="356160" y="4125705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50 m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D35E85-0CF5-11C3-C3B4-17B93620ECD6}"/>
              </a:ext>
            </a:extLst>
          </p:cNvPr>
          <p:cNvGrpSpPr/>
          <p:nvPr/>
        </p:nvGrpSpPr>
        <p:grpSpPr>
          <a:xfrm>
            <a:off x="3041055" y="4826898"/>
            <a:ext cx="2598719" cy="290403"/>
            <a:chOff x="-1369291" y="3438851"/>
            <a:chExt cx="2598719" cy="29040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FEA72D-ACB2-56FE-F200-8841AFA51F94}"/>
                </a:ext>
              </a:extLst>
            </p:cNvPr>
            <p:cNvSpPr/>
            <p:nvPr/>
          </p:nvSpPr>
          <p:spPr>
            <a:xfrm>
              <a:off x="-570572" y="3438851"/>
              <a:ext cx="1800000" cy="288000"/>
            </a:xfrm>
            <a:prstGeom prst="rect">
              <a:avLst/>
            </a:prstGeom>
            <a:scene3d>
              <a:camera prst="isometricRightUp">
                <a:rot lat="1080000" lon="1776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0D9E4B-3741-A0FA-3A74-93BC2F74BF7C}"/>
                </a:ext>
              </a:extLst>
            </p:cNvPr>
            <p:cNvSpPr/>
            <p:nvPr/>
          </p:nvSpPr>
          <p:spPr>
            <a:xfrm>
              <a:off x="-1369291" y="3441254"/>
              <a:ext cx="1800000" cy="288000"/>
            </a:xfrm>
            <a:prstGeom prst="rect">
              <a:avLst/>
            </a:prstGeom>
            <a:scene3d>
              <a:camera prst="isometricLeftDown">
                <a:rot lat="1080000" lon="384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7386933-53B2-CB13-BA6C-98A30830A975}"/>
              </a:ext>
            </a:extLst>
          </p:cNvPr>
          <p:cNvSpPr/>
          <p:nvPr/>
        </p:nvSpPr>
        <p:spPr>
          <a:xfrm>
            <a:off x="3548064" y="4105275"/>
            <a:ext cx="1588266" cy="976313"/>
          </a:xfrm>
          <a:custGeom>
            <a:avLst/>
            <a:gdLst>
              <a:gd name="connsiteX0" fmla="*/ 781050 w 1590675"/>
              <a:gd name="connsiteY0" fmla="*/ 976313 h 976313"/>
              <a:gd name="connsiteX1" fmla="*/ 1590675 w 1590675"/>
              <a:gd name="connsiteY1" fmla="*/ 466725 h 976313"/>
              <a:gd name="connsiteX2" fmla="*/ 809625 w 1590675"/>
              <a:gd name="connsiteY2" fmla="*/ 0 h 976313"/>
              <a:gd name="connsiteX3" fmla="*/ 0 w 1590675"/>
              <a:gd name="connsiteY3" fmla="*/ 476250 h 976313"/>
              <a:gd name="connsiteX4" fmla="*/ 781050 w 1590675"/>
              <a:gd name="connsiteY4" fmla="*/ 97631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675" h="976313">
                <a:moveTo>
                  <a:pt x="781050" y="976313"/>
                </a:moveTo>
                <a:lnTo>
                  <a:pt x="1590675" y="466725"/>
                </a:lnTo>
                <a:lnTo>
                  <a:pt x="809625" y="0"/>
                </a:lnTo>
                <a:lnTo>
                  <a:pt x="0" y="476250"/>
                </a:lnTo>
                <a:lnTo>
                  <a:pt x="781050" y="97631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A77885D-22B0-728D-99E2-912A75669925}"/>
              </a:ext>
            </a:extLst>
          </p:cNvPr>
          <p:cNvSpPr/>
          <p:nvPr/>
        </p:nvSpPr>
        <p:spPr>
          <a:xfrm>
            <a:off x="669996" y="2814832"/>
            <a:ext cx="2843212" cy="1757362"/>
          </a:xfrm>
          <a:custGeom>
            <a:avLst/>
            <a:gdLst>
              <a:gd name="connsiteX0" fmla="*/ 0 w 2843212"/>
              <a:gd name="connsiteY0" fmla="*/ 1157287 h 1757362"/>
              <a:gd name="connsiteX1" fmla="*/ 938212 w 2843212"/>
              <a:gd name="connsiteY1" fmla="*/ 1757362 h 1757362"/>
              <a:gd name="connsiteX2" fmla="*/ 2843212 w 2843212"/>
              <a:gd name="connsiteY2" fmla="*/ 557212 h 1757362"/>
              <a:gd name="connsiteX3" fmla="*/ 1843087 w 2843212"/>
              <a:gd name="connsiteY3" fmla="*/ 0 h 1757362"/>
              <a:gd name="connsiteX4" fmla="*/ 0 w 2843212"/>
              <a:gd name="connsiteY4" fmla="*/ 1157287 h 175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212" h="1757362">
                <a:moveTo>
                  <a:pt x="0" y="1157287"/>
                </a:moveTo>
                <a:lnTo>
                  <a:pt x="938212" y="1757362"/>
                </a:lnTo>
                <a:lnTo>
                  <a:pt x="2843212" y="557212"/>
                </a:lnTo>
                <a:lnTo>
                  <a:pt x="1843087" y="0"/>
                </a:lnTo>
                <a:lnTo>
                  <a:pt x="0" y="1157287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5F33CC3-D275-B35F-1146-DF8E48B5BEBB}"/>
              </a:ext>
            </a:extLst>
          </p:cNvPr>
          <p:cNvGrpSpPr/>
          <p:nvPr/>
        </p:nvGrpSpPr>
        <p:grpSpPr>
          <a:xfrm rot="3481153">
            <a:off x="4517471" y="4840883"/>
            <a:ext cx="674109" cy="797702"/>
            <a:chOff x="274600" y="3845160"/>
            <a:chExt cx="674109" cy="75742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E0B5F01-95DC-86C7-0724-B119F34B0848}"/>
                </a:ext>
              </a:extLst>
            </p:cNvPr>
            <p:cNvCxnSpPr>
              <a:cxnSpLocks/>
            </p:cNvCxnSpPr>
            <p:nvPr/>
          </p:nvCxnSpPr>
          <p:spPr>
            <a:xfrm rot="18118847" flipH="1">
              <a:off x="160126" y="3959634"/>
              <a:ext cx="757421" cy="528473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80AEC82-F6E2-4592-DE86-93CE64B16A6B}"/>
                </a:ext>
              </a:extLst>
            </p:cNvPr>
            <p:cNvSpPr txBox="1"/>
            <p:nvPr/>
          </p:nvSpPr>
          <p:spPr>
            <a:xfrm rot="16200000">
              <a:off x="395031" y="4030474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50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117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FA43F-E726-FF7F-017D-E30B081A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3FCE-C46D-F472-B603-DFB0073B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Double Energy Vector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E4D73-AA9B-1EB0-D9BD-5ECB2B3F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6EC5A-279E-D012-9126-0EF65CCF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25</a:t>
            </a:fld>
            <a:endParaRPr lang="it-IT"/>
          </a:p>
        </p:txBody>
      </p:sp>
      <p:pic>
        <p:nvPicPr>
          <p:cNvPr id="8" name="Picture 7" descr="Diagram of a diagram of a wind farm&#10;&#10;AI-generated content may be incorrect.">
            <a:extLst>
              <a:ext uri="{FF2B5EF4-FFF2-40B4-BE49-F238E27FC236}">
                <a16:creationId xmlns:a16="http://schemas.microsoft.com/office/drawing/2014/main" id="{165F37BC-8F17-50A9-3E59-942D0EDA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75" y="2276298"/>
            <a:ext cx="7052650" cy="39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0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8561C-C37C-920F-96FF-9B51CDF1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957D-10C0-2977-6A50-C48016E29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96149-D3D1-CA99-8447-3246888C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015AF-F654-F47E-D3B3-929E807F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26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4B811-2A16-8022-8E9F-DC29FFCA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57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10F2-427D-EFFE-1D72-589F6D50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C9D29-6E73-5619-D6A5-91279315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F19D-D30F-9DFF-1423-76CB9246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27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63652-3827-A6CD-09F3-E86EBD373C1B}"/>
              </a:ext>
            </a:extLst>
          </p:cNvPr>
          <p:cNvSpPr txBox="1"/>
          <p:nvPr/>
        </p:nvSpPr>
        <p:spPr>
          <a:xfrm>
            <a:off x="275624" y="1976400"/>
            <a:ext cx="646107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Pros</a:t>
            </a:r>
            <a:endParaRPr lang="en-GB" sz="1400">
              <a:solidFill>
                <a:srgbClr val="A347E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A347E5"/>
                </a:solidFill>
              </a:rPr>
              <a:t>Robust</a:t>
            </a:r>
            <a:r>
              <a:rPr lang="en-GB" sz="1600"/>
              <a:t> to electrical failure. Potential failures are more likely to originate in the cooling system; such faults are typically </a:t>
            </a:r>
            <a:r>
              <a:rPr lang="en-GB" sz="1600">
                <a:solidFill>
                  <a:srgbClr val="A347E5"/>
                </a:solidFill>
              </a:rPr>
              <a:t>slower </a:t>
            </a:r>
            <a:r>
              <a:rPr lang="en-GB" sz="1600"/>
              <a:t>and are consequently easier to detect and assess (fibreglass detection).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Capable of carrying </a:t>
            </a:r>
            <a:r>
              <a:rPr lang="en-GB" sz="1600">
                <a:solidFill>
                  <a:srgbClr val="A347E5"/>
                </a:solidFill>
              </a:rPr>
              <a:t>much larger currents than conventional conductors</a:t>
            </a:r>
            <a:r>
              <a:rPr lang="en-GB" sz="1600"/>
              <a:t> (e.g. 40 kA vs. ∼ 1 kA). Useful to powering </a:t>
            </a:r>
            <a:r>
              <a:rPr lang="en-GB" sz="1600">
                <a:solidFill>
                  <a:srgbClr val="A347E5"/>
                </a:solidFill>
              </a:rPr>
              <a:t>accelerator magnets and data centres</a:t>
            </a:r>
            <a:r>
              <a:rPr lang="en-GB" sz="16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Operates at </a:t>
            </a:r>
            <a:r>
              <a:rPr lang="en-GB" sz="1600">
                <a:solidFill>
                  <a:srgbClr val="A347E5"/>
                </a:solidFill>
              </a:rPr>
              <a:t>substantially lower voltages</a:t>
            </a:r>
            <a:r>
              <a:rPr lang="en-GB" sz="1600"/>
              <a:t> (e.g. 25 kV vs. ∼ 1000 kV), reducing the </a:t>
            </a:r>
            <a:r>
              <a:rPr lang="en-GB" sz="1600">
                <a:solidFill>
                  <a:srgbClr val="A347E5"/>
                </a:solidFill>
              </a:rPr>
              <a:t>size and complexity of voltage-conversion</a:t>
            </a:r>
            <a:r>
              <a:rPr lang="en-GB" sz="1600"/>
              <a:t>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Offers </a:t>
            </a:r>
            <a:r>
              <a:rPr lang="en-GB" sz="1600">
                <a:solidFill>
                  <a:srgbClr val="A347E5"/>
                </a:solidFill>
              </a:rPr>
              <a:t>higher power density</a:t>
            </a:r>
            <a:r>
              <a:rPr lang="en-GB" sz="1600"/>
              <a:t>, requiring </a:t>
            </a:r>
            <a:r>
              <a:rPr lang="en-GB" sz="1600">
                <a:solidFill>
                  <a:srgbClr val="A347E5"/>
                </a:solidFill>
              </a:rPr>
              <a:t>less land take</a:t>
            </a:r>
            <a:r>
              <a:rPr lang="en-GB" sz="1600"/>
              <a:t> (urban areas, accelerator and data centres) and can </a:t>
            </a:r>
            <a:r>
              <a:rPr lang="en-GB" sz="1600">
                <a:solidFill>
                  <a:srgbClr val="A347E5"/>
                </a:solidFill>
              </a:rPr>
              <a:t>be installed within existing HVDC trenches to upgrade transmission capacity</a:t>
            </a:r>
            <a:r>
              <a:rPr lang="en-GB" sz="1600"/>
              <a:t> (retrofit) without major enlargement of civil 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May serve a dual function if cooled with </a:t>
            </a:r>
            <a:r>
              <a:rPr lang="en-GB" sz="1600">
                <a:solidFill>
                  <a:srgbClr val="A347E5"/>
                </a:solidFill>
              </a:rPr>
              <a:t>liquid hydrogen</a:t>
            </a:r>
            <a:r>
              <a:rPr lang="en-GB" sz="1600"/>
              <a:t>:</a:t>
            </a:r>
            <a:r>
              <a:rPr lang="en-GB" sz="1600">
                <a:solidFill>
                  <a:srgbClr val="A347E5"/>
                </a:solidFill>
              </a:rPr>
              <a:t> </a:t>
            </a:r>
            <a:r>
              <a:rPr lang="en-GB" sz="1600"/>
              <a:t>electrical trans-mission combined with </a:t>
            </a:r>
            <a:r>
              <a:rPr lang="en-GB" sz="1600">
                <a:solidFill>
                  <a:srgbClr val="A347E5"/>
                </a:solidFill>
              </a:rPr>
              <a:t>integrated energy storage and free cooling</a:t>
            </a:r>
            <a:r>
              <a:rPr lang="en-GB" sz="1600"/>
              <a:t>, enabling novel system architectures in an eventually hydrogen dominated society.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B0D6F-F967-5727-74EC-91C2CE5D5FA3}"/>
              </a:ext>
            </a:extLst>
          </p:cNvPr>
          <p:cNvSpPr txBox="1"/>
          <p:nvPr/>
        </p:nvSpPr>
        <p:spPr>
          <a:xfrm>
            <a:off x="6805845" y="1976400"/>
            <a:ext cx="52119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Cons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Because the losses depend primarily on the cryostat, the technology maybe </a:t>
            </a:r>
            <a:r>
              <a:rPr lang="en-GB" sz="1600">
                <a:solidFill>
                  <a:srgbClr val="A347E5"/>
                </a:solidFill>
              </a:rPr>
              <a:t>uneconomical for medium–low transmitted powers</a:t>
            </a:r>
            <a:r>
              <a:rPr lang="en-GB" sz="16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For distances greater than 1.5 km, </a:t>
            </a:r>
            <a:r>
              <a:rPr lang="en-GB" sz="1600">
                <a:solidFill>
                  <a:srgbClr val="A347E5"/>
                </a:solidFill>
              </a:rPr>
              <a:t>multiple cooling stations are required</a:t>
            </a:r>
            <a:r>
              <a:rPr lang="en-GB" sz="1600"/>
              <a:t> in the most favourable (best-case) scenario. An alternative is the use of higher-pressure cooling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It is not always advantageous: in some cases, the electrical power required for refrigeration exceeds the Joule losses saved. However, this can be reduced with optimised—albeit typically more expensive—cooling plants.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FDC77A-ED95-8D68-1676-8A21846B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22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01B90-C35B-43AB-C7D4-59860524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ADF64-4323-57EC-8547-A43C4624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4C72B-F11C-E6EB-C4A6-1F89DD32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28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739F4-1A19-F831-4BC7-3DE9C7D3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4DEE8-386E-15C4-C2A8-D9F8A04ABF03}"/>
              </a:ext>
            </a:extLst>
          </p:cNvPr>
          <p:cNvSpPr txBox="1"/>
          <p:nvPr/>
        </p:nvSpPr>
        <p:spPr>
          <a:xfrm>
            <a:off x="242595" y="2258189"/>
            <a:ext cx="117565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The </a:t>
            </a:r>
            <a:r>
              <a:rPr lang="en-GB" sz="2400">
                <a:solidFill>
                  <a:srgbClr val="A347E5"/>
                </a:solidFill>
              </a:rPr>
              <a:t>IRIS Green Superconducting Line</a:t>
            </a:r>
            <a:r>
              <a:rPr lang="en-GB" sz="2400"/>
              <a:t> can represent a valid alternative to conventional HVDC systems for </a:t>
            </a:r>
            <a:r>
              <a:rPr lang="en-GB" sz="2400">
                <a:solidFill>
                  <a:srgbClr val="A347E5"/>
                </a:solidFill>
              </a:rPr>
              <a:t>specific applications</a:t>
            </a:r>
            <a:r>
              <a:rPr lang="en-GB" sz="2400"/>
              <a:t>. Its suitability depends on the overall system context: it is particularly advantageous where</a:t>
            </a:r>
            <a:r>
              <a:rPr lang="en-GB" sz="2400">
                <a:solidFill>
                  <a:srgbClr val="A347E5"/>
                </a:solidFill>
              </a:rPr>
              <a:t> very high currents and powers</a:t>
            </a:r>
            <a:r>
              <a:rPr lang="en-GB" sz="2400"/>
              <a:t> are required, where </a:t>
            </a:r>
            <a:r>
              <a:rPr lang="en-GB" sz="2400">
                <a:solidFill>
                  <a:srgbClr val="A347E5"/>
                </a:solidFill>
              </a:rPr>
              <a:t>cryogenic infrastructure is already available</a:t>
            </a:r>
            <a:r>
              <a:rPr lang="en-GB" sz="2400"/>
              <a:t>, or where </a:t>
            </a:r>
            <a:r>
              <a:rPr lang="en-GB" sz="2400">
                <a:solidFill>
                  <a:srgbClr val="A347E5"/>
                </a:solidFill>
              </a:rPr>
              <a:t>spatial and civil-engineering constraints</a:t>
            </a:r>
            <a:r>
              <a:rPr lang="en-GB" sz="2400"/>
              <a:t> make compact, high-power links desirable. The analyses are conducted under conservative assumptions, with </a:t>
            </a:r>
            <a:r>
              <a:rPr lang="en-GB" sz="2400">
                <a:solidFill>
                  <a:srgbClr val="A347E5"/>
                </a:solidFill>
              </a:rPr>
              <a:t>improving margins</a:t>
            </a:r>
            <a:r>
              <a:rPr lang="en-GB" sz="2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2742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7535-AE23-5498-FDC5-FF548612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2282-426B-B9C7-7FA4-40BCE0EB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End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AA89F-1337-B2F5-9994-5621920F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9E0FE-4E15-91BD-FE8E-C4112195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29</a:t>
            </a:fld>
            <a:endParaRPr lang="it-IT"/>
          </a:p>
        </p:txBody>
      </p:sp>
      <p:pic>
        <p:nvPicPr>
          <p:cNvPr id="10" name="Picture 9" descr="A close-up of a cable&#10;&#10;AI-generated content may be incorrect.">
            <a:extLst>
              <a:ext uri="{FF2B5EF4-FFF2-40B4-BE49-F238E27FC236}">
                <a16:creationId xmlns:a16="http://schemas.microsoft.com/office/drawing/2014/main" id="{D4398FFD-778B-955F-4215-5A17A3BE44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8" y="737331"/>
            <a:ext cx="11846962" cy="60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B8FE8-37E1-4622-9006-D5398765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7089-6655-4D33-1F67-F6C1DB30E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The IRIS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4FF73-8A0A-C251-A41C-B4C227E0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53229-FF13-60E9-476D-65881A71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D3176-BAC9-3F00-FBBF-2C04C66D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D35B-81C6-DEF8-FFFE-8C5F7978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IRIS Project</a:t>
            </a:r>
            <a:br>
              <a:rPr lang="en-GB"/>
            </a:br>
            <a:r>
              <a:rPr lang="en-GB" sz="2200"/>
              <a:t>Innovative Research Infrastructure for applied Superconductivity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F37F7-8B24-7838-AEF8-42A5AF45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D59F2-245A-1BAE-15BF-D4D2235F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24995-DF82-3F73-319A-F797E5257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988" y="2967136"/>
            <a:ext cx="2982668" cy="3554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80CF3-BD1B-2F6A-F48B-F668018E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696" y="3776628"/>
            <a:ext cx="4675567" cy="241584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1B5471-668F-5C88-DD42-ECA9AD55374D}"/>
              </a:ext>
            </a:extLst>
          </p:cNvPr>
          <p:cNvSpPr/>
          <p:nvPr/>
        </p:nvSpPr>
        <p:spPr>
          <a:xfrm>
            <a:off x="9585799" y="5351247"/>
            <a:ext cx="890337" cy="55345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EE40E-06A0-0206-7460-6BC89E6E283E}"/>
              </a:ext>
            </a:extLst>
          </p:cNvPr>
          <p:cNvSpPr txBox="1"/>
          <p:nvPr/>
        </p:nvSpPr>
        <p:spPr>
          <a:xfrm>
            <a:off x="198282" y="3654030"/>
            <a:ext cx="36642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A347E5"/>
                </a:solidFill>
              </a:rPr>
              <a:t>Involved Institutions</a:t>
            </a:r>
          </a:p>
          <a:p>
            <a:endParaRPr lang="en-GB" b="1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Milano LASA (INFN,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Genova (INFN, University, CNR-SPIN)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Frascati (INFN LNF)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Napoli (University, CNR-SPIN)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Lecce (Salento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Salerno (INFN, University, CNR-SPIN)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FCC5F-E529-48C6-E5C2-F0382BAE3FA6}"/>
              </a:ext>
            </a:extLst>
          </p:cNvPr>
          <p:cNvSpPr txBox="1"/>
          <p:nvPr/>
        </p:nvSpPr>
        <p:spPr>
          <a:xfrm>
            <a:off x="8024183" y="3353243"/>
            <a:ext cx="261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A347E5"/>
                </a:solidFill>
              </a:rPr>
              <a:t>Work-packages Structure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D3CBE1-E7F2-3092-3D8E-DCFA07D2D1FC}"/>
              </a:ext>
            </a:extLst>
          </p:cNvPr>
          <p:cNvSpPr txBox="1"/>
          <p:nvPr/>
        </p:nvSpPr>
        <p:spPr>
          <a:xfrm>
            <a:off x="693420" y="2113306"/>
            <a:ext cx="10805160" cy="1077218"/>
          </a:xfrm>
          <a:prstGeom prst="rect">
            <a:avLst/>
          </a:prstGeom>
          <a:noFill/>
          <a:ln w="3175" cap="flat">
            <a:solidFill>
              <a:srgbClr val="A347E5"/>
            </a:solidFill>
          </a:ln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A347E5"/>
                </a:solidFill>
              </a:rPr>
              <a:t>Goal</a:t>
            </a:r>
          </a:p>
          <a:p>
            <a:r>
              <a:rPr lang="en-GB"/>
              <a:t>Establishing a </a:t>
            </a:r>
            <a:r>
              <a:rPr lang="en-GB" b="1">
                <a:solidFill>
                  <a:srgbClr val="A347E5"/>
                </a:solidFill>
              </a:rPr>
              <a:t>national research network to advance applied superconductivity in Italy</a:t>
            </a:r>
            <a:r>
              <a:rPr lang="en-GB"/>
              <a:t> for next-generation particle accelerators and energy-saving 'green' power solutions.</a:t>
            </a:r>
          </a:p>
        </p:txBody>
      </p:sp>
    </p:spTree>
    <p:extLst>
      <p:ext uri="{BB962C8B-B14F-4D97-AF65-F5344CB8AC3E}">
        <p14:creationId xmlns:p14="http://schemas.microsoft.com/office/powerpoint/2010/main" val="2032043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63464-4C96-6C0A-BBEC-10247D072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A921-53C1-99BA-278F-D5C91153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35636"/>
            <a:ext cx="4405045" cy="2414431"/>
          </a:xfrm>
        </p:spPr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22450-8B2F-11AA-1722-4354015E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75C70-426F-7CDF-A9FD-EDEE7692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B5E55-83D7-94CF-0205-5D7ABBE9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4CB6-49A8-6B58-DA0B-25C5B18E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E54DB-BCBB-142E-6298-1930BFA1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5C655-DAEF-C967-A3E9-B307A2D2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9A0B15-6DBC-0D32-EA09-F88A7C58E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69606"/>
              </p:ext>
            </p:extLst>
          </p:nvPr>
        </p:nvGraphicFramePr>
        <p:xfrm>
          <a:off x="501524" y="1899597"/>
          <a:ext cx="4222876" cy="4272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402">
                  <a:extLst>
                    <a:ext uri="{9D8B030D-6E8A-4147-A177-3AD203B41FA5}">
                      <a16:colId xmlns:a16="http://schemas.microsoft.com/office/drawing/2014/main" val="2882252130"/>
                    </a:ext>
                  </a:extLst>
                </a:gridCol>
                <a:gridCol w="2276474">
                  <a:extLst>
                    <a:ext uri="{9D8B030D-6E8A-4147-A177-3AD203B41FA5}">
                      <a16:colId xmlns:a16="http://schemas.microsoft.com/office/drawing/2014/main" val="2181929298"/>
                    </a:ext>
                  </a:extLst>
                </a:gridCol>
              </a:tblGrid>
              <a:tr h="314316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Line </a:t>
                      </a:r>
                      <a:r>
                        <a:rPr lang="it-IT" sz="1400" err="1">
                          <a:latin typeface="Titillium"/>
                        </a:rPr>
                        <a:t>characteristics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58703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Power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1 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855155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25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4979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Direct </a:t>
                      </a:r>
                      <a:r>
                        <a:rPr lang="it-IT" sz="1400" err="1">
                          <a:latin typeface="Titillium"/>
                        </a:rPr>
                        <a:t>Current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40 </a:t>
                      </a:r>
                      <a:r>
                        <a:rPr lang="it-IT" sz="1400" err="1">
                          <a:latin typeface="Titillium"/>
                        </a:rPr>
                        <a:t>kA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409618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Min 18 K (</a:t>
                      </a:r>
                      <a:r>
                        <a:rPr lang="it-IT" sz="1400" err="1">
                          <a:latin typeface="Titillium"/>
                        </a:rPr>
                        <a:t>inlet</a:t>
                      </a:r>
                      <a:r>
                        <a:rPr lang="it-IT" sz="1400">
                          <a:latin typeface="Titillium"/>
                        </a:rPr>
                        <a:t>) Max 23 K (outlet)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75698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Cooling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He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644297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Line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130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19538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Expected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&lt;1.5 W/m </a:t>
                      </a:r>
                      <a:r>
                        <a:rPr lang="it-IT" sz="1400" err="1">
                          <a:latin typeface="Titillium"/>
                        </a:rPr>
                        <a:t>at</a:t>
                      </a:r>
                      <a:r>
                        <a:rPr lang="it-IT" sz="1400">
                          <a:latin typeface="Titillium"/>
                        </a:rPr>
                        <a:t> 20 K (single </a:t>
                      </a:r>
                      <a:r>
                        <a:rPr lang="it-IT" sz="1400" err="1">
                          <a:latin typeface="Titillium"/>
                        </a:rPr>
                        <a:t>cryostat</a:t>
                      </a:r>
                      <a:r>
                        <a:rPr lang="it-IT" sz="1400">
                          <a:latin typeface="Titillium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06515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Bending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2.2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16287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Inner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10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8729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Superconductor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MgB</a:t>
                      </a:r>
                      <a:r>
                        <a:rPr lang="it-IT" sz="1400" baseline="-25000">
                          <a:latin typeface="Titillium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387843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Redundancy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2 </a:t>
                      </a:r>
                      <a:r>
                        <a:rPr lang="it-IT" sz="1400" err="1">
                          <a:latin typeface="Titillium"/>
                        </a:rPr>
                        <a:t>active</a:t>
                      </a:r>
                      <a:r>
                        <a:rPr lang="it-IT" sz="1400">
                          <a:latin typeface="Titillium"/>
                        </a:rPr>
                        <a:t> </a:t>
                      </a:r>
                      <a:r>
                        <a:rPr lang="it-IT" sz="1400" err="1">
                          <a:latin typeface="Titillium"/>
                        </a:rPr>
                        <a:t>conductors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74721"/>
                  </a:ext>
                </a:extLst>
              </a:tr>
            </a:tbl>
          </a:graphicData>
        </a:graphic>
      </p:graphicFrame>
      <p:pic>
        <p:nvPicPr>
          <p:cNvPr id="13" name="Picture 12" descr="A close up of a tube&#10;&#10;AI-generated content may be incorrect.">
            <a:extLst>
              <a:ext uri="{FF2B5EF4-FFF2-40B4-BE49-F238E27FC236}">
                <a16:creationId xmlns:a16="http://schemas.microsoft.com/office/drawing/2014/main" id="{E11E3D87-8A64-D601-0C61-F3F58031D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1" y="862580"/>
            <a:ext cx="6827534" cy="3474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06B99-725A-A8EC-12CB-A6B21E50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871" y="3965058"/>
            <a:ext cx="2402929" cy="2118862"/>
          </a:xfrm>
          <a:prstGeom prst="rect">
            <a:avLst/>
          </a:prstGeom>
        </p:spPr>
      </p:pic>
      <p:pic>
        <p:nvPicPr>
          <p:cNvPr id="17" name="Picture 16" descr="A close up of a tube&#10;&#10;AI-generated content may be incorrect.">
            <a:extLst>
              <a:ext uri="{FF2B5EF4-FFF2-40B4-BE49-F238E27FC236}">
                <a16:creationId xmlns:a16="http://schemas.microsoft.com/office/drawing/2014/main" id="{F0EDF1EA-B650-4236-A25D-919317A3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14" y="1761849"/>
            <a:ext cx="6827534" cy="3474727"/>
          </a:xfrm>
          <a:prstGeom prst="rect">
            <a:avLst/>
          </a:prstGeom>
        </p:spPr>
      </p:pic>
      <p:pic>
        <p:nvPicPr>
          <p:cNvPr id="16" name="Picture 15" descr="A close up of a tube&#10;&#10;AI-generated content may be incorrect.">
            <a:extLst>
              <a:ext uri="{FF2B5EF4-FFF2-40B4-BE49-F238E27FC236}">
                <a16:creationId xmlns:a16="http://schemas.microsoft.com/office/drawing/2014/main" id="{539534EF-8B37-3729-9896-9A164D1E1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1" y="1412357"/>
            <a:ext cx="6827534" cy="347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C8308-90F4-08E0-F791-45A889044E0A}"/>
              </a:ext>
            </a:extLst>
          </p:cNvPr>
          <p:cNvSpPr txBox="1"/>
          <p:nvPr/>
        </p:nvSpPr>
        <p:spPr>
          <a:xfrm>
            <a:off x="5546854" y="5559543"/>
            <a:ext cx="3245396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Single pole to be tested in </a:t>
            </a:r>
            <a:r>
              <a:rPr lang="en-GB">
                <a:solidFill>
                  <a:srgbClr val="A347E5"/>
                </a:solidFill>
              </a:rPr>
              <a:t>Salerno IRIS test cable facility</a:t>
            </a:r>
          </a:p>
        </p:txBody>
      </p:sp>
    </p:spTree>
    <p:extLst>
      <p:ext uri="{BB962C8B-B14F-4D97-AF65-F5344CB8AC3E}">
        <p14:creationId xmlns:p14="http://schemas.microsoft.com/office/powerpoint/2010/main" val="235885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F36F-773E-E55D-99CC-656E6CE5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78CB-77BF-1D61-92B5-53A0748E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AAF2E-4888-74F2-69D1-924B78BC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8CC2CAE-2F3E-4269-6E17-8F590FDD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30" y="2115750"/>
            <a:ext cx="11868539" cy="36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Why Magnesium Diboride (MgB</a:t>
            </a:r>
            <a:r>
              <a:rPr lang="en-US" altLang="en-US" sz="2400" b="1" baseline="-25000">
                <a:solidFill>
                  <a:srgbClr val="A347E5"/>
                </a:solidFill>
                <a:latin typeface="Google Sans Text"/>
              </a:rPr>
              <a:t>2</a:t>
            </a:r>
            <a:r>
              <a:rPr lang="en-US" altLang="en-US" sz="2400" b="1">
                <a:solidFill>
                  <a:srgbClr val="A347E5"/>
                </a:solidFill>
                <a:latin typeface="Google Sans Tex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1" i="0" u="none" strike="noStrike" cap="none" normalizeH="0" baseline="-25000">
              <a:ln>
                <a:noFill/>
              </a:ln>
              <a:solidFill>
                <a:srgbClr val="A347E5"/>
              </a:solidFill>
              <a:effectLst/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effectLst/>
                <a:latin typeface="Google Sans Text"/>
              </a:rPr>
              <a:t>Higher Operating Temperature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MgB</a:t>
            </a:r>
            <a:r>
              <a:rPr kumimoji="0" lang="en-US" altLang="en-US" sz="20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2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can operate around 20 K, which is significantly higher than low-temperature superconductors (LTS), meaning it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doesn't require expensive liquid helium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.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Hydrogen Compatibility: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Its operating temperature is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compatible with liquid hydrogen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infrastructure, allowing a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doble energy vector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Cost-Effectiveness: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Material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costs for </a:t>
            </a:r>
            <a:r>
              <a:rPr lang="en-US" altLang="en-US" sz="2000">
                <a:solidFill>
                  <a:srgbClr val="A347E5"/>
                </a:solidFill>
                <a:latin typeface="Google Sans Text"/>
              </a:rPr>
              <a:t>MgB</a:t>
            </a:r>
            <a:r>
              <a:rPr lang="en-US" altLang="en-US" sz="2000" baseline="-25000">
                <a:solidFill>
                  <a:srgbClr val="A347E5"/>
                </a:solidFill>
                <a:latin typeface="Google Sans Text"/>
              </a:rPr>
              <a:t>2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 wire are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lower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than those for high-temperature superconducting (</a:t>
            </a:r>
            <a:r>
              <a:rPr kumimoji="0" lang="en-US" altLang="en-US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HTS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) tapes.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Simplified Cable Assembly: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The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round-wire geometry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simplifies the assembly of a multi-wire cable.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Commercial Availability: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It is available in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long, continuous lengths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, which 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reduces or </a:t>
            </a:r>
            <a: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removes the need for resistive joints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common in HTS-based systems, improving overall performance and reliability.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>
                <a:latin typeface="Google Sans Text"/>
              </a:rPr>
              <a:t>Italian Excellence: </a:t>
            </a:r>
            <a:r>
              <a:rPr lang="en-GB" altLang="en-US" sz="2000">
                <a:latin typeface="Google Sans Text"/>
              </a:rPr>
              <a:t>Europe — and </a:t>
            </a:r>
            <a:r>
              <a:rPr lang="en-GB" altLang="en-US" sz="2000" b="1">
                <a:solidFill>
                  <a:srgbClr val="A347E5"/>
                </a:solidFill>
                <a:latin typeface="Google Sans Text"/>
              </a:rPr>
              <a:t>Italy</a:t>
            </a:r>
            <a:r>
              <a:rPr lang="en-GB" altLang="en-US" sz="2000">
                <a:latin typeface="Google Sans Text"/>
              </a:rPr>
              <a:t> in particular — is the world </a:t>
            </a:r>
            <a:r>
              <a:rPr lang="en-GB" altLang="en-US" sz="2000">
                <a:solidFill>
                  <a:srgbClr val="A347E5"/>
                </a:solidFill>
                <a:latin typeface="Google Sans Text"/>
              </a:rPr>
              <a:t>leader in research and development of MgB</a:t>
            </a:r>
            <a:r>
              <a:rPr lang="en-GB" altLang="en-US" sz="2000" baseline="-25000">
                <a:solidFill>
                  <a:srgbClr val="A347E5"/>
                </a:solidFill>
                <a:latin typeface="Google Sans Text"/>
              </a:rPr>
              <a:t>2</a:t>
            </a:r>
            <a:r>
              <a:rPr lang="en-GB" altLang="en-US" sz="2000">
                <a:latin typeface="Google Sans Text"/>
              </a:rPr>
              <a:t>.</a:t>
            </a:r>
            <a:endParaRPr lang="en-GB" altLang="en-US" sz="2000" baseline="-25000">
              <a:latin typeface="Google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25441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EB02-3B73-3684-B20C-4D35B3C7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silver object with a round metal cap&#10;&#10;AI-generated content may be incorrect.">
            <a:extLst>
              <a:ext uri="{FF2B5EF4-FFF2-40B4-BE49-F238E27FC236}">
                <a16:creationId xmlns:a16="http://schemas.microsoft.com/office/drawing/2014/main" id="{E1D58E8D-6787-1CEF-DFF9-EF8D76136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68" y="3391967"/>
            <a:ext cx="7193280" cy="3660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6257F-29F6-6CD9-2256-4DAB3195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97E65-391E-3857-48FD-67D6547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D42-277B-6592-2C68-6C28B579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  <p:pic>
        <p:nvPicPr>
          <p:cNvPr id="9" name="Picture 8" descr="A diagram of a cable&#10;&#10;AI-generated content may be incorrect.">
            <a:extLst>
              <a:ext uri="{FF2B5EF4-FFF2-40B4-BE49-F238E27FC236}">
                <a16:creationId xmlns:a16="http://schemas.microsoft.com/office/drawing/2014/main" id="{D3CADAB1-3EE8-0923-9456-CCED56BA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70" y="1776363"/>
            <a:ext cx="3316700" cy="2482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F632DCE-992D-0DDC-F5E0-9F5622D6E6AC}"/>
              </a:ext>
            </a:extLst>
          </p:cNvPr>
          <p:cNvSpPr/>
          <p:nvPr/>
        </p:nvSpPr>
        <p:spPr>
          <a:xfrm>
            <a:off x="4581937" y="6103867"/>
            <a:ext cx="499874" cy="527121"/>
          </a:xfrm>
          <a:prstGeom prst="ellipse">
            <a:avLst/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BA2C82-AF8D-FED4-A44D-C342015999FC}"/>
              </a:ext>
            </a:extLst>
          </p:cNvPr>
          <p:cNvSpPr/>
          <p:nvPr/>
        </p:nvSpPr>
        <p:spPr>
          <a:xfrm rot="10800000" flipH="1">
            <a:off x="4931665" y="4078224"/>
            <a:ext cx="109446" cy="2067636"/>
          </a:xfrm>
          <a:custGeom>
            <a:avLst/>
            <a:gdLst>
              <a:gd name="connsiteX0" fmla="*/ 18288 w 122044"/>
              <a:gd name="connsiteY0" fmla="*/ 0 h 969264"/>
              <a:gd name="connsiteX1" fmla="*/ 121920 w 122044"/>
              <a:gd name="connsiteY1" fmla="*/ 353568 h 969264"/>
              <a:gd name="connsiteX2" fmla="*/ 0 w 122044"/>
              <a:gd name="connsiteY2" fmla="*/ 969264 h 96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044" h="969264">
                <a:moveTo>
                  <a:pt x="18288" y="0"/>
                </a:moveTo>
                <a:cubicBezTo>
                  <a:pt x="71628" y="96012"/>
                  <a:pt x="124968" y="192024"/>
                  <a:pt x="121920" y="353568"/>
                </a:cubicBezTo>
                <a:cubicBezTo>
                  <a:pt x="118872" y="515112"/>
                  <a:pt x="59436" y="742188"/>
                  <a:pt x="0" y="969264"/>
                </a:cubicBezTo>
              </a:path>
            </a:pathLst>
          </a:custGeom>
          <a:noFill/>
          <a:ln w="25400">
            <a:solidFill>
              <a:srgbClr val="A347E5"/>
            </a:solidFill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77585A-7DAF-D867-CD3B-6C3A0E7D95B1}"/>
              </a:ext>
            </a:extLst>
          </p:cNvPr>
          <p:cNvGrpSpPr/>
          <p:nvPr/>
        </p:nvGrpSpPr>
        <p:grpSpPr>
          <a:xfrm>
            <a:off x="7350657" y="1850134"/>
            <a:ext cx="2302414" cy="2024983"/>
            <a:chOff x="2197213" y="0"/>
            <a:chExt cx="7797573" cy="6858000"/>
          </a:xfrm>
        </p:grpSpPr>
        <p:pic>
          <p:nvPicPr>
            <p:cNvPr id="16" name="Picture 15" descr="A diagram of different types of tape&#10;&#10;AI-generated content may be incorrect.">
              <a:extLst>
                <a:ext uri="{FF2B5EF4-FFF2-40B4-BE49-F238E27FC236}">
                  <a16:creationId xmlns:a16="http://schemas.microsoft.com/office/drawing/2014/main" id="{EF21F394-1AC9-958F-23ED-D9DC6A1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213" y="0"/>
              <a:ext cx="7797573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19A101-CD99-8B70-8309-F832AA0E14C2}"/>
                </a:ext>
              </a:extLst>
            </p:cNvPr>
            <p:cNvSpPr txBox="1"/>
            <p:nvPr/>
          </p:nvSpPr>
          <p:spPr>
            <a:xfrm>
              <a:off x="5300678" y="3325768"/>
              <a:ext cx="4363783" cy="6254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600">
                  <a:solidFill>
                    <a:srgbClr val="1E1E1E"/>
                  </a:solidFill>
                </a:rPr>
                <a:t>Polyimide insulation (2.10 mm)</a:t>
              </a: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6DB5008-99DF-6B21-533D-EB4B5E623DAF}"/>
              </a:ext>
            </a:extLst>
          </p:cNvPr>
          <p:cNvSpPr/>
          <p:nvPr/>
        </p:nvSpPr>
        <p:spPr>
          <a:xfrm rot="18311952">
            <a:off x="6902610" y="1714869"/>
            <a:ext cx="365760" cy="707136"/>
          </a:xfrm>
          <a:custGeom>
            <a:avLst/>
            <a:gdLst>
              <a:gd name="connsiteX0" fmla="*/ 0 w 365760"/>
              <a:gd name="connsiteY0" fmla="*/ 0 h 707136"/>
              <a:gd name="connsiteX1" fmla="*/ 237744 w 365760"/>
              <a:gd name="connsiteY1" fmla="*/ 274320 h 707136"/>
              <a:gd name="connsiteX2" fmla="*/ 365760 w 365760"/>
              <a:gd name="connsiteY2" fmla="*/ 707136 h 7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707136">
                <a:moveTo>
                  <a:pt x="0" y="0"/>
                </a:moveTo>
                <a:cubicBezTo>
                  <a:pt x="88392" y="78232"/>
                  <a:pt x="176784" y="156464"/>
                  <a:pt x="237744" y="274320"/>
                </a:cubicBezTo>
                <a:cubicBezTo>
                  <a:pt x="298704" y="392176"/>
                  <a:pt x="332232" y="549656"/>
                  <a:pt x="365760" y="707136"/>
                </a:cubicBezTo>
              </a:path>
            </a:pathLst>
          </a:custGeom>
          <a:noFill/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767717-EDB7-96FD-CCE3-A5C7E66F96D0}"/>
              </a:ext>
            </a:extLst>
          </p:cNvPr>
          <p:cNvSpPr txBox="1"/>
          <p:nvPr/>
        </p:nvSpPr>
        <p:spPr>
          <a:xfrm>
            <a:off x="7651841" y="4357989"/>
            <a:ext cx="3218655" cy="1508105"/>
          </a:xfrm>
          <a:prstGeom prst="rect">
            <a:avLst/>
          </a:prstGeom>
          <a:noFill/>
          <a:ln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A347E5"/>
                </a:solidFill>
              </a:rPr>
              <a:t>Conductor Composition</a:t>
            </a:r>
            <a:endParaRPr lang="en-GB" sz="1600" b="1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9</a:t>
            </a:r>
            <a:r>
              <a:rPr lang="en-GB"/>
              <a:t> petals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14</a:t>
            </a:r>
            <a:r>
              <a:rPr lang="en-GB"/>
              <a:t> Superconducting Strands</a:t>
            </a:r>
            <a:endParaRPr lang="en-GB" baseline="-25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36</a:t>
            </a:r>
            <a:r>
              <a:rPr lang="en-GB"/>
              <a:t> MgB</a:t>
            </a:r>
            <a:r>
              <a:rPr lang="en-GB" baseline="-25000"/>
              <a:t>2 </a:t>
            </a:r>
            <a:r>
              <a:rPr lang="en-GB"/>
              <a:t>Filaments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17.5%</a:t>
            </a:r>
            <a:r>
              <a:rPr lang="en-GB"/>
              <a:t> Filling Factor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D59700-3B0B-5C00-218C-E137609EBAEF}"/>
              </a:ext>
            </a:extLst>
          </p:cNvPr>
          <p:cNvSpPr txBox="1"/>
          <p:nvPr/>
        </p:nvSpPr>
        <p:spPr>
          <a:xfrm>
            <a:off x="459675" y="3152006"/>
            <a:ext cx="1225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>
                <a:solidFill>
                  <a:srgbClr val="A347E5"/>
                </a:solidFill>
              </a:rPr>
              <a:t>Diameter</a:t>
            </a:r>
          </a:p>
          <a:p>
            <a:r>
              <a:rPr lang="en-GB" sz="1700" b="1">
                <a:solidFill>
                  <a:srgbClr val="A347E5"/>
                </a:solidFill>
              </a:rPr>
              <a:t>1.33 mm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A64D69-9E32-DB44-39E6-9B60A49D4CF4}"/>
              </a:ext>
            </a:extLst>
          </p:cNvPr>
          <p:cNvGrpSpPr/>
          <p:nvPr/>
        </p:nvGrpSpPr>
        <p:grpSpPr>
          <a:xfrm>
            <a:off x="1420610" y="2113000"/>
            <a:ext cx="2469457" cy="2393067"/>
            <a:chOff x="1807559" y="1923907"/>
            <a:chExt cx="2469457" cy="2393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AF4FE6-BED5-A3A0-1C23-D9DCFC79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5285" y="1954663"/>
              <a:ext cx="2351731" cy="2362311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32CEF0E-618E-F6BD-9B9F-0C39A1BCB1DE}"/>
                </a:ext>
              </a:extLst>
            </p:cNvPr>
            <p:cNvSpPr/>
            <p:nvPr/>
          </p:nvSpPr>
          <p:spPr>
            <a:xfrm flipH="1" flipV="1">
              <a:off x="1807559" y="1923907"/>
              <a:ext cx="1181573" cy="55692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017884D-2DA1-B3D9-9347-5D8F306C8150}"/>
              </a:ext>
            </a:extLst>
          </p:cNvPr>
          <p:cNvSpPr txBox="1"/>
          <p:nvPr/>
        </p:nvSpPr>
        <p:spPr>
          <a:xfrm>
            <a:off x="1943764" y="1954663"/>
            <a:ext cx="1225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>
                <a:solidFill>
                  <a:srgbClr val="4EA72E"/>
                </a:solidFill>
              </a:rPr>
              <a:t>Diameter</a:t>
            </a:r>
          </a:p>
          <a:p>
            <a:r>
              <a:rPr lang="en-GB" sz="1700" b="1">
                <a:solidFill>
                  <a:srgbClr val="4EA72E"/>
                </a:solidFill>
              </a:rPr>
              <a:t>93 μm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88EEAD-2977-A56C-A319-73A6A107BCC7}"/>
              </a:ext>
            </a:extLst>
          </p:cNvPr>
          <p:cNvCxnSpPr/>
          <p:nvPr/>
        </p:nvCxnSpPr>
        <p:spPr>
          <a:xfrm>
            <a:off x="1920240" y="3435096"/>
            <a:ext cx="938784" cy="0"/>
          </a:xfrm>
          <a:prstGeom prst="straightConnector1">
            <a:avLst/>
          </a:prstGeom>
          <a:ln w="19050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742335-FC42-E1FD-7978-2204819A3FCC}"/>
              </a:ext>
            </a:extLst>
          </p:cNvPr>
          <p:cNvGrpSpPr/>
          <p:nvPr/>
        </p:nvGrpSpPr>
        <p:grpSpPr>
          <a:xfrm>
            <a:off x="10390035" y="1365031"/>
            <a:ext cx="1529444" cy="1529444"/>
            <a:chOff x="9578313" y="1298823"/>
            <a:chExt cx="2185284" cy="2185284"/>
          </a:xfrm>
        </p:grpSpPr>
        <p:pic>
          <p:nvPicPr>
            <p:cNvPr id="39" name="Picture 38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594D2473-D835-BF8F-0779-CB788855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9054">
              <a:off x="9578313" y="1298823"/>
              <a:ext cx="2185284" cy="21852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555079A-6EB9-C663-A210-599ECAFD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19380">
              <a:off x="9850105" y="2160176"/>
              <a:ext cx="1600492" cy="47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4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0690-F4BE-1954-50FA-60461436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338B9-5897-F58C-0007-F63EB52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AC41-4B4C-D994-2A76-859A89DE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CAD446-04EF-4BC4-548F-7A9753B61440}"/>
              </a:ext>
            </a:extLst>
          </p:cNvPr>
          <p:cNvGrpSpPr/>
          <p:nvPr/>
        </p:nvGrpSpPr>
        <p:grpSpPr>
          <a:xfrm>
            <a:off x="347941" y="3665228"/>
            <a:ext cx="6124103" cy="1503801"/>
            <a:chOff x="851869" y="752475"/>
            <a:chExt cx="3601266" cy="8843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31ACB5-E451-8DE5-7307-DA9DC5F3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869" y="752475"/>
              <a:ext cx="909431" cy="8843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960F82-C285-6467-8FA5-933EF4F74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43705" y="752475"/>
              <a:ext cx="909430" cy="8843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55AC62-10ED-9AFA-A97C-757F9B086DCF}"/>
                </a:ext>
              </a:extLst>
            </p:cNvPr>
            <p:cNvCxnSpPr>
              <a:cxnSpLocks/>
            </p:cNvCxnSpPr>
            <p:nvPr/>
          </p:nvCxnSpPr>
          <p:spPr>
            <a:xfrm>
              <a:off x="1723265" y="1399257"/>
              <a:ext cx="1858475" cy="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68A1B71-F9C4-B246-6B4F-4E1A7B7EC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3350" y="1589633"/>
            <a:ext cx="3899117" cy="4514428"/>
          </a:xfrm>
          <a:prstGeom prst="rect">
            <a:avLst/>
          </a:prstGeom>
          <a:ln w="28575">
            <a:solidFill>
              <a:srgbClr val="A347E5"/>
            </a:solidFill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9DFC2C3-F5FA-F76A-CE06-745240B37C84}"/>
              </a:ext>
            </a:extLst>
          </p:cNvPr>
          <p:cNvSpPr/>
          <p:nvPr/>
        </p:nvSpPr>
        <p:spPr>
          <a:xfrm>
            <a:off x="4724400" y="3412802"/>
            <a:ext cx="2206810" cy="2206810"/>
          </a:xfrm>
          <a:prstGeom prst="ellipse">
            <a:avLst/>
          </a:prstGeom>
          <a:noFill/>
          <a:ln w="381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1DE2D5-1329-306D-BA8B-148DA8EB6582}"/>
              </a:ext>
            </a:extLst>
          </p:cNvPr>
          <p:cNvCxnSpPr>
            <a:cxnSpLocks/>
            <a:stCxn id="45" idx="6"/>
          </p:cNvCxnSpPr>
          <p:nvPr/>
        </p:nvCxnSpPr>
        <p:spPr>
          <a:xfrm flipV="1">
            <a:off x="6931210" y="4127721"/>
            <a:ext cx="822140" cy="388486"/>
          </a:xfrm>
          <a:prstGeom prst="straightConnector1">
            <a:avLst/>
          </a:prstGeom>
          <a:ln w="38100">
            <a:solidFill>
              <a:srgbClr val="A347E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7133ABA-9651-3932-2F4B-90D03A41F113}"/>
              </a:ext>
            </a:extLst>
          </p:cNvPr>
          <p:cNvSpPr txBox="1"/>
          <p:nvPr/>
        </p:nvSpPr>
        <p:spPr>
          <a:xfrm>
            <a:off x="5141622" y="2777553"/>
            <a:ext cx="163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Current Leads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0AB6A6-E172-C8EA-9083-4EE61D4F2CEB}"/>
              </a:ext>
            </a:extLst>
          </p:cNvPr>
          <p:cNvGrpSpPr/>
          <p:nvPr/>
        </p:nvGrpSpPr>
        <p:grpSpPr>
          <a:xfrm rot="17842336">
            <a:off x="613917" y="1869807"/>
            <a:ext cx="1529444" cy="1529444"/>
            <a:chOff x="9578313" y="1298823"/>
            <a:chExt cx="2185284" cy="2185284"/>
          </a:xfrm>
        </p:grpSpPr>
        <p:pic>
          <p:nvPicPr>
            <p:cNvPr id="52" name="Picture 51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D0A8C5A3-78E2-577F-782E-6292FE47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9054">
              <a:off x="9578313" y="1298823"/>
              <a:ext cx="2185284" cy="218528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50820F0-D962-400F-C2F9-79175499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19380">
              <a:off x="9850105" y="2160176"/>
              <a:ext cx="1600492" cy="47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36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f7bcdb-cefc-4597-983e-8d832f1376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718157872174EBBE4BE8E2DA427AC" ma:contentTypeVersion="15" ma:contentTypeDescription="Create a new document." ma:contentTypeScope="" ma:versionID="e9fe025faeec2a9b3f66ccf696ff1d2a">
  <xsd:schema xmlns:xsd="http://www.w3.org/2001/XMLSchema" xmlns:xs="http://www.w3.org/2001/XMLSchema" xmlns:p="http://schemas.microsoft.com/office/2006/metadata/properties" xmlns:ns3="f9f7bcdb-cefc-4597-983e-8d832f137686" xmlns:ns4="e317e1fa-6f85-4957-a9c7-70ad697cfe81" targetNamespace="http://schemas.microsoft.com/office/2006/metadata/properties" ma:root="true" ma:fieldsID="6bb3ab9d6ac78473f957743920fe5b7d" ns3:_="" ns4:_="">
    <xsd:import namespace="f9f7bcdb-cefc-4597-983e-8d832f137686"/>
    <xsd:import namespace="e317e1fa-6f85-4957-a9c7-70ad697cfe81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7bcdb-cefc-4597-983e-8d832f13768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7e1fa-6f85-4957-a9c7-70ad697cfe8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e317e1fa-6f85-4957-a9c7-70ad697cfe81"/>
    <ds:schemaRef ds:uri="f9f7bcdb-cefc-4597-983e-8d832f1376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CEBBEF-03AC-4BBD-8353-0CF4F7B8029E}">
  <ds:schemaRefs>
    <ds:schemaRef ds:uri="e317e1fa-6f85-4957-a9c7-70ad697cfe81"/>
    <ds:schemaRef ds:uri="f9f7bcdb-cefc-4597-983e-8d832f137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Application>Microsoft Office PowerPoint</Application>
  <PresentationFormat>Widescreen</PresentationFormat>
  <Slides>29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Tema di Office</vt:lpstr>
      <vt:lpstr>IRIS Green Superconducting Line (GSL)</vt:lpstr>
      <vt:lpstr>Outline</vt:lpstr>
      <vt:lpstr>The IRIS Project</vt:lpstr>
      <vt:lpstr>The IRIS Project Innovative Research Infrastructure for applied Superconductivity</vt:lpstr>
      <vt:lpstr>The Green Superconducting Line (GSL)</vt:lpstr>
      <vt:lpstr>The Green Superconducting Line (GSL)</vt:lpstr>
      <vt:lpstr>The Green Superconducting Line (GSL)</vt:lpstr>
      <vt:lpstr>The Green Superconducting Line (GSL)</vt:lpstr>
      <vt:lpstr>The Green Superconducting Line (GSL)</vt:lpstr>
      <vt:lpstr>Physical Behaviour</vt:lpstr>
      <vt:lpstr>Physical Behaviour Magnetic Analysis - 2D&amp;3D</vt:lpstr>
      <vt:lpstr>Physical Behaviour Mechanical Analysis - Analytic</vt:lpstr>
      <vt:lpstr>Physical Behaviour Critical Current - Data Fit</vt:lpstr>
      <vt:lpstr>Physical Behaviour Transition Analysis - Model</vt:lpstr>
      <vt:lpstr>Physical Behaviour Transition Analysis - Results</vt:lpstr>
      <vt:lpstr>Physical Behaviour Transition Analysis - Results</vt:lpstr>
      <vt:lpstr>Physical Behaviour Transition Analysis - Results</vt:lpstr>
      <vt:lpstr>Physical Behaviour Transition Analysis - Results</vt:lpstr>
      <vt:lpstr>Power Consumption and Use Cases</vt:lpstr>
      <vt:lpstr>Power Consumption and Use Cases GSL Electric Consumption</vt:lpstr>
      <vt:lpstr>Power Consumption and Use Cases HVDC Comparative Analysis</vt:lpstr>
      <vt:lpstr>Power Consumption and Use Cases Modular Composition</vt:lpstr>
      <vt:lpstr>Power Consumption and Use Cases FCC Grid Connection Example</vt:lpstr>
      <vt:lpstr>Power Consumption and Use Cases HVDC Comparative Analysis</vt:lpstr>
      <vt:lpstr>Power Consumption and Use Cases Double Energy Vector</vt:lpstr>
      <vt:lpstr>Conclusion</vt:lpstr>
      <vt:lpstr>Conclusion</vt:lpstr>
      <vt:lpstr>Conclusion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revision>1</cp:revision>
  <dcterms:created xsi:type="dcterms:W3CDTF">2022-11-09T11:12:29Z</dcterms:created>
  <dcterms:modified xsi:type="dcterms:W3CDTF">2025-11-12T14:49:19Z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0x010100A26718157872174EBBE4BE8E2DA427AC</vt:lpwstr>
  </property>
</Properties>
</file>