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79" r:id="rId3"/>
    <p:sldId id="300" r:id="rId4"/>
    <p:sldId id="329" r:id="rId5"/>
    <p:sldId id="331" r:id="rId6"/>
    <p:sldId id="390" r:id="rId7"/>
    <p:sldId id="301" r:id="rId8"/>
    <p:sldId id="381" r:id="rId9"/>
    <p:sldId id="337" r:id="rId10"/>
    <p:sldId id="383" r:id="rId11"/>
    <p:sldId id="341" r:id="rId12"/>
    <p:sldId id="357" r:id="rId13"/>
    <p:sldId id="389" r:id="rId14"/>
    <p:sldId id="370" r:id="rId15"/>
    <p:sldId id="371" r:id="rId16"/>
    <p:sldId id="385" r:id="rId17"/>
    <p:sldId id="354" r:id="rId18"/>
    <p:sldId id="355" r:id="rId19"/>
    <p:sldId id="372" r:id="rId20"/>
    <p:sldId id="373" r:id="rId21"/>
    <p:sldId id="322" r:id="rId22"/>
    <p:sldId id="391" r:id="rId23"/>
    <p:sldId id="318" r:id="rId24"/>
    <p:sldId id="319" r:id="rId25"/>
    <p:sldId id="374" r:id="rId26"/>
    <p:sldId id="376" r:id="rId27"/>
    <p:sldId id="377" r:id="rId28"/>
    <p:sldId id="388" r:id="rId29"/>
    <p:sldId id="378" r:id="rId30"/>
    <p:sldId id="387" r:id="rId31"/>
    <p:sldId id="33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37F"/>
    <a:srgbClr val="A6345E"/>
    <a:srgbClr val="FF4747"/>
    <a:srgbClr val="FF0000"/>
    <a:srgbClr val="00B050"/>
    <a:srgbClr val="6C2F6D"/>
    <a:srgbClr val="A9345E"/>
    <a:srgbClr val="8D3264"/>
    <a:srgbClr val="FFFFFF"/>
    <a:srgbClr val="0C43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94660"/>
  </p:normalViewPr>
  <p:slideViewPr>
    <p:cSldViewPr snapToGrid="0" snapToObjects="1">
      <p:cViewPr varScale="1">
        <p:scale>
          <a:sx n="112" d="100"/>
          <a:sy n="112" d="100"/>
        </p:scale>
        <p:origin x="365" y="-62"/>
      </p:cViewPr>
      <p:guideLst/>
    </p:cSldViewPr>
  </p:slideViewPr>
  <p:notesTextViewPr>
    <p:cViewPr>
      <p:scale>
        <a:sx n="1" d="1"/>
        <a:sy n="1" d="1"/>
      </p:scale>
      <p:origin x="0" y="0"/>
    </p:cViewPr>
  </p:notesTextViewPr>
  <p:notesViewPr>
    <p:cSldViewPr snapToGrid="0" snapToObjects="1">
      <p:cViewPr varScale="1">
        <p:scale>
          <a:sx n="97" d="100"/>
          <a:sy n="97" d="100"/>
        </p:scale>
        <p:origin x="4277" y="8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0_Ufficio\MuCol\Combined_Function\Quadrupole_into_Dipole\a1_25mm_4.5K_unpercent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0_Ufficio\MuCol\Combined_Function\Quadrupole_into_Dipole\Supporto_interno_new_3\4.5K_OptCost_Edit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0_Ufficio\MuCol\Combined_Function\Quadrupole_into_Dipole\Supporto_interno_new_3\4.5K_OptCost_Edited.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0270386396847557E-2"/>
          <c:y val="8.4507461359350208E-2"/>
          <c:w val="0.82042137214464317"/>
          <c:h val="0.81686647646718213"/>
        </c:manualLayout>
      </c:layout>
      <c:scatterChart>
        <c:scatterStyle val="lineMarker"/>
        <c:varyColors val="0"/>
        <c:ser>
          <c:idx val="0"/>
          <c:order val="0"/>
          <c:tx>
            <c:v>w_quad=10mm</c:v>
          </c:tx>
          <c:spPr>
            <a:ln w="25400" cap="rnd">
              <a:noFill/>
              <a:round/>
            </a:ln>
            <a:effectLst/>
          </c:spPr>
          <c:marker>
            <c:symbol val="circle"/>
            <c:size val="5"/>
            <c:spPr>
              <a:solidFill>
                <a:schemeClr val="accent5">
                  <a:tint val="46000"/>
                </a:schemeClr>
              </a:solidFill>
              <a:ln w="9525">
                <a:solidFill>
                  <a:schemeClr val="accent5">
                    <a:tint val="46000"/>
                  </a:schemeClr>
                </a:solidFill>
              </a:ln>
              <a:effectLst/>
            </c:spPr>
          </c:marker>
          <c:trendline>
            <c:spPr>
              <a:ln w="19050" cap="rnd">
                <a:solidFill>
                  <a:schemeClr val="accent5">
                    <a:tint val="46000"/>
                  </a:schemeClr>
                </a:solidFill>
                <a:prstDash val="sysDot"/>
              </a:ln>
              <a:effectLst/>
            </c:spPr>
            <c:trendlineType val="log"/>
            <c:dispRSqr val="0"/>
            <c:dispEq val="0"/>
          </c:trendline>
          <c:xVal>
            <c:numRef>
              <c:f>'[a1_25mm_4.5K_unpercento.xlsx]a1=25mm'!$H$3:$H$10</c:f>
              <c:numCache>
                <c:formatCode>General</c:formatCode>
                <c:ptCount val="8"/>
                <c:pt idx="0">
                  <c:v>196.66692</c:v>
                </c:pt>
                <c:pt idx="1">
                  <c:v>164.01513</c:v>
                </c:pt>
                <c:pt idx="2">
                  <c:v>142.37194</c:v>
                </c:pt>
                <c:pt idx="3">
                  <c:v>128.22597999999999</c:v>
                </c:pt>
                <c:pt idx="4">
                  <c:v>116.85381</c:v>
                </c:pt>
                <c:pt idx="5">
                  <c:v>108.48817</c:v>
                </c:pt>
                <c:pt idx="6">
                  <c:v>100.74382</c:v>
                </c:pt>
                <c:pt idx="7">
                  <c:v>93.680881999999997</c:v>
                </c:pt>
              </c:numCache>
            </c:numRef>
          </c:xVal>
          <c:yVal>
            <c:numRef>
              <c:f>'[a1_25mm_4.5K_unpercento.xlsx]a1=25mm'!$D$3:$D$10</c:f>
              <c:numCache>
                <c:formatCode>General</c:formatCode>
                <c:ptCount val="8"/>
                <c:pt idx="0">
                  <c:v>8.7624361000000004</c:v>
                </c:pt>
                <c:pt idx="1">
                  <c:v>12.884547</c:v>
                </c:pt>
                <c:pt idx="2">
                  <c:v>15.825417</c:v>
                </c:pt>
                <c:pt idx="3">
                  <c:v>18.188437</c:v>
                </c:pt>
                <c:pt idx="4">
                  <c:v>20.339677999999999</c:v>
                </c:pt>
                <c:pt idx="5">
                  <c:v>21.995370000000001</c:v>
                </c:pt>
                <c:pt idx="6">
                  <c:v>23.646905</c:v>
                </c:pt>
                <c:pt idx="7">
                  <c:v>24.961960000000001</c:v>
                </c:pt>
              </c:numCache>
            </c:numRef>
          </c:yVal>
          <c:smooth val="0"/>
          <c:extLst>
            <c:ext xmlns:c16="http://schemas.microsoft.com/office/drawing/2014/chart" uri="{C3380CC4-5D6E-409C-BE32-E72D297353CC}">
              <c16:uniqueId val="{00000001-909E-4A96-97EF-AB7E6F98FD7C}"/>
            </c:ext>
          </c:extLst>
        </c:ser>
        <c:ser>
          <c:idx val="1"/>
          <c:order val="1"/>
          <c:tx>
            <c:v>w_quad=20mm</c:v>
          </c:tx>
          <c:spPr>
            <a:ln w="25400" cap="rnd">
              <a:noFill/>
              <a:round/>
            </a:ln>
            <a:effectLst/>
          </c:spPr>
          <c:marker>
            <c:symbol val="circle"/>
            <c:size val="5"/>
            <c:spPr>
              <a:solidFill>
                <a:schemeClr val="accent5">
                  <a:tint val="62000"/>
                </a:schemeClr>
              </a:solidFill>
              <a:ln w="9525">
                <a:solidFill>
                  <a:schemeClr val="accent5">
                    <a:tint val="62000"/>
                  </a:schemeClr>
                </a:solidFill>
              </a:ln>
              <a:effectLst/>
            </c:spPr>
          </c:marker>
          <c:trendline>
            <c:spPr>
              <a:ln w="19050" cap="rnd">
                <a:solidFill>
                  <a:schemeClr val="accent5">
                    <a:tint val="62000"/>
                  </a:schemeClr>
                </a:solidFill>
                <a:prstDash val="sysDot"/>
              </a:ln>
              <a:effectLst/>
            </c:spPr>
            <c:trendlineType val="log"/>
            <c:dispRSqr val="0"/>
            <c:dispEq val="0"/>
          </c:trendline>
          <c:xVal>
            <c:numRef>
              <c:f>'[a1_25mm_4.5K_unpercento.xlsx]a1=25mm'!$H$13:$H$20</c:f>
              <c:numCache>
                <c:formatCode>General</c:formatCode>
                <c:ptCount val="8"/>
                <c:pt idx="0">
                  <c:v>299.99</c:v>
                </c:pt>
                <c:pt idx="1">
                  <c:v>257.84978999999998</c:v>
                </c:pt>
                <c:pt idx="2">
                  <c:v>227.47887</c:v>
                </c:pt>
                <c:pt idx="3">
                  <c:v>208.59692000000001</c:v>
                </c:pt>
                <c:pt idx="4">
                  <c:v>190.70495</c:v>
                </c:pt>
                <c:pt idx="5">
                  <c:v>177.72397000000001</c:v>
                </c:pt>
                <c:pt idx="6">
                  <c:v>165.36456999999999</c:v>
                </c:pt>
                <c:pt idx="7">
                  <c:v>155.49323999999999</c:v>
                </c:pt>
              </c:numCache>
            </c:numRef>
          </c:xVal>
          <c:yVal>
            <c:numRef>
              <c:f>'[a1_25mm_4.5K_unpercento.xlsx]a1=25mm'!$D$13:$D$20</c:f>
              <c:numCache>
                <c:formatCode>General</c:formatCode>
                <c:ptCount val="8"/>
                <c:pt idx="0">
                  <c:v>8.617858</c:v>
                </c:pt>
                <c:pt idx="1">
                  <c:v>12.690973</c:v>
                </c:pt>
                <c:pt idx="2">
                  <c:v>15.494297</c:v>
                </c:pt>
                <c:pt idx="3">
                  <c:v>17.875305000000001</c:v>
                </c:pt>
                <c:pt idx="4">
                  <c:v>20.004670000000001</c:v>
                </c:pt>
                <c:pt idx="5">
                  <c:v>21.712292000000001</c:v>
                </c:pt>
                <c:pt idx="6">
                  <c:v>23.354911999999999</c:v>
                </c:pt>
                <c:pt idx="7">
                  <c:v>24.775839000000001</c:v>
                </c:pt>
              </c:numCache>
            </c:numRef>
          </c:yVal>
          <c:smooth val="0"/>
          <c:extLst>
            <c:ext xmlns:c16="http://schemas.microsoft.com/office/drawing/2014/chart" uri="{C3380CC4-5D6E-409C-BE32-E72D297353CC}">
              <c16:uniqueId val="{00000003-909E-4A96-97EF-AB7E6F98FD7C}"/>
            </c:ext>
          </c:extLst>
        </c:ser>
        <c:ser>
          <c:idx val="2"/>
          <c:order val="2"/>
          <c:tx>
            <c:v>w_quad=30mm</c:v>
          </c:tx>
          <c:spPr>
            <a:ln w="25400" cap="rnd">
              <a:noFill/>
              <a:round/>
            </a:ln>
            <a:effectLst/>
          </c:spPr>
          <c:marker>
            <c:symbol val="circle"/>
            <c:size val="5"/>
            <c:spPr>
              <a:solidFill>
                <a:schemeClr val="accent5">
                  <a:tint val="77000"/>
                </a:schemeClr>
              </a:solidFill>
              <a:ln w="9525">
                <a:solidFill>
                  <a:schemeClr val="accent5">
                    <a:tint val="77000"/>
                  </a:schemeClr>
                </a:solidFill>
              </a:ln>
              <a:effectLst/>
            </c:spPr>
          </c:marker>
          <c:trendline>
            <c:spPr>
              <a:ln w="19050" cap="rnd">
                <a:solidFill>
                  <a:schemeClr val="accent5">
                    <a:tint val="77000"/>
                  </a:schemeClr>
                </a:solidFill>
                <a:prstDash val="sysDot"/>
              </a:ln>
              <a:effectLst/>
            </c:spPr>
            <c:trendlineType val="log"/>
            <c:dispRSqr val="0"/>
            <c:dispEq val="0"/>
          </c:trendline>
          <c:xVal>
            <c:numRef>
              <c:f>'[a1_25mm_4.5K_unpercento.xlsx]a1=25mm'!$H$23:$H$30</c:f>
              <c:numCache>
                <c:formatCode>General</c:formatCode>
                <c:ptCount val="8"/>
                <c:pt idx="0">
                  <c:v>368.21122000000003</c:v>
                </c:pt>
                <c:pt idx="1">
                  <c:v>319.29757000000001</c:v>
                </c:pt>
                <c:pt idx="2">
                  <c:v>289.95283999999998</c:v>
                </c:pt>
                <c:pt idx="3">
                  <c:v>262.32566000000003</c:v>
                </c:pt>
                <c:pt idx="4">
                  <c:v>243.02739</c:v>
                </c:pt>
                <c:pt idx="5">
                  <c:v>224.42518999999999</c:v>
                </c:pt>
                <c:pt idx="6">
                  <c:v>213.16463999999999</c:v>
                </c:pt>
                <c:pt idx="7">
                  <c:v>200.68485000000001</c:v>
                </c:pt>
              </c:numCache>
            </c:numRef>
          </c:xVal>
          <c:yVal>
            <c:numRef>
              <c:f>'[a1_25mm_4.5K_unpercento.xlsx]a1=25mm'!$D$23:$D$30</c:f>
              <c:numCache>
                <c:formatCode>General</c:formatCode>
                <c:ptCount val="8"/>
                <c:pt idx="0">
                  <c:v>8.4860082999999999</c:v>
                </c:pt>
                <c:pt idx="1">
                  <c:v>12.424383000000001</c:v>
                </c:pt>
                <c:pt idx="2">
                  <c:v>15.223176</c:v>
                </c:pt>
                <c:pt idx="3">
                  <c:v>17.571121999999999</c:v>
                </c:pt>
                <c:pt idx="4">
                  <c:v>19.663478000000001</c:v>
                </c:pt>
                <c:pt idx="5">
                  <c:v>21.366129999999998</c:v>
                </c:pt>
                <c:pt idx="6">
                  <c:v>22.966256999999999</c:v>
                </c:pt>
                <c:pt idx="7">
                  <c:v>24.375084999999999</c:v>
                </c:pt>
              </c:numCache>
            </c:numRef>
          </c:yVal>
          <c:smooth val="0"/>
          <c:extLst>
            <c:ext xmlns:c16="http://schemas.microsoft.com/office/drawing/2014/chart" uri="{C3380CC4-5D6E-409C-BE32-E72D297353CC}">
              <c16:uniqueId val="{00000005-909E-4A96-97EF-AB7E6F98FD7C}"/>
            </c:ext>
          </c:extLst>
        </c:ser>
        <c:ser>
          <c:idx val="3"/>
          <c:order val="3"/>
          <c:tx>
            <c:v>w_quad=40mm</c:v>
          </c:tx>
          <c:spPr>
            <a:ln w="25400" cap="rnd">
              <a:noFill/>
              <a:round/>
            </a:ln>
            <a:effectLst/>
          </c:spPr>
          <c:marker>
            <c:symbol val="circle"/>
            <c:size val="5"/>
            <c:spPr>
              <a:solidFill>
                <a:schemeClr val="accent5">
                  <a:tint val="93000"/>
                </a:schemeClr>
              </a:solidFill>
              <a:ln w="9525">
                <a:solidFill>
                  <a:schemeClr val="accent5">
                    <a:tint val="93000"/>
                  </a:schemeClr>
                </a:solidFill>
              </a:ln>
              <a:effectLst/>
            </c:spPr>
          </c:marker>
          <c:trendline>
            <c:spPr>
              <a:ln w="19050" cap="rnd">
                <a:solidFill>
                  <a:schemeClr val="accent5">
                    <a:tint val="93000"/>
                  </a:schemeClr>
                </a:solidFill>
                <a:prstDash val="sysDot"/>
              </a:ln>
              <a:effectLst/>
            </c:spPr>
            <c:trendlineType val="log"/>
            <c:dispRSqr val="0"/>
            <c:dispEq val="0"/>
          </c:trendline>
          <c:xVal>
            <c:numRef>
              <c:f>'[a1_25mm_4.5K_unpercento.xlsx]a1=25mm'!$H$33:$H$40</c:f>
              <c:numCache>
                <c:formatCode>General</c:formatCode>
                <c:ptCount val="8"/>
                <c:pt idx="0">
                  <c:v>411.89067</c:v>
                </c:pt>
                <c:pt idx="1">
                  <c:v>367.81279999999998</c:v>
                </c:pt>
                <c:pt idx="2">
                  <c:v>333.99027999999998</c:v>
                </c:pt>
                <c:pt idx="3">
                  <c:v>306.84618</c:v>
                </c:pt>
                <c:pt idx="4">
                  <c:v>284.26017999999999</c:v>
                </c:pt>
                <c:pt idx="5">
                  <c:v>264.88015000000001</c:v>
                </c:pt>
                <c:pt idx="6">
                  <c:v>248.16893999999999</c:v>
                </c:pt>
                <c:pt idx="7">
                  <c:v>234.81195</c:v>
                </c:pt>
              </c:numCache>
            </c:numRef>
          </c:xVal>
          <c:yVal>
            <c:numRef>
              <c:f>'[a1_25mm_4.5K_unpercento.xlsx]a1=25mm'!$D$33:$D$40</c:f>
              <c:numCache>
                <c:formatCode>General</c:formatCode>
                <c:ptCount val="8"/>
                <c:pt idx="0">
                  <c:v>8.3248978999999999</c:v>
                </c:pt>
                <c:pt idx="1">
                  <c:v>12.051366</c:v>
                </c:pt>
                <c:pt idx="2">
                  <c:v>14.888762</c:v>
                </c:pt>
                <c:pt idx="3">
                  <c:v>17.267142</c:v>
                </c:pt>
                <c:pt idx="4">
                  <c:v>19.329014000000001</c:v>
                </c:pt>
                <c:pt idx="5">
                  <c:v>21.099734000000002</c:v>
                </c:pt>
                <c:pt idx="6">
                  <c:v>22.592393000000001</c:v>
                </c:pt>
                <c:pt idx="7">
                  <c:v>24.089271</c:v>
                </c:pt>
              </c:numCache>
            </c:numRef>
          </c:yVal>
          <c:smooth val="0"/>
          <c:extLst>
            <c:ext xmlns:c16="http://schemas.microsoft.com/office/drawing/2014/chart" uri="{C3380CC4-5D6E-409C-BE32-E72D297353CC}">
              <c16:uniqueId val="{00000007-909E-4A96-97EF-AB7E6F98FD7C}"/>
            </c:ext>
          </c:extLst>
        </c:ser>
        <c:ser>
          <c:idx val="4"/>
          <c:order val="4"/>
          <c:tx>
            <c:v>w_quad=50mm</c:v>
          </c:tx>
          <c:spPr>
            <a:ln w="25400" cap="rnd">
              <a:noFill/>
              <a:round/>
            </a:ln>
            <a:effectLst/>
          </c:spPr>
          <c:marker>
            <c:symbol val="circle"/>
            <c:size val="5"/>
            <c:spPr>
              <a:solidFill>
                <a:schemeClr val="accent5">
                  <a:shade val="92000"/>
                </a:schemeClr>
              </a:solidFill>
              <a:ln w="9525">
                <a:solidFill>
                  <a:schemeClr val="accent5">
                    <a:shade val="92000"/>
                  </a:schemeClr>
                </a:solidFill>
              </a:ln>
              <a:effectLst/>
            </c:spPr>
          </c:marker>
          <c:trendline>
            <c:spPr>
              <a:ln w="19050" cap="rnd">
                <a:solidFill>
                  <a:schemeClr val="accent5">
                    <a:shade val="92000"/>
                  </a:schemeClr>
                </a:solidFill>
                <a:prstDash val="sysDot"/>
              </a:ln>
              <a:effectLst/>
            </c:spPr>
            <c:trendlineType val="log"/>
            <c:dispRSqr val="0"/>
            <c:dispEq val="0"/>
          </c:trendline>
          <c:xVal>
            <c:numRef>
              <c:f>'[a1_25mm_4.5K_unpercento.xlsx]a1=25mm'!$T$3:$T$10</c:f>
              <c:numCache>
                <c:formatCode>General</c:formatCode>
                <c:ptCount val="8"/>
                <c:pt idx="0">
                  <c:v>449.63990000000001</c:v>
                </c:pt>
                <c:pt idx="1">
                  <c:v>397.93858999999998</c:v>
                </c:pt>
                <c:pt idx="2">
                  <c:v>363.56835000000001</c:v>
                </c:pt>
                <c:pt idx="3">
                  <c:v>337.03174000000001</c:v>
                </c:pt>
                <c:pt idx="4">
                  <c:v>314.23468000000003</c:v>
                </c:pt>
                <c:pt idx="5">
                  <c:v>293.79698999999999</c:v>
                </c:pt>
                <c:pt idx="6">
                  <c:v>279.55781999999999</c:v>
                </c:pt>
                <c:pt idx="7">
                  <c:v>261.95078999999998</c:v>
                </c:pt>
              </c:numCache>
            </c:numRef>
          </c:xVal>
          <c:yVal>
            <c:numRef>
              <c:f>'[a1_25mm_4.5K_unpercento.xlsx]a1=25mm'!$P$3:$P$10</c:f>
              <c:numCache>
                <c:formatCode>General</c:formatCode>
                <c:ptCount val="8"/>
                <c:pt idx="0">
                  <c:v>8.0976431000000009</c:v>
                </c:pt>
                <c:pt idx="1">
                  <c:v>11.884105999999999</c:v>
                </c:pt>
                <c:pt idx="2">
                  <c:v>14.630281999999999</c:v>
                </c:pt>
                <c:pt idx="3">
                  <c:v>17.046602</c:v>
                </c:pt>
                <c:pt idx="4">
                  <c:v>19.007248000000001</c:v>
                </c:pt>
                <c:pt idx="5">
                  <c:v>20.844681999999999</c:v>
                </c:pt>
                <c:pt idx="6">
                  <c:v>22.32461</c:v>
                </c:pt>
                <c:pt idx="7">
                  <c:v>23.702774000000002</c:v>
                </c:pt>
              </c:numCache>
            </c:numRef>
          </c:yVal>
          <c:smooth val="0"/>
          <c:extLst>
            <c:ext xmlns:c16="http://schemas.microsoft.com/office/drawing/2014/chart" uri="{C3380CC4-5D6E-409C-BE32-E72D297353CC}">
              <c16:uniqueId val="{00000009-909E-4A96-97EF-AB7E6F98FD7C}"/>
            </c:ext>
          </c:extLst>
        </c:ser>
        <c:ser>
          <c:idx val="5"/>
          <c:order val="5"/>
          <c:tx>
            <c:v>w_quad=60mm</c:v>
          </c:tx>
          <c:spPr>
            <a:ln w="25400" cap="rnd">
              <a:noFill/>
              <a:round/>
            </a:ln>
            <a:effectLst/>
          </c:spPr>
          <c:marker>
            <c:symbol val="circle"/>
            <c:size val="5"/>
            <c:spPr>
              <a:solidFill>
                <a:schemeClr val="accent5">
                  <a:shade val="76000"/>
                </a:schemeClr>
              </a:solidFill>
              <a:ln w="9525">
                <a:solidFill>
                  <a:schemeClr val="accent5">
                    <a:shade val="76000"/>
                  </a:schemeClr>
                </a:solidFill>
              </a:ln>
              <a:effectLst/>
            </c:spPr>
          </c:marker>
          <c:trendline>
            <c:spPr>
              <a:ln w="19050" cap="rnd">
                <a:solidFill>
                  <a:schemeClr val="accent5">
                    <a:shade val="76000"/>
                  </a:schemeClr>
                </a:solidFill>
                <a:prstDash val="sysDot"/>
              </a:ln>
              <a:effectLst/>
            </c:spPr>
            <c:trendlineType val="log"/>
            <c:dispRSqr val="0"/>
            <c:dispEq val="0"/>
          </c:trendline>
          <c:xVal>
            <c:numRef>
              <c:f>'[a1_25mm_4.5K_unpercento.xlsx]a1=25mm'!$T$13:$T$20</c:f>
              <c:numCache>
                <c:formatCode>General</c:formatCode>
                <c:ptCount val="8"/>
                <c:pt idx="0">
                  <c:v>474.44979999999998</c:v>
                </c:pt>
                <c:pt idx="1">
                  <c:v>428.08638000000002</c:v>
                </c:pt>
                <c:pt idx="2">
                  <c:v>392.92655000000002</c:v>
                </c:pt>
                <c:pt idx="3">
                  <c:v>364.55158999999998</c:v>
                </c:pt>
                <c:pt idx="4">
                  <c:v>337.04494</c:v>
                </c:pt>
                <c:pt idx="5">
                  <c:v>318.07974000000002</c:v>
                </c:pt>
                <c:pt idx="6">
                  <c:v>300.70866999999998</c:v>
                </c:pt>
                <c:pt idx="7">
                  <c:v>283.94671</c:v>
                </c:pt>
              </c:numCache>
            </c:numRef>
          </c:xVal>
          <c:yVal>
            <c:numRef>
              <c:f>'[a1_25mm_4.5K_unpercento.xlsx]a1=25mm'!$P$13:$P$20</c:f>
              <c:numCache>
                <c:formatCode>General</c:formatCode>
                <c:ptCount val="8"/>
                <c:pt idx="0">
                  <c:v>7.8859196000000003</c:v>
                </c:pt>
                <c:pt idx="1">
                  <c:v>11.52449</c:v>
                </c:pt>
                <c:pt idx="2">
                  <c:v>14.312979</c:v>
                </c:pt>
                <c:pt idx="3">
                  <c:v>16.611912</c:v>
                </c:pt>
                <c:pt idx="4">
                  <c:v>18.767792</c:v>
                </c:pt>
                <c:pt idx="5">
                  <c:v>20.414812999999999</c:v>
                </c:pt>
                <c:pt idx="6">
                  <c:v>21.964445000000001</c:v>
                </c:pt>
                <c:pt idx="7">
                  <c:v>23.42107</c:v>
                </c:pt>
              </c:numCache>
            </c:numRef>
          </c:yVal>
          <c:smooth val="0"/>
          <c:extLst>
            <c:ext xmlns:c16="http://schemas.microsoft.com/office/drawing/2014/chart" uri="{C3380CC4-5D6E-409C-BE32-E72D297353CC}">
              <c16:uniqueId val="{0000000B-909E-4A96-97EF-AB7E6F98FD7C}"/>
            </c:ext>
          </c:extLst>
        </c:ser>
        <c:ser>
          <c:idx val="6"/>
          <c:order val="6"/>
          <c:tx>
            <c:v>w_quad=70mm</c:v>
          </c:tx>
          <c:spPr>
            <a:ln w="25400" cap="rnd">
              <a:noFill/>
              <a:round/>
            </a:ln>
            <a:effectLst/>
          </c:spPr>
          <c:marker>
            <c:symbol val="circle"/>
            <c:size val="5"/>
            <c:spPr>
              <a:solidFill>
                <a:schemeClr val="accent5">
                  <a:shade val="61000"/>
                </a:schemeClr>
              </a:solidFill>
              <a:ln w="9525">
                <a:solidFill>
                  <a:schemeClr val="accent5">
                    <a:shade val="61000"/>
                  </a:schemeClr>
                </a:solidFill>
              </a:ln>
              <a:effectLst/>
            </c:spPr>
          </c:marker>
          <c:trendline>
            <c:spPr>
              <a:ln w="19050" cap="rnd">
                <a:solidFill>
                  <a:schemeClr val="accent5">
                    <a:shade val="61000"/>
                  </a:schemeClr>
                </a:solidFill>
                <a:prstDash val="sysDot"/>
              </a:ln>
              <a:effectLst/>
            </c:spPr>
            <c:trendlineType val="log"/>
            <c:dispRSqr val="0"/>
            <c:dispEq val="0"/>
          </c:trendline>
          <c:xVal>
            <c:numRef>
              <c:f>'[a1_25mm_4.5K_unpercento.xlsx]a1=25mm'!$T$23:$T$30</c:f>
              <c:numCache>
                <c:formatCode>General</c:formatCode>
                <c:ptCount val="8"/>
                <c:pt idx="0">
                  <c:v>490.68450999999999</c:v>
                </c:pt>
                <c:pt idx="1">
                  <c:v>444.17872</c:v>
                </c:pt>
                <c:pt idx="2">
                  <c:v>409.42072000000002</c:v>
                </c:pt>
                <c:pt idx="3">
                  <c:v>383.66843</c:v>
                </c:pt>
                <c:pt idx="4">
                  <c:v>356.96965999999998</c:v>
                </c:pt>
                <c:pt idx="5">
                  <c:v>338.08589000000001</c:v>
                </c:pt>
                <c:pt idx="6">
                  <c:v>318.18349000000001</c:v>
                </c:pt>
                <c:pt idx="7">
                  <c:v>304.15803</c:v>
                </c:pt>
              </c:numCache>
            </c:numRef>
          </c:xVal>
          <c:yVal>
            <c:numRef>
              <c:f>'[a1_25mm_4.5K_unpercento.xlsx]a1=25mm'!$P$23:$P$30</c:f>
              <c:numCache>
                <c:formatCode>General</c:formatCode>
                <c:ptCount val="8"/>
                <c:pt idx="0">
                  <c:v>7.6967905999999999</c:v>
                </c:pt>
                <c:pt idx="1">
                  <c:v>11.315910000000001</c:v>
                </c:pt>
                <c:pt idx="2">
                  <c:v>14.124264</c:v>
                </c:pt>
                <c:pt idx="3">
                  <c:v>16.402308999999999</c:v>
                </c:pt>
                <c:pt idx="4">
                  <c:v>18.458480000000002</c:v>
                </c:pt>
                <c:pt idx="5">
                  <c:v>20.171385000000001</c:v>
                </c:pt>
                <c:pt idx="6">
                  <c:v>21.707592999999999</c:v>
                </c:pt>
                <c:pt idx="7">
                  <c:v>23.055644000000001</c:v>
                </c:pt>
              </c:numCache>
            </c:numRef>
          </c:yVal>
          <c:smooth val="0"/>
          <c:extLst>
            <c:ext xmlns:c16="http://schemas.microsoft.com/office/drawing/2014/chart" uri="{C3380CC4-5D6E-409C-BE32-E72D297353CC}">
              <c16:uniqueId val="{0000000D-909E-4A96-97EF-AB7E6F98FD7C}"/>
            </c:ext>
          </c:extLst>
        </c:ser>
        <c:ser>
          <c:idx val="7"/>
          <c:order val="7"/>
          <c:tx>
            <c:v>w_quad=80mm</c:v>
          </c:tx>
          <c:spPr>
            <a:ln w="25400" cap="rnd">
              <a:noFill/>
              <a:round/>
            </a:ln>
            <a:effectLst/>
          </c:spPr>
          <c:marker>
            <c:symbol val="circle"/>
            <c:size val="5"/>
            <c:spPr>
              <a:solidFill>
                <a:schemeClr val="accent5">
                  <a:shade val="45000"/>
                </a:schemeClr>
              </a:solidFill>
              <a:ln w="9525">
                <a:solidFill>
                  <a:schemeClr val="accent5">
                    <a:shade val="45000"/>
                  </a:schemeClr>
                </a:solidFill>
              </a:ln>
              <a:effectLst/>
            </c:spPr>
          </c:marker>
          <c:trendline>
            <c:spPr>
              <a:ln w="19050" cap="rnd">
                <a:solidFill>
                  <a:schemeClr val="accent5">
                    <a:shade val="45000"/>
                  </a:schemeClr>
                </a:solidFill>
                <a:prstDash val="sysDot"/>
              </a:ln>
              <a:effectLst/>
            </c:spPr>
            <c:trendlineType val="log"/>
            <c:dispRSqr val="0"/>
            <c:dispEq val="0"/>
          </c:trendline>
          <c:xVal>
            <c:numRef>
              <c:f>'[a1_25mm_4.5K_unpercento.xlsx]a1=25mm'!$T$33:$T$40</c:f>
              <c:numCache>
                <c:formatCode>General</c:formatCode>
                <c:ptCount val="8"/>
                <c:pt idx="0">
                  <c:v>504.60532000000001</c:v>
                </c:pt>
                <c:pt idx="1">
                  <c:v>461.61831000000001</c:v>
                </c:pt>
                <c:pt idx="2">
                  <c:v>429.27139</c:v>
                </c:pt>
                <c:pt idx="3">
                  <c:v>399.67380000000003</c:v>
                </c:pt>
                <c:pt idx="4">
                  <c:v>374.30698000000001</c:v>
                </c:pt>
                <c:pt idx="5">
                  <c:v>351.84933000000001</c:v>
                </c:pt>
                <c:pt idx="6">
                  <c:v>336.95889</c:v>
                </c:pt>
                <c:pt idx="7">
                  <c:v>317.13256999999999</c:v>
                </c:pt>
              </c:numCache>
            </c:numRef>
          </c:xVal>
          <c:yVal>
            <c:numRef>
              <c:f>'[a1_25mm_4.5K_unpercento.xlsx]a1=25mm'!$P$33:$P$40</c:f>
              <c:numCache>
                <c:formatCode>General</c:formatCode>
                <c:ptCount val="8"/>
                <c:pt idx="0">
                  <c:v>7.5308533999999998</c:v>
                </c:pt>
                <c:pt idx="1">
                  <c:v>11.06531</c:v>
                </c:pt>
                <c:pt idx="2">
                  <c:v>13.76173</c:v>
                </c:pt>
                <c:pt idx="3">
                  <c:v>16.123165</c:v>
                </c:pt>
                <c:pt idx="4">
                  <c:v>18.155757999999999</c:v>
                </c:pt>
                <c:pt idx="5">
                  <c:v>19.926582</c:v>
                </c:pt>
                <c:pt idx="6">
                  <c:v>21.360582000000001</c:v>
                </c:pt>
                <c:pt idx="7">
                  <c:v>22.792021999999999</c:v>
                </c:pt>
              </c:numCache>
            </c:numRef>
          </c:yVal>
          <c:smooth val="0"/>
          <c:extLst>
            <c:ext xmlns:c16="http://schemas.microsoft.com/office/drawing/2014/chart" uri="{C3380CC4-5D6E-409C-BE32-E72D297353CC}">
              <c16:uniqueId val="{0000000F-909E-4A96-97EF-AB7E6F98FD7C}"/>
            </c:ext>
          </c:extLst>
        </c:ser>
        <c:dLbls>
          <c:showLegendKey val="0"/>
          <c:showVal val="0"/>
          <c:showCatName val="0"/>
          <c:showSerName val="0"/>
          <c:showPercent val="0"/>
          <c:showBubbleSize val="0"/>
        </c:dLbls>
        <c:axId val="746173656"/>
        <c:axId val="746172576"/>
      </c:scatterChart>
      <c:valAx>
        <c:axId val="746173656"/>
        <c:scaling>
          <c:orientation val="minMax"/>
          <c:max val="5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Gradient [T/m]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172576"/>
        <c:crosses val="autoZero"/>
        <c:crossBetween val="midCat"/>
        <c:minorUnit val="50"/>
      </c:valAx>
      <c:valAx>
        <c:axId val="7461725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Bore Field [T]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17365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8.8319723076389564E-2"/>
          <c:y val="3.0198526061882853E-2"/>
          <c:w val="0.88515668556875382"/>
          <c:h val="0.83005057696781326"/>
        </c:manualLayout>
      </c:layout>
      <c:scatterChart>
        <c:scatterStyle val="lineMarker"/>
        <c:varyColors val="0"/>
        <c:ser>
          <c:idx val="0"/>
          <c:order val="0"/>
          <c:tx>
            <c:v>a1=25mm, T=4.5K</c:v>
          </c:tx>
          <c:spPr>
            <a:ln w="25400" cap="rnd">
              <a:noFill/>
              <a:round/>
            </a:ln>
            <a:effectLst>
              <a:outerShdw blurRad="57150" dist="19050" dir="5400000" algn="ctr" rotWithShape="0">
                <a:srgbClr val="000000">
                  <a:alpha val="63000"/>
                </a:srgbClr>
              </a:outerShdw>
            </a:effectLst>
          </c:spPr>
          <c:marker>
            <c:symbol val="triangle"/>
            <c:size val="6"/>
            <c:spPr>
              <a:solidFill>
                <a:srgbClr val="00B0F0"/>
              </a:solidFill>
              <a:ln w="9525" cap="rnd">
                <a:solidFill>
                  <a:srgbClr val="00B0F0"/>
                </a:solidFill>
                <a:round/>
              </a:ln>
              <a:effectLst>
                <a:outerShdw blurRad="57150" dist="19050" dir="5400000" algn="ctr" rotWithShape="0">
                  <a:srgbClr val="000000">
                    <a:alpha val="63000"/>
                  </a:srgbClr>
                </a:outerShdw>
              </a:effectLst>
            </c:spPr>
          </c:marker>
          <c:trendline>
            <c:spPr>
              <a:ln w="19050" cap="rnd">
                <a:solidFill>
                  <a:srgbClr val="00B0F0"/>
                </a:solidFill>
              </a:ln>
              <a:effectLst/>
            </c:spPr>
            <c:trendlineType val="poly"/>
            <c:order val="2"/>
            <c:dispRSqr val="0"/>
            <c:dispEq val="0"/>
          </c:trendline>
          <c:xVal>
            <c:numRef>
              <c:f>'a1=25mm'!$J$2:$J$9</c:f>
              <c:numCache>
                <c:formatCode>General</c:formatCode>
                <c:ptCount val="8"/>
                <c:pt idx="0">
                  <c:v>108.48817</c:v>
                </c:pt>
                <c:pt idx="1">
                  <c:v>190.70204000000001</c:v>
                </c:pt>
                <c:pt idx="2">
                  <c:v>258.54275999999999</c:v>
                </c:pt>
                <c:pt idx="3">
                  <c:v>305.21280999999999</c:v>
                </c:pt>
                <c:pt idx="4">
                  <c:v>347.07609000000002</c:v>
                </c:pt>
                <c:pt idx="5">
                  <c:v>392.33798000000002</c:v>
                </c:pt>
                <c:pt idx="6">
                  <c:v>426.81304</c:v>
                </c:pt>
                <c:pt idx="7">
                  <c:v>481.05939999999998</c:v>
                </c:pt>
              </c:numCache>
            </c:numRef>
          </c:xVal>
          <c:yVal>
            <c:numRef>
              <c:f>'a1=25mm'!$E$2:$E$9</c:f>
              <c:numCache>
                <c:formatCode>General</c:formatCode>
                <c:ptCount val="8"/>
                <c:pt idx="0">
                  <c:v>21.995370000000001</c:v>
                </c:pt>
                <c:pt idx="1">
                  <c:v>19.953327000000002</c:v>
                </c:pt>
                <c:pt idx="2">
                  <c:v>17.587800999999999</c:v>
                </c:pt>
                <c:pt idx="3">
                  <c:v>15.119135999999999</c:v>
                </c:pt>
                <c:pt idx="4">
                  <c:v>12.436793</c:v>
                </c:pt>
                <c:pt idx="5">
                  <c:v>9.7979707000000005</c:v>
                </c:pt>
                <c:pt idx="6">
                  <c:v>6.9048987999999998</c:v>
                </c:pt>
                <c:pt idx="7">
                  <c:v>3.4960840000000002</c:v>
                </c:pt>
              </c:numCache>
            </c:numRef>
          </c:yVal>
          <c:smooth val="0"/>
          <c:extLst>
            <c:ext xmlns:c16="http://schemas.microsoft.com/office/drawing/2014/chart" uri="{C3380CC4-5D6E-409C-BE32-E72D297353CC}">
              <c16:uniqueId val="{00000001-686A-440D-9560-B2157D26F276}"/>
            </c:ext>
          </c:extLst>
        </c:ser>
        <c:ser>
          <c:idx val="1"/>
          <c:order val="1"/>
          <c:tx>
            <c:v>a1=50mm, T=4.5K</c:v>
          </c:tx>
          <c:spPr>
            <a:ln w="25400" cap="rnd">
              <a:noFill/>
              <a:round/>
            </a:ln>
            <a:effectLst>
              <a:outerShdw blurRad="57150" dist="19050" dir="5400000" algn="ctr" rotWithShape="0">
                <a:srgbClr val="000000">
                  <a:alpha val="63000"/>
                </a:srgbClr>
              </a:outerShdw>
            </a:effectLst>
          </c:spPr>
          <c:marker>
            <c:symbol val="triangle"/>
            <c:size val="6"/>
            <c:spPr>
              <a:solidFill>
                <a:srgbClr val="FF0000"/>
              </a:solidFill>
              <a:ln w="9525" cap="rnd">
                <a:solidFill>
                  <a:srgbClr val="FF0000"/>
                </a:solidFill>
                <a:round/>
              </a:ln>
              <a:effectLst>
                <a:outerShdw blurRad="57150" dist="19050" dir="5400000" algn="ctr" rotWithShape="0">
                  <a:srgbClr val="000000">
                    <a:alpha val="63000"/>
                  </a:srgbClr>
                </a:outerShdw>
              </a:effectLst>
            </c:spPr>
          </c:marker>
          <c:trendline>
            <c:spPr>
              <a:ln w="19050" cap="rnd">
                <a:solidFill>
                  <a:srgbClr val="FF0000"/>
                </a:solidFill>
              </a:ln>
              <a:effectLst/>
            </c:spPr>
            <c:trendlineType val="poly"/>
            <c:order val="2"/>
            <c:dispRSqr val="0"/>
            <c:dispEq val="0"/>
          </c:trendline>
          <c:xVal>
            <c:numRef>
              <c:f>'a1=50mm'!$J$2:$J$9</c:f>
              <c:numCache>
                <c:formatCode>General</c:formatCode>
                <c:ptCount val="8"/>
                <c:pt idx="0">
                  <c:v>55.398887000000002</c:v>
                </c:pt>
                <c:pt idx="1">
                  <c:v>104.07017</c:v>
                </c:pt>
                <c:pt idx="2">
                  <c:v>147.66382999999999</c:v>
                </c:pt>
                <c:pt idx="3">
                  <c:v>191.83156</c:v>
                </c:pt>
                <c:pt idx="4">
                  <c:v>240.35533000000001</c:v>
                </c:pt>
                <c:pt idx="5">
                  <c:v>290.49844000000002</c:v>
                </c:pt>
              </c:numCache>
            </c:numRef>
          </c:xVal>
          <c:yVal>
            <c:numRef>
              <c:f>'a1=50mm'!$E$2:$E$9</c:f>
              <c:numCache>
                <c:formatCode>General</c:formatCode>
                <c:ptCount val="8"/>
                <c:pt idx="0">
                  <c:v>17.942491</c:v>
                </c:pt>
                <c:pt idx="1">
                  <c:v>15.450854</c:v>
                </c:pt>
                <c:pt idx="2">
                  <c:v>12.933217000000001</c:v>
                </c:pt>
                <c:pt idx="3">
                  <c:v>10.370385000000001</c:v>
                </c:pt>
                <c:pt idx="4">
                  <c:v>7.5264468000000004</c:v>
                </c:pt>
                <c:pt idx="5">
                  <c:v>4.0514368999999997</c:v>
                </c:pt>
              </c:numCache>
            </c:numRef>
          </c:yVal>
          <c:smooth val="0"/>
          <c:extLst>
            <c:ext xmlns:c16="http://schemas.microsoft.com/office/drawing/2014/chart" uri="{C3380CC4-5D6E-409C-BE32-E72D297353CC}">
              <c16:uniqueId val="{00000003-686A-440D-9560-B2157D26F276}"/>
            </c:ext>
          </c:extLst>
        </c:ser>
        <c:ser>
          <c:idx val="2"/>
          <c:order val="2"/>
          <c:tx>
            <c:v>a1=75mm, T=4.5K</c:v>
          </c:tx>
          <c:spPr>
            <a:ln w="25400" cap="rnd">
              <a:noFill/>
              <a:round/>
            </a:ln>
            <a:effectLst>
              <a:outerShdw blurRad="57150" dist="19050" dir="5400000" algn="ctr" rotWithShape="0">
                <a:srgbClr val="000000">
                  <a:alpha val="63000"/>
                </a:srgbClr>
              </a:outerShdw>
            </a:effectLst>
          </c:spPr>
          <c:marker>
            <c:symbol val="triangle"/>
            <c:size val="6"/>
            <c:spPr>
              <a:solidFill>
                <a:srgbClr val="E30BE3"/>
              </a:solidFill>
              <a:ln w="9525" cap="rnd">
                <a:solidFill>
                  <a:srgbClr val="E30BE3"/>
                </a:solidFill>
                <a:round/>
              </a:ln>
              <a:effectLst>
                <a:outerShdw blurRad="57150" dist="19050" dir="5400000" algn="ctr" rotWithShape="0">
                  <a:srgbClr val="000000">
                    <a:alpha val="63000"/>
                  </a:srgbClr>
                </a:outerShdw>
              </a:effectLst>
            </c:spPr>
          </c:marker>
          <c:trendline>
            <c:spPr>
              <a:ln w="19050" cap="rnd">
                <a:solidFill>
                  <a:srgbClr val="E30BE3"/>
                </a:solidFill>
              </a:ln>
              <a:effectLst/>
            </c:spPr>
            <c:trendlineType val="poly"/>
            <c:order val="2"/>
            <c:dispRSqr val="0"/>
            <c:dispEq val="0"/>
          </c:trendline>
          <c:xVal>
            <c:numRef>
              <c:f>'a1=75mm'!$J$2:$J$9</c:f>
              <c:numCache>
                <c:formatCode>General</c:formatCode>
                <c:ptCount val="8"/>
                <c:pt idx="0">
                  <c:v>33.493000000000002</c:v>
                </c:pt>
                <c:pt idx="1">
                  <c:v>70.773077999999998</c:v>
                </c:pt>
                <c:pt idx="2">
                  <c:v>108.86659</c:v>
                </c:pt>
                <c:pt idx="3">
                  <c:v>151.21494999999999</c:v>
                </c:pt>
                <c:pt idx="4">
                  <c:v>195.77194</c:v>
                </c:pt>
              </c:numCache>
            </c:numRef>
          </c:xVal>
          <c:yVal>
            <c:numRef>
              <c:f>'a1=75mm'!$E$2:$E$9</c:f>
              <c:numCache>
                <c:formatCode>General</c:formatCode>
                <c:ptCount val="8"/>
                <c:pt idx="0">
                  <c:v>14.237565999999999</c:v>
                </c:pt>
                <c:pt idx="1">
                  <c:v>11.874159000000001</c:v>
                </c:pt>
                <c:pt idx="2">
                  <c:v>9.2631803000000001</c:v>
                </c:pt>
                <c:pt idx="3">
                  <c:v>6.3304543000000004</c:v>
                </c:pt>
                <c:pt idx="4">
                  <c:v>2.7033703</c:v>
                </c:pt>
              </c:numCache>
            </c:numRef>
          </c:yVal>
          <c:smooth val="0"/>
          <c:extLst>
            <c:ext xmlns:c16="http://schemas.microsoft.com/office/drawing/2014/chart" uri="{C3380CC4-5D6E-409C-BE32-E72D297353CC}">
              <c16:uniqueId val="{00000005-686A-440D-9560-B2157D26F276}"/>
            </c:ext>
          </c:extLst>
        </c:ser>
        <c:ser>
          <c:idx val="3"/>
          <c:order val="3"/>
          <c:tx>
            <c:v>a1=100mm, T=4.5K</c:v>
          </c:tx>
          <c:spPr>
            <a:ln w="25400" cap="rnd">
              <a:noFill/>
              <a:round/>
            </a:ln>
            <a:effectLst>
              <a:outerShdw blurRad="57150" dist="19050" dir="5400000" algn="ctr" rotWithShape="0">
                <a:srgbClr val="000000">
                  <a:alpha val="63000"/>
                </a:srgbClr>
              </a:outerShdw>
            </a:effectLst>
          </c:spPr>
          <c:marker>
            <c:symbol val="triangle"/>
            <c:size val="6"/>
            <c:spPr>
              <a:solidFill>
                <a:srgbClr val="00DA63"/>
              </a:solidFill>
              <a:ln w="9525" cap="rnd">
                <a:solidFill>
                  <a:srgbClr val="00DA63"/>
                </a:solidFill>
                <a:round/>
              </a:ln>
              <a:effectLst>
                <a:outerShdw blurRad="57150" dist="19050" dir="5400000" algn="ctr" rotWithShape="0">
                  <a:srgbClr val="000000">
                    <a:alpha val="63000"/>
                  </a:srgbClr>
                </a:outerShdw>
              </a:effectLst>
            </c:spPr>
          </c:marker>
          <c:trendline>
            <c:spPr>
              <a:ln w="19050" cap="rnd">
                <a:solidFill>
                  <a:srgbClr val="00DA63"/>
                </a:solidFill>
              </a:ln>
              <a:effectLst/>
            </c:spPr>
            <c:trendlineType val="poly"/>
            <c:order val="2"/>
            <c:dispRSqr val="0"/>
            <c:dispEq val="0"/>
          </c:trendline>
          <c:xVal>
            <c:numRef>
              <c:f>'a1=100mm'!$J$2:$J$9</c:f>
              <c:numCache>
                <c:formatCode>General</c:formatCode>
                <c:ptCount val="8"/>
                <c:pt idx="0">
                  <c:v>23.529412000000001</c:v>
                </c:pt>
                <c:pt idx="1">
                  <c:v>54.960856</c:v>
                </c:pt>
                <c:pt idx="2">
                  <c:v>88.897486999999998</c:v>
                </c:pt>
                <c:pt idx="3">
                  <c:v>137.08837</c:v>
                </c:pt>
              </c:numCache>
            </c:numRef>
          </c:xVal>
          <c:yVal>
            <c:numRef>
              <c:f>'a1=100mm'!$E$2:$E$9</c:f>
              <c:numCache>
                <c:formatCode>General</c:formatCode>
                <c:ptCount val="8"/>
                <c:pt idx="0">
                  <c:v>11.948327000000001</c:v>
                </c:pt>
                <c:pt idx="1">
                  <c:v>9.2570052</c:v>
                </c:pt>
                <c:pt idx="2">
                  <c:v>6.3572439000000003</c:v>
                </c:pt>
                <c:pt idx="3">
                  <c:v>2.7451967000000002</c:v>
                </c:pt>
              </c:numCache>
            </c:numRef>
          </c:yVal>
          <c:smooth val="0"/>
          <c:extLst>
            <c:ext xmlns:c16="http://schemas.microsoft.com/office/drawing/2014/chart" uri="{C3380CC4-5D6E-409C-BE32-E72D297353CC}">
              <c16:uniqueId val="{00000007-686A-440D-9560-B2157D26F276}"/>
            </c:ext>
          </c:extLst>
        </c:ser>
        <c:dLbls>
          <c:showLegendKey val="0"/>
          <c:showVal val="0"/>
          <c:showCatName val="0"/>
          <c:showSerName val="0"/>
          <c:showPercent val="0"/>
          <c:showBubbleSize val="0"/>
        </c:dLbls>
        <c:axId val="504129032"/>
        <c:axId val="504126512"/>
      </c:scatterChart>
      <c:valAx>
        <c:axId val="504129032"/>
        <c:scaling>
          <c:orientation val="minMax"/>
          <c:max val="500"/>
        </c:scaling>
        <c:delete val="1"/>
        <c:axPos val="b"/>
        <c:numFmt formatCode="General" sourceLinked="1"/>
        <c:majorTickMark val="none"/>
        <c:minorTickMark val="none"/>
        <c:tickLblPos val="nextTo"/>
        <c:crossAx val="504126512"/>
        <c:crosses val="autoZero"/>
        <c:crossBetween val="midCat"/>
      </c:valAx>
      <c:valAx>
        <c:axId val="504126512"/>
        <c:scaling>
          <c:orientation val="minMax"/>
        </c:scaling>
        <c:delete val="1"/>
        <c:axPos val="l"/>
        <c:numFmt formatCode="General" sourceLinked="1"/>
        <c:majorTickMark val="none"/>
        <c:minorTickMark val="none"/>
        <c:tickLblPos val="nextTo"/>
        <c:crossAx val="5041290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8.8319723076389564E-2"/>
          <c:y val="3.0198526061882853E-2"/>
          <c:w val="0.88515668556875382"/>
          <c:h val="0.83005057696781326"/>
        </c:manualLayout>
      </c:layout>
      <c:scatterChart>
        <c:scatterStyle val="lineMarker"/>
        <c:varyColors val="0"/>
        <c:ser>
          <c:idx val="0"/>
          <c:order val="0"/>
          <c:tx>
            <c:v>a1=25mm, T=4.5K</c:v>
          </c:tx>
          <c:spPr>
            <a:ln w="25400" cap="rnd">
              <a:noFill/>
              <a:round/>
            </a:ln>
            <a:effectLst>
              <a:outerShdw blurRad="57150" dist="19050" dir="5400000" algn="ctr" rotWithShape="0">
                <a:srgbClr val="000000">
                  <a:alpha val="63000"/>
                </a:srgbClr>
              </a:outerShdw>
            </a:effectLst>
          </c:spPr>
          <c:marker>
            <c:symbol val="triangle"/>
            <c:size val="6"/>
            <c:spPr>
              <a:solidFill>
                <a:srgbClr val="00B0F0"/>
              </a:solidFill>
              <a:ln w="9525" cap="rnd">
                <a:solidFill>
                  <a:srgbClr val="00B0F0"/>
                </a:solidFill>
                <a:round/>
              </a:ln>
              <a:effectLst>
                <a:outerShdw blurRad="57150" dist="19050" dir="5400000" algn="ctr" rotWithShape="0">
                  <a:srgbClr val="000000">
                    <a:alpha val="63000"/>
                  </a:srgbClr>
                </a:outerShdw>
              </a:effectLst>
            </c:spPr>
          </c:marker>
          <c:trendline>
            <c:spPr>
              <a:ln w="19050" cap="rnd">
                <a:solidFill>
                  <a:srgbClr val="00B0F0"/>
                </a:solidFill>
              </a:ln>
              <a:effectLst/>
            </c:spPr>
            <c:trendlineType val="poly"/>
            <c:order val="2"/>
            <c:dispRSqr val="0"/>
            <c:dispEq val="0"/>
          </c:trendline>
          <c:xVal>
            <c:numRef>
              <c:f>'a1=25mm'!$J$2:$J$9</c:f>
              <c:numCache>
                <c:formatCode>General</c:formatCode>
                <c:ptCount val="8"/>
                <c:pt idx="0">
                  <c:v>108.48817</c:v>
                </c:pt>
                <c:pt idx="1">
                  <c:v>190.70204000000001</c:v>
                </c:pt>
                <c:pt idx="2">
                  <c:v>258.54275999999999</c:v>
                </c:pt>
                <c:pt idx="3">
                  <c:v>305.21280999999999</c:v>
                </c:pt>
                <c:pt idx="4">
                  <c:v>347.07609000000002</c:v>
                </c:pt>
                <c:pt idx="5">
                  <c:v>392.33798000000002</c:v>
                </c:pt>
                <c:pt idx="6">
                  <c:v>426.81304</c:v>
                </c:pt>
                <c:pt idx="7">
                  <c:v>481.05939999999998</c:v>
                </c:pt>
              </c:numCache>
            </c:numRef>
          </c:xVal>
          <c:yVal>
            <c:numRef>
              <c:f>'a1=25mm'!$E$2:$E$9</c:f>
              <c:numCache>
                <c:formatCode>General</c:formatCode>
                <c:ptCount val="8"/>
                <c:pt idx="0">
                  <c:v>21.995370000000001</c:v>
                </c:pt>
                <c:pt idx="1">
                  <c:v>19.953327000000002</c:v>
                </c:pt>
                <c:pt idx="2">
                  <c:v>17.587800999999999</c:v>
                </c:pt>
                <c:pt idx="3">
                  <c:v>15.119135999999999</c:v>
                </c:pt>
                <c:pt idx="4">
                  <c:v>12.436793</c:v>
                </c:pt>
                <c:pt idx="5">
                  <c:v>9.7979707000000005</c:v>
                </c:pt>
                <c:pt idx="6">
                  <c:v>6.9048987999999998</c:v>
                </c:pt>
                <c:pt idx="7">
                  <c:v>3.4960840000000002</c:v>
                </c:pt>
              </c:numCache>
            </c:numRef>
          </c:yVal>
          <c:smooth val="0"/>
          <c:extLst>
            <c:ext xmlns:c16="http://schemas.microsoft.com/office/drawing/2014/chart" uri="{C3380CC4-5D6E-409C-BE32-E72D297353CC}">
              <c16:uniqueId val="{00000001-686A-440D-9560-B2157D26F276}"/>
            </c:ext>
          </c:extLst>
        </c:ser>
        <c:ser>
          <c:idx val="1"/>
          <c:order val="1"/>
          <c:tx>
            <c:v>a1=50mm, T=4.5K</c:v>
          </c:tx>
          <c:spPr>
            <a:ln w="25400" cap="rnd">
              <a:noFill/>
              <a:round/>
            </a:ln>
            <a:effectLst>
              <a:outerShdw blurRad="57150" dist="19050" dir="5400000" algn="ctr" rotWithShape="0">
                <a:srgbClr val="000000">
                  <a:alpha val="63000"/>
                </a:srgbClr>
              </a:outerShdw>
            </a:effectLst>
          </c:spPr>
          <c:marker>
            <c:symbol val="triangle"/>
            <c:size val="6"/>
            <c:spPr>
              <a:solidFill>
                <a:srgbClr val="FF0000"/>
              </a:solidFill>
              <a:ln w="9525" cap="rnd">
                <a:solidFill>
                  <a:srgbClr val="FF0000"/>
                </a:solidFill>
                <a:round/>
              </a:ln>
              <a:effectLst>
                <a:outerShdw blurRad="57150" dist="19050" dir="5400000" algn="ctr" rotWithShape="0">
                  <a:srgbClr val="000000">
                    <a:alpha val="63000"/>
                  </a:srgbClr>
                </a:outerShdw>
              </a:effectLst>
            </c:spPr>
          </c:marker>
          <c:trendline>
            <c:spPr>
              <a:ln w="19050" cap="rnd">
                <a:solidFill>
                  <a:srgbClr val="FF0000"/>
                </a:solidFill>
              </a:ln>
              <a:effectLst/>
            </c:spPr>
            <c:trendlineType val="poly"/>
            <c:order val="2"/>
            <c:dispRSqr val="0"/>
            <c:dispEq val="0"/>
          </c:trendline>
          <c:xVal>
            <c:numRef>
              <c:f>'a1=50mm'!$J$2:$J$9</c:f>
              <c:numCache>
                <c:formatCode>General</c:formatCode>
                <c:ptCount val="8"/>
                <c:pt idx="0">
                  <c:v>55.398887000000002</c:v>
                </c:pt>
                <c:pt idx="1">
                  <c:v>104.07017</c:v>
                </c:pt>
                <c:pt idx="2">
                  <c:v>147.66382999999999</c:v>
                </c:pt>
                <c:pt idx="3">
                  <c:v>191.83156</c:v>
                </c:pt>
                <c:pt idx="4">
                  <c:v>240.35533000000001</c:v>
                </c:pt>
                <c:pt idx="5">
                  <c:v>290.49844000000002</c:v>
                </c:pt>
              </c:numCache>
            </c:numRef>
          </c:xVal>
          <c:yVal>
            <c:numRef>
              <c:f>'a1=50mm'!$E$2:$E$9</c:f>
              <c:numCache>
                <c:formatCode>General</c:formatCode>
                <c:ptCount val="8"/>
                <c:pt idx="0">
                  <c:v>17.942491</c:v>
                </c:pt>
                <c:pt idx="1">
                  <c:v>15.450854</c:v>
                </c:pt>
                <c:pt idx="2">
                  <c:v>12.933217000000001</c:v>
                </c:pt>
                <c:pt idx="3">
                  <c:v>10.370385000000001</c:v>
                </c:pt>
                <c:pt idx="4">
                  <c:v>7.5264468000000004</c:v>
                </c:pt>
                <c:pt idx="5">
                  <c:v>4.0514368999999997</c:v>
                </c:pt>
              </c:numCache>
            </c:numRef>
          </c:yVal>
          <c:smooth val="0"/>
          <c:extLst>
            <c:ext xmlns:c16="http://schemas.microsoft.com/office/drawing/2014/chart" uri="{C3380CC4-5D6E-409C-BE32-E72D297353CC}">
              <c16:uniqueId val="{00000003-686A-440D-9560-B2157D26F276}"/>
            </c:ext>
          </c:extLst>
        </c:ser>
        <c:ser>
          <c:idx val="2"/>
          <c:order val="2"/>
          <c:tx>
            <c:v>a1=75mm, T=4.5K</c:v>
          </c:tx>
          <c:spPr>
            <a:ln w="25400" cap="rnd">
              <a:noFill/>
              <a:round/>
            </a:ln>
            <a:effectLst>
              <a:outerShdw blurRad="57150" dist="19050" dir="5400000" algn="ctr" rotWithShape="0">
                <a:srgbClr val="000000">
                  <a:alpha val="63000"/>
                </a:srgbClr>
              </a:outerShdw>
            </a:effectLst>
          </c:spPr>
          <c:marker>
            <c:symbol val="triangle"/>
            <c:size val="6"/>
            <c:spPr>
              <a:solidFill>
                <a:srgbClr val="E30BE3"/>
              </a:solidFill>
              <a:ln w="9525" cap="rnd">
                <a:solidFill>
                  <a:srgbClr val="E30BE3"/>
                </a:solidFill>
                <a:round/>
              </a:ln>
              <a:effectLst>
                <a:outerShdw blurRad="57150" dist="19050" dir="5400000" algn="ctr" rotWithShape="0">
                  <a:srgbClr val="000000">
                    <a:alpha val="63000"/>
                  </a:srgbClr>
                </a:outerShdw>
              </a:effectLst>
            </c:spPr>
          </c:marker>
          <c:trendline>
            <c:spPr>
              <a:ln w="19050" cap="rnd">
                <a:solidFill>
                  <a:srgbClr val="E30BE3"/>
                </a:solidFill>
              </a:ln>
              <a:effectLst/>
            </c:spPr>
            <c:trendlineType val="poly"/>
            <c:order val="2"/>
            <c:dispRSqr val="0"/>
            <c:dispEq val="0"/>
          </c:trendline>
          <c:xVal>
            <c:numRef>
              <c:f>'a1=75mm'!$J$2:$J$9</c:f>
              <c:numCache>
                <c:formatCode>General</c:formatCode>
                <c:ptCount val="8"/>
                <c:pt idx="0">
                  <c:v>33.493000000000002</c:v>
                </c:pt>
                <c:pt idx="1">
                  <c:v>70.773077999999998</c:v>
                </c:pt>
                <c:pt idx="2">
                  <c:v>108.86659</c:v>
                </c:pt>
                <c:pt idx="3">
                  <c:v>151.21494999999999</c:v>
                </c:pt>
                <c:pt idx="4">
                  <c:v>195.77194</c:v>
                </c:pt>
              </c:numCache>
            </c:numRef>
          </c:xVal>
          <c:yVal>
            <c:numRef>
              <c:f>'a1=75mm'!$E$2:$E$9</c:f>
              <c:numCache>
                <c:formatCode>General</c:formatCode>
                <c:ptCount val="8"/>
                <c:pt idx="0">
                  <c:v>14.237565999999999</c:v>
                </c:pt>
                <c:pt idx="1">
                  <c:v>11.874159000000001</c:v>
                </c:pt>
                <c:pt idx="2">
                  <c:v>9.2631803000000001</c:v>
                </c:pt>
                <c:pt idx="3">
                  <c:v>6.3304543000000004</c:v>
                </c:pt>
                <c:pt idx="4">
                  <c:v>2.7033703</c:v>
                </c:pt>
              </c:numCache>
            </c:numRef>
          </c:yVal>
          <c:smooth val="0"/>
          <c:extLst>
            <c:ext xmlns:c16="http://schemas.microsoft.com/office/drawing/2014/chart" uri="{C3380CC4-5D6E-409C-BE32-E72D297353CC}">
              <c16:uniqueId val="{00000005-686A-440D-9560-B2157D26F276}"/>
            </c:ext>
          </c:extLst>
        </c:ser>
        <c:ser>
          <c:idx val="3"/>
          <c:order val="3"/>
          <c:tx>
            <c:v>a1=100mm, T=4.5K</c:v>
          </c:tx>
          <c:spPr>
            <a:ln w="25400" cap="rnd">
              <a:noFill/>
              <a:round/>
            </a:ln>
            <a:effectLst>
              <a:outerShdw blurRad="57150" dist="19050" dir="5400000" algn="ctr" rotWithShape="0">
                <a:srgbClr val="000000">
                  <a:alpha val="63000"/>
                </a:srgbClr>
              </a:outerShdw>
            </a:effectLst>
          </c:spPr>
          <c:marker>
            <c:symbol val="triangle"/>
            <c:size val="6"/>
            <c:spPr>
              <a:solidFill>
                <a:srgbClr val="00DA63"/>
              </a:solidFill>
              <a:ln w="9525" cap="rnd">
                <a:solidFill>
                  <a:srgbClr val="00DA63"/>
                </a:solidFill>
                <a:round/>
              </a:ln>
              <a:effectLst>
                <a:outerShdw blurRad="57150" dist="19050" dir="5400000" algn="ctr" rotWithShape="0">
                  <a:srgbClr val="000000">
                    <a:alpha val="63000"/>
                  </a:srgbClr>
                </a:outerShdw>
              </a:effectLst>
            </c:spPr>
          </c:marker>
          <c:trendline>
            <c:spPr>
              <a:ln w="19050" cap="rnd">
                <a:solidFill>
                  <a:srgbClr val="00DA63"/>
                </a:solidFill>
              </a:ln>
              <a:effectLst/>
            </c:spPr>
            <c:trendlineType val="poly"/>
            <c:order val="2"/>
            <c:dispRSqr val="0"/>
            <c:dispEq val="0"/>
          </c:trendline>
          <c:xVal>
            <c:numRef>
              <c:f>'a1=100mm'!$J$2:$J$9</c:f>
              <c:numCache>
                <c:formatCode>General</c:formatCode>
                <c:ptCount val="8"/>
                <c:pt idx="0">
                  <c:v>23.529412000000001</c:v>
                </c:pt>
                <c:pt idx="1">
                  <c:v>54.960856</c:v>
                </c:pt>
                <c:pt idx="2">
                  <c:v>88.897486999999998</c:v>
                </c:pt>
                <c:pt idx="3">
                  <c:v>137.08837</c:v>
                </c:pt>
              </c:numCache>
            </c:numRef>
          </c:xVal>
          <c:yVal>
            <c:numRef>
              <c:f>'a1=100mm'!$E$2:$E$9</c:f>
              <c:numCache>
                <c:formatCode>General</c:formatCode>
                <c:ptCount val="8"/>
                <c:pt idx="0">
                  <c:v>11.948327000000001</c:v>
                </c:pt>
                <c:pt idx="1">
                  <c:v>9.2570052</c:v>
                </c:pt>
                <c:pt idx="2">
                  <c:v>6.3572439000000003</c:v>
                </c:pt>
                <c:pt idx="3">
                  <c:v>2.7451967000000002</c:v>
                </c:pt>
              </c:numCache>
            </c:numRef>
          </c:yVal>
          <c:smooth val="0"/>
          <c:extLst>
            <c:ext xmlns:c16="http://schemas.microsoft.com/office/drawing/2014/chart" uri="{C3380CC4-5D6E-409C-BE32-E72D297353CC}">
              <c16:uniqueId val="{00000007-686A-440D-9560-B2157D26F276}"/>
            </c:ext>
          </c:extLst>
        </c:ser>
        <c:dLbls>
          <c:showLegendKey val="0"/>
          <c:showVal val="0"/>
          <c:showCatName val="0"/>
          <c:showSerName val="0"/>
          <c:showPercent val="0"/>
          <c:showBubbleSize val="0"/>
        </c:dLbls>
        <c:axId val="504129032"/>
        <c:axId val="504126512"/>
      </c:scatterChart>
      <c:valAx>
        <c:axId val="504129032"/>
        <c:scaling>
          <c:orientation val="minMax"/>
          <c:max val="500"/>
        </c:scaling>
        <c:delete val="1"/>
        <c:axPos val="b"/>
        <c:numFmt formatCode="General" sourceLinked="1"/>
        <c:majorTickMark val="none"/>
        <c:minorTickMark val="none"/>
        <c:tickLblPos val="nextTo"/>
        <c:crossAx val="504126512"/>
        <c:crosses val="autoZero"/>
        <c:crossBetween val="midCat"/>
      </c:valAx>
      <c:valAx>
        <c:axId val="504126512"/>
        <c:scaling>
          <c:orientation val="minMax"/>
        </c:scaling>
        <c:delete val="1"/>
        <c:axPos val="l"/>
        <c:numFmt formatCode="General" sourceLinked="1"/>
        <c:majorTickMark val="none"/>
        <c:minorTickMark val="none"/>
        <c:tickLblPos val="nextTo"/>
        <c:crossAx val="5041290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36744-3486-4693-AB8B-B469BFCEC136}" type="doc">
      <dgm:prSet loTypeId="urn:microsoft.com/office/officeart/2005/8/layout/cycle3" loCatId="cycle" qsTypeId="urn:microsoft.com/office/officeart/2005/8/quickstyle/simple1" qsCatId="simple" csTypeId="urn:microsoft.com/office/officeart/2005/8/colors/accent1_3" csCatId="accent1" phldr="1"/>
      <dgm:spPr/>
      <dgm:t>
        <a:bodyPr/>
        <a:lstStyle/>
        <a:p>
          <a:endParaRPr lang="en-GB"/>
        </a:p>
      </dgm:t>
    </dgm:pt>
    <dgm:pt modelId="{597681D4-39C9-41F8-AE46-51A9D1C51365}">
      <dgm:prSet phldrT="[Text]" custT="1"/>
      <dgm:spPr>
        <a:solidFill>
          <a:srgbClr val="5341E9"/>
        </a:solidFill>
      </dgm:spPr>
      <dgm:t>
        <a:bodyPr/>
        <a:lstStyle/>
        <a:p>
          <a:r>
            <a:rPr lang="en-US" sz="1600" b="0" dirty="0">
              <a:solidFill>
                <a:schemeClr val="bg1"/>
              </a:solidFill>
              <a:effectLst>
                <a:outerShdw blurRad="38100" dist="38100" dir="2700000" algn="tl">
                  <a:srgbClr val="000000">
                    <a:alpha val="43137"/>
                  </a:srgbClr>
                </a:outerShdw>
              </a:effectLst>
              <a:latin typeface="Titillium Lt"/>
            </a:rPr>
            <a:t>Electromagnetic optimization</a:t>
          </a:r>
          <a:r>
            <a:rPr lang="en-US" sz="1600" b="0" dirty="0">
              <a:solidFill>
                <a:schemeClr val="bg1"/>
              </a:solidFill>
              <a:effectLst>
                <a:outerShdw blurRad="38100" dist="38100" dir="2700000" algn="tl">
                  <a:srgbClr val="000000">
                    <a:alpha val="43137"/>
                  </a:srgbClr>
                </a:outerShdw>
              </a:effectLst>
            </a:rPr>
            <a:t> </a:t>
          </a:r>
          <a:endParaRPr lang="en-GB" sz="1600" b="0" dirty="0">
            <a:solidFill>
              <a:schemeClr val="bg1"/>
            </a:solidFill>
            <a:effectLst>
              <a:outerShdw blurRad="38100" dist="38100" dir="2700000" algn="tl">
                <a:srgbClr val="000000">
                  <a:alpha val="43137"/>
                </a:srgbClr>
              </a:outerShdw>
            </a:effectLst>
          </a:endParaRPr>
        </a:p>
      </dgm:t>
    </dgm:pt>
    <dgm:pt modelId="{C8CB9EC7-A60D-4F08-AAEC-A697C85C0CD1}" type="parTrans" cxnId="{BECA6D3B-BEFE-4504-9AEF-D4818E63E7D1}">
      <dgm:prSet/>
      <dgm:spPr/>
      <dgm:t>
        <a:bodyPr/>
        <a:lstStyle/>
        <a:p>
          <a:endParaRPr lang="en-GB"/>
        </a:p>
      </dgm:t>
    </dgm:pt>
    <dgm:pt modelId="{EFF80803-6E32-4E74-A02E-E0D5E63E908D}" type="sibTrans" cxnId="{BECA6D3B-BEFE-4504-9AEF-D4818E63E7D1}">
      <dgm:prSet/>
      <dgm:spPr/>
      <dgm:t>
        <a:bodyPr/>
        <a:lstStyle/>
        <a:p>
          <a:endParaRPr lang="en-GB"/>
        </a:p>
      </dgm:t>
    </dgm:pt>
    <dgm:pt modelId="{FB753E24-0F39-4C0F-BF35-9F899EA934B3}">
      <dgm:prSet phldrT="[Text]" custT="1"/>
      <dgm:spPr>
        <a:solidFill>
          <a:srgbClr val="0F43F2"/>
        </a:solidFill>
      </dgm:spPr>
      <dgm:t>
        <a:bodyPr/>
        <a:lstStyle/>
        <a:p>
          <a:r>
            <a:rPr lang="en-US" sz="1600" b="0" dirty="0">
              <a:solidFill>
                <a:schemeClr val="bg1"/>
              </a:solidFill>
              <a:effectLst>
                <a:outerShdw blurRad="38100" dist="38100" dir="2700000" algn="tl">
                  <a:srgbClr val="000000">
                    <a:alpha val="43137"/>
                  </a:srgbClr>
                </a:outerShdw>
              </a:effectLst>
              <a:latin typeface="Titillium Lt"/>
            </a:rPr>
            <a:t>Fixed geometry </a:t>
          </a:r>
          <a:endParaRPr lang="en-GB" sz="1600" b="0" dirty="0">
            <a:solidFill>
              <a:schemeClr val="bg1"/>
            </a:solidFill>
            <a:effectLst>
              <a:outerShdw blurRad="38100" dist="38100" dir="2700000" algn="tl">
                <a:srgbClr val="000000">
                  <a:alpha val="43137"/>
                </a:srgbClr>
              </a:outerShdw>
            </a:effectLst>
          </a:endParaRPr>
        </a:p>
      </dgm:t>
    </dgm:pt>
    <dgm:pt modelId="{21DFFC72-094F-4855-8F7C-C77DA0D76C50}" type="parTrans" cxnId="{81B2412D-E444-4AE3-A465-1C6A0B5DC8A6}">
      <dgm:prSet/>
      <dgm:spPr/>
      <dgm:t>
        <a:bodyPr/>
        <a:lstStyle/>
        <a:p>
          <a:endParaRPr lang="en-GB"/>
        </a:p>
      </dgm:t>
    </dgm:pt>
    <dgm:pt modelId="{6EA244A8-92ED-49C9-9F58-5B4FBB83B065}" type="sibTrans" cxnId="{81B2412D-E444-4AE3-A465-1C6A0B5DC8A6}">
      <dgm:prSet/>
      <dgm:spPr>
        <a:gradFill flip="none" rotWithShape="1">
          <a:gsLst>
            <a:gs pos="0">
              <a:srgbClr val="FF0000">
                <a:alpha val="20000"/>
              </a:srgbClr>
            </a:gs>
            <a:gs pos="100000">
              <a:srgbClr val="0100FA">
                <a:alpha val="20000"/>
              </a:srgbClr>
            </a:gs>
          </a:gsLst>
          <a:path path="circle">
            <a:fillToRect l="100000" t="100000"/>
          </a:path>
          <a:tileRect r="-100000" b="-100000"/>
        </a:gradFill>
      </dgm:spPr>
      <dgm:t>
        <a:bodyPr/>
        <a:lstStyle/>
        <a:p>
          <a:endParaRPr lang="en-GB"/>
        </a:p>
      </dgm:t>
    </dgm:pt>
    <dgm:pt modelId="{408BC03D-5EB8-43BF-AC45-9A2B088DC785}">
      <dgm:prSet phldrT="[Text]" custT="1"/>
      <dgm:spPr>
        <a:solidFill>
          <a:srgbClr val="A736C3"/>
        </a:solidFill>
      </dgm:spPr>
      <dgm:t>
        <a:bodyPr/>
        <a:lstStyle/>
        <a:p>
          <a:r>
            <a:rPr lang="en-US" sz="1600" b="0" kern="1200" dirty="0">
              <a:solidFill>
                <a:schemeClr val="bg1"/>
              </a:solidFill>
              <a:effectLst>
                <a:outerShdw blurRad="38100" dist="38100" dir="2700000" algn="tl">
                  <a:srgbClr val="000000">
                    <a:alpha val="43137"/>
                  </a:srgbClr>
                </a:outerShdw>
              </a:effectLst>
              <a:latin typeface="Calibri" panose="020F0502020204030204"/>
              <a:ea typeface="+mn-ea"/>
              <a:cs typeface="+mn-cs"/>
            </a:rPr>
            <a:t>Mechanical optimization</a:t>
          </a:r>
          <a:endParaRPr lang="en-GB" sz="1600" b="0"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28A7EAF5-82E5-490A-90FF-4FA98F769FA9}" type="parTrans" cxnId="{9B762237-0A2A-4F99-8D65-8F49317CBEB3}">
      <dgm:prSet/>
      <dgm:spPr/>
      <dgm:t>
        <a:bodyPr/>
        <a:lstStyle/>
        <a:p>
          <a:endParaRPr lang="en-GB"/>
        </a:p>
      </dgm:t>
    </dgm:pt>
    <dgm:pt modelId="{9D935A84-7DF4-4D15-8F97-BFC5FC213FBE}" type="sibTrans" cxnId="{9B762237-0A2A-4F99-8D65-8F49317CBEB3}">
      <dgm:prSet/>
      <dgm:spPr/>
      <dgm:t>
        <a:bodyPr/>
        <a:lstStyle/>
        <a:p>
          <a:endParaRPr lang="en-GB"/>
        </a:p>
      </dgm:t>
    </dgm:pt>
    <dgm:pt modelId="{799E5057-F6E6-42F2-8DFF-0EBCE70833AD}">
      <dgm:prSet phldrT="[Text]" custT="1"/>
      <dgm:spPr>
        <a:solidFill>
          <a:srgbClr val="CA2DA1"/>
        </a:solidFill>
      </dgm:spPr>
      <dgm:t>
        <a:bodyPr/>
        <a:lstStyle/>
        <a:p>
          <a:pPr>
            <a:lnSpc>
              <a:spcPct val="100000"/>
            </a:lnSpc>
          </a:pPr>
          <a:r>
            <a:rPr lang="en-US" sz="1600" b="0" dirty="0">
              <a:solidFill>
                <a:schemeClr val="bg1"/>
              </a:solidFill>
              <a:effectLst>
                <a:outerShdw blurRad="38100" dist="38100" dir="2700000" algn="tl">
                  <a:srgbClr val="000000">
                    <a:alpha val="43137"/>
                  </a:srgbClr>
                </a:outerShdw>
              </a:effectLst>
              <a:latin typeface="Calibri" panose="020F0502020204030204"/>
              <a:ea typeface="+mn-ea"/>
              <a:cs typeface="+mn-cs"/>
            </a:rPr>
            <a:t>Cost model</a:t>
          </a:r>
          <a:endParaRPr lang="en-GB" sz="1600" b="0" dirty="0">
            <a:solidFill>
              <a:schemeClr val="bg1"/>
            </a:solidFill>
            <a:effectLst>
              <a:outerShdw blurRad="38100" dist="38100" dir="2700000" algn="tl">
                <a:srgbClr val="000000">
                  <a:alpha val="43137"/>
                </a:srgbClr>
              </a:outerShdw>
            </a:effectLst>
          </a:endParaRPr>
        </a:p>
      </dgm:t>
    </dgm:pt>
    <dgm:pt modelId="{44E6D037-21C5-4F82-8ED2-171C60E5D455}" type="parTrans" cxnId="{DDBE8E5F-9093-4DE2-BE14-9C03F0BE9CE1}">
      <dgm:prSet/>
      <dgm:spPr/>
      <dgm:t>
        <a:bodyPr/>
        <a:lstStyle/>
        <a:p>
          <a:endParaRPr lang="en-GB"/>
        </a:p>
      </dgm:t>
    </dgm:pt>
    <dgm:pt modelId="{E4B190EF-5DEF-4A15-B683-22FB86DE237F}" type="sibTrans" cxnId="{DDBE8E5F-9093-4DE2-BE14-9C03F0BE9CE1}">
      <dgm:prSet/>
      <dgm:spPr/>
      <dgm:t>
        <a:bodyPr/>
        <a:lstStyle/>
        <a:p>
          <a:endParaRPr lang="en-GB"/>
        </a:p>
      </dgm:t>
    </dgm:pt>
    <dgm:pt modelId="{2D8E0BDF-DC57-4D3B-B704-A8F9135A8719}">
      <dgm:prSet phldrT="[Text]" custT="1"/>
      <dgm:spPr>
        <a:solidFill>
          <a:srgbClr val="F8123F"/>
        </a:solidFill>
      </dgm:spPr>
      <dgm:t>
        <a:bodyPr/>
        <a:lstStyle/>
        <a:p>
          <a:r>
            <a:rPr lang="en-US" sz="1600" b="0" dirty="0">
              <a:solidFill>
                <a:schemeClr val="bg1"/>
              </a:solidFill>
              <a:effectLst>
                <a:outerShdw blurRad="38100" dist="38100" dir="2700000" algn="tl">
                  <a:srgbClr val="000000">
                    <a:alpha val="43137"/>
                  </a:srgbClr>
                </a:outerShdw>
              </a:effectLst>
              <a:latin typeface="Titillium Lt"/>
            </a:rPr>
            <a:t>Change geometry</a:t>
          </a:r>
          <a:endParaRPr lang="en-GB" sz="1600" b="0" dirty="0">
            <a:solidFill>
              <a:schemeClr val="bg1"/>
            </a:solidFill>
            <a:effectLst>
              <a:outerShdw blurRad="38100" dist="38100" dir="2700000" algn="tl">
                <a:srgbClr val="000000">
                  <a:alpha val="43137"/>
                </a:srgbClr>
              </a:outerShdw>
            </a:effectLst>
          </a:endParaRPr>
        </a:p>
      </dgm:t>
    </dgm:pt>
    <dgm:pt modelId="{D287281B-826E-4F6E-9D0D-E5FD465029ED}" type="parTrans" cxnId="{FBB58103-5A4A-41D8-A193-79DDD93BCBE1}">
      <dgm:prSet/>
      <dgm:spPr/>
      <dgm:t>
        <a:bodyPr/>
        <a:lstStyle/>
        <a:p>
          <a:endParaRPr lang="en-GB"/>
        </a:p>
      </dgm:t>
    </dgm:pt>
    <dgm:pt modelId="{2A332D67-A540-4116-BB7A-F15A727C7D16}" type="sibTrans" cxnId="{FBB58103-5A4A-41D8-A193-79DDD93BCBE1}">
      <dgm:prSet/>
      <dgm:spPr/>
      <dgm:t>
        <a:bodyPr/>
        <a:lstStyle/>
        <a:p>
          <a:endParaRPr lang="en-GB"/>
        </a:p>
      </dgm:t>
    </dgm:pt>
    <dgm:pt modelId="{86EBF1BD-0E62-456E-A21D-02B5FFC2C31A}" type="pres">
      <dgm:prSet presAssocID="{9FD36744-3486-4693-AB8B-B469BFCEC136}" presName="Name0" presStyleCnt="0">
        <dgm:presLayoutVars>
          <dgm:dir/>
          <dgm:resizeHandles val="exact"/>
        </dgm:presLayoutVars>
      </dgm:prSet>
      <dgm:spPr/>
    </dgm:pt>
    <dgm:pt modelId="{40E05F03-7CC2-46B6-B343-B0289D8EAE24}" type="pres">
      <dgm:prSet presAssocID="{9FD36744-3486-4693-AB8B-B469BFCEC136}" presName="cycle" presStyleCnt="0"/>
      <dgm:spPr/>
    </dgm:pt>
    <dgm:pt modelId="{34D3F874-EFDF-46ED-AF78-006299606DB7}" type="pres">
      <dgm:prSet presAssocID="{FB753E24-0F39-4C0F-BF35-9F899EA934B3}" presName="nodeFirstNode" presStyleLbl="node1" presStyleIdx="0" presStyleCnt="5" custRadScaleRad="93010" custRadScaleInc="524">
        <dgm:presLayoutVars>
          <dgm:bulletEnabled val="1"/>
        </dgm:presLayoutVars>
      </dgm:prSet>
      <dgm:spPr/>
    </dgm:pt>
    <dgm:pt modelId="{72541F66-C88B-43C8-A116-A04F69363B64}" type="pres">
      <dgm:prSet presAssocID="{6EA244A8-92ED-49C9-9F58-5B4FBB83B065}" presName="sibTransFirstNode" presStyleLbl="bgShp" presStyleIdx="0" presStyleCnt="1" custScaleX="126419" custLinFactNeighborX="2430" custLinFactNeighborY="1805"/>
      <dgm:spPr/>
    </dgm:pt>
    <dgm:pt modelId="{EC881B05-97EF-4E89-AC30-AA51306B1CA0}" type="pres">
      <dgm:prSet presAssocID="{597681D4-39C9-41F8-AE46-51A9D1C51365}" presName="nodeFollowingNodes" presStyleLbl="node1" presStyleIdx="1" presStyleCnt="5" custScaleX="143046" custRadScaleRad="160610" custRadScaleInc="10276">
        <dgm:presLayoutVars>
          <dgm:bulletEnabled val="1"/>
        </dgm:presLayoutVars>
      </dgm:prSet>
      <dgm:spPr/>
    </dgm:pt>
    <dgm:pt modelId="{C2177219-5EA4-490F-AC00-6BE0D4F18AE4}" type="pres">
      <dgm:prSet presAssocID="{408BC03D-5EB8-43BF-AC45-9A2B088DC785}" presName="nodeFollowingNodes" presStyleLbl="node1" presStyleIdx="2" presStyleCnt="5" custScaleX="114649" custRadScaleRad="128530" custRadScaleInc="-34318">
        <dgm:presLayoutVars>
          <dgm:bulletEnabled val="1"/>
        </dgm:presLayoutVars>
      </dgm:prSet>
      <dgm:spPr/>
    </dgm:pt>
    <dgm:pt modelId="{AF835E11-287E-4856-AB62-0ECF40F97B89}" type="pres">
      <dgm:prSet presAssocID="{799E5057-F6E6-42F2-8DFF-0EBCE70833AD}" presName="nodeFollowingNodes" presStyleLbl="node1" presStyleIdx="3" presStyleCnt="5" custRadScaleRad="125280" custRadScaleInc="33944">
        <dgm:presLayoutVars>
          <dgm:bulletEnabled val="1"/>
        </dgm:presLayoutVars>
      </dgm:prSet>
      <dgm:spPr/>
    </dgm:pt>
    <dgm:pt modelId="{FE0A16B9-F398-4FE1-B404-EFA22E47783D}" type="pres">
      <dgm:prSet presAssocID="{2D8E0BDF-DC57-4D3B-B704-A8F9135A8719}" presName="nodeFollowingNodes" presStyleLbl="node1" presStyleIdx="4" presStyleCnt="5" custScaleX="91239" custRadScaleRad="136987" custRadScaleInc="-2523">
        <dgm:presLayoutVars>
          <dgm:bulletEnabled val="1"/>
        </dgm:presLayoutVars>
      </dgm:prSet>
      <dgm:spPr/>
    </dgm:pt>
  </dgm:ptLst>
  <dgm:cxnLst>
    <dgm:cxn modelId="{8EAA4603-A0F0-460E-90A1-C16FF900C3BB}" type="presOf" srcId="{FB753E24-0F39-4C0F-BF35-9F899EA934B3}" destId="{34D3F874-EFDF-46ED-AF78-006299606DB7}" srcOrd="0" destOrd="0" presId="urn:microsoft.com/office/officeart/2005/8/layout/cycle3"/>
    <dgm:cxn modelId="{FBB58103-5A4A-41D8-A193-79DDD93BCBE1}" srcId="{9FD36744-3486-4693-AB8B-B469BFCEC136}" destId="{2D8E0BDF-DC57-4D3B-B704-A8F9135A8719}" srcOrd="4" destOrd="0" parTransId="{D287281B-826E-4F6E-9D0D-E5FD465029ED}" sibTransId="{2A332D67-A540-4116-BB7A-F15A727C7D16}"/>
    <dgm:cxn modelId="{A9489D0E-792B-47FD-AD43-9AF1FC604FD0}" type="presOf" srcId="{799E5057-F6E6-42F2-8DFF-0EBCE70833AD}" destId="{AF835E11-287E-4856-AB62-0ECF40F97B89}" srcOrd="0" destOrd="0" presId="urn:microsoft.com/office/officeart/2005/8/layout/cycle3"/>
    <dgm:cxn modelId="{81B2412D-E444-4AE3-A465-1C6A0B5DC8A6}" srcId="{9FD36744-3486-4693-AB8B-B469BFCEC136}" destId="{FB753E24-0F39-4C0F-BF35-9F899EA934B3}" srcOrd="0" destOrd="0" parTransId="{21DFFC72-094F-4855-8F7C-C77DA0D76C50}" sibTransId="{6EA244A8-92ED-49C9-9F58-5B4FBB83B065}"/>
    <dgm:cxn modelId="{9B762237-0A2A-4F99-8D65-8F49317CBEB3}" srcId="{9FD36744-3486-4693-AB8B-B469BFCEC136}" destId="{408BC03D-5EB8-43BF-AC45-9A2B088DC785}" srcOrd="2" destOrd="0" parTransId="{28A7EAF5-82E5-490A-90FF-4FA98F769FA9}" sibTransId="{9D935A84-7DF4-4D15-8F97-BFC5FC213FBE}"/>
    <dgm:cxn modelId="{BECA6D3B-BEFE-4504-9AEF-D4818E63E7D1}" srcId="{9FD36744-3486-4693-AB8B-B469BFCEC136}" destId="{597681D4-39C9-41F8-AE46-51A9D1C51365}" srcOrd="1" destOrd="0" parTransId="{C8CB9EC7-A60D-4F08-AAEC-A697C85C0CD1}" sibTransId="{EFF80803-6E32-4E74-A02E-E0D5E63E908D}"/>
    <dgm:cxn modelId="{DDBE8E5F-9093-4DE2-BE14-9C03F0BE9CE1}" srcId="{9FD36744-3486-4693-AB8B-B469BFCEC136}" destId="{799E5057-F6E6-42F2-8DFF-0EBCE70833AD}" srcOrd="3" destOrd="0" parTransId="{44E6D037-21C5-4F82-8ED2-171C60E5D455}" sibTransId="{E4B190EF-5DEF-4A15-B683-22FB86DE237F}"/>
    <dgm:cxn modelId="{39E09185-F017-44AF-A22E-11052FB0B4C7}" type="presOf" srcId="{6EA244A8-92ED-49C9-9F58-5B4FBB83B065}" destId="{72541F66-C88B-43C8-A116-A04F69363B64}" srcOrd="0" destOrd="0" presId="urn:microsoft.com/office/officeart/2005/8/layout/cycle3"/>
    <dgm:cxn modelId="{7A1A8E97-0C23-4CC9-AC30-3E097744090F}" type="presOf" srcId="{408BC03D-5EB8-43BF-AC45-9A2B088DC785}" destId="{C2177219-5EA4-490F-AC00-6BE0D4F18AE4}" srcOrd="0" destOrd="0" presId="urn:microsoft.com/office/officeart/2005/8/layout/cycle3"/>
    <dgm:cxn modelId="{824EF6AC-C180-4F06-814C-5B0AFBB91C66}" type="presOf" srcId="{9FD36744-3486-4693-AB8B-B469BFCEC136}" destId="{86EBF1BD-0E62-456E-A21D-02B5FFC2C31A}" srcOrd="0" destOrd="0" presId="urn:microsoft.com/office/officeart/2005/8/layout/cycle3"/>
    <dgm:cxn modelId="{02ADC3BB-DFAE-4415-A124-A55F00928A17}" type="presOf" srcId="{597681D4-39C9-41F8-AE46-51A9D1C51365}" destId="{EC881B05-97EF-4E89-AC30-AA51306B1CA0}" srcOrd="0" destOrd="0" presId="urn:microsoft.com/office/officeart/2005/8/layout/cycle3"/>
    <dgm:cxn modelId="{A19969C8-0F62-4143-8F3D-BFEA883E5216}" type="presOf" srcId="{2D8E0BDF-DC57-4D3B-B704-A8F9135A8719}" destId="{FE0A16B9-F398-4FE1-B404-EFA22E47783D}" srcOrd="0" destOrd="0" presId="urn:microsoft.com/office/officeart/2005/8/layout/cycle3"/>
    <dgm:cxn modelId="{CF049C73-5174-4088-8BE8-4CEA7192A5C0}" type="presParOf" srcId="{86EBF1BD-0E62-456E-A21D-02B5FFC2C31A}" destId="{40E05F03-7CC2-46B6-B343-B0289D8EAE24}" srcOrd="0" destOrd="0" presId="urn:microsoft.com/office/officeart/2005/8/layout/cycle3"/>
    <dgm:cxn modelId="{7B5A9DC0-67AF-42A8-96D5-4CBDFA44A98E}" type="presParOf" srcId="{40E05F03-7CC2-46B6-B343-B0289D8EAE24}" destId="{34D3F874-EFDF-46ED-AF78-006299606DB7}" srcOrd="0" destOrd="0" presId="urn:microsoft.com/office/officeart/2005/8/layout/cycle3"/>
    <dgm:cxn modelId="{CFF17EAF-28FC-440D-85A0-DB84E3E3A764}" type="presParOf" srcId="{40E05F03-7CC2-46B6-B343-B0289D8EAE24}" destId="{72541F66-C88B-43C8-A116-A04F69363B64}" srcOrd="1" destOrd="0" presId="urn:microsoft.com/office/officeart/2005/8/layout/cycle3"/>
    <dgm:cxn modelId="{984A0A0B-14F8-4660-B476-02ECEFEA9470}" type="presParOf" srcId="{40E05F03-7CC2-46B6-B343-B0289D8EAE24}" destId="{EC881B05-97EF-4E89-AC30-AA51306B1CA0}" srcOrd="2" destOrd="0" presId="urn:microsoft.com/office/officeart/2005/8/layout/cycle3"/>
    <dgm:cxn modelId="{63210219-5802-4F28-BA40-626EB5CB2262}" type="presParOf" srcId="{40E05F03-7CC2-46B6-B343-B0289D8EAE24}" destId="{C2177219-5EA4-490F-AC00-6BE0D4F18AE4}" srcOrd="3" destOrd="0" presId="urn:microsoft.com/office/officeart/2005/8/layout/cycle3"/>
    <dgm:cxn modelId="{4F84C074-364D-4804-B7BD-F7D9383C3043}" type="presParOf" srcId="{40E05F03-7CC2-46B6-B343-B0289D8EAE24}" destId="{AF835E11-287E-4856-AB62-0ECF40F97B89}" srcOrd="4" destOrd="0" presId="urn:microsoft.com/office/officeart/2005/8/layout/cycle3"/>
    <dgm:cxn modelId="{D88D5CA3-ABE6-4A1C-B30B-2E4DC077FFEE}" type="presParOf" srcId="{40E05F03-7CC2-46B6-B343-B0289D8EAE24}" destId="{FE0A16B9-F398-4FE1-B404-EFA22E47783D}"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41F66-C88B-43C8-A116-A04F69363B64}">
      <dsp:nvSpPr>
        <dsp:cNvPr id="0" name=""/>
        <dsp:cNvSpPr/>
      </dsp:nvSpPr>
      <dsp:spPr>
        <a:xfrm>
          <a:off x="1487612" y="98170"/>
          <a:ext cx="2930565" cy="2318136"/>
        </a:xfrm>
        <a:prstGeom prst="circularArrow">
          <a:avLst>
            <a:gd name="adj1" fmla="val 5544"/>
            <a:gd name="adj2" fmla="val 330680"/>
            <a:gd name="adj3" fmla="val 13819464"/>
            <a:gd name="adj4" fmla="val 17359523"/>
            <a:gd name="adj5" fmla="val 5757"/>
          </a:avLst>
        </a:prstGeom>
        <a:gradFill flip="none" rotWithShape="1">
          <a:gsLst>
            <a:gs pos="0">
              <a:srgbClr val="FF0000">
                <a:alpha val="20000"/>
              </a:srgbClr>
            </a:gs>
            <a:gs pos="100000">
              <a:srgbClr val="0100FA">
                <a:alpha val="20000"/>
              </a:srgb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34D3F874-EFDF-46ED-AF78-006299606DB7}">
      <dsp:nvSpPr>
        <dsp:cNvPr id="0" name=""/>
        <dsp:cNvSpPr/>
      </dsp:nvSpPr>
      <dsp:spPr>
        <a:xfrm>
          <a:off x="2364041" y="69714"/>
          <a:ext cx="1065044" cy="532522"/>
        </a:xfrm>
        <a:prstGeom prst="roundRect">
          <a:avLst/>
        </a:prstGeom>
        <a:solidFill>
          <a:srgbClr val="0F43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effectLst>
                <a:outerShdw blurRad="38100" dist="38100" dir="2700000" algn="tl">
                  <a:srgbClr val="000000">
                    <a:alpha val="43137"/>
                  </a:srgbClr>
                </a:outerShdw>
              </a:effectLst>
              <a:latin typeface="Titillium Lt"/>
            </a:rPr>
            <a:t>Fixed geometry </a:t>
          </a:r>
          <a:endParaRPr lang="en-GB" sz="1600" b="0" kern="1200" dirty="0">
            <a:solidFill>
              <a:schemeClr val="bg1"/>
            </a:solidFill>
            <a:effectLst>
              <a:outerShdw blurRad="38100" dist="38100" dir="2700000" algn="tl">
                <a:srgbClr val="000000">
                  <a:alpha val="43137"/>
                </a:srgbClr>
              </a:outerShdw>
            </a:effectLst>
          </a:endParaRPr>
        </a:p>
      </dsp:txBody>
      <dsp:txXfrm>
        <a:off x="2390037" y="95710"/>
        <a:ext cx="1013052" cy="480530"/>
      </dsp:txXfrm>
    </dsp:sp>
    <dsp:sp modelId="{EC881B05-97EF-4E89-AC30-AA51306B1CA0}">
      <dsp:nvSpPr>
        <dsp:cNvPr id="0" name=""/>
        <dsp:cNvSpPr/>
      </dsp:nvSpPr>
      <dsp:spPr>
        <a:xfrm>
          <a:off x="3683720" y="663533"/>
          <a:ext cx="1523504" cy="532522"/>
        </a:xfrm>
        <a:prstGeom prst="roundRect">
          <a:avLst/>
        </a:prstGeom>
        <a:solidFill>
          <a:srgbClr val="534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effectLst>
                <a:outerShdw blurRad="38100" dist="38100" dir="2700000" algn="tl">
                  <a:srgbClr val="000000">
                    <a:alpha val="43137"/>
                  </a:srgbClr>
                </a:outerShdw>
              </a:effectLst>
              <a:latin typeface="Titillium Lt"/>
            </a:rPr>
            <a:t>Electromagnetic optimization</a:t>
          </a:r>
          <a:r>
            <a:rPr lang="en-US" sz="1600" b="0" kern="1200" dirty="0">
              <a:solidFill>
                <a:schemeClr val="bg1"/>
              </a:solidFill>
              <a:effectLst>
                <a:outerShdw blurRad="38100" dist="38100" dir="2700000" algn="tl">
                  <a:srgbClr val="000000">
                    <a:alpha val="43137"/>
                  </a:srgbClr>
                </a:outerShdw>
              </a:effectLst>
            </a:rPr>
            <a:t> </a:t>
          </a:r>
          <a:endParaRPr lang="en-GB" sz="1600" b="0" kern="1200" dirty="0">
            <a:solidFill>
              <a:schemeClr val="bg1"/>
            </a:solidFill>
            <a:effectLst>
              <a:outerShdw blurRad="38100" dist="38100" dir="2700000" algn="tl">
                <a:srgbClr val="000000">
                  <a:alpha val="43137"/>
                </a:srgbClr>
              </a:outerShdw>
            </a:effectLst>
          </a:endParaRPr>
        </a:p>
      </dsp:txBody>
      <dsp:txXfrm>
        <a:off x="3709716" y="689529"/>
        <a:ext cx="1471512" cy="480530"/>
      </dsp:txXfrm>
    </dsp:sp>
    <dsp:sp modelId="{C2177219-5EA4-490F-AC00-6BE0D4F18AE4}">
      <dsp:nvSpPr>
        <dsp:cNvPr id="0" name=""/>
        <dsp:cNvSpPr/>
      </dsp:nvSpPr>
      <dsp:spPr>
        <a:xfrm>
          <a:off x="3341612" y="1688743"/>
          <a:ext cx="1221063" cy="532522"/>
        </a:xfrm>
        <a:prstGeom prst="roundRect">
          <a:avLst/>
        </a:prstGeom>
        <a:solidFill>
          <a:srgbClr val="A736C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effectLst>
                <a:outerShdw blurRad="38100" dist="38100" dir="2700000" algn="tl">
                  <a:srgbClr val="000000">
                    <a:alpha val="43137"/>
                  </a:srgbClr>
                </a:outerShdw>
              </a:effectLst>
              <a:latin typeface="Calibri" panose="020F0502020204030204"/>
              <a:ea typeface="+mn-ea"/>
              <a:cs typeface="+mn-cs"/>
            </a:rPr>
            <a:t>Mechanical optimization</a:t>
          </a:r>
          <a:endParaRPr lang="en-GB" sz="1600" b="0"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3367608" y="1714739"/>
        <a:ext cx="1169071" cy="480530"/>
      </dsp:txXfrm>
    </dsp:sp>
    <dsp:sp modelId="{AF835E11-287E-4856-AB62-0ECF40F97B89}">
      <dsp:nvSpPr>
        <dsp:cNvPr id="0" name=""/>
        <dsp:cNvSpPr/>
      </dsp:nvSpPr>
      <dsp:spPr>
        <a:xfrm>
          <a:off x="1327868" y="1675097"/>
          <a:ext cx="1065044" cy="532522"/>
        </a:xfrm>
        <a:prstGeom prst="roundRect">
          <a:avLst/>
        </a:prstGeom>
        <a:solidFill>
          <a:srgbClr val="CA2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0" kern="1200" dirty="0">
              <a:solidFill>
                <a:schemeClr val="bg1"/>
              </a:solidFill>
              <a:effectLst>
                <a:outerShdw blurRad="38100" dist="38100" dir="2700000" algn="tl">
                  <a:srgbClr val="000000">
                    <a:alpha val="43137"/>
                  </a:srgbClr>
                </a:outerShdw>
              </a:effectLst>
              <a:latin typeface="Calibri" panose="020F0502020204030204"/>
              <a:ea typeface="+mn-ea"/>
              <a:cs typeface="+mn-cs"/>
            </a:rPr>
            <a:t>Cost model</a:t>
          </a:r>
          <a:endParaRPr lang="en-GB" sz="1600" b="0" kern="1200" dirty="0">
            <a:solidFill>
              <a:schemeClr val="bg1"/>
            </a:solidFill>
            <a:effectLst>
              <a:outerShdw blurRad="38100" dist="38100" dir="2700000" algn="tl">
                <a:srgbClr val="000000">
                  <a:alpha val="43137"/>
                </a:srgbClr>
              </a:outerShdw>
            </a:effectLst>
          </a:endParaRPr>
        </a:p>
      </dsp:txBody>
      <dsp:txXfrm>
        <a:off x="1353864" y="1701093"/>
        <a:ext cx="1013052" cy="480530"/>
      </dsp:txXfrm>
    </dsp:sp>
    <dsp:sp modelId="{FE0A16B9-F398-4FE1-B404-EFA22E47783D}">
      <dsp:nvSpPr>
        <dsp:cNvPr id="0" name=""/>
        <dsp:cNvSpPr/>
      </dsp:nvSpPr>
      <dsp:spPr>
        <a:xfrm>
          <a:off x="1107146" y="604850"/>
          <a:ext cx="971736" cy="532522"/>
        </a:xfrm>
        <a:prstGeom prst="roundRect">
          <a:avLst/>
        </a:prstGeom>
        <a:solidFill>
          <a:srgbClr val="F812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effectLst>
                <a:outerShdw blurRad="38100" dist="38100" dir="2700000" algn="tl">
                  <a:srgbClr val="000000">
                    <a:alpha val="43137"/>
                  </a:srgbClr>
                </a:outerShdw>
              </a:effectLst>
              <a:latin typeface="Titillium Lt"/>
            </a:rPr>
            <a:t>Change geometry</a:t>
          </a:r>
          <a:endParaRPr lang="en-GB" sz="1600" b="0" kern="1200" dirty="0">
            <a:solidFill>
              <a:schemeClr val="bg1"/>
            </a:solidFill>
            <a:effectLst>
              <a:outerShdw blurRad="38100" dist="38100" dir="2700000" algn="tl">
                <a:srgbClr val="000000">
                  <a:alpha val="43137"/>
                </a:srgbClr>
              </a:outerShdw>
            </a:effectLst>
          </a:endParaRPr>
        </a:p>
      </dsp:txBody>
      <dsp:txXfrm>
        <a:off x="1133142" y="630846"/>
        <a:ext cx="919744" cy="480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55A163-76A9-0514-7204-7157CD5FE2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573062F-7B93-AF06-DF49-7EEC9E6E6A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98B882-31D5-425F-B27D-A3F5C32BD315}" type="datetimeFigureOut">
              <a:rPr lang="en-GB" smtClean="0"/>
              <a:t>12/11/2025</a:t>
            </a:fld>
            <a:endParaRPr lang="en-GB"/>
          </a:p>
        </p:txBody>
      </p:sp>
      <p:sp>
        <p:nvSpPr>
          <p:cNvPr id="4" name="Footer Placeholder 3">
            <a:extLst>
              <a:ext uri="{FF2B5EF4-FFF2-40B4-BE49-F238E27FC236}">
                <a16:creationId xmlns:a16="http://schemas.microsoft.com/office/drawing/2014/main" id="{A76BAD86-B6ED-3D20-F859-33107D6E6C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196ECF9-EC75-4A9D-BB28-3F2DE5B3C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A241BE-7F5A-41A1-BDE2-FFB47962A351}" type="slidenum">
              <a:rPr lang="en-GB" smtClean="0"/>
              <a:t>‹N›</a:t>
            </a:fld>
            <a:endParaRPr lang="en-GB"/>
          </a:p>
        </p:txBody>
      </p:sp>
    </p:spTree>
    <p:extLst>
      <p:ext uri="{BB962C8B-B14F-4D97-AF65-F5344CB8AC3E}">
        <p14:creationId xmlns:p14="http://schemas.microsoft.com/office/powerpoint/2010/main" val="1132213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DE91D-DF21-4541-B57A-07E40A337A6C}"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9BFAC-6A9B-4072-9A39-345D9685DC08}" type="slidenum">
              <a:rPr lang="en-US" smtClean="0"/>
              <a:t>‹N›</a:t>
            </a:fld>
            <a:endParaRPr lang="en-US"/>
          </a:p>
        </p:txBody>
      </p:sp>
    </p:spTree>
    <p:extLst>
      <p:ext uri="{BB962C8B-B14F-4D97-AF65-F5344CB8AC3E}">
        <p14:creationId xmlns:p14="http://schemas.microsoft.com/office/powerpoint/2010/main" val="113780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88435-C071-0E47-9E27-5EAD1123E3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8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7D9A-0145-DEDE-3482-0FE4DA29C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13652-9C5B-6B5B-850E-7CF93C176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900C9-B954-CEC7-06CD-F9235D9D73BB}"/>
              </a:ext>
            </a:extLst>
          </p:cNvPr>
          <p:cNvSpPr>
            <a:spLocks noGrp="1"/>
          </p:cNvSpPr>
          <p:nvPr>
            <p:ph type="body" idx="1"/>
          </p:nvPr>
        </p:nvSpPr>
        <p:spPr/>
        <p:txBody>
          <a:bodyPr/>
          <a:lstStyle/>
          <a:p>
            <a:endParaRPr lang="en-GB" sz="700" dirty="0"/>
          </a:p>
        </p:txBody>
      </p:sp>
      <p:sp>
        <p:nvSpPr>
          <p:cNvPr id="4" name="Slide Number Placeholder 3">
            <a:extLst>
              <a:ext uri="{FF2B5EF4-FFF2-40B4-BE49-F238E27FC236}">
                <a16:creationId xmlns:a16="http://schemas.microsoft.com/office/drawing/2014/main" id="{323CD640-2634-7D92-714D-5C4B7EFF1B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88435-C071-0E47-9E27-5EAD1123E3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52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The energy at which the proton collider cross-section equals that of a muon collider. The dashed line assumes comparable Feynman amplitudes for the muon and the proton production processes. A factor of ten enhancement of the proton production amplitude squared, possibly due to QCD production, is considered in the continuous line</a:t>
            </a:r>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2</a:t>
            </a:fld>
            <a:endParaRPr lang="en-GB"/>
          </a:p>
        </p:txBody>
      </p:sp>
    </p:spTree>
    <p:extLst>
      <p:ext uri="{BB962C8B-B14F-4D97-AF65-F5344CB8AC3E}">
        <p14:creationId xmlns:p14="http://schemas.microsoft.com/office/powerpoint/2010/main" val="426303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3</a:t>
            </a:fld>
            <a:endParaRPr lang="en-GB"/>
          </a:p>
        </p:txBody>
      </p:sp>
    </p:spTree>
    <p:extLst>
      <p:ext uri="{BB962C8B-B14F-4D97-AF65-F5344CB8AC3E}">
        <p14:creationId xmlns:p14="http://schemas.microsoft.com/office/powerpoint/2010/main" val="162050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4</a:t>
            </a:fld>
            <a:endParaRPr lang="en-GB"/>
          </a:p>
        </p:txBody>
      </p:sp>
    </p:spTree>
    <p:extLst>
      <p:ext uri="{BB962C8B-B14F-4D97-AF65-F5344CB8AC3E}">
        <p14:creationId xmlns:p14="http://schemas.microsoft.com/office/powerpoint/2010/main" val="82683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5</a:t>
            </a:fld>
            <a:endParaRPr lang="en-GB"/>
          </a:p>
        </p:txBody>
      </p:sp>
    </p:spTree>
    <p:extLst>
      <p:ext uri="{BB962C8B-B14F-4D97-AF65-F5344CB8AC3E}">
        <p14:creationId xmlns:p14="http://schemas.microsoft.com/office/powerpoint/2010/main" val="211807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buClr>
                <a:srgbClr val="FF0000"/>
              </a:buClr>
              <a:buSzPts val="1600"/>
            </a:pPr>
            <a:r>
              <a:rPr lang="en-US" sz="800">
                <a:solidFill>
                  <a:schemeClr val="dk1"/>
                </a:solidFill>
                <a:ea typeface="Calibri"/>
                <a:cs typeface="Calibri"/>
                <a:sym typeface="Calibri"/>
              </a:rPr>
              <a:t>This </a:t>
            </a:r>
            <a:r>
              <a:rPr lang="en-US" sz="800" dirty="0">
                <a:solidFill>
                  <a:schemeClr val="dk1"/>
                </a:solidFill>
                <a:ea typeface="Calibri"/>
                <a:cs typeface="Calibri"/>
                <a:sym typeface="Calibri"/>
              </a:rPr>
              <a:t>is an innovative approach, useful for interfacing the needs of beam dynamics with the technological limits (of today and the near future) related to superconducting magnets.</a:t>
            </a:r>
          </a:p>
          <a:p>
            <a:pPr lvl="0">
              <a:lnSpc>
                <a:spcPct val="90000"/>
              </a:lnSpc>
              <a:buClr>
                <a:srgbClr val="FF0000"/>
              </a:buClr>
              <a:buSzPts val="1600"/>
            </a:pPr>
            <a:endParaRPr lang="en-US" sz="800" dirty="0"/>
          </a:p>
          <a:p>
            <a:pPr lvl="0">
              <a:lnSpc>
                <a:spcPct val="90000"/>
              </a:lnSpc>
              <a:spcBef>
                <a:spcPts val="1000"/>
              </a:spcBef>
              <a:buClr>
                <a:srgbClr val="FF0000"/>
              </a:buClr>
              <a:buSzPts val="1600"/>
            </a:pPr>
            <a:r>
              <a:rPr lang="en-US" sz="800" dirty="0">
                <a:solidFill>
                  <a:schemeClr val="dk1"/>
                </a:solidFill>
                <a:ea typeface="Calibri"/>
                <a:cs typeface="Calibri"/>
                <a:sym typeface="Calibri"/>
              </a:rPr>
              <a:t>Could provide an immediate feedback capable of analyzing many possible configurations in a single plot.</a:t>
            </a:r>
            <a:endParaRPr lang="en-US" sz="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88435-C071-0E47-9E27-5EAD1123E3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03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5231E-23F8-B3D0-C291-B3D25808C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2EB09-CA92-6841-5830-AECEC2EE8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57126-0789-13E9-F456-C5AAAED23C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Purpose:</a:t>
            </a:r>
            <a:endParaRPr kumimoji="0" lang="en-US" sz="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Evaluate realistic performance targets for the collider magnets, in close collaboration with studies of beam physics, cryogenics, and energy storage.</a:t>
            </a:r>
          </a:p>
          <a:p>
            <a:pPr marL="285750" marR="0" lvl="0" indent="-285750" algn="l" defTabSz="914400" rtl="0" eaLnBrk="1" fontAlgn="base"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Produce a credible and affordable design study (contain costs, energy efficiency, sustainable operation).</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5AA444B6-9EE6-85D7-C362-6C466097B93C}"/>
              </a:ext>
            </a:extLst>
          </p:cNvPr>
          <p:cNvSpPr>
            <a:spLocks noGrp="1"/>
          </p:cNvSpPr>
          <p:nvPr>
            <p:ph type="sldNum" sz="quarter" idx="5"/>
          </p:nvPr>
        </p:nvSpPr>
        <p:spPr/>
        <p:txBody>
          <a:bodyPr/>
          <a:lstStyle/>
          <a:p>
            <a:fld id="{D1A9BFAC-6A9B-4072-9A39-345D9685DC08}" type="slidenum">
              <a:rPr lang="en-US" smtClean="0"/>
              <a:t>9</a:t>
            </a:fld>
            <a:endParaRPr lang="en-US"/>
          </a:p>
        </p:txBody>
      </p:sp>
    </p:spTree>
    <p:extLst>
      <p:ext uri="{BB962C8B-B14F-4D97-AF65-F5344CB8AC3E}">
        <p14:creationId xmlns:p14="http://schemas.microsoft.com/office/powerpoint/2010/main" val="353479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362B-45A6-A681-88D6-79255C229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63C04-FC5F-C297-10B9-01B8A28F0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A6AFB-1A0D-56E3-7061-A7466343F36E}"/>
              </a:ext>
            </a:extLst>
          </p:cNvPr>
          <p:cNvSpPr>
            <a:spLocks noGrp="1"/>
          </p:cNvSpPr>
          <p:nvPr>
            <p:ph type="body" idx="1"/>
          </p:nvPr>
        </p:nvSpPr>
        <p:spPr/>
        <p:txBody>
          <a:bodyPr/>
          <a:lstStyle/>
          <a:p>
            <a:endParaRPr lang="en-GB" sz="700" dirty="0"/>
          </a:p>
        </p:txBody>
      </p:sp>
      <p:sp>
        <p:nvSpPr>
          <p:cNvPr id="4" name="Slide Number Placeholder 3">
            <a:extLst>
              <a:ext uri="{FF2B5EF4-FFF2-40B4-BE49-F238E27FC236}">
                <a16:creationId xmlns:a16="http://schemas.microsoft.com/office/drawing/2014/main" id="{4E3930CB-5F43-87FA-35A7-D03989C26F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88435-C071-0E47-9E27-5EAD1123E3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9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0DF25-5164-2EBB-1FDC-02F489F32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6F9A-68C8-9F8A-11A3-433E3C900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F4FCA-E499-A8A2-AC84-611EDD68CA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1FBAD3-AD24-FA90-3B31-D80E9077BC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88435-C071-0E47-9E27-5EAD1123E3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003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7C05-82C3-FFDA-0636-CD58CB6B31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408491-567C-1AA5-A34E-1FDCB68A0D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478EF8-89F6-D8ED-6400-D6F58EC2D10B}"/>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5" name="Footer Placeholder 4">
            <a:extLst>
              <a:ext uri="{FF2B5EF4-FFF2-40B4-BE49-F238E27FC236}">
                <a16:creationId xmlns:a16="http://schemas.microsoft.com/office/drawing/2014/main" id="{0F13C4EF-12B3-62E2-9B66-46B80CA25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E750F-A9F9-360A-93F9-CB757C51B48A}"/>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228541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266D-DD3F-AC0F-DCD6-DC933ADC70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DA74E-E6CD-4C83-0535-6C11837B1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03C76-3E58-0352-006C-A8BB3D9F1338}"/>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5" name="Footer Placeholder 4">
            <a:extLst>
              <a:ext uri="{FF2B5EF4-FFF2-40B4-BE49-F238E27FC236}">
                <a16:creationId xmlns:a16="http://schemas.microsoft.com/office/drawing/2014/main" id="{23B74FFE-D66E-D723-5978-2F33141CE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00133-BDC6-4B33-9B50-0E1D67EDA4AC}"/>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187891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5FDAD-A474-0520-1381-BA07F87CC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DB436D-0EE0-00B6-AC2E-8DC9973642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78EFF-DD48-DCC1-16BD-3B587D7BA995}"/>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5" name="Footer Placeholder 4">
            <a:extLst>
              <a:ext uri="{FF2B5EF4-FFF2-40B4-BE49-F238E27FC236}">
                <a16:creationId xmlns:a16="http://schemas.microsoft.com/office/drawing/2014/main" id="{E4CECF0E-2A4C-DE8B-3AC6-A57A269E0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52BEA-5029-4D44-83FF-F56511729298}"/>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293098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tito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200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9ED4B7-66A8-7434-3781-5E7C9AA6C31D}"/>
              </a:ext>
            </a:extLst>
          </p:cNvPr>
          <p:cNvSpPr>
            <a:spLocks/>
          </p:cNvSpPr>
          <p:nvPr userDrawn="1"/>
        </p:nvSpPr>
        <p:spPr>
          <a:xfrm>
            <a:off x="0" y="6427555"/>
            <a:ext cx="12192000" cy="430443"/>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19" name="Segnaposto numero diapositiva 5">
            <a:extLst>
              <a:ext uri="{FF2B5EF4-FFF2-40B4-BE49-F238E27FC236}">
                <a16:creationId xmlns:a16="http://schemas.microsoft.com/office/drawing/2014/main" id="{B39162C5-9BC6-7F5F-4512-CDC3408B283E}"/>
              </a:ext>
            </a:extLst>
          </p:cNvPr>
          <p:cNvSpPr>
            <a:spLocks noGrp="1"/>
          </p:cNvSpPr>
          <p:nvPr>
            <p:ph type="sldNum" sz="quarter" idx="4"/>
          </p:nvPr>
        </p:nvSpPr>
        <p:spPr>
          <a:xfrm>
            <a:off x="11611108" y="6427554"/>
            <a:ext cx="456155" cy="430446"/>
          </a:xfrm>
          <a:prstGeom prst="rect">
            <a:avLst/>
          </a:prstGeom>
        </p:spPr>
        <p:txBody>
          <a:bodyPr vert="horz" lIns="91440" tIns="45720" rIns="91440" bIns="45720" rtlCol="0" anchor="ctr"/>
          <a:lstStyle>
            <a:lvl1pPr algn="ctr">
              <a:defRPr sz="1200" b="0">
                <a:solidFill>
                  <a:schemeClr val="bg1"/>
                </a:solidFill>
                <a:effectLst>
                  <a:outerShdw blurRad="38100" dist="38100" dir="2700000" algn="tl">
                    <a:srgbClr val="000000">
                      <a:alpha val="43137"/>
                    </a:srgbClr>
                  </a:outerShdw>
                </a:effectLst>
              </a:defRPr>
            </a:lvl1pPr>
          </a:lstStyle>
          <a:p>
            <a:fld id="{A16AB2F8-5338-F742-A59E-35F5B82165E6}" type="slidenum">
              <a:rPr lang="en-GB" smtClean="0"/>
              <a:pPr/>
              <a:t>‹N›</a:t>
            </a:fld>
            <a:endParaRPr lang="en-GB" dirty="0"/>
          </a:p>
        </p:txBody>
      </p:sp>
      <p:sp>
        <p:nvSpPr>
          <p:cNvPr id="2" name="Segnaposto data 3">
            <a:extLst>
              <a:ext uri="{FF2B5EF4-FFF2-40B4-BE49-F238E27FC236}">
                <a16:creationId xmlns:a16="http://schemas.microsoft.com/office/drawing/2014/main" id="{EF88407C-2CFB-AEB9-F536-F7BFAEF10043}"/>
              </a:ext>
            </a:extLst>
          </p:cNvPr>
          <p:cNvSpPr txBox="1">
            <a:spLocks/>
          </p:cNvSpPr>
          <p:nvPr userDrawn="1"/>
        </p:nvSpPr>
        <p:spPr>
          <a:xfrm>
            <a:off x="0" y="6427557"/>
            <a:ext cx="1393372" cy="430442"/>
          </a:xfrm>
          <a:prstGeom prst="rect">
            <a:avLst/>
          </a:prstGeom>
        </p:spPr>
        <p:txBody>
          <a:bodyPr vert="horz" lIns="91440" tIns="45720" rIns="91440" bIns="45720" rtlCol="0" anchor="ctr"/>
          <a:lstStyle>
            <a:defPPr>
              <a:defRPr lang="it-IT"/>
            </a:defPPr>
            <a:lvl1pPr marL="0" algn="ctr"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cap="small" baseline="0" dirty="0"/>
              <a:t>12/11/2025</a:t>
            </a:r>
            <a:endParaRPr lang="en-GB" cap="small" baseline="0" dirty="0"/>
          </a:p>
        </p:txBody>
      </p:sp>
      <p:sp>
        <p:nvSpPr>
          <p:cNvPr id="3" name="Segnaposto data 3">
            <a:extLst>
              <a:ext uri="{FF2B5EF4-FFF2-40B4-BE49-F238E27FC236}">
                <a16:creationId xmlns:a16="http://schemas.microsoft.com/office/drawing/2014/main" id="{8981B79E-3050-F2EA-8824-A83C4D6575EC}"/>
              </a:ext>
            </a:extLst>
          </p:cNvPr>
          <p:cNvSpPr txBox="1">
            <a:spLocks/>
          </p:cNvSpPr>
          <p:nvPr userDrawn="1"/>
        </p:nvSpPr>
        <p:spPr>
          <a:xfrm>
            <a:off x="1393372" y="6427556"/>
            <a:ext cx="9322644" cy="430443"/>
          </a:xfrm>
          <a:prstGeom prst="rect">
            <a:avLst/>
          </a:prstGeom>
        </p:spPr>
        <p:txBody>
          <a:bodyPr vert="horz" lIns="91440" tIns="45720" rIns="91440" bIns="45720" rtlCol="0" anchor="ctr"/>
          <a:lstStyle>
            <a:defPPr>
              <a:defRPr lang="it-IT"/>
            </a:defPPr>
            <a:lvl1pPr marL="0" algn="l"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cap="small" baseline="0" dirty="0"/>
              <a:t>daniel </a:t>
            </a:r>
            <a:r>
              <a:rPr lang="en-US" sz="1200" i="0" kern="1200" cap="small" baseline="0" dirty="0">
                <a:solidFill>
                  <a:schemeClr val="bg1"/>
                </a:solidFill>
                <a:effectLst>
                  <a:outerShdw blurRad="38100" dist="38100" dir="2700000" algn="tl">
                    <a:srgbClr val="000000">
                      <a:alpha val="43137"/>
                    </a:srgbClr>
                  </a:outerShdw>
                </a:effectLst>
                <a:latin typeface="+mn-lt"/>
                <a:ea typeface="+mn-ea"/>
                <a:cs typeface="+mn-cs"/>
              </a:rPr>
              <a:t>novelli  –  Development of superconducting magnets for the future Muon Collider</a:t>
            </a:r>
          </a:p>
        </p:txBody>
      </p:sp>
      <p:cxnSp>
        <p:nvCxnSpPr>
          <p:cNvPr id="9" name="Straight Connector 8">
            <a:extLst>
              <a:ext uri="{FF2B5EF4-FFF2-40B4-BE49-F238E27FC236}">
                <a16:creationId xmlns:a16="http://schemas.microsoft.com/office/drawing/2014/main" id="{F6AF30BD-669B-9DAD-5F59-36F3F3564BE9}"/>
              </a:ext>
            </a:extLst>
          </p:cNvPr>
          <p:cNvCxnSpPr>
            <a:cxnSpLocks/>
          </p:cNvCxnSpPr>
          <p:nvPr userDrawn="1"/>
        </p:nvCxnSpPr>
        <p:spPr>
          <a:xfrm>
            <a:off x="141221" y="900724"/>
            <a:ext cx="11882827"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CD706C71-68BE-B7A2-1801-101799DB6446}"/>
              </a:ext>
            </a:extLst>
          </p:cNvPr>
          <p:cNvSpPr>
            <a:spLocks noGrp="1"/>
          </p:cNvSpPr>
          <p:nvPr>
            <p:ph type="title" hasCustomPrompt="1"/>
          </p:nvPr>
        </p:nvSpPr>
        <p:spPr>
          <a:xfrm>
            <a:off x="141221" y="86942"/>
            <a:ext cx="8734818" cy="721079"/>
          </a:xfrm>
          <a:prstGeom prst="rect">
            <a:avLst/>
          </a:prstGeom>
        </p:spPr>
        <p:txBody>
          <a:bodyPr/>
          <a:lstStyle>
            <a:lvl1pPr algn="l">
              <a:defRPr/>
            </a:lvl1pPr>
          </a:lstStyle>
          <a:p>
            <a:r>
              <a:rPr lang="en-US" dirty="0" err="1">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Aaaaaaaaa</a:t>
            </a:r>
            <a:endPar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pic>
        <p:nvPicPr>
          <p:cNvPr id="6" name="Immagine 2">
            <a:extLst>
              <a:ext uri="{FF2B5EF4-FFF2-40B4-BE49-F238E27FC236}">
                <a16:creationId xmlns:a16="http://schemas.microsoft.com/office/drawing/2014/main" id="{35DA64BB-E7D0-3618-0007-30082613A6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88090" y="8787"/>
            <a:ext cx="1403910" cy="891938"/>
          </a:xfrm>
          <a:prstGeom prst="rect">
            <a:avLst/>
          </a:prstGeom>
          <a:effectLst>
            <a:outerShdw blurRad="50800" dist="38100" dir="2700000" algn="tl" rotWithShape="0">
              <a:schemeClr val="bg1">
                <a:alpha val="40000"/>
              </a:schemeClr>
            </a:outerShdw>
          </a:effectLst>
        </p:spPr>
      </p:pic>
      <p:pic>
        <p:nvPicPr>
          <p:cNvPr id="7" name="Picture 5" descr="A close up of a logo&#10;&#10;Description automatically generated with low confidence">
            <a:extLst>
              <a:ext uri="{FF2B5EF4-FFF2-40B4-BE49-F238E27FC236}">
                <a16:creationId xmlns:a16="http://schemas.microsoft.com/office/drawing/2014/main" id="{90902304-E27B-34C3-0FBE-D51E1DA04640}"/>
              </a:ext>
            </a:extLst>
          </p:cNvPr>
          <p:cNvPicPr>
            <a:picLocks noChangeAspect="1"/>
          </p:cNvPicPr>
          <p:nvPr userDrawn="1"/>
        </p:nvPicPr>
        <p:blipFill>
          <a:blip r:embed="rId4"/>
          <a:stretch>
            <a:fillRect/>
          </a:stretch>
        </p:blipFill>
        <p:spPr>
          <a:xfrm>
            <a:off x="9312105" y="245602"/>
            <a:ext cx="1403911" cy="420625"/>
          </a:xfrm>
          <a:prstGeom prst="rect">
            <a:avLst/>
          </a:prstGeom>
        </p:spPr>
      </p:pic>
    </p:spTree>
    <p:extLst>
      <p:ext uri="{BB962C8B-B14F-4D97-AF65-F5344CB8AC3E}">
        <p14:creationId xmlns:p14="http://schemas.microsoft.com/office/powerpoint/2010/main" val="421737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10AC-1377-E486-E984-4ECAC11F4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1306D-E28D-9869-F78F-945317527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A3C1E-7573-FCF9-99BD-F0517A6B5C93}"/>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5" name="Footer Placeholder 4">
            <a:extLst>
              <a:ext uri="{FF2B5EF4-FFF2-40B4-BE49-F238E27FC236}">
                <a16:creationId xmlns:a16="http://schemas.microsoft.com/office/drawing/2014/main" id="{42237447-2769-FECC-D34E-8418F4793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54988-48F0-0BA8-152F-96A76FBA9AD9}"/>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96800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C471-3B92-E87F-C799-175FD013B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7322A6-222D-A7F9-2EC5-DF15022E78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63D2C-2451-3856-AB75-C688FF44583E}"/>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5" name="Footer Placeholder 4">
            <a:extLst>
              <a:ext uri="{FF2B5EF4-FFF2-40B4-BE49-F238E27FC236}">
                <a16:creationId xmlns:a16="http://schemas.microsoft.com/office/drawing/2014/main" id="{5FCFF3ED-3EF4-1372-9EAF-8F6E9CA26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6C55C-70EE-3E8C-9365-C4BA0EB9D8FF}"/>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73589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088D-FADC-3341-BB81-0A5A98FF1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23B08-FEBC-AD5C-A00C-EB62D08D68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84ADC2-C49D-3040-53F1-21C2F3D7A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CD97BD-AA96-260E-DEDB-72C3EC97CB08}"/>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6" name="Footer Placeholder 5">
            <a:extLst>
              <a:ext uri="{FF2B5EF4-FFF2-40B4-BE49-F238E27FC236}">
                <a16:creationId xmlns:a16="http://schemas.microsoft.com/office/drawing/2014/main" id="{352EEA2F-A5D3-1019-0F89-6C741E937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365AB-6BD6-BAFD-463C-067DD7FAFC21}"/>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402867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3C14-2B5E-48C9-DEBC-00029FB200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D86A5F-DE22-E9A9-150B-A52C66ADB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241142-711A-6A8C-7CF0-C86C71C0C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3B5436-1253-EE97-529E-ACCB6B788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932D9-5B1B-BDED-F1E7-6ACBC7B88F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3EA80-91E0-20B6-B21B-0E1AB38C6A5E}"/>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8" name="Footer Placeholder 7">
            <a:extLst>
              <a:ext uri="{FF2B5EF4-FFF2-40B4-BE49-F238E27FC236}">
                <a16:creationId xmlns:a16="http://schemas.microsoft.com/office/drawing/2014/main" id="{EB017DEC-0A3B-2158-7B91-EFAF756E5C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4F6BF-0E43-808D-071A-E031F238DC2E}"/>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273173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AAEA-B799-FBE5-3FE1-83E51ABC3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52864-87F8-DAA4-149C-1C1F61373BAC}"/>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4" name="Footer Placeholder 3">
            <a:extLst>
              <a:ext uri="{FF2B5EF4-FFF2-40B4-BE49-F238E27FC236}">
                <a16:creationId xmlns:a16="http://schemas.microsoft.com/office/drawing/2014/main" id="{F09CF12F-A03B-28BA-4761-3B636A7464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A24D3-0AA7-B1A1-AFDC-A45900282CBD}"/>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255937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8615-4772-209A-963C-BC06C9E036FF}"/>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3" name="Footer Placeholder 2">
            <a:extLst>
              <a:ext uri="{FF2B5EF4-FFF2-40B4-BE49-F238E27FC236}">
                <a16:creationId xmlns:a16="http://schemas.microsoft.com/office/drawing/2014/main" id="{A5FEF16B-9390-5023-BB79-9CB37DF84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7A6C0-EFFC-AC41-9C0E-DD0544245A54}"/>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237548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74C9-F4F0-65AD-A416-A0FAEC694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FFB5FC-40A5-4AA6-319F-041E50A2C3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3F22E-73D2-9A8A-AD3F-A1A4F4D3D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3D656-893E-ACA2-1304-707527270EBB}"/>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6" name="Footer Placeholder 5">
            <a:extLst>
              <a:ext uri="{FF2B5EF4-FFF2-40B4-BE49-F238E27FC236}">
                <a16:creationId xmlns:a16="http://schemas.microsoft.com/office/drawing/2014/main" id="{7B8BD0CB-0C75-9D2C-88D6-5F445590E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DFBF1-6450-6CA3-B83D-B56C97125566}"/>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62223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4041-CA94-4602-1D83-B6F892191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E8F0D1-83E8-9058-65EF-C5375B7A4F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58F8C8-FB8B-6802-9DEB-1C5FF45EC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CCA00-9EE5-30C7-5FA1-B7ACD60AF877}"/>
              </a:ext>
            </a:extLst>
          </p:cNvPr>
          <p:cNvSpPr>
            <a:spLocks noGrp="1"/>
          </p:cNvSpPr>
          <p:nvPr>
            <p:ph type="dt" sz="half" idx="10"/>
          </p:nvPr>
        </p:nvSpPr>
        <p:spPr/>
        <p:txBody>
          <a:bodyPr/>
          <a:lstStyle/>
          <a:p>
            <a:fld id="{BE367329-4810-4C09-ACFC-26577DB893CF}" type="datetimeFigureOut">
              <a:rPr lang="en-US" smtClean="0"/>
              <a:t>11/12/2025</a:t>
            </a:fld>
            <a:endParaRPr lang="en-US"/>
          </a:p>
        </p:txBody>
      </p:sp>
      <p:sp>
        <p:nvSpPr>
          <p:cNvPr id="6" name="Footer Placeholder 5">
            <a:extLst>
              <a:ext uri="{FF2B5EF4-FFF2-40B4-BE49-F238E27FC236}">
                <a16:creationId xmlns:a16="http://schemas.microsoft.com/office/drawing/2014/main" id="{E569D0B5-6F5F-7CC4-1779-2902B91C1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FD375-E1DC-99B0-E75B-A77D8CBAFD54}"/>
              </a:ext>
            </a:extLst>
          </p:cNvPr>
          <p:cNvSpPr>
            <a:spLocks noGrp="1"/>
          </p:cNvSpPr>
          <p:nvPr>
            <p:ph type="sldNum" sz="quarter" idx="12"/>
          </p:nvPr>
        </p:nvSpPr>
        <p:spPr/>
        <p:txBody>
          <a:bodyPr/>
          <a:lstStyle/>
          <a:p>
            <a:fld id="{412C74E7-2C01-48F8-9DC7-36EEADA9F7E8}" type="slidenum">
              <a:rPr lang="en-US" smtClean="0"/>
              <a:t>‹N›</a:t>
            </a:fld>
            <a:endParaRPr lang="en-US"/>
          </a:p>
        </p:txBody>
      </p:sp>
    </p:spTree>
    <p:extLst>
      <p:ext uri="{BB962C8B-B14F-4D97-AF65-F5344CB8AC3E}">
        <p14:creationId xmlns:p14="http://schemas.microsoft.com/office/powerpoint/2010/main" val="401369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C84F7-05CA-7670-D3CC-C8DFA4B4E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F9E3D-292B-9705-3B72-FC752D28A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E1E3B-236A-9321-1478-2711260EA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367329-4810-4C09-ACFC-26577DB893CF}" type="datetimeFigureOut">
              <a:rPr lang="en-US" smtClean="0"/>
              <a:t>11/12/2025</a:t>
            </a:fld>
            <a:endParaRPr lang="en-US"/>
          </a:p>
        </p:txBody>
      </p:sp>
      <p:sp>
        <p:nvSpPr>
          <p:cNvPr id="5" name="Footer Placeholder 4">
            <a:extLst>
              <a:ext uri="{FF2B5EF4-FFF2-40B4-BE49-F238E27FC236}">
                <a16:creationId xmlns:a16="http://schemas.microsoft.com/office/drawing/2014/main" id="{D1FA1A24-1157-0AF4-F6DC-57092F1C0B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614AD3-9D23-DA6C-E1DD-CD1C6658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2C74E7-2C01-48F8-9DC7-36EEADA9F7E8}" type="slidenum">
              <a:rPr lang="en-US" smtClean="0"/>
              <a:t>‹N›</a:t>
            </a:fld>
            <a:endParaRPr lang="en-US"/>
          </a:p>
        </p:txBody>
      </p:sp>
    </p:spTree>
    <p:extLst>
      <p:ext uri="{BB962C8B-B14F-4D97-AF65-F5344CB8AC3E}">
        <p14:creationId xmlns:p14="http://schemas.microsoft.com/office/powerpoint/2010/main" val="60138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253032"/>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ctr" defTabSz="914400" rtl="0" eaLnBrk="1" latinLnBrk="0" hangingPunct="1">
        <a:lnSpc>
          <a:spcPct val="90000"/>
        </a:lnSpc>
        <a:spcBef>
          <a:spcPct val="0"/>
        </a:spcBef>
        <a:buNone/>
        <a:defRPr sz="4400" b="1" kern="1200">
          <a:solidFill>
            <a:srgbClr val="FC364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290.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0.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290.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290.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290.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470.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510.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510.pn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640.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610.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80.png"/><Relationship Id="rId7"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tif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tiff"/><Relationship Id="rId7"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0EDA1B-7C39-D5FF-45A8-ACCCD3D0E7DD}"/>
              </a:ext>
            </a:extLst>
          </p:cNvPr>
          <p:cNvSpPr>
            <a:spLocks/>
          </p:cNvSpPr>
          <p:nvPr/>
        </p:nvSpPr>
        <p:spPr>
          <a:xfrm>
            <a:off x="-67235" y="6353736"/>
            <a:ext cx="4123227" cy="576225"/>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a:effectLst>
            <a:softEdge rad="31750"/>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solidFill>
                <a:prstClr val="white"/>
              </a:solidFill>
              <a:effectLst/>
              <a:uLnTx/>
              <a:uFillTx/>
              <a:latin typeface="Calibri" panose="020F0502020204030204"/>
              <a:ea typeface="+mn-ea"/>
              <a:cs typeface="+mn-cs"/>
            </a:endParaRPr>
          </a:p>
        </p:txBody>
      </p:sp>
      <p:pic>
        <p:nvPicPr>
          <p:cNvPr id="2" name="Image 15">
            <a:extLst>
              <a:ext uri="{FF2B5EF4-FFF2-40B4-BE49-F238E27FC236}">
                <a16:creationId xmlns:a16="http://schemas.microsoft.com/office/drawing/2014/main" id="{90F5D595-DE47-B9ED-E153-C0EEBDC5CA66}"/>
              </a:ext>
              <a:ext uri="{C183D7F6-B498-43B3-948B-1728B52AA6E4}">
                <adec:decorative xmlns:adec="http://schemas.microsoft.com/office/drawing/2017/decorative" val="0"/>
              </a:ext>
            </a:extLst>
          </p:cNvPr>
          <p:cNvPicPr>
            <a:picLocks noChangeAspect="1"/>
          </p:cNvPicPr>
          <p:nvPr/>
        </p:nvPicPr>
        <p:blipFill>
          <a:blip r:embed="rId3"/>
          <a:srcRect t="1734" r="68927" b="2132"/>
          <a:stretch/>
        </p:blipFill>
        <p:spPr>
          <a:xfrm>
            <a:off x="-15829" y="6425095"/>
            <a:ext cx="641016" cy="414546"/>
          </a:xfrm>
          <a:prstGeom prst="rect">
            <a:avLst/>
          </a:prstGeom>
          <a:ln>
            <a:noFill/>
          </a:ln>
          <a:effectLst>
            <a:softEdge rad="31750"/>
          </a:effectLst>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419E72-A28A-011A-4B61-1EA7F75D2813}"/>
              </a:ext>
            </a:extLst>
          </p:cNvPr>
          <p:cNvSpPr txBox="1"/>
          <p:nvPr/>
        </p:nvSpPr>
        <p:spPr>
          <a:xfrm>
            <a:off x="587957" y="6401255"/>
            <a:ext cx="3447863"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GB" sz="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8" name="Content Placeholder 5">
            <a:extLst>
              <a:ext uri="{FF2B5EF4-FFF2-40B4-BE49-F238E27FC236}">
                <a16:creationId xmlns:a16="http://schemas.microsoft.com/office/drawing/2014/main" id="{88107D42-6933-6A55-DFF9-31E2D22A224C}"/>
              </a:ext>
            </a:extLst>
          </p:cNvPr>
          <p:cNvSpPr txBox="1">
            <a:spLocks/>
          </p:cNvSpPr>
          <p:nvPr/>
        </p:nvSpPr>
        <p:spPr>
          <a:xfrm>
            <a:off x="6568818" y="2677374"/>
            <a:ext cx="6538947" cy="754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7">
            <a:extLst>
              <a:ext uri="{FF2B5EF4-FFF2-40B4-BE49-F238E27FC236}">
                <a16:creationId xmlns:a16="http://schemas.microsoft.com/office/drawing/2014/main" id="{3E27397E-61F2-2688-B70C-C21005EDA9D0}"/>
              </a:ext>
            </a:extLst>
          </p:cNvPr>
          <p:cNvSpPr/>
          <p:nvPr/>
        </p:nvSpPr>
        <p:spPr>
          <a:xfrm>
            <a:off x="119924" y="1804121"/>
            <a:ext cx="6330494" cy="170816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cap="small" dirty="0">
                <a:ln w="0"/>
                <a:effectLst>
                  <a:outerShdw blurRad="38100" dist="38100" dir="2700000" algn="tl">
                    <a:srgbClr val="000000">
                      <a:alpha val="43137"/>
                    </a:srgbClr>
                  </a:outerShdw>
                </a:effectLst>
              </a:rPr>
              <a:t>Development of Superconducting Magnets for the Future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cap="small" dirty="0">
                <a:ln w="0"/>
                <a:effectLst>
                  <a:outerShdw blurRad="38100" dist="38100" dir="2700000" algn="tl">
                    <a:srgbClr val="000000">
                      <a:alpha val="43137"/>
                    </a:srgbClr>
                  </a:outerShdw>
                </a:effectLst>
              </a:rPr>
              <a:t>Muon Collider</a:t>
            </a:r>
          </a:p>
        </p:txBody>
      </p:sp>
      <p:sp>
        <p:nvSpPr>
          <p:cNvPr id="23" name="Rectangle 29">
            <a:extLst>
              <a:ext uri="{FF2B5EF4-FFF2-40B4-BE49-F238E27FC236}">
                <a16:creationId xmlns:a16="http://schemas.microsoft.com/office/drawing/2014/main" id="{E025E9A0-5715-BEFF-5356-1057297DC8FE}"/>
              </a:ext>
            </a:extLst>
          </p:cNvPr>
          <p:cNvSpPr/>
          <p:nvPr/>
        </p:nvSpPr>
        <p:spPr>
          <a:xfrm>
            <a:off x="372249" y="3936234"/>
            <a:ext cx="3111691"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cap="none" spc="0" dirty="0">
                <a:ln w="0"/>
                <a:effectLst>
                  <a:outerShdw blurRad="38100" dist="38100" dir="2700000" algn="tl">
                    <a:srgbClr val="000000">
                      <a:alpha val="43137"/>
                    </a:srgbClr>
                  </a:outerShdw>
                </a:effectLst>
                <a:latin typeface="+mn-lt"/>
                <a:ea typeface="+mn-ea"/>
                <a:cs typeface="+mn-cs"/>
              </a:rPr>
              <a:t>Daniel Novelli</a:t>
            </a:r>
          </a:p>
        </p:txBody>
      </p:sp>
      <p:cxnSp>
        <p:nvCxnSpPr>
          <p:cNvPr id="24" name="Straight Connector 30">
            <a:extLst>
              <a:ext uri="{FF2B5EF4-FFF2-40B4-BE49-F238E27FC236}">
                <a16:creationId xmlns:a16="http://schemas.microsoft.com/office/drawing/2014/main" id="{193CE689-AFE0-FB4A-FB90-55B42D604458}"/>
              </a:ext>
            </a:extLst>
          </p:cNvPr>
          <p:cNvCxnSpPr>
            <a:cxnSpLocks/>
          </p:cNvCxnSpPr>
          <p:nvPr/>
        </p:nvCxnSpPr>
        <p:spPr>
          <a:xfrm>
            <a:off x="309173" y="3784348"/>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26" name="Oval 39">
            <a:extLst>
              <a:ext uri="{FF2B5EF4-FFF2-40B4-BE49-F238E27FC236}">
                <a16:creationId xmlns:a16="http://schemas.microsoft.com/office/drawing/2014/main" id="{4761938E-AC4E-E752-355D-19782EA15538}"/>
              </a:ext>
            </a:extLst>
          </p:cNvPr>
          <p:cNvSpPr/>
          <p:nvPr/>
        </p:nvSpPr>
        <p:spPr>
          <a:xfrm>
            <a:off x="6758068"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age 82" descr="MUON-SlideGraph-LogoBkgnd2.png">
            <a:extLst>
              <a:ext uri="{FF2B5EF4-FFF2-40B4-BE49-F238E27FC236}">
                <a16:creationId xmlns:a16="http://schemas.microsoft.com/office/drawing/2014/main" id="{CBD4E700-7FD0-F5BC-FADF-A065CCFDFB2F}"/>
              </a:ext>
            </a:extLst>
          </p:cNvPr>
          <p:cNvPicPr>
            <a:picLocks noChangeAspect="1"/>
          </p:cNvPicPr>
          <p:nvPr/>
        </p:nvPicPr>
        <p:blipFill>
          <a:blip r:embed="rId4"/>
          <a:srcRect t="17199"/>
          <a:stretch/>
        </p:blipFill>
        <p:spPr>
          <a:xfrm rot="16200000">
            <a:off x="5812510" y="539225"/>
            <a:ext cx="7022460" cy="5746643"/>
          </a:xfrm>
          <a:prstGeom prst="rect">
            <a:avLst/>
          </a:prstGeom>
        </p:spPr>
      </p:pic>
      <p:pic>
        <p:nvPicPr>
          <p:cNvPr id="4" name="Immagine 2">
            <a:extLst>
              <a:ext uri="{FF2B5EF4-FFF2-40B4-BE49-F238E27FC236}">
                <a16:creationId xmlns:a16="http://schemas.microsoft.com/office/drawing/2014/main" id="{A4C52541-B918-772E-B20C-5538228C5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863277" y="161276"/>
            <a:ext cx="1947386" cy="1237221"/>
          </a:xfrm>
          <a:prstGeom prst="rect">
            <a:avLst/>
          </a:prstGeom>
          <a:effectLst>
            <a:outerShdw blurRad="50800" dist="38100" dir="2700000" algn="tl" rotWithShape="0">
              <a:schemeClr val="bg1">
                <a:alpha val="40000"/>
              </a:schemeClr>
            </a:outerShdw>
          </a:effectLst>
        </p:spPr>
      </p:pic>
      <p:pic>
        <p:nvPicPr>
          <p:cNvPr id="7" name="Picture 16" descr="A close up of a logo&#10;&#10;Description automatically generated with low confidence">
            <a:extLst>
              <a:ext uri="{FF2B5EF4-FFF2-40B4-BE49-F238E27FC236}">
                <a16:creationId xmlns:a16="http://schemas.microsoft.com/office/drawing/2014/main" id="{A7DFC678-EA03-3EF8-FB77-34D95837107B}"/>
              </a:ext>
            </a:extLst>
          </p:cNvPr>
          <p:cNvPicPr>
            <a:picLocks noChangeAspect="1"/>
          </p:cNvPicPr>
          <p:nvPr/>
        </p:nvPicPr>
        <p:blipFill>
          <a:blip r:embed="rId7"/>
          <a:stretch>
            <a:fillRect/>
          </a:stretch>
        </p:blipFill>
        <p:spPr>
          <a:xfrm>
            <a:off x="4988279" y="484048"/>
            <a:ext cx="1974823" cy="591676"/>
          </a:xfrm>
          <a:prstGeom prst="rect">
            <a:avLst/>
          </a:prstGeom>
        </p:spPr>
      </p:pic>
      <p:pic>
        <p:nvPicPr>
          <p:cNvPr id="9" name="Image 85" descr="MCC-inernational-finalV01.png">
            <a:extLst>
              <a:ext uri="{FF2B5EF4-FFF2-40B4-BE49-F238E27FC236}">
                <a16:creationId xmlns:a16="http://schemas.microsoft.com/office/drawing/2014/main" id="{AED4AE00-C08B-A3C6-BB2E-F05DBEDE90D1}"/>
              </a:ext>
            </a:extLst>
          </p:cNvPr>
          <p:cNvPicPr>
            <a:picLocks noChangeAspect="1"/>
          </p:cNvPicPr>
          <p:nvPr/>
        </p:nvPicPr>
        <p:blipFill>
          <a:blip r:embed="rId8"/>
          <a:stretch>
            <a:fillRect/>
          </a:stretch>
        </p:blipFill>
        <p:spPr>
          <a:xfrm>
            <a:off x="121290" y="161277"/>
            <a:ext cx="1237221" cy="1237221"/>
          </a:xfrm>
          <a:prstGeom prst="rect">
            <a:avLst/>
          </a:prstGeom>
        </p:spPr>
      </p:pic>
      <p:pic>
        <p:nvPicPr>
          <p:cNvPr id="18" name="Picture 19">
            <a:extLst>
              <a:ext uri="{FF2B5EF4-FFF2-40B4-BE49-F238E27FC236}">
                <a16:creationId xmlns:a16="http://schemas.microsoft.com/office/drawing/2014/main" id="{09BA58FF-72D4-49C9-8AAF-DAE4B6EEFF74}"/>
              </a:ext>
            </a:extLst>
          </p:cNvPr>
          <p:cNvPicPr>
            <a:picLocks noChangeAspect="1"/>
          </p:cNvPicPr>
          <p:nvPr/>
        </p:nvPicPr>
        <p:blipFill rotWithShape="1">
          <a:blip r:embed="rId9"/>
          <a:srcRect l="57356" t="8989" r="4397" b="5296"/>
          <a:stretch/>
        </p:blipFill>
        <p:spPr>
          <a:xfrm>
            <a:off x="1600561" y="161276"/>
            <a:ext cx="1033817" cy="1237221"/>
          </a:xfrm>
          <a:prstGeom prst="rect">
            <a:avLst/>
          </a:prstGeom>
        </p:spPr>
      </p:pic>
      <p:sp>
        <p:nvSpPr>
          <p:cNvPr id="21" name="Rectangle 26">
            <a:extLst>
              <a:ext uri="{FF2B5EF4-FFF2-40B4-BE49-F238E27FC236}">
                <a16:creationId xmlns:a16="http://schemas.microsoft.com/office/drawing/2014/main" id="{D412AD70-B20F-5A10-BE39-95EE2211F59B}"/>
              </a:ext>
            </a:extLst>
          </p:cNvPr>
          <p:cNvSpPr/>
          <p:nvPr/>
        </p:nvSpPr>
        <p:spPr>
          <a:xfrm>
            <a:off x="108871" y="4604340"/>
            <a:ext cx="3698386" cy="1477328"/>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ln w="0"/>
                <a:effectLst>
                  <a:outerShdw blurRad="38100" dist="38100" dir="2700000" algn="tl">
                    <a:srgbClr val="000000">
                      <a:alpha val="43137"/>
                    </a:srgbClr>
                  </a:outerShdw>
                </a:effectLst>
              </a:rPr>
              <a:t>Ph</a:t>
            </a:r>
            <a:r>
              <a:rPr lang="en-US" sz="2200" b="1" kern="1200" cap="none" spc="0" dirty="0">
                <a:ln w="0"/>
                <a:effectLst>
                  <a:outerShdw blurRad="38100" dist="38100" dir="2700000" algn="tl">
                    <a:srgbClr val="000000">
                      <a:alpha val="43137"/>
                    </a:srgbClr>
                  </a:outerShdw>
                </a:effectLst>
                <a:latin typeface="+mn-lt"/>
                <a:ea typeface="+mn-ea"/>
                <a:cs typeface="+mn-cs"/>
              </a:rPr>
              <a:t>.D. in Accelerator Physics</a:t>
            </a:r>
            <a:endParaRPr lang="en-US" sz="2200" b="1" dirty="0">
              <a:ln w="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kern="1200" cap="none" spc="0" dirty="0">
                <a:ln w="0"/>
                <a:effectLst>
                  <a:outerShdw blurRad="38100" dist="38100" dir="2700000" algn="tl">
                    <a:srgbClr val="000000">
                      <a:alpha val="43137"/>
                    </a:srgbClr>
                  </a:outerShdw>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cap="none" spc="0" dirty="0">
                <a:ln w="0"/>
                <a:effectLst>
                  <a:outerShdw blurRad="38100" dist="38100" dir="2700000" algn="tl">
                    <a:srgbClr val="000000">
                      <a:alpha val="43137"/>
                    </a:srgbClr>
                  </a:outerShdw>
                </a:effectLst>
                <a:latin typeface="+mn-lt"/>
                <a:ea typeface="+mn-ea"/>
                <a:cs typeface="+mn-cs"/>
              </a:rPr>
              <a:t>Final Seminar XXXVIII cycle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500" b="1" dirty="0">
              <a:ln w="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ln w="0"/>
                <a:effectLst>
                  <a:outerShdw blurRad="38100" dist="38100" dir="2700000" algn="tl">
                    <a:srgbClr val="000000">
                      <a:alpha val="43137"/>
                    </a:srgbClr>
                  </a:outerShdw>
                </a:effectLst>
              </a:rPr>
              <a:t>12 November 2025</a:t>
            </a:r>
          </a:p>
        </p:txBody>
      </p:sp>
      <p:sp>
        <p:nvSpPr>
          <p:cNvPr id="5" name="Rectangle 26">
            <a:extLst>
              <a:ext uri="{FF2B5EF4-FFF2-40B4-BE49-F238E27FC236}">
                <a16:creationId xmlns:a16="http://schemas.microsoft.com/office/drawing/2014/main" id="{2EA5E0BF-561C-9A97-C8E7-1EFEAB30C29E}"/>
              </a:ext>
            </a:extLst>
          </p:cNvPr>
          <p:cNvSpPr/>
          <p:nvPr/>
        </p:nvSpPr>
        <p:spPr>
          <a:xfrm>
            <a:off x="4276973" y="4140430"/>
            <a:ext cx="1952465" cy="1769715"/>
          </a:xfrm>
          <a:prstGeom prst="rect">
            <a:avLst/>
          </a:prstGeom>
          <a:noFill/>
          <a:effectLst/>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sz="2200" b="1" dirty="0" err="1">
                <a:ln w="0"/>
                <a:effectLst>
                  <a:outerShdw blurRad="38100" dist="38100" dir="2700000" algn="tl">
                    <a:srgbClr val="000000">
                      <a:alpha val="43137"/>
                    </a:srgbClr>
                  </a:outerShdw>
                </a:effectLst>
              </a:rPr>
              <a:t>Supervisors</a:t>
            </a:r>
            <a:r>
              <a:rPr lang="it-IT" sz="2200" b="1" dirty="0">
                <a:ln w="0"/>
                <a:effectLst>
                  <a:outerShdw blurRad="38100" dist="38100" dir="2700000" algn="tl">
                    <a:srgbClr val="000000">
                      <a:alpha val="43137"/>
                    </a:srgbClr>
                  </a:outerShdw>
                </a:effectLst>
              </a:rPr>
              <a:t>:</a:t>
            </a:r>
          </a:p>
          <a:p>
            <a:pPr marL="0" marR="0" lvl="0" indent="0" defTabSz="914400" rtl="0" eaLnBrk="1" fontAlgn="auto" latinLnBrk="0" hangingPunct="1">
              <a:lnSpc>
                <a:spcPct val="100000"/>
              </a:lnSpc>
              <a:spcBef>
                <a:spcPts val="0"/>
              </a:spcBef>
              <a:spcAft>
                <a:spcPts val="0"/>
              </a:spcAft>
              <a:buClrTx/>
              <a:buSzTx/>
              <a:buFontTx/>
              <a:buNone/>
              <a:tabLst/>
              <a:defRPr/>
            </a:pPr>
            <a:r>
              <a:rPr lang="it-IT" sz="2000" b="1" i="1" dirty="0">
                <a:ln w="0"/>
                <a:effectLst>
                  <a:outerShdw blurRad="38100" dist="38100" dir="2700000" algn="tl">
                    <a:srgbClr val="000000">
                      <a:alpha val="43137"/>
                    </a:srgbClr>
                  </a:outerShdw>
                </a:effectLst>
              </a:rPr>
              <a:t>Stefania </a:t>
            </a:r>
            <a:r>
              <a:rPr lang="it-IT" sz="2000" b="1" i="1" dirty="0" err="1">
                <a:ln w="0"/>
                <a:effectLst>
                  <a:outerShdw blurRad="38100" dist="38100" dir="2700000" algn="tl">
                    <a:srgbClr val="000000">
                      <a:alpha val="43137"/>
                    </a:srgbClr>
                  </a:outerShdw>
                </a:effectLst>
              </a:rPr>
              <a:t>Farinon</a:t>
            </a:r>
            <a:endParaRPr lang="it-IT" sz="2000" b="1" i="1" dirty="0">
              <a:ln w="0"/>
              <a:effectLst>
                <a:outerShdw blurRad="38100" dist="38100" dir="2700000" algn="tl">
                  <a:srgbClr val="000000">
                    <a:alpha val="43137"/>
                  </a:srgbClr>
                </a:outerShdw>
              </a:effectLst>
            </a:endParaRPr>
          </a:p>
          <a:p>
            <a:pPr marL="0" marR="0" lvl="0" indent="0" defTabSz="914400" rtl="0" eaLnBrk="1" fontAlgn="auto" latinLnBrk="0" hangingPunct="1">
              <a:lnSpc>
                <a:spcPct val="100000"/>
              </a:lnSpc>
              <a:spcBef>
                <a:spcPts val="0"/>
              </a:spcBef>
              <a:spcAft>
                <a:spcPts val="0"/>
              </a:spcAft>
              <a:buClrTx/>
              <a:buSzTx/>
              <a:buFontTx/>
              <a:buNone/>
              <a:tabLst/>
              <a:defRPr/>
            </a:pPr>
            <a:r>
              <a:rPr lang="it-IT" sz="2000" b="1" i="1" dirty="0">
                <a:ln w="0"/>
                <a:effectLst>
                  <a:outerShdw blurRad="38100" dist="38100" dir="2700000" algn="tl">
                    <a:srgbClr val="000000">
                      <a:alpha val="43137"/>
                    </a:srgbClr>
                  </a:outerShdw>
                </a:effectLst>
              </a:rPr>
              <a:t>Barbara </a:t>
            </a:r>
            <a:r>
              <a:rPr lang="it-IT" sz="2000" b="1" i="1" dirty="0" err="1">
                <a:ln w="0"/>
                <a:effectLst>
                  <a:outerShdw blurRad="38100" dist="38100" dir="2700000" algn="tl">
                    <a:srgbClr val="000000">
                      <a:alpha val="43137"/>
                    </a:srgbClr>
                  </a:outerShdw>
                </a:effectLst>
              </a:rPr>
              <a:t>Caiffi</a:t>
            </a:r>
            <a:endParaRPr lang="it-IT" sz="2000" b="1" i="1" dirty="0">
              <a:ln w="0"/>
              <a:effectLst>
                <a:outerShdw blurRad="38100" dist="38100" dir="2700000" algn="tl">
                  <a:srgbClr val="000000">
                    <a:alpha val="43137"/>
                  </a:srgbClr>
                </a:outerShdw>
              </a:effectLst>
            </a:endParaRPr>
          </a:p>
          <a:p>
            <a:pPr marL="0" marR="0" lvl="0" indent="0" defTabSz="914400" rtl="0" eaLnBrk="1" fontAlgn="auto" latinLnBrk="0" hangingPunct="1">
              <a:lnSpc>
                <a:spcPct val="100000"/>
              </a:lnSpc>
              <a:spcBef>
                <a:spcPts val="0"/>
              </a:spcBef>
              <a:spcAft>
                <a:spcPts val="0"/>
              </a:spcAft>
              <a:buClrTx/>
              <a:buSzTx/>
              <a:buFontTx/>
              <a:buNone/>
              <a:tabLst/>
              <a:defRPr/>
            </a:pPr>
            <a:endParaRPr lang="it-IT" sz="500" b="1" i="1" dirty="0">
              <a:ln w="0"/>
              <a:effectLst>
                <a:outerShdw blurRad="38100" dist="38100" dir="2700000" algn="tl">
                  <a:srgbClr val="000000">
                    <a:alpha val="43137"/>
                  </a:srgbClr>
                </a:outerShdw>
              </a:effectLst>
            </a:endParaRPr>
          </a:p>
          <a:p>
            <a:pPr marL="0" marR="0" lvl="0" indent="0" defTabSz="914400" rtl="0" eaLnBrk="1" fontAlgn="auto" latinLnBrk="0" hangingPunct="1">
              <a:lnSpc>
                <a:spcPct val="100000"/>
              </a:lnSpc>
              <a:spcBef>
                <a:spcPts val="0"/>
              </a:spcBef>
              <a:spcAft>
                <a:spcPts val="0"/>
              </a:spcAft>
              <a:buClrTx/>
              <a:buSzTx/>
              <a:buFontTx/>
              <a:buNone/>
              <a:tabLst/>
              <a:defRPr/>
            </a:pPr>
            <a:r>
              <a:rPr lang="it-IT" sz="2200" b="1" i="1" dirty="0">
                <a:ln w="0"/>
                <a:effectLst>
                  <a:outerShdw blurRad="38100" dist="38100" dir="2700000" algn="tl">
                    <a:srgbClr val="000000">
                      <a:alpha val="43137"/>
                    </a:srgbClr>
                  </a:outerShdw>
                </a:effectLst>
              </a:rPr>
              <a:t>Tutor:</a:t>
            </a:r>
          </a:p>
          <a:p>
            <a:pPr marL="0" marR="0" lvl="0" indent="0" defTabSz="914400" rtl="0" eaLnBrk="1" fontAlgn="auto" latinLnBrk="0" hangingPunct="1">
              <a:lnSpc>
                <a:spcPct val="100000"/>
              </a:lnSpc>
              <a:spcBef>
                <a:spcPts val="0"/>
              </a:spcBef>
              <a:spcAft>
                <a:spcPts val="0"/>
              </a:spcAft>
              <a:buClrTx/>
              <a:buSzTx/>
              <a:buFontTx/>
              <a:buNone/>
              <a:tabLst/>
              <a:defRPr/>
            </a:pPr>
            <a:r>
              <a:rPr lang="it-IT" sz="2000" b="1" i="1" dirty="0">
                <a:ln w="0"/>
                <a:effectLst>
                  <a:outerShdw blurRad="38100" dist="38100" dir="2700000" algn="tl">
                    <a:srgbClr val="000000">
                      <a:alpha val="43137"/>
                    </a:srgbClr>
                  </a:outerShdw>
                </a:effectLst>
              </a:rPr>
              <a:t>Lucio Rossi</a:t>
            </a:r>
            <a:endParaRPr lang="en-US" sz="1400" b="1" i="1"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409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01B5-B70C-62A0-78F1-1A69673EDD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4C6AFA-3EDD-4E77-C6A4-699548D497C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0" name="Picture 9" descr="A circular object with a circular design&#10;&#10;Description automatically generated">
            <a:extLst>
              <a:ext uri="{FF2B5EF4-FFF2-40B4-BE49-F238E27FC236}">
                <a16:creationId xmlns:a16="http://schemas.microsoft.com/office/drawing/2014/main" id="{5D5320A2-4A96-A5ED-AE62-7E6CD9E9A512}"/>
              </a:ext>
            </a:extLst>
          </p:cNvPr>
          <p:cNvPicPr/>
          <p:nvPr/>
        </p:nvPicPr>
        <p:blipFill>
          <a:blip r:embed="rId3"/>
          <a:stretch>
            <a:fillRect/>
          </a:stretch>
        </p:blipFill>
        <p:spPr>
          <a:xfrm>
            <a:off x="97521" y="1111725"/>
            <a:ext cx="5743672" cy="5223129"/>
          </a:xfrm>
          <a:prstGeom prst="rect">
            <a:avLst/>
          </a:prstGeom>
          <a:ln>
            <a:noFill/>
          </a:ln>
          <a:effectLst>
            <a:softEdge rad="112500"/>
          </a:effectLst>
        </p:spPr>
      </p:pic>
      <p:sp>
        <p:nvSpPr>
          <p:cNvPr id="21" name="TextBox 20">
            <a:extLst>
              <a:ext uri="{FF2B5EF4-FFF2-40B4-BE49-F238E27FC236}">
                <a16:creationId xmlns:a16="http://schemas.microsoft.com/office/drawing/2014/main" id="{B3F8CE66-BF43-2C5A-AFDB-3E748E2EF1E1}"/>
              </a:ext>
            </a:extLst>
          </p:cNvPr>
          <p:cNvSpPr txBox="1"/>
          <p:nvPr/>
        </p:nvSpPr>
        <p:spPr>
          <a:xfrm>
            <a:off x="2607957" y="3255841"/>
            <a:ext cx="822585" cy="300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a1_quad</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68520B36-E53F-08E8-E4A7-D271661BF984}"/>
              </a:ext>
            </a:extLst>
          </p:cNvPr>
          <p:cNvCxnSpPr>
            <a:cxnSpLocks/>
          </p:cNvCxnSpPr>
          <p:nvPr/>
        </p:nvCxnSpPr>
        <p:spPr>
          <a:xfrm flipH="1">
            <a:off x="2821657" y="3626549"/>
            <a:ext cx="26708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9DB75236-C584-65A5-B741-F5FFD1838B30}"/>
              </a:ext>
            </a:extLst>
          </p:cNvPr>
          <p:cNvSpPr txBox="1"/>
          <p:nvPr/>
        </p:nvSpPr>
        <p:spPr>
          <a:xfrm>
            <a:off x="3334444" y="3319512"/>
            <a:ext cx="776550" cy="300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w_quad</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F9E62733-488A-9E53-EA3E-A5F2A8988760}"/>
              </a:ext>
            </a:extLst>
          </p:cNvPr>
          <p:cNvCxnSpPr>
            <a:cxnSpLocks/>
          </p:cNvCxnSpPr>
          <p:nvPr/>
        </p:nvCxnSpPr>
        <p:spPr>
          <a:xfrm flipH="1" flipV="1">
            <a:off x="3326709" y="3625001"/>
            <a:ext cx="784285" cy="1547"/>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0776B42D-112A-C403-DB45-3C0AD0BF64CB}"/>
              </a:ext>
            </a:extLst>
          </p:cNvPr>
          <p:cNvSpPr txBox="1"/>
          <p:nvPr/>
        </p:nvSpPr>
        <p:spPr>
          <a:xfrm>
            <a:off x="4405662" y="3284358"/>
            <a:ext cx="638447" cy="3002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w_dip</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55A151D0-6796-F63C-309F-507C7601A5F2}"/>
              </a:ext>
            </a:extLst>
          </p:cNvPr>
          <p:cNvCxnSpPr>
            <a:cxnSpLocks/>
          </p:cNvCxnSpPr>
          <p:nvPr/>
        </p:nvCxnSpPr>
        <p:spPr>
          <a:xfrm flipH="1" flipV="1">
            <a:off x="4397927" y="3589847"/>
            <a:ext cx="784285" cy="1547"/>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1" name="CasellaDiTesto 30">
            <a:extLst>
              <a:ext uri="{FF2B5EF4-FFF2-40B4-BE49-F238E27FC236}">
                <a16:creationId xmlns:a16="http://schemas.microsoft.com/office/drawing/2014/main" id="{C4D06BDE-B53A-9F0A-9CE1-D8F026077874}"/>
              </a:ext>
            </a:extLst>
          </p:cNvPr>
          <p:cNvSpPr txBox="1"/>
          <p:nvPr/>
        </p:nvSpPr>
        <p:spPr>
          <a:xfrm>
            <a:off x="6019229" y="1050004"/>
            <a:ext cx="5760000" cy="273921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Python-ANSYS interface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 developed to run FEM configurations capable of providing the electromagnetic performance of various designs.</a:t>
            </a:r>
          </a:p>
          <a:p>
            <a:pPr marR="0" lvl="0" algn="just" defTabSz="9144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Loops were implemented by varying the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temperature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a1_quad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w_quad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each fixed value, the maximum </a:t>
            </a:r>
            <a:r>
              <a:rPr kumimoji="0" lang="en-US"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w_dip</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 calculated using 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cost model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an optimization code for electromagnetic performance was executed. This code aimed to maximize the current density while staying within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stress and margin limits.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45359234-4D33-54DC-4392-56539E66D01E}"/>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Python-Ansys Interface</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grpSp>
        <p:nvGrpSpPr>
          <p:cNvPr id="5" name="Group 4">
            <a:extLst>
              <a:ext uri="{FF2B5EF4-FFF2-40B4-BE49-F238E27FC236}">
                <a16:creationId xmlns:a16="http://schemas.microsoft.com/office/drawing/2014/main" id="{A811AF59-57C7-A045-D175-85DDF0527C61}"/>
              </a:ext>
            </a:extLst>
          </p:cNvPr>
          <p:cNvGrpSpPr/>
          <p:nvPr/>
        </p:nvGrpSpPr>
        <p:grpSpPr>
          <a:xfrm>
            <a:off x="6096000" y="3912326"/>
            <a:ext cx="6058922" cy="2322018"/>
            <a:chOff x="18901777" y="23081659"/>
            <a:chExt cx="13138249" cy="6025326"/>
          </a:xfrm>
        </p:grpSpPr>
        <p:graphicFrame>
          <p:nvGraphicFramePr>
            <p:cNvPr id="6" name="Diagram 5">
              <a:extLst>
                <a:ext uri="{FF2B5EF4-FFF2-40B4-BE49-F238E27FC236}">
                  <a16:creationId xmlns:a16="http://schemas.microsoft.com/office/drawing/2014/main" id="{8EC71C6E-8674-947F-D16C-CBF6EBB2E76B}"/>
                </a:ext>
              </a:extLst>
            </p:cNvPr>
            <p:cNvGraphicFramePr/>
            <p:nvPr>
              <p:extLst>
                <p:ext uri="{D42A27DB-BD31-4B8C-83A1-F6EECF244321}">
                  <p14:modId xmlns:p14="http://schemas.microsoft.com/office/powerpoint/2010/main" val="2849383330"/>
                </p:ext>
              </p:extLst>
            </p:nvPr>
          </p:nvGraphicFramePr>
          <p:xfrm>
            <a:off x="18901777" y="23081659"/>
            <a:ext cx="13138249" cy="6025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9BEFC74A-0D51-5A34-E3BF-0FF6F40D0388}"/>
                </a:ext>
              </a:extLst>
            </p:cNvPr>
            <p:cNvSpPr txBox="1"/>
            <p:nvPr/>
          </p:nvSpPr>
          <p:spPr>
            <a:xfrm>
              <a:off x="23213702" y="25506709"/>
              <a:ext cx="3989740" cy="1957012"/>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uFill>
                    <a:solidFill>
                      <a:srgbClr val="7BD2D9"/>
                    </a:solidFill>
                  </a:uFill>
                  <a:latin typeface="Titillium Lt"/>
                </a:rPr>
                <a:t>For each temperature:</a:t>
              </a:r>
            </a:p>
          </p:txBody>
        </p:sp>
      </p:grpSp>
    </p:spTree>
    <p:extLst>
      <p:ext uri="{BB962C8B-B14F-4D97-AF65-F5344CB8AC3E}">
        <p14:creationId xmlns:p14="http://schemas.microsoft.com/office/powerpoint/2010/main" val="44414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4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E75D-7EA3-EE33-A2E3-E91AF5F0BB5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01B9C04-870E-1977-C049-67E7379FC996}"/>
              </a:ext>
            </a:extLst>
          </p:cNvPr>
          <p:cNvGrpSpPr/>
          <p:nvPr/>
        </p:nvGrpSpPr>
        <p:grpSpPr>
          <a:xfrm>
            <a:off x="83974" y="1134533"/>
            <a:ext cx="8158784" cy="5174607"/>
            <a:chOff x="83973" y="1127678"/>
            <a:chExt cx="8690911" cy="5240731"/>
          </a:xfrm>
        </p:grpSpPr>
        <p:pic>
          <p:nvPicPr>
            <p:cNvPr id="4" name="Immagine 35">
              <a:extLst>
                <a:ext uri="{FF2B5EF4-FFF2-40B4-BE49-F238E27FC236}">
                  <a16:creationId xmlns:a16="http://schemas.microsoft.com/office/drawing/2014/main" id="{3DE429A4-DC71-D87E-EA36-89EE415FB9DC}"/>
                </a:ext>
              </a:extLst>
            </p:cNvPr>
            <p:cNvPicPr>
              <a:picLocks noChangeAspect="1"/>
            </p:cNvPicPr>
            <p:nvPr/>
          </p:nvPicPr>
          <p:blipFill>
            <a:blip r:embed="rId2"/>
            <a:srcRect l="1239" t="1160" r="12752" b="1160"/>
            <a:stretch/>
          </p:blipFill>
          <p:spPr>
            <a:xfrm>
              <a:off x="143325" y="1127678"/>
              <a:ext cx="8631559" cy="5240731"/>
            </a:xfrm>
            <a:prstGeom prst="rect">
              <a:avLst/>
            </a:prstGeom>
          </p:spPr>
        </p:pic>
        <p:pic>
          <p:nvPicPr>
            <p:cNvPr id="5" name="Immagine 41">
              <a:extLst>
                <a:ext uri="{FF2B5EF4-FFF2-40B4-BE49-F238E27FC236}">
                  <a16:creationId xmlns:a16="http://schemas.microsoft.com/office/drawing/2014/main" id="{1EEEE508-A145-9955-8C2A-A24957C8852C}"/>
                </a:ext>
              </a:extLst>
            </p:cNvPr>
            <p:cNvPicPr>
              <a:picLocks noChangeAspect="1"/>
            </p:cNvPicPr>
            <p:nvPr/>
          </p:nvPicPr>
          <p:blipFill>
            <a:blip r:embed="rId3"/>
            <a:stretch>
              <a:fillRect/>
            </a:stretch>
          </p:blipFill>
          <p:spPr>
            <a:xfrm>
              <a:off x="83973" y="3136435"/>
              <a:ext cx="190517" cy="769687"/>
            </a:xfrm>
            <a:prstGeom prst="rect">
              <a:avLst/>
            </a:prstGeom>
          </p:spPr>
        </p:pic>
        <p:pic>
          <p:nvPicPr>
            <p:cNvPr id="6" name="Immagine 42">
              <a:extLst>
                <a:ext uri="{FF2B5EF4-FFF2-40B4-BE49-F238E27FC236}">
                  <a16:creationId xmlns:a16="http://schemas.microsoft.com/office/drawing/2014/main" id="{53B3A198-58B0-5251-2108-7884AADC7688}"/>
                </a:ext>
              </a:extLst>
            </p:cNvPr>
            <p:cNvPicPr>
              <a:picLocks noChangeAspect="1"/>
            </p:cNvPicPr>
            <p:nvPr/>
          </p:nvPicPr>
          <p:blipFill>
            <a:blip r:embed="rId4"/>
            <a:stretch>
              <a:fillRect/>
            </a:stretch>
          </p:blipFill>
          <p:spPr>
            <a:xfrm>
              <a:off x="4729677" y="6170947"/>
              <a:ext cx="853514" cy="160034"/>
            </a:xfrm>
            <a:prstGeom prst="rect">
              <a:avLst/>
            </a:prstGeom>
          </p:spPr>
        </p:pic>
      </p:grpSp>
      <p:sp>
        <p:nvSpPr>
          <p:cNvPr id="2" name="Slide Number Placeholder 1">
            <a:extLst>
              <a:ext uri="{FF2B5EF4-FFF2-40B4-BE49-F238E27FC236}">
                <a16:creationId xmlns:a16="http://schemas.microsoft.com/office/drawing/2014/main" id="{DD1E7D85-CFAC-574A-4D45-986B1E77AC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AC9CE148-57EF-882C-E2E9-A0955A3D1F7C}"/>
              </a:ext>
            </a:extLst>
          </p:cNvPr>
          <p:cNvSpPr/>
          <p:nvPr/>
        </p:nvSpPr>
        <p:spPr>
          <a:xfrm rot="15668411">
            <a:off x="383428" y="3747119"/>
            <a:ext cx="756000" cy="612000"/>
          </a:xfrm>
          <a:prstGeom prst="rightArrow">
            <a:avLst/>
          </a:prstGeom>
          <a:solidFill>
            <a:schemeClr val="bg1">
              <a:lumMod val="75000"/>
            </a:schemeClr>
          </a:solidFill>
          <a:ln>
            <a:solidFill>
              <a:schemeClr val="tx1"/>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w_dip</a:t>
            </a:r>
          </a:p>
        </p:txBody>
      </p:sp>
      <p:sp>
        <p:nvSpPr>
          <p:cNvPr id="8" name="Arrow: Right 7">
            <a:extLst>
              <a:ext uri="{FF2B5EF4-FFF2-40B4-BE49-F238E27FC236}">
                <a16:creationId xmlns:a16="http://schemas.microsoft.com/office/drawing/2014/main" id="{D39283B6-E5A0-7517-4D52-779D5A78B6D7}"/>
              </a:ext>
            </a:extLst>
          </p:cNvPr>
          <p:cNvSpPr/>
          <p:nvPr/>
        </p:nvSpPr>
        <p:spPr>
          <a:xfrm>
            <a:off x="1296919" y="4810465"/>
            <a:ext cx="864000" cy="569637"/>
          </a:xfrm>
          <a:prstGeom prst="rightArrow">
            <a:avLst/>
          </a:prstGeom>
          <a:solidFill>
            <a:schemeClr val="bg1">
              <a:lumMod val="75000"/>
            </a:schemeClr>
          </a:solidFill>
          <a:ln>
            <a:solidFill>
              <a:schemeClr val="tx1"/>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w_quad</a:t>
            </a:r>
          </a:p>
        </p:txBody>
      </p:sp>
      <p:sp>
        <p:nvSpPr>
          <p:cNvPr id="9" name="Diamond 8">
            <a:extLst>
              <a:ext uri="{FF2B5EF4-FFF2-40B4-BE49-F238E27FC236}">
                <a16:creationId xmlns:a16="http://schemas.microsoft.com/office/drawing/2014/main" id="{AD6DD753-5810-8325-0DB7-7067EE133BE1}"/>
              </a:ext>
            </a:extLst>
          </p:cNvPr>
          <p:cNvSpPr/>
          <p:nvPr/>
        </p:nvSpPr>
        <p:spPr>
          <a:xfrm>
            <a:off x="9124238" y="1222096"/>
            <a:ext cx="2783006" cy="833637"/>
          </a:xfrm>
          <a:prstGeom prst="diamond">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Current density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Optimization (1%)</a:t>
            </a:r>
          </a:p>
        </p:txBody>
      </p:sp>
      <p:sp>
        <p:nvSpPr>
          <p:cNvPr id="10" name="TextBox 9">
            <a:extLst>
              <a:ext uri="{FF2B5EF4-FFF2-40B4-BE49-F238E27FC236}">
                <a16:creationId xmlns:a16="http://schemas.microsoft.com/office/drawing/2014/main" id="{5CA9E222-0394-ED4C-6882-CB6167A44A84}"/>
              </a:ext>
            </a:extLst>
          </p:cNvPr>
          <p:cNvSpPr txBox="1"/>
          <p:nvPr/>
        </p:nvSpPr>
        <p:spPr>
          <a:xfrm>
            <a:off x="8986119" y="2155173"/>
            <a:ext cx="3085556"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Optimize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 be close to the critical current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while not ( 0.99 &lt; f &lt; 1.01 ):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ANSYS input (a1,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w_quad</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J_quad</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w_dip</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J_dip</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Run ANSYS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ANSYS output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f =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J_c</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B_peak</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if f &gt; 1: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else: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 </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optimization acts 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corrections of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cycle closes when either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within 1%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J_c</a:t>
            </a:r>
            <a:endPar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B2A4C668-0629-A885-C559-E00F9682B97D}"/>
              </a:ext>
            </a:extLst>
          </p:cNvPr>
          <p:cNvSpPr/>
          <p:nvPr/>
        </p:nvSpPr>
        <p:spPr>
          <a:xfrm rot="5400000">
            <a:off x="10104800" y="5057423"/>
            <a:ext cx="422234" cy="547620"/>
          </a:xfrm>
          <a:prstGeom prst="rightArrow">
            <a:avLst/>
          </a:prstGeom>
          <a:gradFill flip="none" rotWithShape="1">
            <a:gsLst>
              <a:gs pos="0">
                <a:srgbClr val="E53950"/>
              </a:gs>
              <a:gs pos="100000">
                <a:srgbClr val="2D40BB"/>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DCCD69-3B2D-1238-1050-2DA70653E5F9}"/>
              </a:ext>
            </a:extLst>
          </p:cNvPr>
          <p:cNvSpPr txBox="1"/>
          <p:nvPr/>
        </p:nvSpPr>
        <p:spPr>
          <a:xfrm>
            <a:off x="9238949" y="5552638"/>
            <a:ext cx="20835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Limitations on stress and cost are still missing</a:t>
            </a:r>
            <a:endParaRPr kumimoji="0" lang="en-GB" sz="1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CasellaDiTesto 4">
            <a:extLst>
              <a:ext uri="{FF2B5EF4-FFF2-40B4-BE49-F238E27FC236}">
                <a16:creationId xmlns:a16="http://schemas.microsoft.com/office/drawing/2014/main" id="{1F25EEEE-E381-3D56-E817-FAAF35DDB491}"/>
              </a:ext>
            </a:extLst>
          </p:cNvPr>
          <p:cNvSpPr txBox="1"/>
          <p:nvPr/>
        </p:nvSpPr>
        <p:spPr>
          <a:xfrm>
            <a:off x="2988688" y="1261580"/>
            <a:ext cx="225779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sng" strike="noStrike" kern="1200" cap="none" spc="0" normalizeH="0" baseline="0" noProof="0" dirty="0" err="1">
                <a:ln>
                  <a:noFill/>
                </a:ln>
                <a:solidFill>
                  <a:srgbClr val="FF0000"/>
                </a:solidFill>
                <a:effectLst/>
                <a:highlight>
                  <a:srgbClr val="FFFF00"/>
                </a:highlight>
                <a:uLnTx/>
                <a:uFillTx/>
                <a:latin typeface="Calibri" panose="020F0502020204030204"/>
                <a:ea typeface="+mn-ea"/>
                <a:cs typeface="+mn-cs"/>
              </a:rPr>
              <a:t>Only</a:t>
            </a:r>
            <a:r>
              <a:rPr kumimoji="0" lang="it-IT" sz="1800" b="1" i="1" u="sng"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EM </a:t>
            </a:r>
            <a:r>
              <a:rPr kumimoji="0" lang="it-IT" sz="1800" b="1" i="1" u="sng" strike="noStrike" kern="1200" cap="none" spc="0" normalizeH="0" baseline="0" noProof="0" dirty="0" err="1">
                <a:ln>
                  <a:noFill/>
                </a:ln>
                <a:solidFill>
                  <a:srgbClr val="FF0000"/>
                </a:solidFill>
                <a:effectLst/>
                <a:uLnTx/>
                <a:uFillTx/>
                <a:latin typeface="Calibri" panose="020F0502020204030204"/>
                <a:ea typeface="+mn-ea"/>
                <a:cs typeface="+mn-cs"/>
              </a:rPr>
              <a:t>optimization</a:t>
            </a:r>
            <a:endPar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50470A-02A8-AF61-F49A-F83557C27EA0}"/>
                  </a:ext>
                </a:extLst>
              </p:cNvPr>
              <p:cNvSpPr txBox="1"/>
              <p:nvPr/>
            </p:nvSpPr>
            <p:spPr>
              <a:xfrm>
                <a:off x="5958839" y="1201066"/>
                <a:ext cx="2160617" cy="954107"/>
              </a:xfrm>
              <a:prstGeom prst="rect">
                <a:avLst/>
              </a:prstGeom>
              <a:solidFill>
                <a:schemeClr val="bg1"/>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𝟓𝟎</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0E98C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𝟏𝟎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E16D3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𝟏𝟓𝟎</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9A29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𝟐</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𝟎𝟎</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4BA12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D650470A-02A8-AF61-F49A-F83557C27EA0}"/>
                  </a:ext>
                </a:extLst>
              </p:cNvPr>
              <p:cNvSpPr txBox="1">
                <a:spLocks noRot="1" noChangeAspect="1" noMove="1" noResize="1" noEditPoints="1" noAdjustHandles="1" noChangeArrowheads="1" noChangeShapeType="1" noTextEdit="1"/>
              </p:cNvSpPr>
              <p:nvPr/>
            </p:nvSpPr>
            <p:spPr>
              <a:xfrm>
                <a:off x="5958839" y="1201066"/>
                <a:ext cx="2160617" cy="954107"/>
              </a:xfrm>
              <a:prstGeom prst="rect">
                <a:avLst/>
              </a:prstGeom>
              <a:blipFill>
                <a:blip r:embed="rId5"/>
                <a:stretch>
                  <a:fillRect l="-2241" t="-10692" b="-10063"/>
                </a:stretch>
              </a:blipFill>
              <a:ln>
                <a:solidFill>
                  <a:schemeClr val="tx1"/>
                </a:solidFill>
              </a:ln>
            </p:spPr>
            <p:txBody>
              <a:bodyPr/>
              <a:lstStyle/>
              <a:p>
                <a:r>
                  <a:rPr lang="en-US">
                    <a:noFill/>
                  </a:rPr>
                  <a:t> </a:t>
                </a:r>
              </a:p>
            </p:txBody>
          </p:sp>
        </mc:Fallback>
      </mc:AlternateContent>
      <p:sp>
        <p:nvSpPr>
          <p:cNvPr id="24" name="Title 2">
            <a:extLst>
              <a:ext uri="{FF2B5EF4-FFF2-40B4-BE49-F238E27FC236}">
                <a16:creationId xmlns:a16="http://schemas.microsoft.com/office/drawing/2014/main" id="{34420C56-C06F-29F3-146E-8BE0FD3E8EBF}"/>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it-IT"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Method: </a:t>
            </a:r>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B-G plot at 4.5K</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23584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E75D-7EA3-EE33-A2E3-E91AF5F0BB57}"/>
            </a:ext>
          </a:extLst>
        </p:cNvPr>
        <p:cNvGrpSpPr/>
        <p:nvPr/>
      </p:nvGrpSpPr>
      <p:grpSpPr>
        <a:xfrm>
          <a:off x="0" y="0"/>
          <a:ext cx="0" cy="0"/>
          <a:chOff x="0" y="0"/>
          <a:chExt cx="0" cy="0"/>
        </a:xfrm>
      </p:grpSpPr>
      <p:graphicFrame>
        <p:nvGraphicFramePr>
          <p:cNvPr id="52" name="Chart 51">
            <a:extLst>
              <a:ext uri="{FF2B5EF4-FFF2-40B4-BE49-F238E27FC236}">
                <a16:creationId xmlns:a16="http://schemas.microsoft.com/office/drawing/2014/main" id="{8A2F71C8-83AA-4FDF-B1C8-8E933B47EA2E}"/>
              </a:ext>
            </a:extLst>
          </p:cNvPr>
          <p:cNvGraphicFramePr>
            <a:graphicFrameLocks/>
          </p:cNvGraphicFramePr>
          <p:nvPr>
            <p:extLst>
              <p:ext uri="{D42A27DB-BD31-4B8C-83A1-F6EECF244321}">
                <p14:modId xmlns:p14="http://schemas.microsoft.com/office/powerpoint/2010/main" val="1195619474"/>
              </p:ext>
            </p:extLst>
          </p:nvPr>
        </p:nvGraphicFramePr>
        <p:xfrm>
          <a:off x="-67609" y="711200"/>
          <a:ext cx="8949144" cy="5780247"/>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DD1E7D85-CFAC-574A-4D45-986B1E77AC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D6DD753-5810-8325-0DB7-7067EE133BE1}"/>
              </a:ext>
            </a:extLst>
          </p:cNvPr>
          <p:cNvSpPr/>
          <p:nvPr/>
        </p:nvSpPr>
        <p:spPr>
          <a:xfrm>
            <a:off x="9124238" y="1222096"/>
            <a:ext cx="2783006" cy="833637"/>
          </a:xfrm>
          <a:prstGeom prst="diamond">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Current density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Optimization (1%)</a:t>
            </a:r>
          </a:p>
        </p:txBody>
      </p:sp>
      <p:sp>
        <p:nvSpPr>
          <p:cNvPr id="10" name="TextBox 9">
            <a:extLst>
              <a:ext uri="{FF2B5EF4-FFF2-40B4-BE49-F238E27FC236}">
                <a16:creationId xmlns:a16="http://schemas.microsoft.com/office/drawing/2014/main" id="{5CA9E222-0394-ED4C-6882-CB6167A44A84}"/>
              </a:ext>
            </a:extLst>
          </p:cNvPr>
          <p:cNvSpPr txBox="1"/>
          <p:nvPr/>
        </p:nvSpPr>
        <p:spPr>
          <a:xfrm>
            <a:off x="8986119" y="2155173"/>
            <a:ext cx="3085556"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Optimize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 be close to the critical current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while not ( 0.99 &lt; f &lt; 1.01 ):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ANSYS input (a1,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w_quad</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J_quad</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w_dip</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J_dip</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Run ANSYS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ANSYS output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f =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J_c</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B_peak</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if f &gt; 1: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else: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 </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optimization acts 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corrections of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cycle closes when either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within 1%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J_c</a:t>
            </a:r>
            <a:endPar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B2A4C668-0629-A885-C559-E00F9682B97D}"/>
              </a:ext>
            </a:extLst>
          </p:cNvPr>
          <p:cNvSpPr/>
          <p:nvPr/>
        </p:nvSpPr>
        <p:spPr>
          <a:xfrm rot="5400000">
            <a:off x="10104800" y="5057423"/>
            <a:ext cx="422234" cy="547620"/>
          </a:xfrm>
          <a:prstGeom prst="rightArrow">
            <a:avLst/>
          </a:prstGeom>
          <a:gradFill flip="none" rotWithShape="1">
            <a:gsLst>
              <a:gs pos="0">
                <a:srgbClr val="E53950"/>
              </a:gs>
              <a:gs pos="100000">
                <a:srgbClr val="2D40BB"/>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DCCD69-3B2D-1238-1050-2DA70653E5F9}"/>
              </a:ext>
            </a:extLst>
          </p:cNvPr>
          <p:cNvSpPr txBox="1"/>
          <p:nvPr/>
        </p:nvSpPr>
        <p:spPr>
          <a:xfrm>
            <a:off x="9238949" y="5552638"/>
            <a:ext cx="20835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Limitations on stress and cost are still missing</a:t>
            </a:r>
            <a:endParaRPr kumimoji="0" lang="en-GB" sz="1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CasellaDiTesto 4">
            <a:extLst>
              <a:ext uri="{FF2B5EF4-FFF2-40B4-BE49-F238E27FC236}">
                <a16:creationId xmlns:a16="http://schemas.microsoft.com/office/drawing/2014/main" id="{1F25EEEE-E381-3D56-E817-FAAF35DDB491}"/>
              </a:ext>
            </a:extLst>
          </p:cNvPr>
          <p:cNvSpPr txBox="1"/>
          <p:nvPr/>
        </p:nvSpPr>
        <p:spPr>
          <a:xfrm>
            <a:off x="2988688" y="1261580"/>
            <a:ext cx="225779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sng" strike="noStrike" kern="1200" cap="none" spc="0" normalizeH="0" baseline="0" noProof="0" dirty="0" err="1">
                <a:ln>
                  <a:noFill/>
                </a:ln>
                <a:solidFill>
                  <a:srgbClr val="FF0000"/>
                </a:solidFill>
                <a:effectLst/>
                <a:highlight>
                  <a:srgbClr val="FFFF00"/>
                </a:highlight>
                <a:uLnTx/>
                <a:uFillTx/>
                <a:latin typeface="Calibri" panose="020F0502020204030204"/>
                <a:ea typeface="+mn-ea"/>
                <a:cs typeface="+mn-cs"/>
              </a:rPr>
              <a:t>Only</a:t>
            </a:r>
            <a:r>
              <a:rPr kumimoji="0" lang="it-IT" sz="1800" b="1" i="1" u="sng"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EM </a:t>
            </a:r>
            <a:r>
              <a:rPr kumimoji="0" lang="it-IT" sz="1800" b="1" i="1" u="sng" strike="noStrike" kern="1200" cap="none" spc="0" normalizeH="0" baseline="0" noProof="0" dirty="0" err="1">
                <a:ln>
                  <a:noFill/>
                </a:ln>
                <a:solidFill>
                  <a:srgbClr val="FF0000"/>
                </a:solidFill>
                <a:effectLst/>
                <a:uLnTx/>
                <a:uFillTx/>
                <a:latin typeface="Calibri" panose="020F0502020204030204"/>
                <a:ea typeface="+mn-ea"/>
                <a:cs typeface="+mn-cs"/>
              </a:rPr>
              <a:t>optimization</a:t>
            </a:r>
            <a:endPar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50470A-02A8-AF61-F49A-F83557C27EA0}"/>
                  </a:ext>
                </a:extLst>
              </p:cNvPr>
              <p:cNvSpPr txBox="1"/>
              <p:nvPr/>
            </p:nvSpPr>
            <p:spPr>
              <a:xfrm>
                <a:off x="5958839" y="1201066"/>
                <a:ext cx="2160617" cy="307777"/>
              </a:xfrm>
              <a:prstGeom prst="rect">
                <a:avLst/>
              </a:prstGeom>
              <a:solidFill>
                <a:schemeClr val="bg1"/>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𝟓𝟎</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0E98C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D650470A-02A8-AF61-F49A-F83557C27EA0}"/>
                  </a:ext>
                </a:extLst>
              </p:cNvPr>
              <p:cNvSpPr txBox="1">
                <a:spLocks noRot="1" noChangeAspect="1" noMove="1" noResize="1" noEditPoints="1" noAdjustHandles="1" noChangeArrowheads="1" noChangeShapeType="1" noTextEdit="1"/>
              </p:cNvSpPr>
              <p:nvPr/>
            </p:nvSpPr>
            <p:spPr>
              <a:xfrm>
                <a:off x="5958839" y="1201066"/>
                <a:ext cx="2160617" cy="307777"/>
              </a:xfrm>
              <a:prstGeom prst="rect">
                <a:avLst/>
              </a:prstGeom>
              <a:blipFill>
                <a:blip r:embed="rId3"/>
                <a:stretch>
                  <a:fillRect l="-2241" t="-32075" b="-32075"/>
                </a:stretch>
              </a:blipFill>
              <a:ln>
                <a:solidFill>
                  <a:schemeClr val="tx1"/>
                </a:solidFill>
              </a:ln>
            </p:spPr>
            <p:txBody>
              <a:bodyPr/>
              <a:lstStyle/>
              <a:p>
                <a:r>
                  <a:rPr lang="en-US">
                    <a:noFill/>
                  </a:rPr>
                  <a:t> </a:t>
                </a:r>
              </a:p>
            </p:txBody>
          </p:sp>
        </mc:Fallback>
      </mc:AlternateContent>
      <p:sp>
        <p:nvSpPr>
          <p:cNvPr id="24" name="Title 2">
            <a:extLst>
              <a:ext uri="{FF2B5EF4-FFF2-40B4-BE49-F238E27FC236}">
                <a16:creationId xmlns:a16="http://schemas.microsoft.com/office/drawing/2014/main" id="{34420C56-C06F-29F3-146E-8BE0FD3E8EBF}"/>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it-IT"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Method: </a:t>
            </a:r>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B-G plot at 4.5K</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29E5B-D9C6-773E-2A48-5ECCBA45B6F5}"/>
                  </a:ext>
                </a:extLst>
              </p:cNvPr>
              <p:cNvSpPr txBox="1"/>
              <p:nvPr/>
            </p:nvSpPr>
            <p:spPr>
              <a:xfrm>
                <a:off x="5178750" y="4319636"/>
                <a:ext cx="1524585" cy="327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𝒘</m:t>
                          </m:r>
                        </m:e>
                        <m:sub>
                          <m:r>
                            <a:rPr lang="it-IT" sz="1400" b="1" i="1" smtClean="0">
                              <a:solidFill>
                                <a:srgbClr val="FF0000"/>
                              </a:solidFill>
                              <a:latin typeface="Cambria Math" panose="02040503050406030204" pitchFamily="18" charset="0"/>
                            </a:rPr>
                            <m:t>𝒒𝒖𝒂𝒅</m:t>
                          </m:r>
                        </m:sub>
                      </m:sSub>
                      <m:r>
                        <a:rPr lang="it-IT" sz="1400" b="1" i="1" smtClean="0">
                          <a:solidFill>
                            <a:srgbClr val="FF0000"/>
                          </a:solidFill>
                          <a:latin typeface="Cambria Math" panose="02040503050406030204" pitchFamily="18" charset="0"/>
                        </a:rPr>
                        <m:t>=</m:t>
                      </m:r>
                      <m:r>
                        <a:rPr lang="it-IT" sz="1400" b="1" i="1" smtClean="0">
                          <a:solidFill>
                            <a:srgbClr val="FF0000"/>
                          </a:solidFill>
                          <a:latin typeface="Cambria Math" panose="02040503050406030204" pitchFamily="18" charset="0"/>
                        </a:rPr>
                        <m:t>𝟑𝟎</m:t>
                      </m:r>
                      <m:r>
                        <a:rPr lang="it-IT" sz="1400" b="1" i="1" smtClean="0">
                          <a:solidFill>
                            <a:srgbClr val="FF0000"/>
                          </a:solidFill>
                          <a:latin typeface="Cambria Math" panose="02040503050406030204" pitchFamily="18" charset="0"/>
                        </a:rPr>
                        <m:t>𝒎𝒎</m:t>
                      </m:r>
                      <m:r>
                        <a:rPr lang="it-IT" sz="1400" b="1" i="1" smtClean="0">
                          <a:solidFill>
                            <a:srgbClr val="FF0000"/>
                          </a:solidFill>
                          <a:latin typeface="Cambria Math" panose="02040503050406030204" pitchFamily="18" charset="0"/>
                        </a:rPr>
                        <m:t> </m:t>
                      </m:r>
                    </m:oMath>
                  </m:oMathPara>
                </a14:m>
                <a:endParaRPr lang="it-IT" sz="1400" b="1" i="1" dirty="0">
                  <a:solidFill>
                    <a:srgbClr val="FF0000"/>
                  </a:solidFill>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3A329E5B-D9C6-773E-2A48-5ECCBA45B6F5}"/>
                  </a:ext>
                </a:extLst>
              </p:cNvPr>
              <p:cNvSpPr txBox="1">
                <a:spLocks noRot="1" noChangeAspect="1" noMove="1" noResize="1" noEditPoints="1" noAdjustHandles="1" noChangeArrowheads="1" noChangeShapeType="1" noTextEdit="1"/>
              </p:cNvSpPr>
              <p:nvPr/>
            </p:nvSpPr>
            <p:spPr>
              <a:xfrm>
                <a:off x="5178750" y="4319636"/>
                <a:ext cx="1524585" cy="327141"/>
              </a:xfrm>
              <a:prstGeom prst="rect">
                <a:avLst/>
              </a:prstGeom>
              <a:blipFill>
                <a:blip r:embed="rId4"/>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E59E68A-0C17-6587-7FA0-A2C478EA2D9A}"/>
                  </a:ext>
                </a:extLst>
              </p:cNvPr>
              <p:cNvSpPr txBox="1"/>
              <p:nvPr/>
            </p:nvSpPr>
            <p:spPr>
              <a:xfrm>
                <a:off x="4470720" y="3690341"/>
                <a:ext cx="1524585" cy="327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𝒘</m:t>
                          </m:r>
                        </m:e>
                        <m:sub>
                          <m:r>
                            <a:rPr lang="it-IT" sz="1400" b="1" i="1" smtClean="0">
                              <a:solidFill>
                                <a:srgbClr val="FF0000"/>
                              </a:solidFill>
                              <a:latin typeface="Cambria Math" panose="02040503050406030204" pitchFamily="18" charset="0"/>
                            </a:rPr>
                            <m:t>𝒒𝒖𝒂𝒅</m:t>
                          </m:r>
                        </m:sub>
                      </m:sSub>
                      <m:r>
                        <a:rPr lang="it-IT" sz="1400" b="1" i="1" smtClean="0">
                          <a:solidFill>
                            <a:srgbClr val="FF0000"/>
                          </a:solidFill>
                          <a:latin typeface="Cambria Math" panose="02040503050406030204" pitchFamily="18" charset="0"/>
                        </a:rPr>
                        <m:t>=</m:t>
                      </m:r>
                      <m:r>
                        <a:rPr lang="it-IT" sz="1400" b="1" i="1" smtClean="0">
                          <a:solidFill>
                            <a:srgbClr val="FF0000"/>
                          </a:solidFill>
                          <a:latin typeface="Cambria Math" panose="02040503050406030204" pitchFamily="18" charset="0"/>
                        </a:rPr>
                        <m:t>𝟑𝟎</m:t>
                      </m:r>
                      <m:r>
                        <a:rPr lang="it-IT" sz="1400" b="1" i="1" smtClean="0">
                          <a:solidFill>
                            <a:srgbClr val="FF0000"/>
                          </a:solidFill>
                          <a:latin typeface="Cambria Math" panose="02040503050406030204" pitchFamily="18" charset="0"/>
                        </a:rPr>
                        <m:t>𝒎𝒎</m:t>
                      </m:r>
                      <m:r>
                        <a:rPr lang="it-IT" sz="1400" b="1" i="1" smtClean="0">
                          <a:solidFill>
                            <a:srgbClr val="FF0000"/>
                          </a:solidFill>
                          <a:latin typeface="Cambria Math" panose="02040503050406030204" pitchFamily="18" charset="0"/>
                        </a:rPr>
                        <m:t> </m:t>
                      </m:r>
                    </m:oMath>
                  </m:oMathPara>
                </a14:m>
                <a:endParaRPr lang="it-IT" sz="1400" b="1" i="1" dirty="0">
                  <a:solidFill>
                    <a:srgbClr val="FF0000"/>
                  </a:solidFill>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0E59E68A-0C17-6587-7FA0-A2C478EA2D9A}"/>
                  </a:ext>
                </a:extLst>
              </p:cNvPr>
              <p:cNvSpPr txBox="1">
                <a:spLocks noRot="1" noChangeAspect="1" noMove="1" noResize="1" noEditPoints="1" noAdjustHandles="1" noChangeArrowheads="1" noChangeShapeType="1" noTextEdit="1"/>
              </p:cNvSpPr>
              <p:nvPr/>
            </p:nvSpPr>
            <p:spPr>
              <a:xfrm>
                <a:off x="4470720" y="3690341"/>
                <a:ext cx="1524585" cy="327141"/>
              </a:xfrm>
              <a:prstGeom prst="rect">
                <a:avLst/>
              </a:prstGeom>
              <a:blipFill>
                <a:blip r:embed="rId5"/>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4EB517-6835-29B4-C796-CD574B13E853}"/>
                  </a:ext>
                </a:extLst>
              </p:cNvPr>
              <p:cNvSpPr txBox="1"/>
              <p:nvPr/>
            </p:nvSpPr>
            <p:spPr>
              <a:xfrm>
                <a:off x="2718029" y="1791327"/>
                <a:ext cx="1524585" cy="327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𝒘</m:t>
                          </m:r>
                        </m:e>
                        <m:sub>
                          <m:r>
                            <a:rPr lang="it-IT" sz="1400" b="1" i="1" smtClean="0">
                              <a:solidFill>
                                <a:srgbClr val="FF0000"/>
                              </a:solidFill>
                              <a:latin typeface="Cambria Math" panose="02040503050406030204" pitchFamily="18" charset="0"/>
                            </a:rPr>
                            <m:t>𝒒𝒖𝒂𝒅</m:t>
                          </m:r>
                        </m:sub>
                      </m:sSub>
                      <m:r>
                        <a:rPr lang="it-IT" sz="1400" b="1" i="1" smtClean="0">
                          <a:solidFill>
                            <a:srgbClr val="FF0000"/>
                          </a:solidFill>
                          <a:latin typeface="Cambria Math" panose="02040503050406030204" pitchFamily="18" charset="0"/>
                        </a:rPr>
                        <m:t>=</m:t>
                      </m:r>
                      <m:r>
                        <a:rPr lang="it-IT" sz="1400" b="1" i="1" smtClean="0">
                          <a:solidFill>
                            <a:srgbClr val="FF0000"/>
                          </a:solidFill>
                          <a:latin typeface="Cambria Math" panose="02040503050406030204" pitchFamily="18" charset="0"/>
                        </a:rPr>
                        <m:t>𝟑𝟎</m:t>
                      </m:r>
                      <m:r>
                        <a:rPr lang="it-IT" sz="1400" b="1" i="1" smtClean="0">
                          <a:solidFill>
                            <a:srgbClr val="FF0000"/>
                          </a:solidFill>
                          <a:latin typeface="Cambria Math" panose="02040503050406030204" pitchFamily="18" charset="0"/>
                        </a:rPr>
                        <m:t>𝒎𝒎</m:t>
                      </m:r>
                      <m:r>
                        <a:rPr lang="it-IT" sz="1400" b="1" i="1" smtClean="0">
                          <a:solidFill>
                            <a:srgbClr val="FF0000"/>
                          </a:solidFill>
                          <a:latin typeface="Cambria Math" panose="02040503050406030204" pitchFamily="18" charset="0"/>
                        </a:rPr>
                        <m:t> </m:t>
                      </m:r>
                    </m:oMath>
                  </m:oMathPara>
                </a14:m>
                <a:endParaRPr lang="it-IT" sz="1400" b="1" i="1" dirty="0">
                  <a:solidFill>
                    <a:srgbClr val="FF0000"/>
                  </a:solidFill>
                  <a:latin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654EB517-6835-29B4-C796-CD574B13E853}"/>
                  </a:ext>
                </a:extLst>
              </p:cNvPr>
              <p:cNvSpPr txBox="1">
                <a:spLocks noRot="1" noChangeAspect="1" noMove="1" noResize="1" noEditPoints="1" noAdjustHandles="1" noChangeArrowheads="1" noChangeShapeType="1" noTextEdit="1"/>
              </p:cNvSpPr>
              <p:nvPr/>
            </p:nvSpPr>
            <p:spPr>
              <a:xfrm>
                <a:off x="2718029" y="1791327"/>
                <a:ext cx="1524585" cy="327141"/>
              </a:xfrm>
              <a:prstGeom prst="rect">
                <a:avLst/>
              </a:prstGeom>
              <a:blipFill>
                <a:blip r:embed="rId4"/>
                <a:stretch>
                  <a:fillRect b="-3704"/>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1E3F9C62-606E-7C3D-CD54-4390EEF61846}"/>
              </a:ext>
            </a:extLst>
          </p:cNvPr>
          <p:cNvSpPr/>
          <p:nvPr/>
        </p:nvSpPr>
        <p:spPr>
          <a:xfrm>
            <a:off x="3354492" y="2026919"/>
            <a:ext cx="91440" cy="914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AF97BA-B4FF-A037-4376-C5EC513E3395}"/>
              </a:ext>
            </a:extLst>
          </p:cNvPr>
          <p:cNvSpPr/>
          <p:nvPr/>
        </p:nvSpPr>
        <p:spPr>
          <a:xfrm>
            <a:off x="5104244" y="3923013"/>
            <a:ext cx="91440" cy="914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76123C-49DD-C6E7-0304-6367FCFA72EA}"/>
              </a:ext>
            </a:extLst>
          </p:cNvPr>
          <p:cNvSpPr/>
          <p:nvPr/>
        </p:nvSpPr>
        <p:spPr>
          <a:xfrm>
            <a:off x="5812847" y="4546789"/>
            <a:ext cx="91440" cy="914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BBB4C76-5667-04C8-FD08-1F8DCE916E07}"/>
                  </a:ext>
                </a:extLst>
              </p:cNvPr>
              <p:cNvSpPr txBox="1"/>
              <p:nvPr/>
            </p:nvSpPr>
            <p:spPr>
              <a:xfrm>
                <a:off x="2657741" y="4264989"/>
                <a:ext cx="1524585" cy="327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𝒘</m:t>
                          </m:r>
                        </m:e>
                        <m:sub>
                          <m:r>
                            <a:rPr lang="it-IT" sz="1400" b="1" i="1" smtClean="0">
                              <a:solidFill>
                                <a:srgbClr val="FF0000"/>
                              </a:solidFill>
                              <a:latin typeface="Cambria Math" panose="02040503050406030204" pitchFamily="18" charset="0"/>
                            </a:rPr>
                            <m:t>𝒒𝒖𝒂𝒅</m:t>
                          </m:r>
                        </m:sub>
                      </m:sSub>
                      <m:r>
                        <a:rPr lang="it-IT" sz="1400" b="1" i="1" smtClean="0">
                          <a:solidFill>
                            <a:srgbClr val="FF0000"/>
                          </a:solidFill>
                          <a:latin typeface="Cambria Math" panose="02040503050406030204" pitchFamily="18" charset="0"/>
                        </a:rPr>
                        <m:t>=</m:t>
                      </m:r>
                      <m:r>
                        <a:rPr lang="it-IT" sz="1400" b="1" i="1" smtClean="0">
                          <a:solidFill>
                            <a:srgbClr val="FF0000"/>
                          </a:solidFill>
                          <a:latin typeface="Cambria Math" panose="02040503050406030204" pitchFamily="18" charset="0"/>
                        </a:rPr>
                        <m:t>𝟏𝟎</m:t>
                      </m:r>
                      <m:r>
                        <a:rPr lang="it-IT" sz="1400" b="1" i="1" smtClean="0">
                          <a:solidFill>
                            <a:srgbClr val="FF0000"/>
                          </a:solidFill>
                          <a:latin typeface="Cambria Math" panose="02040503050406030204" pitchFamily="18" charset="0"/>
                        </a:rPr>
                        <m:t>𝒎𝒎</m:t>
                      </m:r>
                      <m:r>
                        <a:rPr lang="it-IT" sz="1400" b="1" i="1" smtClean="0">
                          <a:solidFill>
                            <a:srgbClr val="FF0000"/>
                          </a:solidFill>
                          <a:latin typeface="Cambria Math" panose="02040503050406030204" pitchFamily="18" charset="0"/>
                        </a:rPr>
                        <m:t> </m:t>
                      </m:r>
                    </m:oMath>
                  </m:oMathPara>
                </a14:m>
                <a:endParaRPr lang="it-IT" sz="1400" b="1" i="1" dirty="0">
                  <a:solidFill>
                    <a:srgbClr val="FF0000"/>
                  </a:solidFill>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9BBB4C76-5667-04C8-FD08-1F8DCE916E07}"/>
                  </a:ext>
                </a:extLst>
              </p:cNvPr>
              <p:cNvSpPr txBox="1">
                <a:spLocks noRot="1" noChangeAspect="1" noMove="1" noResize="1" noEditPoints="1" noAdjustHandles="1" noChangeArrowheads="1" noChangeShapeType="1" noTextEdit="1"/>
              </p:cNvSpPr>
              <p:nvPr/>
            </p:nvSpPr>
            <p:spPr>
              <a:xfrm>
                <a:off x="2657741" y="4264989"/>
                <a:ext cx="1524585" cy="327141"/>
              </a:xfrm>
              <a:prstGeom prst="rect">
                <a:avLst/>
              </a:prstGeom>
              <a:blipFill>
                <a:blip r:embed="rId6"/>
                <a:stretch>
                  <a:fillRect b="-5660"/>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3D57D0B9-3356-E235-8D97-69D069F74329}"/>
              </a:ext>
            </a:extLst>
          </p:cNvPr>
          <p:cNvSpPr/>
          <p:nvPr/>
        </p:nvSpPr>
        <p:spPr>
          <a:xfrm>
            <a:off x="3300305" y="4500609"/>
            <a:ext cx="91440" cy="914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Curved Up 20">
            <a:extLst>
              <a:ext uri="{FF2B5EF4-FFF2-40B4-BE49-F238E27FC236}">
                <a16:creationId xmlns:a16="http://schemas.microsoft.com/office/drawing/2014/main" id="{911A31CD-28A4-B22D-8A21-53BA20E6B898}"/>
              </a:ext>
            </a:extLst>
          </p:cNvPr>
          <p:cNvSpPr/>
          <p:nvPr/>
        </p:nvSpPr>
        <p:spPr>
          <a:xfrm>
            <a:off x="3344410" y="4805068"/>
            <a:ext cx="2650895" cy="432522"/>
          </a:xfrm>
          <a:prstGeom prst="curvedUpArrow">
            <a:avLst>
              <a:gd name="adj1" fmla="val 25000"/>
              <a:gd name="adj2" fmla="val 50000"/>
              <a:gd name="adj3" fmla="val 3674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04011C-0B19-9E1D-9772-E7564EA7AB55}"/>
                  </a:ext>
                </a:extLst>
              </p:cNvPr>
              <p:cNvSpPr txBox="1"/>
              <p:nvPr/>
            </p:nvSpPr>
            <p:spPr>
              <a:xfrm>
                <a:off x="3832986" y="5191962"/>
                <a:ext cx="1677556" cy="360676"/>
              </a:xfrm>
              <a:prstGeom prst="rect">
                <a:avLst/>
              </a:prstGeom>
              <a:noFill/>
            </p:spPr>
            <p:txBody>
              <a:bodyPr wrap="square">
                <a:spAutoFit/>
              </a:bodyPr>
              <a:lstStyle/>
              <a:p>
                <a:r>
                  <a:rPr lang="it-IT" sz="1600" b="1" dirty="0" err="1">
                    <a:solidFill>
                      <a:srgbClr val="FF0000"/>
                    </a:solidFill>
                  </a:rPr>
                  <a:t>Increasing</a:t>
                </a:r>
                <a:r>
                  <a:rPr lang="it-IT" sz="1600" b="1" dirty="0">
                    <a:solidFill>
                      <a:srgbClr val="FF0000"/>
                    </a:solidFill>
                  </a:rPr>
                  <a:t> </a:t>
                </a:r>
                <a14:m>
                  <m:oMath xmlns:m="http://schemas.openxmlformats.org/officeDocument/2006/math">
                    <m:sSub>
                      <m:sSubPr>
                        <m:ctrlPr>
                          <a:rPr lang="it-IT" sz="1600" b="1" i="1" smtClean="0">
                            <a:solidFill>
                              <a:srgbClr val="FF0000"/>
                            </a:solidFill>
                            <a:latin typeface="Cambria Math" panose="02040503050406030204" pitchFamily="18" charset="0"/>
                          </a:rPr>
                        </m:ctrlPr>
                      </m:sSubPr>
                      <m:e>
                        <m:r>
                          <a:rPr lang="it-IT" sz="1600" b="1" i="1" smtClean="0">
                            <a:solidFill>
                              <a:srgbClr val="FF0000"/>
                            </a:solidFill>
                            <a:latin typeface="Cambria Math" panose="02040503050406030204" pitchFamily="18" charset="0"/>
                          </a:rPr>
                          <m:t>𝒘</m:t>
                        </m:r>
                      </m:e>
                      <m:sub>
                        <m:r>
                          <a:rPr lang="it-IT" sz="1600" b="1" i="1" smtClean="0">
                            <a:solidFill>
                              <a:srgbClr val="FF0000"/>
                            </a:solidFill>
                            <a:latin typeface="Cambria Math" panose="02040503050406030204" pitchFamily="18" charset="0"/>
                          </a:rPr>
                          <m:t>𝒒𝒖𝒂𝒅</m:t>
                        </m:r>
                      </m:sub>
                    </m:sSub>
                  </m:oMath>
                </a14:m>
                <a:endParaRPr lang="it-IT" sz="1600" b="1" i="1" dirty="0">
                  <a:solidFill>
                    <a:srgbClr val="FF0000"/>
                  </a:solidFill>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1104011C-0B19-9E1D-9772-E7564EA7AB55}"/>
                  </a:ext>
                </a:extLst>
              </p:cNvPr>
              <p:cNvSpPr txBox="1">
                <a:spLocks noRot="1" noChangeAspect="1" noMove="1" noResize="1" noEditPoints="1" noAdjustHandles="1" noChangeArrowheads="1" noChangeShapeType="1" noTextEdit="1"/>
              </p:cNvSpPr>
              <p:nvPr/>
            </p:nvSpPr>
            <p:spPr>
              <a:xfrm>
                <a:off x="3832986" y="5191962"/>
                <a:ext cx="1677556" cy="360676"/>
              </a:xfrm>
              <a:prstGeom prst="rect">
                <a:avLst/>
              </a:prstGeom>
              <a:blipFill>
                <a:blip r:embed="rId7"/>
                <a:stretch>
                  <a:fillRect l="-2182" t="-3390" b="-16949"/>
                </a:stretch>
              </a:blipFill>
            </p:spPr>
            <p:txBody>
              <a:bodyPr/>
              <a:lstStyle/>
              <a:p>
                <a:r>
                  <a:rPr lang="en-US">
                    <a:noFill/>
                  </a:rPr>
                  <a:t> </a:t>
                </a:r>
              </a:p>
            </p:txBody>
          </p:sp>
        </mc:Fallback>
      </mc:AlternateContent>
      <p:sp>
        <p:nvSpPr>
          <p:cNvPr id="23" name="Arrow: Curved Up 22">
            <a:extLst>
              <a:ext uri="{FF2B5EF4-FFF2-40B4-BE49-F238E27FC236}">
                <a16:creationId xmlns:a16="http://schemas.microsoft.com/office/drawing/2014/main" id="{2A261FD7-7429-2ADF-D19C-83D7D6E64F89}"/>
              </a:ext>
            </a:extLst>
          </p:cNvPr>
          <p:cNvSpPr/>
          <p:nvPr/>
        </p:nvSpPr>
        <p:spPr>
          <a:xfrm rot="13628524">
            <a:off x="5907228" y="3962235"/>
            <a:ext cx="1089158" cy="406377"/>
          </a:xfrm>
          <a:prstGeom prst="curvedUpArrow">
            <a:avLst>
              <a:gd name="adj1" fmla="val 25000"/>
              <a:gd name="adj2" fmla="val 50000"/>
              <a:gd name="adj3" fmla="val 3674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0CD179B-AD38-74B0-5BCC-14BD3E633015}"/>
                  </a:ext>
                </a:extLst>
              </p:cNvPr>
              <p:cNvSpPr txBox="1"/>
              <p:nvPr/>
            </p:nvSpPr>
            <p:spPr>
              <a:xfrm>
                <a:off x="6565202" y="3721391"/>
                <a:ext cx="1677556" cy="360612"/>
              </a:xfrm>
              <a:prstGeom prst="rect">
                <a:avLst/>
              </a:prstGeom>
              <a:noFill/>
            </p:spPr>
            <p:txBody>
              <a:bodyPr wrap="square">
                <a:spAutoFit/>
              </a:bodyPr>
              <a:lstStyle/>
              <a:p>
                <a:r>
                  <a:rPr lang="it-IT" sz="1600" b="1" dirty="0">
                    <a:solidFill>
                      <a:schemeClr val="accent2"/>
                    </a:solidFill>
                  </a:rPr>
                  <a:t>Increasing </a:t>
                </a:r>
                <a14:m>
                  <m:oMath xmlns:m="http://schemas.openxmlformats.org/officeDocument/2006/math">
                    <m:sSub>
                      <m:sSubPr>
                        <m:ctrlPr>
                          <a:rPr lang="it-IT" sz="1600" b="1" i="1" smtClean="0">
                            <a:solidFill>
                              <a:schemeClr val="accent2"/>
                            </a:solidFill>
                            <a:latin typeface="Cambria Math" panose="02040503050406030204" pitchFamily="18" charset="0"/>
                          </a:rPr>
                        </m:ctrlPr>
                      </m:sSubPr>
                      <m:e>
                        <m:r>
                          <a:rPr lang="it-IT" sz="1600" b="1" i="1" smtClean="0">
                            <a:solidFill>
                              <a:schemeClr val="accent2"/>
                            </a:solidFill>
                            <a:latin typeface="Cambria Math" panose="02040503050406030204" pitchFamily="18" charset="0"/>
                          </a:rPr>
                          <m:t>𝒘</m:t>
                        </m:r>
                      </m:e>
                      <m:sub>
                        <m:r>
                          <a:rPr lang="it-IT" sz="1600" b="1" i="1" smtClean="0">
                            <a:solidFill>
                              <a:schemeClr val="accent2"/>
                            </a:solidFill>
                            <a:latin typeface="Cambria Math" panose="02040503050406030204" pitchFamily="18" charset="0"/>
                          </a:rPr>
                          <m:t>𝒅𝒊𝒑</m:t>
                        </m:r>
                      </m:sub>
                    </m:sSub>
                  </m:oMath>
                </a14:m>
                <a:endParaRPr lang="it-IT" sz="1600" b="1" i="1" dirty="0">
                  <a:solidFill>
                    <a:schemeClr val="accent2"/>
                  </a:solidFill>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B0CD179B-AD38-74B0-5BCC-14BD3E633015}"/>
                  </a:ext>
                </a:extLst>
              </p:cNvPr>
              <p:cNvSpPr txBox="1">
                <a:spLocks noRot="1" noChangeAspect="1" noMove="1" noResize="1" noEditPoints="1" noAdjustHandles="1" noChangeArrowheads="1" noChangeShapeType="1" noTextEdit="1"/>
              </p:cNvSpPr>
              <p:nvPr/>
            </p:nvSpPr>
            <p:spPr>
              <a:xfrm>
                <a:off x="6565202" y="3721391"/>
                <a:ext cx="1677556" cy="360612"/>
              </a:xfrm>
              <a:prstGeom prst="rect">
                <a:avLst/>
              </a:prstGeom>
              <a:blipFill>
                <a:blip r:embed="rId8"/>
                <a:stretch>
                  <a:fillRect l="-2182" t="-3333"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DC92C29-160E-ED69-39F0-87E63DBC8D07}"/>
                  </a:ext>
                </a:extLst>
              </p:cNvPr>
              <p:cNvSpPr txBox="1"/>
              <p:nvPr/>
            </p:nvSpPr>
            <p:spPr>
              <a:xfrm>
                <a:off x="2574980" y="4502469"/>
                <a:ext cx="1710267" cy="327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chemeClr val="accent2"/>
                              </a:solidFill>
                              <a:latin typeface="Cambria Math" panose="02040503050406030204" pitchFamily="18" charset="0"/>
                            </a:rPr>
                          </m:ctrlPr>
                        </m:sSubPr>
                        <m:e>
                          <m:r>
                            <a:rPr lang="it-IT" sz="1400" b="1" i="1" smtClean="0">
                              <a:solidFill>
                                <a:schemeClr val="accent2"/>
                              </a:solidFill>
                              <a:latin typeface="Cambria Math" panose="02040503050406030204" pitchFamily="18" charset="0"/>
                            </a:rPr>
                            <m:t>𝒘</m:t>
                          </m:r>
                        </m:e>
                        <m:sub>
                          <m:r>
                            <a:rPr lang="it-IT" sz="1400" b="1" i="1" smtClean="0">
                              <a:solidFill>
                                <a:schemeClr val="accent2"/>
                              </a:solidFill>
                              <a:latin typeface="Cambria Math" panose="02040503050406030204" pitchFamily="18" charset="0"/>
                            </a:rPr>
                            <m:t>𝒅𝒊𝒑</m:t>
                          </m:r>
                        </m:sub>
                      </m:sSub>
                      <m:r>
                        <a:rPr lang="it-IT" sz="1400" b="1" i="1" smtClean="0">
                          <a:solidFill>
                            <a:schemeClr val="accent2"/>
                          </a:solidFill>
                          <a:latin typeface="Cambria Math" panose="02040503050406030204" pitchFamily="18" charset="0"/>
                        </a:rPr>
                        <m:t>=</m:t>
                      </m:r>
                      <m:r>
                        <a:rPr lang="it-IT" sz="1400" b="1" i="1" smtClean="0">
                          <a:solidFill>
                            <a:schemeClr val="accent2"/>
                          </a:solidFill>
                          <a:latin typeface="Cambria Math" panose="02040503050406030204" pitchFamily="18" charset="0"/>
                        </a:rPr>
                        <m:t>𝟏𝟎</m:t>
                      </m:r>
                      <m:r>
                        <a:rPr lang="it-IT" sz="1400" b="1" i="1" smtClean="0">
                          <a:solidFill>
                            <a:schemeClr val="accent2"/>
                          </a:solidFill>
                          <a:latin typeface="Cambria Math" panose="02040503050406030204" pitchFamily="18" charset="0"/>
                        </a:rPr>
                        <m:t>𝒎𝒎</m:t>
                      </m:r>
                    </m:oMath>
                  </m:oMathPara>
                </a14:m>
                <a:endParaRPr lang="it-IT" sz="1400" b="1" dirty="0">
                  <a:solidFill>
                    <a:schemeClr val="accent2"/>
                  </a:solidFill>
                </a:endParaRPr>
              </a:p>
            </p:txBody>
          </p:sp>
        </mc:Choice>
        <mc:Fallback xmlns="">
          <p:sp>
            <p:nvSpPr>
              <p:cNvPr id="26" name="TextBox 25">
                <a:extLst>
                  <a:ext uri="{FF2B5EF4-FFF2-40B4-BE49-F238E27FC236}">
                    <a16:creationId xmlns:a16="http://schemas.microsoft.com/office/drawing/2014/main" id="{BDC92C29-160E-ED69-39F0-87E63DBC8D07}"/>
                  </a:ext>
                </a:extLst>
              </p:cNvPr>
              <p:cNvSpPr txBox="1">
                <a:spLocks noRot="1" noChangeAspect="1" noMove="1" noResize="1" noEditPoints="1" noAdjustHandles="1" noChangeArrowheads="1" noChangeShapeType="1" noTextEdit="1"/>
              </p:cNvSpPr>
              <p:nvPr/>
            </p:nvSpPr>
            <p:spPr>
              <a:xfrm>
                <a:off x="2574980" y="4502469"/>
                <a:ext cx="1710267" cy="327077"/>
              </a:xfrm>
              <a:prstGeom prst="rect">
                <a:avLst/>
              </a:prstGeom>
              <a:blipFill>
                <a:blip r:embed="rId9"/>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5F908EE-1DC3-3538-35A3-D13BCA09306E}"/>
                  </a:ext>
                </a:extLst>
              </p:cNvPr>
              <p:cNvSpPr txBox="1"/>
              <p:nvPr/>
            </p:nvSpPr>
            <p:spPr>
              <a:xfrm>
                <a:off x="5077313" y="4561669"/>
                <a:ext cx="1710267" cy="327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chemeClr val="accent2"/>
                              </a:solidFill>
                              <a:latin typeface="Cambria Math" panose="02040503050406030204" pitchFamily="18" charset="0"/>
                            </a:rPr>
                          </m:ctrlPr>
                        </m:sSubPr>
                        <m:e>
                          <m:r>
                            <a:rPr lang="it-IT" sz="1400" b="1" i="1" smtClean="0">
                              <a:solidFill>
                                <a:schemeClr val="accent2"/>
                              </a:solidFill>
                              <a:latin typeface="Cambria Math" panose="02040503050406030204" pitchFamily="18" charset="0"/>
                            </a:rPr>
                            <m:t>𝒘</m:t>
                          </m:r>
                        </m:e>
                        <m:sub>
                          <m:r>
                            <a:rPr lang="it-IT" sz="1400" b="1" i="1" smtClean="0">
                              <a:solidFill>
                                <a:schemeClr val="accent2"/>
                              </a:solidFill>
                              <a:latin typeface="Cambria Math" panose="02040503050406030204" pitchFamily="18" charset="0"/>
                            </a:rPr>
                            <m:t>𝒅𝒊𝒑</m:t>
                          </m:r>
                        </m:sub>
                      </m:sSub>
                      <m:r>
                        <a:rPr lang="it-IT" sz="1400" b="1" i="1" smtClean="0">
                          <a:solidFill>
                            <a:schemeClr val="accent2"/>
                          </a:solidFill>
                          <a:latin typeface="Cambria Math" panose="02040503050406030204" pitchFamily="18" charset="0"/>
                        </a:rPr>
                        <m:t>=</m:t>
                      </m:r>
                      <m:r>
                        <a:rPr lang="it-IT" sz="1400" b="1" i="1" smtClean="0">
                          <a:solidFill>
                            <a:schemeClr val="accent2"/>
                          </a:solidFill>
                          <a:latin typeface="Cambria Math" panose="02040503050406030204" pitchFamily="18" charset="0"/>
                        </a:rPr>
                        <m:t>𝟏𝟎</m:t>
                      </m:r>
                      <m:r>
                        <a:rPr lang="it-IT" sz="1400" b="1" i="1" smtClean="0">
                          <a:solidFill>
                            <a:schemeClr val="accent2"/>
                          </a:solidFill>
                          <a:latin typeface="Cambria Math" panose="02040503050406030204" pitchFamily="18" charset="0"/>
                        </a:rPr>
                        <m:t>𝒎𝒎</m:t>
                      </m:r>
                    </m:oMath>
                  </m:oMathPara>
                </a14:m>
                <a:endParaRPr lang="it-IT" sz="1400" b="1" dirty="0">
                  <a:solidFill>
                    <a:schemeClr val="accent2"/>
                  </a:solidFill>
                </a:endParaRPr>
              </a:p>
            </p:txBody>
          </p:sp>
        </mc:Choice>
        <mc:Fallback xmlns="">
          <p:sp>
            <p:nvSpPr>
              <p:cNvPr id="27" name="TextBox 26">
                <a:extLst>
                  <a:ext uri="{FF2B5EF4-FFF2-40B4-BE49-F238E27FC236}">
                    <a16:creationId xmlns:a16="http://schemas.microsoft.com/office/drawing/2014/main" id="{15F908EE-1DC3-3538-35A3-D13BCA09306E}"/>
                  </a:ext>
                </a:extLst>
              </p:cNvPr>
              <p:cNvSpPr txBox="1">
                <a:spLocks noRot="1" noChangeAspect="1" noMove="1" noResize="1" noEditPoints="1" noAdjustHandles="1" noChangeArrowheads="1" noChangeShapeType="1" noTextEdit="1"/>
              </p:cNvSpPr>
              <p:nvPr/>
            </p:nvSpPr>
            <p:spPr>
              <a:xfrm>
                <a:off x="5077313" y="4561669"/>
                <a:ext cx="1710267" cy="327077"/>
              </a:xfrm>
              <a:prstGeom prst="rect">
                <a:avLst/>
              </a:prstGeom>
              <a:blipFill>
                <a:blip r:embed="rId1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D846080-F457-0F8E-F741-88303860FFE9}"/>
                  </a:ext>
                </a:extLst>
              </p:cNvPr>
              <p:cNvSpPr txBox="1"/>
              <p:nvPr/>
            </p:nvSpPr>
            <p:spPr>
              <a:xfrm>
                <a:off x="4374579" y="3918464"/>
                <a:ext cx="1710267" cy="327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chemeClr val="accent2"/>
                              </a:solidFill>
                              <a:latin typeface="Cambria Math" panose="02040503050406030204" pitchFamily="18" charset="0"/>
                            </a:rPr>
                          </m:ctrlPr>
                        </m:sSubPr>
                        <m:e>
                          <m:r>
                            <a:rPr lang="it-IT" sz="1400" b="1" i="1" smtClean="0">
                              <a:solidFill>
                                <a:schemeClr val="accent2"/>
                              </a:solidFill>
                              <a:latin typeface="Cambria Math" panose="02040503050406030204" pitchFamily="18" charset="0"/>
                            </a:rPr>
                            <m:t>𝒘</m:t>
                          </m:r>
                        </m:e>
                        <m:sub>
                          <m:r>
                            <a:rPr lang="it-IT" sz="1400" b="1" i="1" smtClean="0">
                              <a:solidFill>
                                <a:schemeClr val="accent2"/>
                              </a:solidFill>
                              <a:latin typeface="Cambria Math" panose="02040503050406030204" pitchFamily="18" charset="0"/>
                            </a:rPr>
                            <m:t>𝒅𝒊𝒑</m:t>
                          </m:r>
                        </m:sub>
                      </m:sSub>
                      <m:r>
                        <a:rPr lang="it-IT" sz="1400" b="1" i="1" smtClean="0">
                          <a:solidFill>
                            <a:schemeClr val="accent2"/>
                          </a:solidFill>
                          <a:latin typeface="Cambria Math" panose="02040503050406030204" pitchFamily="18" charset="0"/>
                        </a:rPr>
                        <m:t>=</m:t>
                      </m:r>
                      <m:r>
                        <a:rPr lang="it-IT" sz="1400" b="1" i="1" smtClean="0">
                          <a:solidFill>
                            <a:schemeClr val="accent2"/>
                          </a:solidFill>
                          <a:latin typeface="Cambria Math" panose="02040503050406030204" pitchFamily="18" charset="0"/>
                        </a:rPr>
                        <m:t>𝟐𝟎</m:t>
                      </m:r>
                      <m:r>
                        <a:rPr lang="it-IT" sz="1400" b="1" i="1" smtClean="0">
                          <a:solidFill>
                            <a:schemeClr val="accent2"/>
                          </a:solidFill>
                          <a:latin typeface="Cambria Math" panose="02040503050406030204" pitchFamily="18" charset="0"/>
                        </a:rPr>
                        <m:t>𝒎𝒎</m:t>
                      </m:r>
                    </m:oMath>
                  </m:oMathPara>
                </a14:m>
                <a:endParaRPr lang="it-IT" sz="1400" b="1" dirty="0">
                  <a:solidFill>
                    <a:schemeClr val="accent2"/>
                  </a:solidFill>
                </a:endParaRPr>
              </a:p>
            </p:txBody>
          </p:sp>
        </mc:Choice>
        <mc:Fallback xmlns="">
          <p:sp>
            <p:nvSpPr>
              <p:cNvPr id="28" name="TextBox 27">
                <a:extLst>
                  <a:ext uri="{FF2B5EF4-FFF2-40B4-BE49-F238E27FC236}">
                    <a16:creationId xmlns:a16="http://schemas.microsoft.com/office/drawing/2014/main" id="{6D846080-F457-0F8E-F741-88303860FFE9}"/>
                  </a:ext>
                </a:extLst>
              </p:cNvPr>
              <p:cNvSpPr txBox="1">
                <a:spLocks noRot="1" noChangeAspect="1" noMove="1" noResize="1" noEditPoints="1" noAdjustHandles="1" noChangeArrowheads="1" noChangeShapeType="1" noTextEdit="1"/>
              </p:cNvSpPr>
              <p:nvPr/>
            </p:nvSpPr>
            <p:spPr>
              <a:xfrm>
                <a:off x="4374579" y="3918464"/>
                <a:ext cx="1710267" cy="327077"/>
              </a:xfrm>
              <a:prstGeom prst="rect">
                <a:avLst/>
              </a:prstGeom>
              <a:blipFill>
                <a:blip r:embed="rId11"/>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2F18924-1AF0-A693-BA54-ED29A32E811C}"/>
                  </a:ext>
                </a:extLst>
              </p:cNvPr>
              <p:cNvSpPr txBox="1"/>
              <p:nvPr/>
            </p:nvSpPr>
            <p:spPr>
              <a:xfrm>
                <a:off x="2625187" y="2034681"/>
                <a:ext cx="1710267" cy="327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chemeClr val="accent2"/>
                              </a:solidFill>
                              <a:latin typeface="Cambria Math" panose="02040503050406030204" pitchFamily="18" charset="0"/>
                            </a:rPr>
                          </m:ctrlPr>
                        </m:sSubPr>
                        <m:e>
                          <m:r>
                            <a:rPr lang="it-IT" sz="1400" b="1" i="1" smtClean="0">
                              <a:solidFill>
                                <a:schemeClr val="accent2"/>
                              </a:solidFill>
                              <a:latin typeface="Cambria Math" panose="02040503050406030204" pitchFamily="18" charset="0"/>
                            </a:rPr>
                            <m:t>𝒘</m:t>
                          </m:r>
                        </m:e>
                        <m:sub>
                          <m:r>
                            <a:rPr lang="it-IT" sz="1400" b="1" i="1" smtClean="0">
                              <a:solidFill>
                                <a:schemeClr val="accent2"/>
                              </a:solidFill>
                              <a:latin typeface="Cambria Math" panose="02040503050406030204" pitchFamily="18" charset="0"/>
                            </a:rPr>
                            <m:t>𝒅𝒊𝒑</m:t>
                          </m:r>
                        </m:sub>
                      </m:sSub>
                      <m:r>
                        <a:rPr lang="it-IT" sz="1400" b="1" i="1" smtClean="0">
                          <a:solidFill>
                            <a:schemeClr val="accent2"/>
                          </a:solidFill>
                          <a:latin typeface="Cambria Math" panose="02040503050406030204" pitchFamily="18" charset="0"/>
                        </a:rPr>
                        <m:t>=</m:t>
                      </m:r>
                      <m:r>
                        <a:rPr lang="it-IT" sz="1400" b="1" i="1" smtClean="0">
                          <a:solidFill>
                            <a:schemeClr val="accent2"/>
                          </a:solidFill>
                          <a:latin typeface="Cambria Math" panose="02040503050406030204" pitchFamily="18" charset="0"/>
                        </a:rPr>
                        <m:t>𝟖𝟎</m:t>
                      </m:r>
                      <m:r>
                        <a:rPr lang="it-IT" sz="1400" b="1" i="1" smtClean="0">
                          <a:solidFill>
                            <a:schemeClr val="accent2"/>
                          </a:solidFill>
                          <a:latin typeface="Cambria Math" panose="02040503050406030204" pitchFamily="18" charset="0"/>
                        </a:rPr>
                        <m:t>𝒎𝒎</m:t>
                      </m:r>
                    </m:oMath>
                  </m:oMathPara>
                </a14:m>
                <a:endParaRPr lang="it-IT" sz="1400" b="1" dirty="0">
                  <a:solidFill>
                    <a:schemeClr val="accent2"/>
                  </a:solidFill>
                </a:endParaRPr>
              </a:p>
            </p:txBody>
          </p:sp>
        </mc:Choice>
        <mc:Fallback xmlns="">
          <p:sp>
            <p:nvSpPr>
              <p:cNvPr id="29" name="TextBox 28">
                <a:extLst>
                  <a:ext uri="{FF2B5EF4-FFF2-40B4-BE49-F238E27FC236}">
                    <a16:creationId xmlns:a16="http://schemas.microsoft.com/office/drawing/2014/main" id="{B2F18924-1AF0-A693-BA54-ED29A32E811C}"/>
                  </a:ext>
                </a:extLst>
              </p:cNvPr>
              <p:cNvSpPr txBox="1">
                <a:spLocks noRot="1" noChangeAspect="1" noMove="1" noResize="1" noEditPoints="1" noAdjustHandles="1" noChangeArrowheads="1" noChangeShapeType="1" noTextEdit="1"/>
              </p:cNvSpPr>
              <p:nvPr/>
            </p:nvSpPr>
            <p:spPr>
              <a:xfrm>
                <a:off x="2625187" y="2034681"/>
                <a:ext cx="1710267" cy="327077"/>
              </a:xfrm>
              <a:prstGeom prst="rect">
                <a:avLst/>
              </a:prstGeom>
              <a:blipFill>
                <a:blip r:embed="rId12"/>
                <a:stretch>
                  <a:fillRect b="-5660"/>
                </a:stretch>
              </a:blipFill>
            </p:spPr>
            <p:txBody>
              <a:bodyPr/>
              <a:lstStyle/>
              <a:p>
                <a:r>
                  <a:rPr lang="en-US">
                    <a:noFill/>
                  </a:rPr>
                  <a:t> </a:t>
                </a:r>
              </a:p>
            </p:txBody>
          </p:sp>
        </mc:Fallback>
      </mc:AlternateContent>
    </p:spTree>
    <p:extLst>
      <p:ext uri="{BB962C8B-B14F-4D97-AF65-F5344CB8AC3E}">
        <p14:creationId xmlns:p14="http://schemas.microsoft.com/office/powerpoint/2010/main" val="207080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6" grpId="0" animBg="1"/>
      <p:bldP spid="17" grpId="0" animBg="1"/>
      <p:bldP spid="18" grpId="0" animBg="1"/>
      <p:bldP spid="19" grpId="0"/>
      <p:bldP spid="20" grpId="0" animBg="1"/>
      <p:bldP spid="21" grpId="0" animBg="1"/>
      <p:bldP spid="22" grpId="0"/>
      <p:bldP spid="23" grpId="0" animBg="1"/>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17A5-1C20-6ADE-58A5-67B8BEDBD698}"/>
            </a:ext>
          </a:extLst>
        </p:cNvPr>
        <p:cNvGrpSpPr/>
        <p:nvPr/>
      </p:nvGrpSpPr>
      <p:grpSpPr>
        <a:xfrm>
          <a:off x="0" y="0"/>
          <a:ext cx="0" cy="0"/>
          <a:chOff x="0" y="0"/>
          <a:chExt cx="0" cy="0"/>
        </a:xfrm>
      </p:grpSpPr>
      <p:pic>
        <p:nvPicPr>
          <p:cNvPr id="21" name="Picture 20" descr="A graph with different colored lines&#10;&#10;AI-generated content may be incorrect.">
            <a:extLst>
              <a:ext uri="{FF2B5EF4-FFF2-40B4-BE49-F238E27FC236}">
                <a16:creationId xmlns:a16="http://schemas.microsoft.com/office/drawing/2014/main" id="{73EC127B-18D6-34E5-E037-0A92D4FB8035}"/>
              </a:ext>
            </a:extLst>
          </p:cNvPr>
          <p:cNvPicPr>
            <a:picLocks noChangeAspect="1"/>
          </p:cNvPicPr>
          <p:nvPr/>
        </p:nvPicPr>
        <p:blipFill>
          <a:blip r:embed="rId2"/>
          <a:stretch>
            <a:fillRect/>
          </a:stretch>
        </p:blipFill>
        <p:spPr>
          <a:xfrm>
            <a:off x="-87427" y="785364"/>
            <a:ext cx="8504003" cy="5623826"/>
          </a:xfrm>
          <a:prstGeom prst="rect">
            <a:avLst/>
          </a:prstGeom>
        </p:spPr>
      </p:pic>
      <p:sp>
        <p:nvSpPr>
          <p:cNvPr id="2" name="Slide Number Placeholder 1">
            <a:extLst>
              <a:ext uri="{FF2B5EF4-FFF2-40B4-BE49-F238E27FC236}">
                <a16:creationId xmlns:a16="http://schemas.microsoft.com/office/drawing/2014/main" id="{2A673213-DEBD-7F08-8D4C-94F499B13B0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CasellaDiTesto 14">
            <a:extLst>
              <a:ext uri="{FF2B5EF4-FFF2-40B4-BE49-F238E27FC236}">
                <a16:creationId xmlns:a16="http://schemas.microsoft.com/office/drawing/2014/main" id="{F287D0BF-2CD1-F250-F539-1845C789619B}"/>
              </a:ext>
            </a:extLst>
          </p:cNvPr>
          <p:cNvSpPr txBox="1"/>
          <p:nvPr/>
        </p:nvSpPr>
        <p:spPr>
          <a:xfrm>
            <a:off x="2811480" y="1261580"/>
            <a:ext cx="2799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sng"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EM and Stress </a:t>
            </a:r>
            <a:r>
              <a:rPr kumimoji="0" lang="it-IT" sz="1800" b="1" i="1" u="sng" strike="noStrike" kern="1200" cap="none" spc="0" normalizeH="0" baseline="0" noProof="0" dirty="0" err="1">
                <a:ln>
                  <a:noFill/>
                </a:ln>
                <a:solidFill>
                  <a:srgbClr val="FF0000"/>
                </a:solidFill>
                <a:effectLst/>
                <a:uLnTx/>
                <a:uFillTx/>
                <a:latin typeface="Calibri" panose="020F0502020204030204"/>
                <a:ea typeface="+mn-ea"/>
                <a:cs typeface="+mn-cs"/>
              </a:rPr>
              <a:t>optimization</a:t>
            </a:r>
            <a:endPar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Diamond 22">
            <a:extLst>
              <a:ext uri="{FF2B5EF4-FFF2-40B4-BE49-F238E27FC236}">
                <a16:creationId xmlns:a16="http://schemas.microsoft.com/office/drawing/2014/main" id="{65C74BC0-4D62-3880-2F2C-3D48C783551B}"/>
              </a:ext>
            </a:extLst>
          </p:cNvPr>
          <p:cNvSpPr/>
          <p:nvPr/>
        </p:nvSpPr>
        <p:spPr>
          <a:xfrm>
            <a:off x="9124238" y="1222096"/>
            <a:ext cx="2783006" cy="833637"/>
          </a:xfrm>
          <a:prstGeom prst="diamond">
            <a:avLst/>
          </a:prstGeom>
          <a:ln>
            <a:solidFill>
              <a:srgbClr val="FFFF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Midplane pressure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Optimization (1%)</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5BF825B-3A52-07E3-C0B3-B3B64ED4871B}"/>
                  </a:ext>
                </a:extLst>
              </p:cNvPr>
              <p:cNvSpPr txBox="1"/>
              <p:nvPr/>
            </p:nvSpPr>
            <p:spPr>
              <a:xfrm>
                <a:off x="8764322" y="2155173"/>
                <a:ext cx="3320509" cy="3120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Optimize (decrease)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 not exceed the maximum stress (400 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while not ( 0.99 &lt; f &lt; 1.01 ):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read the J from 1%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ANSYS input (a1,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w_quad</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J_quad</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w_dip</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GB" sz="1000" b="1"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J_dip</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Run ANSYS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ANSYS output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if stress &gt; 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f = 400/stress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14:m>
                  <m:oMath xmlns:m="http://schemas.openxmlformats.org/officeDocument/2006/math">
                    <m:r>
                      <a:rPr kumimoji="0" lang="en-US" sz="1000" b="0" i="1" u="none" strike="noStrike" kern="1200" cap="none" spc="0" normalizeH="0" baseline="0" noProof="0" smtClean="0">
                        <a:ln>
                          <a:noFill/>
                        </a:ln>
                        <a:solidFill>
                          <a:srgbClr val="E7E6E6">
                            <a:lumMod val="50000"/>
                          </a:srgbClr>
                        </a:solidFill>
                        <a:effectLst/>
                        <a:uLnTx/>
                        <a:uFillTx/>
                        <a:latin typeface="Cambria Math" panose="02040503050406030204" pitchFamily="18" charset="0"/>
                        <a:ea typeface="+mn-ea"/>
                        <a:cs typeface="+mn-cs"/>
                      </a:rPr>
                      <m:t>√</m:t>
                    </m:r>
                    <m:r>
                      <a:rPr kumimoji="0" lang="en-US" sz="1000" b="0" i="1" u="none" strike="noStrike" kern="1200" cap="none" spc="0" normalizeH="0" baseline="0" noProof="0" smtClean="0">
                        <a:ln>
                          <a:noFill/>
                        </a:ln>
                        <a:solidFill>
                          <a:srgbClr val="E7E6E6">
                            <a:lumMod val="50000"/>
                          </a:srgbClr>
                        </a:solidFill>
                        <a:effectLst/>
                        <a:uLnTx/>
                        <a:uFillTx/>
                        <a:latin typeface="Cambria Math" panose="02040503050406030204" pitchFamily="18" charset="0"/>
                        <a:ea typeface="+mn-ea"/>
                        <a:cs typeface="+mn-cs"/>
                      </a:rPr>
                      <m:t>𝑓</m:t>
                    </m:r>
                  </m:oMath>
                </a14:m>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optimization acts 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J_quad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J_dip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quadratic dependence of J on stress,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cycle closes when the stress is below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400 MPa on both the dipole and the quadrupole.</a:t>
                </a:r>
              </a:p>
            </p:txBody>
          </p:sp>
        </mc:Choice>
        <mc:Fallback xmlns="">
          <p:sp>
            <p:nvSpPr>
              <p:cNvPr id="24" name="TextBox 23">
                <a:extLst>
                  <a:ext uri="{FF2B5EF4-FFF2-40B4-BE49-F238E27FC236}">
                    <a16:creationId xmlns:a16="http://schemas.microsoft.com/office/drawing/2014/main" id="{95BF825B-3A52-07E3-C0B3-B3B64ED4871B}"/>
                  </a:ext>
                </a:extLst>
              </p:cNvPr>
              <p:cNvSpPr txBox="1">
                <a:spLocks noRot="1" noChangeAspect="1" noMove="1" noResize="1" noEditPoints="1" noAdjustHandles="1" noChangeArrowheads="1" noChangeShapeType="1" noTextEdit="1"/>
              </p:cNvSpPr>
              <p:nvPr/>
            </p:nvSpPr>
            <p:spPr>
              <a:xfrm>
                <a:off x="8764322" y="2155173"/>
                <a:ext cx="3320509" cy="3120021"/>
              </a:xfrm>
              <a:prstGeom prst="rect">
                <a:avLst/>
              </a:prstGeom>
              <a:blipFill>
                <a:blip r:embed="rId3"/>
                <a:stretch>
                  <a:fillRect t="-391" b="-783"/>
                </a:stretch>
              </a:blipFill>
            </p:spPr>
            <p:txBody>
              <a:bodyPr/>
              <a:lstStyle/>
              <a:p>
                <a:r>
                  <a:rPr lang="en-US">
                    <a:noFill/>
                  </a:rPr>
                  <a:t> </a:t>
                </a:r>
              </a:p>
            </p:txBody>
          </p:sp>
        </mc:Fallback>
      </mc:AlternateContent>
      <p:sp>
        <p:nvSpPr>
          <p:cNvPr id="25" name="Arrow: Right 2">
            <a:extLst>
              <a:ext uri="{FF2B5EF4-FFF2-40B4-BE49-F238E27FC236}">
                <a16:creationId xmlns:a16="http://schemas.microsoft.com/office/drawing/2014/main" id="{49485C8F-09E7-0EC6-8F6C-AC5DBA193A1A}"/>
              </a:ext>
            </a:extLst>
          </p:cNvPr>
          <p:cNvSpPr/>
          <p:nvPr/>
        </p:nvSpPr>
        <p:spPr>
          <a:xfrm rot="5400000">
            <a:off x="10196240" y="5267148"/>
            <a:ext cx="422234" cy="547620"/>
          </a:xfrm>
          <a:prstGeom prst="rightArrow">
            <a:avLst/>
          </a:prstGeom>
          <a:gradFill flip="none" rotWithShape="1">
            <a:gsLst>
              <a:gs pos="0">
                <a:srgbClr val="E53950"/>
              </a:gs>
              <a:gs pos="100000">
                <a:srgbClr val="2D40BB"/>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3">
            <a:extLst>
              <a:ext uri="{FF2B5EF4-FFF2-40B4-BE49-F238E27FC236}">
                <a16:creationId xmlns:a16="http://schemas.microsoft.com/office/drawing/2014/main" id="{87FCA3B7-3B60-E595-3069-CDECD1E66ABC}"/>
              </a:ext>
            </a:extLst>
          </p:cNvPr>
          <p:cNvSpPr txBox="1"/>
          <p:nvPr/>
        </p:nvSpPr>
        <p:spPr>
          <a:xfrm>
            <a:off x="9038090" y="5845629"/>
            <a:ext cx="281241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Limitation on cost is still missing</a:t>
            </a:r>
            <a:endParaRPr kumimoji="0" lang="en-GB" sz="1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4511F92-F0F3-1DB6-637E-9A98D444282A}"/>
                  </a:ext>
                </a:extLst>
              </p:cNvPr>
              <p:cNvSpPr txBox="1"/>
              <p:nvPr/>
            </p:nvSpPr>
            <p:spPr>
              <a:xfrm>
                <a:off x="5958839" y="1201066"/>
                <a:ext cx="2160617" cy="954107"/>
              </a:xfrm>
              <a:prstGeom prst="rect">
                <a:avLst/>
              </a:prstGeom>
              <a:solidFill>
                <a:schemeClr val="bg1"/>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𝟓𝟎</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0E98C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𝟏𝟎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E16D3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𝟏𝟓𝟎</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9A29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𝟐</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𝟎𝟎</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4BA12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27" name="TextBox 26">
                <a:extLst>
                  <a:ext uri="{FF2B5EF4-FFF2-40B4-BE49-F238E27FC236}">
                    <a16:creationId xmlns:a16="http://schemas.microsoft.com/office/drawing/2014/main" id="{04511F92-F0F3-1DB6-637E-9A98D444282A}"/>
                  </a:ext>
                </a:extLst>
              </p:cNvPr>
              <p:cNvSpPr txBox="1">
                <a:spLocks noRot="1" noChangeAspect="1" noMove="1" noResize="1" noEditPoints="1" noAdjustHandles="1" noChangeArrowheads="1" noChangeShapeType="1" noTextEdit="1"/>
              </p:cNvSpPr>
              <p:nvPr/>
            </p:nvSpPr>
            <p:spPr>
              <a:xfrm>
                <a:off x="5958839" y="1201066"/>
                <a:ext cx="2160617" cy="954107"/>
              </a:xfrm>
              <a:prstGeom prst="rect">
                <a:avLst/>
              </a:prstGeom>
              <a:blipFill>
                <a:blip r:embed="rId4"/>
                <a:stretch>
                  <a:fillRect l="-2241" t="-10692" b="-10063"/>
                </a:stretch>
              </a:blipFill>
              <a:ln>
                <a:solidFill>
                  <a:schemeClr val="tx1"/>
                </a:solidFill>
              </a:ln>
            </p:spPr>
            <p:txBody>
              <a:bodyPr/>
              <a:lstStyle/>
              <a:p>
                <a:r>
                  <a:rPr lang="en-US">
                    <a:noFill/>
                  </a:rPr>
                  <a:t> </a:t>
                </a:r>
              </a:p>
            </p:txBody>
          </p:sp>
        </mc:Fallback>
      </mc:AlternateContent>
      <p:sp>
        <p:nvSpPr>
          <p:cNvPr id="3" name="Title 2">
            <a:extLst>
              <a:ext uri="{FF2B5EF4-FFF2-40B4-BE49-F238E27FC236}">
                <a16:creationId xmlns:a16="http://schemas.microsoft.com/office/drawing/2014/main" id="{4B9FC327-2BC1-50B8-D335-D5775185D7E5}"/>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it-IT"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Method: </a:t>
            </a:r>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B-G plot at 4.5K</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37754807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ECA3-4CFE-3BD8-43FA-346FE25BB97A}"/>
            </a:ext>
          </a:extLst>
        </p:cNvPr>
        <p:cNvGrpSpPr/>
        <p:nvPr/>
      </p:nvGrpSpPr>
      <p:grpSpPr>
        <a:xfrm>
          <a:off x="0" y="0"/>
          <a:ext cx="0" cy="0"/>
          <a:chOff x="0" y="0"/>
          <a:chExt cx="0" cy="0"/>
        </a:xfrm>
      </p:grpSpPr>
      <p:pic>
        <p:nvPicPr>
          <p:cNvPr id="21" name="Picture 20" descr="A graph with different colored lines&#10;&#10;AI-generated content may be incorrect.">
            <a:extLst>
              <a:ext uri="{FF2B5EF4-FFF2-40B4-BE49-F238E27FC236}">
                <a16:creationId xmlns:a16="http://schemas.microsoft.com/office/drawing/2014/main" id="{10A3EADC-1C55-3BB3-6FE5-F19CEA9F05B4}"/>
              </a:ext>
            </a:extLst>
          </p:cNvPr>
          <p:cNvPicPr>
            <a:picLocks noChangeAspect="1"/>
          </p:cNvPicPr>
          <p:nvPr/>
        </p:nvPicPr>
        <p:blipFill>
          <a:blip r:embed="rId2"/>
          <a:stretch>
            <a:fillRect/>
          </a:stretch>
        </p:blipFill>
        <p:spPr>
          <a:xfrm>
            <a:off x="-87427" y="785364"/>
            <a:ext cx="8504003" cy="5623826"/>
          </a:xfrm>
          <a:prstGeom prst="rect">
            <a:avLst/>
          </a:prstGeom>
        </p:spPr>
      </p:pic>
      <p:sp>
        <p:nvSpPr>
          <p:cNvPr id="2" name="Slide Number Placeholder 1">
            <a:extLst>
              <a:ext uri="{FF2B5EF4-FFF2-40B4-BE49-F238E27FC236}">
                <a16:creationId xmlns:a16="http://schemas.microsoft.com/office/drawing/2014/main" id="{52742308-ED60-19C3-F1AD-E665608D3A6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CasellaDiTesto 14">
            <a:extLst>
              <a:ext uri="{FF2B5EF4-FFF2-40B4-BE49-F238E27FC236}">
                <a16:creationId xmlns:a16="http://schemas.microsoft.com/office/drawing/2014/main" id="{EBB201B3-4D12-596A-8A72-7FE19A14ABE6}"/>
              </a:ext>
            </a:extLst>
          </p:cNvPr>
          <p:cNvSpPr txBox="1"/>
          <p:nvPr/>
        </p:nvSpPr>
        <p:spPr>
          <a:xfrm>
            <a:off x="2315034" y="1262808"/>
            <a:ext cx="3442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sng"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EM, Stress and Cost</a:t>
            </a:r>
            <a:r>
              <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800" b="1" i="1" u="sng" strike="noStrike" kern="1200" cap="none" spc="0" normalizeH="0" baseline="0" noProof="0" dirty="0" err="1">
                <a:ln>
                  <a:noFill/>
                </a:ln>
                <a:solidFill>
                  <a:srgbClr val="FF0000"/>
                </a:solidFill>
                <a:effectLst/>
                <a:uLnTx/>
                <a:uFillTx/>
                <a:latin typeface="Calibri" panose="020F0502020204030204"/>
                <a:ea typeface="+mn-ea"/>
                <a:cs typeface="+mn-cs"/>
              </a:rPr>
              <a:t>optimization</a:t>
            </a:r>
            <a:endPar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9" name="Chart 28">
            <a:extLst>
              <a:ext uri="{FF2B5EF4-FFF2-40B4-BE49-F238E27FC236}">
                <a16:creationId xmlns:a16="http://schemas.microsoft.com/office/drawing/2014/main" id="{FFE83FDE-7D3C-6CD5-E04E-C1A517D37119}"/>
              </a:ext>
            </a:extLst>
          </p:cNvPr>
          <p:cNvGraphicFramePr>
            <a:graphicFrameLocks/>
          </p:cNvGraphicFramePr>
          <p:nvPr/>
        </p:nvGraphicFramePr>
        <p:xfrm>
          <a:off x="-261024" y="1834752"/>
          <a:ext cx="8317071" cy="4754338"/>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BAAD226-8118-2829-1531-030FBA047D87}"/>
                  </a:ext>
                </a:extLst>
              </p:cNvPr>
              <p:cNvSpPr txBox="1"/>
              <p:nvPr/>
            </p:nvSpPr>
            <p:spPr>
              <a:xfrm>
                <a:off x="5958839" y="1201066"/>
                <a:ext cx="2160617" cy="954107"/>
              </a:xfrm>
              <a:prstGeom prst="rect">
                <a:avLst/>
              </a:prstGeom>
              <a:solidFill>
                <a:schemeClr val="bg1"/>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𝟓𝟎</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0E98C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𝟏𝟎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E16D3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𝟏𝟓𝟎</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9A29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𝟐</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𝟎𝟎</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4BA12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5" name="TextBox 34">
                <a:extLst>
                  <a:ext uri="{FF2B5EF4-FFF2-40B4-BE49-F238E27FC236}">
                    <a16:creationId xmlns:a16="http://schemas.microsoft.com/office/drawing/2014/main" id="{0BAAD226-8118-2829-1531-030FBA047D87}"/>
                  </a:ext>
                </a:extLst>
              </p:cNvPr>
              <p:cNvSpPr txBox="1">
                <a:spLocks noRot="1" noChangeAspect="1" noMove="1" noResize="1" noEditPoints="1" noAdjustHandles="1" noChangeArrowheads="1" noChangeShapeType="1" noTextEdit="1"/>
              </p:cNvSpPr>
              <p:nvPr/>
            </p:nvSpPr>
            <p:spPr>
              <a:xfrm>
                <a:off x="5958839" y="1201066"/>
                <a:ext cx="2160617" cy="954107"/>
              </a:xfrm>
              <a:prstGeom prst="rect">
                <a:avLst/>
              </a:prstGeom>
              <a:blipFill>
                <a:blip r:embed="rId4"/>
                <a:stretch>
                  <a:fillRect l="-2241" t="-10692" b="-10063"/>
                </a:stretch>
              </a:blipFill>
              <a:ln>
                <a:solidFill>
                  <a:schemeClr val="tx1"/>
                </a:solidFill>
              </a:ln>
            </p:spPr>
            <p:txBody>
              <a:bodyPr/>
              <a:lstStyle/>
              <a:p>
                <a:r>
                  <a:rPr lang="en-US">
                    <a:noFill/>
                  </a:rPr>
                  <a:t> </a:t>
                </a:r>
              </a:p>
            </p:txBody>
          </p:sp>
        </mc:Fallback>
      </mc:AlternateContent>
      <p:sp>
        <p:nvSpPr>
          <p:cNvPr id="3" name="Title 2">
            <a:extLst>
              <a:ext uri="{FF2B5EF4-FFF2-40B4-BE49-F238E27FC236}">
                <a16:creationId xmlns:a16="http://schemas.microsoft.com/office/drawing/2014/main" id="{3A801B1B-B08F-0F04-AFED-2727F43C4843}"/>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it-IT"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Method: </a:t>
            </a:r>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B-G plot at 4.5K</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8" name="Diamond 7">
            <a:extLst>
              <a:ext uri="{FF2B5EF4-FFF2-40B4-BE49-F238E27FC236}">
                <a16:creationId xmlns:a16="http://schemas.microsoft.com/office/drawing/2014/main" id="{075528A4-C93F-7853-67F8-97E131D86EBF}"/>
              </a:ext>
            </a:extLst>
          </p:cNvPr>
          <p:cNvSpPr/>
          <p:nvPr/>
        </p:nvSpPr>
        <p:spPr>
          <a:xfrm>
            <a:off x="8808476" y="1283534"/>
            <a:ext cx="2783006" cy="833637"/>
          </a:xfrm>
          <a:prstGeom prst="diamond">
            <a:avLst/>
          </a:prstGeom>
          <a:ln>
            <a:solidFill>
              <a:srgbClr val="FFFF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DACF488-485B-F8E0-48A5-B530E51248B0}"/>
              </a:ext>
            </a:extLst>
          </p:cNvPr>
          <p:cNvSpPr txBox="1"/>
          <p:nvPr/>
        </p:nvSpPr>
        <p:spPr>
          <a:xfrm>
            <a:off x="8367514" y="2269235"/>
            <a:ext cx="3699749"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dipole coil width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w_dip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can be computed if the aperture radius (a1_quad) and the quadrupole coil width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w_quad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are known.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for a1_quad in range(25,151,25):</a:t>
            </a:r>
            <a:endPar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for </a:t>
            </a:r>
            <a:r>
              <a:rPr kumimoji="0" lang="en-US"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w_quad</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in range(10, 81, 10):</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w_dip</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round(</a:t>
            </a:r>
            <a:r>
              <a:rPr kumimoji="0" lang="en-US"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cost_model</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(a1_quad,w_quad),0)</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it-IT"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cost value for the structures and iron is taken from HL-LHC, while the cost of the superconducting material (ReBCO) is based on the aspirational value of 2500 EUR/kg.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Maximum budget for each magnet: 400 kEUR/m</a:t>
            </a:r>
          </a:p>
        </p:txBody>
      </p:sp>
      <p:sp>
        <p:nvSpPr>
          <p:cNvPr id="10" name="TextBox 3">
            <a:extLst>
              <a:ext uri="{FF2B5EF4-FFF2-40B4-BE49-F238E27FC236}">
                <a16:creationId xmlns:a16="http://schemas.microsoft.com/office/drawing/2014/main" id="{BA8A4C44-283E-4BA5-AEEB-EC3F61B23D13}"/>
              </a:ext>
            </a:extLst>
          </p:cNvPr>
          <p:cNvSpPr txBox="1"/>
          <p:nvPr/>
        </p:nvSpPr>
        <p:spPr>
          <a:xfrm>
            <a:off x="8367514" y="5616262"/>
            <a:ext cx="3381464" cy="523220"/>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The cost model saves one point for each curve with the same aperture.</a:t>
            </a:r>
            <a:endParaRPr kumimoji="0" lang="en-GB" sz="1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9019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7E7B-8177-533D-98CD-E8F6D3154731}"/>
            </a:ext>
          </a:extLst>
        </p:cNvPr>
        <p:cNvGrpSpPr/>
        <p:nvPr/>
      </p:nvGrpSpPr>
      <p:grpSpPr>
        <a:xfrm>
          <a:off x="0" y="0"/>
          <a:ext cx="0" cy="0"/>
          <a:chOff x="0" y="0"/>
          <a:chExt cx="0" cy="0"/>
        </a:xfrm>
      </p:grpSpPr>
      <p:pic>
        <p:nvPicPr>
          <p:cNvPr id="21" name="Picture 20" descr="A graph with different colored lines&#10;&#10;AI-generated content may be incorrect.">
            <a:extLst>
              <a:ext uri="{FF2B5EF4-FFF2-40B4-BE49-F238E27FC236}">
                <a16:creationId xmlns:a16="http://schemas.microsoft.com/office/drawing/2014/main" id="{39D4FFF1-84A2-AF9E-44E2-F6B29DEECB78}"/>
              </a:ext>
            </a:extLst>
          </p:cNvPr>
          <p:cNvPicPr>
            <a:picLocks noChangeAspect="1"/>
          </p:cNvPicPr>
          <p:nvPr/>
        </p:nvPicPr>
        <p:blipFill>
          <a:blip r:embed="rId2"/>
          <a:stretch>
            <a:fillRect/>
          </a:stretch>
        </p:blipFill>
        <p:spPr>
          <a:xfrm>
            <a:off x="-87427" y="785364"/>
            <a:ext cx="8504003" cy="5623826"/>
          </a:xfrm>
          <a:prstGeom prst="rect">
            <a:avLst/>
          </a:prstGeom>
        </p:spPr>
      </p:pic>
      <p:sp>
        <p:nvSpPr>
          <p:cNvPr id="2" name="Slide Number Placeholder 1">
            <a:extLst>
              <a:ext uri="{FF2B5EF4-FFF2-40B4-BE49-F238E27FC236}">
                <a16:creationId xmlns:a16="http://schemas.microsoft.com/office/drawing/2014/main" id="{6B38FF29-A77F-458B-DFE1-8F607B1A2CF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CasellaDiTesto 14">
            <a:extLst>
              <a:ext uri="{FF2B5EF4-FFF2-40B4-BE49-F238E27FC236}">
                <a16:creationId xmlns:a16="http://schemas.microsoft.com/office/drawing/2014/main" id="{B3238CC1-3006-98E2-AE11-D7FF52579448}"/>
              </a:ext>
            </a:extLst>
          </p:cNvPr>
          <p:cNvSpPr txBox="1"/>
          <p:nvPr/>
        </p:nvSpPr>
        <p:spPr>
          <a:xfrm>
            <a:off x="2315034" y="1262808"/>
            <a:ext cx="3442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sng"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EM, Stress and Cost</a:t>
            </a:r>
            <a:r>
              <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800" b="1" i="1" u="sng" strike="noStrike" kern="1200" cap="none" spc="0" normalizeH="0" baseline="0" noProof="0" dirty="0" err="1">
                <a:ln>
                  <a:noFill/>
                </a:ln>
                <a:solidFill>
                  <a:srgbClr val="FF0000"/>
                </a:solidFill>
                <a:effectLst/>
                <a:uLnTx/>
                <a:uFillTx/>
                <a:latin typeface="Calibri" panose="020F0502020204030204"/>
                <a:ea typeface="+mn-ea"/>
                <a:cs typeface="+mn-cs"/>
              </a:rPr>
              <a:t>optimization</a:t>
            </a:r>
            <a:endParaRPr kumimoji="0" lang="it-IT" sz="1800" b="1" i="1" u="sng"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9" name="Chart 28">
            <a:extLst>
              <a:ext uri="{FF2B5EF4-FFF2-40B4-BE49-F238E27FC236}">
                <a16:creationId xmlns:a16="http://schemas.microsoft.com/office/drawing/2014/main" id="{41B3EEF9-8274-DBF6-7EEF-F032D67BAEF3}"/>
              </a:ext>
            </a:extLst>
          </p:cNvPr>
          <p:cNvGraphicFramePr>
            <a:graphicFrameLocks/>
          </p:cNvGraphicFramePr>
          <p:nvPr/>
        </p:nvGraphicFramePr>
        <p:xfrm>
          <a:off x="-261024" y="1834752"/>
          <a:ext cx="8317071" cy="4754338"/>
        </p:xfrm>
        <a:graphic>
          <a:graphicData uri="http://schemas.openxmlformats.org/drawingml/2006/chart">
            <c:chart xmlns:c="http://schemas.openxmlformats.org/drawingml/2006/chart" xmlns:r="http://schemas.openxmlformats.org/officeDocument/2006/relationships" r:id="rId3"/>
          </a:graphicData>
        </a:graphic>
      </p:graphicFrame>
      <p:sp>
        <p:nvSpPr>
          <p:cNvPr id="31" name="Diamond 30">
            <a:extLst>
              <a:ext uri="{FF2B5EF4-FFF2-40B4-BE49-F238E27FC236}">
                <a16:creationId xmlns:a16="http://schemas.microsoft.com/office/drawing/2014/main" id="{76E7D687-5B00-780C-1F52-65CCDB3592B8}"/>
              </a:ext>
            </a:extLst>
          </p:cNvPr>
          <p:cNvSpPr/>
          <p:nvPr/>
        </p:nvSpPr>
        <p:spPr>
          <a:xfrm>
            <a:off x="8808476" y="1283534"/>
            <a:ext cx="2783006" cy="833637"/>
          </a:xfrm>
          <a:prstGeom prst="diamond">
            <a:avLst/>
          </a:prstGeom>
          <a:ln>
            <a:solidFill>
              <a:srgbClr val="FFFF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04F3B2B-7497-FF3D-C971-7EEBDB34BBF7}"/>
              </a:ext>
            </a:extLst>
          </p:cNvPr>
          <p:cNvSpPr txBox="1"/>
          <p:nvPr/>
        </p:nvSpPr>
        <p:spPr>
          <a:xfrm>
            <a:off x="8367514" y="2269235"/>
            <a:ext cx="3699749"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dipole coil width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w_dip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can be computed if the aperture radius (a1_quad) and the quadrupole coil width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w_quad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are known.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for a1_quad in range(25,151,25):</a:t>
            </a:r>
            <a:endPar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for </a:t>
            </a:r>
            <a:r>
              <a:rPr kumimoji="0" lang="en-US"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w_quad</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in range(10, 81, 10):</a:t>
            </a: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w_dip</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round(</a:t>
            </a:r>
            <a:r>
              <a:rPr kumimoji="0" lang="en-US" sz="10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cost_model</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(a1_quad,w_quad),0)</a:t>
            </a: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it-IT" sz="10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endPar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cost value for the structures and iron is taken from HL-LHC, while the cost of the superconducting material (ReBCO) is based on the aspirational value of 2500 EUR/kg.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Maximum budget for each magnet: 400 kEUR/m</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75A5E35-6381-FF97-4642-127907D79622}"/>
                  </a:ext>
                </a:extLst>
              </p:cNvPr>
              <p:cNvSpPr txBox="1"/>
              <p:nvPr/>
            </p:nvSpPr>
            <p:spPr>
              <a:xfrm>
                <a:off x="5958839" y="1201066"/>
                <a:ext cx="2160617" cy="954107"/>
              </a:xfrm>
              <a:prstGeom prst="rect">
                <a:avLst/>
              </a:prstGeom>
              <a:solidFill>
                <a:schemeClr val="bg1"/>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𝟓𝟎</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0E98CD"/>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0E98C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𝟏𝟎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𝟎</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E16D30"/>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E16D3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𝟏𝟓𝟎</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9A298E"/>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9A29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14:m>
                  <m:oMath xmlns:m="http://schemas.openxmlformats.org/officeDocument/2006/math">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𝐀𝐩𝐞𝐫𝐭𝐮𝐫𝐞</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m:t>
                    </m:r>
                    <m:r>
                      <a:rPr kumimoji="0" lang="it-IT"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𝟐</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𝟎𝟎</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 </m:t>
                    </m:r>
                    <m:r>
                      <a:rPr kumimoji="0" lang="en-US" sz="1400" b="1" i="0" u="none" strike="noStrike" kern="1200" cap="none" spc="0" normalizeH="0" baseline="0" noProof="0" smtClean="0">
                        <a:ln>
                          <a:noFill/>
                        </a:ln>
                        <a:solidFill>
                          <a:srgbClr val="4BA12C"/>
                        </a:solidFill>
                        <a:effectLst/>
                        <a:uLnTx/>
                        <a:uFillTx/>
                        <a:latin typeface="Cambria Math" panose="02040503050406030204" pitchFamily="18" charset="0"/>
                        <a:ea typeface="+mn-ea"/>
                        <a:cs typeface="+mn-cs"/>
                      </a:rPr>
                      <m:t>𝐦𝐦</m:t>
                    </m:r>
                  </m:oMath>
                </a14:m>
                <a:endParaRPr kumimoji="0" lang="en-US" sz="1400" b="1" i="0" u="none" strike="noStrike" kern="1200" cap="none" spc="0" normalizeH="0" baseline="0" noProof="0" dirty="0">
                  <a:ln>
                    <a:noFill/>
                  </a:ln>
                  <a:solidFill>
                    <a:srgbClr val="4BA12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5" name="TextBox 34">
                <a:extLst>
                  <a:ext uri="{FF2B5EF4-FFF2-40B4-BE49-F238E27FC236}">
                    <a16:creationId xmlns:a16="http://schemas.microsoft.com/office/drawing/2014/main" id="{0BAAD226-8118-2829-1531-030FBA047D87}"/>
                  </a:ext>
                </a:extLst>
              </p:cNvPr>
              <p:cNvSpPr txBox="1">
                <a:spLocks noRot="1" noChangeAspect="1" noMove="1" noResize="1" noEditPoints="1" noAdjustHandles="1" noChangeArrowheads="1" noChangeShapeType="1" noTextEdit="1"/>
              </p:cNvSpPr>
              <p:nvPr/>
            </p:nvSpPr>
            <p:spPr>
              <a:xfrm>
                <a:off x="5958839" y="1201066"/>
                <a:ext cx="2160617" cy="954107"/>
              </a:xfrm>
              <a:prstGeom prst="rect">
                <a:avLst/>
              </a:prstGeom>
              <a:blipFill>
                <a:blip r:embed="rId4"/>
                <a:stretch>
                  <a:fillRect l="-2241" t="-10692" b="-10063"/>
                </a:stretch>
              </a:blipFill>
              <a:ln>
                <a:solidFill>
                  <a:schemeClr val="tx1"/>
                </a:solidFill>
              </a:ln>
            </p:spPr>
            <p:txBody>
              <a:bodyPr/>
              <a:lstStyle/>
              <a:p>
                <a:r>
                  <a:rPr lang="en-US">
                    <a:noFill/>
                  </a:rPr>
                  <a:t> </a:t>
                </a:r>
              </a:p>
            </p:txBody>
          </p:sp>
        </mc:Fallback>
      </mc:AlternateContent>
      <p:sp>
        <p:nvSpPr>
          <p:cNvPr id="40" name="TextBox 3">
            <a:extLst>
              <a:ext uri="{FF2B5EF4-FFF2-40B4-BE49-F238E27FC236}">
                <a16:creationId xmlns:a16="http://schemas.microsoft.com/office/drawing/2014/main" id="{AC036374-1F29-D197-4843-6E6B8D05003D}"/>
              </a:ext>
            </a:extLst>
          </p:cNvPr>
          <p:cNvSpPr txBox="1"/>
          <p:nvPr/>
        </p:nvSpPr>
        <p:spPr>
          <a:xfrm>
            <a:off x="8367514" y="5616262"/>
            <a:ext cx="3381464" cy="523220"/>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The cost model saves one point for each curve with the same aperture.</a:t>
            </a:r>
            <a:endParaRPr kumimoji="0" lang="en-GB" sz="1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22C0678-F82C-FAE6-5613-5DC6D1AB0BA3}"/>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it-IT"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Method: </a:t>
            </a:r>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B-G plot at 4.5K</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4" name="TextBox 3">
            <a:extLst>
              <a:ext uri="{FF2B5EF4-FFF2-40B4-BE49-F238E27FC236}">
                <a16:creationId xmlns:a16="http://schemas.microsoft.com/office/drawing/2014/main" id="{5886AD9A-2BC5-99CE-B1F9-40A44F92493A}"/>
              </a:ext>
            </a:extLst>
          </p:cNvPr>
          <p:cNvSpPr txBox="1"/>
          <p:nvPr/>
        </p:nvSpPr>
        <p:spPr>
          <a:xfrm>
            <a:off x="1272511" y="3074198"/>
            <a:ext cx="4565421" cy="1938992"/>
          </a:xfrm>
          <a:prstGeom prst="rect">
            <a:avLst/>
          </a:prstGeom>
          <a:solidFill>
            <a:schemeClr val="accent2">
              <a:lumMod val="20000"/>
              <a:lumOff val="80000"/>
            </a:schemeClr>
          </a:solidFill>
          <a:ln>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endParaRPr lang="en-US" sz="1600" b="1" dirty="0"/>
          </a:p>
          <a:p>
            <a:pPr lvl="1" algn="ctr"/>
            <a:r>
              <a:rPr lang="en-US" sz="1600" b="1" dirty="0"/>
              <a:t>For different costs, we will have different limit curves, but not different points. Each point is EM- and stress-optimized using FEM code; </a:t>
            </a:r>
          </a:p>
          <a:p>
            <a:pPr algn="ctr"/>
            <a:r>
              <a:rPr lang="en-US" sz="1600" b="1" dirty="0">
                <a:solidFill>
                  <a:srgbClr val="FF0000"/>
                </a:solidFill>
                <a:effectLst>
                  <a:outerShdw blurRad="38100" dist="38100" dir="2700000" algn="tl">
                    <a:srgbClr val="000000">
                      <a:alpha val="43137"/>
                    </a:srgbClr>
                  </a:outerShdw>
                </a:effectLst>
              </a:rPr>
              <a:t>the selection of the maximum point on each dotted curve depends on the cost.</a:t>
            </a:r>
          </a:p>
          <a:p>
            <a:pPr algn="ctr"/>
            <a:endParaRPr lang="en-US" sz="2400" b="1" dirty="0"/>
          </a:p>
        </p:txBody>
      </p:sp>
      <p:sp>
        <p:nvSpPr>
          <p:cNvPr id="6" name="Oval 5">
            <a:extLst>
              <a:ext uri="{FF2B5EF4-FFF2-40B4-BE49-F238E27FC236}">
                <a16:creationId xmlns:a16="http://schemas.microsoft.com/office/drawing/2014/main" id="{B40B9A87-1BFC-2224-428D-CA051CDF637D}"/>
              </a:ext>
            </a:extLst>
          </p:cNvPr>
          <p:cNvSpPr/>
          <p:nvPr/>
        </p:nvSpPr>
        <p:spPr>
          <a:xfrm>
            <a:off x="1986682" y="2382475"/>
            <a:ext cx="144000" cy="144000"/>
          </a:xfrm>
          <a:prstGeom prst="ellipse">
            <a:avLst/>
          </a:prstGeom>
          <a:solidFill>
            <a:srgbClr val="FF0000">
              <a:alpha val="1019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D41CA76-80CC-78B3-BB7C-4E8FD3C9DADE}"/>
              </a:ext>
            </a:extLst>
          </p:cNvPr>
          <p:cNvSpPr/>
          <p:nvPr/>
        </p:nvSpPr>
        <p:spPr>
          <a:xfrm>
            <a:off x="1880100" y="2209169"/>
            <a:ext cx="144000" cy="144000"/>
          </a:xfrm>
          <a:prstGeom prst="ellipse">
            <a:avLst/>
          </a:prstGeom>
          <a:solidFill>
            <a:srgbClr val="FF0000">
              <a:alpha val="1019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79B68BC-7FF1-A200-126D-BF09C2101A9E}"/>
              </a:ext>
            </a:extLst>
          </p:cNvPr>
          <p:cNvSpPr/>
          <p:nvPr/>
        </p:nvSpPr>
        <p:spPr>
          <a:xfrm>
            <a:off x="1773519" y="2052483"/>
            <a:ext cx="144000" cy="144000"/>
          </a:xfrm>
          <a:prstGeom prst="ellipse">
            <a:avLst/>
          </a:prstGeom>
          <a:solidFill>
            <a:srgbClr val="FF0000">
              <a:alpha val="1019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87B49C9-E6D5-EB31-57DC-E415F7F0A858}"/>
              </a:ext>
            </a:extLst>
          </p:cNvPr>
          <p:cNvSpPr/>
          <p:nvPr/>
        </p:nvSpPr>
        <p:spPr>
          <a:xfrm>
            <a:off x="2110345" y="2645261"/>
            <a:ext cx="144000" cy="144000"/>
          </a:xfrm>
          <a:prstGeom prst="ellipse">
            <a:avLst/>
          </a:prstGeom>
          <a:solidFill>
            <a:srgbClr val="FF0000">
              <a:alpha val="1019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F56C525D-FA6C-E0C0-0B67-0DE2DEDDCF92}"/>
              </a:ext>
            </a:extLst>
          </p:cNvPr>
          <p:cNvCxnSpPr>
            <a:cxnSpLocks/>
            <a:endCxn id="6" idx="3"/>
          </p:cNvCxnSpPr>
          <p:nvPr/>
        </p:nvCxnSpPr>
        <p:spPr>
          <a:xfrm flipV="1">
            <a:off x="1562136" y="2505387"/>
            <a:ext cx="445634" cy="1599545"/>
          </a:xfrm>
          <a:prstGeom prst="straightConnector1">
            <a:avLst/>
          </a:prstGeom>
          <a:ln w="1905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4947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F9EB-38B0-E4CA-7EB5-04CC799F2C35}"/>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25C53957-0AE3-2F8D-8095-F8FC225B7A5E}"/>
              </a:ext>
            </a:extLst>
          </p:cNvPr>
          <p:cNvSpPr txBox="1"/>
          <p:nvPr/>
        </p:nvSpPr>
        <p:spPr>
          <a:xfrm>
            <a:off x="7963237" y="1073486"/>
            <a:ext cx="4104026" cy="2308324"/>
          </a:xfrm>
          <a:prstGeom prst="rect">
            <a:avLst/>
          </a:prstGeom>
          <a:noFill/>
        </p:spPr>
        <p:txBody>
          <a:bodyPr wrap="square">
            <a:spAutoFit/>
          </a:bodyPr>
          <a:lstStyle/>
          <a:p>
            <a:pPr marL="285750" indent="-285750" algn="just">
              <a:buClr>
                <a:srgbClr val="6C2F6D"/>
              </a:buClr>
              <a:buFont typeface="Wingdings" panose="05000000000000000000" pitchFamily="2" charset="2"/>
              <a:buChar char="Ø"/>
            </a:pPr>
            <a:r>
              <a:rPr lang="en-US" sz="1600" dirty="0">
                <a:solidFill>
                  <a:prstClr val="black"/>
                </a:solidFill>
                <a:ea typeface="Calibri" panose="020F0502020204030204" pitchFamily="34" charset="0"/>
                <a:cs typeface="Calibri" panose="020F0502020204030204" pitchFamily="34" charset="0"/>
              </a:rPr>
              <a:t>Each </a:t>
            </a:r>
            <a:r>
              <a:rPr lang="en-US" sz="1600" b="1" dirty="0">
                <a:solidFill>
                  <a:prstClr val="black"/>
                </a:solidFill>
                <a:ea typeface="Calibri" panose="020F0502020204030204" pitchFamily="34" charset="0"/>
                <a:cs typeface="Calibri" panose="020F0502020204030204" pitchFamily="34" charset="0"/>
              </a:rPr>
              <a:t>curve of a different color </a:t>
            </a:r>
            <a:r>
              <a:rPr lang="en-US" sz="1600" dirty="0">
                <a:solidFill>
                  <a:prstClr val="black"/>
                </a:solidFill>
                <a:ea typeface="Calibri" panose="020F0502020204030204" pitchFamily="34" charset="0"/>
                <a:cs typeface="Calibri" panose="020F0502020204030204" pitchFamily="34" charset="0"/>
              </a:rPr>
              <a:t>corresponds to a </a:t>
            </a:r>
            <a:r>
              <a:rPr lang="en-US" sz="1600" b="1" dirty="0">
                <a:solidFill>
                  <a:prstClr val="black"/>
                </a:solidFill>
                <a:ea typeface="Calibri" panose="020F0502020204030204" pitchFamily="34" charset="0"/>
                <a:cs typeface="Calibri" panose="020F0502020204030204" pitchFamily="34" charset="0"/>
              </a:rPr>
              <a:t>different</a:t>
            </a:r>
            <a:r>
              <a:rPr lang="en-US" sz="1600" dirty="0">
                <a:solidFill>
                  <a:prstClr val="black"/>
                </a:solidFill>
                <a:ea typeface="Calibri" panose="020F0502020204030204" pitchFamily="34" charset="0"/>
                <a:cs typeface="Calibri" panose="020F0502020204030204" pitchFamily="34" charset="0"/>
              </a:rPr>
              <a:t> </a:t>
            </a:r>
            <a:r>
              <a:rPr lang="en-US" sz="1600" b="1" dirty="0">
                <a:solidFill>
                  <a:prstClr val="black"/>
                </a:solidFill>
                <a:ea typeface="Calibri" panose="020F0502020204030204" pitchFamily="34" charset="0"/>
                <a:cs typeface="Calibri" panose="020F0502020204030204" pitchFamily="34" charset="0"/>
              </a:rPr>
              <a:t>magnet aperture</a:t>
            </a:r>
            <a:r>
              <a:rPr lang="en-US" sz="1600" dirty="0">
                <a:solidFill>
                  <a:prstClr val="black"/>
                </a:solidFill>
                <a:ea typeface="Calibri" panose="020F0502020204030204" pitchFamily="34" charset="0"/>
                <a:cs typeface="Calibri" panose="020F0502020204030204" pitchFamily="34" charset="0"/>
              </a:rPr>
              <a:t>.</a:t>
            </a:r>
          </a:p>
          <a:p>
            <a:pPr algn="just"/>
            <a:r>
              <a:rPr lang="en-US" sz="1600" dirty="0">
                <a:solidFill>
                  <a:prstClr val="black"/>
                </a:solidFill>
                <a:ea typeface="Calibri" panose="020F0502020204030204" pitchFamily="34" charset="0"/>
                <a:cs typeface="Calibri" panose="020F0502020204030204" pitchFamily="34" charset="0"/>
              </a:rPr>
              <a:t> </a:t>
            </a:r>
          </a:p>
          <a:p>
            <a:pPr marL="285750" indent="-285750" algn="just">
              <a:buClr>
                <a:srgbClr val="6C2F6D"/>
              </a:buClr>
              <a:buFont typeface="Wingdings" panose="05000000000000000000" pitchFamily="2" charset="2"/>
              <a:buChar char="Ø"/>
            </a:pPr>
            <a:r>
              <a:rPr lang="en-US" sz="1600" dirty="0">
                <a:solidFill>
                  <a:prstClr val="black"/>
                </a:solidFill>
                <a:ea typeface="Calibri" panose="020F0502020204030204" pitchFamily="34" charset="0"/>
                <a:cs typeface="Calibri" panose="020F0502020204030204" pitchFamily="34" charset="0"/>
              </a:rPr>
              <a:t>For a fixed aperture</a:t>
            </a:r>
            <a:r>
              <a:rPr lang="en-US" sz="1600" b="1" dirty="0">
                <a:solidFill>
                  <a:prstClr val="black"/>
                </a:solidFill>
                <a:ea typeface="Calibri" panose="020F0502020204030204" pitchFamily="34" charset="0"/>
                <a:cs typeface="Calibri" panose="020F0502020204030204" pitchFamily="34" charset="0"/>
              </a:rPr>
              <a:t>, the area under the curve is the allowed area </a:t>
            </a:r>
            <a:r>
              <a:rPr lang="en-US" sz="1600" dirty="0">
                <a:solidFill>
                  <a:prstClr val="black"/>
                </a:solidFill>
                <a:ea typeface="Calibri" panose="020F0502020204030204" pitchFamily="34" charset="0"/>
                <a:cs typeface="Calibri" panose="020F0502020204030204" pitchFamily="34" charset="0"/>
              </a:rPr>
              <a:t>for identifying a target design, while </a:t>
            </a:r>
            <a:r>
              <a:rPr lang="en-US" sz="1600" b="1" dirty="0">
                <a:solidFill>
                  <a:prstClr val="black"/>
                </a:solidFill>
                <a:ea typeface="Calibri" panose="020F0502020204030204" pitchFamily="34" charset="0"/>
                <a:cs typeface="Calibri" panose="020F0502020204030204" pitchFamily="34" charset="0"/>
              </a:rPr>
              <a:t>the area above the curve is the prohibited area </a:t>
            </a:r>
            <a:r>
              <a:rPr lang="en-US" sz="1600" dirty="0">
                <a:solidFill>
                  <a:prstClr val="black"/>
                </a:solidFill>
                <a:ea typeface="Calibri" panose="020F0502020204030204" pitchFamily="34" charset="0"/>
                <a:cs typeface="Calibri" panose="020F0502020204030204" pitchFamily="34" charset="0"/>
              </a:rPr>
              <a:t>where some maximum limit (stress, margin, quench protection or cost) will be exceeded.</a:t>
            </a:r>
          </a:p>
        </p:txBody>
      </p:sp>
      <p:pic>
        <p:nvPicPr>
          <p:cNvPr id="4" name="Picture 3">
            <a:extLst>
              <a:ext uri="{FF2B5EF4-FFF2-40B4-BE49-F238E27FC236}">
                <a16:creationId xmlns:a16="http://schemas.microsoft.com/office/drawing/2014/main" id="{2B98947D-EC4D-295F-730D-A9C6ABCB86C1}"/>
              </a:ext>
            </a:extLst>
          </p:cNvPr>
          <p:cNvPicPr>
            <a:picLocks noChangeAspect="1"/>
          </p:cNvPicPr>
          <p:nvPr/>
        </p:nvPicPr>
        <p:blipFill>
          <a:blip r:embed="rId2">
            <a:alphaModFix/>
          </a:blip>
          <a:srcRect/>
          <a:stretch/>
        </p:blipFill>
        <p:spPr>
          <a:xfrm>
            <a:off x="29533" y="1260387"/>
            <a:ext cx="7933704" cy="4878672"/>
          </a:xfrm>
          <a:prstGeom prst="rect">
            <a:avLst/>
          </a:prstGeom>
        </p:spPr>
      </p:pic>
      <p:sp>
        <p:nvSpPr>
          <p:cNvPr id="35" name="Freeform: Shape 34">
            <a:extLst>
              <a:ext uri="{FF2B5EF4-FFF2-40B4-BE49-F238E27FC236}">
                <a16:creationId xmlns:a16="http://schemas.microsoft.com/office/drawing/2014/main" id="{0FFD8887-8C7F-A6AB-18FF-AB7E7F00AE1D}"/>
              </a:ext>
            </a:extLst>
          </p:cNvPr>
          <p:cNvSpPr/>
          <p:nvPr/>
        </p:nvSpPr>
        <p:spPr>
          <a:xfrm>
            <a:off x="565189" y="1553431"/>
            <a:ext cx="7206207" cy="4163213"/>
          </a:xfrm>
          <a:custGeom>
            <a:avLst/>
            <a:gdLst>
              <a:gd name="connsiteX0" fmla="*/ 0 w 7224823"/>
              <a:gd name="connsiteY0" fmla="*/ 1382233 h 4167963"/>
              <a:gd name="connsiteX1" fmla="*/ 281763 w 7224823"/>
              <a:gd name="connsiteY1" fmla="*/ 1509823 h 4167963"/>
              <a:gd name="connsiteX2" fmla="*/ 659218 w 7224823"/>
              <a:gd name="connsiteY2" fmla="*/ 1685261 h 4167963"/>
              <a:gd name="connsiteX3" fmla="*/ 1073888 w 7224823"/>
              <a:gd name="connsiteY3" fmla="*/ 1897912 h 4167963"/>
              <a:gd name="connsiteX4" fmla="*/ 1525772 w 7224823"/>
              <a:gd name="connsiteY4" fmla="*/ 2184991 h 4167963"/>
              <a:gd name="connsiteX5" fmla="*/ 1812851 w 7224823"/>
              <a:gd name="connsiteY5" fmla="*/ 2381693 h 4167963"/>
              <a:gd name="connsiteX6" fmla="*/ 2062716 w 7224823"/>
              <a:gd name="connsiteY6" fmla="*/ 2567763 h 4167963"/>
              <a:gd name="connsiteX7" fmla="*/ 2450804 w 7224823"/>
              <a:gd name="connsiteY7" fmla="*/ 2865475 h 4167963"/>
              <a:gd name="connsiteX8" fmla="*/ 2775097 w 7224823"/>
              <a:gd name="connsiteY8" fmla="*/ 3125972 h 4167963"/>
              <a:gd name="connsiteX9" fmla="*/ 3104707 w 7224823"/>
              <a:gd name="connsiteY9" fmla="*/ 3439633 h 4167963"/>
              <a:gd name="connsiteX10" fmla="*/ 3540642 w 7224823"/>
              <a:gd name="connsiteY10" fmla="*/ 3859619 h 4167963"/>
              <a:gd name="connsiteX11" fmla="*/ 3848986 w 7224823"/>
              <a:gd name="connsiteY11" fmla="*/ 4167963 h 4167963"/>
              <a:gd name="connsiteX12" fmla="*/ 7224823 w 7224823"/>
              <a:gd name="connsiteY12" fmla="*/ 4162647 h 4167963"/>
              <a:gd name="connsiteX13" fmla="*/ 7219507 w 7224823"/>
              <a:gd name="connsiteY13" fmla="*/ 0 h 4167963"/>
              <a:gd name="connsiteX14" fmla="*/ 0 w 7224823"/>
              <a:gd name="connsiteY14" fmla="*/ 0 h 4167963"/>
              <a:gd name="connsiteX15" fmla="*/ 0 w 7224823"/>
              <a:gd name="connsiteY15" fmla="*/ 1382233 h 41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4823" h="4167963">
                <a:moveTo>
                  <a:pt x="0" y="1382233"/>
                </a:moveTo>
                <a:lnTo>
                  <a:pt x="281763" y="1509823"/>
                </a:lnTo>
                <a:lnTo>
                  <a:pt x="659218" y="1685261"/>
                </a:lnTo>
                <a:lnTo>
                  <a:pt x="1073888" y="1897912"/>
                </a:lnTo>
                <a:lnTo>
                  <a:pt x="1525772" y="2184991"/>
                </a:lnTo>
                <a:lnTo>
                  <a:pt x="1812851" y="2381693"/>
                </a:lnTo>
                <a:lnTo>
                  <a:pt x="2062716" y="2567763"/>
                </a:lnTo>
                <a:lnTo>
                  <a:pt x="2450804" y="2865475"/>
                </a:lnTo>
                <a:lnTo>
                  <a:pt x="2775097" y="3125972"/>
                </a:lnTo>
                <a:lnTo>
                  <a:pt x="3104707" y="3439633"/>
                </a:lnTo>
                <a:lnTo>
                  <a:pt x="3540642" y="3859619"/>
                </a:lnTo>
                <a:lnTo>
                  <a:pt x="3848986" y="4167963"/>
                </a:lnTo>
                <a:lnTo>
                  <a:pt x="7224823" y="4162647"/>
                </a:lnTo>
                <a:lnTo>
                  <a:pt x="7219507" y="0"/>
                </a:lnTo>
                <a:lnTo>
                  <a:pt x="0" y="0"/>
                </a:lnTo>
                <a:lnTo>
                  <a:pt x="0" y="1382233"/>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A730D6FC-D998-8021-2F4E-9F84344713B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03BCBF65-6C28-E449-996C-01668028EB02}"/>
              </a:ext>
            </a:extLst>
          </p:cNvPr>
          <p:cNvGrpSpPr/>
          <p:nvPr/>
        </p:nvGrpSpPr>
        <p:grpSpPr>
          <a:xfrm>
            <a:off x="8397057" y="3874143"/>
            <a:ext cx="3797201" cy="338554"/>
            <a:chOff x="8179976" y="3467569"/>
            <a:chExt cx="3797201" cy="338554"/>
          </a:xfrm>
        </p:grpSpPr>
        <p:sp>
          <p:nvSpPr>
            <p:cNvPr id="8" name="TextBox 3">
              <a:extLst>
                <a:ext uri="{FF2B5EF4-FFF2-40B4-BE49-F238E27FC236}">
                  <a16:creationId xmlns:a16="http://schemas.microsoft.com/office/drawing/2014/main" id="{840BCB03-99CB-63A4-E3FB-E4F6181F614F}"/>
                </a:ext>
              </a:extLst>
            </p:cNvPr>
            <p:cNvSpPr txBox="1"/>
            <p:nvPr/>
          </p:nvSpPr>
          <p:spPr>
            <a:xfrm>
              <a:off x="8363182" y="3467569"/>
              <a:ext cx="3613995"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8 T, 320 T/m, aperture of 130 mm (ARC)</a:t>
              </a:r>
            </a:p>
          </p:txBody>
        </p:sp>
        <p:sp>
          <p:nvSpPr>
            <p:cNvPr id="16" name="Isosceles Triangle 15">
              <a:extLst>
                <a:ext uri="{FF2B5EF4-FFF2-40B4-BE49-F238E27FC236}">
                  <a16:creationId xmlns:a16="http://schemas.microsoft.com/office/drawing/2014/main" id="{08B36664-49BB-2230-677C-8CDE8212CC0F}"/>
                </a:ext>
              </a:extLst>
            </p:cNvPr>
            <p:cNvSpPr/>
            <p:nvPr/>
          </p:nvSpPr>
          <p:spPr>
            <a:xfrm>
              <a:off x="8179976" y="3567087"/>
              <a:ext cx="137160" cy="137160"/>
            </a:xfrm>
            <a:prstGeom prst="triangle">
              <a:avLst/>
            </a:prstGeom>
            <a:solidFill>
              <a:srgbClr val="FF0000"/>
            </a:solidFill>
            <a:ln>
              <a:noFill/>
            </a:ln>
            <a:effectLst>
              <a:glow rad="635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1DBCFE61-8C57-612A-EA5F-B0BFA6CAEF1F}"/>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Results: B-G plot at 4.5K</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4" name="Freeform: Shape 33">
            <a:extLst>
              <a:ext uri="{FF2B5EF4-FFF2-40B4-BE49-F238E27FC236}">
                <a16:creationId xmlns:a16="http://schemas.microsoft.com/office/drawing/2014/main" id="{00BBCD3A-CB46-8095-5556-735CED6F0DFC}"/>
              </a:ext>
            </a:extLst>
          </p:cNvPr>
          <p:cNvSpPr/>
          <p:nvPr/>
        </p:nvSpPr>
        <p:spPr>
          <a:xfrm>
            <a:off x="558795" y="2927765"/>
            <a:ext cx="3848376" cy="2776091"/>
          </a:xfrm>
          <a:custGeom>
            <a:avLst/>
            <a:gdLst>
              <a:gd name="connsiteX0" fmla="*/ 6579 w 4881186"/>
              <a:gd name="connsiteY0" fmla="*/ 0 h 3230003"/>
              <a:gd name="connsiteX1" fmla="*/ 249980 w 4881186"/>
              <a:gd name="connsiteY1" fmla="*/ 92098 h 3230003"/>
              <a:gd name="connsiteX2" fmla="*/ 664420 w 4881186"/>
              <a:gd name="connsiteY2" fmla="*/ 263136 h 3230003"/>
              <a:gd name="connsiteX3" fmla="*/ 881508 w 4881186"/>
              <a:gd name="connsiteY3" fmla="*/ 361813 h 3230003"/>
              <a:gd name="connsiteX4" fmla="*/ 1210429 w 4881186"/>
              <a:gd name="connsiteY4" fmla="*/ 513116 h 3230003"/>
              <a:gd name="connsiteX5" fmla="*/ 1526193 w 4881186"/>
              <a:gd name="connsiteY5" fmla="*/ 677577 h 3230003"/>
              <a:gd name="connsiteX6" fmla="*/ 1763016 w 4881186"/>
              <a:gd name="connsiteY6" fmla="*/ 815723 h 3230003"/>
              <a:gd name="connsiteX7" fmla="*/ 2059045 w 4881186"/>
              <a:gd name="connsiteY7" fmla="*/ 999919 h 3230003"/>
              <a:gd name="connsiteX8" fmla="*/ 2289289 w 4881186"/>
              <a:gd name="connsiteY8" fmla="*/ 1138066 h 3230003"/>
              <a:gd name="connsiteX9" fmla="*/ 2637946 w 4881186"/>
              <a:gd name="connsiteY9" fmla="*/ 1381467 h 3230003"/>
              <a:gd name="connsiteX10" fmla="*/ 2901082 w 4881186"/>
              <a:gd name="connsiteY10" fmla="*/ 1565663 h 3230003"/>
              <a:gd name="connsiteX11" fmla="*/ 3131327 w 4881186"/>
              <a:gd name="connsiteY11" fmla="*/ 1736702 h 3230003"/>
              <a:gd name="connsiteX12" fmla="*/ 3354993 w 4881186"/>
              <a:gd name="connsiteY12" fmla="*/ 1894584 h 3230003"/>
              <a:gd name="connsiteX13" fmla="*/ 3736541 w 4881186"/>
              <a:gd name="connsiteY13" fmla="*/ 2210348 h 3230003"/>
              <a:gd name="connsiteX14" fmla="*/ 3986521 w 4881186"/>
              <a:gd name="connsiteY14" fmla="*/ 2420857 h 3230003"/>
              <a:gd name="connsiteX15" fmla="*/ 4262815 w 4881186"/>
              <a:gd name="connsiteY15" fmla="*/ 2664259 h 3230003"/>
              <a:gd name="connsiteX16" fmla="*/ 4532530 w 4881186"/>
              <a:gd name="connsiteY16" fmla="*/ 2901082 h 3230003"/>
              <a:gd name="connsiteX17" fmla="*/ 4696990 w 4881186"/>
              <a:gd name="connsiteY17" fmla="*/ 3065542 h 3230003"/>
              <a:gd name="connsiteX18" fmla="*/ 4881186 w 4881186"/>
              <a:gd name="connsiteY18" fmla="*/ 3230003 h 3230003"/>
              <a:gd name="connsiteX19" fmla="*/ 0 w 4881186"/>
              <a:gd name="connsiteY19" fmla="*/ 3223424 h 3230003"/>
              <a:gd name="connsiteX20" fmla="*/ 6579 w 4881186"/>
              <a:gd name="connsiteY20" fmla="*/ 0 h 32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1186" h="3230003">
                <a:moveTo>
                  <a:pt x="6579" y="0"/>
                </a:moveTo>
                <a:lnTo>
                  <a:pt x="249980" y="92098"/>
                </a:lnTo>
                <a:lnTo>
                  <a:pt x="664420" y="263136"/>
                </a:lnTo>
                <a:lnTo>
                  <a:pt x="881508" y="361813"/>
                </a:lnTo>
                <a:lnTo>
                  <a:pt x="1210429" y="513116"/>
                </a:lnTo>
                <a:lnTo>
                  <a:pt x="1526193" y="677577"/>
                </a:lnTo>
                <a:lnTo>
                  <a:pt x="1763016" y="815723"/>
                </a:lnTo>
                <a:lnTo>
                  <a:pt x="2059045" y="999919"/>
                </a:lnTo>
                <a:lnTo>
                  <a:pt x="2289289" y="1138066"/>
                </a:lnTo>
                <a:lnTo>
                  <a:pt x="2637946" y="1381467"/>
                </a:lnTo>
                <a:lnTo>
                  <a:pt x="2901082" y="1565663"/>
                </a:lnTo>
                <a:lnTo>
                  <a:pt x="3131327" y="1736702"/>
                </a:lnTo>
                <a:lnTo>
                  <a:pt x="3354993" y="1894584"/>
                </a:lnTo>
                <a:lnTo>
                  <a:pt x="3736541" y="2210348"/>
                </a:lnTo>
                <a:lnTo>
                  <a:pt x="3986521" y="2420857"/>
                </a:lnTo>
                <a:lnTo>
                  <a:pt x="4262815" y="2664259"/>
                </a:lnTo>
                <a:lnTo>
                  <a:pt x="4532530" y="2901082"/>
                </a:lnTo>
                <a:lnTo>
                  <a:pt x="4696990" y="3065542"/>
                </a:lnTo>
                <a:lnTo>
                  <a:pt x="4881186" y="3230003"/>
                </a:lnTo>
                <a:lnTo>
                  <a:pt x="0" y="3223424"/>
                </a:lnTo>
                <a:lnTo>
                  <a:pt x="6579" y="0"/>
                </a:lnTo>
                <a:close/>
              </a:path>
            </a:pathLst>
          </a:custGeom>
          <a:solidFill>
            <a:srgbClr val="00B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0009A14E-AE58-43D2-3BDA-3576C9AF08C5}"/>
              </a:ext>
            </a:extLst>
          </p:cNvPr>
          <p:cNvSpPr/>
          <p:nvPr/>
        </p:nvSpPr>
        <p:spPr>
          <a:xfrm>
            <a:off x="5279983" y="4253808"/>
            <a:ext cx="137160" cy="137160"/>
          </a:xfrm>
          <a:prstGeom prst="triangle">
            <a:avLst/>
          </a:prstGeom>
          <a:solidFill>
            <a:srgbClr val="FF0000"/>
          </a:solidFill>
          <a:ln>
            <a:noFill/>
          </a:ln>
          <a:effectLst>
            <a:glow rad="635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8F71B6D0-81AC-50D7-D781-0F4EFD381C2A}"/>
              </a:ext>
            </a:extLst>
          </p:cNvPr>
          <p:cNvCxnSpPr>
            <a:cxnSpLocks/>
          </p:cNvCxnSpPr>
          <p:nvPr/>
        </p:nvCxnSpPr>
        <p:spPr>
          <a:xfrm flipV="1">
            <a:off x="3544847" y="4361856"/>
            <a:ext cx="1692000" cy="50617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FB576AE5-8128-F291-51C8-921E5C17C2AE}"/>
              </a:ext>
            </a:extLst>
          </p:cNvPr>
          <p:cNvSpPr txBox="1"/>
          <p:nvPr/>
        </p:nvSpPr>
        <p:spPr>
          <a:xfrm>
            <a:off x="7963236" y="3496898"/>
            <a:ext cx="3858179" cy="2800767"/>
          </a:xfrm>
          <a:prstGeom prst="rect">
            <a:avLst/>
          </a:prstGeom>
          <a:noFill/>
        </p:spPr>
        <p:txBody>
          <a:bodyPr wrap="square">
            <a:spAutoFit/>
          </a:bodyPr>
          <a:lstStyle/>
          <a:p>
            <a:pPr marL="285750" indent="-285750" algn="just">
              <a:buClr>
                <a:srgbClr val="6C2F6D"/>
              </a:buClr>
              <a:buFont typeface="Wingdings" panose="05000000000000000000" pitchFamily="2" charset="2"/>
              <a:buChar char="Ø"/>
            </a:pPr>
            <a:r>
              <a:rPr lang="en-US" sz="1600" dirty="0">
                <a:solidFill>
                  <a:prstClr val="black"/>
                </a:solidFill>
                <a:ea typeface="Calibri" panose="020F0502020204030204" pitchFamily="34" charset="0"/>
                <a:cs typeface="Calibri" panose="020F0502020204030204" pitchFamily="34" charset="0"/>
              </a:rPr>
              <a:t>For example:</a:t>
            </a:r>
          </a:p>
          <a:p>
            <a:pPr marL="285750" indent="-285750" algn="just">
              <a:buClr>
                <a:srgbClr val="6C2F6D"/>
              </a:buClr>
              <a:buFont typeface="Wingdings" panose="05000000000000000000" pitchFamily="2" charset="2"/>
              <a:buChar char="Ø"/>
            </a:pPr>
            <a:endParaRPr lang="en-US" sz="1600" dirty="0">
              <a:solidFill>
                <a:prstClr val="black"/>
              </a:solidFill>
              <a:ea typeface="Calibri" panose="020F0502020204030204" pitchFamily="34" charset="0"/>
              <a:cs typeface="Calibri" panose="020F0502020204030204" pitchFamily="34" charset="0"/>
            </a:endParaRPr>
          </a:p>
          <a:p>
            <a:pPr marL="285750" indent="-285750" algn="just">
              <a:buClr>
                <a:srgbClr val="6C2F6D"/>
              </a:buClr>
              <a:buFont typeface="Wingdings" panose="05000000000000000000" pitchFamily="2" charset="2"/>
              <a:buChar char="Ø"/>
            </a:pPr>
            <a:endParaRPr lang="en-US" sz="1600" dirty="0">
              <a:solidFill>
                <a:prstClr val="black"/>
              </a:solidFill>
              <a:ea typeface="Calibri" panose="020F0502020204030204" pitchFamily="34" charset="0"/>
              <a:cs typeface="Calibri" panose="020F0502020204030204" pitchFamily="34" charset="0"/>
            </a:endParaRPr>
          </a:p>
          <a:p>
            <a:pPr algn="just">
              <a:buClr>
                <a:srgbClr val="6C2F6D"/>
              </a:buClr>
            </a:pPr>
            <a:r>
              <a:rPr lang="en-US" sz="1600" dirty="0">
                <a:solidFill>
                  <a:prstClr val="black"/>
                </a:solidFill>
                <a:ea typeface="Calibri" panose="020F0502020204030204" pitchFamily="34" charset="0"/>
                <a:cs typeface="Calibri" panose="020F0502020204030204" pitchFamily="34" charset="0"/>
              </a:rPr>
              <a:t>       </a:t>
            </a:r>
            <a:r>
              <a:rPr lang="en-US" sz="1600" dirty="0">
                <a:solidFill>
                  <a:srgbClr val="00B050"/>
                </a:solidFill>
                <a:ea typeface="Calibri" panose="020F0502020204030204" pitchFamily="34" charset="0"/>
                <a:cs typeface="Calibri" panose="020F0502020204030204" pitchFamily="34" charset="0"/>
              </a:rPr>
              <a:t>Green area </a:t>
            </a:r>
            <a:r>
              <a:rPr lang="en-US" sz="1600" dirty="0">
                <a:solidFill>
                  <a:prstClr val="black"/>
                </a:solidFill>
                <a:ea typeface="Calibri" panose="020F0502020204030204" pitchFamily="34" charset="0"/>
                <a:cs typeface="Calibri" panose="020F0502020204030204" pitchFamily="34" charset="0"/>
              </a:rPr>
              <a:t>= allowed area</a:t>
            </a:r>
          </a:p>
          <a:p>
            <a:pPr algn="just">
              <a:buClr>
                <a:srgbClr val="6C2F6D"/>
              </a:buClr>
            </a:pPr>
            <a:r>
              <a:rPr lang="en-US" sz="1600" dirty="0">
                <a:solidFill>
                  <a:prstClr val="black"/>
                </a:solidFill>
                <a:ea typeface="Calibri" panose="020F0502020204030204" pitchFamily="34" charset="0"/>
                <a:cs typeface="Calibri" panose="020F0502020204030204" pitchFamily="34" charset="0"/>
              </a:rPr>
              <a:t>       </a:t>
            </a:r>
            <a:r>
              <a:rPr lang="en-US" sz="1600" dirty="0">
                <a:solidFill>
                  <a:srgbClr val="FF4747"/>
                </a:solidFill>
                <a:ea typeface="Calibri" panose="020F0502020204030204" pitchFamily="34" charset="0"/>
                <a:cs typeface="Calibri" panose="020F0502020204030204" pitchFamily="34" charset="0"/>
              </a:rPr>
              <a:t>Red area </a:t>
            </a:r>
            <a:r>
              <a:rPr lang="en-US" sz="1600" dirty="0">
                <a:solidFill>
                  <a:prstClr val="black"/>
                </a:solidFill>
                <a:ea typeface="Calibri" panose="020F0502020204030204" pitchFamily="34" charset="0"/>
                <a:cs typeface="Calibri" panose="020F0502020204030204" pitchFamily="34" charset="0"/>
              </a:rPr>
              <a:t>= forbidden area</a:t>
            </a:r>
          </a:p>
          <a:p>
            <a:pPr algn="just">
              <a:buClr>
                <a:srgbClr val="6C2F6D"/>
              </a:buClr>
            </a:pPr>
            <a:endParaRPr lang="en-US" sz="1600" dirty="0"/>
          </a:p>
          <a:p>
            <a:pPr marL="285750" indent="-285750" algn="just">
              <a:buClr>
                <a:srgbClr val="6C2F6D"/>
              </a:buClr>
              <a:buFont typeface="Wingdings" panose="05000000000000000000" pitchFamily="2" charset="2"/>
              <a:buChar char="Ø"/>
            </a:pPr>
            <a:r>
              <a:rPr lang="en-US" sz="1600" dirty="0">
                <a:solidFill>
                  <a:prstClr val="black"/>
                </a:solidFill>
                <a:ea typeface="Calibri" panose="020F0502020204030204" pitchFamily="34" charset="0"/>
                <a:cs typeface="Calibri" panose="020F0502020204030204" pitchFamily="34" charset="0"/>
              </a:rPr>
              <a:t>The same method can be applied for sextupole – dipole combined function magnets, which are essential in the arc and in the chromaticity correction and matching sections</a:t>
            </a:r>
          </a:p>
        </p:txBody>
      </p:sp>
    </p:spTree>
    <p:extLst>
      <p:ext uri="{BB962C8B-B14F-4D97-AF65-F5344CB8AC3E}">
        <p14:creationId xmlns:p14="http://schemas.microsoft.com/office/powerpoint/2010/main" val="4059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6"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B0654FF-DC15-5BAE-8B63-DAFF1F948543}"/>
              </a:ext>
            </a:extLst>
          </p:cNvPr>
          <p:cNvGrpSpPr>
            <a:grpSpLocks noChangeAspect="1"/>
          </p:cNvGrpSpPr>
          <p:nvPr/>
        </p:nvGrpSpPr>
        <p:grpSpPr>
          <a:xfrm>
            <a:off x="63236" y="1128459"/>
            <a:ext cx="12006808" cy="2519040"/>
            <a:chOff x="112805" y="1180844"/>
            <a:chExt cx="11927580" cy="2502418"/>
          </a:xfrm>
        </p:grpSpPr>
        <p:pic>
          <p:nvPicPr>
            <p:cNvPr id="21" name="Picture 20">
              <a:extLst>
                <a:ext uri="{FF2B5EF4-FFF2-40B4-BE49-F238E27FC236}">
                  <a16:creationId xmlns:a16="http://schemas.microsoft.com/office/drawing/2014/main" id="{B7767060-56AB-DF95-4C28-56700CA7099E}"/>
                </a:ext>
              </a:extLst>
            </p:cNvPr>
            <p:cNvPicPr>
              <a:picLocks noChangeAspect="1"/>
            </p:cNvPicPr>
            <p:nvPr/>
          </p:nvPicPr>
          <p:blipFill>
            <a:blip r:embed="rId2"/>
            <a:srcRect/>
            <a:stretch/>
          </p:blipFill>
          <p:spPr>
            <a:xfrm>
              <a:off x="112805" y="1214179"/>
              <a:ext cx="4015227" cy="2469083"/>
            </a:xfrm>
            <a:prstGeom prst="rect">
              <a:avLst/>
            </a:prstGeom>
          </p:spPr>
        </p:pic>
        <p:pic>
          <p:nvPicPr>
            <p:cNvPr id="19" name="Picture 18">
              <a:extLst>
                <a:ext uri="{FF2B5EF4-FFF2-40B4-BE49-F238E27FC236}">
                  <a16:creationId xmlns:a16="http://schemas.microsoft.com/office/drawing/2014/main" id="{1113CC20-B286-1D89-1B70-905B1B29BFCE}"/>
                </a:ext>
              </a:extLst>
            </p:cNvPr>
            <p:cNvPicPr>
              <a:picLocks noChangeAspect="1"/>
            </p:cNvPicPr>
            <p:nvPr/>
          </p:nvPicPr>
          <p:blipFill>
            <a:blip r:embed="rId3"/>
            <a:srcRect/>
            <a:stretch/>
          </p:blipFill>
          <p:spPr>
            <a:xfrm>
              <a:off x="4128032" y="1180844"/>
              <a:ext cx="3947596" cy="2502417"/>
            </a:xfrm>
            <a:prstGeom prst="rect">
              <a:avLst/>
            </a:prstGeom>
          </p:spPr>
        </p:pic>
        <p:pic>
          <p:nvPicPr>
            <p:cNvPr id="17" name="Picture 16">
              <a:extLst>
                <a:ext uri="{FF2B5EF4-FFF2-40B4-BE49-F238E27FC236}">
                  <a16:creationId xmlns:a16="http://schemas.microsoft.com/office/drawing/2014/main" id="{1CBB737E-EE40-9A5C-9744-A7AE3954E7C3}"/>
                </a:ext>
              </a:extLst>
            </p:cNvPr>
            <p:cNvPicPr>
              <a:picLocks noChangeAspect="1"/>
            </p:cNvPicPr>
            <p:nvPr/>
          </p:nvPicPr>
          <p:blipFill>
            <a:blip r:embed="rId4"/>
            <a:srcRect/>
            <a:stretch/>
          </p:blipFill>
          <p:spPr>
            <a:xfrm>
              <a:off x="8092790" y="1180845"/>
              <a:ext cx="3947595" cy="2502416"/>
            </a:xfrm>
            <a:prstGeom prst="rect">
              <a:avLst/>
            </a:prstGeom>
          </p:spPr>
        </p:pic>
      </p:grpSp>
      <p:sp>
        <p:nvSpPr>
          <p:cNvPr id="2" name="Slide Number Placeholder 1">
            <a:extLst>
              <a:ext uri="{FF2B5EF4-FFF2-40B4-BE49-F238E27FC236}">
                <a16:creationId xmlns:a16="http://schemas.microsoft.com/office/drawing/2014/main" id="{26712ED8-866D-0733-1C41-65BF9F855F6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AC6343F-44D1-1126-127E-D1DCF4696A56}"/>
              </a:ext>
            </a:extLst>
          </p:cNvPr>
          <p:cNvGrpSpPr>
            <a:grpSpLocks noChangeAspect="1"/>
          </p:cNvGrpSpPr>
          <p:nvPr/>
        </p:nvGrpSpPr>
        <p:grpSpPr>
          <a:xfrm>
            <a:off x="79395" y="3917987"/>
            <a:ext cx="12021424" cy="2518449"/>
            <a:chOff x="1483" y="1389513"/>
            <a:chExt cx="10146068" cy="2101097"/>
          </a:xfrm>
        </p:grpSpPr>
        <p:pic>
          <p:nvPicPr>
            <p:cNvPr id="25" name="Picture 24">
              <a:extLst>
                <a:ext uri="{FF2B5EF4-FFF2-40B4-BE49-F238E27FC236}">
                  <a16:creationId xmlns:a16="http://schemas.microsoft.com/office/drawing/2014/main" id="{B963374A-1A7E-5D38-69D1-160990336BA2}"/>
                </a:ext>
              </a:extLst>
            </p:cNvPr>
            <p:cNvPicPr>
              <a:picLocks noChangeAspect="1"/>
            </p:cNvPicPr>
            <p:nvPr/>
          </p:nvPicPr>
          <p:blipFill>
            <a:blip r:embed="rId5"/>
            <a:srcRect/>
            <a:stretch/>
          </p:blipFill>
          <p:spPr>
            <a:xfrm>
              <a:off x="1483" y="1389968"/>
              <a:ext cx="3355789" cy="2079603"/>
            </a:xfrm>
            <a:prstGeom prst="rect">
              <a:avLst/>
            </a:prstGeom>
          </p:spPr>
        </p:pic>
        <p:pic>
          <p:nvPicPr>
            <p:cNvPr id="26" name="Picture 25">
              <a:extLst>
                <a:ext uri="{FF2B5EF4-FFF2-40B4-BE49-F238E27FC236}">
                  <a16:creationId xmlns:a16="http://schemas.microsoft.com/office/drawing/2014/main" id="{89195605-A262-D800-B155-E98139B80492}"/>
                </a:ext>
              </a:extLst>
            </p:cNvPr>
            <p:cNvPicPr>
              <a:picLocks noChangeAspect="1"/>
            </p:cNvPicPr>
            <p:nvPr/>
          </p:nvPicPr>
          <p:blipFill>
            <a:blip r:embed="rId6"/>
            <a:srcRect/>
            <a:stretch/>
          </p:blipFill>
          <p:spPr>
            <a:xfrm>
              <a:off x="3399435" y="1389513"/>
              <a:ext cx="3350859" cy="2080513"/>
            </a:xfrm>
            <a:prstGeom prst="rect">
              <a:avLst/>
            </a:prstGeom>
          </p:spPr>
        </p:pic>
        <p:pic>
          <p:nvPicPr>
            <p:cNvPr id="27" name="Picture 26">
              <a:extLst>
                <a:ext uri="{FF2B5EF4-FFF2-40B4-BE49-F238E27FC236}">
                  <a16:creationId xmlns:a16="http://schemas.microsoft.com/office/drawing/2014/main" id="{54B00910-6C93-54D7-FE0F-E47DBA8C53B8}"/>
                </a:ext>
              </a:extLst>
            </p:cNvPr>
            <p:cNvPicPr>
              <a:picLocks noChangeAspect="1"/>
            </p:cNvPicPr>
            <p:nvPr/>
          </p:nvPicPr>
          <p:blipFill>
            <a:blip r:embed="rId7"/>
            <a:srcRect/>
            <a:stretch/>
          </p:blipFill>
          <p:spPr>
            <a:xfrm>
              <a:off x="6793152" y="1396925"/>
              <a:ext cx="3354399" cy="2093685"/>
            </a:xfrm>
            <a:prstGeom prst="rect">
              <a:avLst/>
            </a:prstGeom>
          </p:spPr>
        </p:pic>
      </p:grpSp>
      <p:cxnSp>
        <p:nvCxnSpPr>
          <p:cNvPr id="29" name="Straight Connector 28">
            <a:extLst>
              <a:ext uri="{FF2B5EF4-FFF2-40B4-BE49-F238E27FC236}">
                <a16:creationId xmlns:a16="http://schemas.microsoft.com/office/drawing/2014/main" id="{7AA37DB5-B3F0-1F9C-02EF-DB1D2B9C8FFB}"/>
              </a:ext>
            </a:extLst>
          </p:cNvPr>
          <p:cNvCxnSpPr>
            <a:cxnSpLocks/>
          </p:cNvCxnSpPr>
          <p:nvPr/>
        </p:nvCxnSpPr>
        <p:spPr>
          <a:xfrm>
            <a:off x="141221" y="3689250"/>
            <a:ext cx="11882827" cy="0"/>
          </a:xfrm>
          <a:prstGeom prst="line">
            <a:avLst/>
          </a:prstGeom>
          <a:ln w="25400" cap="rnd">
            <a:gradFill flip="none" rotWithShape="1">
              <a:gsLst>
                <a:gs pos="0">
                  <a:srgbClr val="FE383F">
                    <a:alpha val="40000"/>
                  </a:srgbClr>
                </a:gs>
                <a:gs pos="100000">
                  <a:srgbClr val="0F41CB">
                    <a:alpha val="40000"/>
                  </a:srgbClr>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607703C5-4577-D594-90FA-C36F9E77E9DE}"/>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it-IT"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Limits of Combined–Function Magnets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4" name="TextBox 3">
            <a:extLst>
              <a:ext uri="{FF2B5EF4-FFF2-40B4-BE49-F238E27FC236}">
                <a16:creationId xmlns:a16="http://schemas.microsoft.com/office/drawing/2014/main" id="{D03C50FA-55FA-E54B-98CB-C92A57B375E0}"/>
              </a:ext>
            </a:extLst>
          </p:cNvPr>
          <p:cNvSpPr txBox="1"/>
          <p:nvPr/>
        </p:nvSpPr>
        <p:spPr>
          <a:xfrm>
            <a:off x="99129" y="890047"/>
            <a:ext cx="1428596" cy="261610"/>
          </a:xfrm>
          <a:prstGeom prst="rect">
            <a:avLst/>
          </a:prstGeom>
          <a:noFill/>
        </p:spPr>
        <p:txBody>
          <a:bodyPr wrap="none" rtlCol="0">
            <a:spAutoFit/>
          </a:bodyPr>
          <a:lstStyle/>
          <a:p>
            <a:r>
              <a:rPr lang="en-US" sz="1100" b="1" dirty="0"/>
              <a:t>Dip + Quad B–G plots</a:t>
            </a:r>
            <a:endParaRPr lang="en-GB" sz="1100" b="1" dirty="0"/>
          </a:p>
        </p:txBody>
      </p:sp>
      <p:sp>
        <p:nvSpPr>
          <p:cNvPr id="5" name="TextBox 4">
            <a:extLst>
              <a:ext uri="{FF2B5EF4-FFF2-40B4-BE49-F238E27FC236}">
                <a16:creationId xmlns:a16="http://schemas.microsoft.com/office/drawing/2014/main" id="{149F9D8C-5219-85BB-A058-B14299B1CBB2}"/>
              </a:ext>
            </a:extLst>
          </p:cNvPr>
          <p:cNvSpPr txBox="1"/>
          <p:nvPr/>
        </p:nvSpPr>
        <p:spPr>
          <a:xfrm>
            <a:off x="99129" y="3658644"/>
            <a:ext cx="1436612" cy="261610"/>
          </a:xfrm>
          <a:prstGeom prst="rect">
            <a:avLst/>
          </a:prstGeom>
          <a:noFill/>
        </p:spPr>
        <p:txBody>
          <a:bodyPr wrap="none" rtlCol="0">
            <a:spAutoFit/>
          </a:bodyPr>
          <a:lstStyle/>
          <a:p>
            <a:r>
              <a:rPr lang="en-US" sz="1100" b="1" dirty="0"/>
              <a:t>Dip + Sext B–G</a:t>
            </a:r>
            <a:r>
              <a:rPr lang="en-US" sz="1100" b="1" baseline="-25000" dirty="0"/>
              <a:t>2</a:t>
            </a:r>
            <a:r>
              <a:rPr lang="en-US" sz="1100" b="1" dirty="0"/>
              <a:t> plots</a:t>
            </a:r>
            <a:endParaRPr lang="en-GB" sz="1100" b="1" dirty="0"/>
          </a:p>
        </p:txBody>
      </p:sp>
    </p:spTree>
    <p:extLst>
      <p:ext uri="{BB962C8B-B14F-4D97-AF65-F5344CB8AC3E}">
        <p14:creationId xmlns:p14="http://schemas.microsoft.com/office/powerpoint/2010/main" val="164706323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09972-F6AF-32E1-2F88-2F66718D8BB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5452C93-BB71-2069-08FB-EFC60C03D383}"/>
              </a:ext>
            </a:extLst>
          </p:cNvPr>
          <p:cNvSpPr txBox="1"/>
          <p:nvPr/>
        </p:nvSpPr>
        <p:spPr>
          <a:xfrm>
            <a:off x="106019" y="3655547"/>
            <a:ext cx="4970504" cy="2554545"/>
          </a:xfrm>
          <a:prstGeom prst="rect">
            <a:avLst/>
          </a:prstGeom>
          <a:noFill/>
        </p:spPr>
        <p:txBody>
          <a:bodyPr wrap="square">
            <a:spAutoFit/>
          </a:bodyPr>
          <a:lstStyle/>
          <a:p>
            <a:pPr algn="just"/>
            <a:r>
              <a:rPr lang="en-US" sz="1600" dirty="0">
                <a:latin typeface="Titillium Lt"/>
              </a:rPr>
              <a:t> Specific design for this configuration:</a:t>
            </a:r>
          </a:p>
          <a:p>
            <a:pPr algn="just"/>
            <a:endParaRPr lang="en-US" sz="500" dirty="0">
              <a:latin typeface="Titillium Lt"/>
            </a:endParaRPr>
          </a:p>
          <a:p>
            <a:pPr marL="457223" indent="-457223" algn="just">
              <a:buClr>
                <a:srgbClr val="0100FA"/>
              </a:buClr>
              <a:buFont typeface="Wingdings" panose="05000000000000000000" pitchFamily="2" charset="2"/>
              <a:buChar char="Ø"/>
            </a:pPr>
            <a:r>
              <a:rPr lang="en-US" sz="1600" dirty="0">
                <a:latin typeface="Titillium Lt"/>
              </a:rPr>
              <a:t>4 layers, canted cos-theta (two double-pancakes):</a:t>
            </a:r>
          </a:p>
          <a:p>
            <a:pPr lvl="1" algn="just"/>
            <a:r>
              <a:rPr lang="en-US" sz="1600" dirty="0">
                <a:latin typeface="Titillium Lt"/>
              </a:rPr>
              <a:t>- first two layers = B2</a:t>
            </a:r>
          </a:p>
          <a:p>
            <a:pPr marL="742950" lvl="1" indent="-285750" algn="just">
              <a:buFontTx/>
              <a:buChar char="-"/>
            </a:pPr>
            <a:r>
              <a:rPr lang="en-US" sz="1600" dirty="0">
                <a:latin typeface="Titillium Lt"/>
              </a:rPr>
              <a:t>last two layers = B1+B2</a:t>
            </a:r>
          </a:p>
          <a:p>
            <a:pPr marL="742950" lvl="1" indent="-285750" algn="just">
              <a:buFontTx/>
              <a:buChar char="-"/>
            </a:pPr>
            <a:endParaRPr lang="en-US" sz="500" dirty="0">
              <a:latin typeface="Titillium Lt"/>
            </a:endParaRPr>
          </a:p>
          <a:p>
            <a:pPr algn="just"/>
            <a:endParaRPr lang="en-US" sz="100" dirty="0">
              <a:latin typeface="Titillium Lt"/>
            </a:endParaRPr>
          </a:p>
          <a:p>
            <a:pPr marL="457223" indent="-457223" algn="just">
              <a:buClr>
                <a:srgbClr val="0100FA"/>
              </a:buClr>
              <a:buFont typeface="Wingdings" panose="05000000000000000000" pitchFamily="2" charset="2"/>
              <a:buChar char="Ø"/>
            </a:pPr>
            <a:r>
              <a:rPr lang="en-US" sz="1600" dirty="0">
                <a:latin typeface="Titillium Lt"/>
              </a:rPr>
              <a:t>Nb</a:t>
            </a:r>
            <a:r>
              <a:rPr lang="en-US" sz="1600" baseline="-25000" dirty="0">
                <a:latin typeface="Titillium Lt"/>
              </a:rPr>
              <a:t>3</a:t>
            </a:r>
            <a:r>
              <a:rPr lang="en-US" sz="1600" dirty="0">
                <a:latin typeface="Titillium Lt"/>
              </a:rPr>
              <a:t>Sn cable used for the MQXF magnets of HL-LHC.</a:t>
            </a:r>
          </a:p>
          <a:p>
            <a:pPr algn="just">
              <a:buClr>
                <a:srgbClr val="0100FA"/>
              </a:buClr>
            </a:pPr>
            <a:endParaRPr lang="en-US" sz="500" dirty="0">
              <a:latin typeface="Titillium Lt"/>
            </a:endParaRPr>
          </a:p>
          <a:p>
            <a:pPr algn="just">
              <a:buClr>
                <a:srgbClr val="0100FA"/>
              </a:buClr>
            </a:pPr>
            <a:endParaRPr lang="en-US" sz="100" dirty="0">
              <a:latin typeface="Titillium Lt"/>
            </a:endParaRPr>
          </a:p>
          <a:p>
            <a:pPr marL="457223" indent="-457223" algn="just">
              <a:buClr>
                <a:srgbClr val="0100FA"/>
              </a:buClr>
              <a:buFont typeface="Wingdings" panose="05000000000000000000" pitchFamily="2" charset="2"/>
              <a:buChar char="Ø"/>
            </a:pPr>
            <a:r>
              <a:rPr lang="en-US" sz="1600" dirty="0">
                <a:latin typeface="Titillium Lt"/>
              </a:rPr>
              <a:t>Aperture of 130 mm.</a:t>
            </a:r>
          </a:p>
          <a:p>
            <a:pPr algn="just"/>
            <a:endParaRPr lang="en-US" sz="1000" dirty="0">
              <a:latin typeface="Titillium Lt"/>
            </a:endParaRPr>
          </a:p>
          <a:p>
            <a:pPr marL="457223" indent="-457223" algn="just">
              <a:buClr>
                <a:srgbClr val="FF0000"/>
              </a:buClr>
              <a:buSzPct val="90000"/>
              <a:buFont typeface="Wingdings" panose="05000000000000000000" pitchFamily="2" charset="2"/>
              <a:buChar char="q"/>
            </a:pPr>
            <a:r>
              <a:rPr lang="en-US" sz="1600" dirty="0">
                <a:latin typeface="Titillium Lt"/>
              </a:rPr>
              <a:t>Ansys model to evaluate the performance @ 4.2 K.</a:t>
            </a:r>
          </a:p>
          <a:p>
            <a:pPr marL="171459" indent="-171459" algn="just">
              <a:buClr>
                <a:srgbClr val="FF0000"/>
              </a:buClr>
              <a:buSzPct val="90000"/>
              <a:buFont typeface="Wingdings" panose="05000000000000000000" pitchFamily="2" charset="2"/>
              <a:buChar char="q"/>
            </a:pPr>
            <a:endParaRPr lang="en-US" sz="500" dirty="0">
              <a:latin typeface="Titillium Lt"/>
            </a:endParaRPr>
          </a:p>
          <a:p>
            <a:pPr marL="457223" indent="-457223" algn="just">
              <a:buClr>
                <a:srgbClr val="FF0000"/>
              </a:buClr>
              <a:buSzPct val="90000"/>
              <a:buFont typeface="Wingdings" panose="05000000000000000000" pitchFamily="2" charset="2"/>
              <a:buChar char="q"/>
            </a:pPr>
            <a:r>
              <a:rPr lang="en-US" sz="1600" dirty="0">
                <a:latin typeface="Titillium Lt"/>
              </a:rPr>
              <a:t>Winding test to prove the configuration feasibility</a:t>
            </a:r>
          </a:p>
        </p:txBody>
      </p:sp>
      <p:sp>
        <p:nvSpPr>
          <p:cNvPr id="2" name="Slide Number Placeholder 1">
            <a:extLst>
              <a:ext uri="{FF2B5EF4-FFF2-40B4-BE49-F238E27FC236}">
                <a16:creationId xmlns:a16="http://schemas.microsoft.com/office/drawing/2014/main" id="{C6EFFF9A-819C-63F7-AC74-99F04FAA6F3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9" name="TextBox 3">
            <a:extLst>
              <a:ext uri="{FF2B5EF4-FFF2-40B4-BE49-F238E27FC236}">
                <a16:creationId xmlns:a16="http://schemas.microsoft.com/office/drawing/2014/main" id="{CE09699A-25C1-9AAC-1744-1D9FDF929D76}"/>
              </a:ext>
            </a:extLst>
          </p:cNvPr>
          <p:cNvSpPr txBox="1"/>
          <p:nvPr/>
        </p:nvSpPr>
        <p:spPr>
          <a:xfrm>
            <a:off x="106018" y="986257"/>
            <a:ext cx="6950766" cy="2339102"/>
          </a:xfrm>
          <a:prstGeom prst="rect">
            <a:avLst/>
          </a:prstGeom>
          <a:noFill/>
        </p:spPr>
        <p:txBody>
          <a:bodyPr wrap="square">
            <a:spAutoFit/>
          </a:bodyPr>
          <a:lstStyle/>
          <a:p>
            <a:pPr algn="just"/>
            <a:r>
              <a:rPr lang="en-US" sz="1600" dirty="0">
                <a:latin typeface="Titillium Lt"/>
              </a:rPr>
              <a:t>One of the </a:t>
            </a:r>
            <a:r>
              <a:rPr lang="en-US" sz="1600" b="1" dirty="0">
                <a:latin typeface="Titillium Lt"/>
              </a:rPr>
              <a:t>most effective technologies </a:t>
            </a:r>
            <a:r>
              <a:rPr lang="en-US" sz="1600" b="1" u="sng" dirty="0">
                <a:latin typeface="Titillium Lt"/>
              </a:rPr>
              <a:t>available</a:t>
            </a:r>
            <a:r>
              <a:rPr lang="en-US" sz="1600" b="1" dirty="0">
                <a:latin typeface="Titillium Lt"/>
              </a:rPr>
              <a:t> today is Nb</a:t>
            </a:r>
            <a:r>
              <a:rPr lang="en-US" sz="1600" b="1" baseline="-25000" dirty="0">
                <a:latin typeface="Titillium Lt"/>
              </a:rPr>
              <a:t>3</a:t>
            </a:r>
            <a:r>
              <a:rPr lang="en-US" sz="1600" b="1" dirty="0">
                <a:latin typeface="Titillium Lt"/>
              </a:rPr>
              <a:t>Sn cables</a:t>
            </a:r>
            <a:r>
              <a:rPr lang="en-US" sz="1600" dirty="0">
                <a:latin typeface="Titillium Lt"/>
              </a:rPr>
              <a:t>, while R&amp;D is still required for HTS. </a:t>
            </a:r>
          </a:p>
          <a:p>
            <a:pPr algn="just"/>
            <a:endParaRPr lang="en-US" sz="800" dirty="0">
              <a:latin typeface="Titillium Lt"/>
            </a:endParaRPr>
          </a:p>
          <a:p>
            <a:pPr algn="just"/>
            <a:r>
              <a:rPr lang="en-US" sz="1600" dirty="0">
                <a:latin typeface="Titillium Lt"/>
              </a:rPr>
              <a:t>What performance can be achieved with a </a:t>
            </a:r>
            <a:r>
              <a:rPr lang="en-US" sz="1600" b="1" dirty="0">
                <a:latin typeface="Titillium Lt"/>
              </a:rPr>
              <a:t>quad + dip magnet </a:t>
            </a:r>
            <a:r>
              <a:rPr lang="en-US" sz="1600" dirty="0">
                <a:latin typeface="Titillium Lt"/>
              </a:rPr>
              <a:t>using this cable? </a:t>
            </a:r>
          </a:p>
          <a:p>
            <a:pPr algn="just"/>
            <a:r>
              <a:rPr lang="en-US" sz="1600" dirty="0">
                <a:latin typeface="Titillium Lt"/>
              </a:rPr>
              <a:t>How far are we from meeting the beam optics requirements? </a:t>
            </a:r>
          </a:p>
          <a:p>
            <a:pPr algn="just"/>
            <a:endParaRPr lang="en-US" sz="1000" dirty="0">
              <a:latin typeface="Titillium Lt"/>
            </a:endParaRPr>
          </a:p>
          <a:p>
            <a:pPr algn="just"/>
            <a:r>
              <a:rPr lang="en-US" sz="1600" dirty="0">
                <a:latin typeface="Titillium Lt"/>
              </a:rPr>
              <a:t>Removing the constraint of having the quadrupole inside and the dipole outside, the study revealed that </a:t>
            </a:r>
            <a:r>
              <a:rPr lang="en-US" sz="1600" b="1" dirty="0">
                <a:latin typeface="Titillium Lt"/>
              </a:rPr>
              <a:t>the best configuration is </a:t>
            </a:r>
            <a:r>
              <a:rPr lang="en-US" sz="1600" dirty="0">
                <a:latin typeface="Titillium Lt"/>
              </a:rPr>
              <a:t>having </a:t>
            </a:r>
            <a:r>
              <a:rPr lang="en-US" sz="1600" b="1" dirty="0">
                <a:latin typeface="Titillium Lt"/>
              </a:rPr>
              <a:t>a</a:t>
            </a:r>
            <a:r>
              <a:rPr lang="en-US" sz="1600" dirty="0">
                <a:latin typeface="Titillium Lt"/>
              </a:rPr>
              <a:t> </a:t>
            </a:r>
            <a:r>
              <a:rPr lang="en-US" sz="1600" b="1" dirty="0">
                <a:latin typeface="Titillium Lt"/>
              </a:rPr>
              <a:t>quadrupole inside and a combined function outside</a:t>
            </a:r>
            <a:r>
              <a:rPr lang="en-US" sz="1600" dirty="0">
                <a:latin typeface="Titillium Lt"/>
              </a:rPr>
              <a:t> with </a:t>
            </a:r>
            <a:r>
              <a:rPr lang="en-US" sz="1400" i="1" dirty="0">
                <a:latin typeface="Titillium Lt"/>
              </a:rPr>
              <a:t>B1[T] / (B2[T/m]*R</a:t>
            </a:r>
            <a:r>
              <a:rPr lang="en-US" sz="1400" i="1" baseline="-25000" dirty="0">
                <a:latin typeface="Titillium Lt"/>
              </a:rPr>
              <a:t>aperture </a:t>
            </a:r>
            <a:r>
              <a:rPr lang="en-US" sz="1400" i="1" dirty="0">
                <a:latin typeface="Titillium Lt"/>
              </a:rPr>
              <a:t>) </a:t>
            </a:r>
            <a:r>
              <a:rPr lang="en-US" sz="1400" dirty="0">
                <a:latin typeface="Titillium Lt"/>
              </a:rPr>
              <a:t>=</a:t>
            </a:r>
            <a:r>
              <a:rPr lang="en-US" sz="1600" dirty="0">
                <a:latin typeface="Titillium Lt"/>
              </a:rPr>
              <a:t> 1.4, that means with a stronger dipolar component.</a:t>
            </a:r>
          </a:p>
        </p:txBody>
      </p:sp>
      <p:grpSp>
        <p:nvGrpSpPr>
          <p:cNvPr id="104" name="Group 103">
            <a:extLst>
              <a:ext uri="{FF2B5EF4-FFF2-40B4-BE49-F238E27FC236}">
                <a16:creationId xmlns:a16="http://schemas.microsoft.com/office/drawing/2014/main" id="{E33B0ED4-5D3A-099C-C49F-E06F1F41F4F0}"/>
              </a:ext>
            </a:extLst>
          </p:cNvPr>
          <p:cNvGrpSpPr>
            <a:grpSpLocks noChangeAspect="1"/>
          </p:cNvGrpSpPr>
          <p:nvPr/>
        </p:nvGrpSpPr>
        <p:grpSpPr>
          <a:xfrm>
            <a:off x="5013572" y="3202453"/>
            <a:ext cx="4090672" cy="3073091"/>
            <a:chOff x="2978315" y="644671"/>
            <a:chExt cx="8270723" cy="6213329"/>
          </a:xfrm>
          <a:effectLst>
            <a:outerShdw blurRad="50800" dist="38100" algn="l" rotWithShape="0">
              <a:prstClr val="black">
                <a:alpha val="40000"/>
              </a:prstClr>
            </a:outerShdw>
          </a:effectLst>
        </p:grpSpPr>
        <p:grpSp>
          <p:nvGrpSpPr>
            <p:cNvPr id="92" name="Group 91">
              <a:extLst>
                <a:ext uri="{FF2B5EF4-FFF2-40B4-BE49-F238E27FC236}">
                  <a16:creationId xmlns:a16="http://schemas.microsoft.com/office/drawing/2014/main" id="{40D8D097-A0F1-98C7-B70C-058D1290A0DA}"/>
                </a:ext>
              </a:extLst>
            </p:cNvPr>
            <p:cNvGrpSpPr>
              <a:grpSpLocks noChangeAspect="1"/>
            </p:cNvGrpSpPr>
            <p:nvPr/>
          </p:nvGrpSpPr>
          <p:grpSpPr>
            <a:xfrm>
              <a:off x="2978315" y="644671"/>
              <a:ext cx="8270723" cy="6213329"/>
              <a:chOff x="17412684" y="26065340"/>
              <a:chExt cx="7678168" cy="5768176"/>
            </a:xfrm>
          </p:grpSpPr>
          <p:grpSp>
            <p:nvGrpSpPr>
              <p:cNvPr id="93" name="Group 92">
                <a:extLst>
                  <a:ext uri="{FF2B5EF4-FFF2-40B4-BE49-F238E27FC236}">
                    <a16:creationId xmlns:a16="http://schemas.microsoft.com/office/drawing/2014/main" id="{224F09EF-73C7-62E1-2CB2-8559312E48B7}"/>
                  </a:ext>
                </a:extLst>
              </p:cNvPr>
              <p:cNvGrpSpPr>
                <a:grpSpLocks noChangeAspect="1"/>
              </p:cNvGrpSpPr>
              <p:nvPr/>
            </p:nvGrpSpPr>
            <p:grpSpPr>
              <a:xfrm>
                <a:off x="17412684" y="26065340"/>
                <a:ext cx="7678168" cy="5768176"/>
                <a:chOff x="-16166" y="-1"/>
                <a:chExt cx="7911682" cy="5943600"/>
              </a:xfrm>
            </p:grpSpPr>
            <p:pic>
              <p:nvPicPr>
                <p:cNvPr id="98" name="Picture 97" descr="A colorful circle with black lines&#10;&#10;AI-generated content may be incorrect.">
                  <a:extLst>
                    <a:ext uri="{FF2B5EF4-FFF2-40B4-BE49-F238E27FC236}">
                      <a16:creationId xmlns:a16="http://schemas.microsoft.com/office/drawing/2014/main" id="{E2F1CF61-AD41-D3E9-5D1E-CCA9393E224C}"/>
                    </a:ext>
                  </a:extLst>
                </p:cNvPr>
                <p:cNvPicPr>
                  <a:picLocks noChangeAspect="1"/>
                </p:cNvPicPr>
                <p:nvPr/>
              </p:nvPicPr>
              <p:blipFill>
                <a:blip r:embed="rId2"/>
                <a:stretch>
                  <a:fillRect/>
                </a:stretch>
              </p:blipFill>
              <p:spPr>
                <a:xfrm>
                  <a:off x="-16165" y="-1"/>
                  <a:ext cx="7911681" cy="5943600"/>
                </a:xfrm>
                <a:prstGeom prst="rect">
                  <a:avLst/>
                </a:prstGeom>
              </p:spPr>
            </p:pic>
            <p:pic>
              <p:nvPicPr>
                <p:cNvPr id="99" name="Picture 98" descr="A colorful circle with a clock&#10;&#10;AI-generated content may be incorrect.">
                  <a:extLst>
                    <a:ext uri="{FF2B5EF4-FFF2-40B4-BE49-F238E27FC236}">
                      <a16:creationId xmlns:a16="http://schemas.microsoft.com/office/drawing/2014/main" id="{C11156F3-A9A7-9E44-FE60-89900A0366CC}"/>
                    </a:ext>
                  </a:extLst>
                </p:cNvPr>
                <p:cNvPicPr>
                  <a:picLocks noChangeAspect="1"/>
                </p:cNvPicPr>
                <p:nvPr/>
              </p:nvPicPr>
              <p:blipFill>
                <a:blip r:embed="rId3">
                  <a:alphaModFix amt="20000"/>
                </a:blip>
                <a:stretch>
                  <a:fillRect/>
                </a:stretch>
              </p:blipFill>
              <p:spPr>
                <a:xfrm>
                  <a:off x="-16166" y="-1"/>
                  <a:ext cx="7911681" cy="5943600"/>
                </a:xfrm>
                <a:prstGeom prst="rect">
                  <a:avLst/>
                </a:prstGeom>
              </p:spPr>
            </p:pic>
          </p:grpSp>
          <p:sp>
            <p:nvSpPr>
              <p:cNvPr id="94" name="TextBox 93">
                <a:extLst>
                  <a:ext uri="{FF2B5EF4-FFF2-40B4-BE49-F238E27FC236}">
                    <a16:creationId xmlns:a16="http://schemas.microsoft.com/office/drawing/2014/main" id="{5C65F602-0786-238D-4C96-5E26F5D2F6B5}"/>
                  </a:ext>
                </a:extLst>
              </p:cNvPr>
              <p:cNvSpPr txBox="1"/>
              <p:nvPr/>
            </p:nvSpPr>
            <p:spPr>
              <a:xfrm>
                <a:off x="21358702" y="27379484"/>
                <a:ext cx="1314550" cy="512075"/>
              </a:xfrm>
              <a:prstGeom prst="rect">
                <a:avLst/>
              </a:prstGeom>
              <a:noFill/>
              <a:ln>
                <a:noFill/>
              </a:ln>
            </p:spPr>
            <p:txBody>
              <a:bodyPr wrap="square" rtlCol="0">
                <a:spAutoFit/>
              </a:bodyPr>
              <a:lstStyle/>
              <a:p>
                <a:pPr algn="ctr">
                  <a:buClr>
                    <a:srgbClr val="0100FA"/>
                  </a:buClr>
                </a:pPr>
                <a:r>
                  <a:rPr lang="it-IT" sz="1100" b="1" dirty="0">
                    <a:latin typeface="Titillium Lt"/>
                  </a:rPr>
                  <a:t>Quad</a:t>
                </a:r>
                <a:endParaRPr lang="en-US" sz="1100" b="1" dirty="0">
                  <a:latin typeface="Titillium Lt"/>
                </a:endParaRPr>
              </a:p>
            </p:txBody>
          </p:sp>
          <p:sp>
            <p:nvSpPr>
              <p:cNvPr id="95" name="Right Brace 94">
                <a:extLst>
                  <a:ext uri="{FF2B5EF4-FFF2-40B4-BE49-F238E27FC236}">
                    <a16:creationId xmlns:a16="http://schemas.microsoft.com/office/drawing/2014/main" id="{8AA4E147-FF23-8D8A-29F9-005019108886}"/>
                  </a:ext>
                </a:extLst>
              </p:cNvPr>
              <p:cNvSpPr/>
              <p:nvPr/>
            </p:nvSpPr>
            <p:spPr>
              <a:xfrm>
                <a:off x="21323458" y="27307309"/>
                <a:ext cx="210609" cy="635329"/>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Right Brace 95">
                <a:extLst>
                  <a:ext uri="{FF2B5EF4-FFF2-40B4-BE49-F238E27FC236}">
                    <a16:creationId xmlns:a16="http://schemas.microsoft.com/office/drawing/2014/main" id="{EE431254-8564-6DB6-ACC8-FA7F76925DC1}"/>
                  </a:ext>
                </a:extLst>
              </p:cNvPr>
              <p:cNvSpPr/>
              <p:nvPr/>
            </p:nvSpPr>
            <p:spPr>
              <a:xfrm>
                <a:off x="21329583" y="26564633"/>
                <a:ext cx="210609" cy="635329"/>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B03878B7-6B14-3536-5E33-8BB88522D0DF}"/>
                  </a:ext>
                </a:extLst>
              </p:cNvPr>
              <p:cNvSpPr txBox="1"/>
              <p:nvPr/>
            </p:nvSpPr>
            <p:spPr>
              <a:xfrm>
                <a:off x="21462373" y="26640042"/>
                <a:ext cx="1618146" cy="512075"/>
              </a:xfrm>
              <a:prstGeom prst="rect">
                <a:avLst/>
              </a:prstGeom>
              <a:noFill/>
              <a:ln>
                <a:noFill/>
              </a:ln>
            </p:spPr>
            <p:txBody>
              <a:bodyPr wrap="square" rtlCol="0">
                <a:spAutoFit/>
              </a:bodyPr>
              <a:lstStyle/>
              <a:p>
                <a:pPr algn="ctr">
                  <a:buClr>
                    <a:srgbClr val="0100FA"/>
                  </a:buClr>
                </a:pPr>
                <a:r>
                  <a:rPr lang="it-IT" sz="1100" b="1" dirty="0" err="1">
                    <a:latin typeface="Titillium Lt"/>
                  </a:rPr>
                  <a:t>Dip+Quad</a:t>
                </a:r>
                <a:endParaRPr lang="en-US" sz="1100" b="1" dirty="0">
                  <a:latin typeface="Titillium Lt"/>
                </a:endParaRPr>
              </a:p>
            </p:txBody>
          </p:sp>
        </p:grpSp>
        <p:sp>
          <p:nvSpPr>
            <p:cNvPr id="100" name="TextBox 99">
              <a:extLst>
                <a:ext uri="{FF2B5EF4-FFF2-40B4-BE49-F238E27FC236}">
                  <a16:creationId xmlns:a16="http://schemas.microsoft.com/office/drawing/2014/main" id="{C53482CE-E8F4-C919-AB2A-4A230354708B}"/>
                </a:ext>
              </a:extLst>
            </p:cNvPr>
            <p:cNvSpPr txBox="1"/>
            <p:nvPr/>
          </p:nvSpPr>
          <p:spPr>
            <a:xfrm>
              <a:off x="6173751" y="2316922"/>
              <a:ext cx="1213088" cy="486699"/>
            </a:xfrm>
            <a:prstGeom prst="rect">
              <a:avLst/>
            </a:prstGeom>
            <a:noFill/>
            <a:ln>
              <a:noFill/>
            </a:ln>
          </p:spPr>
          <p:txBody>
            <a:bodyPr wrap="square" rtlCol="0">
              <a:spAutoFit/>
            </a:bodyPr>
            <a:lstStyle/>
            <a:p>
              <a:pPr algn="ctr">
                <a:buClr>
                  <a:srgbClr val="0100FA"/>
                </a:buClr>
              </a:pPr>
              <a:r>
                <a:rPr lang="it-IT" sz="900" b="1" dirty="0">
                  <a:latin typeface="Titillium Lt"/>
                </a:rPr>
                <a:t>Layer 1</a:t>
              </a:r>
              <a:endParaRPr lang="en-US" sz="900" b="1" dirty="0">
                <a:latin typeface="Titillium Lt"/>
              </a:endParaRPr>
            </a:p>
          </p:txBody>
        </p:sp>
        <p:sp>
          <p:nvSpPr>
            <p:cNvPr id="101" name="TextBox 100">
              <a:extLst>
                <a:ext uri="{FF2B5EF4-FFF2-40B4-BE49-F238E27FC236}">
                  <a16:creationId xmlns:a16="http://schemas.microsoft.com/office/drawing/2014/main" id="{F9B201A7-51AE-60D8-70D9-0E9D11A38C3A}"/>
                </a:ext>
              </a:extLst>
            </p:cNvPr>
            <p:cNvSpPr txBox="1"/>
            <p:nvPr/>
          </p:nvSpPr>
          <p:spPr>
            <a:xfrm>
              <a:off x="6173751" y="1938180"/>
              <a:ext cx="1213086" cy="486699"/>
            </a:xfrm>
            <a:prstGeom prst="rect">
              <a:avLst/>
            </a:prstGeom>
            <a:noFill/>
            <a:ln>
              <a:noFill/>
            </a:ln>
          </p:spPr>
          <p:txBody>
            <a:bodyPr wrap="square" rtlCol="0">
              <a:spAutoFit/>
            </a:bodyPr>
            <a:lstStyle/>
            <a:p>
              <a:pPr algn="ctr">
                <a:buClr>
                  <a:srgbClr val="0100FA"/>
                </a:buClr>
              </a:pPr>
              <a:r>
                <a:rPr lang="it-IT" sz="900" b="1" dirty="0">
                  <a:latin typeface="Titillium Lt"/>
                </a:rPr>
                <a:t>Layer 2</a:t>
              </a:r>
              <a:endParaRPr lang="en-US" sz="900" b="1" dirty="0">
                <a:latin typeface="Titillium Lt"/>
              </a:endParaRPr>
            </a:p>
          </p:txBody>
        </p:sp>
        <p:sp>
          <p:nvSpPr>
            <p:cNvPr id="102" name="TextBox 101">
              <a:extLst>
                <a:ext uri="{FF2B5EF4-FFF2-40B4-BE49-F238E27FC236}">
                  <a16:creationId xmlns:a16="http://schemas.microsoft.com/office/drawing/2014/main" id="{E1F77FFC-F24E-D99B-29E9-6CE262056767}"/>
                </a:ext>
              </a:extLst>
            </p:cNvPr>
            <p:cNvSpPr txBox="1"/>
            <p:nvPr/>
          </p:nvSpPr>
          <p:spPr>
            <a:xfrm>
              <a:off x="6173751" y="1531771"/>
              <a:ext cx="1215015" cy="486699"/>
            </a:xfrm>
            <a:prstGeom prst="rect">
              <a:avLst/>
            </a:prstGeom>
            <a:noFill/>
            <a:ln>
              <a:noFill/>
            </a:ln>
          </p:spPr>
          <p:txBody>
            <a:bodyPr wrap="square" rtlCol="0">
              <a:spAutoFit/>
            </a:bodyPr>
            <a:lstStyle/>
            <a:p>
              <a:pPr algn="ctr">
                <a:buClr>
                  <a:srgbClr val="0100FA"/>
                </a:buClr>
              </a:pPr>
              <a:r>
                <a:rPr lang="it-IT" sz="900" b="1" dirty="0">
                  <a:latin typeface="Titillium Lt"/>
                </a:rPr>
                <a:t>Layer 3</a:t>
              </a:r>
              <a:endParaRPr lang="en-US" sz="900" b="1" dirty="0">
                <a:latin typeface="Titillium Lt"/>
              </a:endParaRPr>
            </a:p>
          </p:txBody>
        </p:sp>
        <p:sp>
          <p:nvSpPr>
            <p:cNvPr id="103" name="TextBox 102">
              <a:extLst>
                <a:ext uri="{FF2B5EF4-FFF2-40B4-BE49-F238E27FC236}">
                  <a16:creationId xmlns:a16="http://schemas.microsoft.com/office/drawing/2014/main" id="{20DE0716-8125-B989-57E3-F31A94F2EA79}"/>
                </a:ext>
              </a:extLst>
            </p:cNvPr>
            <p:cNvSpPr txBox="1"/>
            <p:nvPr/>
          </p:nvSpPr>
          <p:spPr>
            <a:xfrm>
              <a:off x="6173751" y="1129585"/>
              <a:ext cx="1215015" cy="486699"/>
            </a:xfrm>
            <a:prstGeom prst="rect">
              <a:avLst/>
            </a:prstGeom>
            <a:noFill/>
            <a:ln>
              <a:noFill/>
            </a:ln>
          </p:spPr>
          <p:txBody>
            <a:bodyPr wrap="square" rtlCol="0">
              <a:spAutoFit/>
            </a:bodyPr>
            <a:lstStyle/>
            <a:p>
              <a:pPr algn="ctr">
                <a:buClr>
                  <a:srgbClr val="0100FA"/>
                </a:buClr>
              </a:pPr>
              <a:r>
                <a:rPr lang="it-IT" sz="900" b="1" dirty="0">
                  <a:latin typeface="Titillium Lt"/>
                </a:rPr>
                <a:t>Layer 4</a:t>
              </a:r>
              <a:endParaRPr lang="en-US" sz="900" b="1" dirty="0">
                <a:latin typeface="Titillium Lt"/>
              </a:endParaRPr>
            </a:p>
          </p:txBody>
        </p:sp>
      </p:grpSp>
      <mc:AlternateContent xmlns:mc="http://schemas.openxmlformats.org/markup-compatibility/2006" xmlns:a14="http://schemas.microsoft.com/office/drawing/2010/main">
        <mc:Choice Requires="a14">
          <p:graphicFrame>
            <p:nvGraphicFramePr>
              <p:cNvPr id="105" name="Table 104">
                <a:extLst>
                  <a:ext uri="{FF2B5EF4-FFF2-40B4-BE49-F238E27FC236}">
                    <a16:creationId xmlns:a16="http://schemas.microsoft.com/office/drawing/2014/main" id="{87E77E11-4EF3-7014-BD0A-6E95D68D9965}"/>
                  </a:ext>
                </a:extLst>
              </p:cNvPr>
              <p:cNvGraphicFramePr>
                <a:graphicFrameLocks noGrp="1"/>
              </p:cNvGraphicFramePr>
              <p:nvPr>
                <p:extLst>
                  <p:ext uri="{D42A27DB-BD31-4B8C-83A1-F6EECF244321}">
                    <p14:modId xmlns:p14="http://schemas.microsoft.com/office/powerpoint/2010/main" val="943975059"/>
                  </p:ext>
                </p:extLst>
              </p:nvPr>
            </p:nvGraphicFramePr>
            <p:xfrm>
              <a:off x="7412948" y="1234249"/>
              <a:ext cx="4322433" cy="1055920"/>
            </p:xfrm>
            <a:graphic>
              <a:graphicData uri="http://schemas.openxmlformats.org/drawingml/2006/table">
                <a:tbl>
                  <a:tblPr firstRow="1" bandRow="1">
                    <a:tableStyleId>{5C22544A-7EE6-4342-B048-85BDC9FD1C3A}</a:tableStyleId>
                  </a:tblPr>
                  <a:tblGrid>
                    <a:gridCol w="1422845">
                      <a:extLst>
                        <a:ext uri="{9D8B030D-6E8A-4147-A177-3AD203B41FA5}">
                          <a16:colId xmlns:a16="http://schemas.microsoft.com/office/drawing/2014/main" val="2041709671"/>
                        </a:ext>
                      </a:extLst>
                    </a:gridCol>
                    <a:gridCol w="847669">
                      <a:extLst>
                        <a:ext uri="{9D8B030D-6E8A-4147-A177-3AD203B41FA5}">
                          <a16:colId xmlns:a16="http://schemas.microsoft.com/office/drawing/2014/main" val="410340603"/>
                        </a:ext>
                      </a:extLst>
                    </a:gridCol>
                    <a:gridCol w="1098171">
                      <a:extLst>
                        <a:ext uri="{9D8B030D-6E8A-4147-A177-3AD203B41FA5}">
                          <a16:colId xmlns:a16="http://schemas.microsoft.com/office/drawing/2014/main" val="1697957374"/>
                        </a:ext>
                      </a:extLst>
                    </a:gridCol>
                    <a:gridCol w="953748">
                      <a:extLst>
                        <a:ext uri="{9D8B030D-6E8A-4147-A177-3AD203B41FA5}">
                          <a16:colId xmlns:a16="http://schemas.microsoft.com/office/drawing/2014/main" val="2485033923"/>
                        </a:ext>
                      </a:extLst>
                    </a:gridCol>
                  </a:tblGrid>
                  <a:tr h="381681">
                    <a:tc>
                      <a:txBody>
                        <a:bodyPr/>
                        <a:lstStyle/>
                        <a:p>
                          <a:pPr algn="ctr"/>
                          <a:r>
                            <a:rPr lang="en-US" sz="1400" b="1" i="1" dirty="0">
                              <a:latin typeface="Titillium Lt"/>
                            </a:rPr>
                            <a:t>R</a:t>
                          </a:r>
                          <a:r>
                            <a:rPr lang="en-US" sz="1400" b="1" i="1" baseline="-25000" dirty="0">
                              <a:latin typeface="Titillium Lt"/>
                            </a:rPr>
                            <a:t>aperture</a:t>
                          </a:r>
                          <a:r>
                            <a:rPr lang="en-US" sz="1400" b="1" i="1" kern="1200" dirty="0">
                              <a:solidFill>
                                <a:schemeClr val="lt1"/>
                              </a:solidFill>
                              <a:latin typeface="Titillium Lt"/>
                              <a:ea typeface="+mn-ea"/>
                              <a:cs typeface="+mn-cs"/>
                            </a:rPr>
                            <a:t>= 65 mm</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A6345E"/>
                        </a:solidFill>
                      </a:tcPr>
                    </a:tc>
                    <a:tc>
                      <a:txBody>
                        <a:bodyPr/>
                        <a:lstStyle/>
                        <a:p>
                          <a:pPr algn="ctr"/>
                          <a14:m>
                            <m:oMath xmlns:m="http://schemas.openxmlformats.org/officeDocument/2006/math">
                              <m:sSub>
                                <m:sSubPr>
                                  <m:ctrlPr>
                                    <a:rPr lang="it-IT" sz="1400" i="1" smtClean="0">
                                      <a:latin typeface="Cambria Math" panose="02040503050406030204" pitchFamily="18" charset="0"/>
                                    </a:rPr>
                                  </m:ctrlPr>
                                </m:sSubPr>
                                <m:e>
                                  <m:r>
                                    <a:rPr lang="it-IT" sz="1400" i="1">
                                      <a:latin typeface="Cambria Math" panose="02040503050406030204" pitchFamily="18" charset="0"/>
                                    </a:rPr>
                                    <m:t>𝐵</m:t>
                                  </m:r>
                                </m:e>
                                <m:sub>
                                  <m:r>
                                    <a:rPr lang="it-IT" sz="1400" b="0" i="1" smtClean="0">
                                      <a:latin typeface="Cambria Math" panose="02040503050406030204" pitchFamily="18" charset="0"/>
                                    </a:rPr>
                                    <m:t>1,</m:t>
                                  </m:r>
                                  <m:r>
                                    <a:rPr lang="it-IT" sz="1400" b="0" i="1" smtClean="0">
                                      <a:latin typeface="Cambria Math" panose="02040503050406030204" pitchFamily="18" charset="0"/>
                                    </a:rPr>
                                    <m:t>𝑠𝑠</m:t>
                                  </m:r>
                                </m:sub>
                              </m:sSub>
                            </m:oMath>
                          </a14:m>
                          <a:r>
                            <a:rPr lang="it-IT" sz="1400" dirty="0"/>
                            <a:t> [T]</a:t>
                          </a:r>
                          <a:endParaRPr lang="en-US" sz="1400" dirty="0"/>
                        </a:p>
                      </a:txBody>
                      <a:tcPr>
                        <a:lnT w="12700" cap="flat" cmpd="sng" algn="ctr">
                          <a:noFill/>
                          <a:prstDash val="solid"/>
                          <a:round/>
                          <a:headEnd type="none" w="med" len="med"/>
                          <a:tailEnd type="none" w="med" len="med"/>
                        </a:lnT>
                        <a:solidFill>
                          <a:srgbClr val="5D337F"/>
                        </a:solidFill>
                      </a:tcPr>
                    </a:tc>
                    <a:tc>
                      <a:txBody>
                        <a:bodyPr/>
                        <a:lstStyle/>
                        <a:p>
                          <a:pPr algn="ctr"/>
                          <a14:m>
                            <m:oMath xmlns:m="http://schemas.openxmlformats.org/officeDocument/2006/math">
                              <m:sSub>
                                <m:sSubPr>
                                  <m:ctrlPr>
                                    <a:rPr lang="it-IT" sz="1400" i="1" smtClean="0">
                                      <a:latin typeface="Cambria Math" panose="02040503050406030204" pitchFamily="18" charset="0"/>
                                    </a:rPr>
                                  </m:ctrlPr>
                                </m:sSubPr>
                                <m:e>
                                  <m:r>
                                    <a:rPr lang="it-IT" sz="1400" i="1" smtClean="0">
                                      <a:latin typeface="Cambria Math" panose="02040503050406030204" pitchFamily="18" charset="0"/>
                                    </a:rPr>
                                    <m:t>𝐵</m:t>
                                  </m:r>
                                </m:e>
                                <m:sub>
                                  <m:r>
                                    <a:rPr lang="it-IT" sz="1400" b="0" i="1" smtClean="0">
                                      <a:latin typeface="Cambria Math" panose="02040503050406030204" pitchFamily="18" charset="0"/>
                                    </a:rPr>
                                    <m:t>2,</m:t>
                                  </m:r>
                                  <m:r>
                                    <a:rPr lang="it-IT" sz="1400" b="0" i="1" smtClean="0">
                                      <a:latin typeface="Cambria Math" panose="02040503050406030204" pitchFamily="18" charset="0"/>
                                    </a:rPr>
                                    <m:t>𝑠𝑠</m:t>
                                  </m:r>
                                </m:sub>
                              </m:sSub>
                            </m:oMath>
                          </a14:m>
                          <a:r>
                            <a:rPr lang="it-IT" sz="1400" dirty="0"/>
                            <a:t> [T/m]</a:t>
                          </a:r>
                          <a:endParaRPr lang="en-US" sz="1400" dirty="0"/>
                        </a:p>
                      </a:txBody>
                      <a:tcPr>
                        <a:lnT w="12700" cap="flat" cmpd="sng" algn="ctr">
                          <a:noFill/>
                          <a:prstDash val="solid"/>
                          <a:round/>
                          <a:headEnd type="none" w="med" len="med"/>
                          <a:tailEnd type="none" w="med" len="med"/>
                        </a:lnT>
                        <a:solidFill>
                          <a:srgbClr val="5D337F"/>
                        </a:solidFill>
                      </a:tcPr>
                    </a:tc>
                    <a:tc>
                      <a:txBody>
                        <a:bodyPr/>
                        <a:lstStyle/>
                        <a:p>
                          <a:pPr algn="ctr"/>
                          <a14:m>
                            <m:oMath xmlns:m="http://schemas.openxmlformats.org/officeDocument/2006/math">
                              <m:sSub>
                                <m:sSubPr>
                                  <m:ctrlPr>
                                    <a:rPr lang="it-IT" sz="1400" i="1" smtClean="0">
                                      <a:latin typeface="Cambria Math" panose="02040503050406030204" pitchFamily="18" charset="0"/>
                                    </a:rPr>
                                  </m:ctrlPr>
                                </m:sSubPr>
                                <m:e>
                                  <m:r>
                                    <a:rPr lang="it-IT" sz="1400" i="1">
                                      <a:latin typeface="Cambria Math" panose="02040503050406030204" pitchFamily="18" charset="0"/>
                                    </a:rPr>
                                    <m:t>𝐵</m:t>
                                  </m:r>
                                </m:e>
                                <m:sub>
                                  <m:r>
                                    <a:rPr lang="it-IT" sz="1400" b="0" i="1" smtClean="0">
                                      <a:latin typeface="Cambria Math" panose="02040503050406030204" pitchFamily="18" charset="0"/>
                                    </a:rPr>
                                    <m:t>𝑝𝑒𝑎𝑘</m:t>
                                  </m:r>
                                </m:sub>
                              </m:sSub>
                            </m:oMath>
                          </a14:m>
                          <a:r>
                            <a:rPr lang="it-IT" sz="1400" dirty="0"/>
                            <a:t> [T]</a:t>
                          </a:r>
                          <a:endParaRPr lang="en-US" sz="14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5D337F"/>
                        </a:solidFill>
                      </a:tcPr>
                    </a:tc>
                    <a:extLst>
                      <a:ext uri="{0D108BD9-81ED-4DB2-BD59-A6C34878D82A}">
                        <a16:rowId xmlns:a16="http://schemas.microsoft.com/office/drawing/2014/main" val="1158336626"/>
                      </a:ext>
                    </a:extLst>
                  </a:tr>
                  <a:tr h="265342">
                    <a:tc>
                      <a:txBody>
                        <a:bodyPr/>
                        <a:lstStyle/>
                        <a:p>
                          <a:pPr algn="ctr"/>
                          <a:r>
                            <a:rPr lang="it-IT" sz="1400" b="1" dirty="0">
                              <a:solidFill>
                                <a:schemeClr val="tx1">
                                  <a:lumMod val="95000"/>
                                  <a:lumOff val="5000"/>
                                </a:schemeClr>
                              </a:solidFill>
                            </a:rPr>
                            <a:t>Simulation</a:t>
                          </a:r>
                          <a:endParaRPr lang="en-US" sz="1400" b="1" dirty="0">
                            <a:solidFill>
                              <a:schemeClr val="tx1">
                                <a:lumMod val="95000"/>
                                <a:lumOff val="5000"/>
                              </a:schemeClr>
                            </a:solidFill>
                          </a:endParaRPr>
                        </a:p>
                      </a:txBody>
                      <a:tcPr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it-IT" sz="1400" b="1" dirty="0">
                              <a:solidFill>
                                <a:schemeClr val="tx1">
                                  <a:lumMod val="95000"/>
                                  <a:lumOff val="5000"/>
                                </a:schemeClr>
                              </a:solidFill>
                            </a:rPr>
                            <a:t>3.97</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157.80</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14.34</a:t>
                          </a:r>
                          <a:endParaRPr lang="en-US" sz="1400" b="1" dirty="0">
                            <a:solidFill>
                              <a:schemeClr val="tx1">
                                <a:lumMod val="95000"/>
                                <a:lumOff val="5000"/>
                              </a:schemeClr>
                            </a:solidFill>
                          </a:endParaRPr>
                        </a:p>
                      </a:txBody>
                      <a:tcP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977437653"/>
                      </a:ext>
                    </a:extLst>
                  </a:tr>
                  <a:tr h="369439">
                    <a:tc>
                      <a:txBody>
                        <a:bodyPr/>
                        <a:lstStyle/>
                        <a:p>
                          <a:pPr algn="ctr"/>
                          <a:r>
                            <a:rPr lang="it-IT" sz="1400" b="1" dirty="0">
                              <a:solidFill>
                                <a:srgbClr val="FF0000"/>
                              </a:solidFill>
                            </a:rPr>
                            <a:t>Design Target</a:t>
                          </a:r>
                          <a:endParaRPr lang="en-US" sz="1400" b="1" dirty="0">
                            <a:solidFill>
                              <a:srgbClr val="FF0000"/>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it-IT" sz="1400" b="1" dirty="0">
                              <a:solidFill>
                                <a:srgbClr val="FF0000"/>
                              </a:solidFill>
                            </a:rPr>
                            <a:t>8</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r>
                            <a:rPr lang="it-IT" sz="1400" b="1" dirty="0">
                              <a:solidFill>
                                <a:srgbClr val="FF0000"/>
                              </a:solidFill>
                            </a:rPr>
                            <a:t>320</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endParaRPr lang="en-US" sz="1400" b="1"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337932753"/>
                      </a:ext>
                    </a:extLst>
                  </a:tr>
                </a:tbl>
              </a:graphicData>
            </a:graphic>
          </p:graphicFrame>
        </mc:Choice>
        <mc:Fallback xmlns="">
          <p:graphicFrame>
            <p:nvGraphicFramePr>
              <p:cNvPr id="105" name="Table 104">
                <a:extLst>
                  <a:ext uri="{FF2B5EF4-FFF2-40B4-BE49-F238E27FC236}">
                    <a16:creationId xmlns:a16="http://schemas.microsoft.com/office/drawing/2014/main" id="{87E77E11-4EF3-7014-BD0A-6E95D68D9965}"/>
                  </a:ext>
                </a:extLst>
              </p:cNvPr>
              <p:cNvGraphicFramePr>
                <a:graphicFrameLocks noGrp="1"/>
              </p:cNvGraphicFramePr>
              <p:nvPr>
                <p:extLst>
                  <p:ext uri="{D42A27DB-BD31-4B8C-83A1-F6EECF244321}">
                    <p14:modId xmlns:p14="http://schemas.microsoft.com/office/powerpoint/2010/main" val="943975059"/>
                  </p:ext>
                </p:extLst>
              </p:nvPr>
            </p:nvGraphicFramePr>
            <p:xfrm>
              <a:off x="7412948" y="1234249"/>
              <a:ext cx="4322433" cy="1055920"/>
            </p:xfrm>
            <a:graphic>
              <a:graphicData uri="http://schemas.openxmlformats.org/drawingml/2006/table">
                <a:tbl>
                  <a:tblPr firstRow="1" bandRow="1">
                    <a:tableStyleId>{5C22544A-7EE6-4342-B048-85BDC9FD1C3A}</a:tableStyleId>
                  </a:tblPr>
                  <a:tblGrid>
                    <a:gridCol w="1422845">
                      <a:extLst>
                        <a:ext uri="{9D8B030D-6E8A-4147-A177-3AD203B41FA5}">
                          <a16:colId xmlns:a16="http://schemas.microsoft.com/office/drawing/2014/main" val="2041709671"/>
                        </a:ext>
                      </a:extLst>
                    </a:gridCol>
                    <a:gridCol w="847669">
                      <a:extLst>
                        <a:ext uri="{9D8B030D-6E8A-4147-A177-3AD203B41FA5}">
                          <a16:colId xmlns:a16="http://schemas.microsoft.com/office/drawing/2014/main" val="410340603"/>
                        </a:ext>
                      </a:extLst>
                    </a:gridCol>
                    <a:gridCol w="1098171">
                      <a:extLst>
                        <a:ext uri="{9D8B030D-6E8A-4147-A177-3AD203B41FA5}">
                          <a16:colId xmlns:a16="http://schemas.microsoft.com/office/drawing/2014/main" val="1697957374"/>
                        </a:ext>
                      </a:extLst>
                    </a:gridCol>
                    <a:gridCol w="953748">
                      <a:extLst>
                        <a:ext uri="{9D8B030D-6E8A-4147-A177-3AD203B41FA5}">
                          <a16:colId xmlns:a16="http://schemas.microsoft.com/office/drawing/2014/main" val="2485033923"/>
                        </a:ext>
                      </a:extLst>
                    </a:gridCol>
                  </a:tblGrid>
                  <a:tr h="381681">
                    <a:tc>
                      <a:txBody>
                        <a:bodyPr/>
                        <a:lstStyle/>
                        <a:p>
                          <a:pPr algn="ctr"/>
                          <a:r>
                            <a:rPr lang="en-US" sz="1400" b="1" i="1" dirty="0">
                              <a:latin typeface="Titillium Lt"/>
                            </a:rPr>
                            <a:t>R</a:t>
                          </a:r>
                          <a:r>
                            <a:rPr lang="en-US" sz="1400" b="1" i="1" baseline="-25000" dirty="0">
                              <a:latin typeface="Titillium Lt"/>
                            </a:rPr>
                            <a:t>aperture</a:t>
                          </a:r>
                          <a:r>
                            <a:rPr lang="en-US" sz="1400" b="1" i="1" kern="1200" dirty="0">
                              <a:solidFill>
                                <a:schemeClr val="lt1"/>
                              </a:solidFill>
                              <a:latin typeface="Titillium Lt"/>
                              <a:ea typeface="+mn-ea"/>
                              <a:cs typeface="+mn-cs"/>
                            </a:rPr>
                            <a:t>= 65 mm</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A6345E"/>
                        </a:solidFill>
                      </a:tcPr>
                    </a:tc>
                    <a:tc>
                      <a:txBody>
                        <a:bodyPr/>
                        <a:lstStyle/>
                        <a:p>
                          <a:endParaRPr lang="en-US"/>
                        </a:p>
                      </a:txBody>
                      <a:tcPr>
                        <a:lnT w="12700" cap="flat" cmpd="sng" algn="ctr">
                          <a:noFill/>
                          <a:prstDash val="solid"/>
                          <a:round/>
                          <a:headEnd type="none" w="med" len="med"/>
                          <a:tailEnd type="none" w="med" len="med"/>
                        </a:lnT>
                        <a:blipFill>
                          <a:blip r:embed="rId4"/>
                          <a:stretch>
                            <a:fillRect l="-168345" t="-1587" r="-244604" b="-184127"/>
                          </a:stretch>
                        </a:blipFill>
                      </a:tcPr>
                    </a:tc>
                    <a:tc>
                      <a:txBody>
                        <a:bodyPr/>
                        <a:lstStyle/>
                        <a:p>
                          <a:endParaRPr lang="en-US"/>
                        </a:p>
                      </a:txBody>
                      <a:tcPr>
                        <a:lnT w="12700" cap="flat" cmpd="sng" algn="ctr">
                          <a:noFill/>
                          <a:prstDash val="solid"/>
                          <a:round/>
                          <a:headEnd type="none" w="med" len="med"/>
                          <a:tailEnd type="none" w="med" len="med"/>
                        </a:lnT>
                        <a:blipFill>
                          <a:blip r:embed="rId4"/>
                          <a:stretch>
                            <a:fillRect l="-207222" t="-1587" r="-88889" b="-184127"/>
                          </a:stretch>
                        </a:blipFill>
                      </a:tcPr>
                    </a:tc>
                    <a:tc>
                      <a:txBody>
                        <a:bodyPr/>
                        <a:lstStyle/>
                        <a:p>
                          <a:endParaRPr lang="en-US"/>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blipFill>
                          <a:blip r:embed="rId4"/>
                          <a:stretch>
                            <a:fillRect l="-352229" t="-1587" r="-1911" b="-184127"/>
                          </a:stretch>
                        </a:blipFill>
                      </a:tcPr>
                    </a:tc>
                    <a:extLst>
                      <a:ext uri="{0D108BD9-81ED-4DB2-BD59-A6C34878D82A}">
                        <a16:rowId xmlns:a16="http://schemas.microsoft.com/office/drawing/2014/main" val="1158336626"/>
                      </a:ext>
                    </a:extLst>
                  </a:tr>
                  <a:tr h="304800">
                    <a:tc>
                      <a:txBody>
                        <a:bodyPr/>
                        <a:lstStyle/>
                        <a:p>
                          <a:pPr algn="ctr"/>
                          <a:r>
                            <a:rPr lang="it-IT" sz="1400" b="1" dirty="0">
                              <a:solidFill>
                                <a:schemeClr val="tx1">
                                  <a:lumMod val="95000"/>
                                  <a:lumOff val="5000"/>
                                </a:schemeClr>
                              </a:solidFill>
                            </a:rPr>
                            <a:t>Simulation</a:t>
                          </a:r>
                          <a:endParaRPr lang="en-US" sz="1400" b="1" dirty="0">
                            <a:solidFill>
                              <a:schemeClr val="tx1">
                                <a:lumMod val="95000"/>
                                <a:lumOff val="5000"/>
                              </a:schemeClr>
                            </a:solidFill>
                          </a:endParaRPr>
                        </a:p>
                      </a:txBody>
                      <a:tcPr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it-IT" sz="1400" b="1" dirty="0">
                              <a:solidFill>
                                <a:schemeClr val="tx1">
                                  <a:lumMod val="95000"/>
                                  <a:lumOff val="5000"/>
                                </a:schemeClr>
                              </a:solidFill>
                            </a:rPr>
                            <a:t>3.97</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157.80</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14.34</a:t>
                          </a:r>
                          <a:endParaRPr lang="en-US" sz="1400" b="1" dirty="0">
                            <a:solidFill>
                              <a:schemeClr val="tx1">
                                <a:lumMod val="95000"/>
                                <a:lumOff val="5000"/>
                              </a:schemeClr>
                            </a:solidFill>
                          </a:endParaRPr>
                        </a:p>
                      </a:txBody>
                      <a:tcP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977437653"/>
                      </a:ext>
                    </a:extLst>
                  </a:tr>
                  <a:tr h="369439">
                    <a:tc>
                      <a:txBody>
                        <a:bodyPr/>
                        <a:lstStyle/>
                        <a:p>
                          <a:pPr algn="ctr"/>
                          <a:r>
                            <a:rPr lang="it-IT" sz="1400" b="1" dirty="0">
                              <a:solidFill>
                                <a:srgbClr val="FF0000"/>
                              </a:solidFill>
                            </a:rPr>
                            <a:t>Design Target</a:t>
                          </a:r>
                          <a:endParaRPr lang="en-US" sz="1400" b="1" dirty="0">
                            <a:solidFill>
                              <a:srgbClr val="FF0000"/>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it-IT" sz="1400" b="1" dirty="0">
                              <a:solidFill>
                                <a:srgbClr val="FF0000"/>
                              </a:solidFill>
                            </a:rPr>
                            <a:t>8</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r>
                            <a:rPr lang="it-IT" sz="1400" b="1" dirty="0">
                              <a:solidFill>
                                <a:srgbClr val="FF0000"/>
                              </a:solidFill>
                            </a:rPr>
                            <a:t>320</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endParaRPr lang="en-US" sz="1400" b="1"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337932753"/>
                      </a:ext>
                    </a:extLst>
                  </a:tr>
                </a:tbl>
              </a:graphicData>
            </a:graphic>
          </p:graphicFrame>
        </mc:Fallback>
      </mc:AlternateContent>
      <p:sp>
        <p:nvSpPr>
          <p:cNvPr id="106" name="TextBox 105">
            <a:extLst>
              <a:ext uri="{FF2B5EF4-FFF2-40B4-BE49-F238E27FC236}">
                <a16:creationId xmlns:a16="http://schemas.microsoft.com/office/drawing/2014/main" id="{DA9AAD33-4BD8-744F-1052-6B3148896D91}"/>
              </a:ext>
            </a:extLst>
          </p:cNvPr>
          <p:cNvSpPr txBox="1"/>
          <p:nvPr/>
        </p:nvSpPr>
        <p:spPr>
          <a:xfrm>
            <a:off x="7412949" y="2333869"/>
            <a:ext cx="4322432" cy="584775"/>
          </a:xfrm>
          <a:prstGeom prst="rect">
            <a:avLst/>
          </a:prstGeom>
          <a:noFill/>
        </p:spPr>
        <p:txBody>
          <a:bodyPr wrap="square">
            <a:spAutoFit/>
          </a:bodyPr>
          <a:lstStyle/>
          <a:p>
            <a:pPr algn="ctr">
              <a:buClr>
                <a:srgbClr val="0100FA"/>
              </a:buClr>
            </a:pPr>
            <a:r>
              <a:rPr lang="en-US" sz="1600" dirty="0">
                <a:solidFill>
                  <a:srgbClr val="5D337F"/>
                </a:solidFill>
                <a:latin typeface="Titillium Lt"/>
              </a:rPr>
              <a:t>With the technology available today, only up to half of the required performance can be achieved.</a:t>
            </a:r>
          </a:p>
        </p:txBody>
      </p:sp>
      <p:pic>
        <p:nvPicPr>
          <p:cNvPr id="117" name="Picture 116" descr="A roll of tape on a table&#10;&#10;AI-generated content may be incorrect.">
            <a:extLst>
              <a:ext uri="{FF2B5EF4-FFF2-40B4-BE49-F238E27FC236}">
                <a16:creationId xmlns:a16="http://schemas.microsoft.com/office/drawing/2014/main" id="{162F1470-662D-5967-D85D-D54B7025073F}"/>
              </a:ext>
            </a:extLst>
          </p:cNvPr>
          <p:cNvPicPr>
            <a:picLocks noChangeAspect="1"/>
          </p:cNvPicPr>
          <p:nvPr/>
        </p:nvPicPr>
        <p:blipFill>
          <a:blip r:embed="rId5"/>
          <a:srcRect l="19636" t="37632" r="15018" b="5723"/>
          <a:stretch/>
        </p:blipFill>
        <p:spPr>
          <a:xfrm>
            <a:off x="9209320" y="2996890"/>
            <a:ext cx="2809460" cy="3266260"/>
          </a:xfrm>
          <a:prstGeom prst="rect">
            <a:avLst/>
          </a:prstGeom>
          <a:effectLst>
            <a:outerShdw blurRad="50800" dist="38100" dir="2700000" algn="tl" rotWithShape="0">
              <a:prstClr val="black">
                <a:alpha val="40000"/>
              </a:prstClr>
            </a:outerShdw>
          </a:effectLst>
        </p:spPr>
      </p:pic>
      <p:sp>
        <p:nvSpPr>
          <p:cNvPr id="118" name="TextBox 117">
            <a:extLst>
              <a:ext uri="{FF2B5EF4-FFF2-40B4-BE49-F238E27FC236}">
                <a16:creationId xmlns:a16="http://schemas.microsoft.com/office/drawing/2014/main" id="{3F948C02-FFF4-2E16-46A2-E2DD010CF235}"/>
              </a:ext>
            </a:extLst>
          </p:cNvPr>
          <p:cNvSpPr txBox="1"/>
          <p:nvPr/>
        </p:nvSpPr>
        <p:spPr>
          <a:xfrm>
            <a:off x="9287752" y="5919419"/>
            <a:ext cx="1032741" cy="276999"/>
          </a:xfrm>
          <a:prstGeom prst="rect">
            <a:avLst/>
          </a:prstGeom>
          <a:noFill/>
          <a:ln w="19050">
            <a:solidFill>
              <a:schemeClr val="bg1"/>
            </a:solidFill>
          </a:ln>
        </p:spPr>
        <p:txBody>
          <a:bodyPr wrap="square" rtlCol="0">
            <a:spAutoFit/>
          </a:bodyPr>
          <a:lstStyle/>
          <a:p>
            <a:pPr algn="ctr">
              <a:buClr>
                <a:srgbClr val="0100FA"/>
              </a:buClr>
            </a:pPr>
            <a:r>
              <a:rPr lang="en-US" sz="1200" b="1" dirty="0">
                <a:solidFill>
                  <a:schemeClr val="bg1"/>
                </a:solidFill>
                <a:effectLst>
                  <a:outerShdw blurRad="38100" dist="38100" dir="2700000" algn="tl">
                    <a:srgbClr val="000000">
                      <a:alpha val="43137"/>
                    </a:srgbClr>
                  </a:outerShdw>
                </a:effectLst>
                <a:latin typeface="Titillium Lt"/>
              </a:rPr>
              <a:t>MQXF cable</a:t>
            </a:r>
          </a:p>
        </p:txBody>
      </p:sp>
      <p:sp>
        <p:nvSpPr>
          <p:cNvPr id="3" name="Title 2">
            <a:extLst>
              <a:ext uri="{FF2B5EF4-FFF2-40B4-BE49-F238E27FC236}">
                <a16:creationId xmlns:a16="http://schemas.microsoft.com/office/drawing/2014/main" id="{1340941B-B3F4-FBA8-CA3B-C8BB6C37F4CA}"/>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Practical studies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pic>
        <p:nvPicPr>
          <p:cNvPr id="7" name="Picture 4">
            <a:extLst>
              <a:ext uri="{FF2B5EF4-FFF2-40B4-BE49-F238E27FC236}">
                <a16:creationId xmlns:a16="http://schemas.microsoft.com/office/drawing/2014/main" id="{2136F922-C414-AD4E-2EA3-4593AB3F9E10}"/>
              </a:ext>
            </a:extLst>
          </p:cNvPr>
          <p:cNvPicPr>
            <a:picLocks noChangeAspect="1"/>
          </p:cNvPicPr>
          <p:nvPr/>
        </p:nvPicPr>
        <p:blipFill>
          <a:blip r:embed="rId6">
            <a:duotone>
              <a:srgbClr val="5B9BD5">
                <a:shade val="45000"/>
                <a:satMod val="135000"/>
              </a:srgbClr>
              <a:prstClr val="white"/>
            </a:duotone>
            <a:extLst>
              <a:ext uri="{28A0092B-C50C-407E-A947-70E740481C1C}">
                <a14:useLocalDpi xmlns:a14="http://schemas.microsoft.com/office/drawing/2010/main" val="0"/>
              </a:ext>
            </a:extLst>
          </a:blip>
          <a:srcRect l="2687" r="2687"/>
          <a:stretch/>
        </p:blipFill>
        <p:spPr>
          <a:xfrm>
            <a:off x="8222585" y="107991"/>
            <a:ext cx="833108" cy="698788"/>
          </a:xfrm>
          <a:prstGeom prst="rect">
            <a:avLst/>
          </a:prstGeom>
        </p:spPr>
      </p:pic>
    </p:spTree>
    <p:extLst>
      <p:ext uri="{BB962C8B-B14F-4D97-AF65-F5344CB8AC3E}">
        <p14:creationId xmlns:p14="http://schemas.microsoft.com/office/powerpoint/2010/main" val="64553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7FEEC-373B-5E7F-767F-E641F2E75F8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FFB14F-26F7-476A-64CD-2FA8FC87A3C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 name="Picture 2" descr="A blue rectangular object with black lines on a metal rod&#10;&#10;AI-generated content may be incorrect.">
            <a:extLst>
              <a:ext uri="{FF2B5EF4-FFF2-40B4-BE49-F238E27FC236}">
                <a16:creationId xmlns:a16="http://schemas.microsoft.com/office/drawing/2014/main" id="{EACA9C2A-8B43-47E9-2DD2-8D791796B1D2}"/>
              </a:ext>
            </a:extLst>
          </p:cNvPr>
          <p:cNvPicPr>
            <a:picLocks noChangeAspect="1"/>
          </p:cNvPicPr>
          <p:nvPr/>
        </p:nvPicPr>
        <p:blipFill>
          <a:blip r:embed="rId2"/>
          <a:srcRect l="9285" t="37001" r="7616" b="28307"/>
          <a:stretch/>
        </p:blipFill>
        <p:spPr>
          <a:xfrm>
            <a:off x="4411299" y="4013200"/>
            <a:ext cx="4089658" cy="2276395"/>
          </a:xfrm>
          <a:prstGeom prst="rect">
            <a:avLst/>
          </a:prstGeom>
        </p:spPr>
      </p:pic>
      <p:pic>
        <p:nvPicPr>
          <p:cNvPr id="4" name="Picture 3" descr="A person holding a black bag&#10;&#10;AI-generated content may be incorrect.">
            <a:extLst>
              <a:ext uri="{FF2B5EF4-FFF2-40B4-BE49-F238E27FC236}">
                <a16:creationId xmlns:a16="http://schemas.microsoft.com/office/drawing/2014/main" id="{9A88216D-3DB7-38ED-3659-5C82E8C8C989}"/>
              </a:ext>
            </a:extLst>
          </p:cNvPr>
          <p:cNvPicPr>
            <a:picLocks noChangeAspect="1"/>
          </p:cNvPicPr>
          <p:nvPr/>
        </p:nvPicPr>
        <p:blipFill>
          <a:blip r:embed="rId3"/>
          <a:srcRect l="5815" t="8703" r="11424" b="23159"/>
          <a:stretch/>
        </p:blipFill>
        <p:spPr>
          <a:xfrm>
            <a:off x="4411299" y="1453680"/>
            <a:ext cx="4089658" cy="2525286"/>
          </a:xfrm>
          <a:prstGeom prst="rect">
            <a:avLst/>
          </a:prstGeom>
        </p:spPr>
      </p:pic>
      <p:pic>
        <p:nvPicPr>
          <p:cNvPr id="5" name="Picture 4" descr="A purple and gold piece of equipment&#10;&#10;AI-generated content may be incorrect.">
            <a:extLst>
              <a:ext uri="{FF2B5EF4-FFF2-40B4-BE49-F238E27FC236}">
                <a16:creationId xmlns:a16="http://schemas.microsoft.com/office/drawing/2014/main" id="{9B524771-E56D-FD9F-BB26-05C2F3AFF037}"/>
              </a:ext>
            </a:extLst>
          </p:cNvPr>
          <p:cNvPicPr>
            <a:picLocks noChangeAspect="1"/>
          </p:cNvPicPr>
          <p:nvPr/>
        </p:nvPicPr>
        <p:blipFill>
          <a:blip r:embed="rId4"/>
          <a:srcRect l="9055" t="32629" r="17327" b="37297"/>
          <a:stretch/>
        </p:blipFill>
        <p:spPr>
          <a:xfrm>
            <a:off x="8534824" y="4314286"/>
            <a:ext cx="3626570" cy="1975309"/>
          </a:xfrm>
          <a:prstGeom prst="rect">
            <a:avLst/>
          </a:prstGeom>
        </p:spPr>
      </p:pic>
      <p:pic>
        <p:nvPicPr>
          <p:cNvPr id="6" name="Picture 5" descr="A purple and yellow object with a white strip&#10;&#10;AI-generated content may be incorrect.">
            <a:extLst>
              <a:ext uri="{FF2B5EF4-FFF2-40B4-BE49-F238E27FC236}">
                <a16:creationId xmlns:a16="http://schemas.microsoft.com/office/drawing/2014/main" id="{3634EA8D-C913-2C2B-DDAC-0C6A1DD3D470}"/>
              </a:ext>
            </a:extLst>
          </p:cNvPr>
          <p:cNvPicPr>
            <a:picLocks noChangeAspect="1"/>
          </p:cNvPicPr>
          <p:nvPr/>
        </p:nvPicPr>
        <p:blipFill>
          <a:blip r:embed="rId5"/>
          <a:srcRect t="15134" b="16193"/>
          <a:stretch/>
        </p:blipFill>
        <p:spPr>
          <a:xfrm>
            <a:off x="8534824" y="1475151"/>
            <a:ext cx="3626570" cy="2807134"/>
          </a:xfrm>
          <a:prstGeom prst="rect">
            <a:avLst/>
          </a:prstGeom>
        </p:spPr>
      </p:pic>
      <p:grpSp>
        <p:nvGrpSpPr>
          <p:cNvPr id="108" name="Group 107">
            <a:extLst>
              <a:ext uri="{FF2B5EF4-FFF2-40B4-BE49-F238E27FC236}">
                <a16:creationId xmlns:a16="http://schemas.microsoft.com/office/drawing/2014/main" id="{C210782B-91E6-4B2B-F3DB-B1AE06CC72D2}"/>
              </a:ext>
            </a:extLst>
          </p:cNvPr>
          <p:cNvGrpSpPr/>
          <p:nvPr/>
        </p:nvGrpSpPr>
        <p:grpSpPr>
          <a:xfrm>
            <a:off x="202765" y="1339082"/>
            <a:ext cx="3793957" cy="1694224"/>
            <a:chOff x="11152112" y="28999585"/>
            <a:chExt cx="8126377" cy="2722150"/>
          </a:xfrm>
        </p:grpSpPr>
        <p:grpSp>
          <p:nvGrpSpPr>
            <p:cNvPr id="109" name="Group 108">
              <a:extLst>
                <a:ext uri="{FF2B5EF4-FFF2-40B4-BE49-F238E27FC236}">
                  <a16:creationId xmlns:a16="http://schemas.microsoft.com/office/drawing/2014/main" id="{A4BB123F-4FE6-B8B9-2272-C0F3A68CDFBC}"/>
                </a:ext>
              </a:extLst>
            </p:cNvPr>
            <p:cNvGrpSpPr/>
            <p:nvPr/>
          </p:nvGrpSpPr>
          <p:grpSpPr>
            <a:xfrm>
              <a:off x="11152112" y="28999585"/>
              <a:ext cx="8126377" cy="2722150"/>
              <a:chOff x="-3833973" y="4537418"/>
              <a:chExt cx="6440415" cy="2056344"/>
            </a:xfrm>
          </p:grpSpPr>
          <p:sp>
            <p:nvSpPr>
              <p:cNvPr id="112" name="TextBox 111">
                <a:extLst>
                  <a:ext uri="{FF2B5EF4-FFF2-40B4-BE49-F238E27FC236}">
                    <a16:creationId xmlns:a16="http://schemas.microsoft.com/office/drawing/2014/main" id="{E85197BD-ED0E-EC9F-60CE-B56EB96D983F}"/>
                  </a:ext>
                </a:extLst>
              </p:cNvPr>
              <p:cNvSpPr txBox="1"/>
              <p:nvPr/>
            </p:nvSpPr>
            <p:spPr>
              <a:xfrm>
                <a:off x="-3831817" y="4537418"/>
                <a:ext cx="3052296" cy="784476"/>
              </a:xfrm>
              <a:prstGeom prst="rect">
                <a:avLst/>
              </a:prstGeom>
              <a:noFill/>
              <a:ln w="12700">
                <a:solidFill>
                  <a:srgbClr val="D0956C"/>
                </a:solidFill>
              </a:ln>
            </p:spPr>
            <p:txBody>
              <a:bodyPr wrap="square" rtlCol="0">
                <a:spAutoFit/>
              </a:bodyPr>
              <a:lstStyle/>
              <a:p>
                <a:pPr algn="ctr" defTabSz="914447">
                  <a:defRPr/>
                </a:pPr>
                <a:r>
                  <a:rPr lang="en-US" kern="0" dirty="0">
                    <a:solidFill>
                      <a:prstClr val="black"/>
                    </a:solidFill>
                    <a:latin typeface="Titillium Lt"/>
                  </a:rPr>
                  <a:t>Analytical and </a:t>
                </a:r>
              </a:p>
              <a:p>
                <a:pPr algn="ctr" defTabSz="914447">
                  <a:defRPr/>
                </a:pPr>
                <a:r>
                  <a:rPr lang="en-US" kern="0" dirty="0">
                    <a:solidFill>
                      <a:prstClr val="black"/>
                    </a:solidFill>
                    <a:latin typeface="Titillium Lt"/>
                  </a:rPr>
                  <a:t>numerical study</a:t>
                </a:r>
              </a:p>
            </p:txBody>
          </p:sp>
          <p:sp>
            <p:nvSpPr>
              <p:cNvPr id="113" name="TextBox 112">
                <a:extLst>
                  <a:ext uri="{FF2B5EF4-FFF2-40B4-BE49-F238E27FC236}">
                    <a16:creationId xmlns:a16="http://schemas.microsoft.com/office/drawing/2014/main" id="{F6DC5C25-6F7D-C812-C5D9-858D8949A4D1}"/>
                  </a:ext>
                </a:extLst>
              </p:cNvPr>
              <p:cNvSpPr txBox="1"/>
              <p:nvPr/>
            </p:nvSpPr>
            <p:spPr>
              <a:xfrm>
                <a:off x="750059" y="4710587"/>
                <a:ext cx="1856383" cy="448272"/>
              </a:xfrm>
              <a:prstGeom prst="rect">
                <a:avLst/>
              </a:prstGeom>
              <a:noFill/>
              <a:ln w="12700">
                <a:solidFill>
                  <a:srgbClr val="D0956C"/>
                </a:solidFill>
              </a:ln>
            </p:spPr>
            <p:txBody>
              <a:bodyPr wrap="none" rtlCol="0">
                <a:spAutoFit/>
              </a:bodyPr>
              <a:lstStyle/>
              <a:p>
                <a:pPr defTabSz="914447">
                  <a:defRPr/>
                </a:pPr>
                <a:r>
                  <a:rPr lang="it-IT" kern="0" dirty="0">
                    <a:solidFill>
                      <a:prstClr val="black"/>
                    </a:solidFill>
                    <a:latin typeface="Titillium Lt"/>
                  </a:rPr>
                  <a:t>3</a:t>
                </a:r>
                <a:r>
                  <a:rPr lang="en-US" kern="0" dirty="0">
                    <a:solidFill>
                      <a:prstClr val="black"/>
                    </a:solidFill>
                    <a:latin typeface="Titillium Lt"/>
                  </a:rPr>
                  <a:t>D model</a:t>
                </a:r>
              </a:p>
            </p:txBody>
          </p:sp>
          <p:sp>
            <p:nvSpPr>
              <p:cNvPr id="114" name="TextBox 113">
                <a:extLst>
                  <a:ext uri="{FF2B5EF4-FFF2-40B4-BE49-F238E27FC236}">
                    <a16:creationId xmlns:a16="http://schemas.microsoft.com/office/drawing/2014/main" id="{2590A386-CA9A-090B-D7FF-876F231AE421}"/>
                  </a:ext>
                </a:extLst>
              </p:cNvPr>
              <p:cNvSpPr txBox="1"/>
              <p:nvPr/>
            </p:nvSpPr>
            <p:spPr>
              <a:xfrm>
                <a:off x="510596" y="6145490"/>
                <a:ext cx="2095846" cy="448272"/>
              </a:xfrm>
              <a:prstGeom prst="rect">
                <a:avLst/>
              </a:prstGeom>
              <a:noFill/>
              <a:ln w="12700">
                <a:solidFill>
                  <a:srgbClr val="D0956C"/>
                </a:solidFill>
              </a:ln>
            </p:spPr>
            <p:txBody>
              <a:bodyPr wrap="none" rtlCol="0">
                <a:spAutoFit/>
              </a:bodyPr>
              <a:lstStyle/>
              <a:p>
                <a:pPr defTabSz="914447">
                  <a:defRPr/>
                </a:pPr>
                <a:r>
                  <a:rPr lang="en-US" kern="0" dirty="0">
                    <a:solidFill>
                      <a:prstClr val="black"/>
                    </a:solidFill>
                    <a:latin typeface="Titillium Lt"/>
                  </a:rPr>
                  <a:t>3D printing</a:t>
                </a:r>
              </a:p>
            </p:txBody>
          </p:sp>
          <p:sp>
            <p:nvSpPr>
              <p:cNvPr id="115" name="TextBox 114">
                <a:extLst>
                  <a:ext uri="{FF2B5EF4-FFF2-40B4-BE49-F238E27FC236}">
                    <a16:creationId xmlns:a16="http://schemas.microsoft.com/office/drawing/2014/main" id="{04CAF3D4-3D91-7757-01D3-964A33572ABF}"/>
                  </a:ext>
                </a:extLst>
              </p:cNvPr>
              <p:cNvSpPr txBox="1"/>
              <p:nvPr/>
            </p:nvSpPr>
            <p:spPr>
              <a:xfrm>
                <a:off x="-3833973" y="6143782"/>
                <a:ext cx="2427544" cy="448272"/>
              </a:xfrm>
              <a:prstGeom prst="rect">
                <a:avLst/>
              </a:prstGeom>
              <a:noFill/>
              <a:ln w="12700">
                <a:solidFill>
                  <a:srgbClr val="D0956C"/>
                </a:solidFill>
              </a:ln>
            </p:spPr>
            <p:txBody>
              <a:bodyPr wrap="square">
                <a:spAutoFit/>
              </a:bodyPr>
              <a:lstStyle/>
              <a:p>
                <a:pPr algn="ctr" defTabSz="914447">
                  <a:defRPr/>
                </a:pPr>
                <a:r>
                  <a:rPr lang="en-US" kern="0" dirty="0">
                    <a:solidFill>
                      <a:prstClr val="black"/>
                    </a:solidFill>
                    <a:latin typeface="Titillium Lt"/>
                  </a:rPr>
                  <a:t>Winding test</a:t>
                </a:r>
              </a:p>
            </p:txBody>
          </p:sp>
          <p:sp>
            <p:nvSpPr>
              <p:cNvPr id="116" name="Arrow: Right 115">
                <a:extLst>
                  <a:ext uri="{FF2B5EF4-FFF2-40B4-BE49-F238E27FC236}">
                    <a16:creationId xmlns:a16="http://schemas.microsoft.com/office/drawing/2014/main" id="{6F525C7E-8DD2-CA11-CFE5-768FE3DE074B}"/>
                  </a:ext>
                </a:extLst>
              </p:cNvPr>
              <p:cNvSpPr/>
              <p:nvPr/>
            </p:nvSpPr>
            <p:spPr>
              <a:xfrm flipH="1">
                <a:off x="-1041877" y="6184257"/>
                <a:ext cx="1158996" cy="367322"/>
              </a:xfrm>
              <a:prstGeom prst="rightArrow">
                <a:avLst/>
              </a:prstGeom>
              <a:gradFill flip="none" rotWithShape="1">
                <a:gsLst>
                  <a:gs pos="0">
                    <a:srgbClr val="D0956C">
                      <a:shade val="30000"/>
                      <a:satMod val="115000"/>
                    </a:srgbClr>
                  </a:gs>
                  <a:gs pos="50000">
                    <a:srgbClr val="D0956C">
                      <a:shade val="67500"/>
                      <a:satMod val="115000"/>
                    </a:srgbClr>
                  </a:gs>
                  <a:gs pos="100000">
                    <a:srgbClr val="D0956C">
                      <a:shade val="100000"/>
                      <a:satMod val="115000"/>
                    </a:srgbClr>
                  </a:gs>
                </a:gsLst>
                <a:lin ang="10800000" scaled="1"/>
                <a:tileRect/>
              </a:gradFill>
              <a:ln>
                <a:noFill/>
              </a:ln>
              <a:effectLst>
                <a:outerShdw blurRad="57150" dist="19050" dir="5400000" algn="ctr" rotWithShape="0">
                  <a:srgbClr val="000000">
                    <a:alpha val="63000"/>
                  </a:srgbClr>
                </a:outerShdw>
              </a:effectLst>
            </p:spPr>
            <p:txBody>
              <a:bodyPr rtlCol="0" anchor="ctr"/>
              <a:lstStyle/>
              <a:p>
                <a:pPr algn="ctr" defTabSz="914447">
                  <a:defRPr/>
                </a:pPr>
                <a:endParaRPr lang="en-US" sz="1200" kern="0">
                  <a:solidFill>
                    <a:prstClr val="white"/>
                  </a:solidFill>
                  <a:latin typeface="Titillium Lt"/>
                </a:endParaRPr>
              </a:p>
            </p:txBody>
          </p:sp>
        </p:grpSp>
        <p:sp>
          <p:nvSpPr>
            <p:cNvPr id="110" name="Arrow: Right 109">
              <a:extLst>
                <a:ext uri="{FF2B5EF4-FFF2-40B4-BE49-F238E27FC236}">
                  <a16:creationId xmlns:a16="http://schemas.microsoft.com/office/drawing/2014/main" id="{20003383-7CAC-93F0-E53E-DE1BF33CCCA4}"/>
                </a:ext>
              </a:extLst>
            </p:cNvPr>
            <p:cNvSpPr/>
            <p:nvPr/>
          </p:nvSpPr>
          <p:spPr>
            <a:xfrm rot="5400000">
              <a:off x="17585481" y="29943812"/>
              <a:ext cx="803156" cy="1154903"/>
            </a:xfrm>
            <a:prstGeom prst="rightArrow">
              <a:avLst/>
            </a:prstGeom>
            <a:gradFill flip="none" rotWithShape="1">
              <a:gsLst>
                <a:gs pos="0">
                  <a:srgbClr val="D0956C">
                    <a:shade val="30000"/>
                    <a:satMod val="115000"/>
                  </a:srgbClr>
                </a:gs>
                <a:gs pos="50000">
                  <a:srgbClr val="D0956C">
                    <a:shade val="67500"/>
                    <a:satMod val="115000"/>
                  </a:srgbClr>
                </a:gs>
                <a:gs pos="100000">
                  <a:srgbClr val="D0956C">
                    <a:shade val="100000"/>
                    <a:satMod val="115000"/>
                  </a:srgbClr>
                </a:gs>
              </a:gsLst>
              <a:lin ang="10800000" scaled="1"/>
              <a:tileRect/>
            </a:gradFill>
            <a:ln>
              <a:noFill/>
            </a:ln>
            <a:effectLst>
              <a:outerShdw blurRad="57150" dist="19050" dir="5400000" algn="ctr" rotWithShape="0">
                <a:srgbClr val="000000">
                  <a:alpha val="63000"/>
                </a:srgbClr>
              </a:outerShdw>
            </a:effectLst>
          </p:spPr>
          <p:txBody>
            <a:bodyPr rtlCol="0" anchor="ctr"/>
            <a:lstStyle/>
            <a:p>
              <a:pPr algn="ctr" defTabSz="914447">
                <a:defRPr/>
              </a:pPr>
              <a:endParaRPr lang="en-US" sz="1100" kern="0">
                <a:solidFill>
                  <a:prstClr val="white"/>
                </a:solidFill>
                <a:latin typeface="Titillium Lt"/>
              </a:endParaRPr>
            </a:p>
          </p:txBody>
        </p:sp>
      </p:grpSp>
      <p:sp>
        <p:nvSpPr>
          <p:cNvPr id="10" name="TextBox 6">
            <a:extLst>
              <a:ext uri="{FF2B5EF4-FFF2-40B4-BE49-F238E27FC236}">
                <a16:creationId xmlns:a16="http://schemas.microsoft.com/office/drawing/2014/main" id="{6A26108B-AE08-957C-F5CF-74D2D6D074D2}"/>
              </a:ext>
            </a:extLst>
          </p:cNvPr>
          <p:cNvSpPr txBox="1"/>
          <p:nvPr/>
        </p:nvSpPr>
        <p:spPr>
          <a:xfrm>
            <a:off x="138147" y="3421513"/>
            <a:ext cx="3919608" cy="2785378"/>
          </a:xfrm>
          <a:prstGeom prst="rect">
            <a:avLst/>
          </a:prstGeom>
          <a:noFill/>
        </p:spPr>
        <p:txBody>
          <a:bodyPr wrap="square">
            <a:spAutoFit/>
          </a:bodyPr>
          <a:lstStyle/>
          <a:p>
            <a:pPr marL="285750" indent="-285750" algn="just" defTabSz="914400">
              <a:buClr>
                <a:srgbClr val="6C2F6D"/>
              </a:buClr>
              <a:buFont typeface="Wingdings" panose="05000000000000000000" pitchFamily="2" charset="2"/>
              <a:buChar char="ü"/>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winding test was successfully executed. </a:t>
            </a:r>
          </a:p>
          <a:p>
            <a:pPr marL="285750" indent="-285750" algn="just">
              <a:buClr>
                <a:srgbClr val="6C2F6D"/>
              </a:buClr>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large aperture facilitate the winding process.</a:t>
            </a:r>
          </a:p>
          <a:p>
            <a:pPr marL="285750" indent="-285750" algn="just">
              <a:buClr>
                <a:srgbClr val="6C2F6D"/>
              </a:buClr>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winding was stopped after the first turn in order to save the cable for other tests, as each turn should be identical to the others.</a:t>
            </a:r>
          </a:p>
          <a:p>
            <a:pPr algn="just" defTabSz="914400">
              <a:buClr>
                <a:srgbClr val="00313C"/>
              </a:buClr>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just" defTabSz="914400">
              <a:buClr>
                <a:srgbClr val="00313C"/>
              </a:buClr>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Conclusion: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windability of this magnet has been proved for a CCT geometry. </a:t>
            </a:r>
          </a:p>
        </p:txBody>
      </p:sp>
      <p:sp>
        <p:nvSpPr>
          <p:cNvPr id="13" name="CasellaDiTesto 12">
            <a:extLst>
              <a:ext uri="{FF2B5EF4-FFF2-40B4-BE49-F238E27FC236}">
                <a16:creationId xmlns:a16="http://schemas.microsoft.com/office/drawing/2014/main" id="{786A3A3F-1186-0FD0-71BB-0698A16EE371}"/>
              </a:ext>
            </a:extLst>
          </p:cNvPr>
          <p:cNvSpPr txBox="1"/>
          <p:nvPr/>
        </p:nvSpPr>
        <p:spPr>
          <a:xfrm>
            <a:off x="8534824" y="1078397"/>
            <a:ext cx="3626570" cy="369332"/>
          </a:xfrm>
          <a:prstGeom prst="rect">
            <a:avLst/>
          </a:prstGeom>
          <a:noFill/>
        </p:spPr>
        <p:txBody>
          <a:bodyPr wrap="square">
            <a:spAutoFit/>
          </a:bodyPr>
          <a:lstStyle/>
          <a:p>
            <a:pPr algn="ctr"/>
            <a:r>
              <a:rPr kumimoji="0" lang="en-US"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cs typeface="Arial" panose="020B0604020202020204" pitchFamily="34" charset="0"/>
              </a:rPr>
              <a:t>Layer 3, combined function</a:t>
            </a:r>
            <a:endParaRPr lang="it-IT" b="1" dirty="0">
              <a:effectLst>
                <a:outerShdw blurRad="38100" dist="38100" dir="2700000" algn="tl">
                  <a:srgbClr val="000000">
                    <a:alpha val="43137"/>
                  </a:srgbClr>
                </a:outerShdw>
              </a:effectLst>
            </a:endParaRPr>
          </a:p>
        </p:txBody>
      </p:sp>
      <p:sp>
        <p:nvSpPr>
          <p:cNvPr id="8" name="CasellaDiTesto 12">
            <a:extLst>
              <a:ext uri="{FF2B5EF4-FFF2-40B4-BE49-F238E27FC236}">
                <a16:creationId xmlns:a16="http://schemas.microsoft.com/office/drawing/2014/main" id="{0FA2E166-3C86-0501-0759-8DAF1182A96C}"/>
              </a:ext>
            </a:extLst>
          </p:cNvPr>
          <p:cNvSpPr txBox="1"/>
          <p:nvPr/>
        </p:nvSpPr>
        <p:spPr>
          <a:xfrm>
            <a:off x="4366374" y="1078397"/>
            <a:ext cx="4134583" cy="369332"/>
          </a:xfrm>
          <a:prstGeom prst="rect">
            <a:avLst/>
          </a:prstGeom>
          <a:noFill/>
        </p:spPr>
        <p:txBody>
          <a:bodyPr wrap="square">
            <a:spAutoFit/>
          </a:bodyPr>
          <a:lstStyle/>
          <a:p>
            <a:pPr algn="ctr"/>
            <a:r>
              <a:rPr kumimoji="0" lang="en-US"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cs typeface="Arial" panose="020B0604020202020204" pitchFamily="34" charset="0"/>
              </a:rPr>
              <a:t>Layer 1, quadrupole</a:t>
            </a:r>
            <a:endParaRPr lang="it-IT" b="1" dirty="0">
              <a:effectLst>
                <a:outerShdw blurRad="38100" dist="38100" dir="2700000" algn="tl">
                  <a:srgbClr val="000000">
                    <a:alpha val="43137"/>
                  </a:srgbClr>
                </a:outerShdw>
              </a:effectLst>
            </a:endParaRPr>
          </a:p>
        </p:txBody>
      </p:sp>
      <p:sp>
        <p:nvSpPr>
          <p:cNvPr id="9" name="Arrow: Right 8">
            <a:extLst>
              <a:ext uri="{FF2B5EF4-FFF2-40B4-BE49-F238E27FC236}">
                <a16:creationId xmlns:a16="http://schemas.microsoft.com/office/drawing/2014/main" id="{B32E0339-645B-F876-97A8-3DA4EE6E9AF1}"/>
              </a:ext>
            </a:extLst>
          </p:cNvPr>
          <p:cNvSpPr/>
          <p:nvPr/>
        </p:nvSpPr>
        <p:spPr>
          <a:xfrm flipV="1">
            <a:off x="2246050" y="1447729"/>
            <a:ext cx="444382" cy="426905"/>
          </a:xfrm>
          <a:prstGeom prst="rightArrow">
            <a:avLst/>
          </a:prstGeom>
          <a:gradFill flip="none" rotWithShape="1">
            <a:gsLst>
              <a:gs pos="0">
                <a:srgbClr val="D0956C">
                  <a:shade val="30000"/>
                  <a:satMod val="115000"/>
                </a:srgbClr>
              </a:gs>
              <a:gs pos="50000">
                <a:srgbClr val="D0956C">
                  <a:shade val="67500"/>
                  <a:satMod val="115000"/>
                </a:srgbClr>
              </a:gs>
              <a:gs pos="100000">
                <a:srgbClr val="D0956C">
                  <a:shade val="100000"/>
                  <a:satMod val="115000"/>
                </a:srgbClr>
              </a:gs>
            </a:gsLst>
            <a:lin ang="10800000" scaled="1"/>
            <a:tileRect/>
          </a:gradFill>
          <a:ln>
            <a:noFill/>
          </a:ln>
          <a:effectLst>
            <a:outerShdw blurRad="57150" dist="19050" dir="5400000" algn="ctr" rotWithShape="0">
              <a:srgbClr val="000000">
                <a:alpha val="63000"/>
              </a:srgbClr>
            </a:outerShdw>
          </a:effectLst>
        </p:spPr>
        <p:txBody>
          <a:bodyPr rtlCol="0" anchor="ctr"/>
          <a:lstStyle/>
          <a:p>
            <a:pPr algn="ctr" defTabSz="914447">
              <a:defRPr/>
            </a:pPr>
            <a:endParaRPr lang="en-US" sz="1100" kern="0">
              <a:solidFill>
                <a:prstClr val="white"/>
              </a:solidFill>
              <a:latin typeface="Titillium Lt"/>
            </a:endParaRPr>
          </a:p>
        </p:txBody>
      </p:sp>
      <p:sp>
        <p:nvSpPr>
          <p:cNvPr id="11" name="Title 2">
            <a:extLst>
              <a:ext uri="{FF2B5EF4-FFF2-40B4-BE49-F238E27FC236}">
                <a16:creationId xmlns:a16="http://schemas.microsoft.com/office/drawing/2014/main" id="{C8009C08-D329-BFA3-3D1D-2F6A2EF4498D}"/>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Feasibility Study</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pic>
        <p:nvPicPr>
          <p:cNvPr id="14" name="Picture 4">
            <a:extLst>
              <a:ext uri="{FF2B5EF4-FFF2-40B4-BE49-F238E27FC236}">
                <a16:creationId xmlns:a16="http://schemas.microsoft.com/office/drawing/2014/main" id="{29F62718-0C85-D0C4-265B-65C4B9CCC8EB}"/>
              </a:ext>
            </a:extLst>
          </p:cNvPr>
          <p:cNvPicPr>
            <a:picLocks noChangeAspect="1"/>
          </p:cNvPicPr>
          <p:nvPr/>
        </p:nvPicPr>
        <p:blipFill>
          <a:blip r:embed="rId6">
            <a:duotone>
              <a:srgbClr val="5B9BD5">
                <a:shade val="45000"/>
                <a:satMod val="135000"/>
              </a:srgbClr>
              <a:prstClr val="white"/>
            </a:duotone>
            <a:extLst>
              <a:ext uri="{28A0092B-C50C-407E-A947-70E740481C1C}">
                <a14:useLocalDpi xmlns:a14="http://schemas.microsoft.com/office/drawing/2010/main" val="0"/>
              </a:ext>
            </a:extLst>
          </a:blip>
          <a:srcRect l="2687" r="2687"/>
          <a:stretch/>
        </p:blipFill>
        <p:spPr>
          <a:xfrm>
            <a:off x="8090452" y="64675"/>
            <a:ext cx="965241" cy="809618"/>
          </a:xfrm>
          <a:prstGeom prst="rect">
            <a:avLst/>
          </a:prstGeom>
        </p:spPr>
      </p:pic>
    </p:spTree>
    <p:extLst>
      <p:ext uri="{BB962C8B-B14F-4D97-AF65-F5344CB8AC3E}">
        <p14:creationId xmlns:p14="http://schemas.microsoft.com/office/powerpoint/2010/main" val="41499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2</a:t>
            </a:fld>
            <a:endParaRPr lang="en-GB" dirty="0"/>
          </a:p>
        </p:txBody>
      </p:sp>
      <mc:AlternateContent xmlns:mc="http://schemas.openxmlformats.org/markup-compatibility/2006" xmlns:a14="http://schemas.microsoft.com/office/drawing/2010/main">
        <mc:Choice Requires="a14">
          <p:sp>
            <p:nvSpPr>
              <p:cNvPr id="30" name="CasellaDiTesto 11">
                <a:extLst>
                  <a:ext uri="{FF2B5EF4-FFF2-40B4-BE49-F238E27FC236}">
                    <a16:creationId xmlns:a16="http://schemas.microsoft.com/office/drawing/2014/main" id="{A711F783-BD41-99DF-CA05-AD2AA062EB78}"/>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30" name="CasellaDiTesto 11">
                <a:extLst>
                  <a:ext uri="{FF2B5EF4-FFF2-40B4-BE49-F238E27FC236}">
                    <a16:creationId xmlns:a16="http://schemas.microsoft.com/office/drawing/2014/main" id="{A711F783-BD41-99DF-CA05-AD2AA062EB78}"/>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3"/>
                <a:stretch>
                  <a:fillRect l="-465" t="-2174" b="-6087"/>
                </a:stretch>
              </a:blipFill>
            </p:spPr>
            <p:txBody>
              <a:bodyPr/>
              <a:lstStyle/>
              <a:p>
                <a:r>
                  <a:rPr lang="en-GB">
                    <a:noFill/>
                  </a:rPr>
                  <a:t> </a:t>
                </a:r>
              </a:p>
            </p:txBody>
          </p:sp>
        </mc:Fallback>
      </mc:AlternateContent>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sp>
        <p:nvSpPr>
          <p:cNvPr id="6" name="Title 2">
            <a:extLst>
              <a:ext uri="{FF2B5EF4-FFF2-40B4-BE49-F238E27FC236}">
                <a16:creationId xmlns:a16="http://schemas.microsoft.com/office/drawing/2014/main" id="{7CD9EBA6-C0D5-CB38-90C6-7F2755464E1C}"/>
              </a:ext>
            </a:extLst>
          </p:cNvPr>
          <p:cNvSpPr>
            <a:spLocks noGrp="1"/>
          </p:cNvSpPr>
          <p:nvPr>
            <p:ph type="title"/>
          </p:nvPr>
        </p:nvSpPr>
        <p:spPr>
          <a:xfrm>
            <a:off x="138147" y="92097"/>
            <a:ext cx="1014259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p>
        </p:txBody>
      </p:sp>
    </p:spTree>
    <p:extLst>
      <p:ext uri="{BB962C8B-B14F-4D97-AF65-F5344CB8AC3E}">
        <p14:creationId xmlns:p14="http://schemas.microsoft.com/office/powerpoint/2010/main" val="276242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Content Placeholder 51">
            <a:extLst>
              <a:ext uri="{FF2B5EF4-FFF2-40B4-BE49-F238E27FC236}">
                <a16:creationId xmlns:a16="http://schemas.microsoft.com/office/drawing/2014/main" id="{DFF0E10A-085C-1C17-982A-375E0F1F4F3B}"/>
              </a:ext>
            </a:extLst>
          </p:cNvPr>
          <p:cNvSpPr txBox="1">
            <a:spLocks/>
          </p:cNvSpPr>
          <p:nvPr/>
        </p:nvSpPr>
        <p:spPr>
          <a:xfrm>
            <a:off x="294064" y="1134662"/>
            <a:ext cx="11538543" cy="4835677"/>
          </a:xfrm>
          <a:prstGeom prst="rect">
            <a:avLst/>
          </a:prstGeom>
        </p:spPr>
        <p:txBody>
          <a:bodyPr vert="horz">
            <a:no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93776" marR="0" lvl="0" indent="-457200" algn="just" defTabSz="914400" rtl="0" eaLnBrk="1" fontAlgn="auto" latinLnBrk="0" hangingPunct="1">
              <a:lnSpc>
                <a:spcPct val="100000"/>
              </a:lnSpc>
              <a:spcBef>
                <a:spcPct val="20000"/>
              </a:spcBef>
              <a:spcAft>
                <a:spcPts val="0"/>
              </a:spcAft>
              <a:buClr>
                <a:srgbClr val="5D337F"/>
              </a:buClr>
              <a:buSzPct val="80000"/>
              <a:buFont typeface="Wingdings" panose="05000000000000000000" pitchFamily="2" charset="2"/>
              <a:buChar char="Ø"/>
              <a:tabLst/>
              <a:defRPr/>
            </a:pPr>
            <a:r>
              <a:rPr lang="en-US" sz="1900" dirty="0">
                <a:solidFill>
                  <a:prstClr val="black"/>
                </a:solidFill>
                <a:latin typeface="Titillium Lt"/>
              </a:rPr>
              <a:t>The limit plots are provided and discussed using both analytical and FEM approaches, serving as a starting point for defining possible beam optics that are also compatible with current technological constraints.</a:t>
            </a:r>
          </a:p>
          <a:p>
            <a:pPr marL="493776" marR="0" lvl="0" indent="-457200" algn="just" defTabSz="914400" rtl="0" eaLnBrk="1" fontAlgn="auto" latinLnBrk="0" hangingPunct="1">
              <a:lnSpc>
                <a:spcPct val="100000"/>
              </a:lnSpc>
              <a:spcBef>
                <a:spcPct val="20000"/>
              </a:spcBef>
              <a:spcAft>
                <a:spcPts val="0"/>
              </a:spcAft>
              <a:buClr>
                <a:srgbClr val="5D337F"/>
              </a:buClr>
              <a:buSzPct val="80000"/>
              <a:buFont typeface="Wingdings" panose="05000000000000000000" pitchFamily="2" charset="2"/>
              <a:buChar char="Ø"/>
              <a:tabLst/>
              <a:defRPr/>
            </a:pPr>
            <a:endParaRPr lang="en-US" sz="600" dirty="0">
              <a:solidFill>
                <a:prstClr val="black"/>
              </a:solidFill>
              <a:latin typeface="Titillium Lt"/>
            </a:endParaRPr>
          </a:p>
          <a:p>
            <a:pPr marL="493776" marR="0" lvl="0" indent="-457200" algn="just" defTabSz="914400" rtl="0" eaLnBrk="1" fontAlgn="auto" latinLnBrk="0" hangingPunct="1">
              <a:lnSpc>
                <a:spcPct val="100000"/>
              </a:lnSpc>
              <a:spcBef>
                <a:spcPct val="20000"/>
              </a:spcBef>
              <a:spcAft>
                <a:spcPts val="0"/>
              </a:spcAft>
              <a:buClr>
                <a:srgbClr val="FF0000"/>
              </a:buClr>
              <a:buSzPct val="80000"/>
              <a:buFont typeface="Wingdings" panose="05000000000000000000" pitchFamily="2" charset="2"/>
              <a:buChar char="Ø"/>
              <a:tabLst/>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3" algn="just">
              <a:buClr>
                <a:srgbClr val="5D337F"/>
              </a:buClr>
              <a:buSzPct val="80000"/>
              <a:buFont typeface="Wingdings" panose="05000000000000000000" pitchFamily="2" charset="2"/>
              <a:buChar char="Ø"/>
              <a:defRPr/>
            </a:pPr>
            <a:r>
              <a:rPr lang="en-US" sz="1900" dirty="0">
                <a:solidFill>
                  <a:prstClr val="black"/>
                </a:solidFill>
                <a:latin typeface="Titillium Lt"/>
              </a:rPr>
              <a:t>B-G plots:</a:t>
            </a:r>
          </a:p>
          <a:p>
            <a:pPr marL="1307592" lvl="4" indent="0" algn="just">
              <a:buClr>
                <a:srgbClr val="FF0000"/>
              </a:buClr>
              <a:buSzPct val="80000"/>
              <a:buNone/>
              <a:defRPr/>
            </a:pPr>
            <a:r>
              <a:rPr lang="en-US" sz="1900" dirty="0">
                <a:solidFill>
                  <a:prstClr val="black"/>
                </a:solidFill>
                <a:latin typeface="Titillium Lt"/>
              </a:rPr>
              <a:t>  Combined dipole + quadrupole magnets</a:t>
            </a:r>
          </a:p>
          <a:p>
            <a:pPr marL="1307592" lvl="4" indent="0" algn="just">
              <a:buClr>
                <a:srgbClr val="FF0000"/>
              </a:buClr>
              <a:buSzPct val="80000"/>
              <a:buNone/>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3" algn="just">
              <a:buClr>
                <a:srgbClr val="5D337F"/>
              </a:buClr>
              <a:buSzPct val="80000"/>
              <a:buFont typeface="Wingdings" panose="05000000000000000000" pitchFamily="2" charset="2"/>
              <a:buChar char="Ø"/>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B-G</a:t>
            </a:r>
            <a:r>
              <a:rPr kumimoji="0" lang="en-US" sz="19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plots:</a:t>
            </a:r>
          </a:p>
          <a:p>
            <a:pPr marL="1307592" lvl="4" indent="0" algn="just">
              <a:buClr>
                <a:srgbClr val="FF0000"/>
              </a:buClr>
              <a:buSzPct val="80000"/>
              <a:buNone/>
              <a:defRPr/>
            </a:pP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  Combined dipole + </a:t>
            </a:r>
            <a:r>
              <a:rPr lang="en-US" sz="1900" dirty="0" err="1">
                <a:solidFill>
                  <a:prstClr val="black"/>
                </a:solidFill>
                <a:latin typeface="Calibri" panose="020F0502020204030204" pitchFamily="34" charset="0"/>
                <a:ea typeface="Calibri" panose="020F0502020204030204" pitchFamily="34" charset="0"/>
                <a:cs typeface="Calibri" panose="020F0502020204030204" pitchFamily="34" charset="0"/>
              </a:rPr>
              <a:t>sextupole</a:t>
            </a: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 magnets</a:t>
            </a:r>
          </a:p>
          <a:p>
            <a:pPr marL="1307592" lvl="4" indent="0" algn="just">
              <a:buClr>
                <a:srgbClr val="FF0000"/>
              </a:buClr>
              <a:buSzPct val="80000"/>
              <a:buNone/>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just">
              <a:buClr>
                <a:srgbClr val="5D337F"/>
              </a:buClr>
              <a:buFont typeface="Wingdings" panose="05000000000000000000" pitchFamily="2" charset="2"/>
              <a:buChar char="Ø"/>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These plots represent a </a:t>
            </a:r>
            <a:r>
              <a:rPr lang="en-US" sz="1900" dirty="0">
                <a:solidFill>
                  <a:prstClr val="black"/>
                </a:solidFill>
                <a:latin typeface="Titillium Lt"/>
              </a:rPr>
              <a:t>powerful method </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for identifying new design targets for each magnet type. 	       The allowed area does not imply that a magnet there is feasible, but that—based on analytical calculations and numerical simulations using simplified models—it is worth exploring a detailed design study within that region.</a:t>
            </a:r>
          </a:p>
          <a:p>
            <a:pPr marL="493776" marR="0" lvl="0" indent="-457200" algn="just" defTabSz="914400" rtl="0" eaLnBrk="1" fontAlgn="auto" latinLnBrk="0" hangingPunct="1">
              <a:lnSpc>
                <a:spcPct val="100000"/>
              </a:lnSpc>
              <a:spcBef>
                <a:spcPct val="20000"/>
              </a:spcBef>
              <a:spcAft>
                <a:spcPts val="0"/>
              </a:spcAft>
              <a:buClr>
                <a:srgbClr val="FF0000"/>
              </a:buClr>
              <a:buSzPct val="80000"/>
              <a:buFont typeface="Wingdings" panose="05000000000000000000" pitchFamily="2" charset="2"/>
              <a:buChar char="Ø"/>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just">
              <a:buClr>
                <a:srgbClr val="5D337F"/>
              </a:buClr>
              <a:buFont typeface="Wingdings" panose="05000000000000000000" pitchFamily="2" charset="2"/>
              <a:buChar char="Ø"/>
              <a:defRPr/>
            </a:pPr>
            <a:r>
              <a:rPr lang="en-US" sz="1900" dirty="0">
                <a:solidFill>
                  <a:prstClr val="black"/>
                </a:solidFill>
                <a:latin typeface="Titillium Lt"/>
              </a:rPr>
              <a:t>This work enable the comparison of a wide range of electromagnetic configurations within a single plot, providing a comprehensive view of the trade-offs between aperture and electromagnetic performances. Although these plots were developed in the framework of the Muon Collider, the methodology itself is general. By adjusting the underlying assumptions, it can be readily extended to any other accelerator project.</a:t>
            </a:r>
            <a:endParaRPr kumimoji="0" lang="en-US" sz="1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itle 2">
            <a:extLst>
              <a:ext uri="{FF2B5EF4-FFF2-40B4-BE49-F238E27FC236}">
                <a16:creationId xmlns:a16="http://schemas.microsoft.com/office/drawing/2014/main" id="{9DF24FCA-3104-4E05-28A0-005937D79102}"/>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Summary and conclusions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6" name="TextBox 5">
            <a:extLst>
              <a:ext uri="{FF2B5EF4-FFF2-40B4-BE49-F238E27FC236}">
                <a16:creationId xmlns:a16="http://schemas.microsoft.com/office/drawing/2014/main" id="{9D8B3AE5-F3A7-8478-BF86-8E05A28F7155}"/>
              </a:ext>
            </a:extLst>
          </p:cNvPr>
          <p:cNvSpPr txBox="1"/>
          <p:nvPr/>
        </p:nvSpPr>
        <p:spPr>
          <a:xfrm>
            <a:off x="6908800" y="1936284"/>
            <a:ext cx="4923807" cy="1231106"/>
          </a:xfrm>
          <a:prstGeom prst="rect">
            <a:avLst/>
          </a:prstGeom>
          <a:noFill/>
        </p:spPr>
        <p:txBody>
          <a:bodyPr wrap="square">
            <a:spAutoFit/>
          </a:bodyPr>
          <a:lstStyle/>
          <a:p>
            <a:pPr marL="285750" indent="-285750">
              <a:buClr>
                <a:srgbClr val="5D337F"/>
              </a:buClr>
              <a:buFont typeface="Wingdings" panose="05000000000000000000" pitchFamily="2" charset="2"/>
              <a:buChar char="Ø"/>
            </a:pPr>
            <a:r>
              <a:rPr lang="it-IT" dirty="0"/>
              <a:t>A-B plots: </a:t>
            </a:r>
            <a:r>
              <a:rPr lang="it-IT" dirty="0" err="1"/>
              <a:t>Dipoles</a:t>
            </a:r>
            <a:endParaRPr lang="it-IT" dirty="0"/>
          </a:p>
          <a:p>
            <a:pPr>
              <a:buClr>
                <a:srgbClr val="5D337F"/>
              </a:buClr>
            </a:pPr>
            <a:endParaRPr lang="it-IT" sz="200" dirty="0"/>
          </a:p>
          <a:p>
            <a:pPr>
              <a:buClr>
                <a:srgbClr val="5D337F"/>
              </a:buClr>
            </a:pPr>
            <a:endParaRPr lang="it-IT" sz="800" dirty="0"/>
          </a:p>
          <a:p>
            <a:pPr marL="285750" indent="-285750">
              <a:buClr>
                <a:srgbClr val="5D337F"/>
              </a:buClr>
              <a:buFont typeface="Wingdings" panose="05000000000000000000" pitchFamily="2" charset="2"/>
              <a:buChar char="Ø"/>
            </a:pPr>
            <a:r>
              <a:rPr lang="it-IT" dirty="0"/>
              <a:t>A-G plots: </a:t>
            </a:r>
            <a:r>
              <a:rPr lang="it-IT" dirty="0" err="1"/>
              <a:t>Quadrupoles</a:t>
            </a:r>
            <a:endParaRPr lang="it-IT" dirty="0"/>
          </a:p>
          <a:p>
            <a:pPr>
              <a:buClr>
                <a:srgbClr val="5D337F"/>
              </a:buClr>
            </a:pPr>
            <a:endParaRPr lang="it-IT" sz="200" dirty="0"/>
          </a:p>
          <a:p>
            <a:pPr>
              <a:buClr>
                <a:srgbClr val="5D337F"/>
              </a:buClr>
            </a:pPr>
            <a:endParaRPr lang="it-IT" sz="800" dirty="0"/>
          </a:p>
          <a:p>
            <a:pPr marL="285750" indent="-285750">
              <a:buClr>
                <a:srgbClr val="5D337F"/>
              </a:buClr>
              <a:buFont typeface="Wingdings" panose="05000000000000000000" pitchFamily="2" charset="2"/>
              <a:buChar char="Ø"/>
            </a:pPr>
            <a:r>
              <a:rPr lang="it-IT" dirty="0"/>
              <a:t>A-G</a:t>
            </a:r>
            <a:r>
              <a:rPr lang="it-IT" baseline="-25000" dirty="0"/>
              <a:t>2</a:t>
            </a:r>
            <a:r>
              <a:rPr lang="it-IT" dirty="0"/>
              <a:t> plots: </a:t>
            </a:r>
            <a:r>
              <a:rPr lang="it-IT" dirty="0" err="1"/>
              <a:t>Sextupoles</a:t>
            </a:r>
            <a:endParaRPr lang="it-IT" dirty="0"/>
          </a:p>
        </p:txBody>
      </p:sp>
    </p:spTree>
    <p:extLst>
      <p:ext uri="{BB962C8B-B14F-4D97-AF65-F5344CB8AC3E}">
        <p14:creationId xmlns:p14="http://schemas.microsoft.com/office/powerpoint/2010/main" val="370920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C158-F788-DB8F-9575-9A3DCF202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C66C47-5BA3-1A49-2C93-EBE4927BB67C}"/>
              </a:ext>
            </a:extLst>
          </p:cNvPr>
          <p:cNvSpPr>
            <a:spLocks/>
          </p:cNvSpPr>
          <p:nvPr/>
        </p:nvSpPr>
        <p:spPr>
          <a:xfrm>
            <a:off x="-67235" y="6353736"/>
            <a:ext cx="4123227" cy="576225"/>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a:effectLst>
            <a:softEdge rad="31750"/>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solidFill>
                <a:prstClr val="white"/>
              </a:solidFill>
              <a:effectLst/>
              <a:uLnTx/>
              <a:uFillTx/>
              <a:latin typeface="Calibri" panose="020F0502020204030204"/>
              <a:ea typeface="+mn-ea"/>
              <a:cs typeface="+mn-cs"/>
            </a:endParaRPr>
          </a:p>
        </p:txBody>
      </p:sp>
      <p:pic>
        <p:nvPicPr>
          <p:cNvPr id="2" name="Image 15">
            <a:extLst>
              <a:ext uri="{FF2B5EF4-FFF2-40B4-BE49-F238E27FC236}">
                <a16:creationId xmlns:a16="http://schemas.microsoft.com/office/drawing/2014/main" id="{159CA8BB-9D9D-BFB5-BF5E-1021B65D56D6}"/>
              </a:ext>
              <a:ext uri="{C183D7F6-B498-43B3-948B-1728B52AA6E4}">
                <adec:decorative xmlns:adec="http://schemas.microsoft.com/office/drawing/2017/decorative" val="0"/>
              </a:ext>
            </a:extLst>
          </p:cNvPr>
          <p:cNvPicPr>
            <a:picLocks noChangeAspect="1"/>
          </p:cNvPicPr>
          <p:nvPr/>
        </p:nvPicPr>
        <p:blipFill>
          <a:blip r:embed="rId3"/>
          <a:srcRect t="1734" r="68927" b="2132"/>
          <a:stretch/>
        </p:blipFill>
        <p:spPr>
          <a:xfrm>
            <a:off x="-15829" y="6425095"/>
            <a:ext cx="641016" cy="414546"/>
          </a:xfrm>
          <a:prstGeom prst="rect">
            <a:avLst/>
          </a:prstGeom>
          <a:ln>
            <a:noFill/>
          </a:ln>
          <a:effectLst>
            <a:softEdge rad="31750"/>
          </a:effectLst>
        </p:spPr>
      </p:pic>
      <p:sp>
        <p:nvSpPr>
          <p:cNvPr id="3" name="TextBox 2">
            <a:extLst>
              <a:ext uri="{FF2B5EF4-FFF2-40B4-BE49-F238E27FC236}">
                <a16:creationId xmlns:a16="http://schemas.microsoft.com/office/drawing/2014/main" id="{5BC8993D-8DC9-D7C7-7D8F-C3AED8FAF782}"/>
              </a:ext>
            </a:extLst>
          </p:cNvPr>
          <p:cNvSpPr txBox="1"/>
          <p:nvPr/>
        </p:nvSpPr>
        <p:spPr>
          <a:xfrm>
            <a:off x="587957" y="6401255"/>
            <a:ext cx="3447863"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GB" sz="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8" name="Content Placeholder 5">
            <a:extLst>
              <a:ext uri="{FF2B5EF4-FFF2-40B4-BE49-F238E27FC236}">
                <a16:creationId xmlns:a16="http://schemas.microsoft.com/office/drawing/2014/main" id="{79B43397-17FB-A32C-1B72-1764ADEC6BEE}"/>
              </a:ext>
            </a:extLst>
          </p:cNvPr>
          <p:cNvSpPr txBox="1">
            <a:spLocks/>
          </p:cNvSpPr>
          <p:nvPr/>
        </p:nvSpPr>
        <p:spPr>
          <a:xfrm>
            <a:off x="6568818" y="2677374"/>
            <a:ext cx="6538947" cy="754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6">
            <a:extLst>
              <a:ext uri="{FF2B5EF4-FFF2-40B4-BE49-F238E27FC236}">
                <a16:creationId xmlns:a16="http://schemas.microsoft.com/office/drawing/2014/main" id="{C6BFC83E-27AD-43BC-C302-B600B00C3135}"/>
              </a:ext>
            </a:extLst>
          </p:cNvPr>
          <p:cNvSpPr/>
          <p:nvPr/>
        </p:nvSpPr>
        <p:spPr>
          <a:xfrm>
            <a:off x="309173" y="4551217"/>
            <a:ext cx="5760000" cy="1477328"/>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ln w="0"/>
                <a:effectLst>
                  <a:outerShdw blurRad="38100" dist="38100" dir="2700000" algn="tl">
                    <a:srgbClr val="000000">
                      <a:alpha val="43137"/>
                    </a:srgbClr>
                  </a:outerShdw>
                </a:effectLst>
              </a:rPr>
              <a:t>Ph</a:t>
            </a:r>
            <a:r>
              <a:rPr lang="en-US" sz="2200" b="1" kern="1200" cap="none" spc="0" dirty="0">
                <a:ln w="0"/>
                <a:effectLst>
                  <a:outerShdw blurRad="38100" dist="38100" dir="2700000" algn="tl">
                    <a:srgbClr val="000000">
                      <a:alpha val="43137"/>
                    </a:srgbClr>
                  </a:outerShdw>
                </a:effectLst>
                <a:latin typeface="+mn-lt"/>
                <a:ea typeface="+mn-ea"/>
                <a:cs typeface="+mn-cs"/>
              </a:rPr>
              <a:t>.D. in Accelerator Physics</a:t>
            </a:r>
            <a:endParaRPr lang="en-US" sz="2200" b="1" dirty="0">
              <a:ln w="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kern="1200" cap="none" spc="0" dirty="0">
                <a:ln w="0"/>
                <a:effectLst>
                  <a:outerShdw blurRad="38100" dist="38100" dir="2700000" algn="tl">
                    <a:srgbClr val="000000">
                      <a:alpha val="43137"/>
                    </a:srgbClr>
                  </a:outerShdw>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cap="none" spc="0" dirty="0">
                <a:ln w="0"/>
                <a:effectLst>
                  <a:outerShdw blurRad="38100" dist="38100" dir="2700000" algn="tl">
                    <a:srgbClr val="000000">
                      <a:alpha val="43137"/>
                    </a:srgbClr>
                  </a:outerShdw>
                </a:effectLst>
                <a:latin typeface="+mn-lt"/>
                <a:ea typeface="+mn-ea"/>
                <a:cs typeface="+mn-cs"/>
              </a:rPr>
              <a:t>Final Seminar XXXVIII cycle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500" b="1" dirty="0">
              <a:ln w="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ln w="0"/>
                <a:effectLst>
                  <a:outerShdw blurRad="38100" dist="38100" dir="2700000" algn="tl">
                    <a:srgbClr val="000000">
                      <a:alpha val="43137"/>
                    </a:srgbClr>
                  </a:outerShdw>
                </a:effectLst>
              </a:rPr>
              <a:t>12 November 2025</a:t>
            </a:r>
          </a:p>
        </p:txBody>
      </p:sp>
      <p:sp>
        <p:nvSpPr>
          <p:cNvPr id="22" name="Rectangle 27">
            <a:extLst>
              <a:ext uri="{FF2B5EF4-FFF2-40B4-BE49-F238E27FC236}">
                <a16:creationId xmlns:a16="http://schemas.microsoft.com/office/drawing/2014/main" id="{A9B9EAA1-801B-90F3-70E0-0CF41A8A1431}"/>
              </a:ext>
            </a:extLst>
          </p:cNvPr>
          <p:cNvSpPr/>
          <p:nvPr/>
        </p:nvSpPr>
        <p:spPr>
          <a:xfrm>
            <a:off x="119924" y="1810747"/>
            <a:ext cx="6330494" cy="144655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cap="small" dirty="0">
                <a:ln w="0"/>
                <a:effectLst>
                  <a:outerShdw blurRad="38100" dist="38100" dir="2700000" algn="tl">
                    <a:srgbClr val="000000">
                      <a:alpha val="43137"/>
                    </a:srgbClr>
                  </a:outerShdw>
                </a:effectLst>
              </a:rPr>
              <a:t>Thank you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cap="small" dirty="0">
                <a:ln w="0"/>
                <a:effectLst>
                  <a:outerShdw blurRad="38100" dist="38100" dir="2700000" algn="tl">
                    <a:srgbClr val="000000">
                      <a:alpha val="43137"/>
                    </a:srgbClr>
                  </a:outerShdw>
                </a:effectLst>
              </a:rPr>
              <a:t>For your attention</a:t>
            </a:r>
          </a:p>
        </p:txBody>
      </p:sp>
      <p:sp>
        <p:nvSpPr>
          <p:cNvPr id="23" name="Rectangle 29">
            <a:extLst>
              <a:ext uri="{FF2B5EF4-FFF2-40B4-BE49-F238E27FC236}">
                <a16:creationId xmlns:a16="http://schemas.microsoft.com/office/drawing/2014/main" id="{6EBD1F7E-3533-4A8F-53EA-CA8804D5FFAC}"/>
              </a:ext>
            </a:extLst>
          </p:cNvPr>
          <p:cNvSpPr/>
          <p:nvPr/>
        </p:nvSpPr>
        <p:spPr>
          <a:xfrm>
            <a:off x="309174" y="3910152"/>
            <a:ext cx="5760000"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cap="none" spc="0" dirty="0">
                <a:ln w="0"/>
                <a:effectLst>
                  <a:outerShdw blurRad="38100" dist="38100" dir="2700000" algn="tl">
                    <a:srgbClr val="000000">
                      <a:alpha val="43137"/>
                    </a:srgbClr>
                  </a:outerShdw>
                </a:effectLst>
                <a:latin typeface="+mn-lt"/>
                <a:ea typeface="+mn-ea"/>
                <a:cs typeface="+mn-cs"/>
              </a:rPr>
              <a:t>Daniel Novelli</a:t>
            </a:r>
          </a:p>
        </p:txBody>
      </p:sp>
      <p:cxnSp>
        <p:nvCxnSpPr>
          <p:cNvPr id="24" name="Straight Connector 30">
            <a:extLst>
              <a:ext uri="{FF2B5EF4-FFF2-40B4-BE49-F238E27FC236}">
                <a16:creationId xmlns:a16="http://schemas.microsoft.com/office/drawing/2014/main" id="{0D02F79E-5C69-B659-85B0-9B98BCD094DD}"/>
              </a:ext>
            </a:extLst>
          </p:cNvPr>
          <p:cNvCxnSpPr>
            <a:cxnSpLocks/>
          </p:cNvCxnSpPr>
          <p:nvPr/>
        </p:nvCxnSpPr>
        <p:spPr>
          <a:xfrm>
            <a:off x="309173" y="3578942"/>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26" name="Oval 39">
            <a:extLst>
              <a:ext uri="{FF2B5EF4-FFF2-40B4-BE49-F238E27FC236}">
                <a16:creationId xmlns:a16="http://schemas.microsoft.com/office/drawing/2014/main" id="{4C8A51B3-315C-DFD7-3034-E9FA0F27FBB9}"/>
              </a:ext>
            </a:extLst>
          </p:cNvPr>
          <p:cNvSpPr/>
          <p:nvPr/>
        </p:nvSpPr>
        <p:spPr>
          <a:xfrm>
            <a:off x="6758068"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age 82" descr="MUON-SlideGraph-LogoBkgnd2.png">
            <a:extLst>
              <a:ext uri="{FF2B5EF4-FFF2-40B4-BE49-F238E27FC236}">
                <a16:creationId xmlns:a16="http://schemas.microsoft.com/office/drawing/2014/main" id="{75787DD9-FF81-4A50-F7B0-D423DB67F24F}"/>
              </a:ext>
            </a:extLst>
          </p:cNvPr>
          <p:cNvPicPr>
            <a:picLocks noChangeAspect="1"/>
          </p:cNvPicPr>
          <p:nvPr/>
        </p:nvPicPr>
        <p:blipFill>
          <a:blip r:embed="rId4"/>
          <a:srcRect t="17199"/>
          <a:stretch/>
        </p:blipFill>
        <p:spPr>
          <a:xfrm rot="16200000">
            <a:off x="5812510" y="539225"/>
            <a:ext cx="7022460" cy="5746643"/>
          </a:xfrm>
          <a:prstGeom prst="rect">
            <a:avLst/>
          </a:prstGeom>
        </p:spPr>
      </p:pic>
      <p:pic>
        <p:nvPicPr>
          <p:cNvPr id="4" name="Immagine 2">
            <a:extLst>
              <a:ext uri="{FF2B5EF4-FFF2-40B4-BE49-F238E27FC236}">
                <a16:creationId xmlns:a16="http://schemas.microsoft.com/office/drawing/2014/main" id="{938F8674-D5EE-43B9-0CA3-03C82C3A86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863277" y="161276"/>
            <a:ext cx="1947386" cy="1237221"/>
          </a:xfrm>
          <a:prstGeom prst="rect">
            <a:avLst/>
          </a:prstGeom>
          <a:effectLst>
            <a:outerShdw blurRad="50800" dist="38100" dir="2700000" algn="tl" rotWithShape="0">
              <a:schemeClr val="bg1">
                <a:alpha val="40000"/>
              </a:schemeClr>
            </a:outerShdw>
          </a:effectLst>
        </p:spPr>
      </p:pic>
      <p:pic>
        <p:nvPicPr>
          <p:cNvPr id="7" name="Picture 16" descr="A close up of a logo&#10;&#10;Description automatically generated with low confidence">
            <a:extLst>
              <a:ext uri="{FF2B5EF4-FFF2-40B4-BE49-F238E27FC236}">
                <a16:creationId xmlns:a16="http://schemas.microsoft.com/office/drawing/2014/main" id="{FAEDD54A-6B30-EEFD-75C3-10CCF12B284D}"/>
              </a:ext>
            </a:extLst>
          </p:cNvPr>
          <p:cNvPicPr>
            <a:picLocks noChangeAspect="1"/>
          </p:cNvPicPr>
          <p:nvPr/>
        </p:nvPicPr>
        <p:blipFill>
          <a:blip r:embed="rId7"/>
          <a:stretch>
            <a:fillRect/>
          </a:stretch>
        </p:blipFill>
        <p:spPr>
          <a:xfrm>
            <a:off x="4988279" y="484048"/>
            <a:ext cx="1974823" cy="591676"/>
          </a:xfrm>
          <a:prstGeom prst="rect">
            <a:avLst/>
          </a:prstGeom>
        </p:spPr>
      </p:pic>
      <p:pic>
        <p:nvPicPr>
          <p:cNvPr id="9" name="Image 85" descr="MCC-inernational-finalV01.png">
            <a:extLst>
              <a:ext uri="{FF2B5EF4-FFF2-40B4-BE49-F238E27FC236}">
                <a16:creationId xmlns:a16="http://schemas.microsoft.com/office/drawing/2014/main" id="{AA7279C1-65E6-2596-BB94-AFB4BF9A1340}"/>
              </a:ext>
            </a:extLst>
          </p:cNvPr>
          <p:cNvPicPr>
            <a:picLocks noChangeAspect="1"/>
          </p:cNvPicPr>
          <p:nvPr/>
        </p:nvPicPr>
        <p:blipFill>
          <a:blip r:embed="rId8"/>
          <a:stretch>
            <a:fillRect/>
          </a:stretch>
        </p:blipFill>
        <p:spPr>
          <a:xfrm>
            <a:off x="121290" y="161277"/>
            <a:ext cx="1237221" cy="1237221"/>
          </a:xfrm>
          <a:prstGeom prst="rect">
            <a:avLst/>
          </a:prstGeom>
        </p:spPr>
      </p:pic>
      <p:pic>
        <p:nvPicPr>
          <p:cNvPr id="18" name="Picture 19">
            <a:extLst>
              <a:ext uri="{FF2B5EF4-FFF2-40B4-BE49-F238E27FC236}">
                <a16:creationId xmlns:a16="http://schemas.microsoft.com/office/drawing/2014/main" id="{47B771D1-A087-E457-FD55-F7CAAD619551}"/>
              </a:ext>
            </a:extLst>
          </p:cNvPr>
          <p:cNvPicPr>
            <a:picLocks noChangeAspect="1"/>
          </p:cNvPicPr>
          <p:nvPr/>
        </p:nvPicPr>
        <p:blipFill rotWithShape="1">
          <a:blip r:embed="rId9"/>
          <a:srcRect l="57356" t="8989" r="4397" b="5296"/>
          <a:stretch/>
        </p:blipFill>
        <p:spPr>
          <a:xfrm>
            <a:off x="1600561" y="161276"/>
            <a:ext cx="1033817" cy="1237221"/>
          </a:xfrm>
          <a:prstGeom prst="rect">
            <a:avLst/>
          </a:prstGeom>
        </p:spPr>
      </p:pic>
    </p:spTree>
    <p:extLst>
      <p:ext uri="{BB962C8B-B14F-4D97-AF65-F5344CB8AC3E}">
        <p14:creationId xmlns:p14="http://schemas.microsoft.com/office/powerpoint/2010/main" val="1246702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A291328C-5D3B-C2B1-D91F-340466D149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02961" y="1115045"/>
            <a:ext cx="4609939" cy="3585509"/>
          </a:xfrm>
          <a:prstGeom prst="rect">
            <a:avLst/>
          </a:prstGeom>
        </p:spPr>
      </p:pic>
      <p:pic>
        <p:nvPicPr>
          <p:cNvPr id="6" name="Picture 20">
            <a:extLst>
              <a:ext uri="{FF2B5EF4-FFF2-40B4-BE49-F238E27FC236}">
                <a16:creationId xmlns:a16="http://schemas.microsoft.com/office/drawing/2014/main" id="{879CA8B6-996F-04AB-0DB9-CED55C018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8101" y="1111805"/>
            <a:ext cx="4591414" cy="3588749"/>
          </a:xfrm>
          <a:prstGeom prst="rect">
            <a:avLst/>
          </a:prstGeom>
        </p:spPr>
      </p:pic>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22</a:t>
            </a:fld>
            <a:endParaRPr lang="en-GB" dirty="0"/>
          </a:p>
        </p:txBody>
      </p:sp>
      <p:sp>
        <p:nvSpPr>
          <p:cNvPr id="3" name="CasellaDiTesto 31">
            <a:extLst>
              <a:ext uri="{FF2B5EF4-FFF2-40B4-BE49-F238E27FC236}">
                <a16:creationId xmlns:a16="http://schemas.microsoft.com/office/drawing/2014/main" id="{31A7FC65-7736-6FA8-8685-D93C12C4E18E}"/>
              </a:ext>
            </a:extLst>
          </p:cNvPr>
          <p:cNvSpPr txBox="1"/>
          <p:nvPr/>
        </p:nvSpPr>
        <p:spPr>
          <a:xfrm>
            <a:off x="19557" y="4700276"/>
            <a:ext cx="12188758" cy="1631216"/>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We implemented a FEM model for a sector </a:t>
            </a:r>
            <a:r>
              <a:rPr lang="en-US" b="1" dirty="0">
                <a:latin typeface="Calibri" panose="020F0502020204030204" pitchFamily="34" charset="0"/>
                <a:ea typeface="Calibri" panose="020F0502020204030204" pitchFamily="34" charset="0"/>
                <a:cs typeface="Calibri" panose="020F0502020204030204" pitchFamily="34" charset="0"/>
              </a:rPr>
              <a:t>dipole</a:t>
            </a:r>
            <a:r>
              <a:rPr lang="en-US" dirty="0">
                <a:latin typeface="Calibri" panose="020F0502020204030204" pitchFamily="34" charset="0"/>
                <a:ea typeface="Calibri" panose="020F0502020204030204" pitchFamily="34" charset="0"/>
                <a:cs typeface="Calibri" panose="020F0502020204030204" pitchFamily="34" charset="0"/>
              </a:rPr>
              <a:t> in ANSYS.</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We implemented a </a:t>
            </a:r>
            <a:r>
              <a:rPr lang="en-US" b="1" dirty="0">
                <a:latin typeface="Calibri" panose="020F0502020204030204" pitchFamily="34" charset="0"/>
                <a:ea typeface="Calibri" panose="020F0502020204030204" pitchFamily="34" charset="0"/>
                <a:cs typeface="Calibri" panose="020F0502020204030204" pitchFamily="34" charset="0"/>
              </a:rPr>
              <a:t>Python</a:t>
            </a:r>
            <a:r>
              <a:rPr lang="en-US" dirty="0">
                <a:latin typeface="Calibri" panose="020F0502020204030204" pitchFamily="34" charset="0"/>
                <a:ea typeface="Calibri" panose="020F0502020204030204" pitchFamily="34" charset="0"/>
                <a:cs typeface="Calibri" panose="020F0502020204030204" pitchFamily="34" charset="0"/>
              </a:rPr>
              <a:t> code able to work with </a:t>
            </a:r>
            <a:r>
              <a:rPr lang="en-US" b="1" dirty="0">
                <a:latin typeface="Calibri" panose="020F0502020204030204" pitchFamily="34" charset="0"/>
                <a:ea typeface="Calibri" panose="020F0502020204030204" pitchFamily="34" charset="0"/>
                <a:cs typeface="Calibri" panose="020F0502020204030204" pitchFamily="34" charset="0"/>
              </a:rPr>
              <a:t>Ansys</a:t>
            </a:r>
            <a:r>
              <a:rPr lang="en-US" dirty="0">
                <a:latin typeface="Calibri" panose="020F0502020204030204" pitchFamily="34" charset="0"/>
                <a:ea typeface="Calibri" panose="020F0502020204030204" pitchFamily="34" charset="0"/>
                <a:cs typeface="Calibri" panose="020F0502020204030204" pitchFamily="34" charset="0"/>
              </a:rPr>
              <a:t> software </a:t>
            </a:r>
          </a:p>
          <a:p>
            <a:pPr algn="ctr">
              <a:buClr>
                <a:srgbClr val="FF0000"/>
              </a:buClr>
            </a:pPr>
            <a:r>
              <a:rPr lang="en-US" dirty="0">
                <a:latin typeface="Calibri" panose="020F0502020204030204" pitchFamily="34" charset="0"/>
                <a:ea typeface="Calibri" panose="020F0502020204030204" pitchFamily="34" charset="0"/>
                <a:cs typeface="Calibri" panose="020F0502020204030204" pitchFamily="34" charset="0"/>
              </a:rPr>
              <a:t>to run FEM simulations with the same inputs as the analytical study.</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In the comparison, the FEM curves are always more restricting than the analytical ones</a:t>
            </a:r>
          </a:p>
          <a:p>
            <a:pPr algn="ctr">
              <a:buClr>
                <a:srgbClr val="FF0000"/>
              </a:buClr>
            </a:pPr>
            <a:r>
              <a:rPr lang="en-US" dirty="0">
                <a:latin typeface="Calibri" panose="020F0502020204030204" pitchFamily="34" charset="0"/>
                <a:ea typeface="Calibri" panose="020F0502020204030204" pitchFamily="34" charset="0"/>
                <a:cs typeface="Calibri" panose="020F0502020204030204" pitchFamily="34" charset="0"/>
              </a:rPr>
              <a:t>since they take the maximum pressure on the midplane instead of an average over the coil width. </a:t>
            </a:r>
          </a:p>
        </p:txBody>
      </p:sp>
      <p:sp>
        <p:nvSpPr>
          <p:cNvPr id="7" name="Title 2">
            <a:extLst>
              <a:ext uri="{FF2B5EF4-FFF2-40B4-BE49-F238E27FC236}">
                <a16:creationId xmlns:a16="http://schemas.microsoft.com/office/drawing/2014/main" id="{C1658EA2-5016-C16A-99C1-AD01713A5299}"/>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FEM Crosscheck for Stress Curves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3154471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8" descr="Immagine che contiene testo, linea, Diagramma, diagramma&#10;&#10;Descrizione generata automaticamente">
            <a:extLst>
              <a:ext uri="{FF2B5EF4-FFF2-40B4-BE49-F238E27FC236}">
                <a16:creationId xmlns:a16="http://schemas.microsoft.com/office/drawing/2014/main" id="{BC8054DE-8D91-7126-AFD7-CA460F6B9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830" y="1143118"/>
            <a:ext cx="9229520" cy="3561898"/>
          </a:xfrm>
          <a:prstGeom prst="rect">
            <a:avLst/>
          </a:prstGeom>
        </p:spPr>
      </p:pic>
      <p:sp>
        <p:nvSpPr>
          <p:cNvPr id="8" name="CasellaDiTesto 31">
            <a:extLst>
              <a:ext uri="{FF2B5EF4-FFF2-40B4-BE49-F238E27FC236}">
                <a16:creationId xmlns:a16="http://schemas.microsoft.com/office/drawing/2014/main" id="{7BD2DAB5-E566-78BC-D7CA-45902AAD3E01}"/>
              </a:ext>
            </a:extLst>
          </p:cNvPr>
          <p:cNvSpPr txBox="1"/>
          <p:nvPr/>
        </p:nvSpPr>
        <p:spPr>
          <a:xfrm>
            <a:off x="0" y="4699615"/>
            <a:ext cx="12188758" cy="1631216"/>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We implemented a FEM model for a sector </a:t>
            </a:r>
            <a:r>
              <a:rPr lang="en-US" b="1" dirty="0">
                <a:latin typeface="Calibri" panose="020F0502020204030204" pitchFamily="34" charset="0"/>
                <a:ea typeface="Calibri" panose="020F0502020204030204" pitchFamily="34" charset="0"/>
                <a:cs typeface="Calibri" panose="020F0502020204030204" pitchFamily="34" charset="0"/>
              </a:rPr>
              <a:t>quadrupole</a:t>
            </a:r>
            <a:r>
              <a:rPr lang="en-US" dirty="0">
                <a:latin typeface="Calibri" panose="020F0502020204030204" pitchFamily="34" charset="0"/>
                <a:ea typeface="Calibri" panose="020F0502020204030204" pitchFamily="34" charset="0"/>
                <a:cs typeface="Calibri" panose="020F0502020204030204" pitchFamily="34" charset="0"/>
              </a:rPr>
              <a:t> in ANSYS.</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We implemented a </a:t>
            </a:r>
            <a:r>
              <a:rPr lang="en-US" sz="1800" b="1" dirty="0">
                <a:latin typeface="Calibri" panose="020F0502020204030204" pitchFamily="34" charset="0"/>
                <a:ea typeface="Calibri" panose="020F0502020204030204" pitchFamily="34" charset="0"/>
                <a:cs typeface="Calibri" panose="020F0502020204030204" pitchFamily="34" charset="0"/>
              </a:rPr>
              <a:t>Python</a:t>
            </a:r>
            <a:r>
              <a:rPr lang="en-US" sz="1800" dirty="0">
                <a:latin typeface="Calibri" panose="020F0502020204030204" pitchFamily="34" charset="0"/>
                <a:ea typeface="Calibri" panose="020F0502020204030204" pitchFamily="34" charset="0"/>
                <a:cs typeface="Calibri" panose="020F0502020204030204" pitchFamily="34" charset="0"/>
              </a:rPr>
              <a:t> code able to work with </a:t>
            </a:r>
            <a:r>
              <a:rPr lang="en-US" sz="1800" b="1" dirty="0">
                <a:latin typeface="Calibri" panose="020F0502020204030204" pitchFamily="34" charset="0"/>
                <a:ea typeface="Calibri" panose="020F0502020204030204" pitchFamily="34" charset="0"/>
                <a:cs typeface="Calibri" panose="020F0502020204030204" pitchFamily="34" charset="0"/>
              </a:rPr>
              <a:t>Ansys</a:t>
            </a:r>
            <a:r>
              <a:rPr lang="en-US" sz="1800" dirty="0">
                <a:latin typeface="Calibri" panose="020F0502020204030204" pitchFamily="34" charset="0"/>
                <a:ea typeface="Calibri" panose="020F0502020204030204" pitchFamily="34" charset="0"/>
                <a:cs typeface="Calibri" panose="020F0502020204030204" pitchFamily="34" charset="0"/>
              </a:rPr>
              <a:t> software </a:t>
            </a:r>
          </a:p>
          <a:p>
            <a:pPr algn="ctr">
              <a:buClr>
                <a:srgbClr val="FF0000"/>
              </a:buClr>
            </a:pPr>
            <a:r>
              <a:rPr lang="en-US" sz="1800" dirty="0">
                <a:latin typeface="Calibri" panose="020F0502020204030204" pitchFamily="34" charset="0"/>
                <a:ea typeface="Calibri" panose="020F0502020204030204" pitchFamily="34" charset="0"/>
                <a:cs typeface="Calibri" panose="020F0502020204030204" pitchFamily="34" charset="0"/>
              </a:rPr>
              <a:t>to run FEM simulations with the same inputs as the analytical study.</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In the comparison, the FEM curves are always more restricting than the analytical ones</a:t>
            </a:r>
          </a:p>
          <a:p>
            <a:pPr algn="ctr">
              <a:buClr>
                <a:srgbClr val="FF0000"/>
              </a:buClr>
            </a:pPr>
            <a:r>
              <a:rPr lang="en-US" dirty="0">
                <a:latin typeface="Calibri" panose="020F0502020204030204" pitchFamily="34" charset="0"/>
                <a:ea typeface="Calibri" panose="020F0502020204030204" pitchFamily="34" charset="0"/>
                <a:cs typeface="Calibri" panose="020F0502020204030204" pitchFamily="34" charset="0"/>
              </a:rPr>
              <a:t>since they take the maximum pressure on the midplane instead of an average over the coil width. </a:t>
            </a:r>
          </a:p>
        </p:txBody>
      </p:sp>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23</a:t>
            </a:fld>
            <a:endParaRPr lang="en-GB" dirty="0"/>
          </a:p>
        </p:txBody>
      </p:sp>
      <p:sp>
        <p:nvSpPr>
          <p:cNvPr id="5" name="Title 2">
            <a:extLst>
              <a:ext uri="{FF2B5EF4-FFF2-40B4-BE49-F238E27FC236}">
                <a16:creationId xmlns:a16="http://schemas.microsoft.com/office/drawing/2014/main" id="{8A2AE806-A6A7-5287-365D-9C3871DA7E91}"/>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FEM Crosscheck for Stress Curves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4045968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D48B-1643-FAE0-08B6-5BF77C0A73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A6D7F4-73DA-B41E-CD77-058BD69787A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CAA2A7F-4211-BBC7-0FF3-F81BC9C5AFB6}"/>
              </a:ext>
            </a:extLst>
          </p:cNvPr>
          <p:cNvSpPr txBox="1"/>
          <p:nvPr/>
        </p:nvSpPr>
        <p:spPr>
          <a:xfrm>
            <a:off x="118533" y="1370169"/>
            <a:ext cx="11948729" cy="369332"/>
          </a:xfrm>
          <a:prstGeom prst="rect">
            <a:avLst/>
          </a:prstGeom>
          <a:noFill/>
        </p:spPr>
        <p:txBody>
          <a:bodyPr wrap="square">
            <a:spAutoFit/>
          </a:bodyPr>
          <a:lstStyle/>
          <a:p>
            <a:pPr algn="ctr"/>
            <a:r>
              <a:rPr lang="en-US" dirty="0"/>
              <a:t>The A - G2 plots of the sextupole standalone corresponds to the points on the x-axis of the combined function B - G2 plots.</a:t>
            </a:r>
          </a:p>
        </p:txBody>
      </p:sp>
      <p:pic>
        <p:nvPicPr>
          <p:cNvPr id="9" name="Picture 8" descr="A graph of a graph of a graph&#10;&#10;AI-generated content may be incorrect.">
            <a:extLst>
              <a:ext uri="{FF2B5EF4-FFF2-40B4-BE49-F238E27FC236}">
                <a16:creationId xmlns:a16="http://schemas.microsoft.com/office/drawing/2014/main" id="{AE656473-DD29-09AC-EC00-22ADB15C1915}"/>
              </a:ext>
            </a:extLst>
          </p:cNvPr>
          <p:cNvPicPr>
            <a:picLocks noChangeAspect="1"/>
          </p:cNvPicPr>
          <p:nvPr/>
        </p:nvPicPr>
        <p:blipFill>
          <a:blip r:embed="rId2">
            <a:extLst>
              <a:ext uri="{28A0092B-C50C-407E-A947-70E740481C1C}">
                <a14:useLocalDpi xmlns:a14="http://schemas.microsoft.com/office/drawing/2010/main" val="0"/>
              </a:ext>
            </a:extLst>
          </a:blip>
          <a:srcRect l="6205" t="7110" r="7589" b="2625"/>
          <a:stretch/>
        </p:blipFill>
        <p:spPr>
          <a:xfrm>
            <a:off x="6016621" y="2081619"/>
            <a:ext cx="6149978" cy="3863768"/>
          </a:xfrm>
          <a:prstGeom prst="rect">
            <a:avLst/>
          </a:prstGeom>
        </p:spPr>
      </p:pic>
      <p:pic>
        <p:nvPicPr>
          <p:cNvPr id="11" name="Picture 10" descr="A graph of a graph&#10;&#10;AI-generated content may be incorrect.">
            <a:extLst>
              <a:ext uri="{FF2B5EF4-FFF2-40B4-BE49-F238E27FC236}">
                <a16:creationId xmlns:a16="http://schemas.microsoft.com/office/drawing/2014/main" id="{B3D0FD63-2619-2C72-75B9-8E25F5B9B5A6}"/>
              </a:ext>
            </a:extLst>
          </p:cNvPr>
          <p:cNvPicPr>
            <a:picLocks noChangeAspect="1"/>
          </p:cNvPicPr>
          <p:nvPr/>
        </p:nvPicPr>
        <p:blipFill>
          <a:blip r:embed="rId3">
            <a:extLst>
              <a:ext uri="{28A0092B-C50C-407E-A947-70E740481C1C}">
                <a14:useLocalDpi xmlns:a14="http://schemas.microsoft.com/office/drawing/2010/main" val="0"/>
              </a:ext>
            </a:extLst>
          </a:blip>
          <a:srcRect l="6377" t="7132" r="7405" b="2988"/>
          <a:stretch/>
        </p:blipFill>
        <p:spPr>
          <a:xfrm>
            <a:off x="42334" y="2081619"/>
            <a:ext cx="6028265" cy="3770632"/>
          </a:xfrm>
          <a:prstGeom prst="rect">
            <a:avLst/>
          </a:prstGeom>
        </p:spPr>
      </p:pic>
      <p:sp>
        <p:nvSpPr>
          <p:cNvPr id="3" name="Title 2">
            <a:extLst>
              <a:ext uri="{FF2B5EF4-FFF2-40B4-BE49-F238E27FC236}">
                <a16:creationId xmlns:a16="http://schemas.microsoft.com/office/drawing/2014/main" id="{87CCE1FC-5289-4FD2-CB9A-B61E1215D35F}"/>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Sextupole Standalone</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1953218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3402-8C5E-F38B-5E85-6F621D60DB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17912-361B-D950-4A52-7712F5B8930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0CBD75C6-8578-806F-EA0D-8988B6D80C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74519" y="2057401"/>
            <a:ext cx="5298963" cy="4132972"/>
          </a:xfrm>
          <a:prstGeom prst="rect">
            <a:avLst/>
          </a:prstGeom>
        </p:spPr>
      </p:pic>
      <p:pic>
        <p:nvPicPr>
          <p:cNvPr id="22" name="Picture 21">
            <a:extLst>
              <a:ext uri="{FF2B5EF4-FFF2-40B4-BE49-F238E27FC236}">
                <a16:creationId xmlns:a16="http://schemas.microsoft.com/office/drawing/2014/main" id="{DCAD0038-6A37-17CD-A12F-58D47550D3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8930" y="2057401"/>
            <a:ext cx="5298552" cy="4132972"/>
          </a:xfrm>
          <a:prstGeom prst="rect">
            <a:avLst/>
          </a:prstGeom>
        </p:spPr>
      </p:pic>
      <p:sp>
        <p:nvSpPr>
          <p:cNvPr id="24" name="CasellaDiTesto 28">
            <a:extLst>
              <a:ext uri="{FF2B5EF4-FFF2-40B4-BE49-F238E27FC236}">
                <a16:creationId xmlns:a16="http://schemas.microsoft.com/office/drawing/2014/main" id="{745CC762-B999-7442-A491-AD96C09C0866}"/>
              </a:ext>
            </a:extLst>
          </p:cNvPr>
          <p:cNvSpPr txBox="1"/>
          <p:nvPr/>
        </p:nvSpPr>
        <p:spPr>
          <a:xfrm>
            <a:off x="6994856" y="1312494"/>
            <a:ext cx="4058287" cy="646331"/>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CH" b="1" dirty="0">
                <a:solidFill>
                  <a:srgbClr val="FF0000"/>
                </a:solidFill>
                <a:latin typeface="Calibri" panose="020F0502020204030204" pitchFamily="34" charset="0"/>
                <a:ea typeface="Calibri" panose="020F0502020204030204" pitchFamily="34" charset="0"/>
                <a:cs typeface="Calibri" panose="020F0502020204030204" pitchFamily="34" charset="0"/>
              </a:rPr>
              <a:t>Nb</a:t>
            </a:r>
            <a:r>
              <a:rPr lang="en-CH" b="1" baseline="-25000" dirty="0">
                <a:solidFill>
                  <a:srgbClr val="FF0000"/>
                </a:solidFill>
                <a:latin typeface="Calibri" panose="020F0502020204030204" pitchFamily="34" charset="0"/>
                <a:ea typeface="Calibri" panose="020F0502020204030204" pitchFamily="34" charset="0"/>
                <a:cs typeface="Calibri" panose="020F0502020204030204" pitchFamily="34" charset="0"/>
              </a:rPr>
              <a:t>3</a:t>
            </a:r>
            <a:r>
              <a:rPr lang="en-CH" b="1" dirty="0">
                <a:solidFill>
                  <a:srgbClr val="FF0000"/>
                </a:solidFill>
                <a:latin typeface="Calibri" panose="020F0502020204030204" pitchFamily="34" charset="0"/>
                <a:ea typeface="Calibri" panose="020F0502020204030204" pitchFamily="34" charset="0"/>
                <a:cs typeface="Calibri" panose="020F0502020204030204" pitchFamily="34" charset="0"/>
              </a:rPr>
              <a:t>Sn</a:t>
            </a:r>
            <a:r>
              <a:rPr lang="en-CH"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is limited by </a:t>
            </a:r>
            <a:r>
              <a:rPr lang="en-CH" dirty="0">
                <a:latin typeface="Calibri" panose="020F0502020204030204" pitchFamily="34" charset="0"/>
                <a:ea typeface="Calibri" panose="020F0502020204030204" pitchFamily="34" charset="0"/>
                <a:cs typeface="Calibri" panose="020F0502020204030204" pitchFamily="34" charset="0"/>
              </a:rPr>
              <a:t>peak stress and</a:t>
            </a:r>
            <a:r>
              <a:rPr lang="en-US" dirty="0">
                <a:latin typeface="Calibri" panose="020F0502020204030204" pitchFamily="34" charset="0"/>
                <a:ea typeface="Calibri" panose="020F0502020204030204" pitchFamily="34" charset="0"/>
                <a:cs typeface="Calibri" panose="020F0502020204030204" pitchFamily="34" charset="0"/>
              </a:rPr>
              <a:t> </a:t>
            </a:r>
            <a:r>
              <a:rPr lang="en-CH" dirty="0">
                <a:latin typeface="Calibri" panose="020F0502020204030204" pitchFamily="34" charset="0"/>
                <a:ea typeface="Calibri" panose="020F0502020204030204" pitchFamily="34" charset="0"/>
                <a:cs typeface="Calibri" panose="020F0502020204030204" pitchFamily="34" charset="0"/>
              </a:rPr>
              <a:t>operating margin</a:t>
            </a:r>
            <a:endParaRPr lang="en-US"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CasellaDiTesto 31">
                <a:extLst>
                  <a:ext uri="{FF2B5EF4-FFF2-40B4-BE49-F238E27FC236}">
                    <a16:creationId xmlns:a16="http://schemas.microsoft.com/office/drawing/2014/main" id="{E3929D00-E963-CC88-E22D-17CC8E75A527}"/>
                  </a:ext>
                </a:extLst>
              </p:cNvPr>
              <p:cNvSpPr txBox="1"/>
              <p:nvPr/>
            </p:nvSpPr>
            <p:spPr>
              <a:xfrm>
                <a:off x="1259994" y="1312494"/>
                <a:ext cx="4127511" cy="646331"/>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NbTi</a:t>
                </a:r>
                <a:r>
                  <a:rPr lang="en-US" dirty="0">
                    <a:latin typeface="Calibri" panose="020F0502020204030204" pitchFamily="34" charset="0"/>
                    <a:ea typeface="Calibri" panose="020F0502020204030204" pitchFamily="34" charset="0"/>
                    <a:cs typeface="Calibri" panose="020F0502020204030204" pitchFamily="34" charset="0"/>
                  </a:rPr>
                  <a:t> is intrinsically limited by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𝑐</m:t>
                        </m:r>
                      </m:sub>
                    </m:sSub>
                  </m:oMath>
                </a14:m>
                <a:r>
                  <a:rPr lang="en-US" dirty="0">
                    <a:latin typeface="Calibri" panose="020F0502020204030204" pitchFamily="34" charset="0"/>
                    <a:ea typeface="Calibri" panose="020F0502020204030204" pitchFamily="34" charset="0"/>
                    <a:cs typeface="Calibri" panose="020F0502020204030204" pitchFamily="34" charset="0"/>
                  </a:rPr>
                  <a:t> which doesn’t allow to reach high field</a:t>
                </a:r>
              </a:p>
            </p:txBody>
          </p:sp>
        </mc:Choice>
        <mc:Fallback xmlns="">
          <p:sp>
            <p:nvSpPr>
              <p:cNvPr id="26" name="CasellaDiTesto 31">
                <a:extLst>
                  <a:ext uri="{FF2B5EF4-FFF2-40B4-BE49-F238E27FC236}">
                    <a16:creationId xmlns:a16="http://schemas.microsoft.com/office/drawing/2014/main" id="{E3929D00-E963-CC88-E22D-17CC8E75A527}"/>
                  </a:ext>
                </a:extLst>
              </p:cNvPr>
              <p:cNvSpPr txBox="1">
                <a:spLocks noRot="1" noChangeAspect="1" noMove="1" noResize="1" noEditPoints="1" noAdjustHandles="1" noChangeArrowheads="1" noChangeShapeType="1" noTextEdit="1"/>
              </p:cNvSpPr>
              <p:nvPr/>
            </p:nvSpPr>
            <p:spPr>
              <a:xfrm>
                <a:off x="1259994" y="1312494"/>
                <a:ext cx="4127511" cy="646331"/>
              </a:xfrm>
              <a:prstGeom prst="rect">
                <a:avLst/>
              </a:prstGeom>
              <a:blipFill>
                <a:blip r:embed="rId4"/>
                <a:stretch>
                  <a:fillRect t="-4717" r="-443" b="-1415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519D9AA-4F08-9FF5-6814-B7AF296F6BB4}"/>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Dip. A-B Plots with LTS technologies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2193013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8AE1-BC27-C442-C695-69F07AD612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2259E1-DA10-21EF-8592-A469A0F2F8A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852ABA7-D8CB-ACFA-DCC9-02D90E3A2D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74519" y="2069405"/>
            <a:ext cx="5298963" cy="4108964"/>
          </a:xfrm>
          <a:prstGeom prst="rect">
            <a:avLst/>
          </a:prstGeom>
        </p:spPr>
      </p:pic>
      <p:pic>
        <p:nvPicPr>
          <p:cNvPr id="22" name="Picture 21">
            <a:extLst>
              <a:ext uri="{FF2B5EF4-FFF2-40B4-BE49-F238E27FC236}">
                <a16:creationId xmlns:a16="http://schemas.microsoft.com/office/drawing/2014/main" id="{B1583C7C-9D90-71A2-D4F2-C6F0B84231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8930" y="2067609"/>
            <a:ext cx="5298552" cy="4112555"/>
          </a:xfrm>
          <a:prstGeom prst="rect">
            <a:avLst/>
          </a:prstGeom>
        </p:spPr>
      </p:pic>
      <p:sp>
        <p:nvSpPr>
          <p:cNvPr id="24" name="CasellaDiTesto 28">
            <a:extLst>
              <a:ext uri="{FF2B5EF4-FFF2-40B4-BE49-F238E27FC236}">
                <a16:creationId xmlns:a16="http://schemas.microsoft.com/office/drawing/2014/main" id="{C2AF3522-DC20-3387-12FD-543CB61E7A2D}"/>
              </a:ext>
            </a:extLst>
          </p:cNvPr>
          <p:cNvSpPr txBox="1"/>
          <p:nvPr/>
        </p:nvSpPr>
        <p:spPr>
          <a:xfrm>
            <a:off x="6994856" y="1312494"/>
            <a:ext cx="4058287" cy="646331"/>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CH" b="1" dirty="0">
                <a:solidFill>
                  <a:srgbClr val="FF0000"/>
                </a:solidFill>
                <a:latin typeface="Calibri" panose="020F0502020204030204" pitchFamily="34" charset="0"/>
                <a:ea typeface="Calibri" panose="020F0502020204030204" pitchFamily="34" charset="0"/>
                <a:cs typeface="Calibri" panose="020F0502020204030204" pitchFamily="34" charset="0"/>
              </a:rPr>
              <a:t>Nb</a:t>
            </a:r>
            <a:r>
              <a:rPr lang="en-CH" b="1" baseline="-25000" dirty="0">
                <a:solidFill>
                  <a:srgbClr val="FF0000"/>
                </a:solidFill>
                <a:latin typeface="Calibri" panose="020F0502020204030204" pitchFamily="34" charset="0"/>
                <a:ea typeface="Calibri" panose="020F0502020204030204" pitchFamily="34" charset="0"/>
                <a:cs typeface="Calibri" panose="020F0502020204030204" pitchFamily="34" charset="0"/>
              </a:rPr>
              <a:t>3</a:t>
            </a:r>
            <a:r>
              <a:rPr lang="en-CH" b="1" dirty="0">
                <a:solidFill>
                  <a:srgbClr val="FF0000"/>
                </a:solidFill>
                <a:latin typeface="Calibri" panose="020F0502020204030204" pitchFamily="34" charset="0"/>
                <a:ea typeface="Calibri" panose="020F0502020204030204" pitchFamily="34" charset="0"/>
                <a:cs typeface="Calibri" panose="020F0502020204030204" pitchFamily="34" charset="0"/>
              </a:rPr>
              <a:t>Sn</a:t>
            </a:r>
            <a:r>
              <a:rPr lang="en-CH"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is limited by </a:t>
            </a:r>
            <a:r>
              <a:rPr lang="en-CH" dirty="0">
                <a:latin typeface="Calibri" panose="020F0502020204030204" pitchFamily="34" charset="0"/>
                <a:ea typeface="Calibri" panose="020F0502020204030204" pitchFamily="34" charset="0"/>
                <a:cs typeface="Calibri" panose="020F0502020204030204" pitchFamily="34" charset="0"/>
              </a:rPr>
              <a:t>peak stress and</a:t>
            </a:r>
            <a:r>
              <a:rPr lang="en-US" dirty="0">
                <a:latin typeface="Calibri" panose="020F0502020204030204" pitchFamily="34" charset="0"/>
                <a:ea typeface="Calibri" panose="020F0502020204030204" pitchFamily="34" charset="0"/>
                <a:cs typeface="Calibri" panose="020F0502020204030204" pitchFamily="34" charset="0"/>
              </a:rPr>
              <a:t> </a:t>
            </a:r>
            <a:r>
              <a:rPr lang="en-CH" dirty="0">
                <a:latin typeface="Calibri" panose="020F0502020204030204" pitchFamily="34" charset="0"/>
                <a:ea typeface="Calibri" panose="020F0502020204030204" pitchFamily="34" charset="0"/>
                <a:cs typeface="Calibri" panose="020F0502020204030204" pitchFamily="34" charset="0"/>
              </a:rPr>
              <a:t>operating margin</a:t>
            </a:r>
            <a:endParaRPr lang="en-US"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CasellaDiTesto 31">
                <a:extLst>
                  <a:ext uri="{FF2B5EF4-FFF2-40B4-BE49-F238E27FC236}">
                    <a16:creationId xmlns:a16="http://schemas.microsoft.com/office/drawing/2014/main" id="{87027DCD-0775-9D4A-F8A9-FF79AEEBB30B}"/>
                  </a:ext>
                </a:extLst>
              </p:cNvPr>
              <p:cNvSpPr txBox="1"/>
              <p:nvPr/>
            </p:nvSpPr>
            <p:spPr>
              <a:xfrm>
                <a:off x="1259994" y="1312494"/>
                <a:ext cx="4127511" cy="646331"/>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NbTi</a:t>
                </a:r>
                <a:r>
                  <a:rPr lang="en-US" dirty="0">
                    <a:latin typeface="Calibri" panose="020F0502020204030204" pitchFamily="34" charset="0"/>
                    <a:ea typeface="Calibri" panose="020F0502020204030204" pitchFamily="34" charset="0"/>
                    <a:cs typeface="Calibri" panose="020F0502020204030204" pitchFamily="34" charset="0"/>
                  </a:rPr>
                  <a:t> is intrinsically limited by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𝑐</m:t>
                        </m:r>
                      </m:sub>
                    </m:sSub>
                  </m:oMath>
                </a14:m>
                <a:r>
                  <a:rPr lang="en-US" dirty="0">
                    <a:latin typeface="Calibri" panose="020F0502020204030204" pitchFamily="34" charset="0"/>
                    <a:ea typeface="Calibri" panose="020F0502020204030204" pitchFamily="34" charset="0"/>
                    <a:cs typeface="Calibri" panose="020F0502020204030204" pitchFamily="34" charset="0"/>
                  </a:rPr>
                  <a:t> which doesn’t allow to reach high field</a:t>
                </a:r>
              </a:p>
            </p:txBody>
          </p:sp>
        </mc:Choice>
        <mc:Fallback xmlns="">
          <p:sp>
            <p:nvSpPr>
              <p:cNvPr id="26" name="CasellaDiTesto 31">
                <a:extLst>
                  <a:ext uri="{FF2B5EF4-FFF2-40B4-BE49-F238E27FC236}">
                    <a16:creationId xmlns:a16="http://schemas.microsoft.com/office/drawing/2014/main" id="{87027DCD-0775-9D4A-F8A9-FF79AEEBB30B}"/>
                  </a:ext>
                </a:extLst>
              </p:cNvPr>
              <p:cNvSpPr txBox="1">
                <a:spLocks noRot="1" noChangeAspect="1" noMove="1" noResize="1" noEditPoints="1" noAdjustHandles="1" noChangeArrowheads="1" noChangeShapeType="1" noTextEdit="1"/>
              </p:cNvSpPr>
              <p:nvPr/>
            </p:nvSpPr>
            <p:spPr>
              <a:xfrm>
                <a:off x="1259994" y="1312494"/>
                <a:ext cx="4127511" cy="646331"/>
              </a:xfrm>
              <a:prstGeom prst="rect">
                <a:avLst/>
              </a:prstGeom>
              <a:blipFill>
                <a:blip r:embed="rId4"/>
                <a:stretch>
                  <a:fillRect t="-4717" r="-443" b="-1415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15305C2-3355-C78B-7664-E0D159E9B55B}"/>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Quad. A-B Plots with LTS technologies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2169480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D722-7B78-26D1-8BE2-17ECD01CE9C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1DE11-40C1-69E5-3E88-B70A93C2BDF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B3746DF-7A08-5B89-9734-CB53D6C72B3C}"/>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Quad. A-B Plots with LTS technologies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pic>
        <p:nvPicPr>
          <p:cNvPr id="4" name="Picture 20">
            <a:extLst>
              <a:ext uri="{FF2B5EF4-FFF2-40B4-BE49-F238E27FC236}">
                <a16:creationId xmlns:a16="http://schemas.microsoft.com/office/drawing/2014/main" id="{AF6B66B5-94C8-172B-48E4-0B25923D89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14764" y="1132795"/>
            <a:ext cx="4801102" cy="3746266"/>
          </a:xfrm>
          <a:prstGeom prst="rect">
            <a:avLst/>
          </a:prstGeom>
        </p:spPr>
      </p:pic>
      <p:sp>
        <p:nvSpPr>
          <p:cNvPr id="5" name="CasellaDiTesto 81">
            <a:extLst>
              <a:ext uri="{FF2B5EF4-FFF2-40B4-BE49-F238E27FC236}">
                <a16:creationId xmlns:a16="http://schemas.microsoft.com/office/drawing/2014/main" id="{ED8FB613-E988-7035-F939-F5C1C1FB619F}"/>
              </a:ext>
            </a:extLst>
          </p:cNvPr>
          <p:cNvSpPr txBox="1"/>
          <p:nvPr/>
        </p:nvSpPr>
        <p:spPr>
          <a:xfrm>
            <a:off x="3293388" y="5109763"/>
            <a:ext cx="5643059" cy="923330"/>
          </a:xfrm>
          <a:prstGeom prst="rect">
            <a:avLst/>
          </a:prstGeom>
          <a:noFill/>
        </p:spPr>
        <p:txBody>
          <a:bodyPr wrap="square">
            <a:spAutoFit/>
          </a:bodyPr>
          <a:lstStyle/>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The curves shown in the plots are the limit curves, </a:t>
            </a:r>
          </a:p>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i.e., for each aperture value the strictest limit is taken, excluding the limit for insulated magnets.</a:t>
            </a:r>
          </a:p>
        </p:txBody>
      </p:sp>
      <mc:AlternateContent xmlns:mc="http://schemas.openxmlformats.org/markup-compatibility/2006" xmlns:a14="http://schemas.microsoft.com/office/drawing/2010/main">
        <mc:Choice Requires="a14">
          <p:sp>
            <p:nvSpPr>
              <p:cNvPr id="6" name="CasellaDiTesto 85">
                <a:extLst>
                  <a:ext uri="{FF2B5EF4-FFF2-40B4-BE49-F238E27FC236}">
                    <a16:creationId xmlns:a16="http://schemas.microsoft.com/office/drawing/2014/main" id="{C15A3035-61AB-D9B3-447C-E472A9C65D76}"/>
                  </a:ext>
                </a:extLst>
              </p:cNvPr>
              <p:cNvSpPr txBox="1"/>
              <p:nvPr/>
            </p:nvSpPr>
            <p:spPr>
              <a:xfrm>
                <a:off x="4580698" y="4142234"/>
                <a:ext cx="1382685" cy="343812"/>
              </a:xfrm>
              <a:prstGeom prst="rect">
                <a:avLst/>
              </a:prstGeom>
              <a:noFill/>
            </p:spPr>
            <p:txBody>
              <a:bodyPr wrap="square">
                <a:spAutoFit/>
              </a:bodyPr>
              <a:lstStyle/>
              <a:p>
                <a14:m>
                  <m:oMath xmlns:m="http://schemas.openxmlformats.org/officeDocument/2006/math">
                    <m:sSub>
                      <m:sSubPr>
                        <m:ctrlPr>
                          <a:rPr lang="it-IT" sz="1500" b="1" i="1" dirty="0" smtClean="0">
                            <a:latin typeface="Cambria Math" panose="02040503050406030204" pitchFamily="18" charset="0"/>
                            <a:ea typeface="Calibri" panose="020F0502020204030204" pitchFamily="34" charset="0"/>
                            <a:cs typeface="Calibri" panose="020F0502020204030204" pitchFamily="34" charset="0"/>
                          </a:rPr>
                        </m:ctrlPr>
                      </m:sSubPr>
                      <m:e>
                        <m:r>
                          <a:rPr lang="it-IT" sz="1500" b="1" i="0" dirty="0" smtClean="0">
                            <a:latin typeface="Cambria Math" panose="02040503050406030204" pitchFamily="18" charset="0"/>
                            <a:ea typeface="Calibri" panose="020F0502020204030204" pitchFamily="34" charset="0"/>
                            <a:cs typeface="Calibri" panose="020F0502020204030204" pitchFamily="34" charset="0"/>
                          </a:rPr>
                          <m:t>𝐓</m:t>
                        </m:r>
                      </m:e>
                      <m:sub>
                        <m:r>
                          <a:rPr lang="it-IT" sz="1500" b="1" i="0" dirty="0" smtClean="0">
                            <a:latin typeface="Cambria Math" panose="02040503050406030204" pitchFamily="18" charset="0"/>
                            <a:ea typeface="Calibri" panose="020F0502020204030204" pitchFamily="34" charset="0"/>
                            <a:cs typeface="Calibri" panose="020F0502020204030204" pitchFamily="34" charset="0"/>
                          </a:rPr>
                          <m:t>𝐨𝐩</m:t>
                        </m:r>
                      </m:sub>
                    </m:sSub>
                    <m:r>
                      <a:rPr lang="it-IT" sz="1500" b="1" i="0" dirty="0" smtClean="0">
                        <a:latin typeface="Cambria Math" panose="02040503050406030204" pitchFamily="18" charset="0"/>
                        <a:ea typeface="Calibri" panose="020F0502020204030204" pitchFamily="34" charset="0"/>
                        <a:cs typeface="Calibri" panose="020F0502020204030204" pitchFamily="34" charset="0"/>
                      </a:rPr>
                      <m:t> </m:t>
                    </m:r>
                  </m:oMath>
                </a14:m>
                <a:r>
                  <a:rPr lang="it-IT" sz="1500" b="1" dirty="0" err="1">
                    <a:latin typeface="Calibri" panose="020F0502020204030204" pitchFamily="34" charset="0"/>
                    <a:ea typeface="Calibri" panose="020F0502020204030204" pitchFamily="34" charset="0"/>
                    <a:cs typeface="Calibri" panose="020F0502020204030204" pitchFamily="34" charset="0"/>
                  </a:rPr>
                  <a:t>reduction</a:t>
                </a:r>
                <a:endParaRPr lang="it-IT" sz="15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6" name="CasellaDiTesto 85">
                <a:extLst>
                  <a:ext uri="{FF2B5EF4-FFF2-40B4-BE49-F238E27FC236}">
                    <a16:creationId xmlns:a16="http://schemas.microsoft.com/office/drawing/2014/main" id="{C15A3035-61AB-D9B3-447C-E472A9C65D76}"/>
                  </a:ext>
                </a:extLst>
              </p:cNvPr>
              <p:cNvSpPr txBox="1">
                <a:spLocks noRot="1" noChangeAspect="1" noMove="1" noResize="1" noEditPoints="1" noAdjustHandles="1" noChangeArrowheads="1" noChangeShapeType="1" noTextEdit="1"/>
              </p:cNvSpPr>
              <p:nvPr/>
            </p:nvSpPr>
            <p:spPr>
              <a:xfrm>
                <a:off x="4580698" y="4142234"/>
                <a:ext cx="1382685" cy="343812"/>
              </a:xfrm>
              <a:prstGeom prst="rect">
                <a:avLst/>
              </a:prstGeom>
              <a:blipFill>
                <a:blip r:embed="rId4"/>
                <a:stretch>
                  <a:fillRect t="-3571" b="-14286"/>
                </a:stretch>
              </a:blipFill>
            </p:spPr>
            <p:txBody>
              <a:bodyPr/>
              <a:lstStyle/>
              <a:p>
                <a:r>
                  <a:rPr lang="en-GB">
                    <a:noFill/>
                  </a:rPr>
                  <a:t> </a:t>
                </a:r>
              </a:p>
            </p:txBody>
          </p:sp>
        </mc:Fallback>
      </mc:AlternateContent>
      <p:cxnSp>
        <p:nvCxnSpPr>
          <p:cNvPr id="7" name="Connettore 2 89">
            <a:extLst>
              <a:ext uri="{FF2B5EF4-FFF2-40B4-BE49-F238E27FC236}">
                <a16:creationId xmlns:a16="http://schemas.microsoft.com/office/drawing/2014/main" id="{E09DC0EE-5257-DA4C-B2B8-853119EBFB35}"/>
              </a:ext>
            </a:extLst>
          </p:cNvPr>
          <p:cNvCxnSpPr>
            <a:cxnSpLocks/>
          </p:cNvCxnSpPr>
          <p:nvPr/>
        </p:nvCxnSpPr>
        <p:spPr>
          <a:xfrm>
            <a:off x="4652698" y="4135928"/>
            <a:ext cx="1061070" cy="63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CasellaDiTesto 97">
            <a:extLst>
              <a:ext uri="{FF2B5EF4-FFF2-40B4-BE49-F238E27FC236}">
                <a16:creationId xmlns:a16="http://schemas.microsoft.com/office/drawing/2014/main" id="{0BF2E145-8A0D-EDE7-F742-486F62FC15EA}"/>
              </a:ext>
            </a:extLst>
          </p:cNvPr>
          <p:cNvSpPr txBox="1"/>
          <p:nvPr/>
        </p:nvSpPr>
        <p:spPr>
          <a:xfrm>
            <a:off x="9070114" y="5109763"/>
            <a:ext cx="2743200" cy="923330"/>
          </a:xfrm>
          <a:prstGeom prst="rect">
            <a:avLst/>
          </a:prstGeom>
          <a:noFill/>
          <a:ln>
            <a:solidFill>
              <a:srgbClr val="E33754"/>
            </a:solidFill>
          </a:ln>
        </p:spPr>
        <p:txBody>
          <a:bodyPr wrap="square">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Baseline:</a:t>
            </a:r>
          </a:p>
          <a:p>
            <a:pPr algn="ctr"/>
            <a:r>
              <a:rPr lang="en-US" dirty="0">
                <a:latin typeface="Calibri" panose="020F0502020204030204" pitchFamily="34" charset="0"/>
                <a:ea typeface="Calibri" panose="020F0502020204030204" pitchFamily="34" charset="0"/>
                <a:cs typeface="Calibri" panose="020F0502020204030204" pitchFamily="34" charset="0"/>
              </a:rPr>
              <a:t>400 kEUR/m</a:t>
            </a:r>
          </a:p>
          <a:p>
            <a:pPr algn="ctr"/>
            <a:r>
              <a:rPr lang="en-US" dirty="0">
                <a:latin typeface="Calibri" panose="020F0502020204030204" pitchFamily="34" charset="0"/>
                <a:ea typeface="Calibri" panose="020F0502020204030204" pitchFamily="34" charset="0"/>
                <a:cs typeface="Calibri" panose="020F0502020204030204" pitchFamily="34" charset="0"/>
              </a:rPr>
              <a:t>for each magnet</a:t>
            </a:r>
            <a:endParaRPr lang="en-CH" dirty="0">
              <a:latin typeface="Calibri" panose="020F0502020204030204" pitchFamily="34" charset="0"/>
              <a:ea typeface="Calibri" panose="020F0502020204030204" pitchFamily="34" charset="0"/>
              <a:cs typeface="Calibri" panose="020F0502020204030204" pitchFamily="34" charset="0"/>
            </a:endParaRPr>
          </a:p>
        </p:txBody>
      </p:sp>
      <p:sp>
        <p:nvSpPr>
          <p:cNvPr id="9" name="CasellaDiTesto 98">
            <a:extLst>
              <a:ext uri="{FF2B5EF4-FFF2-40B4-BE49-F238E27FC236}">
                <a16:creationId xmlns:a16="http://schemas.microsoft.com/office/drawing/2014/main" id="{142B6468-8056-D8B0-C819-073F3C34EEED}"/>
              </a:ext>
            </a:extLst>
          </p:cNvPr>
          <p:cNvSpPr txBox="1"/>
          <p:nvPr/>
        </p:nvSpPr>
        <p:spPr>
          <a:xfrm>
            <a:off x="758847" y="5000617"/>
            <a:ext cx="2357197" cy="1200329"/>
          </a:xfrm>
          <a:prstGeom prst="rect">
            <a:avLst/>
          </a:prstGeom>
          <a:noFill/>
          <a:ln>
            <a:solidFill>
              <a:srgbClr val="E33754"/>
            </a:solidFill>
          </a:ln>
        </p:spPr>
        <p:txBody>
          <a:bodyPr wrap="square">
            <a:spAutoFit/>
          </a:bodyPr>
          <a:lstStyle/>
          <a:p>
            <a:pPr algn="ctr"/>
            <a:r>
              <a:rPr lang="en-CH" b="1" dirty="0">
                <a:latin typeface="Calibri" panose="020F0502020204030204" pitchFamily="34" charset="0"/>
                <a:ea typeface="Calibri" panose="020F0502020204030204" pitchFamily="34" charset="0"/>
                <a:cs typeface="Calibri" panose="020F0502020204030204" pitchFamily="34" charset="0"/>
              </a:rPr>
              <a:t>A reduction of </a:t>
            </a:r>
            <a:r>
              <a:rPr lang="it-IT" b="1" dirty="0">
                <a:latin typeface="Calibri" panose="020F0502020204030204" pitchFamily="34" charset="0"/>
                <a:ea typeface="Calibri" panose="020F0502020204030204" pitchFamily="34" charset="0"/>
                <a:cs typeface="Calibri" panose="020F0502020204030204" pitchFamily="34" charset="0"/>
              </a:rPr>
              <a:t>operating temperature </a:t>
            </a:r>
            <a:r>
              <a:rPr lang="en-CH" b="1" dirty="0">
                <a:latin typeface="Calibri" panose="020F0502020204030204" pitchFamily="34" charset="0"/>
                <a:ea typeface="Calibri" panose="020F0502020204030204" pitchFamily="34" charset="0"/>
                <a:cs typeface="Calibri" panose="020F0502020204030204" pitchFamily="34" charset="0"/>
              </a:rPr>
              <a:t>will result in wider design A-B range</a:t>
            </a:r>
          </a:p>
        </p:txBody>
      </p:sp>
      <p:pic>
        <p:nvPicPr>
          <p:cNvPr id="10" name="Picture 20">
            <a:extLst>
              <a:ext uri="{FF2B5EF4-FFF2-40B4-BE49-F238E27FC236}">
                <a16:creationId xmlns:a16="http://schemas.microsoft.com/office/drawing/2014/main" id="{28293638-BBAC-9C9A-0DA9-86A41CC6C6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176136" y="1132795"/>
            <a:ext cx="4801102" cy="3722466"/>
          </a:xfrm>
          <a:prstGeom prst="rect">
            <a:avLst/>
          </a:prstGeom>
        </p:spPr>
      </p:pic>
      <mc:AlternateContent xmlns:mc="http://schemas.openxmlformats.org/markup-compatibility/2006" xmlns:a14="http://schemas.microsoft.com/office/drawing/2010/main">
        <mc:Choice Requires="a14">
          <p:sp>
            <p:nvSpPr>
              <p:cNvPr id="11" name="CasellaDiTesto 43">
                <a:extLst>
                  <a:ext uri="{FF2B5EF4-FFF2-40B4-BE49-F238E27FC236}">
                    <a16:creationId xmlns:a16="http://schemas.microsoft.com/office/drawing/2014/main" id="{01C2C337-BF0C-4AF1-3B11-60C6C77095D1}"/>
                  </a:ext>
                </a:extLst>
              </p:cNvPr>
              <p:cNvSpPr txBox="1"/>
              <p:nvPr/>
            </p:nvSpPr>
            <p:spPr>
              <a:xfrm>
                <a:off x="9553169" y="2811171"/>
                <a:ext cx="1382685" cy="343812"/>
              </a:xfrm>
              <a:prstGeom prst="rect">
                <a:avLst/>
              </a:prstGeom>
              <a:noFill/>
            </p:spPr>
            <p:txBody>
              <a:bodyPr wrap="square">
                <a:spAutoFit/>
              </a:bodyPr>
              <a:lstStyle/>
              <a:p>
                <a14:m>
                  <m:oMath xmlns:m="http://schemas.openxmlformats.org/officeDocument/2006/math">
                    <m:sSub>
                      <m:sSubPr>
                        <m:ctrlPr>
                          <a:rPr lang="it-IT" sz="1500" b="1" i="1" dirty="0" smtClean="0">
                            <a:latin typeface="Cambria Math" panose="02040503050406030204" pitchFamily="18" charset="0"/>
                            <a:ea typeface="Calibri" panose="020F0502020204030204" pitchFamily="34" charset="0"/>
                            <a:cs typeface="Calibri" panose="020F0502020204030204" pitchFamily="34" charset="0"/>
                          </a:rPr>
                        </m:ctrlPr>
                      </m:sSubPr>
                      <m:e>
                        <m:r>
                          <a:rPr lang="it-IT" sz="1500" b="1" i="0" dirty="0" smtClean="0">
                            <a:latin typeface="Cambria Math" panose="02040503050406030204" pitchFamily="18" charset="0"/>
                            <a:ea typeface="Calibri" panose="020F0502020204030204" pitchFamily="34" charset="0"/>
                            <a:cs typeface="Calibri" panose="020F0502020204030204" pitchFamily="34" charset="0"/>
                          </a:rPr>
                          <m:t>𝐓</m:t>
                        </m:r>
                      </m:e>
                      <m:sub>
                        <m:r>
                          <a:rPr lang="it-IT" sz="1500" b="1" i="0" dirty="0" smtClean="0">
                            <a:latin typeface="Cambria Math" panose="02040503050406030204" pitchFamily="18" charset="0"/>
                            <a:ea typeface="Calibri" panose="020F0502020204030204" pitchFamily="34" charset="0"/>
                            <a:cs typeface="Calibri" panose="020F0502020204030204" pitchFamily="34" charset="0"/>
                          </a:rPr>
                          <m:t>𝐨𝐩</m:t>
                        </m:r>
                      </m:sub>
                    </m:sSub>
                    <m:r>
                      <a:rPr lang="it-IT" sz="1500" b="1" i="0" dirty="0" smtClean="0">
                        <a:latin typeface="Cambria Math" panose="02040503050406030204" pitchFamily="18" charset="0"/>
                        <a:ea typeface="Calibri" panose="020F0502020204030204" pitchFamily="34" charset="0"/>
                        <a:cs typeface="Calibri" panose="020F0502020204030204" pitchFamily="34" charset="0"/>
                      </a:rPr>
                      <m:t> </m:t>
                    </m:r>
                  </m:oMath>
                </a14:m>
                <a:r>
                  <a:rPr lang="it-IT" sz="1500" b="1" dirty="0" err="1">
                    <a:latin typeface="Calibri" panose="020F0502020204030204" pitchFamily="34" charset="0"/>
                    <a:ea typeface="Calibri" panose="020F0502020204030204" pitchFamily="34" charset="0"/>
                    <a:cs typeface="Calibri" panose="020F0502020204030204" pitchFamily="34" charset="0"/>
                  </a:rPr>
                  <a:t>reduction</a:t>
                </a:r>
                <a:endParaRPr lang="it-IT" sz="15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1" name="CasellaDiTesto 43">
                <a:extLst>
                  <a:ext uri="{FF2B5EF4-FFF2-40B4-BE49-F238E27FC236}">
                    <a16:creationId xmlns:a16="http://schemas.microsoft.com/office/drawing/2014/main" id="{01C2C337-BF0C-4AF1-3B11-60C6C77095D1}"/>
                  </a:ext>
                </a:extLst>
              </p:cNvPr>
              <p:cNvSpPr txBox="1">
                <a:spLocks noRot="1" noChangeAspect="1" noMove="1" noResize="1" noEditPoints="1" noAdjustHandles="1" noChangeArrowheads="1" noChangeShapeType="1" noTextEdit="1"/>
              </p:cNvSpPr>
              <p:nvPr/>
            </p:nvSpPr>
            <p:spPr>
              <a:xfrm>
                <a:off x="9553169" y="2811171"/>
                <a:ext cx="1382685" cy="343812"/>
              </a:xfrm>
              <a:prstGeom prst="rect">
                <a:avLst/>
              </a:prstGeom>
              <a:blipFill>
                <a:blip r:embed="rId7"/>
                <a:stretch>
                  <a:fillRect t="-1754" b="-14035"/>
                </a:stretch>
              </a:blipFill>
            </p:spPr>
            <p:txBody>
              <a:bodyPr/>
              <a:lstStyle/>
              <a:p>
                <a:r>
                  <a:rPr lang="en-GB">
                    <a:noFill/>
                  </a:rPr>
                  <a:t> </a:t>
                </a:r>
              </a:p>
            </p:txBody>
          </p:sp>
        </mc:Fallback>
      </mc:AlternateContent>
      <p:cxnSp>
        <p:nvCxnSpPr>
          <p:cNvPr id="12" name="Connettore 2 44">
            <a:extLst>
              <a:ext uri="{FF2B5EF4-FFF2-40B4-BE49-F238E27FC236}">
                <a16:creationId xmlns:a16="http://schemas.microsoft.com/office/drawing/2014/main" id="{156D21B9-F0AF-AB4E-ED72-244283044B0F}"/>
              </a:ext>
            </a:extLst>
          </p:cNvPr>
          <p:cNvCxnSpPr>
            <a:cxnSpLocks/>
          </p:cNvCxnSpPr>
          <p:nvPr/>
        </p:nvCxnSpPr>
        <p:spPr>
          <a:xfrm flipV="1">
            <a:off x="10017671" y="3236952"/>
            <a:ext cx="166106" cy="479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4485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69BAD-54C4-7BDD-BD64-9C1D766E67B1}"/>
            </a:ext>
          </a:extLst>
        </p:cNvPr>
        <p:cNvGrpSpPr/>
        <p:nvPr/>
      </p:nvGrpSpPr>
      <p:grpSpPr>
        <a:xfrm>
          <a:off x="0" y="0"/>
          <a:ext cx="0" cy="0"/>
          <a:chOff x="0" y="0"/>
          <a:chExt cx="0" cy="0"/>
        </a:xfrm>
      </p:grpSpPr>
      <p:grpSp>
        <p:nvGrpSpPr>
          <p:cNvPr id="87" name="Group 86">
            <a:extLst>
              <a:ext uri="{FF2B5EF4-FFF2-40B4-BE49-F238E27FC236}">
                <a16:creationId xmlns:a16="http://schemas.microsoft.com/office/drawing/2014/main" id="{5C1249A5-3396-6924-9BC9-CBE7C996E7EB}"/>
              </a:ext>
            </a:extLst>
          </p:cNvPr>
          <p:cNvGrpSpPr/>
          <p:nvPr/>
        </p:nvGrpSpPr>
        <p:grpSpPr>
          <a:xfrm>
            <a:off x="1481" y="1283427"/>
            <a:ext cx="4029037" cy="3149132"/>
            <a:chOff x="1481" y="1283427"/>
            <a:chExt cx="4029037" cy="3149132"/>
          </a:xfrm>
        </p:grpSpPr>
        <p:pic>
          <p:nvPicPr>
            <p:cNvPr id="88" name="Picture 87">
              <a:extLst>
                <a:ext uri="{FF2B5EF4-FFF2-40B4-BE49-F238E27FC236}">
                  <a16:creationId xmlns:a16="http://schemas.microsoft.com/office/drawing/2014/main" id="{FE521381-490E-72CD-C73D-374A0572F7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 y="1283427"/>
              <a:ext cx="4029037" cy="3149132"/>
            </a:xfrm>
            <a:prstGeom prst="rect">
              <a:avLst/>
            </a:prstGeom>
          </p:spPr>
        </p:pic>
        <p:sp>
          <p:nvSpPr>
            <p:cNvPr id="89" name="Freeform: Shape 88">
              <a:extLst>
                <a:ext uri="{FF2B5EF4-FFF2-40B4-BE49-F238E27FC236}">
                  <a16:creationId xmlns:a16="http://schemas.microsoft.com/office/drawing/2014/main" id="{571B6E7A-F5CB-D792-527C-3D0DAAF53C75}"/>
                </a:ext>
              </a:extLst>
            </p:cNvPr>
            <p:cNvSpPr/>
            <p:nvPr/>
          </p:nvSpPr>
          <p:spPr>
            <a:xfrm>
              <a:off x="901148" y="1489544"/>
              <a:ext cx="3010894" cy="2573573"/>
            </a:xfrm>
            <a:custGeom>
              <a:avLst/>
              <a:gdLst>
                <a:gd name="connsiteX0" fmla="*/ 0 w 3010894"/>
                <a:gd name="connsiteY0" fmla="*/ 7952 h 2573573"/>
                <a:gd name="connsiteX1" fmla="*/ 182880 w 3010894"/>
                <a:gd name="connsiteY1" fmla="*/ 416119 h 2573573"/>
                <a:gd name="connsiteX2" fmla="*/ 349857 w 3010894"/>
                <a:gd name="connsiteY2" fmla="*/ 697065 h 2573573"/>
                <a:gd name="connsiteX3" fmla="*/ 506233 w 3010894"/>
                <a:gd name="connsiteY3" fmla="*/ 925002 h 2573573"/>
                <a:gd name="connsiteX4" fmla="*/ 662609 w 3010894"/>
                <a:gd name="connsiteY4" fmla="*/ 1107882 h 2573573"/>
                <a:gd name="connsiteX5" fmla="*/ 781878 w 3010894"/>
                <a:gd name="connsiteY5" fmla="*/ 1269559 h 2573573"/>
                <a:gd name="connsiteX6" fmla="*/ 988612 w 3010894"/>
                <a:gd name="connsiteY6" fmla="*/ 1470992 h 2573573"/>
                <a:gd name="connsiteX7" fmla="*/ 1179443 w 3010894"/>
                <a:gd name="connsiteY7" fmla="*/ 1624717 h 2573573"/>
                <a:gd name="connsiteX8" fmla="*/ 1306664 w 3010894"/>
                <a:gd name="connsiteY8" fmla="*/ 1717482 h 2573573"/>
                <a:gd name="connsiteX9" fmla="*/ 1595562 w 3010894"/>
                <a:gd name="connsiteY9" fmla="*/ 1847353 h 2573573"/>
                <a:gd name="connsiteX10" fmla="*/ 2337683 w 3010894"/>
                <a:gd name="connsiteY10" fmla="*/ 2223715 h 2573573"/>
                <a:gd name="connsiteX11" fmla="*/ 2963186 w 3010894"/>
                <a:gd name="connsiteY11" fmla="*/ 2570922 h 2573573"/>
                <a:gd name="connsiteX12" fmla="*/ 3010894 w 3010894"/>
                <a:gd name="connsiteY12" fmla="*/ 2573573 h 2573573"/>
                <a:gd name="connsiteX13" fmla="*/ 3005593 w 3010894"/>
                <a:gd name="connsiteY13" fmla="*/ 0 h 2573573"/>
                <a:gd name="connsiteX14" fmla="*/ 0 w 3010894"/>
                <a:gd name="connsiteY14" fmla="*/ 7952 h 257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0894" h="2573573">
                  <a:moveTo>
                    <a:pt x="0" y="7952"/>
                  </a:moveTo>
                  <a:lnTo>
                    <a:pt x="182880" y="416119"/>
                  </a:lnTo>
                  <a:lnTo>
                    <a:pt x="349857" y="697065"/>
                  </a:lnTo>
                  <a:lnTo>
                    <a:pt x="506233" y="925002"/>
                  </a:lnTo>
                  <a:lnTo>
                    <a:pt x="662609" y="1107882"/>
                  </a:lnTo>
                  <a:lnTo>
                    <a:pt x="781878" y="1269559"/>
                  </a:lnTo>
                  <a:lnTo>
                    <a:pt x="988612" y="1470992"/>
                  </a:lnTo>
                  <a:lnTo>
                    <a:pt x="1179443" y="1624717"/>
                  </a:lnTo>
                  <a:lnTo>
                    <a:pt x="1306664" y="1717482"/>
                  </a:lnTo>
                  <a:lnTo>
                    <a:pt x="1595562" y="1847353"/>
                  </a:lnTo>
                  <a:lnTo>
                    <a:pt x="2337683" y="2223715"/>
                  </a:lnTo>
                  <a:lnTo>
                    <a:pt x="2963186" y="2570922"/>
                  </a:lnTo>
                  <a:lnTo>
                    <a:pt x="3010894" y="2573573"/>
                  </a:lnTo>
                  <a:lnTo>
                    <a:pt x="3005593" y="0"/>
                  </a:lnTo>
                  <a:lnTo>
                    <a:pt x="0" y="7952"/>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3712FE46-8F44-BEF4-C362-D9DB88E3C95F}"/>
                </a:ext>
              </a:extLst>
            </p:cNvPr>
            <p:cNvSpPr/>
            <p:nvPr/>
          </p:nvSpPr>
          <p:spPr>
            <a:xfrm>
              <a:off x="1555805" y="1494845"/>
              <a:ext cx="2350936" cy="2467555"/>
            </a:xfrm>
            <a:custGeom>
              <a:avLst/>
              <a:gdLst>
                <a:gd name="connsiteX0" fmla="*/ 0 w 2350936"/>
                <a:gd name="connsiteY0" fmla="*/ 0 h 2467555"/>
                <a:gd name="connsiteX1" fmla="*/ 129872 w 2350936"/>
                <a:gd name="connsiteY1" fmla="*/ 302150 h 2467555"/>
                <a:gd name="connsiteX2" fmla="*/ 318052 w 2350936"/>
                <a:gd name="connsiteY2" fmla="*/ 641405 h 2467555"/>
                <a:gd name="connsiteX3" fmla="*/ 609600 w 2350936"/>
                <a:gd name="connsiteY3" fmla="*/ 1033670 h 2467555"/>
                <a:gd name="connsiteX4" fmla="*/ 946205 w 2350936"/>
                <a:gd name="connsiteY4" fmla="*/ 1364974 h 2467555"/>
                <a:gd name="connsiteX5" fmla="*/ 1285461 w 2350936"/>
                <a:gd name="connsiteY5" fmla="*/ 1614115 h 2467555"/>
                <a:gd name="connsiteX6" fmla="*/ 1767840 w 2350936"/>
                <a:gd name="connsiteY6" fmla="*/ 1876508 h 2467555"/>
                <a:gd name="connsiteX7" fmla="*/ 1953371 w 2350936"/>
                <a:gd name="connsiteY7" fmla="*/ 1950720 h 2467555"/>
                <a:gd name="connsiteX8" fmla="*/ 2271423 w 2350936"/>
                <a:gd name="connsiteY8" fmla="*/ 2130950 h 2467555"/>
                <a:gd name="connsiteX9" fmla="*/ 2350936 w 2350936"/>
                <a:gd name="connsiteY9" fmla="*/ 2467555 h 2467555"/>
                <a:gd name="connsiteX10" fmla="*/ 2348285 w 2350936"/>
                <a:gd name="connsiteY10" fmla="*/ 7952 h 2467555"/>
                <a:gd name="connsiteX11" fmla="*/ 0 w 2350936"/>
                <a:gd name="connsiteY11" fmla="*/ 0 h 24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936" h="2467555">
                  <a:moveTo>
                    <a:pt x="0" y="0"/>
                  </a:moveTo>
                  <a:lnTo>
                    <a:pt x="129872" y="302150"/>
                  </a:lnTo>
                  <a:lnTo>
                    <a:pt x="318052" y="641405"/>
                  </a:lnTo>
                  <a:lnTo>
                    <a:pt x="609600" y="1033670"/>
                  </a:lnTo>
                  <a:lnTo>
                    <a:pt x="946205" y="1364974"/>
                  </a:lnTo>
                  <a:lnTo>
                    <a:pt x="1285461" y="1614115"/>
                  </a:lnTo>
                  <a:lnTo>
                    <a:pt x="1767840" y="1876508"/>
                  </a:lnTo>
                  <a:lnTo>
                    <a:pt x="1953371" y="1950720"/>
                  </a:lnTo>
                  <a:lnTo>
                    <a:pt x="2271423" y="2130950"/>
                  </a:lnTo>
                  <a:lnTo>
                    <a:pt x="2350936" y="2467555"/>
                  </a:lnTo>
                  <a:cubicBezTo>
                    <a:pt x="2350052" y="1647687"/>
                    <a:pt x="2349169" y="827820"/>
                    <a:pt x="2348285" y="7952"/>
                  </a:cubicBez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9F6B118F-878E-9652-A77F-7CDF98E3208D}"/>
                </a:ext>
              </a:extLst>
            </p:cNvPr>
            <p:cNvSpPr/>
            <p:nvPr/>
          </p:nvSpPr>
          <p:spPr>
            <a:xfrm>
              <a:off x="2009030" y="1494845"/>
              <a:ext cx="1897711" cy="2491409"/>
            </a:xfrm>
            <a:custGeom>
              <a:avLst/>
              <a:gdLst>
                <a:gd name="connsiteX0" fmla="*/ 0 w 1897711"/>
                <a:gd name="connsiteY0" fmla="*/ 0 h 2491409"/>
                <a:gd name="connsiteX1" fmla="*/ 185530 w 1897711"/>
                <a:gd name="connsiteY1" fmla="*/ 344557 h 2491409"/>
                <a:gd name="connsiteX2" fmla="*/ 310100 w 1897711"/>
                <a:gd name="connsiteY2" fmla="*/ 543339 h 2491409"/>
                <a:gd name="connsiteX3" fmla="*/ 432020 w 1897711"/>
                <a:gd name="connsiteY3" fmla="*/ 702365 h 2491409"/>
                <a:gd name="connsiteX4" fmla="*/ 511533 w 1897711"/>
                <a:gd name="connsiteY4" fmla="*/ 853440 h 2491409"/>
                <a:gd name="connsiteX5" fmla="*/ 686462 w 1897711"/>
                <a:gd name="connsiteY5" fmla="*/ 1166192 h 2491409"/>
                <a:gd name="connsiteX6" fmla="*/ 903798 w 1897711"/>
                <a:gd name="connsiteY6" fmla="*/ 1449788 h 2491409"/>
                <a:gd name="connsiteX7" fmla="*/ 1137036 w 1897711"/>
                <a:gd name="connsiteY7" fmla="*/ 1677725 h 2491409"/>
                <a:gd name="connsiteX8" fmla="*/ 1338469 w 1897711"/>
                <a:gd name="connsiteY8" fmla="*/ 1847353 h 2491409"/>
                <a:gd name="connsiteX9" fmla="*/ 1810247 w 1897711"/>
                <a:gd name="connsiteY9" fmla="*/ 2120348 h 2491409"/>
                <a:gd name="connsiteX10" fmla="*/ 1897711 w 1897711"/>
                <a:gd name="connsiteY10" fmla="*/ 2491409 h 2491409"/>
                <a:gd name="connsiteX11" fmla="*/ 1895060 w 1897711"/>
                <a:gd name="connsiteY11" fmla="*/ 2651 h 2491409"/>
                <a:gd name="connsiteX12" fmla="*/ 0 w 1897711"/>
                <a:gd name="connsiteY12" fmla="*/ 0 h 24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7711" h="2491409">
                  <a:moveTo>
                    <a:pt x="0" y="0"/>
                  </a:moveTo>
                  <a:lnTo>
                    <a:pt x="185530" y="344557"/>
                  </a:lnTo>
                  <a:lnTo>
                    <a:pt x="310100" y="543339"/>
                  </a:lnTo>
                  <a:lnTo>
                    <a:pt x="432020" y="702365"/>
                  </a:lnTo>
                  <a:lnTo>
                    <a:pt x="511533" y="853440"/>
                  </a:lnTo>
                  <a:lnTo>
                    <a:pt x="686462" y="1166192"/>
                  </a:lnTo>
                  <a:lnTo>
                    <a:pt x="903798" y="1449788"/>
                  </a:lnTo>
                  <a:lnTo>
                    <a:pt x="1137036" y="1677725"/>
                  </a:lnTo>
                  <a:lnTo>
                    <a:pt x="1338469" y="1847353"/>
                  </a:lnTo>
                  <a:lnTo>
                    <a:pt x="1810247" y="2120348"/>
                  </a:lnTo>
                  <a:lnTo>
                    <a:pt x="1897711" y="2491409"/>
                  </a:lnTo>
                  <a:cubicBezTo>
                    <a:pt x="1896827" y="1661823"/>
                    <a:pt x="1895944" y="832237"/>
                    <a:pt x="1895060"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reeform: Shape 91">
              <a:extLst>
                <a:ext uri="{FF2B5EF4-FFF2-40B4-BE49-F238E27FC236}">
                  <a16:creationId xmlns:a16="http://schemas.microsoft.com/office/drawing/2014/main" id="{223117FB-C4EA-095C-6ACD-855DA8F756CF}"/>
                </a:ext>
              </a:extLst>
            </p:cNvPr>
            <p:cNvSpPr/>
            <p:nvPr/>
          </p:nvSpPr>
          <p:spPr>
            <a:xfrm>
              <a:off x="2181308" y="1494845"/>
              <a:ext cx="1728083" cy="2491409"/>
            </a:xfrm>
            <a:custGeom>
              <a:avLst/>
              <a:gdLst>
                <a:gd name="connsiteX0" fmla="*/ 0 w 1728083"/>
                <a:gd name="connsiteY0" fmla="*/ 0 h 2491409"/>
                <a:gd name="connsiteX1" fmla="*/ 119269 w 1728083"/>
                <a:gd name="connsiteY1" fmla="*/ 363110 h 2491409"/>
                <a:gd name="connsiteX2" fmla="*/ 272995 w 1728083"/>
                <a:gd name="connsiteY2" fmla="*/ 720918 h 2491409"/>
                <a:gd name="connsiteX3" fmla="*/ 394915 w 1728083"/>
                <a:gd name="connsiteY3" fmla="*/ 964758 h 2491409"/>
                <a:gd name="connsiteX4" fmla="*/ 601649 w 1728083"/>
                <a:gd name="connsiteY4" fmla="*/ 1282811 h 2491409"/>
                <a:gd name="connsiteX5" fmla="*/ 853440 w 1728083"/>
                <a:gd name="connsiteY5" fmla="*/ 1577009 h 2491409"/>
                <a:gd name="connsiteX6" fmla="*/ 1081377 w 1728083"/>
                <a:gd name="connsiteY6" fmla="*/ 1778442 h 2491409"/>
                <a:gd name="connsiteX7" fmla="*/ 1325217 w 1728083"/>
                <a:gd name="connsiteY7" fmla="*/ 1948070 h 2491409"/>
                <a:gd name="connsiteX8" fmla="*/ 1640619 w 1728083"/>
                <a:gd name="connsiteY8" fmla="*/ 2125649 h 2491409"/>
                <a:gd name="connsiteX9" fmla="*/ 1728083 w 1728083"/>
                <a:gd name="connsiteY9" fmla="*/ 2491409 h 2491409"/>
                <a:gd name="connsiteX10" fmla="*/ 1728083 w 1728083"/>
                <a:gd name="connsiteY10" fmla="*/ 0 h 2491409"/>
                <a:gd name="connsiteX11" fmla="*/ 0 w 1728083"/>
                <a:gd name="connsiteY11" fmla="*/ 0 h 24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8083" h="2491409">
                  <a:moveTo>
                    <a:pt x="0" y="0"/>
                  </a:moveTo>
                  <a:lnTo>
                    <a:pt x="119269" y="363110"/>
                  </a:lnTo>
                  <a:lnTo>
                    <a:pt x="272995" y="720918"/>
                  </a:lnTo>
                  <a:lnTo>
                    <a:pt x="394915" y="964758"/>
                  </a:lnTo>
                  <a:lnTo>
                    <a:pt x="601649" y="1282811"/>
                  </a:lnTo>
                  <a:lnTo>
                    <a:pt x="853440" y="1577009"/>
                  </a:lnTo>
                  <a:lnTo>
                    <a:pt x="1081377" y="1778442"/>
                  </a:lnTo>
                  <a:lnTo>
                    <a:pt x="1325217" y="1948070"/>
                  </a:lnTo>
                  <a:lnTo>
                    <a:pt x="1640619" y="2125649"/>
                  </a:lnTo>
                  <a:lnTo>
                    <a:pt x="1728083" y="2491409"/>
                  </a:lnTo>
                  <a:lnTo>
                    <a:pt x="1728083" y="0"/>
                  </a:ln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a:extLst>
              <a:ext uri="{FF2B5EF4-FFF2-40B4-BE49-F238E27FC236}">
                <a16:creationId xmlns:a16="http://schemas.microsoft.com/office/drawing/2014/main" id="{D532668B-162B-441D-5A29-DCC4FCA19238}"/>
              </a:ext>
            </a:extLst>
          </p:cNvPr>
          <p:cNvGrpSpPr/>
          <p:nvPr/>
        </p:nvGrpSpPr>
        <p:grpSpPr>
          <a:xfrm>
            <a:off x="8153400" y="1284078"/>
            <a:ext cx="4032000" cy="3147829"/>
            <a:chOff x="8153400" y="1284078"/>
            <a:chExt cx="4032000" cy="3147829"/>
          </a:xfrm>
        </p:grpSpPr>
        <p:pic>
          <p:nvPicPr>
            <p:cNvPr id="94" name="Picture 93">
              <a:extLst>
                <a:ext uri="{FF2B5EF4-FFF2-40B4-BE49-F238E27FC236}">
                  <a16:creationId xmlns:a16="http://schemas.microsoft.com/office/drawing/2014/main" id="{F014B11A-EC81-E4D5-CBCC-6731BA963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3400" y="1284078"/>
              <a:ext cx="4032000" cy="3147829"/>
            </a:xfrm>
            <a:prstGeom prst="rect">
              <a:avLst/>
            </a:prstGeom>
          </p:spPr>
        </p:pic>
        <p:sp>
          <p:nvSpPr>
            <p:cNvPr id="95" name="Freeform: Shape 94">
              <a:extLst>
                <a:ext uri="{FF2B5EF4-FFF2-40B4-BE49-F238E27FC236}">
                  <a16:creationId xmlns:a16="http://schemas.microsoft.com/office/drawing/2014/main" id="{D44FAC6B-3C65-CE78-C9D5-928C5610534C}"/>
                </a:ext>
              </a:extLst>
            </p:cNvPr>
            <p:cNvSpPr/>
            <p:nvPr/>
          </p:nvSpPr>
          <p:spPr>
            <a:xfrm>
              <a:off x="8926664" y="1492195"/>
              <a:ext cx="3138115" cy="2578873"/>
            </a:xfrm>
            <a:custGeom>
              <a:avLst/>
              <a:gdLst>
                <a:gd name="connsiteX0" fmla="*/ 0 w 3138115"/>
                <a:gd name="connsiteY0" fmla="*/ 7951 h 2578873"/>
                <a:gd name="connsiteX1" fmla="*/ 108668 w 3138115"/>
                <a:gd name="connsiteY1" fmla="*/ 363109 h 2578873"/>
                <a:gd name="connsiteX2" fmla="*/ 235889 w 3138115"/>
                <a:gd name="connsiteY2" fmla="*/ 683812 h 2578873"/>
                <a:gd name="connsiteX3" fmla="*/ 376362 w 3138115"/>
                <a:gd name="connsiteY3" fmla="*/ 967408 h 2578873"/>
                <a:gd name="connsiteX4" fmla="*/ 532738 w 3138115"/>
                <a:gd name="connsiteY4" fmla="*/ 1200647 h 2578873"/>
                <a:gd name="connsiteX5" fmla="*/ 715618 w 3138115"/>
                <a:gd name="connsiteY5" fmla="*/ 1457739 h 2578873"/>
                <a:gd name="connsiteX6" fmla="*/ 922352 w 3138115"/>
                <a:gd name="connsiteY6" fmla="*/ 1706880 h 2578873"/>
                <a:gd name="connsiteX7" fmla="*/ 2064689 w 3138115"/>
                <a:gd name="connsiteY7" fmla="*/ 2578873 h 2578873"/>
                <a:gd name="connsiteX8" fmla="*/ 3132814 w 3138115"/>
                <a:gd name="connsiteY8" fmla="*/ 2573572 h 2578873"/>
                <a:gd name="connsiteX9" fmla="*/ 3138115 w 3138115"/>
                <a:gd name="connsiteY9" fmla="*/ 0 h 2578873"/>
                <a:gd name="connsiteX10" fmla="*/ 0 w 3138115"/>
                <a:gd name="connsiteY10" fmla="*/ 7951 h 25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115" h="2578873">
                  <a:moveTo>
                    <a:pt x="0" y="7951"/>
                  </a:moveTo>
                  <a:lnTo>
                    <a:pt x="108668" y="363109"/>
                  </a:lnTo>
                  <a:lnTo>
                    <a:pt x="235889" y="683812"/>
                  </a:lnTo>
                  <a:lnTo>
                    <a:pt x="376362" y="967408"/>
                  </a:lnTo>
                  <a:lnTo>
                    <a:pt x="532738" y="1200647"/>
                  </a:lnTo>
                  <a:lnTo>
                    <a:pt x="715618" y="1457739"/>
                  </a:lnTo>
                  <a:lnTo>
                    <a:pt x="922352" y="1706880"/>
                  </a:lnTo>
                  <a:lnTo>
                    <a:pt x="2064689" y="2578873"/>
                  </a:lnTo>
                  <a:lnTo>
                    <a:pt x="3132814" y="2573572"/>
                  </a:lnTo>
                  <a:lnTo>
                    <a:pt x="3138115" y="0"/>
                  </a:lnTo>
                  <a:lnTo>
                    <a:pt x="0" y="7951"/>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Freeform: Shape 95">
              <a:extLst>
                <a:ext uri="{FF2B5EF4-FFF2-40B4-BE49-F238E27FC236}">
                  <a16:creationId xmlns:a16="http://schemas.microsoft.com/office/drawing/2014/main" id="{7EDCA96D-4544-5A6E-7FCA-528944E6E304}"/>
                </a:ext>
              </a:extLst>
            </p:cNvPr>
            <p:cNvSpPr/>
            <p:nvPr/>
          </p:nvSpPr>
          <p:spPr>
            <a:xfrm>
              <a:off x="9668786" y="1497496"/>
              <a:ext cx="2393343" cy="2568271"/>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Freeform: Shape 96">
              <a:extLst>
                <a:ext uri="{FF2B5EF4-FFF2-40B4-BE49-F238E27FC236}">
                  <a16:creationId xmlns:a16="http://schemas.microsoft.com/office/drawing/2014/main" id="{418B1CA7-DE8E-39C5-BFF0-4C23424C2FBC}"/>
                </a:ext>
              </a:extLst>
            </p:cNvPr>
            <p:cNvSpPr/>
            <p:nvPr/>
          </p:nvSpPr>
          <p:spPr>
            <a:xfrm>
              <a:off x="10161767" y="1494845"/>
              <a:ext cx="1900362" cy="2570922"/>
            </a:xfrm>
            <a:custGeom>
              <a:avLst/>
              <a:gdLst>
                <a:gd name="connsiteX0" fmla="*/ 0 w 1900362"/>
                <a:gd name="connsiteY0" fmla="*/ 0 h 2570922"/>
                <a:gd name="connsiteX1" fmla="*/ 156376 w 1900362"/>
                <a:gd name="connsiteY1" fmla="*/ 283597 h 2570922"/>
                <a:gd name="connsiteX2" fmla="*/ 254442 w 1900362"/>
                <a:gd name="connsiteY2" fmla="*/ 450574 h 2570922"/>
                <a:gd name="connsiteX3" fmla="*/ 432021 w 1900362"/>
                <a:gd name="connsiteY3" fmla="*/ 712967 h 2570922"/>
                <a:gd name="connsiteX4" fmla="*/ 614901 w 1900362"/>
                <a:gd name="connsiteY4" fmla="*/ 1052223 h 2570922"/>
                <a:gd name="connsiteX5" fmla="*/ 840188 w 1900362"/>
                <a:gd name="connsiteY5" fmla="*/ 2570922 h 2570922"/>
                <a:gd name="connsiteX6" fmla="*/ 1900362 w 1900362"/>
                <a:gd name="connsiteY6" fmla="*/ 2565621 h 2570922"/>
                <a:gd name="connsiteX7" fmla="*/ 1897711 w 1900362"/>
                <a:gd name="connsiteY7" fmla="*/ 2651 h 2570922"/>
                <a:gd name="connsiteX8" fmla="*/ 0 w 1900362"/>
                <a:gd name="connsiteY8"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362" h="2570922">
                  <a:moveTo>
                    <a:pt x="0" y="0"/>
                  </a:moveTo>
                  <a:lnTo>
                    <a:pt x="156376" y="283597"/>
                  </a:lnTo>
                  <a:lnTo>
                    <a:pt x="254442" y="450574"/>
                  </a:lnTo>
                  <a:lnTo>
                    <a:pt x="432021" y="712967"/>
                  </a:lnTo>
                  <a:lnTo>
                    <a:pt x="614901" y="1052223"/>
                  </a:lnTo>
                  <a:lnTo>
                    <a:pt x="840188" y="2570922"/>
                  </a:lnTo>
                  <a:lnTo>
                    <a:pt x="1900362" y="2565621"/>
                  </a:lnTo>
                  <a:cubicBezTo>
                    <a:pt x="1899478" y="1711298"/>
                    <a:pt x="1898595" y="856974"/>
                    <a:pt x="1897711"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reeform: Shape 97">
              <a:extLst>
                <a:ext uri="{FF2B5EF4-FFF2-40B4-BE49-F238E27FC236}">
                  <a16:creationId xmlns:a16="http://schemas.microsoft.com/office/drawing/2014/main" id="{6B0AFE04-1CE5-E68D-5911-D1E36FA47985}"/>
                </a:ext>
              </a:extLst>
            </p:cNvPr>
            <p:cNvSpPr/>
            <p:nvPr/>
          </p:nvSpPr>
          <p:spPr>
            <a:xfrm>
              <a:off x="10331395" y="1494845"/>
              <a:ext cx="1730734" cy="2568272"/>
            </a:xfrm>
            <a:custGeom>
              <a:avLst/>
              <a:gdLst>
                <a:gd name="connsiteX0" fmla="*/ 0 w 1730734"/>
                <a:gd name="connsiteY0" fmla="*/ 0 h 2568272"/>
                <a:gd name="connsiteX1" fmla="*/ 106017 w 1730734"/>
                <a:gd name="connsiteY1" fmla="*/ 318052 h 2568272"/>
                <a:gd name="connsiteX2" fmla="*/ 254442 w 1730734"/>
                <a:gd name="connsiteY2" fmla="*/ 681162 h 2568272"/>
                <a:gd name="connsiteX3" fmla="*/ 357808 w 1730734"/>
                <a:gd name="connsiteY3" fmla="*/ 882595 h 2568272"/>
                <a:gd name="connsiteX4" fmla="*/ 445273 w 1730734"/>
                <a:gd name="connsiteY4" fmla="*/ 1052223 h 2568272"/>
                <a:gd name="connsiteX5" fmla="*/ 670560 w 1730734"/>
                <a:gd name="connsiteY5" fmla="*/ 2568272 h 2568272"/>
                <a:gd name="connsiteX6" fmla="*/ 1730734 w 1730734"/>
                <a:gd name="connsiteY6" fmla="*/ 2565621 h 2568272"/>
                <a:gd name="connsiteX7" fmla="*/ 1730734 w 1730734"/>
                <a:gd name="connsiteY7" fmla="*/ 5301 h 2568272"/>
                <a:gd name="connsiteX8" fmla="*/ 0 w 1730734"/>
                <a:gd name="connsiteY8" fmla="*/ 0 h 256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734" h="2568272">
                  <a:moveTo>
                    <a:pt x="0" y="0"/>
                  </a:moveTo>
                  <a:lnTo>
                    <a:pt x="106017" y="318052"/>
                  </a:lnTo>
                  <a:lnTo>
                    <a:pt x="254442" y="681162"/>
                  </a:lnTo>
                  <a:lnTo>
                    <a:pt x="357808" y="882595"/>
                  </a:lnTo>
                  <a:lnTo>
                    <a:pt x="445273" y="1052223"/>
                  </a:lnTo>
                  <a:lnTo>
                    <a:pt x="670560" y="2568272"/>
                  </a:lnTo>
                  <a:lnTo>
                    <a:pt x="1730734" y="2565621"/>
                  </a:lnTo>
                  <a:lnTo>
                    <a:pt x="1730734" y="5301"/>
                  </a:lnTo>
                  <a:lnTo>
                    <a:pt x="0" y="0"/>
                  </a:lnTo>
                  <a:close/>
                </a:path>
              </a:pathLst>
            </a:custGeom>
            <a:solidFill>
              <a:srgbClr val="FF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826B26E4-E149-9EAF-3F4D-01CC39A0FE23}"/>
              </a:ext>
            </a:extLst>
          </p:cNvPr>
          <p:cNvGrpSpPr/>
          <p:nvPr/>
        </p:nvGrpSpPr>
        <p:grpSpPr>
          <a:xfrm>
            <a:off x="4081140" y="1283427"/>
            <a:ext cx="4023118" cy="3149131"/>
            <a:chOff x="4081140" y="1283427"/>
            <a:chExt cx="4023118" cy="3149131"/>
          </a:xfrm>
        </p:grpSpPr>
        <p:pic>
          <p:nvPicPr>
            <p:cNvPr id="100" name="Picture 99">
              <a:extLst>
                <a:ext uri="{FF2B5EF4-FFF2-40B4-BE49-F238E27FC236}">
                  <a16:creationId xmlns:a16="http://schemas.microsoft.com/office/drawing/2014/main" id="{462859D0-83EB-EC9B-0331-B71FA4F0AD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81140" y="1283427"/>
              <a:ext cx="4023118" cy="3149131"/>
            </a:xfrm>
            <a:prstGeom prst="rect">
              <a:avLst/>
            </a:prstGeom>
          </p:spPr>
        </p:pic>
        <p:sp>
          <p:nvSpPr>
            <p:cNvPr id="101" name="Freeform: Shape 100">
              <a:extLst>
                <a:ext uri="{FF2B5EF4-FFF2-40B4-BE49-F238E27FC236}">
                  <a16:creationId xmlns:a16="http://schemas.microsoft.com/office/drawing/2014/main" id="{CC1C0D7D-2025-043D-297C-1885BD2BD81C}"/>
                </a:ext>
              </a:extLst>
            </p:cNvPr>
            <p:cNvSpPr/>
            <p:nvPr/>
          </p:nvSpPr>
          <p:spPr>
            <a:xfrm>
              <a:off x="4927158" y="1492195"/>
              <a:ext cx="3058602" cy="2578873"/>
            </a:xfrm>
            <a:custGeom>
              <a:avLst/>
              <a:gdLst>
                <a:gd name="connsiteX0" fmla="*/ 0 w 3058602"/>
                <a:gd name="connsiteY0" fmla="*/ 2650 h 2578873"/>
                <a:gd name="connsiteX1" fmla="*/ 103367 w 3058602"/>
                <a:gd name="connsiteY1" fmla="*/ 278295 h 2578873"/>
                <a:gd name="connsiteX2" fmla="*/ 238539 w 3058602"/>
                <a:gd name="connsiteY2" fmla="*/ 588396 h 2578873"/>
                <a:gd name="connsiteX3" fmla="*/ 418769 w 3058602"/>
                <a:gd name="connsiteY3" fmla="*/ 879944 h 2578873"/>
                <a:gd name="connsiteX4" fmla="*/ 620202 w 3058602"/>
                <a:gd name="connsiteY4" fmla="*/ 1166191 h 2578873"/>
                <a:gd name="connsiteX5" fmla="*/ 834887 w 3058602"/>
                <a:gd name="connsiteY5" fmla="*/ 1407381 h 2578873"/>
                <a:gd name="connsiteX6" fmla="*/ 996564 w 3058602"/>
                <a:gd name="connsiteY6" fmla="*/ 1561106 h 2578873"/>
                <a:gd name="connsiteX7" fmla="*/ 1168842 w 3058602"/>
                <a:gd name="connsiteY7" fmla="*/ 1722782 h 2578873"/>
                <a:gd name="connsiteX8" fmla="*/ 1521350 w 3058602"/>
                <a:gd name="connsiteY8" fmla="*/ 1921565 h 2578873"/>
                <a:gd name="connsiteX9" fmla="*/ 2016981 w 3058602"/>
                <a:gd name="connsiteY9" fmla="*/ 2215763 h 2578873"/>
                <a:gd name="connsiteX10" fmla="*/ 2581524 w 3058602"/>
                <a:gd name="connsiteY10" fmla="*/ 2578873 h 2578873"/>
                <a:gd name="connsiteX11" fmla="*/ 3058602 w 3058602"/>
                <a:gd name="connsiteY11" fmla="*/ 2576222 h 2578873"/>
                <a:gd name="connsiteX12" fmla="*/ 3055952 w 3058602"/>
                <a:gd name="connsiteY12" fmla="*/ 0 h 2578873"/>
                <a:gd name="connsiteX13" fmla="*/ 0 w 3058602"/>
                <a:gd name="connsiteY13" fmla="*/ 2650 h 25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8602" h="2578873">
                  <a:moveTo>
                    <a:pt x="0" y="2650"/>
                  </a:moveTo>
                  <a:lnTo>
                    <a:pt x="103367" y="278295"/>
                  </a:lnTo>
                  <a:lnTo>
                    <a:pt x="238539" y="588396"/>
                  </a:lnTo>
                  <a:lnTo>
                    <a:pt x="418769" y="879944"/>
                  </a:lnTo>
                  <a:lnTo>
                    <a:pt x="620202" y="1166191"/>
                  </a:lnTo>
                  <a:lnTo>
                    <a:pt x="834887" y="1407381"/>
                  </a:lnTo>
                  <a:lnTo>
                    <a:pt x="996564" y="1561106"/>
                  </a:lnTo>
                  <a:lnTo>
                    <a:pt x="1168842" y="1722782"/>
                  </a:lnTo>
                  <a:lnTo>
                    <a:pt x="1521350" y="1921565"/>
                  </a:lnTo>
                  <a:lnTo>
                    <a:pt x="2016981" y="2215763"/>
                  </a:lnTo>
                  <a:lnTo>
                    <a:pt x="2581524" y="2578873"/>
                  </a:lnTo>
                  <a:lnTo>
                    <a:pt x="3058602" y="2576222"/>
                  </a:lnTo>
                  <a:cubicBezTo>
                    <a:pt x="3057719" y="1717481"/>
                    <a:pt x="3056835" y="858741"/>
                    <a:pt x="3055952" y="0"/>
                  </a:cubicBezTo>
                  <a:lnTo>
                    <a:pt x="0" y="265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Shape 101">
              <a:extLst>
                <a:ext uri="{FF2B5EF4-FFF2-40B4-BE49-F238E27FC236}">
                  <a16:creationId xmlns:a16="http://schemas.microsoft.com/office/drawing/2014/main" id="{6D9B15C2-EDB8-ED11-F58C-149E3B1A485F}"/>
                </a:ext>
              </a:extLst>
            </p:cNvPr>
            <p:cNvSpPr/>
            <p:nvPr/>
          </p:nvSpPr>
          <p:spPr>
            <a:xfrm>
              <a:off x="5632174" y="1494845"/>
              <a:ext cx="2353586" cy="2570922"/>
            </a:xfrm>
            <a:custGeom>
              <a:avLst/>
              <a:gdLst>
                <a:gd name="connsiteX0" fmla="*/ 0 w 2353586"/>
                <a:gd name="connsiteY0" fmla="*/ 0 h 2570922"/>
                <a:gd name="connsiteX1" fmla="*/ 132522 w 2353586"/>
                <a:gd name="connsiteY1" fmla="*/ 302150 h 2570922"/>
                <a:gd name="connsiteX2" fmla="*/ 265043 w 2353586"/>
                <a:gd name="connsiteY2" fmla="*/ 548640 h 2570922"/>
                <a:gd name="connsiteX3" fmla="*/ 410817 w 2353586"/>
                <a:gd name="connsiteY3" fmla="*/ 779228 h 2570922"/>
                <a:gd name="connsiteX4" fmla="*/ 596348 w 2353586"/>
                <a:gd name="connsiteY4" fmla="*/ 1017767 h 2570922"/>
                <a:gd name="connsiteX5" fmla="*/ 858741 w 2353586"/>
                <a:gd name="connsiteY5" fmla="*/ 1288112 h 2570922"/>
                <a:gd name="connsiteX6" fmla="*/ 1152939 w 2353586"/>
                <a:gd name="connsiteY6" fmla="*/ 1524000 h 2570922"/>
                <a:gd name="connsiteX7" fmla="*/ 1447137 w 2353586"/>
                <a:gd name="connsiteY7" fmla="*/ 1717482 h 2570922"/>
                <a:gd name="connsiteX8" fmla="*/ 1595562 w 2353586"/>
                <a:gd name="connsiteY8" fmla="*/ 1786393 h 2570922"/>
                <a:gd name="connsiteX9" fmla="*/ 1791694 w 2353586"/>
                <a:gd name="connsiteY9" fmla="*/ 1966623 h 2570922"/>
                <a:gd name="connsiteX10" fmla="*/ 1903012 w 2353586"/>
                <a:gd name="connsiteY10" fmla="*/ 2570922 h 2570922"/>
                <a:gd name="connsiteX11" fmla="*/ 2353586 w 2353586"/>
                <a:gd name="connsiteY11" fmla="*/ 2562971 h 2570922"/>
                <a:gd name="connsiteX12" fmla="*/ 2348285 w 2353586"/>
                <a:gd name="connsiteY12" fmla="*/ 0 h 2570922"/>
                <a:gd name="connsiteX13" fmla="*/ 0 w 2353586"/>
                <a:gd name="connsiteY13"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3586" h="2570922">
                  <a:moveTo>
                    <a:pt x="0" y="0"/>
                  </a:moveTo>
                  <a:lnTo>
                    <a:pt x="132522" y="302150"/>
                  </a:lnTo>
                  <a:lnTo>
                    <a:pt x="265043" y="548640"/>
                  </a:lnTo>
                  <a:lnTo>
                    <a:pt x="410817" y="779228"/>
                  </a:lnTo>
                  <a:lnTo>
                    <a:pt x="596348" y="1017767"/>
                  </a:lnTo>
                  <a:lnTo>
                    <a:pt x="858741" y="1288112"/>
                  </a:lnTo>
                  <a:lnTo>
                    <a:pt x="1152939" y="1524000"/>
                  </a:lnTo>
                  <a:lnTo>
                    <a:pt x="1447137" y="1717482"/>
                  </a:lnTo>
                  <a:lnTo>
                    <a:pt x="1595562" y="1786393"/>
                  </a:lnTo>
                  <a:lnTo>
                    <a:pt x="1791694" y="1966623"/>
                  </a:lnTo>
                  <a:lnTo>
                    <a:pt x="1903012" y="2570922"/>
                  </a:lnTo>
                  <a:lnTo>
                    <a:pt x="2353586" y="2562971"/>
                  </a:lnTo>
                  <a:lnTo>
                    <a:pt x="2348285" y="0"/>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Freeform: Shape 102">
              <a:extLst>
                <a:ext uri="{FF2B5EF4-FFF2-40B4-BE49-F238E27FC236}">
                  <a16:creationId xmlns:a16="http://schemas.microsoft.com/office/drawing/2014/main" id="{E924E842-554D-D580-B3EF-6CF1974654ED}"/>
                </a:ext>
              </a:extLst>
            </p:cNvPr>
            <p:cNvSpPr/>
            <p:nvPr/>
          </p:nvSpPr>
          <p:spPr>
            <a:xfrm>
              <a:off x="6088049" y="1494845"/>
              <a:ext cx="1895061" cy="2573572"/>
            </a:xfrm>
            <a:custGeom>
              <a:avLst/>
              <a:gdLst>
                <a:gd name="connsiteX0" fmla="*/ 0 w 1895061"/>
                <a:gd name="connsiteY0" fmla="*/ 0 h 2573572"/>
                <a:gd name="connsiteX1" fmla="*/ 140473 w 1895061"/>
                <a:gd name="connsiteY1" fmla="*/ 275645 h 2573572"/>
                <a:gd name="connsiteX2" fmla="*/ 286247 w 1895061"/>
                <a:gd name="connsiteY2" fmla="*/ 503583 h 2573572"/>
                <a:gd name="connsiteX3" fmla="*/ 424069 w 1895061"/>
                <a:gd name="connsiteY3" fmla="*/ 702365 h 2573572"/>
                <a:gd name="connsiteX4" fmla="*/ 532737 w 1895061"/>
                <a:gd name="connsiteY4" fmla="*/ 909099 h 2573572"/>
                <a:gd name="connsiteX5" fmla="*/ 697064 w 1895061"/>
                <a:gd name="connsiteY5" fmla="*/ 1192696 h 2573572"/>
                <a:gd name="connsiteX6" fmla="*/ 917050 w 1895061"/>
                <a:gd name="connsiteY6" fmla="*/ 1470992 h 2573572"/>
                <a:gd name="connsiteX7" fmla="*/ 1131735 w 1895061"/>
                <a:gd name="connsiteY7" fmla="*/ 1690978 h 2573572"/>
                <a:gd name="connsiteX8" fmla="*/ 1166191 w 1895061"/>
                <a:gd name="connsiteY8" fmla="*/ 1704230 h 2573572"/>
                <a:gd name="connsiteX9" fmla="*/ 1311965 w 1895061"/>
                <a:gd name="connsiteY9" fmla="*/ 1831451 h 2573572"/>
                <a:gd name="connsiteX10" fmla="*/ 1444487 w 1895061"/>
                <a:gd name="connsiteY10" fmla="*/ 2573572 h 2573572"/>
                <a:gd name="connsiteX11" fmla="*/ 1895061 w 1895061"/>
                <a:gd name="connsiteY11" fmla="*/ 2565621 h 2573572"/>
                <a:gd name="connsiteX12" fmla="*/ 1892410 w 1895061"/>
                <a:gd name="connsiteY12" fmla="*/ 2651 h 2573572"/>
                <a:gd name="connsiteX13" fmla="*/ 0 w 1895061"/>
                <a:gd name="connsiteY13" fmla="*/ 0 h 257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061" h="2573572">
                  <a:moveTo>
                    <a:pt x="0" y="0"/>
                  </a:moveTo>
                  <a:lnTo>
                    <a:pt x="140473" y="275645"/>
                  </a:lnTo>
                  <a:lnTo>
                    <a:pt x="286247" y="503583"/>
                  </a:lnTo>
                  <a:lnTo>
                    <a:pt x="424069" y="702365"/>
                  </a:lnTo>
                  <a:lnTo>
                    <a:pt x="532737" y="909099"/>
                  </a:lnTo>
                  <a:lnTo>
                    <a:pt x="697064" y="1192696"/>
                  </a:lnTo>
                  <a:lnTo>
                    <a:pt x="917050" y="1470992"/>
                  </a:lnTo>
                  <a:lnTo>
                    <a:pt x="1131735" y="1690978"/>
                  </a:lnTo>
                  <a:cubicBezTo>
                    <a:pt x="1160834" y="1702616"/>
                    <a:pt x="1149213" y="1698569"/>
                    <a:pt x="1166191" y="1704230"/>
                  </a:cubicBezTo>
                  <a:lnTo>
                    <a:pt x="1311965" y="1831451"/>
                  </a:lnTo>
                  <a:lnTo>
                    <a:pt x="1444487" y="2573572"/>
                  </a:lnTo>
                  <a:lnTo>
                    <a:pt x="1895061" y="2565621"/>
                  </a:lnTo>
                  <a:cubicBezTo>
                    <a:pt x="1894177" y="1711298"/>
                    <a:pt x="1893294" y="856974"/>
                    <a:pt x="1892410"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Freeform: Shape 103">
              <a:extLst>
                <a:ext uri="{FF2B5EF4-FFF2-40B4-BE49-F238E27FC236}">
                  <a16:creationId xmlns:a16="http://schemas.microsoft.com/office/drawing/2014/main" id="{1BF23659-9F06-6250-356E-2D92B6224668}"/>
                </a:ext>
              </a:extLst>
            </p:cNvPr>
            <p:cNvSpPr/>
            <p:nvPr/>
          </p:nvSpPr>
          <p:spPr>
            <a:xfrm>
              <a:off x="6255026" y="1494845"/>
              <a:ext cx="1730734" cy="2570922"/>
            </a:xfrm>
            <a:custGeom>
              <a:avLst/>
              <a:gdLst>
                <a:gd name="connsiteX0" fmla="*/ 0 w 1730734"/>
                <a:gd name="connsiteY0" fmla="*/ 0 h 2570922"/>
                <a:gd name="connsiteX1" fmla="*/ 116619 w 1730734"/>
                <a:gd name="connsiteY1" fmla="*/ 352508 h 2570922"/>
                <a:gd name="connsiteX2" fmla="*/ 272995 w 1730734"/>
                <a:gd name="connsiteY2" fmla="*/ 728870 h 2570922"/>
                <a:gd name="connsiteX3" fmla="*/ 432021 w 1730734"/>
                <a:gd name="connsiteY3" fmla="*/ 1031019 h 2570922"/>
                <a:gd name="connsiteX4" fmla="*/ 673211 w 1730734"/>
                <a:gd name="connsiteY4" fmla="*/ 1375576 h 2570922"/>
                <a:gd name="connsiteX5" fmla="*/ 938254 w 1730734"/>
                <a:gd name="connsiteY5" fmla="*/ 1659172 h 2570922"/>
                <a:gd name="connsiteX6" fmla="*/ 1142337 w 1730734"/>
                <a:gd name="connsiteY6" fmla="*/ 1826150 h 2570922"/>
                <a:gd name="connsiteX7" fmla="*/ 1285461 w 1730734"/>
                <a:gd name="connsiteY7" fmla="*/ 2570922 h 2570922"/>
                <a:gd name="connsiteX8" fmla="*/ 1730734 w 1730734"/>
                <a:gd name="connsiteY8" fmla="*/ 2570922 h 2570922"/>
                <a:gd name="connsiteX9" fmla="*/ 1722783 w 1730734"/>
                <a:gd name="connsiteY9" fmla="*/ 5301 h 2570922"/>
                <a:gd name="connsiteX10" fmla="*/ 0 w 1730734"/>
                <a:gd name="connsiteY10"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0734" h="2570922">
                  <a:moveTo>
                    <a:pt x="0" y="0"/>
                  </a:moveTo>
                  <a:lnTo>
                    <a:pt x="116619" y="352508"/>
                  </a:lnTo>
                  <a:lnTo>
                    <a:pt x="272995" y="728870"/>
                  </a:lnTo>
                  <a:lnTo>
                    <a:pt x="432021" y="1031019"/>
                  </a:lnTo>
                  <a:lnTo>
                    <a:pt x="673211" y="1375576"/>
                  </a:lnTo>
                  <a:lnTo>
                    <a:pt x="938254" y="1659172"/>
                  </a:lnTo>
                  <a:lnTo>
                    <a:pt x="1142337" y="1826150"/>
                  </a:lnTo>
                  <a:lnTo>
                    <a:pt x="1285461" y="2570922"/>
                  </a:lnTo>
                  <a:lnTo>
                    <a:pt x="1730734" y="2570922"/>
                  </a:lnTo>
                  <a:cubicBezTo>
                    <a:pt x="1728084" y="1715715"/>
                    <a:pt x="1725433" y="860508"/>
                    <a:pt x="1722783" y="5301"/>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TextBox 66">
            <a:extLst>
              <a:ext uri="{FF2B5EF4-FFF2-40B4-BE49-F238E27FC236}">
                <a16:creationId xmlns:a16="http://schemas.microsoft.com/office/drawing/2014/main" id="{0C5ED350-3182-D8E8-E6B9-9CFAF8AB80F1}"/>
              </a:ext>
            </a:extLst>
          </p:cNvPr>
          <p:cNvSpPr txBox="1"/>
          <p:nvPr/>
        </p:nvSpPr>
        <p:spPr>
          <a:xfrm>
            <a:off x="615722" y="4707875"/>
            <a:ext cx="6186700" cy="1292662"/>
          </a:xfrm>
          <a:prstGeom prst="rect">
            <a:avLst/>
          </a:prstGeom>
          <a:noFill/>
        </p:spPr>
        <p:txBody>
          <a:bodyPr wrap="square" rtlCol="0">
            <a:spAutoFit/>
          </a:bodyPr>
          <a:lstStyle/>
          <a:p>
            <a:pPr>
              <a:buClr>
                <a:srgbClr val="FF0000"/>
              </a:buClr>
            </a:pPr>
            <a:r>
              <a:rPr lang="en-US" sz="1600" b="1" dirty="0">
                <a:latin typeface="Calibri" panose="020F0502020204030204" pitchFamily="34" charset="0"/>
                <a:ea typeface="Calibri" panose="020F0502020204030204" pitchFamily="34" charset="0"/>
                <a:cs typeface="Calibri" panose="020F0502020204030204" pitchFamily="34" charset="0"/>
              </a:rPr>
              <a:t>Summary of cost assumptions:</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We use the ReBCO’s aspirational cost 2500 EUR/kg </a:t>
            </a:r>
          </a:p>
          <a:p>
            <a:pPr marL="742950" lvl="1" indent="-285750">
              <a:buClr>
                <a:srgbClr val="FF0000"/>
              </a:buClr>
              <a:buFont typeface="Wingdings" panose="05000000000000000000" pitchFamily="2" charset="2"/>
              <a:buChar char="§"/>
            </a:pPr>
            <a:r>
              <a:rPr lang="en-US" sz="1400" dirty="0">
                <a:latin typeface="Calibri" panose="020F0502020204030204" pitchFamily="34" charset="0"/>
                <a:ea typeface="Calibri" panose="020F0502020204030204" pitchFamily="34" charset="0"/>
                <a:cs typeface="Calibri" panose="020F0502020204030204" pitchFamily="34" charset="0"/>
              </a:rPr>
              <a:t>Today’s price is around 8000 EUR/kg</a:t>
            </a:r>
          </a:p>
          <a:p>
            <a:pPr marL="285750" indent="-285750">
              <a:buClr>
                <a:srgbClr val="FF0000"/>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The starting budget of 175 kEUR/m is taken from the FCC cost model</a:t>
            </a:r>
          </a:p>
          <a:p>
            <a:pPr marL="285750" indent="-285750">
              <a:buClr>
                <a:srgbClr val="FF0000"/>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Cryogenic, protection and shielding costs are not taken into account.</a:t>
            </a:r>
          </a:p>
        </p:txBody>
      </p:sp>
      <p:sp>
        <p:nvSpPr>
          <p:cNvPr id="68" name="TextBox 67">
            <a:extLst>
              <a:ext uri="{FF2B5EF4-FFF2-40B4-BE49-F238E27FC236}">
                <a16:creationId xmlns:a16="http://schemas.microsoft.com/office/drawing/2014/main" id="{7CF2C6E8-3C64-B783-1BDB-8760FD5D71D7}"/>
              </a:ext>
            </a:extLst>
          </p:cNvPr>
          <p:cNvSpPr txBox="1"/>
          <p:nvPr/>
        </p:nvSpPr>
        <p:spPr>
          <a:xfrm>
            <a:off x="7619635" y="4600906"/>
            <a:ext cx="3715376" cy="1569660"/>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Summary of technical assumptions:</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Single sector coil</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allowed stress: 400 MPa</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Fujikura Tape, </a:t>
            </a:r>
            <a:r>
              <a:rPr lang="en-US" sz="1600" dirty="0" err="1">
                <a:latin typeface="Calibri" panose="020F0502020204030204" pitchFamily="34" charset="0"/>
                <a:ea typeface="Calibri" panose="020F0502020204030204" pitchFamily="34" charset="0"/>
                <a:cs typeface="Calibri" panose="020F0502020204030204" pitchFamily="34" charset="0"/>
              </a:rPr>
              <a:t>Roebel</a:t>
            </a:r>
            <a:r>
              <a:rPr lang="en-US" sz="1600" dirty="0">
                <a:latin typeface="Calibri" panose="020F0502020204030204" pitchFamily="34" charset="0"/>
                <a:ea typeface="Calibri" panose="020F0502020204030204" pitchFamily="34" charset="0"/>
                <a:cs typeface="Calibri" panose="020F0502020204030204" pitchFamily="34" charset="0"/>
              </a:rPr>
              <a:t>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Non-insulated or Metal-insulated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coil width: 80 mm</a:t>
            </a:r>
          </a:p>
        </p:txBody>
      </p:sp>
      <p:sp>
        <p:nvSpPr>
          <p:cNvPr id="2" name="Slide Number Placeholder 1">
            <a:extLst>
              <a:ext uri="{FF2B5EF4-FFF2-40B4-BE49-F238E27FC236}">
                <a16:creationId xmlns:a16="http://schemas.microsoft.com/office/drawing/2014/main" id="{001581DB-1D61-CDAA-529B-A71EF70B40E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8" name="Title 2">
            <a:extLst>
              <a:ext uri="{FF2B5EF4-FFF2-40B4-BE49-F238E27FC236}">
                <a16:creationId xmlns:a16="http://schemas.microsoft.com/office/drawing/2014/main" id="{584743AA-233D-D0A9-1906-6C0B46572953}"/>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HTS dipole – A-B Plots behavior</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105" name="CasellaDiTesto 46">
            <a:extLst>
              <a:ext uri="{FF2B5EF4-FFF2-40B4-BE49-F238E27FC236}">
                <a16:creationId xmlns:a16="http://schemas.microsoft.com/office/drawing/2014/main" id="{725BE123-5E51-519C-2817-7C99BA58B229}"/>
              </a:ext>
            </a:extLst>
          </p:cNvPr>
          <p:cNvSpPr txBox="1"/>
          <p:nvPr/>
        </p:nvSpPr>
        <p:spPr>
          <a:xfrm rot="21031640">
            <a:off x="5104278" y="1744010"/>
            <a:ext cx="1474563" cy="323165"/>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 </a:t>
            </a:r>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106" name="Connettore 2 47">
            <a:extLst>
              <a:ext uri="{FF2B5EF4-FFF2-40B4-BE49-F238E27FC236}">
                <a16:creationId xmlns:a16="http://schemas.microsoft.com/office/drawing/2014/main" id="{087F905B-21E1-5FA6-CFA5-D027FC2DE1E1}"/>
              </a:ext>
            </a:extLst>
          </p:cNvPr>
          <p:cNvCxnSpPr>
            <a:cxnSpLocks/>
          </p:cNvCxnSpPr>
          <p:nvPr/>
        </p:nvCxnSpPr>
        <p:spPr>
          <a:xfrm flipV="1">
            <a:off x="5067632" y="1630175"/>
            <a:ext cx="1440000" cy="22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7" name="CasellaDiTesto 46">
            <a:extLst>
              <a:ext uri="{FF2B5EF4-FFF2-40B4-BE49-F238E27FC236}">
                <a16:creationId xmlns:a16="http://schemas.microsoft.com/office/drawing/2014/main" id="{567ED219-6A52-9525-E199-0C92051B5AF0}"/>
              </a:ext>
            </a:extLst>
          </p:cNvPr>
          <p:cNvSpPr txBox="1"/>
          <p:nvPr/>
        </p:nvSpPr>
        <p:spPr>
          <a:xfrm rot="21031640">
            <a:off x="1072546" y="1702194"/>
            <a:ext cx="1474563" cy="323165"/>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 </a:t>
            </a:r>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108" name="Connettore 2 47">
            <a:extLst>
              <a:ext uri="{FF2B5EF4-FFF2-40B4-BE49-F238E27FC236}">
                <a16:creationId xmlns:a16="http://schemas.microsoft.com/office/drawing/2014/main" id="{02FADA85-3C54-91B3-5F01-BB47016A7981}"/>
              </a:ext>
            </a:extLst>
          </p:cNvPr>
          <p:cNvCxnSpPr>
            <a:cxnSpLocks/>
          </p:cNvCxnSpPr>
          <p:nvPr/>
        </p:nvCxnSpPr>
        <p:spPr>
          <a:xfrm flipV="1">
            <a:off x="1035900" y="1588359"/>
            <a:ext cx="1404000" cy="22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9" name="CasellaDiTesto 46">
            <a:extLst>
              <a:ext uri="{FF2B5EF4-FFF2-40B4-BE49-F238E27FC236}">
                <a16:creationId xmlns:a16="http://schemas.microsoft.com/office/drawing/2014/main" id="{7A40E57B-9FC0-6D89-A593-41BD3ACAD0B7}"/>
              </a:ext>
            </a:extLst>
          </p:cNvPr>
          <p:cNvSpPr txBox="1"/>
          <p:nvPr/>
        </p:nvSpPr>
        <p:spPr>
          <a:xfrm rot="21031640">
            <a:off x="9047907" y="1707496"/>
            <a:ext cx="1474563" cy="323165"/>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 </a:t>
            </a:r>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110" name="Connettore 2 47">
            <a:extLst>
              <a:ext uri="{FF2B5EF4-FFF2-40B4-BE49-F238E27FC236}">
                <a16:creationId xmlns:a16="http://schemas.microsoft.com/office/drawing/2014/main" id="{C19CA251-5608-BAE3-ABD4-5B76083B2757}"/>
              </a:ext>
            </a:extLst>
          </p:cNvPr>
          <p:cNvCxnSpPr>
            <a:cxnSpLocks/>
          </p:cNvCxnSpPr>
          <p:nvPr/>
        </p:nvCxnSpPr>
        <p:spPr>
          <a:xfrm flipV="1">
            <a:off x="9011261" y="1593661"/>
            <a:ext cx="1465974" cy="22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1159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4B814-0673-B01C-70D7-A56A2E8FEE8C}"/>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E6450C06-F3D3-B7B5-1F42-A46BD7A03977}"/>
              </a:ext>
            </a:extLst>
          </p:cNvPr>
          <p:cNvGrpSpPr/>
          <p:nvPr/>
        </p:nvGrpSpPr>
        <p:grpSpPr>
          <a:xfrm>
            <a:off x="0" y="1296626"/>
            <a:ext cx="4032000" cy="3122733"/>
            <a:chOff x="0" y="1296626"/>
            <a:chExt cx="4032000" cy="3122733"/>
          </a:xfrm>
        </p:grpSpPr>
        <p:pic>
          <p:nvPicPr>
            <p:cNvPr id="50" name="Picture 49">
              <a:extLst>
                <a:ext uri="{FF2B5EF4-FFF2-40B4-BE49-F238E27FC236}">
                  <a16:creationId xmlns:a16="http://schemas.microsoft.com/office/drawing/2014/main" id="{DB579A7C-FC4D-45FF-498B-B97B3FE347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96626"/>
              <a:ext cx="4032000" cy="3122733"/>
            </a:xfrm>
            <a:prstGeom prst="rect">
              <a:avLst/>
            </a:prstGeom>
          </p:spPr>
        </p:pic>
        <p:sp>
          <p:nvSpPr>
            <p:cNvPr id="51" name="Freeform: Shape 50">
              <a:extLst>
                <a:ext uri="{FF2B5EF4-FFF2-40B4-BE49-F238E27FC236}">
                  <a16:creationId xmlns:a16="http://schemas.microsoft.com/office/drawing/2014/main" id="{4FFED0EB-37FB-EDA5-4967-EEC4713AC34A}"/>
                </a:ext>
              </a:extLst>
            </p:cNvPr>
            <p:cNvSpPr/>
            <p:nvPr/>
          </p:nvSpPr>
          <p:spPr>
            <a:xfrm>
              <a:off x="755374" y="1502797"/>
              <a:ext cx="3122212" cy="1998427"/>
            </a:xfrm>
            <a:custGeom>
              <a:avLst/>
              <a:gdLst>
                <a:gd name="connsiteX0" fmla="*/ 0 w 3122212"/>
                <a:gd name="connsiteY0" fmla="*/ 0 h 1998427"/>
                <a:gd name="connsiteX1" fmla="*/ 68911 w 3122212"/>
                <a:gd name="connsiteY1" fmla="*/ 241189 h 1998427"/>
                <a:gd name="connsiteX2" fmla="*/ 166977 w 3122212"/>
                <a:gd name="connsiteY2" fmla="*/ 490330 h 1998427"/>
                <a:gd name="connsiteX3" fmla="*/ 280946 w 3122212"/>
                <a:gd name="connsiteY3" fmla="*/ 710316 h 1998427"/>
                <a:gd name="connsiteX4" fmla="*/ 365760 w 3122212"/>
                <a:gd name="connsiteY4" fmla="*/ 829586 h 1998427"/>
                <a:gd name="connsiteX5" fmla="*/ 482379 w 3122212"/>
                <a:gd name="connsiteY5" fmla="*/ 980660 h 1998427"/>
                <a:gd name="connsiteX6" fmla="*/ 652007 w 3122212"/>
                <a:gd name="connsiteY6" fmla="*/ 1134386 h 1998427"/>
                <a:gd name="connsiteX7" fmla="*/ 832236 w 3122212"/>
                <a:gd name="connsiteY7" fmla="*/ 1266907 h 1998427"/>
                <a:gd name="connsiteX8" fmla="*/ 1012466 w 3122212"/>
                <a:gd name="connsiteY8" fmla="*/ 1386177 h 1998427"/>
                <a:gd name="connsiteX9" fmla="*/ 1272209 w 3122212"/>
                <a:gd name="connsiteY9" fmla="*/ 1542553 h 1998427"/>
                <a:gd name="connsiteX10" fmla="*/ 1553155 w 3122212"/>
                <a:gd name="connsiteY10" fmla="*/ 1656521 h 1998427"/>
                <a:gd name="connsiteX11" fmla="*/ 1945419 w 3122212"/>
                <a:gd name="connsiteY11" fmla="*/ 1775791 h 1998427"/>
                <a:gd name="connsiteX12" fmla="*/ 2395993 w 3122212"/>
                <a:gd name="connsiteY12" fmla="*/ 1879158 h 1998427"/>
                <a:gd name="connsiteX13" fmla="*/ 2881023 w 3122212"/>
                <a:gd name="connsiteY13" fmla="*/ 1963972 h 1998427"/>
                <a:gd name="connsiteX14" fmla="*/ 3122212 w 3122212"/>
                <a:gd name="connsiteY14" fmla="*/ 1998427 h 1998427"/>
                <a:gd name="connsiteX15" fmla="*/ 3116911 w 3122212"/>
                <a:gd name="connsiteY15" fmla="*/ 5300 h 1998427"/>
                <a:gd name="connsiteX16" fmla="*/ 0 w 3122212"/>
                <a:gd name="connsiteY16" fmla="*/ 0 h 199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2212" h="1998427">
                  <a:moveTo>
                    <a:pt x="0" y="0"/>
                  </a:moveTo>
                  <a:lnTo>
                    <a:pt x="68911" y="241189"/>
                  </a:lnTo>
                  <a:lnTo>
                    <a:pt x="166977" y="490330"/>
                  </a:lnTo>
                  <a:lnTo>
                    <a:pt x="280946" y="710316"/>
                  </a:lnTo>
                  <a:lnTo>
                    <a:pt x="365760" y="829586"/>
                  </a:lnTo>
                  <a:lnTo>
                    <a:pt x="482379" y="980660"/>
                  </a:lnTo>
                  <a:lnTo>
                    <a:pt x="652007" y="1134386"/>
                  </a:lnTo>
                  <a:lnTo>
                    <a:pt x="832236" y="1266907"/>
                  </a:lnTo>
                  <a:lnTo>
                    <a:pt x="1012466" y="1386177"/>
                  </a:lnTo>
                  <a:lnTo>
                    <a:pt x="1272209" y="1542553"/>
                  </a:lnTo>
                  <a:lnTo>
                    <a:pt x="1553155" y="1656521"/>
                  </a:lnTo>
                  <a:lnTo>
                    <a:pt x="1945419" y="1775791"/>
                  </a:lnTo>
                  <a:lnTo>
                    <a:pt x="2395993" y="1879158"/>
                  </a:lnTo>
                  <a:lnTo>
                    <a:pt x="2881023" y="1963972"/>
                  </a:lnTo>
                  <a:lnTo>
                    <a:pt x="3122212" y="1998427"/>
                  </a:lnTo>
                  <a:lnTo>
                    <a:pt x="3116911" y="5300"/>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72478C36-EDDF-13F5-8329-E95C50CD94D9}"/>
                </a:ext>
              </a:extLst>
            </p:cNvPr>
            <p:cNvSpPr/>
            <p:nvPr/>
          </p:nvSpPr>
          <p:spPr>
            <a:xfrm>
              <a:off x="972710" y="1505447"/>
              <a:ext cx="2899575" cy="1844703"/>
            </a:xfrm>
            <a:custGeom>
              <a:avLst/>
              <a:gdLst>
                <a:gd name="connsiteX0" fmla="*/ 0 w 2899575"/>
                <a:gd name="connsiteY0" fmla="*/ 0 h 1844703"/>
                <a:gd name="connsiteX1" fmla="*/ 92765 w 2899575"/>
                <a:gd name="connsiteY1" fmla="*/ 217336 h 1844703"/>
                <a:gd name="connsiteX2" fmla="*/ 180229 w 2899575"/>
                <a:gd name="connsiteY2" fmla="*/ 384313 h 1844703"/>
                <a:gd name="connsiteX3" fmla="*/ 267693 w 2899575"/>
                <a:gd name="connsiteY3" fmla="*/ 530087 h 1844703"/>
                <a:gd name="connsiteX4" fmla="*/ 386963 w 2899575"/>
                <a:gd name="connsiteY4" fmla="*/ 694414 h 1844703"/>
                <a:gd name="connsiteX5" fmla="*/ 553940 w 2899575"/>
                <a:gd name="connsiteY5" fmla="*/ 874643 h 1844703"/>
                <a:gd name="connsiteX6" fmla="*/ 824285 w 2899575"/>
                <a:gd name="connsiteY6" fmla="*/ 1099930 h 1844703"/>
                <a:gd name="connsiteX7" fmla="*/ 1158240 w 2899575"/>
                <a:gd name="connsiteY7" fmla="*/ 1296063 h 1844703"/>
                <a:gd name="connsiteX8" fmla="*/ 1492194 w 2899575"/>
                <a:gd name="connsiteY8" fmla="*/ 1444487 h 1844703"/>
                <a:gd name="connsiteX9" fmla="*/ 1812897 w 2899575"/>
                <a:gd name="connsiteY9" fmla="*/ 1558456 h 1844703"/>
                <a:gd name="connsiteX10" fmla="*/ 2478156 w 2899575"/>
                <a:gd name="connsiteY10" fmla="*/ 1746636 h 1844703"/>
                <a:gd name="connsiteX11" fmla="*/ 2899575 w 2899575"/>
                <a:gd name="connsiteY11" fmla="*/ 1844703 h 1844703"/>
                <a:gd name="connsiteX12" fmla="*/ 2899575 w 2899575"/>
                <a:gd name="connsiteY12" fmla="*/ 5301 h 1844703"/>
                <a:gd name="connsiteX13" fmla="*/ 0 w 2899575"/>
                <a:gd name="connsiteY13" fmla="*/ 0 h 18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575" h="1844703">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52">
              <a:extLst>
                <a:ext uri="{FF2B5EF4-FFF2-40B4-BE49-F238E27FC236}">
                  <a16:creationId xmlns:a16="http://schemas.microsoft.com/office/drawing/2014/main" id="{C82062D8-98AF-0D96-A937-EBE72EA98AFE}"/>
                </a:ext>
              </a:extLst>
            </p:cNvPr>
            <p:cNvSpPr/>
            <p:nvPr/>
          </p:nvSpPr>
          <p:spPr>
            <a:xfrm>
              <a:off x="1150289" y="1508097"/>
              <a:ext cx="2724647" cy="1823500"/>
            </a:xfrm>
            <a:custGeom>
              <a:avLst/>
              <a:gdLst>
                <a:gd name="connsiteX0" fmla="*/ 0 w 2724647"/>
                <a:gd name="connsiteY0" fmla="*/ 0 h 1823500"/>
                <a:gd name="connsiteX1" fmla="*/ 76862 w 2724647"/>
                <a:gd name="connsiteY1" fmla="*/ 156376 h 1823500"/>
                <a:gd name="connsiteX2" fmla="*/ 161676 w 2724647"/>
                <a:gd name="connsiteY2" fmla="*/ 318053 h 1823500"/>
                <a:gd name="connsiteX3" fmla="*/ 243840 w 2724647"/>
                <a:gd name="connsiteY3" fmla="*/ 447924 h 1823500"/>
                <a:gd name="connsiteX4" fmla="*/ 363109 w 2724647"/>
                <a:gd name="connsiteY4" fmla="*/ 596348 h 1823500"/>
                <a:gd name="connsiteX5" fmla="*/ 424069 w 2724647"/>
                <a:gd name="connsiteY5" fmla="*/ 675861 h 1823500"/>
                <a:gd name="connsiteX6" fmla="*/ 633454 w 2724647"/>
                <a:gd name="connsiteY6" fmla="*/ 909100 h 1823500"/>
                <a:gd name="connsiteX7" fmla="*/ 895847 w 2724647"/>
                <a:gd name="connsiteY7" fmla="*/ 1126435 h 1823500"/>
                <a:gd name="connsiteX8" fmla="*/ 1129085 w 2724647"/>
                <a:gd name="connsiteY8" fmla="*/ 1277510 h 1823500"/>
                <a:gd name="connsiteX9" fmla="*/ 1404730 w 2724647"/>
                <a:gd name="connsiteY9" fmla="*/ 1420633 h 1823500"/>
                <a:gd name="connsiteX10" fmla="*/ 1704229 w 2724647"/>
                <a:gd name="connsiteY10" fmla="*/ 1545204 h 1823500"/>
                <a:gd name="connsiteX11" fmla="*/ 2067339 w 2724647"/>
                <a:gd name="connsiteY11" fmla="*/ 1661823 h 1823500"/>
                <a:gd name="connsiteX12" fmla="*/ 2724647 w 2724647"/>
                <a:gd name="connsiteY12" fmla="*/ 1823500 h 1823500"/>
                <a:gd name="connsiteX13" fmla="*/ 2721996 w 2724647"/>
                <a:gd name="connsiteY13" fmla="*/ 5301 h 1823500"/>
                <a:gd name="connsiteX14" fmla="*/ 0 w 2724647"/>
                <a:gd name="connsiteY14" fmla="*/ 0 h 18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4647" h="1823500">
                  <a:moveTo>
                    <a:pt x="0" y="0"/>
                  </a:moveTo>
                  <a:lnTo>
                    <a:pt x="76862" y="156376"/>
                  </a:lnTo>
                  <a:lnTo>
                    <a:pt x="161676" y="318053"/>
                  </a:lnTo>
                  <a:lnTo>
                    <a:pt x="243840" y="447924"/>
                  </a:lnTo>
                  <a:lnTo>
                    <a:pt x="363109" y="596348"/>
                  </a:lnTo>
                  <a:lnTo>
                    <a:pt x="424069" y="675861"/>
                  </a:lnTo>
                  <a:lnTo>
                    <a:pt x="633454" y="909100"/>
                  </a:lnTo>
                  <a:lnTo>
                    <a:pt x="895847" y="1126435"/>
                  </a:lnTo>
                  <a:lnTo>
                    <a:pt x="1129085" y="1277510"/>
                  </a:lnTo>
                  <a:lnTo>
                    <a:pt x="1404730" y="1420633"/>
                  </a:lnTo>
                  <a:lnTo>
                    <a:pt x="1704229" y="1545204"/>
                  </a:lnTo>
                  <a:lnTo>
                    <a:pt x="2067339" y="1661823"/>
                  </a:lnTo>
                  <a:lnTo>
                    <a:pt x="2724647" y="1823500"/>
                  </a:lnTo>
                  <a:cubicBezTo>
                    <a:pt x="2723763" y="1217434"/>
                    <a:pt x="2722880" y="611367"/>
                    <a:pt x="2721996" y="530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0FF9032B-9A14-5194-C2F2-3426124FBAAC}"/>
                </a:ext>
              </a:extLst>
            </p:cNvPr>
            <p:cNvSpPr/>
            <p:nvPr/>
          </p:nvSpPr>
          <p:spPr>
            <a:xfrm>
              <a:off x="1213899" y="1508097"/>
              <a:ext cx="2661037" cy="1818199"/>
            </a:xfrm>
            <a:custGeom>
              <a:avLst/>
              <a:gdLst>
                <a:gd name="connsiteX0" fmla="*/ 0 w 2661037"/>
                <a:gd name="connsiteY0" fmla="*/ 0 h 1818199"/>
                <a:gd name="connsiteX1" fmla="*/ 79513 w 2661037"/>
                <a:gd name="connsiteY1" fmla="*/ 198783 h 1818199"/>
                <a:gd name="connsiteX2" fmla="*/ 198783 w 2661037"/>
                <a:gd name="connsiteY2" fmla="*/ 434672 h 1818199"/>
                <a:gd name="connsiteX3" fmla="*/ 320703 w 2661037"/>
                <a:gd name="connsiteY3" fmla="*/ 620202 h 1818199"/>
                <a:gd name="connsiteX4" fmla="*/ 527437 w 2661037"/>
                <a:gd name="connsiteY4" fmla="*/ 869343 h 1818199"/>
                <a:gd name="connsiteX5" fmla="*/ 728870 w 2661037"/>
                <a:gd name="connsiteY5" fmla="*/ 1054873 h 1818199"/>
                <a:gd name="connsiteX6" fmla="*/ 1001864 w 2661037"/>
                <a:gd name="connsiteY6" fmla="*/ 1245705 h 1818199"/>
                <a:gd name="connsiteX7" fmla="*/ 1237753 w 2661037"/>
                <a:gd name="connsiteY7" fmla="*/ 1367625 h 1818199"/>
                <a:gd name="connsiteX8" fmla="*/ 1611464 w 2661037"/>
                <a:gd name="connsiteY8" fmla="*/ 1537253 h 1818199"/>
                <a:gd name="connsiteX9" fmla="*/ 2077941 w 2661037"/>
                <a:gd name="connsiteY9" fmla="*/ 1688327 h 1818199"/>
                <a:gd name="connsiteX10" fmla="*/ 2658386 w 2661037"/>
                <a:gd name="connsiteY10" fmla="*/ 1818199 h 1818199"/>
                <a:gd name="connsiteX11" fmla="*/ 2661037 w 2661037"/>
                <a:gd name="connsiteY11" fmla="*/ 5301 h 1818199"/>
                <a:gd name="connsiteX12" fmla="*/ 0 w 2661037"/>
                <a:gd name="connsiteY12" fmla="*/ 0 h 181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037" h="1818199">
                  <a:moveTo>
                    <a:pt x="0" y="0"/>
                  </a:moveTo>
                  <a:lnTo>
                    <a:pt x="79513" y="198783"/>
                  </a:lnTo>
                  <a:lnTo>
                    <a:pt x="198783" y="434672"/>
                  </a:lnTo>
                  <a:lnTo>
                    <a:pt x="320703" y="620202"/>
                  </a:lnTo>
                  <a:lnTo>
                    <a:pt x="527437" y="869343"/>
                  </a:lnTo>
                  <a:lnTo>
                    <a:pt x="728870" y="1054873"/>
                  </a:lnTo>
                  <a:lnTo>
                    <a:pt x="1001864" y="1245705"/>
                  </a:lnTo>
                  <a:lnTo>
                    <a:pt x="1237753" y="1367625"/>
                  </a:lnTo>
                  <a:lnTo>
                    <a:pt x="1611464" y="1537253"/>
                  </a:lnTo>
                  <a:lnTo>
                    <a:pt x="2077941" y="1688327"/>
                  </a:lnTo>
                  <a:lnTo>
                    <a:pt x="2658386" y="1818199"/>
                  </a:lnTo>
                  <a:cubicBezTo>
                    <a:pt x="2659270" y="1213900"/>
                    <a:pt x="2660153" y="609600"/>
                    <a:pt x="2661037" y="5301"/>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43701247-5EE5-1272-8C37-336F5EA5A89B}"/>
              </a:ext>
            </a:extLst>
          </p:cNvPr>
          <p:cNvGrpSpPr/>
          <p:nvPr/>
        </p:nvGrpSpPr>
        <p:grpSpPr>
          <a:xfrm>
            <a:off x="4076700" y="1296626"/>
            <a:ext cx="4032000" cy="3122733"/>
            <a:chOff x="4076700" y="1296626"/>
            <a:chExt cx="4032000" cy="3122733"/>
          </a:xfrm>
        </p:grpSpPr>
        <p:pic>
          <p:nvPicPr>
            <p:cNvPr id="56" name="Picture 55">
              <a:extLst>
                <a:ext uri="{FF2B5EF4-FFF2-40B4-BE49-F238E27FC236}">
                  <a16:creationId xmlns:a16="http://schemas.microsoft.com/office/drawing/2014/main" id="{90E91D28-44A2-FE1C-25FC-E8A606D93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700" y="1296626"/>
              <a:ext cx="4032000" cy="3122733"/>
            </a:xfrm>
            <a:prstGeom prst="rect">
              <a:avLst/>
            </a:prstGeom>
          </p:spPr>
        </p:pic>
        <p:sp>
          <p:nvSpPr>
            <p:cNvPr id="57" name="Freeform: Shape 56">
              <a:extLst>
                <a:ext uri="{FF2B5EF4-FFF2-40B4-BE49-F238E27FC236}">
                  <a16:creationId xmlns:a16="http://schemas.microsoft.com/office/drawing/2014/main" id="{A23BCD21-DB4D-5645-2E19-188ED5B9C4C8}"/>
                </a:ext>
              </a:extLst>
            </p:cNvPr>
            <p:cNvSpPr/>
            <p:nvPr/>
          </p:nvSpPr>
          <p:spPr>
            <a:xfrm>
              <a:off x="4831743" y="1508097"/>
              <a:ext cx="3119561" cy="2062039"/>
            </a:xfrm>
            <a:custGeom>
              <a:avLst/>
              <a:gdLst>
                <a:gd name="connsiteX0" fmla="*/ 0 w 3119561"/>
                <a:gd name="connsiteY0" fmla="*/ 0 h 2062039"/>
                <a:gd name="connsiteX1" fmla="*/ 98066 w 3119561"/>
                <a:gd name="connsiteY1" fmla="*/ 328654 h 2062039"/>
                <a:gd name="connsiteX2" fmla="*/ 214685 w 3119561"/>
                <a:gd name="connsiteY2" fmla="*/ 591047 h 2062039"/>
                <a:gd name="connsiteX3" fmla="*/ 312751 w 3119561"/>
                <a:gd name="connsiteY3" fmla="*/ 763326 h 2062039"/>
                <a:gd name="connsiteX4" fmla="*/ 410817 w 3119561"/>
                <a:gd name="connsiteY4" fmla="*/ 946206 h 2062039"/>
                <a:gd name="connsiteX5" fmla="*/ 606949 w 3119561"/>
                <a:gd name="connsiteY5" fmla="*/ 1182094 h 2062039"/>
                <a:gd name="connsiteX6" fmla="*/ 914400 w 3119561"/>
                <a:gd name="connsiteY6" fmla="*/ 1431235 h 2062039"/>
                <a:gd name="connsiteX7" fmla="*/ 1205947 w 3119561"/>
                <a:gd name="connsiteY7" fmla="*/ 1600863 h 2062039"/>
                <a:gd name="connsiteX8" fmla="*/ 1574358 w 3119561"/>
                <a:gd name="connsiteY8" fmla="*/ 1746637 h 2062039"/>
                <a:gd name="connsiteX9" fmla="*/ 1926866 w 3119561"/>
                <a:gd name="connsiteY9" fmla="*/ 1842053 h 2062039"/>
                <a:gd name="connsiteX10" fmla="*/ 2388041 w 3119561"/>
                <a:gd name="connsiteY10" fmla="*/ 1942769 h 2062039"/>
                <a:gd name="connsiteX11" fmla="*/ 3119561 w 3119561"/>
                <a:gd name="connsiteY11" fmla="*/ 2062039 h 2062039"/>
                <a:gd name="connsiteX12" fmla="*/ 3114260 w 3119561"/>
                <a:gd name="connsiteY12" fmla="*/ 0 h 2062039"/>
                <a:gd name="connsiteX13" fmla="*/ 0 w 3119561"/>
                <a:gd name="connsiteY13" fmla="*/ 0 h 206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9561" h="2062039">
                  <a:moveTo>
                    <a:pt x="0" y="0"/>
                  </a:moveTo>
                  <a:lnTo>
                    <a:pt x="98066" y="328654"/>
                  </a:lnTo>
                  <a:lnTo>
                    <a:pt x="214685" y="591047"/>
                  </a:lnTo>
                  <a:lnTo>
                    <a:pt x="312751" y="763326"/>
                  </a:lnTo>
                  <a:lnTo>
                    <a:pt x="410817" y="946206"/>
                  </a:lnTo>
                  <a:lnTo>
                    <a:pt x="606949" y="1182094"/>
                  </a:lnTo>
                  <a:lnTo>
                    <a:pt x="914400" y="1431235"/>
                  </a:lnTo>
                  <a:lnTo>
                    <a:pt x="1205947" y="1600863"/>
                  </a:lnTo>
                  <a:lnTo>
                    <a:pt x="1574358" y="1746637"/>
                  </a:lnTo>
                  <a:lnTo>
                    <a:pt x="1926866" y="1842053"/>
                  </a:lnTo>
                  <a:lnTo>
                    <a:pt x="2388041" y="1942769"/>
                  </a:lnTo>
                  <a:lnTo>
                    <a:pt x="3119561" y="2062039"/>
                  </a:lnTo>
                  <a:lnTo>
                    <a:pt x="3114260" y="0"/>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57">
              <a:extLst>
                <a:ext uri="{FF2B5EF4-FFF2-40B4-BE49-F238E27FC236}">
                  <a16:creationId xmlns:a16="http://schemas.microsoft.com/office/drawing/2014/main" id="{864C663E-2E7F-2230-3FC0-1C7E7C85EDD9}"/>
                </a:ext>
              </a:extLst>
            </p:cNvPr>
            <p:cNvSpPr/>
            <p:nvPr/>
          </p:nvSpPr>
          <p:spPr>
            <a:xfrm>
              <a:off x="5051729" y="1508097"/>
              <a:ext cx="2899575" cy="1934818"/>
            </a:xfrm>
            <a:custGeom>
              <a:avLst/>
              <a:gdLst>
                <a:gd name="connsiteX0" fmla="*/ 0 w 2899575"/>
                <a:gd name="connsiteY0" fmla="*/ 0 h 1934818"/>
                <a:gd name="connsiteX1" fmla="*/ 129871 w 2899575"/>
                <a:gd name="connsiteY1" fmla="*/ 299500 h 1934818"/>
                <a:gd name="connsiteX2" fmla="*/ 278295 w 2899575"/>
                <a:gd name="connsiteY2" fmla="*/ 548640 h 1934818"/>
                <a:gd name="connsiteX3" fmla="*/ 442622 w 2899575"/>
                <a:gd name="connsiteY3" fmla="*/ 763326 h 1934818"/>
                <a:gd name="connsiteX4" fmla="*/ 649356 w 2899575"/>
                <a:gd name="connsiteY4" fmla="*/ 962108 h 1934818"/>
                <a:gd name="connsiteX5" fmla="*/ 864041 w 2899575"/>
                <a:gd name="connsiteY5" fmla="*/ 1113183 h 1934818"/>
                <a:gd name="connsiteX6" fmla="*/ 1031019 w 2899575"/>
                <a:gd name="connsiteY6" fmla="*/ 1253656 h 1934818"/>
                <a:gd name="connsiteX7" fmla="*/ 1425934 w 2899575"/>
                <a:gd name="connsiteY7" fmla="*/ 1494846 h 1934818"/>
                <a:gd name="connsiteX8" fmla="*/ 1871207 w 2899575"/>
                <a:gd name="connsiteY8" fmla="*/ 1677726 h 1934818"/>
                <a:gd name="connsiteX9" fmla="*/ 2353586 w 2899575"/>
                <a:gd name="connsiteY9" fmla="*/ 1815548 h 1934818"/>
                <a:gd name="connsiteX10" fmla="*/ 2899575 w 2899575"/>
                <a:gd name="connsiteY10" fmla="*/ 1934818 h 1934818"/>
                <a:gd name="connsiteX11" fmla="*/ 2896925 w 2899575"/>
                <a:gd name="connsiteY11" fmla="*/ 2651 h 1934818"/>
                <a:gd name="connsiteX12" fmla="*/ 0 w 2899575"/>
                <a:gd name="connsiteY12" fmla="*/ 0 h 193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9575" h="1934818">
                  <a:moveTo>
                    <a:pt x="0" y="0"/>
                  </a:moveTo>
                  <a:lnTo>
                    <a:pt x="129871" y="299500"/>
                  </a:lnTo>
                  <a:lnTo>
                    <a:pt x="278295" y="548640"/>
                  </a:lnTo>
                  <a:lnTo>
                    <a:pt x="442622" y="763326"/>
                  </a:lnTo>
                  <a:lnTo>
                    <a:pt x="649356" y="962108"/>
                  </a:lnTo>
                  <a:lnTo>
                    <a:pt x="864041" y="1113183"/>
                  </a:lnTo>
                  <a:lnTo>
                    <a:pt x="1031019" y="1253656"/>
                  </a:lnTo>
                  <a:lnTo>
                    <a:pt x="1425934" y="1494846"/>
                  </a:lnTo>
                  <a:lnTo>
                    <a:pt x="1871207" y="1677726"/>
                  </a:lnTo>
                  <a:lnTo>
                    <a:pt x="2353586" y="1815548"/>
                  </a:lnTo>
                  <a:lnTo>
                    <a:pt x="2899575" y="1934818"/>
                  </a:lnTo>
                  <a:cubicBezTo>
                    <a:pt x="2898692" y="1290762"/>
                    <a:pt x="2897808" y="646707"/>
                    <a:pt x="2896925" y="2651"/>
                  </a:cubicBez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Shape 58">
              <a:extLst>
                <a:ext uri="{FF2B5EF4-FFF2-40B4-BE49-F238E27FC236}">
                  <a16:creationId xmlns:a16="http://schemas.microsoft.com/office/drawing/2014/main" id="{C57131C0-FB34-3924-FEF7-218CCB75BB48}"/>
                </a:ext>
              </a:extLst>
            </p:cNvPr>
            <p:cNvSpPr/>
            <p:nvPr/>
          </p:nvSpPr>
          <p:spPr>
            <a:xfrm>
              <a:off x="5226657" y="1505447"/>
              <a:ext cx="2727298" cy="1940118"/>
            </a:xfrm>
            <a:custGeom>
              <a:avLst/>
              <a:gdLst>
                <a:gd name="connsiteX0" fmla="*/ 0 w 2727298"/>
                <a:gd name="connsiteY0" fmla="*/ 2650 h 1940118"/>
                <a:gd name="connsiteX1" fmla="*/ 60960 w 2727298"/>
                <a:gd name="connsiteY1" fmla="*/ 124570 h 1940118"/>
                <a:gd name="connsiteX2" fmla="*/ 148425 w 2727298"/>
                <a:gd name="connsiteY2" fmla="*/ 294198 h 1940118"/>
                <a:gd name="connsiteX3" fmla="*/ 257093 w 2727298"/>
                <a:gd name="connsiteY3" fmla="*/ 461176 h 1940118"/>
                <a:gd name="connsiteX4" fmla="*/ 360460 w 2727298"/>
                <a:gd name="connsiteY4" fmla="*/ 609600 h 1940118"/>
                <a:gd name="connsiteX5" fmla="*/ 434672 w 2727298"/>
                <a:gd name="connsiteY5" fmla="*/ 686463 h 1940118"/>
                <a:gd name="connsiteX6" fmla="*/ 628153 w 2727298"/>
                <a:gd name="connsiteY6" fmla="*/ 906449 h 1940118"/>
                <a:gd name="connsiteX7" fmla="*/ 808383 w 2727298"/>
                <a:gd name="connsiteY7" fmla="*/ 1068125 h 1940118"/>
                <a:gd name="connsiteX8" fmla="*/ 962108 w 2727298"/>
                <a:gd name="connsiteY8" fmla="*/ 1182094 h 1940118"/>
                <a:gd name="connsiteX9" fmla="*/ 1179444 w 2727298"/>
                <a:gd name="connsiteY9" fmla="*/ 1306664 h 1940118"/>
                <a:gd name="connsiteX10" fmla="*/ 1306665 w 2727298"/>
                <a:gd name="connsiteY10" fmla="*/ 1394129 h 1940118"/>
                <a:gd name="connsiteX11" fmla="*/ 1637969 w 2727298"/>
                <a:gd name="connsiteY11" fmla="*/ 1584960 h 1940118"/>
                <a:gd name="connsiteX12" fmla="*/ 2035534 w 2727298"/>
                <a:gd name="connsiteY12" fmla="*/ 1749287 h 1940118"/>
                <a:gd name="connsiteX13" fmla="*/ 2403945 w 2727298"/>
                <a:gd name="connsiteY13" fmla="*/ 1860605 h 1940118"/>
                <a:gd name="connsiteX14" fmla="*/ 2727298 w 2727298"/>
                <a:gd name="connsiteY14" fmla="*/ 1940118 h 1940118"/>
                <a:gd name="connsiteX15" fmla="*/ 2719346 w 2727298"/>
                <a:gd name="connsiteY15" fmla="*/ 0 h 1940118"/>
                <a:gd name="connsiteX16" fmla="*/ 0 w 2727298"/>
                <a:gd name="connsiteY16" fmla="*/ 2650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7298" h="1940118">
                  <a:moveTo>
                    <a:pt x="0" y="2650"/>
                  </a:moveTo>
                  <a:lnTo>
                    <a:pt x="60960" y="124570"/>
                  </a:lnTo>
                  <a:lnTo>
                    <a:pt x="148425" y="294198"/>
                  </a:lnTo>
                  <a:lnTo>
                    <a:pt x="257093" y="461176"/>
                  </a:lnTo>
                  <a:lnTo>
                    <a:pt x="360460" y="609600"/>
                  </a:lnTo>
                  <a:lnTo>
                    <a:pt x="434672" y="686463"/>
                  </a:lnTo>
                  <a:lnTo>
                    <a:pt x="628153" y="906449"/>
                  </a:lnTo>
                  <a:lnTo>
                    <a:pt x="808383" y="1068125"/>
                  </a:lnTo>
                  <a:lnTo>
                    <a:pt x="962108" y="1182094"/>
                  </a:lnTo>
                  <a:lnTo>
                    <a:pt x="1179444" y="1306664"/>
                  </a:lnTo>
                  <a:lnTo>
                    <a:pt x="1306665" y="1394129"/>
                  </a:lnTo>
                  <a:lnTo>
                    <a:pt x="1637969" y="1584960"/>
                  </a:lnTo>
                  <a:lnTo>
                    <a:pt x="2035534" y="1749287"/>
                  </a:lnTo>
                  <a:lnTo>
                    <a:pt x="2403945" y="1860605"/>
                  </a:lnTo>
                  <a:lnTo>
                    <a:pt x="2727298" y="1940118"/>
                  </a:lnTo>
                  <a:cubicBezTo>
                    <a:pt x="2724647" y="1293412"/>
                    <a:pt x="2721997" y="646706"/>
                    <a:pt x="2719346" y="0"/>
                  </a:cubicBezTo>
                  <a:lnTo>
                    <a:pt x="0" y="265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Shape 59">
              <a:extLst>
                <a:ext uri="{FF2B5EF4-FFF2-40B4-BE49-F238E27FC236}">
                  <a16:creationId xmlns:a16="http://schemas.microsoft.com/office/drawing/2014/main" id="{3BA8B9FC-A823-F22F-3E0D-F046BDF2795E}"/>
                </a:ext>
              </a:extLst>
            </p:cNvPr>
            <p:cNvSpPr/>
            <p:nvPr/>
          </p:nvSpPr>
          <p:spPr>
            <a:xfrm>
              <a:off x="5290268" y="1505447"/>
              <a:ext cx="2661036" cy="1940118"/>
            </a:xfrm>
            <a:custGeom>
              <a:avLst/>
              <a:gdLst>
                <a:gd name="connsiteX0" fmla="*/ 0 w 2661036"/>
                <a:gd name="connsiteY0" fmla="*/ 0 h 1940118"/>
                <a:gd name="connsiteX1" fmla="*/ 63610 w 2661036"/>
                <a:gd name="connsiteY1" fmla="*/ 172278 h 1940118"/>
                <a:gd name="connsiteX2" fmla="*/ 145774 w 2661036"/>
                <a:gd name="connsiteY2" fmla="*/ 333955 h 1940118"/>
                <a:gd name="connsiteX3" fmla="*/ 267694 w 2661036"/>
                <a:gd name="connsiteY3" fmla="*/ 543339 h 1940118"/>
                <a:gd name="connsiteX4" fmla="*/ 429370 w 2661036"/>
                <a:gd name="connsiteY4" fmla="*/ 760675 h 1940118"/>
                <a:gd name="connsiteX5" fmla="*/ 625502 w 2661036"/>
                <a:gd name="connsiteY5" fmla="*/ 967409 h 1940118"/>
                <a:gd name="connsiteX6" fmla="*/ 895847 w 2661036"/>
                <a:gd name="connsiteY6" fmla="*/ 1179443 h 1940118"/>
                <a:gd name="connsiteX7" fmla="*/ 1134386 w 2661036"/>
                <a:gd name="connsiteY7" fmla="*/ 1319916 h 1940118"/>
                <a:gd name="connsiteX8" fmla="*/ 1388828 w 2661036"/>
                <a:gd name="connsiteY8" fmla="*/ 1481593 h 1940118"/>
                <a:gd name="connsiteX9" fmla="*/ 1659172 w 2661036"/>
                <a:gd name="connsiteY9" fmla="*/ 1624716 h 1940118"/>
                <a:gd name="connsiteX10" fmla="*/ 2109746 w 2661036"/>
                <a:gd name="connsiteY10" fmla="*/ 1791694 h 1940118"/>
                <a:gd name="connsiteX11" fmla="*/ 2661036 w 2661036"/>
                <a:gd name="connsiteY11" fmla="*/ 1940118 h 1940118"/>
                <a:gd name="connsiteX12" fmla="*/ 2650435 w 2661036"/>
                <a:gd name="connsiteY12" fmla="*/ 10602 h 1940118"/>
                <a:gd name="connsiteX13" fmla="*/ 0 w 2661036"/>
                <a:gd name="connsiteY13" fmla="*/ 0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1036" h="1940118">
                  <a:moveTo>
                    <a:pt x="0" y="0"/>
                  </a:moveTo>
                  <a:lnTo>
                    <a:pt x="63610" y="172278"/>
                  </a:lnTo>
                  <a:lnTo>
                    <a:pt x="145774" y="333955"/>
                  </a:lnTo>
                  <a:lnTo>
                    <a:pt x="267694" y="543339"/>
                  </a:lnTo>
                  <a:lnTo>
                    <a:pt x="429370" y="760675"/>
                  </a:lnTo>
                  <a:lnTo>
                    <a:pt x="625502" y="967409"/>
                  </a:lnTo>
                  <a:lnTo>
                    <a:pt x="895847" y="1179443"/>
                  </a:lnTo>
                  <a:lnTo>
                    <a:pt x="1134386" y="1319916"/>
                  </a:lnTo>
                  <a:lnTo>
                    <a:pt x="1388828" y="1481593"/>
                  </a:lnTo>
                  <a:lnTo>
                    <a:pt x="1659172" y="1624716"/>
                  </a:lnTo>
                  <a:lnTo>
                    <a:pt x="2109746" y="1791694"/>
                  </a:lnTo>
                  <a:lnTo>
                    <a:pt x="2661036" y="1940118"/>
                  </a:lnTo>
                  <a:cubicBezTo>
                    <a:pt x="2657502" y="1296946"/>
                    <a:pt x="2653969" y="653774"/>
                    <a:pt x="2650435" y="10602"/>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E985CE42-623E-9711-D3BB-75A2F85FB36F}"/>
              </a:ext>
            </a:extLst>
          </p:cNvPr>
          <p:cNvGrpSpPr/>
          <p:nvPr/>
        </p:nvGrpSpPr>
        <p:grpSpPr>
          <a:xfrm>
            <a:off x="8153400" y="1296626"/>
            <a:ext cx="4032000" cy="3122733"/>
            <a:chOff x="8153400" y="1296626"/>
            <a:chExt cx="4032000" cy="3122733"/>
          </a:xfrm>
        </p:grpSpPr>
        <p:pic>
          <p:nvPicPr>
            <p:cNvPr id="62" name="Picture 61">
              <a:extLst>
                <a:ext uri="{FF2B5EF4-FFF2-40B4-BE49-F238E27FC236}">
                  <a16:creationId xmlns:a16="http://schemas.microsoft.com/office/drawing/2014/main" id="{4D97B57F-32ED-6756-9000-817FB19204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53400" y="1296626"/>
              <a:ext cx="4032000" cy="3122733"/>
            </a:xfrm>
            <a:prstGeom prst="rect">
              <a:avLst/>
            </a:prstGeom>
          </p:spPr>
        </p:pic>
        <p:sp>
          <p:nvSpPr>
            <p:cNvPr id="63" name="Freeform: Shape 62">
              <a:extLst>
                <a:ext uri="{FF2B5EF4-FFF2-40B4-BE49-F238E27FC236}">
                  <a16:creationId xmlns:a16="http://schemas.microsoft.com/office/drawing/2014/main" id="{4C296B36-E93F-D175-0F59-A58EE83454FA}"/>
                </a:ext>
              </a:extLst>
            </p:cNvPr>
            <p:cNvSpPr/>
            <p:nvPr/>
          </p:nvSpPr>
          <p:spPr>
            <a:xfrm>
              <a:off x="8878957" y="1502797"/>
              <a:ext cx="3148716" cy="2160104"/>
            </a:xfrm>
            <a:custGeom>
              <a:avLst/>
              <a:gdLst>
                <a:gd name="connsiteX0" fmla="*/ 0 w 3148716"/>
                <a:gd name="connsiteY0" fmla="*/ 0 h 2160104"/>
                <a:gd name="connsiteX1" fmla="*/ 71561 w 3148716"/>
                <a:gd name="connsiteY1" fmla="*/ 336605 h 2160104"/>
                <a:gd name="connsiteX2" fmla="*/ 238539 w 3148716"/>
                <a:gd name="connsiteY2" fmla="*/ 824285 h 2160104"/>
                <a:gd name="connsiteX3" fmla="*/ 418768 w 3148716"/>
                <a:gd name="connsiteY3" fmla="*/ 1134386 h 2160104"/>
                <a:gd name="connsiteX4" fmla="*/ 598998 w 3148716"/>
                <a:gd name="connsiteY4" fmla="*/ 1346420 h 2160104"/>
                <a:gd name="connsiteX5" fmla="*/ 869342 w 3148716"/>
                <a:gd name="connsiteY5" fmla="*/ 1558455 h 2160104"/>
                <a:gd name="connsiteX6" fmla="*/ 1187394 w 3148716"/>
                <a:gd name="connsiteY6" fmla="*/ 1733384 h 2160104"/>
                <a:gd name="connsiteX7" fmla="*/ 1608813 w 3148716"/>
                <a:gd name="connsiteY7" fmla="*/ 1871206 h 2160104"/>
                <a:gd name="connsiteX8" fmla="*/ 2088542 w 3148716"/>
                <a:gd name="connsiteY8" fmla="*/ 1990476 h 2160104"/>
                <a:gd name="connsiteX9" fmla="*/ 2515262 w 3148716"/>
                <a:gd name="connsiteY9" fmla="*/ 2069989 h 2160104"/>
                <a:gd name="connsiteX10" fmla="*/ 2936681 w 3148716"/>
                <a:gd name="connsiteY10" fmla="*/ 2136250 h 2160104"/>
                <a:gd name="connsiteX11" fmla="*/ 3148716 w 3148716"/>
                <a:gd name="connsiteY11" fmla="*/ 2160104 h 2160104"/>
                <a:gd name="connsiteX12" fmla="*/ 3148716 w 3148716"/>
                <a:gd name="connsiteY12" fmla="*/ 7951 h 2160104"/>
                <a:gd name="connsiteX13" fmla="*/ 0 w 3148716"/>
                <a:gd name="connsiteY13" fmla="*/ 0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716" h="2160104">
                  <a:moveTo>
                    <a:pt x="0" y="0"/>
                  </a:moveTo>
                  <a:lnTo>
                    <a:pt x="71561" y="336605"/>
                  </a:lnTo>
                  <a:lnTo>
                    <a:pt x="238539" y="824285"/>
                  </a:lnTo>
                  <a:lnTo>
                    <a:pt x="418768" y="1134386"/>
                  </a:lnTo>
                  <a:lnTo>
                    <a:pt x="598998" y="1346420"/>
                  </a:lnTo>
                  <a:lnTo>
                    <a:pt x="869342" y="1558455"/>
                  </a:lnTo>
                  <a:lnTo>
                    <a:pt x="1187394" y="1733384"/>
                  </a:lnTo>
                  <a:lnTo>
                    <a:pt x="1608813" y="1871206"/>
                  </a:lnTo>
                  <a:lnTo>
                    <a:pt x="2088542" y="1990476"/>
                  </a:lnTo>
                  <a:lnTo>
                    <a:pt x="2515262" y="2069989"/>
                  </a:lnTo>
                  <a:lnTo>
                    <a:pt x="2936681" y="2136250"/>
                  </a:lnTo>
                  <a:lnTo>
                    <a:pt x="3148716" y="2160104"/>
                  </a:lnTo>
                  <a:lnTo>
                    <a:pt x="3148716" y="7951"/>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Shape 63">
              <a:extLst>
                <a:ext uri="{FF2B5EF4-FFF2-40B4-BE49-F238E27FC236}">
                  <a16:creationId xmlns:a16="http://schemas.microsoft.com/office/drawing/2014/main" id="{445FF0E6-CD3B-8D04-4DCD-8564DE404E77}"/>
                </a:ext>
              </a:extLst>
            </p:cNvPr>
            <p:cNvSpPr/>
            <p:nvPr/>
          </p:nvSpPr>
          <p:spPr>
            <a:xfrm>
              <a:off x="9128097" y="1502797"/>
              <a:ext cx="2907527" cy="2088542"/>
            </a:xfrm>
            <a:custGeom>
              <a:avLst/>
              <a:gdLst>
                <a:gd name="connsiteX0" fmla="*/ 0 w 2907527"/>
                <a:gd name="connsiteY0" fmla="*/ 5300 h 2088542"/>
                <a:gd name="connsiteX1" fmla="*/ 103367 w 2907527"/>
                <a:gd name="connsiteY1" fmla="*/ 302149 h 2088542"/>
                <a:gd name="connsiteX2" fmla="*/ 185531 w 2907527"/>
                <a:gd name="connsiteY2" fmla="*/ 516834 h 2088542"/>
                <a:gd name="connsiteX3" fmla="*/ 368411 w 2907527"/>
                <a:gd name="connsiteY3" fmla="*/ 858740 h 2088542"/>
                <a:gd name="connsiteX4" fmla="*/ 612251 w 2907527"/>
                <a:gd name="connsiteY4" fmla="*/ 1150288 h 2088542"/>
                <a:gd name="connsiteX5" fmla="*/ 853440 w 2907527"/>
                <a:gd name="connsiteY5" fmla="*/ 1372925 h 2088542"/>
                <a:gd name="connsiteX6" fmla="*/ 1123785 w 2907527"/>
                <a:gd name="connsiteY6" fmla="*/ 1539902 h 2088542"/>
                <a:gd name="connsiteX7" fmla="*/ 1391479 w 2907527"/>
                <a:gd name="connsiteY7" fmla="*/ 1683026 h 2088542"/>
                <a:gd name="connsiteX8" fmla="*/ 1754588 w 2907527"/>
                <a:gd name="connsiteY8" fmla="*/ 1812897 h 2088542"/>
                <a:gd name="connsiteX9" fmla="*/ 2236967 w 2907527"/>
                <a:gd name="connsiteY9" fmla="*/ 1950720 h 2088542"/>
                <a:gd name="connsiteX10" fmla="*/ 2907527 w 2907527"/>
                <a:gd name="connsiteY10" fmla="*/ 2088542 h 2088542"/>
                <a:gd name="connsiteX11" fmla="*/ 2902226 w 2907527"/>
                <a:gd name="connsiteY11" fmla="*/ 0 h 2088542"/>
                <a:gd name="connsiteX12" fmla="*/ 0 w 2907527"/>
                <a:gd name="connsiteY12" fmla="*/ 5300 h 20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527" h="2088542">
                  <a:moveTo>
                    <a:pt x="0" y="5300"/>
                  </a:moveTo>
                  <a:lnTo>
                    <a:pt x="103367" y="302149"/>
                  </a:lnTo>
                  <a:lnTo>
                    <a:pt x="185531" y="516834"/>
                  </a:lnTo>
                  <a:lnTo>
                    <a:pt x="368411" y="858740"/>
                  </a:lnTo>
                  <a:lnTo>
                    <a:pt x="612251" y="1150288"/>
                  </a:lnTo>
                  <a:lnTo>
                    <a:pt x="853440" y="1372925"/>
                  </a:lnTo>
                  <a:lnTo>
                    <a:pt x="1123785" y="1539902"/>
                  </a:lnTo>
                  <a:lnTo>
                    <a:pt x="1391479" y="1683026"/>
                  </a:lnTo>
                  <a:lnTo>
                    <a:pt x="1754588" y="1812897"/>
                  </a:lnTo>
                  <a:lnTo>
                    <a:pt x="2236967" y="1950720"/>
                  </a:lnTo>
                  <a:lnTo>
                    <a:pt x="2907527" y="2088542"/>
                  </a:lnTo>
                  <a:lnTo>
                    <a:pt x="2902226" y="0"/>
                  </a:lnTo>
                  <a:lnTo>
                    <a:pt x="0" y="530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Shape 64">
              <a:extLst>
                <a:ext uri="{FF2B5EF4-FFF2-40B4-BE49-F238E27FC236}">
                  <a16:creationId xmlns:a16="http://schemas.microsoft.com/office/drawing/2014/main" id="{31403599-2B6B-EC7C-11E0-1893D62EB6DC}"/>
                </a:ext>
              </a:extLst>
            </p:cNvPr>
            <p:cNvSpPr/>
            <p:nvPr/>
          </p:nvSpPr>
          <p:spPr>
            <a:xfrm>
              <a:off x="9300376" y="1505447"/>
              <a:ext cx="2729947" cy="2083242"/>
            </a:xfrm>
            <a:custGeom>
              <a:avLst/>
              <a:gdLst>
                <a:gd name="connsiteX0" fmla="*/ 0 w 2729947"/>
                <a:gd name="connsiteY0" fmla="*/ 0 h 2083242"/>
                <a:gd name="connsiteX1" fmla="*/ 95415 w 2729947"/>
                <a:gd name="connsiteY1" fmla="*/ 180230 h 2083242"/>
                <a:gd name="connsiteX2" fmla="*/ 156375 w 2729947"/>
                <a:gd name="connsiteY2" fmla="*/ 341906 h 2083242"/>
                <a:gd name="connsiteX3" fmla="*/ 241189 w 2729947"/>
                <a:gd name="connsiteY3" fmla="*/ 498282 h 2083242"/>
                <a:gd name="connsiteX4" fmla="*/ 315401 w 2729947"/>
                <a:gd name="connsiteY4" fmla="*/ 625503 h 2083242"/>
                <a:gd name="connsiteX5" fmla="*/ 477078 w 2729947"/>
                <a:gd name="connsiteY5" fmla="*/ 922351 h 2083242"/>
                <a:gd name="connsiteX6" fmla="*/ 705015 w 2729947"/>
                <a:gd name="connsiteY6" fmla="*/ 1213899 h 2083242"/>
                <a:gd name="connsiteX7" fmla="*/ 978010 w 2729947"/>
                <a:gd name="connsiteY7" fmla="*/ 1457739 h 2083242"/>
                <a:gd name="connsiteX8" fmla="*/ 1240403 w 2729947"/>
                <a:gd name="connsiteY8" fmla="*/ 1619416 h 2083242"/>
                <a:gd name="connsiteX9" fmla="*/ 1524000 w 2729947"/>
                <a:gd name="connsiteY9" fmla="*/ 1759889 h 2083242"/>
                <a:gd name="connsiteX10" fmla="*/ 1910963 w 2729947"/>
                <a:gd name="connsiteY10" fmla="*/ 1900362 h 2083242"/>
                <a:gd name="connsiteX11" fmla="*/ 2342984 w 2729947"/>
                <a:gd name="connsiteY11" fmla="*/ 2009030 h 2083242"/>
                <a:gd name="connsiteX12" fmla="*/ 2729947 w 2729947"/>
                <a:gd name="connsiteY12" fmla="*/ 2083242 h 2083242"/>
                <a:gd name="connsiteX13" fmla="*/ 2729947 w 2729947"/>
                <a:gd name="connsiteY13" fmla="*/ 0 h 2083242"/>
                <a:gd name="connsiteX14" fmla="*/ 0 w 2729947"/>
                <a:gd name="connsiteY14" fmla="*/ 0 h 20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947" h="2083242">
                  <a:moveTo>
                    <a:pt x="0" y="0"/>
                  </a:moveTo>
                  <a:lnTo>
                    <a:pt x="95415" y="180230"/>
                  </a:lnTo>
                  <a:lnTo>
                    <a:pt x="156375" y="341906"/>
                  </a:lnTo>
                  <a:lnTo>
                    <a:pt x="241189" y="498282"/>
                  </a:lnTo>
                  <a:lnTo>
                    <a:pt x="315401" y="625503"/>
                  </a:lnTo>
                  <a:lnTo>
                    <a:pt x="477078" y="922351"/>
                  </a:lnTo>
                  <a:lnTo>
                    <a:pt x="705015" y="1213899"/>
                  </a:lnTo>
                  <a:lnTo>
                    <a:pt x="978010" y="1457739"/>
                  </a:lnTo>
                  <a:lnTo>
                    <a:pt x="1240403" y="1619416"/>
                  </a:lnTo>
                  <a:lnTo>
                    <a:pt x="1524000" y="1759889"/>
                  </a:lnTo>
                  <a:lnTo>
                    <a:pt x="1910963" y="1900362"/>
                  </a:lnTo>
                  <a:lnTo>
                    <a:pt x="2342984" y="2009030"/>
                  </a:lnTo>
                  <a:lnTo>
                    <a:pt x="2729947" y="2083242"/>
                  </a:lnTo>
                  <a:lnTo>
                    <a:pt x="2729947" y="0"/>
                  </a:ln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Shape 65">
              <a:extLst>
                <a:ext uri="{FF2B5EF4-FFF2-40B4-BE49-F238E27FC236}">
                  <a16:creationId xmlns:a16="http://schemas.microsoft.com/office/drawing/2014/main" id="{5F6AB80A-206C-48E3-33BA-57F676FB671A}"/>
                </a:ext>
              </a:extLst>
            </p:cNvPr>
            <p:cNvSpPr/>
            <p:nvPr/>
          </p:nvSpPr>
          <p:spPr>
            <a:xfrm>
              <a:off x="9361336" y="1505447"/>
              <a:ext cx="2671638" cy="2085892"/>
            </a:xfrm>
            <a:custGeom>
              <a:avLst/>
              <a:gdLst>
                <a:gd name="connsiteX0" fmla="*/ 0 w 2671638"/>
                <a:gd name="connsiteY0" fmla="*/ 0 h 2085892"/>
                <a:gd name="connsiteX1" fmla="*/ 98066 w 2671638"/>
                <a:gd name="connsiteY1" fmla="*/ 233238 h 2085892"/>
                <a:gd name="connsiteX2" fmla="*/ 238539 w 2671638"/>
                <a:gd name="connsiteY2" fmla="*/ 593697 h 2085892"/>
                <a:gd name="connsiteX3" fmla="*/ 365760 w 2671638"/>
                <a:gd name="connsiteY3" fmla="*/ 829586 h 2085892"/>
                <a:gd name="connsiteX4" fmla="*/ 577794 w 2671638"/>
                <a:gd name="connsiteY4" fmla="*/ 1131736 h 2085892"/>
                <a:gd name="connsiteX5" fmla="*/ 739471 w 2671638"/>
                <a:gd name="connsiteY5" fmla="*/ 1301363 h 2085892"/>
                <a:gd name="connsiteX6" fmla="*/ 1004514 w 2671638"/>
                <a:gd name="connsiteY6" fmla="*/ 1524000 h 2085892"/>
                <a:gd name="connsiteX7" fmla="*/ 1325217 w 2671638"/>
                <a:gd name="connsiteY7" fmla="*/ 1701579 h 2085892"/>
                <a:gd name="connsiteX8" fmla="*/ 1683026 w 2671638"/>
                <a:gd name="connsiteY8" fmla="*/ 1844703 h 2085892"/>
                <a:gd name="connsiteX9" fmla="*/ 1979874 w 2671638"/>
                <a:gd name="connsiteY9" fmla="*/ 1934817 h 2085892"/>
                <a:gd name="connsiteX10" fmla="*/ 2348285 w 2671638"/>
                <a:gd name="connsiteY10" fmla="*/ 2024932 h 2085892"/>
                <a:gd name="connsiteX11" fmla="*/ 2671638 w 2671638"/>
                <a:gd name="connsiteY11" fmla="*/ 2085892 h 2085892"/>
                <a:gd name="connsiteX12" fmla="*/ 2666337 w 2671638"/>
                <a:gd name="connsiteY12" fmla="*/ 2650 h 2085892"/>
                <a:gd name="connsiteX13" fmla="*/ 0 w 2671638"/>
                <a:gd name="connsiteY13" fmla="*/ 0 h 208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1638" h="2085892">
                  <a:moveTo>
                    <a:pt x="0" y="0"/>
                  </a:moveTo>
                  <a:lnTo>
                    <a:pt x="98066" y="233238"/>
                  </a:lnTo>
                  <a:lnTo>
                    <a:pt x="238539" y="593697"/>
                  </a:lnTo>
                  <a:lnTo>
                    <a:pt x="365760" y="829586"/>
                  </a:lnTo>
                  <a:lnTo>
                    <a:pt x="577794" y="1131736"/>
                  </a:lnTo>
                  <a:lnTo>
                    <a:pt x="739471" y="1301363"/>
                  </a:lnTo>
                  <a:lnTo>
                    <a:pt x="1004514" y="1524000"/>
                  </a:lnTo>
                  <a:lnTo>
                    <a:pt x="1325217" y="1701579"/>
                  </a:lnTo>
                  <a:lnTo>
                    <a:pt x="1683026" y="1844703"/>
                  </a:lnTo>
                  <a:lnTo>
                    <a:pt x="1979874" y="1934817"/>
                  </a:lnTo>
                  <a:lnTo>
                    <a:pt x="2348285" y="2024932"/>
                  </a:lnTo>
                  <a:lnTo>
                    <a:pt x="2671638" y="2085892"/>
                  </a:lnTo>
                  <a:lnTo>
                    <a:pt x="2666337" y="2650"/>
                  </a:ln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Slide Number Placeholder 1">
            <a:extLst>
              <a:ext uri="{FF2B5EF4-FFF2-40B4-BE49-F238E27FC236}">
                <a16:creationId xmlns:a16="http://schemas.microsoft.com/office/drawing/2014/main" id="{C2B9E583-CE4C-626B-B436-7EA638AC352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8" name="Title 2">
            <a:extLst>
              <a:ext uri="{FF2B5EF4-FFF2-40B4-BE49-F238E27FC236}">
                <a16:creationId xmlns:a16="http://schemas.microsoft.com/office/drawing/2014/main" id="{D7C4598A-9DFF-CC30-6D5A-5CDECEA35A93}"/>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HTS dipole – A-B Plots behavior</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 name="TextBox 2">
            <a:extLst>
              <a:ext uri="{FF2B5EF4-FFF2-40B4-BE49-F238E27FC236}">
                <a16:creationId xmlns:a16="http://schemas.microsoft.com/office/drawing/2014/main" id="{39666485-F21F-77A4-59BF-87CD14C3AA9B}"/>
              </a:ext>
            </a:extLst>
          </p:cNvPr>
          <p:cNvSpPr txBox="1"/>
          <p:nvPr/>
        </p:nvSpPr>
        <p:spPr>
          <a:xfrm>
            <a:off x="615722" y="4707875"/>
            <a:ext cx="6186700" cy="1292662"/>
          </a:xfrm>
          <a:prstGeom prst="rect">
            <a:avLst/>
          </a:prstGeom>
          <a:noFill/>
        </p:spPr>
        <p:txBody>
          <a:bodyPr wrap="square" rtlCol="0">
            <a:spAutoFit/>
          </a:bodyPr>
          <a:lstStyle/>
          <a:p>
            <a:pPr>
              <a:buClr>
                <a:srgbClr val="FF0000"/>
              </a:buClr>
            </a:pPr>
            <a:r>
              <a:rPr lang="en-US" sz="1600" b="1" dirty="0">
                <a:latin typeface="Calibri" panose="020F0502020204030204" pitchFamily="34" charset="0"/>
                <a:ea typeface="Calibri" panose="020F0502020204030204" pitchFamily="34" charset="0"/>
                <a:cs typeface="Calibri" panose="020F0502020204030204" pitchFamily="34" charset="0"/>
              </a:rPr>
              <a:t>Summary of cost assumptions:</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We use the ReBCO’s aspirational cost 2500 EUR/kg </a:t>
            </a:r>
          </a:p>
          <a:p>
            <a:pPr marL="742950" lvl="1" indent="-285750">
              <a:buClr>
                <a:srgbClr val="FF0000"/>
              </a:buClr>
              <a:buFont typeface="Wingdings" panose="05000000000000000000" pitchFamily="2" charset="2"/>
              <a:buChar char="§"/>
            </a:pPr>
            <a:r>
              <a:rPr lang="en-US" sz="1400" dirty="0">
                <a:latin typeface="Calibri" panose="020F0502020204030204" pitchFamily="34" charset="0"/>
                <a:ea typeface="Calibri" panose="020F0502020204030204" pitchFamily="34" charset="0"/>
                <a:cs typeface="Calibri" panose="020F0502020204030204" pitchFamily="34" charset="0"/>
              </a:rPr>
              <a:t>Today’s price is around 8000 EUR/kg</a:t>
            </a:r>
          </a:p>
          <a:p>
            <a:pPr marL="285750" indent="-285750">
              <a:buClr>
                <a:srgbClr val="FF0000"/>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The starting budget of 175 kEUR/m is taken from the FCC cost model</a:t>
            </a:r>
          </a:p>
          <a:p>
            <a:pPr marL="285750" indent="-285750">
              <a:buClr>
                <a:srgbClr val="FF0000"/>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Cryogenic, protection and shielding costs are not taken into account.</a:t>
            </a:r>
          </a:p>
        </p:txBody>
      </p:sp>
      <p:sp>
        <p:nvSpPr>
          <p:cNvPr id="4" name="TextBox 3">
            <a:extLst>
              <a:ext uri="{FF2B5EF4-FFF2-40B4-BE49-F238E27FC236}">
                <a16:creationId xmlns:a16="http://schemas.microsoft.com/office/drawing/2014/main" id="{DA670266-816F-EEB0-0FA4-8CE7FE42C30A}"/>
              </a:ext>
            </a:extLst>
          </p:cNvPr>
          <p:cNvSpPr txBox="1"/>
          <p:nvPr/>
        </p:nvSpPr>
        <p:spPr>
          <a:xfrm>
            <a:off x="7619635" y="4600906"/>
            <a:ext cx="3715376" cy="1569660"/>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Summary of technical assumptions:</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Single sector coil</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allowed stress: 400 MPa</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Fujikura Tape, </a:t>
            </a:r>
            <a:r>
              <a:rPr lang="en-US" sz="1600" dirty="0" err="1">
                <a:latin typeface="Calibri" panose="020F0502020204030204" pitchFamily="34" charset="0"/>
                <a:ea typeface="Calibri" panose="020F0502020204030204" pitchFamily="34" charset="0"/>
                <a:cs typeface="Calibri" panose="020F0502020204030204" pitchFamily="34" charset="0"/>
              </a:rPr>
              <a:t>Roebel</a:t>
            </a:r>
            <a:r>
              <a:rPr lang="en-US" sz="1600" dirty="0">
                <a:latin typeface="Calibri" panose="020F0502020204030204" pitchFamily="34" charset="0"/>
                <a:ea typeface="Calibri" panose="020F0502020204030204" pitchFamily="34" charset="0"/>
                <a:cs typeface="Calibri" panose="020F0502020204030204" pitchFamily="34" charset="0"/>
              </a:rPr>
              <a:t>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Non-insulated or Metal-insulated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coil width: 80 mm</a:t>
            </a:r>
          </a:p>
        </p:txBody>
      </p:sp>
      <p:sp>
        <p:nvSpPr>
          <p:cNvPr id="5" name="CasellaDiTesto 46">
            <a:extLst>
              <a:ext uri="{FF2B5EF4-FFF2-40B4-BE49-F238E27FC236}">
                <a16:creationId xmlns:a16="http://schemas.microsoft.com/office/drawing/2014/main" id="{F63169DA-E8EB-4498-81D6-6E51AADD1B5A}"/>
              </a:ext>
            </a:extLst>
          </p:cNvPr>
          <p:cNvSpPr txBox="1"/>
          <p:nvPr/>
        </p:nvSpPr>
        <p:spPr>
          <a:xfrm>
            <a:off x="5518466" y="1458861"/>
            <a:ext cx="1474563"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 </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6" name="Connettore 2 47">
            <a:extLst>
              <a:ext uri="{FF2B5EF4-FFF2-40B4-BE49-F238E27FC236}">
                <a16:creationId xmlns:a16="http://schemas.microsoft.com/office/drawing/2014/main" id="{5193ED32-4DAE-A87C-B97C-B365F259F7C3}"/>
              </a:ext>
            </a:extLst>
          </p:cNvPr>
          <p:cNvCxnSpPr>
            <a:cxnSpLocks/>
          </p:cNvCxnSpPr>
          <p:nvPr/>
        </p:nvCxnSpPr>
        <p:spPr>
          <a:xfrm flipV="1">
            <a:off x="4935514" y="1741812"/>
            <a:ext cx="645898" cy="1210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CasellaDiTesto 46">
            <a:extLst>
              <a:ext uri="{FF2B5EF4-FFF2-40B4-BE49-F238E27FC236}">
                <a16:creationId xmlns:a16="http://schemas.microsoft.com/office/drawing/2014/main" id="{ED860AF6-AA90-8A1D-93C6-2C84935325DB}"/>
              </a:ext>
            </a:extLst>
          </p:cNvPr>
          <p:cNvSpPr txBox="1"/>
          <p:nvPr/>
        </p:nvSpPr>
        <p:spPr>
          <a:xfrm>
            <a:off x="9543455" y="1508097"/>
            <a:ext cx="1474563"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 </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9" name="Connettore 2 47">
            <a:extLst>
              <a:ext uri="{FF2B5EF4-FFF2-40B4-BE49-F238E27FC236}">
                <a16:creationId xmlns:a16="http://schemas.microsoft.com/office/drawing/2014/main" id="{D2A75942-E838-06AD-25B7-324E426C9E83}"/>
              </a:ext>
            </a:extLst>
          </p:cNvPr>
          <p:cNvCxnSpPr>
            <a:cxnSpLocks/>
          </p:cNvCxnSpPr>
          <p:nvPr/>
        </p:nvCxnSpPr>
        <p:spPr>
          <a:xfrm flipV="1">
            <a:off x="8960503" y="1791048"/>
            <a:ext cx="645898" cy="1210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asellaDiTesto 46">
            <a:extLst>
              <a:ext uri="{FF2B5EF4-FFF2-40B4-BE49-F238E27FC236}">
                <a16:creationId xmlns:a16="http://schemas.microsoft.com/office/drawing/2014/main" id="{CD443325-9743-A703-D0FC-F4DE7C8748F5}"/>
              </a:ext>
            </a:extLst>
          </p:cNvPr>
          <p:cNvSpPr txBox="1"/>
          <p:nvPr/>
        </p:nvSpPr>
        <p:spPr>
          <a:xfrm>
            <a:off x="1450314" y="1475600"/>
            <a:ext cx="1474563"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 </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11" name="Connettore 2 47">
            <a:extLst>
              <a:ext uri="{FF2B5EF4-FFF2-40B4-BE49-F238E27FC236}">
                <a16:creationId xmlns:a16="http://schemas.microsoft.com/office/drawing/2014/main" id="{C3D85F1A-7B6B-9E63-99AB-8D6F25EE432E}"/>
              </a:ext>
            </a:extLst>
          </p:cNvPr>
          <p:cNvCxnSpPr>
            <a:cxnSpLocks/>
          </p:cNvCxnSpPr>
          <p:nvPr/>
        </p:nvCxnSpPr>
        <p:spPr>
          <a:xfrm flipV="1">
            <a:off x="867362" y="1758551"/>
            <a:ext cx="645898" cy="1210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3277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3</a:t>
            </a:fld>
            <a:endParaRPr lang="en-GB" dirty="0"/>
          </a:p>
        </p:txBody>
      </p:sp>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pic>
        <p:nvPicPr>
          <p:cNvPr id="7" name="Picture 6">
            <a:extLst>
              <a:ext uri="{FF2B5EF4-FFF2-40B4-BE49-F238E27FC236}">
                <a16:creationId xmlns:a16="http://schemas.microsoft.com/office/drawing/2014/main" id="{0A95344A-F137-B613-AD8A-9DAF4BDFE50A}"/>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bwMode="auto">
          <a:xfrm>
            <a:off x="250522" y="3538624"/>
            <a:ext cx="4271509" cy="2686606"/>
          </a:xfrm>
          <a:prstGeom prst="rect">
            <a:avLst/>
          </a:prstGeom>
        </p:spPr>
      </p:pic>
      <p:sp>
        <p:nvSpPr>
          <p:cNvPr id="8" name="TextBox 13">
            <a:extLst>
              <a:ext uri="{FF2B5EF4-FFF2-40B4-BE49-F238E27FC236}">
                <a16:creationId xmlns:a16="http://schemas.microsoft.com/office/drawing/2014/main" id="{B33F5420-9BB1-7311-5CAF-C773760BC584}"/>
              </a:ext>
            </a:extLst>
          </p:cNvPr>
          <p:cNvSpPr txBox="1"/>
          <p:nvPr/>
        </p:nvSpPr>
        <p:spPr>
          <a:xfrm>
            <a:off x="927560" y="3720171"/>
            <a:ext cx="1736700" cy="338554"/>
          </a:xfrm>
          <a:prstGeom prst="rect">
            <a:avLst/>
          </a:prstGeom>
          <a:noFill/>
        </p:spPr>
        <p:txBody>
          <a:bodyPr wrap="square">
            <a:spAutoFit/>
          </a:bodyPr>
          <a:lstStyle/>
          <a:p>
            <a:r>
              <a:rPr lang="en-GB" sz="800" i="1" dirty="0"/>
              <a:t>J.P. </a:t>
            </a:r>
            <a:r>
              <a:rPr lang="en-GB" sz="800" i="1" dirty="0" err="1"/>
              <a:t>Delahaye</a:t>
            </a:r>
            <a:r>
              <a:rPr lang="en-GB" sz="800" i="1" dirty="0"/>
              <a:t> et al.,  Muon colliders, </a:t>
            </a:r>
          </a:p>
          <a:p>
            <a:r>
              <a:rPr lang="en-GB" sz="800" i="1" dirty="0"/>
              <a:t>arXiv:1901.06150 [</a:t>
            </a:r>
            <a:r>
              <a:rPr lang="en-GB" sz="800" i="1" dirty="0" err="1"/>
              <a:t>physics.acc-ph</a:t>
            </a:r>
            <a:r>
              <a:rPr lang="en-GB" sz="800" i="1" dirty="0"/>
              <a:t>].</a:t>
            </a:r>
            <a:endParaRPr lang="en-GB" sz="100" i="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FEA8D3A-0862-59C5-E5A6-C818FF8B29A8}"/>
              </a:ext>
            </a:extLst>
          </p:cNvPr>
          <p:cNvSpPr txBox="1"/>
          <p:nvPr/>
        </p:nvSpPr>
        <p:spPr>
          <a:xfrm>
            <a:off x="5406636" y="3663976"/>
            <a:ext cx="5330163" cy="1384995"/>
          </a:xfrm>
          <a:prstGeom prst="rect">
            <a:avLst/>
          </a:prstGeom>
          <a:noFill/>
          <a:ln w="12700">
            <a:solidFill>
              <a:srgbClr val="FF383E"/>
            </a:solidFill>
          </a:ln>
        </p:spPr>
        <p:txBody>
          <a:bodyPr wrap="square">
            <a:spAutoFit/>
          </a:bodyPr>
          <a:lstStyle/>
          <a:p>
            <a:pPr algn="ctr"/>
            <a:r>
              <a:rPr lang="en-US" sz="2000" b="1" dirty="0">
                <a:solidFill>
                  <a:srgbClr val="FF0000"/>
                </a:solidFill>
              </a:rPr>
              <a:t>Physics?</a:t>
            </a:r>
          </a:p>
          <a:p>
            <a:pPr algn="ctr"/>
            <a:endParaRPr lang="en-US" sz="1000" b="1" dirty="0"/>
          </a:p>
          <a:p>
            <a:pPr algn="ctr"/>
            <a:r>
              <a:rPr lang="en-US" sz="1800" dirty="0"/>
              <a:t>M</a:t>
            </a:r>
            <a:r>
              <a:rPr lang="en-CH" sz="1800" dirty="0"/>
              <a:t>uon collisions in the range of 1</a:t>
            </a:r>
            <a:r>
              <a:rPr lang="en-US" sz="1800" dirty="0"/>
              <a:t>4</a:t>
            </a:r>
            <a:r>
              <a:rPr lang="en-CH" sz="1800" dirty="0"/>
              <a:t> TeV </a:t>
            </a:r>
            <a:endParaRPr lang="en-US" sz="1800" dirty="0"/>
          </a:p>
          <a:p>
            <a:pPr algn="ctr"/>
            <a:r>
              <a:rPr lang="en-CH" sz="1800" dirty="0"/>
              <a:t>have comparable discovery potential to hadron </a:t>
            </a:r>
            <a:r>
              <a:rPr lang="en-US" sz="1800" dirty="0"/>
              <a:t>(proton) </a:t>
            </a:r>
            <a:r>
              <a:rPr lang="en-CH" sz="1800" dirty="0"/>
              <a:t>collision</a:t>
            </a:r>
            <a:r>
              <a:rPr lang="en-US" sz="1800" dirty="0"/>
              <a:t>s</a:t>
            </a:r>
            <a:r>
              <a:rPr lang="en-CH" sz="1800" dirty="0"/>
              <a:t> in the range of 100 TeV</a:t>
            </a:r>
          </a:p>
        </p:txBody>
      </p:sp>
      <mc:AlternateContent xmlns:mc="http://schemas.openxmlformats.org/markup-compatibility/2006" xmlns:a14="http://schemas.microsoft.com/office/drawing/2010/main">
        <mc:Choice Requires="a14">
          <p:sp>
            <p:nvSpPr>
              <p:cNvPr id="4" name="CasellaDiTesto 11">
                <a:extLst>
                  <a:ext uri="{FF2B5EF4-FFF2-40B4-BE49-F238E27FC236}">
                    <a16:creationId xmlns:a16="http://schemas.microsoft.com/office/drawing/2014/main" id="{6C6E144A-082B-95B8-FB02-15075894D2E1}"/>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4" name="CasellaDiTesto 11">
                <a:extLst>
                  <a:ext uri="{FF2B5EF4-FFF2-40B4-BE49-F238E27FC236}">
                    <a16:creationId xmlns:a16="http://schemas.microsoft.com/office/drawing/2014/main" id="{6C6E144A-082B-95B8-FB02-15075894D2E1}"/>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4"/>
                <a:stretch>
                  <a:fillRect l="-465" t="-2174" b="-6087"/>
                </a:stretch>
              </a:blipFill>
            </p:spPr>
            <p:txBody>
              <a:bodyPr/>
              <a:lstStyle/>
              <a:p>
                <a:r>
                  <a:rPr lang="en-GB">
                    <a:noFill/>
                  </a:rPr>
                  <a:t> </a:t>
                </a:r>
              </a:p>
            </p:txBody>
          </p:sp>
        </mc:Fallback>
      </mc:AlternateContent>
      <p:sp>
        <p:nvSpPr>
          <p:cNvPr id="21" name="TextBox 20">
            <a:extLst>
              <a:ext uri="{FF2B5EF4-FFF2-40B4-BE49-F238E27FC236}">
                <a16:creationId xmlns:a16="http://schemas.microsoft.com/office/drawing/2014/main" id="{8303642D-B012-C902-DD9F-AC8891AFDA03}"/>
              </a:ext>
            </a:extLst>
          </p:cNvPr>
          <p:cNvSpPr txBox="1"/>
          <p:nvPr/>
        </p:nvSpPr>
        <p:spPr>
          <a:xfrm>
            <a:off x="5205304" y="5283948"/>
            <a:ext cx="6405804" cy="815608"/>
          </a:xfrm>
          <a:prstGeom prst="rect">
            <a:avLst/>
          </a:prstGeom>
          <a:noFill/>
        </p:spPr>
        <p:txBody>
          <a:bodyPr wrap="square">
            <a:spAutoFit/>
          </a:bodyPr>
          <a:lstStyle/>
          <a:p>
            <a:r>
              <a:rPr lang="en-US" sz="1400" dirty="0"/>
              <a:t>Comparable Feynman amplitudes for the muon and the proton production processes.</a:t>
            </a:r>
          </a:p>
          <a:p>
            <a:endParaRPr lang="en-US" sz="500" dirty="0"/>
          </a:p>
          <a:p>
            <a:r>
              <a:rPr lang="en-US" sz="1400" dirty="0"/>
              <a:t>A factor of ten enhancement of the proton production amplitude squared, </a:t>
            </a:r>
          </a:p>
          <a:p>
            <a:r>
              <a:rPr lang="en-US" sz="1400" dirty="0"/>
              <a:t>possibly due to QCD production, is considered.</a:t>
            </a:r>
            <a:endParaRPr lang="en-GB" sz="1400" dirty="0"/>
          </a:p>
        </p:txBody>
      </p:sp>
      <p:cxnSp>
        <p:nvCxnSpPr>
          <p:cNvPr id="22" name="Straight Connector 21">
            <a:extLst>
              <a:ext uri="{FF2B5EF4-FFF2-40B4-BE49-F238E27FC236}">
                <a16:creationId xmlns:a16="http://schemas.microsoft.com/office/drawing/2014/main" id="{5EFA0FB3-643A-96E1-3990-9E9CBDAD40E8}"/>
              </a:ext>
            </a:extLst>
          </p:cNvPr>
          <p:cNvCxnSpPr>
            <a:cxnSpLocks/>
          </p:cNvCxnSpPr>
          <p:nvPr/>
        </p:nvCxnSpPr>
        <p:spPr>
          <a:xfrm>
            <a:off x="4845304" y="5431239"/>
            <a:ext cx="381548" cy="0"/>
          </a:xfrm>
          <a:prstGeom prst="line">
            <a:avLst/>
          </a:prstGeom>
          <a:ln w="19050" cap="flat" cmpd="sng" algn="ctr">
            <a:solidFill>
              <a:srgbClr val="E19C2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CA86BCF1-4CCF-5E89-00A5-8EF56A3EEFA6}"/>
              </a:ext>
            </a:extLst>
          </p:cNvPr>
          <p:cNvCxnSpPr>
            <a:cxnSpLocks/>
          </p:cNvCxnSpPr>
          <p:nvPr/>
        </p:nvCxnSpPr>
        <p:spPr>
          <a:xfrm>
            <a:off x="4866852" y="5734942"/>
            <a:ext cx="3600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9" name="Title 2">
            <a:extLst>
              <a:ext uri="{FF2B5EF4-FFF2-40B4-BE49-F238E27FC236}">
                <a16:creationId xmlns:a16="http://schemas.microsoft.com/office/drawing/2014/main" id="{670DA447-B3FC-1101-7DB0-79B725DB22CF}"/>
              </a:ext>
            </a:extLst>
          </p:cNvPr>
          <p:cNvSpPr>
            <a:spLocks noGrp="1"/>
          </p:cNvSpPr>
          <p:nvPr>
            <p:ph type="title"/>
          </p:nvPr>
        </p:nvSpPr>
        <p:spPr>
          <a:xfrm>
            <a:off x="138147" y="92097"/>
            <a:ext cx="1014259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p>
        </p:txBody>
      </p:sp>
    </p:spTree>
    <p:extLst>
      <p:ext uri="{BB962C8B-B14F-4D97-AF65-F5344CB8AC3E}">
        <p14:creationId xmlns:p14="http://schemas.microsoft.com/office/powerpoint/2010/main" val="1610228154"/>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6D75-F25F-761F-E84E-97F483D7173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9DB2F9-0328-5E2C-75D8-44358618040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5" name="Group 12">
            <a:extLst>
              <a:ext uri="{FF2B5EF4-FFF2-40B4-BE49-F238E27FC236}">
                <a16:creationId xmlns:a16="http://schemas.microsoft.com/office/drawing/2014/main" id="{2E347A01-9A33-9A86-1F7C-E72C56BC7A8B}"/>
              </a:ext>
            </a:extLst>
          </p:cNvPr>
          <p:cNvGrpSpPr>
            <a:grpSpLocks noChangeAspect="1"/>
          </p:cNvGrpSpPr>
          <p:nvPr/>
        </p:nvGrpSpPr>
        <p:grpSpPr>
          <a:xfrm>
            <a:off x="6205588" y="1203789"/>
            <a:ext cx="3830439" cy="2847892"/>
            <a:chOff x="6095999" y="2379911"/>
            <a:chExt cx="4768759" cy="3545524"/>
          </a:xfrm>
        </p:grpSpPr>
        <p:pic>
          <p:nvPicPr>
            <p:cNvPr id="6" name="Picture 13" descr="A rainbow colored circle with lines and dots&#10;&#10;Description automatically generated with medium confidence">
              <a:extLst>
                <a:ext uri="{FF2B5EF4-FFF2-40B4-BE49-F238E27FC236}">
                  <a16:creationId xmlns:a16="http://schemas.microsoft.com/office/drawing/2014/main" id="{DB7E462F-27E2-48B5-ABF9-061B90678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79911"/>
              <a:ext cx="4768758" cy="3545524"/>
            </a:xfrm>
            <a:prstGeom prst="rect">
              <a:avLst/>
            </a:prstGeom>
          </p:spPr>
        </p:pic>
        <p:pic>
          <p:nvPicPr>
            <p:cNvPr id="7" name="Picture 14" descr="A black background with white lines and red dots&#10;&#10;Description automatically generated">
              <a:extLst>
                <a:ext uri="{FF2B5EF4-FFF2-40B4-BE49-F238E27FC236}">
                  <a16:creationId xmlns:a16="http://schemas.microsoft.com/office/drawing/2014/main" id="{B96DB17D-DD4B-22B6-50C9-05FA71096189}"/>
                </a:ext>
              </a:extLst>
            </p:cNvPr>
            <p:cNvPicPr>
              <a:picLocks noChangeAspect="1"/>
            </p:cNvPicPr>
            <p:nvPr/>
          </p:nvPicPr>
          <p:blipFill rotWithShape="1">
            <a:blip r:embed="rId4">
              <a:alphaModFix amt="15000"/>
              <a:extLst>
                <a:ext uri="{28A0092B-C50C-407E-A947-70E740481C1C}">
                  <a14:useLocalDpi xmlns:a14="http://schemas.microsoft.com/office/drawing/2010/main" val="0"/>
                </a:ext>
              </a:extLst>
            </a:blip>
            <a:srcRect l="9282" t="41827" r="13832" b="2188"/>
            <a:stretch/>
          </p:blipFill>
          <p:spPr>
            <a:xfrm>
              <a:off x="6095999" y="2379911"/>
              <a:ext cx="4768758" cy="2947740"/>
            </a:xfrm>
            <a:prstGeom prst="rect">
              <a:avLst/>
            </a:prstGeom>
          </p:spPr>
        </p:pic>
      </p:grpSp>
      <p:grpSp>
        <p:nvGrpSpPr>
          <p:cNvPr id="8" name="Group 15">
            <a:extLst>
              <a:ext uri="{FF2B5EF4-FFF2-40B4-BE49-F238E27FC236}">
                <a16:creationId xmlns:a16="http://schemas.microsoft.com/office/drawing/2014/main" id="{C445BA25-83E9-C7D4-488E-170826CB00CA}"/>
              </a:ext>
            </a:extLst>
          </p:cNvPr>
          <p:cNvGrpSpPr>
            <a:grpSpLocks noChangeAspect="1"/>
          </p:cNvGrpSpPr>
          <p:nvPr/>
        </p:nvGrpSpPr>
        <p:grpSpPr>
          <a:xfrm>
            <a:off x="509814" y="1186595"/>
            <a:ext cx="3813791" cy="2865086"/>
            <a:chOff x="128259" y="2379910"/>
            <a:chExt cx="4719540" cy="3545524"/>
          </a:xfrm>
        </p:grpSpPr>
        <p:pic>
          <p:nvPicPr>
            <p:cNvPr id="9" name="Picture 16" descr="A rainbow colored circle with lines and dots&#10;&#10;Description automatically generated with medium confidence">
              <a:extLst>
                <a:ext uri="{FF2B5EF4-FFF2-40B4-BE49-F238E27FC236}">
                  <a16:creationId xmlns:a16="http://schemas.microsoft.com/office/drawing/2014/main" id="{EE4B47DE-04E9-5CCE-3EE7-CAB5CA848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60" y="2379910"/>
              <a:ext cx="4719539" cy="3545524"/>
            </a:xfrm>
            <a:prstGeom prst="rect">
              <a:avLst/>
            </a:prstGeom>
          </p:spPr>
        </p:pic>
        <p:pic>
          <p:nvPicPr>
            <p:cNvPr id="10" name="Picture 17" descr="A black background with red and white lines&#10;&#10;Description automatically generated">
              <a:extLst>
                <a:ext uri="{FF2B5EF4-FFF2-40B4-BE49-F238E27FC236}">
                  <a16:creationId xmlns:a16="http://schemas.microsoft.com/office/drawing/2014/main" id="{32D4980F-D2D7-3AD3-9DAD-3269B68F35CB}"/>
                </a:ext>
              </a:extLst>
            </p:cNvPr>
            <p:cNvPicPr>
              <a:picLocks noChangeAspect="1"/>
            </p:cNvPicPr>
            <p:nvPr/>
          </p:nvPicPr>
          <p:blipFill rotWithShape="1">
            <a:blip r:embed="rId6">
              <a:alphaModFix amt="15000"/>
              <a:extLst>
                <a:ext uri="{28A0092B-C50C-407E-A947-70E740481C1C}">
                  <a14:useLocalDpi xmlns:a14="http://schemas.microsoft.com/office/drawing/2010/main" val="0"/>
                </a:ext>
              </a:extLst>
            </a:blip>
            <a:srcRect l="5754" t="38074" r="9662" b="1208"/>
            <a:stretch/>
          </p:blipFill>
          <p:spPr>
            <a:xfrm>
              <a:off x="128259" y="2401187"/>
              <a:ext cx="4719539" cy="2926464"/>
            </a:xfrm>
            <a:prstGeom prst="rect">
              <a:avLst/>
            </a:prstGeom>
          </p:spPr>
        </p:pic>
      </p:grpSp>
      <mc:AlternateContent xmlns:mc="http://schemas.openxmlformats.org/markup-compatibility/2006" xmlns:a14="http://schemas.microsoft.com/office/drawing/2010/main">
        <mc:Choice Requires="a14">
          <p:sp>
            <p:nvSpPr>
              <p:cNvPr id="12" name="TextBox 18">
                <a:extLst>
                  <a:ext uri="{FF2B5EF4-FFF2-40B4-BE49-F238E27FC236}">
                    <a16:creationId xmlns:a16="http://schemas.microsoft.com/office/drawing/2014/main" id="{77DB7470-AD98-83D3-4A5E-FA67DB942EB3}"/>
                  </a:ext>
                </a:extLst>
              </p:cNvPr>
              <p:cNvSpPr txBox="1"/>
              <p:nvPr/>
            </p:nvSpPr>
            <p:spPr>
              <a:xfrm>
                <a:off x="4393059" y="1203789"/>
                <a:ext cx="1743076"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Quad into dipole: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ReBCO</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up>
                    </m:s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11.7</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143.3</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m:t>
                    </m:r>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8">
                <a:extLst>
                  <a:ext uri="{FF2B5EF4-FFF2-40B4-BE49-F238E27FC236}">
                    <a16:creationId xmlns:a16="http://schemas.microsoft.com/office/drawing/2014/main" id="{77DB7470-AD98-83D3-4A5E-FA67DB942EB3}"/>
                  </a:ext>
                </a:extLst>
              </p:cNvPr>
              <p:cNvSpPr txBox="1">
                <a:spLocks noRot="1" noChangeAspect="1" noMove="1" noResize="1" noEditPoints="1" noAdjustHandles="1" noChangeArrowheads="1" noChangeShapeType="1" noTextEdit="1"/>
              </p:cNvSpPr>
              <p:nvPr/>
            </p:nvSpPr>
            <p:spPr>
              <a:xfrm>
                <a:off x="4393059" y="1203789"/>
                <a:ext cx="1743076" cy="1554272"/>
              </a:xfrm>
              <a:prstGeom prst="rect">
                <a:avLst/>
              </a:prstGeom>
              <a:blipFill>
                <a:blip r:embed="rId7"/>
                <a:stretch>
                  <a:fillRect l="-2098" t="-1176" b="-78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19">
                <a:extLst>
                  <a:ext uri="{FF2B5EF4-FFF2-40B4-BE49-F238E27FC236}">
                    <a16:creationId xmlns:a16="http://schemas.microsoft.com/office/drawing/2014/main" id="{F8143681-5651-A4B3-E204-F4CEA2122D49}"/>
                  </a:ext>
                </a:extLst>
              </p:cNvPr>
              <p:cNvSpPr txBox="1"/>
              <p:nvPr/>
            </p:nvSpPr>
            <p:spPr>
              <a:xfrm>
                <a:off x="10113087" y="1186595"/>
                <a:ext cx="1785189" cy="18004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Dipole into quad: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ReBCO</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up>
                    </m:s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12.4</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90.4</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m:t>
                    </m:r>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19">
                <a:extLst>
                  <a:ext uri="{FF2B5EF4-FFF2-40B4-BE49-F238E27FC236}">
                    <a16:creationId xmlns:a16="http://schemas.microsoft.com/office/drawing/2014/main" id="{F8143681-5651-A4B3-E204-F4CEA2122D49}"/>
                  </a:ext>
                </a:extLst>
              </p:cNvPr>
              <p:cNvSpPr txBox="1">
                <a:spLocks noRot="1" noChangeAspect="1" noMove="1" noResize="1" noEditPoints="1" noAdjustHandles="1" noChangeArrowheads="1" noChangeShapeType="1" noTextEdit="1"/>
              </p:cNvSpPr>
              <p:nvPr/>
            </p:nvSpPr>
            <p:spPr>
              <a:xfrm>
                <a:off x="10113087" y="1186595"/>
                <a:ext cx="1785189" cy="1800493"/>
              </a:xfrm>
              <a:prstGeom prst="rect">
                <a:avLst/>
              </a:prstGeom>
              <a:blipFill>
                <a:blip r:embed="rId8"/>
                <a:stretch>
                  <a:fillRect l="-2048" t="-1017"/>
                </a:stretch>
              </a:blipFill>
            </p:spPr>
            <p:txBody>
              <a:bodyPr/>
              <a:lstStyle/>
              <a:p>
                <a:r>
                  <a:rPr lang="it-IT">
                    <a:noFill/>
                  </a:rPr>
                  <a:t> </a:t>
                </a:r>
              </a:p>
            </p:txBody>
          </p:sp>
        </mc:Fallback>
      </mc:AlternateContent>
      <p:pic>
        <p:nvPicPr>
          <p:cNvPr id="23" name="Immagine 9" descr="Immagine che contiene testo, schermata, Carattere, cerchio&#10;&#10;Descrizione generata automaticamente">
            <a:extLst>
              <a:ext uri="{FF2B5EF4-FFF2-40B4-BE49-F238E27FC236}">
                <a16:creationId xmlns:a16="http://schemas.microsoft.com/office/drawing/2014/main" id="{6636ADED-ABB2-1EB4-0F2F-8F0D8FC49073}"/>
              </a:ext>
            </a:extLst>
          </p:cNvPr>
          <p:cNvPicPr>
            <a:picLocks noChangeAspect="1"/>
          </p:cNvPicPr>
          <p:nvPr/>
        </p:nvPicPr>
        <p:blipFill rotWithShape="1">
          <a:blip r:embed="rId9"/>
          <a:srcRect t="729"/>
          <a:stretch/>
        </p:blipFill>
        <p:spPr>
          <a:xfrm>
            <a:off x="9371232" y="4215389"/>
            <a:ext cx="2715286" cy="2055441"/>
          </a:xfrm>
          <a:prstGeom prst="rect">
            <a:avLst/>
          </a:prstGeom>
          <a:ln>
            <a:noFill/>
          </a:ln>
          <a:effectLst>
            <a:outerShdw blurRad="292100" dist="139700" dir="2700000" algn="tl" rotWithShape="0">
              <a:srgbClr val="333333">
                <a:alpha val="65000"/>
              </a:srgbClr>
            </a:outerShdw>
          </a:effectLst>
        </p:spPr>
      </p:pic>
      <p:sp>
        <p:nvSpPr>
          <p:cNvPr id="24" name="TextBox 28">
            <a:extLst>
              <a:ext uri="{FF2B5EF4-FFF2-40B4-BE49-F238E27FC236}">
                <a16:creationId xmlns:a16="http://schemas.microsoft.com/office/drawing/2014/main" id="{1A425649-998B-04E4-12D3-A35B8243A15F}"/>
              </a:ext>
            </a:extLst>
          </p:cNvPr>
          <p:cNvSpPr txBox="1"/>
          <p:nvPr/>
        </p:nvSpPr>
        <p:spPr>
          <a:xfrm>
            <a:off x="105482" y="4218158"/>
            <a:ext cx="5282207" cy="20005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US" sz="1600" b="1" i="0" u="none" strike="noStrike" kern="1200" cap="none" spc="0" normalizeH="0" baseline="0" noProof="0" dirty="0">
                <a:ln>
                  <a:noFill/>
                </a:ln>
                <a:solidFill>
                  <a:srgbClr val="6C2F6D"/>
                </a:solidFill>
                <a:effectLst/>
                <a:uLnTx/>
                <a:uFillTx/>
                <a:latin typeface="Calibri" panose="020F0502020204030204" pitchFamily="34" charset="0"/>
                <a:ea typeface="Calibri" panose="020F0502020204030204" pitchFamily="34" charset="0"/>
                <a:cs typeface="Calibri" panose="020F0502020204030204" pitchFamily="34" charset="0"/>
              </a:rPr>
              <a:t>Arc:</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Combined function magnets: B1,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B1+B3</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 8…16 T; G ≈ 320 T/m; G’ ≈ 7100 T/m</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Aperture ≈ 130 mm</a:t>
            </a:r>
          </a:p>
          <a:p>
            <a:pPr marL="0" marR="0" lvl="0" indent="0" algn="l" defTabSz="914400" rtl="0" eaLnBrk="1" fontAlgn="auto" latinLnBrk="0" hangingPunct="1">
              <a:lnSpc>
                <a:spcPct val="150000"/>
              </a:lnSpc>
              <a:spcBef>
                <a:spcPts val="0"/>
              </a:spcBef>
              <a:spcAft>
                <a:spcPts val="0"/>
              </a:spcAft>
              <a:buClr>
                <a:srgbClr val="FF0000"/>
              </a:buClr>
              <a:buSzTx/>
              <a:buFontTx/>
              <a:buNone/>
              <a:tabLst/>
              <a:defRPr/>
            </a:pPr>
            <a:r>
              <a:rPr kumimoji="0" lang="en-US" sz="1600" b="1" i="0" u="none" strike="noStrike" kern="1200" cap="none" spc="0" normalizeH="0" baseline="0" noProof="0" dirty="0">
                <a:ln>
                  <a:noFill/>
                </a:ln>
                <a:solidFill>
                  <a:srgbClr val="6C2F6D"/>
                </a:solidFill>
                <a:effectLst/>
                <a:uLnTx/>
                <a:uFillTx/>
                <a:latin typeface="Calibri" panose="020F0502020204030204" pitchFamily="34" charset="0"/>
                <a:ea typeface="Calibri" panose="020F0502020204030204" pitchFamily="34" charset="0"/>
                <a:cs typeface="Calibri" panose="020F0502020204030204" pitchFamily="34" charset="0"/>
              </a:rPr>
              <a:t>Final focus:</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Combined function magnets: B1, B2,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B1+B3</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 4…16 T; G ≈ 100…300 T/m; G’ ≈ 12000 T/m</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endParaRPr lang="en-US"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Aperture ≈ 120…300 mm</a:t>
            </a:r>
          </a:p>
        </p:txBody>
      </p:sp>
      <p:sp>
        <p:nvSpPr>
          <p:cNvPr id="25" name="Rectangle: Rounded Corners 30">
            <a:extLst>
              <a:ext uri="{FF2B5EF4-FFF2-40B4-BE49-F238E27FC236}">
                <a16:creationId xmlns:a16="http://schemas.microsoft.com/office/drawing/2014/main" id="{10774A83-9D65-4A85-9165-F5F22F742ED0}"/>
              </a:ext>
            </a:extLst>
          </p:cNvPr>
          <p:cNvSpPr/>
          <p:nvPr/>
        </p:nvSpPr>
        <p:spPr>
          <a:xfrm>
            <a:off x="2968062" y="4525170"/>
            <a:ext cx="511921" cy="189204"/>
          </a:xfrm>
          <a:prstGeom prst="roundRect">
            <a:avLst/>
          </a:prstGeom>
          <a:noFill/>
          <a:ln w="12700">
            <a:solidFill>
              <a:srgbClr val="6C2F6D"/>
            </a:solidFill>
          </a:ln>
          <a:effectLst>
            <a:glow rad="38100">
              <a:srgbClr val="6C2F6D">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31">
            <a:extLst>
              <a:ext uri="{FF2B5EF4-FFF2-40B4-BE49-F238E27FC236}">
                <a16:creationId xmlns:a16="http://schemas.microsoft.com/office/drawing/2014/main" id="{9C66A54A-5DC3-F780-B4EC-3B4EA7F0F72C}"/>
              </a:ext>
            </a:extLst>
          </p:cNvPr>
          <p:cNvSpPr/>
          <p:nvPr/>
        </p:nvSpPr>
        <p:spPr>
          <a:xfrm>
            <a:off x="3182838" y="5527620"/>
            <a:ext cx="560281" cy="189205"/>
          </a:xfrm>
          <a:prstGeom prst="roundRect">
            <a:avLst/>
          </a:prstGeom>
          <a:noFill/>
          <a:ln w="12700">
            <a:solidFill>
              <a:srgbClr val="6C2F6D"/>
            </a:solidFill>
          </a:ln>
          <a:effectLst>
            <a:glow rad="38100">
              <a:srgbClr val="6C2F6D">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3">
            <a:extLst>
              <a:ext uri="{FF2B5EF4-FFF2-40B4-BE49-F238E27FC236}">
                <a16:creationId xmlns:a16="http://schemas.microsoft.com/office/drawing/2014/main" id="{87E85DDC-9798-3396-BCA3-FB4BACD960BE}"/>
              </a:ext>
            </a:extLst>
          </p:cNvPr>
          <p:cNvSpPr txBox="1"/>
          <p:nvPr/>
        </p:nvSpPr>
        <p:spPr>
          <a:xfrm>
            <a:off x="5010556" y="4860849"/>
            <a:ext cx="4095178" cy="1323439"/>
          </a:xfrm>
          <a:prstGeom prst="rect">
            <a:avLst/>
          </a:prstGeom>
          <a:noFill/>
          <a:ln w="19050">
            <a:gradFill flip="none" rotWithShape="1">
              <a:gsLst>
                <a:gs pos="0">
                  <a:srgbClr val="E53950"/>
                </a:gs>
                <a:gs pos="100000">
                  <a:srgbClr val="2D40BB"/>
                </a:gs>
              </a:gsLst>
              <a:lin ang="16200000" scaled="1"/>
              <a:tileRect/>
            </a:gra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quadrupole into dipole configuration is the most efficient one, in accordance with US-MAP. Additionally, for combined function magnets in the muon collider, quadrupoles are generally required to be stronger than dipoles.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Arrow: Right 10">
            <a:extLst>
              <a:ext uri="{FF2B5EF4-FFF2-40B4-BE49-F238E27FC236}">
                <a16:creationId xmlns:a16="http://schemas.microsoft.com/office/drawing/2014/main" id="{12EA9DC7-28A0-12CA-603C-63D77E7AE7C3}"/>
              </a:ext>
            </a:extLst>
          </p:cNvPr>
          <p:cNvSpPr/>
          <p:nvPr/>
        </p:nvSpPr>
        <p:spPr>
          <a:xfrm rot="5400000">
            <a:off x="4965974" y="4036817"/>
            <a:ext cx="719509" cy="732280"/>
          </a:xfrm>
          <a:prstGeom prst="rightArrow">
            <a:avLst/>
          </a:prstGeom>
          <a:gradFill flip="none" rotWithShape="1">
            <a:gsLst>
              <a:gs pos="0">
                <a:srgbClr val="E53950"/>
              </a:gs>
              <a:gs pos="100000">
                <a:srgbClr val="2D40BB"/>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02E31C9-9F78-7A3F-30D7-E023A73C531D}"/>
              </a:ext>
            </a:extLst>
          </p:cNvPr>
          <p:cNvSpPr txBox="1"/>
          <p:nvPr/>
        </p:nvSpPr>
        <p:spPr>
          <a:xfrm>
            <a:off x="4123773" y="3150324"/>
            <a:ext cx="2281645" cy="584775"/>
          </a:xfrm>
          <a:prstGeom prst="rect">
            <a:avLst/>
          </a:prstGeom>
          <a:solidFill>
            <a:schemeClr val="accent2">
              <a:lumMod val="20000"/>
              <a:lumOff val="8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These two configurations are NOT realistic.</a:t>
            </a:r>
          </a:p>
        </p:txBody>
      </p:sp>
      <p:sp>
        <p:nvSpPr>
          <p:cNvPr id="11" name="Title 2">
            <a:extLst>
              <a:ext uri="{FF2B5EF4-FFF2-40B4-BE49-F238E27FC236}">
                <a16:creationId xmlns:a16="http://schemas.microsoft.com/office/drawing/2014/main" id="{E83D8EC7-5E2F-2658-E77A-CDA14E3EAAB0}"/>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Combined: Nested Configuration</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10345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4</a:t>
            </a:fld>
            <a:endParaRPr lang="en-GB" dirty="0"/>
          </a:p>
        </p:txBody>
      </p:sp>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pic>
        <p:nvPicPr>
          <p:cNvPr id="7" name="Picture 6">
            <a:extLst>
              <a:ext uri="{FF2B5EF4-FFF2-40B4-BE49-F238E27FC236}">
                <a16:creationId xmlns:a16="http://schemas.microsoft.com/office/drawing/2014/main" id="{0A95344A-F137-B613-AD8A-9DAF4BDFE50A}"/>
              </a:ext>
            </a:extLst>
          </p:cNvPr>
          <p:cNvPicPr>
            <a:picLocks noChangeAspect="1"/>
          </p:cNvPicPr>
          <p:nvPr/>
        </p:nvPicPr>
        <p:blipFill>
          <a:blip r:embed="rId3"/>
          <a:srcRect/>
          <a:stretch/>
        </p:blipFill>
        <p:spPr bwMode="auto">
          <a:xfrm>
            <a:off x="170784" y="3289346"/>
            <a:ext cx="3865899" cy="3041354"/>
          </a:xfrm>
          <a:prstGeom prst="rect">
            <a:avLst/>
          </a:prstGeom>
        </p:spPr>
      </p:pic>
      <p:sp>
        <p:nvSpPr>
          <p:cNvPr id="8" name="TextBox 13">
            <a:extLst>
              <a:ext uri="{FF2B5EF4-FFF2-40B4-BE49-F238E27FC236}">
                <a16:creationId xmlns:a16="http://schemas.microsoft.com/office/drawing/2014/main" id="{B33F5420-9BB1-7311-5CAF-C773760BC584}"/>
              </a:ext>
            </a:extLst>
          </p:cNvPr>
          <p:cNvSpPr txBox="1"/>
          <p:nvPr/>
        </p:nvSpPr>
        <p:spPr>
          <a:xfrm>
            <a:off x="2407579" y="3373509"/>
            <a:ext cx="1555232" cy="338554"/>
          </a:xfrm>
          <a:prstGeom prst="rect">
            <a:avLst/>
          </a:prstGeom>
          <a:noFill/>
        </p:spPr>
        <p:txBody>
          <a:bodyPr wrap="square">
            <a:spAutoFit/>
          </a:bodyPr>
          <a:lstStyle/>
          <a:p>
            <a:r>
              <a:rPr lang="en-GB" sz="800" i="1" dirty="0"/>
              <a:t>K. R. Long </a:t>
            </a:r>
            <a:r>
              <a:rPr lang="en-US" sz="800" i="1" dirty="0">
                <a:latin typeface="Calibri" panose="020F0502020204030204" pitchFamily="34" charset="0"/>
              </a:rPr>
              <a:t>et al, Nature Physics, v.17, p.289, 2021.</a:t>
            </a:r>
            <a:endParaRPr lang="en-US" sz="800" i="1" dirty="0"/>
          </a:p>
        </p:txBody>
      </p:sp>
      <p:sp>
        <p:nvSpPr>
          <p:cNvPr id="10" name="TextBox 9">
            <a:extLst>
              <a:ext uri="{FF2B5EF4-FFF2-40B4-BE49-F238E27FC236}">
                <a16:creationId xmlns:a16="http://schemas.microsoft.com/office/drawing/2014/main" id="{4FEA8D3A-0862-59C5-E5A6-C818FF8B29A8}"/>
              </a:ext>
            </a:extLst>
          </p:cNvPr>
          <p:cNvSpPr txBox="1"/>
          <p:nvPr/>
        </p:nvSpPr>
        <p:spPr>
          <a:xfrm>
            <a:off x="4166741" y="3900450"/>
            <a:ext cx="4408362" cy="1384995"/>
          </a:xfrm>
          <a:prstGeom prst="rect">
            <a:avLst/>
          </a:prstGeom>
          <a:noFill/>
          <a:ln w="12700">
            <a:solidFill>
              <a:srgbClr val="FF383E"/>
            </a:solidFill>
          </a:ln>
        </p:spPr>
        <p:txBody>
          <a:bodyPr wrap="square">
            <a:spAutoFit/>
          </a:bodyPr>
          <a:lstStyle/>
          <a:p>
            <a:pPr algn="ctr"/>
            <a:r>
              <a:rPr lang="en-US" sz="2000" b="1" dirty="0">
                <a:solidFill>
                  <a:srgbClr val="FF0000"/>
                </a:solidFill>
              </a:rPr>
              <a:t>Sustainability?</a:t>
            </a:r>
          </a:p>
          <a:p>
            <a:pPr algn="ctr"/>
            <a:endParaRPr lang="en-US" sz="1000" b="1" dirty="0"/>
          </a:p>
          <a:p>
            <a:pPr algn="ctr"/>
            <a:r>
              <a:rPr lang="en-US" sz="1800" dirty="0"/>
              <a:t>A 10 TeV muon collider </a:t>
            </a:r>
          </a:p>
          <a:p>
            <a:pPr algn="ctr"/>
            <a:r>
              <a:rPr lang="en-US" sz="1800" dirty="0"/>
              <a:t>can provide the highest integrated luminosity </a:t>
            </a:r>
          </a:p>
          <a:p>
            <a:pPr algn="ctr"/>
            <a:r>
              <a:rPr lang="en-US" sz="1800" dirty="0"/>
              <a:t>per unit of energy consumption.</a:t>
            </a:r>
          </a:p>
        </p:txBody>
      </p:sp>
      <mc:AlternateContent xmlns:mc="http://schemas.openxmlformats.org/markup-compatibility/2006" xmlns:a14="http://schemas.microsoft.com/office/drawing/2010/main">
        <mc:Choice Requires="a14">
          <p:sp>
            <p:nvSpPr>
              <p:cNvPr id="4" name="CasellaDiTesto 11">
                <a:extLst>
                  <a:ext uri="{FF2B5EF4-FFF2-40B4-BE49-F238E27FC236}">
                    <a16:creationId xmlns:a16="http://schemas.microsoft.com/office/drawing/2014/main" id="{6C6E144A-082B-95B8-FB02-15075894D2E1}"/>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4" name="CasellaDiTesto 11">
                <a:extLst>
                  <a:ext uri="{FF2B5EF4-FFF2-40B4-BE49-F238E27FC236}">
                    <a16:creationId xmlns:a16="http://schemas.microsoft.com/office/drawing/2014/main" id="{6C6E144A-082B-95B8-FB02-15075894D2E1}"/>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4"/>
                <a:stretch>
                  <a:fillRect l="-465" t="-2174" b="-6087"/>
                </a:stretch>
              </a:blipFill>
            </p:spPr>
            <p:txBody>
              <a:bodyPr/>
              <a:lstStyle/>
              <a:p>
                <a:r>
                  <a:rPr lang="en-GB">
                    <a:noFill/>
                  </a:rPr>
                  <a:t> </a:t>
                </a:r>
              </a:p>
            </p:txBody>
          </p:sp>
        </mc:Fallback>
      </mc:AlternateContent>
      <p:pic>
        <p:nvPicPr>
          <p:cNvPr id="9" name="Picture 8" descr="A group of circles with different colors&#10;&#10;Description automatically generated">
            <a:extLst>
              <a:ext uri="{FF2B5EF4-FFF2-40B4-BE49-F238E27FC236}">
                <a16:creationId xmlns:a16="http://schemas.microsoft.com/office/drawing/2014/main" id="{841489A6-1C02-F3D0-1053-EF40BAD13DF6}"/>
              </a:ext>
            </a:extLst>
          </p:cNvPr>
          <p:cNvPicPr>
            <a:picLocks noChangeAspect="1"/>
          </p:cNvPicPr>
          <p:nvPr/>
        </p:nvPicPr>
        <p:blipFill>
          <a:blip r:embed="rId5"/>
          <a:stretch>
            <a:fillRect/>
          </a:stretch>
        </p:blipFill>
        <p:spPr>
          <a:xfrm>
            <a:off x="8875890" y="3813054"/>
            <a:ext cx="3080616" cy="2242221"/>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923A9528-4F73-D623-7472-19FFB503348E}"/>
              </a:ext>
            </a:extLst>
          </p:cNvPr>
          <p:cNvSpPr txBox="1"/>
          <p:nvPr/>
        </p:nvSpPr>
        <p:spPr>
          <a:xfrm>
            <a:off x="8829844" y="3498385"/>
            <a:ext cx="2254794" cy="307777"/>
          </a:xfrm>
          <a:prstGeom prst="rect">
            <a:avLst/>
          </a:prstGeom>
          <a:noFill/>
        </p:spPr>
        <p:txBody>
          <a:bodyPr wrap="square">
            <a:spAutoFit/>
          </a:bodyPr>
          <a:lstStyle/>
          <a:p>
            <a:r>
              <a:rPr lang="en-GB" sz="1400" u="sng" dirty="0">
                <a:solidFill>
                  <a:schemeClr val="tx1">
                    <a:lumMod val="75000"/>
                    <a:lumOff val="25000"/>
                  </a:schemeClr>
                </a:solidFill>
                <a:latin typeface="Times New Roman" panose="02020603050405020304" pitchFamily="18" charset="0"/>
                <a:cs typeface="Times New Roman" panose="02020603050405020304" pitchFamily="18" charset="0"/>
              </a:rPr>
              <a:t>Collider size comparison</a:t>
            </a:r>
          </a:p>
        </p:txBody>
      </p:sp>
      <p:sp>
        <p:nvSpPr>
          <p:cNvPr id="13" name="TextBox 13">
            <a:extLst>
              <a:ext uri="{FF2B5EF4-FFF2-40B4-BE49-F238E27FC236}">
                <a16:creationId xmlns:a16="http://schemas.microsoft.com/office/drawing/2014/main" id="{F4EFED48-B858-AB40-18C1-B39F2436117A}"/>
              </a:ext>
            </a:extLst>
          </p:cNvPr>
          <p:cNvSpPr txBox="1"/>
          <p:nvPr/>
        </p:nvSpPr>
        <p:spPr>
          <a:xfrm>
            <a:off x="10554266" y="3814195"/>
            <a:ext cx="1447216" cy="338554"/>
          </a:xfrm>
          <a:prstGeom prst="rect">
            <a:avLst/>
          </a:prstGeom>
          <a:noFill/>
        </p:spPr>
        <p:txBody>
          <a:bodyPr wrap="square">
            <a:spAutoFit/>
          </a:bodyPr>
          <a:lstStyle/>
          <a:p>
            <a:r>
              <a:rPr lang="en-US" sz="800" i="1" dirty="0"/>
              <a:t>D. Schulte, The muon collider, IPAC2022, </a:t>
            </a:r>
            <a:r>
              <a:rPr lang="en-GB" sz="800" i="1" dirty="0"/>
              <a:t>Bangkok, Thailand</a:t>
            </a:r>
            <a:r>
              <a:rPr lang="en-US" sz="800" i="1" dirty="0"/>
              <a:t>.</a:t>
            </a:r>
          </a:p>
        </p:txBody>
      </p:sp>
      <p:sp>
        <p:nvSpPr>
          <p:cNvPr id="11" name="Title 2">
            <a:extLst>
              <a:ext uri="{FF2B5EF4-FFF2-40B4-BE49-F238E27FC236}">
                <a16:creationId xmlns:a16="http://schemas.microsoft.com/office/drawing/2014/main" id="{9402AD2F-8BC2-D505-E7D2-AEC33F488945}"/>
              </a:ext>
            </a:extLst>
          </p:cNvPr>
          <p:cNvSpPr>
            <a:spLocks noGrp="1"/>
          </p:cNvSpPr>
          <p:nvPr>
            <p:ph type="title"/>
          </p:nvPr>
        </p:nvSpPr>
        <p:spPr>
          <a:xfrm>
            <a:off x="138147" y="92097"/>
            <a:ext cx="1014259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p>
        </p:txBody>
      </p:sp>
    </p:spTree>
    <p:extLst>
      <p:ext uri="{BB962C8B-B14F-4D97-AF65-F5344CB8AC3E}">
        <p14:creationId xmlns:p14="http://schemas.microsoft.com/office/powerpoint/2010/main" val="389465048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5</a:t>
            </a:fld>
            <a:endParaRPr lang="en-GB" dirty="0"/>
          </a:p>
        </p:txBody>
      </p:sp>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pic>
        <p:nvPicPr>
          <p:cNvPr id="7" name="Picture 6">
            <a:extLst>
              <a:ext uri="{FF2B5EF4-FFF2-40B4-BE49-F238E27FC236}">
                <a16:creationId xmlns:a16="http://schemas.microsoft.com/office/drawing/2014/main" id="{0A95344A-F137-B613-AD8A-9DAF4BDFE50A}"/>
              </a:ext>
            </a:extLst>
          </p:cNvPr>
          <p:cNvPicPr>
            <a:picLocks noChangeAspect="1"/>
          </p:cNvPicPr>
          <p:nvPr/>
        </p:nvPicPr>
        <p:blipFill>
          <a:blip r:embed="rId3"/>
          <a:srcRect/>
          <a:stretch/>
        </p:blipFill>
        <p:spPr bwMode="auto">
          <a:xfrm>
            <a:off x="145106" y="3283077"/>
            <a:ext cx="3540914" cy="3051778"/>
          </a:xfrm>
          <a:prstGeom prst="rect">
            <a:avLst/>
          </a:prstGeom>
        </p:spPr>
      </p:pic>
      <p:sp>
        <p:nvSpPr>
          <p:cNvPr id="8" name="TextBox 13">
            <a:extLst>
              <a:ext uri="{FF2B5EF4-FFF2-40B4-BE49-F238E27FC236}">
                <a16:creationId xmlns:a16="http://schemas.microsoft.com/office/drawing/2014/main" id="{B33F5420-9BB1-7311-5CAF-C773760BC584}"/>
              </a:ext>
            </a:extLst>
          </p:cNvPr>
          <p:cNvSpPr txBox="1"/>
          <p:nvPr/>
        </p:nvSpPr>
        <p:spPr>
          <a:xfrm>
            <a:off x="3017412" y="5983144"/>
            <a:ext cx="1245403" cy="338554"/>
          </a:xfrm>
          <a:prstGeom prst="rect">
            <a:avLst/>
          </a:prstGeom>
          <a:noFill/>
        </p:spPr>
        <p:txBody>
          <a:bodyPr wrap="square">
            <a:spAutoFit/>
          </a:bodyPr>
          <a:lstStyle/>
          <a:p>
            <a:r>
              <a:rPr lang="en-US" sz="800" i="1" dirty="0"/>
              <a:t>D. </a:t>
            </a:r>
            <a:r>
              <a:rPr lang="en-US" sz="800" i="1" dirty="0" err="1"/>
              <a:t>Neuffer</a:t>
            </a:r>
            <a:r>
              <a:rPr lang="en-US" sz="800" i="1" dirty="0"/>
              <a:t> and V. </a:t>
            </a:r>
            <a:r>
              <a:rPr lang="en-US" sz="800" i="1" dirty="0" err="1"/>
              <a:t>Shiltsev</a:t>
            </a:r>
            <a:r>
              <a:rPr lang="en-US" sz="800" i="1" dirty="0"/>
              <a:t> 2018 JINST 13 T10003</a:t>
            </a:r>
          </a:p>
        </p:txBody>
      </p:sp>
      <p:sp>
        <p:nvSpPr>
          <p:cNvPr id="10" name="TextBox 9">
            <a:extLst>
              <a:ext uri="{FF2B5EF4-FFF2-40B4-BE49-F238E27FC236}">
                <a16:creationId xmlns:a16="http://schemas.microsoft.com/office/drawing/2014/main" id="{4FEA8D3A-0862-59C5-E5A6-C818FF8B29A8}"/>
              </a:ext>
            </a:extLst>
          </p:cNvPr>
          <p:cNvSpPr txBox="1"/>
          <p:nvPr/>
        </p:nvSpPr>
        <p:spPr>
          <a:xfrm>
            <a:off x="4006256" y="3929342"/>
            <a:ext cx="4499726" cy="1785104"/>
          </a:xfrm>
          <a:prstGeom prst="rect">
            <a:avLst/>
          </a:prstGeom>
          <a:noFill/>
          <a:ln w="12700">
            <a:solidFill>
              <a:srgbClr val="FF383E"/>
            </a:solidFill>
          </a:ln>
        </p:spPr>
        <p:txBody>
          <a:bodyPr wrap="square">
            <a:spAutoFit/>
          </a:bodyPr>
          <a:lstStyle/>
          <a:p>
            <a:pPr algn="ctr"/>
            <a:r>
              <a:rPr lang="en-US" sz="2000" b="1" dirty="0">
                <a:solidFill>
                  <a:srgbClr val="FF0000"/>
                </a:solidFill>
              </a:rPr>
              <a:t>Affordability?</a:t>
            </a:r>
          </a:p>
          <a:p>
            <a:pPr algn="ctr"/>
            <a:endParaRPr lang="en-US" sz="1000" b="1" dirty="0"/>
          </a:p>
          <a:p>
            <a:pPr algn="ctr"/>
            <a:r>
              <a:rPr lang="en-US" dirty="0"/>
              <a:t>Its size is competitive because it is compact.</a:t>
            </a:r>
          </a:p>
          <a:p>
            <a:pPr algn="ctr"/>
            <a:endParaRPr lang="en-US" sz="800" dirty="0"/>
          </a:p>
          <a:p>
            <a:pPr algn="ctr"/>
            <a:r>
              <a:rPr lang="en-US" sz="1800" dirty="0"/>
              <a:t>A 10 TeV muon collider making use of the LHC infrastructure could be the most cost-effective energy frontier collider</a:t>
            </a:r>
            <a:endParaRPr lang="en-CH" sz="1800" dirty="0"/>
          </a:p>
        </p:txBody>
      </p:sp>
      <mc:AlternateContent xmlns:mc="http://schemas.openxmlformats.org/markup-compatibility/2006" xmlns:a14="http://schemas.microsoft.com/office/drawing/2010/main">
        <mc:Choice Requires="a14">
          <p:sp>
            <p:nvSpPr>
              <p:cNvPr id="4" name="CasellaDiTesto 11">
                <a:extLst>
                  <a:ext uri="{FF2B5EF4-FFF2-40B4-BE49-F238E27FC236}">
                    <a16:creationId xmlns:a16="http://schemas.microsoft.com/office/drawing/2014/main" id="{6C6E144A-082B-95B8-FB02-15075894D2E1}"/>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4" name="CasellaDiTesto 11">
                <a:extLst>
                  <a:ext uri="{FF2B5EF4-FFF2-40B4-BE49-F238E27FC236}">
                    <a16:creationId xmlns:a16="http://schemas.microsoft.com/office/drawing/2014/main" id="{6C6E144A-082B-95B8-FB02-15075894D2E1}"/>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4"/>
                <a:stretch>
                  <a:fillRect l="-465" t="-2174" b="-6087"/>
                </a:stretch>
              </a:blipFill>
            </p:spPr>
            <p:txBody>
              <a:bodyPr/>
              <a:lstStyle/>
              <a:p>
                <a:r>
                  <a:rPr lang="en-GB">
                    <a:noFill/>
                  </a:rPr>
                  <a:t> </a:t>
                </a:r>
              </a:p>
            </p:txBody>
          </p:sp>
        </mc:Fallback>
      </mc:AlternateContent>
      <p:pic>
        <p:nvPicPr>
          <p:cNvPr id="5" name="Picture 4" descr="A group of circles with different colors&#10;&#10;Description automatically generated">
            <a:extLst>
              <a:ext uri="{FF2B5EF4-FFF2-40B4-BE49-F238E27FC236}">
                <a16:creationId xmlns:a16="http://schemas.microsoft.com/office/drawing/2014/main" id="{BE207537-21EA-54F1-D4E3-75EFC42CC135}"/>
              </a:ext>
            </a:extLst>
          </p:cNvPr>
          <p:cNvPicPr>
            <a:picLocks noChangeAspect="1"/>
          </p:cNvPicPr>
          <p:nvPr/>
        </p:nvPicPr>
        <p:blipFill>
          <a:blip r:embed="rId5"/>
          <a:stretch>
            <a:fillRect/>
          </a:stretch>
        </p:blipFill>
        <p:spPr>
          <a:xfrm>
            <a:off x="8875890" y="3813054"/>
            <a:ext cx="3080616" cy="224222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299801A1-8718-31CD-2090-37423E0ACFAD}"/>
              </a:ext>
            </a:extLst>
          </p:cNvPr>
          <p:cNvSpPr txBox="1"/>
          <p:nvPr/>
        </p:nvSpPr>
        <p:spPr>
          <a:xfrm>
            <a:off x="8829844" y="3498385"/>
            <a:ext cx="2254794" cy="307777"/>
          </a:xfrm>
          <a:prstGeom prst="rect">
            <a:avLst/>
          </a:prstGeom>
          <a:noFill/>
        </p:spPr>
        <p:txBody>
          <a:bodyPr wrap="square">
            <a:spAutoFit/>
          </a:bodyPr>
          <a:lstStyle/>
          <a:p>
            <a:r>
              <a:rPr lang="en-GB" sz="1400" u="sng" dirty="0">
                <a:solidFill>
                  <a:schemeClr val="tx1">
                    <a:lumMod val="75000"/>
                    <a:lumOff val="25000"/>
                  </a:schemeClr>
                </a:solidFill>
                <a:latin typeface="Times New Roman" panose="02020603050405020304" pitchFamily="18" charset="0"/>
                <a:cs typeface="Times New Roman" panose="02020603050405020304" pitchFamily="18" charset="0"/>
              </a:rPr>
              <a:t>Collider size comparison</a:t>
            </a:r>
          </a:p>
        </p:txBody>
      </p:sp>
      <p:sp>
        <p:nvSpPr>
          <p:cNvPr id="9" name="TextBox 13">
            <a:extLst>
              <a:ext uri="{FF2B5EF4-FFF2-40B4-BE49-F238E27FC236}">
                <a16:creationId xmlns:a16="http://schemas.microsoft.com/office/drawing/2014/main" id="{19FF0A6B-011B-76C6-DA00-58F152D43CDC}"/>
              </a:ext>
            </a:extLst>
          </p:cNvPr>
          <p:cNvSpPr txBox="1"/>
          <p:nvPr/>
        </p:nvSpPr>
        <p:spPr>
          <a:xfrm>
            <a:off x="10554266" y="3814195"/>
            <a:ext cx="1447216" cy="338554"/>
          </a:xfrm>
          <a:prstGeom prst="rect">
            <a:avLst/>
          </a:prstGeom>
          <a:noFill/>
        </p:spPr>
        <p:txBody>
          <a:bodyPr wrap="square">
            <a:spAutoFit/>
          </a:bodyPr>
          <a:lstStyle/>
          <a:p>
            <a:r>
              <a:rPr lang="en-US" sz="800" i="1" dirty="0"/>
              <a:t>D. Schulte, The muon collider, IPAC2022, </a:t>
            </a:r>
            <a:r>
              <a:rPr lang="en-GB" sz="800" i="1" dirty="0"/>
              <a:t>Bangkok, Thailand</a:t>
            </a:r>
            <a:r>
              <a:rPr lang="en-US" sz="800" i="1" dirty="0"/>
              <a:t>.</a:t>
            </a:r>
          </a:p>
        </p:txBody>
      </p:sp>
      <p:sp>
        <p:nvSpPr>
          <p:cNvPr id="14" name="Title 2">
            <a:extLst>
              <a:ext uri="{FF2B5EF4-FFF2-40B4-BE49-F238E27FC236}">
                <a16:creationId xmlns:a16="http://schemas.microsoft.com/office/drawing/2014/main" id="{4D9DDCBF-B0DF-0034-DB91-40312B8442B8}"/>
              </a:ext>
            </a:extLst>
          </p:cNvPr>
          <p:cNvSpPr>
            <a:spLocks noGrp="1"/>
          </p:cNvSpPr>
          <p:nvPr>
            <p:ph type="title"/>
          </p:nvPr>
        </p:nvSpPr>
        <p:spPr>
          <a:xfrm>
            <a:off x="138147" y="92097"/>
            <a:ext cx="1014259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p>
        </p:txBody>
      </p:sp>
    </p:spTree>
    <p:extLst>
      <p:ext uri="{BB962C8B-B14F-4D97-AF65-F5344CB8AC3E}">
        <p14:creationId xmlns:p14="http://schemas.microsoft.com/office/powerpoint/2010/main" val="229389503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2CD6A3-73FD-DD43-8D78-BE0FE5636A2B}"/>
              </a:ext>
            </a:extLst>
          </p:cNvPr>
          <p:cNvSpPr>
            <a:spLocks noGrp="1"/>
          </p:cNvSpPr>
          <p:nvPr>
            <p:ph type="sldNum" sz="quarter" idx="4"/>
          </p:nvPr>
        </p:nvSpPr>
        <p:spPr/>
        <p:txBody>
          <a:bodyPr/>
          <a:lstStyle/>
          <a:p>
            <a:fld id="{A16AB2F8-5338-F742-A59E-35F5B82165E6}" type="slidenum">
              <a:rPr lang="en-GB" smtClean="0"/>
              <a:pPr/>
              <a:t>6</a:t>
            </a:fld>
            <a:endParaRPr lang="en-GB" dirty="0"/>
          </a:p>
        </p:txBody>
      </p:sp>
      <p:pic>
        <p:nvPicPr>
          <p:cNvPr id="20" name="Picture 2" descr="Fig. 1">
            <a:extLst>
              <a:ext uri="{FF2B5EF4-FFF2-40B4-BE49-F238E27FC236}">
                <a16:creationId xmlns:a16="http://schemas.microsoft.com/office/drawing/2014/main" id="{18163B54-874B-4C0F-89B7-3D39C75A3CF2}"/>
              </a:ext>
            </a:extLst>
          </p:cNvPr>
          <p:cNvPicPr>
            <a:picLocks noChangeAspect="1" noChangeArrowheads="1"/>
          </p:cNvPicPr>
          <p:nvPr/>
        </p:nvPicPr>
        <p:blipFill>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5263315" y="2903126"/>
            <a:ext cx="6763425" cy="3210280"/>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8" descr="Immagine che contiene testo, schermata, diagramma, cerchio&#10;&#10;Descrizione generata automaticamente">
            <a:extLst>
              <a:ext uri="{FF2B5EF4-FFF2-40B4-BE49-F238E27FC236}">
                <a16:creationId xmlns:a16="http://schemas.microsoft.com/office/drawing/2014/main" id="{5F83C1FC-2092-7F1B-5CC6-F0979EF8F72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5265957" y="2905578"/>
            <a:ext cx="6756021" cy="3210106"/>
          </a:xfrm>
          <a:prstGeom prst="rect">
            <a:avLst/>
          </a:prstGeom>
        </p:spPr>
      </p:pic>
      <p:pic>
        <p:nvPicPr>
          <p:cNvPr id="22" name="Immagine 27" descr="Immagine che contiene testo, cerchio, Carattere, schermata&#10;&#10;Descrizione generata automaticamente">
            <a:extLst>
              <a:ext uri="{FF2B5EF4-FFF2-40B4-BE49-F238E27FC236}">
                <a16:creationId xmlns:a16="http://schemas.microsoft.com/office/drawing/2014/main" id="{66B1DE2F-9570-2B18-6CE8-939E760EF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0561" y="3215822"/>
            <a:ext cx="2355841" cy="2527550"/>
          </a:xfrm>
          <a:prstGeom prst="rect">
            <a:avLst/>
          </a:prstGeom>
        </p:spPr>
      </p:pic>
      <p:sp>
        <p:nvSpPr>
          <p:cNvPr id="23" name="CasellaDiTesto 9">
            <a:extLst>
              <a:ext uri="{FF2B5EF4-FFF2-40B4-BE49-F238E27FC236}">
                <a16:creationId xmlns:a16="http://schemas.microsoft.com/office/drawing/2014/main" id="{927BFD92-6276-45CE-DBB4-8458AD3F8A47}"/>
              </a:ext>
            </a:extLst>
          </p:cNvPr>
          <p:cNvSpPr txBox="1"/>
          <p:nvPr/>
        </p:nvSpPr>
        <p:spPr>
          <a:xfrm>
            <a:off x="197509" y="1173183"/>
            <a:ext cx="6094948" cy="400110"/>
          </a:xfrm>
          <a:prstGeom prst="rect">
            <a:avLst/>
          </a:prstGeom>
          <a:noFill/>
        </p:spPr>
        <p:txBody>
          <a:bodyPr wrap="square">
            <a:spAutoFit/>
          </a:bodyPr>
          <a:lstStyle/>
          <a:p>
            <a:r>
              <a:rPr lang="en-US" sz="2000" dirty="0">
                <a:solidFill>
                  <a:srgbClr val="5D337F"/>
                </a:solidFill>
                <a:latin typeface="Calibri" panose="020F0502020204030204" pitchFamily="34" charset="0"/>
                <a:ea typeface="Calibri" panose="020F0502020204030204" pitchFamily="34" charset="0"/>
                <a:cs typeface="Calibri" panose="020F0502020204030204" pitchFamily="34" charset="0"/>
              </a:rPr>
              <a:t>Main stages of a muon collider complex</a:t>
            </a:r>
            <a:endParaRPr lang="it-IT" sz="2000" dirty="0">
              <a:solidFill>
                <a:srgbClr val="5D337F"/>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6" descr="p4.tiff">
            <a:extLst>
              <a:ext uri="{FF2B5EF4-FFF2-40B4-BE49-F238E27FC236}">
                <a16:creationId xmlns:a16="http://schemas.microsoft.com/office/drawing/2014/main" id="{4B087A8E-D2D9-EB8C-02F7-DEAAA497F695}"/>
              </a:ext>
            </a:extLst>
          </p:cNvPr>
          <p:cNvPicPr>
            <a:picLocks noChangeAspect="1"/>
          </p:cNvPicPr>
          <p:nvPr/>
        </p:nvPicPr>
        <p:blipFill>
          <a:blip r:embed="rId5">
            <a:alphaModFix/>
          </a:blip>
          <a:srcRect b="50107"/>
          <a:stretch>
            <a:fillRect/>
          </a:stretch>
        </p:blipFill>
        <p:spPr>
          <a:xfrm>
            <a:off x="203815" y="1548821"/>
            <a:ext cx="7647413" cy="1891663"/>
          </a:xfrm>
          <a:prstGeom prst="rect">
            <a:avLst/>
          </a:prstGeom>
        </p:spPr>
      </p:pic>
      <p:pic>
        <p:nvPicPr>
          <p:cNvPr id="25" name="Picture 6" descr="p4.tiff">
            <a:extLst>
              <a:ext uri="{FF2B5EF4-FFF2-40B4-BE49-F238E27FC236}">
                <a16:creationId xmlns:a16="http://schemas.microsoft.com/office/drawing/2014/main" id="{02CF9CFB-6ECE-5D41-A96E-89E79982B9E3}"/>
              </a:ext>
            </a:extLst>
          </p:cNvPr>
          <p:cNvPicPr>
            <a:picLocks noChangeAspect="1"/>
          </p:cNvPicPr>
          <p:nvPr/>
        </p:nvPicPr>
        <p:blipFill rotWithShape="1">
          <a:blip r:embed="rId5">
            <a:alphaModFix/>
            <a:duotone>
              <a:schemeClr val="bg2">
                <a:shade val="45000"/>
                <a:satMod val="135000"/>
              </a:schemeClr>
              <a:prstClr val="white"/>
            </a:duotone>
          </a:blip>
          <a:srcRect l="1" r="15233" b="50107"/>
          <a:stretch/>
        </p:blipFill>
        <p:spPr>
          <a:xfrm>
            <a:off x="203815" y="1548821"/>
            <a:ext cx="6482413" cy="1891663"/>
          </a:xfrm>
          <a:prstGeom prst="rect">
            <a:avLst/>
          </a:prstGeom>
        </p:spPr>
      </p:pic>
      <p:sp>
        <p:nvSpPr>
          <p:cNvPr id="27" name="CasellaDiTesto 16">
            <a:extLst>
              <a:ext uri="{FF2B5EF4-FFF2-40B4-BE49-F238E27FC236}">
                <a16:creationId xmlns:a16="http://schemas.microsoft.com/office/drawing/2014/main" id="{44926D74-6BB5-8D68-0FE8-376812A201D6}"/>
              </a:ext>
            </a:extLst>
          </p:cNvPr>
          <p:cNvSpPr txBox="1"/>
          <p:nvPr/>
        </p:nvSpPr>
        <p:spPr>
          <a:xfrm>
            <a:off x="439347" y="3697360"/>
            <a:ext cx="4588436" cy="2416046"/>
          </a:xfrm>
          <a:prstGeom prst="rect">
            <a:avLst/>
          </a:prstGeom>
          <a:noFill/>
        </p:spPr>
        <p:txBody>
          <a:bodyPr wrap="square">
            <a:spAutoFit/>
          </a:bodyPr>
          <a:lstStyle/>
          <a:p>
            <a:pPr>
              <a:buClr>
                <a:srgbClr val="FF0000"/>
              </a:buClr>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Purpose:</a:t>
            </a:r>
          </a:p>
          <a:p>
            <a:pPr>
              <a:buClr>
                <a:srgbClr val="FF0000"/>
              </a:buClr>
            </a:pPr>
            <a:endParaRPr lang="en-US" sz="5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fontAlgn="base">
              <a:buClr>
                <a:srgbClr val="FF0000"/>
              </a:buClr>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Evaluate realistic performance targets for the collider magnets, in close collaboration with studies of beam physics, cryogenics, and energy storage.</a:t>
            </a:r>
          </a:p>
          <a:p>
            <a:pPr marL="285750" indent="-285750" fontAlgn="base">
              <a:buClr>
                <a:srgbClr val="FF0000"/>
              </a:buClr>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Produce a credible and affordable design study (contain costs, energy efficiency, sustainable operation).</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4" name="CasellaDiTesto 2">
            <a:extLst>
              <a:ext uri="{FF2B5EF4-FFF2-40B4-BE49-F238E27FC236}">
                <a16:creationId xmlns:a16="http://schemas.microsoft.com/office/drawing/2014/main" id="{23793016-D516-EAB9-B878-49C4F5C0D361}"/>
              </a:ext>
            </a:extLst>
          </p:cNvPr>
          <p:cNvSpPr txBox="1"/>
          <p:nvPr/>
        </p:nvSpPr>
        <p:spPr>
          <a:xfrm>
            <a:off x="8335691" y="1442285"/>
            <a:ext cx="3551712" cy="1200329"/>
          </a:xfrm>
          <a:prstGeom prst="rect">
            <a:avLst/>
          </a:prstGeom>
          <a:noFill/>
          <a:ln w="12700">
            <a:solidFill>
              <a:srgbClr val="6C2F6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C2F6D"/>
                </a:solidFill>
                <a:effectLst/>
                <a:uLnTx/>
                <a:uFillTx/>
                <a:latin typeface="Calibri" panose="020F0502020204030204" pitchFamily="34" charset="0"/>
                <a:ea typeface="Calibri" panose="020F0502020204030204" pitchFamily="34" charset="0"/>
                <a:cs typeface="Calibri" panose="020F0502020204030204" pitchFamily="34" charset="0"/>
              </a:rPr>
              <a:t>Magnets: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Dipoles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Quadrupoles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Sextupoles</a:t>
            </a:r>
          </a:p>
        </p:txBody>
      </p:sp>
      <p:cxnSp>
        <p:nvCxnSpPr>
          <p:cNvPr id="5" name="Connettore 2 10">
            <a:extLst>
              <a:ext uri="{FF2B5EF4-FFF2-40B4-BE49-F238E27FC236}">
                <a16:creationId xmlns:a16="http://schemas.microsoft.com/office/drawing/2014/main" id="{C77FD1B0-9E76-6A02-1629-E5CF46C429DD}"/>
              </a:ext>
            </a:extLst>
          </p:cNvPr>
          <p:cNvCxnSpPr>
            <a:cxnSpLocks/>
          </p:cNvCxnSpPr>
          <p:nvPr/>
        </p:nvCxnSpPr>
        <p:spPr>
          <a:xfrm>
            <a:off x="7851228" y="1605134"/>
            <a:ext cx="451333" cy="0"/>
          </a:xfrm>
          <a:prstGeom prst="straightConnector1">
            <a:avLst/>
          </a:prstGeom>
          <a:ln>
            <a:solidFill>
              <a:srgbClr val="6C2F6D"/>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itle 2">
            <a:extLst>
              <a:ext uri="{FF2B5EF4-FFF2-40B4-BE49-F238E27FC236}">
                <a16:creationId xmlns:a16="http://schemas.microsoft.com/office/drawing/2014/main" id="{9B64B9C3-8B7B-71A3-F516-50678564C4A1}"/>
              </a:ext>
            </a:extLst>
          </p:cNvPr>
          <p:cNvSpPr>
            <a:spLocks noGrp="1"/>
          </p:cNvSpPr>
          <p:nvPr>
            <p:ph type="title"/>
          </p:nvPr>
        </p:nvSpPr>
        <p:spPr>
          <a:xfrm>
            <a:off x="138147" y="92097"/>
            <a:ext cx="1014259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p>
        </p:txBody>
      </p:sp>
      <p:sp>
        <p:nvSpPr>
          <p:cNvPr id="9" name="TextBox 23">
            <a:extLst>
              <a:ext uri="{FF2B5EF4-FFF2-40B4-BE49-F238E27FC236}">
                <a16:creationId xmlns:a16="http://schemas.microsoft.com/office/drawing/2014/main" id="{7A5F0061-4904-09DD-3115-07D02A793274}"/>
              </a:ext>
            </a:extLst>
          </p:cNvPr>
          <p:cNvSpPr txBox="1"/>
          <p:nvPr/>
        </p:nvSpPr>
        <p:spPr>
          <a:xfrm>
            <a:off x="10239881" y="1452619"/>
            <a:ext cx="1647522"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Combined Dip + Quad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Combined Dip + Sext</a:t>
            </a:r>
            <a:endPar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627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EC6B8-830B-CE43-84A7-CDA9826551A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8">
                <a:extLst>
                  <a:ext uri="{FF2B5EF4-FFF2-40B4-BE49-F238E27FC236}">
                    <a16:creationId xmlns:a16="http://schemas.microsoft.com/office/drawing/2014/main" id="{D5884B2F-93A7-4B3D-23AB-FBC6F92504A0}"/>
                  </a:ext>
                </a:extLst>
              </p:cNvPr>
              <p:cNvSpPr txBox="1"/>
              <p:nvPr/>
            </p:nvSpPr>
            <p:spPr>
              <a:xfrm>
                <a:off x="162717" y="1343913"/>
                <a:ext cx="5161368" cy="2862322"/>
              </a:xfrm>
              <a:prstGeom prst="rect">
                <a:avLst/>
              </a:prstGeom>
              <a:solidFill>
                <a:schemeClr val="bg1"/>
              </a:solidFill>
              <a:ln>
                <a:solidFill>
                  <a:srgbClr val="6C2F6D"/>
                </a:solidFill>
              </a:ln>
              <a:effectLst>
                <a:outerShdw blurRad="50800" dist="38100" dir="2700000" algn="tl" rotWithShape="0">
                  <a:prstClr val="black">
                    <a:alpha val="40000"/>
                  </a:prstClr>
                </a:outerShdw>
              </a:effectLst>
            </p:spPr>
            <p:txBody>
              <a:bodyPr wrap="square">
                <a:spAutoFit/>
              </a:bodyPr>
              <a:lstStyle/>
              <a:p>
                <a:r>
                  <a:rPr lang="en-GB" sz="1600" b="1" u="sng" dirty="0">
                    <a:solidFill>
                      <a:srgbClr val="6C2F6D"/>
                    </a:solidFill>
                    <a:latin typeface="Calibri" panose="020F0502020204030204" pitchFamily="34" charset="0"/>
                    <a:ea typeface="Calibri" panose="020F0502020204030204" pitchFamily="34" charset="0"/>
                    <a:cs typeface="Calibri" panose="020F0502020204030204" pitchFamily="34" charset="0"/>
                  </a:rPr>
                  <a:t>3 </a:t>
                </a:r>
                <a:r>
                  <a:rPr lang="en-GB" sz="1600" b="1" u="sng" dirty="0" err="1">
                    <a:solidFill>
                      <a:srgbClr val="6C2F6D"/>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6C2F6D"/>
                    </a:solidFill>
                    <a:latin typeface="Calibri" panose="020F0502020204030204" pitchFamily="34" charset="0"/>
                    <a:ea typeface="Calibri" panose="020F0502020204030204" pitchFamily="34" charset="0"/>
                    <a:cs typeface="Calibri" panose="020F0502020204030204" pitchFamily="34" charset="0"/>
                  </a:rPr>
                  <a:t> collider (5 km ring): </a:t>
                </a:r>
                <a:endParaRPr lang="en-GB" sz="16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GB" sz="5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Close to state of the art</a:t>
                </a:r>
              </a:p>
              <a:p>
                <a:pPr marL="457200" indent="-457200">
                  <a:buFont typeface="Arial" panose="020B0604020202020204" pitchFamily="34" charset="0"/>
                  <a:buChar char="•"/>
                </a:pPr>
                <a14:m>
                  <m:oMath xmlns:m="http://schemas.openxmlformats.org/officeDocument/2006/math">
                    <m:r>
                      <a:rPr lang="it-IT" sz="16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11T/150mm (Nb</a:t>
                </a:r>
                <a:r>
                  <a:rPr lang="en-GB" sz="16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3</a:t>
                </a: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Sn)</a:t>
                </a:r>
              </a:p>
              <a:p>
                <a:pPr marL="457200" indent="-457200">
                  <a:buFont typeface="Arial" panose="020B0604020202020204" pitchFamily="34" charset="0"/>
                  <a:buChar char="•"/>
                </a:pP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600 magnets, 5 m length</a:t>
                </a:r>
              </a:p>
              <a:p>
                <a:pPr marL="457200" indent="-457200">
                  <a:buFont typeface="Arial" panose="020B0604020202020204" pitchFamily="34" charset="0"/>
                  <a:buChar char="•"/>
                </a:pP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Operating temperature: 4.5 K</a:t>
                </a:r>
              </a:p>
              <a:p>
                <a:endParaRPr lang="en-GB" sz="1000" dirty="0">
                  <a:solidFill>
                    <a:srgbClr val="6C2F6D"/>
                  </a:solidFill>
                  <a:latin typeface="Calibri" panose="020F0502020204030204" pitchFamily="34" charset="0"/>
                  <a:ea typeface="Calibri" panose="020F0502020204030204" pitchFamily="34" charset="0"/>
                  <a:cs typeface="Calibri" panose="020F0502020204030204" pitchFamily="34" charset="0"/>
                </a:endParaRPr>
              </a:p>
              <a:p>
                <a:r>
                  <a:rPr lang="en-GB" sz="1600" b="1" u="sng" dirty="0">
                    <a:solidFill>
                      <a:srgbClr val="6C2F6D"/>
                    </a:solidFill>
                    <a:latin typeface="Calibri" panose="020F0502020204030204" pitchFamily="34" charset="0"/>
                    <a:ea typeface="Calibri" panose="020F0502020204030204" pitchFamily="34" charset="0"/>
                    <a:cs typeface="Calibri" panose="020F0502020204030204" pitchFamily="34" charset="0"/>
                  </a:rPr>
                  <a:t>10+ </a:t>
                </a:r>
                <a:r>
                  <a:rPr lang="en-GB" sz="1600" b="1" u="sng" dirty="0" err="1">
                    <a:solidFill>
                      <a:srgbClr val="6C2F6D"/>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6C2F6D"/>
                    </a:solidFill>
                    <a:latin typeface="Calibri" panose="020F0502020204030204" pitchFamily="34" charset="0"/>
                    <a:ea typeface="Calibri" panose="020F0502020204030204" pitchFamily="34" charset="0"/>
                    <a:cs typeface="Calibri" panose="020F0502020204030204" pitchFamily="34" charset="0"/>
                  </a:rPr>
                  <a:t> collider (10 km ring): </a:t>
                </a:r>
                <a:endParaRPr lang="en-GB" sz="16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GB" sz="5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HTS magnets, R&amp;D is required</a:t>
                </a:r>
              </a:p>
              <a:p>
                <a:pPr marL="457200" indent="-457200">
                  <a:buFont typeface="Arial" panose="020B0604020202020204" pitchFamily="34" charset="0"/>
                  <a:buChar char="•"/>
                </a:pPr>
                <a14:m>
                  <m:oMath xmlns:m="http://schemas.openxmlformats.org/officeDocument/2006/math">
                    <m:r>
                      <a:rPr lang="it-IT" sz="16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16T/150mm (ReBCO, hybrid)</a:t>
                </a:r>
              </a:p>
              <a:p>
                <a:pPr marL="457200" indent="-457200">
                  <a:buFont typeface="Arial" panose="020B0604020202020204" pitchFamily="34" charset="0"/>
                  <a:buChar char="•"/>
                </a:pP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1200 magnets, 5 m length</a:t>
                </a:r>
              </a:p>
              <a:p>
                <a:pPr marL="457200" indent="-457200">
                  <a:buFont typeface="Arial" panose="020B0604020202020204" pitchFamily="34" charset="0"/>
                  <a:buChar char="•"/>
                </a:pP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Operating temperature: 4.5…20 K</a:t>
                </a:r>
              </a:p>
            </p:txBody>
          </p:sp>
        </mc:Choice>
        <mc:Fallback xmlns="">
          <p:sp>
            <p:nvSpPr>
              <p:cNvPr id="3" name="TextBox 8">
                <a:extLst>
                  <a:ext uri="{FF2B5EF4-FFF2-40B4-BE49-F238E27FC236}">
                    <a16:creationId xmlns:a16="http://schemas.microsoft.com/office/drawing/2014/main" id="{D5884B2F-93A7-4B3D-23AB-FBC6F92504A0}"/>
                  </a:ext>
                </a:extLst>
              </p:cNvPr>
              <p:cNvSpPr txBox="1">
                <a:spLocks noRot="1" noChangeAspect="1" noMove="1" noResize="1" noEditPoints="1" noAdjustHandles="1" noChangeArrowheads="1" noChangeShapeType="1" noTextEdit="1"/>
              </p:cNvSpPr>
              <p:nvPr/>
            </p:nvSpPr>
            <p:spPr>
              <a:xfrm>
                <a:off x="162717" y="1343913"/>
                <a:ext cx="5161368" cy="2862322"/>
              </a:xfrm>
              <a:prstGeom prst="rect">
                <a:avLst/>
              </a:prstGeom>
              <a:blipFill>
                <a:blip r:embed="rId2"/>
                <a:stretch>
                  <a:fillRect/>
                </a:stretch>
              </a:blipFill>
              <a:ln>
                <a:solidFill>
                  <a:srgbClr val="6C2F6D"/>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29" name="Rettangolo con angoli arrotondati 28">
            <a:extLst>
              <a:ext uri="{FF2B5EF4-FFF2-40B4-BE49-F238E27FC236}">
                <a16:creationId xmlns:a16="http://schemas.microsoft.com/office/drawing/2014/main" id="{4EB3664F-79CE-FCD0-0F21-8D78C709E3C5}"/>
              </a:ext>
            </a:extLst>
          </p:cNvPr>
          <p:cNvSpPr/>
          <p:nvPr/>
        </p:nvSpPr>
        <p:spPr>
          <a:xfrm>
            <a:off x="681117" y="3405751"/>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dirty="0"/>
          </a:p>
        </p:txBody>
      </p:sp>
      <p:sp>
        <p:nvSpPr>
          <p:cNvPr id="2" name="Slide Number Placeholder 1">
            <a:extLst>
              <a:ext uri="{FF2B5EF4-FFF2-40B4-BE49-F238E27FC236}">
                <a16:creationId xmlns:a16="http://schemas.microsoft.com/office/drawing/2014/main" id="{6334F677-8B2E-3F88-2571-D1E6312FF06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0" name="Title 2">
            <a:extLst>
              <a:ext uri="{FF2B5EF4-FFF2-40B4-BE49-F238E27FC236}">
                <a16:creationId xmlns:a16="http://schemas.microsoft.com/office/drawing/2014/main" id="{C8544080-689E-9C9C-5AD8-AACA1ED1C32C}"/>
              </a:ext>
            </a:extLst>
          </p:cNvPr>
          <p:cNvSpPr>
            <a:spLocks noGrp="1"/>
          </p:cNvSpPr>
          <p:nvPr>
            <p:ph type="title"/>
          </p:nvPr>
        </p:nvSpPr>
        <p:spPr>
          <a:xfrm>
            <a:off x="138147" y="92097"/>
            <a:ext cx="880850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Collider Magnets Requirements</a:t>
            </a:r>
          </a:p>
        </p:txBody>
      </p:sp>
      <p:sp>
        <p:nvSpPr>
          <p:cNvPr id="22" name="CasellaDiTesto 21">
            <a:extLst>
              <a:ext uri="{FF2B5EF4-FFF2-40B4-BE49-F238E27FC236}">
                <a16:creationId xmlns:a16="http://schemas.microsoft.com/office/drawing/2014/main" id="{7A32AD8D-0542-67C3-AF76-734C865723EA}"/>
              </a:ext>
            </a:extLst>
          </p:cNvPr>
          <p:cNvSpPr txBox="1"/>
          <p:nvPr/>
        </p:nvSpPr>
        <p:spPr>
          <a:xfrm>
            <a:off x="219750" y="4338036"/>
            <a:ext cx="4440537" cy="707886"/>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A44A"/>
                </a:solidFill>
                <a:latin typeface="Calibri" panose="020F0502020204030204" pitchFamily="34" charset="0"/>
                <a:ea typeface="Calibri" panose="020F0502020204030204" pitchFamily="34" charset="0"/>
                <a:cs typeface="Calibri" panose="020F0502020204030204" pitchFamily="34" charset="0"/>
              </a:rPr>
              <a:t>High field dipoles to minimize collider ring size and maximize luminosity.</a:t>
            </a:r>
            <a:endParaRPr lang="it-IT" sz="2000" dirty="0">
              <a:solidFill>
                <a:srgbClr val="00A44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23">
            <a:extLst>
              <a:ext uri="{FF2B5EF4-FFF2-40B4-BE49-F238E27FC236}">
                <a16:creationId xmlns:a16="http://schemas.microsoft.com/office/drawing/2014/main" id="{AD185B9F-FE02-BB52-36E6-2B56CFF56732}"/>
              </a:ext>
            </a:extLst>
          </p:cNvPr>
          <p:cNvSpPr txBox="1"/>
          <p:nvPr/>
        </p:nvSpPr>
        <p:spPr>
          <a:xfrm>
            <a:off x="219750" y="5040811"/>
            <a:ext cx="4768630" cy="1138773"/>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Beam loss protection</a:t>
            </a:r>
          </a:p>
          <a:p>
            <a:r>
              <a:rPr lang="it-IT" sz="1600" dirty="0">
                <a:latin typeface="Calibri" panose="020F0502020204030204" pitchFamily="34" charset="0"/>
                <a:ea typeface="Calibri" panose="020F0502020204030204" pitchFamily="34" charset="0"/>
                <a:cs typeface="Calibri" panose="020F0502020204030204" pitchFamily="34" charset="0"/>
              </a:rPr>
              <a:t>High-energy </a:t>
            </a:r>
            <a:r>
              <a:rPr lang="it-IT" sz="1600" dirty="0" err="1">
                <a:latin typeface="Calibri" panose="020F0502020204030204" pitchFamily="34" charset="0"/>
                <a:ea typeface="Calibri" panose="020F0502020204030204" pitchFamily="34" charset="0"/>
                <a:cs typeface="Calibri" panose="020F0502020204030204" pitchFamily="34" charset="0"/>
              </a:rPr>
              <a:t>electrons</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positrons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arising</a:t>
            </a:r>
            <a:r>
              <a:rPr lang="it-IT" sz="1600" dirty="0">
                <a:latin typeface="Calibri" panose="020F0502020204030204" pitchFamily="34" charset="0"/>
                <a:ea typeface="Calibri" panose="020F0502020204030204" pitchFamily="34" charset="0"/>
                <a:cs typeface="Calibri" panose="020F0502020204030204" pitchFamily="34" charset="0"/>
              </a:rPr>
              <a:t> from </a:t>
            </a:r>
            <a:r>
              <a:rPr lang="it-IT" sz="1600" dirty="0" err="1">
                <a:latin typeface="Calibri" panose="020F0502020204030204" pitchFamily="34" charset="0"/>
                <a:ea typeface="Calibri" panose="020F0502020204030204" pitchFamily="34" charset="0"/>
                <a:cs typeface="Calibri" panose="020F0502020204030204" pitchFamily="34" charset="0"/>
              </a:rPr>
              <a:t>muon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decay</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striking</a:t>
            </a:r>
            <a:r>
              <a:rPr lang="it-IT" sz="1600" dirty="0">
                <a:latin typeface="Calibri" panose="020F0502020204030204" pitchFamily="34" charset="0"/>
                <a:ea typeface="Calibri" panose="020F0502020204030204" pitchFamily="34" charset="0"/>
                <a:cs typeface="Calibri" panose="020F0502020204030204" pitchFamily="34" charset="0"/>
              </a:rPr>
              <a:t> the collider ring </a:t>
            </a:r>
            <a:r>
              <a:rPr lang="it-IT" sz="1600" dirty="0" err="1">
                <a:latin typeface="Calibri" panose="020F0502020204030204" pitchFamily="34" charset="0"/>
                <a:ea typeface="Calibri" panose="020F0502020204030204" pitchFamily="34" charset="0"/>
                <a:cs typeface="Calibri" panose="020F0502020204030204" pitchFamily="34" charset="0"/>
              </a:rPr>
              <a:t>magnets</a:t>
            </a:r>
            <a:r>
              <a:rPr lang="it-IT" sz="1600" dirty="0">
                <a:latin typeface="Calibri" panose="020F0502020204030204" pitchFamily="34" charset="0"/>
                <a:ea typeface="Calibri" panose="020F0502020204030204" pitchFamily="34" charset="0"/>
                <a:cs typeface="Calibri" panose="020F0502020204030204" pitchFamily="34" charset="0"/>
              </a:rPr>
              <a:t> can cause </a:t>
            </a:r>
            <a:r>
              <a:rPr lang="it-IT" sz="1600" dirty="0" err="1">
                <a:latin typeface="Calibri" panose="020F0502020204030204" pitchFamily="34" charset="0"/>
                <a:ea typeface="Calibri" panose="020F0502020204030204" pitchFamily="34" charset="0"/>
                <a:cs typeface="Calibri" panose="020F0502020204030204" pitchFamily="34" charset="0"/>
              </a:rPr>
              <a:t>radiation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damage</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unwanted</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heat</a:t>
            </a:r>
            <a:r>
              <a:rPr lang="it-IT" sz="1600" dirty="0">
                <a:latin typeface="Calibri" panose="020F0502020204030204" pitchFamily="34" charset="0"/>
                <a:ea typeface="Calibri" panose="020F0502020204030204" pitchFamily="34" charset="0"/>
                <a:cs typeface="Calibri" panose="020F0502020204030204" pitchFamily="34" charset="0"/>
              </a:rPr>
              <a:t> load.</a:t>
            </a:r>
          </a:p>
        </p:txBody>
      </p:sp>
      <p:sp>
        <p:nvSpPr>
          <p:cNvPr id="27" name="Rettangolo con angoli arrotondati 26">
            <a:extLst>
              <a:ext uri="{FF2B5EF4-FFF2-40B4-BE49-F238E27FC236}">
                <a16:creationId xmlns:a16="http://schemas.microsoft.com/office/drawing/2014/main" id="{BA7E1A82-FBAA-36B5-7BFE-B79DFA1EFABC}"/>
              </a:ext>
            </a:extLst>
          </p:cNvPr>
          <p:cNvSpPr/>
          <p:nvPr/>
        </p:nvSpPr>
        <p:spPr>
          <a:xfrm>
            <a:off x="674812" y="1960670"/>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8" name="Rettangolo con angoli arrotondati 29">
            <a:extLst>
              <a:ext uri="{FF2B5EF4-FFF2-40B4-BE49-F238E27FC236}">
                <a16:creationId xmlns:a16="http://schemas.microsoft.com/office/drawing/2014/main" id="{8CECFC0E-DA59-EF5E-13AB-8FE856BD4C8C}"/>
              </a:ext>
            </a:extLst>
          </p:cNvPr>
          <p:cNvSpPr/>
          <p:nvPr/>
        </p:nvSpPr>
        <p:spPr>
          <a:xfrm>
            <a:off x="1231558" y="1955432"/>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31" name="Rettangolo con angoli arrotondati 30">
            <a:extLst>
              <a:ext uri="{FF2B5EF4-FFF2-40B4-BE49-F238E27FC236}">
                <a16:creationId xmlns:a16="http://schemas.microsoft.com/office/drawing/2014/main" id="{26A431D5-46EB-6B18-8043-B230408C1F47}"/>
              </a:ext>
            </a:extLst>
          </p:cNvPr>
          <p:cNvSpPr/>
          <p:nvPr/>
        </p:nvSpPr>
        <p:spPr>
          <a:xfrm>
            <a:off x="1231558" y="3409213"/>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9" name="Picture 6" descr="p4.tiff">
            <a:extLst>
              <a:ext uri="{FF2B5EF4-FFF2-40B4-BE49-F238E27FC236}">
                <a16:creationId xmlns:a16="http://schemas.microsoft.com/office/drawing/2014/main" id="{83A2C0AB-327C-B93D-8B58-8DF0371C58FB}"/>
              </a:ext>
            </a:extLst>
          </p:cNvPr>
          <p:cNvPicPr>
            <a:picLocks noChangeAspect="1"/>
          </p:cNvPicPr>
          <p:nvPr/>
        </p:nvPicPr>
        <p:blipFill rotWithShape="1">
          <a:blip r:embed="rId3">
            <a:alphaModFix/>
          </a:blip>
          <a:srcRect l="84838" t="719" b="50015"/>
          <a:stretch/>
        </p:blipFill>
        <p:spPr>
          <a:xfrm>
            <a:off x="3575624" y="1380863"/>
            <a:ext cx="1742154" cy="2806453"/>
          </a:xfrm>
          <a:prstGeom prst="rect">
            <a:avLst/>
          </a:prstGeom>
        </p:spPr>
      </p:pic>
      <mc:AlternateContent xmlns:mc="http://schemas.openxmlformats.org/markup-compatibility/2006" xmlns:a14="http://schemas.microsoft.com/office/drawing/2010/main">
        <mc:Choice Requires="a14">
          <p:sp>
            <p:nvSpPr>
              <p:cNvPr id="69" name="Segnaposto contenuto 1">
                <a:extLst>
                  <a:ext uri="{FF2B5EF4-FFF2-40B4-BE49-F238E27FC236}">
                    <a16:creationId xmlns:a16="http://schemas.microsoft.com/office/drawing/2014/main" id="{80A0064D-20F2-3BA3-DDFE-4C95A3BE14B4}"/>
                  </a:ext>
                </a:extLst>
              </p:cNvPr>
              <p:cNvSpPr txBox="1">
                <a:spLocks/>
              </p:cNvSpPr>
              <p:nvPr/>
            </p:nvSpPr>
            <p:spPr>
              <a:xfrm>
                <a:off x="5261112" y="5334819"/>
                <a:ext cx="2166895" cy="7176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Ø"/>
                </a:pPr>
                <a:r>
                  <a:rPr lang="en-US" sz="1800" b="1" dirty="0">
                    <a:solidFill>
                      <a:srgbClr val="FF0000"/>
                    </a:solidFill>
                  </a:rPr>
                  <a:t>Shielding</a:t>
                </a:r>
              </a:p>
              <a:p>
                <a:pPr marL="0" indent="0">
                  <a:buSzPct val="70000"/>
                  <a:buNone/>
                </a:pPr>
                <a14:m>
                  <m:oMath xmlns:m="http://schemas.openxmlformats.org/officeDocument/2006/math">
                    <m:r>
                      <a:rPr lang="en-US" sz="1800" b="1" i="1" smtClean="0">
                        <a:solidFill>
                          <a:srgbClr val="FF0000"/>
                        </a:solidFill>
                        <a:latin typeface="Cambria Math" panose="02040503050406030204" pitchFamily="18" charset="0"/>
                      </a:rPr>
                      <m:t>⇒</m:t>
                    </m:r>
                  </m:oMath>
                </a14:m>
                <a:r>
                  <a:rPr lang="it-IT" sz="1800" b="1" dirty="0">
                    <a:solidFill>
                      <a:srgbClr val="FF0000"/>
                    </a:solidFill>
                  </a:rPr>
                  <a:t> Large aperture</a:t>
                </a:r>
              </a:p>
            </p:txBody>
          </p:sp>
        </mc:Choice>
        <mc:Fallback xmlns="">
          <p:sp>
            <p:nvSpPr>
              <p:cNvPr id="69" name="Segnaposto contenuto 1">
                <a:extLst>
                  <a:ext uri="{FF2B5EF4-FFF2-40B4-BE49-F238E27FC236}">
                    <a16:creationId xmlns:a16="http://schemas.microsoft.com/office/drawing/2014/main" id="{80A0064D-20F2-3BA3-DDFE-4C95A3BE14B4}"/>
                  </a:ext>
                </a:extLst>
              </p:cNvPr>
              <p:cNvSpPr txBox="1">
                <a:spLocks noRot="1" noChangeAspect="1" noMove="1" noResize="1" noEditPoints="1" noAdjustHandles="1" noChangeArrowheads="1" noChangeShapeType="1" noTextEdit="1"/>
              </p:cNvSpPr>
              <p:nvPr/>
            </p:nvSpPr>
            <p:spPr>
              <a:xfrm>
                <a:off x="5261112" y="5334819"/>
                <a:ext cx="2166895" cy="717630"/>
              </a:xfrm>
              <a:prstGeom prst="rect">
                <a:avLst/>
              </a:prstGeom>
              <a:blipFill>
                <a:blip r:embed="rId4"/>
                <a:stretch>
                  <a:fillRect t="-7627" b="-12712"/>
                </a:stretch>
              </a:blipFill>
            </p:spPr>
            <p:txBody>
              <a:bodyPr/>
              <a:lstStyle/>
              <a:p>
                <a:r>
                  <a:rPr lang="en-GB">
                    <a:noFill/>
                  </a:rPr>
                  <a:t> </a:t>
                </a:r>
              </a:p>
            </p:txBody>
          </p:sp>
        </mc:Fallback>
      </mc:AlternateContent>
      <p:sp>
        <p:nvSpPr>
          <p:cNvPr id="26" name="Right Brace 25">
            <a:extLst>
              <a:ext uri="{FF2B5EF4-FFF2-40B4-BE49-F238E27FC236}">
                <a16:creationId xmlns:a16="http://schemas.microsoft.com/office/drawing/2014/main" id="{11CC597D-525B-E800-3675-57D0B1C4869F}"/>
              </a:ext>
            </a:extLst>
          </p:cNvPr>
          <p:cNvSpPr/>
          <p:nvPr/>
        </p:nvSpPr>
        <p:spPr>
          <a:xfrm>
            <a:off x="4947288" y="5181374"/>
            <a:ext cx="234883" cy="998209"/>
          </a:xfrm>
          <a:prstGeom prst="rightBrace">
            <a:avLst>
              <a:gd name="adj1" fmla="val 25138"/>
              <a:gd name="adj2" fmla="val 52301"/>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6" name="Group 35">
            <a:extLst>
              <a:ext uri="{FF2B5EF4-FFF2-40B4-BE49-F238E27FC236}">
                <a16:creationId xmlns:a16="http://schemas.microsoft.com/office/drawing/2014/main" id="{3252BEF5-6C6C-E7C2-A7D5-5F5A120F4874}"/>
              </a:ext>
            </a:extLst>
          </p:cNvPr>
          <p:cNvGrpSpPr/>
          <p:nvPr/>
        </p:nvGrpSpPr>
        <p:grpSpPr>
          <a:xfrm>
            <a:off x="7434375" y="4843406"/>
            <a:ext cx="3287063" cy="1414562"/>
            <a:chOff x="7303115" y="4876297"/>
            <a:chExt cx="3287063" cy="1414562"/>
          </a:xfrm>
        </p:grpSpPr>
        <p:sp>
          <p:nvSpPr>
            <p:cNvPr id="28" name="TextBox 27">
              <a:extLst>
                <a:ext uri="{FF2B5EF4-FFF2-40B4-BE49-F238E27FC236}">
                  <a16:creationId xmlns:a16="http://schemas.microsoft.com/office/drawing/2014/main" id="{73C4AA58-6C5E-1CDE-98BB-6203A4208E84}"/>
                </a:ext>
              </a:extLst>
            </p:cNvPr>
            <p:cNvSpPr txBox="1"/>
            <p:nvPr/>
          </p:nvSpPr>
          <p:spPr>
            <a:xfrm>
              <a:off x="7303115" y="4947265"/>
              <a:ext cx="3287063" cy="1308050"/>
            </a:xfrm>
            <a:prstGeom prst="rect">
              <a:avLst/>
            </a:prstGeom>
            <a:noFill/>
            <a:ln w="19050">
              <a:solidFill>
                <a:srgbClr val="FF0000"/>
              </a:solidFill>
            </a:ln>
          </p:spPr>
          <p:txBody>
            <a:bodyPr wrap="square" rtlCol="0">
              <a:spAutoFit/>
            </a:bodyPr>
            <a:lstStyle/>
            <a:p>
              <a:pPr algn="r"/>
              <a:endParaRPr lang="en-US" sz="800" dirty="0">
                <a:solidFill>
                  <a:srgbClr val="FF0000"/>
                </a:solidFill>
              </a:endParaRPr>
            </a:p>
            <a:p>
              <a:pPr algn="ctr"/>
              <a:r>
                <a:rPr lang="en-US" sz="800" noProof="0" dirty="0">
                  <a:solidFill>
                    <a:srgbClr val="FF0000"/>
                  </a:solidFill>
                </a:rPr>
                <a:t>                                                                   </a:t>
              </a:r>
              <a:r>
                <a:rPr lang="en-US" sz="1700" noProof="0" dirty="0">
                  <a:solidFill>
                    <a:srgbClr val="FF0000"/>
                  </a:solidFill>
                </a:rPr>
                <a:t>Muon decay</a:t>
              </a:r>
            </a:p>
            <a:p>
              <a:pPr algn="ctr"/>
              <a:endParaRPr lang="en-US" sz="600" noProof="0" dirty="0"/>
            </a:p>
            <a:p>
              <a:pPr algn="ctr"/>
              <a:endParaRPr lang="en-US" sz="1600" noProof="0" dirty="0"/>
            </a:p>
            <a:p>
              <a:pPr algn="ctr"/>
              <a:endParaRPr lang="en-US" sz="1600" noProof="0" dirty="0"/>
            </a:p>
            <a:p>
              <a:pPr algn="ctr"/>
              <a:endParaRPr lang="en-US" sz="1600" noProof="0"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A3B8F92-272D-47AE-A57B-82A46CD32884}"/>
                    </a:ext>
                  </a:extLst>
                </p:cNvPr>
                <p:cNvSpPr txBox="1"/>
                <p:nvPr/>
              </p:nvSpPr>
              <p:spPr>
                <a:xfrm>
                  <a:off x="8800552" y="5503945"/>
                  <a:ext cx="1686937" cy="532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𝜇</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𝑒</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acc>
                          <m:accPr>
                            <m:chr m:val="̅"/>
                            <m:ctrlPr>
                              <a:rPr lang="it-IT" sz="1600" b="0" i="1" smtClean="0">
                                <a:latin typeface="Cambria Math" panose="02040503050406030204" pitchFamily="18" charset="0"/>
                              </a:rPr>
                            </m:ctrlPr>
                          </m:acc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𝜈</m:t>
                                </m:r>
                              </m:e>
                              <m:sub>
                                <m:r>
                                  <a:rPr lang="it-IT" sz="1600" b="0" i="1" smtClean="0">
                                    <a:latin typeface="Cambria Math" panose="02040503050406030204" pitchFamily="18" charset="0"/>
                                  </a:rPr>
                                  <m:t>𝑒</m:t>
                                </m:r>
                              </m:sub>
                            </m:sSub>
                          </m:e>
                        </m:acc>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𝜈</m:t>
                            </m:r>
                          </m:e>
                          <m:sub>
                            <m:r>
                              <a:rPr lang="it-IT" sz="1600" b="0" i="1" smtClean="0">
                                <a:latin typeface="Cambria Math" panose="02040503050406030204" pitchFamily="18" charset="0"/>
                              </a:rPr>
                              <m:t>𝜇</m:t>
                            </m:r>
                          </m:sub>
                        </m:sSub>
                      </m:oMath>
                    </m:oMathPara>
                  </a14:m>
                  <a:endParaRPr lang="en-US" sz="1600" dirty="0"/>
                </a:p>
                <a:p>
                  <a:pPr/>
                  <a14:m>
                    <m:oMathPara xmlns:m="http://schemas.openxmlformats.org/officeDocument/2006/math">
                      <m:oMathParaPr>
                        <m:jc m:val="centerGroup"/>
                      </m:oMathParaPr>
                      <m:oMath xmlns:m="http://schemas.openxmlformats.org/officeDocument/2006/math">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𝜇</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𝑒</m:t>
                            </m:r>
                          </m:e>
                          <m:sup>
                            <m:r>
                              <a:rPr lang="it-IT" sz="1600" b="0" i="1" smtClean="0">
                                <a:latin typeface="Cambria Math" panose="02040503050406030204" pitchFamily="18" charset="0"/>
                              </a:rPr>
                              <m:t>+</m:t>
                            </m:r>
                          </m:sup>
                        </m:sSup>
                        <m:r>
                          <a:rPr lang="it-IT" sz="1600" i="1">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rPr>
                              <m:t>𝜈</m:t>
                            </m:r>
                          </m:e>
                          <m:sub>
                            <m:r>
                              <a:rPr lang="it-IT" sz="1600" i="1">
                                <a:latin typeface="Cambria Math" panose="02040503050406030204" pitchFamily="18" charset="0"/>
                              </a:rPr>
                              <m:t>𝑒</m:t>
                            </m:r>
                          </m:sub>
                        </m:sSub>
                        <m:r>
                          <a:rPr lang="it-IT" sz="1600" b="0" i="1" smtClean="0">
                            <a:latin typeface="Cambria Math" panose="02040503050406030204" pitchFamily="18" charset="0"/>
                          </a:rPr>
                          <m:t>+</m:t>
                        </m:r>
                        <m:acc>
                          <m:accPr>
                            <m:chr m:val="̅"/>
                            <m:ctrlPr>
                              <a:rPr lang="it-IT" sz="1600" b="0" i="1" smtClean="0">
                                <a:latin typeface="Cambria Math" panose="02040503050406030204" pitchFamily="18" charset="0"/>
                              </a:rPr>
                            </m:ctrlPr>
                          </m:acc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𝜈</m:t>
                                </m:r>
                              </m:e>
                              <m:sub>
                                <m:r>
                                  <a:rPr lang="it-IT" sz="1600" b="0" i="1" smtClean="0">
                                    <a:latin typeface="Cambria Math" panose="02040503050406030204" pitchFamily="18" charset="0"/>
                                  </a:rPr>
                                  <m:t>𝜇</m:t>
                                </m:r>
                              </m:sub>
                            </m:sSub>
                          </m:e>
                        </m:acc>
                      </m:oMath>
                    </m:oMathPara>
                  </a14:m>
                  <a:endParaRPr lang="en-US" sz="1600" dirty="0"/>
                </a:p>
              </p:txBody>
            </p:sp>
          </mc:Choice>
          <mc:Fallback xmlns="">
            <p:sp>
              <p:nvSpPr>
                <p:cNvPr id="32" name="TextBox 31">
                  <a:extLst>
                    <a:ext uri="{FF2B5EF4-FFF2-40B4-BE49-F238E27FC236}">
                      <a16:creationId xmlns:a16="http://schemas.microsoft.com/office/drawing/2014/main" id="{5A3B8F92-272D-47AE-A57B-82A46CD32884}"/>
                    </a:ext>
                  </a:extLst>
                </p:cNvPr>
                <p:cNvSpPr txBox="1">
                  <a:spLocks noRot="1" noChangeAspect="1" noMove="1" noResize="1" noEditPoints="1" noAdjustHandles="1" noChangeArrowheads="1" noChangeShapeType="1" noTextEdit="1"/>
                </p:cNvSpPr>
                <p:nvPr/>
              </p:nvSpPr>
              <p:spPr>
                <a:xfrm>
                  <a:off x="8800552" y="5503945"/>
                  <a:ext cx="1686937" cy="532069"/>
                </a:xfrm>
                <a:prstGeom prst="rect">
                  <a:avLst/>
                </a:prstGeom>
                <a:blipFill>
                  <a:blip r:embed="rId5"/>
                  <a:stretch>
                    <a:fillRect l="-1805" r="-722" b="-9091"/>
                  </a:stretch>
                </a:blipFill>
              </p:spPr>
              <p:txBody>
                <a:bodyPr/>
                <a:lstStyle/>
                <a:p>
                  <a:r>
                    <a:rPr lang="en-GB">
                      <a:noFill/>
                    </a:rPr>
                    <a:t> </a:t>
                  </a:r>
                </a:p>
              </p:txBody>
            </p:sp>
          </mc:Fallback>
        </mc:AlternateContent>
        <p:pic>
          <p:nvPicPr>
            <p:cNvPr id="33" name="Picture 32" descr="A black background with a black square&#10;&#10;AI-generated content may be incorrect.">
              <a:extLst>
                <a:ext uri="{FF2B5EF4-FFF2-40B4-BE49-F238E27FC236}">
                  <a16:creationId xmlns:a16="http://schemas.microsoft.com/office/drawing/2014/main" id="{9209DFA5-8A7E-20F2-7CDF-0A8CC09945FE}"/>
                </a:ext>
              </a:extLst>
            </p:cNvPr>
            <p:cNvPicPr>
              <a:picLocks noChangeAspect="1"/>
            </p:cNvPicPr>
            <p:nvPr/>
          </p:nvPicPr>
          <p:blipFill>
            <a:blip r:embed="rId6"/>
            <a:srcRect l="11932"/>
            <a:stretch/>
          </p:blipFill>
          <p:spPr>
            <a:xfrm>
              <a:off x="7376799" y="4876297"/>
              <a:ext cx="1423753" cy="1414562"/>
            </a:xfrm>
            <a:prstGeom prst="rect">
              <a:avLst/>
            </a:prstGeom>
            <a:effectLst>
              <a:outerShdw blurRad="50800" dist="38100" dir="2700000" algn="tl" rotWithShape="0">
                <a:prstClr val="black">
                  <a:alpha val="40000"/>
                </a:prstClr>
              </a:outerShdw>
            </a:effectLst>
          </p:spPr>
        </p:pic>
        <p:cxnSp>
          <p:nvCxnSpPr>
            <p:cNvPr id="34" name="Straight Arrow Connector 33">
              <a:extLst>
                <a:ext uri="{FF2B5EF4-FFF2-40B4-BE49-F238E27FC236}">
                  <a16:creationId xmlns:a16="http://schemas.microsoft.com/office/drawing/2014/main" id="{CF717DF9-03E2-351D-4FBB-30C30F784953}"/>
                </a:ext>
              </a:extLst>
            </p:cNvPr>
            <p:cNvCxnSpPr>
              <a:cxnSpLocks/>
            </p:cNvCxnSpPr>
            <p:nvPr/>
          </p:nvCxnSpPr>
          <p:spPr>
            <a:xfrm flipH="1" flipV="1">
              <a:off x="8429129" y="5550687"/>
              <a:ext cx="339038" cy="77847"/>
            </a:xfrm>
            <a:prstGeom prst="straightConnector1">
              <a:avLst/>
            </a:prstGeom>
            <a:ln>
              <a:solidFill>
                <a:srgbClr val="6C2F6D"/>
              </a:solidFill>
              <a:tailEnd type="triangle"/>
            </a:ln>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7834ABC7-D3B9-07CA-D7F3-6A732DB513C3}"/>
                </a:ext>
              </a:extLst>
            </p:cNvPr>
            <p:cNvSpPr/>
            <p:nvPr/>
          </p:nvSpPr>
          <p:spPr>
            <a:xfrm>
              <a:off x="9267916" y="5503945"/>
              <a:ext cx="368392" cy="532070"/>
            </a:xfrm>
            <a:prstGeom prst="ellipse">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20ED837A-D6D5-1A41-93A4-B7875B364D40}"/>
              </a:ext>
            </a:extLst>
          </p:cNvPr>
          <p:cNvSpPr txBox="1"/>
          <p:nvPr/>
        </p:nvSpPr>
        <p:spPr>
          <a:xfrm>
            <a:off x="5714480" y="997663"/>
            <a:ext cx="2912355" cy="1308050"/>
          </a:xfrm>
          <a:prstGeom prst="rect">
            <a:avLst/>
          </a:prstGeom>
          <a:noFill/>
          <a:ln>
            <a:solidFill>
              <a:srgbClr val="6C2F6D"/>
            </a:solidFill>
          </a:ln>
        </p:spPr>
        <p:txBody>
          <a:bodyPr wrap="square">
            <a:spAutoFit/>
          </a:bodyPr>
          <a:lstStyle/>
          <a:p>
            <a:pPr marL="285750" marR="0" lvl="0" indent="-285750" algn="ctr"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lang="en-US" sz="1500" dirty="0">
                <a:solidFill>
                  <a:prstClr val="black"/>
                </a:solidFill>
                <a:latin typeface="Calibri" panose="020F0502020204030204"/>
              </a:rPr>
              <a:t>Dip + Quad combined-function</a:t>
            </a:r>
          </a:p>
          <a:p>
            <a:pPr marL="285750" indent="-285750" algn="ctr">
              <a:buClr>
                <a:prstClr val="black"/>
              </a:buClr>
              <a:buFont typeface="Arial" panose="020B0604020202020204" pitchFamily="34" charset="0"/>
              <a:buChar char="•"/>
              <a:defRPr/>
            </a:pPr>
            <a:r>
              <a:rPr lang="en-US" sz="1500" dirty="0">
                <a:solidFill>
                  <a:prstClr val="black"/>
                </a:solidFill>
              </a:rPr>
              <a:t>Circular magnet aperture, 4.5 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ctr" defTabSz="914400" rtl="0" eaLnBrk="1" fontAlgn="auto" latinLnBrk="0" hangingPunct="1">
              <a:lnSpc>
                <a:spcPct val="100000"/>
              </a:lnSpc>
              <a:spcBef>
                <a:spcPts val="0"/>
              </a:spcBef>
              <a:spcAft>
                <a:spcPts val="0"/>
              </a:spcAft>
              <a:buClr>
                <a:srgbClr val="44546A">
                  <a:lumMod val="75000"/>
                  <a:lumOff val="25000"/>
                </a:srgbClr>
              </a:buClr>
              <a:buSzTx/>
              <a:buFont typeface="Arial" panose="020B0604020202020204" pitchFamily="34" charset="0"/>
              <a:buChar char="•"/>
              <a:tabLst/>
              <a:defRPr/>
            </a:pP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Dimensions (130x130) mm</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rPr>
              <a:t>Tungsten = (40x40) mm</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D35CF471-E249-C47A-9A7F-582015160C86}"/>
              </a:ext>
            </a:extLst>
          </p:cNvPr>
          <p:cNvPicPr>
            <a:picLocks noChangeAspect="1"/>
          </p:cNvPicPr>
          <p:nvPr/>
        </p:nvPicPr>
        <p:blipFill>
          <a:blip r:embed="rId7"/>
          <a:srcRect l="14769" t="15690" r="5834" b="15514"/>
          <a:stretch/>
        </p:blipFill>
        <p:spPr>
          <a:xfrm>
            <a:off x="8844986" y="1055077"/>
            <a:ext cx="3196728" cy="3693202"/>
          </a:xfrm>
          <a:prstGeom prst="rect">
            <a:avLst/>
          </a:prstGeom>
        </p:spPr>
      </p:pic>
      <p:pic>
        <p:nvPicPr>
          <p:cNvPr id="47" name="Picture 46">
            <a:extLst>
              <a:ext uri="{FF2B5EF4-FFF2-40B4-BE49-F238E27FC236}">
                <a16:creationId xmlns:a16="http://schemas.microsoft.com/office/drawing/2014/main" id="{6E74F095-BCFB-F43A-D3F6-C61FB8D2C583}"/>
              </a:ext>
            </a:extLst>
          </p:cNvPr>
          <p:cNvPicPr>
            <a:picLocks noChangeAspect="1"/>
          </p:cNvPicPr>
          <p:nvPr/>
        </p:nvPicPr>
        <p:blipFill>
          <a:blip r:embed="rId8"/>
          <a:srcRect l="-6614" t="12199" r="-2113" b="9480"/>
          <a:stretch>
            <a:fillRect/>
          </a:stretch>
        </p:blipFill>
        <p:spPr>
          <a:xfrm>
            <a:off x="5761406" y="2053520"/>
            <a:ext cx="2805713" cy="2694759"/>
          </a:xfrm>
          <a:prstGeom prst="rect">
            <a:avLst/>
          </a:prstGeom>
        </p:spPr>
      </p:pic>
    </p:spTree>
    <p:extLst>
      <p:ext uri="{BB962C8B-B14F-4D97-AF65-F5344CB8AC3E}">
        <p14:creationId xmlns:p14="http://schemas.microsoft.com/office/powerpoint/2010/main" val="1641538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
                                            <p:txEl>
                                              <p:pRg st="0" end="0"/>
                                            </p:txEl>
                                          </p:spTgt>
                                        </p:tgtEl>
                                        <p:attrNameLst>
                                          <p:attrName>style.visibility</p:attrName>
                                        </p:attrNameLst>
                                      </p:cBhvr>
                                      <p:to>
                                        <p:strVal val="visible"/>
                                      </p:to>
                                    </p:set>
                                    <p:animEffect transition="in" filter="fade">
                                      <p:cBhvr>
                                        <p:cTn id="27" dur="500"/>
                                        <p:tgtEl>
                                          <p:spTgt spid="6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9">
                                            <p:txEl>
                                              <p:pRg st="1" end="1"/>
                                            </p:txEl>
                                          </p:spTgt>
                                        </p:tgtEl>
                                        <p:attrNameLst>
                                          <p:attrName>style.visibility</p:attrName>
                                        </p:attrNameLst>
                                      </p:cBhvr>
                                      <p:to>
                                        <p:strVal val="visible"/>
                                      </p:to>
                                    </p:set>
                                    <p:animEffect transition="in" filter="fade">
                                      <p:cBhvr>
                                        <p:cTn id="30" dur="500"/>
                                        <p:tgtEl>
                                          <p:spTgt spid="69">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2" grpId="0"/>
      <p:bldP spid="7" grpId="0"/>
      <p:bldP spid="27" grpId="0" animBg="1"/>
      <p:bldP spid="8" grpId="0" animBg="1"/>
      <p:bldP spid="31" grpId="0" animBg="1"/>
      <p:bldP spid="69" grpId="0" uiExpand="1" build="p"/>
      <p:bldP spid="26"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F599-3C8B-DAE4-C9A9-3F6BA953D3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08604C-1968-A1DC-F07D-046D9CF12F1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C6F83FF-521F-311C-91EF-5EB4B1E7AC0B}"/>
              </a:ext>
            </a:extLst>
          </p:cNvPr>
          <p:cNvGrpSpPr>
            <a:grpSpLocks noChangeAspect="1"/>
          </p:cNvGrpSpPr>
          <p:nvPr/>
        </p:nvGrpSpPr>
        <p:grpSpPr>
          <a:xfrm>
            <a:off x="1483" y="1118313"/>
            <a:ext cx="10146068" cy="2622914"/>
            <a:chOff x="1481" y="1151867"/>
            <a:chExt cx="12181603" cy="3149131"/>
          </a:xfrm>
        </p:grpSpPr>
        <p:grpSp>
          <p:nvGrpSpPr>
            <p:cNvPr id="24" name="Group 23">
              <a:extLst>
                <a:ext uri="{FF2B5EF4-FFF2-40B4-BE49-F238E27FC236}">
                  <a16:creationId xmlns:a16="http://schemas.microsoft.com/office/drawing/2014/main" id="{276B6198-2CBF-A32B-485D-8527008419EE}"/>
                </a:ext>
              </a:extLst>
            </p:cNvPr>
            <p:cNvGrpSpPr/>
            <p:nvPr/>
          </p:nvGrpSpPr>
          <p:grpSpPr>
            <a:xfrm>
              <a:off x="1481" y="1151867"/>
              <a:ext cx="4029037" cy="3149131"/>
              <a:chOff x="1481" y="1283427"/>
              <a:chExt cx="4029037" cy="3149131"/>
            </a:xfrm>
          </p:grpSpPr>
          <p:pic>
            <p:nvPicPr>
              <p:cNvPr id="4" name="Picture 3">
                <a:extLst>
                  <a:ext uri="{FF2B5EF4-FFF2-40B4-BE49-F238E27FC236}">
                    <a16:creationId xmlns:a16="http://schemas.microsoft.com/office/drawing/2014/main" id="{87882A5F-1E23-5F20-E0B9-A2FA949FDE4F}"/>
                  </a:ext>
                </a:extLst>
              </p:cNvPr>
              <p:cNvPicPr>
                <a:picLocks noChangeAspect="1"/>
              </p:cNvPicPr>
              <p:nvPr/>
            </p:nvPicPr>
            <p:blipFill>
              <a:blip r:embed="rId3"/>
              <a:srcRect/>
              <a:stretch/>
            </p:blipFill>
            <p:spPr>
              <a:xfrm>
                <a:off x="1481" y="1283427"/>
                <a:ext cx="4029037" cy="3149131"/>
              </a:xfrm>
              <a:prstGeom prst="rect">
                <a:avLst/>
              </a:prstGeom>
            </p:spPr>
          </p:pic>
          <p:sp>
            <p:nvSpPr>
              <p:cNvPr id="32" name="Freeform: Shape 31">
                <a:extLst>
                  <a:ext uri="{FF2B5EF4-FFF2-40B4-BE49-F238E27FC236}">
                    <a16:creationId xmlns:a16="http://schemas.microsoft.com/office/drawing/2014/main" id="{1192CDC9-4953-E4D1-CE4F-3FF3DFC2ABE5}"/>
                  </a:ext>
                </a:extLst>
              </p:cNvPr>
              <p:cNvSpPr/>
              <p:nvPr/>
            </p:nvSpPr>
            <p:spPr>
              <a:xfrm>
                <a:off x="1555805" y="1494845"/>
                <a:ext cx="2350936" cy="2467555"/>
              </a:xfrm>
              <a:custGeom>
                <a:avLst/>
                <a:gdLst>
                  <a:gd name="connsiteX0" fmla="*/ 0 w 2350936"/>
                  <a:gd name="connsiteY0" fmla="*/ 0 h 2467555"/>
                  <a:gd name="connsiteX1" fmla="*/ 129872 w 2350936"/>
                  <a:gd name="connsiteY1" fmla="*/ 302150 h 2467555"/>
                  <a:gd name="connsiteX2" fmla="*/ 318052 w 2350936"/>
                  <a:gd name="connsiteY2" fmla="*/ 641405 h 2467555"/>
                  <a:gd name="connsiteX3" fmla="*/ 609600 w 2350936"/>
                  <a:gd name="connsiteY3" fmla="*/ 1033670 h 2467555"/>
                  <a:gd name="connsiteX4" fmla="*/ 946205 w 2350936"/>
                  <a:gd name="connsiteY4" fmla="*/ 1364974 h 2467555"/>
                  <a:gd name="connsiteX5" fmla="*/ 1285461 w 2350936"/>
                  <a:gd name="connsiteY5" fmla="*/ 1614115 h 2467555"/>
                  <a:gd name="connsiteX6" fmla="*/ 1767840 w 2350936"/>
                  <a:gd name="connsiteY6" fmla="*/ 1876508 h 2467555"/>
                  <a:gd name="connsiteX7" fmla="*/ 1953371 w 2350936"/>
                  <a:gd name="connsiteY7" fmla="*/ 1950720 h 2467555"/>
                  <a:gd name="connsiteX8" fmla="*/ 2271423 w 2350936"/>
                  <a:gd name="connsiteY8" fmla="*/ 2130950 h 2467555"/>
                  <a:gd name="connsiteX9" fmla="*/ 2350936 w 2350936"/>
                  <a:gd name="connsiteY9" fmla="*/ 2467555 h 2467555"/>
                  <a:gd name="connsiteX10" fmla="*/ 2348285 w 2350936"/>
                  <a:gd name="connsiteY10" fmla="*/ 7952 h 2467555"/>
                  <a:gd name="connsiteX11" fmla="*/ 0 w 2350936"/>
                  <a:gd name="connsiteY11" fmla="*/ 0 h 24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936" h="2467555">
                    <a:moveTo>
                      <a:pt x="0" y="0"/>
                    </a:moveTo>
                    <a:lnTo>
                      <a:pt x="129872" y="302150"/>
                    </a:lnTo>
                    <a:lnTo>
                      <a:pt x="318052" y="641405"/>
                    </a:lnTo>
                    <a:lnTo>
                      <a:pt x="609600" y="1033670"/>
                    </a:lnTo>
                    <a:lnTo>
                      <a:pt x="946205" y="1364974"/>
                    </a:lnTo>
                    <a:lnTo>
                      <a:pt x="1285461" y="1614115"/>
                    </a:lnTo>
                    <a:lnTo>
                      <a:pt x="1767840" y="1876508"/>
                    </a:lnTo>
                    <a:lnTo>
                      <a:pt x="1953371" y="1950720"/>
                    </a:lnTo>
                    <a:lnTo>
                      <a:pt x="2271423" y="2130950"/>
                    </a:lnTo>
                    <a:lnTo>
                      <a:pt x="2350936" y="2467555"/>
                    </a:lnTo>
                    <a:cubicBezTo>
                      <a:pt x="2350052" y="1647687"/>
                      <a:pt x="2349169" y="827820"/>
                      <a:pt x="2348285" y="7952"/>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72D7A49C-0392-E837-98DC-A88868C512F6}"/>
                </a:ext>
              </a:extLst>
            </p:cNvPr>
            <p:cNvGrpSpPr/>
            <p:nvPr/>
          </p:nvGrpSpPr>
          <p:grpSpPr>
            <a:xfrm>
              <a:off x="4081140" y="1156492"/>
              <a:ext cx="4023118" cy="3139881"/>
              <a:chOff x="4081140" y="1288052"/>
              <a:chExt cx="4023118" cy="3139881"/>
            </a:xfrm>
          </p:grpSpPr>
          <p:pic>
            <p:nvPicPr>
              <p:cNvPr id="21" name="Picture 20">
                <a:extLst>
                  <a:ext uri="{FF2B5EF4-FFF2-40B4-BE49-F238E27FC236}">
                    <a16:creationId xmlns:a16="http://schemas.microsoft.com/office/drawing/2014/main" id="{09F04921-B563-B95C-5385-4035E2857297}"/>
                  </a:ext>
                </a:extLst>
              </p:cNvPr>
              <p:cNvPicPr>
                <a:picLocks noChangeAspect="1"/>
              </p:cNvPicPr>
              <p:nvPr/>
            </p:nvPicPr>
            <p:blipFill>
              <a:blip r:embed="rId4"/>
              <a:srcRect/>
              <a:stretch/>
            </p:blipFill>
            <p:spPr>
              <a:xfrm>
                <a:off x="4081140" y="1288052"/>
                <a:ext cx="4023118" cy="3139881"/>
              </a:xfrm>
              <a:prstGeom prst="rect">
                <a:avLst/>
              </a:prstGeom>
            </p:spPr>
          </p:pic>
          <p:sp>
            <p:nvSpPr>
              <p:cNvPr id="34" name="Freeform: Shape 33">
                <a:extLst>
                  <a:ext uri="{FF2B5EF4-FFF2-40B4-BE49-F238E27FC236}">
                    <a16:creationId xmlns:a16="http://schemas.microsoft.com/office/drawing/2014/main" id="{04A55D6A-1393-F97A-2EEA-3F6727B616A6}"/>
                  </a:ext>
                </a:extLst>
              </p:cNvPr>
              <p:cNvSpPr/>
              <p:nvPr/>
            </p:nvSpPr>
            <p:spPr>
              <a:xfrm>
                <a:off x="5632174" y="1494845"/>
                <a:ext cx="2353586" cy="2570922"/>
              </a:xfrm>
              <a:custGeom>
                <a:avLst/>
                <a:gdLst>
                  <a:gd name="connsiteX0" fmla="*/ 0 w 2353586"/>
                  <a:gd name="connsiteY0" fmla="*/ 0 h 2570922"/>
                  <a:gd name="connsiteX1" fmla="*/ 132522 w 2353586"/>
                  <a:gd name="connsiteY1" fmla="*/ 302150 h 2570922"/>
                  <a:gd name="connsiteX2" fmla="*/ 265043 w 2353586"/>
                  <a:gd name="connsiteY2" fmla="*/ 548640 h 2570922"/>
                  <a:gd name="connsiteX3" fmla="*/ 410817 w 2353586"/>
                  <a:gd name="connsiteY3" fmla="*/ 779228 h 2570922"/>
                  <a:gd name="connsiteX4" fmla="*/ 596348 w 2353586"/>
                  <a:gd name="connsiteY4" fmla="*/ 1017767 h 2570922"/>
                  <a:gd name="connsiteX5" fmla="*/ 858741 w 2353586"/>
                  <a:gd name="connsiteY5" fmla="*/ 1288112 h 2570922"/>
                  <a:gd name="connsiteX6" fmla="*/ 1152939 w 2353586"/>
                  <a:gd name="connsiteY6" fmla="*/ 1524000 h 2570922"/>
                  <a:gd name="connsiteX7" fmla="*/ 1447137 w 2353586"/>
                  <a:gd name="connsiteY7" fmla="*/ 1717482 h 2570922"/>
                  <a:gd name="connsiteX8" fmla="*/ 1595562 w 2353586"/>
                  <a:gd name="connsiteY8" fmla="*/ 1786393 h 2570922"/>
                  <a:gd name="connsiteX9" fmla="*/ 1791694 w 2353586"/>
                  <a:gd name="connsiteY9" fmla="*/ 1966623 h 2570922"/>
                  <a:gd name="connsiteX10" fmla="*/ 1903012 w 2353586"/>
                  <a:gd name="connsiteY10" fmla="*/ 2570922 h 2570922"/>
                  <a:gd name="connsiteX11" fmla="*/ 2353586 w 2353586"/>
                  <a:gd name="connsiteY11" fmla="*/ 2562971 h 2570922"/>
                  <a:gd name="connsiteX12" fmla="*/ 2348285 w 2353586"/>
                  <a:gd name="connsiteY12" fmla="*/ 0 h 2570922"/>
                  <a:gd name="connsiteX13" fmla="*/ 0 w 2353586"/>
                  <a:gd name="connsiteY13"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3586" h="2570922">
                    <a:moveTo>
                      <a:pt x="0" y="0"/>
                    </a:moveTo>
                    <a:lnTo>
                      <a:pt x="132522" y="302150"/>
                    </a:lnTo>
                    <a:lnTo>
                      <a:pt x="265043" y="548640"/>
                    </a:lnTo>
                    <a:lnTo>
                      <a:pt x="410817" y="779228"/>
                    </a:lnTo>
                    <a:lnTo>
                      <a:pt x="596348" y="1017767"/>
                    </a:lnTo>
                    <a:lnTo>
                      <a:pt x="858741" y="1288112"/>
                    </a:lnTo>
                    <a:lnTo>
                      <a:pt x="1152939" y="1524000"/>
                    </a:lnTo>
                    <a:lnTo>
                      <a:pt x="1447137" y="1717482"/>
                    </a:lnTo>
                    <a:lnTo>
                      <a:pt x="1595562" y="1786393"/>
                    </a:lnTo>
                    <a:lnTo>
                      <a:pt x="1791694" y="1966623"/>
                    </a:lnTo>
                    <a:lnTo>
                      <a:pt x="1903012" y="2570922"/>
                    </a:lnTo>
                    <a:lnTo>
                      <a:pt x="2353586" y="2562971"/>
                    </a:lnTo>
                    <a:lnTo>
                      <a:pt x="2348285" y="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0D30531D-D2D7-D7AE-4050-F7C38DE65D13}"/>
                </a:ext>
              </a:extLst>
            </p:cNvPr>
            <p:cNvGrpSpPr/>
            <p:nvPr/>
          </p:nvGrpSpPr>
          <p:grpSpPr>
            <a:xfrm>
              <a:off x="8155715" y="1152518"/>
              <a:ext cx="4027369" cy="3147829"/>
              <a:chOff x="8155715" y="1284078"/>
              <a:chExt cx="4027369" cy="3147829"/>
            </a:xfrm>
          </p:grpSpPr>
          <p:pic>
            <p:nvPicPr>
              <p:cNvPr id="11" name="Picture 10">
                <a:extLst>
                  <a:ext uri="{FF2B5EF4-FFF2-40B4-BE49-F238E27FC236}">
                    <a16:creationId xmlns:a16="http://schemas.microsoft.com/office/drawing/2014/main" id="{E60881A0-24C7-82B1-E272-5DCCD4AE9C5D}"/>
                  </a:ext>
                </a:extLst>
              </p:cNvPr>
              <p:cNvPicPr>
                <a:picLocks noChangeAspect="1"/>
              </p:cNvPicPr>
              <p:nvPr/>
            </p:nvPicPr>
            <p:blipFill>
              <a:blip r:embed="rId5"/>
              <a:srcRect/>
              <a:stretch/>
            </p:blipFill>
            <p:spPr>
              <a:xfrm>
                <a:off x="8155715" y="1284078"/>
                <a:ext cx="4027369" cy="3147829"/>
              </a:xfrm>
              <a:prstGeom prst="rect">
                <a:avLst/>
              </a:prstGeom>
            </p:spPr>
          </p:pic>
          <p:sp>
            <p:nvSpPr>
              <p:cNvPr id="36" name="Freeform: Shape 35">
                <a:extLst>
                  <a:ext uri="{FF2B5EF4-FFF2-40B4-BE49-F238E27FC236}">
                    <a16:creationId xmlns:a16="http://schemas.microsoft.com/office/drawing/2014/main" id="{C91C935D-9033-3271-1C95-841299EDC7A6}"/>
                  </a:ext>
                </a:extLst>
              </p:cNvPr>
              <p:cNvSpPr/>
              <p:nvPr/>
            </p:nvSpPr>
            <p:spPr>
              <a:xfrm>
                <a:off x="9668786" y="1497496"/>
                <a:ext cx="2393343" cy="2568271"/>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F30728C0-5B4A-1EA3-4A96-1244F5D596B5}"/>
                </a:ext>
              </a:extLst>
            </p:cNvPr>
            <p:cNvSpPr txBox="1"/>
            <p:nvPr/>
          </p:nvSpPr>
          <p:spPr>
            <a:xfrm>
              <a:off x="1350229" y="2558015"/>
              <a:ext cx="9573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rPr>
                <a:t>Allowed area</a:t>
              </a:r>
              <a:endParaRPr kumimoji="0" lang="en-GB"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8B43CD7-9F5A-5997-81C5-A910E273A868}"/>
                </a:ext>
              </a:extLst>
            </p:cNvPr>
            <p:cNvSpPr txBox="1"/>
            <p:nvPr/>
          </p:nvSpPr>
          <p:spPr>
            <a:xfrm>
              <a:off x="2307542" y="2176922"/>
              <a:ext cx="10711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Forbidden area</a:t>
              </a:r>
              <a:endParaRPr kumimoji="0" lang="en-GB"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E6E3775-46DD-5B79-1B14-A9ACFA33E1E9}"/>
                </a:ext>
              </a:extLst>
            </p:cNvPr>
            <p:cNvSpPr txBox="1"/>
            <p:nvPr/>
          </p:nvSpPr>
          <p:spPr>
            <a:xfrm>
              <a:off x="5419812" y="2558015"/>
              <a:ext cx="9573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rPr>
                <a:t>Allowed area</a:t>
              </a:r>
              <a:endParaRPr kumimoji="0" lang="en-GB"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A330251-331B-6E04-7A4E-88662CC5CA2F}"/>
                </a:ext>
              </a:extLst>
            </p:cNvPr>
            <p:cNvSpPr txBox="1"/>
            <p:nvPr/>
          </p:nvSpPr>
          <p:spPr>
            <a:xfrm>
              <a:off x="6377125" y="2176922"/>
              <a:ext cx="10711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Forbidden area</a:t>
              </a:r>
              <a:endParaRPr kumimoji="0" lang="en-GB"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C65E558-2EFC-E7D2-E601-45E59A696B99}"/>
                </a:ext>
              </a:extLst>
            </p:cNvPr>
            <p:cNvSpPr txBox="1"/>
            <p:nvPr/>
          </p:nvSpPr>
          <p:spPr>
            <a:xfrm>
              <a:off x="9309274" y="2543986"/>
              <a:ext cx="9573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rPr>
                <a:t>Allowed area</a:t>
              </a:r>
              <a:endParaRPr kumimoji="0" lang="en-GB"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473723B-02D7-10CD-B7BC-C6B261B61CB7}"/>
                </a:ext>
              </a:extLst>
            </p:cNvPr>
            <p:cNvSpPr txBox="1"/>
            <p:nvPr/>
          </p:nvSpPr>
          <p:spPr>
            <a:xfrm>
              <a:off x="10266588" y="2162893"/>
              <a:ext cx="10711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Forbidden area</a:t>
              </a:r>
              <a:endParaRPr kumimoji="0" lang="en-GB"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FE3764A1-BC63-1043-CDD4-3C25CF76FC0D}"/>
              </a:ext>
            </a:extLst>
          </p:cNvPr>
          <p:cNvGrpSpPr>
            <a:grpSpLocks noChangeAspect="1"/>
          </p:cNvGrpSpPr>
          <p:nvPr/>
        </p:nvGrpSpPr>
        <p:grpSpPr>
          <a:xfrm>
            <a:off x="1482" y="3728986"/>
            <a:ext cx="10147444" cy="2600785"/>
            <a:chOff x="1481" y="3144870"/>
            <a:chExt cx="12183919" cy="3122733"/>
          </a:xfrm>
        </p:grpSpPr>
        <p:grpSp>
          <p:nvGrpSpPr>
            <p:cNvPr id="3" name="Google Shape;120;p5">
              <a:extLst>
                <a:ext uri="{FF2B5EF4-FFF2-40B4-BE49-F238E27FC236}">
                  <a16:creationId xmlns:a16="http://schemas.microsoft.com/office/drawing/2014/main" id="{043DD287-FBDC-7D44-9317-314F00A4BA07}"/>
                </a:ext>
              </a:extLst>
            </p:cNvPr>
            <p:cNvGrpSpPr/>
            <p:nvPr/>
          </p:nvGrpSpPr>
          <p:grpSpPr>
            <a:xfrm>
              <a:off x="1481" y="3146535"/>
              <a:ext cx="4029037" cy="3119403"/>
              <a:chOff x="1481" y="1298291"/>
              <a:chExt cx="4029037" cy="3119403"/>
            </a:xfrm>
          </p:grpSpPr>
          <p:pic>
            <p:nvPicPr>
              <p:cNvPr id="6" name="Google Shape;121;p5">
                <a:extLst>
                  <a:ext uri="{FF2B5EF4-FFF2-40B4-BE49-F238E27FC236}">
                    <a16:creationId xmlns:a16="http://schemas.microsoft.com/office/drawing/2014/main" id="{5F10423D-5A55-8716-F50A-B8B08836A894}"/>
                  </a:ext>
                </a:extLst>
              </p:cNvPr>
              <p:cNvPicPr preferRelativeResize="0"/>
              <p:nvPr/>
            </p:nvPicPr>
            <p:blipFill rotWithShape="1">
              <a:blip r:embed="rId6">
                <a:alphaModFix/>
              </a:blip>
              <a:srcRect/>
              <a:stretch/>
            </p:blipFill>
            <p:spPr>
              <a:xfrm>
                <a:off x="1481" y="1298291"/>
                <a:ext cx="4029037" cy="3119403"/>
              </a:xfrm>
              <a:prstGeom prst="rect">
                <a:avLst/>
              </a:prstGeom>
              <a:noFill/>
              <a:ln>
                <a:noFill/>
              </a:ln>
            </p:spPr>
          </p:pic>
          <p:sp>
            <p:nvSpPr>
              <p:cNvPr id="7" name="Google Shape;122;p5">
                <a:extLst>
                  <a:ext uri="{FF2B5EF4-FFF2-40B4-BE49-F238E27FC236}">
                    <a16:creationId xmlns:a16="http://schemas.microsoft.com/office/drawing/2014/main" id="{744DA937-0424-588B-BA2A-7FDA2621EE1B}"/>
                  </a:ext>
                </a:extLst>
              </p:cNvPr>
              <p:cNvSpPr/>
              <p:nvPr/>
            </p:nvSpPr>
            <p:spPr>
              <a:xfrm>
                <a:off x="972710" y="1505447"/>
                <a:ext cx="2899575" cy="1844703"/>
              </a:xfrm>
              <a:custGeom>
                <a:avLst/>
                <a:gdLst/>
                <a:ahLst/>
                <a:cxnLst/>
                <a:rect l="l" t="t" r="r" b="b"/>
                <a:pathLst>
                  <a:path w="2899575" h="1844703" extrusionOk="0">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0000">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grpSp>
          <p:nvGrpSpPr>
            <p:cNvPr id="8" name="Google Shape;123;p5">
              <a:extLst>
                <a:ext uri="{FF2B5EF4-FFF2-40B4-BE49-F238E27FC236}">
                  <a16:creationId xmlns:a16="http://schemas.microsoft.com/office/drawing/2014/main" id="{72B550D7-12D6-3676-8039-E7ADDF14FBD7}"/>
                </a:ext>
              </a:extLst>
            </p:cNvPr>
            <p:cNvGrpSpPr/>
            <p:nvPr/>
          </p:nvGrpSpPr>
          <p:grpSpPr>
            <a:xfrm>
              <a:off x="4081140" y="3150600"/>
              <a:ext cx="4023118" cy="3111272"/>
              <a:chOff x="4081140" y="1302356"/>
              <a:chExt cx="4023118" cy="3111272"/>
            </a:xfrm>
          </p:grpSpPr>
          <p:pic>
            <p:nvPicPr>
              <p:cNvPr id="13" name="Google Shape;124;p5">
                <a:extLst>
                  <a:ext uri="{FF2B5EF4-FFF2-40B4-BE49-F238E27FC236}">
                    <a16:creationId xmlns:a16="http://schemas.microsoft.com/office/drawing/2014/main" id="{C2B4E9A9-BC53-06EA-B391-2F07BB35C765}"/>
                  </a:ext>
                </a:extLst>
              </p:cNvPr>
              <p:cNvPicPr preferRelativeResize="0"/>
              <p:nvPr/>
            </p:nvPicPr>
            <p:blipFill rotWithShape="1">
              <a:blip r:embed="rId7">
                <a:alphaModFix/>
              </a:blip>
              <a:srcRect/>
              <a:stretch/>
            </p:blipFill>
            <p:spPr>
              <a:xfrm>
                <a:off x="4081140" y="1302356"/>
                <a:ext cx="4023118" cy="3111272"/>
              </a:xfrm>
              <a:prstGeom prst="rect">
                <a:avLst/>
              </a:prstGeom>
              <a:noFill/>
              <a:ln>
                <a:noFill/>
              </a:ln>
            </p:spPr>
          </p:pic>
          <p:sp>
            <p:nvSpPr>
              <p:cNvPr id="14" name="Google Shape;125;p5">
                <a:extLst>
                  <a:ext uri="{FF2B5EF4-FFF2-40B4-BE49-F238E27FC236}">
                    <a16:creationId xmlns:a16="http://schemas.microsoft.com/office/drawing/2014/main" id="{3023766C-1F6B-3228-3437-DE5D25EDA45E}"/>
                  </a:ext>
                </a:extLst>
              </p:cNvPr>
              <p:cNvSpPr/>
              <p:nvPr/>
            </p:nvSpPr>
            <p:spPr>
              <a:xfrm>
                <a:off x="5051729" y="1508097"/>
                <a:ext cx="2899575" cy="1934818"/>
              </a:xfrm>
              <a:custGeom>
                <a:avLst/>
                <a:gdLst/>
                <a:ahLst/>
                <a:cxnLst/>
                <a:rect l="l" t="t" r="r" b="b"/>
                <a:pathLst>
                  <a:path w="2899575" h="1934818" extrusionOk="0">
                    <a:moveTo>
                      <a:pt x="0" y="0"/>
                    </a:moveTo>
                    <a:lnTo>
                      <a:pt x="129871" y="299500"/>
                    </a:lnTo>
                    <a:lnTo>
                      <a:pt x="278295" y="548640"/>
                    </a:lnTo>
                    <a:lnTo>
                      <a:pt x="442622" y="763326"/>
                    </a:lnTo>
                    <a:lnTo>
                      <a:pt x="649356" y="962108"/>
                    </a:lnTo>
                    <a:lnTo>
                      <a:pt x="864041" y="1113183"/>
                    </a:lnTo>
                    <a:lnTo>
                      <a:pt x="1031019" y="1253656"/>
                    </a:lnTo>
                    <a:lnTo>
                      <a:pt x="1425934" y="1494846"/>
                    </a:lnTo>
                    <a:lnTo>
                      <a:pt x="1871207" y="1677726"/>
                    </a:lnTo>
                    <a:lnTo>
                      <a:pt x="2353586" y="1815548"/>
                    </a:lnTo>
                    <a:lnTo>
                      <a:pt x="2899575" y="1934818"/>
                    </a:lnTo>
                    <a:cubicBezTo>
                      <a:pt x="2898692" y="1290762"/>
                      <a:pt x="2897808" y="646707"/>
                      <a:pt x="2896925" y="2651"/>
                    </a:cubicBezTo>
                    <a:lnTo>
                      <a:pt x="0" y="0"/>
                    </a:lnTo>
                    <a:close/>
                  </a:path>
                </a:pathLst>
              </a:custGeom>
              <a:solidFill>
                <a:srgbClr val="FF0000">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grpSp>
          <p:nvGrpSpPr>
            <p:cNvPr id="16" name="Google Shape;126;p5">
              <a:extLst>
                <a:ext uri="{FF2B5EF4-FFF2-40B4-BE49-F238E27FC236}">
                  <a16:creationId xmlns:a16="http://schemas.microsoft.com/office/drawing/2014/main" id="{699E417F-7D52-B483-8EBE-1825B9107888}"/>
                </a:ext>
              </a:extLst>
            </p:cNvPr>
            <p:cNvGrpSpPr/>
            <p:nvPr/>
          </p:nvGrpSpPr>
          <p:grpSpPr>
            <a:xfrm>
              <a:off x="8153400" y="3144870"/>
              <a:ext cx="4032000" cy="3122733"/>
              <a:chOff x="8153400" y="1296626"/>
              <a:chExt cx="4032000" cy="3122733"/>
            </a:xfrm>
          </p:grpSpPr>
          <p:pic>
            <p:nvPicPr>
              <p:cNvPr id="26" name="Google Shape;127;p5">
                <a:extLst>
                  <a:ext uri="{FF2B5EF4-FFF2-40B4-BE49-F238E27FC236}">
                    <a16:creationId xmlns:a16="http://schemas.microsoft.com/office/drawing/2014/main" id="{498CAE87-00E7-5998-D19F-82DF2C19A848}"/>
                  </a:ext>
                </a:extLst>
              </p:cNvPr>
              <p:cNvPicPr preferRelativeResize="0"/>
              <p:nvPr/>
            </p:nvPicPr>
            <p:blipFill rotWithShape="1">
              <a:blip r:embed="rId8">
                <a:alphaModFix/>
              </a:blip>
              <a:srcRect/>
              <a:stretch/>
            </p:blipFill>
            <p:spPr>
              <a:xfrm>
                <a:off x="8153400" y="1296626"/>
                <a:ext cx="4032000" cy="3122733"/>
              </a:xfrm>
              <a:prstGeom prst="rect">
                <a:avLst/>
              </a:prstGeom>
              <a:noFill/>
              <a:ln>
                <a:noFill/>
              </a:ln>
            </p:spPr>
          </p:pic>
          <p:sp>
            <p:nvSpPr>
              <p:cNvPr id="27" name="Google Shape;128;p5">
                <a:extLst>
                  <a:ext uri="{FF2B5EF4-FFF2-40B4-BE49-F238E27FC236}">
                    <a16:creationId xmlns:a16="http://schemas.microsoft.com/office/drawing/2014/main" id="{E9EE15CF-129F-B81A-0AFC-510781403DF7}"/>
                  </a:ext>
                </a:extLst>
              </p:cNvPr>
              <p:cNvSpPr/>
              <p:nvPr/>
            </p:nvSpPr>
            <p:spPr>
              <a:xfrm>
                <a:off x="9128097" y="1502797"/>
                <a:ext cx="2907527" cy="2088542"/>
              </a:xfrm>
              <a:custGeom>
                <a:avLst/>
                <a:gdLst/>
                <a:ahLst/>
                <a:cxnLst/>
                <a:rect l="l" t="t" r="r" b="b"/>
                <a:pathLst>
                  <a:path w="2907527" h="2088542" extrusionOk="0">
                    <a:moveTo>
                      <a:pt x="0" y="5300"/>
                    </a:moveTo>
                    <a:lnTo>
                      <a:pt x="103367" y="302149"/>
                    </a:lnTo>
                    <a:lnTo>
                      <a:pt x="185531" y="516834"/>
                    </a:lnTo>
                    <a:lnTo>
                      <a:pt x="368411" y="858740"/>
                    </a:lnTo>
                    <a:lnTo>
                      <a:pt x="612251" y="1150288"/>
                    </a:lnTo>
                    <a:lnTo>
                      <a:pt x="853440" y="1372925"/>
                    </a:lnTo>
                    <a:lnTo>
                      <a:pt x="1123785" y="1539902"/>
                    </a:lnTo>
                    <a:lnTo>
                      <a:pt x="1391479" y="1683026"/>
                    </a:lnTo>
                    <a:lnTo>
                      <a:pt x="1754588" y="1812897"/>
                    </a:lnTo>
                    <a:lnTo>
                      <a:pt x="2236967" y="1950720"/>
                    </a:lnTo>
                    <a:lnTo>
                      <a:pt x="2907527" y="2088542"/>
                    </a:lnTo>
                    <a:lnTo>
                      <a:pt x="2902226" y="0"/>
                    </a:lnTo>
                    <a:lnTo>
                      <a:pt x="0" y="5300"/>
                    </a:lnTo>
                    <a:close/>
                  </a:path>
                </a:pathLst>
              </a:custGeom>
              <a:solidFill>
                <a:srgbClr val="FF0000">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grpSp>
      <p:sp>
        <p:nvSpPr>
          <p:cNvPr id="42" name="TextBox 41">
            <a:extLst>
              <a:ext uri="{FF2B5EF4-FFF2-40B4-BE49-F238E27FC236}">
                <a16:creationId xmlns:a16="http://schemas.microsoft.com/office/drawing/2014/main" id="{5CED15FF-9DBE-D6EB-A0E0-88B51D2626F9}"/>
              </a:ext>
            </a:extLst>
          </p:cNvPr>
          <p:cNvSpPr txBox="1"/>
          <p:nvPr/>
        </p:nvSpPr>
        <p:spPr>
          <a:xfrm>
            <a:off x="897407" y="4901555"/>
            <a:ext cx="797347" cy="2178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rPr>
              <a:t>Allowed area</a:t>
            </a:r>
            <a:endParaRPr kumimoji="0" lang="en-GB"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0BDF453A-1584-03F7-629E-FF0CAE0E10F0}"/>
              </a:ext>
            </a:extLst>
          </p:cNvPr>
          <p:cNvSpPr txBox="1"/>
          <p:nvPr/>
        </p:nvSpPr>
        <p:spPr>
          <a:xfrm>
            <a:off x="1694754" y="4584142"/>
            <a:ext cx="892143" cy="2178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Forbidden area</a:t>
            </a:r>
            <a:endParaRPr kumimoji="0" lang="en-GB"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9808E15-085D-A8E8-C4B6-8F774D1789A9}"/>
              </a:ext>
            </a:extLst>
          </p:cNvPr>
          <p:cNvSpPr txBox="1"/>
          <p:nvPr/>
        </p:nvSpPr>
        <p:spPr>
          <a:xfrm>
            <a:off x="4241466" y="4901088"/>
            <a:ext cx="797347" cy="2178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rPr>
              <a:t>Allowed area</a:t>
            </a:r>
            <a:endParaRPr kumimoji="0" lang="en-GB"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DC7BD420-C63F-714B-E091-7F5F41C05DD1}"/>
              </a:ext>
            </a:extLst>
          </p:cNvPr>
          <p:cNvSpPr txBox="1"/>
          <p:nvPr/>
        </p:nvSpPr>
        <p:spPr>
          <a:xfrm>
            <a:off x="5038813" y="4583675"/>
            <a:ext cx="892143" cy="2178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Forbidden area</a:t>
            </a:r>
            <a:endParaRPr kumimoji="0" lang="en-GB"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42039EF-AB38-3ADF-B63C-FC1A0CD07404}"/>
              </a:ext>
            </a:extLst>
          </p:cNvPr>
          <p:cNvSpPr txBox="1"/>
          <p:nvPr/>
        </p:nvSpPr>
        <p:spPr>
          <a:xfrm>
            <a:off x="7676688" y="5139172"/>
            <a:ext cx="797347" cy="2178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rPr>
              <a:t>Allowed area</a:t>
            </a:r>
            <a:endParaRPr kumimoji="0" lang="en-GB" sz="1100" b="1" i="0" u="none" strike="noStrike" kern="1200" cap="none" spc="0" normalizeH="0" baseline="0" noProof="0" dirty="0">
              <a:ln>
                <a:noFill/>
              </a:ln>
              <a:solidFill>
                <a:srgbClr val="109C1D"/>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31F67DB7-F75C-B083-1C85-1B3C8C374DD8}"/>
              </a:ext>
            </a:extLst>
          </p:cNvPr>
          <p:cNvSpPr txBox="1"/>
          <p:nvPr/>
        </p:nvSpPr>
        <p:spPr>
          <a:xfrm>
            <a:off x="8474035" y="4821759"/>
            <a:ext cx="892143" cy="2178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Forbidden area</a:t>
            </a:r>
            <a:endParaRPr kumimoji="0" lang="en-GB" sz="11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2" name="Google Shape;135;p5">
            <a:extLst>
              <a:ext uri="{FF2B5EF4-FFF2-40B4-BE49-F238E27FC236}">
                <a16:creationId xmlns:a16="http://schemas.microsoft.com/office/drawing/2014/main" id="{6197F469-DAA8-1D7E-7467-4B5A6E158D72}"/>
              </a:ext>
            </a:extLst>
          </p:cNvPr>
          <p:cNvSpPr txBox="1"/>
          <p:nvPr/>
        </p:nvSpPr>
        <p:spPr>
          <a:xfrm>
            <a:off x="10130773" y="918435"/>
            <a:ext cx="2042966" cy="55245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sym typeface="Calibri"/>
              </a:rPr>
              <a:t>Main assumptions:</a:t>
            </a:r>
          </a:p>
          <a:p>
            <a:pPr lvl="0">
              <a:defRPr/>
            </a:pPr>
            <a:r>
              <a:rPr lang="en-US" sz="1400" dirty="0">
                <a:solidFill>
                  <a:prstClr val="black"/>
                </a:solidFill>
                <a:ea typeface="Calibri"/>
                <a:cs typeface="Calibri"/>
                <a:sym typeface="Calibri"/>
              </a:rPr>
              <a:t>– Cos-theta cross section in sector coil approx.</a:t>
            </a:r>
          </a:p>
          <a:p>
            <a:pPr lvl="0">
              <a:defRPr/>
            </a:pPr>
            <a:endParaRPr lang="en-US" sz="500" dirty="0">
              <a:solidFill>
                <a:prstClr val="black"/>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Budget: 400 kEUR/m for each magnet.</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These plots apply to ARC magnets. For the IR quadrupoles, a double budget is assumed.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SC cost: 2500 EUR/kg (aspirational value).</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Max. coil width: 80 mm</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Max. stress: 400 MPa</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Protection: MI or NI</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Tungsten screen: 3 cm at 20K, increasing to 4 cm if below 20K.</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HTS as baseline for the 10 TeV,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NbTi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Nb</a:t>
            </a:r>
            <a:r>
              <a:rPr kumimoji="0" lang="en-US" sz="14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Sn as options for the 3 TeV.</a:t>
            </a: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 Filling factor = 0.011</a:t>
            </a:r>
            <a:r>
              <a:rPr lang="en-US" sz="1400" dirty="0">
                <a:solidFill>
                  <a:prstClr val="black"/>
                </a:solidFill>
                <a:latin typeface="Calibri"/>
                <a:ea typeface="Calibri"/>
                <a:cs typeface="Calibri"/>
                <a:sym typeface="Calibri"/>
              </a:rPr>
              <a:t>                                           (Roebel cable)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magine 15" descr="Immagine che contiene testo, diagramma, Diagramma, linea&#10;&#10;Descrizione generata automaticamente">
            <a:extLst>
              <a:ext uri="{FF2B5EF4-FFF2-40B4-BE49-F238E27FC236}">
                <a16:creationId xmlns:a16="http://schemas.microsoft.com/office/drawing/2014/main" id="{55A6A6A9-C354-0365-E85F-18F46C0175DF}"/>
              </a:ext>
            </a:extLst>
          </p:cNvPr>
          <p:cNvPicPr>
            <a:picLocks noChangeAspect="1"/>
          </p:cNvPicPr>
          <p:nvPr/>
        </p:nvPicPr>
        <p:blipFill>
          <a:blip r:embed="rId9">
            <a:extLst>
              <a:ext uri="{28A0092B-C50C-407E-A947-70E740481C1C}">
                <a14:useLocalDpi xmlns:a14="http://schemas.microsoft.com/office/drawing/2010/main" val="0"/>
              </a:ext>
            </a:extLst>
          </a:blip>
          <a:srcRect l="12158" t="7881" r="3674" b="12219"/>
          <a:stretch/>
        </p:blipFill>
        <p:spPr>
          <a:xfrm>
            <a:off x="7199365" y="1620520"/>
            <a:ext cx="2825496" cy="1803407"/>
          </a:xfrm>
          <a:prstGeom prst="rect">
            <a:avLst/>
          </a:prstGeom>
        </p:spPr>
      </p:pic>
      <p:sp>
        <p:nvSpPr>
          <p:cNvPr id="15" name="TextBox 14">
            <a:extLst>
              <a:ext uri="{FF2B5EF4-FFF2-40B4-BE49-F238E27FC236}">
                <a16:creationId xmlns:a16="http://schemas.microsoft.com/office/drawing/2014/main" id="{470F166D-1888-93D9-4F35-4C76FB27FA50}"/>
              </a:ext>
            </a:extLst>
          </p:cNvPr>
          <p:cNvSpPr txBox="1"/>
          <p:nvPr/>
        </p:nvSpPr>
        <p:spPr>
          <a:xfrm>
            <a:off x="5617968" y="3076226"/>
            <a:ext cx="2833445" cy="1815882"/>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ANALYTICAL STUDY</a:t>
            </a:r>
          </a:p>
          <a:p>
            <a:pPr marL="0" marR="0" lvl="0"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Limit curves are introduced by </a:t>
            </a: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mechanical challenges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(stress limit), </a:t>
            </a: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critical current density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(margin limit) and stored magnetic energy (</a:t>
            </a:r>
            <a:r>
              <a:rPr kumimoji="0" lang="en-US" sz="14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quench protection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depending on the superconducting material.</a:t>
            </a:r>
          </a:p>
        </p:txBody>
      </p:sp>
      <p:sp>
        <p:nvSpPr>
          <p:cNvPr id="5" name="Title 2">
            <a:extLst>
              <a:ext uri="{FF2B5EF4-FFF2-40B4-BE49-F238E27FC236}">
                <a16:creationId xmlns:a16="http://schemas.microsoft.com/office/drawing/2014/main" id="{2110A9DD-6F51-5ABE-57BC-560F04620E7F}"/>
              </a:ext>
            </a:extLst>
          </p:cNvPr>
          <p:cNvSpPr txBox="1">
            <a:spLocks/>
          </p:cNvSpPr>
          <p:nvPr/>
        </p:nvSpPr>
        <p:spPr>
          <a:xfrm>
            <a:off x="138147" y="92097"/>
            <a:ext cx="10142590" cy="717631"/>
          </a:xfrm>
          <a:prstGeom prst="rect">
            <a:avLst/>
          </a:prstGeom>
        </p:spPr>
        <p:txBody>
          <a:bodyPr/>
          <a:lstStyle>
            <a:lvl1pPr algn="l" defTabSz="914400" rtl="0" eaLnBrk="1" latinLnBrk="0" hangingPunct="1">
              <a:lnSpc>
                <a:spcPct val="90000"/>
              </a:lnSpc>
              <a:spcBef>
                <a:spcPct val="0"/>
              </a:spcBef>
              <a:buNone/>
              <a:defRPr sz="4400" b="1" kern="1200">
                <a:solidFill>
                  <a:srgbClr val="FC3647"/>
                </a:solidFill>
                <a:latin typeface="+mn-lt"/>
                <a:ea typeface="+mj-ea"/>
                <a:cs typeface="+mj-cs"/>
              </a:defRPr>
            </a:lvl1p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cs typeface="Arial" panose="020B0604020202020204" pitchFamily="34" charset="0"/>
              </a:rPr>
              <a:t>HTS arc A-B and A-G plots</a:t>
            </a:r>
            <a:endPar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163209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2D04-617F-96E3-36C4-B82AC3992C21}"/>
            </a:ext>
          </a:extLst>
        </p:cNvPr>
        <p:cNvGrpSpPr/>
        <p:nvPr/>
      </p:nvGrpSpPr>
      <p:grpSpPr>
        <a:xfrm>
          <a:off x="0" y="0"/>
          <a:ext cx="0" cy="0"/>
          <a:chOff x="0" y="0"/>
          <a:chExt cx="0" cy="0"/>
        </a:xfrm>
      </p:grpSpPr>
      <p:grpSp>
        <p:nvGrpSpPr>
          <p:cNvPr id="43" name="Group 42">
            <a:extLst>
              <a:ext uri="{FF2B5EF4-FFF2-40B4-BE49-F238E27FC236}">
                <a16:creationId xmlns:a16="http://schemas.microsoft.com/office/drawing/2014/main" id="{06BE10C4-7212-C4E2-E35E-E80C126C3DBD}"/>
              </a:ext>
            </a:extLst>
          </p:cNvPr>
          <p:cNvGrpSpPr>
            <a:grpSpLocks noChangeAspect="1"/>
          </p:cNvGrpSpPr>
          <p:nvPr/>
        </p:nvGrpSpPr>
        <p:grpSpPr>
          <a:xfrm>
            <a:off x="8999735" y="1087497"/>
            <a:ext cx="2980434" cy="2849713"/>
            <a:chOff x="8787660" y="2936463"/>
            <a:chExt cx="3259730" cy="3116759"/>
          </a:xfrm>
        </p:grpSpPr>
        <p:pic>
          <p:nvPicPr>
            <p:cNvPr id="39" name="Picture 38">
              <a:extLst>
                <a:ext uri="{FF2B5EF4-FFF2-40B4-BE49-F238E27FC236}">
                  <a16:creationId xmlns:a16="http://schemas.microsoft.com/office/drawing/2014/main" id="{65B7F142-2492-B62B-57B2-865002109CC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787660" y="2936463"/>
              <a:ext cx="3259730" cy="3116759"/>
            </a:xfrm>
            <a:prstGeom prst="rect">
              <a:avLst/>
            </a:prstGeom>
          </p:spPr>
        </p:pic>
        <p:grpSp>
          <p:nvGrpSpPr>
            <p:cNvPr id="40" name="Group 39">
              <a:extLst>
                <a:ext uri="{FF2B5EF4-FFF2-40B4-BE49-F238E27FC236}">
                  <a16:creationId xmlns:a16="http://schemas.microsoft.com/office/drawing/2014/main" id="{75782B81-125E-5118-0BDB-2AD0A63326FB}"/>
                </a:ext>
              </a:extLst>
            </p:cNvPr>
            <p:cNvGrpSpPr>
              <a:grpSpLocks noChangeAspect="1"/>
            </p:cNvGrpSpPr>
            <p:nvPr/>
          </p:nvGrpSpPr>
          <p:grpSpPr>
            <a:xfrm>
              <a:off x="8856154" y="2936463"/>
              <a:ext cx="3139506" cy="3042046"/>
              <a:chOff x="1245929" y="374166"/>
              <a:chExt cx="5530007" cy="5358335"/>
            </a:xfrm>
          </p:grpSpPr>
          <p:pic>
            <p:nvPicPr>
              <p:cNvPr id="41" name="Picture 40" descr="A colorful circle with black lines&#10;&#10;AI-generated content may be incorrect.">
                <a:extLst>
                  <a:ext uri="{FF2B5EF4-FFF2-40B4-BE49-F238E27FC236}">
                    <a16:creationId xmlns:a16="http://schemas.microsoft.com/office/drawing/2014/main" id="{CC586B7A-5609-53D7-0BC8-6D476F0B4360}"/>
                  </a:ext>
                </a:extLst>
              </p:cNvPr>
              <p:cNvPicPr>
                <a:picLocks noChangeAspect="1"/>
              </p:cNvPicPr>
              <p:nvPr/>
            </p:nvPicPr>
            <p:blipFill>
              <a:blip r:embed="rId5">
                <a:alphaModFix amt="20000"/>
              </a:blip>
              <a:srcRect l="17104" t="7633" r="14151" b="9031"/>
              <a:stretch>
                <a:fillRect/>
              </a:stretch>
            </p:blipFill>
            <p:spPr>
              <a:xfrm>
                <a:off x="1337048" y="453661"/>
                <a:ext cx="5438888" cy="4953163"/>
              </a:xfrm>
              <a:prstGeom prst="ellipse">
                <a:avLst/>
              </a:prstGeom>
              <a:ln>
                <a:noFill/>
              </a:ln>
              <a:effectLst>
                <a:softEdge rad="112500"/>
              </a:effectLst>
            </p:spPr>
          </p:pic>
          <p:pic>
            <p:nvPicPr>
              <p:cNvPr id="42" name="Picture 41" descr="A colorful circle with a clock&#10;&#10;AI-generated content may be incorrect.">
                <a:extLst>
                  <a:ext uri="{FF2B5EF4-FFF2-40B4-BE49-F238E27FC236}">
                    <a16:creationId xmlns:a16="http://schemas.microsoft.com/office/drawing/2014/main" id="{A7E5EDEC-03A7-DCC1-5DDD-DF29ECCBA367}"/>
                  </a:ext>
                </a:extLst>
              </p:cNvPr>
              <p:cNvPicPr>
                <a:picLocks noChangeAspect="1"/>
              </p:cNvPicPr>
              <p:nvPr/>
            </p:nvPicPr>
            <p:blipFill>
              <a:blip r:embed="rId6">
                <a:alphaModFix amt="20000"/>
              </a:blip>
              <a:srcRect l="15953" t="6297" r="14586" b="3552"/>
              <a:stretch>
                <a:fillRect/>
              </a:stretch>
            </p:blipFill>
            <p:spPr>
              <a:xfrm>
                <a:off x="1245929" y="374166"/>
                <a:ext cx="5495601" cy="5358335"/>
              </a:xfrm>
              <a:prstGeom prst="ellipse">
                <a:avLst/>
              </a:prstGeom>
              <a:ln>
                <a:noFill/>
              </a:ln>
              <a:effectLst>
                <a:softEdge rad="112500"/>
              </a:effectLst>
            </p:spPr>
          </p:pic>
        </p:grpSp>
      </p:grpSp>
      <p:sp>
        <p:nvSpPr>
          <p:cNvPr id="2" name="Slide Number Placeholder 1">
            <a:extLst>
              <a:ext uri="{FF2B5EF4-FFF2-40B4-BE49-F238E27FC236}">
                <a16:creationId xmlns:a16="http://schemas.microsoft.com/office/drawing/2014/main" id="{5FE8A69D-62E4-93AC-F470-49B2F2EB48F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0" name="Title 2">
            <a:extLst>
              <a:ext uri="{FF2B5EF4-FFF2-40B4-BE49-F238E27FC236}">
                <a16:creationId xmlns:a16="http://schemas.microsoft.com/office/drawing/2014/main" id="{D066F80F-A2BE-8BDB-DFDC-F3253CA3D825}"/>
              </a:ext>
            </a:extLst>
          </p:cNvPr>
          <p:cNvSpPr>
            <a:spLocks noGrp="1"/>
          </p:cNvSpPr>
          <p:nvPr>
            <p:ph type="title"/>
          </p:nvPr>
        </p:nvSpPr>
        <p:spPr>
          <a:xfrm>
            <a:off x="138147" y="92097"/>
            <a:ext cx="10142590" cy="717631"/>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Combined-Function Magnets</a:t>
            </a:r>
          </a:p>
        </p:txBody>
      </p:sp>
      <p:sp>
        <p:nvSpPr>
          <p:cNvPr id="23" name="Content Placeholder 1">
            <a:extLst>
              <a:ext uri="{FF2B5EF4-FFF2-40B4-BE49-F238E27FC236}">
                <a16:creationId xmlns:a16="http://schemas.microsoft.com/office/drawing/2014/main" id="{EA4D2CFF-E447-73A9-E771-DE281F6CF44C}"/>
              </a:ext>
            </a:extLst>
          </p:cNvPr>
          <p:cNvSpPr txBox="1">
            <a:spLocks/>
          </p:cNvSpPr>
          <p:nvPr/>
        </p:nvSpPr>
        <p:spPr>
          <a:xfrm>
            <a:off x="4688827" y="986527"/>
            <a:ext cx="4770291" cy="2865437"/>
          </a:xfrm>
          <a:prstGeom prst="rect">
            <a:avLst/>
          </a:prstGeom>
          <a:noFill/>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nSpc>
                <a:spcPct val="100000"/>
              </a:lnSpc>
              <a:buClr>
                <a:srgbClr val="4198B5"/>
              </a:buClr>
            </a:pPr>
            <a:r>
              <a:rPr lang="en-US" sz="1500" u="sng" dirty="0"/>
              <a:t>Beam physics requirements</a:t>
            </a:r>
          </a:p>
          <a:p>
            <a:pPr marL="0" marR="0" lvl="0" indent="0" algn="l" defTabSz="457200" rtl="0" eaLnBrk="1" fontAlgn="auto" latinLnBrk="0" hangingPunct="1">
              <a:lnSpc>
                <a:spcPct val="100000"/>
              </a:lnSpc>
              <a:spcBef>
                <a:spcPts val="800"/>
              </a:spcBef>
              <a:spcAft>
                <a:spcPts val="0"/>
              </a:spcAft>
              <a:buClr>
                <a:srgbClr val="4198B5"/>
              </a:buClr>
              <a:buSzTx/>
              <a:buFont typeface="Arial"/>
              <a:buNone/>
              <a:tabLst/>
              <a:defRPr/>
            </a:pPr>
            <a:r>
              <a:rPr kumimoji="0" lang="en-US" sz="1500" b="0" i="0" u="none" strike="noStrike" kern="1200" cap="none" spc="0" normalizeH="0" baseline="0" noProof="0" dirty="0">
                <a:ln>
                  <a:noFill/>
                </a:ln>
                <a:effectLst/>
                <a:uLnTx/>
                <a:uFillTx/>
              </a:rPr>
              <a:t>Dip + Quad :</a:t>
            </a:r>
          </a:p>
          <a:p>
            <a:pPr marL="285750" marR="0" lvl="0" indent="-285750" algn="l" defTabSz="457200" rtl="0" eaLnBrk="1" fontAlgn="auto" latinLnBrk="0" hangingPunct="1">
              <a:lnSpc>
                <a:spcPct val="100000"/>
              </a:lnSpc>
              <a:spcBef>
                <a:spcPts val="800"/>
              </a:spcBef>
              <a:spcAft>
                <a:spcPts val="0"/>
              </a:spcAft>
              <a:buClr>
                <a:srgbClr val="6C2F6D"/>
              </a:buClr>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rPr>
              <a:t>8 T, 100 T/m, aperture of 310 mm (FF)</a:t>
            </a:r>
          </a:p>
          <a:p>
            <a:pPr marL="285750" marR="0" lvl="0" indent="-285750" algn="l" defTabSz="457200" rtl="0" eaLnBrk="1" fontAlgn="auto" latinLnBrk="0" hangingPunct="1">
              <a:lnSpc>
                <a:spcPct val="100000"/>
              </a:lnSpc>
              <a:spcBef>
                <a:spcPts val="800"/>
              </a:spcBef>
              <a:spcAft>
                <a:spcPts val="0"/>
              </a:spcAft>
              <a:buClr>
                <a:srgbClr val="6C2F6D"/>
              </a:buClr>
              <a:buSzTx/>
              <a:buFont typeface="Arial" panose="020B0604020202020204" pitchFamily="34" charset="0"/>
              <a:buChar char="•"/>
              <a:tabLst/>
              <a:defRPr/>
            </a:pPr>
            <a:r>
              <a:rPr kumimoji="0" lang="en-US" sz="1500" i="0" u="none" strike="noStrike" kern="1200" cap="none" spc="0" normalizeH="0" baseline="0" noProof="0" dirty="0">
                <a:ln>
                  <a:noFill/>
                </a:ln>
                <a:effectLst/>
                <a:uLnTx/>
                <a:uFillTx/>
              </a:rPr>
              <a:t>8 T, 320 T/m, aperture of 130 mm (ARC)</a:t>
            </a:r>
          </a:p>
          <a:p>
            <a:pPr marL="285750" marR="0" lvl="0" indent="-285750" algn="l" defTabSz="457200" rtl="0" eaLnBrk="1" fontAlgn="auto" latinLnBrk="0" hangingPunct="1">
              <a:lnSpc>
                <a:spcPct val="100000"/>
              </a:lnSpc>
              <a:spcBef>
                <a:spcPts val="800"/>
              </a:spcBef>
              <a:spcAft>
                <a:spcPts val="0"/>
              </a:spcAft>
              <a:buClr>
                <a:srgbClr val="6C2F6D"/>
              </a:buClr>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rPr>
              <a:t>4 T, 240 T/m, aperture of 170 mm (Corr.)</a:t>
            </a:r>
          </a:p>
          <a:p>
            <a:pPr marL="285750" marR="0" lvl="0" indent="-285750" algn="l" defTabSz="457200" rtl="0" eaLnBrk="1" fontAlgn="auto" latinLnBrk="0" hangingPunct="1">
              <a:lnSpc>
                <a:spcPct val="100000"/>
              </a:lnSpc>
              <a:spcBef>
                <a:spcPts val="800"/>
              </a:spcBef>
              <a:spcAft>
                <a:spcPts val="0"/>
              </a:spcAft>
              <a:buClr>
                <a:srgbClr val="6C2F6D"/>
              </a:buClr>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rPr>
              <a:t>4 T, 330 T/m, aperture of 130 mm (Corr.)</a:t>
            </a:r>
          </a:p>
          <a:p>
            <a:pPr lvl="0">
              <a:lnSpc>
                <a:spcPct val="100000"/>
              </a:lnSpc>
              <a:buClr>
                <a:srgbClr val="4198B5"/>
              </a:buClr>
              <a:defRPr/>
            </a:pPr>
            <a:r>
              <a:rPr lang="en-US" sz="1500" dirty="0"/>
              <a:t>Dip + Sext :</a:t>
            </a:r>
          </a:p>
          <a:p>
            <a:pPr marL="285750" lvl="0" indent="-285750">
              <a:lnSpc>
                <a:spcPct val="100000"/>
              </a:lnSpc>
              <a:buClr>
                <a:srgbClr val="6C2F6D"/>
              </a:buClr>
              <a:buFont typeface="Arial" panose="020B0604020202020204" pitchFamily="34" charset="0"/>
              <a:buChar char="•"/>
              <a:defRPr/>
            </a:pPr>
            <a:r>
              <a:rPr lang="en-US" sz="1500" dirty="0"/>
              <a:t>14 T, 7100 T/m</a:t>
            </a:r>
            <a:r>
              <a:rPr lang="en-US" sz="1500" baseline="30000" dirty="0"/>
              <a:t>2</a:t>
            </a:r>
            <a:r>
              <a:rPr lang="en-US" sz="1500" dirty="0"/>
              <a:t>, aperture of 130 mm (ARC)</a:t>
            </a:r>
          </a:p>
          <a:p>
            <a:pPr marL="285750" lvl="0" indent="-285750">
              <a:lnSpc>
                <a:spcPct val="100000"/>
              </a:lnSpc>
              <a:buClr>
                <a:srgbClr val="6C2F6D"/>
              </a:buClr>
              <a:buFont typeface="Arial" panose="020B0604020202020204" pitchFamily="34" charset="0"/>
              <a:buChar char="•"/>
              <a:defRPr/>
            </a:pPr>
            <a:r>
              <a:rPr lang="en-US" sz="1500" dirty="0"/>
              <a:t>4 T, 11555 T/m</a:t>
            </a:r>
            <a:r>
              <a:rPr lang="en-US" sz="1500" baseline="30000" dirty="0"/>
              <a:t>2</a:t>
            </a:r>
            <a:r>
              <a:rPr lang="en-US" sz="1500" dirty="0"/>
              <a:t>, aperture of 170 mm (Corr.)</a:t>
            </a:r>
            <a:endParaRPr kumimoji="0" lang="en-US" sz="1500" b="0" i="0" u="none" strike="noStrike" kern="1200" cap="none" spc="0" normalizeH="0" baseline="0" noProof="0" dirty="0">
              <a:ln>
                <a:noFill/>
              </a:ln>
              <a:effectLst/>
              <a:uLnTx/>
              <a:uFillTx/>
            </a:endParaRPr>
          </a:p>
          <a:p>
            <a:pPr marL="285750" marR="0" lvl="0" indent="-285750" algn="l" defTabSz="457200" rtl="0" eaLnBrk="1" fontAlgn="auto" latinLnBrk="0" hangingPunct="1">
              <a:lnSpc>
                <a:spcPct val="100000"/>
              </a:lnSpc>
              <a:spcBef>
                <a:spcPts val="800"/>
              </a:spcBef>
              <a:spcAft>
                <a:spcPts val="0"/>
              </a:spcAft>
              <a:buClr>
                <a:srgbClr val="4198B5"/>
              </a:buClr>
              <a:buSzTx/>
              <a:buFont typeface="Arial" panose="020B0604020202020204" pitchFamily="34" charset="0"/>
              <a:buChar char="•"/>
              <a:tabLst/>
              <a:defRPr/>
            </a:pPr>
            <a:endParaRPr kumimoji="0" lang="en-US" sz="1500" b="0" i="0" u="none" strike="noStrike" kern="1200" cap="none" spc="0" normalizeH="0" baseline="0" noProof="0" dirty="0">
              <a:ln>
                <a:noFill/>
              </a:ln>
              <a:effectLst/>
              <a:uLnTx/>
              <a:uFillTx/>
            </a:endParaRPr>
          </a:p>
        </p:txBody>
      </p:sp>
      <p:pic>
        <p:nvPicPr>
          <p:cNvPr id="21" name="Immagine 20">
            <a:extLst>
              <a:ext uri="{FF2B5EF4-FFF2-40B4-BE49-F238E27FC236}">
                <a16:creationId xmlns:a16="http://schemas.microsoft.com/office/drawing/2014/main" id="{E45C5184-318F-909A-2639-542C4642A33B}"/>
              </a:ext>
            </a:extLst>
          </p:cNvPr>
          <p:cNvPicPr>
            <a:picLocks noChangeAspect="1"/>
          </p:cNvPicPr>
          <p:nvPr/>
        </p:nvPicPr>
        <p:blipFill>
          <a:blip r:embed="rId7">
            <a:extLst>
              <a:ext uri="{28A0092B-C50C-407E-A947-70E740481C1C}">
                <a14:useLocalDpi xmlns:a14="http://schemas.microsoft.com/office/drawing/2010/main" val="0"/>
              </a:ext>
            </a:extLst>
          </a:blip>
          <a:srcRect l="450" r="450"/>
          <a:stretch/>
        </p:blipFill>
        <p:spPr>
          <a:xfrm>
            <a:off x="3657439" y="4293219"/>
            <a:ext cx="3337020" cy="2129960"/>
          </a:xfrm>
          <a:prstGeom prst="rect">
            <a:avLst/>
          </a:prstGeom>
        </p:spPr>
      </p:pic>
      <p:pic>
        <p:nvPicPr>
          <p:cNvPr id="26" name="Immagine 25">
            <a:extLst>
              <a:ext uri="{FF2B5EF4-FFF2-40B4-BE49-F238E27FC236}">
                <a16:creationId xmlns:a16="http://schemas.microsoft.com/office/drawing/2014/main" id="{EAA6D966-A608-F053-544D-EF82343BC1B1}"/>
              </a:ext>
            </a:extLst>
          </p:cNvPr>
          <p:cNvPicPr>
            <a:picLocks noChangeAspect="1"/>
          </p:cNvPicPr>
          <p:nvPr/>
        </p:nvPicPr>
        <p:blipFill>
          <a:blip r:embed="rId8">
            <a:extLst>
              <a:ext uri="{28A0092B-C50C-407E-A947-70E740481C1C}">
                <a14:useLocalDpi xmlns:a14="http://schemas.microsoft.com/office/drawing/2010/main" val="0"/>
              </a:ext>
            </a:extLst>
          </a:blip>
          <a:srcRect t="638" b="638"/>
          <a:stretch/>
        </p:blipFill>
        <p:spPr>
          <a:xfrm>
            <a:off x="97616" y="4308594"/>
            <a:ext cx="3337021" cy="2107959"/>
          </a:xfrm>
          <a:prstGeom prst="rect">
            <a:avLst/>
          </a:prstGeom>
        </p:spPr>
      </p:pic>
      <p:pic>
        <p:nvPicPr>
          <p:cNvPr id="27" name="Picture 25" descr="A red lines on a black background&#10;&#10;Description automatically generated">
            <a:extLst>
              <a:ext uri="{FF2B5EF4-FFF2-40B4-BE49-F238E27FC236}">
                <a16:creationId xmlns:a16="http://schemas.microsoft.com/office/drawing/2014/main" id="{D6ADE58B-1291-9048-DCC5-2A95366A9B6F}"/>
              </a:ext>
            </a:extLst>
          </p:cNvPr>
          <p:cNvPicPr>
            <a:picLocks noChangeAspect="1"/>
          </p:cNvPicPr>
          <p:nvPr/>
        </p:nvPicPr>
        <p:blipFill>
          <a:blip r:embed="rId9"/>
          <a:stretch>
            <a:fillRect/>
          </a:stretch>
        </p:blipFill>
        <p:spPr>
          <a:xfrm>
            <a:off x="7737936" y="4277759"/>
            <a:ext cx="2112374" cy="2088089"/>
          </a:xfrm>
          <a:prstGeom prst="rect">
            <a:avLst/>
          </a:prstGeom>
        </p:spPr>
      </p:pic>
      <p:pic>
        <p:nvPicPr>
          <p:cNvPr id="28" name="Picture 28">
            <a:extLst>
              <a:ext uri="{FF2B5EF4-FFF2-40B4-BE49-F238E27FC236}">
                <a16:creationId xmlns:a16="http://schemas.microsoft.com/office/drawing/2014/main" id="{E0DA9CA5-4D12-8919-E8D8-4E41793E2E7A}"/>
              </a:ext>
            </a:extLst>
          </p:cNvPr>
          <p:cNvPicPr>
            <a:picLocks noChangeAspect="1"/>
          </p:cNvPicPr>
          <p:nvPr/>
        </p:nvPicPr>
        <p:blipFill>
          <a:blip r:embed="rId10"/>
          <a:srcRect/>
          <a:stretch/>
        </p:blipFill>
        <p:spPr>
          <a:xfrm>
            <a:off x="9918804" y="4275554"/>
            <a:ext cx="2177642" cy="2090295"/>
          </a:xfrm>
          <a:prstGeom prst="rect">
            <a:avLst/>
          </a:prstGeom>
        </p:spPr>
      </p:pic>
      <p:sp>
        <p:nvSpPr>
          <p:cNvPr id="29" name="CasellaDiTesto 28">
            <a:extLst>
              <a:ext uri="{FF2B5EF4-FFF2-40B4-BE49-F238E27FC236}">
                <a16:creationId xmlns:a16="http://schemas.microsoft.com/office/drawing/2014/main" id="{682BE64C-FAF5-F8B2-16E7-DADE71092BB6}"/>
              </a:ext>
            </a:extLst>
          </p:cNvPr>
          <p:cNvSpPr txBox="1"/>
          <p:nvPr/>
        </p:nvSpPr>
        <p:spPr>
          <a:xfrm>
            <a:off x="73569" y="3995411"/>
            <a:ext cx="6920890" cy="307777"/>
          </a:xfrm>
          <a:prstGeom prst="rect">
            <a:avLst/>
          </a:prstGeom>
          <a:noFill/>
        </p:spPr>
        <p:txBody>
          <a:bodyPr wrap="square" rtlCol="0">
            <a:spAutoFit/>
          </a:bodyPr>
          <a:lstStyle/>
          <a:p>
            <a:pPr algn="ctr"/>
            <a:r>
              <a:rPr lang="it-IT" sz="1400" b="1" i="1" dirty="0" err="1">
                <a:solidFill>
                  <a:srgbClr val="00B0F0"/>
                </a:solidFill>
              </a:rPr>
              <a:t>Nested</a:t>
            </a:r>
            <a:r>
              <a:rPr lang="it-IT" sz="1400" b="1" i="1" dirty="0">
                <a:solidFill>
                  <a:srgbClr val="00B0F0"/>
                </a:solidFill>
              </a:rPr>
              <a:t> </a:t>
            </a:r>
            <a:r>
              <a:rPr lang="it-IT" sz="1400" b="1" i="1" dirty="0" err="1">
                <a:solidFill>
                  <a:srgbClr val="00B0F0"/>
                </a:solidFill>
              </a:rPr>
              <a:t>Configurations</a:t>
            </a:r>
            <a:endParaRPr lang="it-IT" sz="1400" b="1" i="1" dirty="0">
              <a:solidFill>
                <a:srgbClr val="00B0F0"/>
              </a:solidFill>
            </a:endParaRPr>
          </a:p>
        </p:txBody>
      </p:sp>
      <p:sp>
        <p:nvSpPr>
          <p:cNvPr id="31" name="CasellaDiTesto 30">
            <a:extLst>
              <a:ext uri="{FF2B5EF4-FFF2-40B4-BE49-F238E27FC236}">
                <a16:creationId xmlns:a16="http://schemas.microsoft.com/office/drawing/2014/main" id="{586C8F5B-C76A-DAF4-339C-A7A2FE940F1C}"/>
              </a:ext>
            </a:extLst>
          </p:cNvPr>
          <p:cNvSpPr txBox="1"/>
          <p:nvPr/>
        </p:nvSpPr>
        <p:spPr>
          <a:xfrm>
            <a:off x="7737936" y="3978474"/>
            <a:ext cx="4358510" cy="307777"/>
          </a:xfrm>
          <a:prstGeom prst="rect">
            <a:avLst/>
          </a:prstGeom>
          <a:noFill/>
        </p:spPr>
        <p:txBody>
          <a:bodyPr wrap="square" rtlCol="0">
            <a:spAutoFit/>
          </a:bodyPr>
          <a:lstStyle/>
          <a:p>
            <a:pPr algn="ctr"/>
            <a:r>
              <a:rPr lang="it-IT" sz="1400" b="1" i="1" dirty="0" err="1"/>
              <a:t>Asymmetric</a:t>
            </a:r>
            <a:r>
              <a:rPr lang="it-IT" sz="1400" b="1" i="1" dirty="0"/>
              <a:t> Coils</a:t>
            </a:r>
          </a:p>
        </p:txBody>
      </p:sp>
      <p:sp>
        <p:nvSpPr>
          <p:cNvPr id="32" name="CasellaDiTesto 31">
            <a:extLst>
              <a:ext uri="{FF2B5EF4-FFF2-40B4-BE49-F238E27FC236}">
                <a16:creationId xmlns:a16="http://schemas.microsoft.com/office/drawing/2014/main" id="{1F470ABE-4ED1-E9E2-7B9F-88D9E7ADB988}"/>
              </a:ext>
            </a:extLst>
          </p:cNvPr>
          <p:cNvSpPr txBox="1"/>
          <p:nvPr/>
        </p:nvSpPr>
        <p:spPr>
          <a:xfrm>
            <a:off x="95554" y="4338645"/>
            <a:ext cx="1429497" cy="307777"/>
          </a:xfrm>
          <a:prstGeom prst="rect">
            <a:avLst/>
          </a:prstGeom>
          <a:noFill/>
        </p:spPr>
        <p:txBody>
          <a:bodyPr wrap="square" rtlCol="0">
            <a:spAutoFit/>
          </a:bodyPr>
          <a:lstStyle/>
          <a:p>
            <a:r>
              <a:rPr lang="it-IT" sz="1400" dirty="0">
                <a:solidFill>
                  <a:schemeClr val="bg1"/>
                </a:solidFill>
              </a:rPr>
              <a:t>Quad inside Dip</a:t>
            </a:r>
          </a:p>
        </p:txBody>
      </p:sp>
      <p:sp>
        <p:nvSpPr>
          <p:cNvPr id="33" name="CasellaDiTesto 32">
            <a:extLst>
              <a:ext uri="{FF2B5EF4-FFF2-40B4-BE49-F238E27FC236}">
                <a16:creationId xmlns:a16="http://schemas.microsoft.com/office/drawing/2014/main" id="{159EB487-A48C-5A98-4A2D-9FF742101CB8}"/>
              </a:ext>
            </a:extLst>
          </p:cNvPr>
          <p:cNvSpPr txBox="1"/>
          <p:nvPr/>
        </p:nvSpPr>
        <p:spPr>
          <a:xfrm>
            <a:off x="3657439" y="4298097"/>
            <a:ext cx="1429497" cy="307777"/>
          </a:xfrm>
          <a:prstGeom prst="rect">
            <a:avLst/>
          </a:prstGeom>
          <a:noFill/>
        </p:spPr>
        <p:txBody>
          <a:bodyPr wrap="square" rtlCol="0">
            <a:spAutoFit/>
          </a:bodyPr>
          <a:lstStyle/>
          <a:p>
            <a:r>
              <a:rPr lang="it-IT" sz="1400" dirty="0">
                <a:solidFill>
                  <a:schemeClr val="bg1"/>
                </a:solidFill>
              </a:rPr>
              <a:t>Dip inside Quad</a:t>
            </a:r>
          </a:p>
        </p:txBody>
      </p:sp>
      <p:sp>
        <p:nvSpPr>
          <p:cNvPr id="34" name="CasellaDiTesto 33">
            <a:extLst>
              <a:ext uri="{FF2B5EF4-FFF2-40B4-BE49-F238E27FC236}">
                <a16:creationId xmlns:a16="http://schemas.microsoft.com/office/drawing/2014/main" id="{5E6CD9F9-7EB3-303E-35D4-65DDED77A8BF}"/>
              </a:ext>
            </a:extLst>
          </p:cNvPr>
          <p:cNvSpPr txBox="1"/>
          <p:nvPr/>
        </p:nvSpPr>
        <p:spPr>
          <a:xfrm>
            <a:off x="7680161" y="4258395"/>
            <a:ext cx="1429497" cy="307777"/>
          </a:xfrm>
          <a:prstGeom prst="rect">
            <a:avLst/>
          </a:prstGeom>
          <a:noFill/>
        </p:spPr>
        <p:txBody>
          <a:bodyPr wrap="square" rtlCol="0">
            <a:spAutoFit/>
          </a:bodyPr>
          <a:lstStyle/>
          <a:p>
            <a:r>
              <a:rPr lang="it-IT" sz="1400" dirty="0" err="1">
                <a:solidFill>
                  <a:schemeClr val="bg1"/>
                </a:solidFill>
              </a:rPr>
              <a:t>Asym</a:t>
            </a:r>
            <a:r>
              <a:rPr lang="it-IT" sz="1400" dirty="0">
                <a:solidFill>
                  <a:schemeClr val="bg1"/>
                </a:solidFill>
              </a:rPr>
              <a:t>. Dip</a:t>
            </a:r>
          </a:p>
        </p:txBody>
      </p:sp>
      <p:sp>
        <p:nvSpPr>
          <p:cNvPr id="35" name="CasellaDiTesto 34">
            <a:extLst>
              <a:ext uri="{FF2B5EF4-FFF2-40B4-BE49-F238E27FC236}">
                <a16:creationId xmlns:a16="http://schemas.microsoft.com/office/drawing/2014/main" id="{460E782E-0C78-2360-061E-8E0EDD0A2BFC}"/>
              </a:ext>
            </a:extLst>
          </p:cNvPr>
          <p:cNvSpPr txBox="1"/>
          <p:nvPr/>
        </p:nvSpPr>
        <p:spPr>
          <a:xfrm>
            <a:off x="9863580" y="4234290"/>
            <a:ext cx="1429497" cy="307777"/>
          </a:xfrm>
          <a:prstGeom prst="rect">
            <a:avLst/>
          </a:prstGeom>
          <a:noFill/>
        </p:spPr>
        <p:txBody>
          <a:bodyPr wrap="square" rtlCol="0">
            <a:spAutoFit/>
          </a:bodyPr>
          <a:lstStyle/>
          <a:p>
            <a:r>
              <a:rPr lang="it-IT" sz="1400" dirty="0" err="1">
                <a:solidFill>
                  <a:schemeClr val="bg1"/>
                </a:solidFill>
              </a:rPr>
              <a:t>Asym</a:t>
            </a:r>
            <a:r>
              <a:rPr lang="it-IT" sz="1400" dirty="0">
                <a:solidFill>
                  <a:schemeClr val="bg1"/>
                </a:solidFill>
              </a:rPr>
              <a:t>. Quad</a:t>
            </a:r>
          </a:p>
        </p:txBody>
      </p:sp>
      <p:grpSp>
        <p:nvGrpSpPr>
          <p:cNvPr id="4" name="Group 21">
            <a:extLst>
              <a:ext uri="{FF2B5EF4-FFF2-40B4-BE49-F238E27FC236}">
                <a16:creationId xmlns:a16="http://schemas.microsoft.com/office/drawing/2014/main" id="{5214DC18-854C-9DED-6EAF-C011EC457F5E}"/>
              </a:ext>
            </a:extLst>
          </p:cNvPr>
          <p:cNvGrpSpPr/>
          <p:nvPr/>
        </p:nvGrpSpPr>
        <p:grpSpPr>
          <a:xfrm>
            <a:off x="259129" y="1105463"/>
            <a:ext cx="3938337" cy="2699629"/>
            <a:chOff x="655666" y="3464266"/>
            <a:chExt cx="3938337" cy="2699629"/>
          </a:xfrm>
        </p:grpSpPr>
        <p:sp>
          <p:nvSpPr>
            <p:cNvPr id="5" name="TextBox 2">
              <a:extLst>
                <a:ext uri="{FF2B5EF4-FFF2-40B4-BE49-F238E27FC236}">
                  <a16:creationId xmlns:a16="http://schemas.microsoft.com/office/drawing/2014/main" id="{AAF92BCA-1488-4CE8-765B-718E49C029CA}"/>
                </a:ext>
              </a:extLst>
            </p:cNvPr>
            <p:cNvSpPr txBox="1"/>
            <p:nvPr/>
          </p:nvSpPr>
          <p:spPr>
            <a:xfrm>
              <a:off x="655666" y="3464266"/>
              <a:ext cx="3938337" cy="2699629"/>
            </a:xfrm>
            <a:prstGeom prst="rect">
              <a:avLst/>
            </a:prstGeom>
            <a:noFill/>
            <a:ln w="19050">
              <a:solidFill>
                <a:srgbClr val="6C2F6D"/>
              </a:solidFill>
            </a:ln>
          </p:spPr>
          <p:txBody>
            <a:bodyPr wrap="square" rtlCol="0">
              <a:spAutoFit/>
            </a:bodyPr>
            <a:lstStyle/>
            <a:p>
              <a:pPr algn="ctr"/>
              <a:r>
                <a:rPr lang="en-US" sz="1700" noProof="0" dirty="0">
                  <a:solidFill>
                    <a:srgbClr val="6C2F6D"/>
                  </a:solidFill>
                </a:rPr>
                <a:t>Problem of the neutrino flux:</a:t>
              </a:r>
            </a:p>
            <a:p>
              <a:pPr algn="ctr"/>
              <a:endParaRPr lang="en-US" sz="600" noProof="0" dirty="0"/>
            </a:p>
            <a:p>
              <a:pPr algn="ctr"/>
              <a:endParaRPr lang="en-US" sz="1600" noProof="0" dirty="0"/>
            </a:p>
            <a:p>
              <a:pPr algn="ctr"/>
              <a:endParaRPr lang="en-US" sz="1600" noProof="0" dirty="0"/>
            </a:p>
            <a:p>
              <a:pPr algn="ctr"/>
              <a:endParaRPr lang="en-US" sz="1600" noProof="0" dirty="0"/>
            </a:p>
            <a:p>
              <a:pPr algn="ctr"/>
              <a:endParaRPr lang="en-US" sz="1600" noProof="0" dirty="0"/>
            </a:p>
            <a:p>
              <a:pPr algn="ctr"/>
              <a:endParaRPr lang="en-US" sz="1600" noProof="0" dirty="0"/>
            </a:p>
            <a:p>
              <a:pPr algn="ctr"/>
              <a:endParaRPr lang="en-US" sz="1600" noProof="0" dirty="0"/>
            </a:p>
            <a:p>
              <a:pPr algn="ctr"/>
              <a:endParaRPr lang="en-US" sz="1600" noProof="0" dirty="0"/>
            </a:p>
            <a:p>
              <a:pPr algn="ctr"/>
              <a:endParaRPr lang="en-US" sz="1600" noProof="0" dirty="0"/>
            </a:p>
            <a:p>
              <a:pPr algn="ctr"/>
              <a:endParaRPr lang="en-US" sz="1400" noProof="0" dirty="0"/>
            </a:p>
          </p:txBody>
        </p:sp>
        <mc:AlternateContent xmlns:mc="http://schemas.openxmlformats.org/markup-compatibility/2006" xmlns:a14="http://schemas.microsoft.com/office/drawing/2010/main">
          <mc:Choice Requires="a14">
            <p:sp>
              <p:nvSpPr>
                <p:cNvPr id="6" name="TextBox 6">
                  <a:extLst>
                    <a:ext uri="{FF2B5EF4-FFF2-40B4-BE49-F238E27FC236}">
                      <a16:creationId xmlns:a16="http://schemas.microsoft.com/office/drawing/2014/main" id="{15E833E9-6BC0-8D5B-B1CC-DF74C589DABE}"/>
                    </a:ext>
                  </a:extLst>
                </p:cNvPr>
                <p:cNvSpPr txBox="1"/>
                <p:nvPr/>
              </p:nvSpPr>
              <p:spPr>
                <a:xfrm>
                  <a:off x="2765446" y="3949404"/>
                  <a:ext cx="1709379" cy="532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𝜇</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𝑒</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acc>
                          <m:accPr>
                            <m:chr m:val="̅"/>
                            <m:ctrlPr>
                              <a:rPr lang="it-IT" sz="1600" i="1" smtClean="0">
                                <a:latin typeface="Cambria Math" panose="02040503050406030204" pitchFamily="18" charset="0"/>
                              </a:rPr>
                            </m:ctrlPr>
                          </m:accPr>
                          <m:e>
                            <m:sSub>
                              <m:sSubPr>
                                <m:ctrlPr>
                                  <a:rPr lang="it-IT" sz="1600" i="1">
                                    <a:latin typeface="Cambria Math" panose="02040503050406030204" pitchFamily="18" charset="0"/>
                                  </a:rPr>
                                </m:ctrlPr>
                              </m:sSubPr>
                              <m:e>
                                <m:r>
                                  <a:rPr lang="it-IT" sz="1600" i="1">
                                    <a:latin typeface="Cambria Math" panose="02040503050406030204" pitchFamily="18" charset="0"/>
                                  </a:rPr>
                                  <m:t>𝜈</m:t>
                                </m:r>
                              </m:e>
                              <m:sub>
                                <m:r>
                                  <a:rPr lang="en-US" sz="1600" b="0" i="1" smtClean="0">
                                    <a:latin typeface="Cambria Math" panose="02040503050406030204" pitchFamily="18" charset="0"/>
                                  </a:rPr>
                                  <m:t>𝑒</m:t>
                                </m:r>
                                <m:r>
                                  <a:rPr lang="en-US" sz="1600" b="0" i="1" smtClean="0">
                                    <a:latin typeface="Cambria Math" panose="02040503050406030204" pitchFamily="18" charset="0"/>
                                  </a:rPr>
                                  <m:t> </m:t>
                                </m:r>
                              </m:sub>
                            </m:sSub>
                          </m:e>
                        </m:acc>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𝜈</m:t>
                            </m:r>
                          </m:e>
                          <m:sub>
                            <m:r>
                              <a:rPr lang="it-IT" sz="1600" b="0" i="1" smtClean="0">
                                <a:latin typeface="Cambria Math" panose="02040503050406030204" pitchFamily="18" charset="0"/>
                              </a:rPr>
                              <m:t>𝜇</m:t>
                            </m:r>
                          </m:sub>
                        </m:sSub>
                      </m:oMath>
                    </m:oMathPara>
                  </a14:m>
                  <a:endParaRPr lang="en-US" sz="1600" dirty="0"/>
                </a:p>
                <a:p>
                  <a:pPr/>
                  <a14:m>
                    <m:oMathPara xmlns:m="http://schemas.openxmlformats.org/officeDocument/2006/math">
                      <m:oMathParaPr>
                        <m:jc m:val="centerGroup"/>
                      </m:oMathParaPr>
                      <m:oMath xmlns:m="http://schemas.openxmlformats.org/officeDocument/2006/math">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𝜇</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𝑒</m:t>
                            </m:r>
                          </m:e>
                          <m:sup>
                            <m:r>
                              <a:rPr lang="it-IT" sz="1600" b="0" i="1" smtClean="0">
                                <a:latin typeface="Cambria Math" panose="02040503050406030204" pitchFamily="18" charset="0"/>
                              </a:rPr>
                              <m:t>+</m:t>
                            </m:r>
                          </m:sup>
                        </m:sSup>
                        <m:r>
                          <a:rPr lang="it-IT" sz="1600" i="1">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rPr>
                              <m:t>𝜈</m:t>
                            </m:r>
                          </m:e>
                          <m:sub>
                            <m:r>
                              <a:rPr lang="it-IT" sz="1600" i="1">
                                <a:latin typeface="Cambria Math" panose="02040503050406030204" pitchFamily="18" charset="0"/>
                              </a:rPr>
                              <m:t>𝑒</m:t>
                            </m:r>
                          </m:sub>
                        </m:sSub>
                        <m:r>
                          <a:rPr lang="it-IT" sz="1600" b="0" i="1" smtClean="0">
                            <a:latin typeface="Cambria Math" panose="02040503050406030204" pitchFamily="18" charset="0"/>
                          </a:rPr>
                          <m:t>+</m:t>
                        </m:r>
                        <m:acc>
                          <m:accPr>
                            <m:chr m:val="̅"/>
                            <m:ctrlPr>
                              <a:rPr lang="it-IT" sz="1600" b="0" i="1" smtClean="0">
                                <a:latin typeface="Cambria Math" panose="02040503050406030204" pitchFamily="18" charset="0"/>
                              </a:rPr>
                            </m:ctrlPr>
                          </m:acc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𝜈</m:t>
                                </m:r>
                              </m:e>
                              <m:sub>
                                <m:r>
                                  <a:rPr lang="it-IT" sz="1600" b="0" i="1" smtClean="0">
                                    <a:latin typeface="Cambria Math" panose="02040503050406030204" pitchFamily="18" charset="0"/>
                                  </a:rPr>
                                  <m:t>𝜇</m:t>
                                </m:r>
                              </m:sub>
                            </m:sSub>
                          </m:e>
                        </m:acc>
                      </m:oMath>
                    </m:oMathPara>
                  </a14:m>
                  <a:endParaRPr lang="en-US" sz="1600" dirty="0"/>
                </a:p>
              </p:txBody>
            </p:sp>
          </mc:Choice>
          <mc:Fallback xmlns="">
            <p:sp>
              <p:nvSpPr>
                <p:cNvPr id="7" name="TextBox 6">
                  <a:extLst>
                    <a:ext uri="{FF2B5EF4-FFF2-40B4-BE49-F238E27FC236}">
                      <a16:creationId xmlns:a16="http://schemas.microsoft.com/office/drawing/2014/main" id="{B8135CF9-E310-A6CA-DDEE-53AB37505980}"/>
                    </a:ext>
                  </a:extLst>
                </p:cNvPr>
                <p:cNvSpPr txBox="1">
                  <a:spLocks noRot="1" noChangeAspect="1" noMove="1" noResize="1" noEditPoints="1" noAdjustHandles="1" noChangeArrowheads="1" noChangeShapeType="1" noTextEdit="1"/>
                </p:cNvSpPr>
                <p:nvPr/>
              </p:nvSpPr>
              <p:spPr>
                <a:xfrm>
                  <a:off x="2765446" y="3949404"/>
                  <a:ext cx="1709379" cy="532069"/>
                </a:xfrm>
                <a:prstGeom prst="rect">
                  <a:avLst/>
                </a:prstGeom>
                <a:blipFill>
                  <a:blip r:embed="rId11"/>
                  <a:stretch>
                    <a:fillRect l="-2500" r="-1071" b="-10345"/>
                  </a:stretch>
                </a:blipFill>
              </p:spPr>
              <p:txBody>
                <a:bodyPr/>
                <a:lstStyle/>
                <a:p>
                  <a:r>
                    <a:rPr lang="en-GB">
                      <a:noFill/>
                    </a:rPr>
                    <a:t> </a:t>
                  </a:r>
                </a:p>
              </p:txBody>
            </p:sp>
          </mc:Fallback>
        </mc:AlternateContent>
        <p:pic>
          <p:nvPicPr>
            <p:cNvPr id="10" name="Picture 7" descr="A diagram of a cylinder&#10;&#10;AI-generated content may be incorrect.">
              <a:extLst>
                <a:ext uri="{FF2B5EF4-FFF2-40B4-BE49-F238E27FC236}">
                  <a16:creationId xmlns:a16="http://schemas.microsoft.com/office/drawing/2014/main" id="{D99310CD-7857-9ECB-5923-C4E2946BF8AF}"/>
                </a:ext>
              </a:extLst>
            </p:cNvPr>
            <p:cNvPicPr>
              <a:picLocks noChangeAspect="1"/>
            </p:cNvPicPr>
            <p:nvPr/>
          </p:nvPicPr>
          <p:blipFill>
            <a:blip r:embed="rId12"/>
            <a:stretch>
              <a:fillRect/>
            </a:stretch>
          </p:blipFill>
          <p:spPr>
            <a:xfrm>
              <a:off x="1425052" y="4716015"/>
              <a:ext cx="3099943" cy="1379475"/>
            </a:xfrm>
            <a:prstGeom prst="rect">
              <a:avLst/>
            </a:prstGeom>
            <a:effectLst>
              <a:outerShdw blurRad="50800" dist="38100" dir="13500000" algn="br" rotWithShape="0">
                <a:prstClr val="black">
                  <a:alpha val="40000"/>
                </a:prstClr>
              </a:outerShdw>
            </a:effectLst>
          </p:spPr>
        </p:pic>
        <p:pic>
          <p:nvPicPr>
            <p:cNvPr id="11" name="Picture 8" descr="A black background with a black square&#10;&#10;AI-generated content may be incorrect.">
              <a:extLst>
                <a:ext uri="{FF2B5EF4-FFF2-40B4-BE49-F238E27FC236}">
                  <a16:creationId xmlns:a16="http://schemas.microsoft.com/office/drawing/2014/main" id="{5FA9E10E-F3D6-4CAD-A934-0E295D56D29A}"/>
                </a:ext>
              </a:extLst>
            </p:cNvPr>
            <p:cNvPicPr>
              <a:picLocks noChangeAspect="1"/>
            </p:cNvPicPr>
            <p:nvPr/>
          </p:nvPicPr>
          <p:blipFill>
            <a:blip r:embed="rId11"/>
            <a:srcRect l="11932"/>
            <a:stretch/>
          </p:blipFill>
          <p:spPr>
            <a:xfrm>
              <a:off x="729350" y="3741953"/>
              <a:ext cx="1423753" cy="1414562"/>
            </a:xfrm>
            <a:prstGeom prst="rect">
              <a:avLst/>
            </a:prstGeom>
            <a:effectLst>
              <a:outerShdw blurRad="50800" dist="38100" dir="2700000" algn="tl" rotWithShape="0">
                <a:prstClr val="black">
                  <a:alpha val="40000"/>
                </a:prstClr>
              </a:outerShdw>
            </a:effectLst>
          </p:spPr>
        </p:pic>
        <p:cxnSp>
          <p:nvCxnSpPr>
            <p:cNvPr id="12" name="Straight Arrow Connector 17">
              <a:extLst>
                <a:ext uri="{FF2B5EF4-FFF2-40B4-BE49-F238E27FC236}">
                  <a16:creationId xmlns:a16="http://schemas.microsoft.com/office/drawing/2014/main" id="{BF7474C1-AB26-D2F3-A2CC-E900879C8161}"/>
                </a:ext>
              </a:extLst>
            </p:cNvPr>
            <p:cNvCxnSpPr>
              <a:cxnSpLocks/>
            </p:cNvCxnSpPr>
            <p:nvPr/>
          </p:nvCxnSpPr>
          <p:spPr>
            <a:xfrm flipH="1">
              <a:off x="2183373" y="4094463"/>
              <a:ext cx="549989" cy="64169"/>
            </a:xfrm>
            <a:prstGeom prst="straightConnector1">
              <a:avLst/>
            </a:prstGeom>
            <a:ln>
              <a:solidFill>
                <a:srgbClr val="6C2F6D"/>
              </a:solidFill>
              <a:tailEnd type="triangle"/>
            </a:ln>
          </p:spPr>
          <p:style>
            <a:lnRef idx="2">
              <a:schemeClr val="accent1"/>
            </a:lnRef>
            <a:fillRef idx="0">
              <a:schemeClr val="accent1"/>
            </a:fillRef>
            <a:effectRef idx="1">
              <a:schemeClr val="accent1"/>
            </a:effectRef>
            <a:fontRef idx="minor">
              <a:schemeClr val="tx1"/>
            </a:fontRef>
          </p:style>
        </p:cxnSp>
        <p:sp>
          <p:nvSpPr>
            <p:cNvPr id="13" name="Oval 18">
              <a:extLst>
                <a:ext uri="{FF2B5EF4-FFF2-40B4-BE49-F238E27FC236}">
                  <a16:creationId xmlns:a16="http://schemas.microsoft.com/office/drawing/2014/main" id="{B1051015-B35F-C723-5B7D-ECDFB20D485D}"/>
                </a:ext>
              </a:extLst>
            </p:cNvPr>
            <p:cNvSpPr/>
            <p:nvPr/>
          </p:nvSpPr>
          <p:spPr>
            <a:xfrm>
              <a:off x="3537124" y="3852332"/>
              <a:ext cx="987871" cy="736782"/>
            </a:xfrm>
            <a:prstGeom prst="ellipse">
              <a:avLst/>
            </a:prstGeom>
            <a:solidFill>
              <a:srgbClr val="6C2F6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73610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3" grpId="0"/>
      <p:bldP spid="34"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1579</TotalTime>
  <Words>3968</Words>
  <Application>Microsoft Office PowerPoint</Application>
  <PresentationFormat>Widescreen</PresentationFormat>
  <Paragraphs>564</Paragraphs>
  <Slides>30</Slides>
  <Notes>10</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30</vt:i4>
      </vt:variant>
    </vt:vector>
  </HeadingPairs>
  <TitlesOfParts>
    <vt:vector size="42" baseType="lpstr">
      <vt:lpstr>Aptos</vt:lpstr>
      <vt:lpstr>Aptos Display</vt:lpstr>
      <vt:lpstr>Arial</vt:lpstr>
      <vt:lpstr>Arial Narrow</vt:lpstr>
      <vt:lpstr>Calibri</vt:lpstr>
      <vt:lpstr>Cambria Math</vt:lpstr>
      <vt:lpstr>Courier New</vt:lpstr>
      <vt:lpstr>Times New Roman</vt:lpstr>
      <vt:lpstr>Titillium Lt</vt:lpstr>
      <vt:lpstr>Wingdings</vt:lpstr>
      <vt:lpstr>Office Theme</vt:lpstr>
      <vt:lpstr>Tema di Office</vt:lpstr>
      <vt:lpstr>Presentazione standard di PowerPoint</vt:lpstr>
      <vt:lpstr>Why a Muon Collider?</vt:lpstr>
      <vt:lpstr>Why a Muon Collider?</vt:lpstr>
      <vt:lpstr>Why a Muon Collider?</vt:lpstr>
      <vt:lpstr>Why a Muon Collider?</vt:lpstr>
      <vt:lpstr>Why a Muon Collider?</vt:lpstr>
      <vt:lpstr>Collider Magnets Requirements</vt:lpstr>
      <vt:lpstr>Presentazione standard di PowerPoint</vt:lpstr>
      <vt:lpstr>Combined-Function Magnets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Novelli</dc:creator>
  <cp:lastModifiedBy>Daniel Novelli</cp:lastModifiedBy>
  <cp:revision>111</cp:revision>
  <dcterms:created xsi:type="dcterms:W3CDTF">2025-05-08T10:34:17Z</dcterms:created>
  <dcterms:modified xsi:type="dcterms:W3CDTF">2025-11-12T13:08:57Z</dcterms:modified>
</cp:coreProperties>
</file>