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51"/>
  </p:notesMasterIdLst>
  <p:sldIdLst>
    <p:sldId id="256" r:id="rId4"/>
    <p:sldId id="466" r:id="rId5"/>
    <p:sldId id="534" r:id="rId6"/>
    <p:sldId id="449" r:id="rId7"/>
    <p:sldId id="450" r:id="rId8"/>
    <p:sldId id="540" r:id="rId9"/>
    <p:sldId id="451" r:id="rId10"/>
    <p:sldId id="535" r:id="rId11"/>
    <p:sldId id="452" r:id="rId12"/>
    <p:sldId id="494" r:id="rId13"/>
    <p:sldId id="495" r:id="rId14"/>
    <p:sldId id="536" r:id="rId15"/>
    <p:sldId id="496" r:id="rId16"/>
    <p:sldId id="528" r:id="rId17"/>
    <p:sldId id="529" r:id="rId18"/>
    <p:sldId id="497" r:id="rId19"/>
    <p:sldId id="537" r:id="rId20"/>
    <p:sldId id="498" r:id="rId21"/>
    <p:sldId id="502" r:id="rId22"/>
    <p:sldId id="530" r:id="rId23"/>
    <p:sldId id="499" r:id="rId24"/>
    <p:sldId id="531" r:id="rId25"/>
    <p:sldId id="307" r:id="rId26"/>
    <p:sldId id="500" r:id="rId27"/>
    <p:sldId id="533" r:id="rId28"/>
    <p:sldId id="538" r:id="rId29"/>
    <p:sldId id="317" r:id="rId30"/>
    <p:sldId id="318" r:id="rId31"/>
    <p:sldId id="539" r:id="rId32"/>
    <p:sldId id="270" r:id="rId33"/>
    <p:sldId id="475" r:id="rId34"/>
    <p:sldId id="271" r:id="rId35"/>
    <p:sldId id="454" r:id="rId36"/>
    <p:sldId id="541" r:id="rId37"/>
    <p:sldId id="542" r:id="rId38"/>
    <p:sldId id="543" r:id="rId39"/>
    <p:sldId id="461" r:id="rId40"/>
    <p:sldId id="476" r:id="rId41"/>
    <p:sldId id="282" r:id="rId42"/>
    <p:sldId id="493" r:id="rId43"/>
    <p:sldId id="285" r:id="rId44"/>
    <p:sldId id="278" r:id="rId45"/>
    <p:sldId id="279" r:id="rId46"/>
    <p:sldId id="287" r:id="rId47"/>
    <p:sldId id="520" r:id="rId48"/>
    <p:sldId id="532" r:id="rId49"/>
    <p:sldId id="46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FF0D0D"/>
    <a:srgbClr val="D65929"/>
    <a:srgbClr val="FFFFFF"/>
    <a:srgbClr val="AEDBE4"/>
    <a:srgbClr val="00008B"/>
    <a:srgbClr val="A3B6EC"/>
    <a:srgbClr val="FF00FF"/>
    <a:srgbClr val="67015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FE2F8-9673-54F7-8CAD-9D5BF51ED874}" v="1258" dt="2025-11-11T08:57:43.017"/>
    <p1510:client id="{1828BE9C-4E32-F1F6-4380-B0F150F4EAD8}" v="4" dt="2025-11-12T13:50:55.702"/>
    <p1510:client id="{A1645A72-96DF-444B-8D8D-F254EF6E7D08}" v="59" dt="2025-11-12T06:44:15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34" autoAdjust="0"/>
  </p:normalViewPr>
  <p:slideViewPr>
    <p:cSldViewPr snapToGrid="0">
      <p:cViewPr varScale="1">
        <p:scale>
          <a:sx n="55" d="100"/>
          <a:sy n="55" d="100"/>
        </p:scale>
        <p:origin x="5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microsoft.com/office/2016/11/relationships/changesInfo" Target="changesInfos/changesInfo1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microsoft.com/office/2015/10/relationships/revisionInfo" Target="revisionInfo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como Broggi" userId="2e4d45a7-718c-4b9a-9add-2c2848abe4d2" providerId="ADAL" clId="{2AFA9BC1-7CA8-43F7-A27F-4208AF35BA42}"/>
    <pc:docChg chg="addSld modSld sldOrd">
      <pc:chgData name="Giacomo Broggi" userId="2e4d45a7-718c-4b9a-9add-2c2848abe4d2" providerId="ADAL" clId="{2AFA9BC1-7CA8-43F7-A27F-4208AF35BA42}" dt="2025-11-12T06:44:32.323" v="58"/>
      <pc:docMkLst>
        <pc:docMk/>
      </pc:docMkLst>
      <pc:sldChg chg="modSp">
        <pc:chgData name="Giacomo Broggi" userId="2e4d45a7-718c-4b9a-9add-2c2848abe4d2" providerId="ADAL" clId="{2AFA9BC1-7CA8-43F7-A27F-4208AF35BA42}" dt="2025-11-11T18:45:50.326" v="29" actId="1036"/>
        <pc:sldMkLst>
          <pc:docMk/>
          <pc:sldMk cId="291191851" sldId="256"/>
        </pc:sldMkLst>
        <pc:picChg chg="mod">
          <ac:chgData name="Giacomo Broggi" userId="2e4d45a7-718c-4b9a-9add-2c2848abe4d2" providerId="ADAL" clId="{2AFA9BC1-7CA8-43F7-A27F-4208AF35BA42}" dt="2025-11-11T18:45:50.326" v="29" actId="1036"/>
          <ac:picMkLst>
            <pc:docMk/>
            <pc:sldMk cId="291191851" sldId="256"/>
            <ac:picMk id="17" creationId="{286C6724-D3D8-93E9-2BDC-6A976FA81A85}"/>
          </ac:picMkLst>
        </pc:picChg>
        <pc:picChg chg="mod">
          <ac:chgData name="Giacomo Broggi" userId="2e4d45a7-718c-4b9a-9add-2c2848abe4d2" providerId="ADAL" clId="{2AFA9BC1-7CA8-43F7-A27F-4208AF35BA42}" dt="2025-11-11T18:45:50.326" v="29" actId="1036"/>
          <ac:picMkLst>
            <pc:docMk/>
            <pc:sldMk cId="291191851" sldId="256"/>
            <ac:picMk id="18" creationId="{085E0835-F6AC-C1EC-CC9B-BF30A56BCB57}"/>
          </ac:picMkLst>
        </pc:picChg>
        <pc:picChg chg="mod">
          <ac:chgData name="Giacomo Broggi" userId="2e4d45a7-718c-4b9a-9add-2c2848abe4d2" providerId="ADAL" clId="{2AFA9BC1-7CA8-43F7-A27F-4208AF35BA42}" dt="2025-11-11T18:45:50.326" v="29" actId="1036"/>
          <ac:picMkLst>
            <pc:docMk/>
            <pc:sldMk cId="291191851" sldId="256"/>
            <ac:picMk id="19" creationId="{99AB15C6-5356-C15D-A406-54C6E07A8670}"/>
          </ac:picMkLst>
        </pc:picChg>
      </pc:sldChg>
      <pc:sldChg chg="modSp modAnim">
        <pc:chgData name="Giacomo Broggi" userId="2e4d45a7-718c-4b9a-9add-2c2848abe4d2" providerId="ADAL" clId="{2AFA9BC1-7CA8-43F7-A27F-4208AF35BA42}" dt="2025-11-11T18:51:58.824" v="52" actId="12"/>
        <pc:sldMkLst>
          <pc:docMk/>
          <pc:sldMk cId="1770021478" sldId="270"/>
        </pc:sldMkLst>
        <pc:spChg chg="mod">
          <ac:chgData name="Giacomo Broggi" userId="2e4d45a7-718c-4b9a-9add-2c2848abe4d2" providerId="ADAL" clId="{2AFA9BC1-7CA8-43F7-A27F-4208AF35BA42}" dt="2025-11-11T18:51:58.824" v="52" actId="12"/>
          <ac:spMkLst>
            <pc:docMk/>
            <pc:sldMk cId="1770021478" sldId="270"/>
            <ac:spMk id="10" creationId="{C951504A-D20C-2390-E3CE-98AEFE6C00F1}"/>
          </ac:spMkLst>
        </pc:spChg>
      </pc:sldChg>
      <pc:sldChg chg="modAnim">
        <pc:chgData name="Giacomo Broggi" userId="2e4d45a7-718c-4b9a-9add-2c2848abe4d2" providerId="ADAL" clId="{2AFA9BC1-7CA8-43F7-A27F-4208AF35BA42}" dt="2025-11-11T18:47:51.908" v="35"/>
        <pc:sldMkLst>
          <pc:docMk/>
          <pc:sldMk cId="2881134635" sldId="451"/>
        </pc:sldMkLst>
      </pc:sldChg>
      <pc:sldChg chg="modAnim">
        <pc:chgData name="Giacomo Broggi" userId="2e4d45a7-718c-4b9a-9add-2c2848abe4d2" providerId="ADAL" clId="{2AFA9BC1-7CA8-43F7-A27F-4208AF35BA42}" dt="2025-11-11T18:48:18.451" v="37"/>
        <pc:sldMkLst>
          <pc:docMk/>
          <pc:sldMk cId="2784100795" sldId="452"/>
        </pc:sldMkLst>
      </pc:sldChg>
      <pc:sldChg chg="ord">
        <pc:chgData name="Giacomo Broggi" userId="2e4d45a7-718c-4b9a-9add-2c2848abe4d2" providerId="ADAL" clId="{2AFA9BC1-7CA8-43F7-A27F-4208AF35BA42}" dt="2025-11-11T19:09:53.306" v="53"/>
        <pc:sldMkLst>
          <pc:docMk/>
          <pc:sldMk cId="2652060990" sldId="455"/>
        </pc:sldMkLst>
      </pc:sldChg>
      <pc:sldChg chg="ord">
        <pc:chgData name="Giacomo Broggi" userId="2e4d45a7-718c-4b9a-9add-2c2848abe4d2" providerId="ADAL" clId="{2AFA9BC1-7CA8-43F7-A27F-4208AF35BA42}" dt="2025-11-11T16:33:35.920" v="4"/>
        <pc:sldMkLst>
          <pc:docMk/>
          <pc:sldMk cId="957271017" sldId="493"/>
        </pc:sldMkLst>
      </pc:sldChg>
      <pc:sldChg chg="modAnim">
        <pc:chgData name="Giacomo Broggi" userId="2e4d45a7-718c-4b9a-9add-2c2848abe4d2" providerId="ADAL" clId="{2AFA9BC1-7CA8-43F7-A27F-4208AF35BA42}" dt="2025-11-11T18:49:13.823" v="42"/>
        <pc:sldMkLst>
          <pc:docMk/>
          <pc:sldMk cId="915623750" sldId="496"/>
        </pc:sldMkLst>
      </pc:sldChg>
      <pc:sldChg chg="modSp">
        <pc:chgData name="Giacomo Broggi" userId="2e4d45a7-718c-4b9a-9add-2c2848abe4d2" providerId="ADAL" clId="{2AFA9BC1-7CA8-43F7-A27F-4208AF35BA42}" dt="2025-11-11T16:31:38.160" v="2"/>
        <pc:sldMkLst>
          <pc:docMk/>
          <pc:sldMk cId="1988925090" sldId="499"/>
        </pc:sldMkLst>
        <pc:spChg chg="mod">
          <ac:chgData name="Giacomo Broggi" userId="2e4d45a7-718c-4b9a-9add-2c2848abe4d2" providerId="ADAL" clId="{2AFA9BC1-7CA8-43F7-A27F-4208AF35BA42}" dt="2025-11-11T16:31:38.160" v="2"/>
          <ac:spMkLst>
            <pc:docMk/>
            <pc:sldMk cId="1988925090" sldId="499"/>
            <ac:spMk id="19" creationId="{67FF4BB6-4CD7-B31F-8D1E-4D86E24DFDEB}"/>
          </ac:spMkLst>
        </pc:spChg>
      </pc:sldChg>
      <pc:sldChg chg="modSp">
        <pc:chgData name="Giacomo Broggi" userId="2e4d45a7-718c-4b9a-9add-2c2848abe4d2" providerId="ADAL" clId="{2AFA9BC1-7CA8-43F7-A27F-4208AF35BA42}" dt="2025-11-12T06:44:15.320" v="57"/>
        <pc:sldMkLst>
          <pc:docMk/>
          <pc:sldMk cId="2067085985" sldId="500"/>
        </pc:sldMkLst>
        <pc:spChg chg="mod">
          <ac:chgData name="Giacomo Broggi" userId="2e4d45a7-718c-4b9a-9add-2c2848abe4d2" providerId="ADAL" clId="{2AFA9BC1-7CA8-43F7-A27F-4208AF35BA42}" dt="2025-11-12T06:44:15.320" v="57"/>
          <ac:spMkLst>
            <pc:docMk/>
            <pc:sldMk cId="2067085985" sldId="500"/>
            <ac:spMk id="17" creationId="{77DFA3A3-49E8-3F63-1310-D0A68F50F670}"/>
          </ac:spMkLst>
        </pc:spChg>
      </pc:sldChg>
      <pc:sldChg chg="ord">
        <pc:chgData name="Giacomo Broggi" userId="2e4d45a7-718c-4b9a-9add-2c2848abe4d2" providerId="ADAL" clId="{2AFA9BC1-7CA8-43F7-A27F-4208AF35BA42}" dt="2025-11-11T16:32:53.104" v="3"/>
        <pc:sldMkLst>
          <pc:docMk/>
          <pc:sldMk cId="1036244347" sldId="520"/>
        </pc:sldMkLst>
      </pc:sldChg>
      <pc:sldChg chg="modAnim">
        <pc:chgData name="Giacomo Broggi" userId="2e4d45a7-718c-4b9a-9add-2c2848abe4d2" providerId="ADAL" clId="{2AFA9BC1-7CA8-43F7-A27F-4208AF35BA42}" dt="2025-11-11T18:49:45.808" v="46"/>
        <pc:sldMkLst>
          <pc:docMk/>
          <pc:sldMk cId="3346371946" sldId="528"/>
        </pc:sldMkLst>
      </pc:sldChg>
      <pc:sldChg chg="ord">
        <pc:chgData name="Giacomo Broggi" userId="2e4d45a7-718c-4b9a-9add-2c2848abe4d2" providerId="ADAL" clId="{2AFA9BC1-7CA8-43F7-A27F-4208AF35BA42}" dt="2025-11-12T06:44:32.323" v="58"/>
        <pc:sldMkLst>
          <pc:docMk/>
          <pc:sldMk cId="525317846" sldId="532"/>
        </pc:sldMkLst>
      </pc:sldChg>
      <pc:sldChg chg="modSp modAnim">
        <pc:chgData name="Giacomo Broggi" userId="2e4d45a7-718c-4b9a-9add-2c2848abe4d2" providerId="ADAL" clId="{2AFA9BC1-7CA8-43F7-A27F-4208AF35BA42}" dt="2025-11-11T18:47:25.205" v="33"/>
        <pc:sldMkLst>
          <pc:docMk/>
          <pc:sldMk cId="3372149842" sldId="540"/>
        </pc:sldMkLst>
        <pc:spChg chg="mod">
          <ac:chgData name="Giacomo Broggi" userId="2e4d45a7-718c-4b9a-9add-2c2848abe4d2" providerId="ADAL" clId="{2AFA9BC1-7CA8-43F7-A27F-4208AF35BA42}" dt="2025-11-11T15:44:50.821" v="1"/>
          <ac:spMkLst>
            <pc:docMk/>
            <pc:sldMk cId="3372149842" sldId="540"/>
            <ac:spMk id="18" creationId="{38B35680-9110-D324-30C5-EEDB689394A1}"/>
          </ac:spMkLst>
        </pc:spChg>
      </pc:sldChg>
      <pc:sldChg chg="addSp modSp add">
        <pc:chgData name="Giacomo Broggi" userId="2e4d45a7-718c-4b9a-9add-2c2848abe4d2" providerId="ADAL" clId="{2AFA9BC1-7CA8-43F7-A27F-4208AF35BA42}" dt="2025-11-11T19:10:44.411" v="55"/>
        <pc:sldMkLst>
          <pc:docMk/>
          <pc:sldMk cId="601702308" sldId="541"/>
        </pc:sldMkLst>
        <pc:spChg chg="add mod">
          <ac:chgData name="Giacomo Broggi" userId="2e4d45a7-718c-4b9a-9add-2c2848abe4d2" providerId="ADAL" clId="{2AFA9BC1-7CA8-43F7-A27F-4208AF35BA42}" dt="2025-11-11T19:10:44.411" v="55"/>
          <ac:spMkLst>
            <pc:docMk/>
            <pc:sldMk cId="601702308" sldId="541"/>
            <ac:spMk id="8" creationId="{F2DF0797-7ECE-40B9-AE70-27A406904D32}"/>
          </ac:spMkLst>
        </pc:spChg>
      </pc:sldChg>
    </pc:docChg>
  </pc:docChgLst>
  <pc:docChgLst>
    <pc:chgData name="Giacomo Broggi" userId="S::giacomo.broggi@uniroma1.it::2e4d45a7-718c-4b9a-9add-2c2848abe4d2" providerId="AD" clId="Web-{8A9EAA5C-8A30-9E77-E66E-5D2AF05251A0}"/>
    <pc:docChg chg="delSld modSld">
      <pc:chgData name="Giacomo Broggi" userId="S::giacomo.broggi@uniroma1.it::2e4d45a7-718c-4b9a-9add-2c2848abe4d2" providerId="AD" clId="Web-{8A9EAA5C-8A30-9E77-E66E-5D2AF05251A0}" dt="2025-11-10T15:38:45.293" v="512" actId="20577"/>
      <pc:docMkLst>
        <pc:docMk/>
      </pc:docMkLst>
      <pc:sldChg chg="modSp">
        <pc:chgData name="Giacomo Broggi" userId="S::giacomo.broggi@uniroma1.it::2e4d45a7-718c-4b9a-9add-2c2848abe4d2" providerId="AD" clId="Web-{8A9EAA5C-8A30-9E77-E66E-5D2AF05251A0}" dt="2025-11-10T15:38:45.293" v="512" actId="20577"/>
        <pc:sldMkLst>
          <pc:docMk/>
          <pc:sldMk cId="4031785999" sldId="287"/>
        </pc:sldMkLst>
        <pc:spChg chg="mod">
          <ac:chgData name="Giacomo Broggi" userId="S::giacomo.broggi@uniroma1.it::2e4d45a7-718c-4b9a-9add-2c2848abe4d2" providerId="AD" clId="Web-{8A9EAA5C-8A30-9E77-E66E-5D2AF05251A0}" dt="2025-11-10T15:38:17.916" v="482" actId="20577"/>
          <ac:spMkLst>
            <pc:docMk/>
            <pc:sldMk cId="4031785999" sldId="287"/>
            <ac:spMk id="6" creationId="{C600E04E-283E-48F5-EA51-E0B14828BDDA}"/>
          </ac:spMkLst>
        </pc:spChg>
        <pc:spChg chg="mod">
          <ac:chgData name="Giacomo Broggi" userId="S::giacomo.broggi@uniroma1.it::2e4d45a7-718c-4b9a-9add-2c2848abe4d2" providerId="AD" clId="Web-{8A9EAA5C-8A30-9E77-E66E-5D2AF05251A0}" dt="2025-11-10T15:38:45.293" v="512" actId="20577"/>
          <ac:spMkLst>
            <pc:docMk/>
            <pc:sldMk cId="4031785999" sldId="287"/>
            <ac:spMk id="10" creationId="{E3266737-2C6A-66FD-0A28-F549410DF2CE}"/>
          </ac:spMkLst>
        </pc:spChg>
      </pc:sldChg>
      <pc:sldChg chg="modSp">
        <pc:chgData name="Giacomo Broggi" userId="S::giacomo.broggi@uniroma1.it::2e4d45a7-718c-4b9a-9add-2c2848abe4d2" providerId="AD" clId="Web-{8A9EAA5C-8A30-9E77-E66E-5D2AF05251A0}" dt="2025-11-10T15:26:02.634" v="380" actId="20577"/>
        <pc:sldMkLst>
          <pc:docMk/>
          <pc:sldMk cId="2736951926" sldId="307"/>
        </pc:sldMkLst>
        <pc:spChg chg="mod">
          <ac:chgData name="Giacomo Broggi" userId="S::giacomo.broggi@uniroma1.it::2e4d45a7-718c-4b9a-9add-2c2848abe4d2" providerId="AD" clId="Web-{8A9EAA5C-8A30-9E77-E66E-5D2AF05251A0}" dt="2025-11-10T15:25:50.587" v="375" actId="20577"/>
          <ac:spMkLst>
            <pc:docMk/>
            <pc:sldMk cId="2736951926" sldId="307"/>
            <ac:spMk id="3" creationId="{23190C61-4CB2-4B4B-D4C8-040028F23834}"/>
          </ac:spMkLst>
        </pc:spChg>
        <pc:spChg chg="mod">
          <ac:chgData name="Giacomo Broggi" userId="S::giacomo.broggi@uniroma1.it::2e4d45a7-718c-4b9a-9add-2c2848abe4d2" providerId="AD" clId="Web-{8A9EAA5C-8A30-9E77-E66E-5D2AF05251A0}" dt="2025-11-10T15:26:02.634" v="380" actId="20577"/>
          <ac:spMkLst>
            <pc:docMk/>
            <pc:sldMk cId="2736951926" sldId="307"/>
            <ac:spMk id="6" creationId="{D269A95A-E4A8-79A2-C465-F0B7DFC5C667}"/>
          </ac:spMkLst>
        </pc:spChg>
      </pc:sldChg>
      <pc:sldChg chg="modSp">
        <pc:chgData name="Giacomo Broggi" userId="S::giacomo.broggi@uniroma1.it::2e4d45a7-718c-4b9a-9add-2c2848abe4d2" providerId="AD" clId="Web-{8A9EAA5C-8A30-9E77-E66E-5D2AF05251A0}" dt="2025-11-10T15:30:38.453" v="470" actId="20577"/>
        <pc:sldMkLst>
          <pc:docMk/>
          <pc:sldMk cId="1171982661" sldId="317"/>
        </pc:sldMkLst>
        <pc:spChg chg="mod">
          <ac:chgData name="Giacomo Broggi" userId="S::giacomo.broggi@uniroma1.it::2e4d45a7-718c-4b9a-9add-2c2848abe4d2" providerId="AD" clId="Web-{8A9EAA5C-8A30-9E77-E66E-5D2AF05251A0}" dt="2025-11-10T15:30:38.453" v="470" actId="20577"/>
          <ac:spMkLst>
            <pc:docMk/>
            <pc:sldMk cId="1171982661" sldId="317"/>
            <ac:spMk id="20" creationId="{A359CEC7-FE8A-F8D4-FC63-01F326B67082}"/>
          </ac:spMkLst>
        </pc:spChg>
      </pc:sldChg>
      <pc:sldChg chg="modSp">
        <pc:chgData name="Giacomo Broggi" userId="S::giacomo.broggi@uniroma1.it::2e4d45a7-718c-4b9a-9add-2c2848abe4d2" providerId="AD" clId="Web-{8A9EAA5C-8A30-9E77-E66E-5D2AF05251A0}" dt="2025-11-10T15:15:32.027" v="167" actId="1076"/>
        <pc:sldMkLst>
          <pc:docMk/>
          <pc:sldMk cId="2784100795" sldId="452"/>
        </pc:sldMkLst>
        <pc:spChg chg="mod">
          <ac:chgData name="Giacomo Broggi" userId="S::giacomo.broggi@uniroma1.it::2e4d45a7-718c-4b9a-9add-2c2848abe4d2" providerId="AD" clId="Web-{8A9EAA5C-8A30-9E77-E66E-5D2AF05251A0}" dt="2025-11-10T15:13:58.620" v="47" actId="20577"/>
          <ac:spMkLst>
            <pc:docMk/>
            <pc:sldMk cId="2784100795" sldId="452"/>
            <ac:spMk id="12" creationId="{1B68459C-9BD8-0493-089A-B2BDF1926184}"/>
          </ac:spMkLst>
        </pc:spChg>
        <pc:spChg chg="mod">
          <ac:chgData name="Giacomo Broggi" userId="S::giacomo.broggi@uniroma1.it::2e4d45a7-718c-4b9a-9add-2c2848abe4d2" providerId="AD" clId="Web-{8A9EAA5C-8A30-9E77-E66E-5D2AF05251A0}" dt="2025-11-10T15:14:52.933" v="98" actId="1076"/>
          <ac:spMkLst>
            <pc:docMk/>
            <pc:sldMk cId="2784100795" sldId="452"/>
            <ac:spMk id="15" creationId="{79392C2C-FE30-4104-0F2C-E238E16E1653}"/>
          </ac:spMkLst>
        </pc:spChg>
        <pc:spChg chg="mod">
          <ac:chgData name="Giacomo Broggi" userId="S::giacomo.broggi@uniroma1.it::2e4d45a7-718c-4b9a-9add-2c2848abe4d2" providerId="AD" clId="Web-{8A9EAA5C-8A30-9E77-E66E-5D2AF05251A0}" dt="2025-11-10T15:14:52.995" v="99" actId="1076"/>
          <ac:spMkLst>
            <pc:docMk/>
            <pc:sldMk cId="2784100795" sldId="452"/>
            <ac:spMk id="17" creationId="{D2EB33D8-D5B2-B755-A1E9-A7DEB86BD774}"/>
          </ac:spMkLst>
        </pc:spChg>
        <pc:spChg chg="mod">
          <ac:chgData name="Giacomo Broggi" userId="S::giacomo.broggi@uniroma1.it::2e4d45a7-718c-4b9a-9add-2c2848abe4d2" providerId="AD" clId="Web-{8A9EAA5C-8A30-9E77-E66E-5D2AF05251A0}" dt="2025-11-10T15:15:31.886" v="166" actId="1076"/>
          <ac:spMkLst>
            <pc:docMk/>
            <pc:sldMk cId="2784100795" sldId="452"/>
            <ac:spMk id="18" creationId="{56B3AFB5-BCB8-2E49-9FDD-2ACA70489FDF}"/>
          </ac:spMkLst>
        </pc:spChg>
        <pc:graphicFrameChg chg="mod modGraphic">
          <ac:chgData name="Giacomo Broggi" userId="S::giacomo.broggi@uniroma1.it::2e4d45a7-718c-4b9a-9add-2c2848abe4d2" providerId="AD" clId="Web-{8A9EAA5C-8A30-9E77-E66E-5D2AF05251A0}" dt="2025-11-10T15:15:32.027" v="167" actId="1076"/>
          <ac:graphicFrameMkLst>
            <pc:docMk/>
            <pc:sldMk cId="2784100795" sldId="452"/>
            <ac:graphicFrameMk id="22" creationId="{75FDCB10-7F3E-B9DC-2BAD-474C5FE819C8}"/>
          </ac:graphicFrameMkLst>
        </pc:graphicFrameChg>
        <pc:picChg chg="mod">
          <ac:chgData name="Giacomo Broggi" userId="S::giacomo.broggi@uniroma1.it::2e4d45a7-718c-4b9a-9add-2c2848abe4d2" providerId="AD" clId="Web-{8A9EAA5C-8A30-9E77-E66E-5D2AF05251A0}" dt="2025-11-10T15:14:52.855" v="97" actId="1076"/>
          <ac:picMkLst>
            <pc:docMk/>
            <pc:sldMk cId="2784100795" sldId="452"/>
            <ac:picMk id="14" creationId="{AC0911DB-192E-4790-0FAA-6985998D5832}"/>
          </ac:picMkLst>
        </pc:picChg>
      </pc:sldChg>
      <pc:sldChg chg="modSp">
        <pc:chgData name="Giacomo Broggi" userId="S::giacomo.broggi@uniroma1.it::2e4d45a7-718c-4b9a-9add-2c2848abe4d2" providerId="AD" clId="Web-{8A9EAA5C-8A30-9E77-E66E-5D2AF05251A0}" dt="2025-11-10T15:16:13.668" v="173" actId="20577"/>
        <pc:sldMkLst>
          <pc:docMk/>
          <pc:sldMk cId="957271017" sldId="493"/>
        </pc:sldMkLst>
        <pc:spChg chg="mod">
          <ac:chgData name="Giacomo Broggi" userId="S::giacomo.broggi@uniroma1.it::2e4d45a7-718c-4b9a-9add-2c2848abe4d2" providerId="AD" clId="Web-{8A9EAA5C-8A30-9E77-E66E-5D2AF05251A0}" dt="2025-11-10T15:16:13.668" v="173" actId="20577"/>
          <ac:spMkLst>
            <pc:docMk/>
            <pc:sldMk cId="957271017" sldId="493"/>
            <ac:spMk id="1162" creationId="{CBC2EC37-6AA5-B869-E121-151B12DB04FB}"/>
          </ac:spMkLst>
        </pc:spChg>
      </pc:sldChg>
      <pc:sldChg chg="modSp">
        <pc:chgData name="Giacomo Broggi" userId="S::giacomo.broggi@uniroma1.it::2e4d45a7-718c-4b9a-9add-2c2848abe4d2" providerId="AD" clId="Web-{8A9EAA5C-8A30-9E77-E66E-5D2AF05251A0}" dt="2025-11-10T15:17:34.731" v="189" actId="20577"/>
        <pc:sldMkLst>
          <pc:docMk/>
          <pc:sldMk cId="3060754716" sldId="494"/>
        </pc:sldMkLst>
        <pc:spChg chg="mod">
          <ac:chgData name="Giacomo Broggi" userId="S::giacomo.broggi@uniroma1.it::2e4d45a7-718c-4b9a-9add-2c2848abe4d2" providerId="AD" clId="Web-{8A9EAA5C-8A30-9E77-E66E-5D2AF05251A0}" dt="2025-11-10T15:17:34.731" v="189" actId="20577"/>
          <ac:spMkLst>
            <pc:docMk/>
            <pc:sldMk cId="3060754716" sldId="494"/>
            <ac:spMk id="5" creationId="{0EC52E40-CB48-36D7-8240-87C94DC30D40}"/>
          </ac:spMkLst>
        </pc:spChg>
      </pc:sldChg>
      <pc:sldChg chg="modSp">
        <pc:chgData name="Giacomo Broggi" userId="S::giacomo.broggi@uniroma1.it::2e4d45a7-718c-4b9a-9add-2c2848abe4d2" providerId="AD" clId="Web-{8A9EAA5C-8A30-9E77-E66E-5D2AF05251A0}" dt="2025-11-10T15:23:38.097" v="323" actId="20577"/>
        <pc:sldMkLst>
          <pc:docMk/>
          <pc:sldMk cId="580048789" sldId="497"/>
        </pc:sldMkLst>
        <pc:spChg chg="mod">
          <ac:chgData name="Giacomo Broggi" userId="S::giacomo.broggi@uniroma1.it::2e4d45a7-718c-4b9a-9add-2c2848abe4d2" providerId="AD" clId="Web-{8A9EAA5C-8A30-9E77-E66E-5D2AF05251A0}" dt="2025-11-10T15:23:38.097" v="323" actId="20577"/>
          <ac:spMkLst>
            <pc:docMk/>
            <pc:sldMk cId="580048789" sldId="497"/>
            <ac:spMk id="2" creationId="{537D0B4F-6AEF-B76F-8921-D901698D3073}"/>
          </ac:spMkLst>
        </pc:spChg>
      </pc:sldChg>
      <pc:sldChg chg="modSp">
        <pc:chgData name="Giacomo Broggi" userId="S::giacomo.broggi@uniroma1.it::2e4d45a7-718c-4b9a-9add-2c2848abe4d2" providerId="AD" clId="Web-{8A9EAA5C-8A30-9E77-E66E-5D2AF05251A0}" dt="2025-11-10T15:21:01.008" v="260" actId="20577"/>
        <pc:sldMkLst>
          <pc:docMk/>
          <pc:sldMk cId="3346371946" sldId="528"/>
        </pc:sldMkLst>
        <pc:spChg chg="mod">
          <ac:chgData name="Giacomo Broggi" userId="S::giacomo.broggi@uniroma1.it::2e4d45a7-718c-4b9a-9add-2c2848abe4d2" providerId="AD" clId="Web-{8A9EAA5C-8A30-9E77-E66E-5D2AF05251A0}" dt="2025-11-10T15:21:01.008" v="260" actId="20577"/>
          <ac:spMkLst>
            <pc:docMk/>
            <pc:sldMk cId="3346371946" sldId="528"/>
            <ac:spMk id="6" creationId="{8AAEB93D-B69E-2730-A0A1-0EB93EC1259F}"/>
          </ac:spMkLst>
        </pc:spChg>
      </pc:sldChg>
      <pc:sldChg chg="modSp">
        <pc:chgData name="Giacomo Broggi" userId="S::giacomo.broggi@uniroma1.it::2e4d45a7-718c-4b9a-9add-2c2848abe4d2" providerId="AD" clId="Web-{8A9EAA5C-8A30-9E77-E66E-5D2AF05251A0}" dt="2025-11-10T15:23:19.017" v="318" actId="20577"/>
        <pc:sldMkLst>
          <pc:docMk/>
          <pc:sldMk cId="697379765" sldId="529"/>
        </pc:sldMkLst>
        <pc:spChg chg="mod">
          <ac:chgData name="Giacomo Broggi" userId="S::giacomo.broggi@uniroma1.it::2e4d45a7-718c-4b9a-9add-2c2848abe4d2" providerId="AD" clId="Web-{8A9EAA5C-8A30-9E77-E66E-5D2AF05251A0}" dt="2025-11-10T15:21:26.338" v="266" actId="20577"/>
          <ac:spMkLst>
            <pc:docMk/>
            <pc:sldMk cId="697379765" sldId="529"/>
            <ac:spMk id="8" creationId="{BCE21CCF-79E4-B6FF-8693-C7CED56A70F1}"/>
          </ac:spMkLst>
        </pc:spChg>
        <pc:spChg chg="mod">
          <ac:chgData name="Giacomo Broggi" userId="S::giacomo.broggi@uniroma1.it::2e4d45a7-718c-4b9a-9add-2c2848abe4d2" providerId="AD" clId="Web-{8A9EAA5C-8A30-9E77-E66E-5D2AF05251A0}" dt="2025-11-10T15:23:19.017" v="318" actId="20577"/>
          <ac:spMkLst>
            <pc:docMk/>
            <pc:sldMk cId="697379765" sldId="529"/>
            <ac:spMk id="11" creationId="{97EA6AFF-E6C6-1262-BF08-2294FD5E05EC}"/>
          </ac:spMkLst>
        </pc:spChg>
      </pc:sldChg>
      <pc:sldChg chg="modSp">
        <pc:chgData name="Giacomo Broggi" userId="S::giacomo.broggi@uniroma1.it::2e4d45a7-718c-4b9a-9add-2c2848abe4d2" providerId="AD" clId="Web-{8A9EAA5C-8A30-9E77-E66E-5D2AF05251A0}" dt="2025-11-10T15:25:36.633" v="373" actId="20577"/>
        <pc:sldMkLst>
          <pc:docMk/>
          <pc:sldMk cId="2584700590" sldId="531"/>
        </pc:sldMkLst>
        <pc:spChg chg="mod">
          <ac:chgData name="Giacomo Broggi" userId="S::giacomo.broggi@uniroma1.it::2e4d45a7-718c-4b9a-9add-2c2848abe4d2" providerId="AD" clId="Web-{8A9EAA5C-8A30-9E77-E66E-5D2AF05251A0}" dt="2025-11-10T15:25:36.633" v="373" actId="20577"/>
          <ac:spMkLst>
            <pc:docMk/>
            <pc:sldMk cId="2584700590" sldId="531"/>
            <ac:spMk id="17" creationId="{4C2C8ABB-BE06-3C5A-96E6-B793969DF1E0}"/>
          </ac:spMkLst>
        </pc:spChg>
      </pc:sldChg>
      <pc:sldChg chg="modSp">
        <pc:chgData name="Giacomo Broggi" userId="S::giacomo.broggi@uniroma1.it::2e4d45a7-718c-4b9a-9add-2c2848abe4d2" providerId="AD" clId="Web-{8A9EAA5C-8A30-9E77-E66E-5D2AF05251A0}" dt="2025-11-10T15:28:13.716" v="400" actId="20577"/>
        <pc:sldMkLst>
          <pc:docMk/>
          <pc:sldMk cId="525317846" sldId="532"/>
        </pc:sldMkLst>
        <pc:spChg chg="mod">
          <ac:chgData name="Giacomo Broggi" userId="S::giacomo.broggi@uniroma1.it::2e4d45a7-718c-4b9a-9add-2c2848abe4d2" providerId="AD" clId="Web-{8A9EAA5C-8A30-9E77-E66E-5D2AF05251A0}" dt="2025-11-10T15:28:13.716" v="400" actId="20577"/>
          <ac:spMkLst>
            <pc:docMk/>
            <pc:sldMk cId="525317846" sldId="532"/>
            <ac:spMk id="16" creationId="{C4F67A90-E70F-4D7E-12EA-46677376D561}"/>
          </ac:spMkLst>
        </pc:spChg>
      </pc:sldChg>
      <pc:sldChg chg="modSp">
        <pc:chgData name="Giacomo Broggi" userId="S::giacomo.broggi@uniroma1.it::2e4d45a7-718c-4b9a-9add-2c2848abe4d2" providerId="AD" clId="Web-{8A9EAA5C-8A30-9E77-E66E-5D2AF05251A0}" dt="2025-11-10T15:29:10.608" v="428" actId="20577"/>
        <pc:sldMkLst>
          <pc:docMk/>
          <pc:sldMk cId="2764568872" sldId="533"/>
        </pc:sldMkLst>
        <pc:spChg chg="mod">
          <ac:chgData name="Giacomo Broggi" userId="S::giacomo.broggi@uniroma1.it::2e4d45a7-718c-4b9a-9add-2c2848abe4d2" providerId="AD" clId="Web-{8A9EAA5C-8A30-9E77-E66E-5D2AF05251A0}" dt="2025-11-10T15:29:10.608" v="428" actId="20577"/>
          <ac:spMkLst>
            <pc:docMk/>
            <pc:sldMk cId="2764568872" sldId="533"/>
            <ac:spMk id="3" creationId="{A2699656-7529-ED4F-10B9-EE8977C0F5C9}"/>
          </ac:spMkLst>
        </pc:spChg>
      </pc:sldChg>
      <pc:sldChg chg="addSp modSp">
        <pc:chgData name="Giacomo Broggi" userId="S::giacomo.broggi@uniroma1.it::2e4d45a7-718c-4b9a-9add-2c2848abe4d2" providerId="AD" clId="Web-{8A9EAA5C-8A30-9E77-E66E-5D2AF05251A0}" dt="2025-11-10T15:11:37.008" v="12" actId="1076"/>
        <pc:sldMkLst>
          <pc:docMk/>
          <pc:sldMk cId="3372149842" sldId="540"/>
        </pc:sldMkLst>
        <pc:spChg chg="add mod">
          <ac:chgData name="Giacomo Broggi" userId="S::giacomo.broggi@uniroma1.it::2e4d45a7-718c-4b9a-9add-2c2848abe4d2" providerId="AD" clId="Web-{8A9EAA5C-8A30-9E77-E66E-5D2AF05251A0}" dt="2025-11-10T15:11:37.008" v="12" actId="1076"/>
          <ac:spMkLst>
            <pc:docMk/>
            <pc:sldMk cId="3372149842" sldId="540"/>
            <ac:spMk id="2" creationId="{A829B0AD-2F3C-79B1-51F5-2FFCA07228F2}"/>
          </ac:spMkLst>
        </pc:spChg>
        <pc:picChg chg="mod">
          <ac:chgData name="Giacomo Broggi" userId="S::giacomo.broggi@uniroma1.it::2e4d45a7-718c-4b9a-9add-2c2848abe4d2" providerId="AD" clId="Web-{8A9EAA5C-8A30-9E77-E66E-5D2AF05251A0}" dt="2025-11-10T15:11:23.383" v="10" actId="1076"/>
          <ac:picMkLst>
            <pc:docMk/>
            <pc:sldMk cId="3372149842" sldId="540"/>
            <ac:picMk id="19" creationId="{14413ACC-117D-5FA3-4E5E-F7481F83A13A}"/>
          </ac:picMkLst>
        </pc:picChg>
      </pc:sldChg>
    </pc:docChg>
  </pc:docChgLst>
  <pc:docChgLst>
    <pc:chgData name="Giacomo Broggi" userId="S::giacomo.broggi@uniroma1.it::2e4d45a7-718c-4b9a-9add-2c2848abe4d2" providerId="AD" clId="Web-{E413571A-F19C-8703-2FC5-1AD5F040FB70}"/>
    <pc:docChg chg="addSld delSld modSld">
      <pc:chgData name="Giacomo Broggi" userId="S::giacomo.broggi@uniroma1.it::2e4d45a7-718c-4b9a-9add-2c2848abe4d2" providerId="AD" clId="Web-{E413571A-F19C-8703-2FC5-1AD5F040FB70}" dt="2025-11-10T14:18:51.983" v="1460" actId="20577"/>
      <pc:docMkLst>
        <pc:docMk/>
      </pc:docMkLst>
      <pc:sldChg chg="modSp">
        <pc:chgData name="Giacomo Broggi" userId="S::giacomo.broggi@uniroma1.it::2e4d45a7-718c-4b9a-9add-2c2848abe4d2" providerId="AD" clId="Web-{E413571A-F19C-8703-2FC5-1AD5F040FB70}" dt="2025-11-10T09:40:37.351" v="102" actId="14100"/>
        <pc:sldMkLst>
          <pc:docMk/>
          <pc:sldMk cId="291191851" sldId="256"/>
        </pc:sldMkLst>
        <pc:spChg chg="mod">
          <ac:chgData name="Giacomo Broggi" userId="S::giacomo.broggi@uniroma1.it::2e4d45a7-718c-4b9a-9add-2c2848abe4d2" providerId="AD" clId="Web-{E413571A-F19C-8703-2FC5-1AD5F040FB70}" dt="2025-11-10T09:40:37.351" v="102" actId="14100"/>
          <ac:spMkLst>
            <pc:docMk/>
            <pc:sldMk cId="291191851" sldId="256"/>
            <ac:spMk id="3" creationId="{28AFBC1B-C9D9-68D7-2FAC-E934D1679E2A}"/>
          </ac:spMkLst>
        </pc:spChg>
      </pc:sldChg>
      <pc:sldChg chg="modSp">
        <pc:chgData name="Giacomo Broggi" userId="S::giacomo.broggi@uniroma1.it::2e4d45a7-718c-4b9a-9add-2c2848abe4d2" providerId="AD" clId="Web-{E413571A-F19C-8703-2FC5-1AD5F040FB70}" dt="2025-11-10T09:50:53.671" v="127" actId="20577"/>
        <pc:sldMkLst>
          <pc:docMk/>
          <pc:sldMk cId="860520040" sldId="449"/>
        </pc:sldMkLst>
        <pc:spChg chg="mod">
          <ac:chgData name="Giacomo Broggi" userId="S::giacomo.broggi@uniroma1.it::2e4d45a7-718c-4b9a-9add-2c2848abe4d2" providerId="AD" clId="Web-{E413571A-F19C-8703-2FC5-1AD5F040FB70}" dt="2025-11-10T09:50:53.671" v="127" actId="20577"/>
          <ac:spMkLst>
            <pc:docMk/>
            <pc:sldMk cId="860520040" sldId="449"/>
            <ac:spMk id="2" creationId="{1CA86120-E7B7-5FED-AC93-A143D0A6BCAB}"/>
          </ac:spMkLst>
        </pc:spChg>
      </pc:sldChg>
      <pc:sldChg chg="delSp modSp">
        <pc:chgData name="Giacomo Broggi" userId="S::giacomo.broggi@uniroma1.it::2e4d45a7-718c-4b9a-9add-2c2848abe4d2" providerId="AD" clId="Web-{E413571A-F19C-8703-2FC5-1AD5F040FB70}" dt="2025-11-10T14:17:03.263" v="1454" actId="20577"/>
        <pc:sldMkLst>
          <pc:docMk/>
          <pc:sldMk cId="514700997" sldId="450"/>
        </pc:sldMkLst>
        <pc:spChg chg="mod">
          <ac:chgData name="Giacomo Broggi" userId="S::giacomo.broggi@uniroma1.it::2e4d45a7-718c-4b9a-9add-2c2848abe4d2" providerId="AD" clId="Web-{E413571A-F19C-8703-2FC5-1AD5F040FB70}" dt="2025-11-10T14:17:03.263" v="1454" actId="20577"/>
          <ac:spMkLst>
            <pc:docMk/>
            <pc:sldMk cId="514700997" sldId="450"/>
            <ac:spMk id="7" creationId="{AC49E8DE-666E-B2EA-6E50-7DE4E41ABBBC}"/>
          </ac:spMkLst>
        </pc:spChg>
      </pc:sldChg>
      <pc:sldChg chg="modSp">
        <pc:chgData name="Giacomo Broggi" userId="S::giacomo.broggi@uniroma1.it::2e4d45a7-718c-4b9a-9add-2c2848abe4d2" providerId="AD" clId="Web-{E413571A-F19C-8703-2FC5-1AD5F040FB70}" dt="2025-11-10T09:55:52.144" v="130" actId="20577"/>
        <pc:sldMkLst>
          <pc:docMk/>
          <pc:sldMk cId="2881134635" sldId="451"/>
        </pc:sldMkLst>
        <pc:spChg chg="mod">
          <ac:chgData name="Giacomo Broggi" userId="S::giacomo.broggi@uniroma1.it::2e4d45a7-718c-4b9a-9add-2c2848abe4d2" providerId="AD" clId="Web-{E413571A-F19C-8703-2FC5-1AD5F040FB70}" dt="2025-11-10T09:55:52.144" v="130" actId="20577"/>
          <ac:spMkLst>
            <pc:docMk/>
            <pc:sldMk cId="2881134635" sldId="451"/>
            <ac:spMk id="16" creationId="{F6CF964F-9319-055E-7568-7E72E0F72FB9}"/>
          </ac:spMkLst>
        </pc:spChg>
      </pc:sldChg>
      <pc:sldChg chg="modSp">
        <pc:chgData name="Giacomo Broggi" userId="S::giacomo.broggi@uniroma1.it::2e4d45a7-718c-4b9a-9add-2c2848abe4d2" providerId="AD" clId="Web-{E413571A-F19C-8703-2FC5-1AD5F040FB70}" dt="2025-11-10T14:10:39.614" v="1304" actId="20577"/>
        <pc:sldMkLst>
          <pc:docMk/>
          <pc:sldMk cId="2784100795" sldId="452"/>
        </pc:sldMkLst>
        <pc:spChg chg="mod">
          <ac:chgData name="Giacomo Broggi" userId="S::giacomo.broggi@uniroma1.it::2e4d45a7-718c-4b9a-9add-2c2848abe4d2" providerId="AD" clId="Web-{E413571A-F19C-8703-2FC5-1AD5F040FB70}" dt="2025-11-10T14:10:39.614" v="1304" actId="20577"/>
          <ac:spMkLst>
            <pc:docMk/>
            <pc:sldMk cId="2784100795" sldId="452"/>
            <ac:spMk id="12" creationId="{1B68459C-9BD8-0493-089A-B2BDF1926184}"/>
          </ac:spMkLst>
        </pc:spChg>
      </pc:sldChg>
      <pc:sldChg chg="addSp delSp modSp">
        <pc:chgData name="Giacomo Broggi" userId="S::giacomo.broggi@uniroma1.it::2e4d45a7-718c-4b9a-9add-2c2848abe4d2" providerId="AD" clId="Web-{E413571A-F19C-8703-2FC5-1AD5F040FB70}" dt="2025-11-10T13:46:40.407" v="926" actId="20577"/>
        <pc:sldMkLst>
          <pc:docMk/>
          <pc:sldMk cId="957271017" sldId="493"/>
        </pc:sldMkLst>
        <pc:spChg chg="mod ord">
          <ac:chgData name="Giacomo Broggi" userId="S::giacomo.broggi@uniroma1.it::2e4d45a7-718c-4b9a-9add-2c2848abe4d2" providerId="AD" clId="Web-{E413571A-F19C-8703-2FC5-1AD5F040FB70}" dt="2025-11-10T13:45:24.821" v="912" actId="1076"/>
          <ac:spMkLst>
            <pc:docMk/>
            <pc:sldMk cId="957271017" sldId="493"/>
            <ac:spMk id="3" creationId="{C3B3889D-45BD-2CAE-9C54-F2835E9BAD97}"/>
          </ac:spMkLst>
        </pc:spChg>
        <pc:spChg chg="mod">
          <ac:chgData name="Giacomo Broggi" userId="S::giacomo.broggi@uniroma1.it::2e4d45a7-718c-4b9a-9add-2c2848abe4d2" providerId="AD" clId="Web-{E413571A-F19C-8703-2FC5-1AD5F040FB70}" dt="2025-11-10T13:46:40.407" v="926" actId="20577"/>
          <ac:spMkLst>
            <pc:docMk/>
            <pc:sldMk cId="957271017" sldId="493"/>
            <ac:spMk id="1162" creationId="{CBC2EC37-6AA5-B869-E121-151B12DB04FB}"/>
          </ac:spMkLst>
        </pc:spChg>
        <pc:picChg chg="add mod modCrop">
          <ac:chgData name="Giacomo Broggi" userId="S::giacomo.broggi@uniroma1.it::2e4d45a7-718c-4b9a-9add-2c2848abe4d2" providerId="AD" clId="Web-{E413571A-F19C-8703-2FC5-1AD5F040FB70}" dt="2025-11-10T13:44:05.318" v="898" actId="1076"/>
          <ac:picMkLst>
            <pc:docMk/>
            <pc:sldMk cId="957271017" sldId="493"/>
            <ac:picMk id="6" creationId="{BE09BC32-9C58-A3DE-D772-CED075A4676C}"/>
          </ac:picMkLst>
        </pc:picChg>
        <pc:picChg chg="mod">
          <ac:chgData name="Giacomo Broggi" userId="S::giacomo.broggi@uniroma1.it::2e4d45a7-718c-4b9a-9add-2c2848abe4d2" providerId="AD" clId="Web-{E413571A-F19C-8703-2FC5-1AD5F040FB70}" dt="2025-11-10T13:45:15.257" v="911" actId="1076"/>
          <ac:picMkLst>
            <pc:docMk/>
            <pc:sldMk cId="957271017" sldId="493"/>
            <ac:picMk id="1161" creationId="{BE88A209-4532-8C7C-EFC5-1EA9BE6FE702}"/>
          </ac:picMkLst>
        </pc:picChg>
      </pc:sldChg>
      <pc:sldChg chg="modSp">
        <pc:chgData name="Giacomo Broggi" userId="S::giacomo.broggi@uniroma1.it::2e4d45a7-718c-4b9a-9add-2c2848abe4d2" providerId="AD" clId="Web-{E413571A-F19C-8703-2FC5-1AD5F040FB70}" dt="2025-11-10T13:53:23.305" v="1073" actId="20577"/>
        <pc:sldMkLst>
          <pc:docMk/>
          <pc:sldMk cId="3060754716" sldId="494"/>
        </pc:sldMkLst>
        <pc:spChg chg="mod">
          <ac:chgData name="Giacomo Broggi" userId="S::giacomo.broggi@uniroma1.it::2e4d45a7-718c-4b9a-9add-2c2848abe4d2" providerId="AD" clId="Web-{E413571A-F19C-8703-2FC5-1AD5F040FB70}" dt="2025-11-10T13:53:23.305" v="1073" actId="20577"/>
          <ac:spMkLst>
            <pc:docMk/>
            <pc:sldMk cId="3060754716" sldId="494"/>
            <ac:spMk id="5" creationId="{0EC52E40-CB48-36D7-8240-87C94DC30D40}"/>
          </ac:spMkLst>
        </pc:spChg>
        <pc:spChg chg="mod">
          <ac:chgData name="Giacomo Broggi" userId="S::giacomo.broggi@uniroma1.it::2e4d45a7-718c-4b9a-9add-2c2848abe4d2" providerId="AD" clId="Web-{E413571A-F19C-8703-2FC5-1AD5F040FB70}" dt="2025-11-10T13:52:20.849" v="1039" actId="1076"/>
          <ac:spMkLst>
            <pc:docMk/>
            <pc:sldMk cId="3060754716" sldId="494"/>
            <ac:spMk id="7" creationId="{582A3D3E-9D65-0E6E-2437-CA60F9F23EAC}"/>
          </ac:spMkLst>
        </pc:spChg>
        <pc:spChg chg="mod">
          <ac:chgData name="Giacomo Broggi" userId="S::giacomo.broggi@uniroma1.it::2e4d45a7-718c-4b9a-9add-2c2848abe4d2" providerId="AD" clId="Web-{E413571A-F19C-8703-2FC5-1AD5F040FB70}" dt="2025-11-10T13:52:21.021" v="1041" actId="1076"/>
          <ac:spMkLst>
            <pc:docMk/>
            <pc:sldMk cId="3060754716" sldId="494"/>
            <ac:spMk id="10" creationId="{F44F3868-72FC-3A70-094E-E16D1188BCA6}"/>
          </ac:spMkLst>
        </pc:spChg>
        <pc:graphicFrameChg chg="mod">
          <ac:chgData name="Giacomo Broggi" userId="S::giacomo.broggi@uniroma1.it::2e4d45a7-718c-4b9a-9add-2c2848abe4d2" providerId="AD" clId="Web-{E413571A-F19C-8703-2FC5-1AD5F040FB70}" dt="2025-11-10T13:52:20.928" v="1040" actId="1076"/>
          <ac:graphicFrameMkLst>
            <pc:docMk/>
            <pc:sldMk cId="3060754716" sldId="494"/>
            <ac:graphicFrameMk id="9" creationId="{EFEB7C39-F835-064C-82F6-1FFDC5BA0788}"/>
          </ac:graphicFrameMkLst>
        </pc:graphicFrameChg>
        <pc:picChg chg="mod">
          <ac:chgData name="Giacomo Broggi" userId="S::giacomo.broggi@uniroma1.it::2e4d45a7-718c-4b9a-9add-2c2848abe4d2" providerId="AD" clId="Web-{E413571A-F19C-8703-2FC5-1AD5F040FB70}" dt="2025-11-10T13:52:08.646" v="1035" actId="1076"/>
          <ac:picMkLst>
            <pc:docMk/>
            <pc:sldMk cId="3060754716" sldId="494"/>
            <ac:picMk id="14" creationId="{62159781-A6F0-4B4A-2FA9-05D7EE0B9C3D}"/>
          </ac:picMkLst>
        </pc:picChg>
      </pc:sldChg>
      <pc:sldChg chg="modSp">
        <pc:chgData name="Giacomo Broggi" userId="S::giacomo.broggi@uniroma1.it::2e4d45a7-718c-4b9a-9add-2c2848abe4d2" providerId="AD" clId="Web-{E413571A-F19C-8703-2FC5-1AD5F040FB70}" dt="2025-11-10T14:05:46.569" v="1267" actId="20577"/>
        <pc:sldMkLst>
          <pc:docMk/>
          <pc:sldMk cId="2532528836" sldId="498"/>
        </pc:sldMkLst>
        <pc:spChg chg="mod">
          <ac:chgData name="Giacomo Broggi" userId="S::giacomo.broggi@uniroma1.it::2e4d45a7-718c-4b9a-9add-2c2848abe4d2" providerId="AD" clId="Web-{E413571A-F19C-8703-2FC5-1AD5F040FB70}" dt="2025-11-10T14:05:25.818" v="1253" actId="20577"/>
          <ac:spMkLst>
            <pc:docMk/>
            <pc:sldMk cId="2532528836" sldId="498"/>
            <ac:spMk id="6" creationId="{6D8A2479-8C5B-DF90-4C55-3DD851467A6D}"/>
          </ac:spMkLst>
        </pc:spChg>
        <pc:spChg chg="mod">
          <ac:chgData name="Giacomo Broggi" userId="S::giacomo.broggi@uniroma1.it::2e4d45a7-718c-4b9a-9add-2c2848abe4d2" providerId="AD" clId="Web-{E413571A-F19C-8703-2FC5-1AD5F040FB70}" dt="2025-11-10T14:05:46.569" v="1267" actId="20577"/>
          <ac:spMkLst>
            <pc:docMk/>
            <pc:sldMk cId="2532528836" sldId="498"/>
            <ac:spMk id="8" creationId="{5A3BD051-EFE4-AFC2-CF1C-5F643531831C}"/>
          </ac:spMkLst>
        </pc:spChg>
      </pc:sldChg>
      <pc:sldChg chg="addSp modSp">
        <pc:chgData name="Giacomo Broggi" userId="S::giacomo.broggi@uniroma1.it::2e4d45a7-718c-4b9a-9add-2c2848abe4d2" providerId="AD" clId="Web-{E413571A-F19C-8703-2FC5-1AD5F040FB70}" dt="2025-11-10T14:15:09.276" v="1446" actId="20577"/>
        <pc:sldMkLst>
          <pc:docMk/>
          <pc:sldMk cId="1036244347" sldId="520"/>
        </pc:sldMkLst>
        <pc:spChg chg="add mod">
          <ac:chgData name="Giacomo Broggi" userId="S::giacomo.broggi@uniroma1.it::2e4d45a7-718c-4b9a-9add-2c2848abe4d2" providerId="AD" clId="Web-{E413571A-F19C-8703-2FC5-1AD5F040FB70}" dt="2025-11-10T14:15:09.276" v="1446" actId="20577"/>
          <ac:spMkLst>
            <pc:docMk/>
            <pc:sldMk cId="1036244347" sldId="520"/>
            <ac:spMk id="5" creationId="{923AECD0-E688-B4E1-F62B-8AB255493143}"/>
          </ac:spMkLst>
        </pc:spChg>
        <pc:spChg chg="mod">
          <ac:chgData name="Giacomo Broggi" userId="S::giacomo.broggi@uniroma1.it::2e4d45a7-718c-4b9a-9add-2c2848abe4d2" providerId="AD" clId="Web-{E413571A-F19C-8703-2FC5-1AD5F040FB70}" dt="2025-11-10T14:11:01.224" v="1309" actId="20577"/>
          <ac:spMkLst>
            <pc:docMk/>
            <pc:sldMk cId="1036244347" sldId="520"/>
            <ac:spMk id="7" creationId="{36BB8F51-3BDA-232B-E498-B364E98F8679}"/>
          </ac:spMkLst>
        </pc:spChg>
        <pc:picChg chg="mod">
          <ac:chgData name="Giacomo Broggi" userId="S::giacomo.broggi@uniroma1.it::2e4d45a7-718c-4b9a-9add-2c2848abe4d2" providerId="AD" clId="Web-{E413571A-F19C-8703-2FC5-1AD5F040FB70}" dt="2025-11-10T14:11:09.083" v="1312" actId="1076"/>
          <ac:picMkLst>
            <pc:docMk/>
            <pc:sldMk cId="1036244347" sldId="520"/>
            <ac:picMk id="13" creationId="{B468B76F-9E7A-7305-66C6-3B4317484787}"/>
          </ac:picMkLst>
        </pc:picChg>
      </pc:sldChg>
      <pc:sldChg chg="modNotes">
        <pc:chgData name="Giacomo Broggi" userId="S::giacomo.broggi@uniroma1.it::2e4d45a7-718c-4b9a-9add-2c2848abe4d2" providerId="AD" clId="Web-{E413571A-F19C-8703-2FC5-1AD5F040FB70}" dt="2025-11-10T13:55:09.417" v="1144"/>
        <pc:sldMkLst>
          <pc:docMk/>
          <pc:sldMk cId="3346371946" sldId="528"/>
        </pc:sldMkLst>
      </pc:sldChg>
      <pc:sldChg chg="addSp modSp">
        <pc:chgData name="Giacomo Broggi" userId="S::giacomo.broggi@uniroma1.it::2e4d45a7-718c-4b9a-9add-2c2848abe4d2" providerId="AD" clId="Web-{E413571A-F19C-8703-2FC5-1AD5F040FB70}" dt="2025-11-10T14:02:46.242" v="1217" actId="1076"/>
        <pc:sldMkLst>
          <pc:docMk/>
          <pc:sldMk cId="697379765" sldId="529"/>
        </pc:sldMkLst>
        <pc:spChg chg="add mod">
          <ac:chgData name="Giacomo Broggi" userId="S::giacomo.broggi@uniroma1.it::2e4d45a7-718c-4b9a-9add-2c2848abe4d2" providerId="AD" clId="Web-{E413571A-F19C-8703-2FC5-1AD5F040FB70}" dt="2025-11-10T14:02:46.242" v="1217" actId="1076"/>
          <ac:spMkLst>
            <pc:docMk/>
            <pc:sldMk cId="697379765" sldId="529"/>
            <ac:spMk id="6" creationId="{54E8E9CC-5980-444E-8ED7-B0804793D835}"/>
          </ac:spMkLst>
        </pc:spChg>
        <pc:spChg chg="mod">
          <ac:chgData name="Giacomo Broggi" userId="S::giacomo.broggi@uniroma1.it::2e4d45a7-718c-4b9a-9add-2c2848abe4d2" providerId="AD" clId="Web-{E413571A-F19C-8703-2FC5-1AD5F040FB70}" dt="2025-11-10T13:56:32.247" v="1151" actId="20577"/>
          <ac:spMkLst>
            <pc:docMk/>
            <pc:sldMk cId="697379765" sldId="529"/>
            <ac:spMk id="15" creationId="{AA1A2A39-D854-348C-0469-200F5680E1C8}"/>
          </ac:spMkLst>
        </pc:spChg>
        <pc:spChg chg="mod">
          <ac:chgData name="Giacomo Broggi" userId="S::giacomo.broggi@uniroma1.it::2e4d45a7-718c-4b9a-9add-2c2848abe4d2" providerId="AD" clId="Web-{E413571A-F19C-8703-2FC5-1AD5F040FB70}" dt="2025-11-10T14:00:40.080" v="1184" actId="1076"/>
          <ac:spMkLst>
            <pc:docMk/>
            <pc:sldMk cId="697379765" sldId="529"/>
            <ac:spMk id="26" creationId="{F15F7994-0CC2-5190-BC01-C335083237EF}"/>
          </ac:spMkLst>
        </pc:spChg>
        <pc:spChg chg="mod">
          <ac:chgData name="Giacomo Broggi" userId="S::giacomo.broggi@uniroma1.it::2e4d45a7-718c-4b9a-9add-2c2848abe4d2" providerId="AD" clId="Web-{E413571A-F19C-8703-2FC5-1AD5F040FB70}" dt="2025-11-10T14:00:40.050" v="1183" actId="1076"/>
          <ac:spMkLst>
            <pc:docMk/>
            <pc:sldMk cId="697379765" sldId="529"/>
            <ac:spMk id="27" creationId="{7DB480CD-9D3C-E16A-CBCB-C5BEC6BBAC50}"/>
          </ac:spMkLst>
        </pc:spChg>
        <pc:grpChg chg="mod">
          <ac:chgData name="Giacomo Broggi" userId="S::giacomo.broggi@uniroma1.it::2e4d45a7-718c-4b9a-9add-2c2848abe4d2" providerId="AD" clId="Web-{E413571A-F19C-8703-2FC5-1AD5F040FB70}" dt="2025-11-10T14:00:40.205" v="1185" actId="1076"/>
          <ac:grpSpMkLst>
            <pc:docMk/>
            <pc:sldMk cId="697379765" sldId="529"/>
            <ac:grpSpMk id="24" creationId="{90B011F2-213C-2CAF-9FBE-F83E5AE58C03}"/>
          </ac:grpSpMkLst>
        </pc:grpChg>
        <pc:grpChg chg="mod">
          <ac:chgData name="Giacomo Broggi" userId="S::giacomo.broggi@uniroma1.it::2e4d45a7-718c-4b9a-9add-2c2848abe4d2" providerId="AD" clId="Web-{E413571A-F19C-8703-2FC5-1AD5F040FB70}" dt="2025-11-10T14:00:40.346" v="1186" actId="1076"/>
          <ac:grpSpMkLst>
            <pc:docMk/>
            <pc:sldMk cId="697379765" sldId="529"/>
            <ac:grpSpMk id="25" creationId="{6E897B30-5308-1B73-5A64-C024289D2735}"/>
          </ac:grpSpMkLst>
        </pc:grpChg>
      </pc:sldChg>
      <pc:sldChg chg="modSp">
        <pc:chgData name="Giacomo Broggi" userId="S::giacomo.broggi@uniroma1.it::2e4d45a7-718c-4b9a-9add-2c2848abe4d2" providerId="AD" clId="Web-{E413571A-F19C-8703-2FC5-1AD5F040FB70}" dt="2025-11-10T14:18:51.983" v="1460" actId="20577"/>
        <pc:sldMkLst>
          <pc:docMk/>
          <pc:sldMk cId="2584700590" sldId="531"/>
        </pc:sldMkLst>
        <pc:spChg chg="mod">
          <ac:chgData name="Giacomo Broggi" userId="S::giacomo.broggi@uniroma1.it::2e4d45a7-718c-4b9a-9add-2c2848abe4d2" providerId="AD" clId="Web-{E413571A-F19C-8703-2FC5-1AD5F040FB70}" dt="2025-11-10T14:18:51.983" v="1460" actId="20577"/>
          <ac:spMkLst>
            <pc:docMk/>
            <pc:sldMk cId="2584700590" sldId="531"/>
            <ac:spMk id="12" creationId="{1096CAF3-F83D-766D-C314-AF6CFAE186A0}"/>
          </ac:spMkLst>
        </pc:spChg>
      </pc:sldChg>
      <pc:sldChg chg="addSp delSp modSp add replId">
        <pc:chgData name="Giacomo Broggi" userId="S::giacomo.broggi@uniroma1.it::2e4d45a7-718c-4b9a-9add-2c2848abe4d2" providerId="AD" clId="Web-{E413571A-F19C-8703-2FC5-1AD5F040FB70}" dt="2025-11-10T14:07:36.060" v="1272" actId="20577"/>
        <pc:sldMkLst>
          <pc:docMk/>
          <pc:sldMk cId="3372149842" sldId="540"/>
        </pc:sldMkLst>
        <pc:spChg chg="mod">
          <ac:chgData name="Giacomo Broggi" userId="S::giacomo.broggi@uniroma1.it::2e4d45a7-718c-4b9a-9add-2c2848abe4d2" providerId="AD" clId="Web-{E413571A-F19C-8703-2FC5-1AD5F040FB70}" dt="2025-11-10T13:10:11.060" v="370" actId="1076"/>
          <ac:spMkLst>
            <pc:docMk/>
            <pc:sldMk cId="3372149842" sldId="540"/>
            <ac:spMk id="7" creationId="{BFAFC6C6-62EF-5544-A736-0A30659F5AD9}"/>
          </ac:spMkLst>
        </pc:spChg>
        <pc:spChg chg="mod">
          <ac:chgData name="Giacomo Broggi" userId="S::giacomo.broggi@uniroma1.it::2e4d45a7-718c-4b9a-9add-2c2848abe4d2" providerId="AD" clId="Web-{E413571A-F19C-8703-2FC5-1AD5F040FB70}" dt="2025-11-10T13:10:03.670" v="369" actId="20577"/>
          <ac:spMkLst>
            <pc:docMk/>
            <pc:sldMk cId="3372149842" sldId="540"/>
            <ac:spMk id="13" creationId="{F299E5B1-E1EB-0105-8AEC-D543CE1234BC}"/>
          </ac:spMkLst>
        </pc:spChg>
        <pc:spChg chg="add mod">
          <ac:chgData name="Giacomo Broggi" userId="S::giacomo.broggi@uniroma1.it::2e4d45a7-718c-4b9a-9add-2c2848abe4d2" providerId="AD" clId="Web-{E413571A-F19C-8703-2FC5-1AD5F040FB70}" dt="2025-11-10T14:07:36.060" v="1272" actId="20577"/>
          <ac:spMkLst>
            <pc:docMk/>
            <pc:sldMk cId="3372149842" sldId="540"/>
            <ac:spMk id="18" creationId="{38B35680-9110-D324-30C5-EEDB689394A1}"/>
          </ac:spMkLst>
        </pc:spChg>
        <pc:picChg chg="add mod modCrop">
          <ac:chgData name="Giacomo Broggi" userId="S::giacomo.broggi@uniroma1.it::2e4d45a7-718c-4b9a-9add-2c2848abe4d2" providerId="AD" clId="Web-{E413571A-F19C-8703-2FC5-1AD5F040FB70}" dt="2025-11-10T13:24:25.928" v="660" actId="1076"/>
          <ac:picMkLst>
            <pc:docMk/>
            <pc:sldMk cId="3372149842" sldId="540"/>
            <ac:picMk id="9" creationId="{220E133C-EB77-C90E-D26B-B2E958BD899B}"/>
          </ac:picMkLst>
        </pc:picChg>
        <pc:picChg chg="add mod">
          <ac:chgData name="Giacomo Broggi" userId="S::giacomo.broggi@uniroma1.it::2e4d45a7-718c-4b9a-9add-2c2848abe4d2" providerId="AD" clId="Web-{E413571A-F19C-8703-2FC5-1AD5F040FB70}" dt="2025-11-10T13:24:25.975" v="661" actId="1076"/>
          <ac:picMkLst>
            <pc:docMk/>
            <pc:sldMk cId="3372149842" sldId="540"/>
            <ac:picMk id="19" creationId="{14413ACC-117D-5FA3-4E5E-F7481F83A13A}"/>
          </ac:picMkLst>
        </pc:picChg>
        <pc:picChg chg="add mod">
          <ac:chgData name="Giacomo Broggi" userId="S::giacomo.broggi@uniroma1.it::2e4d45a7-718c-4b9a-9add-2c2848abe4d2" providerId="AD" clId="Web-{E413571A-F19C-8703-2FC5-1AD5F040FB70}" dt="2025-11-10T13:31:32.342" v="796" actId="1076"/>
          <ac:picMkLst>
            <pc:docMk/>
            <pc:sldMk cId="3372149842" sldId="540"/>
            <ac:picMk id="20" creationId="{D405D71B-0354-5F26-509D-6F4345C117A3}"/>
          </ac:picMkLst>
        </pc:picChg>
      </pc:sldChg>
    </pc:docChg>
  </pc:docChgLst>
  <pc:docChgLst>
    <pc:chgData name="Giacomo Broggi" userId="S::giacomo.broggi@uniroma1.it::2e4d45a7-718c-4b9a-9add-2c2848abe4d2" providerId="AD" clId="Web-{0E7FE2F8-9673-54F7-8CAD-9D5BF51ED874}"/>
    <pc:docChg chg="addSld delSld modSld">
      <pc:chgData name="Giacomo Broggi" userId="S::giacomo.broggi@uniroma1.it::2e4d45a7-718c-4b9a-9add-2c2848abe4d2" providerId="AD" clId="Web-{0E7FE2F8-9673-54F7-8CAD-9D5BF51ED874}" dt="2025-11-11T08:57:43.017" v="678"/>
      <pc:docMkLst>
        <pc:docMk/>
      </pc:docMkLst>
      <pc:sldChg chg="addSp delSp modSp add del replId">
        <pc:chgData name="Giacomo Broggi" userId="S::giacomo.broggi@uniroma1.it::2e4d45a7-718c-4b9a-9add-2c2848abe4d2" providerId="AD" clId="Web-{0E7FE2F8-9673-54F7-8CAD-9D5BF51ED874}" dt="2025-11-11T08:57:43.017" v="678"/>
        <pc:sldMkLst>
          <pc:docMk/>
          <pc:sldMk cId="1898194666" sldId="541"/>
        </pc:sldMkLst>
        <pc:spChg chg="del">
          <ac:chgData name="Giacomo Broggi" userId="S::giacomo.broggi@uniroma1.it::2e4d45a7-718c-4b9a-9add-2c2848abe4d2" providerId="AD" clId="Web-{0E7FE2F8-9673-54F7-8CAD-9D5BF51ED874}" dt="2025-11-11T08:53:31.135" v="667"/>
          <ac:spMkLst>
            <pc:docMk/>
            <pc:sldMk cId="1898194666" sldId="541"/>
            <ac:spMk id="2" creationId="{4F5FB644-A03C-1D0D-579A-39E56773B32B}"/>
          </ac:spMkLst>
        </pc:spChg>
        <pc:spChg chg="del">
          <ac:chgData name="Giacomo Broggi" userId="S::giacomo.broggi@uniroma1.it::2e4d45a7-718c-4b9a-9add-2c2848abe4d2" providerId="AD" clId="Web-{0E7FE2F8-9673-54F7-8CAD-9D5BF51ED874}" dt="2025-11-11T08:53:27.682" v="665"/>
          <ac:spMkLst>
            <pc:docMk/>
            <pc:sldMk cId="1898194666" sldId="541"/>
            <ac:spMk id="3" creationId="{41036C3C-D13E-52B3-8BB1-6A68456F6D1D}"/>
          </ac:spMkLst>
        </pc:spChg>
        <pc:spChg chg="mod">
          <ac:chgData name="Giacomo Broggi" userId="S::giacomo.broggi@uniroma1.it::2e4d45a7-718c-4b9a-9add-2c2848abe4d2" providerId="AD" clId="Web-{0E7FE2F8-9673-54F7-8CAD-9D5BF51ED874}" dt="2025-11-11T08:43:34.681" v="323" actId="20577"/>
          <ac:spMkLst>
            <pc:docMk/>
            <pc:sldMk cId="1898194666" sldId="541"/>
            <ac:spMk id="6" creationId="{782DE79D-2354-3615-A95B-CAE46E4D516F}"/>
          </ac:spMkLst>
        </pc:spChg>
        <pc:spChg chg="del">
          <ac:chgData name="Giacomo Broggi" userId="S::giacomo.broggi@uniroma1.it::2e4d45a7-718c-4b9a-9add-2c2848abe4d2" providerId="AD" clId="Web-{0E7FE2F8-9673-54F7-8CAD-9D5BF51ED874}" dt="2025-11-11T08:53:27.682" v="664"/>
          <ac:spMkLst>
            <pc:docMk/>
            <pc:sldMk cId="1898194666" sldId="541"/>
            <ac:spMk id="10" creationId="{A2D0E201-E627-6EF3-DF1F-460B63C08EBF}"/>
          </ac:spMkLst>
        </pc:spChg>
        <pc:spChg chg="add mod">
          <ac:chgData name="Giacomo Broggi" userId="S::giacomo.broggi@uniroma1.it::2e4d45a7-718c-4b9a-9add-2c2848abe4d2" providerId="AD" clId="Web-{0E7FE2F8-9673-54F7-8CAD-9D5BF51ED874}" dt="2025-11-11T08:53:38.323" v="669" actId="1076"/>
          <ac:spMkLst>
            <pc:docMk/>
            <pc:sldMk cId="1898194666" sldId="541"/>
            <ac:spMk id="11" creationId="{2843F517-0DAA-C50C-210F-572B1E6B754A}"/>
          </ac:spMkLst>
        </pc:spChg>
        <pc:spChg chg="del">
          <ac:chgData name="Giacomo Broggi" userId="S::giacomo.broggi@uniroma1.it::2e4d45a7-718c-4b9a-9add-2c2848abe4d2" providerId="AD" clId="Web-{0E7FE2F8-9673-54F7-8CAD-9D5BF51ED874}" dt="2025-11-11T08:35:59.484" v="104"/>
          <ac:spMkLst>
            <pc:docMk/>
            <pc:sldMk cId="1898194666" sldId="541"/>
            <ac:spMk id="12" creationId="{A19F4C99-1E8F-B830-A133-4A0204D81AF2}"/>
          </ac:spMkLst>
        </pc:spChg>
        <pc:spChg chg="mod">
          <ac:chgData name="Giacomo Broggi" userId="S::giacomo.broggi@uniroma1.it::2e4d45a7-718c-4b9a-9add-2c2848abe4d2" providerId="AD" clId="Web-{0E7FE2F8-9673-54F7-8CAD-9D5BF51ED874}" dt="2025-11-11T08:35:04.185" v="27" actId="20577"/>
          <ac:spMkLst>
            <pc:docMk/>
            <pc:sldMk cId="1898194666" sldId="541"/>
            <ac:spMk id="13" creationId="{2CB4F0C5-5D03-CE07-B587-07A8DC4A48A2}"/>
          </ac:spMkLst>
        </pc:spChg>
        <pc:spChg chg="add mod">
          <ac:chgData name="Giacomo Broggi" userId="S::giacomo.broggi@uniroma1.it::2e4d45a7-718c-4b9a-9add-2c2848abe4d2" providerId="AD" clId="Web-{0E7FE2F8-9673-54F7-8CAD-9D5BF51ED874}" dt="2025-11-11T08:55:08.483" v="677" actId="1076"/>
          <ac:spMkLst>
            <pc:docMk/>
            <pc:sldMk cId="1898194666" sldId="541"/>
            <ac:spMk id="14" creationId="{EF248F33-EF12-625D-5AE8-3AF6D237258A}"/>
          </ac:spMkLst>
        </pc:spChg>
        <pc:spChg chg="del">
          <ac:chgData name="Giacomo Broggi" userId="S::giacomo.broggi@uniroma1.it::2e4d45a7-718c-4b9a-9add-2c2848abe4d2" providerId="AD" clId="Web-{0E7FE2F8-9673-54F7-8CAD-9D5BF51ED874}" dt="2025-11-11T08:35:53.468" v="101"/>
          <ac:spMkLst>
            <pc:docMk/>
            <pc:sldMk cId="1898194666" sldId="541"/>
            <ac:spMk id="17" creationId="{EBC4C9C1-7BD4-9A72-1CD9-978820300FB0}"/>
          </ac:spMkLst>
        </pc:spChg>
        <pc:spChg chg="add mod">
          <ac:chgData name="Giacomo Broggi" userId="S::giacomo.broggi@uniroma1.it::2e4d45a7-718c-4b9a-9add-2c2848abe4d2" providerId="AD" clId="Web-{0E7FE2F8-9673-54F7-8CAD-9D5BF51ED874}" dt="2025-11-11T08:53:53.167" v="674" actId="1076"/>
          <ac:spMkLst>
            <pc:docMk/>
            <pc:sldMk cId="1898194666" sldId="541"/>
            <ac:spMk id="19" creationId="{EBDC2267-0F0F-2BDA-3B8D-0908009AC8A1}"/>
          </ac:spMkLst>
        </pc:spChg>
        <pc:spChg chg="del">
          <ac:chgData name="Giacomo Broggi" userId="S::giacomo.broggi@uniroma1.it::2e4d45a7-718c-4b9a-9add-2c2848abe4d2" providerId="AD" clId="Web-{0E7FE2F8-9673-54F7-8CAD-9D5BF51ED874}" dt="2025-11-11T08:35:57.672" v="103"/>
          <ac:spMkLst>
            <pc:docMk/>
            <pc:sldMk cId="1898194666" sldId="541"/>
            <ac:spMk id="22" creationId="{6623D866-1C79-C0A6-CAC1-B840BDF6CC4A}"/>
          </ac:spMkLst>
        </pc:spChg>
        <pc:graphicFrameChg chg="del">
          <ac:chgData name="Giacomo Broggi" userId="S::giacomo.broggi@uniroma1.it::2e4d45a7-718c-4b9a-9add-2c2848abe4d2" providerId="AD" clId="Web-{0E7FE2F8-9673-54F7-8CAD-9D5BF51ED874}" dt="2025-11-11T08:35:55.984" v="102"/>
          <ac:graphicFrameMkLst>
            <pc:docMk/>
            <pc:sldMk cId="1898194666" sldId="541"/>
            <ac:graphicFrameMk id="18" creationId="{2309FB4F-1FF2-316B-71E9-13343A3221C2}"/>
          </ac:graphicFrameMkLst>
        </pc:graphicFrameChg>
        <pc:picChg chg="del">
          <ac:chgData name="Giacomo Broggi" userId="S::giacomo.broggi@uniroma1.it::2e4d45a7-718c-4b9a-9add-2c2848abe4d2" providerId="AD" clId="Web-{0E7FE2F8-9673-54F7-8CAD-9D5BF51ED874}" dt="2025-11-11T08:53:33.448" v="668"/>
          <ac:picMkLst>
            <pc:docMk/>
            <pc:sldMk cId="1898194666" sldId="541"/>
            <ac:picMk id="5" creationId="{B06AD7DB-3B0E-9979-DFA5-F2A7117BE46D}"/>
          </ac:picMkLst>
        </pc:picChg>
        <pc:picChg chg="add mod">
          <ac:chgData name="Giacomo Broggi" userId="S::giacomo.broggi@uniroma1.it::2e4d45a7-718c-4b9a-9add-2c2848abe4d2" providerId="AD" clId="Web-{0E7FE2F8-9673-54F7-8CAD-9D5BF51ED874}" dt="2025-11-11T08:54:01.746" v="676" actId="1076"/>
          <ac:picMkLst>
            <pc:docMk/>
            <pc:sldMk cId="1898194666" sldId="541"/>
            <ac:picMk id="7" creationId="{A7D0A162-3785-C60D-AB69-EAD216A6681B}"/>
          </ac:picMkLst>
        </pc:picChg>
        <pc:picChg chg="add mod modCrop">
          <ac:chgData name="Giacomo Broggi" userId="S::giacomo.broggi@uniroma1.it::2e4d45a7-718c-4b9a-9add-2c2848abe4d2" providerId="AD" clId="Web-{0E7FE2F8-9673-54F7-8CAD-9D5BF51ED874}" dt="2025-11-11T08:53:42.761" v="670" actId="1076"/>
          <ac:picMkLst>
            <pc:docMk/>
            <pc:sldMk cId="1898194666" sldId="541"/>
            <ac:picMk id="9" creationId="{E3BFB1F0-34A6-3739-8DB3-637A6B64AE1F}"/>
          </ac:picMkLst>
        </pc:picChg>
        <pc:picChg chg="del mod">
          <ac:chgData name="Giacomo Broggi" userId="S::giacomo.broggi@uniroma1.it::2e4d45a7-718c-4b9a-9add-2c2848abe4d2" providerId="AD" clId="Web-{0E7FE2F8-9673-54F7-8CAD-9D5BF51ED874}" dt="2025-11-11T08:35:52.171" v="100"/>
          <ac:picMkLst>
            <pc:docMk/>
            <pc:sldMk cId="1898194666" sldId="541"/>
            <ac:picMk id="15" creationId="{64C1B4E1-7B1A-AF29-1D02-4D8B062FC557}"/>
          </ac:picMkLst>
        </pc:picChg>
        <pc:cxnChg chg="del">
          <ac:chgData name="Giacomo Broggi" userId="S::giacomo.broggi@uniroma1.it::2e4d45a7-718c-4b9a-9add-2c2848abe4d2" providerId="AD" clId="Web-{0E7FE2F8-9673-54F7-8CAD-9D5BF51ED874}" dt="2025-11-11T08:53:27.682" v="666"/>
          <ac:cxnSpMkLst>
            <pc:docMk/>
            <pc:sldMk cId="1898194666" sldId="541"/>
            <ac:cxnSpMk id="4" creationId="{CADBF446-FE68-647D-FBD1-AA861C0C5E55}"/>
          </ac:cxnSpMkLst>
        </pc:cxnChg>
      </pc:sldChg>
    </pc:docChg>
  </pc:docChgLst>
  <pc:docChgLst>
    <pc:chgData name="Giacomo Broggi" userId="S::giacomo.broggi@uniroma1.it::2e4d45a7-718c-4b9a-9add-2c2848abe4d2" providerId="AD" clId="Web-{1828BE9C-4E32-F1F6-4380-B0F150F4EAD8}"/>
    <pc:docChg chg="addSld">
      <pc:chgData name="Giacomo Broggi" userId="S::giacomo.broggi@uniroma1.it::2e4d45a7-718c-4b9a-9add-2c2848abe4d2" providerId="AD" clId="Web-{1828BE9C-4E32-F1F6-4380-B0F150F4EAD8}" dt="2025-11-12T13:50:55.702" v="3"/>
      <pc:docMkLst>
        <pc:docMk/>
      </pc:docMkLst>
      <pc:sldChg chg="add">
        <pc:chgData name="Giacomo Broggi" userId="S::giacomo.broggi@uniroma1.it::2e4d45a7-718c-4b9a-9add-2c2848abe4d2" providerId="AD" clId="Web-{1828BE9C-4E32-F1F6-4380-B0F150F4EAD8}" dt="2025-11-12T13:50:54.905" v="0"/>
        <pc:sldMkLst>
          <pc:docMk/>
          <pc:sldMk cId="2794307932" sldId="454"/>
        </pc:sldMkLst>
      </pc:sldChg>
      <pc:sldChg chg="add">
        <pc:chgData name="Giacomo Broggi" userId="S::giacomo.broggi@uniroma1.it::2e4d45a7-718c-4b9a-9add-2c2848abe4d2" providerId="AD" clId="Web-{1828BE9C-4E32-F1F6-4380-B0F150F4EAD8}" dt="2025-11-12T13:50:55.186" v="1"/>
        <pc:sldMkLst>
          <pc:docMk/>
          <pc:sldMk cId="601702308" sldId="541"/>
        </pc:sldMkLst>
      </pc:sldChg>
      <pc:sldChg chg="add">
        <pc:chgData name="Giacomo Broggi" userId="S::giacomo.broggi@uniroma1.it::2e4d45a7-718c-4b9a-9add-2c2848abe4d2" providerId="AD" clId="Web-{1828BE9C-4E32-F1F6-4380-B0F150F4EAD8}" dt="2025-11-12T13:50:55.483" v="2"/>
        <pc:sldMkLst>
          <pc:docMk/>
          <pc:sldMk cId="3827698165" sldId="542"/>
        </pc:sldMkLst>
      </pc:sldChg>
      <pc:sldChg chg="add">
        <pc:chgData name="Giacomo Broggi" userId="S::giacomo.broggi@uniroma1.it::2e4d45a7-718c-4b9a-9add-2c2848abe4d2" providerId="AD" clId="Web-{1828BE9C-4E32-F1F6-4380-B0F150F4EAD8}" dt="2025-11-12T13:50:55.702" v="3"/>
        <pc:sldMkLst>
          <pc:docMk/>
          <pc:sldMk cId="552840460" sldId="543"/>
        </pc:sldMkLst>
      </pc:sldChg>
    </pc:docChg>
  </pc:docChgLst>
  <pc:docChgLst>
    <pc:chgData name="Giacomo Broggi" userId="S::giacomo.broggi@uniroma1.it::2e4d45a7-718c-4b9a-9add-2c2848abe4d2" providerId="AD" clId="Web-{598A8385-5927-DA48-6D5B-A26C8F1B066F}"/>
    <pc:docChg chg="modSld">
      <pc:chgData name="Giacomo Broggi" userId="S::giacomo.broggi@uniroma1.it::2e4d45a7-718c-4b9a-9add-2c2848abe4d2" providerId="AD" clId="Web-{598A8385-5927-DA48-6D5B-A26C8F1B066F}" dt="2025-11-09T17:15:58.815" v="10" actId="20577"/>
      <pc:docMkLst>
        <pc:docMk/>
      </pc:docMkLst>
      <pc:sldChg chg="modSp">
        <pc:chgData name="Giacomo Broggi" userId="S::giacomo.broggi@uniroma1.it::2e4d45a7-718c-4b9a-9add-2c2848abe4d2" providerId="AD" clId="Web-{598A8385-5927-DA48-6D5B-A26C8F1B066F}" dt="2025-11-09T17:15:58.815" v="10" actId="20577"/>
        <pc:sldMkLst>
          <pc:docMk/>
          <pc:sldMk cId="291191851" sldId="256"/>
        </pc:sldMkLst>
        <pc:spChg chg="mod">
          <ac:chgData name="Giacomo Broggi" userId="S::giacomo.broggi@uniroma1.it::2e4d45a7-718c-4b9a-9add-2c2848abe4d2" providerId="AD" clId="Web-{598A8385-5927-DA48-6D5B-A26C8F1B066F}" dt="2025-11-09T17:15:58.815" v="10" actId="20577"/>
          <ac:spMkLst>
            <pc:docMk/>
            <pc:sldMk cId="291191851" sldId="256"/>
            <ac:spMk id="3" creationId="{28AFBC1B-C9D9-68D7-2FAC-E934D1679E2A}"/>
          </ac:spMkLst>
        </pc:spChg>
        <pc:spChg chg="mod">
          <ac:chgData name="Giacomo Broggi" userId="S::giacomo.broggi@uniroma1.it::2e4d45a7-718c-4b9a-9add-2c2848abe4d2" providerId="AD" clId="Web-{598A8385-5927-DA48-6D5B-A26C8F1B066F}" dt="2025-11-09T17:15:53.393" v="5" actId="20577"/>
          <ac:spMkLst>
            <pc:docMk/>
            <pc:sldMk cId="291191851" sldId="256"/>
            <ac:spMk id="8" creationId="{B1B3F7A6-AE73-E57F-A827-CF9DB54F77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FA01-0D7A-45FF-9C78-68D522016A0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2C99B-06DF-46D4-BA4C-95057DDE6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0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59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33198-EE77-A5E7-6959-B6D4AED44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1C4D612-F668-3BEE-49FC-D8692CD3F8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AB52A63-A484-64FE-E218-6B0236C03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dirty="0">
                <a:ea typeface="Calibri" panose="020F0502020204030204"/>
                <a:cs typeface="Calibri" panose="020F0502020204030204"/>
              </a:rPr>
              <a:t>Go fast on first part</a:t>
            </a:r>
          </a:p>
          <a:p>
            <a:pPr marL="171450" indent="-171450">
              <a:buFont typeface="Calibri"/>
              <a:buChar char="-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 panose="020F0502020204030204"/>
                <a:cs typeface="Calibri" panose="020F0502020204030204"/>
              </a:rPr>
              <a:t>Stress when introducing Xsuite-BDSIM that Xsuite provides </a:t>
            </a:r>
            <a:r>
              <a:rPr lang="en-US" dirty="0">
                <a:solidFill>
                  <a:srgbClr val="3D3D3D"/>
                </a:solidFill>
              </a:rPr>
              <a:t>detailed element-by-element tracking of particles though the electromagnetic fields, and that BDSIM accounts for the full particle-matter interaction in collimators (refer to workflow image)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CC578D-EC1A-AC6F-9DFE-55EF93E7B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19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5E93D-9704-AC3C-7543-B01DB4ED5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2053455-E9B0-0847-793D-DAFC9588E7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2730245-AAED-9CBB-07E9-97973A358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Just mention “simulation of these effects at arbitrary discrete locations along the beamline”.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32BED0-F747-4B98-AB49-45A11C1A4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35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F8C11-21CD-5855-7C71-8DCDA6C5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B376E9E-C513-DE36-9156-197D381E66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907D0B1-B73C-AE1C-AE5E-5EE48F4DA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1CC546-2F11-9853-3C79-71738DD03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6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Generic halo losses: generic losses on the smallest normalized aperture of the machine (primary </a:t>
            </a:r>
            <a:r>
              <a:rPr lang="en-US" dirty="0" err="1"/>
              <a:t>coll</a:t>
            </a:r>
            <a:r>
              <a:rPr lang="en-US" dirty="0"/>
              <a:t>) as a consequence of a slow loss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70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Just introduce the RF sweep here, 5 min lifetime normalization introduced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57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Mention lifetime at last, this nicely introduce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63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2C99B-06DF-46D4-BA4C-95057DDE6D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678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66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64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D072C-9785-E1F3-899F-785D43648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51B5D8C-D23E-F6CE-5E7A-A805E476A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B81D111-3486-7B8C-CD19-5B23AA7C2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98ED05-1608-03F8-D5AB-171DC6F51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7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Future Circular Collider is a project for 90 km circumference collider.</a:t>
            </a:r>
          </a:p>
          <a:p>
            <a:endParaRPr lang="it-IT" dirty="0"/>
          </a:p>
          <a:p>
            <a:r>
              <a:rPr lang="it-IT" dirty="0"/>
              <a:t>It foresees a first stage as luminosity-frontier and highest-energy electron-positron collider (FCC-ee, on which my work is focused on), followed by an energy-frontier hadron collider (FCC-hh). The idea is then to repeat the succesfull LEP-LHC strategy.</a:t>
            </a:r>
            <a:br>
              <a:rPr lang="it-IT" dirty="0"/>
            </a:br>
            <a:br>
              <a:rPr lang="it-IT" dirty="0"/>
            </a:br>
            <a:r>
              <a:rPr lang="it-IT" dirty="0"/>
              <a:t>FCC-ee foresees four different operation modes (Z, W, H and ttbar), with beam energies optimized for the production of different particles.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557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5°-10 in long </a:t>
            </a:r>
            <a:r>
              <a:rPr lang="it-IT" err="1"/>
              <a:t>straight</a:t>
            </a:r>
            <a:r>
              <a:rPr lang="it-IT"/>
              <a:t> </a:t>
            </a:r>
            <a:r>
              <a:rPr lang="it-IT" err="1"/>
              <a:t>sections</a:t>
            </a:r>
            <a:endParaRPr lang="it-IT"/>
          </a:p>
          <a:p>
            <a:endParaRPr lang="it-IT"/>
          </a:p>
          <a:p>
            <a:r>
              <a:rPr lang="it-IT"/>
              <a:t>100^0.67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20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59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67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25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29011-E39C-8D57-11D8-485D16621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1A577D2-C7A7-8EFD-C628-D391F0C26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8002146-7A17-4CC7-276D-CE0AB74F3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BBE866-DDB9-CB46-AF50-1F2A04BC7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56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5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C386B-853A-645C-4D16-474B0C20F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81E253E-98B7-E55D-707B-2F9190E49D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54E61DA-6EF5-DF23-C824-95EA78353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16E849-F91E-BF1E-C82B-6EFFDB263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2C99B-06DF-46D4-BA4C-95057DDE6D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56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ED308-2288-D2CB-044F-A67772996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EF72512-8DB4-3D73-8735-CE26BA3D0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F763807-4910-B5A3-AE3C-AF63EF6F6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63B227-B2EB-E2EF-C70F-7AB3CE9D1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2C99B-06DF-46D4-BA4C-95057DDE6D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651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4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2C99B-06DF-46D4-BA4C-95057DDE6D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25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91897-84CA-7A7D-35F1-2C7F5ACE0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7E65BE9-BD0A-3EE5-B9C9-CADECDC5E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4B2C2A5-4475-F20C-671B-1EAD0EE34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768C66-BEB1-4356-E52F-5BE3730E25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43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C64DA-9E35-549A-6631-63A2A8700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E484874-6416-E200-B702-9FF69CAD9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DC1B1E5-C3B5-F6EE-5605-B83642B8D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EEFB28-B4B0-4D0D-01CD-F6AB4E002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52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04DCE-002F-3B02-16D8-8942360A4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3377D12-CCCB-438D-A067-96C6EE1A2C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F92D84-BB84-DB67-E777-3D21FB8B3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Go fast on second part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8EA5CE-A0C0-B831-C61C-F167EDB2C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6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A5A531-47B9-C201-F084-A0D693BA5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F62A596-9603-6534-3344-DD4369B69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DF6816-75E2-E52A-C857-E419BF01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A1E6-28F1-47D0-A25F-2FCF1332C287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BED50B-5766-B582-1FF2-88C5B38D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8FFC2B-9916-DA37-4A73-38D7C78F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CA02D2-9466-5367-C219-43982ACF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BBB1FE-1FCA-201F-6BD2-0B9EC2DDF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EFEFAE-B0EF-D4D8-4A66-F612E955E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1872-CB51-4415-891C-D13AB6C8A80C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07B7A2-A1A1-A2A1-1913-3FEA6036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92BD15-E363-00FF-1C36-0E171226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0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A86A962-4EC1-B7CD-48EE-FE3671B2D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EA8BE0-3122-A396-B1B9-765724586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18C98D-2CBB-DA1D-07E1-9CD5A04E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AEB3-58DF-4D67-8EC0-BA53DE9E33D5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2F622F-015A-98B6-5227-D5E2D769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479F58-8F75-69EB-359C-67C0C38C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66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49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59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45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72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10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965160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colour or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B6E0-915E-6A4B-BE3D-83464DDC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185B5-CF74-D44D-A9E3-83166F09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01-12-2021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60124-268E-2640-B552-632FCB92F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4B92-ED84-1D4C-81AB-7D7F79EF89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FCCIS WP2 Workshop 2021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E223B3-FDCC-6949-9C0B-F052B97037C1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5082788-0C78-F842-A18F-84667EAC7E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988" y="6364800"/>
            <a:ext cx="495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59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9980"/>
            <a:ext cx="12192000" cy="623075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48846"/>
            <a:ext cx="4116387" cy="6249621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3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65418C-8AC0-303D-F1CE-0458D99D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66CE1E-A3CD-9037-6D5C-D2AB3F9E7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6EB899-6044-4021-C400-C65ED3FB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8D4-5851-4E7B-A46C-FDA4601437C4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A3CD24-DB90-0528-0785-B118B236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A066A6-D922-92BC-854A-E1396E35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00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50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90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2117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2071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33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904131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847259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9037A8-3728-274F-ADAC-4D3957FCBA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4895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59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696996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3226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1059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AE790-C681-FF35-73E2-2587E54E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98CF17-6A4D-BC81-14DA-75126728B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975EDD-DDC7-37FC-E05F-94138FF0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1F48-911F-45B4-BF52-045F0E20383C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4B9591-E7B0-6809-73AF-BAE05333B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DFD3E9-B1BF-FFDC-7D00-6578D8BA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18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60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02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01-12-2021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FCCIS WP2 Workshop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97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err="1"/>
              <a:t>home.cern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904" y="224486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88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23F2FA-D234-DBB6-C400-05FD52DBA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EC5D865-388D-DB32-B0AB-AA128E064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2E97D2-CEBA-56EB-09E1-3733DDEA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C660-C179-4A05-8E79-EAC7AF42036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E954AE-4998-4471-6E6D-CEB06895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A16B3B-E74F-B825-44B1-F790CA2B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1DE6-E835-4D69-A74C-469E4D6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65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0ACBD8-9EFB-195B-3BE0-28C56980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119D2-C592-E812-9FE3-DB74B4A4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8D216D-AD78-C278-B989-56D6A42D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C660-C179-4A05-8E79-EAC7AF42036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7C0074-74C7-76C2-E532-7F1FEE44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A51061-FD57-5D8F-9955-7A5E782F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1DE6-E835-4D69-A74C-469E4D6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40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B359B7-3384-0DB5-90C7-A1796AAC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B60A2D-F408-E487-90E4-C3273BBCF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FEBCC1-3A01-0A67-D9FD-01618251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C660-C179-4A05-8E79-EAC7AF42036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587929-EEB1-164C-6891-3C201556C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E917D9-0D7F-A680-EBAC-048AC0C1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1DE6-E835-4D69-A74C-469E4D6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2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75CED1-0381-C7C9-DA21-CF1034CA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B8778A-7297-D8AF-9881-4889927A1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0C3294-6EAA-098E-6334-E428ED925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A2B4EE-694A-C69D-134F-117F7CB0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C660-C179-4A05-8E79-EAC7AF42036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8A0E77-B0D5-0C47-DD3D-6EEB8373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BE820D-BA7B-ED4A-A8E3-E76EE2B7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1DE6-E835-4D69-A74C-469E4D6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44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39E725-4EB8-ED14-9F59-8D00A9BF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B5DD19-EEE3-03BC-5C10-124A0D7B7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4918ACC-EF3F-DB62-97A6-41F833B4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0BE221E-0410-B06F-6257-983069846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1018268-2639-F404-11FF-F76C81944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FC5B7E7-ED11-6A85-6DF3-6600DEB37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C660-C179-4A05-8E79-EAC7AF42036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A04097D-B2C7-CC60-B0E7-3151C801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1095698-56C7-EB1E-E17D-BF160A1C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1DE6-E835-4D69-A74C-469E4D6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18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BA9BA2-433F-AAAA-527A-3A6D28E9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30EE1B8-3273-BD76-BCE4-CB9F20F4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C660-C179-4A05-8E79-EAC7AF42036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75BF0E-DD3B-8870-8D3A-41611C91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5E87E3-AE20-D0EE-9305-79E2C40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1DE6-E835-4D69-A74C-469E4D6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3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F5650D-0139-EC1C-D967-45B2D882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6C3D9A-302F-AD92-348F-CA8E71EE9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53949FB-0D2E-3175-8917-F5A9915A2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EF46CE-8445-1A96-D6EA-15A0869B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FCFB-2371-4C75-ADAE-A1B114745864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D80F3B-0762-8398-3594-2C1AE957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599BFF-7B96-30CD-62D8-689358AC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78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6B92476-67E9-4AF2-6C40-B3E7C0CFA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C660-C179-4A05-8E79-EAC7AF42036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65EAC0-02F8-A280-A2E2-D14491D8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2855AC-C15D-F234-65E7-FAAF7864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1DE6-E835-4D69-A74C-469E4D6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97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643826-A379-B9A1-E942-A1989830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47E075-6D01-E0C6-DBEC-B33A1CC60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CB8AE5-3539-8E0E-81F1-07BC27855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BA4E20-7263-60E0-9F93-3E51F7F38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C660-C179-4A05-8E79-EAC7AF42036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903334-D73B-2EAE-5137-28E190AD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8A2D66-D417-4443-1B79-4EFB308E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1DE6-E835-4D69-A74C-469E4D6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88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4D62C6-ADC9-50A6-7C0E-2241D3663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F409AB8-6C4C-5BEF-7779-B3CE5EC28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AD866C1-BC4C-1CF0-AA26-97221AE8D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0F22E6-F11D-6CAC-DAF4-0F87E811E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C660-C179-4A05-8E79-EAC7AF42036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68FC58-3B3E-CE71-597B-F1B45332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B2DCBF-EAC1-DCFA-D889-F59C98B7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1DE6-E835-4D69-A74C-469E4D6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28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4332C6-D617-8DEF-0A1A-08824F27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DCCE50-5BEC-9957-7B9F-0ADED5AD5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B20BC4-0D9D-3835-05A4-6EAA388F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C660-C179-4A05-8E79-EAC7AF42036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24803B-1CCB-1DCE-CE25-B544E82A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08EA84-CC88-5FFA-34BB-18697B1C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1DE6-E835-4D69-A74C-469E4D6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96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C67FA01-066A-B1E4-0B2D-50808301A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066AFC-FD94-5A9E-8B0C-847BA306B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09CDDA-332F-E42C-DB9D-B49821B8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C660-C179-4A05-8E79-EAC7AF42036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61029B-A65D-152E-DFD2-647A561D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B75081-52FF-1206-8464-1B15CC43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1DE6-E835-4D69-A74C-469E4D6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9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267AB3-DA7A-45EF-66CD-69102DF3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617C22-EB31-6FC7-0E24-2A7E30D50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0F0E95-5E39-5759-815A-E5B2C5C2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F230136-B1E2-5B21-A06D-CD1F67AAB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D6AD8B-4721-47EF-032D-48CBA3809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FC286E2-4899-9E26-693D-E6699C587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59E7-D7D8-4131-877C-E0A7AE93E4B8}" type="datetime1">
              <a:rPr lang="en-US" smtClean="0"/>
              <a:t>11/12/2025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2B76B7A-F067-04EB-5686-8EFB5A8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D09D4D-42A7-D8FF-0609-B4B213FB8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F2FD16-52DD-241B-AD54-2033776B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DFACB5-0380-91AF-1EE2-310BF97A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C07-D71B-481D-9F6E-FE9D0973B5BA}" type="datetime1">
              <a:rPr lang="en-US" smtClean="0"/>
              <a:t>11/12/2025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CE3501-628F-8EFE-6EF5-BBCC8713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E8A023-29B8-217A-268A-2D313DD8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5F84CA7-7CB6-3F68-0B6F-282A533E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C96B-297C-4225-AF64-C0FA75D0F944}" type="datetime1">
              <a:rPr lang="en-US" smtClean="0"/>
              <a:t>11/12/2025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A3E563-2877-4CA0-2F3F-DA8D0242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91A541-0E8A-9E94-3BC1-361F2B49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0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88FA09-CE7A-7524-C5F1-294043D9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151CF7-04B8-EA24-BC43-D0E306F0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A48042-C060-0577-F679-7A507E61E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E50F92-A428-C37A-6BFE-71FC0D8D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201-FB45-4A1B-8FB9-E9C460BB7D99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CE06CC-7E65-B847-6C6B-2437B97C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032B3F-10DB-7B6F-5690-D455EDE6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7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464196-3308-4BA3-0A30-3142B5FC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26F4655-2741-16DD-6662-DD5D1A2C5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6B908B-A3CC-F98F-92A3-4D9E517B2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9DBB63-CACF-30B7-4D9F-E6361E2D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CB21-4D22-46B4-AA31-E51F7EC5E2AB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6D26B8-24D0-A5B6-9A07-2EA23B56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FEE0A4-5272-3DE6-7CC9-0E05C952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3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DB5C88A-32F4-5C98-4439-6D4614D7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5CB7B4-2232-866F-8632-F777FD2EC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A364E0-6EE9-74A8-DFFC-E83AFB62A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1480B-87BB-43EA-B023-02A114715AE3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3CE399-5267-6BF9-9494-9F1DA3817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66DE5A-01E3-3494-DC75-AFE7F209C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01DD1-B74E-4CBD-A4FB-FFC0F672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5351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006817"/>
            <a:ext cx="11376024" cy="51939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87688" y="6378349"/>
            <a:ext cx="8287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01-12-2021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83848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FCCIS WP2 Workshop 2021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83A1743-3001-BD4B-A87E-2870175FB42A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303507" y="6364711"/>
            <a:ext cx="1039965" cy="3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9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7423">
          <p15:clr>
            <a:srgbClr val="F26B43"/>
          </p15:clr>
        </p15:guide>
        <p15:guide id="4" pos="257">
          <p15:clr>
            <a:srgbClr val="F26B43"/>
          </p15:clr>
        </p15:guide>
        <p15:guide id="6" pos="3795">
          <p15:clr>
            <a:srgbClr val="F26B43"/>
          </p15:clr>
        </p15:guide>
        <p15:guide id="7" pos="3885">
          <p15:clr>
            <a:srgbClr val="F26B43"/>
          </p15:clr>
        </p15:guide>
        <p15:guide id="8" pos="5087">
          <p15:clr>
            <a:srgbClr val="F26B43"/>
          </p15:clr>
        </p15:guide>
        <p15:guide id="9" pos="4997">
          <p15:clr>
            <a:srgbClr val="F26B43"/>
          </p15:clr>
        </p15:guide>
        <p15:guide id="10" pos="2683">
          <p15:clr>
            <a:srgbClr val="F26B43"/>
          </p15:clr>
        </p15:guide>
        <p15:guide id="11" pos="2593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2409">
          <p15:clr>
            <a:srgbClr val="F26B43"/>
          </p15:clr>
        </p15:guide>
        <p15:guide id="14" orient="horz" pos="913">
          <p15:clr>
            <a:srgbClr val="F26B43"/>
          </p15:clr>
        </p15:guide>
        <p15:guide id="15" orient="horz" pos="1003">
          <p15:clr>
            <a:srgbClr val="F26B43"/>
          </p15:clr>
        </p15:guide>
        <p15:guide id="16" orient="horz" pos="2500">
          <p15:clr>
            <a:srgbClr val="F26B43"/>
          </p15:clr>
        </p15:guide>
        <p15:guide id="17" pos="6312">
          <p15:clr>
            <a:srgbClr val="F26B43"/>
          </p15:clr>
        </p15:guide>
        <p15:guide id="18" pos="622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8CA899F-FB95-E85A-17D5-C7092CAC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5C3FFF-1ABB-AAE3-094A-3AA8D7077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179F6D-6464-4D37-09A6-7EAA664E0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C660-C179-4A05-8E79-EAC7AF42036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58A088-368F-B525-5137-2B03310D0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452918-3564-4A42-19DD-47702C6A2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51DE6-E835-4D69-A74C-469E4D6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4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9.png"/><Relationship Id="rId9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9">
            <a:extLst>
              <a:ext uri="{FF2B5EF4-FFF2-40B4-BE49-F238E27FC236}">
                <a16:creationId xmlns:a16="http://schemas.microsoft.com/office/drawing/2014/main" id="{8881064D-EB03-856C-28A4-A5B29404A6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32560"/>
            <a:ext cx="3537393" cy="354009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8DD82B8-2874-248A-14E6-EC73DD8F4E30}"/>
              </a:ext>
            </a:extLst>
          </p:cNvPr>
          <p:cNvSpPr txBox="1">
            <a:spLocks/>
          </p:cNvSpPr>
          <p:nvPr/>
        </p:nvSpPr>
        <p:spPr>
          <a:xfrm>
            <a:off x="477469" y="1798820"/>
            <a:ext cx="11234014" cy="9037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FCC-ee collimation system design</a:t>
            </a:r>
            <a:endParaRPr kumimoji="0" lang="en-GB" sz="5400" b="1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286C6724-D3D8-93E9-2BDC-6A976FA81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09" y="228511"/>
            <a:ext cx="3051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ERN Logo, symbol, meaning, history, PNG, brand">
            <a:extLst>
              <a:ext uri="{FF2B5EF4-FFF2-40B4-BE49-F238E27FC236}">
                <a16:creationId xmlns:a16="http://schemas.microsoft.com/office/drawing/2014/main" id="{085E0835-F6AC-C1EC-CC9B-BF30A56BC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7567"/>
          <a:stretch/>
        </p:blipFill>
        <p:spPr bwMode="auto">
          <a:xfrm>
            <a:off x="5910657" y="224779"/>
            <a:ext cx="131809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ogo_infn">
            <a:extLst>
              <a:ext uri="{FF2B5EF4-FFF2-40B4-BE49-F238E27FC236}">
                <a16:creationId xmlns:a16="http://schemas.microsoft.com/office/drawing/2014/main" id="{99AB15C6-5356-C15D-A406-54C6E07A8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026" y="228511"/>
            <a:ext cx="180144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FF84D2C2-3F65-E9F4-5CCF-0C9612BBB4D0}"/>
              </a:ext>
            </a:extLst>
          </p:cNvPr>
          <p:cNvSpPr txBox="1">
            <a:spLocks/>
          </p:cNvSpPr>
          <p:nvPr/>
        </p:nvSpPr>
        <p:spPr>
          <a:xfrm>
            <a:off x="1470184" y="2819245"/>
            <a:ext cx="9248584" cy="12800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0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None/>
              <a:tabLst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Broggi 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1,2,3 </a:t>
            </a:r>
            <a:endParaRPr lang="en-US" sz="1800" b="0" baseline="30000">
              <a:solidFill>
                <a:srgbClr val="2F2F2F">
                  <a:lumMod val="50000"/>
                </a:srgbClr>
              </a:solidFill>
              <a:latin typeface="Arial"/>
            </a:endParaRPr>
          </a:p>
          <a:p>
            <a:pPr marL="0" marR="0" lvl="0" indent="0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>
                <a:solidFill>
                  <a:srgbClr val="2F2F2F">
                    <a:lumMod val="50000"/>
                  </a:srgbClr>
                </a:solidFill>
                <a:latin typeface="Arial"/>
              </a:rPr>
              <a:t>Advisor</a:t>
            </a:r>
            <a:r>
              <a:rPr lang="en-US" sz="1800" b="0">
                <a:solidFill>
                  <a:srgbClr val="2F2F2F">
                    <a:lumMod val="50000"/>
                  </a:srgbClr>
                </a:solidFill>
                <a:latin typeface="Arial"/>
              </a:rPr>
              <a:t>: Dr. Manuela Boscolo</a:t>
            </a:r>
            <a:r>
              <a:rPr lang="en-US" sz="1800" b="0" baseline="30000">
                <a:solidFill>
                  <a:srgbClr val="2F2F2F">
                    <a:lumMod val="50000"/>
                  </a:srgbClr>
                </a:solidFill>
                <a:latin typeface="Arial"/>
              </a:rPr>
              <a:t>3</a:t>
            </a:r>
          </a:p>
          <a:p>
            <a:pPr marL="0" marR="0" lvl="0" indent="0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i="0" u="none" strike="noStrike" kern="1200" cap="none" spc="0" normalizeH="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Supervisor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Dr. Roderik Bruce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DC4EFEF-620C-2DCC-E07A-5C82FE13BEE1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95F656D0-CFEB-D435-3863-9AE83006D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023376E-5F03-F96E-0F32-B0A602F4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0143BF-DD4C-A25D-7966-DABA0AF80048}"/>
              </a:ext>
            </a:extLst>
          </p:cNvPr>
          <p:cNvSpPr txBox="1"/>
          <p:nvPr/>
        </p:nvSpPr>
        <p:spPr>
          <a:xfrm>
            <a:off x="-1524" y="4017084"/>
            <a:ext cx="12192000" cy="70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Sapienza University of Rome, Italy          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CERN,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Meyrin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Switzerland          </a:t>
            </a:r>
            <a:r>
              <a:rPr lang="en-US">
                <a:solidFill>
                  <a:srgbClr val="2F2F2F">
                    <a:lumMod val="50000"/>
                  </a:srgbClr>
                </a:solidFill>
                <a:latin typeface="Arial"/>
              </a:rPr>
              <a:t> 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INFN-LNF, Frascati, Italy</a:t>
            </a:r>
          </a:p>
          <a:p>
            <a:pPr algn="ctr">
              <a:lnSpc>
                <a:spcPts val="2500"/>
              </a:lnSpc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2F2F2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B3F7A6-AE73-E57F-A827-CF9DB54F77B0}"/>
              </a:ext>
            </a:extLst>
          </p:cNvPr>
          <p:cNvSpPr txBox="1"/>
          <p:nvPr/>
        </p:nvSpPr>
        <p:spPr>
          <a:xfrm>
            <a:off x="182880" y="4594867"/>
            <a:ext cx="11823192" cy="3853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3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rd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year seminar of the PhD in Accelerator Physics, </a:t>
            </a:r>
            <a:r>
              <a:rPr lang="en-US">
                <a:solidFill>
                  <a:srgbClr val="0033A0"/>
                </a:solidFill>
                <a:latin typeface="Arial"/>
              </a:rPr>
              <a:t>Rome, Italy, 12/11/2025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AFBC1B-C9D9-68D7-2FAC-E934D1679E2A}"/>
              </a:ext>
            </a:extLst>
          </p:cNvPr>
          <p:cNvSpPr txBox="1"/>
          <p:nvPr/>
        </p:nvSpPr>
        <p:spPr>
          <a:xfrm>
            <a:off x="-1486" y="5114092"/>
            <a:ext cx="11712969" cy="10892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Acknowledgements: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>
              <a:lnSpc>
                <a:spcPts val="2000"/>
              </a:lnSpc>
              <a:buFont typeface="Arial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A. Abramov, </a:t>
            </a:r>
            <a:r>
              <a:rPr lang="en-US" sz="1400" dirty="0">
                <a:latin typeface="Arial"/>
              </a:rPr>
              <a:t>K. Andre, S. </a:t>
            </a:r>
            <a:r>
              <a:rPr lang="en-US" sz="1400" dirty="0" err="1">
                <a:latin typeface="Arial"/>
              </a:rPr>
              <a:t>Boogert</a:t>
            </a:r>
            <a:r>
              <a:rPr lang="en-US" sz="1400" dirty="0">
                <a:latin typeface="Arial"/>
              </a:rPr>
              <a:t>, X. </a:t>
            </a:r>
            <a:r>
              <a:rPr lang="en-US" sz="1400" dirty="0" err="1">
                <a:latin typeface="Arial"/>
              </a:rPr>
              <a:t>Buffat</a:t>
            </a:r>
            <a:r>
              <a:rPr lang="en-US" sz="1400" dirty="0">
                <a:latin typeface="Arial"/>
              </a:rPr>
              <a:t>, H. Burkhardt, A. </a:t>
            </a:r>
            <a:r>
              <a:rPr lang="en-US" sz="1400" dirty="0" err="1">
                <a:latin typeface="Arial"/>
              </a:rPr>
              <a:t>Ciarma</a:t>
            </a:r>
            <a:r>
              <a:rPr lang="en-US" sz="1400" dirty="0">
                <a:latin typeface="Arial"/>
              </a:rPr>
              <a:t>, A. Frasca, D. </a:t>
            </a:r>
            <a:r>
              <a:rPr lang="en-US" sz="1400" dirty="0" err="1">
                <a:latin typeface="Arial"/>
              </a:rPr>
              <a:t>Gibellieri</a:t>
            </a:r>
            <a:r>
              <a:rPr lang="en-US" sz="1400" dirty="0">
                <a:latin typeface="Arial"/>
              </a:rPr>
              <a:t>, M. Hofer, G. Iadarola, T. Ishibashi, B. Jablonski,       R. </a:t>
            </a:r>
            <a:r>
              <a:rPr lang="en-US" sz="1400" dirty="0" err="1">
                <a:latin typeface="Arial"/>
              </a:rPr>
              <a:t>Kersevan</a:t>
            </a:r>
            <a:r>
              <a:rPr lang="en-US" sz="1400" dirty="0">
                <a:latin typeface="Arial"/>
              </a:rPr>
              <a:t>, P. </a:t>
            </a:r>
            <a:r>
              <a:rPr lang="en-US" sz="1400" dirty="0" err="1">
                <a:latin typeface="Arial"/>
              </a:rPr>
              <a:t>Kicsiny</a:t>
            </a:r>
            <a:r>
              <a:rPr lang="en-US" sz="1400" dirty="0">
                <a:latin typeface="Arial"/>
              </a:rPr>
              <a:t>, B. Lindstrom, A. Lechner, S. Marin, M. </a:t>
            </a:r>
            <a:r>
              <a:rPr lang="en-US" sz="1400" dirty="0" err="1">
                <a:latin typeface="Arial"/>
              </a:rPr>
              <a:t>Migliorati</a:t>
            </a:r>
            <a:r>
              <a:rPr lang="en-US" sz="1400" dirty="0">
                <a:latin typeface="Arial"/>
              </a:rPr>
              <a:t>, A. </a:t>
            </a:r>
            <a:r>
              <a:rPr lang="en-US" sz="1400" dirty="0" err="1">
                <a:latin typeface="Arial"/>
              </a:rPr>
              <a:t>Natochii</a:t>
            </a:r>
            <a:r>
              <a:rPr lang="en-US" sz="1400" dirty="0">
                <a:latin typeface="Arial"/>
              </a:rPr>
              <a:t>, L. </a:t>
            </a:r>
            <a:r>
              <a:rPr lang="en-US" sz="1400" dirty="0" err="1">
                <a:latin typeface="Arial"/>
              </a:rPr>
              <a:t>Nevay</a:t>
            </a:r>
            <a:r>
              <a:rPr lang="en-US" sz="1400" dirty="0">
                <a:latin typeface="Arial"/>
              </a:rPr>
              <a:t>, G. Nigrelli, D. Mirarchi, K. Oide, A. Perillo-Marcone, D. </a:t>
            </a:r>
            <a:r>
              <a:rPr lang="en-US" sz="1400" dirty="0" err="1">
                <a:latin typeface="Arial"/>
              </a:rPr>
              <a:t>Proniakova</a:t>
            </a:r>
            <a:r>
              <a:rPr lang="en-US" sz="1400" dirty="0">
                <a:latin typeface="Arial"/>
              </a:rPr>
              <a:t>, P. Raimondi, T. </a:t>
            </a:r>
            <a:r>
              <a:rPr lang="en-US" sz="1400" dirty="0" err="1">
                <a:latin typeface="Arial"/>
              </a:rPr>
              <a:t>Raubenheimer</a:t>
            </a:r>
            <a:r>
              <a:rPr lang="en-US" sz="1400" dirty="0">
                <a:latin typeface="Arial"/>
              </a:rPr>
              <a:t>, S. Redaelli, J. Salvesen, S. Terui, F. Van der Veken, C. Zannini, F. Zimmermann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9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FFF36-96F5-E06E-585F-63C11C394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54C48F14-4948-87EB-788B-ED137ECC6CBB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45702B76-DD27-8449-A9D1-D270FFF02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E26EEA6-AC2E-9616-6881-D9630A3A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10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980F52-7B72-E90A-F3F2-89CF690D33EC}"/>
              </a:ext>
            </a:extLst>
          </p:cNvPr>
          <p:cNvSpPr txBox="1"/>
          <p:nvPr/>
        </p:nvSpPr>
        <p:spPr>
          <a:xfrm>
            <a:off x="259882" y="231006"/>
            <a:ext cx="99910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4000" b="1">
                <a:solidFill>
                  <a:srgbClr val="0033A0"/>
                </a:solidFill>
              </a:rPr>
              <a:t>FCC-</a:t>
            </a:r>
            <a:r>
              <a:rPr lang="it-IT" sz="4000" b="1" err="1">
                <a:solidFill>
                  <a:srgbClr val="0033A0"/>
                </a:solidFill>
              </a:rPr>
              <a:t>ee</a:t>
            </a:r>
            <a:r>
              <a:rPr lang="it-IT" sz="4000" b="1">
                <a:solidFill>
                  <a:srgbClr val="0033A0"/>
                </a:solidFill>
              </a:rPr>
              <a:t> SR </a:t>
            </a:r>
            <a:r>
              <a:rPr lang="it-IT" sz="4000" b="1" err="1">
                <a:solidFill>
                  <a:srgbClr val="0033A0"/>
                </a:solidFill>
              </a:rPr>
              <a:t>collimation</a:t>
            </a:r>
            <a:r>
              <a:rPr lang="it-IT" sz="4000" b="1">
                <a:solidFill>
                  <a:srgbClr val="0033A0"/>
                </a:solidFill>
              </a:rPr>
              <a:t> system</a:t>
            </a:r>
            <a:endParaRPr lang="it-IT" sz="4000" b="1">
              <a:solidFill>
                <a:srgbClr val="0033A0"/>
              </a:solidFill>
              <a:cs typeface="Arial"/>
            </a:endParaRPr>
          </a:p>
        </p:txBody>
      </p:sp>
      <p:sp>
        <p:nvSpPr>
          <p:cNvPr id="5" name="CasellaDiTesto 18">
            <a:extLst>
              <a:ext uri="{FF2B5EF4-FFF2-40B4-BE49-F238E27FC236}">
                <a16:creationId xmlns:a16="http://schemas.microsoft.com/office/drawing/2014/main" id="{0EC52E40-CB48-36D7-8240-87C94DC30D40}"/>
              </a:ext>
            </a:extLst>
          </p:cNvPr>
          <p:cNvSpPr txBox="1"/>
          <p:nvPr/>
        </p:nvSpPr>
        <p:spPr>
          <a:xfrm>
            <a:off x="92631" y="1062483"/>
            <a:ext cx="12009120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Beam particles radiate SR photons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SR photons may impact the experimental detectors and cause backgrounds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Synchrotron radiation collimation</a:t>
            </a:r>
            <a:r>
              <a:rPr lang="en-US" dirty="0">
                <a:latin typeface="Arial"/>
                <a:cs typeface="Arial"/>
              </a:rPr>
              <a:t> [9, 10]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6 collimators and 2 masks upstream of the IPs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Designed to reduce SR-induced detector backgrounds and power loads in the inner beampipe</a:t>
            </a:r>
          </a:p>
        </p:txBody>
      </p:sp>
      <p:sp>
        <p:nvSpPr>
          <p:cNvPr id="7" name="CasellaDiTesto 8">
            <a:extLst>
              <a:ext uri="{FF2B5EF4-FFF2-40B4-BE49-F238E27FC236}">
                <a16:creationId xmlns:a16="http://schemas.microsoft.com/office/drawing/2014/main" id="{582A3D3E-9D65-0E6E-2437-CA60F9F23EAC}"/>
              </a:ext>
            </a:extLst>
          </p:cNvPr>
          <p:cNvSpPr txBox="1"/>
          <p:nvPr/>
        </p:nvSpPr>
        <p:spPr>
          <a:xfrm>
            <a:off x="5264715" y="3055778"/>
            <a:ext cx="628702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kern="0">
                <a:solidFill>
                  <a:srgbClr val="0033A0"/>
                </a:solidFill>
                <a:latin typeface="Arial"/>
              </a:rPr>
              <a:t>FCC-</a:t>
            </a:r>
            <a:r>
              <a:rPr lang="it-IT" sz="1400" b="1" kern="0" err="1">
                <a:solidFill>
                  <a:srgbClr val="0033A0"/>
                </a:solidFill>
                <a:latin typeface="Arial"/>
              </a:rPr>
              <a:t>ee</a:t>
            </a:r>
            <a:r>
              <a:rPr lang="it-IT" sz="1400" b="1" kern="0">
                <a:solidFill>
                  <a:srgbClr val="0033A0"/>
                </a:solidFill>
                <a:latin typeface="Arial"/>
              </a:rPr>
              <a:t> </a:t>
            </a:r>
            <a:r>
              <a:rPr lang="it-IT" sz="1400" kern="0">
                <a:solidFill>
                  <a:srgbClr val="0033A0"/>
                </a:solidFill>
                <a:latin typeface="Arial"/>
              </a:rPr>
              <a:t>(</a:t>
            </a:r>
            <a:r>
              <a:rPr lang="it-IT" sz="1400" b="1" i="1" kern="0">
                <a:solidFill>
                  <a:srgbClr val="0033A0"/>
                </a:solidFill>
                <a:latin typeface="Arial"/>
              </a:rPr>
              <a:t>Z</a:t>
            </a:r>
            <a:r>
              <a:rPr lang="it-IT" sz="1400" kern="0">
                <a:solidFill>
                  <a:srgbClr val="0033A0"/>
                </a:solidFill>
                <a:latin typeface="Arial"/>
              </a:rPr>
              <a:t>)</a:t>
            </a:r>
            <a:r>
              <a:rPr lang="it-IT" sz="1400" b="1" kern="0">
                <a:solidFill>
                  <a:srgbClr val="0033A0"/>
                </a:solidFill>
                <a:latin typeface="Arial"/>
              </a:rPr>
              <a:t> SR </a:t>
            </a:r>
            <a:r>
              <a:rPr lang="it-IT" sz="1400" b="1" kern="0" err="1">
                <a:solidFill>
                  <a:srgbClr val="0033A0"/>
                </a:solidFill>
                <a:latin typeface="Arial"/>
              </a:rPr>
              <a:t>collimators</a:t>
            </a:r>
            <a:r>
              <a:rPr lang="it-IT" sz="1400" b="1" kern="0">
                <a:solidFill>
                  <a:srgbClr val="0033A0"/>
                </a:solidFill>
                <a:latin typeface="Arial"/>
              </a:rPr>
              <a:t> </a:t>
            </a:r>
            <a:r>
              <a:rPr lang="it-IT" sz="1400" b="1" kern="0" err="1">
                <a:solidFill>
                  <a:srgbClr val="0033A0"/>
                </a:solidFill>
                <a:latin typeface="Arial"/>
              </a:rPr>
              <a:t>parameters</a:t>
            </a:r>
            <a:r>
              <a:rPr lang="it-IT" sz="1400" b="1" kern="0">
                <a:solidFill>
                  <a:srgbClr val="0033A0"/>
                </a:solidFill>
                <a:latin typeface="Arial"/>
              </a:rPr>
              <a:t> and settings</a:t>
            </a:r>
            <a:r>
              <a:rPr lang="it-IT" sz="1400" kern="0">
                <a:solidFill>
                  <a:srgbClr val="0033A0"/>
                </a:solidFill>
                <a:latin typeface="Arial"/>
              </a:rPr>
              <a:t> (V25.2 GHC)</a:t>
            </a:r>
            <a:endParaRPr lang="en-US">
              <a:cs typeface="Arial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EB7C39-F835-064C-82F6-1FFDC5BA0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31332"/>
              </p:ext>
            </p:extLst>
          </p:nvPr>
        </p:nvGraphicFramePr>
        <p:xfrm>
          <a:off x="5375246" y="3434976"/>
          <a:ext cx="5264188" cy="1733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71237">
                  <a:extLst>
                    <a:ext uri="{9D8B030D-6E8A-4147-A177-3AD203B41FA5}">
                      <a16:colId xmlns:a16="http://schemas.microsoft.com/office/drawing/2014/main" val="1493593147"/>
                    </a:ext>
                  </a:extLst>
                </a:gridCol>
                <a:gridCol w="601395">
                  <a:extLst>
                    <a:ext uri="{9D8B030D-6E8A-4147-A177-3AD203B41FA5}">
                      <a16:colId xmlns:a16="http://schemas.microsoft.com/office/drawing/2014/main" val="690939769"/>
                    </a:ext>
                  </a:extLst>
                </a:gridCol>
                <a:gridCol w="982171">
                  <a:extLst>
                    <a:ext uri="{9D8B030D-6E8A-4147-A177-3AD203B41FA5}">
                      <a16:colId xmlns:a16="http://schemas.microsoft.com/office/drawing/2014/main" val="4185486460"/>
                    </a:ext>
                  </a:extLst>
                </a:gridCol>
                <a:gridCol w="1019290">
                  <a:extLst>
                    <a:ext uri="{9D8B030D-6E8A-4147-A177-3AD203B41FA5}">
                      <a16:colId xmlns:a16="http://schemas.microsoft.com/office/drawing/2014/main" val="721943913"/>
                    </a:ext>
                  </a:extLst>
                </a:gridCol>
                <a:gridCol w="723696">
                  <a:extLst>
                    <a:ext uri="{9D8B030D-6E8A-4147-A177-3AD203B41FA5}">
                      <a16:colId xmlns:a16="http://schemas.microsoft.com/office/drawing/2014/main" val="2600022503"/>
                    </a:ext>
                  </a:extLst>
                </a:gridCol>
                <a:gridCol w="866399">
                  <a:extLst>
                    <a:ext uri="{9D8B030D-6E8A-4147-A177-3AD203B41FA5}">
                      <a16:colId xmlns:a16="http://schemas.microsoft.com/office/drawing/2014/main" val="167390584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Name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Plane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Material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Length [cm]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Gap [</a:t>
                      </a:r>
                      <a:r>
                        <a:rPr lang="el-GR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σ]</a:t>
                      </a:r>
                      <a:endParaRPr lang="el-GR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Gap [mm]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2166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TCR.H.WL.B1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W-based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11.5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20.4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68475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TCR.V.C0.B1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V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W-based</a:t>
                      </a:r>
                      <a:endParaRPr lang="en-US"/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81.5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7.1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831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TCR.H.C0.B1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W-based</a:t>
                      </a:r>
                      <a:endParaRPr lang="en-US"/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11.5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25.0</a:t>
                      </a:r>
                      <a:endParaRPr lang="en-US"/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09251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TCR.H2.C0.B1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V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W-based</a:t>
                      </a:r>
                      <a:endParaRPr lang="en-US"/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11.5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21.3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50068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TCR.V.C2.B1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V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W-based</a:t>
                      </a:r>
                      <a:endParaRPr lang="en-US"/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81.5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8.2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18598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TCR.H.C2.B1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W-based</a:t>
                      </a:r>
                      <a:endParaRPr lang="en-US"/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11.5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18.0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249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44F3868-72FC-3A70-094E-E16D1188BCA6}"/>
              </a:ext>
            </a:extLst>
          </p:cNvPr>
          <p:cNvSpPr txBox="1"/>
          <p:nvPr/>
        </p:nvSpPr>
        <p:spPr>
          <a:xfrm>
            <a:off x="5239296" y="5340761"/>
            <a:ext cx="67467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SR collimator apertures = estimated aperture bottlenecks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E4949-FAE6-6C0B-7F07-FF394EFD82C6}"/>
              </a:ext>
            </a:extLst>
          </p:cNvPr>
          <p:cNvSpPr txBox="1"/>
          <p:nvPr/>
        </p:nvSpPr>
        <p:spPr>
          <a:xfrm>
            <a:off x="7927094" y="5829275"/>
            <a:ext cx="40789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A0"/>
                </a:solidFill>
                <a:highlight>
                  <a:srgbClr val="FFFF00"/>
                </a:highlight>
                <a:cs typeface="Arial"/>
              </a:rPr>
              <a:t>Courtesy K. Andre, FCC-ee MDI team</a:t>
            </a:r>
          </a:p>
        </p:txBody>
      </p:sp>
      <p:pic>
        <p:nvPicPr>
          <p:cNvPr id="14" name="Picture 13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62159781-A6F0-4B4A-2FA9-05D7EE0B9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" b="4907"/>
          <a:stretch>
            <a:fillRect/>
          </a:stretch>
        </p:blipFill>
        <p:spPr>
          <a:xfrm>
            <a:off x="718321" y="2629794"/>
            <a:ext cx="4002332" cy="3378218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4E0E97-4910-4727-A228-A0FCED572535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94ECEEA-1D11-054F-5169-E5C2230C4A81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060754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D0F6D-1BC1-4398-58A8-4AA5578E5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72A20EEB-4DCC-79B3-0680-C95622C5AD72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A0D362B8-305A-ED42-293A-8F32F463F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A342948-94FE-AAB3-D9A4-E1C28BF6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11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3750B2-6358-6BB8-BE37-986A230C9B94}"/>
              </a:ext>
            </a:extLst>
          </p:cNvPr>
          <p:cNvSpPr txBox="1"/>
          <p:nvPr/>
        </p:nvSpPr>
        <p:spPr>
          <a:xfrm>
            <a:off x="259882" y="231006"/>
            <a:ext cx="99910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4000" b="1" err="1">
                <a:solidFill>
                  <a:srgbClr val="0033A0"/>
                </a:solidFill>
              </a:rPr>
              <a:t>Tertiary</a:t>
            </a:r>
            <a:r>
              <a:rPr lang="it-IT" sz="4000" b="1">
                <a:solidFill>
                  <a:srgbClr val="0033A0"/>
                </a:solidFill>
              </a:rPr>
              <a:t> </a:t>
            </a:r>
            <a:r>
              <a:rPr lang="it-IT" sz="4000" b="1" err="1">
                <a:solidFill>
                  <a:srgbClr val="0033A0"/>
                </a:solidFill>
              </a:rPr>
              <a:t>collimators</a:t>
            </a:r>
            <a:endParaRPr lang="it-IT" sz="4000" b="1" err="1">
              <a:solidFill>
                <a:srgbClr val="0033A0"/>
              </a:solidFill>
              <a:cs typeface="Arial"/>
            </a:endParaRPr>
          </a:p>
        </p:txBody>
      </p:sp>
      <p:sp>
        <p:nvSpPr>
          <p:cNvPr id="5" name="CasellaDiTesto 18">
            <a:extLst>
              <a:ext uri="{FF2B5EF4-FFF2-40B4-BE49-F238E27FC236}">
                <a16:creationId xmlns:a16="http://schemas.microsoft.com/office/drawing/2014/main" id="{8A14242D-3359-EFEE-774F-FA213B787FCE}"/>
              </a:ext>
            </a:extLst>
          </p:cNvPr>
          <p:cNvSpPr txBox="1"/>
          <p:nvPr/>
        </p:nvSpPr>
        <p:spPr>
          <a:xfrm>
            <a:off x="92631" y="1062483"/>
            <a:ext cx="12099834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ea typeface="+mn-lt"/>
                <a:cs typeface="+mn-lt"/>
              </a:rPr>
              <a:t>In case of fast loss events SR collimators </a:t>
            </a:r>
            <a:r>
              <a:rPr lang="en-US" b="1" dirty="0">
                <a:latin typeface="Arial"/>
                <a:ea typeface="+mn-lt"/>
                <a:cs typeface="+mn-lt"/>
              </a:rPr>
              <a:t>or even final focus magnets</a:t>
            </a:r>
            <a:r>
              <a:rPr lang="en-US" b="1" dirty="0">
                <a:ea typeface="+mn-lt"/>
                <a:cs typeface="+mn-lt"/>
              </a:rPr>
              <a:t> may be exposed to beam losses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dirty="0">
                <a:cs typeface="Arial"/>
              </a:rPr>
              <a:t>SR collimators are not designed to intercept large beam losses: </a:t>
            </a:r>
            <a:r>
              <a:rPr lang="it-IT" dirty="0">
                <a:solidFill>
                  <a:srgbClr val="FF0000"/>
                </a:solidFill>
                <a:cs typeface="Arial"/>
              </a:rPr>
              <a:t>risk of damages/backgrounds</a:t>
            </a:r>
          </a:p>
          <a:p>
            <a:pPr marL="800100" lvl="1" indent="-342900">
              <a:buFont typeface="Wingdings" panose="020B0604020202020204" pitchFamily="34" charset="0"/>
              <a:buChar char="Ø"/>
            </a:pPr>
            <a:endParaRPr lang="it-IT" dirty="0">
              <a:solidFill>
                <a:srgbClr val="FF0000"/>
              </a:solidFill>
              <a:cs typeface="Arial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it-IT" b="1" dirty="0">
                <a:solidFill>
                  <a:srgbClr val="0033A0"/>
                </a:solidFill>
                <a:cs typeface="Arial"/>
              </a:rPr>
              <a:t>Two</a:t>
            </a:r>
            <a:r>
              <a:rPr lang="it-IT" dirty="0">
                <a:solidFill>
                  <a:srgbClr val="000000"/>
                </a:solidFill>
                <a:cs typeface="Arial"/>
              </a:rPr>
              <a:t> (</a:t>
            </a:r>
            <a:r>
              <a:rPr lang="it-IT" b="1" dirty="0">
                <a:solidFill>
                  <a:srgbClr val="0033A0"/>
                </a:solidFill>
                <a:cs typeface="Arial"/>
              </a:rPr>
              <a:t>H+V</a:t>
            </a:r>
            <a:r>
              <a:rPr lang="it-IT" dirty="0">
                <a:solidFill>
                  <a:srgbClr val="000000"/>
                </a:solidFill>
                <a:cs typeface="Arial"/>
              </a:rPr>
              <a:t>) </a:t>
            </a:r>
            <a:r>
              <a:rPr lang="it-IT" b="1" dirty="0">
                <a:solidFill>
                  <a:srgbClr val="0033A0"/>
                </a:solidFill>
                <a:cs typeface="Arial"/>
              </a:rPr>
              <a:t>tertiary collimators </a:t>
            </a:r>
            <a:r>
              <a:rPr lang="it-IT" dirty="0">
                <a:solidFill>
                  <a:srgbClr val="000000"/>
                </a:solidFill>
                <a:cs typeface="Arial"/>
              </a:rPr>
              <a:t>(</a:t>
            </a:r>
            <a:r>
              <a:rPr lang="it-IT" b="1" dirty="0">
                <a:solidFill>
                  <a:srgbClr val="0033A0"/>
                </a:solidFill>
                <a:cs typeface="Arial"/>
              </a:rPr>
              <a:t>TCTs</a:t>
            </a:r>
            <a:r>
              <a:rPr lang="it-IT" dirty="0">
                <a:solidFill>
                  <a:srgbClr val="000000"/>
                </a:solidFill>
                <a:cs typeface="Arial"/>
              </a:rPr>
              <a:t>) for </a:t>
            </a:r>
            <a:r>
              <a:rPr lang="it-IT" b="1" dirty="0">
                <a:solidFill>
                  <a:srgbClr val="000000"/>
                </a:solidFill>
                <a:cs typeface="Arial"/>
              </a:rPr>
              <a:t>local protection</a:t>
            </a:r>
            <a:r>
              <a:rPr lang="it-IT" dirty="0">
                <a:solidFill>
                  <a:srgbClr val="000000"/>
                </a:solidFill>
                <a:cs typeface="Arial"/>
              </a:rPr>
              <a:t> included in the collimation system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000000"/>
                </a:solidFill>
                <a:cs typeface="Arial"/>
              </a:rPr>
              <a:t>Placed </a:t>
            </a:r>
            <a:r>
              <a:rPr lang="en-US" dirty="0">
                <a:solidFill>
                  <a:srgbClr val="0033A0"/>
                </a:solidFill>
                <a:cs typeface="Arial"/>
              </a:rPr>
              <a:t>upstream of each IP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cs typeface="Arial"/>
              </a:rPr>
              <a:t>position optimized for optimal phase-advance (multiple of </a:t>
            </a:r>
            <a:r>
              <a:rPr lang="el-GR" dirty="0">
                <a:solidFill>
                  <a:srgbClr val="000000"/>
                </a:solidFill>
                <a:cs typeface="Arial"/>
              </a:rPr>
              <a:t>π</a:t>
            </a:r>
            <a:r>
              <a:rPr lang="en-US" dirty="0">
                <a:solidFill>
                  <a:srgbClr val="000000"/>
                </a:solidFill>
                <a:cs typeface="Arial"/>
              </a:rPr>
              <a:t>) </a:t>
            </a:r>
            <a:r>
              <a:rPr lang="en-US" dirty="0" err="1">
                <a:solidFill>
                  <a:srgbClr val="000000"/>
                </a:solidFill>
                <a:cs typeface="Arial"/>
              </a:rPr>
              <a:t>w.r.t.</a:t>
            </a:r>
            <a:endParaRPr lang="it-IT" dirty="0">
              <a:solidFill>
                <a:srgbClr val="000000"/>
              </a:solidFill>
              <a:cs typeface="Arial"/>
            </a:endParaRPr>
          </a:p>
          <a:p>
            <a:pPr marL="742950" lvl="1" indent="-285750">
              <a:buFont typeface="Wingdings,Sans-Serif" panose="020B0604020202020204" pitchFamily="34" charset="0"/>
              <a:buChar char="Ø"/>
            </a:pPr>
            <a:endParaRPr lang="en-US" dirty="0">
              <a:cs typeface="Arial"/>
            </a:endParaRPr>
          </a:p>
          <a:p>
            <a:pPr marL="742950" lvl="1" indent="-285750">
              <a:buFont typeface="Wingdings,Sans-Serif" panose="020B0604020202020204" pitchFamily="34" charset="0"/>
              <a:buChar char="Ø"/>
            </a:pPr>
            <a:endParaRPr lang="en-US" dirty="0">
              <a:cs typeface="Arial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dirty="0">
                <a:cs typeface="Arial"/>
              </a:rPr>
              <a:t>Further shower absorbers and local protection devices (e.g., injection protection) to be studied in the future by energy deposition, beam transfer and engineering team</a:t>
            </a:r>
          </a:p>
        </p:txBody>
      </p:sp>
      <p:sp>
        <p:nvSpPr>
          <p:cNvPr id="3" name="Parentesi graffa aperta 27">
            <a:extLst>
              <a:ext uri="{FF2B5EF4-FFF2-40B4-BE49-F238E27FC236}">
                <a16:creationId xmlns:a16="http://schemas.microsoft.com/office/drawing/2014/main" id="{60B555B8-B377-68CA-3C4A-7EE55C4A4CFE}"/>
              </a:ext>
            </a:extLst>
          </p:cNvPr>
          <p:cNvSpPr/>
          <p:nvPr/>
        </p:nvSpPr>
        <p:spPr>
          <a:xfrm>
            <a:off x="7608937" y="2287705"/>
            <a:ext cx="267188" cy="70726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CasellaDiTesto 29">
            <a:extLst>
              <a:ext uri="{FF2B5EF4-FFF2-40B4-BE49-F238E27FC236}">
                <a16:creationId xmlns:a16="http://schemas.microsoft.com/office/drawing/2014/main" id="{77D158D8-3953-15DD-1C22-56E82C0EBFEE}"/>
              </a:ext>
            </a:extLst>
          </p:cNvPr>
          <p:cNvSpPr txBox="1"/>
          <p:nvPr/>
        </p:nvSpPr>
        <p:spPr>
          <a:xfrm>
            <a:off x="7746413" y="2318172"/>
            <a:ext cx="2316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srgbClr val="FF0000"/>
                </a:solidFill>
              </a:rPr>
              <a:t>SR </a:t>
            </a:r>
            <a:r>
              <a:rPr lang="it-IT" err="1">
                <a:solidFill>
                  <a:srgbClr val="FF0000"/>
                </a:solidFill>
              </a:rPr>
              <a:t>collimators</a:t>
            </a:r>
            <a:endParaRPr lang="it-IT">
              <a:solidFill>
                <a:srgbClr val="FF0000"/>
              </a:solidFill>
            </a:endParaRPr>
          </a:p>
          <a:p>
            <a:r>
              <a:rPr lang="it-IT">
                <a:solidFill>
                  <a:srgbClr val="FF0000"/>
                </a:solidFill>
              </a:rPr>
              <a:t>aperture </a:t>
            </a:r>
            <a:r>
              <a:rPr lang="it-IT" err="1">
                <a:solidFill>
                  <a:srgbClr val="FF0000"/>
                </a:solidFill>
              </a:rPr>
              <a:t>bottlenecks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2B4FEC-2EC2-5AA4-8078-FE0D488A4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3913543"/>
            <a:ext cx="6294905" cy="236052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8CE19B0-06CF-602D-2F5B-7FDF7DB02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51075"/>
              </p:ext>
            </p:extLst>
          </p:nvPr>
        </p:nvGraphicFramePr>
        <p:xfrm>
          <a:off x="6790765" y="5033848"/>
          <a:ext cx="4563035" cy="8915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4752">
                  <a:extLst>
                    <a:ext uri="{9D8B030D-6E8A-4147-A177-3AD203B41FA5}">
                      <a16:colId xmlns:a16="http://schemas.microsoft.com/office/drawing/2014/main" val="660677248"/>
                    </a:ext>
                  </a:extLst>
                </a:gridCol>
                <a:gridCol w="564776">
                  <a:extLst>
                    <a:ext uri="{9D8B030D-6E8A-4147-A177-3AD203B41FA5}">
                      <a16:colId xmlns:a16="http://schemas.microsoft.com/office/drawing/2014/main" val="3421321477"/>
                    </a:ext>
                  </a:extLst>
                </a:gridCol>
                <a:gridCol w="726063">
                  <a:extLst>
                    <a:ext uri="{9D8B030D-6E8A-4147-A177-3AD203B41FA5}">
                      <a16:colId xmlns:a16="http://schemas.microsoft.com/office/drawing/2014/main" val="619677855"/>
                    </a:ext>
                  </a:extLst>
                </a:gridCol>
                <a:gridCol w="770302">
                  <a:extLst>
                    <a:ext uri="{9D8B030D-6E8A-4147-A177-3AD203B41FA5}">
                      <a16:colId xmlns:a16="http://schemas.microsoft.com/office/drawing/2014/main" val="3784728964"/>
                    </a:ext>
                  </a:extLst>
                </a:gridCol>
                <a:gridCol w="799901">
                  <a:extLst>
                    <a:ext uri="{9D8B030D-6E8A-4147-A177-3AD203B41FA5}">
                      <a16:colId xmlns:a16="http://schemas.microsoft.com/office/drawing/2014/main" val="3727884946"/>
                    </a:ext>
                  </a:extLst>
                </a:gridCol>
                <a:gridCol w="877241">
                  <a:extLst>
                    <a:ext uri="{9D8B030D-6E8A-4147-A177-3AD203B41FA5}">
                      <a16:colId xmlns:a16="http://schemas.microsoft.com/office/drawing/2014/main" val="422832053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Name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Plane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Material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Length [cm]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Half-gap [</a:t>
                      </a:r>
                      <a:r>
                        <a:rPr lang="el-GR" sz="1000" b="1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σ]</a:t>
                      </a:r>
                      <a:endParaRPr lang="el-GR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Half-gap [mm]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6245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TCT.H.B1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C-based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10.5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2.4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72284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TCT.V.B1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V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C-based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7.3</a:t>
                      </a:r>
                    </a:p>
                  </a:txBody>
                  <a:tcPr>
                    <a:lnL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3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31981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641EE1B-FFA6-0F31-AD8C-00C44849BDD7}"/>
              </a:ext>
            </a:extLst>
          </p:cNvPr>
          <p:cNvSpPr txBox="1"/>
          <p:nvPr/>
        </p:nvSpPr>
        <p:spPr>
          <a:xfrm>
            <a:off x="6515573" y="3992548"/>
            <a:ext cx="46091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33A0"/>
                </a:solidFill>
                <a:cs typeface="Arial"/>
              </a:rPr>
              <a:t>FCC-ee </a:t>
            </a:r>
            <a:r>
              <a:rPr lang="en-US" sz="1600">
                <a:solidFill>
                  <a:srgbClr val="0033A0"/>
                </a:solidFill>
                <a:cs typeface="Arial"/>
              </a:rPr>
              <a:t>(</a:t>
            </a:r>
            <a:r>
              <a:rPr lang="en-US" sz="1600" b="1">
                <a:solidFill>
                  <a:srgbClr val="0033A0"/>
                </a:solidFill>
                <a:cs typeface="Arial"/>
              </a:rPr>
              <a:t>Z</a:t>
            </a:r>
            <a:r>
              <a:rPr lang="en-US" sz="1600">
                <a:solidFill>
                  <a:srgbClr val="0033A0"/>
                </a:solidFill>
                <a:cs typeface="Arial"/>
              </a:rPr>
              <a:t>)</a:t>
            </a:r>
            <a:r>
              <a:rPr lang="en-US" sz="1600" b="1">
                <a:solidFill>
                  <a:srgbClr val="0033A0"/>
                </a:solidFill>
                <a:cs typeface="Arial"/>
              </a:rPr>
              <a:t> collimation hierarchy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cs typeface="Arial"/>
              </a:rPr>
              <a:t>Hierarchy margins set to 100-300um</a:t>
            </a:r>
          </a:p>
          <a:p>
            <a:pPr marL="742950" lvl="1" indent="-285750">
              <a:buFont typeface="Courier New"/>
              <a:buChar char="o"/>
            </a:pPr>
            <a:r>
              <a:rPr lang="it-IT" sz="1600">
                <a:cs typeface="Arial"/>
              </a:rPr>
              <a:t>~1 </a:t>
            </a:r>
            <a:r>
              <a:rPr lang="el-GR" sz="1600" err="1">
                <a:cs typeface="Arial"/>
              </a:rPr>
              <a:t>σ</a:t>
            </a:r>
            <a:r>
              <a:rPr lang="el-GR" sz="1600" baseline="-25000" err="1">
                <a:cs typeface="Arial"/>
              </a:rPr>
              <a:t>β</a:t>
            </a:r>
            <a:r>
              <a:rPr lang="it-IT" sz="1600" baseline="-25000">
                <a:cs typeface="Arial"/>
              </a:rPr>
              <a:t>x</a:t>
            </a:r>
            <a:r>
              <a:rPr lang="it-IT" sz="1600">
                <a:cs typeface="Arial"/>
              </a:rPr>
              <a:t>, ~15 </a:t>
            </a:r>
            <a:r>
              <a:rPr lang="el-GR" sz="1600" err="1">
                <a:cs typeface="Arial"/>
              </a:rPr>
              <a:t>σ</a:t>
            </a:r>
            <a:r>
              <a:rPr lang="el-GR" sz="1600" baseline="-25000" err="1">
                <a:cs typeface="Arial"/>
              </a:rPr>
              <a:t>βy</a:t>
            </a:r>
            <a:endParaRPr lang="it-IT" sz="1600" baseline="-25000" err="1">
              <a:cs typeface="Arial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33978B2-B23B-33C1-9848-9A29C171C1F0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D5E80AF-F23B-01BE-ABCC-A10FFA891CF1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02561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573E4-490B-89ED-06F7-72453BA70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4606A7AA-772A-5830-7E9A-599FF99A7168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77EB6B46-587F-4E2C-5513-3A50C27C9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9">
            <a:extLst>
              <a:ext uri="{FF2B5EF4-FFF2-40B4-BE49-F238E27FC236}">
                <a16:creationId xmlns:a16="http://schemas.microsoft.com/office/drawing/2014/main" id="{636BAA74-5FCA-FF16-6178-49DCE8E9A9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186C68-83FC-291B-792F-9E8177753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12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5A94269-5349-1054-CB74-06BC8E620B05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Outline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C653FF8-9CA3-D0E2-34A2-6F9992F2A7A9}"/>
              </a:ext>
            </a:extLst>
          </p:cNvPr>
          <p:cNvSpPr txBox="1"/>
          <p:nvPr/>
        </p:nvSpPr>
        <p:spPr>
          <a:xfrm>
            <a:off x="719667" y="904936"/>
            <a:ext cx="113760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Introduction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FCC-ee: the Future Circular electron-positron collider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Collimation for the FCC-ee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FCC-ee collimation system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 halo collimation system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 SR collimation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/>
                </a:solidFill>
              </a:rPr>
              <a:t>Studies and simulations of beam losses in the FCC-ee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/>
                </a:solidFill>
              </a:rPr>
              <a:t>FCC-ee beam loss scenarios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/>
                </a:solidFill>
              </a:rPr>
              <a:t>FCC-ee collimation simulations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/>
                </a:solidFill>
              </a:rPr>
              <a:t>Simulation tool benchmark at </a:t>
            </a:r>
            <a:r>
              <a:rPr lang="en-US" sz="1600" dirty="0" err="1">
                <a:solidFill>
                  <a:srgbClr val="0033A0"/>
                </a:solidFill>
              </a:rPr>
              <a:t>SuperKEKB</a:t>
            </a:r>
            <a:endParaRPr lang="en-US" sz="1600" dirty="0">
              <a:solidFill>
                <a:srgbClr val="0033A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FCC-ee collimation performance under selected beam loss scenarios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</a:rPr>
              <a:t>Generic beam halo, off-momentum, beam-gas, </a:t>
            </a:r>
            <a:r>
              <a:rPr lang="en-US" dirty="0" err="1">
                <a:solidFill>
                  <a:srgbClr val="0033A0">
                    <a:alpha val="40000"/>
                  </a:srgbClr>
                </a:solidFill>
              </a:rPr>
              <a:t>Touschek</a:t>
            </a:r>
            <a:r>
              <a:rPr lang="en-US" dirty="0">
                <a:solidFill>
                  <a:srgbClr val="0033A0">
                    <a:alpha val="40000"/>
                  </a:srgbClr>
                </a:solidFill>
              </a:rPr>
              <a:t>, beam-beam losses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</a:rPr>
              <a:t>Generic failure scenario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Crystal collimation for the FCC-ee: an alternative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Outlook and future work</a:t>
            </a:r>
            <a:endParaRPr lang="en-US" dirty="0">
              <a:solidFill>
                <a:srgbClr val="0033A0">
                  <a:alpha val="40000"/>
                </a:srgbClr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14C2A5D-9AB9-86AA-7FF3-2FA65DE1CAD2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EC0172A-6DCE-0DDC-9EFA-36E483A46464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6786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26616-C11B-8669-2832-C4DA641CE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CBB6D2B-DFB0-4623-C3D9-F30E8DB15436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1D535BA6-2BB4-A391-013D-1BB38CF34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7B159A-F98A-9F3F-B39A-4FEEEEB0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13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5C2131-4CD8-4432-B13A-6FF46ADDB4FF}"/>
              </a:ext>
            </a:extLst>
          </p:cNvPr>
          <p:cNvSpPr txBox="1"/>
          <p:nvPr/>
        </p:nvSpPr>
        <p:spPr>
          <a:xfrm>
            <a:off x="259882" y="231006"/>
            <a:ext cx="99910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4000" b="1">
                <a:solidFill>
                  <a:srgbClr val="0033A0"/>
                </a:solidFill>
              </a:rPr>
              <a:t>FCC-</a:t>
            </a:r>
            <a:r>
              <a:rPr lang="it-IT" sz="4000" b="1" err="1">
                <a:solidFill>
                  <a:srgbClr val="0033A0"/>
                </a:solidFill>
              </a:rPr>
              <a:t>ee</a:t>
            </a:r>
            <a:r>
              <a:rPr lang="it-IT" sz="4000" b="1">
                <a:solidFill>
                  <a:srgbClr val="0033A0"/>
                </a:solidFill>
              </a:rPr>
              <a:t> </a:t>
            </a:r>
            <a:r>
              <a:rPr lang="it-IT" sz="4000" b="1" err="1">
                <a:solidFill>
                  <a:srgbClr val="0033A0"/>
                </a:solidFill>
              </a:rPr>
              <a:t>beam</a:t>
            </a:r>
            <a:r>
              <a:rPr lang="it-IT" sz="4000" b="1">
                <a:solidFill>
                  <a:srgbClr val="0033A0"/>
                </a:solidFill>
              </a:rPr>
              <a:t> </a:t>
            </a:r>
            <a:r>
              <a:rPr lang="it-IT" sz="4000" b="1" err="1">
                <a:solidFill>
                  <a:srgbClr val="0033A0"/>
                </a:solidFill>
              </a:rPr>
              <a:t>loss</a:t>
            </a:r>
            <a:r>
              <a:rPr lang="it-IT" sz="4000" b="1">
                <a:solidFill>
                  <a:srgbClr val="0033A0"/>
                </a:solidFill>
              </a:rPr>
              <a:t> </a:t>
            </a:r>
            <a:r>
              <a:rPr lang="it-IT" sz="4000" b="1" err="1">
                <a:solidFill>
                  <a:srgbClr val="0033A0"/>
                </a:solidFill>
              </a:rPr>
              <a:t>scenarios</a:t>
            </a:r>
            <a:endParaRPr lang="it-IT" sz="4000" b="1" err="1">
              <a:solidFill>
                <a:srgbClr val="0033A0"/>
              </a:solidFill>
              <a:cs typeface="Arial"/>
            </a:endParaRPr>
          </a:p>
        </p:txBody>
      </p:sp>
      <p:sp>
        <p:nvSpPr>
          <p:cNvPr id="6" name="CasellaDiTesto 18">
            <a:extLst>
              <a:ext uri="{FF2B5EF4-FFF2-40B4-BE49-F238E27FC236}">
                <a16:creationId xmlns:a16="http://schemas.microsoft.com/office/drawing/2014/main" id="{0EC52E40-CB48-36D7-8240-87C94DC30D40}"/>
              </a:ext>
            </a:extLst>
          </p:cNvPr>
          <p:cNvSpPr txBox="1"/>
          <p:nvPr/>
        </p:nvSpPr>
        <p:spPr>
          <a:xfrm>
            <a:off x="182880" y="953435"/>
            <a:ext cx="11898786" cy="53553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The </a:t>
            </a: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FCC-ee Z</a:t>
            </a:r>
            <a:r>
              <a:rPr lang="en-US" dirty="0">
                <a:latin typeface="Arial"/>
                <a:cs typeface="Arial"/>
              </a:rPr>
              <a:t> mode is the </a:t>
            </a: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focus</a:t>
            </a:r>
            <a:r>
              <a:rPr lang="en-US" dirty="0">
                <a:latin typeface="Arial"/>
                <a:cs typeface="Arial"/>
              </a:rPr>
              <a:t>: has the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highest stored beam energy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17.7 MJ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Important to identify different beam loss scenarios and define the ones to protect against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Current selection of beam loss scenarios to study and simulate: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33A0"/>
                </a:solidFill>
                <a:latin typeface="Arial"/>
                <a:cs typeface="Arial"/>
              </a:rPr>
              <a:t>Generic beam halo losses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33A0"/>
                </a:solidFill>
                <a:latin typeface="Arial"/>
                <a:cs typeface="Arial"/>
              </a:rPr>
              <a:t>Off-momentum beam halo losses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Beam losses from </a:t>
            </a:r>
            <a:r>
              <a:rPr lang="en-US" b="1" dirty="0">
                <a:solidFill>
                  <a:srgbClr val="0033A0"/>
                </a:solidFill>
                <a:latin typeface="Arial"/>
                <a:cs typeface="Arial"/>
              </a:rPr>
              <a:t>interactions with residual gas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cs typeface="Arial"/>
              </a:rPr>
              <a:t>Beam losses from </a:t>
            </a:r>
            <a:r>
              <a:rPr lang="en-US" b="1" dirty="0" err="1">
                <a:solidFill>
                  <a:srgbClr val="0033A0"/>
                </a:solidFill>
                <a:cs typeface="Arial"/>
              </a:rPr>
              <a:t>Touschek</a:t>
            </a:r>
            <a:r>
              <a:rPr lang="en-US" b="1" dirty="0">
                <a:solidFill>
                  <a:srgbClr val="0033A0"/>
                </a:solidFill>
                <a:cs typeface="Arial"/>
              </a:rPr>
              <a:t> scattering</a:t>
            </a:r>
            <a:endParaRPr lang="en-US" b="1" dirty="0">
              <a:solidFill>
                <a:srgbClr val="0033A0"/>
              </a:solidFill>
              <a:latin typeface="Arial"/>
              <a:cs typeface="Arial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Beam losses from </a:t>
            </a:r>
            <a:r>
              <a:rPr lang="en-US" b="1" dirty="0">
                <a:solidFill>
                  <a:srgbClr val="0033A0"/>
                </a:solidFill>
                <a:latin typeface="Arial"/>
                <a:cs typeface="Arial"/>
              </a:rPr>
              <a:t>beam-beam interactions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Beam losses from a </a:t>
            </a:r>
            <a:r>
              <a:rPr lang="en-US" b="1" dirty="0">
                <a:solidFill>
                  <a:srgbClr val="0033A0"/>
                </a:solidFill>
                <a:latin typeface="Arial"/>
                <a:cs typeface="Arial"/>
              </a:rPr>
              <a:t>generic failure scenario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dirty="0">
              <a:latin typeface="Arial"/>
              <a:cs typeface="Arial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Beam losses due to </a:t>
            </a:r>
            <a:r>
              <a:rPr lang="en-US" b="1" dirty="0">
                <a:solidFill>
                  <a:srgbClr val="0033A0"/>
                </a:solidFill>
                <a:latin typeface="Arial"/>
                <a:cs typeface="Arial"/>
              </a:rPr>
              <a:t>impedance-driven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0033A0"/>
                </a:solidFill>
                <a:latin typeface="Arial"/>
                <a:cs typeface="Arial"/>
              </a:rPr>
              <a:t>fast instabilities</a:t>
            </a:r>
            <a:endParaRPr lang="en-US" dirty="0">
              <a:latin typeface="Arial"/>
              <a:cs typeface="Arial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Beam losses from </a:t>
            </a:r>
            <a:r>
              <a:rPr lang="en-US" b="1" dirty="0">
                <a:solidFill>
                  <a:srgbClr val="0033A0"/>
                </a:solidFill>
                <a:latin typeface="Arial"/>
                <a:cs typeface="Arial"/>
              </a:rPr>
              <a:t>top-up injection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33A0"/>
                </a:solidFill>
                <a:latin typeface="Arial"/>
                <a:cs typeface="Arial"/>
              </a:rPr>
              <a:t>Sudden beam losses </a:t>
            </a:r>
            <a:r>
              <a:rPr lang="en-US" dirty="0">
                <a:latin typeface="Arial"/>
                <a:cs typeface="Arial"/>
              </a:rPr>
              <a:t>from</a:t>
            </a:r>
            <a:r>
              <a:rPr lang="en-US" b="1" dirty="0">
                <a:solidFill>
                  <a:srgbClr val="0033A0"/>
                </a:solidFill>
                <a:latin typeface="Arial"/>
                <a:cs typeface="Arial"/>
              </a:rPr>
              <a:t> beam-dust interactions </a:t>
            </a:r>
            <a:r>
              <a:rPr lang="en-US" dirty="0">
                <a:latin typeface="Arial"/>
                <a:cs typeface="Arial"/>
              </a:rPr>
              <a:t>as observed at </a:t>
            </a:r>
            <a:r>
              <a:rPr lang="en-US" dirty="0" err="1">
                <a:latin typeface="Arial"/>
                <a:cs typeface="Arial"/>
              </a:rPr>
              <a:t>SuperKEKB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Beam losses from interactions with </a:t>
            </a:r>
            <a:r>
              <a:rPr lang="en-US" b="1" dirty="0">
                <a:solidFill>
                  <a:srgbClr val="0033A0"/>
                </a:solidFill>
                <a:latin typeface="Arial"/>
                <a:cs typeface="Arial"/>
              </a:rPr>
              <a:t>thermal photons</a:t>
            </a:r>
            <a:r>
              <a:rPr lang="en-US" dirty="0">
                <a:latin typeface="Arial"/>
                <a:cs typeface="Arial"/>
              </a:rPr>
              <a:t>: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future study planned for 2026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Arial"/>
              <a:cs typeface="Arial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Accidental scenarios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Injection failure: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work in progress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asynchronous dump, others: </a:t>
            </a:r>
            <a:r>
              <a:rPr lang="en-US" dirty="0">
                <a:solidFill>
                  <a:srgbClr val="FF0000"/>
                </a:solidFill>
              </a:rPr>
              <a:t>waiting for inputs to set up models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Parentesi graffa aperta 27">
            <a:extLst>
              <a:ext uri="{FF2B5EF4-FFF2-40B4-BE49-F238E27FC236}">
                <a16:creationId xmlns:a16="http://schemas.microsoft.com/office/drawing/2014/main" id="{0E257CFD-23B9-A83B-F7A3-F2E09D544CB4}"/>
              </a:ext>
            </a:extLst>
          </p:cNvPr>
          <p:cNvSpPr/>
          <p:nvPr/>
        </p:nvSpPr>
        <p:spPr>
          <a:xfrm rot="10800000">
            <a:off x="6219452" y="2131942"/>
            <a:ext cx="253596" cy="163868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4D559-B443-8624-8344-2D828BBC7776}"/>
              </a:ext>
            </a:extLst>
          </p:cNvPr>
          <p:cNvSpPr txBox="1"/>
          <p:nvPr/>
        </p:nvSpPr>
        <p:spPr>
          <a:xfrm>
            <a:off x="6567856" y="2766620"/>
            <a:ext cx="27736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B050"/>
                </a:solidFill>
                <a:cs typeface="Arial"/>
              </a:rPr>
              <a:t>In this PhD thesis work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1" name="Parentesi graffa aperta 27">
            <a:extLst>
              <a:ext uri="{FF2B5EF4-FFF2-40B4-BE49-F238E27FC236}">
                <a16:creationId xmlns:a16="http://schemas.microsoft.com/office/drawing/2014/main" id="{62852CD0-38B9-E285-6B07-8E49F7BF539B}"/>
              </a:ext>
            </a:extLst>
          </p:cNvPr>
          <p:cNvSpPr/>
          <p:nvPr/>
        </p:nvSpPr>
        <p:spPr>
          <a:xfrm rot="10800000">
            <a:off x="9341472" y="3976944"/>
            <a:ext cx="253595" cy="83099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2AEC33-F005-437C-611C-49CC09749E5E}"/>
              </a:ext>
            </a:extLst>
          </p:cNvPr>
          <p:cNvSpPr txBox="1"/>
          <p:nvPr/>
        </p:nvSpPr>
        <p:spPr>
          <a:xfrm>
            <a:off x="9642881" y="3976946"/>
            <a:ext cx="23909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0B050"/>
                </a:solidFill>
                <a:cs typeface="Arial"/>
              </a:rPr>
              <a:t>Being studied in parallel</a:t>
            </a:r>
          </a:p>
          <a:p>
            <a:pPr algn="ctr"/>
            <a:r>
              <a:rPr lang="en-US" sz="1600">
                <a:cs typeface="Arial"/>
              </a:rPr>
              <a:t>(</a:t>
            </a:r>
            <a:r>
              <a:rPr lang="en-US" sz="1600">
                <a:solidFill>
                  <a:srgbClr val="0033A0"/>
                </a:solidFill>
                <a:cs typeface="Arial"/>
              </a:rPr>
              <a:t>G. Nigrelli</a:t>
            </a:r>
            <a:r>
              <a:rPr lang="en-US" sz="1600">
                <a:cs typeface="Arial"/>
              </a:rPr>
              <a:t>, PhD student XXXIX cycle)</a:t>
            </a:r>
            <a:endParaRPr lang="en-US" sz="16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8957F-81FA-E1D6-A357-AAE21EB8DA0C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4D81B80-3848-4632-9198-40018B187A74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91562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F011B-B874-3ED2-592B-5A526D099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5C15ECD-6AEB-868A-F2FA-B6B9DF5980BC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771924B2-3560-AAA3-CB0A-2F2247F50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A028740-7FD9-C481-658E-3055E0908455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FCC-ee collimation simulations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1099D37-EC17-B745-2E6B-DA8BF446D3E3}"/>
              </a:ext>
            </a:extLst>
          </p:cNvPr>
          <p:cNvSpPr txBox="1"/>
          <p:nvPr/>
        </p:nvSpPr>
        <p:spPr>
          <a:xfrm>
            <a:off x="118531" y="762865"/>
            <a:ext cx="11951549" cy="192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727">
              <a:lnSpc>
                <a:spcPts val="2500"/>
              </a:lnSpc>
              <a:buFont typeface="Arial" panose="020B0604020202020204" pitchFamily="34" charset="0"/>
              <a:buChar char="•"/>
              <a:defRPr/>
            </a:pPr>
            <a:r>
              <a:rPr lang="it-IT" b="1" kern="0">
                <a:solidFill>
                  <a:srgbClr val="2F2F2F"/>
                </a:solidFill>
                <a:latin typeface="Arial"/>
              </a:rPr>
              <a:t>FCC-</a:t>
            </a:r>
            <a:r>
              <a:rPr lang="it-IT" b="1" kern="0" err="1">
                <a:solidFill>
                  <a:srgbClr val="2F2F2F"/>
                </a:solidFill>
                <a:latin typeface="Arial"/>
              </a:rPr>
              <a:t>ee</a:t>
            </a:r>
            <a:r>
              <a:rPr lang="it-IT" b="1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b="1" kern="0" err="1">
                <a:solidFill>
                  <a:srgbClr val="2F2F2F"/>
                </a:solidFill>
                <a:latin typeface="Arial"/>
              </a:rPr>
              <a:t>presents</a:t>
            </a:r>
            <a:r>
              <a:rPr lang="it-IT" b="1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b="1" kern="0" err="1">
                <a:solidFill>
                  <a:srgbClr val="2F2F2F"/>
                </a:solidFill>
                <a:latin typeface="Arial"/>
              </a:rPr>
              <a:t>unique</a:t>
            </a:r>
            <a:r>
              <a:rPr lang="it-IT" b="1" kern="0">
                <a:solidFill>
                  <a:srgbClr val="2F2F2F"/>
                </a:solidFill>
                <a:latin typeface="Arial"/>
              </a:rPr>
              <a:t> challenges for </a:t>
            </a:r>
            <a:r>
              <a:rPr lang="it-IT" b="1" kern="0" err="1">
                <a:solidFill>
                  <a:srgbClr val="2F2F2F"/>
                </a:solidFill>
                <a:latin typeface="Arial"/>
              </a:rPr>
              <a:t>collimation</a:t>
            </a:r>
            <a:r>
              <a:rPr lang="it-IT" b="1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b="1" kern="0" err="1">
                <a:solidFill>
                  <a:srgbClr val="2F2F2F"/>
                </a:solidFill>
                <a:latin typeface="Arial"/>
              </a:rPr>
              <a:t>simulations</a:t>
            </a:r>
            <a:endParaRPr lang="it-IT" b="1" kern="0">
              <a:solidFill>
                <a:srgbClr val="2F2F2F"/>
              </a:solidFill>
              <a:latin typeface="Arial"/>
            </a:endParaRPr>
          </a:p>
          <a:p>
            <a:pPr marL="800100" lvl="1" indent="-342900" defTabSz="685727">
              <a:lnSpc>
                <a:spcPts val="2400"/>
              </a:lnSpc>
              <a:buFont typeface="Courier New" panose="02070309020205020404" pitchFamily="49" charset="0"/>
              <a:buChar char="o"/>
              <a:defRPr/>
            </a:pPr>
            <a:r>
              <a:rPr lang="it-IT" kern="0" err="1">
                <a:solidFill>
                  <a:srgbClr val="2F2F2F"/>
                </a:solidFill>
                <a:latin typeface="Arial"/>
              </a:rPr>
              <a:t>Synchrotron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radiation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and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magnet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strength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adjustment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(tapering) to compensate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it</a:t>
            </a:r>
            <a:endParaRPr lang="it-IT" kern="0">
              <a:solidFill>
                <a:srgbClr val="2F2F2F"/>
              </a:solidFill>
              <a:latin typeface="Arial"/>
            </a:endParaRPr>
          </a:p>
          <a:p>
            <a:pPr marL="800100" lvl="1" indent="-342900" defTabSz="685727">
              <a:lnSpc>
                <a:spcPts val="2400"/>
              </a:lnSpc>
              <a:buFont typeface="Courier New" panose="02070309020205020404" pitchFamily="49" charset="0"/>
              <a:buChar char="o"/>
              <a:defRPr/>
            </a:pPr>
            <a:r>
              <a:rPr lang="it-IT" kern="0" err="1">
                <a:solidFill>
                  <a:srgbClr val="2F2F2F"/>
                </a:solidFill>
                <a:latin typeface="Arial"/>
              </a:rPr>
              <a:t>Complex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beam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dynamics – strong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sextupoles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in the lattice and strong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beam-beam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effects</a:t>
            </a:r>
            <a:endParaRPr lang="it-IT" kern="0">
              <a:solidFill>
                <a:srgbClr val="2F2F2F"/>
              </a:solidFill>
              <a:latin typeface="Arial"/>
            </a:endParaRPr>
          </a:p>
          <a:p>
            <a:pPr marL="800100" lvl="1" indent="-342900" defTabSz="685727">
              <a:lnSpc>
                <a:spcPts val="2400"/>
              </a:lnSpc>
              <a:buFont typeface="Courier New" panose="02070309020205020404" pitchFamily="49" charset="0"/>
              <a:buChar char="o"/>
              <a:defRPr/>
            </a:pPr>
            <a:r>
              <a:rPr lang="it-IT" kern="0" err="1">
                <a:solidFill>
                  <a:srgbClr val="2F2F2F"/>
                </a:solidFill>
                <a:latin typeface="Arial"/>
              </a:rPr>
              <a:t>Detailed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aperture and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collimator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geometry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modelling</a:t>
            </a:r>
            <a:endParaRPr lang="it-IT" kern="0">
              <a:solidFill>
                <a:srgbClr val="2F2F2F"/>
              </a:solidFill>
              <a:latin typeface="Arial"/>
            </a:endParaRPr>
          </a:p>
          <a:p>
            <a:pPr marL="800100" lvl="1" indent="-342900" defTabSz="685727">
              <a:lnSpc>
                <a:spcPts val="2400"/>
              </a:lnSpc>
              <a:buFont typeface="Courier New" panose="02070309020205020404" pitchFamily="49" charset="0"/>
              <a:buChar char="o"/>
              <a:defRPr/>
            </a:pPr>
            <a:r>
              <a:rPr lang="it-IT" kern="0">
                <a:solidFill>
                  <a:srgbClr val="2F2F2F"/>
                </a:solidFill>
                <a:latin typeface="Arial"/>
              </a:rPr>
              <a:t>Electron/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positron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beam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particle-matter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interactions</a:t>
            </a:r>
          </a:p>
          <a:p>
            <a:pPr marL="800100" lvl="1" indent="-342900" defTabSz="685727">
              <a:lnSpc>
                <a:spcPts val="2400"/>
              </a:lnSpc>
              <a:buFont typeface="Courier New" panose="02070309020205020404" pitchFamily="49" charset="0"/>
              <a:buChar char="o"/>
              <a:defRPr/>
            </a:pPr>
            <a:r>
              <a:rPr lang="it-IT" kern="0">
                <a:solidFill>
                  <a:srgbClr val="2F2F2F"/>
                </a:solidFill>
                <a:latin typeface="Arial"/>
              </a:rPr>
              <a:t>Large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accelerator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system – 90+ km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beamline</a:t>
            </a:r>
            <a:endParaRPr lang="it-IT" kern="0">
              <a:solidFill>
                <a:srgbClr val="2F2F2F"/>
              </a:solidFill>
              <a:latin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AEB93D-B69E-2730-A0A1-0EB93EC1259F}"/>
              </a:ext>
            </a:extLst>
          </p:cNvPr>
          <p:cNvSpPr txBox="1"/>
          <p:nvPr/>
        </p:nvSpPr>
        <p:spPr>
          <a:xfrm>
            <a:off x="118530" y="2942201"/>
            <a:ext cx="10861643" cy="31713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defTabSz="685727">
              <a:lnSpc>
                <a:spcPts val="2500"/>
              </a:lnSpc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33A0"/>
                </a:solidFill>
                <a:latin typeface="Arial"/>
              </a:rPr>
              <a:t>Xsuite + BDSIM (Geant4) coupling </a:t>
            </a:r>
            <a:r>
              <a:rPr lang="it-IT" kern="0" dirty="0">
                <a:solidFill>
                  <a:srgbClr val="0033A0"/>
                </a:solidFill>
                <a:latin typeface="Arial"/>
              </a:rPr>
              <a:t>[11-19]</a:t>
            </a:r>
          </a:p>
          <a:p>
            <a:pPr marL="800100" lvl="1" indent="-342900" defTabSz="685727">
              <a:lnSpc>
                <a:spcPts val="2500"/>
              </a:lnSpc>
              <a:buFont typeface="Courier New" panose="02070309020205020404" pitchFamily="49" charset="0"/>
              <a:buChar char="o"/>
              <a:defRPr/>
            </a:pPr>
            <a:r>
              <a:rPr lang="it-IT" kern="0" dirty="0">
                <a:solidFill>
                  <a:srgbClr val="2F2F2F"/>
                </a:solidFill>
                <a:latin typeface="Arial"/>
              </a:rPr>
              <a:t>Developed for FCC collimation simulations</a:t>
            </a:r>
          </a:p>
          <a:p>
            <a:pPr marL="800100" lvl="1" indent="-342900" defTabSz="685727">
              <a:lnSpc>
                <a:spcPts val="2400"/>
              </a:lnSpc>
              <a:buFont typeface="Courier New" panose="02070309020205020404" pitchFamily="49" charset="0"/>
              <a:buChar char="o"/>
              <a:defRPr/>
            </a:pPr>
            <a:endParaRPr lang="it-IT" kern="0" dirty="0">
              <a:solidFill>
                <a:srgbClr val="2F2F2F"/>
              </a:solidFill>
              <a:latin typeface="Arial"/>
            </a:endParaRPr>
          </a:p>
          <a:p>
            <a:pPr marL="800100" lvl="1" indent="-342900" defTabSz="685727">
              <a:lnSpc>
                <a:spcPts val="2400"/>
              </a:lnSpc>
              <a:buFont typeface="Courier New" panose="02070309020205020404" pitchFamily="49" charset="0"/>
              <a:buChar char="o"/>
              <a:defRPr/>
            </a:pPr>
            <a:r>
              <a:rPr lang="it-IT" kern="0" dirty="0">
                <a:solidFill>
                  <a:srgbClr val="2F2F2F"/>
                </a:solidFill>
                <a:latin typeface="Arial"/>
              </a:rPr>
              <a:t>Benchmarked against</a:t>
            </a:r>
          </a:p>
          <a:p>
            <a:pPr marL="800100" lvl="1" indent="-342900" defTabSz="685727">
              <a:lnSpc>
                <a:spcPts val="2400"/>
              </a:lnSpc>
              <a:buFont typeface="Courier New" panose="02070309020205020404" pitchFamily="49" charset="0"/>
              <a:buChar char="o"/>
              <a:defRPr/>
            </a:pPr>
            <a:endParaRPr lang="it-IT" kern="0" dirty="0">
              <a:solidFill>
                <a:srgbClr val="2F2F2F"/>
              </a:solidFill>
              <a:latin typeface="Arial"/>
            </a:endParaRPr>
          </a:p>
          <a:p>
            <a:pPr marL="800100" lvl="1" indent="-342900" defTabSz="685727">
              <a:lnSpc>
                <a:spcPts val="2400"/>
              </a:lnSpc>
              <a:buFont typeface="Courier New" panose="02070309020205020404" pitchFamily="49" charset="0"/>
              <a:buChar char="o"/>
              <a:defRPr/>
            </a:pPr>
            <a:r>
              <a:rPr lang="it-IT" kern="0" dirty="0">
                <a:solidFill>
                  <a:srgbClr val="2F2F2F"/>
                </a:solidFill>
                <a:latin typeface="Arial"/>
              </a:rPr>
              <a:t>Other tools available (e.g., </a:t>
            </a:r>
            <a:r>
              <a:rPr lang="it-IT" kern="0" dirty="0">
                <a:solidFill>
                  <a:srgbClr val="0033A0"/>
                </a:solidFill>
                <a:latin typeface="Arial"/>
              </a:rPr>
              <a:t>Xsuite-FLUKA coupling</a:t>
            </a:r>
            <a:r>
              <a:rPr lang="it-IT" kern="0" dirty="0">
                <a:solidFill>
                  <a:srgbClr val="2F2F2F"/>
                </a:solidFill>
                <a:latin typeface="Arial"/>
              </a:rPr>
              <a:t>)</a:t>
            </a:r>
            <a:endParaRPr lang="it-IT" kern="0" dirty="0">
              <a:solidFill>
                <a:srgbClr val="2F2F2F"/>
              </a:solidFill>
              <a:latin typeface="Arial"/>
              <a:cs typeface="Arial"/>
            </a:endParaRPr>
          </a:p>
          <a:p>
            <a:pPr marL="800100" lvl="1" indent="-342900" defTabSz="685727">
              <a:lnSpc>
                <a:spcPts val="2400"/>
              </a:lnSpc>
              <a:buFont typeface="Courier New" panose="02070309020205020404" pitchFamily="49" charset="0"/>
              <a:buChar char="o"/>
              <a:defRPr/>
            </a:pPr>
            <a:endParaRPr lang="it-IT" kern="0" dirty="0">
              <a:solidFill>
                <a:srgbClr val="2F2F2F"/>
              </a:solidFill>
              <a:latin typeface="Arial"/>
            </a:endParaRPr>
          </a:p>
          <a:p>
            <a:pPr marL="342900" indent="-342900" defTabSz="685727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0033A0"/>
                </a:solidFill>
                <a:latin typeface="Arial"/>
              </a:rPr>
              <a:t>Simulation routines for specific processes</a:t>
            </a:r>
          </a:p>
          <a:p>
            <a:pPr marL="800100" lvl="1" indent="-342900" defTabSz="685727">
              <a:lnSpc>
                <a:spcPts val="2400"/>
              </a:lnSpc>
              <a:buFont typeface="Courier New" panose="02070309020205020404" pitchFamily="49" charset="0"/>
              <a:buChar char="o"/>
              <a:defRPr/>
            </a:pPr>
            <a:r>
              <a:rPr lang="it-IT" b="1" kern="0" dirty="0">
                <a:solidFill>
                  <a:srgbClr val="2F2F2F"/>
                </a:solidFill>
                <a:latin typeface="Arial"/>
              </a:rPr>
              <a:t>Beam-residual gas interactions</a:t>
            </a:r>
            <a:r>
              <a:rPr lang="it-IT" kern="0" dirty="0">
                <a:solidFill>
                  <a:srgbClr val="2F2F2F"/>
                </a:solidFill>
                <a:latin typeface="Arial"/>
              </a:rPr>
              <a:t> and </a:t>
            </a:r>
            <a:r>
              <a:rPr lang="it-IT" b="1" kern="0" dirty="0">
                <a:solidFill>
                  <a:srgbClr val="2F2F2F"/>
                </a:solidFill>
                <a:latin typeface="Arial"/>
              </a:rPr>
              <a:t>Touschek scattering</a:t>
            </a:r>
            <a:endParaRPr lang="it-IT" b="1" kern="0" dirty="0">
              <a:solidFill>
                <a:srgbClr val="2F2F2F"/>
              </a:solidFill>
              <a:latin typeface="Arial"/>
              <a:cs typeface="Arial"/>
            </a:endParaRPr>
          </a:p>
          <a:p>
            <a:pPr marL="800100" lvl="1" indent="-342900" defTabSz="685727">
              <a:lnSpc>
                <a:spcPts val="2400"/>
              </a:lnSpc>
              <a:buFont typeface="Courier New" panose="02070309020205020404" pitchFamily="49" charset="0"/>
              <a:buChar char="o"/>
              <a:defRPr/>
            </a:pPr>
            <a:r>
              <a:rPr lang="it-IT" kern="0" dirty="0">
                <a:solidFill>
                  <a:srgbClr val="2F2F2F"/>
                </a:solidFill>
                <a:latin typeface="Arial"/>
              </a:rPr>
              <a:t>Developed in this work</a:t>
            </a:r>
            <a:endParaRPr lang="it-IT" kern="0" dirty="0">
              <a:solidFill>
                <a:srgbClr val="2F2F2F"/>
              </a:solidFill>
              <a:latin typeface="Arial"/>
              <a:cs typeface="Arial"/>
            </a:endParaRPr>
          </a:p>
        </p:txBody>
      </p:sp>
      <p:sp>
        <p:nvSpPr>
          <p:cNvPr id="10" name="Parentesi graffa chiusa 9">
            <a:extLst>
              <a:ext uri="{FF2B5EF4-FFF2-40B4-BE49-F238E27FC236}">
                <a16:creationId xmlns:a16="http://schemas.microsoft.com/office/drawing/2014/main" id="{78839797-3EE9-F22F-B1FE-7E56A71D9488}"/>
              </a:ext>
            </a:extLst>
          </p:cNvPr>
          <p:cNvSpPr/>
          <p:nvPr/>
        </p:nvSpPr>
        <p:spPr>
          <a:xfrm rot="10800000">
            <a:off x="3290531" y="3737959"/>
            <a:ext cx="275926" cy="70596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A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0F757E-B6C5-C423-17D7-7F3F40F56F97}"/>
              </a:ext>
            </a:extLst>
          </p:cNvPr>
          <p:cNvSpPr txBox="1"/>
          <p:nvPr/>
        </p:nvSpPr>
        <p:spPr>
          <a:xfrm>
            <a:off x="3516550" y="3737959"/>
            <a:ext cx="5767275" cy="7059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685727">
              <a:lnSpc>
                <a:spcPts val="2400"/>
              </a:lnSpc>
              <a:defRPr/>
            </a:pPr>
            <a:r>
              <a:rPr lang="it-IT" kern="0" err="1">
                <a:solidFill>
                  <a:srgbClr val="2F2F2F"/>
                </a:solidFill>
                <a:latin typeface="Arial"/>
              </a:rPr>
              <a:t>other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simulation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</a:rPr>
              <a:t>codes</a:t>
            </a:r>
            <a:r>
              <a:rPr lang="it-IT" kern="0">
                <a:solidFill>
                  <a:srgbClr val="2F2F2F"/>
                </a:solidFill>
                <a:latin typeface="Arial"/>
              </a:rPr>
              <a:t>: </a:t>
            </a:r>
            <a:r>
              <a:rPr lang="it-IT" kern="0">
                <a:solidFill>
                  <a:srgbClr val="0033A0"/>
                </a:solidFill>
                <a:latin typeface="Arial"/>
              </a:rPr>
              <a:t>MAD-X</a:t>
            </a:r>
            <a:r>
              <a:rPr lang="it-IT" kern="0">
                <a:solidFill>
                  <a:srgbClr val="2F2F2F"/>
                </a:solidFill>
                <a:latin typeface="Arial"/>
              </a:rPr>
              <a:t>, </a:t>
            </a:r>
            <a:r>
              <a:rPr lang="it-IT" kern="0" err="1">
                <a:solidFill>
                  <a:srgbClr val="0033A0"/>
                </a:solidFill>
                <a:latin typeface="Arial"/>
              </a:rPr>
              <a:t>pyAT</a:t>
            </a:r>
            <a:r>
              <a:rPr lang="it-IT" kern="0">
                <a:solidFill>
                  <a:srgbClr val="2F2F2F"/>
                </a:solidFill>
                <a:latin typeface="Arial"/>
              </a:rPr>
              <a:t>, </a:t>
            </a:r>
            <a:r>
              <a:rPr lang="it-IT" kern="0" err="1">
                <a:solidFill>
                  <a:srgbClr val="0033A0"/>
                </a:solidFill>
                <a:latin typeface="Arial"/>
              </a:rPr>
              <a:t>Sixtrack</a:t>
            </a:r>
            <a:r>
              <a:rPr lang="it-IT" kern="0">
                <a:solidFill>
                  <a:srgbClr val="0033A0"/>
                </a:solidFill>
                <a:latin typeface="Arial"/>
              </a:rPr>
              <a:t>-FLUKA</a:t>
            </a:r>
            <a:endParaRPr lang="it-IT" kern="0">
              <a:solidFill>
                <a:srgbClr val="2F2F2F"/>
              </a:solidFill>
              <a:latin typeface="Arial"/>
            </a:endParaRPr>
          </a:p>
          <a:p>
            <a:pPr defTabSz="685727">
              <a:lnSpc>
                <a:spcPts val="2400"/>
              </a:lnSpc>
              <a:defRPr/>
            </a:pPr>
            <a:r>
              <a:rPr lang="it-IT" kern="0" err="1">
                <a:solidFill>
                  <a:srgbClr val="2F2F2F"/>
                </a:solidFill>
                <a:latin typeface="Arial"/>
              </a:rPr>
              <a:t>measured</a:t>
            </a:r>
            <a:r>
              <a:rPr lang="it-IT" kern="0">
                <a:solidFill>
                  <a:srgbClr val="2F2F2F"/>
                </a:solidFill>
                <a:latin typeface="Arial"/>
              </a:rPr>
              <a:t> data from: </a:t>
            </a:r>
            <a:r>
              <a:rPr lang="it-IT" kern="0">
                <a:solidFill>
                  <a:srgbClr val="0033A0"/>
                </a:solidFill>
                <a:latin typeface="Arial"/>
              </a:rPr>
              <a:t>SPS</a:t>
            </a:r>
            <a:r>
              <a:rPr lang="it-IT" kern="0">
                <a:solidFill>
                  <a:srgbClr val="2F2F2F"/>
                </a:solidFill>
                <a:latin typeface="Arial"/>
              </a:rPr>
              <a:t>, </a:t>
            </a:r>
            <a:r>
              <a:rPr lang="it-IT" kern="0">
                <a:solidFill>
                  <a:srgbClr val="0033A0"/>
                </a:solidFill>
                <a:latin typeface="Arial"/>
              </a:rPr>
              <a:t>LHC, </a:t>
            </a:r>
            <a:r>
              <a:rPr lang="it-IT" u="sng" kern="0" err="1">
                <a:solidFill>
                  <a:srgbClr val="FF0000"/>
                </a:solidFill>
                <a:latin typeface="Arial"/>
              </a:rPr>
              <a:t>SuperKEKB</a:t>
            </a:r>
            <a:endParaRPr lang="it-IT" kern="0">
              <a:latin typeface="Arial"/>
              <a:cs typeface="Arial"/>
            </a:endParaRP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798EA3E8-F366-EE40-680F-8736F846C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14</a:t>
            </a:fld>
            <a:endParaRPr lang="en-US">
              <a:solidFill>
                <a:srgbClr val="0033A0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E07C926-D966-8DC4-5822-9C9E5AE81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62" y="4594029"/>
            <a:ext cx="4663862" cy="1617013"/>
          </a:xfrm>
          <a:prstGeom prst="rect">
            <a:avLst/>
          </a:prstGeom>
        </p:spPr>
      </p:pic>
      <p:pic>
        <p:nvPicPr>
          <p:cNvPr id="66" name="Immagine 65">
            <a:extLst>
              <a:ext uri="{FF2B5EF4-FFF2-40B4-BE49-F238E27FC236}">
                <a16:creationId xmlns:a16="http://schemas.microsoft.com/office/drawing/2014/main" id="{6CF38914-E84D-26BD-9C28-91355CD63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824" y="2479776"/>
            <a:ext cx="5643248" cy="1162396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3AA4A2-4D42-0051-93D8-A02A502720D7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D8591E4-0050-C415-6606-D500598BE00D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34637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48900-696F-3569-5246-0528E2BEB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DB480CD-9D3C-E16A-CBCB-C5BEC6BBAC50}"/>
              </a:ext>
            </a:extLst>
          </p:cNvPr>
          <p:cNvSpPr/>
          <p:nvPr/>
        </p:nvSpPr>
        <p:spPr>
          <a:xfrm>
            <a:off x="6220622" y="1121018"/>
            <a:ext cx="5816268" cy="4561138"/>
          </a:xfrm>
          <a:prstGeom prst="roundRect">
            <a:avLst>
              <a:gd name="adj" fmla="val 4390"/>
            </a:avLst>
          </a:prstGeom>
          <a:solidFill>
            <a:schemeClr val="bg2"/>
          </a:solidFill>
          <a:ln w="19050"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15F7994-0CC2-5190-BC01-C335083237EF}"/>
              </a:ext>
            </a:extLst>
          </p:cNvPr>
          <p:cNvSpPr/>
          <p:nvPr/>
        </p:nvSpPr>
        <p:spPr>
          <a:xfrm>
            <a:off x="182880" y="1121019"/>
            <a:ext cx="5816268" cy="4561138"/>
          </a:xfrm>
          <a:prstGeom prst="roundRect">
            <a:avLst>
              <a:gd name="adj" fmla="val 4390"/>
            </a:avLst>
          </a:prstGeom>
          <a:solidFill>
            <a:schemeClr val="bg2"/>
          </a:solidFill>
          <a:ln w="19050"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C6AEA0D6-0B87-FCA2-3DB6-742CCC287CC5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0B73A434-E4C1-4702-F7CD-CBE64B6FF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6261A681-8E2C-50AD-F179-64E060FAB106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Simulation of beam-gas and </a:t>
            </a:r>
            <a:r>
              <a:rPr lang="en-US" sz="3600" err="1">
                <a:solidFill>
                  <a:srgbClr val="0033A0"/>
                </a:solidFill>
                <a:latin typeface="Arial"/>
              </a:rPr>
              <a:t>Touschek</a:t>
            </a:r>
            <a:r>
              <a:rPr lang="en-US" sz="3600">
                <a:solidFill>
                  <a:srgbClr val="0033A0"/>
                </a:solidFill>
                <a:latin typeface="Arial"/>
              </a:rPr>
              <a:t> scattering</a:t>
            </a: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E2F95255-54CB-76B0-E664-7597CCF5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15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3A0F504-B01C-21FF-AFF3-97FF7ED9E6E4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F65452-4BE0-065B-86DC-DDAA51EA9BA5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B011F2-213C-2CAF-9FBE-F83E5AE58C03}"/>
              </a:ext>
            </a:extLst>
          </p:cNvPr>
          <p:cNvGrpSpPr/>
          <p:nvPr/>
        </p:nvGrpSpPr>
        <p:grpSpPr>
          <a:xfrm>
            <a:off x="170920" y="737143"/>
            <a:ext cx="5715000" cy="4779368"/>
            <a:chOff x="0" y="1028496"/>
            <a:chExt cx="5715000" cy="47793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E21CCF-79E4-B6FF-8693-C7CED56A70F1}"/>
                </a:ext>
              </a:extLst>
            </p:cNvPr>
            <p:cNvSpPr txBox="1"/>
            <p:nvPr/>
          </p:nvSpPr>
          <p:spPr>
            <a:xfrm>
              <a:off x="0" y="1591837"/>
              <a:ext cx="5715000" cy="181588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/>
                <a:t>A Monte Carlo routine to simulate beam-gas interactions in Xsuite has been developed [20]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sz="1600"/>
                <a:t>Beam-gas </a:t>
              </a:r>
              <a:r>
                <a:rPr lang="en-US" sz="1600">
                  <a:solidFill>
                    <a:srgbClr val="0033A0"/>
                  </a:solidFill>
                </a:rPr>
                <a:t>bremsstrahlung</a:t>
              </a:r>
              <a:r>
                <a:rPr lang="en-US" sz="1600"/>
                <a:t> interactions</a:t>
              </a:r>
              <a:endParaRPr lang="en-US" sz="1600">
                <a:cs typeface="Arial"/>
              </a:endParaRP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sz="1600"/>
                <a:t>Beam-gas </a:t>
              </a:r>
              <a:r>
                <a:rPr lang="en-US" sz="1600">
                  <a:solidFill>
                    <a:srgbClr val="0033A0"/>
                  </a:solidFill>
                </a:rPr>
                <a:t>Coulomb scattering </a:t>
              </a:r>
              <a:r>
                <a:rPr lang="en-US" sz="1600"/>
                <a:t>interactions</a:t>
              </a:r>
              <a:endParaRPr lang="en-US" sz="1600">
                <a:cs typeface="Arial"/>
              </a:endParaRP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endParaRPr lang="en-US" sz="1600"/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600"/>
                <a:t>Arbitrary pressure profile and gas composition provided as input</a:t>
              </a:r>
              <a:endParaRPr lang="en-US" sz="1600">
                <a:cs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E0A553-CD53-FFB3-6198-1F79BF2E53A9}"/>
                </a:ext>
              </a:extLst>
            </p:cNvPr>
            <p:cNvSpPr txBox="1"/>
            <p:nvPr/>
          </p:nvSpPr>
          <p:spPr>
            <a:xfrm>
              <a:off x="1964333" y="1028496"/>
              <a:ext cx="1999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033A0"/>
                  </a:solidFill>
                </a:rPr>
                <a:t>Beam-gas</a:t>
              </a:r>
            </a:p>
          </p:txBody>
        </p:sp>
        <p:pic>
          <p:nvPicPr>
            <p:cNvPr id="17" name="Picture 16" descr="Diagram of a diagram of a beam-gas element&#10;&#10;AI-generated content may be incorrect.">
              <a:extLst>
                <a:ext uri="{FF2B5EF4-FFF2-40B4-BE49-F238E27FC236}">
                  <a16:creationId xmlns:a16="http://schemas.microsoft.com/office/drawing/2014/main" id="{5BE0F56B-FE7B-182C-111A-567C8C193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90" y="3469399"/>
              <a:ext cx="4572000" cy="233846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E897B30-5308-1B73-5A64-C024289D2735}"/>
              </a:ext>
            </a:extLst>
          </p:cNvPr>
          <p:cNvGrpSpPr/>
          <p:nvPr/>
        </p:nvGrpSpPr>
        <p:grpSpPr>
          <a:xfrm>
            <a:off x="6306082" y="737143"/>
            <a:ext cx="5715000" cy="4685844"/>
            <a:chOff x="6477002" y="1028496"/>
            <a:chExt cx="5715000" cy="46858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EA6AFF-E6C6-1262-BF08-2294FD5E05EC}"/>
                </a:ext>
              </a:extLst>
            </p:cNvPr>
            <p:cNvSpPr txBox="1"/>
            <p:nvPr/>
          </p:nvSpPr>
          <p:spPr>
            <a:xfrm>
              <a:off x="6477002" y="1412371"/>
              <a:ext cx="571500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/>
                <a:t>A Monte Carlo routine to simulate </a:t>
              </a:r>
              <a:r>
                <a:rPr lang="en-US" sz="1600" err="1"/>
                <a:t>Touschek</a:t>
              </a:r>
              <a:r>
                <a:rPr lang="en-US" sz="1600"/>
                <a:t> scattering     in Xsuite has been developed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/>
                <a:t>Follows the Xiao-Borland approach [21, 22] implemented   in </a:t>
              </a:r>
              <a:r>
                <a:rPr lang="en-US" sz="1600">
                  <a:solidFill>
                    <a:srgbClr val="0033A0"/>
                  </a:solidFill>
                </a:rPr>
                <a:t>ELEGANT [23]</a:t>
              </a:r>
              <a:endParaRPr lang="en-US" sz="1600">
                <a:solidFill>
                  <a:srgbClr val="0033A0"/>
                </a:solidFill>
                <a:cs typeface="Arial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/>
                <a:t>Combines Monte Carlo and Piwinski formula [24]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1A2A39-D854-348C-0469-200F5680E1C8}"/>
                </a:ext>
              </a:extLst>
            </p:cNvPr>
            <p:cNvSpPr txBox="1"/>
            <p:nvPr/>
          </p:nvSpPr>
          <p:spPr>
            <a:xfrm>
              <a:off x="8299818" y="1028496"/>
              <a:ext cx="199971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b="1" err="1">
                  <a:solidFill>
                    <a:srgbClr val="0033A0"/>
                  </a:solidFill>
                </a:rPr>
                <a:t>Touschek</a:t>
              </a:r>
              <a:r>
                <a:rPr lang="en-US" b="1">
                  <a:solidFill>
                    <a:srgbClr val="FF0000"/>
                  </a:solidFill>
                </a:rPr>
                <a:t>*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B0BE65-3201-F51D-67A6-188C71412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0270" y="2880412"/>
              <a:ext cx="5348394" cy="2833928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E8E9CC-5980-444E-8ED7-B0804793D835}"/>
              </a:ext>
            </a:extLst>
          </p:cNvPr>
          <p:cNvSpPr txBox="1"/>
          <p:nvPr/>
        </p:nvSpPr>
        <p:spPr>
          <a:xfrm>
            <a:off x="425825" y="5782235"/>
            <a:ext cx="1126564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baseline="0">
                <a:solidFill>
                  <a:srgbClr val="FF0000"/>
                </a:solidFill>
                <a:latin typeface="Arial"/>
              </a:rPr>
              <a:t>*</a:t>
            </a:r>
            <a:r>
              <a:rPr lang="en-US" sz="1400" b="1" err="1">
                <a:solidFill>
                  <a:srgbClr val="FF0000"/>
                </a:solidFill>
                <a:ea typeface="+mn-lt"/>
                <a:cs typeface="+mn-lt"/>
              </a:rPr>
              <a:t>Touschek</a:t>
            </a:r>
            <a:r>
              <a:rPr lang="en-US" sz="1400" b="1">
                <a:solidFill>
                  <a:srgbClr val="FF0000"/>
                </a:solidFill>
                <a:ea typeface="+mn-lt"/>
                <a:cs typeface="+mn-lt"/>
              </a:rPr>
              <a:t> scattering</a:t>
            </a:r>
            <a:r>
              <a:rPr lang="en-US" sz="1400">
                <a:solidFill>
                  <a:srgbClr val="FF0000"/>
                </a:solidFill>
                <a:ea typeface="+mn-lt"/>
                <a:cs typeface="+mn-lt"/>
              </a:rPr>
              <a:t> refers to intra-bunch Coulomb scattering in which the transfer of transverse to longitudinal momentum causes particles to be lost from the beam.</a:t>
            </a:r>
            <a:endParaRPr lang="en-US" sz="1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7379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4138C-EE82-D41A-F894-4E62981EB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CC0C2EE-6A20-299D-02F2-B45962A8E8C3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6E7A24DC-69E5-B207-8F10-70D544E8B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B0516861-503F-2A61-1BC6-FFD7133A8698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  <a:cs typeface="Arial"/>
              </a:rPr>
              <a:t>Xsuite-BDSIM benchmark at </a:t>
            </a:r>
            <a:r>
              <a:rPr lang="en-US" sz="3600" err="1">
                <a:solidFill>
                  <a:srgbClr val="0033A0"/>
                </a:solidFill>
                <a:latin typeface="Arial"/>
                <a:cs typeface="Arial"/>
              </a:rPr>
              <a:t>SuperKEKB</a:t>
            </a:r>
            <a:endParaRPr lang="en-US" sz="3600" err="1">
              <a:solidFill>
                <a:srgbClr val="0033A0"/>
              </a:solidFill>
              <a:latin typeface="Arial"/>
            </a:endParaRP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E8FEB5CF-26CE-EBB0-9A76-92EFB2FB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16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D0B4F-6AEF-B76F-8921-D901698D3073}"/>
              </a:ext>
            </a:extLst>
          </p:cNvPr>
          <p:cNvSpPr txBox="1"/>
          <p:nvPr/>
        </p:nvSpPr>
        <p:spPr>
          <a:xfrm>
            <a:off x="89463" y="840926"/>
            <a:ext cx="1209227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Comparison of Xsuite–BDSIM simulations with measured Belle II backgrounds at </a:t>
            </a:r>
            <a:r>
              <a:rPr lang="en-US" b="1" dirty="0" err="1">
                <a:ea typeface="+mn-lt"/>
                <a:cs typeface="+mn-lt"/>
              </a:rPr>
              <a:t>SuperKEKB</a:t>
            </a:r>
            <a:r>
              <a:rPr lang="en-US" dirty="0">
                <a:ea typeface="+mn-lt"/>
                <a:cs typeface="+mn-lt"/>
              </a:rPr>
              <a:t> [25]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ea typeface="+mn-lt"/>
                <a:cs typeface="+mn-lt"/>
              </a:rPr>
              <a:t>Carried out during an exchange at KEK (</a:t>
            </a:r>
            <a:r>
              <a:rPr lang="en-US" dirty="0">
                <a:solidFill>
                  <a:srgbClr val="0033A0"/>
                </a:solidFill>
                <a:ea typeface="+mn-lt"/>
                <a:cs typeface="+mn-lt"/>
              </a:rPr>
              <a:t>EAJADE </a:t>
            </a:r>
            <a:r>
              <a:rPr lang="en-US" dirty="0" err="1">
                <a:solidFill>
                  <a:srgbClr val="0033A0"/>
                </a:solidFill>
                <a:ea typeface="+mn-lt"/>
                <a:cs typeface="+mn-lt"/>
              </a:rPr>
              <a:t>programme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b="1" dirty="0">
                <a:ea typeface="+mn-lt"/>
                <a:cs typeface="+mn-lt"/>
              </a:rPr>
              <a:t>Dedicated single-beam background study at SuperKEKB LER </a:t>
            </a:r>
            <a:r>
              <a:rPr lang="it-IT" dirty="0">
                <a:ea typeface="+mn-lt"/>
                <a:cs typeface="+mn-lt"/>
              </a:rPr>
              <a:t>(</a:t>
            </a:r>
            <a:r>
              <a:rPr lang="it-IT" dirty="0">
                <a:solidFill>
                  <a:srgbClr val="0033A0"/>
                </a:solidFill>
                <a:ea typeface="+mn-lt"/>
                <a:cs typeface="+mn-lt"/>
              </a:rPr>
              <a:t>e+ ring</a:t>
            </a:r>
            <a:r>
              <a:rPr lang="it-IT" dirty="0">
                <a:ea typeface="+mn-lt"/>
                <a:cs typeface="+mn-lt"/>
              </a:rPr>
              <a:t>)</a:t>
            </a:r>
            <a:r>
              <a:rPr lang="it-IT" b="1" dirty="0">
                <a:ea typeface="+mn-lt"/>
                <a:cs typeface="+mn-lt"/>
              </a:rPr>
              <a:t> </a:t>
            </a:r>
            <a:r>
              <a:rPr lang="it-IT" dirty="0">
                <a:ea typeface="+mn-lt"/>
                <a:cs typeface="+mn-lt"/>
              </a:rPr>
              <a:t>[26]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>
                <a:cs typeface="Arial"/>
              </a:rPr>
              <a:t>D06V1 collimator aperture scan</a:t>
            </a:r>
            <a:endParaRPr lang="en-US" dirty="0">
              <a:cs typeface="Arial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>
                <a:ea typeface="+mn-lt"/>
                <a:cs typeface="+mn-lt"/>
              </a:rPr>
              <a:t>Radiation dose rates measured by Belle II radiation monitors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7" name="Immagine 12">
            <a:extLst>
              <a:ext uri="{FF2B5EF4-FFF2-40B4-BE49-F238E27FC236}">
                <a16:creationId xmlns:a16="http://schemas.microsoft.com/office/drawing/2014/main" id="{151EE603-5AC2-390E-15E8-A240F0973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46" y="2582796"/>
            <a:ext cx="3757199" cy="3418220"/>
          </a:xfrm>
          <a:prstGeom prst="rect">
            <a:avLst/>
          </a:prstGeom>
        </p:spPr>
      </p:pic>
      <p:sp>
        <p:nvSpPr>
          <p:cNvPr id="8" name="CasellaDiTesto 18">
            <a:extLst>
              <a:ext uri="{FF2B5EF4-FFF2-40B4-BE49-F238E27FC236}">
                <a16:creationId xmlns:a16="http://schemas.microsoft.com/office/drawing/2014/main" id="{A8C4DD34-D5D9-FCEC-9D39-7543EEBEE30F}"/>
              </a:ext>
            </a:extLst>
          </p:cNvPr>
          <p:cNvSpPr txBox="1"/>
          <p:nvPr/>
        </p:nvSpPr>
        <p:spPr>
          <a:xfrm>
            <a:off x="338769" y="2310751"/>
            <a:ext cx="38757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SuperKEKB collimator layout as of June 2020</a:t>
            </a:r>
          </a:p>
        </p:txBody>
      </p:sp>
      <p:pic>
        <p:nvPicPr>
          <p:cNvPr id="9" name="Picture 8" descr="A graph of a line graph&#10;&#10;AI-generated content may be incorrect.">
            <a:extLst>
              <a:ext uri="{FF2B5EF4-FFF2-40B4-BE49-F238E27FC236}">
                <a16:creationId xmlns:a16="http://schemas.microsoft.com/office/drawing/2014/main" id="{A4CDDDF0-C23A-C10C-5B25-8BDE5AC268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18" t="2952" r="2059" b="6214"/>
          <a:stretch/>
        </p:blipFill>
        <p:spPr>
          <a:xfrm>
            <a:off x="4623062" y="2793518"/>
            <a:ext cx="3185471" cy="3081434"/>
          </a:xfrm>
          <a:prstGeom prst="rect">
            <a:avLst/>
          </a:prstGeom>
        </p:spPr>
      </p:pic>
      <p:sp>
        <p:nvSpPr>
          <p:cNvPr id="11" name="CasellaDiTesto 5">
            <a:extLst>
              <a:ext uri="{FF2B5EF4-FFF2-40B4-BE49-F238E27FC236}">
                <a16:creationId xmlns:a16="http://schemas.microsoft.com/office/drawing/2014/main" id="{E5ADE2EB-E3E1-B41E-1376-F52D3E863BDF}"/>
              </a:ext>
            </a:extLst>
          </p:cNvPr>
          <p:cNvSpPr txBox="1"/>
          <p:nvPr/>
        </p:nvSpPr>
        <p:spPr>
          <a:xfrm>
            <a:off x="4316252" y="2330842"/>
            <a:ext cx="3875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total dose rate for QCS-FW diamond detector vs. D06V1 collimator aperture in units of σβV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20DB56-B6DA-26BD-B4A0-0AF753DA88D2}"/>
              </a:ext>
            </a:extLst>
          </p:cNvPr>
          <p:cNvSpPr txBox="1"/>
          <p:nvPr/>
        </p:nvSpPr>
        <p:spPr>
          <a:xfrm>
            <a:off x="8212224" y="3056614"/>
            <a:ext cx="357821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Simulations reproduce the measured background trend with excellent accuracy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Validates Xsuite–BDSIM for collimation and background studies in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e+e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− machines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90BAAA-98DC-608A-15DF-F6CF3B2E1100}"/>
              </a:ext>
            </a:extLst>
          </p:cNvPr>
          <p:cNvSpPr txBox="1"/>
          <p:nvPr/>
        </p:nvSpPr>
        <p:spPr>
          <a:xfrm>
            <a:off x="179294" y="6003253"/>
            <a:ext cx="1116105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cs typeface="Arial"/>
              </a:rPr>
              <a:t>*background sources included in simulations: beam-gas (Bremsstrahlung, Coulomb) and </a:t>
            </a:r>
            <a:r>
              <a:rPr lang="en-US" sz="1600" dirty="0" err="1">
                <a:solidFill>
                  <a:srgbClr val="FF0000"/>
                </a:solidFill>
                <a:cs typeface="Arial"/>
              </a:rPr>
              <a:t>Touschek</a:t>
            </a:r>
            <a:r>
              <a:rPr lang="en-US" sz="1600" dirty="0">
                <a:solidFill>
                  <a:srgbClr val="FF0000"/>
                </a:solidFill>
                <a:cs typeface="Arial"/>
              </a:rPr>
              <a:t> scattering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" name="Picture 5" descr="EAJADE">
            <a:extLst>
              <a:ext uri="{FF2B5EF4-FFF2-40B4-BE49-F238E27FC236}">
                <a16:creationId xmlns:a16="http://schemas.microsoft.com/office/drawing/2014/main" id="{5BD9054C-EACC-1354-729F-0BFD9A36C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2445" y="92811"/>
            <a:ext cx="1849477" cy="71577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C73C70-E7FF-5DBB-7FD2-5F28D03CBDB9}"/>
              </a:ext>
            </a:extLst>
          </p:cNvPr>
          <p:cNvCxnSpPr/>
          <p:nvPr/>
        </p:nvCxnSpPr>
        <p:spPr>
          <a:xfrm flipH="1" flipV="1">
            <a:off x="3516100" y="5486745"/>
            <a:ext cx="477683" cy="3153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AF664A-356C-E924-9744-249540A7F581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AB14FF2-8B0A-49AC-9A59-C5EC46DEC794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58004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FB315-FB66-3705-0DC3-169D78E46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8B7A0B3-B4E0-CEEC-A522-9DFFB1CA5EC4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ED7195EF-A75D-E894-0067-0AB316F1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9">
            <a:extLst>
              <a:ext uri="{FF2B5EF4-FFF2-40B4-BE49-F238E27FC236}">
                <a16:creationId xmlns:a16="http://schemas.microsoft.com/office/drawing/2014/main" id="{30BA129D-F4ED-4FD5-FF5A-3A9F5B7DD4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29BA55-78B9-DB04-9511-8B59E01E5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17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E0C9214-C935-B901-CB59-9C840E48F9EC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Outline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83BF70-2F94-5760-00D1-BA820C20B1CD}"/>
              </a:ext>
            </a:extLst>
          </p:cNvPr>
          <p:cNvSpPr txBox="1"/>
          <p:nvPr/>
        </p:nvSpPr>
        <p:spPr>
          <a:xfrm>
            <a:off x="719667" y="904936"/>
            <a:ext cx="113760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Introduction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FCC-ee: the Future Circular electron-positron collider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Collimation for the FCC-ee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FCC-ee collimation system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 halo collimation system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 SR collimation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Studies and simulations of beam losses in the FCC-ee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 beam loss scenarios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 collimation simulations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Simulation tool benchmark at </a:t>
            </a:r>
            <a:r>
              <a:rPr lang="en-US" sz="1600" dirty="0" err="1">
                <a:solidFill>
                  <a:srgbClr val="0033A0">
                    <a:alpha val="40000"/>
                  </a:srgbClr>
                </a:solidFill>
              </a:rPr>
              <a:t>SuperKEKB</a:t>
            </a:r>
            <a:endParaRPr lang="en-US" sz="1600" dirty="0">
              <a:solidFill>
                <a:srgbClr val="0033A0">
                  <a:alpha val="40000"/>
                </a:srgb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/>
                </a:solidFill>
              </a:rPr>
              <a:t>FCC-ee collimation performance under selected beam loss scenarios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A0"/>
                </a:solidFill>
              </a:rPr>
              <a:t>Generic beam halo, off-momentum, beam-gas, </a:t>
            </a:r>
            <a:r>
              <a:rPr lang="en-US" dirty="0" err="1">
                <a:solidFill>
                  <a:srgbClr val="0033A0"/>
                </a:solidFill>
              </a:rPr>
              <a:t>Touschek</a:t>
            </a:r>
            <a:r>
              <a:rPr lang="en-US" dirty="0">
                <a:solidFill>
                  <a:srgbClr val="0033A0"/>
                </a:solidFill>
              </a:rPr>
              <a:t>, beam-beam losses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A0"/>
                </a:solidFill>
              </a:rPr>
              <a:t>Generic failure scenario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Crystal collimation for the FCC-ee: an alternative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Outlook and future work</a:t>
            </a:r>
            <a:endParaRPr lang="en-US" dirty="0">
              <a:solidFill>
                <a:srgbClr val="0033A0">
                  <a:alpha val="40000"/>
                </a:srgbClr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75D131-1E40-9A91-7A56-189BAF81C87E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0BE521-3A6D-7284-855B-526C2D0DEA25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65627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44FE9-5785-F8FC-417F-6CB984C9E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3A36CAAB-1B34-E7C2-706B-723D929744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3E3E2E7D-78D8-2547-9AAE-3CA310DDF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EA7B5693-01E5-B385-A42B-C1CAC858D17F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Generic halo losses for the Z mode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A24FFB1-2833-0837-F92C-A520323E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18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6" name="CasellaDiTesto 11">
            <a:extLst>
              <a:ext uri="{FF2B5EF4-FFF2-40B4-BE49-F238E27FC236}">
                <a16:creationId xmlns:a16="http://schemas.microsoft.com/office/drawing/2014/main" id="{6D8A2479-8C5B-DF90-4C55-3DD851467A6D}"/>
              </a:ext>
            </a:extLst>
          </p:cNvPr>
          <p:cNvSpPr txBox="1"/>
          <p:nvPr/>
        </p:nvSpPr>
        <p:spPr>
          <a:xfrm>
            <a:off x="94965" y="870769"/>
            <a:ext cx="7540745" cy="47185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it-IT" b="1" kern="0" err="1">
                <a:solidFill>
                  <a:srgbClr val="2F2F2F"/>
                </a:solidFill>
                <a:latin typeface="Arial"/>
                <a:cs typeface="Arial"/>
              </a:rPr>
              <a:t>Generic</a:t>
            </a:r>
            <a:r>
              <a:rPr lang="it-IT" b="1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b="1" kern="0" err="1">
                <a:solidFill>
                  <a:srgbClr val="2F2F2F"/>
                </a:solidFill>
                <a:latin typeface="Arial"/>
                <a:cs typeface="Arial"/>
              </a:rPr>
              <a:t>halo</a:t>
            </a:r>
            <a:r>
              <a:rPr lang="it-IT" b="1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b="1" kern="0" err="1">
                <a:solidFill>
                  <a:srgbClr val="2F2F2F"/>
                </a:solidFill>
                <a:latin typeface="Arial"/>
                <a:cs typeface="Arial"/>
              </a:rPr>
              <a:t>losses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:</a:t>
            </a:r>
          </a:p>
          <a:p>
            <a:pPr marL="742950" lvl="1" indent="-285750" defTabSz="685727">
              <a:lnSpc>
                <a:spcPts val="2300"/>
              </a:lnSpc>
              <a:buFont typeface="Courier New" panose="02070309020205020404" pitchFamily="49" charset="0"/>
              <a:buChar char="o"/>
              <a:defRPr/>
            </a:pP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Slow </a:t>
            </a: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loss</a:t>
            </a: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process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assumed</a:t>
            </a: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*</a:t>
            </a:r>
          </a:p>
          <a:p>
            <a:pPr marL="742950" lvl="1" indent="-285750" defTabSz="685727">
              <a:lnSpc>
                <a:spcPts val="2300"/>
              </a:lnSpc>
              <a:buFont typeface="Courier New" panose="02070309020205020404" pitchFamily="49" charset="0"/>
              <a:buChar char="o"/>
              <a:defRPr/>
            </a:pP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The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loss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process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itself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is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not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simulated</a:t>
            </a:r>
            <a:endParaRPr lang="it-IT" kern="0">
              <a:solidFill>
                <a:srgbClr val="2F2F2F"/>
              </a:solidFill>
              <a:latin typeface="Arial"/>
              <a:cs typeface="Arial"/>
            </a:endParaRPr>
          </a:p>
          <a:p>
            <a:pPr marL="1200150" lvl="2" indent="-285750" defTabSz="685727">
              <a:lnSpc>
                <a:spcPts val="2300"/>
              </a:lnSpc>
              <a:buFont typeface="Wingdings" panose="05000000000000000000" pitchFamily="2" charset="2"/>
              <a:buChar char="§"/>
              <a:defRPr/>
            </a:pP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Beam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halo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directly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impacts one of the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primary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collimators</a:t>
            </a:r>
          </a:p>
          <a:p>
            <a:pPr marL="742950" lvl="1" indent="-285750" defTabSz="685727">
              <a:lnSpc>
                <a:spcPts val="2300"/>
              </a:lnSpc>
              <a:buFont typeface="Courier New" panose="02070309020205020404" pitchFamily="49" charset="0"/>
              <a:buChar char="o"/>
              <a:defRPr/>
            </a:pP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Beam</a:t>
            </a: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FF0000"/>
                </a:solidFill>
                <a:latin typeface="Arial"/>
                <a:cs typeface="Arial"/>
              </a:rPr>
              <a:t>lifetime</a:t>
            </a:r>
            <a:r>
              <a:rPr lang="it-IT" kern="0">
                <a:solidFill>
                  <a:srgbClr val="FF0000"/>
                </a:solidFill>
                <a:latin typeface="Arial"/>
                <a:cs typeface="Arial"/>
              </a:rPr>
              <a:t> drop to 5 min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is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latin typeface="Arial"/>
                <a:cs typeface="Arial"/>
              </a:rPr>
              <a:t>assumed</a:t>
            </a:r>
            <a:endParaRPr lang="it-IT" kern="0">
              <a:solidFill>
                <a:srgbClr val="2F2F2F"/>
              </a:solidFill>
              <a:latin typeface="Arial"/>
              <a:cs typeface="Arial"/>
            </a:endParaRPr>
          </a:p>
          <a:p>
            <a:pPr marL="742950" lvl="1" indent="-285750" defTabSz="685727">
              <a:lnSpc>
                <a:spcPts val="2300"/>
              </a:lnSpc>
              <a:buFont typeface="Wingdings" panose="020B0604020202020204" pitchFamily="34" charset="0"/>
              <a:buChar char="Ø"/>
              <a:defRPr/>
            </a:pPr>
            <a:endParaRPr lang="it-IT" kern="0">
              <a:solidFill>
                <a:srgbClr val="2F2F2F"/>
              </a:solidFill>
              <a:latin typeface="Arial"/>
              <a:cs typeface="Arial"/>
            </a:endParaRPr>
          </a:p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it-IT" kern="0" err="1">
                <a:solidFill>
                  <a:srgbClr val="0033A0"/>
                </a:solidFill>
                <a:latin typeface="Arial"/>
                <a:cs typeface="Arial"/>
              </a:rPr>
              <a:t>Horizontal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 and </a:t>
            </a:r>
            <a:r>
              <a:rPr lang="it-IT" kern="0" err="1">
                <a:solidFill>
                  <a:srgbClr val="0033A0"/>
                </a:solidFill>
                <a:latin typeface="Arial"/>
                <a:cs typeface="Arial"/>
              </a:rPr>
              <a:t>vertical</a:t>
            </a:r>
            <a:r>
              <a:rPr lang="it-IT" kern="0">
                <a:solidFill>
                  <a:srgbClr val="0033A0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0033A0"/>
                </a:solidFill>
                <a:latin typeface="Arial"/>
                <a:cs typeface="Arial"/>
              </a:rPr>
              <a:t>betatron</a:t>
            </a:r>
            <a:r>
              <a:rPr lang="it-IT" kern="0">
                <a:solidFill>
                  <a:srgbClr val="0033A0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0033A0"/>
                </a:solidFill>
                <a:latin typeface="Arial"/>
                <a:cs typeface="Arial"/>
              </a:rPr>
              <a:t>collimation</a:t>
            </a:r>
            <a:r>
              <a:rPr lang="it-IT" kern="0">
                <a:solidFill>
                  <a:srgbClr val="0033A0"/>
                </a:solidFill>
                <a:latin typeface="Arial"/>
                <a:cs typeface="Arial"/>
              </a:rPr>
              <a:t> </a:t>
            </a:r>
            <a:r>
              <a:rPr lang="it-IT" kern="0" err="1">
                <a:solidFill>
                  <a:srgbClr val="0033A0"/>
                </a:solidFill>
                <a:latin typeface="Arial"/>
                <a:cs typeface="Arial"/>
              </a:rPr>
              <a:t>losses</a:t>
            </a:r>
            <a:r>
              <a:rPr lang="it-IT" kern="0">
                <a:solidFill>
                  <a:srgbClr val="0033A0"/>
                </a:solidFill>
                <a:latin typeface="Arial"/>
                <a:cs typeface="Arial"/>
              </a:rPr>
              <a:t> </a:t>
            </a:r>
            <a:r>
              <a:rPr lang="it-IT" kern="0">
                <a:solidFill>
                  <a:srgbClr val="2F2F2F"/>
                </a:solidFill>
                <a:latin typeface="Arial"/>
                <a:cs typeface="Arial"/>
              </a:rPr>
              <a:t>(</a:t>
            </a:r>
            <a:r>
              <a:rPr lang="it-IT" kern="0">
                <a:solidFill>
                  <a:srgbClr val="00008B"/>
                </a:solidFill>
                <a:latin typeface="Arial"/>
                <a:cs typeface="Arial"/>
              </a:rPr>
              <a:t>B1H</a:t>
            </a:r>
            <a:r>
              <a:rPr lang="it-IT" ker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it-IT" kern="0">
                <a:solidFill>
                  <a:srgbClr val="00008B"/>
                </a:solidFill>
                <a:latin typeface="Arial"/>
                <a:cs typeface="Arial"/>
              </a:rPr>
              <a:t> B1V</a:t>
            </a:r>
            <a:r>
              <a:rPr lang="it-IT" kern="0">
                <a:latin typeface="Arial"/>
                <a:cs typeface="Arial"/>
              </a:rPr>
              <a:t>)</a:t>
            </a:r>
            <a:endParaRPr lang="it-IT" kern="0">
              <a:solidFill>
                <a:srgbClr val="FF0000"/>
              </a:solidFill>
              <a:latin typeface="Arial"/>
            </a:endParaRPr>
          </a:p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endParaRPr lang="it-IT" kern="0">
              <a:solidFill>
                <a:srgbClr val="FF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Collimation system effectively localizes generic halo losses    and</a:t>
            </a:r>
            <a:r>
              <a:rPr lang="en-US"/>
              <a:t> </a:t>
            </a:r>
            <a:r>
              <a:rPr lang="en-US" b="1"/>
              <a:t>protects sensitive components</a:t>
            </a:r>
            <a:endParaRPr lang="en-US" b="1">
              <a:cs typeface="Arial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Most losses confined within PF collimation insertion for both horizontal and vertical halos.</a:t>
            </a:r>
            <a:endParaRPr lang="en-US">
              <a:cs typeface="Arial"/>
            </a:endParaRPr>
          </a:p>
          <a:p>
            <a:pPr marL="742950" lvl="1" indent="-285750" defTabSz="685727">
              <a:lnSpc>
                <a:spcPts val="2300"/>
              </a:lnSpc>
              <a:buFont typeface="Courier New" panose="02070309020205020404" pitchFamily="49" charset="0"/>
              <a:buChar char="o"/>
              <a:defRPr/>
            </a:pPr>
            <a:r>
              <a:rPr lang="en-US" b="1" kern="0"/>
              <a:t>Loss suppression</a:t>
            </a:r>
            <a:r>
              <a:rPr lang="en-US" kern="0"/>
              <a:t>:</a:t>
            </a:r>
            <a:endParaRPr lang="en-US" kern="0">
              <a:ea typeface="Cambria Math"/>
            </a:endParaRPr>
          </a:p>
          <a:p>
            <a:pPr marL="1200150" lvl="2" indent="-285750" defTabSz="685727">
              <a:lnSpc>
                <a:spcPts val="2300"/>
              </a:lnSpc>
              <a:buFont typeface="Courier New" panose="02070309020205020404" pitchFamily="49" charset="0"/>
              <a:buChar char="o"/>
              <a:defRPr/>
            </a:pPr>
            <a:r>
              <a:rPr lang="en-US" kern="0">
                <a:ea typeface="Cambria Math"/>
              </a:rPr>
              <a:t>∼2 orders of magnitude on the tertiary collimators</a:t>
            </a:r>
            <a:endParaRPr lang="en-US" kern="0">
              <a:ea typeface="Cambria Math"/>
              <a:cs typeface="Arial"/>
            </a:endParaRPr>
          </a:p>
          <a:p>
            <a:pPr marL="1200150" lvl="2" indent="-285750" defTabSz="685727">
              <a:lnSpc>
                <a:spcPts val="2300"/>
              </a:lnSpc>
              <a:buFont typeface="Courier New" panose="02070309020205020404" pitchFamily="49" charset="0"/>
              <a:buChar char="o"/>
              <a:defRPr/>
            </a:pPr>
            <a:r>
              <a:rPr lang="en-US" kern="0">
                <a:ea typeface="Cambria Math"/>
              </a:rPr>
              <a:t>∼4-5 orders of magnitude on the SR collimators</a:t>
            </a:r>
            <a:endParaRPr lang="en-US" kern="0">
              <a:ea typeface="Cambria Math"/>
              <a:cs typeface="Arial"/>
            </a:endParaRPr>
          </a:p>
          <a:p>
            <a:pPr marL="1200150" lvl="2" indent="-285750" defTabSz="685727">
              <a:lnSpc>
                <a:spcPts val="2300"/>
              </a:lnSpc>
              <a:buFont typeface="Courier New" panose="02070309020205020404" pitchFamily="49" charset="0"/>
              <a:buChar char="o"/>
              <a:defRPr/>
            </a:pPr>
            <a:r>
              <a:rPr lang="en-US" kern="0">
                <a:ea typeface="Cambria Math"/>
                <a:cs typeface="Arial"/>
              </a:rPr>
              <a:t>&gt;5 orders of magnitude on all the other elements outside PF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205A70-FC9B-44F8-2962-AEA8F35901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65" r="1718"/>
          <a:stretch/>
        </p:blipFill>
        <p:spPr>
          <a:xfrm>
            <a:off x="7635712" y="907330"/>
            <a:ext cx="4344188" cy="2286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2FBB63-B4EF-1BC8-0642-A1CFD53F66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21" r="1769"/>
          <a:stretch/>
        </p:blipFill>
        <p:spPr>
          <a:xfrm>
            <a:off x="7635711" y="3091207"/>
            <a:ext cx="4357561" cy="2286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14D1A6-620E-F487-E986-B7DBE681CDC6}"/>
              </a:ext>
            </a:extLst>
          </p:cNvPr>
          <p:cNvSpPr txBox="1"/>
          <p:nvPr/>
        </p:nvSpPr>
        <p:spPr>
          <a:xfrm>
            <a:off x="8267307" y="1401452"/>
            <a:ext cx="685015" cy="3771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>
                <a:solidFill>
                  <a:srgbClr val="00008B"/>
                </a:solidFill>
              </a:rPr>
              <a:t>B1H</a:t>
            </a:r>
            <a:endParaRPr lang="en-US"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FFB078-24D2-84F5-162C-1786BEA9CDAC}"/>
              </a:ext>
            </a:extLst>
          </p:cNvPr>
          <p:cNvSpPr txBox="1"/>
          <p:nvPr/>
        </p:nvSpPr>
        <p:spPr>
          <a:xfrm>
            <a:off x="8267307" y="3585328"/>
            <a:ext cx="685015" cy="3771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>
                <a:solidFill>
                  <a:srgbClr val="00008B"/>
                </a:solidFill>
              </a:rPr>
              <a:t>B1V</a:t>
            </a:r>
            <a:endParaRPr lang="en-US"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A3BD051-EFE4-AFC2-CF1C-5F643531831C}"/>
              </a:ext>
            </a:extLst>
          </p:cNvPr>
          <p:cNvSpPr txBox="1"/>
          <p:nvPr/>
        </p:nvSpPr>
        <p:spPr>
          <a:xfrm>
            <a:off x="186137" y="5806387"/>
            <a:ext cx="1210056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1400" kern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lang="it-IT" sz="1400" kern="0" err="1">
                <a:solidFill>
                  <a:srgbClr val="FF0000"/>
                </a:solidFill>
                <a:latin typeface="Arial"/>
                <a:cs typeface="Arial"/>
              </a:rPr>
              <a:t>This</a:t>
            </a:r>
            <a:r>
              <a:rPr lang="it-IT" sz="1400" ker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400" kern="0" err="1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lang="it-IT" sz="1400" ker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400" kern="0" err="1">
                <a:solidFill>
                  <a:srgbClr val="FF0000"/>
                </a:solidFill>
                <a:latin typeface="Arial"/>
                <a:cs typeface="Arial"/>
              </a:rPr>
              <a:t>strictly</a:t>
            </a:r>
            <a:r>
              <a:rPr lang="it-IT" sz="1400" ker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400" kern="0" err="1">
                <a:solidFill>
                  <a:srgbClr val="FF0000"/>
                </a:solidFill>
                <a:latin typeface="Arial"/>
                <a:cs typeface="Arial"/>
              </a:rPr>
              <a:t>valid</a:t>
            </a:r>
            <a:r>
              <a:rPr lang="it-IT" sz="1400" ker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400" kern="0" err="1">
                <a:solidFill>
                  <a:srgbClr val="FF0000"/>
                </a:solidFill>
                <a:latin typeface="Arial"/>
                <a:cs typeface="Arial"/>
              </a:rPr>
              <a:t>only</a:t>
            </a:r>
            <a:r>
              <a:rPr lang="it-IT" sz="1400" ker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400" kern="0" err="1">
                <a:solidFill>
                  <a:srgbClr val="FF0000"/>
                </a:solidFill>
                <a:latin typeface="Arial"/>
                <a:cs typeface="Arial"/>
              </a:rPr>
              <a:t>if</a:t>
            </a:r>
            <a:r>
              <a:rPr lang="it-IT" sz="1400" ker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400" kern="0" err="1">
                <a:solidFill>
                  <a:srgbClr val="FF0000"/>
                </a:solidFill>
                <a:latin typeface="Arial"/>
                <a:cs typeface="Arial"/>
              </a:rPr>
              <a:t>dynamic</a:t>
            </a:r>
            <a:r>
              <a:rPr lang="it-IT" sz="1400" kern="0">
                <a:solidFill>
                  <a:srgbClr val="FF0000"/>
                </a:solidFill>
                <a:latin typeface="Arial"/>
                <a:cs typeface="Arial"/>
              </a:rPr>
              <a:t> aperture (DA) </a:t>
            </a:r>
            <a:r>
              <a:rPr lang="it-IT" sz="1400" kern="0" err="1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lang="it-IT" sz="1400" kern="0">
                <a:solidFill>
                  <a:srgbClr val="FF0000"/>
                </a:solidFill>
                <a:latin typeface="Arial"/>
                <a:cs typeface="Arial"/>
              </a:rPr>
              <a:t> under control w.r.t. TCP gaps: </a:t>
            </a:r>
            <a:r>
              <a:rPr lang="it-IT" sz="1400" kern="0" err="1">
                <a:solidFill>
                  <a:srgbClr val="FF0000"/>
                </a:solidFill>
                <a:latin typeface="Arial"/>
                <a:cs typeface="Arial"/>
              </a:rPr>
              <a:t>currently</a:t>
            </a:r>
            <a:r>
              <a:rPr lang="it-IT" sz="1400" kern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it-IT" sz="1400" kern="0" err="1">
                <a:solidFill>
                  <a:srgbClr val="FF0000"/>
                </a:solidFill>
                <a:latin typeface="Arial"/>
                <a:cs typeface="Arial"/>
              </a:rPr>
              <a:t>this</a:t>
            </a:r>
            <a:r>
              <a:rPr lang="it-IT" sz="1400" ker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400" kern="0" err="1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lang="it-IT" sz="1400" ker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400" kern="0" err="1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lang="it-IT" sz="1400" kern="0">
                <a:solidFill>
                  <a:srgbClr val="FF0000"/>
                </a:solidFill>
                <a:latin typeface="Arial"/>
                <a:cs typeface="Arial"/>
              </a:rPr>
              <a:t> the case for the V-</a:t>
            </a:r>
            <a:r>
              <a:rPr lang="it-IT" sz="1400" kern="0" err="1">
                <a:solidFill>
                  <a:srgbClr val="FF0000"/>
                </a:solidFill>
                <a:latin typeface="Arial"/>
                <a:cs typeface="Arial"/>
              </a:rPr>
              <a:t>plane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3323884-99A7-084C-7EF1-AC54B10B3F57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B058E9D-3F60-130B-7E8C-C8A07CDFC2A0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532528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23069-1C70-B605-564F-0942E2D89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2AB3F1B-8EC3-7D35-4613-4DB2CA70EDB1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9E848BF4-511B-361F-3823-82AB57CF9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539AB7A8-B627-5EA2-1698-051BBADFAED0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Collimator angular alignment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C4E2C41-B36B-4F84-B405-13CA0624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19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6" name="CasellaDiTesto 11">
            <a:extLst>
              <a:ext uri="{FF2B5EF4-FFF2-40B4-BE49-F238E27FC236}">
                <a16:creationId xmlns:a16="http://schemas.microsoft.com/office/drawing/2014/main" id="{9C9AF493-41B9-8414-5278-FBE8CFD2FD4E}"/>
              </a:ext>
            </a:extLst>
          </p:cNvPr>
          <p:cNvSpPr txBox="1"/>
          <p:nvPr/>
        </p:nvSpPr>
        <p:spPr>
          <a:xfrm>
            <a:off x="94965" y="870769"/>
            <a:ext cx="11998077" cy="3661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it-IT" kern="0" err="1">
                <a:latin typeface="Arial"/>
                <a:cs typeface="Arial"/>
              </a:rPr>
              <a:t>Collimator</a:t>
            </a:r>
            <a:r>
              <a:rPr lang="it-IT" kern="0">
                <a:latin typeface="Arial"/>
                <a:cs typeface="Arial"/>
              </a:rPr>
              <a:t> </a:t>
            </a:r>
            <a:r>
              <a:rPr lang="it-IT" kern="0" err="1">
                <a:latin typeface="Arial"/>
                <a:cs typeface="Arial"/>
              </a:rPr>
              <a:t>angular</a:t>
            </a:r>
            <a:r>
              <a:rPr lang="it-IT" kern="0">
                <a:latin typeface="Arial"/>
                <a:cs typeface="Arial"/>
              </a:rPr>
              <a:t> </a:t>
            </a:r>
            <a:r>
              <a:rPr lang="it-IT" kern="0" err="1">
                <a:latin typeface="Arial"/>
                <a:cs typeface="Arial"/>
              </a:rPr>
              <a:t>alignment</a:t>
            </a:r>
            <a:r>
              <a:rPr lang="it-IT" kern="0">
                <a:latin typeface="Arial"/>
                <a:cs typeface="Arial"/>
              </a:rPr>
              <a:t> can </a:t>
            </a:r>
            <a:r>
              <a:rPr lang="it-IT" kern="0" err="1">
                <a:latin typeface="Arial"/>
                <a:cs typeface="Arial"/>
              </a:rPr>
              <a:t>significantly</a:t>
            </a:r>
            <a:r>
              <a:rPr lang="it-IT" kern="0">
                <a:latin typeface="Arial"/>
                <a:cs typeface="Arial"/>
              </a:rPr>
              <a:t> </a:t>
            </a:r>
            <a:r>
              <a:rPr lang="it-IT" kern="0" err="1">
                <a:latin typeface="Arial"/>
                <a:cs typeface="Arial"/>
              </a:rPr>
              <a:t>improve</a:t>
            </a:r>
            <a:r>
              <a:rPr lang="it-IT" kern="0">
                <a:latin typeface="Arial"/>
                <a:cs typeface="Arial"/>
              </a:rPr>
              <a:t> the </a:t>
            </a:r>
            <a:r>
              <a:rPr lang="it-IT" kern="0" err="1">
                <a:latin typeface="Arial"/>
                <a:cs typeface="Arial"/>
              </a:rPr>
              <a:t>collimation</a:t>
            </a:r>
            <a:r>
              <a:rPr lang="it-IT" kern="0">
                <a:latin typeface="Arial"/>
                <a:cs typeface="Arial"/>
              </a:rPr>
              <a:t> performance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61BAF-6488-C8B7-5402-C88AC26D3B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65" r="1718"/>
          <a:stretch/>
        </p:blipFill>
        <p:spPr>
          <a:xfrm>
            <a:off x="74716" y="1267518"/>
            <a:ext cx="4344188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16AA3D-A18B-4DDD-A6D9-6C40989E86F6}"/>
              </a:ext>
            </a:extLst>
          </p:cNvPr>
          <p:cNvSpPr txBox="1"/>
          <p:nvPr/>
        </p:nvSpPr>
        <p:spPr>
          <a:xfrm>
            <a:off x="650555" y="1724469"/>
            <a:ext cx="7036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>
                <a:solidFill>
                  <a:srgbClr val="00008B"/>
                </a:solidFill>
              </a:rPr>
              <a:t>B1H</a:t>
            </a:r>
            <a:endParaRPr lang="en-US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59237-BA20-DE17-1834-2B5AA8FE7A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24" r="1073" b="7526"/>
          <a:stretch>
            <a:fillRect/>
          </a:stretch>
        </p:blipFill>
        <p:spPr>
          <a:xfrm>
            <a:off x="4479448" y="1235122"/>
            <a:ext cx="4695620" cy="22533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E5C53F-E3AA-DA3F-91E0-04E4E479D9A9}"/>
              </a:ext>
            </a:extLst>
          </p:cNvPr>
          <p:cNvSpPr txBox="1"/>
          <p:nvPr/>
        </p:nvSpPr>
        <p:spPr>
          <a:xfrm>
            <a:off x="5174560" y="1728952"/>
            <a:ext cx="11437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>
                <a:solidFill>
                  <a:srgbClr val="00008B"/>
                </a:solidFill>
              </a:rPr>
              <a:t>B1H + tilt</a:t>
            </a:r>
            <a:endParaRPr lang="it-IT">
              <a:solidFill>
                <a:srgbClr val="00008B"/>
              </a:solidFill>
              <a:cs typeface="Arial"/>
            </a:endParaRPr>
          </a:p>
        </p:txBody>
      </p:sp>
      <p:pic>
        <p:nvPicPr>
          <p:cNvPr id="11" name="Picture 10" descr="A graph with blue dots&#10;&#10;AI-generated content may be incorrect.">
            <a:extLst>
              <a:ext uri="{FF2B5EF4-FFF2-40B4-BE49-F238E27FC236}">
                <a16:creationId xmlns:a16="http://schemas.microsoft.com/office/drawing/2014/main" id="{7408642A-4033-6B8F-CA7F-AE47AE963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458" y="1409179"/>
            <a:ext cx="3004466" cy="2253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EFE5E9-AF31-A2E2-DCF5-04BD08644C66}"/>
                  </a:ext>
                </a:extLst>
              </p:cNvPr>
              <p:cNvSpPr txBox="1"/>
              <p:nvPr/>
            </p:nvSpPr>
            <p:spPr>
              <a:xfrm>
                <a:off x="10071790" y="1608118"/>
                <a:ext cx="1800684" cy="3261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𝐺𝑙𝑜𝑏𝑎𝑙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𝑖𝑛𝑒𝑓𝑓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.= </m:t>
                      </m:r>
                      <m:f>
                        <m:f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𝑙𝑜𝑠𝑠𝑒𝑠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𝑜𝑢𝑡𝑠𝑖𝑑𝑒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𝑃𝐹</m:t>
                          </m:r>
                        </m:num>
                        <m:den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𝑙𝑜𝑠𝑠𝑒𝑠</m:t>
                          </m:r>
                        </m:den>
                      </m:f>
                    </m:oMath>
                  </m:oMathPara>
                </a14:m>
                <a:endParaRPr lang="en-US" sz="8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EFE5E9-AF31-A2E2-DCF5-04BD08644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790" y="1608118"/>
                <a:ext cx="1800684" cy="3261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461A95-E5D3-2193-F1BC-A33ED525A893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EB71374-E378-201D-0852-57CFAB4372CF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18F9A7-77B5-CC1C-1F1C-55A01E15FC3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12" t="5637" r="3131" b="6439"/>
          <a:stretch>
            <a:fillRect/>
          </a:stretch>
        </p:blipFill>
        <p:spPr>
          <a:xfrm>
            <a:off x="6063151" y="3940828"/>
            <a:ext cx="6029891" cy="16416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BBFFF9-B62C-6526-A8FF-4595D542A880}"/>
              </a:ext>
            </a:extLst>
          </p:cNvPr>
          <p:cNvSpPr txBox="1"/>
          <p:nvPr/>
        </p:nvSpPr>
        <p:spPr>
          <a:xfrm>
            <a:off x="98958" y="3591372"/>
            <a:ext cx="5964193" cy="2430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it-IT" kern="0" err="1">
                <a:solidFill>
                  <a:srgbClr val="FF0000"/>
                </a:solidFill>
                <a:cs typeface="Arial"/>
              </a:rPr>
              <a:t>Losses</a:t>
            </a:r>
            <a:r>
              <a:rPr lang="it-IT" kern="0">
                <a:solidFill>
                  <a:srgbClr val="FF0000"/>
                </a:solidFill>
                <a:cs typeface="Arial"/>
              </a:rPr>
              <a:t> </a:t>
            </a:r>
            <a:r>
              <a:rPr lang="it-IT" kern="0" err="1">
                <a:solidFill>
                  <a:srgbClr val="FF0000"/>
                </a:solidFill>
                <a:cs typeface="Arial"/>
              </a:rPr>
              <a:t>outside</a:t>
            </a:r>
            <a:r>
              <a:rPr lang="it-IT" kern="0">
                <a:solidFill>
                  <a:srgbClr val="FF0000"/>
                </a:solidFill>
                <a:cs typeface="Arial"/>
              </a:rPr>
              <a:t> of PF are </a:t>
            </a:r>
            <a:r>
              <a:rPr lang="it-IT" kern="0" err="1">
                <a:solidFill>
                  <a:srgbClr val="FF0000"/>
                </a:solidFill>
                <a:cs typeface="Arial"/>
              </a:rPr>
              <a:t>significantly</a:t>
            </a:r>
            <a:r>
              <a:rPr lang="it-IT" kern="0">
                <a:solidFill>
                  <a:srgbClr val="FF0000"/>
                </a:solidFill>
                <a:cs typeface="Arial"/>
              </a:rPr>
              <a:t> </a:t>
            </a:r>
            <a:r>
              <a:rPr lang="it-IT" kern="0" err="1">
                <a:solidFill>
                  <a:srgbClr val="FF0000"/>
                </a:solidFill>
                <a:cs typeface="Arial"/>
              </a:rPr>
              <a:t>suppressed</a:t>
            </a:r>
            <a:endParaRPr lang="it-IT" kern="0">
              <a:solidFill>
                <a:srgbClr val="FF0000"/>
              </a:solidFill>
              <a:cs typeface="Arial"/>
            </a:endParaRPr>
          </a:p>
          <a:p>
            <a:pPr marL="742950" lvl="1" indent="-285750" defTabSz="685727">
              <a:lnSpc>
                <a:spcPts val="2300"/>
              </a:lnSpc>
              <a:buFont typeface="Courier New" panose="02070309020205020404" pitchFamily="49" charset="0"/>
              <a:buChar char="o"/>
              <a:defRPr/>
            </a:pPr>
            <a:r>
              <a:rPr lang="it-IT" kern="0" err="1">
                <a:solidFill>
                  <a:srgbClr val="FF0000"/>
                </a:solidFill>
                <a:cs typeface="Arial"/>
              </a:rPr>
              <a:t>Improvement</a:t>
            </a:r>
            <a:r>
              <a:rPr lang="it-IT" kern="0">
                <a:solidFill>
                  <a:srgbClr val="FF0000"/>
                </a:solidFill>
                <a:cs typeface="Arial"/>
              </a:rPr>
              <a:t> </a:t>
            </a:r>
            <a:r>
              <a:rPr lang="it-IT" kern="0" err="1">
                <a:solidFill>
                  <a:srgbClr val="FF0000"/>
                </a:solidFill>
                <a:cs typeface="Arial"/>
              </a:rPr>
              <a:t>factor</a:t>
            </a:r>
            <a:r>
              <a:rPr lang="it-IT" kern="0">
                <a:solidFill>
                  <a:srgbClr val="FF0000"/>
                </a:solidFill>
                <a:cs typeface="Arial"/>
              </a:rPr>
              <a:t> ~100</a:t>
            </a:r>
          </a:p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en-US"/>
              <a:t>Collimation performance remains robust against angular tilt deviations from the optimal alignment</a:t>
            </a:r>
          </a:p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endParaRPr lang="it-IT" kern="0">
              <a:solidFill>
                <a:srgbClr val="2F2F2F"/>
              </a:solidFill>
              <a:cs typeface="Arial"/>
            </a:endParaRPr>
          </a:p>
          <a:p>
            <a:pPr marL="285750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it-IT" b="1" kern="0" err="1">
                <a:solidFill>
                  <a:srgbClr val="2F2F2F"/>
                </a:solidFill>
                <a:cs typeface="Arial"/>
              </a:rPr>
              <a:t>Important</a:t>
            </a:r>
            <a:r>
              <a:rPr lang="it-IT" b="1" kern="0">
                <a:solidFill>
                  <a:srgbClr val="2F2F2F"/>
                </a:solidFill>
                <a:cs typeface="Arial"/>
              </a:rPr>
              <a:t> input for hardware design</a:t>
            </a:r>
          </a:p>
          <a:p>
            <a:pPr marL="742950" lvl="1" indent="-285750" defTabSz="685727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it-IT" kern="0" err="1">
                <a:solidFill>
                  <a:srgbClr val="2F2F2F"/>
                </a:solidFill>
                <a:cs typeface="Arial"/>
              </a:rPr>
              <a:t>Mechanical</a:t>
            </a:r>
            <a:r>
              <a:rPr lang="it-IT" kern="0">
                <a:solidFill>
                  <a:srgbClr val="2F2F2F"/>
                </a:solidFill>
                <a:cs typeface="Arial"/>
              </a:rPr>
              <a:t> design of FCC-</a:t>
            </a:r>
            <a:r>
              <a:rPr lang="it-IT" kern="0" err="1">
                <a:solidFill>
                  <a:srgbClr val="2F2F2F"/>
                </a:solidFill>
                <a:cs typeface="Arial"/>
              </a:rPr>
              <a:t>ee</a:t>
            </a:r>
            <a:r>
              <a:rPr lang="it-IT" kern="0">
                <a:solidFill>
                  <a:srgbClr val="2F2F2F"/>
                </a:solidFill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cs typeface="Arial"/>
              </a:rPr>
              <a:t>collimators</a:t>
            </a:r>
            <a:r>
              <a:rPr lang="it-IT" kern="0">
                <a:solidFill>
                  <a:srgbClr val="2F2F2F"/>
                </a:solidFill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cs typeface="Arial"/>
              </a:rPr>
              <a:t>updated</a:t>
            </a:r>
            <a:r>
              <a:rPr lang="it-IT" kern="0">
                <a:solidFill>
                  <a:srgbClr val="2F2F2F"/>
                </a:solidFill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cs typeface="Arial"/>
              </a:rPr>
              <a:t>based</a:t>
            </a:r>
            <a:r>
              <a:rPr lang="it-IT" kern="0">
                <a:solidFill>
                  <a:srgbClr val="2F2F2F"/>
                </a:solidFill>
                <a:cs typeface="Arial"/>
              </a:rPr>
              <a:t> on </a:t>
            </a:r>
            <a:r>
              <a:rPr lang="it-IT" kern="0" err="1">
                <a:solidFill>
                  <a:srgbClr val="2F2F2F"/>
                </a:solidFill>
                <a:cs typeface="Arial"/>
              </a:rPr>
              <a:t>these</a:t>
            </a:r>
            <a:r>
              <a:rPr lang="it-IT" kern="0">
                <a:solidFill>
                  <a:srgbClr val="2F2F2F"/>
                </a:solidFill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cs typeface="Arial"/>
              </a:rPr>
              <a:t>reuslts</a:t>
            </a:r>
            <a:endParaRPr lang="it-IT" kern="0">
              <a:solidFill>
                <a:srgbClr val="2F2F2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10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60732-9D62-3545-527F-5FDCA409F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719C8B9-DD5B-2637-8591-6ACFB0C4B9A9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30AF438F-8166-9EE2-EF1C-BBC6C47FB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9">
            <a:extLst>
              <a:ext uri="{FF2B5EF4-FFF2-40B4-BE49-F238E27FC236}">
                <a16:creationId xmlns:a16="http://schemas.microsoft.com/office/drawing/2014/main" id="{85255F29-B2DA-2B41-9EB2-1F10F15074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43CB92-685E-00CD-61CB-C50C4F8A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2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411910E-3775-B6C9-E8FE-1B943C378E2B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Outline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320BDFF-AAA2-952A-DA19-F62B78A570D4}"/>
              </a:ext>
            </a:extLst>
          </p:cNvPr>
          <p:cNvSpPr txBox="1"/>
          <p:nvPr/>
        </p:nvSpPr>
        <p:spPr>
          <a:xfrm>
            <a:off x="719667" y="904936"/>
            <a:ext cx="113760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/>
                </a:solidFill>
              </a:rPr>
              <a:t>Introduction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/>
                </a:solidFill>
              </a:rPr>
              <a:t>FCC-ee: the Future Circular electron-positron collider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/>
                </a:solidFill>
              </a:rPr>
              <a:t>Collimation for the FCC-ee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/>
                </a:solidFill>
              </a:rPr>
              <a:t>FCC-ee collimation system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/>
                </a:solidFill>
              </a:rPr>
              <a:t>FCC-ee halo collimation system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/>
                </a:solidFill>
              </a:rPr>
              <a:t>FCC-ee SR collimation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/>
                </a:solidFill>
              </a:rPr>
              <a:t>Studies and simulations of beam losses in the FCC-ee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/>
                </a:solidFill>
              </a:rPr>
              <a:t>FCC-ee beam loss scenarios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/>
                </a:solidFill>
              </a:rPr>
              <a:t>FCC-ee collimation simulations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/>
                </a:solidFill>
              </a:rPr>
              <a:t>Simulation tool benchmark at </a:t>
            </a:r>
            <a:r>
              <a:rPr lang="en-US" sz="1600" dirty="0" err="1">
                <a:solidFill>
                  <a:srgbClr val="0033A0"/>
                </a:solidFill>
              </a:rPr>
              <a:t>SuperKEKB</a:t>
            </a:r>
            <a:endParaRPr lang="en-US" sz="1600" dirty="0">
              <a:solidFill>
                <a:srgbClr val="0033A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/>
                </a:solidFill>
              </a:rPr>
              <a:t>FCC-ee collimation performance under selected beam loss scenarios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A0"/>
                </a:solidFill>
              </a:rPr>
              <a:t>Generic beam halo, off-momentum, beam-gas, </a:t>
            </a:r>
            <a:r>
              <a:rPr lang="en-US" dirty="0" err="1">
                <a:solidFill>
                  <a:srgbClr val="0033A0"/>
                </a:solidFill>
              </a:rPr>
              <a:t>Touschek</a:t>
            </a:r>
            <a:r>
              <a:rPr lang="en-US" dirty="0">
                <a:solidFill>
                  <a:srgbClr val="0033A0"/>
                </a:solidFill>
              </a:rPr>
              <a:t>, beam-beam losses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A0"/>
                </a:solidFill>
              </a:rPr>
              <a:t>Generic failure scenario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/>
                </a:solidFill>
              </a:rPr>
              <a:t>Crystal collimation for the FCC-ee: an alternative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/>
                </a:solidFill>
              </a:rPr>
              <a:t>Outlook and future work</a:t>
            </a:r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0DD59A2-0C4E-979A-276D-BE8C99A1B3EC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F923A50-A0FC-5E83-5F38-20AB6D4E4A98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192820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C9DCE-87A8-CD1A-7044-D0F60B433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37563E64-7251-C52A-AFC5-68D0FB748C94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CAB4053A-64AA-E2F4-CB7B-9E34F331F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E00BC5A2-BCEB-75C5-ECF2-8B6FB5CFD49B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Off-momentum losses for the </a:t>
            </a:r>
            <a:r>
              <a:rPr lang="en-US" sz="3600" i="1">
                <a:solidFill>
                  <a:srgbClr val="0033A0"/>
                </a:solidFill>
                <a:latin typeface="Arial"/>
              </a:rPr>
              <a:t>Z</a:t>
            </a:r>
            <a:r>
              <a:rPr lang="en-US" sz="3600">
                <a:solidFill>
                  <a:srgbClr val="0033A0"/>
                </a:solidFill>
                <a:latin typeface="Arial"/>
              </a:rPr>
              <a:t> mode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E933FD1-6688-E5DF-1408-6675D093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20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D7DE22-F7CF-4097-8EBA-0DA317F10523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50FC64F-39C0-E404-6115-64F624ECDFE1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E29B9-53A0-732D-DB2D-FC9183D0E4DC}"/>
              </a:ext>
            </a:extLst>
          </p:cNvPr>
          <p:cNvSpPr txBox="1"/>
          <p:nvPr/>
        </p:nvSpPr>
        <p:spPr>
          <a:xfrm>
            <a:off x="-3048" y="904286"/>
            <a:ext cx="12009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Off-momentum losses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Dedicated </a:t>
            </a:r>
            <a:r>
              <a:rPr lang="en-US" b="1"/>
              <a:t>RF-sweep simulation</a:t>
            </a:r>
            <a:r>
              <a:rPr lang="en-US"/>
              <a:t> progressively shifts the bunch central momentum (</a:t>
            </a:r>
            <a:r>
              <a:rPr lang="el-GR" err="1"/>
              <a:t>Δδ</a:t>
            </a:r>
            <a:r>
              <a:rPr lang="en-US"/>
              <a:t>max</a:t>
            </a:r>
            <a:r>
              <a:rPr lang="el-GR"/>
              <a:t> ≈ –2.6%)</a:t>
            </a:r>
            <a:r>
              <a:rPr lang="en-US"/>
              <a:t>: simulates slow RF failures or other slow off-momentum loss scenarios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kern="0" err="1">
                <a:solidFill>
                  <a:srgbClr val="FF0000"/>
                </a:solidFill>
                <a:cs typeface="Arial"/>
              </a:rPr>
              <a:t>Beam</a:t>
            </a:r>
            <a:r>
              <a:rPr lang="it-IT" kern="0">
                <a:solidFill>
                  <a:srgbClr val="FF0000"/>
                </a:solidFill>
                <a:cs typeface="Arial"/>
              </a:rPr>
              <a:t> </a:t>
            </a:r>
            <a:r>
              <a:rPr lang="it-IT" kern="0" err="1">
                <a:solidFill>
                  <a:srgbClr val="FF0000"/>
                </a:solidFill>
                <a:cs typeface="Arial"/>
              </a:rPr>
              <a:t>lifetime</a:t>
            </a:r>
            <a:r>
              <a:rPr lang="it-IT" kern="0">
                <a:solidFill>
                  <a:srgbClr val="FF0000"/>
                </a:solidFill>
                <a:cs typeface="Arial"/>
              </a:rPr>
              <a:t> drop to 5 min</a:t>
            </a:r>
            <a:r>
              <a:rPr lang="it-IT" kern="0">
                <a:solidFill>
                  <a:srgbClr val="2F2F2F"/>
                </a:solidFill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cs typeface="Arial"/>
              </a:rPr>
              <a:t>is</a:t>
            </a:r>
            <a:r>
              <a:rPr lang="it-IT" kern="0">
                <a:solidFill>
                  <a:srgbClr val="2F2F2F"/>
                </a:solidFill>
                <a:cs typeface="Arial"/>
              </a:rPr>
              <a:t> </a:t>
            </a:r>
            <a:r>
              <a:rPr lang="it-IT" kern="0" err="1">
                <a:solidFill>
                  <a:srgbClr val="2F2F2F"/>
                </a:solidFill>
                <a:cs typeface="Arial"/>
              </a:rPr>
              <a:t>assumed</a:t>
            </a:r>
            <a:endParaRPr lang="it-IT" kern="0">
              <a:solidFill>
                <a:srgbClr val="2F2F2F"/>
              </a:solidFill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5204CD-BC58-5199-826F-C3F107C04D00}"/>
              </a:ext>
            </a:extLst>
          </p:cNvPr>
          <p:cNvSpPr txBox="1"/>
          <p:nvPr/>
        </p:nvSpPr>
        <p:spPr>
          <a:xfrm>
            <a:off x="0" y="4583914"/>
            <a:ext cx="12195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The FCC-ee collimation system effectively confines off-momentum losses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/>
              <a:t>Losses concentrated in PF collimation insertion</a:t>
            </a:r>
            <a:r>
              <a:rPr lang="en-US"/>
              <a:t> — primarily on the off-momentum TCP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Secondary collimators absorb remaining debris; minimal leakage elsewhere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/>
              <a:t>Residual losses at IPs suppressed by ~4 orders of magnitude</a:t>
            </a:r>
            <a:r>
              <a:rPr lang="en-US"/>
              <a:t>; negligible losses elsewhere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Performance expected to further improve with </a:t>
            </a:r>
            <a:r>
              <a:rPr lang="en-US" b="1"/>
              <a:t>optimized collimator jaw tilts</a:t>
            </a:r>
            <a:endParaRPr lang="en-US"/>
          </a:p>
        </p:txBody>
      </p:sp>
      <p:pic>
        <p:nvPicPr>
          <p:cNvPr id="21" name="Picture 20" descr="A graph of a number of different numbers&#10;&#10;AI-generated content may be incorrect.">
            <a:extLst>
              <a:ext uri="{FF2B5EF4-FFF2-40B4-BE49-F238E27FC236}">
                <a16:creationId xmlns:a16="http://schemas.microsoft.com/office/drawing/2014/main" id="{F2E252A1-555A-230D-1EFA-82A3FAD8F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8731"/>
            <a:ext cx="6286499" cy="2286000"/>
          </a:xfrm>
          <a:prstGeom prst="rect">
            <a:avLst/>
          </a:prstGeom>
        </p:spPr>
      </p:pic>
      <p:pic>
        <p:nvPicPr>
          <p:cNvPr id="23" name="Picture 22" descr="A graph with red and black lines&#10;&#10;AI-generated content may be incorrect.">
            <a:extLst>
              <a:ext uri="{FF2B5EF4-FFF2-40B4-BE49-F238E27FC236}">
                <a16:creationId xmlns:a16="http://schemas.microsoft.com/office/drawing/2014/main" id="{6C7F7997-94A5-9FAE-81BB-A95E06860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/>
          <a:stretch>
            <a:fillRect/>
          </a:stretch>
        </p:blipFill>
        <p:spPr>
          <a:xfrm>
            <a:off x="6286499" y="2246003"/>
            <a:ext cx="58563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65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EA92E-DFB4-7B76-1102-12167D074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7ACE7A0-0892-3605-DFCE-5373C799ED82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DDCCD9E0-46F3-6FBA-39DC-54981D02F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5D60AF34-37AB-820A-859E-93E22460345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Beam-gas losses for the </a:t>
            </a:r>
            <a:r>
              <a:rPr lang="en-US" sz="3600" i="1">
                <a:solidFill>
                  <a:srgbClr val="0033A0"/>
                </a:solidFill>
                <a:latin typeface="Arial"/>
              </a:rPr>
              <a:t>Z</a:t>
            </a:r>
            <a:r>
              <a:rPr lang="en-US" sz="3600">
                <a:solidFill>
                  <a:srgbClr val="0033A0"/>
                </a:solidFill>
                <a:latin typeface="Arial"/>
              </a:rPr>
              <a:t> mode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A860252-A398-C1CD-5F18-93EE977F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21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7606F-F708-AE7D-806B-ED7F25074830}"/>
              </a:ext>
            </a:extLst>
          </p:cNvPr>
          <p:cNvSpPr txBox="1"/>
          <p:nvPr/>
        </p:nvSpPr>
        <p:spPr>
          <a:xfrm>
            <a:off x="89555" y="1007848"/>
            <a:ext cx="12104188" cy="3661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325"/>
              </a:lnSpc>
              <a:buFont typeface="Arial,Sans-Serif"/>
              <a:buChar char="•"/>
            </a:pPr>
            <a:r>
              <a:rPr lang="en-US">
                <a:cs typeface="Arial"/>
              </a:rPr>
              <a:t>Using the beam-gas routine developed as a part of this work and based simulated gas pressure profiles</a:t>
            </a:r>
          </a:p>
        </p:txBody>
      </p:sp>
      <p:sp>
        <p:nvSpPr>
          <p:cNvPr id="11" name="CasellaDiTesto 8">
            <a:extLst>
              <a:ext uri="{FF2B5EF4-FFF2-40B4-BE49-F238E27FC236}">
                <a16:creationId xmlns:a16="http://schemas.microsoft.com/office/drawing/2014/main" id="{97A1D928-47DB-3B1D-DB38-70DEDDF99281}"/>
              </a:ext>
            </a:extLst>
          </p:cNvPr>
          <p:cNvSpPr txBox="1"/>
          <p:nvPr/>
        </p:nvSpPr>
        <p:spPr>
          <a:xfrm>
            <a:off x="7526674" y="91194"/>
            <a:ext cx="45961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FF0000"/>
                </a:solidFill>
              </a:rPr>
              <a:t>*</a:t>
            </a:r>
            <a:r>
              <a:rPr lang="en-US" sz="1400">
                <a:solidFill>
                  <a:srgbClr val="FF0000"/>
                </a:solidFill>
              </a:rPr>
              <a:t>1h beam conditioning at full nominal current (1.27 A): pressure is expected to condition down further           (up to a factor ~100) over time</a:t>
            </a:r>
            <a:endParaRPr lang="it-IT" sz="140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C9AE3-61A9-A098-5CB7-C1F4D55EEED0}"/>
              </a:ext>
            </a:extLst>
          </p:cNvPr>
          <p:cNvSpPr txBox="1"/>
          <p:nvPr/>
        </p:nvSpPr>
        <p:spPr>
          <a:xfrm>
            <a:off x="8128364" y="1812138"/>
            <a:ext cx="370690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33A0"/>
                </a:solidFill>
                <a:cs typeface="Arial"/>
              </a:rPr>
              <a:t>Beam-gas bremsstrahlung</a:t>
            </a:r>
          </a:p>
          <a:p>
            <a:endParaRPr lang="en-US" sz="16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FF0000"/>
                </a:solidFill>
                <a:cs typeface="Arial"/>
              </a:rPr>
              <a:t>Estimated lifetime after only 1h of beam conditioning*</a:t>
            </a:r>
            <a:r>
              <a:rPr lang="en-US" sz="1600">
                <a:cs typeface="Arial"/>
              </a:rPr>
              <a:t>: </a:t>
            </a:r>
            <a:r>
              <a:rPr lang="en-US" sz="1600" b="1">
                <a:solidFill>
                  <a:srgbClr val="FF0000"/>
                </a:solidFill>
                <a:cs typeface="Arial"/>
              </a:rPr>
              <a:t>274 min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cs typeface="Arial"/>
              </a:rPr>
              <a:t>Expected to increase to &gt; 100 h in a fully conditioned machine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FF4BB6-4CD7-B31F-8D1E-4D86E24DFDEB}"/>
              </a:ext>
            </a:extLst>
          </p:cNvPr>
          <p:cNvSpPr txBox="1"/>
          <p:nvPr/>
        </p:nvSpPr>
        <p:spPr>
          <a:xfrm>
            <a:off x="89555" y="5578422"/>
            <a:ext cx="11821581" cy="6610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325"/>
              </a:lnSpc>
              <a:buFont typeface="Arial,Sans-Serif"/>
              <a:buChar char="•"/>
            </a:pPr>
            <a:r>
              <a:rPr lang="en-US" dirty="0"/>
              <a:t>Beam–residual gas interactions have not been identified as a performance limitation for the FCC-ee, and the FCC-ee collimation system has proven effective in mitigating related beam losses</a:t>
            </a:r>
            <a:endParaRPr lang="en-US" dirty="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20741-C228-3B33-86F6-159E49BF15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14" t="7709" r="1508" b="18062"/>
          <a:stretch/>
        </p:blipFill>
        <p:spPr>
          <a:xfrm>
            <a:off x="997324" y="1585259"/>
            <a:ext cx="6976412" cy="1779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A5EF55-CC32-671D-BD5C-BDC1B9212B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17" t="14128" r="2134" b="7640"/>
          <a:stretch/>
        </p:blipFill>
        <p:spPr>
          <a:xfrm>
            <a:off x="997324" y="3443194"/>
            <a:ext cx="6974085" cy="1897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1B0DF6-38E1-C6A9-F7FE-6B5C0D6C8724}"/>
              </a:ext>
            </a:extLst>
          </p:cNvPr>
          <p:cNvSpPr txBox="1"/>
          <p:nvPr/>
        </p:nvSpPr>
        <p:spPr>
          <a:xfrm>
            <a:off x="8128364" y="3549870"/>
            <a:ext cx="370690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33A0"/>
                </a:solidFill>
                <a:cs typeface="Arial"/>
              </a:rPr>
              <a:t>Beam-gas Coulomb scattering</a:t>
            </a:r>
          </a:p>
          <a:p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FF0000"/>
                </a:solidFill>
                <a:ea typeface="+mn-lt"/>
                <a:cs typeface="+mn-lt"/>
              </a:rPr>
              <a:t>Estimated lifetime after only 1h of beam conditioning*</a:t>
            </a:r>
            <a:r>
              <a:rPr lang="en-US" sz="1600">
                <a:ea typeface="+mn-lt"/>
                <a:cs typeface="+mn-lt"/>
              </a:rPr>
              <a:t>: </a:t>
            </a:r>
            <a:r>
              <a:rPr lang="en-US" sz="1600" b="1">
                <a:solidFill>
                  <a:srgbClr val="FF0000"/>
                </a:solidFill>
                <a:ea typeface="+mn-lt"/>
                <a:cs typeface="+mn-lt"/>
              </a:rPr>
              <a:t>41 min</a:t>
            </a:r>
            <a:endParaRPr lang="en-US" b="1">
              <a:solidFill>
                <a:srgbClr val="FF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cs typeface="Arial"/>
              </a:rPr>
              <a:t>Expected to increase to &gt; 10 h in   a fully conditioned machine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39A8FCE-20BE-BE1A-5E16-93F17702BB6E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32F7AB2-02EE-4652-A876-FA2F0C5206C6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988925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EA846-C1F1-9628-F7F9-774DC978A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4451670-C89B-D3D9-54E6-509E3F80EB91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BEF66E17-40CA-D100-0E7C-9F80C5107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AC935B67-1804-FCBD-6138-6D33F0F5D632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err="1">
                <a:solidFill>
                  <a:srgbClr val="0033A0"/>
                </a:solidFill>
                <a:latin typeface="Arial"/>
              </a:rPr>
              <a:t>Touschek</a:t>
            </a:r>
            <a:r>
              <a:rPr lang="en-US" sz="3600">
                <a:solidFill>
                  <a:srgbClr val="0033A0"/>
                </a:solidFill>
                <a:latin typeface="Arial"/>
              </a:rPr>
              <a:t> scattering losses for the </a:t>
            </a:r>
            <a:r>
              <a:rPr lang="en-US" sz="3600" i="1">
                <a:solidFill>
                  <a:srgbClr val="0033A0"/>
                </a:solidFill>
                <a:latin typeface="Arial"/>
              </a:rPr>
              <a:t>Z</a:t>
            </a:r>
            <a:r>
              <a:rPr lang="en-US" sz="3600">
                <a:solidFill>
                  <a:srgbClr val="0033A0"/>
                </a:solidFill>
                <a:latin typeface="Arial"/>
              </a:rPr>
              <a:t> mode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3C72CAF-55B1-E218-F7E1-4D3A360E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22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E0DE02-E87A-AC15-559E-06A47805DA4A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5B204A3-6D2B-4A82-34F7-49EDFACDFA34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C144D-C1BB-47BD-602E-594C52C73F35}"/>
              </a:ext>
            </a:extLst>
          </p:cNvPr>
          <p:cNvSpPr txBox="1"/>
          <p:nvPr/>
        </p:nvSpPr>
        <p:spPr>
          <a:xfrm>
            <a:off x="89555" y="887528"/>
            <a:ext cx="12104188" cy="3661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325"/>
              </a:lnSpc>
              <a:buFont typeface="Arial,Sans-Serif"/>
              <a:buChar char="•"/>
            </a:pPr>
            <a:r>
              <a:rPr lang="en-US">
                <a:cs typeface="Arial"/>
              </a:rPr>
              <a:t>Using the </a:t>
            </a:r>
            <a:r>
              <a:rPr lang="en-US" err="1">
                <a:cs typeface="Arial"/>
              </a:rPr>
              <a:t>Touschek</a:t>
            </a:r>
            <a:r>
              <a:rPr lang="en-US">
                <a:cs typeface="Arial"/>
              </a:rPr>
              <a:t> scattering routine developed as a part of this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96CAF3-F83D-766D-C314-AF6CFAE186A0}"/>
              </a:ext>
            </a:extLst>
          </p:cNvPr>
          <p:cNvSpPr txBox="1"/>
          <p:nvPr/>
        </p:nvSpPr>
        <p:spPr>
          <a:xfrm>
            <a:off x="182880" y="3924215"/>
            <a:ext cx="745717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err="1"/>
              <a:t>Touschek</a:t>
            </a:r>
            <a:r>
              <a:rPr lang="en-US" b="1"/>
              <a:t> losses well localized in collimation insertion in PF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Mainly on horizontal </a:t>
            </a:r>
            <a:r>
              <a:rPr lang="en-US" err="1"/>
              <a:t>betatron</a:t>
            </a:r>
            <a:r>
              <a:rPr lang="en-US"/>
              <a:t> and off-momentum TCP</a:t>
            </a:r>
            <a:endParaRPr lang="en-US">
              <a:cs typeface="Arial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Minimal leakage to the experimental IRs</a:t>
            </a:r>
            <a:endParaRPr lang="en-US">
              <a:cs typeface="Arial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Modest loads on tertiary and SR collimators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No significant loads on superconducting magnets</a:t>
            </a:r>
            <a:endParaRPr lang="en-US">
              <a:cs typeface="Arial"/>
            </a:endParaRPr>
          </a:p>
        </p:txBody>
      </p:sp>
      <p:pic>
        <p:nvPicPr>
          <p:cNvPr id="15" name="Picture 14" descr="A graph of different ph values&#10;&#10;AI-generated content may be incorrect.">
            <a:extLst>
              <a:ext uri="{FF2B5EF4-FFF2-40B4-BE49-F238E27FC236}">
                <a16:creationId xmlns:a16="http://schemas.microsoft.com/office/drawing/2014/main" id="{A5D50D53-84A0-29D9-FF0E-D4A5595BC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8" b="4544"/>
          <a:stretch>
            <a:fillRect/>
          </a:stretch>
        </p:blipFill>
        <p:spPr>
          <a:xfrm>
            <a:off x="182880" y="1421114"/>
            <a:ext cx="7543799" cy="24518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2C8ABB-BE06-3C5A-96E6-B793969DF1E0}"/>
              </a:ext>
            </a:extLst>
          </p:cNvPr>
          <p:cNvSpPr txBox="1"/>
          <p:nvPr/>
        </p:nvSpPr>
        <p:spPr>
          <a:xfrm>
            <a:off x="7724274" y="1421114"/>
            <a:ext cx="4328560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err="1">
                <a:solidFill>
                  <a:srgbClr val="FF0000"/>
                </a:solidFill>
              </a:rPr>
              <a:t>Touschek</a:t>
            </a:r>
            <a:r>
              <a:rPr lang="en-US" b="1">
                <a:solidFill>
                  <a:srgbClr val="FF0000"/>
                </a:solidFill>
              </a:rPr>
              <a:t> lifetime ~13 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Consistent with prior analytical estimates [27]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/>
              <a:t>Expectation confirmed</a:t>
            </a:r>
            <a:r>
              <a:rPr lang="en-US"/>
              <a:t>: </a:t>
            </a:r>
            <a:r>
              <a:rPr lang="en-US" err="1">
                <a:solidFill>
                  <a:srgbClr val="FF0000"/>
                </a:solidFill>
              </a:rPr>
              <a:t>Touschek</a:t>
            </a:r>
            <a:r>
              <a:rPr lang="en-US">
                <a:solidFill>
                  <a:srgbClr val="FF0000"/>
                </a:solidFill>
              </a:rPr>
              <a:t> scattering is not a performance-limiting effect         in the FCC-ee</a:t>
            </a:r>
            <a:endParaRPr lang="en-US">
              <a:solidFill>
                <a:srgbClr val="FF0000"/>
              </a:solidFill>
              <a:cs typeface="Arial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1BC3121-F559-D126-3758-E20C1B12E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985796"/>
              </p:ext>
            </p:extLst>
          </p:nvPr>
        </p:nvGraphicFramePr>
        <p:xfrm>
          <a:off x="7940842" y="3859995"/>
          <a:ext cx="3761955" cy="201168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413168">
                  <a:extLst>
                    <a:ext uri="{9D8B030D-6E8A-4147-A177-3AD203B41FA5}">
                      <a16:colId xmlns:a16="http://schemas.microsoft.com/office/drawing/2014/main" val="40116060"/>
                    </a:ext>
                  </a:extLst>
                </a:gridCol>
                <a:gridCol w="1348787">
                  <a:extLst>
                    <a:ext uri="{9D8B030D-6E8A-4147-A177-3AD203B41FA5}">
                      <a16:colId xmlns:a16="http://schemas.microsoft.com/office/drawing/2014/main" val="135226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solidFill>
                            <a:srgbClr val="0033A0"/>
                          </a:solidFill>
                        </a:rPr>
                        <a:t>Process</a:t>
                      </a:r>
                      <a:endParaRPr lang="en-US" sz="1200">
                        <a:solidFill>
                          <a:srgbClr val="0033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>
                          <a:solidFill>
                            <a:srgbClr val="0033A0"/>
                          </a:solidFill>
                        </a:rPr>
                        <a:t>Beam Lifetime</a:t>
                      </a:r>
                      <a:endParaRPr lang="en-US" sz="1200">
                        <a:solidFill>
                          <a:srgbClr val="0033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9143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err="1">
                          <a:solidFill>
                            <a:srgbClr val="0033A0"/>
                          </a:solidFill>
                        </a:rPr>
                        <a:t>Touschek</a:t>
                      </a:r>
                      <a:r>
                        <a:rPr lang="en-US" sz="1200">
                          <a:solidFill>
                            <a:srgbClr val="0033A0"/>
                          </a:solidFill>
                        </a:rPr>
                        <a:t> scattering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>
                          <a:solidFill>
                            <a:srgbClr val="0033A0"/>
                          </a:solidFill>
                        </a:rPr>
                        <a:t>13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3531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solidFill>
                            <a:srgbClr val="0033A0"/>
                          </a:solidFill>
                        </a:rPr>
                        <a:t>Radiative Bhabha scattering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>
                          <a:solidFill>
                            <a:srgbClr val="0033A0"/>
                          </a:solidFill>
                        </a:rPr>
                        <a:t>22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5237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solidFill>
                            <a:srgbClr val="0033A0"/>
                          </a:solidFill>
                        </a:rPr>
                        <a:t>Lattice (quantum + BS* + lattice)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>
                          <a:solidFill>
                            <a:srgbClr val="0033A0"/>
                          </a:solidFill>
                        </a:rPr>
                        <a:t>83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9171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solidFill>
                            <a:srgbClr val="0033A0"/>
                          </a:solidFill>
                        </a:rPr>
                        <a:t>Beam-gas                                  (1 h conditioning)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>
                          <a:solidFill>
                            <a:srgbClr val="0033A0"/>
                          </a:solidFill>
                        </a:rPr>
                        <a:t>36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521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solidFill>
                            <a:srgbClr val="0033A0"/>
                          </a:solidFill>
                        </a:rPr>
                        <a:t>Beam-gas                   (conditioned machine)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>
                          <a:solidFill>
                            <a:srgbClr val="0033A0"/>
                          </a:solidFill>
                        </a:rPr>
                        <a:t>&gt; 10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706701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FF949BB-908D-3CBF-20D6-9B18110001A7}"/>
              </a:ext>
            </a:extLst>
          </p:cNvPr>
          <p:cNvSpPr txBox="1"/>
          <p:nvPr/>
        </p:nvSpPr>
        <p:spPr>
          <a:xfrm>
            <a:off x="7919308" y="5915207"/>
            <a:ext cx="16092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0033A0"/>
                </a:solidFill>
              </a:rPr>
              <a:t>*</a:t>
            </a:r>
            <a:r>
              <a:rPr lang="en-US" sz="1200" err="1">
                <a:solidFill>
                  <a:srgbClr val="0033A0"/>
                </a:solidFill>
              </a:rPr>
              <a:t>beamstrahlung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84700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FCC-ee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Z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beam-beam losses</a:t>
            </a:r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F75FCCCB-A294-62B9-B7A5-B135244C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1DD1-B74E-4CBD-A4FB-FFC0F6727A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3D9798-274F-917D-2CBC-A7E832871AD6}"/>
              </a:ext>
            </a:extLst>
          </p:cNvPr>
          <p:cNvSpPr txBox="1"/>
          <p:nvPr/>
        </p:nvSpPr>
        <p:spPr>
          <a:xfrm>
            <a:off x="182880" y="889391"/>
            <a:ext cx="11823192" cy="543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685727" rtl="0" eaLnBrk="1" fontAlgn="auto" latinLnBrk="0" hangingPunct="1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Interactions at the IPs have a crucial role on the FCC-ee beam dynamics</a:t>
            </a:r>
          </a:p>
          <a:p>
            <a:pPr marL="800100" marR="0" lvl="1" indent="-342900" algn="l" defTabSz="685727" rtl="0" eaLnBrk="1" fontAlgn="auto" latinLnBrk="0" hangingPunct="1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Beamstrahlung (BS), radiative Bhabha scattering (RBS), beam-beam kicks</a:t>
            </a:r>
          </a:p>
          <a:p>
            <a:pPr marL="800100" marR="0" lvl="1" indent="-342900" algn="l" defTabSz="685727" rtl="0" eaLnBrk="1" fontAlgn="auto" latinLnBrk="0" hangingPunct="1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it-IT" kern="0" dirty="0">
              <a:solidFill>
                <a:srgbClr val="2F2F2F"/>
              </a:solidFill>
              <a:latin typeface="Arial"/>
            </a:endParaRPr>
          </a:p>
          <a:p>
            <a:pPr marL="800100" marR="0" lvl="1" indent="-342900" algn="l" defTabSz="685727" rtl="0" eaLnBrk="1" fontAlgn="auto" latinLnBrk="0" hangingPunct="1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685727" rtl="0" eaLnBrk="1" fontAlgn="auto" latinLnBrk="0" hangingPunct="1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it-IT" kern="0" dirty="0">
              <a:solidFill>
                <a:srgbClr val="2F2F2F"/>
              </a:solidFill>
              <a:latin typeface="Arial"/>
            </a:endParaRPr>
          </a:p>
          <a:p>
            <a:pPr marL="800100" marR="0" lvl="1" indent="-342900" algn="l" defTabSz="685727" rtl="0" eaLnBrk="1" fontAlgn="auto" latinLnBrk="0" hangingPunct="1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685727" rtl="0" eaLnBrk="1" fontAlgn="auto" latinLnBrk="0" hangingPunct="1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it-IT" kern="0" dirty="0">
              <a:solidFill>
                <a:srgbClr val="2F2F2F"/>
              </a:solidFill>
              <a:latin typeface="Arial"/>
            </a:endParaRPr>
          </a:p>
          <a:p>
            <a:pPr marL="800100" marR="0" lvl="1" indent="-342900" algn="l" defTabSz="685727" rtl="0" eaLnBrk="1" fontAlgn="auto" latinLnBrk="0" hangingPunct="1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685727" rtl="0" eaLnBrk="1" fontAlgn="auto" latinLnBrk="0" hangingPunct="1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it-IT" kern="0" dirty="0">
              <a:solidFill>
                <a:srgbClr val="2F2F2F"/>
              </a:solidFill>
              <a:latin typeface="Arial"/>
            </a:endParaRPr>
          </a:p>
          <a:p>
            <a:pPr marL="800100" marR="0" lvl="1" indent="-342900" algn="l" defTabSz="685727" rtl="0" eaLnBrk="1" fontAlgn="auto" latinLnBrk="0" hangingPunct="1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685727" rtl="0" eaLnBrk="1" fontAlgn="auto" latinLnBrk="0" hangingPunct="1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it-IT" kern="0" dirty="0">
              <a:solidFill>
                <a:srgbClr val="2F2F2F"/>
              </a:solidFill>
              <a:latin typeface="Arial"/>
            </a:endParaRPr>
          </a:p>
          <a:p>
            <a:pPr marR="0" lvl="1" algn="l" defTabSz="685727" rtl="0" eaLnBrk="1" fontAlgn="auto" latinLnBrk="0" hangingPunct="1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ClrTx/>
              <a:buSzTx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685727" rtl="0" eaLnBrk="1" fontAlgn="auto" latinLnBrk="0" hangingPunct="1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 contribution to the beam lifetime in nominal operation</a:t>
            </a:r>
          </a:p>
          <a:p>
            <a:pPr marL="800100" marR="0" lvl="1" indent="-342900" algn="l" defTabSz="685727" rtl="0" eaLnBrk="1" fontAlgn="auto" latinLnBrk="0" hangingPunct="1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produce distinct beam loss distributions around the ring</a:t>
            </a:r>
          </a:p>
          <a:p>
            <a:pPr marL="800100" marR="0" lvl="1" indent="-342900" algn="l" defTabSz="685727" rtl="0" eaLnBrk="1" fontAlgn="auto" latinLnBrk="0" hangingPunct="1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indent="-342900" defTabSz="685727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it-IT" b="1" kern="0" dirty="0">
                <a:solidFill>
                  <a:srgbClr val="2F2F2F"/>
                </a:solidFill>
                <a:latin typeface="Arial"/>
              </a:rPr>
              <a:t>These effects are modeled in Xsuite </a:t>
            </a:r>
            <a:r>
              <a:rPr lang="it-IT" kern="0" dirty="0">
                <a:solidFill>
                  <a:srgbClr val="2F2F2F"/>
                </a:solidFill>
                <a:latin typeface="Arial"/>
              </a:rPr>
              <a:t>(</a:t>
            </a:r>
            <a:r>
              <a:rPr lang="it-IT" kern="0" dirty="0">
                <a:solidFill>
                  <a:srgbClr val="0033A0"/>
                </a:solidFill>
                <a:latin typeface="Arial"/>
              </a:rPr>
              <a:t>Xfields</a:t>
            </a:r>
            <a:r>
              <a:rPr lang="it-IT" kern="0" dirty="0">
                <a:solidFill>
                  <a:srgbClr val="2F2F2F"/>
                </a:solidFill>
                <a:latin typeface="Arial"/>
              </a:rPr>
              <a:t>)</a:t>
            </a:r>
          </a:p>
          <a:p>
            <a:pPr marL="800100" lvl="1" indent="-342900" defTabSz="685727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defRPr/>
            </a:pPr>
            <a:r>
              <a:rPr lang="it-IT" kern="0" dirty="0">
                <a:solidFill>
                  <a:srgbClr val="2F2F2F"/>
                </a:solidFill>
                <a:latin typeface="Arial"/>
              </a:rPr>
              <a:t>Can be integrated in Xsuite-BDSIM collimation tracking simulations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1CEBC8-41EA-EA76-DFF6-0D7D723EFF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58" t="4511" r="3065" b="1225"/>
          <a:stretch/>
        </p:blipFill>
        <p:spPr>
          <a:xfrm>
            <a:off x="1405551" y="1607995"/>
            <a:ext cx="3457787" cy="291877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190C61-4CB2-4B4B-D4C8-040028F23834}"/>
              </a:ext>
            </a:extLst>
          </p:cNvPr>
          <p:cNvSpPr txBox="1"/>
          <p:nvPr/>
        </p:nvSpPr>
        <p:spPr>
          <a:xfrm>
            <a:off x="660136" y="3851428"/>
            <a:ext cx="4814537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0033A0"/>
                </a:solidFill>
              </a:rPr>
              <a:t>Schematic illustration of</a:t>
            </a:r>
            <a:r>
              <a:rPr lang="en-US" sz="1400" b="1">
                <a:solidFill>
                  <a:srgbClr val="0033A0"/>
                </a:solidFill>
              </a:rPr>
              <a:t> </a:t>
            </a:r>
            <a:r>
              <a:rPr lang="en-US" sz="1400" b="1" err="1">
                <a:solidFill>
                  <a:srgbClr val="0033A0"/>
                </a:solidFill>
              </a:rPr>
              <a:t>beamstrahlung</a:t>
            </a:r>
            <a:r>
              <a:rPr lang="en-US" sz="1400" b="1">
                <a:solidFill>
                  <a:srgbClr val="0033A0"/>
                </a:solidFill>
              </a:rPr>
              <a:t> </a:t>
            </a:r>
            <a:r>
              <a:rPr lang="en-US" sz="1400">
                <a:solidFill>
                  <a:srgbClr val="0033A0"/>
                </a:solidFill>
              </a:rPr>
              <a:t>[28]</a:t>
            </a:r>
            <a:r>
              <a:rPr lang="en-US" sz="1400"/>
              <a:t>:                             an incoming bunch emits </a:t>
            </a:r>
            <a:r>
              <a:rPr lang="en-US" sz="1400" err="1">
                <a:solidFill>
                  <a:srgbClr val="0033A0"/>
                </a:solidFill>
              </a:rPr>
              <a:t>beamstrahlung</a:t>
            </a:r>
            <a:r>
              <a:rPr lang="en-US" sz="1400">
                <a:solidFill>
                  <a:srgbClr val="0033A0"/>
                </a:solidFill>
              </a:rPr>
              <a:t> radiation</a:t>
            </a:r>
            <a:r>
              <a:rPr lang="en-US" sz="1400"/>
              <a:t>  because of the electromagnetic field of the opposing bunch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69A95A-E4A8-79A2-C465-F0B7DFC5C667}"/>
              </a:ext>
            </a:extLst>
          </p:cNvPr>
          <p:cNvSpPr txBox="1"/>
          <p:nvPr/>
        </p:nvSpPr>
        <p:spPr>
          <a:xfrm>
            <a:off x="5774267" y="3639674"/>
            <a:ext cx="629919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0033A0"/>
                </a:solidFill>
              </a:rPr>
              <a:t>Schematic illustration of</a:t>
            </a:r>
            <a:r>
              <a:rPr lang="en-US" sz="1400" b="1">
                <a:solidFill>
                  <a:srgbClr val="0033A0"/>
                </a:solidFill>
              </a:rPr>
              <a:t> Bhabha scattering </a:t>
            </a:r>
            <a:r>
              <a:rPr lang="en-US" sz="1400"/>
              <a:t>(</a:t>
            </a:r>
            <a:r>
              <a:rPr lang="en-US" sz="1400">
                <a:solidFill>
                  <a:srgbClr val="0033A0"/>
                </a:solidFill>
              </a:rPr>
              <a:t>electron-positron scattering</a:t>
            </a:r>
            <a:r>
              <a:rPr lang="en-US" sz="1400"/>
              <a:t>) </a:t>
            </a:r>
            <a:r>
              <a:rPr lang="en-US" sz="1400">
                <a:solidFill>
                  <a:srgbClr val="0033A0"/>
                </a:solidFill>
              </a:rPr>
              <a:t>[29]</a:t>
            </a:r>
          </a:p>
          <a:p>
            <a:r>
              <a:rPr lang="en-US" sz="1400"/>
              <a:t>The scattering particles exchange a virtual photon. The process can occasionally result in the emission of extra real photons, in which case the process takes the name </a:t>
            </a:r>
            <a:r>
              <a:rPr lang="en-US" sz="1400">
                <a:solidFill>
                  <a:srgbClr val="0033A0"/>
                </a:solidFill>
              </a:rPr>
              <a:t>radiative Bhabha scattering</a:t>
            </a:r>
            <a:r>
              <a:rPr lang="en-US" sz="1400"/>
              <a:t>.</a:t>
            </a:r>
            <a:endParaRPr lang="en-US" sz="1400">
              <a:cs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AFF4E06-A025-3BE5-B7DC-EC329B16B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606" y="1595173"/>
            <a:ext cx="2712187" cy="1985426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DAC8BE0-4BC4-CB6A-09D7-E77F86487FD0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4F8FB85-F974-9548-D3CF-414E7946B2D3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736951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11E82-9DA1-20BD-2B69-051341CF1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89398E10-6A8F-F043-91ED-0EEDEE7448F4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BC7236AE-C717-FBE3-0079-1DE52E755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2E1D6B17-1B4A-68E5-D924-C5CC2E241C04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Beam-beam losses for the Z mode</a:t>
            </a:r>
            <a:endParaRPr lang="en-US" sz="3600">
              <a:solidFill>
                <a:srgbClr val="0033A0"/>
              </a:solidFill>
              <a:latin typeface="Arial"/>
              <a:cs typeface="Arial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1D289C9-BAFE-B6BD-ED3A-A356D8B2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24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0C417-EBF3-1736-6D34-EE6D230823B1}"/>
              </a:ext>
            </a:extLst>
          </p:cNvPr>
          <p:cNvSpPr txBox="1"/>
          <p:nvPr/>
        </p:nvSpPr>
        <p:spPr>
          <a:xfrm>
            <a:off x="183823" y="835843"/>
            <a:ext cx="11722325" cy="7059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500"/>
              </a:lnSpc>
              <a:buFont typeface="Arial,Sans-Serif"/>
              <a:buChar char="•"/>
            </a:pPr>
            <a:r>
              <a:rPr lang="en-US">
                <a:solidFill>
                  <a:srgbClr val="000000"/>
                </a:solidFill>
                <a:cs typeface="Arial"/>
              </a:rPr>
              <a:t>Xsuite allows to set-up complex combined-effects simulations: </a:t>
            </a:r>
            <a:r>
              <a:rPr lang="en-US">
                <a:solidFill>
                  <a:srgbClr val="0033A0"/>
                </a:solidFill>
                <a:cs typeface="Arial"/>
              </a:rPr>
              <a:t>beam-beam + collimation</a:t>
            </a:r>
          </a:p>
          <a:p>
            <a:pPr marL="742950" lvl="1" indent="-285750">
              <a:lnSpc>
                <a:spcPts val="2500"/>
              </a:lnSpc>
              <a:buFont typeface="Wingdings,Sans-Serif"/>
              <a:buChar char="Ø"/>
            </a:pPr>
            <a:r>
              <a:rPr lang="en-US">
                <a:solidFill>
                  <a:srgbClr val="0033A0"/>
                </a:solidFill>
                <a:cs typeface="Arial"/>
              </a:rPr>
              <a:t>Beam-beam kicks</a:t>
            </a:r>
            <a:r>
              <a:rPr lang="en-US">
                <a:cs typeface="Arial"/>
              </a:rPr>
              <a:t>, </a:t>
            </a:r>
            <a:r>
              <a:rPr lang="en-US">
                <a:solidFill>
                  <a:srgbClr val="0033A0"/>
                </a:solidFill>
                <a:cs typeface="Arial"/>
              </a:rPr>
              <a:t>radiative Bhabha</a:t>
            </a:r>
            <a:r>
              <a:rPr lang="en-US">
                <a:cs typeface="Arial"/>
              </a:rPr>
              <a:t>, </a:t>
            </a:r>
            <a:r>
              <a:rPr lang="en-US" err="1">
                <a:solidFill>
                  <a:srgbClr val="0033A0"/>
                </a:solidFill>
                <a:cs typeface="Arial"/>
              </a:rPr>
              <a:t>beamstrahlung</a:t>
            </a:r>
            <a:r>
              <a:rPr lang="en-US">
                <a:cs typeface="Arial"/>
              </a:rPr>
              <a:t> in 4 IPs + </a:t>
            </a:r>
            <a:r>
              <a:rPr lang="en-US">
                <a:solidFill>
                  <a:srgbClr val="0033A0"/>
                </a:solidFill>
                <a:cs typeface="Arial"/>
              </a:rPr>
              <a:t>detailed aperture and collimator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C35FD1-25D4-D8A0-E5EF-7F3A866708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94" r="113" b="3523"/>
          <a:stretch/>
        </p:blipFill>
        <p:spPr>
          <a:xfrm>
            <a:off x="91440" y="1659646"/>
            <a:ext cx="7148670" cy="28564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4BD5BD-A696-A8D2-1D70-CE3F361683A5}"/>
              </a:ext>
            </a:extLst>
          </p:cNvPr>
          <p:cNvSpPr txBox="1"/>
          <p:nvPr/>
        </p:nvSpPr>
        <p:spPr>
          <a:xfrm>
            <a:off x="8664497" y="180278"/>
            <a:ext cx="332863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*quantum + lattice + BS + </a:t>
            </a:r>
            <a:r>
              <a:rPr lang="en-US" sz="1600" err="1">
                <a:solidFill>
                  <a:srgbClr val="FF0000"/>
                </a:solidFill>
              </a:rPr>
              <a:t>lum</a:t>
            </a:r>
            <a:r>
              <a:rPr lang="en-US" sz="1600">
                <a:solidFill>
                  <a:srgbClr val="FF0000"/>
                </a:solidFill>
              </a:rPr>
              <a:t>.</a:t>
            </a:r>
            <a:endParaRPr lang="en-US" sz="160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42A3D9-E53C-B375-963A-E91DDFDBB7FB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5A57A6D-7036-9BEA-0527-21686B9947B9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7BB868-F5DB-75FC-6928-0063E191A87D}"/>
              </a:ext>
            </a:extLst>
          </p:cNvPr>
          <p:cNvSpPr txBox="1"/>
          <p:nvPr/>
        </p:nvSpPr>
        <p:spPr>
          <a:xfrm>
            <a:off x="6817453" y="1863085"/>
            <a:ext cx="5175683" cy="1667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0000"/>
                </a:solidFill>
                <a:cs typeface="Arial"/>
              </a:rPr>
              <a:t>Beam lifetime</a:t>
            </a:r>
            <a:r>
              <a:rPr lang="en-US">
                <a:solidFill>
                  <a:srgbClr val="FF0000"/>
                </a:solidFill>
                <a:cs typeface="Arial"/>
              </a:rPr>
              <a:t>*</a:t>
            </a:r>
            <a:r>
              <a:rPr lang="en-US">
                <a:cs typeface="Arial"/>
              </a:rPr>
              <a:t>: </a:t>
            </a:r>
            <a:r>
              <a:rPr lang="en-US">
                <a:solidFill>
                  <a:srgbClr val="FF0000"/>
                </a:solidFill>
                <a:cs typeface="Arial"/>
              </a:rPr>
              <a:t>~</a:t>
            </a:r>
            <a:r>
              <a:rPr lang="en-US" b="1">
                <a:solidFill>
                  <a:srgbClr val="FF0000"/>
                </a:solidFill>
                <a:cs typeface="Arial"/>
              </a:rPr>
              <a:t>14 min</a:t>
            </a:r>
            <a:r>
              <a:rPr lang="en-US">
                <a:solidFill>
                  <a:srgbClr val="FF0000"/>
                </a:solidFill>
                <a:cs typeface="Arial"/>
              </a:rPr>
              <a:t> </a:t>
            </a:r>
            <a:r>
              <a:rPr lang="en-US">
                <a:cs typeface="Arial"/>
              </a:rPr>
              <a:t>vs.</a:t>
            </a:r>
            <a:r>
              <a:rPr lang="en-US">
                <a:solidFill>
                  <a:srgbClr val="FF0000"/>
                </a:solidFill>
                <a:cs typeface="Arial"/>
              </a:rPr>
              <a:t> </a:t>
            </a:r>
            <a:r>
              <a:rPr lang="en-US">
                <a:cs typeface="Arial"/>
              </a:rPr>
              <a:t>~</a:t>
            </a:r>
            <a:r>
              <a:rPr lang="en-US" b="1">
                <a:cs typeface="Arial"/>
              </a:rPr>
              <a:t>17 min</a:t>
            </a:r>
            <a:r>
              <a:rPr lang="en-US">
                <a:cs typeface="Arial"/>
              </a:rPr>
              <a:t> estimated without aperture and collimators and without beam-size effect</a:t>
            </a:r>
          </a:p>
          <a:p>
            <a:pPr marL="1200150" lvl="2" indent="-285750">
              <a:lnSpc>
                <a:spcPts val="2500"/>
              </a:lnSpc>
              <a:buFont typeface="Courier New" panose="02070309020205020404" pitchFamily="49" charset="0"/>
              <a:buChar char="o"/>
            </a:pPr>
            <a:r>
              <a:rPr lang="en-US">
                <a:cs typeface="Arial"/>
              </a:rPr>
              <a:t>Primary collimator gaps:                </a:t>
            </a:r>
            <a:r>
              <a:rPr lang="en-US">
                <a:solidFill>
                  <a:srgbClr val="FF0000"/>
                </a:solidFill>
                <a:cs typeface="Arial"/>
              </a:rPr>
              <a:t>9.5</a:t>
            </a:r>
            <a:r>
              <a:rPr lang="el-GR">
                <a:solidFill>
                  <a:srgbClr val="FF0000"/>
                </a:solidFill>
                <a:cs typeface="Arial"/>
              </a:rPr>
              <a:t>σ</a:t>
            </a:r>
            <a:r>
              <a:rPr lang="en-US">
                <a:cs typeface="Arial"/>
              </a:rPr>
              <a:t> (</a:t>
            </a:r>
            <a:r>
              <a:rPr lang="en-US">
                <a:solidFill>
                  <a:srgbClr val="00008B"/>
                </a:solidFill>
                <a:cs typeface="Arial"/>
              </a:rPr>
              <a:t>H plane</a:t>
            </a:r>
            <a:r>
              <a:rPr lang="en-US">
                <a:cs typeface="Arial"/>
              </a:rPr>
              <a:t>), </a:t>
            </a:r>
            <a:r>
              <a:rPr lang="en-US">
                <a:solidFill>
                  <a:srgbClr val="FF0000"/>
                </a:solidFill>
                <a:cs typeface="Arial"/>
              </a:rPr>
              <a:t>50</a:t>
            </a:r>
            <a:r>
              <a:rPr lang="el-GR">
                <a:solidFill>
                  <a:srgbClr val="FF0000"/>
                </a:solidFill>
                <a:cs typeface="Arial"/>
              </a:rPr>
              <a:t>σ</a:t>
            </a:r>
            <a:r>
              <a:rPr lang="en-US">
                <a:solidFill>
                  <a:srgbClr val="FF0000"/>
                </a:solidFill>
                <a:cs typeface="Arial"/>
              </a:rPr>
              <a:t> </a:t>
            </a:r>
            <a:r>
              <a:rPr lang="en-US">
                <a:cs typeface="Arial"/>
              </a:rPr>
              <a:t>(</a:t>
            </a:r>
            <a:r>
              <a:rPr lang="en-US">
                <a:solidFill>
                  <a:srgbClr val="00008B"/>
                </a:solidFill>
                <a:cs typeface="Arial"/>
              </a:rPr>
              <a:t>V plane</a:t>
            </a:r>
            <a:r>
              <a:rPr lang="en-US">
                <a:cs typeface="Arial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DFA3A3-49E8-3F63-1310-D0A68F50F670}"/>
              </a:ext>
            </a:extLst>
          </p:cNvPr>
          <p:cNvSpPr txBox="1"/>
          <p:nvPr/>
        </p:nvSpPr>
        <p:spPr>
          <a:xfrm>
            <a:off x="182880" y="4516111"/>
            <a:ext cx="1117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(Long-range) beam-beam losses intercepted by the collimation system in PF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Local beam-beam losses downstream of the IPs unavoidably present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Originate from hard RBS events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Tungsten shielding (few-mm) in SC quads: already proposed by CERN SY-STI group [30]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Additional collision debris collimators to be studied in the future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085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1497E-0ADC-75B1-5E04-1D2CC8A71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A1BF451F-1936-6CC8-6241-8EC11DD22D3A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0A34C14-68A7-C131-ACF2-D7E927602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AC737DE-86FB-40BA-5437-BC4D23505E08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Generic failure: deep impact at TCP.H.B1 (</a:t>
            </a:r>
            <a:r>
              <a:rPr lang="en-US" sz="3600" i="1">
                <a:solidFill>
                  <a:srgbClr val="0033A0"/>
                </a:solidFill>
                <a:latin typeface="Arial"/>
              </a:rPr>
              <a:t>Z</a:t>
            </a:r>
            <a:r>
              <a:rPr lang="en-US" sz="3600">
                <a:solidFill>
                  <a:srgbClr val="0033A0"/>
                </a:solidFill>
                <a:latin typeface="Arial"/>
              </a:rPr>
              <a:t> mode)</a:t>
            </a:r>
            <a:endParaRPr lang="en-US" sz="3600">
              <a:solidFill>
                <a:srgbClr val="0033A0"/>
              </a:solidFill>
              <a:latin typeface="Arial"/>
              <a:cs typeface="Arial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D8AD77-A21E-8107-F000-016D9C67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25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99656-7529-ED4F-10B9-EE8977C0F5C9}"/>
              </a:ext>
            </a:extLst>
          </p:cNvPr>
          <p:cNvSpPr txBox="1"/>
          <p:nvPr/>
        </p:nvSpPr>
        <p:spPr>
          <a:xfrm>
            <a:off x="91440" y="841114"/>
            <a:ext cx="12100560" cy="55032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500"/>
              </a:lnSpc>
              <a:buFont typeface="Arial,Sans-Serif"/>
              <a:buChar char="•"/>
            </a:pPr>
            <a:r>
              <a:rPr lang="en-US" dirty="0"/>
              <a:t>Gaussian bunch </a:t>
            </a:r>
            <a:r>
              <a:rPr lang="en-US" b="1" dirty="0"/>
              <a:t>directly hits TCP.H.B1</a:t>
            </a:r>
            <a:r>
              <a:rPr lang="en-US" dirty="0"/>
              <a:t> at </a:t>
            </a:r>
            <a:r>
              <a:rPr lang="en-US" b="1" dirty="0"/>
              <a:t>1σₓ</a:t>
            </a:r>
            <a:r>
              <a:rPr lang="en-US" dirty="0"/>
              <a:t> (fast-failure proxy)</a:t>
            </a:r>
          </a:p>
          <a:p>
            <a:pPr marL="742950" lvl="1" indent="-285750">
              <a:lnSpc>
                <a:spcPts val="2500"/>
              </a:lnSpc>
              <a:buFont typeface="Courier New" panose="02070309020205020404" pitchFamily="49" charset="0"/>
              <a:buChar char="o"/>
            </a:pPr>
            <a:r>
              <a:rPr lang="en-US" dirty="0">
                <a:cs typeface="Arial"/>
              </a:rPr>
              <a:t>Result scaled to </a:t>
            </a:r>
            <a:r>
              <a:rPr lang="en-US" dirty="0">
                <a:solidFill>
                  <a:srgbClr val="FF0000"/>
                </a:solidFill>
                <a:cs typeface="Arial"/>
              </a:rPr>
              <a:t>40 bunches impacting TCP.H.B1 </a:t>
            </a:r>
            <a:r>
              <a:rPr lang="en-US" dirty="0">
                <a:cs typeface="Arial"/>
              </a:rPr>
              <a:t>(estimated damage threshold for TCPs) [31]</a:t>
            </a:r>
          </a:p>
          <a:p>
            <a:pPr marL="742950" lvl="1" indent="-285750">
              <a:lnSpc>
                <a:spcPts val="2500"/>
              </a:lnSpc>
              <a:buFont typeface="Arial,Sans-Serif"/>
              <a:buChar char="•"/>
            </a:pPr>
            <a:endParaRPr lang="en-US" dirty="0">
              <a:cs typeface="Arial"/>
            </a:endParaRPr>
          </a:p>
          <a:p>
            <a:pPr marL="742950" lvl="1" indent="-285750">
              <a:lnSpc>
                <a:spcPts val="2500"/>
              </a:lnSpc>
              <a:buFont typeface="Arial,Sans-Serif"/>
              <a:buChar char="•"/>
            </a:pPr>
            <a:endParaRPr lang="en-US" dirty="0">
              <a:cs typeface="Arial"/>
            </a:endParaRPr>
          </a:p>
          <a:p>
            <a:pPr marL="742950" lvl="1" indent="-285750">
              <a:lnSpc>
                <a:spcPts val="2500"/>
              </a:lnSpc>
              <a:buFont typeface="Arial,Sans-Serif"/>
              <a:buChar char="•"/>
            </a:pPr>
            <a:endParaRPr lang="en-US" dirty="0">
              <a:cs typeface="Arial"/>
            </a:endParaRPr>
          </a:p>
          <a:p>
            <a:pPr marL="742950" lvl="1" indent="-285750">
              <a:lnSpc>
                <a:spcPts val="2500"/>
              </a:lnSpc>
              <a:buFont typeface="Arial,Sans-Serif"/>
              <a:buChar char="•"/>
            </a:pPr>
            <a:endParaRPr lang="en-US" dirty="0">
              <a:cs typeface="Arial"/>
            </a:endParaRPr>
          </a:p>
          <a:p>
            <a:pPr marL="742950" lvl="1" indent="-285750">
              <a:lnSpc>
                <a:spcPts val="2500"/>
              </a:lnSpc>
              <a:buFont typeface="Arial,Sans-Serif"/>
              <a:buChar char="•"/>
            </a:pPr>
            <a:endParaRPr lang="en-US" dirty="0">
              <a:cs typeface="Arial"/>
            </a:endParaRPr>
          </a:p>
          <a:p>
            <a:pPr marL="742950" lvl="1" indent="-285750">
              <a:lnSpc>
                <a:spcPts val="2500"/>
              </a:lnSpc>
              <a:buFont typeface="Arial,Sans-Serif"/>
              <a:buChar char="•"/>
            </a:pPr>
            <a:endParaRPr lang="en-US" dirty="0">
              <a:cs typeface="Arial"/>
            </a:endParaRPr>
          </a:p>
          <a:p>
            <a:pPr marL="742950" lvl="1" indent="-285750">
              <a:lnSpc>
                <a:spcPts val="2500"/>
              </a:lnSpc>
              <a:buFont typeface="Arial,Sans-Serif"/>
              <a:buChar char="•"/>
            </a:pPr>
            <a:endParaRPr lang="en-US" dirty="0">
              <a:cs typeface="Arial"/>
            </a:endParaRPr>
          </a:p>
          <a:p>
            <a:pPr marL="742950" lvl="1" indent="-285750">
              <a:lnSpc>
                <a:spcPts val="2500"/>
              </a:lnSpc>
              <a:buFont typeface="Arial,Sans-Serif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,Sans-Serif"/>
              <a:buChar char="•"/>
            </a:pPr>
            <a:r>
              <a:rPr lang="en-US" b="1" dirty="0"/>
              <a:t>Losses remain confined in PF and the impacted TCP is the only potentially vulnerable device</a:t>
            </a:r>
            <a:endParaRPr lang="en-US" b="1" dirty="0">
              <a:cs typeface="Arial"/>
            </a:endParaRPr>
          </a:p>
          <a:p>
            <a:pPr marL="742950" lvl="1" indent="-285750">
              <a:lnSpc>
                <a:spcPts val="2500"/>
              </a:lnSpc>
              <a:buFont typeface="Courier New" panose="02070309020205020404" pitchFamily="49" charset="0"/>
              <a:buChar char="o"/>
            </a:pPr>
            <a:r>
              <a:rPr lang="en-US" dirty="0"/>
              <a:t>The collimation system shows robust protection under these failure-like conditions</a:t>
            </a:r>
            <a:r>
              <a:rPr lang="en-US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,Sans-Serif"/>
              <a:buChar char="•"/>
            </a:pPr>
            <a:r>
              <a:rPr lang="en-US" b="1" dirty="0">
                <a:cs typeface="Arial"/>
              </a:rPr>
              <a:t>Beam pipe in PF</a:t>
            </a:r>
            <a:r>
              <a:rPr lang="en-US" dirty="0">
                <a:cs typeface="Arial"/>
              </a:rPr>
              <a:t>: </a:t>
            </a:r>
            <a:r>
              <a:rPr lang="en-US" dirty="0">
                <a:solidFill>
                  <a:srgbClr val="FF0000"/>
                </a:solidFill>
                <a:cs typeface="Arial"/>
              </a:rPr>
              <a:t>~100 J/m</a:t>
            </a:r>
            <a:r>
              <a:rPr lang="en-US" dirty="0"/>
              <a:t> far below a conservative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~70 kJ/m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Cu melting threshold</a:t>
            </a:r>
            <a:r>
              <a:rPr lang="en-US" dirty="0">
                <a:solidFill>
                  <a:srgbClr val="FF0000"/>
                </a:solidFill>
              </a:rPr>
              <a:t> [32]</a:t>
            </a:r>
            <a:endParaRPr lang="en-US" dirty="0"/>
          </a:p>
          <a:p>
            <a:pPr marL="742950" lvl="1" indent="-285750">
              <a:lnSpc>
                <a:spcPts val="2500"/>
              </a:lnSpc>
              <a:buFont typeface="Courier New" panose="02070309020205020404" pitchFamily="49" charset="0"/>
              <a:buChar char="o"/>
            </a:pPr>
            <a:r>
              <a:rPr lang="en-US" dirty="0"/>
              <a:t>To reach Cu melt in these conditions would require </a:t>
            </a:r>
            <a:r>
              <a:rPr lang="en-US" b="1" dirty="0"/>
              <a:t>~×350</a:t>
            </a:r>
            <a:r>
              <a:rPr lang="en-US" dirty="0"/>
              <a:t> higher pipe load → </a:t>
            </a:r>
            <a:r>
              <a:rPr lang="en-US" b="1" dirty="0"/>
              <a:t>~14000 deep-impact bunches</a:t>
            </a:r>
            <a:r>
              <a:rPr lang="en-US" dirty="0"/>
              <a:t> (higher than stored 12000 stored bunches)</a:t>
            </a:r>
            <a:endParaRPr lang="en-US" dirty="0">
              <a:cs typeface="Arial"/>
            </a:endParaRPr>
          </a:p>
          <a:p>
            <a:pPr marL="742950" lvl="1" indent="-285750">
              <a:lnSpc>
                <a:spcPts val="2500"/>
              </a:lnSpc>
              <a:buFont typeface="Arial,Sans-Serif"/>
              <a:buChar char="•"/>
            </a:pPr>
            <a:endParaRPr lang="en-US" dirty="0">
              <a:cs typeface="Arial"/>
            </a:endParaRPr>
          </a:p>
          <a:p>
            <a:pPr>
              <a:lnSpc>
                <a:spcPts val="2500"/>
              </a:lnSpc>
            </a:pPr>
            <a:r>
              <a:rPr lang="en-US" sz="1400" dirty="0">
                <a:solidFill>
                  <a:srgbClr val="FF0000"/>
                </a:solidFill>
                <a:cs typeface="Arial"/>
              </a:rPr>
              <a:t>*</a:t>
            </a:r>
            <a:r>
              <a:rPr lang="en-US" sz="1400" dirty="0">
                <a:solidFill>
                  <a:srgbClr val="FF0000"/>
                </a:solidFill>
              </a:rPr>
              <a:t>Dedicated modeling of specific failure scenario is nevertheless required</a:t>
            </a:r>
            <a:endParaRPr lang="en-US" sz="1400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BBAC47-F88D-FC2C-D0DA-8BB43D801661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6F4A541-430F-CCE8-C9D5-F58FA47CB12A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  <p:pic>
        <p:nvPicPr>
          <p:cNvPr id="12" name="Picture 11" descr="A graph with red lines&#10;&#10;AI-generated content may be incorrect.">
            <a:extLst>
              <a:ext uri="{FF2B5EF4-FFF2-40B4-BE49-F238E27FC236}">
                <a16:creationId xmlns:a16="http://schemas.microsoft.com/office/drawing/2014/main" id="{AA84107F-57DA-CBC5-0620-B48B57271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3765" r="1639" b="7889"/>
          <a:stretch>
            <a:fillRect/>
          </a:stretch>
        </p:blipFill>
        <p:spPr>
          <a:xfrm>
            <a:off x="6509084" y="1648325"/>
            <a:ext cx="5591476" cy="2261936"/>
          </a:xfrm>
          <a:prstGeom prst="rect">
            <a:avLst/>
          </a:prstGeom>
        </p:spPr>
      </p:pic>
      <p:pic>
        <p:nvPicPr>
          <p:cNvPr id="17" name="Picture 16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5D5AB121-975E-C621-8AF7-743C093D4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4234" r="2823" b="7421"/>
          <a:stretch>
            <a:fillRect/>
          </a:stretch>
        </p:blipFill>
        <p:spPr>
          <a:xfrm>
            <a:off x="0" y="1648325"/>
            <a:ext cx="6333421" cy="22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8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5CBFD-D705-48E8-03A0-A7CF1929E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A70A739E-9966-A4E7-6ABE-DA0FC7FC32FC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8D7C6E5E-298D-3854-6EEC-12AE80329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9">
            <a:extLst>
              <a:ext uri="{FF2B5EF4-FFF2-40B4-BE49-F238E27FC236}">
                <a16:creationId xmlns:a16="http://schemas.microsoft.com/office/drawing/2014/main" id="{2A3BD490-13A0-36B4-5776-CF310F3D93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75446D-2046-1CF0-82ED-E1118749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26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8E24315-EC55-3BF8-2F73-9FF8C07AE25B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Outline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159383-0C6C-2CB4-982C-643D379A5E9D}"/>
              </a:ext>
            </a:extLst>
          </p:cNvPr>
          <p:cNvSpPr txBox="1"/>
          <p:nvPr/>
        </p:nvSpPr>
        <p:spPr>
          <a:xfrm>
            <a:off x="719667" y="904936"/>
            <a:ext cx="113760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Introduction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FCC-ee: the Future Circular electron-positron collider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Collimation for the FCC-ee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FCC-ee collimation system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 halo collimation system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 SR collimation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Studies and simulations of beam losses in the FCC-ee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 beam loss scenarios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 collimation simulations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Simulation tool benchmark at </a:t>
            </a:r>
            <a:r>
              <a:rPr lang="en-US" sz="1600" dirty="0" err="1">
                <a:solidFill>
                  <a:srgbClr val="0033A0">
                    <a:alpha val="40000"/>
                  </a:srgbClr>
                </a:solidFill>
              </a:rPr>
              <a:t>SuperKEKB</a:t>
            </a:r>
            <a:endParaRPr lang="en-US" sz="1600" dirty="0">
              <a:solidFill>
                <a:srgbClr val="0033A0">
                  <a:alpha val="40000"/>
                </a:srgb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FCC-ee collimation performance under selected beam loss scenarios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</a:rPr>
              <a:t>Generic beam halo, off-momentum, beam-gas, </a:t>
            </a:r>
            <a:r>
              <a:rPr lang="en-US" dirty="0" err="1">
                <a:solidFill>
                  <a:srgbClr val="0033A0">
                    <a:alpha val="40000"/>
                  </a:srgbClr>
                </a:solidFill>
              </a:rPr>
              <a:t>Touschek</a:t>
            </a:r>
            <a:r>
              <a:rPr lang="en-US" dirty="0">
                <a:solidFill>
                  <a:srgbClr val="0033A0">
                    <a:alpha val="40000"/>
                  </a:srgbClr>
                </a:solidFill>
              </a:rPr>
              <a:t>, beam-beam losses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</a:rPr>
              <a:t>Generic failure scenario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/>
                </a:solidFill>
              </a:rPr>
              <a:t>Crystal collimation for the FCC-ee: an alternative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Outlook and future work</a:t>
            </a:r>
            <a:endParaRPr lang="en-US" dirty="0">
              <a:solidFill>
                <a:srgbClr val="0033A0">
                  <a:alpha val="40000"/>
                </a:srgbClr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E0689EA-764A-7F38-3F4A-0E58780B879F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C4E606A-D32F-F663-B0A3-CD0A12A7CEAC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652454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id="{7D487FED-9ABF-CF90-95A4-0937F2F35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1" y="3592924"/>
            <a:ext cx="8618591" cy="2748837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C5ECAE61-4E24-3621-5025-8AC95F972138}"/>
              </a:ext>
            </a:extLst>
          </p:cNvPr>
          <p:cNvSpPr/>
          <p:nvPr/>
        </p:nvSpPr>
        <p:spPr>
          <a:xfrm>
            <a:off x="7440093" y="1215684"/>
            <a:ext cx="4336533" cy="2395527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00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D2AC306-5D59-9A2D-3270-7D9CDE0F57E5}"/>
              </a:ext>
            </a:extLst>
          </p:cNvPr>
          <p:cNvSpPr/>
          <p:nvPr/>
        </p:nvSpPr>
        <p:spPr>
          <a:xfrm>
            <a:off x="3718246" y="1268430"/>
            <a:ext cx="3289298" cy="2144177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00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3C021C8B-2E12-2A47-FF07-1E07B6F6BAC0}"/>
              </a:ext>
            </a:extLst>
          </p:cNvPr>
          <p:cNvSpPr/>
          <p:nvPr/>
        </p:nvSpPr>
        <p:spPr>
          <a:xfrm>
            <a:off x="524713" y="1406775"/>
            <a:ext cx="2720742" cy="1876154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00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Crystal collimation for the FCC-ee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553B54A1-AA2A-B0DC-5C69-A5260DDB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27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704C249-3BAE-9503-F0FC-B1CC71A2C0E3}"/>
              </a:ext>
            </a:extLst>
          </p:cNvPr>
          <p:cNvSpPr txBox="1"/>
          <p:nvPr/>
        </p:nvSpPr>
        <p:spPr>
          <a:xfrm>
            <a:off x="-1524" y="786439"/>
            <a:ext cx="1219200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727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it-IT" kern="0" err="1">
                <a:latin typeface="Arial"/>
              </a:rPr>
              <a:t>As</a:t>
            </a:r>
            <a:r>
              <a:rPr lang="it-IT" kern="0">
                <a:latin typeface="Arial"/>
              </a:rPr>
              <a:t> an alternative to the baseline design </a:t>
            </a:r>
            <a:r>
              <a:rPr lang="it-IT" kern="0" err="1">
                <a:latin typeface="Arial"/>
              </a:rPr>
              <a:t>relying</a:t>
            </a:r>
            <a:r>
              <a:rPr lang="it-IT" kern="0">
                <a:latin typeface="Arial"/>
              </a:rPr>
              <a:t> on </a:t>
            </a:r>
            <a:r>
              <a:rPr lang="it-IT" kern="0" err="1">
                <a:latin typeface="Arial"/>
              </a:rPr>
              <a:t>amorphous</a:t>
            </a:r>
            <a:r>
              <a:rPr lang="it-IT" kern="0">
                <a:latin typeface="Arial"/>
              </a:rPr>
              <a:t> </a:t>
            </a:r>
            <a:r>
              <a:rPr lang="it-IT" kern="0" err="1">
                <a:latin typeface="Arial"/>
              </a:rPr>
              <a:t>collimators</a:t>
            </a:r>
            <a:r>
              <a:rPr lang="it-IT" kern="0">
                <a:latin typeface="Arial"/>
              </a:rPr>
              <a:t>, </a:t>
            </a:r>
            <a:r>
              <a:rPr lang="it-IT" kern="0" err="1">
                <a:latin typeface="Arial"/>
              </a:rPr>
              <a:t>crystal</a:t>
            </a:r>
            <a:r>
              <a:rPr lang="it-IT" kern="0">
                <a:latin typeface="Arial"/>
              </a:rPr>
              <a:t> </a:t>
            </a:r>
            <a:r>
              <a:rPr lang="it-IT" kern="0" err="1">
                <a:latin typeface="Arial"/>
              </a:rPr>
              <a:t>collimation</a:t>
            </a:r>
            <a:r>
              <a:rPr lang="it-IT" kern="0">
                <a:latin typeface="Arial"/>
              </a:rPr>
              <a:t> </a:t>
            </a:r>
            <a:r>
              <a:rPr lang="it-IT" kern="0" err="1">
                <a:latin typeface="Arial"/>
              </a:rPr>
              <a:t>was</a:t>
            </a:r>
            <a:r>
              <a:rPr lang="it-IT" kern="0">
                <a:latin typeface="Arial"/>
              </a:rPr>
              <a:t> </a:t>
            </a:r>
            <a:r>
              <a:rPr lang="it-IT" kern="0" err="1">
                <a:latin typeface="Arial"/>
              </a:rPr>
              <a:t>also</a:t>
            </a:r>
            <a:r>
              <a:rPr lang="it-IT" kern="0">
                <a:latin typeface="Arial"/>
              </a:rPr>
              <a:t> </a:t>
            </a:r>
            <a:r>
              <a:rPr lang="it-IT" kern="0" err="1">
                <a:latin typeface="Arial"/>
              </a:rPr>
              <a:t>explored</a:t>
            </a:r>
            <a:r>
              <a:rPr lang="it-IT" kern="0">
                <a:latin typeface="Arial"/>
              </a:rPr>
              <a:t>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DE893EC-9AA4-DBA9-57D4-5EB8874AFC94}"/>
              </a:ext>
            </a:extLst>
          </p:cNvPr>
          <p:cNvSpPr txBox="1"/>
          <p:nvPr/>
        </p:nvSpPr>
        <p:spPr>
          <a:xfrm>
            <a:off x="524713" y="1494570"/>
            <a:ext cx="2760045" cy="1720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27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it-IT" b="1" kern="0" err="1">
                <a:solidFill>
                  <a:srgbClr val="00008B"/>
                </a:solidFill>
                <a:latin typeface="Arial"/>
              </a:rPr>
              <a:t>Cleaning</a:t>
            </a:r>
            <a:r>
              <a:rPr lang="it-IT" b="1" kern="0">
                <a:solidFill>
                  <a:srgbClr val="00008B"/>
                </a:solidFill>
                <a:latin typeface="Arial"/>
              </a:rPr>
              <a:t> </a:t>
            </a:r>
            <a:r>
              <a:rPr lang="it-IT" b="1" kern="0" err="1">
                <a:solidFill>
                  <a:srgbClr val="00008B"/>
                </a:solidFill>
                <a:latin typeface="Arial"/>
              </a:rPr>
              <a:t>efficiency</a:t>
            </a:r>
            <a:endParaRPr lang="it-IT" b="1" kern="0">
              <a:solidFill>
                <a:srgbClr val="00008B"/>
              </a:solidFill>
              <a:latin typeface="Arial"/>
            </a:endParaRPr>
          </a:p>
          <a:p>
            <a:pPr algn="ctr" defTabSz="685727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it-IT" sz="1600" kern="0" err="1">
                <a:latin typeface="Arial"/>
              </a:rPr>
              <a:t>Angular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deflection</a:t>
            </a:r>
            <a:r>
              <a:rPr lang="it-IT" sz="1600" kern="0">
                <a:latin typeface="Arial"/>
              </a:rPr>
              <a:t> by </a:t>
            </a:r>
            <a:r>
              <a:rPr lang="it-IT" sz="1600" kern="0" err="1">
                <a:latin typeface="Arial"/>
              </a:rPr>
              <a:t>bent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crystals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increases</a:t>
            </a:r>
            <a:r>
              <a:rPr lang="it-IT" sz="1600" kern="0">
                <a:latin typeface="Arial"/>
              </a:rPr>
              <a:t> the impact </a:t>
            </a:r>
            <a:r>
              <a:rPr lang="it-IT" sz="1600" kern="0" err="1">
                <a:latin typeface="Arial"/>
              </a:rPr>
              <a:t>parameter</a:t>
            </a:r>
            <a:r>
              <a:rPr lang="it-IT" sz="1600" kern="0">
                <a:latin typeface="Arial"/>
              </a:rPr>
              <a:t> of </a:t>
            </a:r>
            <a:r>
              <a:rPr lang="it-IT" sz="1600" kern="0" err="1">
                <a:latin typeface="Arial"/>
              </a:rPr>
              <a:t>beam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halo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particles</a:t>
            </a:r>
            <a:r>
              <a:rPr lang="it-IT" sz="1600" kern="0">
                <a:latin typeface="Arial"/>
              </a:rPr>
              <a:t> on the </a:t>
            </a:r>
            <a:r>
              <a:rPr lang="it-IT" sz="1600" kern="0" err="1">
                <a:latin typeface="Arial"/>
              </a:rPr>
              <a:t>absorbers</a:t>
            </a:r>
            <a:r>
              <a:rPr lang="it-IT" sz="1600" kern="0">
                <a:latin typeface="Arial"/>
              </a:rPr>
              <a:t> (</a:t>
            </a:r>
            <a:r>
              <a:rPr lang="it-IT" sz="1600" kern="0" err="1">
                <a:latin typeface="Arial"/>
              </a:rPr>
              <a:t>secondary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collimators</a:t>
            </a:r>
            <a:r>
              <a:rPr lang="it-IT" sz="1600" kern="0">
                <a:latin typeface="Arial"/>
              </a:rPr>
              <a:t>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84C3E2-E297-C775-B485-53F265FCEDF3}"/>
              </a:ext>
            </a:extLst>
          </p:cNvPr>
          <p:cNvSpPr txBox="1"/>
          <p:nvPr/>
        </p:nvSpPr>
        <p:spPr>
          <a:xfrm>
            <a:off x="3678004" y="1282974"/>
            <a:ext cx="3329540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27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it-IT" b="1" kern="0" err="1">
                <a:solidFill>
                  <a:srgbClr val="00008B"/>
                </a:solidFill>
                <a:latin typeface="Arial"/>
              </a:rPr>
              <a:t>Impedance</a:t>
            </a:r>
            <a:endParaRPr lang="it-IT" b="1" kern="0">
              <a:solidFill>
                <a:srgbClr val="00008B"/>
              </a:solidFill>
              <a:latin typeface="Arial"/>
            </a:endParaRPr>
          </a:p>
          <a:p>
            <a:pPr algn="ctr" defTabSz="685727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it-IT" sz="1600" kern="0">
                <a:latin typeface="Arial"/>
              </a:rPr>
              <a:t>Short (sub-mm) </a:t>
            </a:r>
            <a:r>
              <a:rPr lang="it-IT" sz="1600" kern="0" err="1">
                <a:latin typeface="Arial"/>
              </a:rPr>
              <a:t>bent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crystals</a:t>
            </a:r>
            <a:r>
              <a:rPr lang="it-IT" sz="1600" kern="0">
                <a:latin typeface="Arial"/>
              </a:rPr>
              <a:t> in place of </a:t>
            </a:r>
            <a:r>
              <a:rPr lang="it-IT" sz="1600" kern="0" err="1">
                <a:latin typeface="Arial"/>
              </a:rPr>
              <a:t>tens</a:t>
            </a:r>
            <a:r>
              <a:rPr lang="it-IT" sz="1600" kern="0">
                <a:latin typeface="Arial"/>
              </a:rPr>
              <a:t> of cm long </a:t>
            </a:r>
            <a:r>
              <a:rPr lang="it-IT" sz="1600" kern="0" err="1">
                <a:latin typeface="Arial"/>
              </a:rPr>
              <a:t>amorphous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primary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collimators</a:t>
            </a:r>
            <a:endParaRPr lang="it-IT" sz="1600" kern="0">
              <a:latin typeface="Arial"/>
            </a:endParaRPr>
          </a:p>
          <a:p>
            <a:pPr algn="ctr" defTabSz="685727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defRPr/>
            </a:pPr>
            <a:endParaRPr lang="it-IT" sz="1600" kern="0">
              <a:latin typeface="Arial"/>
            </a:endParaRPr>
          </a:p>
          <a:p>
            <a:pPr algn="ctr" defTabSz="685727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it-IT" sz="1600" kern="0" err="1">
                <a:latin typeface="Arial"/>
              </a:rPr>
              <a:t>Potentially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larger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absorber</a:t>
            </a:r>
            <a:r>
              <a:rPr lang="it-IT" sz="1600" kern="0">
                <a:latin typeface="Arial"/>
              </a:rPr>
              <a:t> (</a:t>
            </a:r>
            <a:r>
              <a:rPr lang="it-IT" sz="1600" kern="0" err="1">
                <a:latin typeface="Arial"/>
              </a:rPr>
              <a:t>secondary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collimator</a:t>
            </a:r>
            <a:r>
              <a:rPr lang="it-IT" sz="1600" kern="0">
                <a:latin typeface="Arial"/>
              </a:rPr>
              <a:t>) </a:t>
            </a:r>
            <a:r>
              <a:rPr lang="it-IT" sz="1600" kern="0" err="1">
                <a:latin typeface="Arial"/>
              </a:rPr>
              <a:t>mechanical</a:t>
            </a:r>
            <a:r>
              <a:rPr lang="it-IT" sz="1600" kern="0">
                <a:latin typeface="Arial"/>
              </a:rPr>
              <a:t> gaps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2D1E872-0E43-FD78-30B5-28DC4264F8B2}"/>
              </a:ext>
            </a:extLst>
          </p:cNvPr>
          <p:cNvSpPr txBox="1"/>
          <p:nvPr/>
        </p:nvSpPr>
        <p:spPr>
          <a:xfrm>
            <a:off x="7440093" y="1272110"/>
            <a:ext cx="4299285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kern="0">
                <a:solidFill>
                  <a:srgbClr val="00008B"/>
                </a:solidFill>
                <a:latin typeface="Arial"/>
              </a:rPr>
              <a:t>Power </a:t>
            </a:r>
            <a:r>
              <a:rPr lang="it-IT" b="1" kern="0" err="1">
                <a:solidFill>
                  <a:srgbClr val="00008B"/>
                </a:solidFill>
                <a:latin typeface="Arial"/>
              </a:rPr>
              <a:t>deposition</a:t>
            </a:r>
            <a:r>
              <a:rPr lang="it-IT" b="1" kern="0">
                <a:solidFill>
                  <a:srgbClr val="00008B"/>
                </a:solidFill>
                <a:latin typeface="Arial"/>
              </a:rPr>
              <a:t> on </a:t>
            </a:r>
            <a:r>
              <a:rPr lang="it-IT" b="1" kern="0" err="1">
                <a:solidFill>
                  <a:srgbClr val="00008B"/>
                </a:solidFill>
                <a:latin typeface="Arial"/>
              </a:rPr>
              <a:t>collimators</a:t>
            </a:r>
            <a:endParaRPr lang="it-IT" b="1" kern="0">
              <a:solidFill>
                <a:srgbClr val="00008B"/>
              </a:solidFill>
              <a:latin typeface="Arial"/>
            </a:endParaRPr>
          </a:p>
          <a:p>
            <a:pPr algn="ctr"/>
            <a:r>
              <a:rPr lang="it-IT" sz="1600" kern="0">
                <a:latin typeface="Arial"/>
              </a:rPr>
              <a:t>Short (sub-mm) </a:t>
            </a:r>
            <a:r>
              <a:rPr lang="it-IT" sz="1600" kern="0" err="1">
                <a:latin typeface="Arial"/>
              </a:rPr>
              <a:t>bent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crystals</a:t>
            </a:r>
            <a:r>
              <a:rPr lang="it-IT" sz="1600" kern="0">
                <a:latin typeface="Arial"/>
              </a:rPr>
              <a:t> in place of </a:t>
            </a:r>
            <a:r>
              <a:rPr lang="it-IT" sz="1600" kern="0" err="1">
                <a:latin typeface="Arial"/>
              </a:rPr>
              <a:t>tens</a:t>
            </a:r>
            <a:r>
              <a:rPr lang="it-IT" sz="1600" kern="0">
                <a:latin typeface="Arial"/>
              </a:rPr>
              <a:t> of cm long </a:t>
            </a:r>
            <a:r>
              <a:rPr lang="it-IT" sz="1600" kern="0" err="1">
                <a:latin typeface="Arial"/>
              </a:rPr>
              <a:t>amorphous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primary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collimators</a:t>
            </a:r>
            <a:endParaRPr lang="it-IT" sz="1600" kern="0">
              <a:latin typeface="Arial"/>
            </a:endParaRPr>
          </a:p>
          <a:p>
            <a:pPr algn="ctr"/>
            <a:endParaRPr lang="it-IT" sz="1600" b="1" kern="0">
              <a:solidFill>
                <a:srgbClr val="00008B"/>
              </a:solidFill>
              <a:latin typeface="Arial"/>
            </a:endParaRPr>
          </a:p>
          <a:p>
            <a:pPr algn="ctr"/>
            <a:r>
              <a:rPr lang="it-IT" sz="1600" kern="0" err="1">
                <a:latin typeface="Arial"/>
              </a:rPr>
              <a:t>Potentially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increase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beam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halo</a:t>
            </a:r>
            <a:r>
              <a:rPr lang="it-IT" sz="1600" kern="0">
                <a:latin typeface="Arial"/>
              </a:rPr>
              <a:t> spot size </a:t>
            </a:r>
            <a:r>
              <a:rPr lang="it-IT" sz="1600" kern="0" err="1">
                <a:latin typeface="Arial"/>
              </a:rPr>
              <a:t>at</a:t>
            </a:r>
            <a:r>
              <a:rPr lang="it-IT" sz="1600" kern="0">
                <a:latin typeface="Arial"/>
              </a:rPr>
              <a:t> the </a:t>
            </a:r>
            <a:r>
              <a:rPr lang="it-IT" sz="1600" kern="0" err="1">
                <a:latin typeface="Arial"/>
              </a:rPr>
              <a:t>absorbers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employing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bent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crystals</a:t>
            </a:r>
            <a:r>
              <a:rPr lang="it-IT" sz="1600" b="1" kern="0">
                <a:solidFill>
                  <a:srgbClr val="00008B"/>
                </a:solidFill>
                <a:latin typeface="Arial"/>
              </a:rPr>
              <a:t> </a:t>
            </a:r>
          </a:p>
          <a:p>
            <a:pPr algn="ctr"/>
            <a:endParaRPr lang="it-IT" sz="1600" b="1" kern="0">
              <a:solidFill>
                <a:srgbClr val="00008B"/>
              </a:solidFill>
              <a:latin typeface="Arial"/>
            </a:endParaRPr>
          </a:p>
          <a:p>
            <a:pPr algn="ctr"/>
            <a:r>
              <a:rPr lang="it-IT" sz="1600" kern="0">
                <a:solidFill>
                  <a:srgbClr val="FF0000"/>
                </a:solidFill>
                <a:latin typeface="Arial"/>
              </a:rPr>
              <a:t>Power </a:t>
            </a:r>
            <a:r>
              <a:rPr lang="it-IT" sz="1600" kern="0" err="1">
                <a:solidFill>
                  <a:srgbClr val="FF0000"/>
                </a:solidFill>
                <a:latin typeface="Arial"/>
              </a:rPr>
              <a:t>deposition</a:t>
            </a:r>
            <a:r>
              <a:rPr lang="it-IT" sz="1600" kern="0">
                <a:solidFill>
                  <a:srgbClr val="FF0000"/>
                </a:solidFill>
                <a:latin typeface="Arial"/>
              </a:rPr>
              <a:t> on </a:t>
            </a:r>
            <a:r>
              <a:rPr lang="it-IT" sz="1600" kern="0" err="1">
                <a:solidFill>
                  <a:srgbClr val="FF0000"/>
                </a:solidFill>
                <a:latin typeface="Arial"/>
              </a:rPr>
              <a:t>absorber</a:t>
            </a:r>
            <a:r>
              <a:rPr lang="it-IT" sz="1600" kern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600" kern="0" err="1">
                <a:solidFill>
                  <a:srgbClr val="FF0000"/>
                </a:solidFill>
                <a:latin typeface="Arial"/>
              </a:rPr>
              <a:t>could</a:t>
            </a:r>
            <a:r>
              <a:rPr lang="it-IT" sz="1600" kern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600" kern="0" err="1">
                <a:solidFill>
                  <a:srgbClr val="FF0000"/>
                </a:solidFill>
                <a:latin typeface="Arial"/>
              </a:rPr>
              <a:t>still</a:t>
            </a:r>
            <a:r>
              <a:rPr lang="it-IT" sz="1600" kern="0">
                <a:solidFill>
                  <a:srgbClr val="FF0000"/>
                </a:solidFill>
                <a:latin typeface="Arial"/>
              </a:rPr>
              <a:t> be </a:t>
            </a:r>
            <a:r>
              <a:rPr lang="it-IT" sz="1600" kern="0" err="1">
                <a:solidFill>
                  <a:srgbClr val="FF0000"/>
                </a:solidFill>
                <a:latin typeface="Arial"/>
              </a:rPr>
              <a:t>challenging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359CEC7-FE8A-F8D4-FC63-01F326B67082}"/>
              </a:ext>
            </a:extLst>
          </p:cNvPr>
          <p:cNvSpPr txBox="1"/>
          <p:nvPr/>
        </p:nvSpPr>
        <p:spPr>
          <a:xfrm>
            <a:off x="9221642" y="5642316"/>
            <a:ext cx="297035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1600" kern="0">
                <a:latin typeface="Arial"/>
              </a:rPr>
              <a:t>Working </a:t>
            </a:r>
            <a:r>
              <a:rPr lang="it-IT" sz="1600" kern="0" err="1">
                <a:latin typeface="Arial"/>
              </a:rPr>
              <a:t>principle</a:t>
            </a:r>
            <a:r>
              <a:rPr lang="it-IT" sz="1600" kern="0">
                <a:latin typeface="Arial"/>
              </a:rPr>
              <a:t> of a     </a:t>
            </a:r>
            <a:r>
              <a:rPr lang="it-IT" sz="1600" kern="0" err="1">
                <a:latin typeface="Arial"/>
              </a:rPr>
              <a:t>crystal</a:t>
            </a:r>
            <a:r>
              <a:rPr lang="it-IT" sz="1600" kern="0">
                <a:latin typeface="Arial"/>
              </a:rPr>
              <a:t> </a:t>
            </a:r>
            <a:r>
              <a:rPr lang="it-IT" sz="1600" kern="0" err="1">
                <a:latin typeface="Arial"/>
              </a:rPr>
              <a:t>collimation</a:t>
            </a:r>
            <a:r>
              <a:rPr lang="it-IT" sz="1600" kern="0">
                <a:latin typeface="Arial"/>
              </a:rPr>
              <a:t> system [33]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B529D08-7299-3F30-F100-0D795C6163A9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FE527B-3A4E-9BAA-A70E-7E1BF3E82F70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171982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FCC-ee </a:t>
            </a:r>
            <a:r>
              <a:rPr lang="en-US" sz="3600" i="1">
                <a:solidFill>
                  <a:srgbClr val="0033A0"/>
                </a:solidFill>
                <a:latin typeface="Arial"/>
              </a:rPr>
              <a:t>Z</a:t>
            </a:r>
            <a:r>
              <a:rPr lang="en-US" sz="3600">
                <a:solidFill>
                  <a:srgbClr val="0033A0"/>
                </a:solidFill>
                <a:latin typeface="Arial"/>
              </a:rPr>
              <a:t> one-turn crystal collimation performance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553B54A1-AA2A-B0DC-5C69-A5260DDB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28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6D6F79B-AF7C-AEB6-B7CA-5042C1F798DB}"/>
              </a:ext>
            </a:extLst>
          </p:cNvPr>
          <p:cNvSpPr txBox="1"/>
          <p:nvPr/>
        </p:nvSpPr>
        <p:spPr>
          <a:xfrm>
            <a:off x="182880" y="759169"/>
            <a:ext cx="12009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err="1">
                <a:latin typeface="+mj-lt"/>
              </a:rPr>
              <a:t>Replacement</a:t>
            </a:r>
            <a:r>
              <a:rPr lang="it-IT">
                <a:latin typeface="+mj-lt"/>
              </a:rPr>
              <a:t> of 25 cm C-</a:t>
            </a:r>
            <a:r>
              <a:rPr lang="it-IT" err="1">
                <a:latin typeface="+mj-lt"/>
              </a:rPr>
              <a:t>based</a:t>
            </a:r>
            <a:r>
              <a:rPr lang="it-IT">
                <a:latin typeface="+mj-lt"/>
              </a:rPr>
              <a:t> </a:t>
            </a:r>
            <a:r>
              <a:rPr lang="it-IT" err="1">
                <a:latin typeface="+mj-lt"/>
              </a:rPr>
              <a:t>primary</a:t>
            </a:r>
            <a:r>
              <a:rPr lang="it-IT">
                <a:latin typeface="+mj-lt"/>
              </a:rPr>
              <a:t> </a:t>
            </a:r>
            <a:r>
              <a:rPr lang="it-IT" err="1">
                <a:latin typeface="+mj-lt"/>
              </a:rPr>
              <a:t>collimators</a:t>
            </a:r>
            <a:r>
              <a:rPr lang="it-IT">
                <a:latin typeface="+mj-lt"/>
              </a:rPr>
              <a:t> with </a:t>
            </a:r>
            <a:r>
              <a:rPr lang="it-IT">
                <a:solidFill>
                  <a:srgbClr val="0033A0"/>
                </a:solidFill>
                <a:latin typeface="+mj-lt"/>
              </a:rPr>
              <a:t>100-</a:t>
            </a:r>
            <a:r>
              <a:rPr lang="it-IT">
                <a:solidFill>
                  <a:srgbClr val="00008B"/>
                </a:solidFill>
                <a:latin typeface="+mj-lt"/>
              </a:rPr>
              <a:t>200 </a:t>
            </a:r>
            <a:r>
              <a:rPr lang="it-IT" err="1">
                <a:solidFill>
                  <a:srgbClr val="00008B"/>
                </a:solidFill>
                <a:latin typeface="+mj-lt"/>
              </a:rPr>
              <a:t>μm</a:t>
            </a:r>
            <a:r>
              <a:rPr lang="it-IT">
                <a:solidFill>
                  <a:srgbClr val="00008B"/>
                </a:solidFill>
                <a:latin typeface="+mj-lt"/>
              </a:rPr>
              <a:t> </a:t>
            </a:r>
            <a:r>
              <a:rPr lang="it-IT" err="1">
                <a:solidFill>
                  <a:srgbClr val="00008B"/>
                </a:solidFill>
                <a:latin typeface="+mj-lt"/>
              </a:rPr>
              <a:t>bent</a:t>
            </a:r>
            <a:r>
              <a:rPr lang="it-IT">
                <a:solidFill>
                  <a:srgbClr val="00008B"/>
                </a:solidFill>
                <a:latin typeface="+mj-lt"/>
              </a:rPr>
              <a:t> Si </a:t>
            </a:r>
            <a:r>
              <a:rPr lang="it-IT" err="1">
                <a:solidFill>
                  <a:srgbClr val="00008B"/>
                </a:solidFill>
                <a:latin typeface="+mj-lt"/>
              </a:rPr>
              <a:t>crystals</a:t>
            </a:r>
            <a:r>
              <a:rPr lang="it-IT">
                <a:solidFill>
                  <a:srgbClr val="00008B"/>
                </a:solidFill>
                <a:latin typeface="+mj-lt"/>
              </a:rPr>
              <a:t> </a:t>
            </a:r>
            <a:r>
              <a:rPr lang="it-IT">
                <a:latin typeface="+mj-lt"/>
              </a:rPr>
              <a:t>(</a:t>
            </a:r>
            <a:r>
              <a:rPr lang="it-IT">
                <a:solidFill>
                  <a:srgbClr val="00008B"/>
                </a:solidFill>
                <a:latin typeface="+mj-lt"/>
              </a:rPr>
              <a:t>100 </a:t>
            </a:r>
            <a:r>
              <a:rPr lang="el-GR" sz="1800">
                <a:solidFill>
                  <a:srgbClr val="0033A0"/>
                </a:solidFill>
              </a:rPr>
              <a:t>μ</a:t>
            </a:r>
            <a:r>
              <a:rPr lang="it-IT">
                <a:solidFill>
                  <a:srgbClr val="00008B"/>
                </a:solidFill>
                <a:latin typeface="+mj-lt"/>
              </a:rPr>
              <a:t>rad bending angle</a:t>
            </a:r>
            <a:r>
              <a:rPr lang="it-IT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err="1">
                <a:latin typeface="+mj-lt"/>
              </a:rPr>
              <a:t>Generic</a:t>
            </a:r>
            <a:r>
              <a:rPr lang="it-IT">
                <a:latin typeface="+mj-lt"/>
              </a:rPr>
              <a:t> </a:t>
            </a:r>
            <a:r>
              <a:rPr lang="it-IT" err="1">
                <a:latin typeface="+mj-lt"/>
              </a:rPr>
              <a:t>beam</a:t>
            </a:r>
            <a:r>
              <a:rPr lang="it-IT">
                <a:latin typeface="+mj-lt"/>
              </a:rPr>
              <a:t> </a:t>
            </a:r>
            <a:r>
              <a:rPr lang="it-IT" err="1">
                <a:latin typeface="+mj-lt"/>
              </a:rPr>
              <a:t>halo</a:t>
            </a:r>
            <a:r>
              <a:rPr lang="it-IT">
                <a:latin typeface="+mj-lt"/>
              </a:rPr>
              <a:t> </a:t>
            </a:r>
            <a:r>
              <a:rPr lang="it-IT" err="1">
                <a:latin typeface="+mj-lt"/>
              </a:rPr>
              <a:t>impacting</a:t>
            </a:r>
            <a:r>
              <a:rPr lang="it-IT">
                <a:latin typeface="+mj-lt"/>
              </a:rPr>
              <a:t> the </a:t>
            </a:r>
            <a:r>
              <a:rPr lang="it-IT" err="1">
                <a:latin typeface="+mj-lt"/>
              </a:rPr>
              <a:t>horizontal</a:t>
            </a:r>
            <a:r>
              <a:rPr lang="it-IT">
                <a:latin typeface="+mj-lt"/>
              </a:rPr>
              <a:t> </a:t>
            </a:r>
            <a:r>
              <a:rPr lang="it-IT" err="1">
                <a:latin typeface="+mj-lt"/>
              </a:rPr>
              <a:t>betatron</a:t>
            </a:r>
            <a:r>
              <a:rPr lang="it-IT">
                <a:latin typeface="+mj-lt"/>
              </a:rPr>
              <a:t> TCP (standard or </a:t>
            </a:r>
            <a:r>
              <a:rPr lang="it-IT" err="1">
                <a:latin typeface="+mj-lt"/>
              </a:rPr>
              <a:t>crystal</a:t>
            </a:r>
            <a:r>
              <a:rPr lang="it-IT">
                <a:latin typeface="+mj-lt"/>
              </a:rPr>
              <a:t>)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73D595A-7AF8-AD9F-F86E-5362FDB78853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4087F84-A54E-2A33-4E9B-AEC1CE5CE93D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850A96F-6438-2A97-19C9-D90F4D41E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13" y="1381169"/>
            <a:ext cx="5972718" cy="503883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5C3046E-C5D8-DED4-23E3-C25C93F48618}"/>
              </a:ext>
            </a:extLst>
          </p:cNvPr>
          <p:cNvSpPr txBox="1"/>
          <p:nvPr/>
        </p:nvSpPr>
        <p:spPr>
          <a:xfrm rot="16200000">
            <a:off x="-322554" y="2142542"/>
            <a:ext cx="118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33A0"/>
                </a:solidFill>
              </a:rPr>
              <a:t>standard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674D92-AD76-768A-C968-FFD2B69E6A2E}"/>
              </a:ext>
            </a:extLst>
          </p:cNvPr>
          <p:cNvSpPr txBox="1"/>
          <p:nvPr/>
        </p:nvSpPr>
        <p:spPr>
          <a:xfrm rot="16200000">
            <a:off x="-420309" y="3653523"/>
            <a:ext cx="138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33A0"/>
                </a:solidFill>
              </a:rPr>
              <a:t>crystal e+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DE80BF-A5D1-8CFB-2AF2-2FDAD6B69495}"/>
              </a:ext>
            </a:extLst>
          </p:cNvPr>
          <p:cNvSpPr txBox="1"/>
          <p:nvPr/>
        </p:nvSpPr>
        <p:spPr>
          <a:xfrm rot="16200000">
            <a:off x="-420308" y="5186585"/>
            <a:ext cx="138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33A0"/>
                </a:solidFill>
              </a:rPr>
              <a:t>crystal e-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B2E9437-8E7B-DEE7-8DB6-C308CB1A3433}"/>
                  </a:ext>
                </a:extLst>
              </p:cNvPr>
              <p:cNvSpPr txBox="1"/>
              <p:nvPr/>
            </p:nvSpPr>
            <p:spPr>
              <a:xfrm>
                <a:off x="6565380" y="1527809"/>
                <a:ext cx="5487329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/>
                  <a:t>Crystal collimation improves one-turn collimation performance </a:t>
                </a:r>
                <a:r>
                  <a:rPr lang="en-US"/>
                  <a:t>for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/>
                  <a:t>Positron beam:</a:t>
                </a:r>
                <a:endParaRPr lang="en-US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/>
                  <a:t>TCT losses reduced by ~1 order of magnitude</a:t>
                </a:r>
                <a:endParaRPr lang="en-US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/>
                  <a:t>Main absorber losses ×4 higher</a:t>
                </a:r>
                <a:r>
                  <a:rPr lang="en-US"/>
                  <a:t>, as expected from coherent channeling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/>
                  <a:t>Electron beam:</a:t>
                </a:r>
                <a:endParaRPr lang="en-US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/>
                  <a:t>Smaller improvement</a:t>
                </a:r>
                <a:r>
                  <a:rPr lang="en-US"/>
                  <a:t> (TCT losses ~× 0.5)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/>
                  <a:t>Consistent with lower electron channeling efficiency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b="1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/>
                  <a:t>Additional effects:</a:t>
                </a:r>
                <a:endParaRPr lang="en-US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/>
                  <a:t>Off-momentum and aperture losses in PF reduced by &gt; 1 order of magnitude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B2E9437-8E7B-DEE7-8DB6-C308CB1A3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380" y="1527809"/>
                <a:ext cx="5487329" cy="4801314"/>
              </a:xfrm>
              <a:prstGeom prst="rect">
                <a:avLst/>
              </a:prstGeom>
              <a:blipFill>
                <a:blip r:embed="rId5"/>
                <a:stretch>
                  <a:fillRect l="-778" t="-762" b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982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01D6D-DEFA-B113-735C-B821AB997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B611160-E6E7-7B7E-A0F1-EB654525C2DE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B97805D4-F7AD-395C-ADC7-77705647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9">
            <a:extLst>
              <a:ext uri="{FF2B5EF4-FFF2-40B4-BE49-F238E27FC236}">
                <a16:creationId xmlns:a16="http://schemas.microsoft.com/office/drawing/2014/main" id="{92D32AEF-E6AE-644E-89EB-6362E5DF04B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765B71-94FA-278E-8DD5-3BC3665E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29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AF8AF35-D638-4340-CB32-E2DA5758B9EB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Outline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1BD1FD-6544-FEB8-091A-98DBDBA3672B}"/>
              </a:ext>
            </a:extLst>
          </p:cNvPr>
          <p:cNvSpPr txBox="1"/>
          <p:nvPr/>
        </p:nvSpPr>
        <p:spPr>
          <a:xfrm>
            <a:off x="719667" y="904936"/>
            <a:ext cx="113760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Introduction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FCC-ee: the Future Circular electron-positron collider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Collimation for the FCC-ee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FCC-ee collimation system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 halo collimation system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 SR collimation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Studies and simulations of beam losses in the FCC-ee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 beam loss scenarios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 collimation simulations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Simulation tool benchmark at </a:t>
            </a:r>
            <a:r>
              <a:rPr lang="en-US" sz="1600" dirty="0" err="1">
                <a:solidFill>
                  <a:srgbClr val="0033A0">
                    <a:alpha val="40000"/>
                  </a:srgbClr>
                </a:solidFill>
              </a:rPr>
              <a:t>SuperKEKB</a:t>
            </a:r>
            <a:endParaRPr lang="en-US" sz="1600" dirty="0">
              <a:solidFill>
                <a:srgbClr val="0033A0">
                  <a:alpha val="40000"/>
                </a:srgb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FCC-ee collimation performance under selected beam loss scenarios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</a:rPr>
              <a:t>Generic beam halo, off-momentum, beam-gas, </a:t>
            </a:r>
            <a:r>
              <a:rPr lang="en-US" dirty="0" err="1">
                <a:solidFill>
                  <a:srgbClr val="0033A0">
                    <a:alpha val="40000"/>
                  </a:srgbClr>
                </a:solidFill>
              </a:rPr>
              <a:t>Touschek</a:t>
            </a:r>
            <a:r>
              <a:rPr lang="en-US" dirty="0">
                <a:solidFill>
                  <a:srgbClr val="0033A0">
                    <a:alpha val="40000"/>
                  </a:srgbClr>
                </a:solidFill>
              </a:rPr>
              <a:t>, beam-beam losses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</a:rPr>
              <a:t>Generic failure scenario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Crystal collimation for the FCC-ee: an alternative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/>
                </a:solidFill>
              </a:rPr>
              <a:t>Outlook and future work</a:t>
            </a:r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5C36A1A-C4F6-F06A-A95D-A0D351ECEED1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44A7782-DBFB-F4A2-CC67-CF930379F726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66354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D543C-EC65-3DB6-BA93-67018A8D7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4AA5A057-292B-95F7-E9A7-93231A3B6920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46E9D980-952A-53E9-C75A-4020AEF3F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9">
            <a:extLst>
              <a:ext uri="{FF2B5EF4-FFF2-40B4-BE49-F238E27FC236}">
                <a16:creationId xmlns:a16="http://schemas.microsoft.com/office/drawing/2014/main" id="{389ED24C-4D34-D5DA-C5F5-6AE288A59F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549B38-8647-2923-C1CD-878B91F0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3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3A9E56E-7CF6-D6F8-1621-588D03BBBFAA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Outline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30AB21-C585-C3F2-7113-E6B3FF65C3E9}"/>
              </a:ext>
            </a:extLst>
          </p:cNvPr>
          <p:cNvSpPr txBox="1"/>
          <p:nvPr/>
        </p:nvSpPr>
        <p:spPr>
          <a:xfrm>
            <a:off x="719667" y="904936"/>
            <a:ext cx="113760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/>
                </a:solidFill>
              </a:rPr>
              <a:t>Introduction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/>
                </a:solidFill>
              </a:rPr>
              <a:t>FCC-ee: the Future Circular electron-positron collider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/>
                </a:solidFill>
              </a:rPr>
              <a:t>Collimation for the FCC-ee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FCC-ee collimation system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 halo collimation system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 SR collimation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Studies and simulations of beam losses in the FCC-ee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 beam loss scenarios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FCC-ee collimation simulations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</a:rPr>
              <a:t>Simulation tool benchmark at </a:t>
            </a:r>
            <a:r>
              <a:rPr lang="en-US" sz="1600" dirty="0" err="1">
                <a:solidFill>
                  <a:srgbClr val="0033A0">
                    <a:alpha val="40000"/>
                  </a:srgbClr>
                </a:solidFill>
              </a:rPr>
              <a:t>SuperKEKB</a:t>
            </a:r>
            <a:endParaRPr lang="en-US" sz="1600" dirty="0">
              <a:solidFill>
                <a:srgbClr val="0033A0">
                  <a:alpha val="40000"/>
                </a:srgb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FCC-ee collimation performance under selected beam loss scenarios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</a:rPr>
              <a:t>Generic beam halo, off-momentum, beam-gas, </a:t>
            </a:r>
            <a:r>
              <a:rPr lang="en-US" dirty="0" err="1">
                <a:solidFill>
                  <a:srgbClr val="0033A0">
                    <a:alpha val="40000"/>
                  </a:srgbClr>
                </a:solidFill>
              </a:rPr>
              <a:t>Touschek</a:t>
            </a:r>
            <a:r>
              <a:rPr lang="en-US" dirty="0">
                <a:solidFill>
                  <a:srgbClr val="0033A0">
                    <a:alpha val="40000"/>
                  </a:srgbClr>
                </a:solidFill>
              </a:rPr>
              <a:t>, beam-beam losses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</a:rPr>
              <a:t>Generic failure scenario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Crystal collimation for the FCC-ee: an alternative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</a:rPr>
              <a:t>Outlook and future work</a:t>
            </a:r>
            <a:endParaRPr lang="en-US" dirty="0">
              <a:solidFill>
                <a:srgbClr val="0033A0">
                  <a:alpha val="40000"/>
                </a:srgbClr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7152BD0-069E-B1BB-ECDB-BBD647331398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8656B35-E627-D772-4E3B-8CA649BB9A45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99598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Outlook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B6CE63-93A0-A001-2867-32B3D439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30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4674FC1-40FB-B006-5B28-CD54416F2F20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C08CFE-DF8F-1DF5-C7FD-7F35306028FA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51504A-D20C-2390-E3CE-98AEFE6C00F1}"/>
              </a:ext>
            </a:extLst>
          </p:cNvPr>
          <p:cNvSpPr txBox="1"/>
          <p:nvPr/>
        </p:nvSpPr>
        <p:spPr>
          <a:xfrm>
            <a:off x="182880" y="806116"/>
            <a:ext cx="116922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 beam collimation system for the FCC-ee has been designed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Multi-stage </a:t>
            </a:r>
            <a:r>
              <a:rPr lang="en-US" dirty="0" err="1"/>
              <a:t>betatron</a:t>
            </a:r>
            <a:r>
              <a:rPr lang="en-US" dirty="0"/>
              <a:t> and off-momentum collimation + local protection in sensitive regions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Monte Carlo simulation routines for beam-gas and </a:t>
            </a:r>
            <a:r>
              <a:rPr lang="en-US" b="1" dirty="0" err="1"/>
              <a:t>Touschek</a:t>
            </a:r>
            <a:r>
              <a:rPr lang="en-US" b="1" dirty="0"/>
              <a:t> scattering have been developed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FCC-ee collimation performance evaluated through an extensive campaign of complex simulations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Based on the Xsuite-BDSIM simulation tool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Focus on the </a:t>
            </a:r>
            <a:r>
              <a:rPr lang="en-US" dirty="0">
                <a:solidFill>
                  <a:srgbClr val="FF0000"/>
                </a:solidFill>
              </a:rPr>
              <a:t>most challenging Z operation mode</a:t>
            </a:r>
            <a:r>
              <a:rPr lang="en-US" dirty="0"/>
              <a:t> (</a:t>
            </a:r>
            <a:r>
              <a:rPr lang="en-US" b="1" dirty="0">
                <a:solidFill>
                  <a:srgbClr val="FF0000"/>
                </a:solidFill>
              </a:rPr>
              <a:t>17.7 MJ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stored beam energy</a:t>
            </a:r>
            <a:r>
              <a:rPr lang="en-US" dirty="0"/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FF0D0D"/>
                </a:solidFill>
              </a:rPr>
              <a:t>No show-stoppers identified </a:t>
            </a:r>
            <a:r>
              <a:rPr lang="en-US" dirty="0"/>
              <a:t>- the proposed collimation system provides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Effective loss localization in dedicated regions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Strong suppression of losses in experimental interaction regions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Robust protection under both steady-state and failure-like conditions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First validation </a:t>
            </a:r>
            <a:r>
              <a:rPr lang="en-US" dirty="0"/>
              <a:t>of </a:t>
            </a:r>
            <a:r>
              <a:rPr lang="en-US" b="1" dirty="0"/>
              <a:t>Xsuite-BDSIM</a:t>
            </a:r>
            <a:r>
              <a:rPr lang="en-US" dirty="0"/>
              <a:t> and of the </a:t>
            </a:r>
            <a:r>
              <a:rPr lang="en-US" b="1" dirty="0"/>
              <a:t>beam-gas and </a:t>
            </a:r>
            <a:r>
              <a:rPr lang="en-US" b="1" dirty="0" err="1"/>
              <a:t>Touschek</a:t>
            </a:r>
            <a:r>
              <a:rPr lang="en-US" b="1" dirty="0"/>
              <a:t> routines</a:t>
            </a:r>
            <a:r>
              <a:rPr lang="en-US" dirty="0"/>
              <a:t> against</a:t>
            </a:r>
            <a:r>
              <a:rPr lang="en-US" b="1" dirty="0"/>
              <a:t> measured data from an electron-positron collider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D0D"/>
                </a:solidFill>
              </a:rPr>
              <a:t>Excellent agreement between measured and simulated backgrounds at </a:t>
            </a:r>
            <a:r>
              <a:rPr lang="en-US" dirty="0" err="1">
                <a:solidFill>
                  <a:srgbClr val="FF0D0D"/>
                </a:solidFill>
              </a:rPr>
              <a:t>SuperKEKB</a:t>
            </a:r>
            <a:endParaRPr lang="en-US" dirty="0">
              <a:solidFill>
                <a:srgbClr val="FF0D0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Exploratory crystal-collimation studies</a:t>
            </a:r>
            <a:r>
              <a:rPr lang="en-US" dirty="0"/>
              <a:t> show promising performance gain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Crystal collimation identified as a </a:t>
            </a:r>
            <a:r>
              <a:rPr lang="en-US" b="1" dirty="0"/>
              <a:t>potential upgrade path</a:t>
            </a:r>
            <a:r>
              <a:rPr lang="en-US" dirty="0"/>
              <a:t> for the FCC-ee collimation system</a:t>
            </a:r>
          </a:p>
        </p:txBody>
      </p:sp>
    </p:spTree>
    <p:extLst>
      <p:ext uri="{BB962C8B-B14F-4D97-AF65-F5344CB8AC3E}">
        <p14:creationId xmlns:p14="http://schemas.microsoft.com/office/powerpoint/2010/main" val="177002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245C0-60F4-04BA-9C63-6E92A336F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860E0065-BF9E-0896-6812-963591E4F3BB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22780F05-9841-A58F-5F46-92D1F8154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5A6168C3-D63C-B48B-9CF6-F144A95FB35E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Future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10E9B3-9A57-DDE2-AC16-A9C41575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31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9447E20-7A48-1EE3-3E58-99FFA019ECB2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A366C6-0EA5-96AE-9D39-32DFA49D842C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B22C71-4151-CAD6-44E8-9B008E1A2035}"/>
              </a:ext>
            </a:extLst>
          </p:cNvPr>
          <p:cNvSpPr txBox="1"/>
          <p:nvPr/>
        </p:nvSpPr>
        <p:spPr>
          <a:xfrm>
            <a:off x="260363" y="1062672"/>
            <a:ext cx="116682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Extend collimation performance evaluation to all FCC-ee operation modes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rgbClr val="0033A0"/>
                </a:solidFill>
              </a:rPr>
              <a:t>Z, W, H, ttbar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Extend the studies to alternative optics design </a:t>
            </a:r>
            <a:r>
              <a:rPr lang="en-US" dirty="0"/>
              <a:t>(e.g., Local Chromatic Correction design)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Investigate additional beam loss mechanisms</a:t>
            </a:r>
            <a:r>
              <a:rPr lang="en-US" dirty="0"/>
              <a:t>, both regular and accidental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Thermal photon scattering, beam-dust interactions, equipment failures, others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Quantify loss tolerances </a:t>
            </a:r>
            <a:r>
              <a:rPr lang="en-US" dirty="0"/>
              <a:t>for critical components (e.g., detectors, superconducting magnets)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Continued iterative studies </a:t>
            </a:r>
            <a:r>
              <a:rPr lang="en-US" dirty="0"/>
              <a:t>including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Energy deposition, radiation and activation, impedance and engineering aspects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Explore alternative collimation strategies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Crystal collimation, nonlinear collimation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Converge on a fully-optimized design </a:t>
            </a:r>
            <a:r>
              <a:rPr lang="en-US" dirty="0"/>
              <a:t>for the upcoming </a:t>
            </a:r>
            <a:r>
              <a:rPr lang="en-US" b="1" dirty="0">
                <a:solidFill>
                  <a:srgbClr val="FF0000"/>
                </a:solidFill>
              </a:rPr>
              <a:t>FCC-ee technical design phase</a:t>
            </a:r>
          </a:p>
        </p:txBody>
      </p:sp>
    </p:spTree>
    <p:extLst>
      <p:ext uri="{BB962C8B-B14F-4D97-AF65-F5344CB8AC3E}">
        <p14:creationId xmlns:p14="http://schemas.microsoft.com/office/powerpoint/2010/main" val="910685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9">
            <a:extLst>
              <a:ext uri="{FF2B5EF4-FFF2-40B4-BE49-F238E27FC236}">
                <a16:creationId xmlns:a16="http://schemas.microsoft.com/office/drawing/2014/main" id="{89DF5C55-AED3-8F4B-2D79-484F86A789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0CCF690-F894-C930-D194-BAE87484FB58}"/>
              </a:ext>
            </a:extLst>
          </p:cNvPr>
          <p:cNvSpPr txBox="1">
            <a:spLocks/>
          </p:cNvSpPr>
          <p:nvPr/>
        </p:nvSpPr>
        <p:spPr>
          <a:xfrm>
            <a:off x="865022" y="2248560"/>
            <a:ext cx="10458908" cy="9037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you!</a:t>
            </a:r>
            <a:endParaRPr kumimoji="0" lang="en-GB" sz="5200" b="1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978849-1AD0-1C01-9514-5D4311B7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32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07D04E-A7DC-9340-1115-8C2073564A2B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24AB33E-CE37-E9C9-5D04-AACC97A9E337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655468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D3A96-E6BD-35BD-2E9B-FF023A4BD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F0D5136F-14FF-D546-2155-9CFA6C8F155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16968C81-D5D8-AA0B-2F70-AF8365BB2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9">
            <a:extLst>
              <a:ext uri="{FF2B5EF4-FFF2-40B4-BE49-F238E27FC236}">
                <a16:creationId xmlns:a16="http://schemas.microsoft.com/office/drawing/2014/main" id="{62499D7B-E039-8823-0D4D-F817FF9E65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A49AF9-FC21-216B-E7DF-0EACAFEF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33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F547F84-2457-9FC2-8CBD-45EC933E181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References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3EC5A52-170A-0565-FA3A-7CD5FC2B6CE8}"/>
              </a:ext>
            </a:extLst>
          </p:cNvPr>
          <p:cNvSpPr txBox="1"/>
          <p:nvPr/>
        </p:nvSpPr>
        <p:spPr>
          <a:xfrm>
            <a:off x="279133" y="904775"/>
            <a:ext cx="1061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F685A1-31BD-94C8-DEAC-A368C2EE4BE0}"/>
              </a:ext>
            </a:extLst>
          </p:cNvPr>
          <p:cNvSpPr txBox="1"/>
          <p:nvPr/>
        </p:nvSpPr>
        <p:spPr>
          <a:xfrm>
            <a:off x="107716" y="831023"/>
            <a:ext cx="11992844" cy="52165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1400" dirty="0"/>
              <a:t>[1] </a:t>
            </a:r>
            <a:r>
              <a:rPr lang="it-IT" sz="1400" dirty="0">
                <a:ea typeface="+mn-lt"/>
                <a:cs typeface="+mn-lt"/>
              </a:rPr>
              <a:t>A. </a:t>
            </a:r>
            <a:r>
              <a:rPr lang="it-IT" sz="1400" dirty="0" err="1">
                <a:ea typeface="+mn-lt"/>
                <a:cs typeface="+mn-lt"/>
              </a:rPr>
              <a:t>Abada</a:t>
            </a:r>
            <a:r>
              <a:rPr lang="it-IT" sz="1400" dirty="0">
                <a:ea typeface="+mn-lt"/>
                <a:cs typeface="+mn-lt"/>
              </a:rPr>
              <a:t> et al. (FCC Collaboration), "FCC-</a:t>
            </a:r>
            <a:r>
              <a:rPr lang="it-IT" sz="1400" dirty="0" err="1">
                <a:ea typeface="+mn-lt"/>
                <a:cs typeface="+mn-lt"/>
              </a:rPr>
              <a:t>ee</a:t>
            </a:r>
            <a:r>
              <a:rPr lang="it-IT" sz="1400" dirty="0">
                <a:ea typeface="+mn-lt"/>
                <a:cs typeface="+mn-lt"/>
              </a:rPr>
              <a:t>: The </a:t>
            </a:r>
            <a:r>
              <a:rPr lang="it-IT" sz="1400" dirty="0" err="1">
                <a:ea typeface="+mn-lt"/>
                <a:cs typeface="+mn-lt"/>
              </a:rPr>
              <a:t>Lepton</a:t>
            </a:r>
            <a:r>
              <a:rPr lang="it-IT" sz="1400" dirty="0">
                <a:ea typeface="+mn-lt"/>
                <a:cs typeface="+mn-lt"/>
              </a:rPr>
              <a:t> Collider," *Eur. </a:t>
            </a:r>
            <a:r>
              <a:rPr lang="it-IT" sz="1400" dirty="0" err="1">
                <a:ea typeface="+mn-lt"/>
                <a:cs typeface="+mn-lt"/>
              </a:rPr>
              <a:t>Phys</a:t>
            </a:r>
            <a:r>
              <a:rPr lang="it-IT" sz="1400" dirty="0">
                <a:ea typeface="+mn-lt"/>
                <a:cs typeface="+mn-lt"/>
              </a:rPr>
              <a:t>. J. Spec. Top.*, vol. 228, no. 2, pp. 261–623, 2019.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1400" dirty="0"/>
              <a:t>[2] </a:t>
            </a:r>
            <a:r>
              <a:rPr lang="it-IT" sz="1400" dirty="0">
                <a:ea typeface="+mn-lt"/>
                <a:cs typeface="+mn-lt"/>
              </a:rPr>
              <a:t>M. Benedikt, F. Zimmermann, B. Auchmann, W. Bartmann, J.-P. Burnet, C. Carli, A. Chancé, P. Craievich, M. Giovannozzi, C. Grojean, J. Gutleber, K. Hanke, A. Henriques, P. Janot, C. Lourenço, M. Mangano, T. Otto, J. Poole, S. Rajagopalan, T. Raubenheimer, E. Todesco, L. Ulrici, and T. Watson, G. Wilkinson (editors), Future </a:t>
            </a:r>
            <a:r>
              <a:rPr lang="it-IT" sz="1400" err="1">
                <a:ea typeface="+mn-lt"/>
                <a:cs typeface="+mn-lt"/>
              </a:rPr>
              <a:t>Circular</a:t>
            </a:r>
            <a:r>
              <a:rPr lang="it-IT" sz="1400" dirty="0">
                <a:ea typeface="+mn-lt"/>
                <a:cs typeface="+mn-lt"/>
              </a:rPr>
              <a:t> Collider </a:t>
            </a:r>
            <a:r>
              <a:rPr lang="it-IT" sz="1400" err="1">
                <a:ea typeface="+mn-lt"/>
                <a:cs typeface="+mn-lt"/>
              </a:rPr>
              <a:t>Feasibility</a:t>
            </a:r>
            <a:r>
              <a:rPr lang="it-IT" sz="1400" dirty="0">
                <a:ea typeface="+mn-lt"/>
                <a:cs typeface="+mn-lt"/>
              </a:rPr>
              <a:t> Study Report, Volume 2, CERN, Geneva, </a:t>
            </a:r>
            <a:r>
              <a:rPr lang="it-IT" sz="1400" err="1">
                <a:ea typeface="+mn-lt"/>
                <a:cs typeface="+mn-lt"/>
              </a:rPr>
              <a:t>Switzerland</a:t>
            </a:r>
            <a:r>
              <a:rPr lang="it-IT" sz="1400" dirty="0">
                <a:ea typeface="+mn-lt"/>
                <a:cs typeface="+mn-lt"/>
              </a:rPr>
              <a:t>, 2025, CERN-FCC-ACC-2025-0004.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1400" dirty="0">
                <a:ea typeface="+mn-lt"/>
                <a:cs typeface="+mn-lt"/>
              </a:rPr>
              <a:t>[3] A. Lechner, "</a:t>
            </a:r>
            <a:r>
              <a:rPr lang="it-IT" sz="1400" err="1">
                <a:ea typeface="+mn-lt"/>
                <a:cs typeface="+mn-lt"/>
              </a:rPr>
              <a:t>Beam</a:t>
            </a:r>
            <a:r>
              <a:rPr lang="it-IT" sz="1400" dirty="0">
                <a:ea typeface="+mn-lt"/>
                <a:cs typeface="+mn-lt"/>
              </a:rPr>
              <a:t> </a:t>
            </a:r>
            <a:r>
              <a:rPr lang="it-IT" sz="1400" err="1">
                <a:ea typeface="+mn-lt"/>
                <a:cs typeface="+mn-lt"/>
              </a:rPr>
              <a:t>losses</a:t>
            </a:r>
            <a:r>
              <a:rPr lang="it-IT" sz="1400" dirty="0">
                <a:ea typeface="+mn-lt"/>
                <a:cs typeface="+mn-lt"/>
              </a:rPr>
              <a:t> and </a:t>
            </a:r>
            <a:r>
              <a:rPr lang="it-IT" sz="1400" err="1">
                <a:ea typeface="+mn-lt"/>
                <a:cs typeface="+mn-lt"/>
              </a:rPr>
              <a:t>damage</a:t>
            </a:r>
            <a:r>
              <a:rPr lang="it-IT" sz="1400" dirty="0">
                <a:ea typeface="+mn-lt"/>
                <a:cs typeface="+mn-lt"/>
              </a:rPr>
              <a:t> </a:t>
            </a:r>
            <a:r>
              <a:rPr lang="it-IT" sz="1400" err="1">
                <a:ea typeface="+mn-lt"/>
                <a:cs typeface="+mn-lt"/>
              </a:rPr>
              <a:t>potential</a:t>
            </a:r>
            <a:r>
              <a:rPr lang="it-IT" sz="1400" dirty="0">
                <a:ea typeface="+mn-lt"/>
                <a:cs typeface="+mn-lt"/>
              </a:rPr>
              <a:t> of the FCC-</a:t>
            </a:r>
            <a:r>
              <a:rPr lang="it-IT" sz="1400" err="1">
                <a:ea typeface="+mn-lt"/>
                <a:cs typeface="+mn-lt"/>
              </a:rPr>
              <a:t>ee</a:t>
            </a:r>
            <a:r>
              <a:rPr lang="it-IT" sz="1400" dirty="0">
                <a:ea typeface="+mn-lt"/>
                <a:cs typeface="+mn-lt"/>
              </a:rPr>
              <a:t> </a:t>
            </a:r>
            <a:r>
              <a:rPr lang="it-IT" sz="1400" err="1">
                <a:ea typeface="+mn-lt"/>
                <a:cs typeface="+mn-lt"/>
              </a:rPr>
              <a:t>beams</a:t>
            </a:r>
            <a:r>
              <a:rPr lang="it-IT" sz="1400" dirty="0">
                <a:ea typeface="+mn-lt"/>
                <a:cs typeface="+mn-lt"/>
              </a:rPr>
              <a:t>," </a:t>
            </a:r>
            <a:r>
              <a:rPr lang="it-IT" sz="1400" err="1">
                <a:ea typeface="+mn-lt"/>
                <a:cs typeface="+mn-lt"/>
              </a:rPr>
              <a:t>presented</a:t>
            </a:r>
            <a:r>
              <a:rPr lang="it-IT" sz="1400" dirty="0">
                <a:ea typeface="+mn-lt"/>
                <a:cs typeface="+mn-lt"/>
              </a:rPr>
              <a:t> </a:t>
            </a:r>
            <a:r>
              <a:rPr lang="it-IT" sz="1400" err="1">
                <a:ea typeface="+mn-lt"/>
                <a:cs typeface="+mn-lt"/>
              </a:rPr>
              <a:t>at</a:t>
            </a:r>
            <a:r>
              <a:rPr lang="it-IT" sz="1400" dirty="0">
                <a:ea typeface="+mn-lt"/>
                <a:cs typeface="+mn-lt"/>
              </a:rPr>
              <a:t> the 2nd FCC-</a:t>
            </a:r>
            <a:r>
              <a:rPr lang="it-IT" sz="1400" err="1">
                <a:ea typeface="+mn-lt"/>
                <a:cs typeface="+mn-lt"/>
              </a:rPr>
              <a:t>ee</a:t>
            </a:r>
            <a:r>
              <a:rPr lang="it-IT" sz="1400" dirty="0">
                <a:ea typeface="+mn-lt"/>
                <a:cs typeface="+mn-lt"/>
              </a:rPr>
              <a:t> Machine </a:t>
            </a:r>
            <a:r>
              <a:rPr lang="it-IT" sz="1400" err="1">
                <a:ea typeface="+mn-lt"/>
                <a:cs typeface="+mn-lt"/>
              </a:rPr>
              <a:t>Protection</a:t>
            </a:r>
            <a:r>
              <a:rPr lang="it-IT" sz="1400" dirty="0">
                <a:ea typeface="+mn-lt"/>
                <a:cs typeface="+mn-lt"/>
              </a:rPr>
              <a:t> Task Force Meeting, CERN, </a:t>
            </a:r>
            <a:r>
              <a:rPr lang="it-IT" sz="1400" err="1">
                <a:ea typeface="+mn-lt"/>
                <a:cs typeface="+mn-lt"/>
              </a:rPr>
              <a:t>Prévessin-Moëns</a:t>
            </a:r>
            <a:r>
              <a:rPr lang="it-IT" sz="1400" dirty="0">
                <a:ea typeface="+mn-lt"/>
                <a:cs typeface="+mn-lt"/>
              </a:rPr>
              <a:t>, France, </a:t>
            </a:r>
            <a:r>
              <a:rPr lang="it-IT" sz="1400" err="1">
                <a:ea typeface="+mn-lt"/>
                <a:cs typeface="+mn-lt"/>
              </a:rPr>
              <a:t>May</a:t>
            </a:r>
            <a:r>
              <a:rPr lang="it-IT" sz="1400" dirty="0">
                <a:ea typeface="+mn-lt"/>
                <a:cs typeface="+mn-lt"/>
              </a:rPr>
              <a:t> 2024.</a:t>
            </a:r>
            <a:endParaRPr lang="it-IT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1400" dirty="0"/>
              <a:t>[4] S. Terui, Low-Z collimator for SuperKEKB, Nucl. Instrum. Methods. Phys. Res. A, vol. 1047, 2023.</a:t>
            </a:r>
            <a:endParaRPr lang="it-IT" sz="140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it-IT" sz="1400" dirty="0">
                <a:ea typeface="+mn-lt"/>
                <a:cs typeface="+mn-lt"/>
              </a:rPr>
              <a:t>[5] K. </a:t>
            </a:r>
            <a:r>
              <a:rPr lang="it-IT" sz="1400" err="1">
                <a:ea typeface="+mn-lt"/>
                <a:cs typeface="+mn-lt"/>
              </a:rPr>
              <a:t>Oide</a:t>
            </a:r>
            <a:r>
              <a:rPr lang="it-IT" sz="1400" dirty="0">
                <a:ea typeface="+mn-lt"/>
                <a:cs typeface="+mn-lt"/>
              </a:rPr>
              <a:t>, "GHC </a:t>
            </a:r>
            <a:r>
              <a:rPr lang="it-IT" sz="1400" err="1">
                <a:ea typeface="+mn-lt"/>
                <a:cs typeface="+mn-lt"/>
              </a:rPr>
              <a:t>Optics</a:t>
            </a:r>
            <a:r>
              <a:rPr lang="it-IT" sz="1400" dirty="0">
                <a:ea typeface="+mn-lt"/>
                <a:cs typeface="+mn-lt"/>
              </a:rPr>
              <a:t>: </a:t>
            </a:r>
            <a:r>
              <a:rPr lang="it-IT" sz="1400" err="1">
                <a:ea typeface="+mn-lt"/>
                <a:cs typeface="+mn-lt"/>
              </a:rPr>
              <a:t>Smaller</a:t>
            </a:r>
            <a:r>
              <a:rPr lang="it-IT" sz="1400" dirty="0">
                <a:ea typeface="+mn-lt"/>
                <a:cs typeface="+mn-lt"/>
              </a:rPr>
              <a:t> βx* / Technical </a:t>
            </a:r>
            <a:r>
              <a:rPr lang="it-IT" sz="1400" err="1">
                <a:ea typeface="+mn-lt"/>
                <a:cs typeface="+mn-lt"/>
              </a:rPr>
              <a:t>Insertion</a:t>
            </a:r>
            <a:r>
              <a:rPr lang="it-IT" sz="1400" dirty="0">
                <a:ea typeface="+mn-lt"/>
                <a:cs typeface="+mn-lt"/>
              </a:rPr>
              <a:t>," </a:t>
            </a:r>
            <a:r>
              <a:rPr lang="it-IT" sz="1400" err="1">
                <a:ea typeface="+mn-lt"/>
                <a:cs typeface="+mn-lt"/>
              </a:rPr>
              <a:t>presented</a:t>
            </a:r>
            <a:r>
              <a:rPr lang="it-IT" sz="1400" dirty="0">
                <a:ea typeface="+mn-lt"/>
                <a:cs typeface="+mn-lt"/>
              </a:rPr>
              <a:t> </a:t>
            </a:r>
            <a:r>
              <a:rPr lang="it-IT" sz="1400" err="1">
                <a:ea typeface="+mn-lt"/>
                <a:cs typeface="+mn-lt"/>
              </a:rPr>
              <a:t>at</a:t>
            </a:r>
            <a:r>
              <a:rPr lang="it-IT" sz="1400" dirty="0">
                <a:ea typeface="+mn-lt"/>
                <a:cs typeface="+mn-lt"/>
              </a:rPr>
              <a:t> the 206th FCC-</a:t>
            </a:r>
            <a:r>
              <a:rPr lang="it-IT" sz="1400" err="1">
                <a:ea typeface="+mn-lt"/>
                <a:cs typeface="+mn-lt"/>
              </a:rPr>
              <a:t>ee</a:t>
            </a:r>
            <a:r>
              <a:rPr lang="it-IT" sz="1400" dirty="0">
                <a:ea typeface="+mn-lt"/>
                <a:cs typeface="+mn-lt"/>
              </a:rPr>
              <a:t> Accelerator Design Meeting, April 2025.</a:t>
            </a:r>
            <a:endParaRPr lang="it-IT" sz="1400" dirty="0"/>
          </a:p>
          <a:p>
            <a:pPr>
              <a:lnSpc>
                <a:spcPct val="150000"/>
              </a:lnSpc>
            </a:pPr>
            <a:r>
              <a:rPr lang="it-IT" sz="1400" dirty="0">
                <a:ea typeface="+mn-lt"/>
                <a:cs typeface="+mn-lt"/>
              </a:rPr>
              <a:t>[6] D. </a:t>
            </a:r>
            <a:r>
              <a:rPr lang="it-IT" sz="1400" err="1">
                <a:ea typeface="+mn-lt"/>
                <a:cs typeface="+mn-lt"/>
              </a:rPr>
              <a:t>Gibellieri</a:t>
            </a:r>
            <a:r>
              <a:rPr lang="it-IT" sz="1400" dirty="0">
                <a:ea typeface="+mn-lt"/>
                <a:cs typeface="+mn-lt"/>
              </a:rPr>
              <a:t>, "Impact of </a:t>
            </a:r>
            <a:r>
              <a:rPr lang="it-IT" sz="1400" err="1">
                <a:ea typeface="+mn-lt"/>
                <a:cs typeface="+mn-lt"/>
              </a:rPr>
              <a:t>Collimators</a:t>
            </a:r>
            <a:r>
              <a:rPr lang="it-IT" sz="1400" dirty="0">
                <a:ea typeface="+mn-lt"/>
                <a:cs typeface="+mn-lt"/>
              </a:rPr>
              <a:t>' </a:t>
            </a:r>
            <a:r>
              <a:rPr lang="it-IT" sz="1400" err="1">
                <a:ea typeface="+mn-lt"/>
                <a:cs typeface="+mn-lt"/>
              </a:rPr>
              <a:t>Geometric</a:t>
            </a:r>
            <a:r>
              <a:rPr lang="it-IT" sz="1400" dirty="0">
                <a:ea typeface="+mn-lt"/>
                <a:cs typeface="+mn-lt"/>
              </a:rPr>
              <a:t> </a:t>
            </a:r>
            <a:r>
              <a:rPr lang="it-IT" sz="1400" err="1">
                <a:ea typeface="+mn-lt"/>
                <a:cs typeface="+mn-lt"/>
              </a:rPr>
              <a:t>Impedance</a:t>
            </a:r>
            <a:r>
              <a:rPr lang="it-IT" sz="1400" dirty="0">
                <a:ea typeface="+mn-lt"/>
                <a:cs typeface="+mn-lt"/>
              </a:rPr>
              <a:t> on </a:t>
            </a:r>
            <a:r>
              <a:rPr lang="it-IT" sz="1400" err="1">
                <a:ea typeface="+mn-lt"/>
                <a:cs typeface="+mn-lt"/>
              </a:rPr>
              <a:t>Beam</a:t>
            </a:r>
            <a:r>
              <a:rPr lang="it-IT" sz="1400" dirty="0">
                <a:ea typeface="+mn-lt"/>
                <a:cs typeface="+mn-lt"/>
              </a:rPr>
              <a:t> </a:t>
            </a:r>
            <a:r>
              <a:rPr lang="it-IT" sz="1400" err="1">
                <a:ea typeface="+mn-lt"/>
                <a:cs typeface="+mn-lt"/>
              </a:rPr>
              <a:t>Stability</a:t>
            </a:r>
            <a:r>
              <a:rPr lang="it-IT" sz="1400" dirty="0">
                <a:ea typeface="+mn-lt"/>
                <a:cs typeface="+mn-lt"/>
              </a:rPr>
              <a:t> in the FCC-</a:t>
            </a:r>
            <a:r>
              <a:rPr lang="it-IT" sz="1400" err="1">
                <a:ea typeface="+mn-lt"/>
                <a:cs typeface="+mn-lt"/>
              </a:rPr>
              <a:t>ee</a:t>
            </a:r>
            <a:r>
              <a:rPr lang="it-IT" sz="1400" dirty="0">
                <a:ea typeface="+mn-lt"/>
                <a:cs typeface="+mn-lt"/>
              </a:rPr>
              <a:t>: Analysis and </a:t>
            </a:r>
            <a:r>
              <a:rPr lang="it-IT" sz="1400" err="1">
                <a:ea typeface="+mn-lt"/>
                <a:cs typeface="+mn-lt"/>
              </a:rPr>
              <a:t>Optimization</a:t>
            </a:r>
            <a:r>
              <a:rPr lang="it-IT" sz="1400" dirty="0">
                <a:ea typeface="+mn-lt"/>
                <a:cs typeface="+mn-lt"/>
              </a:rPr>
              <a:t> Techniques," </a:t>
            </a:r>
            <a:r>
              <a:rPr lang="it-IT" sz="1400" err="1">
                <a:ea typeface="+mn-lt"/>
                <a:cs typeface="+mn-lt"/>
              </a:rPr>
              <a:t>presented</a:t>
            </a:r>
            <a:r>
              <a:rPr lang="it-IT" sz="1400" dirty="0">
                <a:ea typeface="+mn-lt"/>
                <a:cs typeface="+mn-lt"/>
              </a:rPr>
              <a:t> </a:t>
            </a:r>
            <a:r>
              <a:rPr lang="it-IT" sz="1400" err="1">
                <a:ea typeface="+mn-lt"/>
                <a:cs typeface="+mn-lt"/>
              </a:rPr>
              <a:t>at</a:t>
            </a:r>
            <a:r>
              <a:rPr lang="it-IT" sz="1400" dirty="0">
                <a:ea typeface="+mn-lt"/>
                <a:cs typeface="+mn-lt"/>
              </a:rPr>
              <a:t> FCC Week 2025, Vienna, Austria, </a:t>
            </a:r>
            <a:r>
              <a:rPr lang="it-IT" sz="1400" err="1">
                <a:ea typeface="+mn-lt"/>
                <a:cs typeface="+mn-lt"/>
              </a:rPr>
              <a:t>May</a:t>
            </a:r>
            <a:r>
              <a:rPr lang="it-IT" sz="1400" dirty="0">
                <a:ea typeface="+mn-lt"/>
                <a:cs typeface="+mn-lt"/>
              </a:rPr>
              <a:t> 2025.</a:t>
            </a:r>
            <a:endParaRPr lang="it-IT"/>
          </a:p>
          <a:p>
            <a:pPr>
              <a:lnSpc>
                <a:spcPct val="150000"/>
              </a:lnSpc>
            </a:pPr>
            <a:r>
              <a:rPr lang="it-IT" sz="1400" dirty="0">
                <a:ea typeface="+mn-lt"/>
                <a:cs typeface="+mn-lt"/>
              </a:rPr>
              <a:t>[7] G. Broggi, A. Abramov, M. Boscolo, R. Bruce, D. Mirarchi, and S. Redaelli, "First studies of </a:t>
            </a:r>
            <a:r>
              <a:rPr lang="it-IT" sz="1400" err="1">
                <a:ea typeface="+mn-lt"/>
                <a:cs typeface="+mn-lt"/>
              </a:rPr>
              <a:t>crystal</a:t>
            </a:r>
            <a:r>
              <a:rPr lang="it-IT" sz="1400" dirty="0">
                <a:ea typeface="+mn-lt"/>
                <a:cs typeface="+mn-lt"/>
              </a:rPr>
              <a:t> </a:t>
            </a:r>
            <a:r>
              <a:rPr lang="it-IT" sz="1400" err="1">
                <a:ea typeface="+mn-lt"/>
                <a:cs typeface="+mn-lt"/>
              </a:rPr>
              <a:t>collimation</a:t>
            </a:r>
            <a:r>
              <a:rPr lang="it-IT" sz="1400" dirty="0">
                <a:ea typeface="+mn-lt"/>
                <a:cs typeface="+mn-lt"/>
              </a:rPr>
              <a:t> for the FCC-</a:t>
            </a:r>
            <a:r>
              <a:rPr lang="it-IT" sz="1400" err="1">
                <a:ea typeface="+mn-lt"/>
                <a:cs typeface="+mn-lt"/>
              </a:rPr>
              <a:t>ee</a:t>
            </a:r>
            <a:r>
              <a:rPr lang="it-IT" sz="1400" dirty="0">
                <a:ea typeface="+mn-lt"/>
                <a:cs typeface="+mn-lt"/>
              </a:rPr>
              <a:t>," </a:t>
            </a:r>
            <a:r>
              <a:rPr lang="it-IT" sz="1400" i="1" err="1">
                <a:ea typeface="+mn-lt"/>
                <a:cs typeface="+mn-lt"/>
              </a:rPr>
              <a:t>Nucl</a:t>
            </a:r>
            <a:r>
              <a:rPr lang="it-IT" sz="1400" i="1" dirty="0">
                <a:ea typeface="+mn-lt"/>
                <a:cs typeface="+mn-lt"/>
              </a:rPr>
              <a:t>. </a:t>
            </a:r>
            <a:r>
              <a:rPr lang="it-IT" sz="1400" i="1" err="1">
                <a:ea typeface="+mn-lt"/>
                <a:cs typeface="+mn-lt"/>
              </a:rPr>
              <a:t>Instrum</a:t>
            </a:r>
            <a:r>
              <a:rPr lang="it-IT" sz="1400" i="1" dirty="0">
                <a:ea typeface="+mn-lt"/>
                <a:cs typeface="+mn-lt"/>
              </a:rPr>
              <a:t>. Methods </a:t>
            </a:r>
            <a:r>
              <a:rPr lang="it-IT" sz="1400" i="1" err="1">
                <a:ea typeface="+mn-lt"/>
                <a:cs typeface="+mn-lt"/>
              </a:rPr>
              <a:t>Phys</a:t>
            </a:r>
            <a:r>
              <a:rPr lang="it-IT" sz="1400" i="1" dirty="0">
                <a:ea typeface="+mn-lt"/>
                <a:cs typeface="+mn-lt"/>
              </a:rPr>
              <a:t>. Res. A</a:t>
            </a:r>
            <a:r>
              <a:rPr lang="it-IT" sz="1400" dirty="0">
                <a:ea typeface="+mn-lt"/>
                <a:cs typeface="+mn-lt"/>
              </a:rPr>
              <a:t>, vol. 1076, p. 170479, 2025.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sz="1400" dirty="0">
                <a:ea typeface="+mn-lt"/>
                <a:cs typeface="+mn-lt"/>
              </a:rPr>
              <a:t>[8] S. Marin et al., "Power </a:t>
            </a:r>
            <a:r>
              <a:rPr lang="it-IT" sz="1400" err="1">
                <a:ea typeface="+mn-lt"/>
                <a:cs typeface="+mn-lt"/>
              </a:rPr>
              <a:t>deposition</a:t>
            </a:r>
            <a:r>
              <a:rPr lang="it-IT" sz="1400" dirty="0">
                <a:ea typeface="+mn-lt"/>
                <a:cs typeface="+mn-lt"/>
              </a:rPr>
              <a:t> studies for the FCC-</a:t>
            </a:r>
            <a:r>
              <a:rPr lang="it-IT" sz="1400" err="1">
                <a:ea typeface="+mn-lt"/>
                <a:cs typeface="+mn-lt"/>
              </a:rPr>
              <a:t>ee</a:t>
            </a:r>
            <a:r>
              <a:rPr lang="it-IT" sz="1400" dirty="0">
                <a:ea typeface="+mn-lt"/>
                <a:cs typeface="+mn-lt"/>
              </a:rPr>
              <a:t> </a:t>
            </a:r>
            <a:r>
              <a:rPr lang="it-IT" sz="1400" err="1">
                <a:ea typeface="+mn-lt"/>
                <a:cs typeface="+mn-lt"/>
              </a:rPr>
              <a:t>halo</a:t>
            </a:r>
            <a:r>
              <a:rPr lang="it-IT" sz="1400" dirty="0">
                <a:ea typeface="+mn-lt"/>
                <a:cs typeface="+mn-lt"/>
              </a:rPr>
              <a:t> </a:t>
            </a:r>
            <a:r>
              <a:rPr lang="it-IT" sz="1400" err="1">
                <a:ea typeface="+mn-lt"/>
                <a:cs typeface="+mn-lt"/>
              </a:rPr>
              <a:t>collimation</a:t>
            </a:r>
            <a:r>
              <a:rPr lang="it-IT" sz="1400" dirty="0">
                <a:ea typeface="+mn-lt"/>
                <a:cs typeface="+mn-lt"/>
              </a:rPr>
              <a:t> system," in Proc. IPAC'25, Taipei, Taiwan, pp. 486–489, June 2025, </a:t>
            </a:r>
            <a:r>
              <a:rPr lang="it-IT" sz="1400" err="1">
                <a:ea typeface="+mn-lt"/>
                <a:cs typeface="+mn-lt"/>
              </a:rPr>
              <a:t>JACoW</a:t>
            </a:r>
            <a:r>
              <a:rPr lang="it-IT" sz="1400" dirty="0">
                <a:ea typeface="+mn-lt"/>
                <a:cs typeface="+mn-lt"/>
              </a:rPr>
              <a:t> Publishing, Geneva, </a:t>
            </a:r>
            <a:r>
              <a:rPr lang="it-IT" sz="1400" err="1">
                <a:ea typeface="+mn-lt"/>
                <a:cs typeface="+mn-lt"/>
              </a:rPr>
              <a:t>Switzerland</a:t>
            </a:r>
            <a:r>
              <a:rPr lang="it-IT" sz="1400" dirty="0">
                <a:ea typeface="+mn-lt"/>
                <a:cs typeface="+mn-lt"/>
              </a:rPr>
              <a:t>.</a:t>
            </a:r>
            <a:endParaRPr lang="it-IT" dirty="0" err="1"/>
          </a:p>
          <a:p>
            <a:pPr>
              <a:lnSpc>
                <a:spcPct val="150000"/>
              </a:lnSpc>
            </a:pPr>
            <a:r>
              <a:rPr lang="it-IT" sz="1400" dirty="0">
                <a:ea typeface="+mn-lt"/>
                <a:cs typeface="+mn-lt"/>
              </a:rPr>
              <a:t>[9] K. Andre, "</a:t>
            </a:r>
            <a:r>
              <a:rPr lang="it-IT" sz="1400" err="1">
                <a:ea typeface="+mn-lt"/>
                <a:cs typeface="+mn-lt"/>
              </a:rPr>
              <a:t>Synchrotron</a:t>
            </a:r>
            <a:r>
              <a:rPr lang="it-IT" sz="1400" dirty="0">
                <a:ea typeface="+mn-lt"/>
                <a:cs typeface="+mn-lt"/>
              </a:rPr>
              <a:t> </a:t>
            </a:r>
            <a:r>
              <a:rPr lang="it-IT" sz="1400" err="1">
                <a:ea typeface="+mn-lt"/>
                <a:cs typeface="+mn-lt"/>
              </a:rPr>
              <a:t>radiation</a:t>
            </a:r>
            <a:r>
              <a:rPr lang="it-IT" sz="1400" dirty="0">
                <a:ea typeface="+mn-lt"/>
                <a:cs typeface="+mn-lt"/>
              </a:rPr>
              <a:t> backgrounds," </a:t>
            </a:r>
            <a:r>
              <a:rPr lang="it-IT" sz="1400" err="1">
                <a:ea typeface="+mn-lt"/>
                <a:cs typeface="+mn-lt"/>
              </a:rPr>
              <a:t>presented</a:t>
            </a:r>
            <a:r>
              <a:rPr lang="it-IT" sz="1400" dirty="0">
                <a:ea typeface="+mn-lt"/>
                <a:cs typeface="+mn-lt"/>
              </a:rPr>
              <a:t> </a:t>
            </a:r>
            <a:r>
              <a:rPr lang="it-IT" sz="1400" err="1">
                <a:ea typeface="+mn-lt"/>
                <a:cs typeface="+mn-lt"/>
              </a:rPr>
              <a:t>at</a:t>
            </a:r>
            <a:r>
              <a:rPr lang="it-IT" sz="1400" dirty="0">
                <a:ea typeface="+mn-lt"/>
                <a:cs typeface="+mn-lt"/>
              </a:rPr>
              <a:t> the 8th FCC </a:t>
            </a:r>
            <a:r>
              <a:rPr lang="it-IT" sz="1400" err="1">
                <a:ea typeface="+mn-lt"/>
                <a:cs typeface="+mn-lt"/>
              </a:rPr>
              <a:t>Physics</a:t>
            </a:r>
            <a:r>
              <a:rPr lang="it-IT" sz="1400" dirty="0">
                <a:ea typeface="+mn-lt"/>
                <a:cs typeface="+mn-lt"/>
              </a:rPr>
              <a:t> Workshop, CERN, Meyrin, </a:t>
            </a:r>
            <a:r>
              <a:rPr lang="it-IT" sz="1400" err="1">
                <a:ea typeface="+mn-lt"/>
                <a:cs typeface="+mn-lt"/>
              </a:rPr>
              <a:t>Switzerland</a:t>
            </a:r>
            <a:r>
              <a:rPr lang="it-IT" sz="1400" dirty="0">
                <a:ea typeface="+mn-lt"/>
                <a:cs typeface="+mn-lt"/>
              </a:rPr>
              <a:t>, </a:t>
            </a:r>
            <a:r>
              <a:rPr lang="it-IT" sz="1400" err="1">
                <a:ea typeface="+mn-lt"/>
                <a:cs typeface="+mn-lt"/>
              </a:rPr>
              <a:t>January</a:t>
            </a:r>
            <a:r>
              <a:rPr lang="it-IT" sz="1400" dirty="0">
                <a:ea typeface="+mn-lt"/>
                <a:cs typeface="+mn-lt"/>
              </a:rPr>
              <a:t> 2025.</a:t>
            </a:r>
            <a:endParaRPr lang="en-US" sz="1400" dirty="0">
              <a:cs typeface="Arial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38B4E6-9814-633A-5975-6AD3FED32DCA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B9D1DC8-BAF7-B599-869A-0045845FEAD8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794307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3999D-3B97-1F58-D48E-0A1F2DF3A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40391A93-32EE-C775-9517-972FD34C2BAF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ABAF52CC-4A4F-838E-11C1-E7759D689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9">
            <a:extLst>
              <a:ext uri="{FF2B5EF4-FFF2-40B4-BE49-F238E27FC236}">
                <a16:creationId xmlns:a16="http://schemas.microsoft.com/office/drawing/2014/main" id="{8FFF2C82-867E-B864-A86A-089AF0A9D0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43CCD0-F112-3112-BFCA-DF03ED19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34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DD96F32-5A15-9028-B07B-F0F308078B57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References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E74AE11-FF7F-EA9D-BF7D-6E25847F7A92}"/>
              </a:ext>
            </a:extLst>
          </p:cNvPr>
          <p:cNvSpPr txBox="1"/>
          <p:nvPr/>
        </p:nvSpPr>
        <p:spPr>
          <a:xfrm>
            <a:off x="279133" y="904775"/>
            <a:ext cx="1061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C5472B6-3886-B18F-292A-ECCD843DCA36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C46A764-E195-EED3-7728-73B2761D83BF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F0797-7ECE-40B9-AE70-27A406904D32}"/>
              </a:ext>
            </a:extLst>
          </p:cNvPr>
          <p:cNvSpPr txBox="1"/>
          <p:nvPr/>
        </p:nvSpPr>
        <p:spPr>
          <a:xfrm>
            <a:off x="113606" y="903515"/>
            <a:ext cx="11964545" cy="51368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cs typeface="Arial"/>
              </a:rPr>
              <a:t>[10] M. Boscolo, F. Palla, G. Ammirabile, K. D. J. Andre, G. Baldinelli, P. B. de Sousa, F. Bosi, G. Broggi, R. Bruce, H. Burkhardt, S. Candido, M. </a:t>
            </a:r>
            <a:r>
              <a:rPr lang="it-IT" sz="1400" dirty="0" err="1">
                <a:cs typeface="Arial"/>
              </a:rPr>
              <a:t>Calviani</a:t>
            </a:r>
            <a:r>
              <a:rPr lang="it-IT" sz="1400" dirty="0">
                <a:cs typeface="Arial"/>
              </a:rPr>
              <a:t>, A. </a:t>
            </a:r>
            <a:r>
              <a:rPr lang="it-IT" sz="1400" dirty="0" err="1">
                <a:cs typeface="Arial"/>
              </a:rPr>
              <a:t>Ciarma</a:t>
            </a:r>
            <a:r>
              <a:rPr lang="it-IT" sz="1400" dirty="0">
                <a:cs typeface="Arial"/>
              </a:rPr>
              <a:t>, M. Dam, B. François, R. F. Ximenes, F. </a:t>
            </a:r>
            <a:r>
              <a:rPr lang="it-IT" sz="1400" dirty="0" err="1">
                <a:cs typeface="Arial"/>
              </a:rPr>
              <a:t>Fransesini</a:t>
            </a:r>
            <a:r>
              <a:rPr lang="it-IT" sz="1400" dirty="0">
                <a:cs typeface="Arial"/>
              </a:rPr>
              <a:t>, A. Frasca, A. Gaddi, A. </a:t>
            </a:r>
            <a:r>
              <a:rPr lang="it-IT" sz="1400" dirty="0" err="1">
                <a:cs typeface="Arial"/>
              </a:rPr>
              <a:t>Ilg</a:t>
            </a:r>
            <a:r>
              <a:rPr lang="it-IT" sz="1400" dirty="0">
                <a:cs typeface="Arial"/>
              </a:rPr>
              <a:t>, R. </a:t>
            </a:r>
            <a:r>
              <a:rPr lang="it-IT" sz="1400" dirty="0" err="1">
                <a:cs typeface="Arial"/>
              </a:rPr>
              <a:t>Kieffer</a:t>
            </a:r>
            <a:r>
              <a:rPr lang="it-IT" sz="1400" dirty="0">
                <a:cs typeface="Arial"/>
              </a:rPr>
              <a:t>, M. </a:t>
            </a:r>
            <a:r>
              <a:rPr lang="it-IT" sz="1400" dirty="0" err="1">
                <a:cs typeface="Arial"/>
              </a:rPr>
              <a:t>Koratzinos</a:t>
            </a:r>
            <a:r>
              <a:rPr lang="it-IT" sz="1400" dirty="0">
                <a:cs typeface="Arial"/>
              </a:rPr>
              <a:t>, S. </a:t>
            </a:r>
            <a:r>
              <a:rPr lang="it-IT" sz="1400" dirty="0" err="1">
                <a:cs typeface="Arial"/>
              </a:rPr>
              <a:t>Lauciani</a:t>
            </a:r>
            <a:r>
              <a:rPr lang="it-IT" sz="1400" dirty="0">
                <a:cs typeface="Arial"/>
              </a:rPr>
              <a:t>, A. Lechner, G. Lerner, G. Nigrelli, A. </a:t>
            </a:r>
            <a:r>
              <a:rPr lang="it-IT" sz="1400" dirty="0" err="1">
                <a:cs typeface="Arial"/>
              </a:rPr>
              <a:t>Novokhatski</a:t>
            </a:r>
            <a:r>
              <a:rPr lang="it-IT" sz="1400" dirty="0">
                <a:cs typeface="Arial"/>
              </a:rPr>
              <a:t>, K. </a:t>
            </a:r>
            <a:r>
              <a:rPr lang="it-IT" sz="1400" dirty="0" err="1">
                <a:cs typeface="Arial"/>
              </a:rPr>
              <a:t>Oide</a:t>
            </a:r>
            <a:r>
              <a:rPr lang="it-IT" sz="1400" dirty="0">
                <a:cs typeface="Arial"/>
              </a:rPr>
              <a:t>, A. Perillo Marcone, B. Parker, P. Raimondi, J. T. </a:t>
            </a:r>
            <a:r>
              <a:rPr lang="it-IT" sz="1400" dirty="0" err="1">
                <a:cs typeface="Arial"/>
              </a:rPr>
              <a:t>Seeman</a:t>
            </a:r>
            <a:r>
              <a:rPr lang="it-IT" sz="1400" dirty="0">
                <a:cs typeface="Arial"/>
              </a:rPr>
              <a:t>, C. </a:t>
            </a:r>
            <a:r>
              <a:rPr lang="it-IT" sz="1400" dirty="0" err="1">
                <a:cs typeface="Arial"/>
              </a:rPr>
              <a:t>Turrioni</a:t>
            </a:r>
            <a:r>
              <a:rPr lang="it-IT" sz="1400" dirty="0">
                <a:cs typeface="Arial"/>
              </a:rPr>
              <a:t>, L. </a:t>
            </a:r>
            <a:r>
              <a:rPr lang="it-IT" sz="1400" dirty="0" err="1">
                <a:cs typeface="Arial"/>
              </a:rPr>
              <a:t>Watrelot</a:t>
            </a:r>
            <a:r>
              <a:rPr lang="it-IT" sz="1400" dirty="0">
                <a:cs typeface="Arial"/>
              </a:rPr>
              <a:t>, and F. Zimmermann, "Status of the FCC-</a:t>
            </a:r>
            <a:r>
              <a:rPr lang="it-IT" sz="1400" dirty="0" err="1">
                <a:cs typeface="Arial"/>
              </a:rPr>
              <a:t>ee</a:t>
            </a:r>
            <a:r>
              <a:rPr lang="it-IT" sz="1400" dirty="0">
                <a:cs typeface="Arial"/>
              </a:rPr>
              <a:t> interaction </a:t>
            </a:r>
            <a:r>
              <a:rPr lang="it-IT" sz="1400" dirty="0" err="1">
                <a:cs typeface="Arial"/>
              </a:rPr>
              <a:t>region</a:t>
            </a:r>
            <a:r>
              <a:rPr lang="it-IT" sz="1400" dirty="0">
                <a:cs typeface="Arial"/>
              </a:rPr>
              <a:t> design," EPJ Tech. </a:t>
            </a:r>
            <a:r>
              <a:rPr lang="it-IT" sz="1400" dirty="0" err="1">
                <a:cs typeface="Arial"/>
              </a:rPr>
              <a:t>Instrum</a:t>
            </a:r>
            <a:r>
              <a:rPr lang="it-IT" sz="1400" dirty="0">
                <a:cs typeface="Arial"/>
              </a:rPr>
              <a:t>., vol. 12, no. 1, p. 4, 2025, doi:10.1140/</a:t>
            </a:r>
            <a:r>
              <a:rPr lang="it-IT" sz="1400" dirty="0" err="1">
                <a:cs typeface="Arial"/>
              </a:rPr>
              <a:t>epjti</a:t>
            </a:r>
            <a:r>
              <a:rPr lang="it-IT" sz="1400" dirty="0">
                <a:cs typeface="Arial"/>
              </a:rPr>
              <a:t>/s40485-025-00117-3.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1400" dirty="0">
                <a:cs typeface="Arial"/>
              </a:rPr>
              <a:t>[11] A. Abramov et al., </a:t>
            </a:r>
            <a:r>
              <a:rPr lang="it-IT" sz="1400" dirty="0" err="1">
                <a:cs typeface="Arial"/>
              </a:rPr>
              <a:t>Collimation</a:t>
            </a:r>
            <a:r>
              <a:rPr lang="it-IT" sz="1400" dirty="0">
                <a:cs typeface="Arial"/>
              </a:rPr>
              <a:t> </a:t>
            </a:r>
            <a:r>
              <a:rPr lang="it-IT" sz="1400" dirty="0" err="1">
                <a:cs typeface="Arial"/>
              </a:rPr>
              <a:t>simulations</a:t>
            </a:r>
            <a:r>
              <a:rPr lang="it-IT" sz="1400" dirty="0">
                <a:cs typeface="Arial"/>
              </a:rPr>
              <a:t> for the FCC-</a:t>
            </a:r>
            <a:r>
              <a:rPr lang="it-IT" sz="1400" dirty="0" err="1">
                <a:cs typeface="Arial"/>
              </a:rPr>
              <a:t>ee</a:t>
            </a:r>
            <a:r>
              <a:rPr lang="it-IT" sz="1400" dirty="0">
                <a:cs typeface="Arial"/>
              </a:rPr>
              <a:t>, JINST, vol. 19, p. T022004, 2024.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1400" dirty="0">
                <a:cs typeface="Arial"/>
              </a:rPr>
              <a:t>[12] G. </a:t>
            </a:r>
            <a:r>
              <a:rPr lang="it-IT" sz="1400" dirty="0" err="1">
                <a:cs typeface="Arial"/>
              </a:rPr>
              <a:t>Iadarola</a:t>
            </a:r>
            <a:r>
              <a:rPr lang="it-IT" sz="1400" dirty="0">
                <a:cs typeface="Arial"/>
              </a:rPr>
              <a:t> et al., </a:t>
            </a:r>
            <a:r>
              <a:rPr lang="en-US" sz="1400" dirty="0">
                <a:cs typeface="Arial"/>
              </a:rPr>
              <a:t>Xsuite: An Integrated Beam Physics Simulation Framework, in Proc. HB’23, Geneva, Switzerland, Oct. 2023, paper TUA2I1.</a:t>
            </a:r>
            <a:endParaRPr lang="it-IT" sz="1400" dirty="0">
              <a:cs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1400" dirty="0">
                <a:cs typeface="Arial"/>
              </a:rPr>
              <a:t>[13] L. </a:t>
            </a:r>
            <a:r>
              <a:rPr lang="it-IT" sz="1400" dirty="0" err="1">
                <a:cs typeface="Arial"/>
              </a:rPr>
              <a:t>Nevay</a:t>
            </a:r>
            <a:r>
              <a:rPr lang="it-IT" sz="1400" dirty="0">
                <a:cs typeface="Arial"/>
              </a:rPr>
              <a:t> et al., BDSIM: An </a:t>
            </a:r>
            <a:r>
              <a:rPr lang="it-IT" sz="1400" dirty="0" err="1">
                <a:cs typeface="Arial"/>
              </a:rPr>
              <a:t>accelerator</a:t>
            </a:r>
            <a:r>
              <a:rPr lang="it-IT" sz="1400" dirty="0">
                <a:cs typeface="Arial"/>
              </a:rPr>
              <a:t> tracking code with </a:t>
            </a:r>
            <a:r>
              <a:rPr lang="it-IT" sz="1400" dirty="0" err="1">
                <a:cs typeface="Arial"/>
              </a:rPr>
              <a:t>particle-matter</a:t>
            </a:r>
            <a:r>
              <a:rPr lang="it-IT" sz="1400" dirty="0">
                <a:cs typeface="Arial"/>
              </a:rPr>
              <a:t> interactions, </a:t>
            </a:r>
            <a:r>
              <a:rPr lang="it-IT" sz="1400" dirty="0" err="1">
                <a:cs typeface="Arial"/>
              </a:rPr>
              <a:t>Comput</a:t>
            </a:r>
            <a:r>
              <a:rPr lang="it-IT" sz="1400" dirty="0">
                <a:cs typeface="Arial"/>
              </a:rPr>
              <a:t>. </a:t>
            </a:r>
            <a:r>
              <a:rPr lang="it-IT" sz="1400" dirty="0" err="1">
                <a:cs typeface="Arial"/>
              </a:rPr>
              <a:t>Phys</a:t>
            </a:r>
            <a:r>
              <a:rPr lang="it-IT" sz="1400" dirty="0">
                <a:cs typeface="Arial"/>
              </a:rPr>
              <a:t>. </a:t>
            </a:r>
            <a:r>
              <a:rPr lang="it-IT" sz="1400" dirty="0" err="1">
                <a:cs typeface="Arial"/>
              </a:rPr>
              <a:t>Commun</a:t>
            </a:r>
            <a:r>
              <a:rPr lang="it-IT" sz="1400" dirty="0">
                <a:cs typeface="Arial"/>
              </a:rPr>
              <a:t>., vol. 252, p. 107200, 2020.</a:t>
            </a:r>
            <a:endParaRPr lang="en-US" sz="1400" dirty="0">
              <a:cs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1400" dirty="0">
                <a:cs typeface="Arial"/>
              </a:rPr>
              <a:t>[14] L. </a:t>
            </a:r>
            <a:r>
              <a:rPr lang="it-IT" sz="1400" dirty="0" err="1">
                <a:cs typeface="Arial"/>
              </a:rPr>
              <a:t>Nevay</a:t>
            </a:r>
            <a:r>
              <a:rPr lang="it-IT" sz="1400" dirty="0">
                <a:cs typeface="Arial"/>
              </a:rPr>
              <a:t> et al., BDSIM: </a:t>
            </a:r>
            <a:r>
              <a:rPr lang="it-IT" sz="1400" dirty="0" err="1">
                <a:cs typeface="Arial"/>
              </a:rPr>
              <a:t>Automatic</a:t>
            </a:r>
            <a:r>
              <a:rPr lang="it-IT" sz="1400" dirty="0">
                <a:cs typeface="Arial"/>
              </a:rPr>
              <a:t> Geant4 Models of Accelerators, in Proc. ICFA Mini-Workshop on Tracking for </a:t>
            </a:r>
            <a:r>
              <a:rPr lang="it-IT" sz="1400" dirty="0" err="1">
                <a:cs typeface="Arial"/>
              </a:rPr>
              <a:t>Collimation</a:t>
            </a:r>
            <a:r>
              <a:rPr lang="it-IT" sz="1400" dirty="0">
                <a:cs typeface="Arial"/>
              </a:rPr>
              <a:t>, CERN, Geneva, </a:t>
            </a:r>
            <a:r>
              <a:rPr lang="it-IT" sz="1400" dirty="0" err="1">
                <a:cs typeface="Arial"/>
              </a:rPr>
              <a:t>Switzerland</a:t>
            </a:r>
            <a:r>
              <a:rPr lang="it-IT" sz="1400" dirty="0">
                <a:cs typeface="Arial"/>
              </a:rPr>
              <a:t>, p. 45, 2018.</a:t>
            </a:r>
            <a:endParaRPr lang="en-US" sz="1400">
              <a:cs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1400" dirty="0">
                <a:cs typeface="Arial"/>
              </a:rPr>
              <a:t>[15] J. Allison et al., </a:t>
            </a:r>
            <a:r>
              <a:rPr lang="it-IT" sz="1400" err="1">
                <a:cs typeface="Arial"/>
              </a:rPr>
              <a:t>Recent</a:t>
            </a:r>
            <a:r>
              <a:rPr lang="it-IT" sz="1400" dirty="0">
                <a:cs typeface="Arial"/>
              </a:rPr>
              <a:t> </a:t>
            </a:r>
            <a:r>
              <a:rPr lang="it-IT" sz="1400" err="1">
                <a:cs typeface="Arial"/>
              </a:rPr>
              <a:t>development</a:t>
            </a:r>
            <a:r>
              <a:rPr lang="it-IT" sz="1400" dirty="0">
                <a:cs typeface="Arial"/>
              </a:rPr>
              <a:t> in Geant4, </a:t>
            </a:r>
            <a:r>
              <a:rPr lang="it-IT" sz="1400" err="1">
                <a:cs typeface="Arial"/>
              </a:rPr>
              <a:t>Nucl</a:t>
            </a:r>
            <a:r>
              <a:rPr lang="it-IT" sz="1400" dirty="0">
                <a:cs typeface="Arial"/>
              </a:rPr>
              <a:t>. </a:t>
            </a:r>
            <a:r>
              <a:rPr lang="it-IT" sz="1400" err="1">
                <a:cs typeface="Arial"/>
              </a:rPr>
              <a:t>Instrum</a:t>
            </a:r>
            <a:r>
              <a:rPr lang="it-IT" sz="1400" dirty="0">
                <a:cs typeface="Arial"/>
              </a:rPr>
              <a:t>. Method. </a:t>
            </a:r>
            <a:r>
              <a:rPr lang="it-IT" sz="1400" err="1">
                <a:cs typeface="Arial"/>
              </a:rPr>
              <a:t>Phys</a:t>
            </a:r>
            <a:r>
              <a:rPr lang="it-IT" sz="1400" dirty="0">
                <a:cs typeface="Arial"/>
              </a:rPr>
              <a:t>. Res. B, vol. 835, pp. 186-225, 2016.</a:t>
            </a:r>
            <a:endParaRPr lang="it-IT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1400" dirty="0">
                <a:cs typeface="Arial"/>
              </a:rPr>
              <a:t>[16] S. Agostinelli et al., Geant4 – a </a:t>
            </a:r>
            <a:r>
              <a:rPr lang="it-IT" sz="1400" err="1">
                <a:cs typeface="Arial"/>
              </a:rPr>
              <a:t>simulation</a:t>
            </a:r>
            <a:r>
              <a:rPr lang="it-IT" sz="1400" dirty="0">
                <a:cs typeface="Arial"/>
              </a:rPr>
              <a:t> toolkit, </a:t>
            </a:r>
            <a:r>
              <a:rPr lang="it-IT" sz="1400" err="1">
                <a:cs typeface="Arial"/>
              </a:rPr>
              <a:t>Nucl</a:t>
            </a:r>
            <a:r>
              <a:rPr lang="it-IT" sz="1400" dirty="0">
                <a:cs typeface="Arial"/>
              </a:rPr>
              <a:t>. </a:t>
            </a:r>
            <a:r>
              <a:rPr lang="it-IT" sz="1400" err="1">
                <a:cs typeface="Arial"/>
              </a:rPr>
              <a:t>Instrum</a:t>
            </a:r>
            <a:r>
              <a:rPr lang="it-IT" sz="1400" dirty="0">
                <a:cs typeface="Arial"/>
              </a:rPr>
              <a:t>. Method. </a:t>
            </a:r>
            <a:r>
              <a:rPr lang="it-IT" sz="1400" err="1">
                <a:cs typeface="Arial"/>
              </a:rPr>
              <a:t>Phys</a:t>
            </a:r>
            <a:r>
              <a:rPr lang="it-IT" sz="1400" dirty="0">
                <a:cs typeface="Arial"/>
              </a:rPr>
              <a:t>. Res. A, vol. 506, pp. 250-303, 2003.</a:t>
            </a:r>
            <a:endParaRPr lang="en-US" sz="1400">
              <a:cs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1400" dirty="0">
                <a:cs typeface="Arial"/>
              </a:rPr>
              <a:t>[17] J. Allison et al., Geant4 developments and applications, IEEE Trans. Nucl. Sci., vol. 53, pp. 270-278, 2006.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1400" dirty="0">
                <a:cs typeface="Arial"/>
              </a:rPr>
              <a:t>[18] A. Abramov et al., Development of </a:t>
            </a:r>
            <a:r>
              <a:rPr lang="it-IT" sz="1400" dirty="0" err="1">
                <a:cs typeface="Arial"/>
              </a:rPr>
              <a:t>collimation</a:t>
            </a:r>
            <a:r>
              <a:rPr lang="it-IT" sz="1400" dirty="0">
                <a:cs typeface="Arial"/>
              </a:rPr>
              <a:t> </a:t>
            </a:r>
            <a:r>
              <a:rPr lang="it-IT" sz="1400" dirty="0" err="1">
                <a:cs typeface="Arial"/>
              </a:rPr>
              <a:t>simulations</a:t>
            </a:r>
            <a:r>
              <a:rPr lang="it-IT" sz="1400" dirty="0">
                <a:cs typeface="Arial"/>
              </a:rPr>
              <a:t> for the FCC-</a:t>
            </a:r>
            <a:r>
              <a:rPr lang="it-IT" sz="1400" dirty="0" err="1">
                <a:cs typeface="Arial"/>
              </a:rPr>
              <a:t>ee</a:t>
            </a:r>
            <a:r>
              <a:rPr lang="it-IT" sz="1400" dirty="0">
                <a:cs typeface="Arial"/>
              </a:rPr>
              <a:t>, in Proc. IPAC’22, Bangkok, Thailand, June 2022, paper WEPOST016, pp. 1718-1721.</a:t>
            </a:r>
            <a:r>
              <a:rPr lang="en-US" sz="1400" dirty="0">
                <a:cs typeface="Arial"/>
              </a:rPr>
              <a:t>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1702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D2333-265A-915E-A6AD-BCDC6E158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15D441F-0408-4506-F8EB-BCA82C736607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68E03411-F484-8C82-AC64-FE665E50A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9">
            <a:extLst>
              <a:ext uri="{FF2B5EF4-FFF2-40B4-BE49-F238E27FC236}">
                <a16:creationId xmlns:a16="http://schemas.microsoft.com/office/drawing/2014/main" id="{FFA230E4-B796-E837-F287-71F6E2D4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35C062-C49C-0110-7A8E-985130F8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35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E2A95EE-72B5-8D90-8464-04913490C505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References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7C42ADC-5D90-88F9-08EB-3A7172AA74B7}"/>
              </a:ext>
            </a:extLst>
          </p:cNvPr>
          <p:cNvSpPr txBox="1"/>
          <p:nvPr/>
        </p:nvSpPr>
        <p:spPr>
          <a:xfrm>
            <a:off x="279133" y="904775"/>
            <a:ext cx="1061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310BD9C-5912-7ED3-3D03-47E2B002C5AD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2CC4AD3-A2DB-6E09-A168-6BBE5F526D11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801F27-68EF-A149-F23E-D49247B07B6E}"/>
              </a:ext>
            </a:extLst>
          </p:cNvPr>
          <p:cNvSpPr txBox="1"/>
          <p:nvPr/>
        </p:nvSpPr>
        <p:spPr>
          <a:xfrm>
            <a:off x="182628" y="903694"/>
            <a:ext cx="11568545" cy="52168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0" u="none" strike="noStrike" baseline="0" dirty="0">
                <a:solidFill>
                  <a:srgbClr val="000000"/>
                </a:solidFill>
                <a:ea typeface="+mn-lt"/>
                <a:cs typeface="+mn-lt"/>
              </a:rPr>
              <a:t>[19] B. 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Lindström </a:t>
            </a:r>
            <a:r>
              <a:rPr lang="en-US" sz="1400" i="1" dirty="0">
                <a:solidFill>
                  <a:srgbClr val="000000"/>
                </a:solidFill>
                <a:ea typeface="+mn-lt"/>
                <a:cs typeface="+mn-lt"/>
              </a:rPr>
              <a:t>et al.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, "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Xcoll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–BDSIM coupling for beam collimation," in </a:t>
            </a:r>
            <a:r>
              <a:rPr lang="en-US" sz="1400" i="1" dirty="0">
                <a:solidFill>
                  <a:srgbClr val="000000"/>
                </a:solidFill>
                <a:ea typeface="+mn-lt"/>
                <a:cs typeface="+mn-lt"/>
              </a:rPr>
              <a:t>Proc. IPAC'25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, Taipei, Taiwan, pp. 653–656, June 2025,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JACoW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Publishing, Geneva</a:t>
            </a:r>
            <a:r>
              <a:rPr lang="en-US" sz="1400" i="0" u="none" strike="noStrike" baseline="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Switzerland.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it-IT" sz="1400" b="0" i="0" u="none" strike="noStrike" baseline="0" dirty="0">
                <a:solidFill>
                  <a:srgbClr val="000000"/>
                </a:solidFill>
                <a:ea typeface="+mn-lt"/>
                <a:cs typeface="+mn-lt"/>
              </a:rPr>
              <a:t>[20] G. Broggi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et al., "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Beam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losses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due to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beam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–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residual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gas interactions in the FCC-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ee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," in Proc. IPAC'25, Taipei, Taiwan, pp. 383–386, June 2025,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JACoW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Publishing, Geneva</a:t>
            </a:r>
            <a:r>
              <a:rPr lang="it-IT" sz="1400" b="0" i="0" u="none" strike="noStrike" baseline="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Switzerland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.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sz="1400" b="0" i="0" u="none" strike="noStrike" baseline="0" dirty="0">
                <a:solidFill>
                  <a:srgbClr val="000000"/>
                </a:solidFill>
                <a:ea typeface="+mn-lt"/>
                <a:cs typeface="+mn-lt"/>
              </a:rPr>
              <a:t>[21] 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A. </a:t>
            </a:r>
            <a:r>
              <a:rPr lang="it-IT" sz="1400" b="0" i="0" u="none" strike="noStrike" baseline="0" dirty="0">
                <a:solidFill>
                  <a:srgbClr val="000000"/>
                </a:solidFill>
                <a:ea typeface="+mn-lt"/>
                <a:cs typeface="+mn-lt"/>
              </a:rPr>
              <a:t>Xiao 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and M. Borland, "Monte Carlo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simulation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of the Touschek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effect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," </a:t>
            </a:r>
            <a:r>
              <a:rPr lang="it-IT" sz="1400" i="1" dirty="0" err="1">
                <a:solidFill>
                  <a:srgbClr val="000000"/>
                </a:solidFill>
                <a:ea typeface="+mn-lt"/>
                <a:cs typeface="+mn-lt"/>
              </a:rPr>
              <a:t>Phys</a:t>
            </a:r>
            <a:r>
              <a:rPr lang="it-IT" sz="1400" i="1" dirty="0">
                <a:solidFill>
                  <a:srgbClr val="000000"/>
                </a:solidFill>
                <a:ea typeface="+mn-lt"/>
                <a:cs typeface="+mn-lt"/>
              </a:rPr>
              <a:t>. Rev. Spec. Top. </a:t>
            </a:r>
            <a:r>
              <a:rPr lang="it-IT" sz="1400" i="1" dirty="0" err="1">
                <a:solidFill>
                  <a:srgbClr val="000000"/>
                </a:solidFill>
                <a:ea typeface="+mn-lt"/>
                <a:cs typeface="+mn-lt"/>
              </a:rPr>
              <a:t>Accel</a:t>
            </a:r>
            <a:r>
              <a:rPr lang="it-IT" sz="1400" i="1" dirty="0">
                <a:solidFill>
                  <a:srgbClr val="000000"/>
                </a:solidFill>
                <a:ea typeface="+mn-lt"/>
                <a:cs typeface="+mn-lt"/>
              </a:rPr>
              <a:t>. </a:t>
            </a:r>
            <a:r>
              <a:rPr lang="it-IT" sz="1400" i="1" dirty="0" err="1">
                <a:solidFill>
                  <a:srgbClr val="000000"/>
                </a:solidFill>
                <a:ea typeface="+mn-lt"/>
                <a:cs typeface="+mn-lt"/>
              </a:rPr>
              <a:t>Beams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 vol. 13, no. 7, p. 074201, 2010.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sz="1400" b="0" i="0" u="none" strike="noStrike" baseline="0" dirty="0">
                <a:solidFill>
                  <a:srgbClr val="000000"/>
                </a:solidFill>
                <a:ea typeface="+mn-lt"/>
                <a:cs typeface="+mn-lt"/>
              </a:rPr>
              <a:t>[22] 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A. </a:t>
            </a:r>
            <a:r>
              <a:rPr lang="it-IT" sz="1400" b="0" i="0" u="none" strike="noStrike" baseline="0" dirty="0">
                <a:solidFill>
                  <a:srgbClr val="000000"/>
                </a:solidFill>
                <a:ea typeface="+mn-lt"/>
                <a:cs typeface="+mn-lt"/>
              </a:rPr>
              <a:t>Xiao 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and M. Borland, "Monte Carlo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simulation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of Touschek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effects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in a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linac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beam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," in </a:t>
            </a:r>
            <a:r>
              <a:rPr lang="it-IT" sz="1400" i="1" dirty="0">
                <a:solidFill>
                  <a:srgbClr val="000000"/>
                </a:solidFill>
                <a:ea typeface="+mn-lt"/>
                <a:cs typeface="+mn-lt"/>
              </a:rPr>
              <a:t>Proc. LINAC'08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 Victoria, BC, Canada, pp. 293–295, 2008, TRIUMF, Vancouver, Canada.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sz="1400" b="0" i="0" u="none" strike="noStrike" baseline="0" dirty="0">
                <a:solidFill>
                  <a:srgbClr val="000000"/>
                </a:solidFill>
                <a:ea typeface="+mn-lt"/>
                <a:cs typeface="+mn-lt"/>
              </a:rPr>
              <a:t>[23] 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M. Borland, </a:t>
            </a:r>
            <a:r>
              <a:rPr lang="it-IT" sz="1400" b="0" i="1" u="none" strike="noStrike" baseline="0" dirty="0">
                <a:solidFill>
                  <a:srgbClr val="000000"/>
                </a:solidFill>
                <a:ea typeface="+mn-lt"/>
                <a:cs typeface="+mn-lt"/>
              </a:rPr>
              <a:t>ELEGANT</a:t>
            </a:r>
            <a:r>
              <a:rPr lang="it-IT" sz="1400" i="1" dirty="0">
                <a:solidFill>
                  <a:srgbClr val="000000"/>
                </a:solidFill>
                <a:ea typeface="+mn-lt"/>
                <a:cs typeface="+mn-lt"/>
              </a:rPr>
              <a:t>: A </a:t>
            </a:r>
            <a:r>
              <a:rPr lang="it-IT" sz="1400" i="1" dirty="0" err="1">
                <a:solidFill>
                  <a:srgbClr val="000000"/>
                </a:solidFill>
                <a:ea typeface="+mn-lt"/>
                <a:cs typeface="+mn-lt"/>
              </a:rPr>
              <a:t>flexible</a:t>
            </a:r>
            <a:r>
              <a:rPr lang="it-IT" sz="1400" i="1" dirty="0">
                <a:solidFill>
                  <a:srgbClr val="000000"/>
                </a:solidFill>
                <a:ea typeface="+mn-lt"/>
                <a:cs typeface="+mn-lt"/>
              </a:rPr>
              <a:t> SDDS-</a:t>
            </a:r>
            <a:r>
              <a:rPr lang="it-IT" sz="1400" i="1" dirty="0" err="1">
                <a:solidFill>
                  <a:srgbClr val="000000"/>
                </a:solidFill>
                <a:ea typeface="+mn-lt"/>
                <a:cs typeface="+mn-lt"/>
              </a:rPr>
              <a:t>compliant</a:t>
            </a:r>
            <a:r>
              <a:rPr lang="it-IT" sz="1400" i="1" dirty="0">
                <a:solidFill>
                  <a:srgbClr val="000000"/>
                </a:solidFill>
                <a:ea typeface="+mn-lt"/>
                <a:cs typeface="+mn-lt"/>
              </a:rPr>
              <a:t> code for </a:t>
            </a:r>
            <a:r>
              <a:rPr lang="it-IT" sz="1400" i="1" dirty="0" err="1">
                <a:solidFill>
                  <a:srgbClr val="000000"/>
                </a:solidFill>
                <a:ea typeface="+mn-lt"/>
                <a:cs typeface="+mn-lt"/>
              </a:rPr>
              <a:t>accelerator</a:t>
            </a:r>
            <a:r>
              <a:rPr lang="it-IT" sz="1400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it-IT" sz="1400" i="1" dirty="0" err="1">
                <a:solidFill>
                  <a:srgbClr val="000000"/>
                </a:solidFill>
                <a:ea typeface="+mn-lt"/>
                <a:cs typeface="+mn-lt"/>
              </a:rPr>
              <a:t>simulation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 Argonne National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Laboratory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 IL, USA,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Aug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. 2000.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sz="1400" b="0" i="0" u="none" strike="noStrike" baseline="0" dirty="0">
                <a:solidFill>
                  <a:srgbClr val="000000"/>
                </a:solidFill>
                <a:ea typeface="+mn-lt"/>
                <a:cs typeface="+mn-lt"/>
              </a:rPr>
              <a:t>[24] 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A.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ea typeface="+mn-lt"/>
                <a:cs typeface="+mn-lt"/>
              </a:rPr>
              <a:t>Piwinski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it-IT" sz="1400" i="1" dirty="0">
                <a:solidFill>
                  <a:srgbClr val="000000"/>
                </a:solidFill>
                <a:ea typeface="+mn-lt"/>
                <a:cs typeface="+mn-lt"/>
              </a:rPr>
              <a:t>The Touschek </a:t>
            </a:r>
            <a:r>
              <a:rPr lang="it-IT" sz="1400" i="1" dirty="0" err="1">
                <a:solidFill>
                  <a:srgbClr val="000000"/>
                </a:solidFill>
                <a:ea typeface="+mn-lt"/>
                <a:cs typeface="+mn-lt"/>
              </a:rPr>
              <a:t>effect</a:t>
            </a:r>
            <a:r>
              <a:rPr lang="it-IT" sz="1400" i="1" dirty="0">
                <a:solidFill>
                  <a:srgbClr val="000000"/>
                </a:solidFill>
                <a:ea typeface="+mn-lt"/>
                <a:cs typeface="+mn-lt"/>
              </a:rPr>
              <a:t> in strong </a:t>
            </a:r>
            <a:r>
              <a:rPr lang="it-IT" sz="1400" i="1" dirty="0" err="1">
                <a:solidFill>
                  <a:srgbClr val="000000"/>
                </a:solidFill>
                <a:ea typeface="+mn-lt"/>
                <a:cs typeface="+mn-lt"/>
              </a:rPr>
              <a:t>focussing</a:t>
            </a:r>
            <a:r>
              <a:rPr lang="it-IT" sz="1400" i="1" dirty="0">
                <a:solidFill>
                  <a:srgbClr val="000000"/>
                </a:solidFill>
                <a:ea typeface="+mn-lt"/>
                <a:cs typeface="+mn-lt"/>
              </a:rPr>
              <a:t> rings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Deutsches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Elektronen-Synchrotron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(DESY), Tech. Rep. DESY 98-179, 1998.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sz="1400" b="0" i="0" u="none" strike="noStrike" baseline="0" dirty="0">
                <a:solidFill>
                  <a:srgbClr val="000000"/>
                </a:solidFill>
                <a:ea typeface="+mn-lt"/>
                <a:cs typeface="+mn-lt"/>
              </a:rPr>
              <a:t>[25] G. Broggi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et al., "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Comparison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of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Xsuite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simulations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with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measured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backgrounds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at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SuperKEKB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," in </a:t>
            </a:r>
            <a:r>
              <a:rPr lang="it-IT" sz="1400" i="1" dirty="0">
                <a:solidFill>
                  <a:srgbClr val="000000"/>
                </a:solidFill>
                <a:ea typeface="+mn-lt"/>
                <a:cs typeface="+mn-lt"/>
              </a:rPr>
              <a:t>Proc. IPAC'25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 Taipei, Taiwan, pp. 379–382, June 2025,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JACoW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Publishing, Geneva</a:t>
            </a:r>
            <a:r>
              <a:rPr lang="it-IT" sz="1400" b="0" i="0" u="none" strike="noStrike" baseline="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Switzerland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.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sz="1400" b="0" i="0" u="none" strike="noStrike" baseline="0" dirty="0">
                <a:solidFill>
                  <a:srgbClr val="000000"/>
                </a:solidFill>
                <a:ea typeface="+mn-lt"/>
                <a:cs typeface="+mn-lt"/>
              </a:rPr>
              <a:t>[26] A.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ea typeface="+mn-lt"/>
                <a:cs typeface="+mn-lt"/>
              </a:rPr>
              <a:t>Natochii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 S. E.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Vahsen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 H. Nakayama, T.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Ishibashi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 and S.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Terui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 "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Improved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simulation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of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beam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backgrounds and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collimation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at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SuperKEKB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," </a:t>
            </a:r>
            <a:r>
              <a:rPr lang="it-IT" sz="1400" i="1" dirty="0" err="1">
                <a:solidFill>
                  <a:srgbClr val="000000"/>
                </a:solidFill>
                <a:ea typeface="+mn-lt"/>
                <a:cs typeface="+mn-lt"/>
              </a:rPr>
              <a:t>Phys</a:t>
            </a:r>
            <a:r>
              <a:rPr lang="it-IT" sz="1400" i="1" dirty="0">
                <a:solidFill>
                  <a:srgbClr val="000000"/>
                </a:solidFill>
                <a:ea typeface="+mn-lt"/>
                <a:cs typeface="+mn-lt"/>
              </a:rPr>
              <a:t>. Rev. </a:t>
            </a:r>
            <a:r>
              <a:rPr lang="it-IT" sz="1400" i="1" dirty="0" err="1">
                <a:solidFill>
                  <a:srgbClr val="000000"/>
                </a:solidFill>
                <a:ea typeface="+mn-lt"/>
                <a:cs typeface="+mn-lt"/>
              </a:rPr>
              <a:t>Accel</a:t>
            </a:r>
            <a:r>
              <a:rPr lang="it-IT" sz="1400" i="1" dirty="0">
                <a:solidFill>
                  <a:srgbClr val="000000"/>
                </a:solidFill>
                <a:ea typeface="+mn-lt"/>
                <a:cs typeface="+mn-lt"/>
              </a:rPr>
              <a:t>. </a:t>
            </a:r>
            <a:r>
              <a:rPr lang="it-IT" sz="1400" i="1" dirty="0" err="1">
                <a:solidFill>
                  <a:srgbClr val="000000"/>
                </a:solidFill>
                <a:ea typeface="+mn-lt"/>
                <a:cs typeface="+mn-lt"/>
              </a:rPr>
              <a:t>Beams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 vol. 24, no. 8, p. 081001, 2021.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sz="1400" b="0" i="0" u="none" strike="noStrike" baseline="0" dirty="0">
                <a:solidFill>
                  <a:srgbClr val="000000"/>
                </a:solidFill>
                <a:ea typeface="+mn-lt"/>
                <a:cs typeface="+mn-lt"/>
              </a:rPr>
              <a:t>[27] 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M. </a:t>
            </a:r>
            <a:r>
              <a:rPr lang="it-IT" sz="1400" b="0" i="0" u="none" strike="noStrike" baseline="0" dirty="0">
                <a:solidFill>
                  <a:srgbClr val="000000"/>
                </a:solidFill>
                <a:ea typeface="+mn-lt"/>
                <a:cs typeface="+mn-lt"/>
              </a:rPr>
              <a:t>Boscolo, 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"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Overview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of MDI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issues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toward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the TDR,"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presented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at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it-IT" sz="1400" b="0" i="0" u="none" strike="noStrike" baseline="0" dirty="0">
                <a:solidFill>
                  <a:srgbClr val="000000"/>
                </a:solidFill>
                <a:ea typeface="+mn-lt"/>
                <a:cs typeface="+mn-lt"/>
              </a:rPr>
              <a:t>FCC 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Week 2019,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Brussels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Belgium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 June </a:t>
            </a:r>
            <a:r>
              <a:rPr lang="it-IT" sz="1400" b="0" i="0" u="none" strike="noStrike" baseline="0" dirty="0">
                <a:solidFill>
                  <a:srgbClr val="000000"/>
                </a:solidFill>
                <a:ea typeface="+mn-lt"/>
                <a:cs typeface="+mn-lt"/>
              </a:rPr>
              <a:t>2019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.</a:t>
            </a:r>
            <a:endParaRPr lang="it-IT" dirty="0"/>
          </a:p>
          <a:p>
            <a:pPr algn="l" rtl="0">
              <a:lnSpc>
                <a:spcPct val="150000"/>
              </a:lnSpc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[28] J. E. Augustin et al.,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Limitations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on performance of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e+e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- storage rings and linear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colliding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beam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systems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at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high energy, SLAC report.</a:t>
            </a:r>
            <a:r>
              <a:rPr lang="it-IT" sz="1400" b="0" i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​</a:t>
            </a:r>
          </a:p>
          <a:p>
            <a:pPr algn="ctr" rtl="0"/>
            <a:endParaRPr lang="en-US" b="0" i="0" u="none" strike="noStrike" baseline="0">
              <a:solidFill>
                <a:srgbClr val="000000"/>
              </a:solidFill>
              <a:latin typeface="Aptos"/>
              <a:ea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27698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61D37-CA6F-1922-4CFB-7F795CE47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331003CC-D737-0A43-3010-DE1DDC186CD6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B14E7A10-245C-0B63-AE5A-A364C86DC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9">
            <a:extLst>
              <a:ext uri="{FF2B5EF4-FFF2-40B4-BE49-F238E27FC236}">
                <a16:creationId xmlns:a16="http://schemas.microsoft.com/office/drawing/2014/main" id="{BAF34805-8C0D-3210-C933-2F17E34B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235F16-DB3F-8D91-8143-0256334A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36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C26D704-57B9-B086-6566-BCECBE76D8FF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References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0CFC984-F811-11DE-CCA0-B3E0C5689A33}"/>
              </a:ext>
            </a:extLst>
          </p:cNvPr>
          <p:cNvSpPr txBox="1"/>
          <p:nvPr/>
        </p:nvSpPr>
        <p:spPr>
          <a:xfrm>
            <a:off x="279133" y="904775"/>
            <a:ext cx="1061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68E4600-28F1-AEE7-DEF7-3B0BEDDE6020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B64472D-73D5-AE9F-8E67-2BBA495DB133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6F654-CE98-F583-8595-E0B19CA0175C}"/>
              </a:ext>
            </a:extLst>
          </p:cNvPr>
          <p:cNvSpPr txBox="1"/>
          <p:nvPr/>
        </p:nvSpPr>
        <p:spPr>
          <a:xfrm>
            <a:off x="182628" y="903694"/>
            <a:ext cx="11965288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[29] P.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Kicsiny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et al., Benchmark and performance of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beam-beam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interaction models for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Xsuite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, in Proc. IPAC’23,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Venice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,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Italy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,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May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2023, paper MOPL063, pp. 686-689.​</a:t>
            </a:r>
            <a:r>
              <a:rPr lang="en-US" sz="1400" b="0" i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​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[30] A. Frasca et al., "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Radiation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load from radiative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Bhabha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scattering in the FCC-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ee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experimental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insertions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," in </a:t>
            </a:r>
            <a:r>
              <a:rPr lang="it-IT" sz="1400" b="0" i="1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Proc. IPAC'25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, Taipei, Taiwan, pp. 478–481, June 2025,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JACoW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Publishing, Geneva,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Switzerland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.</a:t>
            </a:r>
            <a:r>
              <a:rPr lang="it-IT" sz="1400" b="0" i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​</a:t>
            </a:r>
          </a:p>
          <a:p>
            <a:pPr algn="l" rtl="0">
              <a:lnSpc>
                <a:spcPct val="150000"/>
              </a:lnSpc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[31] S. Marin and A. Lechner, "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Material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effects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on maximum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beam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loss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on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collimators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,"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presented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at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the FCC-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ee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Collimation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Meeting, CERN, Meyrin,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Switzerland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, November 2024.</a:t>
            </a:r>
            <a:r>
              <a:rPr lang="it-IT" sz="1400" b="0" i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​</a:t>
            </a:r>
          </a:p>
          <a:p>
            <a:pPr algn="l" rtl="0">
              <a:lnSpc>
                <a:spcPct val="150000"/>
              </a:lnSpc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[32] A. Lechner, private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communication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, 2025.​</a:t>
            </a:r>
            <a:r>
              <a:rPr lang="en-US" sz="1400" b="0" i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​</a:t>
            </a:r>
          </a:p>
          <a:p>
            <a:pPr>
              <a:lnSpc>
                <a:spcPct val="150000"/>
              </a:lnSpc>
            </a:pPr>
            <a:r>
              <a:rPr lang="it-IT" sz="1400" b="0" i="0" u="none" strike="noStrike" baseline="0" dirty="0">
                <a:solidFill>
                  <a:srgbClr val="000000"/>
                </a:solidFill>
                <a:ea typeface="+mn-lt"/>
                <a:cs typeface="+mn-lt"/>
              </a:rPr>
              <a:t>[33] D. Mirarchi, 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"Crystal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collimation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 for the LHC", PhD </a:t>
            </a:r>
            <a:r>
              <a:rPr lang="it-IT" sz="1400" dirty="0" err="1">
                <a:solidFill>
                  <a:srgbClr val="000000"/>
                </a:solidFill>
                <a:ea typeface="+mn-lt"/>
                <a:cs typeface="+mn-lt"/>
              </a:rPr>
              <a:t>thesis</a:t>
            </a:r>
            <a:r>
              <a:rPr lang="it-IT" sz="1400" dirty="0">
                <a:solidFill>
                  <a:srgbClr val="000000"/>
                </a:solidFill>
                <a:ea typeface="+mn-lt"/>
                <a:cs typeface="+mn-lt"/>
              </a:rPr>
              <a:t>, Imperial College London, 2015, CERN-ACC-2015-0143.</a:t>
            </a:r>
            <a:endParaRPr lang="it-IT" dirty="0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40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46B86-A59B-2197-8961-113703BC2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7D06ABE-3D9D-5135-32C2-77E2450094F7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29C7E5FA-9EAC-1FFF-E5B6-A32DBC2E8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9">
            <a:extLst>
              <a:ext uri="{FF2B5EF4-FFF2-40B4-BE49-F238E27FC236}">
                <a16:creationId xmlns:a16="http://schemas.microsoft.com/office/drawing/2014/main" id="{5F203E8F-8B41-90A9-DC52-8418943620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C54F6AF-09AE-B6A9-4DA1-B9DF6F2D9836}"/>
              </a:ext>
            </a:extLst>
          </p:cNvPr>
          <p:cNvSpPr txBox="1">
            <a:spLocks/>
          </p:cNvSpPr>
          <p:nvPr/>
        </p:nvSpPr>
        <p:spPr>
          <a:xfrm>
            <a:off x="865022" y="2248560"/>
            <a:ext cx="10458908" cy="9037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Backup</a:t>
            </a:r>
            <a:endParaRPr kumimoji="0" lang="en-GB" sz="5200" b="1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B58C10-2420-D936-7510-5D61F1FF8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37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BB5EF34-6EE2-4B3F-22FB-2BD379A1D7FC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8DC70BD-4E55-212C-AD8A-DEED2B3452C0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5780786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807B9-1338-1A6D-873D-E0D2E2395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6FBE785-BBEA-7044-E86A-81CD20DA47AF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LogoDesign &lt; FCC &lt; TWiki">
            <a:extLst>
              <a:ext uri="{FF2B5EF4-FFF2-40B4-BE49-F238E27FC236}">
                <a16:creationId xmlns:a16="http://schemas.microsoft.com/office/drawing/2014/main" id="{E4BB0B0F-FFAF-C490-A719-40988C0BF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E300E8C8-2009-CD8B-CC70-D48B1841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38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3D209BE-74E4-63E0-DE7E-DD5BE27AF2C9}"/>
              </a:ext>
            </a:extLst>
          </p:cNvPr>
          <p:cNvSpPr txBox="1"/>
          <p:nvPr/>
        </p:nvSpPr>
        <p:spPr>
          <a:xfrm>
            <a:off x="7599857" y="5300247"/>
            <a:ext cx="4406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>
                <a:solidFill>
                  <a:srgbClr val="0033A0"/>
                </a:solidFill>
              </a:rPr>
              <a:t>FCC-</a:t>
            </a:r>
            <a:r>
              <a:rPr lang="it-IT" sz="1800" err="1">
                <a:solidFill>
                  <a:srgbClr val="0033A0"/>
                </a:solidFill>
              </a:rPr>
              <a:t>ee</a:t>
            </a:r>
            <a:r>
              <a:rPr lang="it-IT" sz="1800">
                <a:solidFill>
                  <a:srgbClr val="0033A0"/>
                </a:solidFill>
              </a:rPr>
              <a:t> V25.2 GHC collider </a:t>
            </a:r>
            <a:r>
              <a:rPr lang="it-IT" sz="1800" err="1">
                <a:solidFill>
                  <a:srgbClr val="0033A0"/>
                </a:solidFill>
              </a:rPr>
              <a:t>parameters</a:t>
            </a:r>
            <a:endParaRPr lang="en-US">
              <a:solidFill>
                <a:srgbClr val="0033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76B2B8-61A0-B18F-0A20-032715BC9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84918"/>
            <a:ext cx="7202848" cy="587205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61D89-DD60-E943-9D2F-31FC41C8AE47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F54706-A44E-C800-F423-D8CA23AE0A63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2091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1851BD-45AC-F48D-BAC3-B2BE20BA4AF5}"/>
              </a:ext>
            </a:extLst>
          </p:cNvPr>
          <p:cNvSpPr txBox="1"/>
          <p:nvPr/>
        </p:nvSpPr>
        <p:spPr>
          <a:xfrm>
            <a:off x="9398185" y="4760016"/>
            <a:ext cx="2607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kern="0">
                <a:solidFill>
                  <a:srgbClr val="00008B"/>
                </a:solidFill>
              </a:rPr>
              <a:t>The linear </a:t>
            </a:r>
            <a:r>
              <a:rPr lang="it-IT" sz="1200" kern="0" err="1">
                <a:solidFill>
                  <a:srgbClr val="00008B"/>
                </a:solidFill>
              </a:rPr>
              <a:t>momentum</a:t>
            </a:r>
            <a:r>
              <a:rPr lang="it-IT" sz="1200" kern="0">
                <a:solidFill>
                  <a:srgbClr val="00008B"/>
                </a:solidFill>
              </a:rPr>
              <a:t> </a:t>
            </a:r>
            <a:r>
              <a:rPr lang="it-IT" sz="1200" kern="0" err="1">
                <a:solidFill>
                  <a:srgbClr val="00008B"/>
                </a:solidFill>
              </a:rPr>
              <a:t>acceptance</a:t>
            </a:r>
            <a:r>
              <a:rPr lang="it-IT" sz="1200" kern="0">
                <a:solidFill>
                  <a:srgbClr val="00008B"/>
                </a:solidFill>
              </a:rPr>
              <a:t> </a:t>
            </a:r>
            <a:r>
              <a:rPr lang="it-IT" sz="1200" kern="0" err="1">
                <a:solidFill>
                  <a:srgbClr val="00008B"/>
                </a:solidFill>
              </a:rPr>
              <a:t>is</a:t>
            </a:r>
            <a:r>
              <a:rPr lang="it-IT" sz="1200" kern="0">
                <a:solidFill>
                  <a:srgbClr val="00008B"/>
                </a:solidFill>
              </a:rPr>
              <a:t> </a:t>
            </a:r>
            <a:r>
              <a:rPr lang="el-GR" sz="1200" b="1" kern="0">
                <a:solidFill>
                  <a:srgbClr val="00008B"/>
                </a:solidFill>
                <a:cs typeface="Calibri" panose="020F0502020204030204" pitchFamily="34" charset="0"/>
              </a:rPr>
              <a:t>δ</a:t>
            </a:r>
            <a:r>
              <a:rPr lang="en-US" sz="1200" b="1" kern="0">
                <a:solidFill>
                  <a:srgbClr val="00008B"/>
                </a:solidFill>
                <a:cs typeface="Calibri" panose="020F0502020204030204" pitchFamily="34" charset="0"/>
              </a:rPr>
              <a:t>=A/D</a:t>
            </a:r>
            <a:r>
              <a:rPr lang="en-US" sz="1200" b="1" kern="0" baseline="-25000">
                <a:solidFill>
                  <a:srgbClr val="00008B"/>
                </a:solidFill>
                <a:cs typeface="Calibri" panose="020F0502020204030204" pitchFamily="34" charset="0"/>
              </a:rPr>
              <a:t>x</a:t>
            </a:r>
            <a:r>
              <a:rPr lang="en-US" sz="1200" kern="0">
                <a:solidFill>
                  <a:srgbClr val="00008B"/>
                </a:solidFill>
                <a:cs typeface="Calibri" panose="020F0502020204030204" pitchFamily="34" charset="0"/>
              </a:rPr>
              <a:t>, where </a:t>
            </a:r>
            <a:r>
              <a:rPr lang="en-US" sz="1200" b="1" kern="0">
                <a:solidFill>
                  <a:srgbClr val="00008B"/>
                </a:solidFill>
                <a:cs typeface="Calibri" panose="020F0502020204030204" pitchFamily="34" charset="0"/>
              </a:rPr>
              <a:t>A</a:t>
            </a:r>
            <a:r>
              <a:rPr lang="en-US" sz="1200" kern="0">
                <a:solidFill>
                  <a:srgbClr val="00008B"/>
                </a:solidFill>
                <a:cs typeface="Calibri" panose="020F0502020204030204" pitchFamily="34" charset="0"/>
              </a:rPr>
              <a:t> is the mechanical aperture and </a:t>
            </a:r>
            <a:r>
              <a:rPr lang="en-US" sz="1200" b="1" kern="0">
                <a:solidFill>
                  <a:srgbClr val="00008B"/>
                </a:solidFill>
                <a:cs typeface="Calibri" panose="020F0502020204030204" pitchFamily="34" charset="0"/>
              </a:rPr>
              <a:t>D</a:t>
            </a:r>
            <a:r>
              <a:rPr lang="en-US" sz="1200" b="1" kern="0" baseline="-25000">
                <a:solidFill>
                  <a:srgbClr val="00008B"/>
                </a:solidFill>
                <a:cs typeface="Calibri" panose="020F0502020204030204" pitchFamily="34" charset="0"/>
              </a:rPr>
              <a:t>x</a:t>
            </a:r>
            <a:r>
              <a:rPr lang="en-US" sz="1200" kern="0">
                <a:solidFill>
                  <a:srgbClr val="00008B"/>
                </a:solidFill>
                <a:cs typeface="Calibri" panose="020F0502020204030204" pitchFamily="34" charset="0"/>
              </a:rPr>
              <a:t> is the dispersion</a:t>
            </a:r>
            <a:endParaRPr lang="en-US" sz="1200">
              <a:solidFill>
                <a:srgbClr val="00008B"/>
              </a:solidFill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62AB255-3E57-0792-E4A8-C39AE78A7146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LogoDesign &lt; FCC &lt; TWiki">
            <a:extLst>
              <a:ext uri="{FF2B5EF4-FFF2-40B4-BE49-F238E27FC236}">
                <a16:creationId xmlns:a16="http://schemas.microsoft.com/office/drawing/2014/main" id="{4EB2A69F-10E0-C267-49D5-66B0B3288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2C833089-F47C-C82A-F9FD-13CDDA27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39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38D259B9-BBA9-A4C7-40D2-512C4DB3BA46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FCC-ee aperture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F96B944-EBAB-C666-D62E-A25252E549C4}"/>
              </a:ext>
            </a:extLst>
          </p:cNvPr>
          <p:cNvSpPr txBox="1"/>
          <p:nvPr/>
        </p:nvSpPr>
        <p:spPr>
          <a:xfrm>
            <a:off x="182880" y="1138909"/>
            <a:ext cx="397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err="1"/>
              <a:t>Closed</a:t>
            </a:r>
            <a:r>
              <a:rPr lang="it-IT"/>
              <a:t> </a:t>
            </a:r>
            <a:r>
              <a:rPr lang="it-IT" err="1"/>
              <a:t>orbit</a:t>
            </a:r>
            <a:r>
              <a:rPr lang="it-IT"/>
              <a:t> </a:t>
            </a:r>
            <a:r>
              <a:rPr lang="it-IT" err="1"/>
              <a:t>tolerance</a:t>
            </a:r>
            <a:r>
              <a:rPr lang="it-IT"/>
              <a:t>: 250 </a:t>
            </a:r>
            <a:r>
              <a:rPr lang="el-GR"/>
              <a:t>μ</a:t>
            </a:r>
            <a:r>
              <a:rPr lang="it-IT"/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Maximum beta-</a:t>
            </a:r>
            <a:r>
              <a:rPr lang="it-IT" err="1"/>
              <a:t>beating</a:t>
            </a:r>
            <a:r>
              <a:rPr lang="it-IT"/>
              <a:t>: 20%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9EC8C8-D0A6-B3F9-72DD-F29EE98A7AED}"/>
              </a:ext>
            </a:extLst>
          </p:cNvPr>
          <p:cNvSpPr txBox="1"/>
          <p:nvPr/>
        </p:nvSpPr>
        <p:spPr>
          <a:xfrm>
            <a:off x="9398185" y="2883572"/>
            <a:ext cx="2533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kern="0">
                <a:solidFill>
                  <a:srgbClr val="FF0D0D"/>
                </a:solidFill>
                <a:latin typeface="Arial"/>
              </a:rPr>
              <a:t>The Beam-Stay-Clear (</a:t>
            </a:r>
            <a:r>
              <a:rPr lang="it-IT" sz="1200" b="1" kern="0">
                <a:solidFill>
                  <a:srgbClr val="FF0D0D"/>
                </a:solidFill>
                <a:latin typeface="Arial"/>
              </a:rPr>
              <a:t>BSC</a:t>
            </a:r>
            <a:r>
              <a:rPr lang="it-IT" sz="1200" kern="0">
                <a:solidFill>
                  <a:srgbClr val="FF0D0D"/>
                </a:solidFill>
                <a:latin typeface="Arial"/>
              </a:rPr>
              <a:t>) </a:t>
            </a:r>
            <a:r>
              <a:rPr lang="it-IT" sz="1200" kern="0" err="1">
                <a:solidFill>
                  <a:srgbClr val="FF0D0D"/>
                </a:solidFill>
                <a:latin typeface="Arial"/>
              </a:rPr>
              <a:t>is</a:t>
            </a:r>
            <a:r>
              <a:rPr lang="it-IT" sz="1200" kern="0">
                <a:solidFill>
                  <a:srgbClr val="FF0D0D"/>
                </a:solidFill>
                <a:latin typeface="Arial"/>
              </a:rPr>
              <a:t> the </a:t>
            </a:r>
            <a:r>
              <a:rPr lang="it-IT" sz="1200" kern="0" err="1">
                <a:solidFill>
                  <a:srgbClr val="FF0D0D"/>
                </a:solidFill>
                <a:latin typeface="Arial"/>
              </a:rPr>
              <a:t>beam</a:t>
            </a:r>
            <a:r>
              <a:rPr lang="it-IT" sz="1200" kern="0">
                <a:solidFill>
                  <a:srgbClr val="FF0D0D"/>
                </a:solidFill>
                <a:latin typeface="Arial"/>
              </a:rPr>
              <a:t>-to-aperture </a:t>
            </a:r>
            <a:r>
              <a:rPr lang="it-IT" sz="1200" kern="0" err="1">
                <a:solidFill>
                  <a:srgbClr val="FF0D0D"/>
                </a:solidFill>
                <a:latin typeface="Arial"/>
              </a:rPr>
              <a:t>distance</a:t>
            </a:r>
            <a:r>
              <a:rPr lang="it-IT" sz="1200" kern="0">
                <a:solidFill>
                  <a:srgbClr val="FF0D0D"/>
                </a:solidFill>
                <a:latin typeface="Arial"/>
              </a:rPr>
              <a:t> in    </a:t>
            </a:r>
            <a:r>
              <a:rPr lang="it-IT" sz="1200" kern="0" err="1">
                <a:solidFill>
                  <a:srgbClr val="FF0D0D"/>
                </a:solidFill>
                <a:latin typeface="Arial"/>
              </a:rPr>
              <a:t>units</a:t>
            </a:r>
            <a:r>
              <a:rPr lang="it-IT" sz="1200" kern="0">
                <a:solidFill>
                  <a:srgbClr val="FF0D0D"/>
                </a:solidFill>
                <a:latin typeface="Arial"/>
              </a:rPr>
              <a:t> of </a:t>
            </a:r>
            <a:r>
              <a:rPr lang="it-IT" sz="1200" kern="0" err="1">
                <a:solidFill>
                  <a:srgbClr val="FF0D0D"/>
                </a:solidFill>
                <a:latin typeface="Arial"/>
              </a:rPr>
              <a:t>beam</a:t>
            </a:r>
            <a:r>
              <a:rPr lang="it-IT" sz="1200" kern="0">
                <a:solidFill>
                  <a:srgbClr val="FF0D0D"/>
                </a:solidFill>
                <a:latin typeface="Arial"/>
              </a:rPr>
              <a:t> size</a:t>
            </a:r>
            <a:endParaRPr lang="en-US" sz="1200">
              <a:solidFill>
                <a:srgbClr val="FF0D0D"/>
              </a:solidFill>
            </a:endParaRPr>
          </a:p>
        </p:txBody>
      </p:sp>
      <p:pic>
        <p:nvPicPr>
          <p:cNvPr id="4" name="Picture 3" descr="A screenshot of a graph&#10;&#10;AI-generated content may be incorrect.">
            <a:extLst>
              <a:ext uri="{FF2B5EF4-FFF2-40B4-BE49-F238E27FC236}">
                <a16:creationId xmlns:a16="http://schemas.microsoft.com/office/drawing/2014/main" id="{41DE30E7-4877-B7DF-C66A-75745801E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51" y="815476"/>
            <a:ext cx="5029210" cy="3200407"/>
          </a:xfrm>
          <a:prstGeom prst="rect">
            <a:avLst/>
          </a:prstGeom>
        </p:spPr>
      </p:pic>
      <p:pic>
        <p:nvPicPr>
          <p:cNvPr id="17" name="Picture 16" descr="A diagram of a graph&#10;&#10;AI-generated content may be incorrect.">
            <a:extLst>
              <a:ext uri="{FF2B5EF4-FFF2-40B4-BE49-F238E27FC236}">
                <a16:creationId xmlns:a16="http://schemas.microsoft.com/office/drawing/2014/main" id="{42535C86-F467-CA70-E220-6104C4B68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55" y="4170436"/>
            <a:ext cx="5029210" cy="1828804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E31DEBE-9DA4-338F-58F7-2B3F2B3F2C91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1BB955C-92CF-34C6-60C8-E2E2F908B32F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78841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F9957721-51E3-F4AF-0F63-EF2E9BE15966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FCC: the Future Circular Collider</a:t>
            </a:r>
          </a:p>
        </p:txBody>
      </p:sp>
      <p:pic>
        <p:nvPicPr>
          <p:cNvPr id="7" name="Picture 4" descr="ICMAB - Press Release: Superconductors instead of copper for the future  circular collider (FCC) at CERN">
            <a:extLst>
              <a:ext uri="{FF2B5EF4-FFF2-40B4-BE49-F238E27FC236}">
                <a16:creationId xmlns:a16="http://schemas.microsoft.com/office/drawing/2014/main" id="{1750A1FA-4053-D830-4E3A-B488C2AE6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7"/>
          <a:stretch/>
        </p:blipFill>
        <p:spPr bwMode="auto">
          <a:xfrm>
            <a:off x="323927" y="872467"/>
            <a:ext cx="4345905" cy="257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58550CB-3F98-DB64-85E5-043D53F59F8C}"/>
              </a:ext>
            </a:extLst>
          </p:cNvPr>
          <p:cNvCxnSpPr/>
          <p:nvPr/>
        </p:nvCxnSpPr>
        <p:spPr>
          <a:xfrm flipV="1">
            <a:off x="479376" y="4118764"/>
            <a:ext cx="11079529" cy="23325"/>
          </a:xfrm>
          <a:prstGeom prst="straightConnector1">
            <a:avLst/>
          </a:prstGeom>
          <a:ln>
            <a:solidFill>
              <a:srgbClr val="2F2F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717E24-C2DD-8ED6-1B81-9A94ADEF6FBC}"/>
              </a:ext>
            </a:extLst>
          </p:cNvPr>
          <p:cNvSpPr txBox="1"/>
          <p:nvPr/>
        </p:nvSpPr>
        <p:spPr>
          <a:xfrm>
            <a:off x="11500244" y="4147537"/>
            <a:ext cx="5004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year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D71C1A65-E12D-0F23-80FE-518DDB114ADB}"/>
              </a:ext>
            </a:extLst>
          </p:cNvPr>
          <p:cNvCxnSpPr>
            <a:cxnSpLocks/>
          </p:cNvCxnSpPr>
          <p:nvPr/>
        </p:nvCxnSpPr>
        <p:spPr>
          <a:xfrm>
            <a:off x="695400" y="4046755"/>
            <a:ext cx="0" cy="158256"/>
          </a:xfrm>
          <a:prstGeom prst="line">
            <a:avLst/>
          </a:prstGeom>
          <a:ln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0C8204-08FC-AE58-EAD6-B84C3C2D5F2C}"/>
              </a:ext>
            </a:extLst>
          </p:cNvPr>
          <p:cNvSpPr txBox="1"/>
          <p:nvPr/>
        </p:nvSpPr>
        <p:spPr>
          <a:xfrm>
            <a:off x="410947" y="4337644"/>
            <a:ext cx="5689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1989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F6FCD6-01CF-8ABC-2193-A5332A53351A}"/>
              </a:ext>
            </a:extLst>
          </p:cNvPr>
          <p:cNvSpPr txBox="1"/>
          <p:nvPr/>
        </p:nvSpPr>
        <p:spPr>
          <a:xfrm>
            <a:off x="410947" y="3731458"/>
            <a:ext cx="6323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LEP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E1EE10B-7C63-BE2A-E054-6B96308627B0}"/>
              </a:ext>
            </a:extLst>
          </p:cNvPr>
          <p:cNvCxnSpPr>
            <a:cxnSpLocks/>
          </p:cNvCxnSpPr>
          <p:nvPr/>
        </p:nvCxnSpPr>
        <p:spPr>
          <a:xfrm>
            <a:off x="1987965" y="4046755"/>
            <a:ext cx="0" cy="158256"/>
          </a:xfrm>
          <a:prstGeom prst="line">
            <a:avLst/>
          </a:prstGeom>
          <a:ln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0697F9A-7E14-0CAF-1D4D-B67FC40E8DF9}"/>
              </a:ext>
            </a:extLst>
          </p:cNvPr>
          <p:cNvSpPr txBox="1"/>
          <p:nvPr/>
        </p:nvSpPr>
        <p:spPr>
          <a:xfrm>
            <a:off x="1703512" y="4337644"/>
            <a:ext cx="5689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1995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D46350E-266E-3C10-BA8B-9ACEAF4FBC80}"/>
              </a:ext>
            </a:extLst>
          </p:cNvPr>
          <p:cNvSpPr txBox="1"/>
          <p:nvPr/>
        </p:nvSpPr>
        <p:spPr>
          <a:xfrm>
            <a:off x="1703512" y="3731458"/>
            <a:ext cx="6323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LEP2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BA4392ED-7A8B-B24C-C915-96ADBEB35C81}"/>
              </a:ext>
            </a:extLst>
          </p:cNvPr>
          <p:cNvCxnSpPr>
            <a:cxnSpLocks/>
          </p:cNvCxnSpPr>
          <p:nvPr/>
        </p:nvCxnSpPr>
        <p:spPr>
          <a:xfrm>
            <a:off x="4875444" y="4044329"/>
            <a:ext cx="0" cy="158256"/>
          </a:xfrm>
          <a:prstGeom prst="line">
            <a:avLst/>
          </a:prstGeom>
          <a:ln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2A64770-B3C0-52C5-0D72-ED5142DAD00B}"/>
              </a:ext>
            </a:extLst>
          </p:cNvPr>
          <p:cNvSpPr txBox="1"/>
          <p:nvPr/>
        </p:nvSpPr>
        <p:spPr>
          <a:xfrm>
            <a:off x="4590991" y="4335218"/>
            <a:ext cx="5689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2008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4D37D24-9691-B43E-14B2-226E42BC68C7}"/>
              </a:ext>
            </a:extLst>
          </p:cNvPr>
          <p:cNvSpPr txBox="1"/>
          <p:nvPr/>
        </p:nvSpPr>
        <p:spPr>
          <a:xfrm>
            <a:off x="4590991" y="3729032"/>
            <a:ext cx="6323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LHC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D69AFD15-A04E-A038-9ED1-1CE0691A7254}"/>
              </a:ext>
            </a:extLst>
          </p:cNvPr>
          <p:cNvCxnSpPr>
            <a:cxnSpLocks/>
          </p:cNvCxnSpPr>
          <p:nvPr/>
        </p:nvCxnSpPr>
        <p:spPr>
          <a:xfrm>
            <a:off x="5883150" y="4041903"/>
            <a:ext cx="0" cy="158256"/>
          </a:xfrm>
          <a:prstGeom prst="line">
            <a:avLst/>
          </a:prstGeom>
          <a:ln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3CEDF8F-5FDE-49A7-4B84-25F57B23EE20}"/>
              </a:ext>
            </a:extLst>
          </p:cNvPr>
          <p:cNvSpPr txBox="1"/>
          <p:nvPr/>
        </p:nvSpPr>
        <p:spPr>
          <a:xfrm>
            <a:off x="5598697" y="4332792"/>
            <a:ext cx="5689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2029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376130B-1C36-67F3-E36F-DC6B0D692D9F}"/>
              </a:ext>
            </a:extLst>
          </p:cNvPr>
          <p:cNvSpPr txBox="1"/>
          <p:nvPr/>
        </p:nvSpPr>
        <p:spPr>
          <a:xfrm>
            <a:off x="5447928" y="3726606"/>
            <a:ext cx="96747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HL-LHC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98687D4F-69FB-36CC-AAE1-F693A7525983}"/>
              </a:ext>
            </a:extLst>
          </p:cNvPr>
          <p:cNvCxnSpPr>
            <a:cxnSpLocks/>
          </p:cNvCxnSpPr>
          <p:nvPr/>
        </p:nvCxnSpPr>
        <p:spPr>
          <a:xfrm>
            <a:off x="9502648" y="4046755"/>
            <a:ext cx="0" cy="158256"/>
          </a:xfrm>
          <a:prstGeom prst="line">
            <a:avLst/>
          </a:prstGeom>
          <a:ln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9337128-3FBB-A608-EAA4-5BDFE5E3863E}"/>
              </a:ext>
            </a:extLst>
          </p:cNvPr>
          <p:cNvSpPr txBox="1"/>
          <p:nvPr/>
        </p:nvSpPr>
        <p:spPr>
          <a:xfrm>
            <a:off x="9016943" y="4337644"/>
            <a:ext cx="7701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∼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2045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B10331A-1204-2759-9200-4C3AFC9A2D8A}"/>
              </a:ext>
            </a:extLst>
          </p:cNvPr>
          <p:cNvSpPr txBox="1"/>
          <p:nvPr/>
        </p:nvSpPr>
        <p:spPr>
          <a:xfrm>
            <a:off x="9113993" y="3734789"/>
            <a:ext cx="96746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FCC-ee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0165C9F-A77F-EA42-294A-CF12247F284F}"/>
              </a:ext>
            </a:extLst>
          </p:cNvPr>
          <p:cNvCxnSpPr>
            <a:cxnSpLocks/>
          </p:cNvCxnSpPr>
          <p:nvPr/>
        </p:nvCxnSpPr>
        <p:spPr>
          <a:xfrm>
            <a:off x="10798792" y="4046755"/>
            <a:ext cx="0" cy="158256"/>
          </a:xfrm>
          <a:prstGeom prst="line">
            <a:avLst/>
          </a:prstGeom>
          <a:ln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AD8D01B-0DCE-E898-36BF-0376E8338690}"/>
              </a:ext>
            </a:extLst>
          </p:cNvPr>
          <p:cNvSpPr txBox="1"/>
          <p:nvPr/>
        </p:nvSpPr>
        <p:spPr>
          <a:xfrm>
            <a:off x="10313089" y="4337644"/>
            <a:ext cx="7701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∼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2070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35ADFDE-010C-943E-428E-629CA6A5101F}"/>
              </a:ext>
            </a:extLst>
          </p:cNvPr>
          <p:cNvSpPr txBox="1"/>
          <p:nvPr/>
        </p:nvSpPr>
        <p:spPr>
          <a:xfrm>
            <a:off x="10410137" y="3734789"/>
            <a:ext cx="96746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FCC-</a:t>
            </a: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hh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D1F5BA38-1302-D6D7-160D-84CC5CF2212B}"/>
              </a:ext>
            </a:extLst>
          </p:cNvPr>
          <p:cNvCxnSpPr>
            <a:cxnSpLocks/>
          </p:cNvCxnSpPr>
          <p:nvPr/>
        </p:nvCxnSpPr>
        <p:spPr>
          <a:xfrm>
            <a:off x="3343541" y="4041903"/>
            <a:ext cx="0" cy="158256"/>
          </a:xfrm>
          <a:prstGeom prst="line">
            <a:avLst/>
          </a:prstGeom>
          <a:ln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FEC0C74-AD4B-748F-73BA-31FCA3557F5A}"/>
              </a:ext>
            </a:extLst>
          </p:cNvPr>
          <p:cNvSpPr txBox="1"/>
          <p:nvPr/>
        </p:nvSpPr>
        <p:spPr>
          <a:xfrm>
            <a:off x="3059088" y="4332792"/>
            <a:ext cx="5689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3FD4242-77FE-24F7-080E-89376E25E40D}"/>
              </a:ext>
            </a:extLst>
          </p:cNvPr>
          <p:cNvSpPr txBox="1"/>
          <p:nvPr/>
        </p:nvSpPr>
        <p:spPr>
          <a:xfrm>
            <a:off x="2682142" y="3704456"/>
            <a:ext cx="16503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LEP </a:t>
            </a: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shutdown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0512905D-4A93-D120-0489-0A5E5E6299D6}"/>
              </a:ext>
            </a:extLst>
          </p:cNvPr>
          <p:cNvCxnSpPr>
            <a:cxnSpLocks/>
          </p:cNvCxnSpPr>
          <p:nvPr/>
        </p:nvCxnSpPr>
        <p:spPr>
          <a:xfrm>
            <a:off x="8090740" y="4078844"/>
            <a:ext cx="0" cy="158256"/>
          </a:xfrm>
          <a:prstGeom prst="line">
            <a:avLst/>
          </a:prstGeom>
          <a:ln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C2C0072-71AD-0EFE-721A-970A9929AEDF}"/>
              </a:ext>
            </a:extLst>
          </p:cNvPr>
          <p:cNvSpPr txBox="1"/>
          <p:nvPr/>
        </p:nvSpPr>
        <p:spPr>
          <a:xfrm>
            <a:off x="7752802" y="4363561"/>
            <a:ext cx="6758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∼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2040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32740E9-BC5E-44D1-14A9-0D5D70D74B47}"/>
              </a:ext>
            </a:extLst>
          </p:cNvPr>
          <p:cNvSpPr txBox="1"/>
          <p:nvPr/>
        </p:nvSpPr>
        <p:spPr>
          <a:xfrm>
            <a:off x="7320136" y="3734789"/>
            <a:ext cx="172247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LHC </a:t>
            </a: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shutdown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6011D46E-13DD-7DC0-BA0C-CA8901E386D4}"/>
              </a:ext>
            </a:extLst>
          </p:cNvPr>
          <p:cNvCxnSpPr>
            <a:cxnSpLocks/>
          </p:cNvCxnSpPr>
          <p:nvPr/>
        </p:nvCxnSpPr>
        <p:spPr>
          <a:xfrm>
            <a:off x="6759358" y="4046755"/>
            <a:ext cx="0" cy="158256"/>
          </a:xfrm>
          <a:prstGeom prst="line">
            <a:avLst/>
          </a:prstGeom>
          <a:ln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a gomito 34">
            <a:extLst>
              <a:ext uri="{FF2B5EF4-FFF2-40B4-BE49-F238E27FC236}">
                <a16:creationId xmlns:a16="http://schemas.microsoft.com/office/drawing/2014/main" id="{9AA6484D-5A26-B745-CAB1-A61100814949}"/>
              </a:ext>
            </a:extLst>
          </p:cNvPr>
          <p:cNvCxnSpPr>
            <a:cxnSpLocks/>
          </p:cNvCxnSpPr>
          <p:nvPr/>
        </p:nvCxnSpPr>
        <p:spPr>
          <a:xfrm rot="5400000">
            <a:off x="6700417" y="3474674"/>
            <a:ext cx="518559" cy="400670"/>
          </a:xfrm>
          <a:prstGeom prst="bentConnector3">
            <a:avLst>
              <a:gd name="adj1" fmla="val 933"/>
            </a:avLst>
          </a:prstGeom>
          <a:ln>
            <a:solidFill>
              <a:srgbClr val="2F2F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8437DBB-8158-6B86-7C9E-8C4ECD451DAD}"/>
              </a:ext>
            </a:extLst>
          </p:cNvPr>
          <p:cNvSpPr txBox="1"/>
          <p:nvPr/>
        </p:nvSpPr>
        <p:spPr>
          <a:xfrm>
            <a:off x="7191269" y="3274643"/>
            <a:ext cx="28644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FCC tunnel </a:t>
            </a: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construction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C795997F-9C79-7C3B-E9B6-9E0964C0ED67}"/>
              </a:ext>
            </a:extLst>
          </p:cNvPr>
          <p:cNvSpPr/>
          <p:nvPr/>
        </p:nvSpPr>
        <p:spPr>
          <a:xfrm>
            <a:off x="5160972" y="1528298"/>
            <a:ext cx="3373382" cy="10501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FCC-ee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luminosity-frontier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highest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-energy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electron-</a:t>
            </a:r>
            <a:r>
              <a:rPr kumimoji="0" lang="it-IT" sz="1600" b="0" i="0" u="none" strike="noStrike" kern="1200" cap="none" spc="0" normalizeH="0" baseline="0" noProof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positron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collider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A48AC7C3-8273-180C-48E4-2FA76084F7D9}"/>
              </a:ext>
            </a:extLst>
          </p:cNvPr>
          <p:cNvSpPr/>
          <p:nvPr/>
        </p:nvSpPr>
        <p:spPr>
          <a:xfrm>
            <a:off x="9039244" y="1526911"/>
            <a:ext cx="2169324" cy="10501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FCC-</a:t>
            </a:r>
            <a:r>
              <a:rPr kumimoji="0" lang="it-IT" sz="2000" b="1" i="0" u="none" strike="noStrike" kern="1200" cap="none" spc="0" normalizeH="0" baseline="0" noProof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hh</a:t>
            </a: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energy-</a:t>
            </a:r>
            <a:r>
              <a:rPr kumimoji="0" lang="it-IT" sz="1600" b="0" i="0" u="none" strike="noStrike" kern="1200" cap="none" spc="0" normalizeH="0" baseline="0" noProof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frontier</a:t>
            </a: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hadron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collider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88D5982-969E-02F1-703A-24A36EA9479F}"/>
              </a:ext>
            </a:extLst>
          </p:cNvPr>
          <p:cNvSpPr txBox="1"/>
          <p:nvPr/>
        </p:nvSpPr>
        <p:spPr>
          <a:xfrm>
            <a:off x="6296697" y="1221522"/>
            <a:ext cx="1187045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 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stage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2304CE9E-1751-0A80-7746-C2BBC5127689}"/>
              </a:ext>
            </a:extLst>
          </p:cNvPr>
          <p:cNvSpPr txBox="1"/>
          <p:nvPr/>
        </p:nvSpPr>
        <p:spPr>
          <a:xfrm>
            <a:off x="9530383" y="1239629"/>
            <a:ext cx="1187045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 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stage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F881D3A-37E8-F89D-7D58-97593892643B}"/>
              </a:ext>
            </a:extLst>
          </p:cNvPr>
          <p:cNvSpPr txBox="1"/>
          <p:nvPr/>
        </p:nvSpPr>
        <p:spPr>
          <a:xfrm>
            <a:off x="2367852" y="2170036"/>
            <a:ext cx="1951375" cy="433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≈90 km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circumference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5F46083E-F46D-182A-3C2D-CD40B5E3978C}"/>
              </a:ext>
            </a:extLst>
          </p:cNvPr>
          <p:cNvSpPr txBox="1"/>
          <p:nvPr/>
        </p:nvSpPr>
        <p:spPr>
          <a:xfrm>
            <a:off x="6499814" y="4332792"/>
            <a:ext cx="6758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∼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2030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A86120-E7B7-5FED-AC93-A143D0A6BCAB}"/>
              </a:ext>
            </a:extLst>
          </p:cNvPr>
          <p:cNvSpPr txBox="1"/>
          <p:nvPr/>
        </p:nvSpPr>
        <p:spPr>
          <a:xfrm>
            <a:off x="184404" y="4899535"/>
            <a:ext cx="11823192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cs typeface="Arial"/>
              </a:rPr>
              <a:t>FCC-ee is the FCC first stage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lang="en-US" sz="2000" b="1" i="0" u="none" strike="noStrike" kern="1200" cap="none" spc="0" normalizeH="0" baseline="30000" noProof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cs typeface="Arial"/>
              </a:rPr>
              <a:t>+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lang="en-US" sz="2000" b="1" i="0" u="none" strike="noStrike" kern="1200" cap="none" spc="0" normalizeH="0" baseline="3000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cs typeface="Arial"/>
              </a:rPr>
              <a:t>-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cs typeface="Arial"/>
              </a:rPr>
              <a:t> collider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cs typeface="Arial"/>
              </a:rPr>
              <a:t>[</a:t>
            </a:r>
            <a:r>
              <a:rPr lang="en-US" sz="2000">
                <a:solidFill>
                  <a:srgbClr val="0033A0"/>
                </a:solidFill>
                <a:latin typeface="Arial"/>
                <a:cs typeface="Arial"/>
              </a:rPr>
              <a:t>1,2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cs typeface="Arial"/>
              </a:rPr>
              <a:t>]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5000000000000000000" pitchFamily="2" charset="2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90.7 km circumference, tunnel compatible with FCC-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hh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5000000000000000000" pitchFamily="2" charset="2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4 beam operation modes with beam energies optimized for the production of different particles: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cs typeface="Arial"/>
            </a:endParaRPr>
          </a:p>
          <a:p>
            <a:pPr lvl="1"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     </a:t>
            </a:r>
            <a:r>
              <a:rPr lang="en-US" b="1" i="1">
                <a:solidFill>
                  <a:srgbClr val="0033A0"/>
                </a:solidFill>
                <a:latin typeface="Arial"/>
                <a:cs typeface="Arial"/>
              </a:rPr>
              <a:t>  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cs typeface="Arial"/>
              </a:rPr>
              <a:t>Z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cs typeface="Arial"/>
              </a:rPr>
              <a:t>45.6 GeV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),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cs typeface="Arial"/>
              </a:rPr>
              <a:t>W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cs typeface="Arial"/>
              </a:rPr>
              <a:t>80 GeV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),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cs typeface="Arial"/>
              </a:rPr>
              <a:t>120 GeV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),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cs typeface="Arial"/>
              </a:rPr>
              <a:t>ttbar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cs typeface="Arial"/>
              </a:rPr>
              <a:t>182.5 GeV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Segnaposto numero diapositiva 17">
            <a:extLst>
              <a:ext uri="{FF2B5EF4-FFF2-40B4-BE49-F238E27FC236}">
                <a16:creationId xmlns:a16="http://schemas.microsoft.com/office/drawing/2014/main" id="{4C3765AC-B737-3DE5-4686-28E0FF59EEAA}"/>
              </a:ext>
            </a:extLst>
          </p:cNvPr>
          <p:cNvSpPr txBox="1">
            <a:spLocks/>
          </p:cNvSpPr>
          <p:nvPr/>
        </p:nvSpPr>
        <p:spPr>
          <a:xfrm>
            <a:off x="11585270" y="6425358"/>
            <a:ext cx="43275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1DD1-B74E-4CBD-A4FB-FFC0F6727A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A13D61-BEB5-3F4C-9D20-2BCCD993E10C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D42F4F9-660A-1A58-B6EA-A1CB049AE49D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860520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2FB82-260C-F016-C8E7-15AB062B6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814784CF-6E90-5816-2C7C-4F920802A19E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906C866A-B779-92FA-8A3A-A941BD65E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5E0271E-1AEF-32F2-195C-255B922F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40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FF8733-4D4C-7A27-9A9A-4FF775CDD81A}"/>
              </a:ext>
            </a:extLst>
          </p:cNvPr>
          <p:cNvSpPr txBox="1"/>
          <p:nvPr/>
        </p:nvSpPr>
        <p:spPr>
          <a:xfrm>
            <a:off x="259882" y="231006"/>
            <a:ext cx="99910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4000" b="1" err="1">
                <a:solidFill>
                  <a:srgbClr val="0033A0"/>
                </a:solidFill>
              </a:rPr>
              <a:t>Shower</a:t>
            </a:r>
            <a:r>
              <a:rPr lang="it-IT" sz="4000" b="1">
                <a:solidFill>
                  <a:srgbClr val="0033A0"/>
                </a:solidFill>
              </a:rPr>
              <a:t> </a:t>
            </a:r>
            <a:r>
              <a:rPr lang="it-IT" sz="4000" b="1" err="1">
                <a:solidFill>
                  <a:srgbClr val="0033A0"/>
                </a:solidFill>
              </a:rPr>
              <a:t>absorbers</a:t>
            </a:r>
            <a:endParaRPr lang="it-IT" sz="4000" b="1" err="1">
              <a:solidFill>
                <a:srgbClr val="0033A0"/>
              </a:solidFill>
              <a:cs typeface="Arial"/>
            </a:endParaRPr>
          </a:p>
        </p:txBody>
      </p:sp>
      <p:pic>
        <p:nvPicPr>
          <p:cNvPr id="1161" name="Picture 1160" descr="A graph of a graph showing different colors&#10;&#10;AI-generated content may be incorrect.">
            <a:extLst>
              <a:ext uri="{FF2B5EF4-FFF2-40B4-BE49-F238E27FC236}">
                <a16:creationId xmlns:a16="http://schemas.microsoft.com/office/drawing/2014/main" id="{BE88A209-4532-8C7C-EFC5-1EA9BE6FE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59" y="942725"/>
            <a:ext cx="3995270" cy="2306200"/>
          </a:xfrm>
          <a:prstGeom prst="rect">
            <a:avLst/>
          </a:prstGeom>
        </p:spPr>
      </p:pic>
      <p:sp>
        <p:nvSpPr>
          <p:cNvPr id="1162" name="TextBox 1161">
            <a:extLst>
              <a:ext uri="{FF2B5EF4-FFF2-40B4-BE49-F238E27FC236}">
                <a16:creationId xmlns:a16="http://schemas.microsoft.com/office/drawing/2014/main" id="{CBC2EC37-6AA5-B869-E121-151B12DB04FB}"/>
              </a:ext>
            </a:extLst>
          </p:cNvPr>
          <p:cNvSpPr txBox="1"/>
          <p:nvPr/>
        </p:nvSpPr>
        <p:spPr>
          <a:xfrm>
            <a:off x="151644" y="940524"/>
            <a:ext cx="7925641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Collimators are not perfectly absorbing the incoming energy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Particle showers typically leak out and irradiate nearby elements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The use of a few</a:t>
            </a:r>
            <a:r>
              <a:rPr lang="en-US"/>
              <a:t> (~2 per beam) </a:t>
            </a:r>
            <a:r>
              <a:rPr lang="en-US">
                <a:solidFill>
                  <a:srgbClr val="FF0000"/>
                </a:solidFill>
              </a:rPr>
              <a:t>strategically placed shower absorbers can reduce the fraction of the power absorbed by vacuum chamber, tunnel, and environment [8]</a:t>
            </a:r>
            <a:endParaRPr lang="en-US">
              <a:solidFill>
                <a:srgbClr val="FF0000"/>
              </a:solidFill>
              <a:cs typeface="Arial"/>
            </a:endParaRPr>
          </a:p>
          <a:p>
            <a:pPr marL="742950" lvl="1" indent="-285750">
              <a:buFont typeface="Courier New" pitchFamily="2" charset="2"/>
              <a:buChar char="o"/>
            </a:pPr>
            <a:r>
              <a:rPr lang="en-US"/>
              <a:t>From ~50 %, close to the LHC values, to ~15 %</a:t>
            </a:r>
            <a:endParaRPr lang="en-US">
              <a:cs typeface="Arial"/>
            </a:endParaRPr>
          </a:p>
          <a:p>
            <a:pPr marL="742950" lvl="1" indent="-285750">
              <a:buFont typeface="Courier New" pitchFamily="2" charset="2"/>
              <a:buChar char="o"/>
            </a:pPr>
            <a:r>
              <a:rPr lang="en-US"/>
              <a:t>Quadrupole magnets receive a small fraction of power, even w/o absorbers. </a:t>
            </a:r>
            <a:endParaRPr lang="en-US"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CF22-A799-D023-3E6B-1001450F80B5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109F7C6-1387-9CB1-DAD5-99A7DAA58113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  <p:pic>
        <p:nvPicPr>
          <p:cNvPr id="6" name="Picture 5" descr="A diagram of a graph&#10;&#10;AI-generated content may be incorrect.">
            <a:extLst>
              <a:ext uri="{FF2B5EF4-FFF2-40B4-BE49-F238E27FC236}">
                <a16:creationId xmlns:a16="http://schemas.microsoft.com/office/drawing/2014/main" id="{BE09BC32-9C58-A3DE-D772-CED075A467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39" t="3626" b="954"/>
          <a:stretch>
            <a:fillRect/>
          </a:stretch>
        </p:blipFill>
        <p:spPr>
          <a:xfrm>
            <a:off x="811562" y="3303801"/>
            <a:ext cx="10252931" cy="31000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B3889D-45BD-2CAE-9C54-F2835E9BAD97}"/>
              </a:ext>
            </a:extLst>
          </p:cNvPr>
          <p:cNvSpPr txBox="1"/>
          <p:nvPr/>
        </p:nvSpPr>
        <p:spPr>
          <a:xfrm>
            <a:off x="8485240" y="354578"/>
            <a:ext cx="299638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33A0"/>
                </a:solidFill>
                <a:highlight>
                  <a:srgbClr val="FFFF00"/>
                </a:highlight>
                <a:cs typeface="Arial"/>
              </a:rPr>
              <a:t>Courtesy S. Marin, A. Lechner</a:t>
            </a:r>
          </a:p>
        </p:txBody>
      </p:sp>
    </p:spTree>
    <p:extLst>
      <p:ext uri="{BB962C8B-B14F-4D97-AF65-F5344CB8AC3E}">
        <p14:creationId xmlns:p14="http://schemas.microsoft.com/office/powerpoint/2010/main" val="957271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FCC-ee Z full ring pressure profile</a:t>
            </a:r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1993088A-8CBB-7ECE-C31B-CCCC2A82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41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00E04E-283E-48F5-EA51-E0B14828BDDA}"/>
              </a:ext>
            </a:extLst>
          </p:cNvPr>
          <p:cNvSpPr txBox="1"/>
          <p:nvPr/>
        </p:nvSpPr>
        <p:spPr>
          <a:xfrm>
            <a:off x="182879" y="726713"/>
            <a:ext cx="12089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Pressure </a:t>
            </a:r>
            <a:r>
              <a:rPr lang="it-IT" err="1"/>
              <a:t>profile</a:t>
            </a:r>
            <a:r>
              <a:rPr lang="it-IT"/>
              <a:t> for an </a:t>
            </a:r>
            <a:r>
              <a:rPr lang="it-IT" err="1"/>
              <a:t>arc</a:t>
            </a:r>
            <a:r>
              <a:rPr lang="it-IT"/>
              <a:t> </a:t>
            </a:r>
            <a:r>
              <a:rPr lang="it-IT" err="1"/>
              <a:t>section</a:t>
            </a:r>
            <a:r>
              <a:rPr lang="it-IT"/>
              <a:t> and for the MDI </a:t>
            </a:r>
            <a:r>
              <a:rPr lang="it-IT" err="1"/>
              <a:t>region</a:t>
            </a:r>
            <a:r>
              <a:rPr lang="it-IT"/>
              <a:t> </a:t>
            </a:r>
            <a:r>
              <a:rPr lang="it-IT" err="1"/>
              <a:t>provided</a:t>
            </a:r>
            <a:r>
              <a:rPr lang="it-IT"/>
              <a:t> by the vacuum team (</a:t>
            </a:r>
            <a:r>
              <a:rPr lang="it-IT">
                <a:solidFill>
                  <a:srgbClr val="0033A0"/>
                </a:solidFill>
              </a:rPr>
              <a:t>R. Kersevan</a:t>
            </a:r>
            <a:r>
              <a:rPr lang="it-IT"/>
              <a:t>)</a:t>
            </a:r>
            <a:r>
              <a:rPr lang="it-IT" b="1">
                <a:solidFill>
                  <a:srgbClr val="FF0D0D"/>
                </a:solidFill>
              </a:rPr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Gas </a:t>
            </a:r>
            <a:r>
              <a:rPr lang="it-IT" err="1"/>
              <a:t>species</a:t>
            </a:r>
            <a:r>
              <a:rPr lang="it-IT"/>
              <a:t> and </a:t>
            </a:r>
            <a:r>
              <a:rPr lang="it-IT" err="1"/>
              <a:t>composition</a:t>
            </a:r>
            <a:r>
              <a:rPr lang="it-IT"/>
              <a:t>: </a:t>
            </a:r>
            <a:r>
              <a:rPr lang="it-IT" b="1">
                <a:solidFill>
                  <a:srgbClr val="0033A0"/>
                </a:solidFill>
              </a:rPr>
              <a:t>85% H</a:t>
            </a:r>
            <a:r>
              <a:rPr lang="it-IT" b="1" baseline="-25000">
                <a:solidFill>
                  <a:srgbClr val="0033A0"/>
                </a:solidFill>
              </a:rPr>
              <a:t>2</a:t>
            </a:r>
            <a:r>
              <a:rPr lang="it-IT"/>
              <a:t>, </a:t>
            </a:r>
            <a:r>
              <a:rPr lang="it-IT" b="1">
                <a:solidFill>
                  <a:srgbClr val="0033A0"/>
                </a:solidFill>
              </a:rPr>
              <a:t>10% CO </a:t>
            </a:r>
            <a:r>
              <a:rPr lang="it-IT"/>
              <a:t>and </a:t>
            </a:r>
            <a:r>
              <a:rPr lang="it-IT" b="1">
                <a:solidFill>
                  <a:srgbClr val="0033A0"/>
                </a:solidFill>
              </a:rPr>
              <a:t>5% CO</a:t>
            </a:r>
            <a:r>
              <a:rPr lang="it-IT" b="1" baseline="-25000">
                <a:solidFill>
                  <a:srgbClr val="0033A0"/>
                </a:solidFill>
              </a:rPr>
              <a:t>2</a:t>
            </a:r>
            <a:endParaRPr lang="it-IT">
              <a:solidFill>
                <a:srgbClr val="0033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err="1"/>
              <a:t>Arc</a:t>
            </a:r>
            <a:r>
              <a:rPr lang="it-IT"/>
              <a:t> </a:t>
            </a:r>
            <a:r>
              <a:rPr lang="it-IT" err="1"/>
              <a:t>section</a:t>
            </a:r>
            <a:r>
              <a:rPr lang="it-IT"/>
              <a:t> pressure </a:t>
            </a:r>
            <a:r>
              <a:rPr lang="it-IT" err="1"/>
              <a:t>profile</a:t>
            </a:r>
            <a:r>
              <a:rPr lang="it-IT"/>
              <a:t> </a:t>
            </a:r>
            <a:r>
              <a:rPr lang="it-IT" err="1"/>
              <a:t>repeated</a:t>
            </a:r>
            <a:r>
              <a:rPr lang="it-IT"/>
              <a:t> multiple times to cover the </a:t>
            </a:r>
            <a:r>
              <a:rPr lang="it-IT" err="1"/>
              <a:t>whole</a:t>
            </a:r>
            <a:r>
              <a:rPr lang="it-IT"/>
              <a:t> </a:t>
            </a:r>
            <a:r>
              <a:rPr lang="it-IT" err="1"/>
              <a:t>arc</a:t>
            </a:r>
            <a:r>
              <a:rPr lang="it-IT"/>
              <a:t> </a:t>
            </a:r>
            <a:r>
              <a:rPr lang="it-IT" err="1"/>
              <a:t>length</a:t>
            </a: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err="1"/>
              <a:t>Because</a:t>
            </a:r>
            <a:r>
              <a:rPr lang="it-IT"/>
              <a:t> of the </a:t>
            </a:r>
            <a:r>
              <a:rPr lang="it-IT" err="1"/>
              <a:t>absence</a:t>
            </a:r>
            <a:r>
              <a:rPr lang="it-IT"/>
              <a:t> of </a:t>
            </a:r>
            <a:r>
              <a:rPr lang="it-IT" err="1"/>
              <a:t>dipoles</a:t>
            </a:r>
            <a:r>
              <a:rPr lang="it-IT"/>
              <a:t> </a:t>
            </a:r>
            <a:r>
              <a:rPr lang="it-IT" err="1"/>
              <a:t>generating</a:t>
            </a:r>
            <a:r>
              <a:rPr lang="it-IT"/>
              <a:t> SR the </a:t>
            </a:r>
            <a:r>
              <a:rPr lang="it-IT" b="1"/>
              <a:t>pressure in the </a:t>
            </a:r>
            <a:r>
              <a:rPr lang="it-IT" b="1" err="1"/>
              <a:t>straight</a:t>
            </a:r>
            <a:r>
              <a:rPr lang="it-IT" b="1"/>
              <a:t> </a:t>
            </a:r>
            <a:r>
              <a:rPr lang="it-IT" b="1" err="1"/>
              <a:t>sections</a:t>
            </a:r>
            <a:r>
              <a:rPr lang="it-IT" b="1"/>
              <a:t> </a:t>
            </a:r>
            <a:r>
              <a:rPr lang="it-IT" b="1" err="1"/>
              <a:t>is</a:t>
            </a:r>
            <a:r>
              <a:rPr lang="it-IT" b="1"/>
              <a:t> </a:t>
            </a:r>
            <a:r>
              <a:rPr lang="it-IT" b="1" err="1"/>
              <a:t>much</a:t>
            </a:r>
            <a:r>
              <a:rPr lang="it-IT" b="1"/>
              <a:t> </a:t>
            </a:r>
            <a:r>
              <a:rPr lang="it-IT" b="1" err="1"/>
              <a:t>lower</a:t>
            </a:r>
            <a:r>
              <a:rPr lang="it-IT" b="1"/>
              <a:t> </a:t>
            </a:r>
            <a:r>
              <a:rPr lang="it-IT" b="1" err="1"/>
              <a:t>compared</a:t>
            </a:r>
            <a:r>
              <a:rPr lang="it-IT" b="1"/>
              <a:t> to the pressure in the MDI and in the </a:t>
            </a:r>
            <a:r>
              <a:rPr lang="it-IT" b="1" err="1"/>
              <a:t>arcs</a:t>
            </a:r>
            <a:r>
              <a:rPr lang="it-IT" b="1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err="1"/>
              <a:t>Arc</a:t>
            </a:r>
            <a:r>
              <a:rPr lang="it-IT"/>
              <a:t> pressure </a:t>
            </a:r>
            <a:r>
              <a:rPr lang="it-IT" err="1"/>
              <a:t>profile</a:t>
            </a:r>
            <a:r>
              <a:rPr lang="it-IT"/>
              <a:t> </a:t>
            </a:r>
            <a:r>
              <a:rPr lang="it-IT" err="1"/>
              <a:t>merged</a:t>
            </a:r>
            <a:r>
              <a:rPr lang="it-IT"/>
              <a:t> with the MDI and </a:t>
            </a:r>
            <a:r>
              <a:rPr lang="it-IT" err="1"/>
              <a:t>straight</a:t>
            </a:r>
            <a:r>
              <a:rPr lang="it-IT"/>
              <a:t> </a:t>
            </a:r>
            <a:r>
              <a:rPr lang="it-IT" err="1"/>
              <a:t>section</a:t>
            </a:r>
            <a:r>
              <a:rPr lang="it-IT"/>
              <a:t> pressure </a:t>
            </a:r>
            <a:r>
              <a:rPr lang="it-IT" err="1"/>
              <a:t>profiles</a:t>
            </a:r>
            <a:r>
              <a:rPr lang="it-IT"/>
              <a:t> to </a:t>
            </a:r>
            <a:r>
              <a:rPr lang="it-IT" err="1"/>
              <a:t>get</a:t>
            </a:r>
            <a:r>
              <a:rPr lang="it-IT"/>
              <a:t> a </a:t>
            </a:r>
            <a:r>
              <a:rPr lang="it-IT" b="1">
                <a:solidFill>
                  <a:srgbClr val="FF0000"/>
                </a:solidFill>
              </a:rPr>
              <a:t>full ring pressure </a:t>
            </a:r>
            <a:r>
              <a:rPr lang="it-IT" b="1" err="1">
                <a:solidFill>
                  <a:srgbClr val="FF0000"/>
                </a:solidFill>
              </a:rPr>
              <a:t>profile</a:t>
            </a:r>
            <a:endParaRPr lang="it-IT" b="1">
              <a:solidFill>
                <a:srgbClr val="FF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5CBA792-8A16-19D1-F8B0-2119EB253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" y="2434130"/>
            <a:ext cx="12192000" cy="3868524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6C75F4F-F2AE-0BCB-ADDE-48E33BDD5DD4}"/>
              </a:ext>
            </a:extLst>
          </p:cNvPr>
          <p:cNvSpPr txBox="1">
            <a:spLocks/>
          </p:cNvSpPr>
          <p:nvPr/>
        </p:nvSpPr>
        <p:spPr>
          <a:xfrm>
            <a:off x="5093034" y="6419617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beam-gas beam losses</a:t>
            </a:r>
            <a:endParaRPr lang="en-US" sz="1400">
              <a:solidFill>
                <a:srgbClr val="0033A0"/>
              </a:solidFill>
              <a:latin typeface="Arial"/>
              <a:cs typeface="Arial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564501E-FBBE-55EE-744A-009C3807C93A}"/>
              </a:ext>
            </a:extLst>
          </p:cNvPr>
          <p:cNvSpPr txBox="1">
            <a:spLocks/>
          </p:cNvSpPr>
          <p:nvPr/>
        </p:nvSpPr>
        <p:spPr>
          <a:xfrm>
            <a:off x="2953125" y="6491750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13/06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D3B106B-7E78-8BC4-647C-C6F543B8202A}"/>
              </a:ext>
            </a:extLst>
          </p:cNvPr>
          <p:cNvSpPr txBox="1"/>
          <p:nvPr/>
        </p:nvSpPr>
        <p:spPr>
          <a:xfrm>
            <a:off x="7595855" y="188950"/>
            <a:ext cx="4596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*</a:t>
            </a:r>
            <a:r>
              <a:rPr lang="en-US" sz="1400">
                <a:solidFill>
                  <a:srgbClr val="FF0000"/>
                </a:solidFill>
              </a:rPr>
              <a:t>1h beam conditioning at full nominal current (1.27 A): pressure is expected to condition down further over time</a:t>
            </a:r>
            <a:endParaRPr lang="it-IT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95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Arc pressure profile in the FCC-ee</a:t>
            </a:r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1993088A-8CBB-7ECE-C31B-CCCC2A82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42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00E04E-283E-48F5-EA51-E0B14828BDDA}"/>
              </a:ext>
            </a:extLst>
          </p:cNvPr>
          <p:cNvSpPr txBox="1"/>
          <p:nvPr/>
        </p:nvSpPr>
        <p:spPr>
          <a:xfrm>
            <a:off x="298383" y="732545"/>
            <a:ext cx="1181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err="1"/>
              <a:t>Provided</a:t>
            </a:r>
            <a:r>
              <a:rPr lang="it-IT"/>
              <a:t> by the vacuum team (</a:t>
            </a:r>
            <a:r>
              <a:rPr lang="it-IT">
                <a:solidFill>
                  <a:srgbClr val="0033A0"/>
                </a:solidFill>
              </a:rPr>
              <a:t>R. Kersevan</a:t>
            </a:r>
            <a:r>
              <a:rPr lang="it-IT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FCC-ee (</a:t>
            </a:r>
            <a:r>
              <a:rPr lang="it-IT" b="1" i="1">
                <a:solidFill>
                  <a:srgbClr val="0033A0"/>
                </a:solidFill>
              </a:rPr>
              <a:t>Z</a:t>
            </a:r>
            <a:r>
              <a:rPr lang="it-IT" b="1">
                <a:solidFill>
                  <a:srgbClr val="0033A0"/>
                </a:solidFill>
              </a:rPr>
              <a:t> mode</a:t>
            </a:r>
            <a:r>
              <a:rPr lang="it-IT"/>
              <a:t>) – </a:t>
            </a:r>
            <a:r>
              <a:rPr lang="it-IT" err="1"/>
              <a:t>beam</a:t>
            </a:r>
            <a:r>
              <a:rPr lang="it-IT"/>
              <a:t> 1 (</a:t>
            </a:r>
            <a:r>
              <a:rPr lang="it-IT" b="1">
                <a:solidFill>
                  <a:srgbClr val="0033A0"/>
                </a:solidFill>
              </a:rPr>
              <a:t>B1</a:t>
            </a:r>
            <a:r>
              <a:rPr lang="it-IT"/>
              <a:t>): </a:t>
            </a:r>
            <a:r>
              <a:rPr lang="it-IT" b="1">
                <a:solidFill>
                  <a:srgbClr val="0033A0"/>
                </a:solidFill>
              </a:rPr>
              <a:t>45.6 GeV </a:t>
            </a:r>
            <a:r>
              <a:rPr lang="it-IT" b="1" err="1">
                <a:solidFill>
                  <a:srgbClr val="0033A0"/>
                </a:solidFill>
              </a:rPr>
              <a:t>positron</a:t>
            </a:r>
            <a:r>
              <a:rPr lang="it-IT">
                <a:solidFill>
                  <a:srgbClr val="0033A0"/>
                </a:solidFill>
              </a:rPr>
              <a:t> </a:t>
            </a:r>
            <a:r>
              <a:rPr lang="it-IT" err="1"/>
              <a:t>beam</a:t>
            </a:r>
            <a:r>
              <a:rPr lang="it-IT"/>
              <a:t>, </a:t>
            </a:r>
            <a:r>
              <a:rPr lang="it-IT">
                <a:solidFill>
                  <a:srgbClr val="FF0000"/>
                </a:solidFill>
              </a:rPr>
              <a:t>1270 </a:t>
            </a:r>
            <a:r>
              <a:rPr lang="it-IT" err="1">
                <a:solidFill>
                  <a:srgbClr val="FF0000"/>
                </a:solidFill>
              </a:rPr>
              <a:t>mA</a:t>
            </a:r>
            <a:r>
              <a:rPr lang="it-IT">
                <a:solidFill>
                  <a:srgbClr val="FF0000"/>
                </a:solidFill>
              </a:rPr>
              <a:t> </a:t>
            </a:r>
            <a:r>
              <a:rPr lang="it-IT" err="1">
                <a:solidFill>
                  <a:srgbClr val="FF0000"/>
                </a:solidFill>
              </a:rPr>
              <a:t>current</a:t>
            </a:r>
            <a:endParaRPr lang="it-IT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Gas </a:t>
            </a:r>
            <a:r>
              <a:rPr lang="it-IT" err="1"/>
              <a:t>species</a:t>
            </a:r>
            <a:r>
              <a:rPr lang="it-IT"/>
              <a:t> and </a:t>
            </a:r>
            <a:r>
              <a:rPr lang="it-IT" err="1"/>
              <a:t>composition</a:t>
            </a:r>
            <a:r>
              <a:rPr lang="it-IT"/>
              <a:t>: </a:t>
            </a:r>
            <a:r>
              <a:rPr lang="it-IT" b="1"/>
              <a:t>85% H</a:t>
            </a:r>
            <a:r>
              <a:rPr lang="it-IT" b="1" baseline="-25000"/>
              <a:t>2</a:t>
            </a:r>
            <a:r>
              <a:rPr lang="it-IT"/>
              <a:t>, </a:t>
            </a:r>
            <a:r>
              <a:rPr lang="it-IT" b="1"/>
              <a:t>10% CO </a:t>
            </a:r>
            <a:r>
              <a:rPr lang="it-IT"/>
              <a:t>and </a:t>
            </a:r>
            <a:r>
              <a:rPr lang="it-IT" b="1"/>
              <a:t>5% CO</a:t>
            </a:r>
            <a:r>
              <a:rPr lang="it-IT" b="1" baseline="-25000"/>
              <a:t>2</a:t>
            </a:r>
            <a:endParaRPr lang="it-IT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Pressure profiles for </a:t>
            </a:r>
            <a:r>
              <a:rPr lang="en-US">
                <a:solidFill>
                  <a:srgbClr val="FF0000"/>
                </a:solidFill>
              </a:rPr>
              <a:t>1h beam conditioning at full nominal current</a:t>
            </a:r>
            <a:endParaRPr lang="it-IT">
              <a:solidFill>
                <a:srgbClr val="FF0000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CC2808C-3743-1955-302F-5CAE8482A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" y="2059517"/>
            <a:ext cx="12192000" cy="4152279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8C6E929-8CA0-69FF-31A1-363846612CC3}"/>
              </a:ext>
            </a:extLst>
          </p:cNvPr>
          <p:cNvSpPr txBox="1">
            <a:spLocks/>
          </p:cNvSpPr>
          <p:nvPr/>
        </p:nvSpPr>
        <p:spPr>
          <a:xfrm>
            <a:off x="5093034" y="6419617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beam-gas beam losses</a:t>
            </a:r>
            <a:endParaRPr lang="en-US" sz="1400">
              <a:solidFill>
                <a:srgbClr val="0033A0"/>
              </a:solidFill>
              <a:latin typeface="Arial"/>
              <a:cs typeface="Arial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4B82786-7438-788C-865B-22BBAB4F2748}"/>
              </a:ext>
            </a:extLst>
          </p:cNvPr>
          <p:cNvSpPr txBox="1">
            <a:spLocks/>
          </p:cNvSpPr>
          <p:nvPr/>
        </p:nvSpPr>
        <p:spPr>
          <a:xfrm>
            <a:off x="2953125" y="6491750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13/06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589207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MDI pressure profile in the FCC-ee</a:t>
            </a:r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1993088A-8CBB-7ECE-C31B-CCCC2A82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43</a:t>
            </a:fld>
            <a:endParaRPr lang="en-US">
              <a:solidFill>
                <a:srgbClr val="0033A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259CE96-7A9D-82FD-33AF-C3ED38BD6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2746"/>
            <a:ext cx="12192000" cy="414906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FF196D-B5C6-2015-D445-F8F77C2CA793}"/>
              </a:ext>
            </a:extLst>
          </p:cNvPr>
          <p:cNvSpPr txBox="1"/>
          <p:nvPr/>
        </p:nvSpPr>
        <p:spPr>
          <a:xfrm>
            <a:off x="298383" y="732545"/>
            <a:ext cx="1181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err="1"/>
              <a:t>Provided</a:t>
            </a:r>
            <a:r>
              <a:rPr lang="it-IT"/>
              <a:t> by the vacuum team (</a:t>
            </a:r>
            <a:r>
              <a:rPr lang="it-IT">
                <a:solidFill>
                  <a:srgbClr val="0033A0"/>
                </a:solidFill>
              </a:rPr>
              <a:t>R. Kersevan</a:t>
            </a:r>
            <a:r>
              <a:rPr lang="it-IT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FCC-ee (</a:t>
            </a:r>
            <a:r>
              <a:rPr lang="it-IT" b="1" i="1">
                <a:solidFill>
                  <a:srgbClr val="0033A0"/>
                </a:solidFill>
              </a:rPr>
              <a:t>Z</a:t>
            </a:r>
            <a:r>
              <a:rPr lang="it-IT" b="1">
                <a:solidFill>
                  <a:srgbClr val="0033A0"/>
                </a:solidFill>
              </a:rPr>
              <a:t> mode</a:t>
            </a:r>
            <a:r>
              <a:rPr lang="it-IT"/>
              <a:t>) – </a:t>
            </a:r>
            <a:r>
              <a:rPr lang="it-IT" err="1"/>
              <a:t>beam</a:t>
            </a:r>
            <a:r>
              <a:rPr lang="it-IT"/>
              <a:t> 1 (</a:t>
            </a:r>
            <a:r>
              <a:rPr lang="it-IT" b="1">
                <a:solidFill>
                  <a:srgbClr val="0033A0"/>
                </a:solidFill>
              </a:rPr>
              <a:t>B1</a:t>
            </a:r>
            <a:r>
              <a:rPr lang="it-IT"/>
              <a:t>): </a:t>
            </a:r>
            <a:r>
              <a:rPr lang="it-IT" b="1">
                <a:solidFill>
                  <a:srgbClr val="0033A0"/>
                </a:solidFill>
              </a:rPr>
              <a:t>45.6 GeV </a:t>
            </a:r>
            <a:r>
              <a:rPr lang="it-IT" b="1" err="1">
                <a:solidFill>
                  <a:srgbClr val="0033A0"/>
                </a:solidFill>
              </a:rPr>
              <a:t>positron</a:t>
            </a:r>
            <a:r>
              <a:rPr lang="it-IT">
                <a:solidFill>
                  <a:srgbClr val="0033A0"/>
                </a:solidFill>
              </a:rPr>
              <a:t> </a:t>
            </a:r>
            <a:r>
              <a:rPr lang="it-IT" err="1"/>
              <a:t>beam</a:t>
            </a:r>
            <a:r>
              <a:rPr lang="it-IT"/>
              <a:t>, </a:t>
            </a:r>
            <a:r>
              <a:rPr lang="it-IT">
                <a:solidFill>
                  <a:srgbClr val="FF0000"/>
                </a:solidFill>
              </a:rPr>
              <a:t>1270 </a:t>
            </a:r>
            <a:r>
              <a:rPr lang="it-IT" err="1">
                <a:solidFill>
                  <a:srgbClr val="FF0000"/>
                </a:solidFill>
              </a:rPr>
              <a:t>mA</a:t>
            </a:r>
            <a:r>
              <a:rPr lang="it-IT">
                <a:solidFill>
                  <a:srgbClr val="FF0000"/>
                </a:solidFill>
              </a:rPr>
              <a:t> </a:t>
            </a:r>
            <a:r>
              <a:rPr lang="it-IT" err="1">
                <a:solidFill>
                  <a:srgbClr val="FF0000"/>
                </a:solidFill>
              </a:rPr>
              <a:t>current</a:t>
            </a:r>
            <a:endParaRPr lang="it-IT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Gas </a:t>
            </a:r>
            <a:r>
              <a:rPr lang="it-IT" err="1"/>
              <a:t>species</a:t>
            </a:r>
            <a:r>
              <a:rPr lang="it-IT"/>
              <a:t> and </a:t>
            </a:r>
            <a:r>
              <a:rPr lang="it-IT" err="1"/>
              <a:t>composition</a:t>
            </a:r>
            <a:r>
              <a:rPr lang="it-IT"/>
              <a:t>: </a:t>
            </a:r>
            <a:r>
              <a:rPr lang="it-IT" b="1"/>
              <a:t>85% H</a:t>
            </a:r>
            <a:r>
              <a:rPr lang="it-IT" b="1" baseline="-25000"/>
              <a:t>2</a:t>
            </a:r>
            <a:r>
              <a:rPr lang="it-IT"/>
              <a:t>, </a:t>
            </a:r>
            <a:r>
              <a:rPr lang="it-IT" b="1"/>
              <a:t>10% CO </a:t>
            </a:r>
            <a:r>
              <a:rPr lang="it-IT"/>
              <a:t>and </a:t>
            </a:r>
            <a:r>
              <a:rPr lang="it-IT" b="1"/>
              <a:t>5% CO</a:t>
            </a:r>
            <a:r>
              <a:rPr lang="it-IT" b="1" baseline="-25000"/>
              <a:t>2</a:t>
            </a:r>
            <a:endParaRPr lang="it-IT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Pressure profiles for </a:t>
            </a:r>
            <a:r>
              <a:rPr lang="en-US">
                <a:solidFill>
                  <a:srgbClr val="FF0000"/>
                </a:solidFill>
              </a:rPr>
              <a:t>1h beam conditioning at full nominal current</a:t>
            </a:r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F9219F8-BC88-3C3A-6B3E-A6F3708FCE7B}"/>
              </a:ext>
            </a:extLst>
          </p:cNvPr>
          <p:cNvCxnSpPr>
            <a:cxnSpLocks/>
          </p:cNvCxnSpPr>
          <p:nvPr/>
        </p:nvCxnSpPr>
        <p:spPr>
          <a:xfrm>
            <a:off x="8489482" y="2059806"/>
            <a:ext cx="0" cy="394636"/>
          </a:xfrm>
          <a:prstGeom prst="straightConnector1">
            <a:avLst/>
          </a:prstGeom>
          <a:ln w="38100">
            <a:solidFill>
              <a:srgbClr val="0033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0BA26AA-E677-B7C4-9DF5-17A2843C3A14}"/>
              </a:ext>
            </a:extLst>
          </p:cNvPr>
          <p:cNvSpPr txBox="1"/>
          <p:nvPr/>
        </p:nvSpPr>
        <p:spPr>
          <a:xfrm>
            <a:off x="8288554" y="1711608"/>
            <a:ext cx="440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>
                <a:solidFill>
                  <a:srgbClr val="0033A0"/>
                </a:solidFill>
              </a:rPr>
              <a:t>IP</a:t>
            </a:r>
            <a:endParaRPr lang="en-US" b="1">
              <a:solidFill>
                <a:srgbClr val="0033A0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87EA896-F25A-C3B3-6F6B-287B803928AB}"/>
              </a:ext>
            </a:extLst>
          </p:cNvPr>
          <p:cNvSpPr txBox="1">
            <a:spLocks/>
          </p:cNvSpPr>
          <p:nvPr/>
        </p:nvSpPr>
        <p:spPr>
          <a:xfrm>
            <a:off x="5093034" y="6419617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beam-gas beam losses</a:t>
            </a:r>
            <a:endParaRPr lang="en-US" sz="1400">
              <a:solidFill>
                <a:srgbClr val="0033A0"/>
              </a:solidFill>
              <a:latin typeface="Arial"/>
              <a:cs typeface="Arial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C6A3D4C-796E-607D-21BB-540428E6B1EF}"/>
              </a:ext>
            </a:extLst>
          </p:cNvPr>
          <p:cNvSpPr txBox="1">
            <a:spLocks/>
          </p:cNvSpPr>
          <p:nvPr/>
        </p:nvSpPr>
        <p:spPr>
          <a:xfrm>
            <a:off x="2953125" y="6491750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13/06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35215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Simulation workflow</a:t>
            </a:r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1993088A-8CBB-7ECE-C31B-CCCC2A82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44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00E04E-283E-48F5-EA51-E0B14828BDDA}"/>
              </a:ext>
            </a:extLst>
          </p:cNvPr>
          <p:cNvSpPr txBox="1"/>
          <p:nvPr/>
        </p:nvSpPr>
        <p:spPr>
          <a:xfrm>
            <a:off x="298383" y="789062"/>
            <a:ext cx="1189361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err="1">
                <a:solidFill>
                  <a:srgbClr val="0033A0"/>
                </a:solidFill>
              </a:rPr>
              <a:t>Xsuite</a:t>
            </a:r>
            <a:r>
              <a:rPr lang="it-IT" b="1">
                <a:solidFill>
                  <a:srgbClr val="0033A0"/>
                </a:solidFill>
              </a:rPr>
              <a:t>-BDSIM</a:t>
            </a:r>
            <a:r>
              <a:rPr lang="it-IT"/>
              <a:t> </a:t>
            </a:r>
            <a:r>
              <a:rPr lang="it-IT" err="1"/>
              <a:t>simulation</a:t>
            </a:r>
            <a:r>
              <a:rPr lang="it-IT"/>
              <a:t> tool with </a:t>
            </a:r>
            <a:r>
              <a:rPr lang="it-IT" err="1"/>
              <a:t>addition</a:t>
            </a:r>
            <a:r>
              <a:rPr lang="it-IT"/>
              <a:t> of </a:t>
            </a:r>
            <a:r>
              <a:rPr lang="en-US"/>
              <a:t>arbitrary number of </a:t>
            </a:r>
            <a:r>
              <a:rPr lang="en-US" b="1">
                <a:solidFill>
                  <a:srgbClr val="00B050"/>
                </a:solidFill>
              </a:rPr>
              <a:t>beam-gas elements</a:t>
            </a:r>
            <a:r>
              <a:rPr lang="it-IT" b="1">
                <a:solidFill>
                  <a:srgbClr val="00B050"/>
                </a:solidFill>
              </a:rPr>
              <a:t> </a:t>
            </a:r>
            <a:r>
              <a:rPr lang="it-IT"/>
              <a:t>(</a:t>
            </a:r>
            <a:r>
              <a:rPr lang="it-IT" err="1"/>
              <a:t>based</a:t>
            </a:r>
            <a:r>
              <a:rPr lang="it-IT"/>
              <a:t> on </a:t>
            </a:r>
            <a:r>
              <a:rPr lang="it-IT" err="1"/>
              <a:t>local</a:t>
            </a:r>
            <a:r>
              <a:rPr lang="it-IT"/>
              <a:t> gas </a:t>
            </a:r>
            <a:r>
              <a:rPr lang="it-IT" err="1"/>
              <a:t>parameters</a:t>
            </a:r>
            <a:r>
              <a:rPr lang="it-IT"/>
              <a:t> from FCC-</a:t>
            </a:r>
            <a:r>
              <a:rPr lang="it-IT" err="1"/>
              <a:t>ee</a:t>
            </a:r>
            <a:r>
              <a:rPr lang="it-IT"/>
              <a:t> full ring pressure </a:t>
            </a:r>
            <a:r>
              <a:rPr lang="it-IT" err="1"/>
              <a:t>profile</a:t>
            </a:r>
            <a:r>
              <a:rPr lang="it-IT"/>
              <a:t>)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A0C3652-E380-44FC-90A9-3FB2B69B5BF5}"/>
              </a:ext>
            </a:extLst>
          </p:cNvPr>
          <p:cNvSpPr txBox="1">
            <a:spLocks/>
          </p:cNvSpPr>
          <p:nvPr/>
        </p:nvSpPr>
        <p:spPr>
          <a:xfrm>
            <a:off x="5093034" y="6419617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beam-gas beam losses</a:t>
            </a:r>
            <a:endParaRPr lang="en-US" sz="1400">
              <a:solidFill>
                <a:srgbClr val="0033A0"/>
              </a:solidFill>
              <a:latin typeface="Arial"/>
              <a:cs typeface="Arial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ED77B4E-9531-78F4-9333-5E535F76CC85}"/>
              </a:ext>
            </a:extLst>
          </p:cNvPr>
          <p:cNvSpPr txBox="1">
            <a:spLocks/>
          </p:cNvSpPr>
          <p:nvPr/>
        </p:nvSpPr>
        <p:spPr>
          <a:xfrm>
            <a:off x="2953125" y="6491750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13/06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3266737-2C6A-66FD-0A28-F549410DF2CE}"/>
              </a:ext>
            </a:extLst>
          </p:cNvPr>
          <p:cNvSpPr txBox="1"/>
          <p:nvPr/>
        </p:nvSpPr>
        <p:spPr>
          <a:xfrm>
            <a:off x="182880" y="4786668"/>
            <a:ext cx="11636943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ea typeface="Times New Roman" panose="02020603050405020304" pitchFamily="18" charset="0"/>
                <a:cs typeface="Times New Roman"/>
              </a:rPr>
              <a:t>At each </a:t>
            </a:r>
            <a:r>
              <a:rPr lang="en-US" sz="1800" b="1" kern="10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/>
              </a:rPr>
              <a:t>beam-gas element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kern="100">
                <a:ea typeface="Times New Roman" panose="02020603050405020304" pitchFamily="18" charset="0"/>
                <a:cs typeface="Times New Roman"/>
              </a:rPr>
              <a:t>The mean free path is computed from cross sections and local gas densities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kern="100">
                <a:effectLst/>
                <a:ea typeface="Times New Roman" panose="02020603050405020304" pitchFamily="18" charset="0"/>
                <a:cs typeface="Times New Roman"/>
              </a:rPr>
              <a:t>Random number compared to mean free path to determine if beam-gas interaction takes place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kern="100">
                <a:effectLst/>
                <a:ea typeface="Times New Roman" panose="02020603050405020304" pitchFamily="18" charset="0"/>
                <a:cs typeface="Times New Roman"/>
              </a:rPr>
              <a:t>If interaction takes place, further sampling of which gas species and which interaction type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kern="100">
                <a:effectLst/>
                <a:ea typeface="Times New Roman" panose="02020603050405020304" pitchFamily="18" charset="0"/>
                <a:cs typeface="Times New Roman"/>
              </a:rPr>
              <a:t>Kicks in angle and energy from the </a:t>
            </a:r>
            <a:r>
              <a:rPr lang="en-US" kern="100">
                <a:ea typeface="Times New Roman" panose="02020603050405020304" pitchFamily="18" charset="0"/>
                <a:cs typeface="Times New Roman"/>
              </a:rPr>
              <a:t>relevant physics model (differential cross section) </a:t>
            </a:r>
            <a:endParaRPr lang="en-US" kern="1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807042-FA0E-0A1B-37CB-3577D2923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634" y="1524358"/>
            <a:ext cx="6820516" cy="3293700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6BEAB8E8-B804-18DF-96DE-CE3362345366}"/>
              </a:ext>
            </a:extLst>
          </p:cNvPr>
          <p:cNvSpPr/>
          <p:nvPr/>
        </p:nvSpPr>
        <p:spPr>
          <a:xfrm>
            <a:off x="9213773" y="1729979"/>
            <a:ext cx="134754" cy="519764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5152BC7-FBB7-06EC-3385-B10A106B6AEB}"/>
              </a:ext>
            </a:extLst>
          </p:cNvPr>
          <p:cNvSpPr txBox="1"/>
          <p:nvPr/>
        </p:nvSpPr>
        <p:spPr>
          <a:xfrm>
            <a:off x="9348527" y="1805195"/>
            <a:ext cx="2210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beam-gas element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859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E1ED3-AE6F-FF7A-9E20-6189F83A6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8988F25E-4857-D898-423B-2FF28BA7424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04FBB7E1-01DE-66AB-ADCD-23782B026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934A58-3A07-D6C4-EDA1-B7ED9172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45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E4CB24-7FF7-39D7-8403-63D9401A3CA9}"/>
              </a:ext>
            </a:extLst>
          </p:cNvPr>
          <p:cNvSpPr txBox="1"/>
          <p:nvPr/>
        </p:nvSpPr>
        <p:spPr>
          <a:xfrm>
            <a:off x="259882" y="231006"/>
            <a:ext cx="99910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4000" b="1" err="1">
                <a:solidFill>
                  <a:srgbClr val="0033A0"/>
                </a:solidFill>
              </a:rPr>
              <a:t>Beam</a:t>
            </a:r>
            <a:r>
              <a:rPr lang="it-IT" sz="4000" b="1">
                <a:solidFill>
                  <a:srgbClr val="0033A0"/>
                </a:solidFill>
              </a:rPr>
              <a:t>-gas </a:t>
            </a:r>
            <a:r>
              <a:rPr lang="it-IT" sz="4000" b="1" err="1">
                <a:solidFill>
                  <a:srgbClr val="0033A0"/>
                </a:solidFill>
              </a:rPr>
              <a:t>losses</a:t>
            </a:r>
            <a:r>
              <a:rPr lang="it-IT" sz="4000" b="1">
                <a:solidFill>
                  <a:srgbClr val="0033A0"/>
                </a:solidFill>
              </a:rPr>
              <a:t> for the Z mode</a:t>
            </a:r>
            <a:endParaRPr lang="it-IT" sz="4000" b="1">
              <a:solidFill>
                <a:srgbClr val="0033A0"/>
              </a:solidFill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78EE7E-BB5F-0E72-ECE2-152FB440CC3A}"/>
              </a:ext>
            </a:extLst>
          </p:cNvPr>
          <p:cNvSpPr txBox="1"/>
          <p:nvPr/>
        </p:nvSpPr>
        <p:spPr>
          <a:xfrm>
            <a:off x="130610" y="938892"/>
            <a:ext cx="11927731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b="1" dirty="0">
                <a:ea typeface="+mn-lt"/>
                <a:cs typeface="+mn-lt"/>
              </a:rPr>
              <a:t>Vertical DA in the FCC-ee Z-mode lattice is limited to ~25σ</a:t>
            </a:r>
            <a:endParaRPr lang="en-US" b="1" dirty="0"/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Beam is highly sensitive to vertical angular kicks</a:t>
            </a:r>
            <a:endParaRPr lang="en-US" dirty="0">
              <a:solidFill>
                <a:srgbClr val="FF0000"/>
              </a:solidFill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Typical vertical divergence (arcs): σₚᵧ ≈ 0.3 </a:t>
            </a:r>
            <a:r>
              <a:rPr lang="en-US" dirty="0" err="1">
                <a:ea typeface="+mn-lt"/>
                <a:cs typeface="+mn-lt"/>
              </a:rPr>
              <a:t>μrad</a:t>
            </a:r>
            <a:endParaRPr lang="en-US" dirty="0"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A 10 </a:t>
            </a:r>
            <a:r>
              <a:rPr lang="en-US" dirty="0" err="1">
                <a:ea typeface="+mn-lt"/>
                <a:cs typeface="+mn-lt"/>
              </a:rPr>
              <a:t>μrad</a:t>
            </a:r>
            <a:r>
              <a:rPr lang="en-US" dirty="0">
                <a:ea typeface="+mn-lt"/>
                <a:cs typeface="+mn-lt"/>
              </a:rPr>
              <a:t> vertical kick → &gt;25 σₚᵧ →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particle loss</a:t>
            </a:r>
            <a:endParaRPr lang="en-US" dirty="0">
              <a:solidFill>
                <a:srgbClr val="FF0000"/>
              </a:solidFill>
              <a:cs typeface="Arial"/>
            </a:endParaRPr>
          </a:p>
          <a:p>
            <a:pPr marL="685800" lvl="1" indent="-228600">
              <a:buFont typeface="Courier New"/>
              <a:buChar char="o"/>
            </a:pPr>
            <a:endParaRPr lang="en-US" dirty="0">
              <a:ea typeface="+mn-lt"/>
              <a:cs typeface="+mn-lt"/>
            </a:endParaRPr>
          </a:p>
          <a:p>
            <a:pPr marL="228600" indent="-228600">
              <a:buFont typeface=""/>
              <a:buChar char="•"/>
            </a:pPr>
            <a:r>
              <a:rPr lang="en-US" b="1" dirty="0">
                <a:ea typeface="+mn-lt"/>
                <a:cs typeface="+mn-lt"/>
              </a:rPr>
              <a:t>Sensitivity increases near IPs</a:t>
            </a:r>
            <a:endParaRPr lang="en-US" dirty="0">
              <a:cs typeface="Arial"/>
            </a:endParaRPr>
          </a:p>
          <a:p>
            <a:pPr marL="685800" lvl="1" indent="-228600"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βᵧ reaches several km → σₚᵧ further reduced</a:t>
            </a:r>
            <a:endParaRPr lang="en-US" dirty="0">
              <a:cs typeface="Arial"/>
            </a:endParaRPr>
          </a:p>
          <a:p>
            <a:pPr marL="685800" lvl="1" indent="-228600"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Even smaller kicks can cause losses</a:t>
            </a:r>
            <a:endParaRPr lang="en-US" dirty="0">
              <a:cs typeface="Arial"/>
            </a:endParaRPr>
          </a:p>
          <a:p>
            <a:pPr marL="685800" lvl="1" indent="-228600">
              <a:buFont typeface="Courier New"/>
              <a:buChar char="o"/>
            </a:pPr>
            <a:endParaRPr lang="en-US" dirty="0">
              <a:ea typeface="+mn-lt"/>
              <a:cs typeface="+mn-lt"/>
            </a:endParaRPr>
          </a:p>
          <a:p>
            <a:pPr marL="228600" indent="-228600">
              <a:buFont typeface=""/>
              <a:buChar char="•"/>
            </a:pPr>
            <a:r>
              <a:rPr lang="en-US" b="1" dirty="0">
                <a:ea typeface="+mn-lt"/>
                <a:cs typeface="+mn-lt"/>
              </a:rPr>
              <a:t>Horizontal sensitivity is lower</a:t>
            </a:r>
            <a:endParaRPr lang="en-US" b="1" dirty="0"/>
          </a:p>
          <a:p>
            <a:pPr marL="685800" lvl="1" indent="-228600"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σₚₓ ≫ σₚᵧ (due to much larger εₓ and lower IR-βₓ )</a:t>
            </a:r>
            <a:endParaRPr lang="en-US" dirty="0">
              <a:cs typeface="Arial"/>
            </a:endParaRPr>
          </a:p>
          <a:p>
            <a:pPr marL="685800" lvl="1" indent="-228600"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Same kick → smaller normalized deflection</a:t>
            </a:r>
            <a:endParaRPr lang="en-US" dirty="0">
              <a:cs typeface="Arial"/>
            </a:endParaRPr>
          </a:p>
          <a:p>
            <a:pPr marL="685800" lvl="1" indent="-228600"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Horizontal DA ≈ vertical DA</a:t>
            </a:r>
          </a:p>
          <a:p>
            <a:pPr marL="685800" lvl="1" indent="-228600">
              <a:buFont typeface="Courier New"/>
              <a:buChar char="o"/>
            </a:pPr>
            <a:endParaRPr lang="en-US" dirty="0"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b="1" dirty="0">
                <a:ea typeface="+mn-lt"/>
                <a:cs typeface="+mn-lt"/>
              </a:rPr>
              <a:t>Bremsstrahlung losses more sensitive to momentum acceptance</a:t>
            </a:r>
            <a:endParaRPr lang="en-US" b="1" dirty="0"/>
          </a:p>
          <a:p>
            <a:pPr marL="685800" lvl="1" indent="-228600"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Caused by photon emission → off-momentum particles</a:t>
            </a:r>
            <a:endParaRPr lang="en-US" dirty="0"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 dirty="0"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dirty="0">
                <a:solidFill>
                  <a:srgbClr val="FF0000"/>
                </a:solidFill>
              </a:rPr>
              <a:t>Despite this, beam–residual gas interactions have not been identified as a performance limitation for the FCC-ee, and the FCC-ee collimation system has proven effective in mitigating related beam losses</a:t>
            </a:r>
            <a:endParaRPr lang="en-US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BB8F51-3BDA-232B-E498-B364E98F8679}"/>
              </a:ext>
            </a:extLst>
          </p:cNvPr>
          <p:cNvSpPr txBox="1"/>
          <p:nvPr/>
        </p:nvSpPr>
        <p:spPr>
          <a:xfrm>
            <a:off x="7795454" y="1070931"/>
            <a:ext cx="354980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cs typeface="Arial"/>
              </a:rPr>
              <a:t>FCC-ee Z V25.2 GHC XY-DA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FA9C9F-08AD-BD76-3C6A-56CD4749D866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6A8101-1BB7-5598-F00F-03C6A0A377A6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  <p:pic>
        <p:nvPicPr>
          <p:cNvPr id="13" name="Picture 12" descr="A graph of a graph of a wave&#10;&#10;AI-generated content may be incorrect.">
            <a:extLst>
              <a:ext uri="{FF2B5EF4-FFF2-40B4-BE49-F238E27FC236}">
                <a16:creationId xmlns:a16="http://schemas.microsoft.com/office/drawing/2014/main" id="{B468B76F-9E7A-7305-66C6-3B4317484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08" y="1304002"/>
            <a:ext cx="4410670" cy="2905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3AECD0-E688-B4E1-F62B-8AB255493143}"/>
              </a:ext>
            </a:extLst>
          </p:cNvPr>
          <p:cNvSpPr txBox="1"/>
          <p:nvPr/>
        </p:nvSpPr>
        <p:spPr>
          <a:xfrm>
            <a:off x="8333336" y="4230989"/>
            <a:ext cx="354980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33A0"/>
                </a:solidFill>
                <a:ea typeface="+mn-lt"/>
                <a:cs typeface="+mn-lt"/>
              </a:rPr>
              <a:t>The </a:t>
            </a:r>
            <a:r>
              <a:rPr lang="en-US" sz="1400" b="1">
                <a:solidFill>
                  <a:srgbClr val="0033A0"/>
                </a:solidFill>
                <a:ea typeface="+mn-lt"/>
                <a:cs typeface="+mn-lt"/>
              </a:rPr>
              <a:t>Dynamic Aperture</a:t>
            </a:r>
            <a:r>
              <a:rPr lang="en-US" sz="1400">
                <a:solidFill>
                  <a:srgbClr val="0033A0"/>
                </a:solidFill>
                <a:ea typeface="+mn-lt"/>
                <a:cs typeface="+mn-lt"/>
              </a:rPr>
              <a:t> (</a:t>
            </a:r>
            <a:r>
              <a:rPr lang="en-US" sz="1400" b="1">
                <a:solidFill>
                  <a:srgbClr val="0033A0"/>
                </a:solidFill>
                <a:ea typeface="+mn-lt"/>
                <a:cs typeface="+mn-lt"/>
              </a:rPr>
              <a:t>DA</a:t>
            </a:r>
            <a:r>
              <a:rPr lang="en-US" sz="1400">
                <a:solidFill>
                  <a:srgbClr val="0033A0"/>
                </a:solidFill>
                <a:ea typeface="+mn-lt"/>
                <a:cs typeface="+mn-lt"/>
              </a:rPr>
              <a:t>) defines the region in phase space where particle motion remains stable and can be well described by linear optics.</a:t>
            </a:r>
            <a:endParaRPr lang="en-US">
              <a:solidFill>
                <a:srgbClr val="0033A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62443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EA9A5-92B2-8238-EDE7-C57B1FB85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18D508F-64A4-26DC-36A0-CDFE083296C3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B6FBBE36-12BB-F810-96F3-5B8346D15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E06B1C98-5DC6-1413-EB63-A4846E5E8E77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Beam-beam losses for the Z mode</a:t>
            </a:r>
            <a:endParaRPr lang="en-US" sz="3600">
              <a:solidFill>
                <a:srgbClr val="0033A0"/>
              </a:solidFill>
              <a:latin typeface="Arial"/>
              <a:cs typeface="Arial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CF08176-3D9D-B097-FEAC-1A1140F6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46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C5BD3-EF36-06B5-C16C-9F7994FAFF6D}"/>
              </a:ext>
            </a:extLst>
          </p:cNvPr>
          <p:cNvSpPr txBox="1"/>
          <p:nvPr/>
        </p:nvSpPr>
        <p:spPr>
          <a:xfrm>
            <a:off x="183823" y="835843"/>
            <a:ext cx="11722325" cy="7059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500"/>
              </a:lnSpc>
              <a:buFont typeface="Arial,Sans-Serif"/>
              <a:buChar char="•"/>
            </a:pPr>
            <a:r>
              <a:rPr lang="en-US" b="1">
                <a:solidFill>
                  <a:srgbClr val="000000"/>
                </a:solidFill>
                <a:cs typeface="Arial"/>
              </a:rPr>
              <a:t>Improved statistical sampling of radiative Bhabha scattering losses</a:t>
            </a:r>
          </a:p>
          <a:p>
            <a:pPr marL="742950" lvl="1" indent="-285750">
              <a:lnSpc>
                <a:spcPts val="2500"/>
              </a:lnSpc>
              <a:buFont typeface="Courier New" panose="02070309020205020404" pitchFamily="49" charset="0"/>
              <a:buChar char="o"/>
            </a:pPr>
            <a:r>
              <a:rPr lang="en-US"/>
              <a:t>Artificially increased RBS rate: large sample of post-RBS trajectories</a:t>
            </a:r>
            <a:endParaRPr lang="en-US">
              <a:cs typeface="Arial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5CAB7D-2229-ACA2-4350-B02D8406E8B7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7E61C03-557A-D4B2-9DDB-1CA1A668C879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  <p:pic>
        <p:nvPicPr>
          <p:cNvPr id="11" name="Picture 10" descr="A graph of red and black lines&#10;&#10;AI-generated content may be incorrect.">
            <a:extLst>
              <a:ext uri="{FF2B5EF4-FFF2-40B4-BE49-F238E27FC236}">
                <a16:creationId xmlns:a16="http://schemas.microsoft.com/office/drawing/2014/main" id="{2222ABE8-BE53-A0CB-87CE-0E0D4E237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" b="8449"/>
          <a:stretch>
            <a:fillRect/>
          </a:stretch>
        </p:blipFill>
        <p:spPr>
          <a:xfrm>
            <a:off x="182880" y="1912853"/>
            <a:ext cx="7543799" cy="23341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414405-BF5A-33A9-E33C-115F7396C571}"/>
              </a:ext>
            </a:extLst>
          </p:cNvPr>
          <p:cNvSpPr txBox="1"/>
          <p:nvPr/>
        </p:nvSpPr>
        <p:spPr>
          <a:xfrm>
            <a:off x="7749539" y="2065069"/>
            <a:ext cx="44653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Resulting beam loss pattern normalized to </a:t>
            </a:r>
            <a:r>
              <a:rPr lang="en-US">
                <a:solidFill>
                  <a:srgbClr val="FF0000"/>
                </a:solidFill>
                <a:cs typeface="Arial"/>
              </a:rPr>
              <a:t>RBS lifetime</a:t>
            </a:r>
            <a:r>
              <a:rPr lang="en-US">
                <a:cs typeface="Arial"/>
              </a:rPr>
              <a:t>                (</a:t>
            </a:r>
            <a:r>
              <a:rPr lang="en-US">
                <a:solidFill>
                  <a:srgbClr val="FF0000"/>
                </a:solidFill>
                <a:cs typeface="Arial"/>
              </a:rPr>
              <a:t>22 min </a:t>
            </a:r>
            <a:r>
              <a:rPr lang="en-US">
                <a:cs typeface="Arial"/>
              </a:rPr>
              <a:t>– </a:t>
            </a:r>
            <a:r>
              <a:rPr lang="en-US">
                <a:solidFill>
                  <a:srgbClr val="FF0000"/>
                </a:solidFill>
                <a:cs typeface="Arial"/>
              </a:rPr>
              <a:t>total power loss 13 kW</a:t>
            </a:r>
            <a:r>
              <a:rPr lang="en-US">
                <a:cs typeface="Arial"/>
              </a:rPr>
              <a:t>)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F67A90-E70F-4D7E-12EA-46677376D561}"/>
              </a:ext>
            </a:extLst>
          </p:cNvPr>
          <p:cNvSpPr txBox="1"/>
          <p:nvPr/>
        </p:nvSpPr>
        <p:spPr>
          <a:xfrm>
            <a:off x="182880" y="4434994"/>
            <a:ext cx="1182319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RBS losses localized in the PF collimation insertion and downstream of the IPs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Horizontal </a:t>
            </a:r>
            <a:r>
              <a:rPr lang="en-US" dirty="0" err="1"/>
              <a:t>betatron</a:t>
            </a:r>
            <a:r>
              <a:rPr lang="en-US" dirty="0"/>
              <a:t> and off-momentum TCPs intercept surviving RBS debris</a:t>
            </a:r>
            <a:endParaRPr lang="en-US" dirty="0">
              <a:cs typeface="Arial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Unavoidable local losses on downstream final-focus quads &amp; crab </a:t>
            </a:r>
            <a:r>
              <a:rPr lang="en-US" b="1" dirty="0" err="1"/>
              <a:t>sextupoles</a:t>
            </a:r>
            <a:endParaRPr lang="en-US" b="1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Tungsten shielding (few-mm) in SC quads: already proposed by CERN SY-STI group [30]</a:t>
            </a:r>
            <a:endParaRPr lang="en-US" dirty="0">
              <a:cs typeface="Arial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Additional collision debris collimators to be studied in the future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3178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D93BAEB1-C227-D219-645D-39467A4F5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16153"/>
            <a:ext cx="5486411" cy="2743206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Channeling efficiency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553B54A1-AA2A-B0DC-5C69-A5260DDB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47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2F3A5083-4AF8-7A95-407E-4187746D2D07}"/>
              </a:ext>
            </a:extLst>
          </p:cNvPr>
          <p:cNvSpPr/>
          <p:nvPr/>
        </p:nvSpPr>
        <p:spPr>
          <a:xfrm>
            <a:off x="1945905" y="4309799"/>
            <a:ext cx="478058" cy="4716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57E582BA-120B-E63D-761D-3512BB53BB0A}"/>
                  </a:ext>
                </a:extLst>
              </p:cNvPr>
              <p:cNvSpPr txBox="1"/>
              <p:nvPr/>
            </p:nvSpPr>
            <p:spPr>
              <a:xfrm>
                <a:off x="8610600" y="86974"/>
                <a:ext cx="3871900" cy="913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/>
                  <a:t>Particles are </a:t>
                </a:r>
                <a:r>
                  <a:rPr lang="it-IT" sz="1600" err="1"/>
                  <a:t>considered</a:t>
                </a:r>
                <a:r>
                  <a:rPr lang="it-IT" sz="1600"/>
                  <a:t> </a:t>
                </a:r>
                <a:r>
                  <a:rPr lang="it-IT" sz="1600" err="1"/>
                  <a:t>channeled</a:t>
                </a:r>
                <a:r>
                  <a:rPr lang="it-IT" sz="1600"/>
                  <a:t> </a:t>
                </a:r>
                <a:r>
                  <a:rPr lang="it-IT" sz="1600" err="1"/>
                  <a:t>if</a:t>
                </a:r>
                <a:r>
                  <a:rPr lang="it-IT" sz="1600"/>
                  <a:t>:</a:t>
                </a:r>
              </a:p>
              <a:p>
                <a:endParaRPr lang="it-IT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57E582BA-120B-E63D-761D-3512BB53B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86974"/>
                <a:ext cx="3871900" cy="913968"/>
              </a:xfrm>
              <a:prstGeom prst="rect">
                <a:avLst/>
              </a:prstGeom>
              <a:blipFill>
                <a:blip r:embed="rId5"/>
                <a:stretch>
                  <a:fillRect l="-945" t="-2000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7A7E0C16-94CE-5196-2A14-1FCCB4B19AB4}"/>
              </a:ext>
            </a:extLst>
          </p:cNvPr>
          <p:cNvSpPr/>
          <p:nvPr/>
        </p:nvSpPr>
        <p:spPr>
          <a:xfrm>
            <a:off x="9298004" y="543958"/>
            <a:ext cx="2483318" cy="535121"/>
          </a:xfrm>
          <a:prstGeom prst="roundRect">
            <a:avLst/>
          </a:prstGeom>
          <a:noFill/>
          <a:ln w="28575">
            <a:solidFill>
              <a:srgbClr val="0000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022DBED9-799D-49A7-456D-AF161F8C8F71}"/>
                  </a:ext>
                </a:extLst>
              </p:cNvPr>
              <p:cNvSpPr txBox="1"/>
              <p:nvPr/>
            </p:nvSpPr>
            <p:spPr>
              <a:xfrm>
                <a:off x="9298004" y="1133094"/>
                <a:ext cx="258315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/>
                  <a:t>: bending angle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/>
                  <a:t>: critical angle</a:t>
                </a:r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022DBED9-799D-49A7-456D-AF161F8C8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004" y="1133094"/>
                <a:ext cx="2583150" cy="584775"/>
              </a:xfrm>
              <a:prstGeom prst="rect">
                <a:avLst/>
              </a:prstGeom>
              <a:blipFill>
                <a:blip r:embed="rId6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5DA633C-8C15-D1F6-5E0F-969D7A98FBE0}"/>
              </a:ext>
            </a:extLst>
          </p:cNvPr>
          <p:cNvSpPr txBox="1"/>
          <p:nvPr/>
        </p:nvSpPr>
        <p:spPr>
          <a:xfrm>
            <a:off x="8827738" y="2086188"/>
            <a:ext cx="3156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err="1"/>
              <a:t>Deflection</a:t>
            </a:r>
            <a:r>
              <a:rPr lang="it-IT" sz="1400"/>
              <a:t> of 100 </a:t>
            </a:r>
            <a:r>
              <a:rPr lang="el-GR" sz="1400"/>
              <a:t>μ</a:t>
            </a:r>
            <a:r>
              <a:rPr lang="it-IT" sz="1400"/>
              <a:t>rad of 45.6 GeV e- </a:t>
            </a:r>
            <a:r>
              <a:rPr lang="it-IT" sz="1400" err="1"/>
              <a:t>using</a:t>
            </a:r>
            <a:r>
              <a:rPr lang="it-IT" sz="1400"/>
              <a:t> the Si (111) planar </a:t>
            </a:r>
            <a:r>
              <a:rPr lang="it-IT" sz="1400" err="1"/>
              <a:t>potential</a:t>
            </a:r>
            <a:r>
              <a:rPr lang="it-IT" sz="1400"/>
              <a:t> of a 100 </a:t>
            </a:r>
            <a:r>
              <a:rPr lang="el-GR" sz="1400"/>
              <a:t>μ</a:t>
            </a:r>
            <a:r>
              <a:rPr lang="it-IT" sz="1400"/>
              <a:t>m long Si </a:t>
            </a:r>
            <a:r>
              <a:rPr lang="it-IT" sz="1400" err="1"/>
              <a:t>crystal</a:t>
            </a:r>
            <a:r>
              <a:rPr lang="it-IT" sz="1400"/>
              <a:t>.</a:t>
            </a:r>
            <a:endParaRPr lang="en-US" sz="140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A1B7BE6-BA6F-CE23-15B1-E77E99D9667E}"/>
              </a:ext>
            </a:extLst>
          </p:cNvPr>
          <p:cNvSpPr txBox="1"/>
          <p:nvPr/>
        </p:nvSpPr>
        <p:spPr>
          <a:xfrm>
            <a:off x="8776484" y="4700406"/>
            <a:ext cx="3258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err="1"/>
              <a:t>Deflection</a:t>
            </a:r>
            <a:r>
              <a:rPr lang="it-IT" sz="1400"/>
              <a:t> of 100 </a:t>
            </a:r>
            <a:r>
              <a:rPr lang="el-GR" sz="1400"/>
              <a:t>μ</a:t>
            </a:r>
            <a:r>
              <a:rPr lang="it-IT" sz="1400"/>
              <a:t>rad of 45.6 GeV e+ </a:t>
            </a:r>
            <a:r>
              <a:rPr lang="it-IT" sz="1400" err="1"/>
              <a:t>using</a:t>
            </a:r>
            <a:r>
              <a:rPr lang="it-IT" sz="1400"/>
              <a:t> the Si (111) planar </a:t>
            </a:r>
            <a:r>
              <a:rPr lang="it-IT" sz="1400" err="1"/>
              <a:t>potential</a:t>
            </a:r>
            <a:r>
              <a:rPr lang="it-IT" sz="1400"/>
              <a:t> of a 200 </a:t>
            </a:r>
            <a:r>
              <a:rPr lang="el-GR" sz="1400"/>
              <a:t>μ</a:t>
            </a:r>
            <a:r>
              <a:rPr lang="it-IT" sz="1400"/>
              <a:t>m long Si </a:t>
            </a:r>
            <a:r>
              <a:rPr lang="it-IT" sz="1400" err="1"/>
              <a:t>crystal</a:t>
            </a:r>
            <a:r>
              <a:rPr lang="it-IT" sz="1400"/>
              <a:t>.</a:t>
            </a:r>
            <a:endParaRPr lang="en-US" sz="1400"/>
          </a:p>
        </p:txBody>
      </p:sp>
      <p:pic>
        <p:nvPicPr>
          <p:cNvPr id="11" name="Immagine 10" descr="Immagine che contiene testo, schermata, diagramma&#10;&#10;Descrizione generata automaticamente">
            <a:extLst>
              <a:ext uri="{FF2B5EF4-FFF2-40B4-BE49-F238E27FC236}">
                <a16:creationId xmlns:a16="http://schemas.microsoft.com/office/drawing/2014/main" id="{6E75C244-6C86-0AC5-513F-8BDCD68AD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22" y="3472399"/>
            <a:ext cx="3474727" cy="2560325"/>
          </a:xfrm>
          <a:prstGeom prst="rect">
            <a:avLst/>
          </a:prstGeom>
        </p:spPr>
      </p:pic>
      <p:pic>
        <p:nvPicPr>
          <p:cNvPr id="16" name="Immagine 15" descr="Immagine che contiene testo, schermata, diagramma&#10;&#10;Descrizione generata automaticamente">
            <a:extLst>
              <a:ext uri="{FF2B5EF4-FFF2-40B4-BE49-F238E27FC236}">
                <a16:creationId xmlns:a16="http://schemas.microsoft.com/office/drawing/2014/main" id="{DC3E5AF3-4361-392B-C550-6563725D17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10" y="873214"/>
            <a:ext cx="3474727" cy="2560325"/>
          </a:xfrm>
          <a:prstGeom prst="rect">
            <a:avLst/>
          </a:prstGeom>
        </p:spPr>
      </p:pic>
      <p:pic>
        <p:nvPicPr>
          <p:cNvPr id="6" name="Immagine 5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F54D7A22-3CAD-AC59-CC2F-022809A9D5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808"/>
            <a:ext cx="5486411" cy="2743206"/>
          </a:xfrm>
          <a:prstGeom prst="rect">
            <a:avLst/>
          </a:prstGeom>
        </p:spPr>
      </p:pic>
      <p:sp>
        <p:nvSpPr>
          <p:cNvPr id="22" name="Ovale 21">
            <a:extLst>
              <a:ext uri="{FF2B5EF4-FFF2-40B4-BE49-F238E27FC236}">
                <a16:creationId xmlns:a16="http://schemas.microsoft.com/office/drawing/2014/main" id="{1E38B4DB-132E-4899-4C79-A9C62065F23F}"/>
              </a:ext>
            </a:extLst>
          </p:cNvPr>
          <p:cNvSpPr/>
          <p:nvPr/>
        </p:nvSpPr>
        <p:spPr>
          <a:xfrm>
            <a:off x="1328431" y="1702095"/>
            <a:ext cx="478058" cy="4716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4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77A5E-69EB-1DF5-67EB-B8B2D3C58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DADD3E4-7715-88D5-7C69-1D4F23341E3C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3B4E1D3E-C00A-1C91-6D98-898AE42F9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F256D3A-19D4-C4C3-098B-994F1FF58FFB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FCC-ee layout and technical baseline</a:t>
            </a:r>
          </a:p>
        </p:txBody>
      </p:sp>
      <p:sp>
        <p:nvSpPr>
          <p:cNvPr id="17" name="Segnaposto numero diapositiva 17">
            <a:extLst>
              <a:ext uri="{FF2B5EF4-FFF2-40B4-BE49-F238E27FC236}">
                <a16:creationId xmlns:a16="http://schemas.microsoft.com/office/drawing/2014/main" id="{15F026A9-A700-0D6D-CF49-82BB4124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5270" y="6425358"/>
            <a:ext cx="43275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1DD1-B74E-4CBD-A4FB-FFC0F6727A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DDA29A-6835-D664-6E2A-554F82EC7C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816"/>
          <a:stretch/>
        </p:blipFill>
        <p:spPr>
          <a:xfrm>
            <a:off x="5495473" y="844645"/>
            <a:ext cx="6741920" cy="5261955"/>
          </a:xfrm>
          <a:prstGeom prst="rect">
            <a:avLst/>
          </a:prstGeom>
        </p:spPr>
      </p:pic>
      <p:sp>
        <p:nvSpPr>
          <p:cNvPr id="7" name="Google Shape;175;p26">
            <a:extLst>
              <a:ext uri="{FF2B5EF4-FFF2-40B4-BE49-F238E27FC236}">
                <a16:creationId xmlns:a16="http://schemas.microsoft.com/office/drawing/2014/main" id="{AC49E8DE-666E-B2EA-6E50-7DE4E41ABBBC}"/>
              </a:ext>
            </a:extLst>
          </p:cNvPr>
          <p:cNvSpPr txBox="1"/>
          <p:nvPr/>
        </p:nvSpPr>
        <p:spPr>
          <a:xfrm>
            <a:off x="38946" y="1137726"/>
            <a:ext cx="5997787" cy="480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2194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SzPts val="132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Double ring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e+e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- collider with 90.7 km circumference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21945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C377B"/>
              </a:buClr>
              <a:buSzPts val="132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Common footprint with FCC-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                              except around IPs</a:t>
            </a:r>
            <a:endParaRPr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21945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C377B"/>
              </a:buClr>
              <a:buSzPts val="132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Perfect 4-fold super-periodicity allowing 2           or 4 IPs; large horizontal crossing angle                      30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mrad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crab-waist collision optics</a:t>
            </a:r>
            <a:endParaRPr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  <a:p>
            <a:pPr marL="321945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C377B"/>
              </a:buClr>
              <a:buSzPts val="132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Synchrotron radiation power 50 MW/beam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     at all beam energies</a:t>
            </a:r>
            <a:endParaRPr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21945" indent="-285750">
              <a:spcBef>
                <a:spcPts val="1200"/>
              </a:spcBef>
              <a:buClr>
                <a:srgbClr val="0C377B"/>
              </a:buClr>
              <a:buSzPts val="1320"/>
              <a:buFont typeface="Arial" panose="020B0604020202020204" pitchFamily="34" charset="0"/>
              <a:buChar char="•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Top-up injection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scheme for high luminosity.</a:t>
            </a:r>
            <a:endParaRPr lang="en-US" b="1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Arial"/>
            </a:endParaRPr>
          </a:p>
          <a:p>
            <a:pPr marL="321945" marR="0" indent="-2857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C377B"/>
              </a:buClr>
              <a:buSzPts val="132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Requires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booster synchrotron in collider tunnel and 20 GeV e+/e- source and linac</a:t>
            </a:r>
            <a:endParaRPr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6195">
              <a:spcBef>
                <a:spcPts val="1200"/>
              </a:spcBef>
              <a:buClr>
                <a:srgbClr val="0C377B"/>
              </a:buClr>
              <a:buSzPts val="1320"/>
              <a:defRPr/>
            </a:pPr>
            <a:endParaRPr lang="en-US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321945" indent="-285750">
              <a:spcBef>
                <a:spcPts val="1200"/>
              </a:spcBef>
              <a:buSzPts val="1320"/>
              <a:buFont typeface="Arial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Collimation in PF</a:t>
            </a:r>
          </a:p>
          <a:p>
            <a:pPr marL="779145" lvl="1" indent="-285750">
              <a:spcBef>
                <a:spcPts val="1200"/>
              </a:spcBef>
              <a:buSzPts val="1320"/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Why do we need collimation in the FCC-ee?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1D11B3-9BB0-F8A4-113E-345529F69C19}"/>
              </a:ext>
            </a:extLst>
          </p:cNvPr>
          <p:cNvSpPr txBox="1"/>
          <p:nvPr/>
        </p:nvSpPr>
        <p:spPr>
          <a:xfrm>
            <a:off x="10181532" y="5597273"/>
            <a:ext cx="125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D0D"/>
                </a:solidFill>
              </a:rPr>
              <a:t>collimation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84CD7171-5ECD-D3B8-9B59-B327B8962F4F}"/>
              </a:ext>
            </a:extLst>
          </p:cNvPr>
          <p:cNvSpPr/>
          <p:nvPr/>
        </p:nvSpPr>
        <p:spPr>
          <a:xfrm>
            <a:off x="9033932" y="4910669"/>
            <a:ext cx="2142067" cy="754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56FE654-FF0A-805F-F694-1671741C0E9D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00DD711-80BB-245A-91B4-DBBA13D6E110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51470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C7623-86A4-990F-5A47-E97F8F0CD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99B0F23B-E1E0-BBF1-FBA6-4F6D8EE538DC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C2EE714C-369F-A9A0-6BB6-E4CE1D23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F299E5B1-E1EB-0105-8AEC-D543CE1234BC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>
                <a:solidFill>
                  <a:srgbClr val="0033A0"/>
                </a:solidFill>
                <a:latin typeface="Arial"/>
              </a:rPr>
              <a:t>Why do we need collimation in the FCC-ee?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Segnaposto numero diapositiva 17">
            <a:extLst>
              <a:ext uri="{FF2B5EF4-FFF2-40B4-BE49-F238E27FC236}">
                <a16:creationId xmlns:a16="http://schemas.microsoft.com/office/drawing/2014/main" id="{4CB8E787-2AEA-0294-55A0-3A179709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5270" y="6425358"/>
            <a:ext cx="43275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1DD1-B74E-4CBD-A4FB-FFC0F6727A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175;p26">
            <a:extLst>
              <a:ext uri="{FF2B5EF4-FFF2-40B4-BE49-F238E27FC236}">
                <a16:creationId xmlns:a16="http://schemas.microsoft.com/office/drawing/2014/main" id="{BFAFC6C6-62EF-5544-A736-0A30659F5AD9}"/>
              </a:ext>
            </a:extLst>
          </p:cNvPr>
          <p:cNvSpPr txBox="1"/>
          <p:nvPr/>
        </p:nvSpPr>
        <p:spPr>
          <a:xfrm>
            <a:off x="951973" y="1666321"/>
            <a:ext cx="5997787" cy="480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2194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SzPts val="1320"/>
              <a:buFont typeface="Arial" panose="020B0604020202020204" pitchFamily="34" charset="0"/>
              <a:buChar char="•"/>
              <a:tabLst/>
              <a:defRPr/>
            </a:pPr>
            <a:endParaRPr lang="en-US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EC70F4B-F4CB-DAAE-047D-CA2E33CD62BD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44AE00B-830D-26AF-AEA6-2D90CA86F641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  <p:pic>
        <p:nvPicPr>
          <p:cNvPr id="9" name="Picture 8" descr="Tested: 2025 Volkswagen Golf GTI - Full review, price &amp; features | Autocar">
            <a:extLst>
              <a:ext uri="{FF2B5EF4-FFF2-40B4-BE49-F238E27FC236}">
                <a16:creationId xmlns:a16="http://schemas.microsoft.com/office/drawing/2014/main" id="{220E133C-EB77-C90E-D26B-B2E958BD89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15" t="21728" r="10066" b="13333"/>
          <a:stretch>
            <a:fillRect/>
          </a:stretch>
        </p:blipFill>
        <p:spPr>
          <a:xfrm>
            <a:off x="8513806" y="757434"/>
            <a:ext cx="3532035" cy="18069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8B35680-9110-D324-30C5-EEDB689394A1}"/>
              </a:ext>
            </a:extLst>
          </p:cNvPr>
          <p:cNvSpPr txBox="1"/>
          <p:nvPr/>
        </p:nvSpPr>
        <p:spPr>
          <a:xfrm>
            <a:off x="181893" y="827762"/>
            <a:ext cx="800146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33A0"/>
                </a:solidFill>
                <a:latin typeface="Arial"/>
                <a:ea typeface="Calibri" panose="020F0502020204030204"/>
                <a:cs typeface="Arial"/>
              </a:rPr>
              <a:t>FCC-ee</a:t>
            </a:r>
            <a:r>
              <a:rPr lang="en-US" dirty="0">
                <a:latin typeface="Arial"/>
                <a:ea typeface="Calibri" panose="020F0502020204030204"/>
                <a:cs typeface="Arial"/>
              </a:rPr>
              <a:t>: up to </a:t>
            </a:r>
            <a:r>
              <a:rPr lang="en-US" b="1" dirty="0">
                <a:solidFill>
                  <a:srgbClr val="FF0000"/>
                </a:solidFill>
                <a:latin typeface="Arial"/>
                <a:ea typeface="Calibri" panose="020F0502020204030204"/>
                <a:cs typeface="Arial"/>
              </a:rPr>
              <a:t>17.7 MJ</a:t>
            </a:r>
            <a:r>
              <a:rPr lang="en-US" dirty="0">
                <a:solidFill>
                  <a:srgbClr val="FF0000"/>
                </a:solidFill>
                <a:latin typeface="Arial"/>
                <a:ea typeface="Calibri" panose="020F0502020204030204"/>
                <a:cs typeface="Arial"/>
              </a:rPr>
              <a:t> stored beam energy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latin typeface="Arial"/>
                <a:ea typeface="Calibri" panose="020F0502020204030204"/>
                <a:cs typeface="Arial"/>
              </a:rPr>
              <a:t>Corresponds to the kinetic energy of a middle-size car at 155 km/h</a:t>
            </a:r>
          </a:p>
          <a:p>
            <a:pPr marL="742950" lvl="1" indent="-285750">
              <a:buFont typeface="Courier New"/>
              <a:buChar char="o"/>
            </a:pPr>
            <a:endParaRPr lang="en-US" dirty="0">
              <a:latin typeface="Arial"/>
              <a:ea typeface="Calibri" panose="020F0502020204030204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Arial"/>
                <a:ea typeface="Calibri" panose="020F0502020204030204"/>
                <a:cs typeface="Arial"/>
              </a:rPr>
              <a:t>Typical beam sizes in the FCC-ee </a:t>
            </a:r>
            <a:r>
              <a:rPr lang="en-US" dirty="0">
                <a:latin typeface="Arial"/>
                <a:ea typeface="Calibri" panose="020F0502020204030204"/>
                <a:cs typeface="Arial"/>
              </a:rPr>
              <a:t>are σ</a:t>
            </a:r>
            <a:r>
              <a:rPr lang="en-US" baseline="-25000" dirty="0">
                <a:latin typeface="Arial"/>
                <a:ea typeface="Calibri" panose="020F0502020204030204"/>
                <a:cs typeface="Arial"/>
              </a:rPr>
              <a:t>x</a:t>
            </a:r>
            <a:r>
              <a:rPr lang="en-US" dirty="0">
                <a:latin typeface="Arial"/>
                <a:ea typeface="Calibri" panose="020F0502020204030204"/>
                <a:cs typeface="Arial"/>
              </a:rPr>
              <a:t> ~ 200-300 µm; σ</a:t>
            </a:r>
            <a:r>
              <a:rPr lang="en-US" baseline="-25000" dirty="0">
                <a:latin typeface="Arial"/>
                <a:ea typeface="Calibri" panose="020F0502020204030204"/>
                <a:cs typeface="Arial"/>
              </a:rPr>
              <a:t>y</a:t>
            </a:r>
            <a:r>
              <a:rPr lang="en-US" dirty="0">
                <a:latin typeface="Arial"/>
                <a:ea typeface="Calibri" panose="020F0502020204030204"/>
                <a:cs typeface="Arial"/>
              </a:rPr>
              <a:t> ~ 10 µm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  <a:latin typeface="Arial"/>
                <a:ea typeface="Calibri" panose="020F0502020204030204"/>
                <a:cs typeface="Arial"/>
              </a:rPr>
              <a:t>17.7 MJ concentrated into a spot size of ~0.002 mm</a:t>
            </a:r>
            <a:r>
              <a:rPr lang="en-US" baseline="30000" dirty="0">
                <a:solidFill>
                  <a:srgbClr val="000000"/>
                </a:solidFill>
                <a:latin typeface="Arial"/>
                <a:ea typeface="Calibri" panose="020F0502020204030204"/>
                <a:cs typeface="Arial"/>
              </a:rPr>
              <a:t>2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FF0000"/>
                </a:solidFill>
                <a:latin typeface="Arial"/>
                <a:ea typeface="Calibri" panose="020F0502020204030204"/>
                <a:cs typeface="Arial"/>
              </a:rPr>
              <a:t>Energy densities up to several thousands of MJ/mm</a:t>
            </a:r>
            <a:r>
              <a:rPr lang="en-US" baseline="30000" dirty="0">
                <a:solidFill>
                  <a:srgbClr val="FF0000"/>
                </a:solidFill>
                <a:latin typeface="Arial"/>
                <a:ea typeface="Calibri" panose="020F0502020204030204"/>
                <a:cs typeface="Arial"/>
              </a:rPr>
              <a:t>2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FF0000"/>
                </a:solidFill>
                <a:latin typeface="Arial"/>
                <a:ea typeface="Calibri" panose="020F0502020204030204"/>
                <a:cs typeface="Arial"/>
              </a:rPr>
              <a:t>The FCC-ee beams are highly destructive</a:t>
            </a:r>
          </a:p>
          <a:p>
            <a:pPr marL="742950" lvl="1" indent="-285750">
              <a:buFont typeface="Courier New"/>
              <a:buChar char="o"/>
            </a:pPr>
            <a:endParaRPr lang="en-US" dirty="0">
              <a:solidFill>
                <a:srgbClr val="FF0000"/>
              </a:solidFill>
              <a:latin typeface="Arial"/>
              <a:ea typeface="Calibri" panose="020F0502020204030204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Calibri" panose="020F0502020204030204"/>
                <a:cs typeface="Arial"/>
              </a:rPr>
              <a:t>We need a </a:t>
            </a:r>
            <a:r>
              <a:rPr lang="en-US" b="1" dirty="0">
                <a:latin typeface="Arial"/>
                <a:ea typeface="Calibri" panose="020F0502020204030204"/>
                <a:cs typeface="Arial"/>
              </a:rPr>
              <a:t>collimation system</a:t>
            </a:r>
            <a:r>
              <a:rPr lang="en-US" dirty="0">
                <a:latin typeface="Arial"/>
                <a:ea typeface="Calibri" panose="020F0502020204030204"/>
                <a:cs typeface="Arial"/>
              </a:rPr>
              <a:t> to safely dispose of any beam losses</a:t>
            </a:r>
          </a:p>
          <a:p>
            <a:pPr marL="742950" lvl="1" indent="-285750">
              <a:buFont typeface="Courier New"/>
              <a:buChar char="o"/>
            </a:pPr>
            <a:r>
              <a:rPr lang="en-US" b="1" dirty="0">
                <a:solidFill>
                  <a:srgbClr val="0033A0"/>
                </a:solidFill>
                <a:latin typeface="Arial"/>
                <a:ea typeface="Calibri" panose="020F0502020204030204"/>
                <a:cs typeface="Arial"/>
              </a:rPr>
              <a:t>Collimation system</a:t>
            </a:r>
            <a:r>
              <a:rPr lang="en-US" dirty="0">
                <a:latin typeface="Arial"/>
                <a:ea typeface="Calibri" panose="020F0502020204030204"/>
                <a:cs typeface="Arial"/>
              </a:rPr>
              <a:t>: set of dedicated</a:t>
            </a:r>
            <a:r>
              <a:rPr lang="en-US" dirty="0">
                <a:solidFill>
                  <a:srgbClr val="000000"/>
                </a:solidFill>
                <a:latin typeface="Arial"/>
                <a:ea typeface="Calibri" panose="020F0502020204030204"/>
                <a:cs typeface="Arial"/>
              </a:rPr>
              <a:t> movable absorbers that intercept stray particles before they hit sensitive components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9" name="Picture 18" descr="A close-up of a metal beam&#10;&#10;AI-generated content may be incorrect.">
            <a:extLst>
              <a:ext uri="{FF2B5EF4-FFF2-40B4-BE49-F238E27FC236}">
                <a16:creationId xmlns:a16="http://schemas.microsoft.com/office/drawing/2014/main" id="{14413ACC-117D-5FA3-4E5E-F7481F83A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934" y="2678413"/>
            <a:ext cx="3199800" cy="3409607"/>
          </a:xfrm>
          <a:prstGeom prst="rect">
            <a:avLst/>
          </a:prstGeom>
        </p:spPr>
      </p:pic>
      <p:pic>
        <p:nvPicPr>
          <p:cNvPr id="20" name="Picture 19" descr="Diagram of a diagram of a beam&#10;&#10;AI-generated content may be incorrect.">
            <a:extLst>
              <a:ext uri="{FF2B5EF4-FFF2-40B4-BE49-F238E27FC236}">
                <a16:creationId xmlns:a16="http://schemas.microsoft.com/office/drawing/2014/main" id="{D405D71B-0354-5F26-509D-6F4345C11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1132" y="3872942"/>
            <a:ext cx="4911467" cy="2503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29B0AD-2F3C-79B1-51F5-2FFCA07228F2}"/>
              </a:ext>
            </a:extLst>
          </p:cNvPr>
          <p:cNvSpPr txBox="1"/>
          <p:nvPr/>
        </p:nvSpPr>
        <p:spPr>
          <a:xfrm>
            <a:off x="11126325" y="5906572"/>
            <a:ext cx="10642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A0"/>
                </a:solidFill>
                <a:ea typeface="Calibri"/>
                <a:cs typeface="Calibri"/>
              </a:rPr>
              <a:t>From [3].</a:t>
            </a:r>
          </a:p>
        </p:txBody>
      </p:sp>
    </p:spTree>
    <p:extLst>
      <p:ext uri="{BB962C8B-B14F-4D97-AF65-F5344CB8AC3E}">
        <p14:creationId xmlns:p14="http://schemas.microsoft.com/office/powerpoint/2010/main" val="33721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33A0"/>
                </a:solidFill>
                <a:latin typeface="Arial"/>
              </a:rPr>
              <a:t>Collimation for the FCC-ee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6CF964F-9319-055E-7568-7E72E0F72FB9}"/>
              </a:ext>
            </a:extLst>
          </p:cNvPr>
          <p:cNvSpPr txBox="1"/>
          <p:nvPr/>
        </p:nvSpPr>
        <p:spPr>
          <a:xfrm>
            <a:off x="182880" y="834811"/>
            <a:ext cx="7884643" cy="26167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FCC-ee presents unique collimation challenges</a:t>
            </a:r>
          </a:p>
          <a:p>
            <a:pPr marL="800100" lvl="1" indent="-342900">
              <a:lnSpc>
                <a:spcPts val="2500"/>
              </a:lnSpc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Unprecedented stored beam energy for a lepton collider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17.7 MJ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b="1" i="1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operation mode (</a:t>
            </a:r>
            <a:r>
              <a:rPr lang="en-US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45.6 GeV beam energy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lnSpc>
                <a:spcPts val="2500"/>
              </a:lnSpc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regime for </a:t>
            </a:r>
            <a:r>
              <a:rPr lang="en-US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e+e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colliders</a:t>
            </a:r>
          </a:p>
          <a:p>
            <a:pPr marL="800100" lvl="1" indent="-342900">
              <a:lnSpc>
                <a:spcPts val="25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Highly destructive beams: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collimation system indispensable</a:t>
            </a:r>
          </a:p>
          <a:p>
            <a:pPr marL="800100" lvl="1" indent="-342900">
              <a:lnSpc>
                <a:spcPts val="25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main roles of the collimation system are:</a:t>
            </a:r>
          </a:p>
          <a:p>
            <a:pPr marL="1257300" lvl="2" indent="-342900">
              <a:lnSpc>
                <a:spcPts val="2500"/>
              </a:lnSpc>
              <a:buFont typeface="Wingdings" panose="02070309020205020404" pitchFamily="49" charset="0"/>
              <a:buChar char="§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background in the experiments</a:t>
            </a:r>
          </a:p>
          <a:p>
            <a:pPr marL="1257300" lvl="2" indent="-342900">
              <a:lnSpc>
                <a:spcPts val="2500"/>
              </a:lnSpc>
              <a:buFont typeface="Wingdings" panose="02070309020205020404" pitchFamily="49" charset="0"/>
              <a:buChar char="§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the machine from unavoidable beam losses</a:t>
            </a:r>
          </a:p>
        </p:txBody>
      </p:sp>
      <p:sp>
        <p:nvSpPr>
          <p:cNvPr id="17" name="Segnaposto numero diapositiva 17">
            <a:extLst>
              <a:ext uri="{FF2B5EF4-FFF2-40B4-BE49-F238E27FC236}">
                <a16:creationId xmlns:a16="http://schemas.microsoft.com/office/drawing/2014/main" id="{3CB8134C-DD43-8459-3CAC-4B92DA17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5270" y="6425358"/>
            <a:ext cx="432758" cy="365125"/>
          </a:xfrm>
        </p:spPr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7</a:t>
            </a:fld>
            <a:endParaRPr lang="en-US">
              <a:solidFill>
                <a:srgbClr val="0033A0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22C5219-705C-99EE-B1F2-FF596165B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5189" y="3444682"/>
            <a:ext cx="3256518" cy="192187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C0A3A1B-0549-EEDD-39CE-53713B0220C4}"/>
              </a:ext>
            </a:extLst>
          </p:cNvPr>
          <p:cNvSpPr txBox="1"/>
          <p:nvPr/>
        </p:nvSpPr>
        <p:spPr>
          <a:xfrm>
            <a:off x="8098785" y="5464035"/>
            <a:ext cx="401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err="1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Damaged</a:t>
            </a:r>
            <a:r>
              <a:rPr lang="it-IT" sz="140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it-IT" sz="1400" err="1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coated</a:t>
            </a:r>
            <a:r>
              <a:rPr lang="it-IT" sz="140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it-IT" sz="1400" err="1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collimator</a:t>
            </a:r>
            <a:r>
              <a:rPr lang="it-IT" sz="140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SuperKEKB (LER) due to </a:t>
            </a:r>
            <a:r>
              <a:rPr lang="it-IT" sz="1400" err="1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sudden</a:t>
            </a:r>
            <a:r>
              <a:rPr lang="it-IT" sz="140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err="1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40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err="1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it-IT" sz="140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[4]</a:t>
            </a:r>
            <a:endParaRPr lang="en-US" sz="140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graph with numbers and symbols&#10;&#10;AI-generated content may be incorrect.">
            <a:extLst>
              <a:ext uri="{FF2B5EF4-FFF2-40B4-BE49-F238E27FC236}">
                <a16:creationId xmlns:a16="http://schemas.microsoft.com/office/drawing/2014/main" id="{B73C5D15-85BE-4495-9242-FD629BB2C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7" y="789416"/>
            <a:ext cx="4319025" cy="251765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9145CF-B20A-13F5-A834-865517063A63}"/>
              </a:ext>
            </a:extLst>
          </p:cNvPr>
          <p:cNvCxnSpPr>
            <a:cxnSpLocks/>
          </p:cNvCxnSpPr>
          <p:nvPr/>
        </p:nvCxnSpPr>
        <p:spPr>
          <a:xfrm flipV="1">
            <a:off x="9223048" y="1071154"/>
            <a:ext cx="1340450" cy="11862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1AA9148-7B62-C4A6-6B85-322D72130119}"/>
              </a:ext>
            </a:extLst>
          </p:cNvPr>
          <p:cNvSpPr txBox="1"/>
          <p:nvPr/>
        </p:nvSpPr>
        <p:spPr>
          <a:xfrm>
            <a:off x="9643970" y="1797487"/>
            <a:ext cx="12359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 orders    of magnitude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8B4AA4-5A18-7E4F-CC6D-A7DDFB3C6192}"/>
              </a:ext>
            </a:extLst>
          </p:cNvPr>
          <p:cNvSpPr txBox="1"/>
          <p:nvPr/>
        </p:nvSpPr>
        <p:spPr>
          <a:xfrm>
            <a:off x="182879" y="3556731"/>
            <a:ext cx="763741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Collimation strategy for the FCC-ee</a:t>
            </a:r>
          </a:p>
          <a:p>
            <a:pPr marL="285750" lvl="0" indent="-285750">
              <a:buFont typeface="Arial"/>
              <a:buChar char="•"/>
            </a:pPr>
            <a:endParaRPr lang="en-US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Beam-halo (global) collimation </a:t>
            </a:r>
            <a:r>
              <a:rPr lang="en-US" dirty="0">
                <a:latin typeface="Arial"/>
                <a:cs typeface="Arial"/>
              </a:rPr>
              <a:t>(+ local protection collimation)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Focus of this PhD thesis project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Secondary particle shower absorbers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Studied in the CERN SY-STI group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Synchrotron radiation (SR) collimation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– upstream of the IPs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Studied in the FCC-ee MDI group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FCF9BDC-D843-8E41-18CC-1E104223A995}"/>
              </a:ext>
            </a:extLst>
          </p:cNvPr>
          <p:cNvSpPr/>
          <p:nvPr/>
        </p:nvSpPr>
        <p:spPr>
          <a:xfrm>
            <a:off x="557349" y="4023360"/>
            <a:ext cx="7010400" cy="809898"/>
          </a:xfrm>
          <a:prstGeom prst="roundRect">
            <a:avLst/>
          </a:prstGeom>
          <a:noFill/>
          <a:ln w="28575"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33545E8-E6A9-598D-13C2-A1908262006A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F1A395-8BE2-29B3-A9AE-D77B09017391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88113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DA717-671C-E92D-2EC7-D93BEF78E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C57CC7A2-5A0C-FFD9-748E-BA8157FC0D9E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C2E5F86F-9154-BF5F-93B8-2211F30C2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9">
            <a:extLst>
              <a:ext uri="{FF2B5EF4-FFF2-40B4-BE49-F238E27FC236}">
                <a16:creationId xmlns:a16="http://schemas.microsoft.com/office/drawing/2014/main" id="{2FD17AFB-1906-FD51-75B7-6F5792D5D5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09B992-3E16-3E35-C2E3-E6CFD76A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8</a:t>
            </a:fld>
            <a:endParaRPr lang="en-US">
              <a:solidFill>
                <a:srgbClr val="0033A0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93B19D6-AF14-C849-D6AA-04F4F16660A8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Outline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5229F19-9589-11EB-9961-DE6CAD5B9168}"/>
              </a:ext>
            </a:extLst>
          </p:cNvPr>
          <p:cNvSpPr txBox="1"/>
          <p:nvPr/>
        </p:nvSpPr>
        <p:spPr>
          <a:xfrm>
            <a:off x="719667" y="904936"/>
            <a:ext cx="113760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FCC-ee: the Future Circular electron-positron collider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Collimation for the FCC-ee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FCC-ee collimation system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FCC-ee halo collimation system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FCC-ee SR collimation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and simulations of beam losses in the FCC-ee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FCC-ee beam loss scenarios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FCC-ee collimation simulations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A0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tool benchmark at </a:t>
            </a:r>
            <a:r>
              <a:rPr lang="en-US" sz="1600" dirty="0" err="1">
                <a:solidFill>
                  <a:srgbClr val="0033A0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SuperKEKB</a:t>
            </a:r>
            <a:endParaRPr lang="en-US" sz="1600" dirty="0">
              <a:solidFill>
                <a:srgbClr val="0033A0">
                  <a:alpha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FCC-ee collimation performance under selected beam loss scenarios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beam halo, off-momentum, beam-gas, </a:t>
            </a:r>
            <a:r>
              <a:rPr lang="en-US" dirty="0" err="1">
                <a:solidFill>
                  <a:srgbClr val="0033A0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Touschek</a:t>
            </a:r>
            <a:r>
              <a:rPr lang="en-US" dirty="0">
                <a:solidFill>
                  <a:srgbClr val="0033A0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beam-beam losses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A0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failure scenario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 collimation for the FCC-ee: an alternative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A0">
                  <a:alpha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0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 and future work</a:t>
            </a:r>
            <a:endParaRPr lang="en-US" dirty="0">
              <a:solidFill>
                <a:srgbClr val="0033A0">
                  <a:alpha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D246501-C891-3D7D-570C-6DC11E9834C5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57B9C4-8F0F-71A6-9C01-FF55C63723B3}"/>
              </a:ext>
            </a:extLst>
          </p:cNvPr>
          <p:cNvSpPr txBox="1">
            <a:spLocks/>
          </p:cNvSpPr>
          <p:nvPr/>
        </p:nvSpPr>
        <p:spPr>
          <a:xfrm>
            <a:off x="3135111" y="6464919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12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/11</a:t>
            </a:r>
            <a:r>
              <a:rPr lang="en-US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64914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68459C-9BD8-0493-089A-B2BDF1926184}"/>
              </a:ext>
            </a:extLst>
          </p:cNvPr>
          <p:cNvSpPr txBox="1"/>
          <p:nvPr/>
        </p:nvSpPr>
        <p:spPr>
          <a:xfrm>
            <a:off x="59337" y="815476"/>
            <a:ext cx="1181910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cs typeface="Arial"/>
              </a:rPr>
              <a:t>Dedicated long straight section in PF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FF0000"/>
                </a:solidFill>
                <a:cs typeface="Arial"/>
              </a:rPr>
              <a:t>Universal technical insertion optics [5]</a:t>
            </a:r>
            <a:endParaRPr lang="en-US" dirty="0"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cs typeface="Arial"/>
              </a:rPr>
              <a:t>Primary and secondary </a:t>
            </a:r>
            <a:r>
              <a:rPr lang="en-US" dirty="0" err="1">
                <a:cs typeface="Arial"/>
              </a:rPr>
              <a:t>betatron</a:t>
            </a:r>
            <a:r>
              <a:rPr lang="en-US" dirty="0">
                <a:cs typeface="Arial"/>
              </a:rPr>
              <a:t> and off-momentum collimators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cs typeface="Arial"/>
              </a:rPr>
              <a:t>Ensure protection of the aperture bottlenecks in different conditions</a:t>
            </a:r>
          </a:p>
          <a:p>
            <a:pPr marL="1200150" lvl="2" indent="-285750">
              <a:buFont typeface="Wingdings"/>
              <a:buChar char="§"/>
            </a:pPr>
            <a:r>
              <a:rPr lang="en-US" b="1" dirty="0">
                <a:solidFill>
                  <a:srgbClr val="FF0000"/>
                </a:solidFill>
                <a:cs typeface="Arial"/>
              </a:rPr>
              <a:t>Aperture bottleneck at </a:t>
            </a:r>
            <a:r>
              <a:rPr lang="en-US" b="1" i="1" dirty="0">
                <a:solidFill>
                  <a:srgbClr val="FF0000"/>
                </a:solidFill>
                <a:cs typeface="Arial"/>
              </a:rPr>
              <a:t>Z</a:t>
            </a:r>
            <a:r>
              <a:rPr lang="en-US" b="1" dirty="0">
                <a:solidFill>
                  <a:srgbClr val="FF0000"/>
                </a:solidFill>
                <a:cs typeface="Arial"/>
              </a:rPr>
              <a:t>:</a:t>
            </a:r>
            <a:r>
              <a:rPr lang="en-US" dirty="0">
                <a:cs typeface="Arial"/>
              </a:rPr>
              <a:t> </a:t>
            </a:r>
            <a:r>
              <a:rPr lang="en-US" dirty="0">
                <a:solidFill>
                  <a:srgbClr val="FF0000"/>
                </a:solidFill>
                <a:cs typeface="Arial"/>
              </a:rPr>
              <a:t>11.5</a:t>
            </a:r>
            <a:r>
              <a:rPr lang="el-GR" dirty="0">
                <a:solidFill>
                  <a:srgbClr val="FF0000"/>
                </a:solidFill>
                <a:cs typeface="Arial"/>
              </a:rPr>
              <a:t>σ</a:t>
            </a:r>
            <a:r>
              <a:rPr lang="en-US" dirty="0">
                <a:cs typeface="Arial"/>
              </a:rPr>
              <a:t> (</a:t>
            </a:r>
            <a:r>
              <a:rPr lang="en-US" dirty="0">
                <a:solidFill>
                  <a:srgbClr val="00008B"/>
                </a:solidFill>
                <a:cs typeface="Arial"/>
              </a:rPr>
              <a:t>H plane</a:t>
            </a:r>
            <a:r>
              <a:rPr lang="en-US" dirty="0">
                <a:cs typeface="Arial"/>
              </a:rPr>
              <a:t>), </a:t>
            </a:r>
            <a:r>
              <a:rPr lang="en-US" dirty="0">
                <a:solidFill>
                  <a:srgbClr val="FF0000"/>
                </a:solidFill>
                <a:cs typeface="Arial"/>
              </a:rPr>
              <a:t>81.5</a:t>
            </a:r>
            <a:r>
              <a:rPr lang="el-GR" dirty="0">
                <a:solidFill>
                  <a:srgbClr val="FF0000"/>
                </a:solidFill>
                <a:cs typeface="Arial"/>
              </a:rPr>
              <a:t>σ</a:t>
            </a:r>
            <a:r>
              <a:rPr lang="en-US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dirty="0">
                <a:cs typeface="Arial"/>
              </a:rPr>
              <a:t>(</a:t>
            </a:r>
            <a:r>
              <a:rPr lang="en-US" dirty="0">
                <a:solidFill>
                  <a:srgbClr val="00008B"/>
                </a:solidFill>
                <a:cs typeface="Arial"/>
              </a:rPr>
              <a:t>V plane</a:t>
            </a:r>
            <a:r>
              <a:rPr lang="en-US" dirty="0">
                <a:cs typeface="Arial"/>
              </a:rPr>
              <a:t>)</a:t>
            </a:r>
          </a:p>
          <a:p>
            <a:pPr marL="742950" lvl="1" indent="-285750">
              <a:buFont typeface="Courier New"/>
              <a:buChar char="o"/>
            </a:pPr>
            <a:r>
              <a:rPr lang="en-US" b="1" dirty="0">
                <a:cs typeface="Arial"/>
              </a:rPr>
              <a:t>First collimator design for cleaning performance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cs typeface="Arial"/>
              </a:rPr>
              <a:t>Sizeable impedance contribution by vertical primary collimator [6]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Collaboration with optics, impedance, energy deposition, and engineering team to optimize the design</a:t>
            </a:r>
          </a:p>
          <a:p>
            <a:pPr marL="1200150" lvl="2" indent="-285750">
              <a:buFont typeface="Wingdings"/>
              <a:buChar char="§"/>
            </a:pPr>
            <a:r>
              <a:rPr lang="en-US" dirty="0">
                <a:cs typeface="Arial"/>
              </a:rPr>
              <a:t>Crystal collimation for the FCC-ee has also been explored [7]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FCC-ee halo collimation system</a:t>
            </a:r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F75FCCCB-A294-62B9-B7A5-B135244C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1DD1-B74E-4CBD-A4FB-FFC0F6727A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1E0078-8C98-3F8F-38B3-91D6C69A69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816"/>
          <a:stretch/>
        </p:blipFill>
        <p:spPr>
          <a:xfrm>
            <a:off x="8264441" y="147119"/>
            <a:ext cx="3111590" cy="2428543"/>
          </a:xfrm>
          <a:prstGeom prst="rect">
            <a:avLst/>
          </a:prstGeom>
        </p:spPr>
      </p:pic>
      <p:sp>
        <p:nvSpPr>
          <p:cNvPr id="10" name="CasellaDiTesto 2">
            <a:extLst>
              <a:ext uri="{FF2B5EF4-FFF2-40B4-BE49-F238E27FC236}">
                <a16:creationId xmlns:a16="http://schemas.microsoft.com/office/drawing/2014/main" id="{2289BCBF-66C7-F2BB-10ED-638B44E759A9}"/>
              </a:ext>
            </a:extLst>
          </p:cNvPr>
          <p:cNvSpPr txBox="1"/>
          <p:nvPr/>
        </p:nvSpPr>
        <p:spPr>
          <a:xfrm>
            <a:off x="10749497" y="1926895"/>
            <a:ext cx="1253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F0D0D"/>
                </a:solidFill>
              </a:rPr>
              <a:t>collimation insertion</a:t>
            </a:r>
          </a:p>
        </p:txBody>
      </p:sp>
      <p:sp>
        <p:nvSpPr>
          <p:cNvPr id="11" name="Ovale 5">
            <a:extLst>
              <a:ext uri="{FF2B5EF4-FFF2-40B4-BE49-F238E27FC236}">
                <a16:creationId xmlns:a16="http://schemas.microsoft.com/office/drawing/2014/main" id="{D54BF328-9985-9B53-2AA7-9A2187168A3B}"/>
              </a:ext>
            </a:extLst>
          </p:cNvPr>
          <p:cNvSpPr/>
          <p:nvPr/>
        </p:nvSpPr>
        <p:spPr>
          <a:xfrm>
            <a:off x="9846363" y="1987090"/>
            <a:ext cx="995815" cy="3978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AC0911DB-192E-4790-0FAA-6985998D5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90" y="3620996"/>
            <a:ext cx="5640371" cy="28157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392C2C-FE30-4104-0F2C-E238E16E1653}"/>
              </a:ext>
            </a:extLst>
          </p:cNvPr>
          <p:cNvSpPr txBox="1"/>
          <p:nvPr/>
        </p:nvSpPr>
        <p:spPr>
          <a:xfrm>
            <a:off x="1102174" y="3395565"/>
            <a:ext cx="145228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err="1">
                <a:solidFill>
                  <a:srgbClr val="0033A0"/>
                </a:solidFill>
                <a:cs typeface="Arial"/>
              </a:rPr>
              <a:t>betatron</a:t>
            </a:r>
            <a:endParaRPr lang="en-US" sz="1400">
              <a:solidFill>
                <a:srgbClr val="0033A0"/>
              </a:solidFill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EB33D8-D5B2-B755-A1E9-A7DEB86BD774}"/>
              </a:ext>
            </a:extLst>
          </p:cNvPr>
          <p:cNvSpPr txBox="1"/>
          <p:nvPr/>
        </p:nvSpPr>
        <p:spPr>
          <a:xfrm>
            <a:off x="3356751" y="3395565"/>
            <a:ext cx="145228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0033A0"/>
                </a:solidFill>
                <a:cs typeface="Arial"/>
              </a:rPr>
              <a:t>off-momentum</a:t>
            </a:r>
          </a:p>
        </p:txBody>
      </p:sp>
      <p:sp>
        <p:nvSpPr>
          <p:cNvPr id="18" name="CasellaDiTesto 20">
            <a:extLst>
              <a:ext uri="{FF2B5EF4-FFF2-40B4-BE49-F238E27FC236}">
                <a16:creationId xmlns:a16="http://schemas.microsoft.com/office/drawing/2014/main" id="{56B3AFB5-BCB8-2E49-9FDD-2ACA70489FDF}"/>
              </a:ext>
            </a:extLst>
          </p:cNvPr>
          <p:cNvSpPr txBox="1"/>
          <p:nvPr/>
        </p:nvSpPr>
        <p:spPr>
          <a:xfrm>
            <a:off x="6095145" y="3450982"/>
            <a:ext cx="5910928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FCC-ee </a:t>
            </a:r>
            <a:r>
              <a:rPr lang="it-IT" sz="1400" kern="0" dirty="0">
                <a:solidFill>
                  <a:srgbClr val="0033A0"/>
                </a:solidFill>
                <a:latin typeface="Arial"/>
              </a:rPr>
              <a:t>(</a:t>
            </a:r>
            <a:r>
              <a:rPr lang="it-IT" sz="1400" b="1" i="1" kern="0" dirty="0">
                <a:solidFill>
                  <a:srgbClr val="0033A0"/>
                </a:solidFill>
                <a:latin typeface="Arial"/>
              </a:rPr>
              <a:t>Z</a:t>
            </a:r>
            <a:r>
              <a:rPr lang="it-IT" sz="1400" kern="0" dirty="0">
                <a:solidFill>
                  <a:srgbClr val="0033A0"/>
                </a:solidFill>
                <a:latin typeface="Arial"/>
              </a:rPr>
              <a:t>)</a:t>
            </a:r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 beam halo collimator parameters and settings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5FDCB10-7F3E-B9DC-2BAD-474C5FE81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007201"/>
              </p:ext>
            </p:extLst>
          </p:nvPr>
        </p:nvGraphicFramePr>
        <p:xfrm>
          <a:off x="6224440" y="3768424"/>
          <a:ext cx="5517784" cy="2476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9595">
                  <a:extLst>
                    <a:ext uri="{9D8B030D-6E8A-4147-A177-3AD203B41FA5}">
                      <a16:colId xmlns:a16="http://schemas.microsoft.com/office/drawing/2014/main" val="3639624961"/>
                    </a:ext>
                  </a:extLst>
                </a:gridCol>
                <a:gridCol w="569771">
                  <a:extLst>
                    <a:ext uri="{9D8B030D-6E8A-4147-A177-3AD203B41FA5}">
                      <a16:colId xmlns:a16="http://schemas.microsoft.com/office/drawing/2014/main" val="3817924054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3043970311"/>
                    </a:ext>
                  </a:extLst>
                </a:gridCol>
                <a:gridCol w="979606">
                  <a:extLst>
                    <a:ext uri="{9D8B030D-6E8A-4147-A177-3AD203B41FA5}">
                      <a16:colId xmlns:a16="http://schemas.microsoft.com/office/drawing/2014/main" val="4216797740"/>
                    </a:ext>
                  </a:extLst>
                </a:gridCol>
                <a:gridCol w="689723">
                  <a:extLst>
                    <a:ext uri="{9D8B030D-6E8A-4147-A177-3AD203B41FA5}">
                      <a16:colId xmlns:a16="http://schemas.microsoft.com/office/drawing/2014/main" val="2503156070"/>
                    </a:ext>
                  </a:extLst>
                </a:gridCol>
                <a:gridCol w="829668">
                  <a:extLst>
                    <a:ext uri="{9D8B030D-6E8A-4147-A177-3AD203B41FA5}">
                      <a16:colId xmlns:a16="http://schemas.microsoft.com/office/drawing/2014/main" val="2018157889"/>
                    </a:ext>
                  </a:extLst>
                </a:gridCol>
                <a:gridCol w="689723">
                  <a:extLst>
                    <a:ext uri="{9D8B030D-6E8A-4147-A177-3AD203B41FA5}">
                      <a16:colId xmlns:a16="http://schemas.microsoft.com/office/drawing/2014/main" val="1111874299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Name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Plane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Material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Length [cm]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Gap [</a:t>
                      </a:r>
                      <a:r>
                        <a:rPr lang="el-GR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σ]</a:t>
                      </a:r>
                      <a:endParaRPr lang="el-GR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Gap [mm]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l-GR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δ</a:t>
                      </a:r>
                      <a:r>
                        <a:rPr lang="en-US" sz="650" b="1" baseline="-25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cut</a:t>
                      </a:r>
                      <a:r>
                        <a:rPr lang="en-US" sz="1000" b="1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 [%]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69398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TCP.H.B1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C-based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9.5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5.6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1785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TCP.V.B1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V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C-based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1.4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15957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TCS.H1.B1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Mo-based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10.5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6.2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174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TCS.V1.B1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V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Mo-based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2.2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828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TCS.H2.B1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Mo-based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10.5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6.5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70234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TCS.V2.B1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V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Mo-based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it-IT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3.6</a:t>
                      </a:r>
                      <a:endParaRPr lang="it-IT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12057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TCP.HP.B1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C-based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12.5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1.1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9431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TCS.HP1.B1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Mo-based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11.0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3.5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0827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TCS.HP2.B1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Mo-based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8.3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33A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>
                    <a:lnL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556933"/>
                  </a:ext>
                </a:extLst>
              </a:tr>
            </a:tbl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9420758-3BC4-2DE3-6CFC-ACB024CFBB5C}"/>
              </a:ext>
            </a:extLst>
          </p:cNvPr>
          <p:cNvSpPr txBox="1">
            <a:spLocks/>
          </p:cNvSpPr>
          <p:nvPr/>
        </p:nvSpPr>
        <p:spPr>
          <a:xfrm>
            <a:off x="6617240" y="6407640"/>
            <a:ext cx="42133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0033A0"/>
                </a:solidFill>
                <a:latin typeface="Arial"/>
              </a:rPr>
              <a:t>G. Broggi | FCC-ee collimation system design</a:t>
            </a:r>
          </a:p>
        </p:txBody>
      </p:sp>
    </p:spTree>
    <p:extLst>
      <p:ext uri="{BB962C8B-B14F-4D97-AF65-F5344CB8AC3E}">
        <p14:creationId xmlns:p14="http://schemas.microsoft.com/office/powerpoint/2010/main" val="278410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 Cobranding 16x9_PPT_Arial" id="{69E3F326-202C-5348-BF51-285B308BAEA0}" vid="{0C1FF187-A39B-EC4E-BD0A-5FA14DA688FC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5164</Words>
  <Application>Microsoft Office PowerPoint</Application>
  <PresentationFormat>Widescreen</PresentationFormat>
  <Paragraphs>901</Paragraphs>
  <Slides>47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Tema di Office</vt:lpstr>
      <vt:lpstr>Office Theme</vt:lpstr>
      <vt:lpstr>1_Tema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Giacomo Broggi</dc:creator>
  <cp:lastModifiedBy>Giacomo Broggi</cp:lastModifiedBy>
  <cp:revision>3</cp:revision>
  <dcterms:created xsi:type="dcterms:W3CDTF">2023-11-07T10:09:22Z</dcterms:created>
  <dcterms:modified xsi:type="dcterms:W3CDTF">2025-11-12T13:50:57Z</dcterms:modified>
</cp:coreProperties>
</file>