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Lst>
  <p:notesMasterIdLst>
    <p:notesMasterId r:id="rId27"/>
  </p:notesMasterIdLst>
  <p:sldIdLst>
    <p:sldId id="1488" r:id="rId4"/>
    <p:sldId id="1501" r:id="rId5"/>
    <p:sldId id="1538" r:id="rId6"/>
    <p:sldId id="1502" r:id="rId7"/>
    <p:sldId id="1503" r:id="rId8"/>
    <p:sldId id="1504" r:id="rId9"/>
    <p:sldId id="1515" r:id="rId10"/>
    <p:sldId id="305" r:id="rId11"/>
    <p:sldId id="306" r:id="rId12"/>
    <p:sldId id="1539" r:id="rId13"/>
    <p:sldId id="2624" r:id="rId14"/>
    <p:sldId id="1542" r:id="rId15"/>
    <p:sldId id="1540" r:id="rId16"/>
    <p:sldId id="2625" r:id="rId17"/>
    <p:sldId id="2626" r:id="rId18"/>
    <p:sldId id="2627" r:id="rId19"/>
    <p:sldId id="276" r:id="rId20"/>
    <p:sldId id="279" r:id="rId21"/>
    <p:sldId id="302" r:id="rId22"/>
    <p:sldId id="293" r:id="rId23"/>
    <p:sldId id="303" r:id="rId24"/>
    <p:sldId id="1511" r:id="rId25"/>
    <p:sldId id="381" r:id="rId2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AED"/>
    <a:srgbClr val="C8C8C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377" autoAdjust="0"/>
  </p:normalViewPr>
  <p:slideViewPr>
    <p:cSldViewPr snapToGrid="0">
      <p:cViewPr>
        <p:scale>
          <a:sx n="75" d="100"/>
          <a:sy n="75" d="100"/>
        </p:scale>
        <p:origin x="2462" y="931"/>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662FB-BAC3-44F6-818E-494368C7F4EA}" type="datetimeFigureOut">
              <a:rPr lang="en-GB" smtClean="0"/>
              <a:t>20/10/2025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56276-D53E-471B-8EA0-A320F0E2F0CE}" type="slidenum">
              <a:rPr lang="en-GB" smtClean="0"/>
              <a:t>‹#›</a:t>
            </a:fld>
            <a:endParaRPr lang="en-GB"/>
          </a:p>
        </p:txBody>
      </p:sp>
    </p:spTree>
    <p:extLst>
      <p:ext uri="{BB962C8B-B14F-4D97-AF65-F5344CB8AC3E}">
        <p14:creationId xmlns:p14="http://schemas.microsoft.com/office/powerpoint/2010/main" val="3846160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856276-D53E-471B-8EA0-A320F0E2F0CE}" type="slidenum">
              <a:rPr lang="en-GB" smtClean="0"/>
              <a:t>5</a:t>
            </a:fld>
            <a:endParaRPr lang="en-GB"/>
          </a:p>
        </p:txBody>
      </p:sp>
    </p:spTree>
    <p:extLst>
      <p:ext uri="{BB962C8B-B14F-4D97-AF65-F5344CB8AC3E}">
        <p14:creationId xmlns:p14="http://schemas.microsoft.com/office/powerpoint/2010/main" val="150227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856276-D53E-471B-8EA0-A320F0E2F0CE}" type="slidenum">
              <a:rPr lang="en-GB" smtClean="0"/>
              <a:t>6</a:t>
            </a:fld>
            <a:endParaRPr lang="en-GB"/>
          </a:p>
        </p:txBody>
      </p:sp>
    </p:spTree>
    <p:extLst>
      <p:ext uri="{BB962C8B-B14F-4D97-AF65-F5344CB8AC3E}">
        <p14:creationId xmlns:p14="http://schemas.microsoft.com/office/powerpoint/2010/main" val="3971367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80D5C-F389-3C1C-9AC0-76C28A5F0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A4A59-01D0-09E2-0F51-ED5262807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07AB9-79DB-9A72-751D-F8082651E86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A63970B-23BE-77E8-91BD-E89FEA35162F}"/>
              </a:ext>
            </a:extLst>
          </p:cNvPr>
          <p:cNvSpPr>
            <a:spLocks noGrp="1"/>
          </p:cNvSpPr>
          <p:nvPr>
            <p:ph type="sldNum" sz="quarter" idx="5"/>
          </p:nvPr>
        </p:nvSpPr>
        <p:spPr/>
        <p:txBody>
          <a:bodyPr/>
          <a:lstStyle/>
          <a:p>
            <a:fld id="{F6856276-D53E-471B-8EA0-A320F0E2F0CE}" type="slidenum">
              <a:rPr lang="en-GB" smtClean="0"/>
              <a:t>7</a:t>
            </a:fld>
            <a:endParaRPr lang="en-GB"/>
          </a:p>
        </p:txBody>
      </p:sp>
    </p:spTree>
    <p:extLst>
      <p:ext uri="{BB962C8B-B14F-4D97-AF65-F5344CB8AC3E}">
        <p14:creationId xmlns:p14="http://schemas.microsoft.com/office/powerpoint/2010/main" val="3817798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C9DCC-5CF1-912E-7C66-C952AB27F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29731-545C-32CF-3E6D-A2013D780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1A466-79F7-23CF-17E9-A8DC20B5BD7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BF85A94-E3B3-13E3-C771-5AB9EDE4A35A}"/>
              </a:ext>
            </a:extLst>
          </p:cNvPr>
          <p:cNvSpPr>
            <a:spLocks noGrp="1"/>
          </p:cNvSpPr>
          <p:nvPr>
            <p:ph type="sldNum" sz="quarter" idx="5"/>
          </p:nvPr>
        </p:nvSpPr>
        <p:spPr/>
        <p:txBody>
          <a:bodyPr/>
          <a:lstStyle/>
          <a:p>
            <a:fld id="{F6856276-D53E-471B-8EA0-A320F0E2F0CE}" type="slidenum">
              <a:rPr lang="en-GB" smtClean="0"/>
              <a:t>11</a:t>
            </a:fld>
            <a:endParaRPr lang="en-GB"/>
          </a:p>
        </p:txBody>
      </p:sp>
    </p:spTree>
    <p:extLst>
      <p:ext uri="{BB962C8B-B14F-4D97-AF65-F5344CB8AC3E}">
        <p14:creationId xmlns:p14="http://schemas.microsoft.com/office/powerpoint/2010/main" val="41287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856276-D53E-471B-8EA0-A320F0E2F0CE}" type="slidenum">
              <a:rPr lang="en-GB" smtClean="0"/>
              <a:t>22</a:t>
            </a:fld>
            <a:endParaRPr lang="en-GB"/>
          </a:p>
        </p:txBody>
      </p:sp>
    </p:spTree>
    <p:extLst>
      <p:ext uri="{BB962C8B-B14F-4D97-AF65-F5344CB8AC3E}">
        <p14:creationId xmlns:p14="http://schemas.microsoft.com/office/powerpoint/2010/main" val="900228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718948"/>
            <a:ext cx="5638800" cy="1470025"/>
          </a:xfrm>
          <a:solidFill>
            <a:schemeClr val="bg1">
              <a:alpha val="96000"/>
            </a:schemeClr>
          </a:solidFill>
        </p:spPr>
        <p:txBody>
          <a:bodyPr/>
          <a:lstStyle>
            <a:lvl1pPr algn="l">
              <a:defRPr sz="3200">
                <a:solidFill>
                  <a:schemeClr val="tx1">
                    <a:lumMod val="85000"/>
                    <a:lumOff val="15000"/>
                  </a:schemeClr>
                </a:solidFill>
                <a:latin typeface="Montserrat" panose="00000500000000000000" pitchFamily="2" charset="0"/>
              </a:defRPr>
            </a:lvl1pPr>
          </a:lstStyle>
          <a:p>
            <a:r>
              <a:rPr lang="de-DE" dirty="0"/>
              <a:t>Click to edit Master title style</a:t>
            </a:r>
            <a:endParaRPr lang="en-US" dirty="0"/>
          </a:p>
        </p:txBody>
      </p:sp>
      <p:sp>
        <p:nvSpPr>
          <p:cNvPr id="3" name="Subtitle 2"/>
          <p:cNvSpPr>
            <a:spLocks noGrp="1"/>
          </p:cNvSpPr>
          <p:nvPr>
            <p:ph type="subTitle" idx="1"/>
          </p:nvPr>
        </p:nvSpPr>
        <p:spPr>
          <a:xfrm>
            <a:off x="457200" y="3032760"/>
            <a:ext cx="5364480" cy="929640"/>
          </a:xfrm>
        </p:spPr>
        <p:txBody>
          <a:bodyPr/>
          <a:lstStyle>
            <a:lvl1pPr marL="0" indent="0" algn="l">
              <a:buNone/>
              <a:defRPr>
                <a:solidFill>
                  <a:schemeClr val="tx1">
                    <a:tint val="75000"/>
                  </a:schemeClr>
                </a:solidFill>
                <a:latin typeface="Montserrat" panose="00000500000000000000" pitchFamily="2" charset="0"/>
              </a:defRPr>
            </a:lvl1pPr>
            <a:lvl2pPr marL="456291" indent="0" algn="ctr">
              <a:buNone/>
              <a:defRPr>
                <a:solidFill>
                  <a:schemeClr val="tx1">
                    <a:tint val="75000"/>
                  </a:schemeClr>
                </a:solidFill>
              </a:defRPr>
            </a:lvl2pPr>
            <a:lvl3pPr marL="912580" indent="0" algn="ctr">
              <a:buNone/>
              <a:defRPr>
                <a:solidFill>
                  <a:schemeClr val="tx1">
                    <a:tint val="75000"/>
                  </a:schemeClr>
                </a:solidFill>
              </a:defRPr>
            </a:lvl3pPr>
            <a:lvl4pPr marL="1368872" indent="0" algn="ctr">
              <a:buNone/>
              <a:defRPr>
                <a:solidFill>
                  <a:schemeClr val="tx1">
                    <a:tint val="75000"/>
                  </a:schemeClr>
                </a:solidFill>
              </a:defRPr>
            </a:lvl4pPr>
            <a:lvl5pPr marL="1825158" indent="0" algn="ctr">
              <a:buNone/>
              <a:defRPr>
                <a:solidFill>
                  <a:schemeClr val="tx1">
                    <a:tint val="75000"/>
                  </a:schemeClr>
                </a:solidFill>
              </a:defRPr>
            </a:lvl5pPr>
            <a:lvl6pPr marL="2281447" indent="0" algn="ctr">
              <a:buNone/>
              <a:defRPr>
                <a:solidFill>
                  <a:schemeClr val="tx1">
                    <a:tint val="75000"/>
                  </a:schemeClr>
                </a:solidFill>
              </a:defRPr>
            </a:lvl6pPr>
            <a:lvl7pPr marL="2737741" indent="0" algn="ctr">
              <a:buNone/>
              <a:defRPr>
                <a:solidFill>
                  <a:schemeClr val="tx1">
                    <a:tint val="75000"/>
                  </a:schemeClr>
                </a:solidFill>
              </a:defRPr>
            </a:lvl7pPr>
            <a:lvl8pPr marL="3194029" indent="0" algn="ctr">
              <a:buNone/>
              <a:defRPr>
                <a:solidFill>
                  <a:schemeClr val="tx1">
                    <a:tint val="75000"/>
                  </a:schemeClr>
                </a:solidFill>
              </a:defRPr>
            </a:lvl8pPr>
            <a:lvl9pPr marL="3650317" indent="0" algn="ctr">
              <a:buNone/>
              <a:defRPr>
                <a:solidFill>
                  <a:schemeClr val="tx1">
                    <a:tint val="75000"/>
                  </a:schemeClr>
                </a:solidFill>
              </a:defRPr>
            </a:lvl9pPr>
          </a:lstStyle>
          <a:p>
            <a:r>
              <a:rPr lang="de-DE" dirty="0"/>
              <a:t>Click to edit Master subtitle style</a:t>
            </a:r>
            <a:endParaRPr lang="en-US" dirty="0"/>
          </a:p>
        </p:txBody>
      </p:sp>
    </p:spTree>
    <p:extLst>
      <p:ext uri="{BB962C8B-B14F-4D97-AF65-F5344CB8AC3E}">
        <p14:creationId xmlns:p14="http://schemas.microsoft.com/office/powerpoint/2010/main" val="872109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3" name="Titre 6"/>
          <p:cNvSpPr>
            <a:spLocks noGrp="1"/>
          </p:cNvSpPr>
          <p:nvPr>
            <p:ph type="title" hasCustomPrompt="1"/>
          </p:nvPr>
        </p:nvSpPr>
        <p:spPr>
          <a:xfrm>
            <a:off x="1727200" y="275167"/>
            <a:ext cx="9042400" cy="1143000"/>
          </a:xfrm>
          <a:prstGeom prst="rect">
            <a:avLst/>
          </a:prstGeom>
        </p:spPr>
        <p:txBody>
          <a:bodyPr vert="horz" lIns="0" tIns="0" rIns="0" bIns="0" anchor="ctr"/>
          <a:lstStyle>
            <a:lvl1pPr>
              <a:defRPr>
                <a:latin typeface="+mj-lt"/>
              </a:defRPr>
            </a:lvl1pPr>
          </a:lstStyle>
          <a:p>
            <a:r>
              <a:rPr lang="fr-FR" dirty="0"/>
              <a:t>Cliquez et modifiez le titre</a:t>
            </a:r>
            <a:endParaRPr lang="en-GB" dirty="0"/>
          </a:p>
        </p:txBody>
      </p:sp>
      <p:sp>
        <p:nvSpPr>
          <p:cNvPr id="4" name="Espace réservé pour une image  6"/>
          <p:cNvSpPr>
            <a:spLocks noGrp="1"/>
          </p:cNvSpPr>
          <p:nvPr>
            <p:ph type="pic" sz="quarter" idx="10"/>
          </p:nvPr>
        </p:nvSpPr>
        <p:spPr>
          <a:xfrm>
            <a:off x="609600" y="1701800"/>
            <a:ext cx="4978400" cy="4368801"/>
          </a:xfrm>
          <a:prstGeom prst="rect">
            <a:avLst/>
          </a:prstGeom>
        </p:spPr>
        <p:txBody>
          <a:bodyPr vert="horz"/>
          <a:lstStyle>
            <a:lvl1pPr>
              <a:defRPr sz="2667">
                <a:latin typeface="+mj-lt"/>
              </a:defRPr>
            </a:lvl1pPr>
          </a:lstStyle>
          <a:p>
            <a:endParaRPr lang="en-GB" dirty="0"/>
          </a:p>
        </p:txBody>
      </p:sp>
      <p:sp>
        <p:nvSpPr>
          <p:cNvPr id="5" name="Espace réservé du texte 11"/>
          <p:cNvSpPr>
            <a:spLocks noGrp="1"/>
          </p:cNvSpPr>
          <p:nvPr>
            <p:ph type="body" sz="quarter" idx="11"/>
          </p:nvPr>
        </p:nvSpPr>
        <p:spPr>
          <a:xfrm>
            <a:off x="5791200" y="1701800"/>
            <a:ext cx="5892800" cy="4368800"/>
          </a:xfrm>
          <a:prstGeom prst="rect">
            <a:avLst/>
          </a:prstGeom>
        </p:spPr>
        <p:txBody>
          <a:bodyPr vert="horz"/>
          <a:lstStyle>
            <a:lvl1pPr>
              <a:defRPr sz="2667">
                <a:latin typeface="+mj-lt"/>
              </a:defRPr>
            </a:lvl1pPr>
            <a:lvl2pPr>
              <a:defRPr sz="2400">
                <a:latin typeface="+mj-lt"/>
              </a:defRPr>
            </a:lvl2pPr>
            <a:lvl3pPr>
              <a:defRPr sz="2133">
                <a:latin typeface="+mj-lt"/>
              </a:defRPr>
            </a:lvl3pPr>
            <a:lvl4pPr>
              <a:defRPr sz="2133">
                <a:latin typeface="+mj-lt"/>
              </a:defRPr>
            </a:lvl4pPr>
            <a:lvl5pPr>
              <a:defRPr sz="2133">
                <a:latin typeface="+mj-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6"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mj-lt"/>
                <a:cs typeface="Arial Narrow"/>
              </a:defRPr>
            </a:lvl1pPr>
          </a:lstStyle>
          <a:p>
            <a:endParaRPr lang="en-GB" dirty="0"/>
          </a:p>
        </p:txBody>
      </p:sp>
      <p:sp>
        <p:nvSpPr>
          <p:cNvPr id="7"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mj-lt"/>
                <a:cs typeface="Arial Narrow"/>
              </a:defRPr>
            </a:lvl1pPr>
          </a:lstStyle>
          <a:p>
            <a:fld id="{974172A1-1CBF-0B40-9234-7D4D80EC19EA}" type="slidenum">
              <a:rPr lang="en-GB" smtClean="0"/>
              <a:pPr/>
              <a:t>‹#›</a:t>
            </a:fld>
            <a:endParaRPr lang="en-GB" dirty="0"/>
          </a:p>
        </p:txBody>
      </p:sp>
    </p:spTree>
    <p:extLst>
      <p:ext uri="{BB962C8B-B14F-4D97-AF65-F5344CB8AC3E}">
        <p14:creationId xmlns:p14="http://schemas.microsoft.com/office/powerpoint/2010/main" val="1626406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olo e testo verti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390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mj-lt"/>
                <a:cs typeface="Arial Narrow"/>
              </a:defRPr>
            </a:lvl1pPr>
          </a:lstStyle>
          <a:p>
            <a:fld id="{974172A1-1CBF-0B40-9234-7D4D80EC19EA}" type="slidenum">
              <a:rPr lang="en-GB" smtClean="0"/>
              <a:pPr/>
              <a:t>‹#›</a:t>
            </a:fld>
            <a:endParaRPr lang="en-GB" dirty="0"/>
          </a:p>
        </p:txBody>
      </p:sp>
      <p:sp>
        <p:nvSpPr>
          <p:cNvPr id="2" name="Titre 6">
            <a:extLst>
              <a:ext uri="{FF2B5EF4-FFF2-40B4-BE49-F238E27FC236}">
                <a16:creationId xmlns:a16="http://schemas.microsoft.com/office/drawing/2014/main" id="{4520F27F-305D-3CB5-BC75-C88D6AF42D41}"/>
              </a:ext>
            </a:extLst>
          </p:cNvPr>
          <p:cNvSpPr>
            <a:spLocks noGrp="1"/>
          </p:cNvSpPr>
          <p:nvPr>
            <p:ph type="title" hasCustomPrompt="1"/>
          </p:nvPr>
        </p:nvSpPr>
        <p:spPr>
          <a:xfrm>
            <a:off x="1574800" y="265542"/>
            <a:ext cx="9042400" cy="1143000"/>
          </a:xfrm>
          <a:prstGeom prst="rect">
            <a:avLst/>
          </a:prstGeom>
        </p:spPr>
        <p:txBody>
          <a:bodyPr vert="horz" lIns="0" tIns="0" rIns="0" bIns="0" anchor="ctr"/>
          <a:lstStyle>
            <a:lvl1pPr>
              <a:defRPr>
                <a:latin typeface="+mj-lt"/>
              </a:defRPr>
            </a:lvl1pPr>
          </a:lstStyle>
          <a:p>
            <a:r>
              <a:rPr lang="fr-FR" dirty="0"/>
              <a:t>Cliquez et modifiez le titre</a:t>
            </a:r>
            <a:endParaRPr lang="en-GB" dirty="0"/>
          </a:p>
        </p:txBody>
      </p:sp>
    </p:spTree>
    <p:extLst>
      <p:ext uri="{BB962C8B-B14F-4D97-AF65-F5344CB8AC3E}">
        <p14:creationId xmlns:p14="http://schemas.microsoft.com/office/powerpoint/2010/main" val="191640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p:nvPr>
        </p:nvSpPr>
        <p:spPr>
          <a:xfrm>
            <a:off x="609600" y="1700808"/>
            <a:ext cx="11074400" cy="4715867"/>
          </a:xfrm>
          <a:prstGeom prst="rect">
            <a:avLst/>
          </a:prstGeom>
        </p:spPr>
        <p:txBody>
          <a:bodyPr/>
          <a:lstStyle>
            <a:lvl1pPr>
              <a:buClr>
                <a:srgbClr val="C00000"/>
              </a:buClr>
              <a:defRPr sz="1800" baseline="0">
                <a:latin typeface="+mn-lt"/>
              </a:defRPr>
            </a:lvl1pPr>
            <a:lvl2pPr>
              <a:buClr>
                <a:srgbClr val="C00000"/>
              </a:buClr>
              <a:defRPr sz="1800" baseline="0">
                <a:latin typeface="+mn-lt"/>
              </a:defRPr>
            </a:lvl2pPr>
            <a:lvl3pPr>
              <a:buClr>
                <a:srgbClr val="C00000"/>
              </a:buClr>
              <a:defRPr sz="1800" baseline="0">
                <a:latin typeface="+mn-lt"/>
              </a:defRPr>
            </a:lvl3pPr>
            <a:lvl4pPr>
              <a:buClr>
                <a:srgbClr val="C00000"/>
              </a:buClr>
              <a:defRPr sz="1800" baseline="0">
                <a:latin typeface="+mn-lt"/>
              </a:defRPr>
            </a:lvl4pPr>
            <a:lvl5pPr>
              <a:buClr>
                <a:srgbClr val="C00000"/>
              </a:buClr>
              <a:defRPr sz="1800" baseline="0">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mj-lt"/>
                <a:cs typeface="Arial Narrow"/>
              </a:defRPr>
            </a:lvl1pPr>
          </a:lstStyle>
          <a:p>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mj-lt"/>
                <a:cs typeface="Arial Narrow"/>
              </a:defRPr>
            </a:lvl1pPr>
          </a:lstStyle>
          <a:p>
            <a:fld id="{974172A1-1CBF-0B40-9234-7D4D80EC19EA}" type="slidenum">
              <a:rPr lang="en-GB" smtClean="0"/>
              <a:pPr/>
              <a:t>‹#›</a:t>
            </a:fld>
            <a:endParaRPr lang="en-GB" dirty="0"/>
          </a:p>
        </p:txBody>
      </p:sp>
      <p:sp>
        <p:nvSpPr>
          <p:cNvPr id="2" name="Titre 6">
            <a:extLst>
              <a:ext uri="{FF2B5EF4-FFF2-40B4-BE49-F238E27FC236}">
                <a16:creationId xmlns:a16="http://schemas.microsoft.com/office/drawing/2014/main" id="{9D2AFB27-0323-9BC8-2F24-A574EF619D21}"/>
              </a:ext>
            </a:extLst>
          </p:cNvPr>
          <p:cNvSpPr>
            <a:spLocks noGrp="1"/>
          </p:cNvSpPr>
          <p:nvPr>
            <p:ph type="title" hasCustomPrompt="1"/>
          </p:nvPr>
        </p:nvSpPr>
        <p:spPr>
          <a:xfrm>
            <a:off x="1574800" y="265542"/>
            <a:ext cx="9042400" cy="1143000"/>
          </a:xfrm>
          <a:prstGeom prst="rect">
            <a:avLst/>
          </a:prstGeom>
        </p:spPr>
        <p:txBody>
          <a:bodyPr vert="horz" lIns="0" tIns="0" rIns="0" bIns="0" anchor="ctr"/>
          <a:lstStyle>
            <a:lvl1pPr>
              <a:defRPr>
                <a:latin typeface="+mj-lt"/>
              </a:defRPr>
            </a:lvl1pPr>
          </a:lstStyle>
          <a:p>
            <a:r>
              <a:rPr lang="fr-FR" dirty="0"/>
              <a:t>Cliquez et modifiez le titre</a:t>
            </a:r>
            <a:endParaRPr lang="en-GB" dirty="0"/>
          </a:p>
        </p:txBody>
      </p:sp>
    </p:spTree>
    <p:extLst>
      <p:ext uri="{BB962C8B-B14F-4D97-AF65-F5344CB8AC3E}">
        <p14:creationId xmlns:p14="http://schemas.microsoft.com/office/powerpoint/2010/main" val="3729586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609600" y="1701800"/>
            <a:ext cx="10972800" cy="4673600"/>
          </a:xfrm>
          <a:prstGeom prst="rect">
            <a:avLst/>
          </a:prstGeom>
        </p:spPr>
        <p:txBody>
          <a:bodyPr vert="horz"/>
          <a:lstStyle>
            <a:lvl1pPr>
              <a:defRPr sz="2667" baseline="0">
                <a:latin typeface="+mn-lt"/>
              </a:defRPr>
            </a:lvl1pPr>
          </a:lstStyle>
          <a:p>
            <a:endParaRPr lang="en-GB" dirty="0"/>
          </a:p>
        </p:txBody>
      </p:sp>
      <p:sp>
        <p:nvSpPr>
          <p:cNvPr id="5"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mj-lt"/>
                <a:cs typeface="Arial Narrow"/>
              </a:defRPr>
            </a:lvl1pPr>
          </a:lstStyle>
          <a:p>
            <a:endParaRPr lang="en-GB" dirty="0"/>
          </a:p>
        </p:txBody>
      </p:sp>
      <p:sp>
        <p:nvSpPr>
          <p:cNvPr id="6"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mj-lt"/>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hasCustomPrompt="1"/>
          </p:nvPr>
        </p:nvSpPr>
        <p:spPr>
          <a:xfrm>
            <a:off x="1727200" y="275167"/>
            <a:ext cx="9042400" cy="1143000"/>
          </a:xfrm>
          <a:prstGeom prst="rect">
            <a:avLst/>
          </a:prstGeom>
        </p:spPr>
        <p:txBody>
          <a:bodyPr vert="horz" lIns="0" tIns="0" rIns="0" bIns="0" anchor="ctr"/>
          <a:lstStyle>
            <a:lvl1pPr>
              <a:defRPr>
                <a:latin typeface="+mj-lt"/>
              </a:defRPr>
            </a:lvl1pPr>
          </a:lstStyle>
          <a:p>
            <a:r>
              <a:rPr lang="fr-FR" dirty="0"/>
              <a:t>Cliquez et modifiez le titre</a:t>
            </a:r>
            <a:endParaRPr lang="en-GB" dirty="0"/>
          </a:p>
        </p:txBody>
      </p:sp>
    </p:spTree>
    <p:extLst>
      <p:ext uri="{BB962C8B-B14F-4D97-AF65-F5344CB8AC3E}">
        <p14:creationId xmlns:p14="http://schemas.microsoft.com/office/powerpoint/2010/main" val="353579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pour une image  6"/>
          <p:cNvSpPr>
            <a:spLocks noGrp="1"/>
          </p:cNvSpPr>
          <p:nvPr>
            <p:ph type="pic" sz="quarter" idx="10"/>
          </p:nvPr>
        </p:nvSpPr>
        <p:spPr>
          <a:xfrm>
            <a:off x="609600" y="1701800"/>
            <a:ext cx="4978400" cy="4368801"/>
          </a:xfrm>
          <a:prstGeom prst="rect">
            <a:avLst/>
          </a:prstGeom>
        </p:spPr>
        <p:txBody>
          <a:bodyPr vert="horz"/>
          <a:lstStyle>
            <a:lvl1pPr>
              <a:defRPr sz="2667">
                <a:latin typeface="+mj-lt"/>
              </a:defRPr>
            </a:lvl1pPr>
          </a:lstStyle>
          <a:p>
            <a:endParaRPr lang="en-GB" dirty="0"/>
          </a:p>
        </p:txBody>
      </p:sp>
      <p:sp>
        <p:nvSpPr>
          <p:cNvPr id="4" name="Espace réservé du texte 11"/>
          <p:cNvSpPr>
            <a:spLocks noGrp="1"/>
          </p:cNvSpPr>
          <p:nvPr>
            <p:ph type="body" sz="quarter" idx="11"/>
          </p:nvPr>
        </p:nvSpPr>
        <p:spPr>
          <a:xfrm>
            <a:off x="5791200" y="1701800"/>
            <a:ext cx="5892800" cy="4368800"/>
          </a:xfrm>
          <a:prstGeom prst="rect">
            <a:avLst/>
          </a:prstGeom>
        </p:spPr>
        <p:txBody>
          <a:bodyPr vert="horz"/>
          <a:lstStyle>
            <a:lvl1pPr>
              <a:defRPr sz="2667">
                <a:latin typeface="+mj-lt"/>
              </a:defRPr>
            </a:lvl1pPr>
            <a:lvl2pPr>
              <a:defRPr sz="2400">
                <a:latin typeface="+mj-lt"/>
              </a:defRPr>
            </a:lvl2pPr>
            <a:lvl3pPr>
              <a:defRPr sz="2133">
                <a:latin typeface="+mj-lt"/>
              </a:defRPr>
            </a:lvl3pPr>
            <a:lvl4pPr>
              <a:defRPr sz="2133">
                <a:latin typeface="+mj-lt"/>
              </a:defRPr>
            </a:lvl4pPr>
            <a:lvl5pPr>
              <a:defRPr sz="2133">
                <a:latin typeface="+mj-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5"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mj-lt"/>
                <a:cs typeface="Arial Narrow"/>
              </a:defRPr>
            </a:lvl1pPr>
          </a:lstStyle>
          <a:p>
            <a:endParaRPr lang="en-GB" dirty="0"/>
          </a:p>
        </p:txBody>
      </p:sp>
      <p:sp>
        <p:nvSpPr>
          <p:cNvPr id="6"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mj-lt"/>
                <a:cs typeface="Arial Narrow"/>
              </a:defRPr>
            </a:lvl1pPr>
          </a:lstStyle>
          <a:p>
            <a:fld id="{974172A1-1CBF-0B40-9234-7D4D80EC19EA}" type="slidenum">
              <a:rPr lang="en-GB" smtClean="0"/>
              <a:pPr/>
              <a:t>‹#›</a:t>
            </a:fld>
            <a:endParaRPr lang="en-GB" dirty="0"/>
          </a:p>
        </p:txBody>
      </p:sp>
      <p:sp>
        <p:nvSpPr>
          <p:cNvPr id="8" name="Titre 6"/>
          <p:cNvSpPr>
            <a:spLocks noGrp="1"/>
          </p:cNvSpPr>
          <p:nvPr>
            <p:ph type="title" hasCustomPrompt="1"/>
          </p:nvPr>
        </p:nvSpPr>
        <p:spPr>
          <a:xfrm>
            <a:off x="1727200" y="275167"/>
            <a:ext cx="9042400" cy="1143000"/>
          </a:xfrm>
          <a:prstGeom prst="rect">
            <a:avLst/>
          </a:prstGeom>
        </p:spPr>
        <p:txBody>
          <a:bodyPr vert="horz" lIns="0" tIns="0" rIns="0" bIns="0" anchor="ctr"/>
          <a:lstStyle>
            <a:lvl1pPr>
              <a:defRPr>
                <a:latin typeface="+mj-lt"/>
              </a:defRPr>
            </a:lvl1pPr>
          </a:lstStyle>
          <a:p>
            <a:r>
              <a:rPr lang="fr-FR" dirty="0"/>
              <a:t>Cliquez et modifiez le titre</a:t>
            </a:r>
            <a:endParaRPr lang="en-GB" dirty="0"/>
          </a:p>
        </p:txBody>
      </p:sp>
    </p:spTree>
    <p:extLst>
      <p:ext uri="{BB962C8B-B14F-4D97-AF65-F5344CB8AC3E}">
        <p14:creationId xmlns:p14="http://schemas.microsoft.com/office/powerpoint/2010/main" val="52548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mj-lt"/>
                <a:cs typeface="Arial Narrow"/>
              </a:defRPr>
            </a:lvl1pPr>
          </a:lstStyle>
          <a:p>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mj-lt"/>
                <a:cs typeface="Arial Narrow"/>
              </a:defRPr>
            </a:lvl1pPr>
          </a:lstStyle>
          <a:p>
            <a:fld id="{974172A1-1CBF-0B40-9234-7D4D80EC19EA}" type="slidenum">
              <a:rPr lang="en-GB" smtClean="0"/>
              <a:pPr/>
              <a:t>‹#›</a:t>
            </a:fld>
            <a:endParaRPr lang="en-GB" dirty="0"/>
          </a:p>
        </p:txBody>
      </p:sp>
      <p:sp>
        <p:nvSpPr>
          <p:cNvPr id="5" name="Titre 6"/>
          <p:cNvSpPr>
            <a:spLocks noGrp="1"/>
          </p:cNvSpPr>
          <p:nvPr>
            <p:ph type="title" hasCustomPrompt="1"/>
          </p:nvPr>
        </p:nvSpPr>
        <p:spPr>
          <a:xfrm>
            <a:off x="1727200" y="275167"/>
            <a:ext cx="9042400" cy="1143000"/>
          </a:xfrm>
          <a:prstGeom prst="rect">
            <a:avLst/>
          </a:prstGeom>
        </p:spPr>
        <p:txBody>
          <a:bodyPr vert="horz" lIns="0" tIns="0" rIns="0" bIns="0" anchor="ctr"/>
          <a:lstStyle>
            <a:lvl1pPr>
              <a:defRPr>
                <a:latin typeface="+mj-lt"/>
              </a:defRPr>
            </a:lvl1pPr>
          </a:lstStyle>
          <a:p>
            <a:r>
              <a:rPr lang="fr-FR" dirty="0"/>
              <a:t>Cliquez et modifiez le titre</a:t>
            </a:r>
            <a:endParaRPr lang="en-GB" dirty="0"/>
          </a:p>
        </p:txBody>
      </p:sp>
    </p:spTree>
    <p:extLst>
      <p:ext uri="{BB962C8B-B14F-4D97-AF65-F5344CB8AC3E}">
        <p14:creationId xmlns:p14="http://schemas.microsoft.com/office/powerpoint/2010/main" val="407460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p:nvPr>
        </p:nvSpPr>
        <p:spPr>
          <a:xfrm>
            <a:off x="609600" y="1701800"/>
            <a:ext cx="11074400" cy="4714875"/>
          </a:xfrm>
          <a:prstGeom prst="rect">
            <a:avLst/>
          </a:prstGeom>
        </p:spPr>
        <p:txBody>
          <a:bodyPr/>
          <a:lstStyle>
            <a:lvl1pPr>
              <a:defRPr sz="2667">
                <a:latin typeface="+mj-lt"/>
              </a:defRPr>
            </a:lvl1pPr>
            <a:lvl2pPr>
              <a:defRPr sz="2400">
                <a:latin typeface="+mj-lt"/>
              </a:defRPr>
            </a:lvl2pPr>
            <a:lvl3pPr>
              <a:defRPr sz="2133">
                <a:latin typeface="+mj-lt"/>
              </a:defRPr>
            </a:lvl3pPr>
            <a:lvl4pPr>
              <a:defRPr sz="2133">
                <a:latin typeface="+mj-lt"/>
              </a:defRPr>
            </a:lvl4pPr>
            <a:lvl5pPr>
              <a:defRPr sz="2133">
                <a:latin typeface="+mj-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mj-lt"/>
                <a:cs typeface="Arial "/>
              </a:defRPr>
            </a:lvl1pPr>
          </a:lstStyle>
          <a:p>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mj-lt"/>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hasCustomPrompt="1"/>
          </p:nvPr>
        </p:nvSpPr>
        <p:spPr>
          <a:xfrm>
            <a:off x="1727200" y="275167"/>
            <a:ext cx="9042400" cy="1143000"/>
          </a:xfrm>
          <a:prstGeom prst="rect">
            <a:avLst/>
          </a:prstGeom>
        </p:spPr>
        <p:txBody>
          <a:bodyPr vert="horz" lIns="0" tIns="0" rIns="0" bIns="0" anchor="ctr"/>
          <a:lstStyle>
            <a:lvl1pPr>
              <a:defRPr>
                <a:latin typeface="+mj-lt"/>
              </a:defRPr>
            </a:lvl1pPr>
          </a:lstStyle>
          <a:p>
            <a:r>
              <a:rPr lang="fr-FR" dirty="0"/>
              <a:t>Cliquez et modifiez le titre</a:t>
            </a:r>
            <a:endParaRPr lang="en-GB" dirty="0"/>
          </a:p>
        </p:txBody>
      </p:sp>
    </p:spTree>
    <p:extLst>
      <p:ext uri="{BB962C8B-B14F-4D97-AF65-F5344CB8AC3E}">
        <p14:creationId xmlns:p14="http://schemas.microsoft.com/office/powerpoint/2010/main" val="857806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609600" y="1701800"/>
            <a:ext cx="10972800" cy="4673600"/>
          </a:xfrm>
          <a:prstGeom prst="rect">
            <a:avLst/>
          </a:prstGeom>
        </p:spPr>
        <p:txBody>
          <a:bodyPr vert="horz"/>
          <a:lstStyle>
            <a:lvl1pPr>
              <a:defRPr sz="2667">
                <a:latin typeface="+mj-lt"/>
              </a:defRPr>
            </a:lvl1pPr>
          </a:lstStyle>
          <a:p>
            <a:endParaRPr lang="en-GB" dirty="0"/>
          </a:p>
        </p:txBody>
      </p:sp>
      <p:sp>
        <p:nvSpPr>
          <p:cNvPr id="5"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mj-lt"/>
                <a:cs typeface="Arial Narrow"/>
              </a:defRPr>
            </a:lvl1pPr>
          </a:lstStyle>
          <a:p>
            <a:endParaRPr lang="en-GB" dirty="0"/>
          </a:p>
        </p:txBody>
      </p:sp>
      <p:sp>
        <p:nvSpPr>
          <p:cNvPr id="6"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
                <a:cs typeface="Arial "/>
              </a:defRPr>
            </a:lvl1pPr>
          </a:lstStyle>
          <a:p>
            <a:fld id="{974172A1-1CBF-0B40-9234-7D4D80EC19EA}" type="slidenum">
              <a:rPr lang="en-GB" smtClean="0"/>
              <a:pPr/>
              <a:t>‹#›</a:t>
            </a:fld>
            <a:endParaRPr lang="en-GB" dirty="0"/>
          </a:p>
        </p:txBody>
      </p:sp>
      <p:sp>
        <p:nvSpPr>
          <p:cNvPr id="7" name="Titre 6"/>
          <p:cNvSpPr>
            <a:spLocks noGrp="1"/>
          </p:cNvSpPr>
          <p:nvPr>
            <p:ph type="title" hasCustomPrompt="1"/>
          </p:nvPr>
        </p:nvSpPr>
        <p:spPr>
          <a:xfrm>
            <a:off x="1727200" y="275167"/>
            <a:ext cx="9042400" cy="1143000"/>
          </a:xfrm>
          <a:prstGeom prst="rect">
            <a:avLst/>
          </a:prstGeom>
        </p:spPr>
        <p:txBody>
          <a:bodyPr vert="horz" lIns="0" tIns="0" rIns="0" bIns="0" anchor="ctr"/>
          <a:lstStyle>
            <a:lvl1pPr>
              <a:defRPr>
                <a:latin typeface="+mj-lt"/>
              </a:defRPr>
            </a:lvl1pPr>
          </a:lstStyle>
          <a:p>
            <a:r>
              <a:rPr lang="fr-FR" dirty="0"/>
              <a:t>Cliquez et modifiez le titre</a:t>
            </a:r>
            <a:endParaRPr lang="en-GB" dirty="0"/>
          </a:p>
        </p:txBody>
      </p:sp>
    </p:spTree>
    <p:extLst>
      <p:ext uri="{BB962C8B-B14F-4D97-AF65-F5344CB8AC3E}">
        <p14:creationId xmlns:p14="http://schemas.microsoft.com/office/powerpoint/2010/main" val="8801664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4.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9.png"/><Relationship Id="rId5" Type="http://schemas.openxmlformats.org/officeDocument/2006/relationships/slideLayout" Target="../slideLayouts/slideLayout7.xml"/><Relationship Id="rId10" Type="http://schemas.openxmlformats.org/officeDocument/2006/relationships/image" Target="../media/image8.jpeg"/><Relationship Id="rId4" Type="http://schemas.openxmlformats.org/officeDocument/2006/relationships/slideLayout" Target="../slideLayouts/slideLayout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E0A29-0267-B0E2-887A-86A7D6B63641}"/>
              </a:ext>
            </a:extLst>
          </p:cNvPr>
          <p:cNvSpPr/>
          <p:nvPr userDrawn="1"/>
        </p:nvSpPr>
        <p:spPr>
          <a:xfrm rot="16200000">
            <a:off x="6001821" y="656887"/>
            <a:ext cx="6858000" cy="5544225"/>
          </a:xfrm>
          <a:prstGeom prst="rect">
            <a:avLst/>
          </a:prstGeom>
          <a:gradFill flip="none" rotWithShape="1">
            <a:gsLst>
              <a:gs pos="0">
                <a:schemeClr val="accent5"/>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9A1F775-5466-022F-C30C-C850BC3AA2AA}"/>
              </a:ext>
            </a:extLst>
          </p:cNvPr>
          <p:cNvSpPr/>
          <p:nvPr userDrawn="1"/>
        </p:nvSpPr>
        <p:spPr>
          <a:xfrm rot="16200000">
            <a:off x="5955640" y="610702"/>
            <a:ext cx="6858001" cy="5636589"/>
          </a:xfrm>
          <a:prstGeom prst="rect">
            <a:avLst/>
          </a:prstGeom>
          <a:gradFill flip="none" rotWithShape="1">
            <a:gsLst>
              <a:gs pos="0">
                <a:schemeClr val="bg1"/>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Image 7" descr="MUON-SlideGraph-LogoBkgnd2.png">
            <a:extLst>
              <a:ext uri="{FF2B5EF4-FFF2-40B4-BE49-F238E27FC236}">
                <a16:creationId xmlns:a16="http://schemas.microsoft.com/office/drawing/2014/main" id="{E20E3366-7FC2-6988-90BD-0F723BC305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328" t="17786" r="3141"/>
          <a:stretch/>
        </p:blipFill>
        <p:spPr>
          <a:xfrm rot="16200000">
            <a:off x="5801742" y="483188"/>
            <a:ext cx="6873447" cy="5907068"/>
          </a:xfrm>
          <a:prstGeom prst="rect">
            <a:avLst/>
          </a:prstGeom>
        </p:spPr>
      </p:pic>
      <p:pic>
        <p:nvPicPr>
          <p:cNvPr id="3" name="Grafik 12" descr="Ein Bild, das Grafiken, Schrift, Grafikdesign, Kreis enthält.&#10;&#10;Automatisch generierte Beschreibung">
            <a:extLst>
              <a:ext uri="{FF2B5EF4-FFF2-40B4-BE49-F238E27FC236}">
                <a16:creationId xmlns:a16="http://schemas.microsoft.com/office/drawing/2014/main" id="{54DFEAC4-8A2D-DF55-851C-504DBC3125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95441" y="5539104"/>
            <a:ext cx="960180" cy="960180"/>
          </a:xfrm>
          <a:prstGeom prst="rect">
            <a:avLst/>
          </a:prstGeom>
        </p:spPr>
      </p:pic>
      <p:pic>
        <p:nvPicPr>
          <p:cNvPr id="5" name="Image 5">
            <a:extLst>
              <a:ext uri="{FF2B5EF4-FFF2-40B4-BE49-F238E27FC236}">
                <a16:creationId xmlns:a16="http://schemas.microsoft.com/office/drawing/2014/main" id="{FA7EE53F-1037-1BD6-DAC6-AC3FEAF0653C}"/>
              </a:ext>
            </a:extLst>
          </p:cNvPr>
          <p:cNvPicPr>
            <a:picLocks noChangeAspect="1"/>
          </p:cNvPicPr>
          <p:nvPr userDrawn="1"/>
        </p:nvPicPr>
        <p:blipFill rotWithShape="1">
          <a:blip r:embed="rId5"/>
          <a:srcRect r="46078"/>
          <a:stretch/>
        </p:blipFill>
        <p:spPr>
          <a:xfrm>
            <a:off x="480021" y="5460173"/>
            <a:ext cx="1288512" cy="1275905"/>
          </a:xfrm>
          <a:prstGeom prst="rect">
            <a:avLst/>
          </a:prstGeom>
          <a:noFill/>
        </p:spPr>
      </p:pic>
      <p:pic>
        <p:nvPicPr>
          <p:cNvPr id="8" name="Image 5">
            <a:extLst>
              <a:ext uri="{FF2B5EF4-FFF2-40B4-BE49-F238E27FC236}">
                <a16:creationId xmlns:a16="http://schemas.microsoft.com/office/drawing/2014/main" id="{5F397767-36CB-8808-4726-512BDC1CF9FB}"/>
              </a:ext>
            </a:extLst>
          </p:cNvPr>
          <p:cNvPicPr>
            <a:picLocks noChangeAspect="1"/>
          </p:cNvPicPr>
          <p:nvPr userDrawn="1"/>
        </p:nvPicPr>
        <p:blipFill rotWithShape="1">
          <a:blip r:embed="rId5"/>
          <a:srcRect l="53676"/>
          <a:stretch/>
        </p:blipFill>
        <p:spPr>
          <a:xfrm>
            <a:off x="1770021" y="5460172"/>
            <a:ext cx="1106950" cy="1275905"/>
          </a:xfrm>
          <a:prstGeom prst="rect">
            <a:avLst/>
          </a:prstGeom>
          <a:noFill/>
        </p:spPr>
      </p:pic>
      <p:pic>
        <p:nvPicPr>
          <p:cNvPr id="2" name="Picture 1" descr="A picture containing font, logo, text, graphics&#10;&#10;Description automatically generated">
            <a:extLst>
              <a:ext uri="{FF2B5EF4-FFF2-40B4-BE49-F238E27FC236}">
                <a16:creationId xmlns:a16="http://schemas.microsoft.com/office/drawing/2014/main" id="{38CD6D9E-DAE0-1253-9BD9-EC00D737507A}"/>
              </a:ext>
            </a:extLst>
          </p:cNvPr>
          <p:cNvPicPr>
            <a:picLocks noChangeAspect="1"/>
          </p:cNvPicPr>
          <p:nvPr userDrawn="1"/>
        </p:nvPicPr>
        <p:blipFill>
          <a:blip r:embed="rId6"/>
          <a:stretch>
            <a:fillRect/>
          </a:stretch>
        </p:blipFill>
        <p:spPr>
          <a:xfrm>
            <a:off x="5055621" y="5632739"/>
            <a:ext cx="1709979" cy="772910"/>
          </a:xfrm>
          <a:prstGeom prst="rect">
            <a:avLst/>
          </a:prstGeom>
        </p:spPr>
      </p:pic>
      <p:pic>
        <p:nvPicPr>
          <p:cNvPr id="7" name="Picture 2">
            <a:extLst>
              <a:ext uri="{FF2B5EF4-FFF2-40B4-BE49-F238E27FC236}">
                <a16:creationId xmlns:a16="http://schemas.microsoft.com/office/drawing/2014/main" id="{9FC81A75-18A5-C72E-FCB6-C533111FC94D}"/>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r="74529"/>
          <a:stretch>
            <a:fillRect/>
          </a:stretch>
        </p:blipFill>
        <p:spPr bwMode="auto">
          <a:xfrm>
            <a:off x="2969334" y="5460172"/>
            <a:ext cx="948016" cy="111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406003"/>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457200" rtl="0" eaLnBrk="1" latinLnBrk="0" hangingPunct="1">
        <a:spcBef>
          <a:spcPct val="0"/>
        </a:spcBef>
        <a:buNone/>
        <a:defRPr sz="2800" b="1" kern="1200">
          <a:solidFill>
            <a:schemeClr val="tx1"/>
          </a:solidFill>
          <a:latin typeface="Arial Narrow"/>
          <a:ea typeface="+mj-ea"/>
          <a:cs typeface="Arial Narrow"/>
        </a:defRPr>
      </a:lvl1pPr>
    </p:titleStyle>
    <p:body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F4C2BD2E-A487-22DE-914D-46C9D6C3BDB4}"/>
              </a:ext>
            </a:extLst>
          </p:cNvPr>
          <p:cNvSpPr/>
          <p:nvPr userDrawn="1"/>
        </p:nvSpPr>
        <p:spPr>
          <a:xfrm>
            <a:off x="0" y="0"/>
            <a:ext cx="12192000" cy="6858000"/>
          </a:xfrm>
          <a:prstGeom prst="rect">
            <a:avLst/>
          </a:prstGeom>
          <a:gradFill>
            <a:gsLst>
              <a:gs pos="100000">
                <a:srgbClr val="9D0B0B"/>
              </a:gs>
              <a:gs pos="0">
                <a:srgbClr val="0840BC"/>
              </a:gs>
            </a:gsLst>
            <a:lin ang="2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descr="Immagine che contiene testo, Carattere, poster, Elementi grafici&#10;&#10;Il contenuto generato dall'IA potrebbe non essere corretto.">
            <a:extLst>
              <a:ext uri="{FF2B5EF4-FFF2-40B4-BE49-F238E27FC236}">
                <a16:creationId xmlns:a16="http://schemas.microsoft.com/office/drawing/2014/main" id="{2C95EF03-F36C-15FB-E4BB-A13AD17FF544}"/>
              </a:ext>
            </a:extLst>
          </p:cNvPr>
          <p:cNvPicPr>
            <a:picLocks noChangeAspect="1"/>
          </p:cNvPicPr>
          <p:nvPr userDrawn="1"/>
        </p:nvPicPr>
        <p:blipFill>
          <a:blip r:embed="rId3"/>
          <a:stretch>
            <a:fillRect/>
          </a:stretch>
        </p:blipFill>
        <p:spPr>
          <a:xfrm>
            <a:off x="299905" y="198693"/>
            <a:ext cx="991392" cy="1014472"/>
          </a:xfrm>
          <a:prstGeom prst="rect">
            <a:avLst/>
          </a:prstGeom>
        </p:spPr>
      </p:pic>
      <p:pic>
        <p:nvPicPr>
          <p:cNvPr id="2" name="Immagine 1" descr="Immagine che contiene testo, Carattere, poster, Elementi grafici&#10;&#10;Il contenuto generato dall'IA potrebbe non essere corretto.">
            <a:extLst>
              <a:ext uri="{FF2B5EF4-FFF2-40B4-BE49-F238E27FC236}">
                <a16:creationId xmlns:a16="http://schemas.microsoft.com/office/drawing/2014/main" id="{447876F5-8392-1C5B-6755-C2B7509179CC}"/>
              </a:ext>
            </a:extLst>
          </p:cNvPr>
          <p:cNvPicPr>
            <a:picLocks noChangeAspect="1"/>
          </p:cNvPicPr>
          <p:nvPr userDrawn="1"/>
        </p:nvPicPr>
        <p:blipFill>
          <a:blip r:embed="rId3"/>
          <a:srcRect r="53537" b="36338"/>
          <a:stretch>
            <a:fillRect/>
          </a:stretch>
        </p:blipFill>
        <p:spPr>
          <a:xfrm>
            <a:off x="8030123" y="-140547"/>
            <a:ext cx="4170342" cy="5847080"/>
          </a:xfrm>
          <a:prstGeom prst="rect">
            <a:avLst/>
          </a:prstGeom>
        </p:spPr>
      </p:pic>
      <p:pic>
        <p:nvPicPr>
          <p:cNvPr id="5" name="Immagine 4" descr="Immagine che contiene testo, Carattere, Elementi grafici, logo&#10;&#10;Il contenuto generato dall'IA potrebbe non essere corretto.">
            <a:extLst>
              <a:ext uri="{FF2B5EF4-FFF2-40B4-BE49-F238E27FC236}">
                <a16:creationId xmlns:a16="http://schemas.microsoft.com/office/drawing/2014/main" id="{E0AA2116-A7F5-99ED-1444-EB47EB58BD8F}"/>
              </a:ext>
            </a:extLst>
          </p:cNvPr>
          <p:cNvPicPr>
            <a:picLocks noChangeAspect="1"/>
          </p:cNvPicPr>
          <p:nvPr userDrawn="1"/>
        </p:nvPicPr>
        <p:blipFill>
          <a:blip r:embed="rId4"/>
          <a:stretch>
            <a:fillRect/>
          </a:stretch>
        </p:blipFill>
        <p:spPr>
          <a:xfrm>
            <a:off x="1483961" y="154511"/>
            <a:ext cx="922184" cy="1067792"/>
          </a:xfrm>
          <a:prstGeom prst="rect">
            <a:avLst/>
          </a:prstGeom>
        </p:spPr>
      </p:pic>
    </p:spTree>
    <p:extLst>
      <p:ext uri="{BB962C8B-B14F-4D97-AF65-F5344CB8AC3E}">
        <p14:creationId xmlns:p14="http://schemas.microsoft.com/office/powerpoint/2010/main" val="1902329865"/>
      </p:ext>
    </p:extLst>
  </p:cSld>
  <p:clrMap bg1="lt1" tx1="dk1" bg2="lt2" tx2="dk2" accent1="accent1" accent2="accent2" accent3="accent3" accent4="accent4" accent5="accent5" accent6="accent6" hlink="hlink" folHlink="folHlink"/>
  <p:sldLayoutIdLst>
    <p:sldLayoutId id="214748366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10"/>
          <a:stretch>
            <a:fillRect/>
          </a:stretch>
        </p:blipFill>
        <p:spPr>
          <a:xfrm>
            <a:off x="0" y="6273800"/>
            <a:ext cx="12192000" cy="677333"/>
          </a:xfrm>
          <a:prstGeom prst="rect">
            <a:avLst/>
          </a:prstGeom>
        </p:spPr>
      </p:pic>
      <p:pic>
        <p:nvPicPr>
          <p:cNvPr id="7" name="Image 6" descr="MCC-inernational-finalV01.png"/>
          <p:cNvPicPr>
            <a:picLocks noChangeAspect="1"/>
          </p:cNvPicPr>
          <p:nvPr userDrawn="1"/>
        </p:nvPicPr>
        <p:blipFill>
          <a:blip r:embed="rId11"/>
          <a:srcRect/>
          <a:stretch>
            <a:fillRect/>
          </a:stretch>
        </p:blipFill>
        <p:spPr>
          <a:xfrm>
            <a:off x="304800" y="177799"/>
            <a:ext cx="1351731" cy="1351732"/>
          </a:xfrm>
          <a:prstGeom prst="rect">
            <a:avLst/>
          </a:prstGeom>
        </p:spPr>
      </p:pic>
      <p:pic>
        <p:nvPicPr>
          <p:cNvPr id="2" name="Picture 1" descr="A picture containing font, logo, text, graphics&#10;&#10;Description automatically generated">
            <a:extLst>
              <a:ext uri="{FF2B5EF4-FFF2-40B4-BE49-F238E27FC236}">
                <a16:creationId xmlns:a16="http://schemas.microsoft.com/office/drawing/2014/main" id="{EB66D72E-EADD-4D47-5880-4C4399EC250F}"/>
              </a:ext>
            </a:extLst>
          </p:cNvPr>
          <p:cNvPicPr>
            <a:picLocks noChangeAspect="1"/>
          </p:cNvPicPr>
          <p:nvPr userDrawn="1"/>
        </p:nvPicPr>
        <p:blipFill>
          <a:blip r:embed="rId12"/>
          <a:srcRect r="10784" b="1095"/>
          <a:stretch>
            <a:fillRect/>
          </a:stretch>
        </p:blipFill>
        <p:spPr>
          <a:xfrm>
            <a:off x="10538397" y="176333"/>
            <a:ext cx="1348803" cy="675866"/>
          </a:xfrm>
          <a:prstGeom prst="rect">
            <a:avLst/>
          </a:prstGeom>
        </p:spPr>
      </p:pic>
      <p:pic>
        <p:nvPicPr>
          <p:cNvPr id="1026" name="Picture 2">
            <a:extLst>
              <a:ext uri="{FF2B5EF4-FFF2-40B4-BE49-F238E27FC236}">
                <a16:creationId xmlns:a16="http://schemas.microsoft.com/office/drawing/2014/main" id="{6757EB22-827E-0F16-051F-9CE988AA63E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385996" y="852199"/>
            <a:ext cx="1653603" cy="49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95302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p:hf hdr="0" ftr="0" dt="0"/>
  <p:txStyles>
    <p:titleStyle>
      <a:lvl1pPr algn="ctr" defTabSz="609585" rtl="0" eaLnBrk="1" latinLnBrk="0" hangingPunct="1">
        <a:spcBef>
          <a:spcPct val="0"/>
        </a:spcBef>
        <a:buNone/>
        <a:defRPr sz="3733" b="1" kern="1200">
          <a:solidFill>
            <a:schemeClr val="tx1"/>
          </a:solidFill>
          <a:latin typeface="Arial Narrow"/>
          <a:ea typeface="+mj-ea"/>
          <a:cs typeface="Arial Narrow"/>
        </a:defRPr>
      </a:lvl1pPr>
    </p:titleStyle>
    <p:bodyStyle>
      <a:lvl1pPr marL="457189" indent="-457189" algn="l" defTabSz="609585" rtl="0" eaLnBrk="1" latinLnBrk="0" hangingPunct="1">
        <a:spcBef>
          <a:spcPct val="20000"/>
        </a:spcBef>
        <a:buClr>
          <a:schemeClr val="accent1"/>
        </a:buClr>
        <a:buFont typeface="Wingdings" charset="2"/>
        <a:buChar char="§"/>
        <a:defRPr sz="3733" kern="1200">
          <a:solidFill>
            <a:schemeClr val="tx1"/>
          </a:solidFill>
          <a:latin typeface="Arial Narrow"/>
          <a:ea typeface="+mn-ea"/>
          <a:cs typeface="Arial Narrow"/>
        </a:defRPr>
      </a:lvl1pPr>
      <a:lvl2pPr marL="990575" indent="-380990" algn="l" defTabSz="609585" rtl="0" eaLnBrk="1" latinLnBrk="0" hangingPunct="1">
        <a:spcBef>
          <a:spcPct val="20000"/>
        </a:spcBef>
        <a:buClr>
          <a:schemeClr val="accent1"/>
        </a:buClr>
        <a:buFont typeface="Wingdings" charset="2"/>
        <a:buChar char="§"/>
        <a:defRPr sz="3200" kern="1200">
          <a:solidFill>
            <a:schemeClr val="tx1"/>
          </a:solidFill>
          <a:latin typeface="Arial Narrow"/>
          <a:ea typeface="+mn-ea"/>
          <a:cs typeface="Arial Narrow"/>
        </a:defRPr>
      </a:lvl2pPr>
      <a:lvl3pPr marL="1523962"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3pPr>
      <a:lvl4pPr marL="2133547"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4pPr>
      <a:lvl5pPr marL="2743131"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52.tmp"/><Relationship Id="rId5" Type="http://schemas.openxmlformats.org/officeDocument/2006/relationships/image" Target="../media/image51.png"/><Relationship Id="rId4" Type="http://schemas.openxmlformats.org/officeDocument/2006/relationships/image" Target="../media/image50.gif"/></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7.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7.jp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0.png"/><Relationship Id="rId4" Type="http://schemas.openxmlformats.org/officeDocument/2006/relationships/image" Target="../media/image17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6.png"/><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80.png"/><Relationship Id="rId5" Type="http://schemas.openxmlformats.org/officeDocument/2006/relationships/image" Target="../media/image37.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0.png"/><Relationship Id="rId5" Type="http://schemas.openxmlformats.org/officeDocument/2006/relationships/image" Target="../media/image41.png"/><Relationship Id="rId10" Type="http://schemas.openxmlformats.org/officeDocument/2006/relationships/image" Target="../media/image39.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48443-66E5-82D1-2693-C03C9EDFB484}"/>
              </a:ext>
            </a:extLst>
          </p:cNvPr>
          <p:cNvSpPr>
            <a:spLocks noGrp="1"/>
          </p:cNvSpPr>
          <p:nvPr>
            <p:ph type="ctrTitle"/>
          </p:nvPr>
        </p:nvSpPr>
        <p:spPr>
          <a:xfrm>
            <a:off x="271351" y="1110615"/>
            <a:ext cx="6222580" cy="2318385"/>
          </a:xfrm>
        </p:spPr>
        <p:txBody>
          <a:bodyPr/>
          <a:lstStyle/>
          <a:p>
            <a:r>
              <a:rPr lang="en-GB" spc="300" noProof="0" dirty="0">
                <a:solidFill>
                  <a:schemeClr val="tx1">
                    <a:lumMod val="95000"/>
                    <a:lumOff val="5000"/>
                  </a:schemeClr>
                </a:solidFill>
                <a:latin typeface="Montserrat SemiBold" panose="020F0502020204030204" pitchFamily="2" charset="0"/>
              </a:rPr>
              <a:t>High Temperature Superconducting Solenoids for the Muon Collider Cooling Section</a:t>
            </a:r>
            <a:endParaRPr lang="en-GB" sz="2800" b="0" spc="300" noProof="0" dirty="0"/>
          </a:p>
        </p:txBody>
      </p:sp>
      <p:sp>
        <p:nvSpPr>
          <p:cNvPr id="3" name="Subtitle 2">
            <a:extLst>
              <a:ext uri="{FF2B5EF4-FFF2-40B4-BE49-F238E27FC236}">
                <a16:creationId xmlns:a16="http://schemas.microsoft.com/office/drawing/2014/main" id="{D5B1CF0D-000C-B4FB-0EED-5D244CE55913}"/>
              </a:ext>
            </a:extLst>
          </p:cNvPr>
          <p:cNvSpPr>
            <a:spLocks noGrp="1"/>
          </p:cNvSpPr>
          <p:nvPr>
            <p:ph type="subTitle" idx="1"/>
          </p:nvPr>
        </p:nvSpPr>
        <p:spPr>
          <a:xfrm>
            <a:off x="446568" y="3790415"/>
            <a:ext cx="4856952" cy="1470025"/>
          </a:xfrm>
        </p:spPr>
        <p:txBody>
          <a:bodyPr/>
          <a:lstStyle/>
          <a:p>
            <a:r>
              <a:rPr lang="it-IT" sz="2400" dirty="0">
                <a:solidFill>
                  <a:schemeClr val="tx1">
                    <a:lumMod val="75000"/>
                    <a:lumOff val="25000"/>
                  </a:schemeClr>
                </a:solidFill>
                <a:latin typeface="Grandview Display" panose="020B0502040204020203" pitchFamily="34" charset="0"/>
              </a:rPr>
              <a:t>Giuseppe</a:t>
            </a:r>
            <a:r>
              <a:rPr lang="en-GB" sz="2400" dirty="0">
                <a:solidFill>
                  <a:schemeClr val="tx1">
                    <a:lumMod val="75000"/>
                    <a:lumOff val="25000"/>
                  </a:schemeClr>
                </a:solidFill>
                <a:latin typeface="Grandview Display" panose="020B0502040204020203" pitchFamily="34" charset="0"/>
              </a:rPr>
              <a:t> </a:t>
            </a:r>
            <a:r>
              <a:rPr lang="en-GB" sz="2400" noProof="0" dirty="0">
                <a:solidFill>
                  <a:schemeClr val="tx1">
                    <a:lumMod val="75000"/>
                    <a:lumOff val="25000"/>
                  </a:schemeClr>
                </a:solidFill>
                <a:latin typeface="Grandview Display" panose="020B0502040204020203" pitchFamily="34" charset="0"/>
              </a:rPr>
              <a:t>Scarantino, PhD Candidate in Accelerator Physics,</a:t>
            </a:r>
          </a:p>
          <a:p>
            <a:r>
              <a:rPr lang="en-GB" sz="2400" dirty="0">
                <a:solidFill>
                  <a:schemeClr val="tx1">
                    <a:lumMod val="75000"/>
                    <a:lumOff val="25000"/>
                  </a:schemeClr>
                </a:solidFill>
                <a:effectLst/>
                <a:latin typeface="Grandview Display" panose="020B0502040204020203" pitchFamily="34" charset="0"/>
              </a:rPr>
              <a:t>XX</a:t>
            </a:r>
            <a:r>
              <a:rPr lang="en-GB" sz="2400" dirty="0">
                <a:solidFill>
                  <a:schemeClr val="tx1">
                    <a:lumMod val="75000"/>
                    <a:lumOff val="25000"/>
                  </a:schemeClr>
                </a:solidFill>
                <a:latin typeface="Grandview Display" panose="020B0502040204020203" pitchFamily="34" charset="0"/>
              </a:rPr>
              <a:t>XIX Cycle</a:t>
            </a:r>
            <a:endParaRPr lang="en-GB" sz="2400" noProof="0" dirty="0">
              <a:solidFill>
                <a:schemeClr val="tx1">
                  <a:lumMod val="75000"/>
                  <a:lumOff val="25000"/>
                </a:schemeClr>
              </a:solidFill>
              <a:effectLst/>
              <a:latin typeface="Grandview Display" panose="020B0502040204020203" pitchFamily="34" charset="0"/>
            </a:endParaRPr>
          </a:p>
        </p:txBody>
      </p:sp>
    </p:spTree>
    <p:extLst>
      <p:ext uri="{BB962C8B-B14F-4D97-AF65-F5344CB8AC3E}">
        <p14:creationId xmlns:p14="http://schemas.microsoft.com/office/powerpoint/2010/main" val="41758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66888-EF40-DD12-3B5A-0F805FBD22C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97C70D-9BBC-A0E0-4610-6EA40678A88C}"/>
              </a:ext>
            </a:extLst>
          </p:cNvPr>
          <p:cNvSpPr>
            <a:spLocks noGrp="1"/>
          </p:cNvSpPr>
          <p:nvPr>
            <p:ph type="sldNum" sz="quarter" idx="4"/>
          </p:nvPr>
        </p:nvSpPr>
        <p:spPr/>
        <p:txBody>
          <a:bodyPr/>
          <a:lstStyle/>
          <a:p>
            <a:fld id="{974172A1-1CBF-0B40-9234-7D4D80EC19EA}" type="slidenum">
              <a:rPr lang="en-GB" smtClean="0"/>
              <a:pPr/>
              <a:t>10</a:t>
            </a:fld>
            <a:endParaRPr lang="en-GB" dirty="0"/>
          </a:p>
        </p:txBody>
      </p:sp>
      <p:sp>
        <p:nvSpPr>
          <p:cNvPr id="4" name="Title 3">
            <a:extLst>
              <a:ext uri="{FF2B5EF4-FFF2-40B4-BE49-F238E27FC236}">
                <a16:creationId xmlns:a16="http://schemas.microsoft.com/office/drawing/2014/main" id="{C78E04A4-7B9D-1D29-EC0B-A08E21D6AFE9}"/>
              </a:ext>
            </a:extLst>
          </p:cNvPr>
          <p:cNvSpPr>
            <a:spLocks noGrp="1"/>
          </p:cNvSpPr>
          <p:nvPr>
            <p:ph type="title"/>
          </p:nvPr>
        </p:nvSpPr>
        <p:spPr/>
        <p:txBody>
          <a:bodyPr/>
          <a:lstStyle/>
          <a:p>
            <a:r>
              <a:rPr lang="en-GB" sz="3730" dirty="0"/>
              <a:t>B5 Demo Magnet Design:</a:t>
            </a:r>
            <a:br>
              <a:rPr lang="en-GB" sz="3730" dirty="0"/>
            </a:br>
            <a:r>
              <a:rPr lang="en-GB" sz="3430" dirty="0">
                <a:solidFill>
                  <a:srgbClr val="0070C0"/>
                </a:solidFill>
              </a:rPr>
              <a:t>B5 Demo Mag 2.4</a:t>
            </a:r>
            <a:endParaRPr lang="en-IE" sz="3430" dirty="0">
              <a:solidFill>
                <a:srgbClr val="0070C0"/>
              </a:solidFill>
            </a:endParaRPr>
          </a:p>
        </p:txBody>
      </p:sp>
      <p:pic>
        <p:nvPicPr>
          <p:cNvPr id="2" name="Picture 1">
            <a:extLst>
              <a:ext uri="{FF2B5EF4-FFF2-40B4-BE49-F238E27FC236}">
                <a16:creationId xmlns:a16="http://schemas.microsoft.com/office/drawing/2014/main" id="{838CEE3D-089A-EE23-9DA2-71871436E040}"/>
              </a:ext>
            </a:extLst>
          </p:cNvPr>
          <p:cNvPicPr>
            <a:picLocks noChangeAspect="1"/>
          </p:cNvPicPr>
          <p:nvPr/>
        </p:nvPicPr>
        <p:blipFill>
          <a:blip r:embed="rId2"/>
          <a:stretch>
            <a:fillRect/>
          </a:stretch>
        </p:blipFill>
        <p:spPr>
          <a:xfrm>
            <a:off x="5916229" y="1821282"/>
            <a:ext cx="2987299" cy="1956986"/>
          </a:xfrm>
          <a:prstGeom prst="rect">
            <a:avLst/>
          </a:prstGeom>
        </p:spPr>
      </p:pic>
      <p:pic>
        <p:nvPicPr>
          <p:cNvPr id="6" name="Picture 5">
            <a:extLst>
              <a:ext uri="{FF2B5EF4-FFF2-40B4-BE49-F238E27FC236}">
                <a16:creationId xmlns:a16="http://schemas.microsoft.com/office/drawing/2014/main" id="{F87407CE-CA02-7D63-8AEA-EAE6C9117EE1}"/>
              </a:ext>
            </a:extLst>
          </p:cNvPr>
          <p:cNvPicPr>
            <a:picLocks noChangeAspect="1"/>
          </p:cNvPicPr>
          <p:nvPr/>
        </p:nvPicPr>
        <p:blipFill>
          <a:blip r:embed="rId3"/>
          <a:stretch>
            <a:fillRect/>
          </a:stretch>
        </p:blipFill>
        <p:spPr>
          <a:xfrm>
            <a:off x="8903528" y="1821282"/>
            <a:ext cx="2993395" cy="1956986"/>
          </a:xfrm>
          <a:prstGeom prst="rect">
            <a:avLst/>
          </a:prstGeom>
        </p:spPr>
      </p:pic>
      <p:pic>
        <p:nvPicPr>
          <p:cNvPr id="8" name="Picture 7">
            <a:extLst>
              <a:ext uri="{FF2B5EF4-FFF2-40B4-BE49-F238E27FC236}">
                <a16:creationId xmlns:a16="http://schemas.microsoft.com/office/drawing/2014/main" id="{62CB0D4F-21D3-45F7-8691-BA5C5F4FE03E}"/>
              </a:ext>
            </a:extLst>
          </p:cNvPr>
          <p:cNvPicPr>
            <a:picLocks noChangeAspect="1"/>
          </p:cNvPicPr>
          <p:nvPr/>
        </p:nvPicPr>
        <p:blipFill>
          <a:blip r:embed="rId4"/>
          <a:stretch>
            <a:fillRect/>
          </a:stretch>
        </p:blipFill>
        <p:spPr>
          <a:xfrm>
            <a:off x="8903528" y="3864188"/>
            <a:ext cx="2670279" cy="1963082"/>
          </a:xfrm>
          <a:prstGeom prst="rect">
            <a:avLst/>
          </a:prstGeom>
        </p:spPr>
      </p:pic>
      <p:sp>
        <p:nvSpPr>
          <p:cNvPr id="9" name="TextBox 8">
            <a:extLst>
              <a:ext uri="{FF2B5EF4-FFF2-40B4-BE49-F238E27FC236}">
                <a16:creationId xmlns:a16="http://schemas.microsoft.com/office/drawing/2014/main" id="{112468CC-5C4F-4A64-E2AB-2D76C115F401}"/>
              </a:ext>
            </a:extLst>
          </p:cNvPr>
          <p:cNvSpPr txBox="1"/>
          <p:nvPr/>
        </p:nvSpPr>
        <p:spPr>
          <a:xfrm>
            <a:off x="5916229" y="4384064"/>
            <a:ext cx="2768439" cy="923330"/>
          </a:xfrm>
          <a:prstGeom prst="rect">
            <a:avLst/>
          </a:prstGeom>
          <a:noFill/>
          <a:ln w="38100">
            <a:solidFill>
              <a:srgbClr val="C00000"/>
            </a:solidFill>
          </a:ln>
        </p:spPr>
        <p:txBody>
          <a:bodyPr wrap="square">
            <a:spAutoFit/>
          </a:bodyPr>
          <a:lstStyle/>
          <a:p>
            <a:pPr algn="ctr"/>
            <a:r>
              <a:rPr lang="en-GB" b="1" dirty="0">
                <a:solidFill>
                  <a:srgbClr val="0070C0"/>
                </a:solidFill>
              </a:rPr>
              <a:t>Mechanical stresses within material limits </a:t>
            </a:r>
            <a:r>
              <a:rPr lang="en-GB" dirty="0"/>
              <a:t>in nominal operative conditions.</a:t>
            </a:r>
          </a:p>
        </p:txBody>
      </p:sp>
      <p:graphicFrame>
        <p:nvGraphicFramePr>
          <p:cNvPr id="10" name="Table 9">
            <a:extLst>
              <a:ext uri="{FF2B5EF4-FFF2-40B4-BE49-F238E27FC236}">
                <a16:creationId xmlns:a16="http://schemas.microsoft.com/office/drawing/2014/main" id="{A8E58163-14FE-364A-D797-294673E7E911}"/>
              </a:ext>
            </a:extLst>
          </p:cNvPr>
          <p:cNvGraphicFramePr>
            <a:graphicFrameLocks noGrp="1"/>
          </p:cNvGraphicFramePr>
          <p:nvPr>
            <p:extLst>
              <p:ext uri="{D42A27DB-BD31-4B8C-83A1-F6EECF244321}">
                <p14:modId xmlns:p14="http://schemas.microsoft.com/office/powerpoint/2010/main" val="146342503"/>
              </p:ext>
            </p:extLst>
          </p:nvPr>
        </p:nvGraphicFramePr>
        <p:xfrm>
          <a:off x="631103" y="1625175"/>
          <a:ext cx="4777475" cy="4657048"/>
        </p:xfrm>
        <a:graphic>
          <a:graphicData uri="http://schemas.openxmlformats.org/drawingml/2006/table">
            <a:tbl>
              <a:tblPr firstRow="1" bandRow="1"/>
              <a:tblGrid>
                <a:gridCol w="3227930">
                  <a:extLst>
                    <a:ext uri="{9D8B030D-6E8A-4147-A177-3AD203B41FA5}">
                      <a16:colId xmlns:a16="http://schemas.microsoft.com/office/drawing/2014/main" val="1965045513"/>
                    </a:ext>
                  </a:extLst>
                </a:gridCol>
                <a:gridCol w="1549545">
                  <a:extLst>
                    <a:ext uri="{9D8B030D-6E8A-4147-A177-3AD203B41FA5}">
                      <a16:colId xmlns:a16="http://schemas.microsoft.com/office/drawing/2014/main" val="1724022077"/>
                    </a:ext>
                  </a:extLst>
                </a:gridCol>
              </a:tblGrid>
              <a:tr h="553608">
                <a:tc>
                  <a:txBody>
                    <a:bodyPr/>
                    <a:lstStyle>
                      <a:lvl1pPr marL="0" algn="l" defTabSz="609585" rtl="0" eaLnBrk="1" latinLnBrk="0" hangingPunct="1">
                        <a:defRPr sz="2400" b="1" kern="1200">
                          <a:solidFill>
                            <a:schemeClr val="lt1"/>
                          </a:solidFill>
                          <a:latin typeface="Aptos" panose="02110004020202020204"/>
                        </a:defRPr>
                      </a:lvl1pPr>
                      <a:lvl2pPr marL="609585" algn="l" defTabSz="609585" rtl="0" eaLnBrk="1" latinLnBrk="0" hangingPunct="1">
                        <a:defRPr sz="2400" b="1" kern="1200">
                          <a:solidFill>
                            <a:schemeClr val="lt1"/>
                          </a:solidFill>
                          <a:latin typeface="Aptos" panose="02110004020202020204"/>
                        </a:defRPr>
                      </a:lvl2pPr>
                      <a:lvl3pPr marL="1219170" algn="l" defTabSz="609585" rtl="0" eaLnBrk="1" latinLnBrk="0" hangingPunct="1">
                        <a:defRPr sz="2400" b="1" kern="1200">
                          <a:solidFill>
                            <a:schemeClr val="lt1"/>
                          </a:solidFill>
                          <a:latin typeface="Aptos" panose="02110004020202020204"/>
                        </a:defRPr>
                      </a:lvl3pPr>
                      <a:lvl4pPr marL="1828754" algn="l" defTabSz="609585" rtl="0" eaLnBrk="1" latinLnBrk="0" hangingPunct="1">
                        <a:defRPr sz="2400" b="1" kern="1200">
                          <a:solidFill>
                            <a:schemeClr val="lt1"/>
                          </a:solidFill>
                          <a:latin typeface="Aptos" panose="02110004020202020204"/>
                        </a:defRPr>
                      </a:lvl4pPr>
                      <a:lvl5pPr marL="2438339" algn="l" defTabSz="609585" rtl="0" eaLnBrk="1" latinLnBrk="0" hangingPunct="1">
                        <a:defRPr sz="2400" b="1" kern="1200">
                          <a:solidFill>
                            <a:schemeClr val="lt1"/>
                          </a:solidFill>
                          <a:latin typeface="Aptos" panose="02110004020202020204"/>
                        </a:defRPr>
                      </a:lvl5pPr>
                      <a:lvl6pPr marL="3047924" algn="l" defTabSz="609585" rtl="0" eaLnBrk="1" latinLnBrk="0" hangingPunct="1">
                        <a:defRPr sz="2400" b="1" kern="1200">
                          <a:solidFill>
                            <a:schemeClr val="lt1"/>
                          </a:solidFill>
                          <a:latin typeface="Aptos" panose="02110004020202020204"/>
                        </a:defRPr>
                      </a:lvl6pPr>
                      <a:lvl7pPr marL="3657509" algn="l" defTabSz="609585" rtl="0" eaLnBrk="1" latinLnBrk="0" hangingPunct="1">
                        <a:defRPr sz="2400" b="1" kern="1200">
                          <a:solidFill>
                            <a:schemeClr val="lt1"/>
                          </a:solidFill>
                          <a:latin typeface="Aptos" panose="02110004020202020204"/>
                        </a:defRPr>
                      </a:lvl7pPr>
                      <a:lvl8pPr marL="4267093" algn="l" defTabSz="609585" rtl="0" eaLnBrk="1" latinLnBrk="0" hangingPunct="1">
                        <a:defRPr sz="2400" b="1" kern="1200">
                          <a:solidFill>
                            <a:schemeClr val="lt1"/>
                          </a:solidFill>
                          <a:latin typeface="Aptos" panose="02110004020202020204"/>
                        </a:defRPr>
                      </a:lvl8pPr>
                      <a:lvl9pPr marL="4876678" algn="l" defTabSz="609585" rtl="0" eaLnBrk="1" latinLnBrk="0" hangingPunct="1">
                        <a:defRPr sz="2400" b="1" kern="1200">
                          <a:solidFill>
                            <a:schemeClr val="lt1"/>
                          </a:solidFill>
                          <a:latin typeface="Aptos" panose="02110004020202020204"/>
                        </a:defRPr>
                      </a:lvl9pPr>
                    </a:lstStyle>
                    <a:p>
                      <a:pPr algn="ctr"/>
                      <a:r>
                        <a:rPr lang="en-US" sz="1800" i="0" dirty="0"/>
                        <a:t>Obtained Solution</a:t>
                      </a:r>
                    </a:p>
                    <a:p>
                      <a:pPr algn="ctr"/>
                      <a:r>
                        <a:rPr lang="en-US" sz="1800" i="0" dirty="0"/>
                        <a:t>Main Parameters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609585" rtl="0" eaLnBrk="1" latinLnBrk="0" hangingPunct="1">
                        <a:defRPr sz="2400" b="1" kern="1200">
                          <a:solidFill>
                            <a:schemeClr val="lt1"/>
                          </a:solidFill>
                          <a:latin typeface="Aptos" panose="02110004020202020204"/>
                        </a:defRPr>
                      </a:lvl1pPr>
                      <a:lvl2pPr marL="609585" algn="l" defTabSz="609585" rtl="0" eaLnBrk="1" latinLnBrk="0" hangingPunct="1">
                        <a:defRPr sz="2400" b="1" kern="1200">
                          <a:solidFill>
                            <a:schemeClr val="lt1"/>
                          </a:solidFill>
                          <a:latin typeface="Aptos" panose="02110004020202020204"/>
                        </a:defRPr>
                      </a:lvl2pPr>
                      <a:lvl3pPr marL="1219170" algn="l" defTabSz="609585" rtl="0" eaLnBrk="1" latinLnBrk="0" hangingPunct="1">
                        <a:defRPr sz="2400" b="1" kern="1200">
                          <a:solidFill>
                            <a:schemeClr val="lt1"/>
                          </a:solidFill>
                          <a:latin typeface="Aptos" panose="02110004020202020204"/>
                        </a:defRPr>
                      </a:lvl3pPr>
                      <a:lvl4pPr marL="1828754" algn="l" defTabSz="609585" rtl="0" eaLnBrk="1" latinLnBrk="0" hangingPunct="1">
                        <a:defRPr sz="2400" b="1" kern="1200">
                          <a:solidFill>
                            <a:schemeClr val="lt1"/>
                          </a:solidFill>
                          <a:latin typeface="Aptos" panose="02110004020202020204"/>
                        </a:defRPr>
                      </a:lvl4pPr>
                      <a:lvl5pPr marL="2438339" algn="l" defTabSz="609585" rtl="0" eaLnBrk="1" latinLnBrk="0" hangingPunct="1">
                        <a:defRPr sz="2400" b="1" kern="1200">
                          <a:solidFill>
                            <a:schemeClr val="lt1"/>
                          </a:solidFill>
                          <a:latin typeface="Aptos" panose="02110004020202020204"/>
                        </a:defRPr>
                      </a:lvl5pPr>
                      <a:lvl6pPr marL="3047924" algn="l" defTabSz="609585" rtl="0" eaLnBrk="1" latinLnBrk="0" hangingPunct="1">
                        <a:defRPr sz="2400" b="1" kern="1200">
                          <a:solidFill>
                            <a:schemeClr val="lt1"/>
                          </a:solidFill>
                          <a:latin typeface="Aptos" panose="02110004020202020204"/>
                        </a:defRPr>
                      </a:lvl6pPr>
                      <a:lvl7pPr marL="3657509" algn="l" defTabSz="609585" rtl="0" eaLnBrk="1" latinLnBrk="0" hangingPunct="1">
                        <a:defRPr sz="2400" b="1" kern="1200">
                          <a:solidFill>
                            <a:schemeClr val="lt1"/>
                          </a:solidFill>
                          <a:latin typeface="Aptos" panose="02110004020202020204"/>
                        </a:defRPr>
                      </a:lvl7pPr>
                      <a:lvl8pPr marL="4267093" algn="l" defTabSz="609585" rtl="0" eaLnBrk="1" latinLnBrk="0" hangingPunct="1">
                        <a:defRPr sz="2400" b="1" kern="1200">
                          <a:solidFill>
                            <a:schemeClr val="lt1"/>
                          </a:solidFill>
                          <a:latin typeface="Aptos" panose="02110004020202020204"/>
                        </a:defRPr>
                      </a:lvl8pPr>
                      <a:lvl9pPr marL="4876678" algn="l" defTabSz="609585" rtl="0" eaLnBrk="1" latinLnBrk="0" hangingPunct="1">
                        <a:defRPr sz="2400" b="1" kern="1200">
                          <a:solidFill>
                            <a:schemeClr val="lt1"/>
                          </a:solidFill>
                          <a:latin typeface="Aptos" panose="02110004020202020204"/>
                        </a:defRPr>
                      </a:lvl9pPr>
                    </a:lstStyle>
                    <a:p>
                      <a:pPr algn="ctr"/>
                      <a:r>
                        <a:rPr lang="en-US" sz="1800" i="0" dirty="0"/>
                        <a:t>Coil 1 / Coil 2</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extLst>
                  <a:ext uri="{0D108BD9-81ED-4DB2-BD59-A6C34878D82A}">
                    <a16:rowId xmlns:a16="http://schemas.microsoft.com/office/drawing/2014/main" val="3942006331"/>
                  </a:ext>
                </a:extLst>
              </a:tr>
              <a:tr h="553608">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Aptos" panose="020B0004020202020204" pitchFamily="34" charset="0"/>
                          <a:ea typeface="Times New Roman" panose="02020603050405020304" pitchFamily="18" charset="0"/>
                          <a:cs typeface="Times New Roman" panose="02020603050405020304" pitchFamily="18" charset="0"/>
                        </a:rPr>
                        <a:t>Coil current (A) </a:t>
                      </a:r>
                      <a:endParaRPr lang="en-US" sz="1800" b="1" i="0" dirty="0">
                        <a:solidFill>
                          <a:schemeClr val="tx1"/>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algn="ctr"/>
                      <a:r>
                        <a:rPr lang="en-US" sz="1800" b="1" i="0" dirty="0"/>
                        <a:t>761.2</a:t>
                      </a:r>
                    </a:p>
                    <a:p>
                      <a:pPr algn="ctr"/>
                      <a:r>
                        <a:rPr lang="en-US" sz="1800" b="1" i="0" dirty="0"/>
                        <a:t>1193</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2024252650"/>
                  </a:ext>
                </a:extLst>
              </a:tr>
              <a:tr h="553608">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Aptos" panose="020B0004020202020204" pitchFamily="34" charset="0"/>
                          <a:ea typeface="Times New Roman" panose="02020603050405020304" pitchFamily="18" charset="0"/>
                          <a:cs typeface="Times New Roman" panose="02020603050405020304" pitchFamily="18" charset="0"/>
                        </a:rPr>
                        <a:t>SS spacers width (mm)</a:t>
                      </a:r>
                      <a:endParaRPr lang="en-US" sz="1800" b="1" i="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algn="ctr"/>
                      <a:r>
                        <a:rPr lang="en-US" sz="1800" b="1" i="0" dirty="0"/>
                        <a:t>7.9</a:t>
                      </a:r>
                    </a:p>
                    <a:p>
                      <a:pPr algn="ctr"/>
                      <a:r>
                        <a:rPr lang="en-US" sz="1800" b="1" i="0" dirty="0"/>
                        <a:t>13.7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2940728411"/>
                  </a:ext>
                </a:extLst>
              </a:tr>
              <a:tr h="553608">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Axial Force (Total) (MN)</a:t>
                      </a:r>
                      <a:endParaRPr lang="en-US" sz="1800" b="1" i="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algn="ctr"/>
                      <a:r>
                        <a:rPr lang="en-US" sz="1800" b="1" i="0" dirty="0"/>
                        <a:t>-4.6 / 11.7</a:t>
                      </a:r>
                    </a:p>
                    <a:p>
                      <a:pPr algn="ctr"/>
                      <a:r>
                        <a:rPr lang="en-US" sz="1800" b="1" i="0" dirty="0"/>
                        <a:t>(7.09)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3472415809"/>
                  </a:ext>
                </a:extLst>
              </a:tr>
              <a:tr h="408284">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Aptos" panose="020B0004020202020204" pitchFamily="34" charset="0"/>
                          <a:ea typeface="Times New Roman" panose="02020603050405020304" pitchFamily="18" charset="0"/>
                          <a:cs typeface="Times New Roman" panose="02020603050405020304" pitchFamily="18" charset="0"/>
                        </a:rPr>
                        <a:t>Temperature Margin (K)</a:t>
                      </a:r>
                      <a:endParaRPr lang="en-US" sz="1800" b="1" i="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algn="ctr"/>
                      <a:r>
                        <a:rPr lang="en-US" sz="1800" b="1" i="0" dirty="0"/>
                        <a:t>13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3797468861"/>
                  </a:ext>
                </a:extLst>
              </a:tr>
              <a:tr h="553608">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Mag. Energy Density (MJ/m3)</a:t>
                      </a:r>
                      <a:endParaRPr lang="en-US" sz="1800" b="1" i="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56082">
                        <a:tint val="40000"/>
                      </a:srgbClr>
                    </a:solidFill>
                  </a:tcPr>
                </a:tc>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algn="ctr"/>
                      <a:r>
                        <a:rPr lang="en-US" sz="1800" b="1" i="0" dirty="0"/>
                        <a:t>152</a:t>
                      </a:r>
                    </a:p>
                    <a:p>
                      <a:pPr algn="ctr"/>
                      <a:r>
                        <a:rPr lang="en-US" sz="1800" b="1" i="0" dirty="0"/>
                        <a:t>147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142978958"/>
                  </a:ext>
                </a:extLst>
              </a:tr>
              <a:tr h="408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rPr>
                        <a:t>Hotspot Temperature (K)</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AED"/>
                    </a:solidFill>
                  </a:tcPr>
                </a:tc>
                <a:tc>
                  <a:txBody>
                    <a:bodyPr/>
                    <a:lstStyle/>
                    <a:p>
                      <a:pPr algn="ctr"/>
                      <a:r>
                        <a:rPr lang="en-US" sz="1800" b="1" i="0" dirty="0"/>
                        <a:t>142</a:t>
                      </a:r>
                    </a:p>
                    <a:p>
                      <a:pPr algn="ctr"/>
                      <a:r>
                        <a:rPr lang="en-US" sz="1800" b="1" i="0" dirty="0"/>
                        <a:t>144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AED"/>
                    </a:solidFill>
                  </a:tcPr>
                </a:tc>
                <a:extLst>
                  <a:ext uri="{0D108BD9-81ED-4DB2-BD59-A6C34878D82A}">
                    <a16:rowId xmlns:a16="http://schemas.microsoft.com/office/drawing/2014/main" val="586058595"/>
                  </a:ext>
                </a:extLst>
              </a:tr>
              <a:tr h="408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rPr>
                        <a:t>Total HTS tape length</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p>
                      <a:pPr algn="ctr"/>
                      <a:r>
                        <a:rPr lang="en-US" sz="1800" b="1" i="0" dirty="0"/>
                        <a:t>50.9</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370474843"/>
                  </a:ext>
                </a:extLst>
              </a:tr>
            </a:tbl>
          </a:graphicData>
        </a:graphic>
      </p:graphicFrame>
      <p:sp>
        <p:nvSpPr>
          <p:cNvPr id="11" name="TextBox 10">
            <a:extLst>
              <a:ext uri="{FF2B5EF4-FFF2-40B4-BE49-F238E27FC236}">
                <a16:creationId xmlns:a16="http://schemas.microsoft.com/office/drawing/2014/main" id="{B61C0494-551A-4A73-B672-CDCC598FCA15}"/>
              </a:ext>
            </a:extLst>
          </p:cNvPr>
          <p:cNvSpPr txBox="1"/>
          <p:nvPr/>
        </p:nvSpPr>
        <p:spPr>
          <a:xfrm>
            <a:off x="7519308" y="5774825"/>
            <a:ext cx="2768439" cy="646331"/>
          </a:xfrm>
          <a:prstGeom prst="rect">
            <a:avLst/>
          </a:prstGeom>
          <a:noFill/>
          <a:ln w="38100">
            <a:solidFill>
              <a:srgbClr val="0070C0"/>
            </a:solidFill>
          </a:ln>
        </p:spPr>
        <p:txBody>
          <a:bodyPr wrap="square">
            <a:spAutoFit/>
          </a:bodyPr>
          <a:lstStyle/>
          <a:p>
            <a:pPr algn="ctr"/>
            <a:r>
              <a:rPr lang="en-GB" b="1" dirty="0"/>
              <a:t>Configuration selected for cell integration studies!</a:t>
            </a:r>
          </a:p>
        </p:txBody>
      </p:sp>
    </p:spTree>
    <p:extLst>
      <p:ext uri="{BB962C8B-B14F-4D97-AF65-F5344CB8AC3E}">
        <p14:creationId xmlns:p14="http://schemas.microsoft.com/office/powerpoint/2010/main" val="181178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E725-634E-D1D5-2F5E-6EE81D47FB9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80C4F7-D820-A220-664A-5E672DF1B7A8}"/>
              </a:ext>
            </a:extLst>
          </p:cNvPr>
          <p:cNvSpPr>
            <a:spLocks noGrp="1"/>
          </p:cNvSpPr>
          <p:nvPr>
            <p:ph type="sldNum" sz="quarter" idx="4"/>
          </p:nvPr>
        </p:nvSpPr>
        <p:spPr/>
        <p:txBody>
          <a:bodyPr/>
          <a:lstStyle/>
          <a:p>
            <a:fld id="{974172A1-1CBF-0B40-9234-7D4D80EC19EA}" type="slidenum">
              <a:rPr lang="en-GB" smtClean="0"/>
              <a:pPr/>
              <a:t>11</a:t>
            </a:fld>
            <a:endParaRPr lang="en-GB" dirty="0"/>
          </a:p>
        </p:txBody>
      </p:sp>
      <p:sp>
        <p:nvSpPr>
          <p:cNvPr id="4" name="Title 3">
            <a:extLst>
              <a:ext uri="{FF2B5EF4-FFF2-40B4-BE49-F238E27FC236}">
                <a16:creationId xmlns:a16="http://schemas.microsoft.com/office/drawing/2014/main" id="{E38B0363-FF1C-CE11-B79D-044257711D41}"/>
              </a:ext>
            </a:extLst>
          </p:cNvPr>
          <p:cNvSpPr>
            <a:spLocks noGrp="1"/>
          </p:cNvSpPr>
          <p:nvPr>
            <p:ph type="title"/>
          </p:nvPr>
        </p:nvSpPr>
        <p:spPr/>
        <p:txBody>
          <a:bodyPr/>
          <a:lstStyle/>
          <a:p>
            <a:r>
              <a:rPr lang="en-GB" dirty="0"/>
              <a:t>B5 Demo Mag 2.4: Coil Charging Transient</a:t>
            </a:r>
          </a:p>
        </p:txBody>
      </p:sp>
      <p:sp>
        <p:nvSpPr>
          <p:cNvPr id="6" name="Content Placeholder 5">
            <a:extLst>
              <a:ext uri="{FF2B5EF4-FFF2-40B4-BE49-F238E27FC236}">
                <a16:creationId xmlns:a16="http://schemas.microsoft.com/office/drawing/2014/main" id="{745F212F-BD28-248F-9699-4F6F62B391B5}"/>
              </a:ext>
            </a:extLst>
          </p:cNvPr>
          <p:cNvSpPr>
            <a:spLocks noGrp="1"/>
          </p:cNvSpPr>
          <p:nvPr>
            <p:ph sz="quarter" idx="12"/>
          </p:nvPr>
        </p:nvSpPr>
        <p:spPr>
          <a:xfrm>
            <a:off x="609600" y="1700809"/>
            <a:ext cx="5902104" cy="1728192"/>
          </a:xfrm>
        </p:spPr>
        <p:txBody>
          <a:bodyPr/>
          <a:lstStyle/>
          <a:p>
            <a:pPr>
              <a:buFont typeface="Wingdings" panose="05000000000000000000" pitchFamily="2" charset="2"/>
              <a:buChar char="§"/>
            </a:pPr>
            <a:r>
              <a:rPr lang="en-US" sz="2000" dirty="0"/>
              <a:t>Ramp rates of the two coils tuned to match the same ramping time.</a:t>
            </a:r>
          </a:p>
          <a:p>
            <a:pPr>
              <a:buFont typeface="Wingdings" panose="05000000000000000000" pitchFamily="2" charset="2"/>
              <a:buChar char="§"/>
            </a:pPr>
            <a:r>
              <a:rPr lang="en-US" sz="2000" dirty="0"/>
              <a:t>Assumed </a:t>
            </a:r>
            <a:r>
              <a:rPr lang="en-US" sz="2000" b="1" dirty="0">
                <a:solidFill>
                  <a:srgbClr val="0070C0"/>
                </a:solidFill>
              </a:rPr>
              <a:t>6h charging time:</a:t>
            </a:r>
            <a:r>
              <a:rPr lang="en-US" sz="2000" dirty="0">
                <a:solidFill>
                  <a:srgbClr val="0070C0"/>
                </a:solidFill>
              </a:rPr>
              <a:t> </a:t>
            </a:r>
            <a:r>
              <a:rPr lang="en-US" sz="2000" b="1" dirty="0">
                <a:solidFill>
                  <a:srgbClr val="0070C0"/>
                </a:solidFill>
              </a:rPr>
              <a:t>4h current ramp</a:t>
            </a:r>
            <a:r>
              <a:rPr lang="en-US" sz="2000" b="1" dirty="0"/>
              <a:t> </a:t>
            </a:r>
            <a:r>
              <a:rPr lang="en-US" sz="2000" dirty="0"/>
              <a:t>in Coil 1.</a:t>
            </a:r>
          </a:p>
          <a:p>
            <a:pPr>
              <a:buFont typeface="Wingdings" panose="05000000000000000000" pitchFamily="2" charset="2"/>
              <a:buChar char="§"/>
            </a:pPr>
            <a:r>
              <a:rPr lang="en-US" sz="2000" b="1" dirty="0">
                <a:solidFill>
                  <a:srgbClr val="0070C0"/>
                </a:solidFill>
              </a:rPr>
              <a:t>Conduction cooling </a:t>
            </a:r>
            <a:r>
              <a:rPr lang="en-US" sz="2000" dirty="0"/>
              <a:t>of the two magnets via cryocoolers.</a:t>
            </a:r>
          </a:p>
          <a:p>
            <a:pPr>
              <a:buFont typeface="Wingdings" panose="05000000000000000000" pitchFamily="2" charset="2"/>
              <a:buChar char="§"/>
            </a:pPr>
            <a:endParaRPr lang="en-US" dirty="0"/>
          </a:p>
        </p:txBody>
      </p:sp>
      <p:pic>
        <p:nvPicPr>
          <p:cNvPr id="12" name="Picture 11" descr="A screenshot of a computer&#10;&#10;AI-generated content may be incorrect.">
            <a:extLst>
              <a:ext uri="{FF2B5EF4-FFF2-40B4-BE49-F238E27FC236}">
                <a16:creationId xmlns:a16="http://schemas.microsoft.com/office/drawing/2014/main" id="{2E385E03-5F7D-BA30-2A98-34A37800A0A8}"/>
              </a:ext>
            </a:extLst>
          </p:cNvPr>
          <p:cNvPicPr>
            <a:picLocks noChangeAspect="1"/>
          </p:cNvPicPr>
          <p:nvPr/>
        </p:nvPicPr>
        <p:blipFill>
          <a:blip r:embed="rId4">
            <a:extLst>
              <a:ext uri="{28A0092B-C50C-407E-A947-70E740481C1C}">
                <a14:useLocalDpi xmlns:a14="http://schemas.microsoft.com/office/drawing/2010/main" val="0"/>
              </a:ext>
            </a:extLst>
          </a:blip>
          <a:srcRect r="6098"/>
          <a:stretch/>
        </p:blipFill>
        <p:spPr>
          <a:xfrm>
            <a:off x="6792900" y="2200175"/>
            <a:ext cx="5167941" cy="3095725"/>
          </a:xfrm>
          <a:prstGeom prst="rect">
            <a:avLst/>
          </a:prstGeom>
        </p:spPr>
      </p:pic>
      <p:sp>
        <p:nvSpPr>
          <p:cNvPr id="13" name="CasellaDiTesto 150">
            <a:extLst>
              <a:ext uri="{FF2B5EF4-FFF2-40B4-BE49-F238E27FC236}">
                <a16:creationId xmlns:a16="http://schemas.microsoft.com/office/drawing/2014/main" id="{88C8F46A-D344-B288-4A29-ABC81344C5DE}"/>
              </a:ext>
            </a:extLst>
          </p:cNvPr>
          <p:cNvSpPr txBox="1"/>
          <p:nvPr/>
        </p:nvSpPr>
        <p:spPr>
          <a:xfrm>
            <a:off x="7600608" y="1726297"/>
            <a:ext cx="3552524" cy="338554"/>
          </a:xfrm>
          <a:prstGeom prst="rect">
            <a:avLst/>
          </a:prstGeom>
          <a:solidFill>
            <a:schemeClr val="bg1"/>
          </a:solidFill>
          <a:ln w="38100">
            <a:solidFill>
              <a:srgbClr val="C00000"/>
            </a:solidFill>
          </a:ln>
        </p:spPr>
        <p:txBody>
          <a:bodyPr wrap="square">
            <a:spAutoFit/>
          </a:bodyPr>
          <a:lstStyle/>
          <a:p>
            <a:pPr algn="ctr"/>
            <a:r>
              <a:rPr lang="en-ZA" sz="1600" b="1" noProof="0" dirty="0">
                <a:cs typeface="Arial" panose="020B0604020202020204" pitchFamily="34" charset="0"/>
              </a:rPr>
              <a:t>Critical current fraction during charging</a:t>
            </a:r>
            <a:endParaRPr lang="en-ZA" sz="1600" noProof="0" dirty="0">
              <a:cs typeface="Arial" panose="020B0604020202020204" pitchFamily="34" charset="0"/>
            </a:endParaRPr>
          </a:p>
        </p:txBody>
      </p:sp>
      <p:pic>
        <p:nvPicPr>
          <p:cNvPr id="14" name="Picture 13">
            <a:extLst>
              <a:ext uri="{FF2B5EF4-FFF2-40B4-BE49-F238E27FC236}">
                <a16:creationId xmlns:a16="http://schemas.microsoft.com/office/drawing/2014/main" id="{4404A82C-A606-4AFE-4340-3F738133C56A}"/>
              </a:ext>
            </a:extLst>
          </p:cNvPr>
          <p:cNvPicPr>
            <a:picLocks noChangeAspect="1"/>
          </p:cNvPicPr>
          <p:nvPr/>
        </p:nvPicPr>
        <p:blipFill>
          <a:blip r:embed="rId5"/>
          <a:stretch>
            <a:fillRect/>
          </a:stretch>
        </p:blipFill>
        <p:spPr>
          <a:xfrm>
            <a:off x="134287" y="3960153"/>
            <a:ext cx="3435725" cy="2578761"/>
          </a:xfrm>
          <a:prstGeom prst="rect">
            <a:avLst/>
          </a:prstGeom>
        </p:spPr>
      </p:pic>
      <p:grpSp>
        <p:nvGrpSpPr>
          <p:cNvPr id="15" name="Group 14">
            <a:extLst>
              <a:ext uri="{FF2B5EF4-FFF2-40B4-BE49-F238E27FC236}">
                <a16:creationId xmlns:a16="http://schemas.microsoft.com/office/drawing/2014/main" id="{9C0BF6B4-10B8-E474-DB56-53520BE5A037}"/>
              </a:ext>
            </a:extLst>
          </p:cNvPr>
          <p:cNvGrpSpPr/>
          <p:nvPr/>
        </p:nvGrpSpPr>
        <p:grpSpPr>
          <a:xfrm>
            <a:off x="3570012" y="4094627"/>
            <a:ext cx="3320734" cy="2309812"/>
            <a:chOff x="7438720" y="3980776"/>
            <a:chExt cx="3320734" cy="2309812"/>
          </a:xfrm>
        </p:grpSpPr>
        <p:grpSp>
          <p:nvGrpSpPr>
            <p:cNvPr id="16" name="Group 15">
              <a:extLst>
                <a:ext uri="{FF2B5EF4-FFF2-40B4-BE49-F238E27FC236}">
                  <a16:creationId xmlns:a16="http://schemas.microsoft.com/office/drawing/2014/main" id="{B1201C6F-07FB-E438-6FFF-99AF1AEAE097}"/>
                </a:ext>
              </a:extLst>
            </p:cNvPr>
            <p:cNvGrpSpPr/>
            <p:nvPr/>
          </p:nvGrpSpPr>
          <p:grpSpPr>
            <a:xfrm>
              <a:off x="7682051" y="3980776"/>
              <a:ext cx="3077403" cy="2309812"/>
              <a:chOff x="7682051" y="3980776"/>
              <a:chExt cx="3077403" cy="2309812"/>
            </a:xfrm>
          </p:grpSpPr>
          <p:pic>
            <p:nvPicPr>
              <p:cNvPr id="20" name="pg25">
                <a:extLst>
                  <a:ext uri="{FF2B5EF4-FFF2-40B4-BE49-F238E27FC236}">
                    <a16:creationId xmlns:a16="http://schemas.microsoft.com/office/drawing/2014/main" id="{0E094883-7715-83C4-7EB6-BA0C9528DFD4}"/>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7682051" y="3980776"/>
                <a:ext cx="3077403" cy="2309812"/>
              </a:xfrm>
              <a:prstGeom prst="rect">
                <a:avLst/>
              </a:prstGeom>
            </p:spPr>
          </p:pic>
          <p:sp>
            <p:nvSpPr>
              <p:cNvPr id="24" name="Rectangle: Rounded Corners 23">
                <a:extLst>
                  <a:ext uri="{FF2B5EF4-FFF2-40B4-BE49-F238E27FC236}">
                    <a16:creationId xmlns:a16="http://schemas.microsoft.com/office/drawing/2014/main" id="{9B2D11B4-D37D-5BBF-5D73-5259989B5BF2}"/>
                  </a:ext>
                </a:extLst>
              </p:cNvPr>
              <p:cNvSpPr>
                <a:spLocks/>
              </p:cNvSpPr>
              <p:nvPr/>
            </p:nvSpPr>
            <p:spPr>
              <a:xfrm>
                <a:off x="9228310" y="4302465"/>
                <a:ext cx="435453" cy="307267"/>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CB431AC5-3522-33BF-923C-1F1458105843}"/>
                </a:ext>
              </a:extLst>
            </p:cNvPr>
            <p:cNvSpPr txBox="1"/>
            <p:nvPr/>
          </p:nvSpPr>
          <p:spPr>
            <a:xfrm>
              <a:off x="7571564" y="4127243"/>
              <a:ext cx="2591122" cy="338554"/>
            </a:xfrm>
            <a:prstGeom prst="rect">
              <a:avLst/>
            </a:prstGeom>
            <a:noFill/>
          </p:spPr>
          <p:txBody>
            <a:bodyPr wrap="square">
              <a:spAutoFit/>
            </a:bodyPr>
            <a:lstStyle/>
            <a:p>
              <a:pPr algn="ctr"/>
              <a:r>
                <a:rPr lang="it-IT" sz="1600" b="1" i="0" dirty="0">
                  <a:solidFill>
                    <a:schemeClr val="accent2"/>
                  </a:solidFill>
                  <a:effectLst/>
                  <a:latin typeface="Aptos" panose="020B0004020202020204" pitchFamily="34" charset="0"/>
                </a:rPr>
                <a:t>Coil 1</a:t>
              </a:r>
              <a:endParaRPr lang="en-US" sz="1600" dirty="0">
                <a:solidFill>
                  <a:schemeClr val="accent2"/>
                </a:solidFill>
                <a:latin typeface="Aptos" panose="020B0004020202020204" pitchFamily="34" charset="0"/>
              </a:endParaRPr>
            </a:p>
          </p:txBody>
        </p:sp>
        <p:sp>
          <p:nvSpPr>
            <p:cNvPr id="18" name="TextBox 17">
              <a:extLst>
                <a:ext uri="{FF2B5EF4-FFF2-40B4-BE49-F238E27FC236}">
                  <a16:creationId xmlns:a16="http://schemas.microsoft.com/office/drawing/2014/main" id="{6CAEF91A-6209-26FA-1F42-9B2EA325C6AC}"/>
                </a:ext>
              </a:extLst>
            </p:cNvPr>
            <p:cNvSpPr txBox="1"/>
            <p:nvPr/>
          </p:nvSpPr>
          <p:spPr>
            <a:xfrm>
              <a:off x="7438720" y="5590479"/>
              <a:ext cx="828996" cy="338554"/>
            </a:xfrm>
            <a:prstGeom prst="rect">
              <a:avLst/>
            </a:prstGeom>
            <a:noFill/>
          </p:spPr>
          <p:txBody>
            <a:bodyPr wrap="square">
              <a:spAutoFit/>
            </a:bodyPr>
            <a:lstStyle/>
            <a:p>
              <a:pPr algn="ctr"/>
              <a:r>
                <a:rPr lang="it-IT" sz="1600" b="1" i="0" dirty="0">
                  <a:solidFill>
                    <a:srgbClr val="0070C0"/>
                  </a:solidFill>
                  <a:effectLst/>
                  <a:latin typeface="Aptos" panose="020B0004020202020204" pitchFamily="34" charset="0"/>
                </a:rPr>
                <a:t>Coil 2</a:t>
              </a:r>
              <a:endParaRPr lang="en-US" sz="1600" dirty="0">
                <a:solidFill>
                  <a:srgbClr val="0070C0"/>
                </a:solidFill>
                <a:latin typeface="Aptos" panose="020B0004020202020204" pitchFamily="34" charset="0"/>
              </a:endParaRPr>
            </a:p>
          </p:txBody>
        </p:sp>
        <p:sp>
          <p:nvSpPr>
            <p:cNvPr id="19" name="Rectangle: Rounded Corners 18">
              <a:extLst>
                <a:ext uri="{FF2B5EF4-FFF2-40B4-BE49-F238E27FC236}">
                  <a16:creationId xmlns:a16="http://schemas.microsoft.com/office/drawing/2014/main" id="{943483BA-9897-5BA6-730D-DC82B0A80564}"/>
                </a:ext>
              </a:extLst>
            </p:cNvPr>
            <p:cNvSpPr>
              <a:spLocks/>
            </p:cNvSpPr>
            <p:nvPr/>
          </p:nvSpPr>
          <p:spPr>
            <a:xfrm>
              <a:off x="9944959" y="4294386"/>
              <a:ext cx="435453" cy="307267"/>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sp>
        <p:nvSpPr>
          <p:cNvPr id="25" name="CasellaDiTesto 150">
            <a:extLst>
              <a:ext uri="{FF2B5EF4-FFF2-40B4-BE49-F238E27FC236}">
                <a16:creationId xmlns:a16="http://schemas.microsoft.com/office/drawing/2014/main" id="{26A5D8D0-C77F-178C-FA3C-C3E32AC765ED}"/>
              </a:ext>
            </a:extLst>
          </p:cNvPr>
          <p:cNvSpPr txBox="1"/>
          <p:nvPr/>
        </p:nvSpPr>
        <p:spPr>
          <a:xfrm>
            <a:off x="7969235" y="5704330"/>
            <a:ext cx="2815269" cy="584775"/>
          </a:xfrm>
          <a:prstGeom prst="rect">
            <a:avLst/>
          </a:prstGeom>
          <a:solidFill>
            <a:schemeClr val="bg1"/>
          </a:solidFill>
          <a:ln w="38100">
            <a:solidFill>
              <a:srgbClr val="C00000"/>
            </a:solidFill>
          </a:ln>
        </p:spPr>
        <p:txBody>
          <a:bodyPr wrap="square">
            <a:spAutoFit/>
          </a:bodyPr>
          <a:lstStyle/>
          <a:p>
            <a:pPr algn="ctr"/>
            <a:r>
              <a:rPr lang="en-ZA" sz="1600" b="1" noProof="0" dirty="0">
                <a:cs typeface="Arial" panose="020B0604020202020204" pitchFamily="34" charset="0"/>
              </a:rPr>
              <a:t>Coil margins  and peak stress limits satisfied during charging.</a:t>
            </a:r>
            <a:endParaRPr lang="en-ZA" sz="1600" noProof="0" dirty="0">
              <a:cs typeface="Arial" panose="020B0604020202020204" pitchFamily="34" charset="0"/>
            </a:endParaRPr>
          </a:p>
        </p:txBody>
      </p:sp>
    </p:spTree>
    <p:extLst>
      <p:ext uri="{BB962C8B-B14F-4D97-AF65-F5344CB8AC3E}">
        <p14:creationId xmlns:p14="http://schemas.microsoft.com/office/powerpoint/2010/main" val="823111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DACFD-F029-D4CF-6582-4D04F5808FC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71FCB9-BE5B-2C3D-04C2-63945AAD1999}"/>
              </a:ext>
            </a:extLst>
          </p:cNvPr>
          <p:cNvSpPr>
            <a:spLocks noGrp="1"/>
          </p:cNvSpPr>
          <p:nvPr>
            <p:ph type="sldNum" sz="quarter" idx="4"/>
          </p:nvPr>
        </p:nvSpPr>
        <p:spPr/>
        <p:txBody>
          <a:bodyPr/>
          <a:lstStyle/>
          <a:p>
            <a:fld id="{974172A1-1CBF-0B40-9234-7D4D80EC19EA}" type="slidenum">
              <a:rPr lang="en-GB" smtClean="0"/>
              <a:pPr/>
              <a:t>12</a:t>
            </a:fld>
            <a:endParaRPr lang="en-GB" dirty="0"/>
          </a:p>
        </p:txBody>
      </p:sp>
      <p:pic>
        <p:nvPicPr>
          <p:cNvPr id="6" name="Picture 5" descr="A close-up of a machine&#10;&#10;AI-generated content may be incorrect.">
            <a:extLst>
              <a:ext uri="{FF2B5EF4-FFF2-40B4-BE49-F238E27FC236}">
                <a16:creationId xmlns:a16="http://schemas.microsoft.com/office/drawing/2014/main" id="{E1374F79-562D-000F-0670-FF6A396C49A1}"/>
              </a:ext>
            </a:extLst>
          </p:cNvPr>
          <p:cNvPicPr>
            <a:picLocks noChangeAspect="1"/>
          </p:cNvPicPr>
          <p:nvPr/>
        </p:nvPicPr>
        <p:blipFill>
          <a:blip r:embed="rId2">
            <a:extLst>
              <a:ext uri="{28A0092B-C50C-407E-A947-70E740481C1C}">
                <a14:useLocalDpi xmlns:a14="http://schemas.microsoft.com/office/drawing/2010/main" val="0"/>
              </a:ext>
            </a:extLst>
          </a:blip>
          <a:srcRect l="11312" r="5878"/>
          <a:stretch>
            <a:fillRect/>
          </a:stretch>
        </p:blipFill>
        <p:spPr>
          <a:xfrm>
            <a:off x="411480" y="1689792"/>
            <a:ext cx="5221224" cy="4572636"/>
          </a:xfrm>
          <a:prstGeom prst="rect">
            <a:avLst/>
          </a:prstGeom>
        </p:spPr>
      </p:pic>
      <p:sp>
        <p:nvSpPr>
          <p:cNvPr id="11" name="Title 10">
            <a:extLst>
              <a:ext uri="{FF2B5EF4-FFF2-40B4-BE49-F238E27FC236}">
                <a16:creationId xmlns:a16="http://schemas.microsoft.com/office/drawing/2014/main" id="{837C78F4-029F-897D-C642-10EB5F3DAED6}"/>
              </a:ext>
            </a:extLst>
          </p:cNvPr>
          <p:cNvSpPr>
            <a:spLocks noGrp="1"/>
          </p:cNvSpPr>
          <p:nvPr>
            <p:ph type="title"/>
          </p:nvPr>
        </p:nvSpPr>
        <p:spPr/>
        <p:txBody>
          <a:bodyPr/>
          <a:lstStyle/>
          <a:p>
            <a:r>
              <a:rPr lang="en-GB" dirty="0"/>
              <a:t>B5 Demo Cell Design and Integration</a:t>
            </a:r>
          </a:p>
        </p:txBody>
      </p:sp>
      <p:sp>
        <p:nvSpPr>
          <p:cNvPr id="2" name="Content Placeholder 1">
            <a:extLst>
              <a:ext uri="{FF2B5EF4-FFF2-40B4-BE49-F238E27FC236}">
                <a16:creationId xmlns:a16="http://schemas.microsoft.com/office/drawing/2014/main" id="{80EDB687-7F43-C6F8-DABC-8E265E03A599}"/>
              </a:ext>
            </a:extLst>
          </p:cNvPr>
          <p:cNvSpPr>
            <a:spLocks noGrp="1"/>
          </p:cNvSpPr>
          <p:nvPr>
            <p:ph sz="quarter" idx="12"/>
          </p:nvPr>
        </p:nvSpPr>
        <p:spPr>
          <a:xfrm>
            <a:off x="6096000" y="2228889"/>
            <a:ext cx="5800825" cy="3489678"/>
          </a:xfrm>
        </p:spPr>
        <p:txBody>
          <a:bodyPr/>
          <a:lstStyle/>
          <a:p>
            <a:r>
              <a:rPr lang="en-GB" sz="2000" b="1" dirty="0">
                <a:solidFill>
                  <a:srgbClr val="0070C0"/>
                </a:solidFill>
              </a:rPr>
              <a:t>Engineering design </a:t>
            </a:r>
            <a:r>
              <a:rPr lang="en-GB" sz="2000" dirty="0"/>
              <a:t>of the B5 demo cell.</a:t>
            </a:r>
          </a:p>
          <a:p>
            <a:pPr marL="0" indent="0">
              <a:buNone/>
            </a:pPr>
            <a:endParaRPr lang="en-GB" sz="400" dirty="0"/>
          </a:p>
          <a:p>
            <a:r>
              <a:rPr lang="en-GB" sz="2000" b="1" dirty="0">
                <a:solidFill>
                  <a:srgbClr val="0070C0"/>
                </a:solidFill>
              </a:rPr>
              <a:t>Inter-cell cryostat design</a:t>
            </a:r>
            <a:r>
              <a:rPr lang="en-GB" sz="2000" dirty="0"/>
              <a:t>: specific solutions for the cell assembly and installation have been considered:	</a:t>
            </a:r>
          </a:p>
          <a:p>
            <a:pPr marL="0" indent="0">
              <a:buNone/>
            </a:pPr>
            <a:endParaRPr lang="en-GB" sz="400" dirty="0"/>
          </a:p>
          <a:p>
            <a:pPr lvl="1"/>
            <a:r>
              <a:rPr lang="en-GB" sz="2000" b="1" dirty="0">
                <a:solidFill>
                  <a:srgbClr val="0070C0"/>
                </a:solidFill>
              </a:rPr>
              <a:t>Soldered flanges </a:t>
            </a:r>
            <a:r>
              <a:rPr lang="en-GB" sz="2000" dirty="0"/>
              <a:t>for the RF waveguide.</a:t>
            </a:r>
          </a:p>
          <a:p>
            <a:pPr marL="609585" lvl="1" indent="0">
              <a:buNone/>
            </a:pPr>
            <a:endParaRPr lang="en-GB" sz="400" dirty="0"/>
          </a:p>
          <a:p>
            <a:pPr lvl="1"/>
            <a:r>
              <a:rPr lang="en-GB" sz="2000" b="1" dirty="0">
                <a:solidFill>
                  <a:srgbClr val="0070C0"/>
                </a:solidFill>
              </a:rPr>
              <a:t>Custom pillow seals </a:t>
            </a:r>
            <a:r>
              <a:rPr lang="en-GB" sz="2000" dirty="0"/>
              <a:t>based on elastomers for vacuum connections.</a:t>
            </a:r>
          </a:p>
          <a:p>
            <a:pPr marL="609585" lvl="1" indent="0">
              <a:buNone/>
            </a:pPr>
            <a:endParaRPr lang="en-GB" sz="400" dirty="0"/>
          </a:p>
          <a:p>
            <a:pPr lvl="1"/>
            <a:r>
              <a:rPr lang="en-GB" sz="2000" b="1" dirty="0">
                <a:solidFill>
                  <a:srgbClr val="0070C0"/>
                </a:solidFill>
              </a:rPr>
              <a:t>Girder layout </a:t>
            </a:r>
            <a:r>
              <a:rPr lang="en-GB" sz="2000" dirty="0">
                <a:sym typeface="Wingdings" panose="05000000000000000000" pitchFamily="2" charset="2"/>
              </a:rPr>
              <a:t></a:t>
            </a:r>
            <a:r>
              <a:rPr lang="en-GB" sz="2000" dirty="0"/>
              <a:t> improved modularity for installation and maintenance.</a:t>
            </a:r>
          </a:p>
        </p:txBody>
      </p:sp>
      <p:sp>
        <p:nvSpPr>
          <p:cNvPr id="4" name="CasellaDiTesto 67">
            <a:extLst>
              <a:ext uri="{FF2B5EF4-FFF2-40B4-BE49-F238E27FC236}">
                <a16:creationId xmlns:a16="http://schemas.microsoft.com/office/drawing/2014/main" id="{E053B067-A253-86CB-75C4-D38234DF3999}"/>
              </a:ext>
            </a:extLst>
          </p:cNvPr>
          <p:cNvSpPr txBox="1"/>
          <p:nvPr/>
        </p:nvSpPr>
        <p:spPr>
          <a:xfrm>
            <a:off x="3204972" y="5859996"/>
            <a:ext cx="2285739" cy="307777"/>
          </a:xfrm>
          <a:prstGeom prst="rect">
            <a:avLst/>
          </a:prstGeom>
          <a:noFill/>
        </p:spPr>
        <p:txBody>
          <a:bodyPr wrap="square" rtlCol="0">
            <a:spAutoFit/>
          </a:bodyPr>
          <a:lstStyle/>
          <a:p>
            <a:pPr algn="r"/>
            <a:r>
              <a:rPr lang="it-IT" sz="1400" dirty="0"/>
              <a:t>Credits: M. Castoldi</a:t>
            </a:r>
          </a:p>
        </p:txBody>
      </p:sp>
    </p:spTree>
    <p:extLst>
      <p:ext uri="{BB962C8B-B14F-4D97-AF65-F5344CB8AC3E}">
        <p14:creationId xmlns:p14="http://schemas.microsoft.com/office/powerpoint/2010/main" val="1080540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7E88753-4010-E36F-ECD0-A513BDB55FEE}"/>
              </a:ext>
            </a:extLst>
          </p:cNvPr>
          <p:cNvPicPr>
            <a:picLocks noChangeAspect="1"/>
          </p:cNvPicPr>
          <p:nvPr/>
        </p:nvPicPr>
        <p:blipFill>
          <a:blip r:embed="rId2"/>
          <a:stretch>
            <a:fillRect/>
          </a:stretch>
        </p:blipFill>
        <p:spPr>
          <a:xfrm>
            <a:off x="6963770" y="1287579"/>
            <a:ext cx="2058867" cy="2015749"/>
          </a:xfrm>
          <a:prstGeom prst="rect">
            <a:avLst/>
          </a:prstGeom>
        </p:spPr>
      </p:pic>
      <p:sp>
        <p:nvSpPr>
          <p:cNvPr id="3" name="Slide Number Placeholder 2">
            <a:extLst>
              <a:ext uri="{FF2B5EF4-FFF2-40B4-BE49-F238E27FC236}">
                <a16:creationId xmlns:a16="http://schemas.microsoft.com/office/drawing/2014/main" id="{6B827011-DB1B-39A6-FE53-7D8347E5D5FD}"/>
              </a:ext>
            </a:extLst>
          </p:cNvPr>
          <p:cNvSpPr>
            <a:spLocks noGrp="1"/>
          </p:cNvSpPr>
          <p:nvPr>
            <p:ph type="sldNum" sz="quarter" idx="4"/>
          </p:nvPr>
        </p:nvSpPr>
        <p:spPr/>
        <p:txBody>
          <a:bodyPr/>
          <a:lstStyle/>
          <a:p>
            <a:fld id="{974172A1-1CBF-0B40-9234-7D4D80EC19EA}" type="slidenum">
              <a:rPr lang="en-GB" smtClean="0"/>
              <a:pPr/>
              <a:t>13</a:t>
            </a:fld>
            <a:endParaRPr lang="en-GB" dirty="0"/>
          </a:p>
        </p:txBody>
      </p:sp>
      <p:pic>
        <p:nvPicPr>
          <p:cNvPr id="6" name="Picture 5" descr="A close-up of a machine&#10;&#10;AI-generated content may be incorrect.">
            <a:extLst>
              <a:ext uri="{FF2B5EF4-FFF2-40B4-BE49-F238E27FC236}">
                <a16:creationId xmlns:a16="http://schemas.microsoft.com/office/drawing/2014/main" id="{CD3377E9-E3D6-7DF2-064D-ACABC2EE4428}"/>
              </a:ext>
            </a:extLst>
          </p:cNvPr>
          <p:cNvPicPr>
            <a:picLocks noChangeAspect="1"/>
          </p:cNvPicPr>
          <p:nvPr/>
        </p:nvPicPr>
        <p:blipFill>
          <a:blip r:embed="rId3">
            <a:extLst>
              <a:ext uri="{28A0092B-C50C-407E-A947-70E740481C1C}">
                <a14:useLocalDpi xmlns:a14="http://schemas.microsoft.com/office/drawing/2010/main" val="0"/>
              </a:ext>
            </a:extLst>
          </a:blip>
          <a:srcRect l="11312" r="5878"/>
          <a:stretch>
            <a:fillRect/>
          </a:stretch>
        </p:blipFill>
        <p:spPr>
          <a:xfrm>
            <a:off x="411480" y="1689792"/>
            <a:ext cx="5221224" cy="4572636"/>
          </a:xfrm>
          <a:prstGeom prst="rect">
            <a:avLst/>
          </a:prstGeom>
        </p:spPr>
      </p:pic>
      <p:pic>
        <p:nvPicPr>
          <p:cNvPr id="8" name="Picture 7">
            <a:extLst>
              <a:ext uri="{FF2B5EF4-FFF2-40B4-BE49-F238E27FC236}">
                <a16:creationId xmlns:a16="http://schemas.microsoft.com/office/drawing/2014/main" id="{C82C084F-8539-ADAE-925D-E7B434C70EFC}"/>
              </a:ext>
            </a:extLst>
          </p:cNvPr>
          <p:cNvPicPr>
            <a:picLocks noChangeAspect="1"/>
          </p:cNvPicPr>
          <p:nvPr/>
        </p:nvPicPr>
        <p:blipFill>
          <a:blip r:embed="rId4"/>
          <a:stretch>
            <a:fillRect/>
          </a:stretch>
        </p:blipFill>
        <p:spPr>
          <a:xfrm>
            <a:off x="6559298" y="3357502"/>
            <a:ext cx="4926678" cy="2994142"/>
          </a:xfrm>
          <a:prstGeom prst="rect">
            <a:avLst/>
          </a:prstGeom>
        </p:spPr>
      </p:pic>
      <p:sp>
        <p:nvSpPr>
          <p:cNvPr id="9" name="CasellaDiTesto 18">
            <a:extLst>
              <a:ext uri="{FF2B5EF4-FFF2-40B4-BE49-F238E27FC236}">
                <a16:creationId xmlns:a16="http://schemas.microsoft.com/office/drawing/2014/main" id="{97F098D0-7C5C-4286-19BF-4542729AE150}"/>
              </a:ext>
            </a:extLst>
          </p:cNvPr>
          <p:cNvSpPr txBox="1"/>
          <p:nvPr/>
        </p:nvSpPr>
        <p:spPr>
          <a:xfrm>
            <a:off x="8727242" y="3469475"/>
            <a:ext cx="1599635" cy="338554"/>
          </a:xfrm>
          <a:prstGeom prst="rect">
            <a:avLst/>
          </a:prstGeom>
          <a:noFill/>
          <a:ln w="28575">
            <a:solidFill>
              <a:srgbClr val="C00000"/>
            </a:solidFill>
          </a:ln>
        </p:spPr>
        <p:txBody>
          <a:bodyPr wrap="square" rtlCol="0">
            <a:spAutoFit/>
          </a:bodyPr>
          <a:lstStyle/>
          <a:p>
            <a:pPr algn="ctr" defTabSz="457200"/>
            <a:r>
              <a:rPr lang="it-IT" sz="1600" b="1" dirty="0"/>
              <a:t>Von Mises Stress</a:t>
            </a:r>
          </a:p>
        </p:txBody>
      </p:sp>
      <p:sp>
        <p:nvSpPr>
          <p:cNvPr id="11" name="Title 10">
            <a:extLst>
              <a:ext uri="{FF2B5EF4-FFF2-40B4-BE49-F238E27FC236}">
                <a16:creationId xmlns:a16="http://schemas.microsoft.com/office/drawing/2014/main" id="{D0F5A14A-0491-8E2D-84BB-1D8BA8F1294B}"/>
              </a:ext>
            </a:extLst>
          </p:cNvPr>
          <p:cNvSpPr>
            <a:spLocks noGrp="1"/>
          </p:cNvSpPr>
          <p:nvPr>
            <p:ph type="title"/>
          </p:nvPr>
        </p:nvSpPr>
        <p:spPr/>
        <p:txBody>
          <a:bodyPr/>
          <a:lstStyle/>
          <a:p>
            <a:r>
              <a:rPr lang="en-GB" dirty="0"/>
              <a:t>B5 Demo Cell Design and Integration</a:t>
            </a:r>
          </a:p>
        </p:txBody>
      </p:sp>
      <p:sp>
        <p:nvSpPr>
          <p:cNvPr id="18" name="TextBox 17">
            <a:extLst>
              <a:ext uri="{FF2B5EF4-FFF2-40B4-BE49-F238E27FC236}">
                <a16:creationId xmlns:a16="http://schemas.microsoft.com/office/drawing/2014/main" id="{5B135FA4-0DB0-AC26-2528-E99D951C97B0}"/>
              </a:ext>
            </a:extLst>
          </p:cNvPr>
          <p:cNvSpPr txBox="1"/>
          <p:nvPr/>
        </p:nvSpPr>
        <p:spPr>
          <a:xfrm>
            <a:off x="8859862" y="2295453"/>
            <a:ext cx="1202850" cy="830997"/>
          </a:xfrm>
          <a:prstGeom prst="rect">
            <a:avLst/>
          </a:prstGeom>
          <a:noFill/>
        </p:spPr>
        <p:txBody>
          <a:bodyPr wrap="square">
            <a:spAutoFit/>
          </a:bodyPr>
          <a:lstStyle/>
          <a:p>
            <a:pPr algn="ctr"/>
            <a:r>
              <a:rPr lang="en-US" sz="1600" b="1" dirty="0"/>
              <a:t>0.32 MN*m </a:t>
            </a:r>
            <a:r>
              <a:rPr lang="en-US" sz="1600" dirty="0"/>
              <a:t>bending moment</a:t>
            </a:r>
            <a:endParaRPr lang="en-GB" sz="1600" dirty="0"/>
          </a:p>
        </p:txBody>
      </p:sp>
      <p:sp>
        <p:nvSpPr>
          <p:cNvPr id="15" name="Rectangle 14">
            <a:extLst>
              <a:ext uri="{FF2B5EF4-FFF2-40B4-BE49-F238E27FC236}">
                <a16:creationId xmlns:a16="http://schemas.microsoft.com/office/drawing/2014/main" id="{8C348570-8265-B889-768E-1E2D0043D7A8}"/>
              </a:ext>
            </a:extLst>
          </p:cNvPr>
          <p:cNvSpPr/>
          <p:nvPr/>
        </p:nvSpPr>
        <p:spPr>
          <a:xfrm>
            <a:off x="4588933" y="2772076"/>
            <a:ext cx="863600" cy="697399"/>
          </a:xfrm>
          <a:prstGeom prst="rect">
            <a:avLst/>
          </a:prstGeom>
          <a:noFill/>
          <a:ln w="571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A0E98936-1CBB-DCC5-9D50-9FE2F37E0406}"/>
              </a:ext>
            </a:extLst>
          </p:cNvPr>
          <p:cNvCxnSpPr>
            <a:cxnSpLocks/>
          </p:cNvCxnSpPr>
          <p:nvPr/>
        </p:nvCxnSpPr>
        <p:spPr>
          <a:xfrm flipV="1">
            <a:off x="5452086" y="2295453"/>
            <a:ext cx="1511684" cy="792036"/>
          </a:xfrm>
          <a:prstGeom prst="straightConnector1">
            <a:avLst/>
          </a:prstGeom>
          <a:ln w="57150">
            <a:solidFill>
              <a:srgbClr val="0070C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1" name="CasellaDiTesto 67">
            <a:extLst>
              <a:ext uri="{FF2B5EF4-FFF2-40B4-BE49-F238E27FC236}">
                <a16:creationId xmlns:a16="http://schemas.microsoft.com/office/drawing/2014/main" id="{83B750FC-5D83-F8F9-196F-7CBEEAE9D186}"/>
              </a:ext>
            </a:extLst>
          </p:cNvPr>
          <p:cNvSpPr txBox="1"/>
          <p:nvPr/>
        </p:nvSpPr>
        <p:spPr>
          <a:xfrm>
            <a:off x="3204972" y="5859996"/>
            <a:ext cx="2285739" cy="307777"/>
          </a:xfrm>
          <a:prstGeom prst="rect">
            <a:avLst/>
          </a:prstGeom>
          <a:noFill/>
        </p:spPr>
        <p:txBody>
          <a:bodyPr wrap="square" rtlCol="0">
            <a:spAutoFit/>
          </a:bodyPr>
          <a:lstStyle/>
          <a:p>
            <a:pPr algn="r"/>
            <a:r>
              <a:rPr lang="it-IT" sz="1400" dirty="0"/>
              <a:t>Credits: M. Castoldi</a:t>
            </a:r>
          </a:p>
        </p:txBody>
      </p:sp>
      <p:sp>
        <p:nvSpPr>
          <p:cNvPr id="22" name="TextBox 21">
            <a:extLst>
              <a:ext uri="{FF2B5EF4-FFF2-40B4-BE49-F238E27FC236}">
                <a16:creationId xmlns:a16="http://schemas.microsoft.com/office/drawing/2014/main" id="{8348163F-7BB4-A3E7-5CBD-8885FA3D24C0}"/>
              </a:ext>
            </a:extLst>
          </p:cNvPr>
          <p:cNvSpPr txBox="1"/>
          <p:nvPr/>
        </p:nvSpPr>
        <p:spPr>
          <a:xfrm>
            <a:off x="5020733" y="1327361"/>
            <a:ext cx="2058868" cy="584775"/>
          </a:xfrm>
          <a:prstGeom prst="rect">
            <a:avLst/>
          </a:prstGeom>
          <a:noFill/>
        </p:spPr>
        <p:txBody>
          <a:bodyPr wrap="square">
            <a:spAutoFit/>
          </a:bodyPr>
          <a:lstStyle/>
          <a:p>
            <a:r>
              <a:rPr lang="en-SG" sz="1600" b="1" noProof="0" dirty="0">
                <a:solidFill>
                  <a:srgbClr val="0070C0"/>
                </a:solidFill>
              </a:rPr>
              <a:t>Mechanical design of the magnet structure</a:t>
            </a:r>
            <a:endParaRPr lang="en-GB" sz="1600" b="1" dirty="0">
              <a:solidFill>
                <a:srgbClr val="0070C0"/>
              </a:solidFill>
            </a:endParaRPr>
          </a:p>
        </p:txBody>
      </p:sp>
      <p:cxnSp>
        <p:nvCxnSpPr>
          <p:cNvPr id="24" name="Straight Arrow Connector 23">
            <a:extLst>
              <a:ext uri="{FF2B5EF4-FFF2-40B4-BE49-F238E27FC236}">
                <a16:creationId xmlns:a16="http://schemas.microsoft.com/office/drawing/2014/main" id="{4910138A-3C88-C5F9-83A7-42EF7856919A}"/>
              </a:ext>
            </a:extLst>
          </p:cNvPr>
          <p:cNvCxnSpPr>
            <a:cxnSpLocks/>
          </p:cNvCxnSpPr>
          <p:nvPr/>
        </p:nvCxnSpPr>
        <p:spPr>
          <a:xfrm>
            <a:off x="9596387" y="4947385"/>
            <a:ext cx="466325" cy="708004"/>
          </a:xfrm>
          <a:prstGeom prst="straightConnector1">
            <a:avLst/>
          </a:prstGeom>
          <a:ln w="38100">
            <a:solidFill>
              <a:schemeClr val="bg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1FD9548C-14AD-FEA8-C050-08DE8D28978A}"/>
              </a:ext>
            </a:extLst>
          </p:cNvPr>
          <p:cNvSpPr txBox="1"/>
          <p:nvPr/>
        </p:nvSpPr>
        <p:spPr>
          <a:xfrm>
            <a:off x="9892903" y="5655389"/>
            <a:ext cx="1753394" cy="646331"/>
          </a:xfrm>
          <a:prstGeom prst="rect">
            <a:avLst/>
          </a:prstGeom>
          <a:noFill/>
        </p:spPr>
        <p:txBody>
          <a:bodyPr wrap="square">
            <a:spAutoFit/>
          </a:bodyPr>
          <a:lstStyle/>
          <a:p>
            <a:r>
              <a:rPr lang="en-SG" sz="1200" b="1" dirty="0">
                <a:solidFill>
                  <a:schemeClr val="bg1"/>
                </a:solidFill>
              </a:rPr>
              <a:t>Stress concentration in coil casing. Peak value within material limits.</a:t>
            </a:r>
            <a:endParaRPr lang="en-GB" sz="1200" b="1" dirty="0">
              <a:solidFill>
                <a:schemeClr val="bg1"/>
              </a:solidFill>
            </a:endParaRPr>
          </a:p>
        </p:txBody>
      </p:sp>
    </p:spTree>
    <p:extLst>
      <p:ext uri="{BB962C8B-B14F-4D97-AF65-F5344CB8AC3E}">
        <p14:creationId xmlns:p14="http://schemas.microsoft.com/office/powerpoint/2010/main" val="28380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15" grpId="0" animBg="1"/>
      <p:bldP spid="22"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AD3706-76A6-4DD0-EA02-8497B58CD1E2}"/>
              </a:ext>
            </a:extLst>
          </p:cNvPr>
          <p:cNvSpPr>
            <a:spLocks noGrp="1"/>
          </p:cNvSpPr>
          <p:nvPr>
            <p:ph type="sldNum" sz="quarter" idx="4"/>
          </p:nvPr>
        </p:nvSpPr>
        <p:spPr/>
        <p:txBody>
          <a:bodyPr/>
          <a:lstStyle/>
          <a:p>
            <a:fld id="{974172A1-1CBF-0B40-9234-7D4D80EC19EA}" type="slidenum">
              <a:rPr lang="en-GB" smtClean="0"/>
              <a:pPr/>
              <a:t>14</a:t>
            </a:fld>
            <a:endParaRPr lang="en-GB" dirty="0"/>
          </a:p>
        </p:txBody>
      </p:sp>
      <p:sp>
        <p:nvSpPr>
          <p:cNvPr id="4" name="Title 3">
            <a:extLst>
              <a:ext uri="{FF2B5EF4-FFF2-40B4-BE49-F238E27FC236}">
                <a16:creationId xmlns:a16="http://schemas.microsoft.com/office/drawing/2014/main" id="{5B5C6FF9-24DD-3438-68B0-120FCA2794E7}"/>
              </a:ext>
            </a:extLst>
          </p:cNvPr>
          <p:cNvSpPr>
            <a:spLocks noGrp="1"/>
          </p:cNvSpPr>
          <p:nvPr>
            <p:ph type="title"/>
          </p:nvPr>
        </p:nvSpPr>
        <p:spPr/>
        <p:txBody>
          <a:bodyPr/>
          <a:lstStyle/>
          <a:p>
            <a:r>
              <a:rPr lang="en-GB" dirty="0"/>
              <a:t>HTS Split-Coil Facility for RF Cavity Testing</a:t>
            </a:r>
          </a:p>
        </p:txBody>
      </p:sp>
      <p:pic>
        <p:nvPicPr>
          <p:cNvPr id="10" name="Picture 9" descr="A close-up of a machine&#10;&#10;Description automatically generated">
            <a:extLst>
              <a:ext uri="{FF2B5EF4-FFF2-40B4-BE49-F238E27FC236}">
                <a16:creationId xmlns:a16="http://schemas.microsoft.com/office/drawing/2014/main" id="{40C62F70-3B86-EBAF-F113-D32092290104}"/>
              </a:ext>
            </a:extLst>
          </p:cNvPr>
          <p:cNvPicPr>
            <a:picLocks noChangeAspect="1"/>
          </p:cNvPicPr>
          <p:nvPr/>
        </p:nvPicPr>
        <p:blipFill>
          <a:blip r:embed="rId2">
            <a:extLst>
              <a:ext uri="{28A0092B-C50C-407E-A947-70E740481C1C}">
                <a14:useLocalDpi xmlns:a14="http://schemas.microsoft.com/office/drawing/2010/main" val="0"/>
              </a:ext>
            </a:extLst>
          </a:blip>
          <a:srcRect l="20508" t="23715" r="33790" b="22842"/>
          <a:stretch/>
        </p:blipFill>
        <p:spPr>
          <a:xfrm>
            <a:off x="7332893" y="1911327"/>
            <a:ext cx="4162425" cy="4563072"/>
          </a:xfrm>
          <a:prstGeom prst="rect">
            <a:avLst/>
          </a:prstGeom>
        </p:spPr>
      </p:pic>
      <p:cxnSp>
        <p:nvCxnSpPr>
          <p:cNvPr id="11" name="Connettore 2 109">
            <a:extLst>
              <a:ext uri="{FF2B5EF4-FFF2-40B4-BE49-F238E27FC236}">
                <a16:creationId xmlns:a16="http://schemas.microsoft.com/office/drawing/2014/main" id="{B3D74AB7-FC12-A60B-D7FA-BE61EF52EDAD}"/>
              </a:ext>
            </a:extLst>
          </p:cNvPr>
          <p:cNvCxnSpPr>
            <a:cxnSpLocks/>
          </p:cNvCxnSpPr>
          <p:nvPr/>
        </p:nvCxnSpPr>
        <p:spPr>
          <a:xfrm flipH="1">
            <a:off x="7639774" y="4470804"/>
            <a:ext cx="1618331" cy="349019"/>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FA6633C-787D-B535-25CB-7B5FC0075B3D}"/>
              </a:ext>
            </a:extLst>
          </p:cNvPr>
          <p:cNvSpPr txBox="1"/>
          <p:nvPr/>
        </p:nvSpPr>
        <p:spPr>
          <a:xfrm>
            <a:off x="6175757" y="4645313"/>
            <a:ext cx="1942535" cy="307777"/>
          </a:xfrm>
          <a:prstGeom prst="rect">
            <a:avLst/>
          </a:prstGeom>
          <a:noFill/>
        </p:spPr>
        <p:txBody>
          <a:bodyPr wrap="square">
            <a:spAutoFit/>
          </a:bodyPr>
          <a:lstStyle/>
          <a:p>
            <a:pPr algn="ctr"/>
            <a:r>
              <a:rPr lang="en-SG" sz="1400" b="1" noProof="0" dirty="0">
                <a:latin typeface="Arial" panose="020B0604020202020204" pitchFamily="34" charset="0"/>
                <a:cs typeface="Arial" panose="020B0604020202020204" pitchFamily="34" charset="0"/>
              </a:rPr>
              <a:t>Coil stack</a:t>
            </a:r>
            <a:endParaRPr lang="en-SG" sz="1400" b="1" noProof="0" dirty="0"/>
          </a:p>
        </p:txBody>
      </p:sp>
      <p:cxnSp>
        <p:nvCxnSpPr>
          <p:cNvPr id="13" name="Connettore 2 109">
            <a:extLst>
              <a:ext uri="{FF2B5EF4-FFF2-40B4-BE49-F238E27FC236}">
                <a16:creationId xmlns:a16="http://schemas.microsoft.com/office/drawing/2014/main" id="{91B98878-BA4E-7CA7-F872-3B3B23824549}"/>
              </a:ext>
            </a:extLst>
          </p:cNvPr>
          <p:cNvCxnSpPr>
            <a:cxnSpLocks/>
            <a:stCxn id="14" idx="7"/>
          </p:cNvCxnSpPr>
          <p:nvPr/>
        </p:nvCxnSpPr>
        <p:spPr>
          <a:xfrm flipV="1">
            <a:off x="10080816" y="2574380"/>
            <a:ext cx="800544" cy="659339"/>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Ovale 108">
            <a:extLst>
              <a:ext uri="{FF2B5EF4-FFF2-40B4-BE49-F238E27FC236}">
                <a16:creationId xmlns:a16="http://schemas.microsoft.com/office/drawing/2014/main" id="{90D8EDAC-31C1-591B-B2D5-A6179D1C6FE0}"/>
              </a:ext>
            </a:extLst>
          </p:cNvPr>
          <p:cNvSpPr/>
          <p:nvPr/>
        </p:nvSpPr>
        <p:spPr>
          <a:xfrm>
            <a:off x="9337839" y="3160397"/>
            <a:ext cx="870452" cy="500671"/>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sp>
        <p:nvSpPr>
          <p:cNvPr id="15" name="TextBox 14">
            <a:extLst>
              <a:ext uri="{FF2B5EF4-FFF2-40B4-BE49-F238E27FC236}">
                <a16:creationId xmlns:a16="http://schemas.microsoft.com/office/drawing/2014/main" id="{FC2067E0-BD87-3284-44A7-5621DBF025A6}"/>
              </a:ext>
            </a:extLst>
          </p:cNvPr>
          <p:cNvSpPr txBox="1"/>
          <p:nvPr/>
        </p:nvSpPr>
        <p:spPr>
          <a:xfrm>
            <a:off x="10290669" y="1620273"/>
            <a:ext cx="1891630" cy="954107"/>
          </a:xfrm>
          <a:prstGeom prst="rect">
            <a:avLst/>
          </a:prstGeom>
          <a:noFill/>
        </p:spPr>
        <p:txBody>
          <a:bodyPr wrap="square">
            <a:spAutoFit/>
          </a:bodyPr>
          <a:lstStyle/>
          <a:p>
            <a:pPr algn="ctr"/>
            <a:r>
              <a:rPr lang="en-NZ" sz="1400" b="1" noProof="0" dirty="0">
                <a:latin typeface="Arial" panose="020B0604020202020204" pitchFamily="34" charset="0"/>
                <a:cs typeface="Arial" panose="020B0604020202020204" pitchFamily="34" charset="0"/>
              </a:rPr>
              <a:t>Cu fins for thermal connections to cryocooler interfaces</a:t>
            </a:r>
            <a:endParaRPr lang="en-NZ" sz="1400" b="1" noProof="0" dirty="0"/>
          </a:p>
        </p:txBody>
      </p:sp>
      <p:cxnSp>
        <p:nvCxnSpPr>
          <p:cNvPr id="16" name="Connettore 2 109">
            <a:extLst>
              <a:ext uri="{FF2B5EF4-FFF2-40B4-BE49-F238E27FC236}">
                <a16:creationId xmlns:a16="http://schemas.microsoft.com/office/drawing/2014/main" id="{A0451722-F4E8-93D4-E8BA-92A9E07BF59C}"/>
              </a:ext>
            </a:extLst>
          </p:cNvPr>
          <p:cNvCxnSpPr>
            <a:cxnSpLocks/>
          </p:cNvCxnSpPr>
          <p:nvPr/>
        </p:nvCxnSpPr>
        <p:spPr>
          <a:xfrm flipH="1" flipV="1">
            <a:off x="8091497" y="2437294"/>
            <a:ext cx="615357" cy="325636"/>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C192F64-80E9-AA6B-7160-FFD5D637906C}"/>
              </a:ext>
            </a:extLst>
          </p:cNvPr>
          <p:cNvSpPr txBox="1"/>
          <p:nvPr/>
        </p:nvSpPr>
        <p:spPr>
          <a:xfrm>
            <a:off x="6674926" y="1951077"/>
            <a:ext cx="1724249" cy="523220"/>
          </a:xfrm>
          <a:prstGeom prst="rect">
            <a:avLst/>
          </a:prstGeom>
          <a:noFill/>
        </p:spPr>
        <p:txBody>
          <a:bodyPr wrap="square">
            <a:spAutoFit/>
          </a:bodyPr>
          <a:lstStyle/>
          <a:p>
            <a:pPr algn="ctr"/>
            <a:r>
              <a:rPr lang="en-BZ" sz="1400" b="1" noProof="0" dirty="0">
                <a:latin typeface="Arial" panose="020B0604020202020204" pitchFamily="34" charset="0"/>
                <a:cs typeface="Arial" panose="020B0604020202020204" pitchFamily="34" charset="0"/>
              </a:rPr>
              <a:t>60 K cryocooler for thermal shield</a:t>
            </a:r>
            <a:endParaRPr lang="en-BZ" sz="1400" b="1" noProof="0" dirty="0"/>
          </a:p>
        </p:txBody>
      </p:sp>
      <p:sp>
        <p:nvSpPr>
          <p:cNvPr id="35" name="CasellaDiTesto 67">
            <a:extLst>
              <a:ext uri="{FF2B5EF4-FFF2-40B4-BE49-F238E27FC236}">
                <a16:creationId xmlns:a16="http://schemas.microsoft.com/office/drawing/2014/main" id="{11525801-EA2F-3D47-330D-927EF7FF9876}"/>
              </a:ext>
            </a:extLst>
          </p:cNvPr>
          <p:cNvSpPr txBox="1"/>
          <p:nvPr/>
        </p:nvSpPr>
        <p:spPr>
          <a:xfrm>
            <a:off x="9209579" y="6166622"/>
            <a:ext cx="2285739" cy="307777"/>
          </a:xfrm>
          <a:prstGeom prst="rect">
            <a:avLst/>
          </a:prstGeom>
          <a:noFill/>
        </p:spPr>
        <p:txBody>
          <a:bodyPr wrap="square" rtlCol="0">
            <a:spAutoFit/>
          </a:bodyPr>
          <a:lstStyle/>
          <a:p>
            <a:pPr algn="r"/>
            <a:r>
              <a:rPr lang="it-IT" sz="1400" dirty="0"/>
              <a:t>Credits: M. Castoldi</a:t>
            </a:r>
          </a:p>
        </p:txBody>
      </p:sp>
      <p:sp>
        <p:nvSpPr>
          <p:cNvPr id="36" name="Content Placeholder 5">
            <a:extLst>
              <a:ext uri="{FF2B5EF4-FFF2-40B4-BE49-F238E27FC236}">
                <a16:creationId xmlns:a16="http://schemas.microsoft.com/office/drawing/2014/main" id="{74D4286B-8DAF-DF44-3CE2-8DF1FF8EA209}"/>
              </a:ext>
            </a:extLst>
          </p:cNvPr>
          <p:cNvSpPr>
            <a:spLocks noGrp="1"/>
          </p:cNvSpPr>
          <p:nvPr>
            <p:ph sz="quarter" idx="12"/>
          </p:nvPr>
        </p:nvSpPr>
        <p:spPr>
          <a:xfrm>
            <a:off x="759368" y="2146309"/>
            <a:ext cx="5678262" cy="4093107"/>
          </a:xfrm>
        </p:spPr>
        <p:txBody>
          <a:bodyPr/>
          <a:lstStyle/>
          <a:p>
            <a:pPr>
              <a:buFont typeface="Wingdings" panose="05000000000000000000" pitchFamily="2" charset="2"/>
              <a:buChar char="§"/>
            </a:pPr>
            <a:r>
              <a:rPr lang="en-US" sz="2000" dirty="0"/>
              <a:t>First step in the realization of a muon cooling demonstrator: </a:t>
            </a:r>
          </a:p>
          <a:p>
            <a:pPr marL="0" indent="0">
              <a:buNone/>
            </a:pPr>
            <a:endParaRPr lang="en-US" sz="400" dirty="0"/>
          </a:p>
          <a:p>
            <a:pPr lvl="1">
              <a:buFont typeface="Wingdings" panose="05000000000000000000" pitchFamily="2" charset="2"/>
              <a:buChar char="§"/>
            </a:pPr>
            <a:r>
              <a:rPr lang="en-US" sz="2000" b="1" dirty="0">
                <a:solidFill>
                  <a:srgbClr val="0070C0"/>
                </a:solidFill>
              </a:rPr>
              <a:t>Magnet design </a:t>
            </a:r>
            <a:r>
              <a:rPr lang="en-US" sz="2000" dirty="0"/>
              <a:t>and </a:t>
            </a:r>
            <a:r>
              <a:rPr lang="en-US" sz="2000" b="1" dirty="0">
                <a:solidFill>
                  <a:srgbClr val="0070C0"/>
                </a:solidFill>
              </a:rPr>
              <a:t>system integration</a:t>
            </a:r>
            <a:r>
              <a:rPr lang="en-US" sz="2000" dirty="0"/>
              <a:t>.</a:t>
            </a:r>
          </a:p>
          <a:p>
            <a:pPr marL="0" indent="0">
              <a:buNone/>
            </a:pPr>
            <a:endParaRPr lang="en-US" sz="1000" dirty="0"/>
          </a:p>
          <a:p>
            <a:pPr>
              <a:buFont typeface="Wingdings" panose="05000000000000000000" pitchFamily="2" charset="2"/>
              <a:buChar char="§"/>
            </a:pPr>
            <a:r>
              <a:rPr lang="en-US" sz="2000" b="1" dirty="0">
                <a:solidFill>
                  <a:srgbClr val="0070C0"/>
                </a:solidFill>
              </a:rPr>
              <a:t>Target</a:t>
            </a:r>
            <a:r>
              <a:rPr lang="en-US" sz="2000" dirty="0"/>
              <a:t>: 400 mm magnet inner bore, </a:t>
            </a:r>
            <a:r>
              <a:rPr lang="en-US" sz="2000" b="1" dirty="0">
                <a:solidFill>
                  <a:srgbClr val="0070C0"/>
                </a:solidFill>
              </a:rPr>
              <a:t>320 mm free-bore</a:t>
            </a:r>
            <a:r>
              <a:rPr lang="en-US" sz="2000" dirty="0"/>
              <a:t>. </a:t>
            </a:r>
            <a:r>
              <a:rPr lang="en-US" sz="2000" b="1" dirty="0">
                <a:solidFill>
                  <a:srgbClr val="0070C0"/>
                </a:solidFill>
              </a:rPr>
              <a:t>20 K</a:t>
            </a:r>
            <a:r>
              <a:rPr lang="en-US" sz="2000" dirty="0"/>
              <a:t> operation: cryocooled.</a:t>
            </a:r>
          </a:p>
          <a:p>
            <a:pPr marL="0" indent="0">
              <a:buNone/>
            </a:pPr>
            <a:endParaRPr lang="en-US" sz="1000" dirty="0"/>
          </a:p>
          <a:p>
            <a:pPr>
              <a:buFont typeface="Wingdings" panose="05000000000000000000" pitchFamily="2" charset="2"/>
              <a:buChar char="§"/>
            </a:pPr>
            <a:r>
              <a:rPr lang="en-US" sz="2000" dirty="0"/>
              <a:t>Technology validation: </a:t>
            </a:r>
          </a:p>
          <a:p>
            <a:pPr marL="0" indent="0">
              <a:buNone/>
            </a:pPr>
            <a:endParaRPr lang="en-US" sz="400" dirty="0"/>
          </a:p>
          <a:p>
            <a:pPr lvl="1">
              <a:buFont typeface="Wingdings" panose="05000000000000000000" pitchFamily="2" charset="2"/>
              <a:buChar char="§"/>
            </a:pPr>
            <a:r>
              <a:rPr lang="en-US" sz="2000" b="1" dirty="0">
                <a:solidFill>
                  <a:srgbClr val="0070C0"/>
                </a:solidFill>
              </a:rPr>
              <a:t>Breakdown limit</a:t>
            </a:r>
            <a:r>
              <a:rPr lang="en-US" sz="2000" dirty="0"/>
              <a:t> of RF cavities (&gt; 704 MHz) under high magnetic field (7 T peak).</a:t>
            </a:r>
          </a:p>
          <a:p>
            <a:pPr marL="609585" lvl="1" indent="0">
              <a:buNone/>
            </a:pPr>
            <a:endParaRPr lang="en-US" sz="400" dirty="0"/>
          </a:p>
          <a:p>
            <a:pPr lvl="1">
              <a:buFont typeface="Wingdings" panose="05000000000000000000" pitchFamily="2" charset="2"/>
              <a:buChar char="§"/>
            </a:pPr>
            <a:r>
              <a:rPr lang="en-US" sz="2000" b="1" dirty="0">
                <a:solidFill>
                  <a:srgbClr val="0070C0"/>
                </a:solidFill>
              </a:rPr>
              <a:t>Design</a:t>
            </a:r>
            <a:r>
              <a:rPr lang="en-US" sz="2000" dirty="0"/>
              <a:t>, </a:t>
            </a:r>
            <a:r>
              <a:rPr lang="en-US" sz="2000" b="1" dirty="0">
                <a:solidFill>
                  <a:srgbClr val="0070C0"/>
                </a:solidFill>
              </a:rPr>
              <a:t>manufacturing</a:t>
            </a:r>
            <a:r>
              <a:rPr lang="en-US" sz="2000" dirty="0"/>
              <a:t> and </a:t>
            </a:r>
            <a:r>
              <a:rPr lang="en-US" sz="2000" b="1" dirty="0">
                <a:solidFill>
                  <a:srgbClr val="0070C0"/>
                </a:solidFill>
              </a:rPr>
              <a:t>testing</a:t>
            </a:r>
            <a:r>
              <a:rPr lang="en-US" sz="2000" dirty="0"/>
              <a:t> of 7 T split-solenoids, with </a:t>
            </a:r>
            <a:r>
              <a:rPr lang="en-US" sz="2000" b="1" dirty="0">
                <a:solidFill>
                  <a:srgbClr val="0070C0"/>
                </a:solidFill>
              </a:rPr>
              <a:t>metal-insulated HTS</a:t>
            </a:r>
            <a:r>
              <a:rPr lang="en-US" sz="2000" dirty="0"/>
              <a:t>.</a:t>
            </a:r>
          </a:p>
        </p:txBody>
      </p:sp>
    </p:spTree>
    <p:extLst>
      <p:ext uri="{BB962C8B-B14F-4D97-AF65-F5344CB8AC3E}">
        <p14:creationId xmlns:p14="http://schemas.microsoft.com/office/powerpoint/2010/main" val="917975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23F40-9AEC-3507-FAC2-D9B9086B495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2AF241-C5D1-D4C1-5432-11E3AB33B128}"/>
              </a:ext>
            </a:extLst>
          </p:cNvPr>
          <p:cNvSpPr>
            <a:spLocks noGrp="1"/>
          </p:cNvSpPr>
          <p:nvPr>
            <p:ph type="sldNum" sz="quarter" idx="4"/>
          </p:nvPr>
        </p:nvSpPr>
        <p:spPr/>
        <p:txBody>
          <a:bodyPr/>
          <a:lstStyle/>
          <a:p>
            <a:fld id="{974172A1-1CBF-0B40-9234-7D4D80EC19EA}" type="slidenum">
              <a:rPr lang="en-GB" smtClean="0"/>
              <a:pPr/>
              <a:t>15</a:t>
            </a:fld>
            <a:endParaRPr lang="en-GB" dirty="0"/>
          </a:p>
        </p:txBody>
      </p:sp>
      <p:sp>
        <p:nvSpPr>
          <p:cNvPr id="4" name="Title 3">
            <a:extLst>
              <a:ext uri="{FF2B5EF4-FFF2-40B4-BE49-F238E27FC236}">
                <a16:creationId xmlns:a16="http://schemas.microsoft.com/office/drawing/2014/main" id="{E9CDAD64-7000-4630-95F5-A79DE60AECA2}"/>
              </a:ext>
            </a:extLst>
          </p:cNvPr>
          <p:cNvSpPr>
            <a:spLocks noGrp="1"/>
          </p:cNvSpPr>
          <p:nvPr>
            <p:ph type="title"/>
          </p:nvPr>
        </p:nvSpPr>
        <p:spPr/>
        <p:txBody>
          <a:bodyPr/>
          <a:lstStyle/>
          <a:p>
            <a:r>
              <a:rPr lang="en-GB" dirty="0"/>
              <a:t>HTS Split-Coil Facility for RF Cavity Testing</a:t>
            </a:r>
          </a:p>
        </p:txBody>
      </p:sp>
      <p:pic>
        <p:nvPicPr>
          <p:cNvPr id="5" name="Picture 4">
            <a:extLst>
              <a:ext uri="{FF2B5EF4-FFF2-40B4-BE49-F238E27FC236}">
                <a16:creationId xmlns:a16="http://schemas.microsoft.com/office/drawing/2014/main" id="{06222278-1B70-E2F2-FE17-FC303100F7B5}"/>
              </a:ext>
            </a:extLst>
          </p:cNvPr>
          <p:cNvPicPr>
            <a:picLocks noChangeAspect="1"/>
          </p:cNvPicPr>
          <p:nvPr/>
        </p:nvPicPr>
        <p:blipFill>
          <a:blip r:embed="rId2"/>
          <a:stretch>
            <a:fillRect/>
          </a:stretch>
        </p:blipFill>
        <p:spPr>
          <a:xfrm>
            <a:off x="1076321" y="4189143"/>
            <a:ext cx="5019679" cy="1979633"/>
          </a:xfrm>
          <a:prstGeom prst="rect">
            <a:avLst/>
          </a:prstGeom>
        </p:spPr>
      </p:pic>
      <p:pic>
        <p:nvPicPr>
          <p:cNvPr id="10" name="Picture 9" descr="A close-up of a machine&#10;&#10;Description automatically generated">
            <a:extLst>
              <a:ext uri="{FF2B5EF4-FFF2-40B4-BE49-F238E27FC236}">
                <a16:creationId xmlns:a16="http://schemas.microsoft.com/office/drawing/2014/main" id="{9F7482D8-05E2-3D01-1D56-7E583AF1BC15}"/>
              </a:ext>
            </a:extLst>
          </p:cNvPr>
          <p:cNvPicPr>
            <a:picLocks noChangeAspect="1"/>
          </p:cNvPicPr>
          <p:nvPr/>
        </p:nvPicPr>
        <p:blipFill>
          <a:blip r:embed="rId3">
            <a:extLst>
              <a:ext uri="{28A0092B-C50C-407E-A947-70E740481C1C}">
                <a14:useLocalDpi xmlns:a14="http://schemas.microsoft.com/office/drawing/2010/main" val="0"/>
              </a:ext>
            </a:extLst>
          </a:blip>
          <a:srcRect l="20508" t="23715" r="33790" b="22842"/>
          <a:stretch/>
        </p:blipFill>
        <p:spPr>
          <a:xfrm>
            <a:off x="7332893" y="1911327"/>
            <a:ext cx="4162425" cy="4563072"/>
          </a:xfrm>
          <a:prstGeom prst="rect">
            <a:avLst/>
          </a:prstGeom>
        </p:spPr>
      </p:pic>
      <p:cxnSp>
        <p:nvCxnSpPr>
          <p:cNvPr id="11" name="Connettore 2 109">
            <a:extLst>
              <a:ext uri="{FF2B5EF4-FFF2-40B4-BE49-F238E27FC236}">
                <a16:creationId xmlns:a16="http://schemas.microsoft.com/office/drawing/2014/main" id="{EA6964E7-2DE8-EAED-E5D6-D4A19976294B}"/>
              </a:ext>
            </a:extLst>
          </p:cNvPr>
          <p:cNvCxnSpPr>
            <a:cxnSpLocks/>
          </p:cNvCxnSpPr>
          <p:nvPr/>
        </p:nvCxnSpPr>
        <p:spPr>
          <a:xfrm flipH="1">
            <a:off x="7639774" y="4470804"/>
            <a:ext cx="1618331" cy="349019"/>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2A15DBE-B47C-3F0E-1A13-D2FA643ABF94}"/>
              </a:ext>
            </a:extLst>
          </p:cNvPr>
          <p:cNvSpPr txBox="1"/>
          <p:nvPr/>
        </p:nvSpPr>
        <p:spPr>
          <a:xfrm>
            <a:off x="6175757" y="4645313"/>
            <a:ext cx="1942535" cy="307777"/>
          </a:xfrm>
          <a:prstGeom prst="rect">
            <a:avLst/>
          </a:prstGeom>
          <a:noFill/>
        </p:spPr>
        <p:txBody>
          <a:bodyPr wrap="square">
            <a:spAutoFit/>
          </a:bodyPr>
          <a:lstStyle/>
          <a:p>
            <a:pPr algn="ctr"/>
            <a:r>
              <a:rPr lang="en-SG" sz="1400" b="1" noProof="0" dirty="0">
                <a:latin typeface="Arial" panose="020B0604020202020204" pitchFamily="34" charset="0"/>
                <a:cs typeface="Arial" panose="020B0604020202020204" pitchFamily="34" charset="0"/>
              </a:rPr>
              <a:t>Coil stack</a:t>
            </a:r>
            <a:endParaRPr lang="en-SG" sz="1400" b="1" noProof="0" dirty="0"/>
          </a:p>
        </p:txBody>
      </p:sp>
      <p:sp>
        <p:nvSpPr>
          <p:cNvPr id="35" name="CasellaDiTesto 67">
            <a:extLst>
              <a:ext uri="{FF2B5EF4-FFF2-40B4-BE49-F238E27FC236}">
                <a16:creationId xmlns:a16="http://schemas.microsoft.com/office/drawing/2014/main" id="{7038CD63-487D-3CF2-E52D-E30AFA304D93}"/>
              </a:ext>
            </a:extLst>
          </p:cNvPr>
          <p:cNvSpPr txBox="1"/>
          <p:nvPr/>
        </p:nvSpPr>
        <p:spPr>
          <a:xfrm>
            <a:off x="9209579" y="6166622"/>
            <a:ext cx="2285739" cy="307777"/>
          </a:xfrm>
          <a:prstGeom prst="rect">
            <a:avLst/>
          </a:prstGeom>
          <a:noFill/>
        </p:spPr>
        <p:txBody>
          <a:bodyPr wrap="square" rtlCol="0">
            <a:spAutoFit/>
          </a:bodyPr>
          <a:lstStyle/>
          <a:p>
            <a:pPr algn="r"/>
            <a:r>
              <a:rPr lang="it-IT" sz="1400" dirty="0"/>
              <a:t>Credits: M. Castoldi</a:t>
            </a:r>
          </a:p>
        </p:txBody>
      </p:sp>
      <p:pic>
        <p:nvPicPr>
          <p:cNvPr id="37" name="Picture 36">
            <a:extLst>
              <a:ext uri="{FF2B5EF4-FFF2-40B4-BE49-F238E27FC236}">
                <a16:creationId xmlns:a16="http://schemas.microsoft.com/office/drawing/2014/main" id="{67E2372F-73CA-242F-0279-D57F9A15A41F}"/>
              </a:ext>
            </a:extLst>
          </p:cNvPr>
          <p:cNvPicPr>
            <a:picLocks noChangeAspect="1"/>
          </p:cNvPicPr>
          <p:nvPr/>
        </p:nvPicPr>
        <p:blipFill>
          <a:blip r:embed="rId4"/>
          <a:stretch>
            <a:fillRect/>
          </a:stretch>
        </p:blipFill>
        <p:spPr>
          <a:xfrm>
            <a:off x="3619727" y="2046743"/>
            <a:ext cx="2627372" cy="1979632"/>
          </a:xfrm>
          <a:prstGeom prst="rect">
            <a:avLst/>
          </a:prstGeom>
        </p:spPr>
      </p:pic>
      <p:pic>
        <p:nvPicPr>
          <p:cNvPr id="38" name="Picture 37">
            <a:extLst>
              <a:ext uri="{FF2B5EF4-FFF2-40B4-BE49-F238E27FC236}">
                <a16:creationId xmlns:a16="http://schemas.microsoft.com/office/drawing/2014/main" id="{2ED743E7-767F-8CB8-C9CF-A3D7126A9265}"/>
              </a:ext>
            </a:extLst>
          </p:cNvPr>
          <p:cNvPicPr>
            <a:picLocks noChangeAspect="1"/>
          </p:cNvPicPr>
          <p:nvPr/>
        </p:nvPicPr>
        <p:blipFill>
          <a:blip r:embed="rId5"/>
          <a:stretch>
            <a:fillRect/>
          </a:stretch>
        </p:blipFill>
        <p:spPr>
          <a:xfrm>
            <a:off x="808596" y="2046742"/>
            <a:ext cx="2695968" cy="1979633"/>
          </a:xfrm>
          <a:prstGeom prst="rect">
            <a:avLst/>
          </a:prstGeom>
        </p:spPr>
      </p:pic>
      <p:sp>
        <p:nvSpPr>
          <p:cNvPr id="7" name="TextBox 6">
            <a:extLst>
              <a:ext uri="{FF2B5EF4-FFF2-40B4-BE49-F238E27FC236}">
                <a16:creationId xmlns:a16="http://schemas.microsoft.com/office/drawing/2014/main" id="{0ABEBCAD-F76B-E699-AAF6-2BE10283D768}"/>
              </a:ext>
            </a:extLst>
          </p:cNvPr>
          <p:cNvSpPr txBox="1"/>
          <p:nvPr/>
        </p:nvSpPr>
        <p:spPr>
          <a:xfrm>
            <a:off x="1730748" y="1483864"/>
            <a:ext cx="3547632" cy="400110"/>
          </a:xfrm>
          <a:prstGeom prst="rect">
            <a:avLst/>
          </a:prstGeom>
          <a:noFill/>
        </p:spPr>
        <p:txBody>
          <a:bodyPr wrap="square">
            <a:spAutoFit/>
          </a:bodyPr>
          <a:lstStyle/>
          <a:p>
            <a:pPr algn="ctr"/>
            <a:r>
              <a:rPr lang="en-SG" sz="2000" b="1" noProof="0" dirty="0">
                <a:solidFill>
                  <a:srgbClr val="0070C0"/>
                </a:solidFill>
              </a:rPr>
              <a:t>Coil Charging Transient Analysis</a:t>
            </a:r>
            <a:endParaRPr lang="en-GB" sz="2000" b="1" dirty="0">
              <a:solidFill>
                <a:srgbClr val="0070C0"/>
              </a:solidFill>
            </a:endParaRPr>
          </a:p>
        </p:txBody>
      </p:sp>
      <p:cxnSp>
        <p:nvCxnSpPr>
          <p:cNvPr id="8" name="Connettore 2 109">
            <a:extLst>
              <a:ext uri="{FF2B5EF4-FFF2-40B4-BE49-F238E27FC236}">
                <a16:creationId xmlns:a16="http://schemas.microsoft.com/office/drawing/2014/main" id="{0FA0F2CF-145F-2D0C-606D-B20265783A3C}"/>
              </a:ext>
            </a:extLst>
          </p:cNvPr>
          <p:cNvCxnSpPr>
            <a:cxnSpLocks/>
            <a:stCxn id="9" idx="7"/>
          </p:cNvCxnSpPr>
          <p:nvPr/>
        </p:nvCxnSpPr>
        <p:spPr>
          <a:xfrm flipV="1">
            <a:off x="10080816" y="2574380"/>
            <a:ext cx="800544" cy="659339"/>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Ovale 108">
            <a:extLst>
              <a:ext uri="{FF2B5EF4-FFF2-40B4-BE49-F238E27FC236}">
                <a16:creationId xmlns:a16="http://schemas.microsoft.com/office/drawing/2014/main" id="{12476D6A-3AE7-A253-82CB-11669BEFCD19}"/>
              </a:ext>
            </a:extLst>
          </p:cNvPr>
          <p:cNvSpPr/>
          <p:nvPr/>
        </p:nvSpPr>
        <p:spPr>
          <a:xfrm>
            <a:off x="9337839" y="3160397"/>
            <a:ext cx="870452" cy="500671"/>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sp>
        <p:nvSpPr>
          <p:cNvPr id="18" name="TextBox 17">
            <a:extLst>
              <a:ext uri="{FF2B5EF4-FFF2-40B4-BE49-F238E27FC236}">
                <a16:creationId xmlns:a16="http://schemas.microsoft.com/office/drawing/2014/main" id="{E063C496-D2C6-09D8-B8B2-DFA417A6E50F}"/>
              </a:ext>
            </a:extLst>
          </p:cNvPr>
          <p:cNvSpPr txBox="1"/>
          <p:nvPr/>
        </p:nvSpPr>
        <p:spPr>
          <a:xfrm>
            <a:off x="10290669" y="1620273"/>
            <a:ext cx="1891630" cy="954107"/>
          </a:xfrm>
          <a:prstGeom prst="rect">
            <a:avLst/>
          </a:prstGeom>
          <a:noFill/>
        </p:spPr>
        <p:txBody>
          <a:bodyPr wrap="square">
            <a:spAutoFit/>
          </a:bodyPr>
          <a:lstStyle/>
          <a:p>
            <a:pPr algn="ctr"/>
            <a:r>
              <a:rPr lang="en-NZ" sz="1400" b="1" noProof="0" dirty="0">
                <a:latin typeface="Arial" panose="020B0604020202020204" pitchFamily="34" charset="0"/>
                <a:cs typeface="Arial" panose="020B0604020202020204" pitchFamily="34" charset="0"/>
              </a:rPr>
              <a:t>Cu fins for thermal connections to cryocooler interfaces</a:t>
            </a:r>
            <a:endParaRPr lang="en-NZ" sz="1400" b="1" noProof="0" dirty="0"/>
          </a:p>
        </p:txBody>
      </p:sp>
      <p:cxnSp>
        <p:nvCxnSpPr>
          <p:cNvPr id="19" name="Connettore 2 109">
            <a:extLst>
              <a:ext uri="{FF2B5EF4-FFF2-40B4-BE49-F238E27FC236}">
                <a16:creationId xmlns:a16="http://schemas.microsoft.com/office/drawing/2014/main" id="{0852C182-0281-8559-E5C8-26340720D336}"/>
              </a:ext>
            </a:extLst>
          </p:cNvPr>
          <p:cNvCxnSpPr>
            <a:cxnSpLocks/>
          </p:cNvCxnSpPr>
          <p:nvPr/>
        </p:nvCxnSpPr>
        <p:spPr>
          <a:xfrm flipH="1" flipV="1">
            <a:off x="8091497" y="2437294"/>
            <a:ext cx="615357" cy="325636"/>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BBA1609-D65E-9B22-0D6D-983021E17861}"/>
              </a:ext>
            </a:extLst>
          </p:cNvPr>
          <p:cNvSpPr txBox="1"/>
          <p:nvPr/>
        </p:nvSpPr>
        <p:spPr>
          <a:xfrm>
            <a:off x="6674926" y="1951077"/>
            <a:ext cx="1724249" cy="523220"/>
          </a:xfrm>
          <a:prstGeom prst="rect">
            <a:avLst/>
          </a:prstGeom>
          <a:noFill/>
        </p:spPr>
        <p:txBody>
          <a:bodyPr wrap="square">
            <a:spAutoFit/>
          </a:bodyPr>
          <a:lstStyle/>
          <a:p>
            <a:pPr algn="ctr"/>
            <a:r>
              <a:rPr lang="en-BZ" sz="1400" b="1" noProof="0" dirty="0">
                <a:latin typeface="Arial" panose="020B0604020202020204" pitchFamily="34" charset="0"/>
                <a:cs typeface="Arial" panose="020B0604020202020204" pitchFamily="34" charset="0"/>
              </a:rPr>
              <a:t>60 K cryocooler for thermal shield</a:t>
            </a:r>
            <a:endParaRPr lang="en-BZ" sz="1400" b="1" noProof="0" dirty="0"/>
          </a:p>
        </p:txBody>
      </p:sp>
      <p:sp>
        <p:nvSpPr>
          <p:cNvPr id="22" name="CasellaDiTesto 150">
            <a:extLst>
              <a:ext uri="{FF2B5EF4-FFF2-40B4-BE49-F238E27FC236}">
                <a16:creationId xmlns:a16="http://schemas.microsoft.com/office/drawing/2014/main" id="{D7D72A3E-C2D2-A173-D560-E581FBE36E5E}"/>
              </a:ext>
            </a:extLst>
          </p:cNvPr>
          <p:cNvSpPr txBox="1"/>
          <p:nvPr/>
        </p:nvSpPr>
        <p:spPr>
          <a:xfrm>
            <a:off x="846367" y="6282192"/>
            <a:ext cx="5316393" cy="338554"/>
          </a:xfrm>
          <a:prstGeom prst="rect">
            <a:avLst/>
          </a:prstGeom>
          <a:solidFill>
            <a:schemeClr val="bg1"/>
          </a:solidFill>
          <a:ln w="38100">
            <a:solidFill>
              <a:srgbClr val="C00000"/>
            </a:solidFill>
          </a:ln>
        </p:spPr>
        <p:txBody>
          <a:bodyPr wrap="square">
            <a:spAutoFit/>
          </a:bodyPr>
          <a:lstStyle/>
          <a:p>
            <a:pPr algn="ctr"/>
            <a:r>
              <a:rPr lang="en-ZA" sz="1600" b="1" noProof="0" dirty="0">
                <a:cs typeface="Arial" panose="020B0604020202020204" pitchFamily="34" charset="0"/>
              </a:rPr>
              <a:t>Coil margins  and peak stress limits satisfied during charging.</a:t>
            </a:r>
            <a:endParaRPr lang="en-ZA" sz="1600" noProof="0" dirty="0">
              <a:cs typeface="Arial" panose="020B0604020202020204" pitchFamily="34" charset="0"/>
            </a:endParaRPr>
          </a:p>
        </p:txBody>
      </p:sp>
    </p:spTree>
    <p:extLst>
      <p:ext uri="{BB962C8B-B14F-4D97-AF65-F5344CB8AC3E}">
        <p14:creationId xmlns:p14="http://schemas.microsoft.com/office/powerpoint/2010/main" val="1098791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575B4-F1B8-0C71-678B-9323595EF17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FD65D-98EB-53BF-481D-9E600206633E}"/>
              </a:ext>
            </a:extLst>
          </p:cNvPr>
          <p:cNvSpPr>
            <a:spLocks noGrp="1"/>
          </p:cNvSpPr>
          <p:nvPr>
            <p:ph type="sldNum" sz="quarter" idx="4"/>
          </p:nvPr>
        </p:nvSpPr>
        <p:spPr/>
        <p:txBody>
          <a:bodyPr/>
          <a:lstStyle/>
          <a:p>
            <a:fld id="{974172A1-1CBF-0B40-9234-7D4D80EC19EA}" type="slidenum">
              <a:rPr lang="en-GB" smtClean="0"/>
              <a:pPr/>
              <a:t>16</a:t>
            </a:fld>
            <a:endParaRPr lang="en-GB" dirty="0"/>
          </a:p>
        </p:txBody>
      </p:sp>
      <p:sp>
        <p:nvSpPr>
          <p:cNvPr id="4" name="Title 3">
            <a:extLst>
              <a:ext uri="{FF2B5EF4-FFF2-40B4-BE49-F238E27FC236}">
                <a16:creationId xmlns:a16="http://schemas.microsoft.com/office/drawing/2014/main" id="{421403FF-767B-F5F7-3456-72EE355CDA45}"/>
              </a:ext>
            </a:extLst>
          </p:cNvPr>
          <p:cNvSpPr>
            <a:spLocks noGrp="1"/>
          </p:cNvSpPr>
          <p:nvPr>
            <p:ph type="title"/>
          </p:nvPr>
        </p:nvSpPr>
        <p:spPr/>
        <p:txBody>
          <a:bodyPr/>
          <a:lstStyle/>
          <a:p>
            <a:r>
              <a:rPr lang="en-GB" dirty="0"/>
              <a:t>HTS </a:t>
            </a:r>
            <a:r>
              <a:rPr lang="en-GB" u="sng" dirty="0">
                <a:solidFill>
                  <a:srgbClr val="0070C0"/>
                </a:solidFill>
              </a:rPr>
              <a:t>Single-Coil</a:t>
            </a:r>
            <a:r>
              <a:rPr lang="en-GB" dirty="0"/>
              <a:t> Facility: EU funded EPITA </a:t>
            </a:r>
          </a:p>
        </p:txBody>
      </p:sp>
      <p:sp>
        <p:nvSpPr>
          <p:cNvPr id="35" name="CasellaDiTesto 67">
            <a:extLst>
              <a:ext uri="{FF2B5EF4-FFF2-40B4-BE49-F238E27FC236}">
                <a16:creationId xmlns:a16="http://schemas.microsoft.com/office/drawing/2014/main" id="{D866CD85-06AA-D197-5D78-F12A829A599B}"/>
              </a:ext>
            </a:extLst>
          </p:cNvPr>
          <p:cNvSpPr txBox="1"/>
          <p:nvPr/>
        </p:nvSpPr>
        <p:spPr>
          <a:xfrm>
            <a:off x="9209579" y="6166622"/>
            <a:ext cx="2285739" cy="307777"/>
          </a:xfrm>
          <a:prstGeom prst="rect">
            <a:avLst/>
          </a:prstGeom>
          <a:solidFill>
            <a:schemeClr val="bg1"/>
          </a:solidFill>
        </p:spPr>
        <p:txBody>
          <a:bodyPr wrap="square" rtlCol="0">
            <a:spAutoFit/>
          </a:bodyPr>
          <a:lstStyle/>
          <a:p>
            <a:pPr algn="r"/>
            <a:r>
              <a:rPr lang="it-IT" sz="1400" dirty="0"/>
              <a:t>Credits: M. Castoldi</a:t>
            </a:r>
          </a:p>
        </p:txBody>
      </p:sp>
      <p:pic>
        <p:nvPicPr>
          <p:cNvPr id="2" name="Picture 1" descr="A machine with pipes and a black background&#10;&#10;AI-generated content may be incorrect.">
            <a:extLst>
              <a:ext uri="{FF2B5EF4-FFF2-40B4-BE49-F238E27FC236}">
                <a16:creationId xmlns:a16="http://schemas.microsoft.com/office/drawing/2014/main" id="{78F8F0AE-1C67-C89E-628B-42C9F8C1F9C7}"/>
              </a:ext>
            </a:extLst>
          </p:cNvPr>
          <p:cNvPicPr>
            <a:picLocks noChangeAspect="1"/>
          </p:cNvPicPr>
          <p:nvPr/>
        </p:nvPicPr>
        <p:blipFill>
          <a:blip r:embed="rId2">
            <a:extLst>
              <a:ext uri="{28A0092B-C50C-407E-A947-70E740481C1C}">
                <a14:useLocalDpi xmlns:a14="http://schemas.microsoft.com/office/drawing/2010/main" val="0"/>
              </a:ext>
            </a:extLst>
          </a:blip>
          <a:srcRect l="28461" t="17278" r="45265"/>
          <a:stretch>
            <a:fillRect/>
          </a:stretch>
        </p:blipFill>
        <p:spPr>
          <a:xfrm>
            <a:off x="8200197" y="1314057"/>
            <a:ext cx="3081328" cy="5160342"/>
          </a:xfrm>
          <a:prstGeom prst="rect">
            <a:avLst/>
          </a:prstGeom>
        </p:spPr>
      </p:pic>
      <p:cxnSp>
        <p:nvCxnSpPr>
          <p:cNvPr id="6" name="Connettore 2 109">
            <a:extLst>
              <a:ext uri="{FF2B5EF4-FFF2-40B4-BE49-F238E27FC236}">
                <a16:creationId xmlns:a16="http://schemas.microsoft.com/office/drawing/2014/main" id="{6C431E2D-DB10-300D-432D-624F0EF6B519}"/>
              </a:ext>
            </a:extLst>
          </p:cNvPr>
          <p:cNvCxnSpPr>
            <a:cxnSpLocks/>
          </p:cNvCxnSpPr>
          <p:nvPr/>
        </p:nvCxnSpPr>
        <p:spPr>
          <a:xfrm>
            <a:off x="8200197" y="4069080"/>
            <a:ext cx="1556796" cy="245945"/>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4C50664-7454-7410-6BF5-95EFBAA73C0A}"/>
              </a:ext>
            </a:extLst>
          </p:cNvPr>
          <p:cNvSpPr txBox="1"/>
          <p:nvPr/>
        </p:nvSpPr>
        <p:spPr>
          <a:xfrm>
            <a:off x="7541089" y="3807469"/>
            <a:ext cx="890630" cy="523220"/>
          </a:xfrm>
          <a:prstGeom prst="rect">
            <a:avLst/>
          </a:prstGeom>
          <a:noFill/>
        </p:spPr>
        <p:txBody>
          <a:bodyPr wrap="square">
            <a:spAutoFit/>
          </a:bodyPr>
          <a:lstStyle/>
          <a:p>
            <a:pPr algn="ctr"/>
            <a:r>
              <a:rPr lang="en-SG" sz="1400" b="1" noProof="0" dirty="0">
                <a:latin typeface="Arial" panose="020B0604020202020204" pitchFamily="34" charset="0"/>
                <a:cs typeface="Arial" panose="020B0604020202020204" pitchFamily="34" charset="0"/>
              </a:rPr>
              <a:t>Coil stack</a:t>
            </a:r>
            <a:endParaRPr lang="en-SG" sz="1400" b="1" noProof="0" dirty="0"/>
          </a:p>
        </p:txBody>
      </p:sp>
      <p:cxnSp>
        <p:nvCxnSpPr>
          <p:cNvPr id="26" name="Connettore 2 109">
            <a:extLst>
              <a:ext uri="{FF2B5EF4-FFF2-40B4-BE49-F238E27FC236}">
                <a16:creationId xmlns:a16="http://schemas.microsoft.com/office/drawing/2014/main" id="{EE883FEE-D7C2-5971-F0D9-85F6A8833AF3}"/>
              </a:ext>
            </a:extLst>
          </p:cNvPr>
          <p:cNvCxnSpPr>
            <a:cxnSpLocks/>
          </p:cNvCxnSpPr>
          <p:nvPr/>
        </p:nvCxnSpPr>
        <p:spPr>
          <a:xfrm flipV="1">
            <a:off x="8267700" y="4805174"/>
            <a:ext cx="1382396" cy="329842"/>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083C8AD-FEC2-603C-F931-A8AF6AD672F7}"/>
              </a:ext>
            </a:extLst>
          </p:cNvPr>
          <p:cNvSpPr txBox="1"/>
          <p:nvPr/>
        </p:nvSpPr>
        <p:spPr>
          <a:xfrm>
            <a:off x="7364117" y="4873406"/>
            <a:ext cx="1027694" cy="523220"/>
          </a:xfrm>
          <a:prstGeom prst="rect">
            <a:avLst/>
          </a:prstGeom>
          <a:noFill/>
        </p:spPr>
        <p:txBody>
          <a:bodyPr wrap="square">
            <a:spAutoFit/>
          </a:bodyPr>
          <a:lstStyle/>
          <a:p>
            <a:pPr algn="ctr"/>
            <a:r>
              <a:rPr lang="en-SG" sz="1400" b="1" noProof="0" dirty="0">
                <a:latin typeface="Arial" panose="020B0604020202020204" pitchFamily="34" charset="0"/>
                <a:cs typeface="Arial" panose="020B0604020202020204" pitchFamily="34" charset="0"/>
              </a:rPr>
              <a:t>1 GHz RF cavity</a:t>
            </a:r>
            <a:endParaRPr lang="en-SG" sz="1400" b="1" noProof="0" dirty="0"/>
          </a:p>
        </p:txBody>
      </p:sp>
      <p:cxnSp>
        <p:nvCxnSpPr>
          <p:cNvPr id="30" name="Connettore 2 109">
            <a:extLst>
              <a:ext uri="{FF2B5EF4-FFF2-40B4-BE49-F238E27FC236}">
                <a16:creationId xmlns:a16="http://schemas.microsoft.com/office/drawing/2014/main" id="{AFFE4844-0404-49C4-F68F-C67868211281}"/>
              </a:ext>
            </a:extLst>
          </p:cNvPr>
          <p:cNvCxnSpPr>
            <a:cxnSpLocks/>
          </p:cNvCxnSpPr>
          <p:nvPr/>
        </p:nvCxnSpPr>
        <p:spPr>
          <a:xfrm flipH="1">
            <a:off x="10543935" y="2292534"/>
            <a:ext cx="618822" cy="423588"/>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1E31721-9FA2-E6CD-9BBB-B87D8A27C72A}"/>
              </a:ext>
            </a:extLst>
          </p:cNvPr>
          <p:cNvSpPr txBox="1"/>
          <p:nvPr/>
        </p:nvSpPr>
        <p:spPr>
          <a:xfrm>
            <a:off x="10464800" y="1553870"/>
            <a:ext cx="1642754" cy="738664"/>
          </a:xfrm>
          <a:prstGeom prst="rect">
            <a:avLst/>
          </a:prstGeom>
          <a:noFill/>
        </p:spPr>
        <p:txBody>
          <a:bodyPr wrap="square">
            <a:spAutoFit/>
          </a:bodyPr>
          <a:lstStyle/>
          <a:p>
            <a:pPr algn="ctr"/>
            <a:r>
              <a:rPr lang="en-SG" sz="1400" b="1" noProof="0" dirty="0">
                <a:latin typeface="Arial" panose="020B0604020202020204" pitchFamily="34" charset="0"/>
                <a:cs typeface="Arial" panose="020B0604020202020204" pitchFamily="34" charset="0"/>
              </a:rPr>
              <a:t>Vacuum and cooling pipes (He gas cooling)</a:t>
            </a:r>
            <a:endParaRPr lang="en-SG" sz="1400" b="1" noProof="0" dirty="0"/>
          </a:p>
        </p:txBody>
      </p:sp>
      <p:cxnSp>
        <p:nvCxnSpPr>
          <p:cNvPr id="36" name="Connettore 2 109">
            <a:extLst>
              <a:ext uri="{FF2B5EF4-FFF2-40B4-BE49-F238E27FC236}">
                <a16:creationId xmlns:a16="http://schemas.microsoft.com/office/drawing/2014/main" id="{2272F8E6-501A-EBC6-2764-E07CD5106A6F}"/>
              </a:ext>
            </a:extLst>
          </p:cNvPr>
          <p:cNvCxnSpPr>
            <a:cxnSpLocks/>
          </p:cNvCxnSpPr>
          <p:nvPr/>
        </p:nvCxnSpPr>
        <p:spPr>
          <a:xfrm flipH="1">
            <a:off x="10464800" y="3995879"/>
            <a:ext cx="862140" cy="569588"/>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747938A-54C4-FC94-42D2-FA37874A02F9}"/>
              </a:ext>
            </a:extLst>
          </p:cNvPr>
          <p:cNvSpPr txBox="1"/>
          <p:nvPr/>
        </p:nvSpPr>
        <p:spPr>
          <a:xfrm>
            <a:off x="11151387" y="3545859"/>
            <a:ext cx="1040613" cy="523220"/>
          </a:xfrm>
          <a:prstGeom prst="rect">
            <a:avLst/>
          </a:prstGeom>
          <a:noFill/>
        </p:spPr>
        <p:txBody>
          <a:bodyPr wrap="square">
            <a:spAutoFit/>
          </a:bodyPr>
          <a:lstStyle/>
          <a:p>
            <a:pPr algn="ctr"/>
            <a:r>
              <a:rPr lang="en-SG" sz="1400" b="1" noProof="0" dirty="0">
                <a:latin typeface="Arial" panose="020B0604020202020204" pitchFamily="34" charset="0"/>
                <a:cs typeface="Arial" panose="020B0604020202020204" pitchFamily="34" charset="0"/>
              </a:rPr>
              <a:t>Thermal shield</a:t>
            </a:r>
            <a:endParaRPr lang="en-SG" sz="1400" b="1" noProof="0" dirty="0"/>
          </a:p>
        </p:txBody>
      </p:sp>
      <p:sp>
        <p:nvSpPr>
          <p:cNvPr id="45" name="Content Placeholder 5">
            <a:extLst>
              <a:ext uri="{FF2B5EF4-FFF2-40B4-BE49-F238E27FC236}">
                <a16:creationId xmlns:a16="http://schemas.microsoft.com/office/drawing/2014/main" id="{2A5EA709-134A-58C5-0FCA-A6803A1066D2}"/>
              </a:ext>
            </a:extLst>
          </p:cNvPr>
          <p:cNvSpPr>
            <a:spLocks noGrp="1"/>
          </p:cNvSpPr>
          <p:nvPr>
            <p:ph sz="quarter" idx="12"/>
          </p:nvPr>
        </p:nvSpPr>
        <p:spPr>
          <a:xfrm>
            <a:off x="759368" y="1615957"/>
            <a:ext cx="7570816" cy="2076659"/>
          </a:xfrm>
        </p:spPr>
        <p:txBody>
          <a:bodyPr/>
          <a:lstStyle/>
          <a:p>
            <a:pPr>
              <a:buFont typeface="Wingdings" panose="05000000000000000000" pitchFamily="2" charset="2"/>
              <a:buChar char="§"/>
            </a:pPr>
            <a:r>
              <a:rPr lang="en-US" dirty="0"/>
              <a:t>Scaled-down version of the HTS split-coil facility: </a:t>
            </a:r>
            <a:r>
              <a:rPr lang="en-US" b="1" dirty="0">
                <a:solidFill>
                  <a:srgbClr val="0070C0"/>
                </a:solidFill>
              </a:rPr>
              <a:t>single-magnet layout</a:t>
            </a:r>
            <a:r>
              <a:rPr lang="en-US" dirty="0"/>
              <a:t>.</a:t>
            </a:r>
          </a:p>
          <a:p>
            <a:pPr marL="0" indent="0">
              <a:buNone/>
            </a:pPr>
            <a:endParaRPr lang="en-US" sz="400" dirty="0"/>
          </a:p>
          <a:p>
            <a:pPr>
              <a:buFont typeface="Wingdings" panose="05000000000000000000" pitchFamily="2" charset="2"/>
              <a:buChar char="§"/>
            </a:pPr>
            <a:r>
              <a:rPr lang="en-US" dirty="0"/>
              <a:t>Test of </a:t>
            </a:r>
            <a:r>
              <a:rPr lang="en-US" b="1" dirty="0">
                <a:solidFill>
                  <a:srgbClr val="0070C0"/>
                </a:solidFill>
              </a:rPr>
              <a:t>RF cavities </a:t>
            </a:r>
            <a:r>
              <a:rPr lang="en-US" dirty="0"/>
              <a:t>of </a:t>
            </a:r>
            <a:r>
              <a:rPr lang="en-US" b="1" dirty="0">
                <a:solidFill>
                  <a:srgbClr val="0070C0"/>
                </a:solidFill>
              </a:rPr>
              <a:t>&gt; 1 GHz </a:t>
            </a:r>
            <a:r>
              <a:rPr lang="en-US" dirty="0"/>
              <a:t>frequency.</a:t>
            </a:r>
          </a:p>
          <a:p>
            <a:pPr marL="0" indent="0">
              <a:buNone/>
            </a:pPr>
            <a:endParaRPr lang="en-US" sz="400" dirty="0"/>
          </a:p>
          <a:p>
            <a:pPr>
              <a:buFont typeface="Wingdings" panose="05000000000000000000" pitchFamily="2" charset="2"/>
              <a:buChar char="§"/>
            </a:pPr>
            <a:r>
              <a:rPr lang="en-US" b="1" dirty="0">
                <a:solidFill>
                  <a:srgbClr val="0070C0"/>
                </a:solidFill>
              </a:rPr>
              <a:t>Peak field on axis: 7 T</a:t>
            </a:r>
            <a:r>
              <a:rPr lang="en-US" dirty="0"/>
              <a:t>. Magnet inner bore: 250 mm, </a:t>
            </a:r>
            <a:r>
              <a:rPr lang="en-US" b="1" dirty="0">
                <a:solidFill>
                  <a:srgbClr val="0070C0"/>
                </a:solidFill>
              </a:rPr>
              <a:t>170 mm free bore</a:t>
            </a:r>
            <a:r>
              <a:rPr lang="en-US" dirty="0"/>
              <a:t>.</a:t>
            </a:r>
            <a:endParaRPr lang="en-US" b="1" dirty="0">
              <a:solidFill>
                <a:srgbClr val="0070C0"/>
              </a:solidFill>
            </a:endParaRPr>
          </a:p>
          <a:p>
            <a:pPr marL="0" indent="0">
              <a:buNone/>
            </a:pPr>
            <a:endParaRPr lang="en-US" sz="400" dirty="0"/>
          </a:p>
          <a:p>
            <a:pPr>
              <a:buFont typeface="Wingdings" panose="05000000000000000000" pitchFamily="2" charset="2"/>
              <a:buChar char="§"/>
            </a:pPr>
            <a:r>
              <a:rPr lang="en-US" dirty="0"/>
              <a:t>5 km HTS tape (4 mm width) acquired by INFN-LASA.</a:t>
            </a:r>
          </a:p>
          <a:p>
            <a:pPr marL="0" indent="0">
              <a:buNone/>
            </a:pPr>
            <a:endParaRPr lang="en-US" sz="400" dirty="0"/>
          </a:p>
          <a:p>
            <a:pPr>
              <a:buFont typeface="Wingdings" panose="05000000000000000000" pitchFamily="2" charset="2"/>
              <a:buChar char="§"/>
            </a:pPr>
            <a:r>
              <a:rPr lang="en-US" dirty="0"/>
              <a:t>Construction and assembly will be part of the EPITA program.</a:t>
            </a:r>
          </a:p>
          <a:p>
            <a:pPr>
              <a:buFont typeface="Wingdings" panose="05000000000000000000" pitchFamily="2" charset="2"/>
              <a:buChar char="§"/>
            </a:pPr>
            <a:endParaRPr lang="en-US" dirty="0"/>
          </a:p>
        </p:txBody>
      </p:sp>
      <p:grpSp>
        <p:nvGrpSpPr>
          <p:cNvPr id="54" name="Group 53">
            <a:extLst>
              <a:ext uri="{FF2B5EF4-FFF2-40B4-BE49-F238E27FC236}">
                <a16:creationId xmlns:a16="http://schemas.microsoft.com/office/drawing/2014/main" id="{9EC5A16D-AA91-D6FC-E662-DD9498B628C8}"/>
              </a:ext>
            </a:extLst>
          </p:cNvPr>
          <p:cNvGrpSpPr/>
          <p:nvPr/>
        </p:nvGrpSpPr>
        <p:grpSpPr>
          <a:xfrm>
            <a:off x="759368" y="3958583"/>
            <a:ext cx="6604749" cy="2352865"/>
            <a:chOff x="759368" y="3958583"/>
            <a:chExt cx="6604749" cy="2352865"/>
          </a:xfrm>
        </p:grpSpPr>
        <p:pic>
          <p:nvPicPr>
            <p:cNvPr id="46" name="Picture 45" descr="A graph with colored lines&#10;&#10;AI-generated content may be incorrect.">
              <a:extLst>
                <a:ext uri="{FF2B5EF4-FFF2-40B4-BE49-F238E27FC236}">
                  <a16:creationId xmlns:a16="http://schemas.microsoft.com/office/drawing/2014/main" id="{190E18F8-CC96-50AE-F523-4B6B771D8773}"/>
                </a:ext>
              </a:extLst>
            </p:cNvPr>
            <p:cNvPicPr>
              <a:picLocks noChangeAspect="1"/>
            </p:cNvPicPr>
            <p:nvPr/>
          </p:nvPicPr>
          <p:blipFill>
            <a:blip r:embed="rId3">
              <a:extLst>
                <a:ext uri="{28A0092B-C50C-407E-A947-70E740481C1C}">
                  <a14:useLocalDpi xmlns:a14="http://schemas.microsoft.com/office/drawing/2010/main" val="0"/>
                </a:ext>
              </a:extLst>
            </a:blip>
            <a:srcRect l="8921" r="8895"/>
            <a:stretch>
              <a:fillRect/>
            </a:stretch>
          </p:blipFill>
          <p:spPr>
            <a:xfrm>
              <a:off x="759368" y="3958583"/>
              <a:ext cx="6604749" cy="2352865"/>
            </a:xfrm>
            <a:prstGeom prst="rect">
              <a:avLst/>
            </a:prstGeom>
          </p:spPr>
        </p:pic>
        <p:sp>
          <p:nvSpPr>
            <p:cNvPr id="51" name="Star: 5 Points 50">
              <a:extLst>
                <a:ext uri="{FF2B5EF4-FFF2-40B4-BE49-F238E27FC236}">
                  <a16:creationId xmlns:a16="http://schemas.microsoft.com/office/drawing/2014/main" id="{2C43C0B8-F1D3-43FF-9DF3-8C6CDC96B4A9}"/>
                </a:ext>
              </a:extLst>
            </p:cNvPr>
            <p:cNvSpPr/>
            <p:nvPr/>
          </p:nvSpPr>
          <p:spPr>
            <a:xfrm>
              <a:off x="1398219" y="5217290"/>
              <a:ext cx="142715" cy="134166"/>
            </a:xfrm>
            <a:prstGeom prst="star5">
              <a:avLst/>
            </a:prstGeom>
            <a:solidFill>
              <a:schemeClr val="accent1"/>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2" name="Star: 5 Points 51">
              <a:extLst>
                <a:ext uri="{FF2B5EF4-FFF2-40B4-BE49-F238E27FC236}">
                  <a16:creationId xmlns:a16="http://schemas.microsoft.com/office/drawing/2014/main" id="{FA791BA9-626F-24F9-7671-8D45F5330E27}"/>
                </a:ext>
              </a:extLst>
            </p:cNvPr>
            <p:cNvSpPr/>
            <p:nvPr/>
          </p:nvSpPr>
          <p:spPr>
            <a:xfrm>
              <a:off x="3591395" y="5217290"/>
              <a:ext cx="142715" cy="134166"/>
            </a:xfrm>
            <a:prstGeom prst="star5">
              <a:avLst/>
            </a:prstGeom>
            <a:solidFill>
              <a:schemeClr val="accent1"/>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Star: 5 Points 52">
              <a:extLst>
                <a:ext uri="{FF2B5EF4-FFF2-40B4-BE49-F238E27FC236}">
                  <a16:creationId xmlns:a16="http://schemas.microsoft.com/office/drawing/2014/main" id="{579FD996-BC58-C382-A5D4-E36431C674E3}"/>
                </a:ext>
              </a:extLst>
            </p:cNvPr>
            <p:cNvSpPr/>
            <p:nvPr/>
          </p:nvSpPr>
          <p:spPr>
            <a:xfrm>
              <a:off x="5981860" y="5351456"/>
              <a:ext cx="142715" cy="134166"/>
            </a:xfrm>
            <a:prstGeom prst="star5">
              <a:avLst/>
            </a:prstGeom>
            <a:solidFill>
              <a:schemeClr val="accent1"/>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4968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8A64-2494-DC67-D912-11B5A149E1C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ECA042-A112-4BAE-FE5A-7402808D6F82}"/>
              </a:ext>
            </a:extLst>
          </p:cNvPr>
          <p:cNvSpPr>
            <a:spLocks noGrp="1"/>
          </p:cNvSpPr>
          <p:nvPr>
            <p:ph type="sldNum" sz="quarter" idx="4"/>
          </p:nvPr>
        </p:nvSpPr>
        <p:spPr/>
        <p:txBody>
          <a:bodyPr/>
          <a:lstStyle/>
          <a:p>
            <a:pPr defTabSz="609585"/>
            <a:fld id="{974172A1-1CBF-0B40-9234-7D4D80EC19EA}" type="slidenum">
              <a:rPr lang="en-GB">
                <a:solidFill>
                  <a:prstClr val="black"/>
                </a:solidFill>
              </a:rPr>
              <a:pPr defTabSz="609585"/>
              <a:t>17</a:t>
            </a:fld>
            <a:endParaRPr lang="en-GB" dirty="0">
              <a:solidFill>
                <a:prstClr val="black"/>
              </a:solidFill>
            </a:endParaRPr>
          </a:p>
        </p:txBody>
      </p:sp>
      <p:pic>
        <p:nvPicPr>
          <p:cNvPr id="20" name="Content Placeholder 13" descr="Close-up of a metal object&#10;&#10;AI-generated content may be incorrect.">
            <a:extLst>
              <a:ext uri="{FF2B5EF4-FFF2-40B4-BE49-F238E27FC236}">
                <a16:creationId xmlns:a16="http://schemas.microsoft.com/office/drawing/2014/main" id="{E69A7DBC-C343-B1F8-D5ED-229D70822B02}"/>
              </a:ext>
            </a:extLst>
          </p:cNvPr>
          <p:cNvPicPr>
            <a:picLocks noGrp="1" noChangeAspect="1"/>
          </p:cNvPicPr>
          <p:nvPr>
            <p:ph sz="quarter" idx="12"/>
          </p:nvPr>
        </p:nvPicPr>
        <p:blipFill>
          <a:blip r:embed="rId2"/>
          <a:srcRect l="11570" t="8964" r="9109" b="11946"/>
          <a:stretch>
            <a:fillRect/>
          </a:stretch>
        </p:blipFill>
        <p:spPr>
          <a:xfrm>
            <a:off x="889816" y="1658651"/>
            <a:ext cx="6965431" cy="4630153"/>
          </a:xfrm>
        </p:spPr>
      </p:pic>
      <p:sp>
        <p:nvSpPr>
          <p:cNvPr id="6" name="Title 3">
            <a:extLst>
              <a:ext uri="{FF2B5EF4-FFF2-40B4-BE49-F238E27FC236}">
                <a16:creationId xmlns:a16="http://schemas.microsoft.com/office/drawing/2014/main" id="{E51B9229-315D-D036-77ED-5B9E5C2EEE6F}"/>
              </a:ext>
            </a:extLst>
          </p:cNvPr>
          <p:cNvSpPr txBox="1">
            <a:spLocks/>
          </p:cNvSpPr>
          <p:nvPr/>
        </p:nvSpPr>
        <p:spPr>
          <a:xfrm>
            <a:off x="1574800" y="265542"/>
            <a:ext cx="9042400" cy="1143000"/>
          </a:xfrm>
          <a:prstGeom prst="rect">
            <a:avLst/>
          </a:prstGeom>
        </p:spPr>
        <p:txBody>
          <a:bodyPr vert="horz" lIns="0" tIns="0" rIns="0" bIns="0" anchor="ctr"/>
          <a:lstStyle>
            <a:lvl1pPr algn="ctr" defTabSz="609585" rtl="0" eaLnBrk="1" latinLnBrk="0" hangingPunct="1">
              <a:spcBef>
                <a:spcPct val="0"/>
              </a:spcBef>
              <a:buNone/>
              <a:defRPr sz="3733" b="1" kern="1200">
                <a:solidFill>
                  <a:schemeClr val="tx1"/>
                </a:solidFill>
                <a:latin typeface="+mj-lt"/>
                <a:ea typeface="+mj-ea"/>
                <a:cs typeface="Arial Narrow"/>
              </a:defRPr>
            </a:lvl1pPr>
          </a:lstStyle>
          <a:p>
            <a:r>
              <a:rPr lang="en-US" sz="3730" dirty="0"/>
              <a:t>Fully Soldered - Non-insulated HTS Coils</a:t>
            </a:r>
            <a:br>
              <a:rPr lang="en-US" sz="3730" dirty="0"/>
            </a:br>
            <a:r>
              <a:rPr lang="en-US" sz="3730" dirty="0">
                <a:solidFill>
                  <a:srgbClr val="0070C0"/>
                </a:solidFill>
              </a:rPr>
              <a:t>Experimental Campaign</a:t>
            </a:r>
            <a:endParaRPr lang="en-GB" sz="3730" dirty="0">
              <a:solidFill>
                <a:srgbClr val="0070C0"/>
              </a:solidFill>
            </a:endParaRPr>
          </a:p>
        </p:txBody>
      </p:sp>
      <p:pic>
        <p:nvPicPr>
          <p:cNvPr id="7" name="Picture 6">
            <a:extLst>
              <a:ext uri="{FF2B5EF4-FFF2-40B4-BE49-F238E27FC236}">
                <a16:creationId xmlns:a16="http://schemas.microsoft.com/office/drawing/2014/main" id="{B4E80FF5-21ED-097F-8CC3-A828DDB197EE}"/>
              </a:ext>
            </a:extLst>
          </p:cNvPr>
          <p:cNvPicPr>
            <a:picLocks noChangeAspect="1"/>
          </p:cNvPicPr>
          <p:nvPr/>
        </p:nvPicPr>
        <p:blipFill>
          <a:blip r:embed="rId3"/>
          <a:srcRect l="20833" t="9630" r="18333" b="23703"/>
          <a:stretch>
            <a:fillRect/>
          </a:stretch>
        </p:blipFill>
        <p:spPr>
          <a:xfrm>
            <a:off x="8325988" y="4175293"/>
            <a:ext cx="2748412" cy="2258968"/>
          </a:xfrm>
          <a:prstGeom prst="rect">
            <a:avLst/>
          </a:prstGeom>
        </p:spPr>
      </p:pic>
      <p:pic>
        <p:nvPicPr>
          <p:cNvPr id="8" name="Picture 7">
            <a:extLst>
              <a:ext uri="{FF2B5EF4-FFF2-40B4-BE49-F238E27FC236}">
                <a16:creationId xmlns:a16="http://schemas.microsoft.com/office/drawing/2014/main" id="{E267DD81-4E75-8FF7-70B8-80D3D52887FD}"/>
              </a:ext>
            </a:extLst>
          </p:cNvPr>
          <p:cNvPicPr>
            <a:picLocks noChangeAspect="1"/>
          </p:cNvPicPr>
          <p:nvPr/>
        </p:nvPicPr>
        <p:blipFill>
          <a:blip r:embed="rId4">
            <a:extLst>
              <a:ext uri="{28A0092B-C50C-407E-A947-70E740481C1C}">
                <a14:useLocalDpi xmlns:a14="http://schemas.microsoft.com/office/drawing/2010/main" val="0"/>
              </a:ext>
            </a:extLst>
          </a:blip>
          <a:srcRect l="7708" t="12071" r="7380" b="5684"/>
          <a:stretch>
            <a:fillRect/>
          </a:stretch>
        </p:blipFill>
        <p:spPr>
          <a:xfrm>
            <a:off x="8325988" y="1513195"/>
            <a:ext cx="2748412" cy="2662098"/>
          </a:xfrm>
          <a:prstGeom prst="rect">
            <a:avLst/>
          </a:prstGeom>
        </p:spPr>
      </p:pic>
    </p:spTree>
    <p:extLst>
      <p:ext uri="{BB962C8B-B14F-4D97-AF65-F5344CB8AC3E}">
        <p14:creationId xmlns:p14="http://schemas.microsoft.com/office/powerpoint/2010/main" val="3135512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A40B6-C523-A64C-6FE5-BF2B7DADE6E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DCD6CB-AD26-08CF-8008-C92371B7EA43}"/>
              </a:ext>
            </a:extLst>
          </p:cNvPr>
          <p:cNvSpPr>
            <a:spLocks noGrp="1"/>
          </p:cNvSpPr>
          <p:nvPr>
            <p:ph type="sldNum" sz="quarter" idx="4"/>
          </p:nvPr>
        </p:nvSpPr>
        <p:spPr/>
        <p:txBody>
          <a:bodyPr/>
          <a:lstStyle/>
          <a:p>
            <a:pPr defTabSz="609585"/>
            <a:fld id="{974172A1-1CBF-0B40-9234-7D4D80EC19EA}" type="slidenum">
              <a:rPr lang="en-GB">
                <a:solidFill>
                  <a:prstClr val="black"/>
                </a:solidFill>
              </a:rPr>
              <a:pPr defTabSz="609585"/>
              <a:t>18</a:t>
            </a:fld>
            <a:endParaRPr lang="en-GB" dirty="0">
              <a:solidFill>
                <a:prstClr val="black"/>
              </a:solidFill>
            </a:endParaRPr>
          </a:p>
        </p:txBody>
      </p:sp>
      <p:grpSp>
        <p:nvGrpSpPr>
          <p:cNvPr id="14" name="Group 13">
            <a:extLst>
              <a:ext uri="{FF2B5EF4-FFF2-40B4-BE49-F238E27FC236}">
                <a16:creationId xmlns:a16="http://schemas.microsoft.com/office/drawing/2014/main" id="{2C1CB073-946C-BDA0-684A-33881AE9672C}"/>
              </a:ext>
            </a:extLst>
          </p:cNvPr>
          <p:cNvGrpSpPr/>
          <p:nvPr/>
        </p:nvGrpSpPr>
        <p:grpSpPr>
          <a:xfrm>
            <a:off x="6349458" y="1900730"/>
            <a:ext cx="5460616" cy="2649205"/>
            <a:chOff x="6451057" y="1618649"/>
            <a:chExt cx="5460616" cy="2649205"/>
          </a:xfrm>
        </p:grpSpPr>
        <p:pic>
          <p:nvPicPr>
            <p:cNvPr id="6" name="Picture 5">
              <a:extLst>
                <a:ext uri="{FF2B5EF4-FFF2-40B4-BE49-F238E27FC236}">
                  <a16:creationId xmlns:a16="http://schemas.microsoft.com/office/drawing/2014/main" id="{694922C7-EC50-2C94-5A5D-0490A25699D7}"/>
                </a:ext>
              </a:extLst>
            </p:cNvPr>
            <p:cNvPicPr>
              <a:picLocks noChangeAspect="1"/>
            </p:cNvPicPr>
            <p:nvPr/>
          </p:nvPicPr>
          <p:blipFill>
            <a:blip r:embed="rId2"/>
            <a:stretch>
              <a:fillRect/>
            </a:stretch>
          </p:blipFill>
          <p:spPr>
            <a:xfrm>
              <a:off x="8853502" y="1623171"/>
              <a:ext cx="3058171" cy="2644683"/>
            </a:xfrm>
            <a:prstGeom prst="rect">
              <a:avLst/>
            </a:prstGeom>
          </p:spPr>
        </p:pic>
        <p:pic>
          <p:nvPicPr>
            <p:cNvPr id="8" name="Picture 7">
              <a:extLst>
                <a:ext uri="{FF2B5EF4-FFF2-40B4-BE49-F238E27FC236}">
                  <a16:creationId xmlns:a16="http://schemas.microsoft.com/office/drawing/2014/main" id="{B43CE6A7-2085-C1C6-8D17-401A5B9A59CF}"/>
                </a:ext>
              </a:extLst>
            </p:cNvPr>
            <p:cNvPicPr>
              <a:picLocks noChangeAspect="1"/>
            </p:cNvPicPr>
            <p:nvPr/>
          </p:nvPicPr>
          <p:blipFill>
            <a:blip r:embed="rId3"/>
            <a:stretch>
              <a:fillRect/>
            </a:stretch>
          </p:blipFill>
          <p:spPr>
            <a:xfrm>
              <a:off x="6451057" y="1618649"/>
              <a:ext cx="2293101" cy="2649205"/>
            </a:xfrm>
            <a:prstGeom prst="rect">
              <a:avLst/>
            </a:prstGeom>
          </p:spPr>
        </p:pic>
      </p:grpSp>
      <p:sp>
        <p:nvSpPr>
          <p:cNvPr id="9" name="Picture Placeholder 1">
            <a:extLst>
              <a:ext uri="{FF2B5EF4-FFF2-40B4-BE49-F238E27FC236}">
                <a16:creationId xmlns:a16="http://schemas.microsoft.com/office/drawing/2014/main" id="{0AF2DECC-D0AD-CCDB-4F5A-45CB079072E3}"/>
              </a:ext>
            </a:extLst>
          </p:cNvPr>
          <p:cNvSpPr txBox="1">
            <a:spLocks/>
          </p:cNvSpPr>
          <p:nvPr/>
        </p:nvSpPr>
        <p:spPr>
          <a:xfrm>
            <a:off x="6349459" y="4866719"/>
            <a:ext cx="4804889" cy="1573778"/>
          </a:xfrm>
          <a:prstGeom prst="rect">
            <a:avLst/>
          </a:prstGeom>
        </p:spPr>
        <p:txBody>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C00000"/>
              </a:buClr>
            </a:pPr>
            <a:r>
              <a:rPr lang="en-US" sz="2000" dirty="0">
                <a:latin typeface="+mn-lt"/>
              </a:rPr>
              <a:t>V0.2: 3D printed test stage:</a:t>
            </a:r>
          </a:p>
          <a:p>
            <a:pPr lvl="1">
              <a:buClr>
                <a:srgbClr val="C00000"/>
              </a:buClr>
            </a:pPr>
            <a:r>
              <a:rPr lang="en-US" sz="1800" dirty="0">
                <a:latin typeface="+mn-lt"/>
              </a:rPr>
              <a:t>11 voltage taps (2 mm spacing)</a:t>
            </a:r>
            <a:br>
              <a:rPr lang="en-US" sz="1800" dirty="0">
                <a:latin typeface="+mn-lt"/>
              </a:rPr>
            </a:br>
            <a:r>
              <a:rPr lang="en-US" sz="1800" dirty="0">
                <a:latin typeface="+mn-lt"/>
              </a:rPr>
              <a:t>upgradeable to 21 per sector</a:t>
            </a:r>
          </a:p>
          <a:p>
            <a:pPr lvl="1">
              <a:buClr>
                <a:srgbClr val="C00000"/>
              </a:buClr>
            </a:pPr>
            <a:r>
              <a:rPr lang="en-US" sz="1800" dirty="0">
                <a:latin typeface="+mn-lt"/>
              </a:rPr>
              <a:t>8 hall-probe positions</a:t>
            </a:r>
          </a:p>
          <a:p>
            <a:pPr lvl="1">
              <a:buClr>
                <a:srgbClr val="C00000"/>
              </a:buClr>
            </a:pPr>
            <a:r>
              <a:rPr lang="en-US" sz="1800" dirty="0">
                <a:latin typeface="+mn-lt"/>
              </a:rPr>
              <a:t>2 slots for alternative instrumentation</a:t>
            </a:r>
          </a:p>
        </p:txBody>
      </p:sp>
      <p:pic>
        <p:nvPicPr>
          <p:cNvPr id="2" name="Picture 1">
            <a:extLst>
              <a:ext uri="{FF2B5EF4-FFF2-40B4-BE49-F238E27FC236}">
                <a16:creationId xmlns:a16="http://schemas.microsoft.com/office/drawing/2014/main" id="{7D414EE5-5CB8-8E20-70C1-D0ECD5C4CC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5130" y="1900730"/>
            <a:ext cx="5357413" cy="2908239"/>
          </a:xfrm>
          <a:prstGeom prst="rect">
            <a:avLst/>
          </a:prstGeom>
        </p:spPr>
      </p:pic>
      <p:sp>
        <p:nvSpPr>
          <p:cNvPr id="13" name="Title 12">
            <a:extLst>
              <a:ext uri="{FF2B5EF4-FFF2-40B4-BE49-F238E27FC236}">
                <a16:creationId xmlns:a16="http://schemas.microsoft.com/office/drawing/2014/main" id="{17933ECA-959F-37A3-C9BF-930E2B0CAFF7}"/>
              </a:ext>
            </a:extLst>
          </p:cNvPr>
          <p:cNvSpPr>
            <a:spLocks noGrp="1"/>
          </p:cNvSpPr>
          <p:nvPr>
            <p:ph type="title"/>
          </p:nvPr>
        </p:nvSpPr>
        <p:spPr/>
        <p:txBody>
          <a:bodyPr/>
          <a:lstStyle/>
          <a:p>
            <a:r>
              <a:rPr lang="en-GB" dirty="0"/>
              <a:t>Soldered Coil Test Campaign</a:t>
            </a:r>
          </a:p>
        </p:txBody>
      </p:sp>
      <p:sp>
        <p:nvSpPr>
          <p:cNvPr id="15" name="Picture Placeholder 1">
            <a:extLst>
              <a:ext uri="{FF2B5EF4-FFF2-40B4-BE49-F238E27FC236}">
                <a16:creationId xmlns:a16="http://schemas.microsoft.com/office/drawing/2014/main" id="{FE1CF1CD-605A-728C-1413-EC882C3C6755}"/>
              </a:ext>
            </a:extLst>
          </p:cNvPr>
          <p:cNvSpPr txBox="1">
            <a:spLocks/>
          </p:cNvSpPr>
          <p:nvPr/>
        </p:nvSpPr>
        <p:spPr>
          <a:xfrm>
            <a:off x="761391" y="4866719"/>
            <a:ext cx="4804889" cy="1573778"/>
          </a:xfrm>
          <a:prstGeom prst="rect">
            <a:avLst/>
          </a:prstGeom>
        </p:spPr>
        <p:txBody>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C00000"/>
              </a:buClr>
            </a:pPr>
            <a:r>
              <a:rPr lang="en-US" sz="2000" dirty="0">
                <a:latin typeface="+mn-lt"/>
              </a:rPr>
              <a:t>Non-invasive and post-mortem characterizations:</a:t>
            </a:r>
          </a:p>
          <a:p>
            <a:pPr lvl="1">
              <a:buClr>
                <a:srgbClr val="C00000"/>
              </a:buClr>
            </a:pPr>
            <a:r>
              <a:rPr lang="en-US" sz="1800" dirty="0">
                <a:latin typeface="+mn-lt"/>
              </a:rPr>
              <a:t>Tomography/microscopy to assess quality and uniformity of soldered layers, and for void fraction measurement.</a:t>
            </a:r>
          </a:p>
        </p:txBody>
      </p:sp>
      <p:sp>
        <p:nvSpPr>
          <p:cNvPr id="16" name="TextBox 15">
            <a:extLst>
              <a:ext uri="{FF2B5EF4-FFF2-40B4-BE49-F238E27FC236}">
                <a16:creationId xmlns:a16="http://schemas.microsoft.com/office/drawing/2014/main" id="{6BEC9739-27B7-0417-0C6F-894AAD0A3695}"/>
              </a:ext>
            </a:extLst>
          </p:cNvPr>
          <p:cNvSpPr txBox="1"/>
          <p:nvPr/>
        </p:nvSpPr>
        <p:spPr>
          <a:xfrm>
            <a:off x="723103" y="1466292"/>
            <a:ext cx="4881464" cy="400110"/>
          </a:xfrm>
          <a:prstGeom prst="rect">
            <a:avLst/>
          </a:prstGeom>
          <a:noFill/>
        </p:spPr>
        <p:txBody>
          <a:bodyPr wrap="square">
            <a:spAutoFit/>
          </a:bodyPr>
          <a:lstStyle/>
          <a:p>
            <a:pPr algn="ctr"/>
            <a:r>
              <a:rPr lang="en-US" sz="2000" b="1" dirty="0">
                <a:solidFill>
                  <a:srgbClr val="0070C0"/>
                </a:solidFill>
              </a:rPr>
              <a:t>Analysis on the Manufactured Samples</a:t>
            </a:r>
            <a:endParaRPr lang="en-US" sz="2000" b="1" dirty="0">
              <a:solidFill>
                <a:schemeClr val="accent1"/>
              </a:solidFill>
            </a:endParaRPr>
          </a:p>
        </p:txBody>
      </p:sp>
      <p:sp>
        <p:nvSpPr>
          <p:cNvPr id="17" name="TextBox 16">
            <a:extLst>
              <a:ext uri="{FF2B5EF4-FFF2-40B4-BE49-F238E27FC236}">
                <a16:creationId xmlns:a16="http://schemas.microsoft.com/office/drawing/2014/main" id="{18AAA0EC-6EFD-2201-62F8-3A52152C7E9A}"/>
              </a:ext>
            </a:extLst>
          </p:cNvPr>
          <p:cNvSpPr txBox="1"/>
          <p:nvPr/>
        </p:nvSpPr>
        <p:spPr>
          <a:xfrm>
            <a:off x="6587435" y="1466292"/>
            <a:ext cx="4881464" cy="400110"/>
          </a:xfrm>
          <a:prstGeom prst="rect">
            <a:avLst/>
          </a:prstGeom>
          <a:noFill/>
        </p:spPr>
        <p:txBody>
          <a:bodyPr wrap="square">
            <a:spAutoFit/>
          </a:bodyPr>
          <a:lstStyle/>
          <a:p>
            <a:pPr algn="ctr"/>
            <a:r>
              <a:rPr lang="en-US" sz="2000" b="1" dirty="0">
                <a:solidFill>
                  <a:srgbClr val="0070C0"/>
                </a:solidFill>
              </a:rPr>
              <a:t>Coil Measurements at 77 K in LN2 bath</a:t>
            </a:r>
            <a:endParaRPr lang="en-US" sz="2000" b="1" dirty="0">
              <a:solidFill>
                <a:schemeClr val="accent1"/>
              </a:solidFill>
            </a:endParaRPr>
          </a:p>
        </p:txBody>
      </p:sp>
    </p:spTree>
    <p:extLst>
      <p:ext uri="{BB962C8B-B14F-4D97-AF65-F5344CB8AC3E}">
        <p14:creationId xmlns:p14="http://schemas.microsoft.com/office/powerpoint/2010/main" val="1227004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6B453-3165-6902-98B6-26E9724340C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447CCC-0687-E676-4A6E-81FD01A68BB5}"/>
              </a:ext>
            </a:extLst>
          </p:cNvPr>
          <p:cNvSpPr>
            <a:spLocks noGrp="1"/>
          </p:cNvSpPr>
          <p:nvPr>
            <p:ph type="sldNum" sz="quarter" idx="4"/>
          </p:nvPr>
        </p:nvSpPr>
        <p:spPr/>
        <p:txBody>
          <a:bodyPr/>
          <a:lstStyle/>
          <a:p>
            <a:fld id="{974172A1-1CBF-0B40-9234-7D4D80EC19EA}" type="slidenum">
              <a:rPr lang="en-GB" smtClean="0"/>
              <a:pPr/>
              <a:t>19</a:t>
            </a:fld>
            <a:endParaRPr lang="en-GB" dirty="0"/>
          </a:p>
        </p:txBody>
      </p:sp>
      <p:sp>
        <p:nvSpPr>
          <p:cNvPr id="4" name="Title 3">
            <a:extLst>
              <a:ext uri="{FF2B5EF4-FFF2-40B4-BE49-F238E27FC236}">
                <a16:creationId xmlns:a16="http://schemas.microsoft.com/office/drawing/2014/main" id="{3BF5DA69-7A90-4276-D40C-5298E279E929}"/>
              </a:ext>
            </a:extLst>
          </p:cNvPr>
          <p:cNvSpPr>
            <a:spLocks noGrp="1"/>
          </p:cNvSpPr>
          <p:nvPr>
            <p:ph type="title"/>
          </p:nvPr>
        </p:nvSpPr>
        <p:spPr/>
        <p:txBody>
          <a:bodyPr/>
          <a:lstStyle/>
          <a:p>
            <a:r>
              <a:rPr lang="en-IE" sz="3730" dirty="0"/>
              <a:t>Current Step Measurements Results</a:t>
            </a:r>
          </a:p>
        </p:txBody>
      </p:sp>
      <p:pic>
        <p:nvPicPr>
          <p:cNvPr id="2" name="Picture 1">
            <a:extLst>
              <a:ext uri="{FF2B5EF4-FFF2-40B4-BE49-F238E27FC236}">
                <a16:creationId xmlns:a16="http://schemas.microsoft.com/office/drawing/2014/main" id="{B622737D-3D14-3F8D-2E29-1CC5CF7B31F6}"/>
              </a:ext>
            </a:extLst>
          </p:cNvPr>
          <p:cNvPicPr>
            <a:picLocks noChangeAspect="1"/>
          </p:cNvPicPr>
          <p:nvPr/>
        </p:nvPicPr>
        <p:blipFill>
          <a:blip r:embed="rId2">
            <a:extLst>
              <a:ext uri="{28A0092B-C50C-407E-A947-70E740481C1C}">
                <a14:useLocalDpi xmlns:a14="http://schemas.microsoft.com/office/drawing/2010/main" val="0"/>
              </a:ext>
            </a:extLst>
          </a:blip>
          <a:srcRect r="7200"/>
          <a:stretch>
            <a:fillRect/>
          </a:stretch>
        </p:blipFill>
        <p:spPr>
          <a:xfrm>
            <a:off x="510082" y="2291219"/>
            <a:ext cx="5378367" cy="3540830"/>
          </a:xfrm>
          <a:prstGeom prst="rect">
            <a:avLst/>
          </a:prstGeom>
        </p:spPr>
      </p:pic>
      <p:cxnSp>
        <p:nvCxnSpPr>
          <p:cNvPr id="6" name="Straight Arrow Connector 5">
            <a:extLst>
              <a:ext uri="{FF2B5EF4-FFF2-40B4-BE49-F238E27FC236}">
                <a16:creationId xmlns:a16="http://schemas.microsoft.com/office/drawing/2014/main" id="{F37BCFEF-9697-298D-4B69-AD61859CD197}"/>
              </a:ext>
            </a:extLst>
          </p:cNvPr>
          <p:cNvCxnSpPr>
            <a:cxnSpLocks/>
          </p:cNvCxnSpPr>
          <p:nvPr/>
        </p:nvCxnSpPr>
        <p:spPr>
          <a:xfrm>
            <a:off x="2148840" y="4493609"/>
            <a:ext cx="364148" cy="71917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9097485-187D-9EDA-28B1-806648740694}"/>
              </a:ext>
            </a:extLst>
          </p:cNvPr>
          <p:cNvSpPr txBox="1"/>
          <p:nvPr/>
        </p:nvSpPr>
        <p:spPr>
          <a:xfrm>
            <a:off x="1498506" y="3847278"/>
            <a:ext cx="1022608" cy="646331"/>
          </a:xfrm>
          <a:prstGeom prst="rect">
            <a:avLst/>
          </a:prstGeom>
          <a:noFill/>
        </p:spPr>
        <p:txBody>
          <a:bodyPr wrap="square">
            <a:spAutoFit/>
          </a:bodyPr>
          <a:lstStyle/>
          <a:p>
            <a:pPr algn="ctr"/>
            <a:r>
              <a:rPr lang="en-US" sz="1200" dirty="0">
                <a:solidFill>
                  <a:srgbClr val="FF0000"/>
                </a:solidFill>
              </a:rPr>
              <a:t>Onset of residual resistance</a:t>
            </a:r>
            <a:endParaRPr lang="en-IE" sz="1200" dirty="0">
              <a:solidFill>
                <a:srgbClr val="FF0000"/>
              </a:solidFill>
            </a:endParaRPr>
          </a:p>
        </p:txBody>
      </p:sp>
      <p:sp>
        <p:nvSpPr>
          <p:cNvPr id="11" name="TextBox 10">
            <a:extLst>
              <a:ext uri="{FF2B5EF4-FFF2-40B4-BE49-F238E27FC236}">
                <a16:creationId xmlns:a16="http://schemas.microsoft.com/office/drawing/2014/main" id="{B074FA9E-8AAF-71FB-BEEF-AA11314B0CB2}"/>
              </a:ext>
            </a:extLst>
          </p:cNvPr>
          <p:cNvSpPr txBox="1"/>
          <p:nvPr/>
        </p:nvSpPr>
        <p:spPr>
          <a:xfrm>
            <a:off x="510082" y="1686453"/>
            <a:ext cx="4881464" cy="400110"/>
          </a:xfrm>
          <a:prstGeom prst="rect">
            <a:avLst/>
          </a:prstGeom>
          <a:noFill/>
        </p:spPr>
        <p:txBody>
          <a:bodyPr wrap="square">
            <a:spAutoFit/>
          </a:bodyPr>
          <a:lstStyle/>
          <a:p>
            <a:pPr algn="ctr"/>
            <a:r>
              <a:rPr lang="en-US" sz="2000" b="1" dirty="0">
                <a:solidFill>
                  <a:srgbClr val="0070C0"/>
                </a:solidFill>
              </a:rPr>
              <a:t>Coil Transversal Voltage vs Current</a:t>
            </a:r>
            <a:endParaRPr lang="en-US" sz="2000" b="1" dirty="0">
              <a:solidFill>
                <a:schemeClr val="accent1"/>
              </a:solidFill>
            </a:endParaRPr>
          </a:p>
        </p:txBody>
      </p:sp>
      <p:pic>
        <p:nvPicPr>
          <p:cNvPr id="15" name="Picture 14" descr="A graph of different colored shapes&#10;&#10;AI-generated content may be incorrect.">
            <a:extLst>
              <a:ext uri="{FF2B5EF4-FFF2-40B4-BE49-F238E27FC236}">
                <a16:creationId xmlns:a16="http://schemas.microsoft.com/office/drawing/2014/main" id="{698FA5F0-C006-D7AB-5825-812D62BE1879}"/>
              </a:ext>
            </a:extLst>
          </p:cNvPr>
          <p:cNvPicPr>
            <a:picLocks noChangeAspect="1"/>
          </p:cNvPicPr>
          <p:nvPr/>
        </p:nvPicPr>
        <p:blipFill>
          <a:blip r:embed="rId3">
            <a:extLst>
              <a:ext uri="{28A0092B-C50C-407E-A947-70E740481C1C}">
                <a14:useLocalDpi xmlns:a14="http://schemas.microsoft.com/office/drawing/2010/main" val="0"/>
              </a:ext>
            </a:extLst>
          </a:blip>
          <a:srcRect r="6909"/>
          <a:stretch>
            <a:fillRect/>
          </a:stretch>
        </p:blipFill>
        <p:spPr>
          <a:xfrm>
            <a:off x="6301348" y="2128233"/>
            <a:ext cx="5585852" cy="3866803"/>
          </a:xfrm>
          <a:prstGeom prst="rect">
            <a:avLst/>
          </a:prstGeom>
        </p:spPr>
      </p:pic>
      <p:cxnSp>
        <p:nvCxnSpPr>
          <p:cNvPr id="16" name="Straight Arrow Connector 15">
            <a:extLst>
              <a:ext uri="{FF2B5EF4-FFF2-40B4-BE49-F238E27FC236}">
                <a16:creationId xmlns:a16="http://schemas.microsoft.com/office/drawing/2014/main" id="{79743D89-938A-999C-88D0-ADDE898F975C}"/>
              </a:ext>
            </a:extLst>
          </p:cNvPr>
          <p:cNvCxnSpPr>
            <a:cxnSpLocks/>
          </p:cNvCxnSpPr>
          <p:nvPr/>
        </p:nvCxnSpPr>
        <p:spPr>
          <a:xfrm flipH="1" flipV="1">
            <a:off x="9617139" y="3281274"/>
            <a:ext cx="258633" cy="1462805"/>
          </a:xfrm>
          <a:prstGeom prst="straightConnector1">
            <a:avLst/>
          </a:prstGeom>
          <a:ln w="28575">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74D423E-8EA6-A438-D064-0563E3D1ABD1}"/>
              </a:ext>
            </a:extLst>
          </p:cNvPr>
          <p:cNvSpPr txBox="1"/>
          <p:nvPr/>
        </p:nvSpPr>
        <p:spPr>
          <a:xfrm>
            <a:off x="8350167" y="4744079"/>
            <a:ext cx="2348565" cy="738664"/>
          </a:xfrm>
          <a:prstGeom prst="rect">
            <a:avLst/>
          </a:prstGeom>
          <a:noFill/>
        </p:spPr>
        <p:txBody>
          <a:bodyPr wrap="square">
            <a:spAutoFit/>
          </a:bodyPr>
          <a:lstStyle/>
          <a:p>
            <a:r>
              <a:rPr lang="en-IE" sz="1400" dirty="0"/>
              <a:t>Variations of saturation field are expected: 10-15% of </a:t>
            </a:r>
            <a:r>
              <a:rPr lang="en-IE" sz="1400" dirty="0" err="1"/>
              <a:t>Ic</a:t>
            </a:r>
            <a:r>
              <a:rPr lang="en-IE" sz="1400" dirty="0"/>
              <a:t> variation in self-field.</a:t>
            </a:r>
          </a:p>
        </p:txBody>
      </p:sp>
      <p:cxnSp>
        <p:nvCxnSpPr>
          <p:cNvPr id="18" name="Straight Arrow Connector 17">
            <a:extLst>
              <a:ext uri="{FF2B5EF4-FFF2-40B4-BE49-F238E27FC236}">
                <a16:creationId xmlns:a16="http://schemas.microsoft.com/office/drawing/2014/main" id="{F14B18C9-BDC9-39BC-BA47-A5748C91C47E}"/>
              </a:ext>
            </a:extLst>
          </p:cNvPr>
          <p:cNvCxnSpPr>
            <a:cxnSpLocks/>
          </p:cNvCxnSpPr>
          <p:nvPr/>
        </p:nvCxnSpPr>
        <p:spPr>
          <a:xfrm flipH="1" flipV="1">
            <a:off x="9089084" y="3503998"/>
            <a:ext cx="657371" cy="1240081"/>
          </a:xfrm>
          <a:prstGeom prst="straightConnector1">
            <a:avLst/>
          </a:prstGeom>
          <a:ln w="28575">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B074FA9E-8AAF-71FB-BEEF-AA11314B0CB2}"/>
              </a:ext>
            </a:extLst>
          </p:cNvPr>
          <p:cNvSpPr txBox="1"/>
          <p:nvPr/>
        </p:nvSpPr>
        <p:spPr>
          <a:xfrm>
            <a:off x="6415476" y="1686453"/>
            <a:ext cx="4881464" cy="400110"/>
          </a:xfrm>
          <a:prstGeom prst="rect">
            <a:avLst/>
          </a:prstGeom>
          <a:noFill/>
        </p:spPr>
        <p:txBody>
          <a:bodyPr wrap="square">
            <a:spAutoFit/>
          </a:bodyPr>
          <a:lstStyle/>
          <a:p>
            <a:pPr algn="ctr"/>
            <a:r>
              <a:rPr lang="en-US" sz="2000" b="1" dirty="0">
                <a:solidFill>
                  <a:srgbClr val="0070C0"/>
                </a:solidFill>
              </a:rPr>
              <a:t>Center Hall Probe Field vs Current</a:t>
            </a:r>
            <a:endParaRPr lang="en-US" sz="2000" b="1" dirty="0">
              <a:solidFill>
                <a:schemeClr val="accent1"/>
              </a:solidFill>
            </a:endParaRPr>
          </a:p>
        </p:txBody>
      </p:sp>
    </p:spTree>
    <p:extLst>
      <p:ext uri="{BB962C8B-B14F-4D97-AF65-F5344CB8AC3E}">
        <p14:creationId xmlns:p14="http://schemas.microsoft.com/office/powerpoint/2010/main" val="2803481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231307-B354-1996-3443-3C1FBA6BEFD8}"/>
              </a:ext>
            </a:extLst>
          </p:cNvPr>
          <p:cNvSpPr>
            <a:spLocks noGrp="1"/>
          </p:cNvSpPr>
          <p:nvPr>
            <p:ph sz="quarter" idx="12"/>
          </p:nvPr>
        </p:nvSpPr>
        <p:spPr>
          <a:xfrm>
            <a:off x="609600" y="1700808"/>
            <a:ext cx="11074400" cy="1728192"/>
          </a:xfrm>
        </p:spPr>
        <p:txBody>
          <a:bodyPr/>
          <a:lstStyle/>
          <a:p>
            <a:r>
              <a:rPr lang="en-NZ" sz="2400" noProof="0" dirty="0"/>
              <a:t>A multi-TeV 𝜇-collider is a promising candidate for a future lepton collider</a:t>
            </a:r>
          </a:p>
          <a:p>
            <a:r>
              <a:rPr lang="en-NZ" sz="2400" noProof="0" dirty="0"/>
              <a:t>precision physics and discovery machine.</a:t>
            </a:r>
          </a:p>
          <a:p>
            <a:r>
              <a:rPr lang="en-NZ" sz="2400" dirty="0"/>
              <a:t>Due to short 𝜇 lifetime, </a:t>
            </a:r>
            <a:r>
              <a:rPr lang="en-NZ" sz="2400" b="1" dirty="0">
                <a:solidFill>
                  <a:srgbClr val="0070C0"/>
                </a:solidFill>
              </a:rPr>
              <a:t>unique features</a:t>
            </a:r>
            <a:r>
              <a:rPr lang="en-NZ" sz="2400" dirty="0"/>
              <a:t> with respect to p-p / e-e colliders.</a:t>
            </a:r>
          </a:p>
          <a:p>
            <a:r>
              <a:rPr lang="en-NZ" sz="2400" noProof="0" dirty="0"/>
              <a:t>Need of </a:t>
            </a:r>
            <a:r>
              <a:rPr lang="en-NZ" sz="2400" b="1" noProof="0" dirty="0">
                <a:solidFill>
                  <a:srgbClr val="0070C0"/>
                </a:solidFill>
              </a:rPr>
              <a:t>steady state</a:t>
            </a:r>
            <a:r>
              <a:rPr lang="en-NZ" sz="2400" noProof="0" dirty="0"/>
              <a:t> superconducting magnets and </a:t>
            </a:r>
            <a:r>
              <a:rPr lang="en-NZ" sz="2400" b="1" dirty="0">
                <a:solidFill>
                  <a:srgbClr val="C00000"/>
                </a:solidFill>
              </a:rPr>
              <a:t>fast ramped</a:t>
            </a:r>
            <a:r>
              <a:rPr lang="en-NZ" sz="2400" dirty="0"/>
              <a:t> resistive magnets.</a:t>
            </a:r>
            <a:endParaRPr lang="en-NZ" sz="2400" noProof="0" dirty="0"/>
          </a:p>
        </p:txBody>
      </p:sp>
      <p:sp>
        <p:nvSpPr>
          <p:cNvPr id="3" name="Slide Number Placeholder 2">
            <a:extLst>
              <a:ext uri="{FF2B5EF4-FFF2-40B4-BE49-F238E27FC236}">
                <a16:creationId xmlns:a16="http://schemas.microsoft.com/office/drawing/2014/main" id="{EDD48A79-A425-2099-748C-EFBFEE52CABE}"/>
              </a:ext>
            </a:extLst>
          </p:cNvPr>
          <p:cNvSpPr>
            <a:spLocks noGrp="1"/>
          </p:cNvSpPr>
          <p:nvPr>
            <p:ph type="sldNum" sz="quarter" idx="4"/>
          </p:nvPr>
        </p:nvSpPr>
        <p:spPr/>
        <p:txBody>
          <a:bodyPr/>
          <a:lstStyle/>
          <a:p>
            <a:fld id="{974172A1-1CBF-0B40-9234-7D4D80EC19EA}" type="slidenum">
              <a:rPr lang="en-NZ" noProof="0" smtClean="0"/>
              <a:pPr/>
              <a:t>2</a:t>
            </a:fld>
            <a:endParaRPr lang="en-NZ" noProof="0" dirty="0"/>
          </a:p>
        </p:txBody>
      </p:sp>
      <p:sp>
        <p:nvSpPr>
          <p:cNvPr id="4" name="Title 3">
            <a:extLst>
              <a:ext uri="{FF2B5EF4-FFF2-40B4-BE49-F238E27FC236}">
                <a16:creationId xmlns:a16="http://schemas.microsoft.com/office/drawing/2014/main" id="{92B98937-B9A2-531E-5A51-64FEA1D5E5B0}"/>
              </a:ext>
            </a:extLst>
          </p:cNvPr>
          <p:cNvSpPr>
            <a:spLocks noGrp="1"/>
          </p:cNvSpPr>
          <p:nvPr>
            <p:ph type="title"/>
          </p:nvPr>
        </p:nvSpPr>
        <p:spPr/>
        <p:txBody>
          <a:bodyPr/>
          <a:lstStyle/>
          <a:p>
            <a:r>
              <a:rPr lang="en-NZ" noProof="0" dirty="0"/>
              <a:t>The Muon Collider: Overview</a:t>
            </a:r>
          </a:p>
        </p:txBody>
      </p:sp>
      <p:grpSp>
        <p:nvGrpSpPr>
          <p:cNvPr id="5" name="Gruppo 1">
            <a:extLst>
              <a:ext uri="{FF2B5EF4-FFF2-40B4-BE49-F238E27FC236}">
                <a16:creationId xmlns:a16="http://schemas.microsoft.com/office/drawing/2014/main" id="{1904EDE5-2D6B-6291-3D54-4616F8D3BE46}"/>
              </a:ext>
            </a:extLst>
          </p:cNvPr>
          <p:cNvGrpSpPr/>
          <p:nvPr/>
        </p:nvGrpSpPr>
        <p:grpSpPr>
          <a:xfrm>
            <a:off x="393700" y="3645063"/>
            <a:ext cx="11404600" cy="2121631"/>
            <a:chOff x="257544" y="3596638"/>
            <a:chExt cx="11676912" cy="2172288"/>
          </a:xfrm>
        </p:grpSpPr>
        <p:pic>
          <p:nvPicPr>
            <p:cNvPr id="6" name="Immagine 128" descr="Immagine che contiene testo, schermata, Carattere, linea&#10;&#10;Il contenuto generato dall'IA potrebbe non essere corretto.">
              <a:extLst>
                <a:ext uri="{FF2B5EF4-FFF2-40B4-BE49-F238E27FC236}">
                  <a16:creationId xmlns:a16="http://schemas.microsoft.com/office/drawing/2014/main" id="{CD84D652-3FC7-0CA7-8C8C-894ED29C2DBB}"/>
                </a:ext>
              </a:extLst>
            </p:cNvPr>
            <p:cNvPicPr>
              <a:picLocks noChangeAspect="1"/>
            </p:cNvPicPr>
            <p:nvPr/>
          </p:nvPicPr>
          <p:blipFill>
            <a:blip r:embed="rId2"/>
            <a:stretch>
              <a:fillRect/>
            </a:stretch>
          </p:blipFill>
          <p:spPr>
            <a:xfrm>
              <a:off x="257544" y="3596638"/>
              <a:ext cx="11676912" cy="1676403"/>
            </a:xfrm>
            <a:prstGeom prst="rect">
              <a:avLst/>
            </a:prstGeom>
          </p:spPr>
        </p:pic>
        <mc:AlternateContent xmlns:mc="http://schemas.openxmlformats.org/markup-compatibility/2006" xmlns:a14="http://schemas.microsoft.com/office/drawing/2010/main">
          <mc:Choice Requires="a14">
            <p:sp>
              <p:nvSpPr>
                <p:cNvPr id="7" name="CasellaDiTesto 134">
                  <a:extLst>
                    <a:ext uri="{FF2B5EF4-FFF2-40B4-BE49-F238E27FC236}">
                      <a16:creationId xmlns:a16="http://schemas.microsoft.com/office/drawing/2014/main" id="{5AC26A72-AB21-BD40-EF88-C6D39FC49E05}"/>
                    </a:ext>
                  </a:extLst>
                </p:cNvPr>
                <p:cNvSpPr txBox="1"/>
                <p:nvPr/>
              </p:nvSpPr>
              <p:spPr>
                <a:xfrm>
                  <a:off x="2682240" y="5307261"/>
                  <a:ext cx="2118360" cy="461665"/>
                </a:xfrm>
                <a:prstGeom prst="rect">
                  <a:avLst/>
                </a:prstGeom>
                <a:solidFill>
                  <a:srgbClr val="D1D0EC"/>
                </a:solidFill>
                <a:ln>
                  <a:solidFill>
                    <a:schemeClr val="tx1"/>
                  </a:solidFill>
                </a:ln>
              </p:spPr>
              <p:txBody>
                <a:bodyPr wrap="square" rtlCol="0">
                  <a:spAutoFit/>
                </a:bodyPr>
                <a:lstStyle/>
                <a:p>
                  <a:pPr algn="ctr"/>
                  <a14:m>
                    <m:oMath xmlns:m="http://schemas.openxmlformats.org/officeDocument/2006/math">
                      <m:sSup>
                        <m:sSupPr>
                          <m:ctrlPr>
                            <a:rPr lang="en-NZ" sz="1200" b="0" i="1" noProof="0" smtClean="0">
                              <a:latin typeface="Cambria Math" panose="02040503050406030204" pitchFamily="18" charset="0"/>
                            </a:rPr>
                          </m:ctrlPr>
                        </m:sSupPr>
                        <m:e>
                          <m:r>
                            <a:rPr lang="en-NZ" sz="1200" b="0" i="1" noProof="0" smtClean="0">
                              <a:latin typeface="Cambria Math" panose="02040503050406030204" pitchFamily="18" charset="0"/>
                            </a:rPr>
                            <m:t>𝑝</m:t>
                          </m:r>
                        </m:e>
                        <m:sup>
                          <m:r>
                            <a:rPr lang="en-NZ" sz="1200" b="0" i="1" noProof="0" smtClean="0">
                              <a:latin typeface="Cambria Math" panose="02040503050406030204" pitchFamily="18" charset="0"/>
                            </a:rPr>
                            <m:t>+</m:t>
                          </m:r>
                        </m:sup>
                      </m:sSup>
                    </m:oMath>
                  </a14:m>
                  <a:r>
                    <a:rPr lang="en-NZ" sz="1200" noProof="0" dirty="0"/>
                    <a:t> produce </a:t>
                  </a:r>
                  <a14:m>
                    <m:oMath xmlns:m="http://schemas.openxmlformats.org/officeDocument/2006/math">
                      <m:sSup>
                        <m:sSupPr>
                          <m:ctrlPr>
                            <a:rPr lang="en-NZ" sz="1200" b="0" i="1" noProof="0" smtClean="0">
                              <a:latin typeface="Cambria Math" panose="02040503050406030204" pitchFamily="18" charset="0"/>
                            </a:rPr>
                          </m:ctrlPr>
                        </m:sSupPr>
                        <m:e>
                          <m:r>
                            <a:rPr lang="en-NZ" sz="1200" b="0" i="1" noProof="0" smtClean="0">
                              <a:latin typeface="Cambria Math" panose="02040503050406030204" pitchFamily="18" charset="0"/>
                            </a:rPr>
                            <m:t>𝜋</m:t>
                          </m:r>
                        </m:e>
                        <m:sup>
                          <m:r>
                            <a:rPr lang="en-NZ" sz="1200" b="0" i="1" noProof="0" smtClean="0">
                              <a:latin typeface="Cambria Math" panose="02040503050406030204" pitchFamily="18" charset="0"/>
                            </a:rPr>
                            <m:t>±</m:t>
                          </m:r>
                        </m:sup>
                      </m:sSup>
                    </m:oMath>
                  </a14:m>
                  <a:r>
                    <a:rPr lang="en-NZ" sz="1200" noProof="0" dirty="0"/>
                    <a:t> which decay into muons to be captured</a:t>
                  </a:r>
                </a:p>
              </p:txBody>
            </p:sp>
          </mc:Choice>
          <mc:Fallback xmlns="">
            <p:sp>
              <p:nvSpPr>
                <p:cNvPr id="7" name="CasellaDiTesto 134">
                  <a:extLst>
                    <a:ext uri="{FF2B5EF4-FFF2-40B4-BE49-F238E27FC236}">
                      <a16:creationId xmlns:a16="http://schemas.microsoft.com/office/drawing/2014/main" id="{5AC26A72-AB21-BD40-EF88-C6D39FC49E05}"/>
                    </a:ext>
                  </a:extLst>
                </p:cNvPr>
                <p:cNvSpPr txBox="1">
                  <a:spLocks noRot="1" noChangeAspect="1" noMove="1" noResize="1" noEditPoints="1" noAdjustHandles="1" noChangeArrowheads="1" noChangeShapeType="1" noTextEdit="1"/>
                </p:cNvSpPr>
                <p:nvPr/>
              </p:nvSpPr>
              <p:spPr>
                <a:xfrm>
                  <a:off x="2682240" y="5307261"/>
                  <a:ext cx="2118360" cy="461665"/>
                </a:xfrm>
                <a:prstGeom prst="rect">
                  <a:avLst/>
                </a:prstGeom>
                <a:blipFill>
                  <a:blip r:embed="rId3"/>
                  <a:stretch>
                    <a:fillRect b="-11842"/>
                  </a:stretch>
                </a:blipFill>
                <a:ln>
                  <a:solidFill>
                    <a:schemeClr val="tx1"/>
                  </a:solidFill>
                </a:ln>
              </p:spPr>
              <p:txBody>
                <a:bodyPr/>
                <a:lstStyle/>
                <a:p>
                  <a:r>
                    <a:rPr lang="en-IE">
                      <a:noFill/>
                    </a:rPr>
                    <a:t> </a:t>
                  </a:r>
                </a:p>
              </p:txBody>
            </p:sp>
          </mc:Fallback>
        </mc:AlternateContent>
        <p:sp>
          <p:nvSpPr>
            <p:cNvPr id="8" name="CasellaDiTesto 135">
              <a:extLst>
                <a:ext uri="{FF2B5EF4-FFF2-40B4-BE49-F238E27FC236}">
                  <a16:creationId xmlns:a16="http://schemas.microsoft.com/office/drawing/2014/main" id="{BC266E17-BBE2-7006-248B-180339943EC2}"/>
                </a:ext>
              </a:extLst>
            </p:cNvPr>
            <p:cNvSpPr txBox="1"/>
            <p:nvPr/>
          </p:nvSpPr>
          <p:spPr>
            <a:xfrm>
              <a:off x="579912" y="5399594"/>
              <a:ext cx="1675608" cy="276999"/>
            </a:xfrm>
            <a:prstGeom prst="rect">
              <a:avLst/>
            </a:prstGeom>
            <a:solidFill>
              <a:srgbClr val="C0D5FF"/>
            </a:solidFill>
            <a:ln>
              <a:solidFill>
                <a:schemeClr val="tx1"/>
              </a:solidFill>
            </a:ln>
          </p:spPr>
          <p:txBody>
            <a:bodyPr wrap="square" rtlCol="0">
              <a:spAutoFit/>
            </a:bodyPr>
            <a:lstStyle/>
            <a:p>
              <a:pPr algn="ctr"/>
              <a:r>
                <a:rPr lang="en-NZ" sz="1200" noProof="0" dirty="0"/>
                <a:t>Short protons bunches</a:t>
              </a:r>
            </a:p>
          </p:txBody>
        </p:sp>
        <p:sp>
          <p:nvSpPr>
            <p:cNvPr id="9" name="CasellaDiTesto 136">
              <a:extLst>
                <a:ext uri="{FF2B5EF4-FFF2-40B4-BE49-F238E27FC236}">
                  <a16:creationId xmlns:a16="http://schemas.microsoft.com/office/drawing/2014/main" id="{EF08EACE-87F1-BF0D-621E-C7862C5C9077}"/>
                </a:ext>
              </a:extLst>
            </p:cNvPr>
            <p:cNvSpPr txBox="1"/>
            <p:nvPr/>
          </p:nvSpPr>
          <p:spPr>
            <a:xfrm>
              <a:off x="5654039" y="5399594"/>
              <a:ext cx="2118362" cy="276999"/>
            </a:xfrm>
            <a:prstGeom prst="rect">
              <a:avLst/>
            </a:prstGeom>
            <a:solidFill>
              <a:srgbClr val="E7D2E9"/>
            </a:solidFill>
            <a:ln>
              <a:solidFill>
                <a:schemeClr val="tx1"/>
              </a:solidFill>
            </a:ln>
          </p:spPr>
          <p:txBody>
            <a:bodyPr wrap="square" rtlCol="0">
              <a:spAutoFit/>
            </a:bodyPr>
            <a:lstStyle/>
            <a:p>
              <a:pPr algn="ctr"/>
              <a:r>
                <a:rPr lang="en-NZ" sz="1200" noProof="0" dirty="0"/>
                <a:t>Ionisation cooling of muons</a:t>
              </a:r>
            </a:p>
          </p:txBody>
        </p:sp>
        <p:sp>
          <p:nvSpPr>
            <p:cNvPr id="10" name="CasellaDiTesto 137">
              <a:extLst>
                <a:ext uri="{FF2B5EF4-FFF2-40B4-BE49-F238E27FC236}">
                  <a16:creationId xmlns:a16="http://schemas.microsoft.com/office/drawing/2014/main" id="{A6662F85-904D-AAF5-B337-7EE853C8BFA4}"/>
                </a:ext>
              </a:extLst>
            </p:cNvPr>
            <p:cNvSpPr txBox="1"/>
            <p:nvPr/>
          </p:nvSpPr>
          <p:spPr>
            <a:xfrm>
              <a:off x="8395919" y="5396287"/>
              <a:ext cx="2484127" cy="283613"/>
            </a:xfrm>
            <a:prstGeom prst="rect">
              <a:avLst/>
            </a:prstGeom>
            <a:solidFill>
              <a:srgbClr val="EECDD8"/>
            </a:solidFill>
            <a:ln>
              <a:solidFill>
                <a:schemeClr val="tx1"/>
              </a:solidFill>
            </a:ln>
          </p:spPr>
          <p:txBody>
            <a:bodyPr wrap="square" rtlCol="0">
              <a:spAutoFit/>
            </a:bodyPr>
            <a:lstStyle/>
            <a:p>
              <a:pPr algn="ctr"/>
              <a:r>
                <a:rPr lang="en-NZ" sz="1200" noProof="0" dirty="0"/>
                <a:t>Acceleration to collision energies</a:t>
              </a:r>
            </a:p>
          </p:txBody>
        </p:sp>
        <p:sp>
          <p:nvSpPr>
            <p:cNvPr id="11" name="CasellaDiTesto 138">
              <a:extLst>
                <a:ext uri="{FF2B5EF4-FFF2-40B4-BE49-F238E27FC236}">
                  <a16:creationId xmlns:a16="http://schemas.microsoft.com/office/drawing/2014/main" id="{8576BF5C-9BF3-487F-7092-BB245E3E0C51}"/>
                </a:ext>
              </a:extLst>
            </p:cNvPr>
            <p:cNvSpPr txBox="1"/>
            <p:nvPr/>
          </p:nvSpPr>
          <p:spPr>
            <a:xfrm>
              <a:off x="10980418" y="5399594"/>
              <a:ext cx="883927" cy="276999"/>
            </a:xfrm>
            <a:prstGeom prst="rect">
              <a:avLst/>
            </a:prstGeom>
            <a:solidFill>
              <a:srgbClr val="FFBFC4"/>
            </a:solidFill>
            <a:ln>
              <a:solidFill>
                <a:schemeClr val="tx1"/>
              </a:solidFill>
            </a:ln>
          </p:spPr>
          <p:txBody>
            <a:bodyPr wrap="square" rtlCol="0">
              <a:spAutoFit/>
            </a:bodyPr>
            <a:lstStyle/>
            <a:p>
              <a:pPr algn="ctr"/>
              <a:r>
                <a:rPr lang="en-NZ" sz="1200" noProof="0" dirty="0"/>
                <a:t>Collisions</a:t>
              </a:r>
            </a:p>
          </p:txBody>
        </p:sp>
      </p:grpSp>
      <p:sp>
        <p:nvSpPr>
          <p:cNvPr id="19" name="Rectangle: Rounded Corners 18">
            <a:extLst>
              <a:ext uri="{FF2B5EF4-FFF2-40B4-BE49-F238E27FC236}">
                <a16:creationId xmlns:a16="http://schemas.microsoft.com/office/drawing/2014/main" id="{26D6CBCE-0E54-E5F3-D132-620454271D9B}"/>
              </a:ext>
            </a:extLst>
          </p:cNvPr>
          <p:cNvSpPr/>
          <p:nvPr/>
        </p:nvSpPr>
        <p:spPr>
          <a:xfrm>
            <a:off x="6091767" y="3818437"/>
            <a:ext cx="622299" cy="1445790"/>
          </a:xfrm>
          <a:prstGeom prst="roundRect">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E4A5E0B6-B9F0-8753-59B5-B0B8F992A18C}"/>
              </a:ext>
            </a:extLst>
          </p:cNvPr>
          <p:cNvSpPr txBox="1"/>
          <p:nvPr/>
        </p:nvSpPr>
        <p:spPr>
          <a:xfrm>
            <a:off x="609599" y="5926142"/>
            <a:ext cx="6561221" cy="461665"/>
          </a:xfrm>
          <a:prstGeom prst="rect">
            <a:avLst/>
          </a:prstGeom>
          <a:noFill/>
        </p:spPr>
        <p:txBody>
          <a:bodyPr wrap="square">
            <a:spAutoFit/>
          </a:bodyPr>
          <a:lstStyle/>
          <a:p>
            <a:r>
              <a:rPr lang="en-NZ" sz="2400" noProof="0" dirty="0">
                <a:solidFill>
                  <a:srgbClr val="C00000"/>
                </a:solidFill>
                <a:sym typeface="Wingdings" panose="05000000000000000000" pitchFamily="2" charset="2"/>
              </a:rPr>
              <a:t></a:t>
            </a:r>
            <a:r>
              <a:rPr lang="en-NZ" sz="2400" noProof="0" dirty="0">
                <a:solidFill>
                  <a:srgbClr val="FF0000"/>
                </a:solidFill>
                <a:sym typeface="Wingdings" panose="05000000000000000000" pitchFamily="2" charset="2"/>
              </a:rPr>
              <a:t> </a:t>
            </a:r>
            <a:r>
              <a:rPr lang="en-NZ" sz="2400" dirty="0">
                <a:sym typeface="Wingdings" panose="05000000000000000000" pitchFamily="2" charset="2"/>
              </a:rPr>
              <a:t>Magnetic field</a:t>
            </a:r>
            <a:r>
              <a:rPr lang="en-NZ" sz="2400" noProof="0" dirty="0"/>
              <a:t> along the machine: </a:t>
            </a:r>
            <a:r>
              <a:rPr lang="en-NZ" sz="2400" b="1" noProof="0" dirty="0">
                <a:solidFill>
                  <a:srgbClr val="0070C0"/>
                </a:solidFill>
              </a:rPr>
              <a:t>1.8 T</a:t>
            </a:r>
            <a:r>
              <a:rPr lang="en-NZ" sz="2400" noProof="0" dirty="0"/>
              <a:t> … </a:t>
            </a:r>
            <a:r>
              <a:rPr lang="en-NZ" sz="2400" b="1" noProof="0" dirty="0">
                <a:solidFill>
                  <a:srgbClr val="0070C0"/>
                </a:solidFill>
              </a:rPr>
              <a:t>40 T</a:t>
            </a:r>
            <a:r>
              <a:rPr lang="en-NZ" sz="2400" noProof="0" dirty="0"/>
              <a:t>.</a:t>
            </a:r>
            <a:endParaRPr lang="en-GB" sz="2400" dirty="0"/>
          </a:p>
        </p:txBody>
      </p:sp>
    </p:spTree>
    <p:extLst>
      <p:ext uri="{BB962C8B-B14F-4D97-AF65-F5344CB8AC3E}">
        <p14:creationId xmlns:p14="http://schemas.microsoft.com/office/powerpoint/2010/main" val="21154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A3D2F9-F912-9927-7331-1B4D610A4FB1}"/>
              </a:ext>
            </a:extLst>
          </p:cNvPr>
          <p:cNvSpPr>
            <a:spLocks noGrp="1"/>
          </p:cNvSpPr>
          <p:nvPr>
            <p:ph type="sldNum" sz="quarter" idx="4"/>
          </p:nvPr>
        </p:nvSpPr>
        <p:spPr/>
        <p:txBody>
          <a:bodyPr/>
          <a:lstStyle/>
          <a:p>
            <a:fld id="{974172A1-1CBF-0B40-9234-7D4D80EC19EA}" type="slidenum">
              <a:rPr lang="en-GB" smtClean="0"/>
              <a:pPr/>
              <a:t>20</a:t>
            </a:fld>
            <a:endParaRPr lang="en-GB" dirty="0"/>
          </a:p>
        </p:txBody>
      </p:sp>
      <p:sp>
        <p:nvSpPr>
          <p:cNvPr id="4" name="Title 3">
            <a:extLst>
              <a:ext uri="{FF2B5EF4-FFF2-40B4-BE49-F238E27FC236}">
                <a16:creationId xmlns:a16="http://schemas.microsoft.com/office/drawing/2014/main" id="{8304087E-D964-0DE7-B9A8-7C69E3219328}"/>
              </a:ext>
            </a:extLst>
          </p:cNvPr>
          <p:cNvSpPr>
            <a:spLocks noGrp="1"/>
          </p:cNvSpPr>
          <p:nvPr>
            <p:ph type="title"/>
          </p:nvPr>
        </p:nvSpPr>
        <p:spPr/>
        <p:txBody>
          <a:bodyPr/>
          <a:lstStyle/>
          <a:p>
            <a:r>
              <a:rPr lang="en-IE" sz="3730" dirty="0"/>
              <a:t>First Coil Polishing Test</a:t>
            </a:r>
          </a:p>
        </p:txBody>
      </p:sp>
      <p:pic>
        <p:nvPicPr>
          <p:cNvPr id="6" name="Picture 5">
            <a:extLst>
              <a:ext uri="{FF2B5EF4-FFF2-40B4-BE49-F238E27FC236}">
                <a16:creationId xmlns:a16="http://schemas.microsoft.com/office/drawing/2014/main" id="{3AB57F39-2F13-787D-2174-4EC3A3346592}"/>
              </a:ext>
            </a:extLst>
          </p:cNvPr>
          <p:cNvPicPr>
            <a:picLocks noChangeAspect="1"/>
          </p:cNvPicPr>
          <p:nvPr/>
        </p:nvPicPr>
        <p:blipFill>
          <a:blip r:embed="rId2"/>
          <a:srcRect l="20833" t="9630" r="18333" b="23703"/>
          <a:stretch>
            <a:fillRect/>
          </a:stretch>
        </p:blipFill>
        <p:spPr>
          <a:xfrm>
            <a:off x="796221" y="1849001"/>
            <a:ext cx="4832104" cy="3971592"/>
          </a:xfrm>
          <a:prstGeom prst="rect">
            <a:avLst/>
          </a:prstGeom>
        </p:spPr>
      </p:pic>
      <p:sp>
        <p:nvSpPr>
          <p:cNvPr id="8" name="TextBox 7">
            <a:extLst>
              <a:ext uri="{FF2B5EF4-FFF2-40B4-BE49-F238E27FC236}">
                <a16:creationId xmlns:a16="http://schemas.microsoft.com/office/drawing/2014/main" id="{71D77969-10F8-702E-22FB-ED9B1AB52C73}"/>
              </a:ext>
            </a:extLst>
          </p:cNvPr>
          <p:cNvSpPr txBox="1"/>
          <p:nvPr/>
        </p:nvSpPr>
        <p:spPr>
          <a:xfrm>
            <a:off x="1978148" y="1479669"/>
            <a:ext cx="2468250" cy="369332"/>
          </a:xfrm>
          <a:prstGeom prst="rect">
            <a:avLst/>
          </a:prstGeom>
          <a:noFill/>
        </p:spPr>
        <p:txBody>
          <a:bodyPr wrap="square">
            <a:spAutoFit/>
          </a:bodyPr>
          <a:lstStyle/>
          <a:p>
            <a:pPr algn="ctr"/>
            <a:r>
              <a:rPr lang="en-US" dirty="0">
                <a:solidFill>
                  <a:srgbClr val="0070C0"/>
                </a:solidFill>
              </a:rPr>
              <a:t>Polished Coil</a:t>
            </a:r>
            <a:endParaRPr lang="en-US" dirty="0">
              <a:solidFill>
                <a:schemeClr val="accent1"/>
              </a:solidFill>
            </a:endParaRPr>
          </a:p>
        </p:txBody>
      </p:sp>
      <p:cxnSp>
        <p:nvCxnSpPr>
          <p:cNvPr id="9" name="Straight Arrow Connector 8">
            <a:extLst>
              <a:ext uri="{FF2B5EF4-FFF2-40B4-BE49-F238E27FC236}">
                <a16:creationId xmlns:a16="http://schemas.microsoft.com/office/drawing/2014/main" id="{3B2ECD50-1C99-229A-1C63-1F49B0A81C20}"/>
              </a:ext>
            </a:extLst>
          </p:cNvPr>
          <p:cNvCxnSpPr>
            <a:cxnSpLocks/>
          </p:cNvCxnSpPr>
          <p:nvPr/>
        </p:nvCxnSpPr>
        <p:spPr>
          <a:xfrm flipV="1">
            <a:off x="1234125" y="4882991"/>
            <a:ext cx="897996" cy="1225088"/>
          </a:xfrm>
          <a:prstGeom prst="straightConnector1">
            <a:avLst/>
          </a:prstGeom>
          <a:ln w="5715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A639178-C0C8-0899-39A8-66BBF8C5E0B1}"/>
              </a:ext>
            </a:extLst>
          </p:cNvPr>
          <p:cNvSpPr txBox="1"/>
          <p:nvPr/>
        </p:nvSpPr>
        <p:spPr>
          <a:xfrm>
            <a:off x="0" y="6108079"/>
            <a:ext cx="2468250" cy="369332"/>
          </a:xfrm>
          <a:prstGeom prst="rect">
            <a:avLst/>
          </a:prstGeom>
          <a:noFill/>
        </p:spPr>
        <p:txBody>
          <a:bodyPr wrap="square">
            <a:spAutoFit/>
          </a:bodyPr>
          <a:lstStyle/>
          <a:p>
            <a:pPr algn="ctr"/>
            <a:r>
              <a:rPr lang="en-US" dirty="0">
                <a:solidFill>
                  <a:srgbClr val="0070C0"/>
                </a:solidFill>
              </a:rPr>
              <a:t>Hastelloy Surface</a:t>
            </a:r>
            <a:endParaRPr lang="en-US" dirty="0">
              <a:solidFill>
                <a:schemeClr val="accent1"/>
              </a:solidFill>
            </a:endParaRPr>
          </a:p>
        </p:txBody>
      </p:sp>
      <p:sp>
        <p:nvSpPr>
          <p:cNvPr id="42" name="Picture Placeholder 1">
            <a:extLst>
              <a:ext uri="{FF2B5EF4-FFF2-40B4-BE49-F238E27FC236}">
                <a16:creationId xmlns:a16="http://schemas.microsoft.com/office/drawing/2014/main" id="{CD392EEB-59A7-277E-48D5-CAA47AC17A0C}"/>
              </a:ext>
            </a:extLst>
          </p:cNvPr>
          <p:cNvSpPr txBox="1">
            <a:spLocks/>
          </p:cNvSpPr>
          <p:nvPr/>
        </p:nvSpPr>
        <p:spPr>
          <a:xfrm>
            <a:off x="6746945" y="4646099"/>
            <a:ext cx="4832103" cy="1646646"/>
          </a:xfrm>
          <a:prstGeom prst="rect">
            <a:avLst/>
          </a:prstGeom>
        </p:spPr>
        <p:txBody>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mn-lt"/>
              </a:rPr>
              <a:t>Removing the Cu stabilizer layer on the coil sides significantly reduces the coil time constant.</a:t>
            </a:r>
          </a:p>
          <a:p>
            <a:r>
              <a:rPr lang="en-US" sz="1800" dirty="0">
                <a:latin typeface="+mn-lt"/>
              </a:rPr>
              <a:t>&gt;3 order of magnitude increase in the turn-to-turn resistance.</a:t>
            </a:r>
            <a:endParaRPr lang="en-US" sz="1600" dirty="0">
              <a:latin typeface="+mn-lt"/>
            </a:endParaRPr>
          </a:p>
        </p:txBody>
      </p:sp>
      <p:pic>
        <p:nvPicPr>
          <p:cNvPr id="50" name="Picture 49">
            <a:extLst>
              <a:ext uri="{FF2B5EF4-FFF2-40B4-BE49-F238E27FC236}">
                <a16:creationId xmlns:a16="http://schemas.microsoft.com/office/drawing/2014/main" id="{DD7130A6-51A5-051E-DB6C-AE0F30FC1701}"/>
              </a:ext>
            </a:extLst>
          </p:cNvPr>
          <p:cNvPicPr>
            <a:picLocks noChangeAspect="1"/>
          </p:cNvPicPr>
          <p:nvPr/>
        </p:nvPicPr>
        <p:blipFill>
          <a:blip r:embed="rId3"/>
          <a:stretch>
            <a:fillRect/>
          </a:stretch>
        </p:blipFill>
        <p:spPr>
          <a:xfrm>
            <a:off x="7114564" y="1383608"/>
            <a:ext cx="4096867" cy="3103133"/>
          </a:xfrm>
          <a:prstGeom prst="rect">
            <a:avLst/>
          </a:prstGeom>
        </p:spPr>
      </p:pic>
    </p:spTree>
    <p:extLst>
      <p:ext uri="{BB962C8B-B14F-4D97-AF65-F5344CB8AC3E}">
        <p14:creationId xmlns:p14="http://schemas.microsoft.com/office/powerpoint/2010/main" val="3723602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4FAF4F-53AA-0624-A268-5007781F0716}"/>
              </a:ext>
            </a:extLst>
          </p:cNvPr>
          <p:cNvSpPr>
            <a:spLocks noGrp="1"/>
          </p:cNvSpPr>
          <p:nvPr>
            <p:ph type="sldNum" sz="quarter" idx="4"/>
          </p:nvPr>
        </p:nvSpPr>
        <p:spPr/>
        <p:txBody>
          <a:bodyPr/>
          <a:lstStyle/>
          <a:p>
            <a:fld id="{974172A1-1CBF-0B40-9234-7D4D80EC19EA}" type="slidenum">
              <a:rPr lang="en-GB" smtClean="0"/>
              <a:pPr/>
              <a:t>21</a:t>
            </a:fld>
            <a:endParaRPr lang="en-GB" dirty="0"/>
          </a:p>
        </p:txBody>
      </p:sp>
      <p:sp>
        <p:nvSpPr>
          <p:cNvPr id="4" name="Title 3">
            <a:extLst>
              <a:ext uri="{FF2B5EF4-FFF2-40B4-BE49-F238E27FC236}">
                <a16:creationId xmlns:a16="http://schemas.microsoft.com/office/drawing/2014/main" id="{EBF33C66-648D-5687-AB02-7C31BDF61BFD}"/>
              </a:ext>
            </a:extLst>
          </p:cNvPr>
          <p:cNvSpPr>
            <a:spLocks noGrp="1"/>
          </p:cNvSpPr>
          <p:nvPr>
            <p:ph type="title"/>
          </p:nvPr>
        </p:nvSpPr>
        <p:spPr/>
        <p:txBody>
          <a:bodyPr/>
          <a:lstStyle/>
          <a:p>
            <a:r>
              <a:rPr lang="en-IE" sz="3730" dirty="0"/>
              <a:t>Polished Coil Measurement Results</a:t>
            </a:r>
          </a:p>
        </p:txBody>
      </p:sp>
      <p:pic>
        <p:nvPicPr>
          <p:cNvPr id="5" name="Picture 4">
            <a:extLst>
              <a:ext uri="{FF2B5EF4-FFF2-40B4-BE49-F238E27FC236}">
                <a16:creationId xmlns:a16="http://schemas.microsoft.com/office/drawing/2014/main" id="{5F78D6BB-D4E5-7990-6797-BA077FA0DD31}"/>
              </a:ext>
            </a:extLst>
          </p:cNvPr>
          <p:cNvPicPr>
            <a:picLocks noChangeAspect="1"/>
          </p:cNvPicPr>
          <p:nvPr/>
        </p:nvPicPr>
        <p:blipFill>
          <a:blip r:embed="rId2">
            <a:extLst>
              <a:ext uri="{28A0092B-C50C-407E-A947-70E740481C1C}">
                <a14:useLocalDpi xmlns:a14="http://schemas.microsoft.com/office/drawing/2010/main" val="0"/>
              </a:ext>
            </a:extLst>
          </a:blip>
          <a:srcRect r="5829"/>
          <a:stretch>
            <a:fillRect/>
          </a:stretch>
        </p:blipFill>
        <p:spPr>
          <a:xfrm>
            <a:off x="6248400" y="1769848"/>
            <a:ext cx="5925060" cy="3583950"/>
          </a:xfrm>
          <a:prstGeom prst="rect">
            <a:avLst/>
          </a:prstGeom>
        </p:spPr>
      </p:pic>
      <p:sp>
        <p:nvSpPr>
          <p:cNvPr id="6" name="TextBox 5">
            <a:extLst>
              <a:ext uri="{FF2B5EF4-FFF2-40B4-BE49-F238E27FC236}">
                <a16:creationId xmlns:a16="http://schemas.microsoft.com/office/drawing/2014/main" id="{B2789277-D918-CE96-2A53-12D5A8C540A2}"/>
              </a:ext>
            </a:extLst>
          </p:cNvPr>
          <p:cNvSpPr txBox="1"/>
          <p:nvPr/>
        </p:nvSpPr>
        <p:spPr>
          <a:xfrm>
            <a:off x="6192936" y="1449839"/>
            <a:ext cx="4881464" cy="369332"/>
          </a:xfrm>
          <a:prstGeom prst="rect">
            <a:avLst/>
          </a:prstGeom>
          <a:noFill/>
        </p:spPr>
        <p:txBody>
          <a:bodyPr wrap="square">
            <a:spAutoFit/>
          </a:bodyPr>
          <a:lstStyle/>
          <a:p>
            <a:pPr algn="ctr"/>
            <a:r>
              <a:rPr lang="en-US" dirty="0">
                <a:solidFill>
                  <a:srgbClr val="0070C0"/>
                </a:solidFill>
              </a:rPr>
              <a:t>Center Hall Probe Field vs Current</a:t>
            </a:r>
            <a:endParaRPr lang="en-US" dirty="0">
              <a:solidFill>
                <a:schemeClr val="accent1"/>
              </a:solidFill>
            </a:endParaRPr>
          </a:p>
        </p:txBody>
      </p:sp>
      <p:pic>
        <p:nvPicPr>
          <p:cNvPr id="27" name="Picture 26">
            <a:extLst>
              <a:ext uri="{FF2B5EF4-FFF2-40B4-BE49-F238E27FC236}">
                <a16:creationId xmlns:a16="http://schemas.microsoft.com/office/drawing/2014/main" id="{5F8B2602-7475-28DA-72DD-782BE4BE2ACD}"/>
              </a:ext>
            </a:extLst>
          </p:cNvPr>
          <p:cNvPicPr>
            <a:picLocks noChangeAspect="1"/>
          </p:cNvPicPr>
          <p:nvPr/>
        </p:nvPicPr>
        <p:blipFill>
          <a:blip r:embed="rId3"/>
          <a:srcRect l="3453" r="7042"/>
          <a:stretch>
            <a:fillRect/>
          </a:stretch>
        </p:blipFill>
        <p:spPr>
          <a:xfrm>
            <a:off x="323340" y="1634505"/>
            <a:ext cx="5925060" cy="3583949"/>
          </a:xfrm>
          <a:prstGeom prst="rect">
            <a:avLst/>
          </a:prstGeom>
        </p:spPr>
      </p:pic>
      <p:sp>
        <p:nvSpPr>
          <p:cNvPr id="28" name="TextBox 27">
            <a:extLst>
              <a:ext uri="{FF2B5EF4-FFF2-40B4-BE49-F238E27FC236}">
                <a16:creationId xmlns:a16="http://schemas.microsoft.com/office/drawing/2014/main" id="{2CBBFBD1-77C0-320E-5D8D-407657469EC7}"/>
              </a:ext>
            </a:extLst>
          </p:cNvPr>
          <p:cNvSpPr txBox="1"/>
          <p:nvPr/>
        </p:nvSpPr>
        <p:spPr>
          <a:xfrm>
            <a:off x="494144" y="1414517"/>
            <a:ext cx="4881464" cy="369332"/>
          </a:xfrm>
          <a:prstGeom prst="rect">
            <a:avLst/>
          </a:prstGeom>
          <a:noFill/>
        </p:spPr>
        <p:txBody>
          <a:bodyPr wrap="square">
            <a:spAutoFit/>
          </a:bodyPr>
          <a:lstStyle/>
          <a:p>
            <a:pPr algn="ctr"/>
            <a:r>
              <a:rPr lang="en-US" dirty="0">
                <a:solidFill>
                  <a:srgbClr val="0070C0"/>
                </a:solidFill>
              </a:rPr>
              <a:t>V-I current ramp test comparison</a:t>
            </a:r>
            <a:endParaRPr lang="en-US" dirty="0">
              <a:solidFill>
                <a:schemeClr val="accent1"/>
              </a:solidFill>
            </a:endParaRPr>
          </a:p>
        </p:txBody>
      </p:sp>
      <p:sp>
        <p:nvSpPr>
          <p:cNvPr id="29" name="Picture Placeholder 1">
            <a:extLst>
              <a:ext uri="{FF2B5EF4-FFF2-40B4-BE49-F238E27FC236}">
                <a16:creationId xmlns:a16="http://schemas.microsoft.com/office/drawing/2014/main" id="{AC20B96F-9CC7-53FA-13B5-6AB952E3ECC4}"/>
              </a:ext>
            </a:extLst>
          </p:cNvPr>
          <p:cNvSpPr txBox="1">
            <a:spLocks/>
          </p:cNvSpPr>
          <p:nvPr/>
        </p:nvSpPr>
        <p:spPr>
          <a:xfrm>
            <a:off x="1707718" y="5257547"/>
            <a:ext cx="8776564" cy="1480291"/>
          </a:xfrm>
          <a:prstGeom prst="rect">
            <a:avLst/>
          </a:prstGeom>
        </p:spPr>
        <p:txBody>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mn-lt"/>
              </a:rPr>
              <a:t>Coil time constant after polishing: 2 s !</a:t>
            </a:r>
          </a:p>
          <a:p>
            <a:r>
              <a:rPr lang="en-US" sz="1800" dirty="0">
                <a:latin typeface="+mn-lt"/>
              </a:rPr>
              <a:t>Factor 150 reduction in the coil time constant compared to the non-polished coil.</a:t>
            </a:r>
          </a:p>
          <a:p>
            <a:r>
              <a:rPr lang="en-US" sz="1800" dirty="0">
                <a:latin typeface="+mn-lt"/>
              </a:rPr>
              <a:t>Behaviour as insulated coil: quenched at 40 A / 75 A depending on the setup.</a:t>
            </a:r>
          </a:p>
          <a:p>
            <a:r>
              <a:rPr lang="en-US" sz="1800" dirty="0">
                <a:latin typeface="+mn-lt"/>
              </a:rPr>
              <a:t>B-I curve follows the same behaviour of non-insulated in the linear regime.</a:t>
            </a:r>
            <a:endParaRPr lang="en-US" sz="1600" dirty="0">
              <a:latin typeface="+mn-lt"/>
            </a:endParaRPr>
          </a:p>
        </p:txBody>
      </p:sp>
    </p:spTree>
    <p:extLst>
      <p:ext uri="{BB962C8B-B14F-4D97-AF65-F5344CB8AC3E}">
        <p14:creationId xmlns:p14="http://schemas.microsoft.com/office/powerpoint/2010/main" val="2474321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B31177-DD13-1FEC-A34C-C731BB846178}"/>
              </a:ext>
            </a:extLst>
          </p:cNvPr>
          <p:cNvSpPr>
            <a:spLocks noGrp="1"/>
          </p:cNvSpPr>
          <p:nvPr>
            <p:ph sz="quarter" idx="12"/>
          </p:nvPr>
        </p:nvSpPr>
        <p:spPr>
          <a:xfrm>
            <a:off x="609600" y="1700808"/>
            <a:ext cx="7711440" cy="4715867"/>
          </a:xfrm>
        </p:spPr>
        <p:txBody>
          <a:bodyPr/>
          <a:lstStyle/>
          <a:p>
            <a:r>
              <a:rPr lang="en-GB" sz="2200" b="1" dirty="0">
                <a:solidFill>
                  <a:srgbClr val="0070C0"/>
                </a:solidFill>
              </a:rPr>
              <a:t>Finalize</a:t>
            </a:r>
            <a:r>
              <a:rPr lang="en-GB" sz="2200" dirty="0"/>
              <a:t> the design of the </a:t>
            </a:r>
            <a:r>
              <a:rPr lang="en-GB" sz="2200" b="1" dirty="0">
                <a:solidFill>
                  <a:srgbClr val="0070C0"/>
                </a:solidFill>
              </a:rPr>
              <a:t>B5 demonstrator</a:t>
            </a:r>
            <a:r>
              <a:rPr lang="en-GB" sz="2200" dirty="0"/>
              <a:t> magnets and the magnet of the </a:t>
            </a:r>
            <a:r>
              <a:rPr lang="en-GB" sz="2200" b="1" dirty="0">
                <a:solidFill>
                  <a:srgbClr val="0070C0"/>
                </a:solidFill>
              </a:rPr>
              <a:t>HTS facility </a:t>
            </a:r>
            <a:r>
              <a:rPr lang="en-GB" sz="2200" dirty="0"/>
              <a:t>for RF cavities accounting for </a:t>
            </a:r>
            <a:r>
              <a:rPr lang="en-GB" sz="2200" b="1" dirty="0">
                <a:solidFill>
                  <a:srgbClr val="0070C0"/>
                </a:solidFill>
              </a:rPr>
              <a:t>fault scenarios</a:t>
            </a:r>
            <a:r>
              <a:rPr lang="en-GB" sz="2200" dirty="0"/>
              <a:t>:</a:t>
            </a:r>
          </a:p>
          <a:p>
            <a:pPr lvl="1">
              <a:buFont typeface="Wingdings" panose="05000000000000000000" pitchFamily="2" charset="2"/>
              <a:buChar char="à"/>
            </a:pPr>
            <a:r>
              <a:rPr lang="en-GB" sz="2200" b="1" dirty="0">
                <a:solidFill>
                  <a:srgbClr val="0070C0"/>
                </a:solidFill>
              </a:rPr>
              <a:t>Quench simulations</a:t>
            </a:r>
            <a:r>
              <a:rPr lang="en-GB" sz="2200" dirty="0"/>
              <a:t> are critical for the design (unbalanced forces in the MN range)!</a:t>
            </a:r>
          </a:p>
          <a:p>
            <a:pPr marL="609585" lvl="1" indent="0">
              <a:buNone/>
            </a:pPr>
            <a:endParaRPr lang="en-GB" sz="1000" dirty="0"/>
          </a:p>
          <a:p>
            <a:pPr>
              <a:buFont typeface="Wingdings" panose="05000000000000000000" pitchFamily="2" charset="2"/>
              <a:buChar char="§"/>
            </a:pPr>
            <a:r>
              <a:rPr lang="en-GB" sz="2200" b="1" dirty="0">
                <a:solidFill>
                  <a:srgbClr val="0070C0"/>
                </a:solidFill>
              </a:rPr>
              <a:t>Update</a:t>
            </a:r>
            <a:r>
              <a:rPr lang="en-GB" sz="2200" dirty="0"/>
              <a:t> the </a:t>
            </a:r>
            <a:r>
              <a:rPr lang="en-GB" sz="2200" b="1" dirty="0">
                <a:solidFill>
                  <a:srgbClr val="0070C0"/>
                </a:solidFill>
              </a:rPr>
              <a:t>6D cooling section magnets </a:t>
            </a:r>
            <a:r>
              <a:rPr lang="en-GB" sz="2200" dirty="0"/>
              <a:t>based on the design solutions of the B5 demonstrator.</a:t>
            </a:r>
          </a:p>
          <a:p>
            <a:pPr marL="0" indent="0">
              <a:buNone/>
            </a:pPr>
            <a:endParaRPr lang="en-GB" sz="1000" dirty="0"/>
          </a:p>
          <a:p>
            <a:pPr>
              <a:buFont typeface="Wingdings" panose="05000000000000000000" pitchFamily="2" charset="2"/>
              <a:buChar char="§"/>
            </a:pPr>
            <a:r>
              <a:rPr lang="en-GB" sz="2200" b="1" dirty="0">
                <a:solidFill>
                  <a:srgbClr val="0070C0"/>
                </a:solidFill>
              </a:rPr>
              <a:t>Manufacture</a:t>
            </a:r>
            <a:r>
              <a:rPr lang="en-GB" sz="2200" dirty="0"/>
              <a:t> and </a:t>
            </a:r>
            <a:r>
              <a:rPr lang="en-GB" sz="2200" b="1" dirty="0">
                <a:solidFill>
                  <a:srgbClr val="0070C0"/>
                </a:solidFill>
              </a:rPr>
              <a:t>test</a:t>
            </a:r>
            <a:r>
              <a:rPr lang="en-GB" sz="2200" dirty="0"/>
              <a:t> prototype </a:t>
            </a:r>
            <a:r>
              <a:rPr lang="en-GB" sz="2200" b="1" dirty="0">
                <a:solidFill>
                  <a:srgbClr val="0070C0"/>
                </a:solidFill>
              </a:rPr>
              <a:t>metal-insulated</a:t>
            </a:r>
            <a:r>
              <a:rPr lang="en-GB" sz="2200" b="1" dirty="0"/>
              <a:t> </a:t>
            </a:r>
            <a:r>
              <a:rPr lang="en-GB" sz="2200" b="1" dirty="0">
                <a:solidFill>
                  <a:srgbClr val="0070C0"/>
                </a:solidFill>
              </a:rPr>
              <a:t>coils</a:t>
            </a:r>
            <a:r>
              <a:rPr lang="en-GB" sz="2200" b="1" dirty="0"/>
              <a:t> </a:t>
            </a:r>
            <a:r>
              <a:rPr lang="en-GB" sz="2200" dirty="0"/>
              <a:t>for the design of the </a:t>
            </a:r>
            <a:r>
              <a:rPr lang="en-GB" sz="2200" b="1" dirty="0">
                <a:solidFill>
                  <a:srgbClr val="0070C0"/>
                </a:solidFill>
              </a:rPr>
              <a:t>HTS</a:t>
            </a:r>
            <a:r>
              <a:rPr lang="en-GB" sz="2200" b="1" dirty="0"/>
              <a:t> </a:t>
            </a:r>
            <a:r>
              <a:rPr lang="en-GB" sz="2200" b="1" dirty="0">
                <a:solidFill>
                  <a:srgbClr val="0070C0"/>
                </a:solidFill>
              </a:rPr>
              <a:t>facility</a:t>
            </a:r>
            <a:r>
              <a:rPr lang="en-GB" sz="2200" dirty="0"/>
              <a:t>.</a:t>
            </a:r>
          </a:p>
          <a:p>
            <a:pPr marL="0" indent="0">
              <a:buNone/>
            </a:pPr>
            <a:endParaRPr lang="en-GB" sz="1000" dirty="0"/>
          </a:p>
          <a:p>
            <a:pPr>
              <a:buFont typeface="Wingdings" panose="05000000000000000000" pitchFamily="2" charset="2"/>
              <a:buChar char="§"/>
            </a:pPr>
            <a:r>
              <a:rPr lang="en-GB" sz="2200" b="1" dirty="0"/>
              <a:t>Construction</a:t>
            </a:r>
            <a:r>
              <a:rPr lang="en-GB" sz="2200" dirty="0"/>
              <a:t> and </a:t>
            </a:r>
            <a:r>
              <a:rPr lang="en-GB" sz="2200" b="1" dirty="0">
                <a:solidFill>
                  <a:srgbClr val="0070C0"/>
                </a:solidFill>
              </a:rPr>
              <a:t>commissioning</a:t>
            </a:r>
            <a:r>
              <a:rPr lang="en-GB" sz="2200" dirty="0"/>
              <a:t> of the </a:t>
            </a:r>
            <a:r>
              <a:rPr lang="en-GB" sz="2200" b="1" dirty="0">
                <a:solidFill>
                  <a:srgbClr val="0070C0"/>
                </a:solidFill>
              </a:rPr>
              <a:t>single-magnet HTS facility</a:t>
            </a:r>
            <a:r>
              <a:rPr lang="en-GB" sz="2200" dirty="0"/>
              <a:t> </a:t>
            </a:r>
            <a:r>
              <a:rPr lang="en-GB" sz="2200" b="1" dirty="0">
                <a:solidFill>
                  <a:srgbClr val="0070C0"/>
                </a:solidFill>
              </a:rPr>
              <a:t>by 2026.</a:t>
            </a:r>
          </a:p>
        </p:txBody>
      </p:sp>
      <p:sp>
        <p:nvSpPr>
          <p:cNvPr id="3" name="Slide Number Placeholder 2">
            <a:extLst>
              <a:ext uri="{FF2B5EF4-FFF2-40B4-BE49-F238E27FC236}">
                <a16:creationId xmlns:a16="http://schemas.microsoft.com/office/drawing/2014/main" id="{C75CA15A-3EDF-F31F-32B3-9F35E2D80EBB}"/>
              </a:ext>
            </a:extLst>
          </p:cNvPr>
          <p:cNvSpPr>
            <a:spLocks noGrp="1"/>
          </p:cNvSpPr>
          <p:nvPr>
            <p:ph type="sldNum" sz="quarter" idx="4"/>
          </p:nvPr>
        </p:nvSpPr>
        <p:spPr/>
        <p:txBody>
          <a:bodyPr/>
          <a:lstStyle/>
          <a:p>
            <a:fld id="{974172A1-1CBF-0B40-9234-7D4D80EC19EA}" type="slidenum">
              <a:rPr lang="en-GB" smtClean="0"/>
              <a:pPr/>
              <a:t>22</a:t>
            </a:fld>
            <a:endParaRPr lang="en-GB" dirty="0"/>
          </a:p>
        </p:txBody>
      </p:sp>
      <p:sp>
        <p:nvSpPr>
          <p:cNvPr id="4" name="Title 3">
            <a:extLst>
              <a:ext uri="{FF2B5EF4-FFF2-40B4-BE49-F238E27FC236}">
                <a16:creationId xmlns:a16="http://schemas.microsoft.com/office/drawing/2014/main" id="{89CC01EF-9BF7-78C8-3FA9-012271034BC0}"/>
              </a:ext>
            </a:extLst>
          </p:cNvPr>
          <p:cNvSpPr>
            <a:spLocks noGrp="1"/>
          </p:cNvSpPr>
          <p:nvPr>
            <p:ph type="title"/>
          </p:nvPr>
        </p:nvSpPr>
        <p:spPr/>
        <p:txBody>
          <a:bodyPr/>
          <a:lstStyle/>
          <a:p>
            <a:r>
              <a:rPr lang="en-GB" dirty="0"/>
              <a:t>Next Steps</a:t>
            </a:r>
          </a:p>
        </p:txBody>
      </p:sp>
      <p:pic>
        <p:nvPicPr>
          <p:cNvPr id="5" name="Picture 4" descr="A metal box with pipes and tubes&#10;&#10;AI-generated content may be incorrect.">
            <a:extLst>
              <a:ext uri="{FF2B5EF4-FFF2-40B4-BE49-F238E27FC236}">
                <a16:creationId xmlns:a16="http://schemas.microsoft.com/office/drawing/2014/main" id="{36074326-1A07-8804-57F7-9A47F58939C0}"/>
              </a:ext>
            </a:extLst>
          </p:cNvPr>
          <p:cNvPicPr>
            <a:picLocks noChangeAspect="1"/>
          </p:cNvPicPr>
          <p:nvPr/>
        </p:nvPicPr>
        <p:blipFill>
          <a:blip r:embed="rId3">
            <a:extLst>
              <a:ext uri="{28A0092B-C50C-407E-A947-70E740481C1C}">
                <a14:useLocalDpi xmlns:a14="http://schemas.microsoft.com/office/drawing/2010/main" val="0"/>
              </a:ext>
            </a:extLst>
          </a:blip>
          <a:srcRect l="24042" t="806" r="32220" b="-806"/>
          <a:stretch>
            <a:fillRect/>
          </a:stretch>
        </p:blipFill>
        <p:spPr>
          <a:xfrm>
            <a:off x="8321040" y="2006579"/>
            <a:ext cx="3590325" cy="4104324"/>
          </a:xfrm>
          <a:prstGeom prst="rect">
            <a:avLst/>
          </a:prstGeom>
        </p:spPr>
      </p:pic>
    </p:spTree>
    <p:extLst>
      <p:ext uri="{BB962C8B-B14F-4D97-AF65-F5344CB8AC3E}">
        <p14:creationId xmlns:p14="http://schemas.microsoft.com/office/powerpoint/2010/main" val="4173523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C9B9E-7D0B-46F9-B827-6B163B061515}"/>
            </a:ext>
          </a:extLst>
        </p:cNvPr>
        <p:cNvGrpSpPr/>
        <p:nvPr/>
      </p:nvGrpSpPr>
      <p:grpSpPr>
        <a:xfrm>
          <a:off x="0" y="0"/>
          <a:ext cx="0" cy="0"/>
          <a:chOff x="0" y="0"/>
          <a:chExt cx="0" cy="0"/>
        </a:xfrm>
      </p:grpSpPr>
      <p:pic>
        <p:nvPicPr>
          <p:cNvPr id="2" name="Image 15">
            <a:extLst>
              <a:ext uri="{FF2B5EF4-FFF2-40B4-BE49-F238E27FC236}">
                <a16:creationId xmlns:a16="http://schemas.microsoft.com/office/drawing/2014/main" id="{ED8CB3B8-5E21-54AE-827E-2ECC6C4EB135}"/>
              </a:ext>
            </a:extLst>
          </p:cNvPr>
          <p:cNvPicPr>
            <a:picLocks noChangeAspect="1"/>
          </p:cNvPicPr>
          <p:nvPr/>
        </p:nvPicPr>
        <p:blipFill>
          <a:blip r:embed="rId2"/>
          <a:stretch>
            <a:fillRect/>
          </a:stretch>
        </p:blipFill>
        <p:spPr>
          <a:xfrm>
            <a:off x="246888" y="6020303"/>
            <a:ext cx="3168098" cy="662224"/>
          </a:xfrm>
          <a:prstGeom prst="rect">
            <a:avLst/>
          </a:prstGeom>
        </p:spPr>
      </p:pic>
      <p:sp>
        <p:nvSpPr>
          <p:cNvPr id="3" name="TextBox 16">
            <a:extLst>
              <a:ext uri="{FF2B5EF4-FFF2-40B4-BE49-F238E27FC236}">
                <a16:creationId xmlns:a16="http://schemas.microsoft.com/office/drawing/2014/main" id="{F771AD02-EE37-8C12-33D0-B4F7A6DB5E9D}"/>
              </a:ext>
            </a:extLst>
          </p:cNvPr>
          <p:cNvSpPr txBox="1"/>
          <p:nvPr/>
        </p:nvSpPr>
        <p:spPr>
          <a:xfrm>
            <a:off x="0" y="6631136"/>
            <a:ext cx="12191997" cy="2385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dirty="0">
                <a:ln>
                  <a:noFill/>
                </a:ln>
                <a:solidFill>
                  <a:srgbClr val="FFFEEE"/>
                </a:solidFill>
                <a:effectLst/>
                <a:uLnTx/>
                <a:uFillTx/>
                <a:latin typeface="Arial Narrow" panose="020B0606020202030204" pitchFamily="34" charset="0"/>
                <a:ea typeface="+mn-ea"/>
                <a:cs typeface="Arial" panose="020B0604020202020204" pitchFamily="34" charset="0"/>
              </a:rPr>
              <a:t>Funded by the European Union (EU). Views and opinions expressed are however those of the author only and do not necessarily reflect those of the EU or European Research Executive Agency (REA). Neither the EU nor the REA can be held responsible for them.</a:t>
            </a:r>
            <a:endParaRPr kumimoji="0" lang="en-GB" sz="9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4" name="CasellaDiTesto 3">
            <a:extLst>
              <a:ext uri="{FF2B5EF4-FFF2-40B4-BE49-F238E27FC236}">
                <a16:creationId xmlns:a16="http://schemas.microsoft.com/office/drawing/2014/main" id="{4106A54D-3EFB-BAAA-1A15-2254FE3654D4}"/>
              </a:ext>
            </a:extLst>
          </p:cNvPr>
          <p:cNvSpPr txBox="1"/>
          <p:nvPr/>
        </p:nvSpPr>
        <p:spPr>
          <a:xfrm>
            <a:off x="1151689" y="2705725"/>
            <a:ext cx="589400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u="none" strike="noStrike" kern="1200" cap="none" spc="0" normalizeH="0" baseline="0" noProof="0" dirty="0">
                <a:ln>
                  <a:noFill/>
                </a:ln>
                <a:solidFill>
                  <a:prstClr val="white"/>
                </a:solidFill>
                <a:effectLst/>
                <a:uLnTx/>
                <a:uFillTx/>
                <a:latin typeface="Montserrat SemiBold" panose="00000700000000000000" pitchFamily="2" charset="0"/>
                <a:cs typeface="Segoe UI Semibold" panose="020B0702040204020203" pitchFamily="34" charset="0"/>
              </a:rPr>
              <a:t>Thank you for your attention!</a:t>
            </a:r>
            <a:endParaRPr kumimoji="0" lang="en-GB" sz="1800" b="0" u="none" strike="noStrike" kern="1200" cap="none" spc="0" normalizeH="0" baseline="0" noProof="0" dirty="0">
              <a:ln>
                <a:noFill/>
              </a:ln>
              <a:solidFill>
                <a:prstClr val="white"/>
              </a:solidFill>
              <a:effectLst/>
              <a:uLnTx/>
              <a:uFillTx/>
              <a:latin typeface="Montserrat SemiBold" panose="00000700000000000000" pitchFamily="2" charset="0"/>
              <a:cs typeface="Segoe UI Semibold" panose="020B0702040204020203" pitchFamily="34" charset="0"/>
            </a:endParaRPr>
          </a:p>
        </p:txBody>
      </p:sp>
    </p:spTree>
    <p:extLst>
      <p:ext uri="{BB962C8B-B14F-4D97-AF65-F5344CB8AC3E}">
        <p14:creationId xmlns:p14="http://schemas.microsoft.com/office/powerpoint/2010/main" val="1128554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8B13D7-3DA9-01F4-0D15-9EBEF8760133}"/>
              </a:ext>
            </a:extLst>
          </p:cNvPr>
          <p:cNvSpPr>
            <a:spLocks noGrp="1"/>
          </p:cNvSpPr>
          <p:nvPr>
            <p:ph sz="quarter" idx="12"/>
          </p:nvPr>
        </p:nvSpPr>
        <p:spPr>
          <a:xfrm>
            <a:off x="609599" y="1888626"/>
            <a:ext cx="5486401" cy="4170204"/>
          </a:xfrm>
        </p:spPr>
        <p:txBody>
          <a:bodyPr/>
          <a:lstStyle/>
          <a:p>
            <a:r>
              <a:rPr lang="en-GB" sz="2000" dirty="0"/>
              <a:t>Increase operational temperature to </a:t>
            </a:r>
            <a:r>
              <a:rPr lang="en-GB" sz="2000" b="1" dirty="0">
                <a:solidFill>
                  <a:srgbClr val="0070C0"/>
                </a:solidFill>
              </a:rPr>
              <a:t>20 K</a:t>
            </a:r>
            <a:r>
              <a:rPr lang="en-GB" sz="2000" dirty="0"/>
              <a:t> </a:t>
            </a:r>
            <a:r>
              <a:rPr lang="en-GB" sz="2000" dirty="0">
                <a:sym typeface="Wingdings" panose="05000000000000000000" pitchFamily="2" charset="2"/>
              </a:rPr>
              <a:t> one order of magnitude increase in </a:t>
            </a:r>
            <a:r>
              <a:rPr lang="en-GB" sz="2000" b="1" dirty="0">
                <a:solidFill>
                  <a:srgbClr val="0070C0"/>
                </a:solidFill>
                <a:sym typeface="Wingdings" panose="05000000000000000000" pitchFamily="2" charset="2"/>
              </a:rPr>
              <a:t>cryogenic system efficiency</a:t>
            </a:r>
            <a:r>
              <a:rPr lang="en-GB" sz="2000" dirty="0">
                <a:sym typeface="Wingdings" panose="05000000000000000000" pitchFamily="2" charset="2"/>
              </a:rPr>
              <a:t>.</a:t>
            </a:r>
          </a:p>
          <a:p>
            <a:pPr marL="0" indent="0">
              <a:buNone/>
            </a:pPr>
            <a:endParaRPr lang="en-GB" sz="1000" dirty="0">
              <a:sym typeface="Wingdings" panose="05000000000000000000" pitchFamily="2" charset="2"/>
            </a:endParaRPr>
          </a:p>
          <a:p>
            <a:r>
              <a:rPr lang="en-GB" sz="2000" dirty="0">
                <a:sym typeface="Wingdings" panose="05000000000000000000" pitchFamily="2" charset="2"/>
              </a:rPr>
              <a:t>High cryogenic temperature:</a:t>
            </a:r>
          </a:p>
          <a:p>
            <a:pPr lvl="1"/>
            <a:r>
              <a:rPr lang="en-GB" sz="2000" dirty="0">
                <a:sym typeface="Wingdings" panose="05000000000000000000" pitchFamily="2" charset="2"/>
              </a:rPr>
              <a:t>Large </a:t>
            </a:r>
            <a:r>
              <a:rPr lang="en-GB" sz="2000" b="1" dirty="0">
                <a:solidFill>
                  <a:srgbClr val="0070C0"/>
                </a:solidFill>
                <a:sym typeface="Wingdings" panose="05000000000000000000" pitchFamily="2" charset="2"/>
              </a:rPr>
              <a:t>enthalpy margin</a:t>
            </a:r>
            <a:r>
              <a:rPr lang="en-GB" sz="2000" dirty="0">
                <a:sym typeface="Wingdings" panose="05000000000000000000" pitchFamily="2" charset="2"/>
              </a:rPr>
              <a:t>,</a:t>
            </a:r>
          </a:p>
          <a:p>
            <a:pPr lvl="1"/>
            <a:r>
              <a:rPr lang="en-GB" sz="2000" dirty="0">
                <a:sym typeface="Wingdings" panose="05000000000000000000" pitchFamily="2" charset="2"/>
              </a:rPr>
              <a:t>Reduced </a:t>
            </a:r>
            <a:r>
              <a:rPr lang="en-GB" sz="2000" b="1" dirty="0">
                <a:solidFill>
                  <a:srgbClr val="0070C0"/>
                </a:solidFill>
                <a:sym typeface="Wingdings" panose="05000000000000000000" pitchFamily="2" charset="2"/>
              </a:rPr>
              <a:t>He inventory</a:t>
            </a:r>
            <a:r>
              <a:rPr lang="en-GB" sz="2000" dirty="0">
                <a:sym typeface="Wingdings" panose="05000000000000000000" pitchFamily="2" charset="2"/>
              </a:rPr>
              <a:t>,</a:t>
            </a:r>
          </a:p>
          <a:p>
            <a:pPr lvl="1"/>
            <a:r>
              <a:rPr lang="en-GB" sz="2000" dirty="0">
                <a:sym typeface="Wingdings" panose="05000000000000000000" pitchFamily="2" charset="2"/>
              </a:rPr>
              <a:t>Reduced </a:t>
            </a:r>
            <a:r>
              <a:rPr lang="en-GB" sz="2000" b="1" dirty="0">
                <a:solidFill>
                  <a:srgbClr val="0070C0"/>
                </a:solidFill>
                <a:sym typeface="Wingdings" panose="05000000000000000000" pitchFamily="2" charset="2"/>
              </a:rPr>
              <a:t>power consumption</a:t>
            </a:r>
            <a:r>
              <a:rPr lang="en-GB" sz="2000" dirty="0">
                <a:sym typeface="Wingdings" panose="05000000000000000000" pitchFamily="2" charset="2"/>
              </a:rPr>
              <a:t>.</a:t>
            </a:r>
          </a:p>
          <a:p>
            <a:pPr marL="609585" lvl="1" indent="0">
              <a:buNone/>
            </a:pPr>
            <a:endParaRPr lang="en-GB" sz="1000" dirty="0">
              <a:sym typeface="Wingdings" panose="05000000000000000000" pitchFamily="2" charset="2"/>
            </a:endParaRPr>
          </a:p>
          <a:p>
            <a:r>
              <a:rPr lang="en-GB" sz="2000" dirty="0">
                <a:sym typeface="Wingdings" panose="05000000000000000000" pitchFamily="2" charset="2"/>
              </a:rPr>
              <a:t>Reach </a:t>
            </a:r>
            <a:r>
              <a:rPr lang="en-GB" sz="2000" b="1" dirty="0">
                <a:solidFill>
                  <a:srgbClr val="0070C0"/>
                </a:solidFill>
                <a:sym typeface="Wingdings" panose="05000000000000000000" pitchFamily="2" charset="2"/>
              </a:rPr>
              <a:t>higher fields</a:t>
            </a:r>
            <a:r>
              <a:rPr lang="en-GB" sz="2000" dirty="0">
                <a:sym typeface="Wingdings" panose="05000000000000000000" pitchFamily="2" charset="2"/>
              </a:rPr>
              <a:t> with respect to LTS magnets in a </a:t>
            </a:r>
            <a:r>
              <a:rPr lang="en-GB" sz="2000" b="1" dirty="0">
                <a:solidFill>
                  <a:srgbClr val="0070C0"/>
                </a:solidFill>
                <a:sym typeface="Wingdings" panose="05000000000000000000" pitchFamily="2" charset="2"/>
              </a:rPr>
              <a:t>compact</a:t>
            </a:r>
            <a:r>
              <a:rPr lang="en-GB" sz="2000" dirty="0">
                <a:sym typeface="Wingdings" panose="05000000000000000000" pitchFamily="2" charset="2"/>
              </a:rPr>
              <a:t>, </a:t>
            </a:r>
            <a:r>
              <a:rPr lang="en-GB" sz="2000" b="1" dirty="0">
                <a:solidFill>
                  <a:srgbClr val="0070C0"/>
                </a:solidFill>
                <a:sym typeface="Wingdings" panose="05000000000000000000" pitchFamily="2" charset="2"/>
              </a:rPr>
              <a:t>high current density</a:t>
            </a:r>
            <a:r>
              <a:rPr lang="en-GB" sz="2000" dirty="0">
                <a:sym typeface="Wingdings" panose="05000000000000000000" pitchFamily="2" charset="2"/>
              </a:rPr>
              <a:t> design.</a:t>
            </a:r>
          </a:p>
          <a:p>
            <a:endParaRPr lang="en-GB" sz="2000" dirty="0"/>
          </a:p>
        </p:txBody>
      </p:sp>
      <p:sp>
        <p:nvSpPr>
          <p:cNvPr id="3" name="Slide Number Placeholder 2">
            <a:extLst>
              <a:ext uri="{FF2B5EF4-FFF2-40B4-BE49-F238E27FC236}">
                <a16:creationId xmlns:a16="http://schemas.microsoft.com/office/drawing/2014/main" id="{662EEE42-0D28-31E7-4F83-EF2FF999CBDA}"/>
              </a:ext>
            </a:extLst>
          </p:cNvPr>
          <p:cNvSpPr>
            <a:spLocks noGrp="1"/>
          </p:cNvSpPr>
          <p:nvPr>
            <p:ph type="sldNum" sz="quarter" idx="4"/>
          </p:nvPr>
        </p:nvSpPr>
        <p:spPr/>
        <p:txBody>
          <a:bodyPr/>
          <a:lstStyle/>
          <a:p>
            <a:fld id="{974172A1-1CBF-0B40-9234-7D4D80EC19EA}" type="slidenum">
              <a:rPr lang="en-GB" smtClean="0"/>
              <a:pPr/>
              <a:t>3</a:t>
            </a:fld>
            <a:endParaRPr lang="en-GB" dirty="0"/>
          </a:p>
        </p:txBody>
      </p:sp>
      <p:sp>
        <p:nvSpPr>
          <p:cNvPr id="4" name="Title 3">
            <a:extLst>
              <a:ext uri="{FF2B5EF4-FFF2-40B4-BE49-F238E27FC236}">
                <a16:creationId xmlns:a16="http://schemas.microsoft.com/office/drawing/2014/main" id="{1C77C0FA-63F1-5198-7861-8F2A9E247F9C}"/>
              </a:ext>
            </a:extLst>
          </p:cNvPr>
          <p:cNvSpPr>
            <a:spLocks noGrp="1"/>
          </p:cNvSpPr>
          <p:nvPr>
            <p:ph type="title"/>
          </p:nvPr>
        </p:nvSpPr>
        <p:spPr/>
        <p:txBody>
          <a:bodyPr/>
          <a:lstStyle/>
          <a:p>
            <a:r>
              <a:rPr lang="en-GB" dirty="0"/>
              <a:t>HTS Magnet Technology: Motivation</a:t>
            </a:r>
          </a:p>
        </p:txBody>
      </p:sp>
      <p:grpSp>
        <p:nvGrpSpPr>
          <p:cNvPr id="71" name="Group 70">
            <a:extLst>
              <a:ext uri="{FF2B5EF4-FFF2-40B4-BE49-F238E27FC236}">
                <a16:creationId xmlns:a16="http://schemas.microsoft.com/office/drawing/2014/main" id="{978969DF-6A70-D5A9-F367-145F68B0C099}"/>
              </a:ext>
            </a:extLst>
          </p:cNvPr>
          <p:cNvGrpSpPr/>
          <p:nvPr/>
        </p:nvGrpSpPr>
        <p:grpSpPr>
          <a:xfrm>
            <a:off x="6096000" y="1982355"/>
            <a:ext cx="5809262" cy="4076475"/>
            <a:chOff x="6096000" y="1813793"/>
            <a:chExt cx="5809262" cy="4076475"/>
          </a:xfrm>
        </p:grpSpPr>
        <p:grpSp>
          <p:nvGrpSpPr>
            <p:cNvPr id="69" name="Group 68">
              <a:extLst>
                <a:ext uri="{FF2B5EF4-FFF2-40B4-BE49-F238E27FC236}">
                  <a16:creationId xmlns:a16="http://schemas.microsoft.com/office/drawing/2014/main" id="{DED101AA-6F46-D874-1A69-8B3A5E84166B}"/>
                </a:ext>
              </a:extLst>
            </p:cNvPr>
            <p:cNvGrpSpPr/>
            <p:nvPr/>
          </p:nvGrpSpPr>
          <p:grpSpPr>
            <a:xfrm>
              <a:off x="6096000" y="1813793"/>
              <a:ext cx="5809262" cy="3952189"/>
              <a:chOff x="6096000" y="1813793"/>
              <a:chExt cx="5809262" cy="3952189"/>
            </a:xfrm>
          </p:grpSpPr>
          <p:grpSp>
            <p:nvGrpSpPr>
              <p:cNvPr id="45" name="Group 44">
                <a:extLst>
                  <a:ext uri="{FF2B5EF4-FFF2-40B4-BE49-F238E27FC236}">
                    <a16:creationId xmlns:a16="http://schemas.microsoft.com/office/drawing/2014/main" id="{DF527367-B0D0-073A-9F79-678234261A23}"/>
                  </a:ext>
                </a:extLst>
              </p:cNvPr>
              <p:cNvGrpSpPr/>
              <p:nvPr/>
            </p:nvGrpSpPr>
            <p:grpSpPr>
              <a:xfrm>
                <a:off x="6096000" y="2132381"/>
                <a:ext cx="5809262" cy="3633601"/>
                <a:chOff x="6150856" y="2549178"/>
                <a:chExt cx="5809262" cy="3633601"/>
              </a:xfrm>
            </p:grpSpPr>
            <p:pic>
              <p:nvPicPr>
                <p:cNvPr id="18" name="Picture 4" descr="A graph with red lines and points&#10;&#10;Description automatically generated">
                  <a:extLst>
                    <a:ext uri="{FF2B5EF4-FFF2-40B4-BE49-F238E27FC236}">
                      <a16:creationId xmlns:a16="http://schemas.microsoft.com/office/drawing/2014/main" id="{5443A4F6-DF1C-AAEA-D00F-499285434F7C}"/>
                    </a:ext>
                  </a:extLst>
                </p:cNvPr>
                <p:cNvPicPr>
                  <a:picLocks noChangeAspect="1"/>
                </p:cNvPicPr>
                <p:nvPr/>
              </p:nvPicPr>
              <p:blipFill rotWithShape="1">
                <a:blip r:embed="rId2">
                  <a:extLst>
                    <a:ext uri="{28A0092B-C50C-407E-A947-70E740481C1C}">
                      <a14:useLocalDpi xmlns:a14="http://schemas.microsoft.com/office/drawing/2010/main" val="0"/>
                    </a:ext>
                  </a:extLst>
                </a:blip>
                <a:srcRect l="4666" r="1958"/>
                <a:stretch/>
              </p:blipFill>
              <p:spPr>
                <a:xfrm>
                  <a:off x="6356368" y="2549178"/>
                  <a:ext cx="5603750" cy="3633601"/>
                </a:xfrm>
                <a:prstGeom prst="rect">
                  <a:avLst/>
                </a:prstGeom>
              </p:spPr>
            </p:pic>
            <p:cxnSp>
              <p:nvCxnSpPr>
                <p:cNvPr id="20" name="Straight Connector 49">
                  <a:extLst>
                    <a:ext uri="{FF2B5EF4-FFF2-40B4-BE49-F238E27FC236}">
                      <a16:creationId xmlns:a16="http://schemas.microsoft.com/office/drawing/2014/main" id="{BFCC7BA7-5FC8-91C4-2CC6-93E060B4D31C}"/>
                    </a:ext>
                  </a:extLst>
                </p:cNvPr>
                <p:cNvCxnSpPr>
                  <a:cxnSpLocks/>
                </p:cNvCxnSpPr>
                <p:nvPr/>
              </p:nvCxnSpPr>
              <p:spPr>
                <a:xfrm>
                  <a:off x="7401952" y="2792990"/>
                  <a:ext cx="0" cy="2906005"/>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1" name="TextBox 58">
                  <a:extLst>
                    <a:ext uri="{FF2B5EF4-FFF2-40B4-BE49-F238E27FC236}">
                      <a16:creationId xmlns:a16="http://schemas.microsoft.com/office/drawing/2014/main" id="{9CAF5EDE-2526-9276-A4C9-7A15F43DD725}"/>
                    </a:ext>
                  </a:extLst>
                </p:cNvPr>
                <p:cNvSpPr txBox="1"/>
                <p:nvPr/>
              </p:nvSpPr>
              <p:spPr>
                <a:xfrm>
                  <a:off x="7253281" y="5714495"/>
                  <a:ext cx="360515" cy="278935"/>
                </a:xfrm>
                <a:prstGeom prst="rect">
                  <a:avLst/>
                </a:prstGeom>
                <a:noFill/>
              </p:spPr>
              <p:txBody>
                <a:bodyPr wrap="none" rtlCol="0">
                  <a:spAutoFit/>
                </a:bodyPr>
                <a:lstStyle/>
                <a:p>
                  <a:r>
                    <a:rPr lang="en-CH" sz="1200"/>
                    <a:t>1.9</a:t>
                  </a:r>
                </a:p>
              </p:txBody>
            </p:sp>
            <p:cxnSp>
              <p:nvCxnSpPr>
                <p:cNvPr id="22" name="Straight Connector 49">
                  <a:extLst>
                    <a:ext uri="{FF2B5EF4-FFF2-40B4-BE49-F238E27FC236}">
                      <a16:creationId xmlns:a16="http://schemas.microsoft.com/office/drawing/2014/main" id="{13B77B74-EA26-815A-9F74-7671F770192D}"/>
                    </a:ext>
                  </a:extLst>
                </p:cNvPr>
                <p:cNvCxnSpPr>
                  <a:cxnSpLocks/>
                </p:cNvCxnSpPr>
                <p:nvPr/>
              </p:nvCxnSpPr>
              <p:spPr>
                <a:xfrm>
                  <a:off x="8118771" y="3371325"/>
                  <a:ext cx="0" cy="2327671"/>
                </a:xfrm>
                <a:prstGeom prst="line">
                  <a:avLst/>
                </a:prstGeom>
                <a:ln w="12700">
                  <a:solidFill>
                    <a:srgbClr val="FF000E"/>
                  </a:solidFill>
                  <a:prstDash val="sysDash"/>
                </a:ln>
                <a:effectLst/>
              </p:spPr>
              <p:style>
                <a:lnRef idx="2">
                  <a:schemeClr val="accent1"/>
                </a:lnRef>
                <a:fillRef idx="0">
                  <a:schemeClr val="accent1"/>
                </a:fillRef>
                <a:effectRef idx="1">
                  <a:schemeClr val="accent1"/>
                </a:effectRef>
                <a:fontRef idx="minor">
                  <a:schemeClr val="tx1"/>
                </a:fontRef>
              </p:style>
            </p:cxnSp>
            <p:sp>
              <p:nvSpPr>
                <p:cNvPr id="23" name="Rettangolo 8">
                  <a:extLst>
                    <a:ext uri="{FF2B5EF4-FFF2-40B4-BE49-F238E27FC236}">
                      <a16:creationId xmlns:a16="http://schemas.microsoft.com/office/drawing/2014/main" id="{E7BB6960-8309-9ED7-6C66-F7A738EEEB45}"/>
                    </a:ext>
                  </a:extLst>
                </p:cNvPr>
                <p:cNvSpPr/>
                <p:nvPr/>
              </p:nvSpPr>
              <p:spPr>
                <a:xfrm>
                  <a:off x="8892722" y="2647791"/>
                  <a:ext cx="991922" cy="2983103"/>
                </a:xfrm>
                <a:prstGeom prst="rect">
                  <a:avLst/>
                </a:prstGeom>
                <a:gradFill>
                  <a:gsLst>
                    <a:gs pos="0">
                      <a:schemeClr val="bg1">
                        <a:alpha val="0"/>
                      </a:schemeClr>
                    </a:gs>
                    <a:gs pos="79000">
                      <a:srgbClr val="002060"/>
                    </a:gs>
                    <a:gs pos="59000">
                      <a:srgbClr val="002060">
                        <a:alpha val="36000"/>
                      </a:srgbClr>
                    </a:gs>
                    <a:gs pos="92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hevron 9">
                  <a:extLst>
                    <a:ext uri="{FF2B5EF4-FFF2-40B4-BE49-F238E27FC236}">
                      <a16:creationId xmlns:a16="http://schemas.microsoft.com/office/drawing/2014/main" id="{05A97E6E-02CD-ED87-A6E8-4586B31D6A13}"/>
                    </a:ext>
                  </a:extLst>
                </p:cNvPr>
                <p:cNvSpPr/>
                <p:nvPr/>
              </p:nvSpPr>
              <p:spPr>
                <a:xfrm>
                  <a:off x="7277024" y="3921239"/>
                  <a:ext cx="875498" cy="193252"/>
                </a:xfrm>
                <a:prstGeom prst="chevron">
                  <a:avLst/>
                </a:prstGeom>
                <a:gradFill>
                  <a:gsLst>
                    <a:gs pos="0">
                      <a:schemeClr val="accent1">
                        <a:tint val="73000"/>
                        <a:satMod val="150000"/>
                      </a:schemeClr>
                    </a:gs>
                    <a:gs pos="63000">
                      <a:schemeClr val="bg1">
                        <a:lumMod val="50000"/>
                      </a:schemeClr>
                    </a:gs>
                    <a:gs pos="100000">
                      <a:schemeClr val="accent6">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100" dirty="0">
                      <a:solidFill>
                        <a:schemeClr val="bg1"/>
                      </a:solidFill>
                    </a:rPr>
                    <a:t>Nb-Ti</a:t>
                  </a:r>
                </a:p>
              </p:txBody>
            </p:sp>
            <p:sp>
              <p:nvSpPr>
                <p:cNvPr id="30" name="TextBox 29">
                  <a:extLst>
                    <a:ext uri="{FF2B5EF4-FFF2-40B4-BE49-F238E27FC236}">
                      <a16:creationId xmlns:a16="http://schemas.microsoft.com/office/drawing/2014/main" id="{3E55087D-AFCB-FA46-38AB-27F44B743C77}"/>
                    </a:ext>
                  </a:extLst>
                </p:cNvPr>
                <p:cNvSpPr txBox="1"/>
                <p:nvPr/>
              </p:nvSpPr>
              <p:spPr>
                <a:xfrm>
                  <a:off x="7124914" y="4098185"/>
                  <a:ext cx="319281" cy="245856"/>
                </a:xfrm>
                <a:prstGeom prst="rect">
                  <a:avLst/>
                </a:prstGeom>
                <a:noFill/>
              </p:spPr>
              <p:txBody>
                <a:bodyPr wrap="none" rtlCol="0">
                  <a:spAutoFit/>
                </a:bodyPr>
                <a:lstStyle/>
                <a:p>
                  <a:pPr algn="r"/>
                  <a:r>
                    <a:rPr lang="en-CH" sz="1050">
                      <a:solidFill>
                        <a:schemeClr val="accent6">
                          <a:lumMod val="50000"/>
                        </a:schemeClr>
                      </a:solidFill>
                    </a:rPr>
                    <a:t>8T</a:t>
                  </a:r>
                </a:p>
              </p:txBody>
            </p:sp>
            <p:sp>
              <p:nvSpPr>
                <p:cNvPr id="31" name="TextBox 31">
                  <a:extLst>
                    <a:ext uri="{FF2B5EF4-FFF2-40B4-BE49-F238E27FC236}">
                      <a16:creationId xmlns:a16="http://schemas.microsoft.com/office/drawing/2014/main" id="{6A2D43B2-F27C-4C68-ADB4-383916BF1A33}"/>
                    </a:ext>
                  </a:extLst>
                </p:cNvPr>
                <p:cNvSpPr txBox="1"/>
                <p:nvPr/>
              </p:nvSpPr>
              <p:spPr>
                <a:xfrm>
                  <a:off x="8067357" y="4097658"/>
                  <a:ext cx="319281" cy="245856"/>
                </a:xfrm>
                <a:prstGeom prst="rect">
                  <a:avLst/>
                </a:prstGeom>
                <a:noFill/>
              </p:spPr>
              <p:txBody>
                <a:bodyPr wrap="none" rtlCol="0">
                  <a:spAutoFit/>
                </a:bodyPr>
                <a:lstStyle/>
                <a:p>
                  <a:r>
                    <a:rPr lang="en-CH" sz="1050">
                      <a:solidFill>
                        <a:schemeClr val="accent6">
                          <a:lumMod val="50000"/>
                        </a:schemeClr>
                      </a:solidFill>
                    </a:rPr>
                    <a:t>5T</a:t>
                  </a:r>
                </a:p>
              </p:txBody>
            </p:sp>
            <p:sp>
              <p:nvSpPr>
                <p:cNvPr id="32" name="Chevron 10">
                  <a:extLst>
                    <a:ext uri="{FF2B5EF4-FFF2-40B4-BE49-F238E27FC236}">
                      <a16:creationId xmlns:a16="http://schemas.microsoft.com/office/drawing/2014/main" id="{56B39EE4-3094-BF36-9894-9FB56EAC680E}"/>
                    </a:ext>
                  </a:extLst>
                </p:cNvPr>
                <p:cNvSpPr/>
                <p:nvPr/>
              </p:nvSpPr>
              <p:spPr>
                <a:xfrm>
                  <a:off x="7266843" y="4384454"/>
                  <a:ext cx="1125523" cy="193252"/>
                </a:xfrm>
                <a:prstGeom prst="chevron">
                  <a:avLst/>
                </a:prstGeom>
                <a:gradFill>
                  <a:gsLst>
                    <a:gs pos="0">
                      <a:schemeClr val="accent1">
                        <a:tint val="73000"/>
                        <a:satMod val="150000"/>
                      </a:schemeClr>
                    </a:gs>
                    <a:gs pos="78000">
                      <a:srgbClr val="0024F4"/>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100" dirty="0">
                      <a:solidFill>
                        <a:schemeClr val="bg1"/>
                      </a:solidFill>
                    </a:rPr>
                    <a:t>Nb</a:t>
                  </a:r>
                  <a:r>
                    <a:rPr lang="en-CH" sz="1100" baseline="-25000" dirty="0">
                      <a:solidFill>
                        <a:schemeClr val="bg1"/>
                      </a:solidFill>
                    </a:rPr>
                    <a:t>3</a:t>
                  </a:r>
                  <a:r>
                    <a:rPr lang="en-CH" sz="1100" dirty="0">
                      <a:solidFill>
                        <a:schemeClr val="bg1"/>
                      </a:solidFill>
                    </a:rPr>
                    <a:t>Sn</a:t>
                  </a:r>
                </a:p>
              </p:txBody>
            </p:sp>
            <p:sp>
              <p:nvSpPr>
                <p:cNvPr id="33" name="TextBox 34">
                  <a:extLst>
                    <a:ext uri="{FF2B5EF4-FFF2-40B4-BE49-F238E27FC236}">
                      <a16:creationId xmlns:a16="http://schemas.microsoft.com/office/drawing/2014/main" id="{4E3BBC22-241E-9107-3692-6D03BDAB57F5}"/>
                    </a:ext>
                  </a:extLst>
                </p:cNvPr>
                <p:cNvSpPr txBox="1"/>
                <p:nvPr/>
              </p:nvSpPr>
              <p:spPr>
                <a:xfrm>
                  <a:off x="7055994" y="4578076"/>
                  <a:ext cx="388202" cy="245856"/>
                </a:xfrm>
                <a:prstGeom prst="rect">
                  <a:avLst/>
                </a:prstGeom>
                <a:noFill/>
              </p:spPr>
              <p:txBody>
                <a:bodyPr wrap="none" rtlCol="0">
                  <a:spAutoFit/>
                </a:bodyPr>
                <a:lstStyle/>
                <a:p>
                  <a:pPr algn="r"/>
                  <a:r>
                    <a:rPr lang="en-CH" sz="1050"/>
                    <a:t>16T</a:t>
                  </a:r>
                </a:p>
              </p:txBody>
            </p:sp>
            <p:sp>
              <p:nvSpPr>
                <p:cNvPr id="34" name="TextBox 35">
                  <a:extLst>
                    <a:ext uri="{FF2B5EF4-FFF2-40B4-BE49-F238E27FC236}">
                      <a16:creationId xmlns:a16="http://schemas.microsoft.com/office/drawing/2014/main" id="{CBAF26CB-6D40-8ADD-B19B-1650264E4243}"/>
                    </a:ext>
                  </a:extLst>
                </p:cNvPr>
                <p:cNvSpPr txBox="1"/>
                <p:nvPr/>
              </p:nvSpPr>
              <p:spPr>
                <a:xfrm>
                  <a:off x="8067357" y="4569302"/>
                  <a:ext cx="619006" cy="245856"/>
                </a:xfrm>
                <a:prstGeom prst="rect">
                  <a:avLst/>
                </a:prstGeom>
                <a:noFill/>
              </p:spPr>
              <p:txBody>
                <a:bodyPr wrap="none" rtlCol="0">
                  <a:spAutoFit/>
                </a:bodyPr>
                <a:lstStyle/>
                <a:p>
                  <a:r>
                    <a:rPr lang="en-CH" sz="1050"/>
                    <a:t>12…14T</a:t>
                  </a:r>
                </a:p>
              </p:txBody>
            </p:sp>
            <p:sp>
              <p:nvSpPr>
                <p:cNvPr id="35" name="Chevron 11">
                  <a:extLst>
                    <a:ext uri="{FF2B5EF4-FFF2-40B4-BE49-F238E27FC236}">
                      <a16:creationId xmlns:a16="http://schemas.microsoft.com/office/drawing/2014/main" id="{73D3399C-FA98-5AD8-A657-278E7666D12B}"/>
                    </a:ext>
                  </a:extLst>
                </p:cNvPr>
                <p:cNvSpPr/>
                <p:nvPr/>
              </p:nvSpPr>
              <p:spPr>
                <a:xfrm>
                  <a:off x="7908581" y="4924296"/>
                  <a:ext cx="2603282" cy="192402"/>
                </a:xfrm>
                <a:prstGeom prst="chevron">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100">
                      <a:solidFill>
                        <a:schemeClr val="bg1"/>
                      </a:solidFill>
                    </a:rPr>
                    <a:t>HTS</a:t>
                  </a:r>
                </a:p>
              </p:txBody>
            </p:sp>
            <mc:AlternateContent xmlns:mc="http://schemas.openxmlformats.org/markup-compatibility/2006" xmlns:a14="http://schemas.microsoft.com/office/drawing/2010/main">
              <mc:Choice Requires="a14">
                <p:sp>
                  <p:nvSpPr>
                    <p:cNvPr id="36" name="CasellaDiTesto 30">
                      <a:extLst>
                        <a:ext uri="{FF2B5EF4-FFF2-40B4-BE49-F238E27FC236}">
                          <a16:creationId xmlns:a16="http://schemas.microsoft.com/office/drawing/2014/main" id="{82DBE6B9-5958-2520-64D4-863C814E6A94}"/>
                        </a:ext>
                      </a:extLst>
                    </p:cNvPr>
                    <p:cNvSpPr txBox="1"/>
                    <p:nvPr/>
                  </p:nvSpPr>
                  <p:spPr>
                    <a:xfrm>
                      <a:off x="8555007" y="5240984"/>
                      <a:ext cx="1956855" cy="461401"/>
                    </a:xfrm>
                    <a:prstGeom prst="rect">
                      <a:avLst/>
                    </a:prstGeom>
                    <a:noFill/>
                  </p:spPr>
                  <p:txBody>
                    <a:bodyPr wrap="square">
                      <a:spAutoFit/>
                    </a:bodyPr>
                    <a:lstStyle/>
                    <a:p>
                      <a:r>
                        <a:rPr lang="en-US" sz="1100" kern="100" dirty="0">
                          <a:solidFill>
                            <a:sysClr val="windowText" lastClr="000000"/>
                          </a:solidFill>
                          <a:effectLst/>
                          <a:latin typeface="Aptos" panose="020B0004020202020204" pitchFamily="34" charset="0"/>
                          <a:ea typeface="Aptos" panose="020B0004020202020204" pitchFamily="34" charset="0"/>
                          <a:cs typeface="Times New Roman" panose="02020603050405020304" pitchFamily="18" charset="0"/>
                        </a:rPr>
                        <a:t>This could be the best range of </a:t>
                      </a:r>
                      <a14:m>
                        <m:oMath xmlns:m="http://schemas.openxmlformats.org/officeDocument/2006/math">
                          <m:sSub>
                            <m:sSubPr>
                              <m:ctrlPr>
                                <a:rPr lang="it-IT" sz="1100" b="0" i="1" kern="100" smtClean="0">
                                  <a:solidFill>
                                    <a:sysClr val="windowText" lastClr="00000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it-IT" sz="1100" b="0" i="1" kern="100" smtClean="0">
                                  <a:solidFill>
                                    <a:sysClr val="windowText" lastClr="000000"/>
                                  </a:solidFill>
                                  <a:effectLst/>
                                  <a:latin typeface="Cambria Math" panose="02040503050406030204" pitchFamily="18" charset="0"/>
                                  <a:ea typeface="Aptos" panose="020B0004020202020204" pitchFamily="34" charset="0"/>
                                  <a:cs typeface="Times New Roman" panose="02020603050405020304" pitchFamily="18" charset="0"/>
                                </a:rPr>
                                <m:t>𝑇</m:t>
                              </m:r>
                            </m:e>
                            <m:sub>
                              <m:r>
                                <a:rPr lang="it-IT" sz="1100" b="0" i="1" kern="100" smtClean="0">
                                  <a:solidFill>
                                    <a:sysClr val="windowText" lastClr="000000"/>
                                  </a:solidFill>
                                  <a:effectLst/>
                                  <a:latin typeface="Cambria Math" panose="02040503050406030204" pitchFamily="18" charset="0"/>
                                  <a:ea typeface="Aptos" panose="020B0004020202020204" pitchFamily="34" charset="0"/>
                                  <a:cs typeface="Times New Roman" panose="02020603050405020304" pitchFamily="18" charset="0"/>
                                </a:rPr>
                                <m:t>𝑜𝑝</m:t>
                              </m:r>
                            </m:sub>
                          </m:sSub>
                        </m:oMath>
                      </a14:m>
                      <a:r>
                        <a:rPr lang="it-IT" sz="1100" kern="100" dirty="0">
                          <a:solidFill>
                            <a:sysClr val="windowText" lastClr="000000"/>
                          </a:solidFill>
                          <a:effectLst/>
                          <a:latin typeface="Aptos" panose="020B0004020202020204" pitchFamily="34" charset="0"/>
                          <a:ea typeface="Aptos" panose="020B0004020202020204" pitchFamily="34" charset="0"/>
                          <a:cs typeface="Times New Roman" panose="02020603050405020304" pitchFamily="18" charset="0"/>
                        </a:rPr>
                        <a:t> for future HEP</a:t>
                      </a:r>
                      <a:endParaRPr lang="en-CH" sz="1100" kern="100" dirty="0">
                        <a:solidFill>
                          <a:sysClr val="windowText" lastClr="000000"/>
                        </a:solidFill>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36" name="CasellaDiTesto 30">
                      <a:extLst>
                        <a:ext uri="{FF2B5EF4-FFF2-40B4-BE49-F238E27FC236}">
                          <a16:creationId xmlns:a16="http://schemas.microsoft.com/office/drawing/2014/main" id="{82DBE6B9-5958-2520-64D4-863C814E6A94}"/>
                        </a:ext>
                      </a:extLst>
                    </p:cNvPr>
                    <p:cNvSpPr txBox="1">
                      <a:spLocks noRot="1" noChangeAspect="1" noMove="1" noResize="1" noEditPoints="1" noAdjustHandles="1" noChangeArrowheads="1" noChangeShapeType="1" noTextEdit="1"/>
                    </p:cNvSpPr>
                    <p:nvPr/>
                  </p:nvSpPr>
                  <p:spPr>
                    <a:xfrm>
                      <a:off x="8555007" y="5240984"/>
                      <a:ext cx="1956855" cy="461401"/>
                    </a:xfrm>
                    <a:prstGeom prst="rect">
                      <a:avLst/>
                    </a:prstGeom>
                    <a:blipFill>
                      <a:blip r:embed="rId3"/>
                      <a:stretch>
                        <a:fillRect t="-1316" b="-1316"/>
                      </a:stretch>
                    </a:blipFill>
                  </p:spPr>
                  <p:txBody>
                    <a:bodyPr/>
                    <a:lstStyle/>
                    <a:p>
                      <a:r>
                        <a:rPr lang="en-GB">
                          <a:noFill/>
                        </a:rPr>
                        <a:t> </a:t>
                      </a:r>
                    </a:p>
                  </p:txBody>
                </p:sp>
              </mc:Fallback>
            </mc:AlternateContent>
            <p:sp>
              <p:nvSpPr>
                <p:cNvPr id="37" name="TextBox 15">
                  <a:extLst>
                    <a:ext uri="{FF2B5EF4-FFF2-40B4-BE49-F238E27FC236}">
                      <a16:creationId xmlns:a16="http://schemas.microsoft.com/office/drawing/2014/main" id="{879ACE52-98D7-E167-75A5-3E354E4465F5}"/>
                    </a:ext>
                  </a:extLst>
                </p:cNvPr>
                <p:cNvSpPr txBox="1"/>
                <p:nvPr/>
              </p:nvSpPr>
              <p:spPr>
                <a:xfrm rot="16200000">
                  <a:off x="5502517" y="4084172"/>
                  <a:ext cx="1612222" cy="3155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i="0" u="none" strike="noStrike" kern="0" cap="none" spc="0" normalizeH="0" baseline="0" noProof="0">
                      <a:ln>
                        <a:noFill/>
                      </a:ln>
                      <a:effectLst/>
                      <a:uLnTx/>
                      <a:uFillTx/>
                    </a:rPr>
                    <a:t>COP</a:t>
                  </a:r>
                  <a:r>
                    <a:rPr kumimoji="0" lang="en-CH" sz="1600" i="0" u="none" strike="noStrike" kern="0" cap="none" spc="0" normalizeH="0" baseline="30000" noProof="0">
                      <a:ln>
                        <a:noFill/>
                      </a:ln>
                      <a:effectLst/>
                      <a:uLnTx/>
                      <a:uFillTx/>
                    </a:rPr>
                    <a:t>-1</a:t>
                  </a:r>
                  <a:endParaRPr kumimoji="0" lang="en-CH" sz="1600" i="0" u="none" strike="noStrike" kern="0" cap="none" spc="0" normalizeH="0" baseline="0" noProof="0">
                    <a:ln>
                      <a:noFill/>
                    </a:ln>
                    <a:effectLst/>
                    <a:uLnTx/>
                    <a:uFillTx/>
                  </a:endParaRPr>
                </a:p>
              </p:txBody>
            </p:sp>
            <p:sp>
              <p:nvSpPr>
                <p:cNvPr id="38" name="TextBox 58">
                  <a:extLst>
                    <a:ext uri="{FF2B5EF4-FFF2-40B4-BE49-F238E27FC236}">
                      <a16:creationId xmlns:a16="http://schemas.microsoft.com/office/drawing/2014/main" id="{8866EF5D-8C6A-F30D-D837-4336D1CE8B76}"/>
                    </a:ext>
                  </a:extLst>
                </p:cNvPr>
                <p:cNvSpPr txBox="1"/>
                <p:nvPr/>
              </p:nvSpPr>
              <p:spPr>
                <a:xfrm>
                  <a:off x="7970099" y="5714495"/>
                  <a:ext cx="364848" cy="250007"/>
                </a:xfrm>
                <a:prstGeom prst="rect">
                  <a:avLst/>
                </a:prstGeom>
                <a:noFill/>
              </p:spPr>
              <p:txBody>
                <a:bodyPr wrap="none" rtlCol="0">
                  <a:spAutoFit/>
                </a:bodyPr>
                <a:lstStyle/>
                <a:p>
                  <a:r>
                    <a:rPr lang="it-IT" sz="1200">
                      <a:solidFill>
                        <a:srgbClr val="FF0000"/>
                      </a:solidFill>
                    </a:rPr>
                    <a:t>4.5</a:t>
                  </a:r>
                  <a:endParaRPr lang="en-CH" sz="1200">
                    <a:solidFill>
                      <a:srgbClr val="FF0000"/>
                    </a:solidFill>
                  </a:endParaRPr>
                </a:p>
              </p:txBody>
            </p:sp>
            <p:sp>
              <p:nvSpPr>
                <p:cNvPr id="39" name="TextBox 34">
                  <a:extLst>
                    <a:ext uri="{FF2B5EF4-FFF2-40B4-BE49-F238E27FC236}">
                      <a16:creationId xmlns:a16="http://schemas.microsoft.com/office/drawing/2014/main" id="{1CD576B2-7D01-DA9F-659F-EF1C078D0F8B}"/>
                    </a:ext>
                  </a:extLst>
                </p:cNvPr>
                <p:cNvSpPr txBox="1"/>
                <p:nvPr/>
              </p:nvSpPr>
              <p:spPr>
                <a:xfrm>
                  <a:off x="8067357" y="5095731"/>
                  <a:ext cx="598169" cy="245856"/>
                </a:xfrm>
                <a:prstGeom prst="rect">
                  <a:avLst/>
                </a:prstGeom>
                <a:noFill/>
              </p:spPr>
              <p:txBody>
                <a:bodyPr wrap="none" rtlCol="0">
                  <a:spAutoFit/>
                </a:bodyPr>
                <a:lstStyle/>
                <a:p>
                  <a:r>
                    <a:rPr lang="en-CH" sz="1050"/>
                    <a:t>1</a:t>
                  </a:r>
                  <a:r>
                    <a:rPr lang="it-IT" sz="1050"/>
                    <a:t>8-16 T</a:t>
                  </a:r>
                  <a:endParaRPr lang="en-CH" sz="1050"/>
                </a:p>
              </p:txBody>
            </p:sp>
            <p:sp>
              <p:nvSpPr>
                <p:cNvPr id="40" name="TextBox 34">
                  <a:extLst>
                    <a:ext uri="{FF2B5EF4-FFF2-40B4-BE49-F238E27FC236}">
                      <a16:creationId xmlns:a16="http://schemas.microsoft.com/office/drawing/2014/main" id="{A5BCDF51-EE89-30EC-E4BA-F0365D585F5D}"/>
                    </a:ext>
                  </a:extLst>
                </p:cNvPr>
                <p:cNvSpPr txBox="1"/>
                <p:nvPr/>
              </p:nvSpPr>
              <p:spPr>
                <a:xfrm>
                  <a:off x="9103912" y="5095731"/>
                  <a:ext cx="598169" cy="245856"/>
                </a:xfrm>
                <a:prstGeom prst="rect">
                  <a:avLst/>
                </a:prstGeom>
                <a:noFill/>
              </p:spPr>
              <p:txBody>
                <a:bodyPr wrap="none" rtlCol="0">
                  <a:spAutoFit/>
                </a:bodyPr>
                <a:lstStyle/>
                <a:p>
                  <a:pPr algn="r"/>
                  <a:r>
                    <a:rPr lang="en-CH" sz="1050"/>
                    <a:t>1</a:t>
                  </a:r>
                  <a:r>
                    <a:rPr lang="it-IT" sz="1050"/>
                    <a:t>2-14 </a:t>
                  </a:r>
                  <a:r>
                    <a:rPr lang="en-CH" sz="1050"/>
                    <a:t>T</a:t>
                  </a:r>
                </a:p>
              </p:txBody>
            </p:sp>
          </p:grpSp>
          <p:sp>
            <p:nvSpPr>
              <p:cNvPr id="46" name="TextBox 45">
                <a:extLst>
                  <a:ext uri="{FF2B5EF4-FFF2-40B4-BE49-F238E27FC236}">
                    <a16:creationId xmlns:a16="http://schemas.microsoft.com/office/drawing/2014/main" id="{79CA6A01-78D9-2957-625E-F8D74BE000E1}"/>
                  </a:ext>
                </a:extLst>
              </p:cNvPr>
              <p:cNvSpPr txBox="1"/>
              <p:nvPr/>
            </p:nvSpPr>
            <p:spPr>
              <a:xfrm>
                <a:off x="7256211" y="1813793"/>
                <a:ext cx="4155231" cy="338554"/>
              </a:xfrm>
              <a:prstGeom prst="rect">
                <a:avLst/>
              </a:prstGeom>
              <a:noFill/>
            </p:spPr>
            <p:txBody>
              <a:bodyPr wrap="square">
                <a:spAutoFit/>
              </a:bodyPr>
              <a:lstStyle/>
              <a:p>
                <a:r>
                  <a:rPr lang="en-SG" sz="1600" b="1" noProof="0" dirty="0">
                    <a:solidFill>
                      <a:srgbClr val="0070C0"/>
                    </a:solidFill>
                  </a:rPr>
                  <a:t>Cryogenic Efficiency vs. Operating Temperature</a:t>
                </a:r>
                <a:endParaRPr lang="en-GB" sz="1600" b="1" dirty="0">
                  <a:solidFill>
                    <a:srgbClr val="0070C0"/>
                  </a:solidFill>
                </a:endParaRPr>
              </a:p>
            </p:txBody>
          </p:sp>
        </p:grpSp>
        <p:sp>
          <p:nvSpPr>
            <p:cNvPr id="41" name="CasellaDiTesto 67">
              <a:extLst>
                <a:ext uri="{FF2B5EF4-FFF2-40B4-BE49-F238E27FC236}">
                  <a16:creationId xmlns:a16="http://schemas.microsoft.com/office/drawing/2014/main" id="{6FEE42D1-BFA3-F83F-9ABE-EC0AABC20BA6}"/>
                </a:ext>
              </a:extLst>
            </p:cNvPr>
            <p:cNvSpPr txBox="1"/>
            <p:nvPr/>
          </p:nvSpPr>
          <p:spPr>
            <a:xfrm>
              <a:off x="9619523" y="5582491"/>
              <a:ext cx="2285739" cy="307777"/>
            </a:xfrm>
            <a:prstGeom prst="rect">
              <a:avLst/>
            </a:prstGeom>
            <a:noFill/>
          </p:spPr>
          <p:txBody>
            <a:bodyPr wrap="square" rtlCol="0">
              <a:spAutoFit/>
            </a:bodyPr>
            <a:lstStyle/>
            <a:p>
              <a:pPr algn="r"/>
              <a:r>
                <a:rPr lang="it-IT" sz="1400" dirty="0"/>
                <a:t>Credits: L. Bottura</a:t>
              </a:r>
            </a:p>
          </p:txBody>
        </p:sp>
      </p:grpSp>
    </p:spTree>
    <p:extLst>
      <p:ext uri="{BB962C8B-B14F-4D97-AF65-F5344CB8AC3E}">
        <p14:creationId xmlns:p14="http://schemas.microsoft.com/office/powerpoint/2010/main" val="3889764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33C1A6-834D-FDBF-0DCD-5438443625C5}"/>
              </a:ext>
            </a:extLst>
          </p:cNvPr>
          <p:cNvSpPr>
            <a:spLocks noGrp="1"/>
          </p:cNvSpPr>
          <p:nvPr>
            <p:ph type="sldNum" sz="quarter" idx="4"/>
          </p:nvPr>
        </p:nvSpPr>
        <p:spPr/>
        <p:txBody>
          <a:bodyPr/>
          <a:lstStyle/>
          <a:p>
            <a:fld id="{974172A1-1CBF-0B40-9234-7D4D80EC19EA}" type="slidenum">
              <a:rPr lang="en-GB" smtClean="0"/>
              <a:pPr/>
              <a:t>4</a:t>
            </a:fld>
            <a:endParaRPr lang="en-GB" dirty="0"/>
          </a:p>
        </p:txBody>
      </p:sp>
      <p:sp>
        <p:nvSpPr>
          <p:cNvPr id="4" name="Title 3">
            <a:extLst>
              <a:ext uri="{FF2B5EF4-FFF2-40B4-BE49-F238E27FC236}">
                <a16:creationId xmlns:a16="http://schemas.microsoft.com/office/drawing/2014/main" id="{9F175CE5-A928-0A0D-C46A-B4AE486C2E8F}"/>
              </a:ext>
            </a:extLst>
          </p:cNvPr>
          <p:cNvSpPr>
            <a:spLocks noGrp="1"/>
          </p:cNvSpPr>
          <p:nvPr>
            <p:ph type="title"/>
          </p:nvPr>
        </p:nvSpPr>
        <p:spPr/>
        <p:txBody>
          <a:bodyPr/>
          <a:lstStyle/>
          <a:p>
            <a:r>
              <a:rPr lang="en-GB" dirty="0"/>
              <a:t>6D Cooling Section</a:t>
            </a:r>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B643B8AE-5E9E-A9BD-53E4-45623B24FE46}"/>
                  </a:ext>
                </a:extLst>
              </p:cNvPr>
              <p:cNvSpPr txBox="1"/>
              <p:nvPr/>
            </p:nvSpPr>
            <p:spPr>
              <a:xfrm>
                <a:off x="693735" y="4047258"/>
                <a:ext cx="4286751" cy="369332"/>
              </a:xfrm>
              <a:prstGeom prst="rect">
                <a:avLst/>
              </a:prstGeom>
              <a:solidFill>
                <a:schemeClr val="bg1"/>
              </a:solidFill>
            </p:spPr>
            <p:txBody>
              <a:bodyPr wrap="none" rtlCol="0">
                <a:spAutoFit/>
              </a:bodyPr>
              <a:lstStyle/>
              <a:p>
                <a:r>
                  <a:rPr lang="en-US" dirty="0"/>
                  <a:t>On z-axis Fields: 2…14 T, </a:t>
                </a:r>
                <a14:m>
                  <m:oMath xmlns:m="http://schemas.openxmlformats.org/officeDocument/2006/math">
                    <m:r>
                      <a:rPr lang="en-US" i="1" smtClean="0">
                        <a:latin typeface="Cambria Math" panose="02040503050406030204" pitchFamily="18" charset="0"/>
                      </a:rPr>
                      <m:t>	</m:t>
                    </m:r>
                    <m:r>
                      <a:rPr lang="it-IT" b="0" i="1" smtClean="0">
                        <a:latin typeface="Cambria Math" panose="02040503050406030204" pitchFamily="18" charset="0"/>
                      </a:rPr>
                      <m:t>𝜙</m:t>
                    </m:r>
                    <m:r>
                      <a:rPr lang="it-IT" b="0" i="1" smtClean="0">
                        <a:latin typeface="Cambria Math" panose="02040503050406030204" pitchFamily="18" charset="0"/>
                      </a:rPr>
                      <m:t>=</m:t>
                    </m:r>
                  </m:oMath>
                </a14:m>
                <a:r>
                  <a:rPr lang="en-US" dirty="0"/>
                  <a:t> 90mm…1.5 m</a:t>
                </a:r>
              </a:p>
            </p:txBody>
          </p:sp>
        </mc:Choice>
        <mc:Fallback>
          <p:sp>
            <p:nvSpPr>
              <p:cNvPr id="38" name="TextBox 37">
                <a:extLst>
                  <a:ext uri="{FF2B5EF4-FFF2-40B4-BE49-F238E27FC236}">
                    <a16:creationId xmlns:a16="http://schemas.microsoft.com/office/drawing/2014/main" id="{B643B8AE-5E9E-A9BD-53E4-45623B24FE46}"/>
                  </a:ext>
                </a:extLst>
              </p:cNvPr>
              <p:cNvSpPr txBox="1">
                <a:spLocks noRot="1" noChangeAspect="1" noMove="1" noResize="1" noEditPoints="1" noAdjustHandles="1" noChangeArrowheads="1" noChangeShapeType="1" noTextEdit="1"/>
              </p:cNvSpPr>
              <p:nvPr/>
            </p:nvSpPr>
            <p:spPr>
              <a:xfrm>
                <a:off x="693735" y="4047258"/>
                <a:ext cx="4286751" cy="369332"/>
              </a:xfrm>
              <a:prstGeom prst="rect">
                <a:avLst/>
              </a:prstGeom>
              <a:blipFill>
                <a:blip r:embed="rId2"/>
                <a:stretch>
                  <a:fillRect l="-1280" t="-9836" r="-142" b="-2459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4" name="CasellaDiTesto 11">
                <a:extLst>
                  <a:ext uri="{FF2B5EF4-FFF2-40B4-BE49-F238E27FC236}">
                    <a16:creationId xmlns:a16="http://schemas.microsoft.com/office/drawing/2014/main" id="{238D29B6-18D4-8EBD-BB44-732A5A9D68CE}"/>
                  </a:ext>
                </a:extLst>
              </p:cNvPr>
              <p:cNvSpPr txBox="1"/>
              <p:nvPr/>
            </p:nvSpPr>
            <p:spPr>
              <a:xfrm>
                <a:off x="9674824" y="1824802"/>
                <a:ext cx="1823441" cy="369332"/>
              </a:xfrm>
              <a:prstGeom prst="rect">
                <a:avLst/>
              </a:prstGeom>
              <a:noFill/>
            </p:spPr>
            <p:txBody>
              <a:bodyPr wrap="square" rtlCol="0">
                <a:spAutoFit/>
              </a:bodyPr>
              <a:lstStyle/>
              <a:p>
                <a14:m>
                  <m:oMath xmlns:m="http://schemas.openxmlformats.org/officeDocument/2006/math">
                    <m:sSub>
                      <m:sSubPr>
                        <m:ctrlPr>
                          <a:rPr lang="it-IT" i="1" dirty="0" smtClean="0">
                            <a:latin typeface="Cambria Math" panose="02040503050406030204" pitchFamily="18" charset="0"/>
                          </a:rPr>
                        </m:ctrlPr>
                      </m:sSubPr>
                      <m:e>
                        <m:r>
                          <a:rPr lang="it-IT" i="1" dirty="0" smtClean="0">
                            <a:latin typeface="Cambria Math" panose="02040503050406030204" pitchFamily="18" charset="0"/>
                          </a:rPr>
                          <m:t>𝐽</m:t>
                        </m:r>
                      </m:e>
                      <m:sub>
                        <m:r>
                          <a:rPr lang="it-IT" i="1" dirty="0" smtClean="0">
                            <a:latin typeface="Cambria Math" panose="02040503050406030204" pitchFamily="18" charset="0"/>
                          </a:rPr>
                          <m:t>𝑒</m:t>
                        </m:r>
                      </m:sub>
                    </m:sSub>
                  </m:oMath>
                </a14:m>
                <a:r>
                  <a:rPr lang="it-IT" dirty="0"/>
                  <a:t> &gt; 700 </a:t>
                </a:r>
                <a14:m>
                  <m:oMath xmlns:m="http://schemas.openxmlformats.org/officeDocument/2006/math">
                    <m:r>
                      <a:rPr lang="it-IT" i="1" dirty="0" smtClean="0">
                        <a:latin typeface="Cambria Math" panose="02040503050406030204" pitchFamily="18" charset="0"/>
                      </a:rPr>
                      <m:t>𝐴</m:t>
                    </m:r>
                    <m:r>
                      <a:rPr lang="it-IT" i="1" dirty="0" smtClean="0">
                        <a:latin typeface="Cambria Math" panose="02040503050406030204" pitchFamily="18" charset="0"/>
                      </a:rPr>
                      <m:t>/</m:t>
                    </m:r>
                    <m:r>
                      <a:rPr lang="it-IT" i="1" dirty="0" smtClean="0">
                        <a:latin typeface="Cambria Math" panose="02040503050406030204" pitchFamily="18" charset="0"/>
                      </a:rPr>
                      <m:t>𝑚</m:t>
                    </m:r>
                    <m:sSup>
                      <m:sSupPr>
                        <m:ctrlPr>
                          <a:rPr lang="it-IT" i="1" dirty="0" smtClean="0">
                            <a:latin typeface="Cambria Math" panose="02040503050406030204" pitchFamily="18" charset="0"/>
                          </a:rPr>
                        </m:ctrlPr>
                      </m:sSupPr>
                      <m:e>
                        <m:r>
                          <a:rPr lang="it-IT" i="1" dirty="0" smtClean="0">
                            <a:latin typeface="Cambria Math" panose="02040503050406030204" pitchFamily="18" charset="0"/>
                          </a:rPr>
                          <m:t>𝑚</m:t>
                        </m:r>
                      </m:e>
                      <m:sup>
                        <m:r>
                          <a:rPr lang="it-IT" i="1" dirty="0" smtClean="0">
                            <a:latin typeface="Cambria Math" panose="02040503050406030204" pitchFamily="18" charset="0"/>
                          </a:rPr>
                          <m:t>2</m:t>
                        </m:r>
                      </m:sup>
                    </m:sSup>
                  </m:oMath>
                </a14:m>
                <a:endParaRPr lang="it-IT" dirty="0"/>
              </a:p>
            </p:txBody>
          </p:sp>
        </mc:Choice>
        <mc:Fallback>
          <p:sp>
            <p:nvSpPr>
              <p:cNvPr id="44" name="CasellaDiTesto 11">
                <a:extLst>
                  <a:ext uri="{FF2B5EF4-FFF2-40B4-BE49-F238E27FC236}">
                    <a16:creationId xmlns:a16="http://schemas.microsoft.com/office/drawing/2014/main" id="{238D29B6-18D4-8EBD-BB44-732A5A9D68CE}"/>
                  </a:ext>
                </a:extLst>
              </p:cNvPr>
              <p:cNvSpPr txBox="1">
                <a:spLocks noRot="1" noChangeAspect="1" noMove="1" noResize="1" noEditPoints="1" noAdjustHandles="1" noChangeArrowheads="1" noChangeShapeType="1" noTextEdit="1"/>
              </p:cNvSpPr>
              <p:nvPr/>
            </p:nvSpPr>
            <p:spPr>
              <a:xfrm>
                <a:off x="9674824" y="1824802"/>
                <a:ext cx="1823441" cy="369332"/>
              </a:xfrm>
              <a:prstGeom prst="rect">
                <a:avLst/>
              </a:prstGeom>
              <a:blipFill>
                <a:blip r:embed="rId3"/>
                <a:stretch>
                  <a:fillRect l="-669" t="-8197" b="-24590"/>
                </a:stretch>
              </a:blipFill>
            </p:spPr>
            <p:txBody>
              <a:bodyPr/>
              <a:lstStyle/>
              <a:p>
                <a:r>
                  <a:rPr lang="en-GB">
                    <a:noFill/>
                  </a:rPr>
                  <a:t> </a:t>
                </a:r>
              </a:p>
            </p:txBody>
          </p:sp>
        </mc:Fallback>
      </mc:AlternateContent>
      <p:pic>
        <p:nvPicPr>
          <p:cNvPr id="45" name="Picture 44" descr="A screenshot of a graph&#10;&#10;Description automatically generated">
            <a:extLst>
              <a:ext uri="{FF2B5EF4-FFF2-40B4-BE49-F238E27FC236}">
                <a16:creationId xmlns:a16="http://schemas.microsoft.com/office/drawing/2014/main" id="{4A7F3FA5-60F2-4471-4993-A6799BE34D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735" y="2202134"/>
            <a:ext cx="10804530" cy="1837124"/>
          </a:xfrm>
          <a:prstGeom prst="rect">
            <a:avLst/>
          </a:prstGeom>
        </p:spPr>
      </p:pic>
      <p:sp>
        <p:nvSpPr>
          <p:cNvPr id="50" name="Content Placeholder 1">
            <a:extLst>
              <a:ext uri="{FF2B5EF4-FFF2-40B4-BE49-F238E27FC236}">
                <a16:creationId xmlns:a16="http://schemas.microsoft.com/office/drawing/2014/main" id="{EBAFEA7F-E497-8849-3FCD-D6873918B14E}"/>
              </a:ext>
            </a:extLst>
          </p:cNvPr>
          <p:cNvSpPr>
            <a:spLocks noGrp="1"/>
          </p:cNvSpPr>
          <p:nvPr>
            <p:ph sz="quarter" idx="12"/>
          </p:nvPr>
        </p:nvSpPr>
        <p:spPr>
          <a:xfrm>
            <a:off x="6265334" y="4230590"/>
            <a:ext cx="5588000" cy="2308324"/>
          </a:xfrm>
        </p:spPr>
        <p:txBody>
          <a:bodyPr/>
          <a:lstStyle/>
          <a:p>
            <a:pPr marL="0" indent="0">
              <a:buNone/>
            </a:pPr>
            <a:r>
              <a:rPr lang="en-NZ" sz="2000" b="1" noProof="0" dirty="0">
                <a:solidFill>
                  <a:srgbClr val="0070C0"/>
                </a:solidFill>
              </a:rPr>
              <a:t>Challenges</a:t>
            </a:r>
            <a:r>
              <a:rPr lang="en-NZ" sz="2000" noProof="0" dirty="0"/>
              <a:t>:</a:t>
            </a:r>
          </a:p>
          <a:p>
            <a:r>
              <a:rPr lang="en-US" sz="2000" b="1" noProof="0" dirty="0">
                <a:solidFill>
                  <a:srgbClr val="0070C0"/>
                </a:solidFill>
              </a:rPr>
              <a:t>Large bore</a:t>
            </a:r>
            <a:r>
              <a:rPr lang="en-US" sz="2000" noProof="0" dirty="0"/>
              <a:t> derived from RF cavity constraint.</a:t>
            </a:r>
          </a:p>
          <a:p>
            <a:r>
              <a:rPr lang="en-US" sz="2000" b="1" dirty="0">
                <a:solidFill>
                  <a:srgbClr val="C00000"/>
                </a:solidFill>
              </a:rPr>
              <a:t>High field gradient</a:t>
            </a:r>
            <a:r>
              <a:rPr lang="en-US" sz="2000" dirty="0"/>
              <a:t>: </a:t>
            </a:r>
            <a:r>
              <a:rPr lang="en-US" sz="2000" noProof="0" dirty="0"/>
              <a:t>need of </a:t>
            </a:r>
            <a:r>
              <a:rPr lang="en-US" sz="2000" b="1" noProof="0" dirty="0">
                <a:solidFill>
                  <a:srgbClr val="0070C0"/>
                </a:solidFill>
              </a:rPr>
              <a:t>high current density</a:t>
            </a:r>
            <a:r>
              <a:rPr lang="en-US" sz="2000" noProof="0" dirty="0"/>
              <a:t> at </a:t>
            </a:r>
            <a:r>
              <a:rPr lang="en-US" sz="2000" b="1" noProof="0" dirty="0">
                <a:solidFill>
                  <a:srgbClr val="0070C0"/>
                </a:solidFill>
              </a:rPr>
              <a:t>high fields</a:t>
            </a:r>
            <a:r>
              <a:rPr lang="en-US" sz="2000" noProof="0" dirty="0"/>
              <a:t>.</a:t>
            </a:r>
          </a:p>
          <a:p>
            <a:r>
              <a:rPr lang="en-US" sz="2000" b="1" noProof="0" dirty="0">
                <a:solidFill>
                  <a:srgbClr val="0070C0"/>
                </a:solidFill>
              </a:rPr>
              <a:t>Mechanical forces</a:t>
            </a:r>
            <a:r>
              <a:rPr lang="en-US" sz="2000" noProof="0" dirty="0"/>
              <a:t> </a:t>
            </a:r>
            <a:r>
              <a:rPr lang="en-US" sz="2000" dirty="0"/>
              <a:t>in the order of tens of MN, </a:t>
            </a:r>
            <a:r>
              <a:rPr lang="en-US" sz="2000" noProof="0" dirty="0"/>
              <a:t>affecting structural support design, cost and cryogenics.</a:t>
            </a:r>
          </a:p>
        </p:txBody>
      </p:sp>
      <p:sp>
        <p:nvSpPr>
          <p:cNvPr id="53" name="Content Placeholder 1">
            <a:extLst>
              <a:ext uri="{FF2B5EF4-FFF2-40B4-BE49-F238E27FC236}">
                <a16:creationId xmlns:a16="http://schemas.microsoft.com/office/drawing/2014/main" id="{FC4CC66D-56E5-A524-60DF-3CB747783E97}"/>
              </a:ext>
            </a:extLst>
          </p:cNvPr>
          <p:cNvSpPr txBox="1">
            <a:spLocks/>
          </p:cNvSpPr>
          <p:nvPr/>
        </p:nvSpPr>
        <p:spPr>
          <a:xfrm>
            <a:off x="693735" y="1520999"/>
            <a:ext cx="7158273" cy="681135"/>
          </a:xfrm>
          <a:prstGeom prst="rect">
            <a:avLst/>
          </a:prstGeom>
        </p:spPr>
        <p:txBody>
          <a:bodyPr/>
          <a:lstStyle>
            <a:lvl1pPr marL="457189" indent="-457189"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1pPr>
            <a:lvl2pPr marL="990575" indent="-380990"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2pPr>
            <a:lvl3pPr marL="1523962" indent="-304792"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3pPr>
            <a:lvl4pPr marL="2133547" indent="-304792"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4pPr>
            <a:lvl5pPr marL="2743131" indent="-304792"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600"/>
              </a:spcBef>
              <a:buClr>
                <a:srgbClr val="C00000"/>
              </a:buClr>
            </a:pPr>
            <a:r>
              <a:rPr lang="en-SG" sz="2000" noProof="0" dirty="0"/>
              <a:t>More than </a:t>
            </a:r>
            <a:r>
              <a:rPr lang="en-SG" sz="2000" b="1" noProof="0" dirty="0">
                <a:solidFill>
                  <a:srgbClr val="0070C0"/>
                </a:solidFill>
              </a:rPr>
              <a:t>3000 HTS coils (12 different types)</a:t>
            </a:r>
            <a:r>
              <a:rPr lang="en-SG" sz="2000" b="1" noProof="0" dirty="0"/>
              <a:t> </a:t>
            </a:r>
            <a:r>
              <a:rPr lang="en-SG" sz="2000" noProof="0" dirty="0"/>
              <a:t>for </a:t>
            </a:r>
            <a:r>
              <a:rPr lang="en-SG" sz="2000" b="1" noProof="0" dirty="0">
                <a:solidFill>
                  <a:srgbClr val="0070C0"/>
                </a:solidFill>
              </a:rPr>
              <a:t>1 km </a:t>
            </a:r>
            <a:r>
              <a:rPr lang="en-SG" sz="2000" noProof="0" dirty="0"/>
              <a:t>string integrating </a:t>
            </a:r>
            <a:r>
              <a:rPr lang="en-SG" sz="2000" b="1" noProof="0" dirty="0">
                <a:solidFill>
                  <a:srgbClr val="7030A0"/>
                </a:solidFill>
              </a:rPr>
              <a:t>absorbers</a:t>
            </a:r>
            <a:r>
              <a:rPr lang="en-SG" sz="2000" noProof="0" dirty="0"/>
              <a:t> and </a:t>
            </a:r>
            <a:r>
              <a:rPr lang="en-SG" sz="2000" b="1" noProof="0" dirty="0">
                <a:solidFill>
                  <a:srgbClr val="FF9900"/>
                </a:solidFill>
              </a:rPr>
              <a:t>RF cavities</a:t>
            </a:r>
            <a:r>
              <a:rPr lang="en-SG" sz="2000" noProof="0" dirty="0"/>
              <a:t> for muon re-acceleration.</a:t>
            </a:r>
          </a:p>
        </p:txBody>
      </p:sp>
      <p:sp>
        <p:nvSpPr>
          <p:cNvPr id="145" name="Rectangle: Rounded Corners 144">
            <a:extLst>
              <a:ext uri="{FF2B5EF4-FFF2-40B4-BE49-F238E27FC236}">
                <a16:creationId xmlns:a16="http://schemas.microsoft.com/office/drawing/2014/main" id="{15D8EEE0-30B7-50E5-7556-4EA097AFD18B}"/>
              </a:ext>
            </a:extLst>
          </p:cNvPr>
          <p:cNvSpPr/>
          <p:nvPr/>
        </p:nvSpPr>
        <p:spPr>
          <a:xfrm>
            <a:off x="9245600" y="2270863"/>
            <a:ext cx="575733" cy="1445790"/>
          </a:xfrm>
          <a:prstGeom prst="round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C00000"/>
              </a:solidFill>
            </a:endParaRPr>
          </a:p>
        </p:txBody>
      </p:sp>
      <p:cxnSp>
        <p:nvCxnSpPr>
          <p:cNvPr id="146" name="Straight Arrow Connector 145">
            <a:extLst>
              <a:ext uri="{FF2B5EF4-FFF2-40B4-BE49-F238E27FC236}">
                <a16:creationId xmlns:a16="http://schemas.microsoft.com/office/drawing/2014/main" id="{1DC30B7A-F7BF-B3F2-78C8-143790CA2FD2}"/>
              </a:ext>
            </a:extLst>
          </p:cNvPr>
          <p:cNvCxnSpPr>
            <a:cxnSpLocks/>
          </p:cNvCxnSpPr>
          <p:nvPr/>
        </p:nvCxnSpPr>
        <p:spPr>
          <a:xfrm>
            <a:off x="9298138" y="1680759"/>
            <a:ext cx="99862" cy="554441"/>
          </a:xfrm>
          <a:prstGeom prst="straightConnector1">
            <a:avLst/>
          </a:prstGeom>
          <a:ln w="28575">
            <a:solidFill>
              <a:srgbClr val="C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53" name="TextBox 152">
            <a:extLst>
              <a:ext uri="{FF2B5EF4-FFF2-40B4-BE49-F238E27FC236}">
                <a16:creationId xmlns:a16="http://schemas.microsoft.com/office/drawing/2014/main" id="{EDC02BDE-5315-18C5-AC3A-3FC9F884585F}"/>
              </a:ext>
            </a:extLst>
          </p:cNvPr>
          <p:cNvSpPr txBox="1"/>
          <p:nvPr/>
        </p:nvSpPr>
        <p:spPr>
          <a:xfrm>
            <a:off x="7657275" y="1137906"/>
            <a:ext cx="2628414" cy="584775"/>
          </a:xfrm>
          <a:prstGeom prst="rect">
            <a:avLst/>
          </a:prstGeom>
          <a:noFill/>
        </p:spPr>
        <p:txBody>
          <a:bodyPr wrap="square">
            <a:spAutoFit/>
          </a:bodyPr>
          <a:lstStyle/>
          <a:p>
            <a:r>
              <a:rPr lang="en-SG" sz="1600" b="1" noProof="0" dirty="0">
                <a:solidFill>
                  <a:srgbClr val="0070C0"/>
                </a:solidFill>
              </a:rPr>
              <a:t>B5-type cells selected as the candidate demonstrator cell</a:t>
            </a:r>
            <a:endParaRPr lang="en-GB" sz="1600" b="1" dirty="0">
              <a:solidFill>
                <a:srgbClr val="0070C0"/>
              </a:solidFill>
            </a:endParaRPr>
          </a:p>
        </p:txBody>
      </p:sp>
      <p:grpSp>
        <p:nvGrpSpPr>
          <p:cNvPr id="155" name="Group 154">
            <a:extLst>
              <a:ext uri="{FF2B5EF4-FFF2-40B4-BE49-F238E27FC236}">
                <a16:creationId xmlns:a16="http://schemas.microsoft.com/office/drawing/2014/main" id="{F27391D2-C516-462A-DD0D-7983425F27B6}"/>
              </a:ext>
            </a:extLst>
          </p:cNvPr>
          <p:cNvGrpSpPr/>
          <p:nvPr/>
        </p:nvGrpSpPr>
        <p:grpSpPr>
          <a:xfrm>
            <a:off x="693735" y="4600555"/>
            <a:ext cx="4217473" cy="1991903"/>
            <a:chOff x="693735" y="4600555"/>
            <a:chExt cx="4217473" cy="1991903"/>
          </a:xfrm>
        </p:grpSpPr>
        <p:grpSp>
          <p:nvGrpSpPr>
            <p:cNvPr id="144" name="Group 143">
              <a:extLst>
                <a:ext uri="{FF2B5EF4-FFF2-40B4-BE49-F238E27FC236}">
                  <a16:creationId xmlns:a16="http://schemas.microsoft.com/office/drawing/2014/main" id="{078CE153-81A1-4715-51C6-AA360BB89E78}"/>
                </a:ext>
              </a:extLst>
            </p:cNvPr>
            <p:cNvGrpSpPr/>
            <p:nvPr/>
          </p:nvGrpSpPr>
          <p:grpSpPr>
            <a:xfrm>
              <a:off x="693735" y="4600555"/>
              <a:ext cx="4217473" cy="1991903"/>
              <a:chOff x="481528" y="4547011"/>
              <a:chExt cx="4217473" cy="1991903"/>
            </a:xfrm>
          </p:grpSpPr>
          <p:pic>
            <p:nvPicPr>
              <p:cNvPr id="190" name="Picture 189">
                <a:extLst>
                  <a:ext uri="{FF2B5EF4-FFF2-40B4-BE49-F238E27FC236}">
                    <a16:creationId xmlns:a16="http://schemas.microsoft.com/office/drawing/2014/main" id="{297AFA5C-E2E8-E5FC-B0AC-D9258F5D377A}"/>
                  </a:ext>
                </a:extLst>
              </p:cNvPr>
              <p:cNvPicPr>
                <a:picLocks noChangeAspect="1"/>
              </p:cNvPicPr>
              <p:nvPr/>
            </p:nvPicPr>
            <p:blipFill>
              <a:blip r:embed="rId5"/>
              <a:stretch>
                <a:fillRect/>
              </a:stretch>
            </p:blipFill>
            <p:spPr>
              <a:xfrm>
                <a:off x="1117600" y="4547011"/>
                <a:ext cx="3581401" cy="1991903"/>
              </a:xfrm>
              <a:prstGeom prst="rect">
                <a:avLst/>
              </a:prstGeom>
            </p:spPr>
          </p:pic>
          <p:sp>
            <p:nvSpPr>
              <p:cNvPr id="60" name="TextBox 59">
                <a:extLst>
                  <a:ext uri="{FF2B5EF4-FFF2-40B4-BE49-F238E27FC236}">
                    <a16:creationId xmlns:a16="http://schemas.microsoft.com/office/drawing/2014/main" id="{9B889252-BA64-43F5-5BB1-48C88455DDEB}"/>
                  </a:ext>
                </a:extLst>
              </p:cNvPr>
              <p:cNvSpPr txBox="1"/>
              <p:nvPr/>
            </p:nvSpPr>
            <p:spPr>
              <a:xfrm>
                <a:off x="2258485" y="4678961"/>
                <a:ext cx="1136650" cy="276999"/>
              </a:xfrm>
              <a:prstGeom prst="rect">
                <a:avLst/>
              </a:prstGeom>
              <a:noFill/>
            </p:spPr>
            <p:txBody>
              <a:bodyPr wrap="square">
                <a:spAutoFit/>
              </a:bodyPr>
              <a:lstStyle/>
              <a:p>
                <a:pPr algn="ctr"/>
                <a:r>
                  <a:rPr lang="en-SG" sz="1200" b="1" noProof="0" dirty="0">
                    <a:solidFill>
                      <a:srgbClr val="0070C0"/>
                    </a:solidFill>
                  </a:rPr>
                  <a:t>HTS Solenoid</a:t>
                </a:r>
                <a:endParaRPr lang="en-GB" sz="1200" b="1" dirty="0">
                  <a:solidFill>
                    <a:srgbClr val="0070C0"/>
                  </a:solidFill>
                </a:endParaRPr>
              </a:p>
            </p:txBody>
          </p:sp>
          <p:sp>
            <p:nvSpPr>
              <p:cNvPr id="61" name="TextBox 60">
                <a:extLst>
                  <a:ext uri="{FF2B5EF4-FFF2-40B4-BE49-F238E27FC236}">
                    <a16:creationId xmlns:a16="http://schemas.microsoft.com/office/drawing/2014/main" id="{DB69C3D5-EA03-CD75-20F5-0A2A1D473155}"/>
                  </a:ext>
                </a:extLst>
              </p:cNvPr>
              <p:cNvSpPr txBox="1"/>
              <p:nvPr/>
            </p:nvSpPr>
            <p:spPr>
              <a:xfrm>
                <a:off x="579799" y="5990397"/>
                <a:ext cx="855328" cy="276999"/>
              </a:xfrm>
              <a:prstGeom prst="rect">
                <a:avLst/>
              </a:prstGeom>
              <a:noFill/>
            </p:spPr>
            <p:txBody>
              <a:bodyPr wrap="square">
                <a:spAutoFit/>
              </a:bodyPr>
              <a:lstStyle/>
              <a:p>
                <a:pPr algn="ctr"/>
                <a:r>
                  <a:rPr lang="en-SG" sz="1200" b="1" noProof="0" dirty="0">
                    <a:solidFill>
                      <a:srgbClr val="7030A0"/>
                    </a:solidFill>
                  </a:rPr>
                  <a:t>Absorber</a:t>
                </a:r>
                <a:endParaRPr lang="en-GB" sz="1200" b="1" dirty="0">
                  <a:solidFill>
                    <a:srgbClr val="7030A0"/>
                  </a:solidFill>
                </a:endParaRPr>
              </a:p>
            </p:txBody>
          </p:sp>
          <p:sp>
            <p:nvSpPr>
              <p:cNvPr id="62" name="TextBox 61">
                <a:extLst>
                  <a:ext uri="{FF2B5EF4-FFF2-40B4-BE49-F238E27FC236}">
                    <a16:creationId xmlns:a16="http://schemas.microsoft.com/office/drawing/2014/main" id="{DFF76D40-5C8D-D97B-0BF6-8F420446A846}"/>
                  </a:ext>
                </a:extLst>
              </p:cNvPr>
              <p:cNvSpPr txBox="1"/>
              <p:nvPr/>
            </p:nvSpPr>
            <p:spPr>
              <a:xfrm>
                <a:off x="2476042" y="6128897"/>
                <a:ext cx="764115" cy="276999"/>
              </a:xfrm>
              <a:prstGeom prst="rect">
                <a:avLst/>
              </a:prstGeom>
              <a:noFill/>
            </p:spPr>
            <p:txBody>
              <a:bodyPr wrap="square">
                <a:spAutoFit/>
              </a:bodyPr>
              <a:lstStyle/>
              <a:p>
                <a:pPr algn="ctr"/>
                <a:r>
                  <a:rPr lang="en-SG" sz="1200" b="1" noProof="0" dirty="0">
                    <a:solidFill>
                      <a:srgbClr val="FF9900"/>
                    </a:solidFill>
                  </a:rPr>
                  <a:t>RF Cavity</a:t>
                </a:r>
                <a:endParaRPr lang="en-GB" sz="1200" b="1" dirty="0">
                  <a:solidFill>
                    <a:srgbClr val="FF9900"/>
                  </a:solidFill>
                </a:endParaRPr>
              </a:p>
            </p:txBody>
          </p:sp>
          <p:cxnSp>
            <p:nvCxnSpPr>
              <p:cNvPr id="128" name="Straight Arrow Connector 127">
                <a:extLst>
                  <a:ext uri="{FF2B5EF4-FFF2-40B4-BE49-F238E27FC236}">
                    <a16:creationId xmlns:a16="http://schemas.microsoft.com/office/drawing/2014/main" id="{0BF5DAF7-85FD-790C-F8D8-96908CC2AE6F}"/>
                  </a:ext>
                </a:extLst>
              </p:cNvPr>
              <p:cNvCxnSpPr>
                <a:cxnSpLocks/>
              </p:cNvCxnSpPr>
              <p:nvPr/>
            </p:nvCxnSpPr>
            <p:spPr>
              <a:xfrm flipH="1">
                <a:off x="1862667" y="4851876"/>
                <a:ext cx="507719" cy="115047"/>
              </a:xfrm>
              <a:prstGeom prst="straightConnector1">
                <a:avLst/>
              </a:prstGeom>
              <a:ln w="2857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a:extLst>
                  <a:ext uri="{FF2B5EF4-FFF2-40B4-BE49-F238E27FC236}">
                    <a16:creationId xmlns:a16="http://schemas.microsoft.com/office/drawing/2014/main" id="{EF56BA68-6C96-97BB-277C-8EEB4A53D5B6}"/>
                  </a:ext>
                </a:extLst>
              </p:cNvPr>
              <p:cNvCxnSpPr>
                <a:cxnSpLocks/>
              </p:cNvCxnSpPr>
              <p:nvPr/>
            </p:nvCxnSpPr>
            <p:spPr>
              <a:xfrm flipV="1">
                <a:off x="1007463" y="5611511"/>
                <a:ext cx="302545" cy="447146"/>
              </a:xfrm>
              <a:prstGeom prst="straightConnector1">
                <a:avLst/>
              </a:prstGeom>
              <a:ln w="2857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a:extLst>
                  <a:ext uri="{FF2B5EF4-FFF2-40B4-BE49-F238E27FC236}">
                    <a16:creationId xmlns:a16="http://schemas.microsoft.com/office/drawing/2014/main" id="{87B5190A-A04C-60C3-17F7-D1D9E12BD16B}"/>
                  </a:ext>
                </a:extLst>
              </p:cNvPr>
              <p:cNvCxnSpPr>
                <a:cxnSpLocks/>
              </p:cNvCxnSpPr>
              <p:nvPr/>
            </p:nvCxnSpPr>
            <p:spPr>
              <a:xfrm flipV="1">
                <a:off x="2858100" y="5672667"/>
                <a:ext cx="0" cy="522460"/>
              </a:xfrm>
              <a:prstGeom prst="straightConnector1">
                <a:avLst/>
              </a:prstGeom>
              <a:ln w="2857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39" name="TextBox 138">
                <a:extLst>
                  <a:ext uri="{FF2B5EF4-FFF2-40B4-BE49-F238E27FC236}">
                    <a16:creationId xmlns:a16="http://schemas.microsoft.com/office/drawing/2014/main" id="{C84144E9-E02C-DF87-B906-FAE80B4A0F15}"/>
                  </a:ext>
                </a:extLst>
              </p:cNvPr>
              <p:cNvSpPr txBox="1"/>
              <p:nvPr/>
            </p:nvSpPr>
            <p:spPr>
              <a:xfrm>
                <a:off x="481528" y="4632073"/>
                <a:ext cx="916515" cy="276999"/>
              </a:xfrm>
              <a:prstGeom prst="rect">
                <a:avLst/>
              </a:prstGeom>
              <a:noFill/>
            </p:spPr>
            <p:txBody>
              <a:bodyPr wrap="square">
                <a:spAutoFit/>
              </a:bodyPr>
              <a:lstStyle/>
              <a:p>
                <a:pPr algn="ctr"/>
                <a:r>
                  <a:rPr lang="en-SG" sz="1200" b="1" noProof="0" dirty="0">
                    <a:solidFill>
                      <a:srgbClr val="C00000"/>
                    </a:solidFill>
                  </a:rPr>
                  <a:t>Dipole</a:t>
                </a:r>
                <a:endParaRPr lang="en-GB" sz="1200" b="1" dirty="0">
                  <a:solidFill>
                    <a:srgbClr val="C00000"/>
                  </a:solidFill>
                </a:endParaRPr>
              </a:p>
            </p:txBody>
          </p:sp>
          <p:cxnSp>
            <p:nvCxnSpPr>
              <p:cNvPr id="140" name="Straight Arrow Connector 139">
                <a:extLst>
                  <a:ext uri="{FF2B5EF4-FFF2-40B4-BE49-F238E27FC236}">
                    <a16:creationId xmlns:a16="http://schemas.microsoft.com/office/drawing/2014/main" id="{5FA70CB9-BF51-7E7B-680B-3A1A1D9D6185}"/>
                  </a:ext>
                </a:extLst>
              </p:cNvPr>
              <p:cNvCxnSpPr>
                <a:cxnSpLocks/>
              </p:cNvCxnSpPr>
              <p:nvPr/>
            </p:nvCxnSpPr>
            <p:spPr>
              <a:xfrm>
                <a:off x="1158736" y="4866968"/>
                <a:ext cx="449613" cy="308376"/>
              </a:xfrm>
              <a:prstGeom prst="straightConnector1">
                <a:avLst/>
              </a:prstGeom>
              <a:ln w="2857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sp>
          <p:nvSpPr>
            <p:cNvPr id="154" name="TextBox 153">
              <a:extLst>
                <a:ext uri="{FF2B5EF4-FFF2-40B4-BE49-F238E27FC236}">
                  <a16:creationId xmlns:a16="http://schemas.microsoft.com/office/drawing/2014/main" id="{255D3938-CBF4-A25D-19D8-430A944E99A0}"/>
                </a:ext>
              </a:extLst>
            </p:cNvPr>
            <p:cNvSpPr txBox="1"/>
            <p:nvPr/>
          </p:nvSpPr>
          <p:spPr>
            <a:xfrm>
              <a:off x="4732837" y="5333340"/>
              <a:ext cx="178371" cy="276999"/>
            </a:xfrm>
            <a:prstGeom prst="rect">
              <a:avLst/>
            </a:prstGeom>
            <a:noFill/>
          </p:spPr>
          <p:txBody>
            <a:bodyPr wrap="square">
              <a:spAutoFit/>
            </a:bodyPr>
            <a:lstStyle/>
            <a:p>
              <a:pPr algn="ctr"/>
              <a:r>
                <a:rPr lang="en-SG" sz="1200" b="1" dirty="0"/>
                <a:t>z</a:t>
              </a:r>
              <a:endParaRPr lang="en-GB" sz="1200" b="1" dirty="0"/>
            </a:p>
          </p:txBody>
        </p:sp>
      </p:grpSp>
    </p:spTree>
    <p:extLst>
      <p:ext uri="{BB962C8B-B14F-4D97-AF65-F5344CB8AC3E}">
        <p14:creationId xmlns:p14="http://schemas.microsoft.com/office/powerpoint/2010/main" val="66769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45" grpId="0" animBg="1"/>
      <p:bldP spid="1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BFF08E-1C5D-0C34-FAC0-155CD359AF18}"/>
              </a:ext>
            </a:extLst>
          </p:cNvPr>
          <p:cNvSpPr>
            <a:spLocks noGrp="1"/>
          </p:cNvSpPr>
          <p:nvPr>
            <p:ph type="sldNum" sz="quarter" idx="4"/>
          </p:nvPr>
        </p:nvSpPr>
        <p:spPr/>
        <p:txBody>
          <a:bodyPr/>
          <a:lstStyle/>
          <a:p>
            <a:fld id="{974172A1-1CBF-0B40-9234-7D4D80EC19EA}" type="slidenum">
              <a:rPr lang="en-GB" smtClean="0"/>
              <a:pPr/>
              <a:t>5</a:t>
            </a:fld>
            <a:endParaRPr lang="en-GB" dirty="0"/>
          </a:p>
        </p:txBody>
      </p:sp>
      <p:sp>
        <p:nvSpPr>
          <p:cNvPr id="4" name="Title 3">
            <a:extLst>
              <a:ext uri="{FF2B5EF4-FFF2-40B4-BE49-F238E27FC236}">
                <a16:creationId xmlns:a16="http://schemas.microsoft.com/office/drawing/2014/main" id="{67156B7B-41CD-D8F2-4E9C-AAEB887EB7BB}"/>
              </a:ext>
            </a:extLst>
          </p:cNvPr>
          <p:cNvSpPr>
            <a:spLocks noGrp="1"/>
          </p:cNvSpPr>
          <p:nvPr>
            <p:ph type="title"/>
          </p:nvPr>
        </p:nvSpPr>
        <p:spPr/>
        <p:txBody>
          <a:bodyPr/>
          <a:lstStyle/>
          <a:p>
            <a:r>
              <a:rPr lang="en-GB" dirty="0"/>
              <a:t>B5 Demonstrator Cell</a:t>
            </a:r>
          </a:p>
        </p:txBody>
      </p:sp>
      <p:pic>
        <p:nvPicPr>
          <p:cNvPr id="5" name="Picture 4">
            <a:extLst>
              <a:ext uri="{FF2B5EF4-FFF2-40B4-BE49-F238E27FC236}">
                <a16:creationId xmlns:a16="http://schemas.microsoft.com/office/drawing/2014/main" id="{F5A8506C-C8E9-3D3F-6B40-22D8AC5F6398}"/>
              </a:ext>
            </a:extLst>
          </p:cNvPr>
          <p:cNvPicPr>
            <a:picLocks noChangeAspect="1"/>
          </p:cNvPicPr>
          <p:nvPr/>
        </p:nvPicPr>
        <p:blipFill>
          <a:blip r:embed="rId3"/>
          <a:srcRect l="2003" t="948" b="2996"/>
          <a:stretch/>
        </p:blipFill>
        <p:spPr>
          <a:xfrm>
            <a:off x="289262" y="1347765"/>
            <a:ext cx="6024432" cy="3789928"/>
          </a:xfrm>
          <a:prstGeom prst="rect">
            <a:avLst/>
          </a:prstGeom>
        </p:spPr>
      </p:pic>
      <mc:AlternateContent xmlns:mc="http://schemas.openxmlformats.org/markup-compatibility/2006" xmlns:a14="http://schemas.microsoft.com/office/drawing/2010/main">
        <mc:Choice Requires="a14">
          <p:sp>
            <p:nvSpPr>
              <p:cNvPr id="7" name="CasellaDiTesto 150">
                <a:extLst>
                  <a:ext uri="{FF2B5EF4-FFF2-40B4-BE49-F238E27FC236}">
                    <a16:creationId xmlns:a16="http://schemas.microsoft.com/office/drawing/2014/main" id="{767256C6-A569-1A87-AA19-9F9000209509}"/>
                  </a:ext>
                </a:extLst>
              </p:cNvPr>
              <p:cNvSpPr txBox="1"/>
              <p:nvPr/>
            </p:nvSpPr>
            <p:spPr>
              <a:xfrm>
                <a:off x="9549438" y="4764341"/>
                <a:ext cx="2206148" cy="1261884"/>
              </a:xfrm>
              <a:prstGeom prst="rect">
                <a:avLst/>
              </a:prstGeom>
              <a:solidFill>
                <a:schemeClr val="bg1"/>
              </a:solidFill>
              <a:ln w="38100">
                <a:solidFill>
                  <a:srgbClr val="0070C0"/>
                </a:solidFill>
              </a:ln>
            </p:spPr>
            <p:txBody>
              <a:bodyPr wrap="square">
                <a:spAutoFit/>
              </a:bodyPr>
              <a:lstStyle/>
              <a:p>
                <a:pPr algn="ctr"/>
                <a:r>
                  <a:rPr lang="it-IT" sz="1600" dirty="0">
                    <a:cs typeface="Arial" panose="020B0604020202020204" pitchFamily="34" charset="0"/>
                  </a:rPr>
                  <a:t>Target field harmonics</a:t>
                </a:r>
              </a:p>
              <a:p>
                <a:endParaRPr lang="it-IT" sz="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14:m>
                  <m:oMath xmlns:m="http://schemas.openxmlformats.org/officeDocument/2006/math">
                    <m:r>
                      <m:rPr>
                        <m:sty m:val="p"/>
                      </m:rPr>
                      <a:rPr lang="it-IT" sz="1600" i="0" dirty="0" smtClean="0">
                        <a:latin typeface="Cambria Math" panose="02040503050406030204" pitchFamily="18" charset="0"/>
                        <a:cs typeface="Arial" panose="020B0604020202020204" pitchFamily="34" charset="0"/>
                      </a:rPr>
                      <m:t>B</m:t>
                    </m:r>
                    <m:r>
                      <a:rPr lang="it-IT" sz="1600" i="0" dirty="0" smtClean="0">
                        <a:latin typeface="Cambria Math" panose="02040503050406030204" pitchFamily="18" charset="0"/>
                        <a:cs typeface="Arial" panose="020B0604020202020204" pitchFamily="34" charset="0"/>
                      </a:rPr>
                      <m:t>1 = 7 ±0.2 </m:t>
                    </m:r>
                    <m:r>
                      <m:rPr>
                        <m:sty m:val="p"/>
                      </m:rPr>
                      <a:rPr lang="it-IT" sz="1600" i="0" dirty="0" smtClean="0">
                        <a:latin typeface="Cambria Math" panose="02040503050406030204" pitchFamily="18" charset="0"/>
                        <a:cs typeface="Arial" panose="020B0604020202020204" pitchFamily="34" charset="0"/>
                      </a:rPr>
                      <m:t>T</m:t>
                    </m:r>
                  </m:oMath>
                </a14:m>
                <a:endParaRPr lang="it-IT" sz="1600" dirty="0">
                  <a:latin typeface="Arial" panose="020B0604020202020204" pitchFamily="34" charset="0"/>
                  <a:cs typeface="Arial" panose="020B0604020202020204" pitchFamily="34" charset="0"/>
                </a:endParaRPr>
              </a:p>
              <a:p>
                <a:endParaRPr lang="it-IT" sz="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14:m>
                  <m:oMath xmlns:m="http://schemas.openxmlformats.org/officeDocument/2006/math">
                    <m:r>
                      <m:rPr>
                        <m:sty m:val="p"/>
                      </m:rPr>
                      <a:rPr lang="it-IT" sz="1600" i="0" dirty="0" smtClean="0">
                        <a:latin typeface="Cambria Math" panose="02040503050406030204" pitchFamily="18" charset="0"/>
                        <a:cs typeface="Arial" panose="020B0604020202020204" pitchFamily="34" charset="0"/>
                      </a:rPr>
                      <m:t>B</m:t>
                    </m:r>
                    <m:r>
                      <a:rPr lang="it-IT" sz="1600" b="0" i="0" dirty="0" smtClean="0">
                        <a:latin typeface="Cambria Math" panose="02040503050406030204" pitchFamily="18" charset="0"/>
                        <a:cs typeface="Arial" panose="020B0604020202020204" pitchFamily="34" charset="0"/>
                      </a:rPr>
                      <m:t>2</m:t>
                    </m:r>
                    <m:r>
                      <a:rPr lang="it-IT" sz="1600" i="0" dirty="0" smtClean="0">
                        <a:latin typeface="Cambria Math" panose="02040503050406030204" pitchFamily="18" charset="0"/>
                        <a:cs typeface="Arial" panose="020B0604020202020204" pitchFamily="34" charset="0"/>
                      </a:rPr>
                      <m:t> =</m:t>
                    </m:r>
                    <m:r>
                      <a:rPr lang="it-IT" sz="1600" b="0" i="0" dirty="0" smtClean="0">
                        <a:latin typeface="Cambria Math" panose="02040503050406030204" pitchFamily="18" charset="0"/>
                        <a:cs typeface="Arial" panose="020B0604020202020204" pitchFamily="34" charset="0"/>
                      </a:rPr>
                      <m:t>1</m:t>
                    </m:r>
                    <m:r>
                      <a:rPr lang="it-IT" sz="1600" i="0" dirty="0" smtClean="0">
                        <a:latin typeface="Cambria Math" panose="02040503050406030204" pitchFamily="18" charset="0"/>
                        <a:cs typeface="Arial" panose="020B0604020202020204" pitchFamily="34" charset="0"/>
                      </a:rPr>
                      <m:t> ±0.</m:t>
                    </m:r>
                    <m:r>
                      <a:rPr lang="it-IT" sz="1600" b="0" i="0" dirty="0" smtClean="0">
                        <a:latin typeface="Cambria Math" panose="02040503050406030204" pitchFamily="18" charset="0"/>
                        <a:cs typeface="Arial" panose="020B0604020202020204" pitchFamily="34" charset="0"/>
                      </a:rPr>
                      <m:t>0</m:t>
                    </m:r>
                    <m:r>
                      <a:rPr lang="it-IT" sz="1600" i="0" dirty="0" smtClean="0">
                        <a:latin typeface="Cambria Math" panose="02040503050406030204" pitchFamily="18" charset="0"/>
                        <a:cs typeface="Arial" panose="020B0604020202020204" pitchFamily="34" charset="0"/>
                      </a:rPr>
                      <m:t>2</m:t>
                    </m:r>
                    <m:r>
                      <a:rPr lang="it-IT" sz="1600" b="0" i="0" dirty="0" smtClean="0">
                        <a:latin typeface="Cambria Math" panose="02040503050406030204" pitchFamily="18" charset="0"/>
                        <a:ea typeface="Cambria Math" panose="02040503050406030204" pitchFamily="18" charset="0"/>
                        <a:cs typeface="Arial" panose="020B0604020202020204" pitchFamily="34" charset="0"/>
                      </a:rPr>
                      <m:t> </m:t>
                    </m:r>
                    <m:r>
                      <m:rPr>
                        <m:sty m:val="p"/>
                      </m:rPr>
                      <a:rPr lang="it-IT" sz="1600" i="0" dirty="0" smtClean="0">
                        <a:latin typeface="Cambria Math" panose="02040503050406030204" pitchFamily="18" charset="0"/>
                        <a:cs typeface="Arial" panose="020B0604020202020204" pitchFamily="34" charset="0"/>
                      </a:rPr>
                      <m:t>T</m:t>
                    </m:r>
                  </m:oMath>
                </a14:m>
                <a:endParaRPr lang="it-IT" sz="1600" dirty="0">
                  <a:latin typeface="Arial" panose="020B0604020202020204" pitchFamily="34" charset="0"/>
                  <a:cs typeface="Arial" panose="020B0604020202020204" pitchFamily="34" charset="0"/>
                </a:endParaRPr>
              </a:p>
              <a:p>
                <a:endParaRPr lang="it-IT" sz="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14:m>
                  <m:oMath xmlns:m="http://schemas.openxmlformats.org/officeDocument/2006/math">
                    <m:r>
                      <m:rPr>
                        <m:sty m:val="p"/>
                      </m:rPr>
                      <a:rPr lang="it-IT" sz="1600" i="0" dirty="0" smtClean="0">
                        <a:latin typeface="Cambria Math" panose="02040503050406030204" pitchFamily="18" charset="0"/>
                        <a:cs typeface="Arial" panose="020B0604020202020204" pitchFamily="34" charset="0"/>
                      </a:rPr>
                      <m:t>B</m:t>
                    </m:r>
                    <m:r>
                      <a:rPr lang="it-IT" sz="1600" b="0" i="0" dirty="0" smtClean="0">
                        <a:latin typeface="Cambria Math" panose="02040503050406030204" pitchFamily="18" charset="0"/>
                        <a:cs typeface="Arial" panose="020B0604020202020204" pitchFamily="34" charset="0"/>
                      </a:rPr>
                      <m:t>3</m:t>
                    </m:r>
                    <m:r>
                      <a:rPr lang="it-IT" sz="1600" i="0" dirty="0" smtClean="0">
                        <a:latin typeface="Cambria Math" panose="02040503050406030204" pitchFamily="18" charset="0"/>
                        <a:cs typeface="Arial" panose="020B0604020202020204" pitchFamily="34" charset="0"/>
                      </a:rPr>
                      <m:t> =±</m:t>
                    </m:r>
                    <m:r>
                      <a:rPr lang="it-IT" sz="1600" b="0" i="0" dirty="0" smtClean="0">
                        <a:latin typeface="Cambria Math" panose="02040503050406030204" pitchFamily="18" charset="0"/>
                        <a:cs typeface="Arial" panose="020B0604020202020204" pitchFamily="34" charset="0"/>
                      </a:rPr>
                      <m:t> </m:t>
                    </m:r>
                    <m:r>
                      <a:rPr lang="it-IT" sz="1600" i="0" dirty="0" smtClean="0">
                        <a:latin typeface="Cambria Math" panose="02040503050406030204" pitchFamily="18" charset="0"/>
                        <a:cs typeface="Arial" panose="020B0604020202020204" pitchFamily="34" charset="0"/>
                      </a:rPr>
                      <m:t>0.</m:t>
                    </m:r>
                    <m:r>
                      <a:rPr lang="it-IT" sz="1600" b="0" i="0" dirty="0" smtClean="0">
                        <a:latin typeface="Cambria Math" panose="02040503050406030204" pitchFamily="18" charset="0"/>
                        <a:ea typeface="Cambria Math" panose="02040503050406030204" pitchFamily="18" charset="0"/>
                        <a:cs typeface="Arial" panose="020B0604020202020204" pitchFamily="34" charset="0"/>
                      </a:rPr>
                      <m:t> 4 </m:t>
                    </m:r>
                    <m:r>
                      <m:rPr>
                        <m:sty m:val="p"/>
                      </m:rPr>
                      <a:rPr lang="it-IT" sz="1600" i="0" dirty="0" smtClean="0">
                        <a:latin typeface="Cambria Math" panose="02040503050406030204" pitchFamily="18" charset="0"/>
                        <a:cs typeface="Arial" panose="020B0604020202020204" pitchFamily="34" charset="0"/>
                      </a:rPr>
                      <m:t>T</m:t>
                    </m:r>
                  </m:oMath>
                </a14:m>
                <a:endParaRPr lang="it-IT" sz="1600" dirty="0">
                  <a:latin typeface="Arial" panose="020B0604020202020204" pitchFamily="34" charset="0"/>
                  <a:cs typeface="Arial" panose="020B0604020202020204" pitchFamily="34" charset="0"/>
                </a:endParaRPr>
              </a:p>
            </p:txBody>
          </p:sp>
        </mc:Choice>
        <mc:Fallback xmlns="">
          <p:sp>
            <p:nvSpPr>
              <p:cNvPr id="7" name="CasellaDiTesto 150">
                <a:extLst>
                  <a:ext uri="{FF2B5EF4-FFF2-40B4-BE49-F238E27FC236}">
                    <a16:creationId xmlns:a16="http://schemas.microsoft.com/office/drawing/2014/main" id="{767256C6-A569-1A87-AA19-9F9000209509}"/>
                  </a:ext>
                </a:extLst>
              </p:cNvPr>
              <p:cNvSpPr txBox="1">
                <a:spLocks noRot="1" noChangeAspect="1" noMove="1" noResize="1" noEditPoints="1" noAdjustHandles="1" noChangeArrowheads="1" noChangeShapeType="1" noTextEdit="1"/>
              </p:cNvSpPr>
              <p:nvPr/>
            </p:nvSpPr>
            <p:spPr>
              <a:xfrm>
                <a:off x="9549438" y="4764341"/>
                <a:ext cx="2206148" cy="1261884"/>
              </a:xfrm>
              <a:prstGeom prst="rect">
                <a:avLst/>
              </a:prstGeom>
              <a:blipFill>
                <a:blip r:embed="rId4"/>
                <a:stretch>
                  <a:fillRect l="-272" b="-2347"/>
                </a:stretch>
              </a:blipFill>
              <a:ln w="38100">
                <a:solidFill>
                  <a:srgbClr val="0070C0"/>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E5BC354-F8FF-BE4B-A156-F56B73B058CA}"/>
                  </a:ext>
                </a:extLst>
              </p:cNvPr>
              <p:cNvSpPr txBox="1"/>
              <p:nvPr/>
            </p:nvSpPr>
            <p:spPr>
              <a:xfrm>
                <a:off x="621428" y="5623768"/>
                <a:ext cx="5020553"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𝐵</m:t>
                      </m:r>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𝐵</m:t>
                          </m:r>
                        </m:e>
                        <m:sub>
                          <m:r>
                            <a:rPr lang="en-US" i="0">
                              <a:latin typeface="Cambria Math" panose="02040503050406030204" pitchFamily="18" charset="0"/>
                            </a:rPr>
                            <m:t>1</m:t>
                          </m:r>
                        </m:sub>
                      </m:sSub>
                      <m:func>
                        <m:funcPr>
                          <m:ctrlPr>
                            <a:rPr lang="en-US" i="1">
                              <a:latin typeface="Cambria Math" panose="02040503050406030204" pitchFamily="18" charset="0"/>
                            </a:rPr>
                          </m:ctrlPr>
                        </m:funcPr>
                        <m:fName>
                          <m:r>
                            <a:rPr lang="en-US" i="1">
                              <a:latin typeface="Cambria Math" panose="02040503050406030204" pitchFamily="18" charset="0"/>
                            </a:rPr>
                            <m:t>𝑠𝑖𝑛</m:t>
                          </m:r>
                        </m:fName>
                        <m:e>
                          <m:d>
                            <m:dPr>
                              <m:ctrlPr>
                                <a:rPr lang="en-US" i="1">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𝑧</m:t>
                                  </m:r>
                                </m:num>
                                <m:den>
                                  <m:r>
                                    <a:rPr lang="en-US" i="1">
                                      <a:latin typeface="Cambria Math" panose="02040503050406030204" pitchFamily="18" charset="0"/>
                                    </a:rPr>
                                    <m:t>𝐿</m:t>
                                  </m:r>
                                </m:den>
                              </m:f>
                            </m:e>
                          </m:d>
                        </m:e>
                      </m:func>
                      <m:r>
                        <a:rPr lang="it-IT" b="0" i="1" smtClean="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𝐵</m:t>
                          </m:r>
                        </m:e>
                        <m:sub>
                          <m:r>
                            <a:rPr lang="it-IT" b="0" i="0" smtClean="0">
                              <a:latin typeface="Cambria Math" panose="02040503050406030204" pitchFamily="18" charset="0"/>
                            </a:rPr>
                            <m:t>2</m:t>
                          </m:r>
                        </m:sub>
                      </m:sSub>
                      <m:func>
                        <m:funcPr>
                          <m:ctrlPr>
                            <a:rPr lang="en-US" i="1">
                              <a:latin typeface="Cambria Math" panose="02040503050406030204" pitchFamily="18" charset="0"/>
                            </a:rPr>
                          </m:ctrlPr>
                        </m:funcPr>
                        <m:fName>
                          <m:r>
                            <a:rPr lang="en-US" i="1">
                              <a:latin typeface="Cambria Math" panose="02040503050406030204" pitchFamily="18" charset="0"/>
                            </a:rPr>
                            <m:t>𝑠𝑖𝑛</m:t>
                          </m:r>
                        </m:fName>
                        <m:e>
                          <m:d>
                            <m:dPr>
                              <m:ctrlPr>
                                <a:rPr lang="en-US" i="1">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it-IT" b="0" i="0" smtClean="0">
                                      <a:solidFill>
                                        <a:schemeClr val="tx1"/>
                                      </a:solidFill>
                                      <a:latin typeface="Cambria Math" panose="02040503050406030204" pitchFamily="18" charset="0"/>
                                    </a:rPr>
                                    <m:t>4</m:t>
                                  </m:r>
                                  <m:r>
                                    <a:rPr lang="en-US" i="1">
                                      <a:latin typeface="Cambria Math" panose="02040503050406030204" pitchFamily="18" charset="0"/>
                                    </a:rPr>
                                    <m:t>𝜋</m:t>
                                  </m:r>
                                  <m:r>
                                    <a:rPr lang="en-US" i="1">
                                      <a:latin typeface="Cambria Math" panose="02040503050406030204" pitchFamily="18" charset="0"/>
                                    </a:rPr>
                                    <m:t>𝑧</m:t>
                                  </m:r>
                                </m:num>
                                <m:den>
                                  <m:r>
                                    <a:rPr lang="en-US" i="1">
                                      <a:latin typeface="Cambria Math" panose="02040503050406030204" pitchFamily="18" charset="0"/>
                                    </a:rPr>
                                    <m:t>𝐿</m:t>
                                  </m:r>
                                </m:den>
                              </m:f>
                            </m:e>
                          </m:d>
                        </m:e>
                      </m:func>
                      <m:r>
                        <a:rPr lang="it-IT" b="0" i="1" smtClean="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𝐵</m:t>
                          </m:r>
                        </m:e>
                        <m:sub>
                          <m:r>
                            <a:rPr lang="it-IT" b="0" i="0" smtClean="0">
                              <a:latin typeface="Cambria Math" panose="02040503050406030204" pitchFamily="18" charset="0"/>
                            </a:rPr>
                            <m:t>3</m:t>
                          </m:r>
                        </m:sub>
                      </m:sSub>
                      <m:func>
                        <m:funcPr>
                          <m:ctrlPr>
                            <a:rPr lang="en-US" i="1">
                              <a:latin typeface="Cambria Math" panose="02040503050406030204" pitchFamily="18" charset="0"/>
                            </a:rPr>
                          </m:ctrlPr>
                        </m:funcPr>
                        <m:fName>
                          <m:r>
                            <a:rPr lang="en-US" i="1">
                              <a:latin typeface="Cambria Math" panose="02040503050406030204" pitchFamily="18" charset="0"/>
                            </a:rPr>
                            <m:t>𝑠𝑖𝑛</m:t>
                          </m:r>
                        </m:fName>
                        <m:e>
                          <m:d>
                            <m:dPr>
                              <m:ctrlPr>
                                <a:rPr lang="en-US"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it-IT" b="0" i="0" smtClean="0">
                                      <a:solidFill>
                                        <a:schemeClr val="tx1"/>
                                      </a:solidFill>
                                      <a:latin typeface="Cambria Math" panose="02040503050406030204" pitchFamily="18" charset="0"/>
                                    </a:rPr>
                                    <m:t>6</m:t>
                                  </m:r>
                                  <m:r>
                                    <a:rPr lang="en-US" i="1">
                                      <a:solidFill>
                                        <a:schemeClr val="tx1"/>
                                      </a:solidFill>
                                      <a:latin typeface="Cambria Math" panose="02040503050406030204" pitchFamily="18" charset="0"/>
                                    </a:rPr>
                                    <m:t>𝜋</m:t>
                                  </m:r>
                                  <m:r>
                                    <a:rPr lang="en-US" i="1">
                                      <a:solidFill>
                                        <a:schemeClr val="tx1"/>
                                      </a:solidFill>
                                      <a:latin typeface="Cambria Math" panose="02040503050406030204" pitchFamily="18" charset="0"/>
                                    </a:rPr>
                                    <m:t>𝑧</m:t>
                                  </m:r>
                                </m:num>
                                <m:den>
                                  <m:r>
                                    <a:rPr lang="en-US" i="1">
                                      <a:solidFill>
                                        <a:schemeClr val="tx1"/>
                                      </a:solidFill>
                                      <a:latin typeface="Cambria Math" panose="02040503050406030204" pitchFamily="18" charset="0"/>
                                    </a:rPr>
                                    <m:t>𝐿</m:t>
                                  </m:r>
                                </m:den>
                              </m:f>
                            </m:e>
                          </m:d>
                        </m:e>
                      </m:func>
                    </m:oMath>
                  </m:oMathPara>
                </a14:m>
                <a:endParaRPr lang="en-US" dirty="0"/>
              </a:p>
            </p:txBody>
          </p:sp>
        </mc:Choice>
        <mc:Fallback xmlns="">
          <p:sp>
            <p:nvSpPr>
              <p:cNvPr id="8" name="TextBox 7">
                <a:extLst>
                  <a:ext uri="{FF2B5EF4-FFF2-40B4-BE49-F238E27FC236}">
                    <a16:creationId xmlns:a16="http://schemas.microsoft.com/office/drawing/2014/main" id="{2E5BC354-F8FF-BE4B-A156-F56B73B058CA}"/>
                  </a:ext>
                </a:extLst>
              </p:cNvPr>
              <p:cNvSpPr txBox="1">
                <a:spLocks noRot="1" noChangeAspect="1" noMove="1" noResize="1" noEditPoints="1" noAdjustHandles="1" noChangeArrowheads="1" noChangeShapeType="1" noTextEdit="1"/>
              </p:cNvSpPr>
              <p:nvPr/>
            </p:nvSpPr>
            <p:spPr>
              <a:xfrm>
                <a:off x="621428" y="5623768"/>
                <a:ext cx="5020553" cy="714683"/>
              </a:xfrm>
              <a:prstGeom prst="rect">
                <a:avLst/>
              </a:prstGeom>
              <a:blipFill>
                <a:blip r:embed="rId5"/>
                <a:stretch>
                  <a:fillRect/>
                </a:stretch>
              </a:blipFill>
            </p:spPr>
            <p:txBody>
              <a:bodyPr/>
              <a:lstStyle/>
              <a:p>
                <a:r>
                  <a:rPr lang="en-IE">
                    <a:noFill/>
                  </a:rPr>
                  <a:t> </a:t>
                </a:r>
              </a:p>
            </p:txBody>
          </p:sp>
        </mc:Fallback>
      </mc:AlternateContent>
      <p:sp>
        <p:nvSpPr>
          <p:cNvPr id="9" name="TextBox 8">
            <a:extLst>
              <a:ext uri="{FF2B5EF4-FFF2-40B4-BE49-F238E27FC236}">
                <a16:creationId xmlns:a16="http://schemas.microsoft.com/office/drawing/2014/main" id="{B6966DA1-C9D1-AAC6-11D5-95D2344BAA9A}"/>
              </a:ext>
            </a:extLst>
          </p:cNvPr>
          <p:cNvSpPr txBox="1"/>
          <p:nvPr/>
        </p:nvSpPr>
        <p:spPr>
          <a:xfrm>
            <a:off x="621428" y="5285214"/>
            <a:ext cx="5356039" cy="338554"/>
          </a:xfrm>
          <a:prstGeom prst="rect">
            <a:avLst/>
          </a:prstGeom>
          <a:noFill/>
        </p:spPr>
        <p:txBody>
          <a:bodyPr wrap="square">
            <a:spAutoFit/>
          </a:bodyPr>
          <a:lstStyle/>
          <a:p>
            <a:r>
              <a:rPr lang="en-US" sz="1600" b="1" kern="0" dirty="0">
                <a:solidFill>
                  <a:srgbClr val="0070C0"/>
                </a:solidFill>
              </a:rPr>
              <a:t>Target Field - Longitudinal Harmonics Expansion</a:t>
            </a:r>
            <a:endParaRPr lang="en-US" sz="1600" kern="0" dirty="0">
              <a:solidFill>
                <a:srgbClr val="0070C0"/>
              </a:solidFill>
            </a:endParaRPr>
          </a:p>
        </p:txBody>
      </p:sp>
      <p:cxnSp>
        <p:nvCxnSpPr>
          <p:cNvPr id="10" name="Connettore 2 20">
            <a:extLst>
              <a:ext uri="{FF2B5EF4-FFF2-40B4-BE49-F238E27FC236}">
                <a16:creationId xmlns:a16="http://schemas.microsoft.com/office/drawing/2014/main" id="{9D7EDC2B-447F-3DBC-91A8-F4E8D0DD6195}"/>
              </a:ext>
            </a:extLst>
          </p:cNvPr>
          <p:cNvCxnSpPr>
            <a:cxnSpLocks/>
          </p:cNvCxnSpPr>
          <p:nvPr/>
        </p:nvCxnSpPr>
        <p:spPr>
          <a:xfrm flipV="1">
            <a:off x="10652512" y="4340340"/>
            <a:ext cx="0" cy="424001"/>
          </a:xfrm>
          <a:prstGeom prst="straightConnector1">
            <a:avLst/>
          </a:prstGeom>
          <a:noFill/>
          <a:ln w="38100" cap="flat" cmpd="sng" algn="ctr">
            <a:solidFill>
              <a:srgbClr val="0070C0"/>
            </a:solidFill>
            <a:prstDash val="solid"/>
            <a:miter lim="800000"/>
            <a:tailEnd type="triangle"/>
          </a:ln>
          <a:effectLst/>
        </p:spPr>
      </p:cxnSp>
      <p:sp>
        <p:nvSpPr>
          <p:cNvPr id="11" name="TextBox 10">
            <a:extLst>
              <a:ext uri="{FF2B5EF4-FFF2-40B4-BE49-F238E27FC236}">
                <a16:creationId xmlns:a16="http://schemas.microsoft.com/office/drawing/2014/main" id="{B288DE70-3BB7-FF2A-F402-773BFC386A75}"/>
              </a:ext>
            </a:extLst>
          </p:cNvPr>
          <p:cNvSpPr txBox="1"/>
          <p:nvPr/>
        </p:nvSpPr>
        <p:spPr>
          <a:xfrm>
            <a:off x="9801637" y="3687396"/>
            <a:ext cx="1701750" cy="646331"/>
          </a:xfrm>
          <a:prstGeom prst="rect">
            <a:avLst/>
          </a:prstGeom>
          <a:noFill/>
          <a:ln w="28575">
            <a:solidFill>
              <a:srgbClr val="0070C0"/>
            </a:solidFill>
          </a:ln>
        </p:spPr>
        <p:txBody>
          <a:bodyPr wrap="square">
            <a:spAutoFit/>
          </a:bodyPr>
          <a:lstStyle/>
          <a:p>
            <a:pPr algn="ctr"/>
            <a:r>
              <a:rPr lang="en-US" b="1" kern="0" dirty="0"/>
              <a:t>Input for the magnet design</a:t>
            </a:r>
            <a:endParaRPr lang="en-US" b="1" dirty="0"/>
          </a:p>
        </p:txBody>
      </p:sp>
      <p:pic>
        <p:nvPicPr>
          <p:cNvPr id="21" name="Content Placeholder 20">
            <a:extLst>
              <a:ext uri="{FF2B5EF4-FFF2-40B4-BE49-F238E27FC236}">
                <a16:creationId xmlns:a16="http://schemas.microsoft.com/office/drawing/2014/main" id="{44A8953B-DEF2-CE4D-F957-E4FDCC57E211}"/>
              </a:ext>
            </a:extLst>
          </p:cNvPr>
          <p:cNvPicPr>
            <a:picLocks noGrp="1" noChangeAspect="1"/>
          </p:cNvPicPr>
          <p:nvPr>
            <p:ph sz="quarter" idx="12"/>
          </p:nvPr>
        </p:nvPicPr>
        <p:blipFill>
          <a:blip r:embed="rId6">
            <a:extLst>
              <a:ext uri="{96DAC541-7B7A-43D3-8B79-37D633B846F1}">
                <asvg:svgBlip xmlns:asvg="http://schemas.microsoft.com/office/drawing/2016/SVG/main" r:embed="rId7"/>
              </a:ext>
            </a:extLst>
          </a:blip>
          <a:stretch>
            <a:fillRect/>
          </a:stretch>
        </p:blipFill>
        <p:spPr>
          <a:xfrm>
            <a:off x="6340782" y="4114118"/>
            <a:ext cx="3181568" cy="2342191"/>
          </a:xfrm>
        </p:spPr>
      </p:pic>
      <p:sp>
        <p:nvSpPr>
          <p:cNvPr id="22" name="Content Placeholder 1">
            <a:extLst>
              <a:ext uri="{FF2B5EF4-FFF2-40B4-BE49-F238E27FC236}">
                <a16:creationId xmlns:a16="http://schemas.microsoft.com/office/drawing/2014/main" id="{63F154D7-92BC-762B-EACB-4B8C5CDDFE60}"/>
              </a:ext>
            </a:extLst>
          </p:cNvPr>
          <p:cNvSpPr txBox="1">
            <a:spLocks/>
          </p:cNvSpPr>
          <p:nvPr/>
        </p:nvSpPr>
        <p:spPr>
          <a:xfrm>
            <a:off x="6559227" y="1643415"/>
            <a:ext cx="4582906" cy="1905267"/>
          </a:xfrm>
          <a:prstGeom prst="rect">
            <a:avLst/>
          </a:prstGeom>
        </p:spPr>
        <p:txBody>
          <a:bodyPr/>
          <a:lstStyle>
            <a:lvl1pPr marL="457189" indent="-457189"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1pPr>
            <a:lvl2pPr marL="990575" indent="-380990"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2pPr>
            <a:lvl3pPr marL="1523962" indent="-304792"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3pPr>
            <a:lvl4pPr marL="2133547" indent="-304792"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4pPr>
            <a:lvl5pPr marL="2743131" indent="-304792"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GB" dirty="0"/>
          </a:p>
        </p:txBody>
      </p:sp>
      <p:sp>
        <p:nvSpPr>
          <p:cNvPr id="23" name="Content Placeholder 5">
            <a:extLst>
              <a:ext uri="{FF2B5EF4-FFF2-40B4-BE49-F238E27FC236}">
                <a16:creationId xmlns:a16="http://schemas.microsoft.com/office/drawing/2014/main" id="{CD8ABC4A-5C48-CEF0-3B3E-A194E3E265F8}"/>
              </a:ext>
            </a:extLst>
          </p:cNvPr>
          <p:cNvSpPr txBox="1">
            <a:spLocks/>
          </p:cNvSpPr>
          <p:nvPr/>
        </p:nvSpPr>
        <p:spPr>
          <a:xfrm>
            <a:off x="6658721" y="1668815"/>
            <a:ext cx="4745878" cy="1711258"/>
          </a:xfrm>
          <a:prstGeom prst="rect">
            <a:avLst/>
          </a:prstGeom>
        </p:spPr>
        <p:txBody>
          <a:bodyPr/>
          <a:lstStyle>
            <a:lvl1pPr marL="457189" indent="-457189"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1pPr>
            <a:lvl2pPr marL="990575" indent="-380990"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2pPr>
            <a:lvl3pPr marL="1523962" indent="-304792"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3pPr>
            <a:lvl4pPr marL="2133547" indent="-304792"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4pPr>
            <a:lvl5pPr marL="2743131" indent="-304792" algn="l" defTabSz="609585" rtl="0" eaLnBrk="1" latinLnBrk="0" hangingPunct="1">
              <a:spcBef>
                <a:spcPct val="20000"/>
              </a:spcBef>
              <a:buClr>
                <a:schemeClr val="accent1"/>
              </a:buClr>
              <a:buFont typeface="Wingdings" charset="2"/>
              <a:buChar char="§"/>
              <a:defRPr sz="1800" kern="1200" baseline="0">
                <a:solidFill>
                  <a:schemeClr val="tx1"/>
                </a:solidFill>
                <a:latin typeface="+mn-lt"/>
                <a:ea typeface="+mn-ea"/>
                <a:cs typeface="Arial Narrow"/>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
                <a:srgbClr val="C00000"/>
              </a:buClr>
            </a:pPr>
            <a:r>
              <a:rPr lang="en-GB" sz="2000" b="1" dirty="0">
                <a:solidFill>
                  <a:srgbClr val="0070C0"/>
                </a:solidFill>
              </a:rPr>
              <a:t>10 units</a:t>
            </a:r>
            <a:r>
              <a:rPr lang="en-GB" sz="2000" dirty="0"/>
              <a:t> cell array for </a:t>
            </a:r>
            <a:r>
              <a:rPr lang="en-NZ" sz="2000" dirty="0"/>
              <a:t>𝜇 </a:t>
            </a:r>
            <a:r>
              <a:rPr lang="en-GB" sz="2000" dirty="0"/>
              <a:t>beam testing.</a:t>
            </a:r>
          </a:p>
          <a:p>
            <a:pPr>
              <a:buClr>
                <a:srgbClr val="C00000"/>
              </a:buClr>
            </a:pPr>
            <a:r>
              <a:rPr lang="en-GB" sz="2000" b="1" dirty="0">
                <a:solidFill>
                  <a:srgbClr val="0070C0"/>
                </a:solidFill>
              </a:rPr>
              <a:t>Inter-cell cryostat</a:t>
            </a:r>
            <a:r>
              <a:rPr lang="en-GB" sz="2000" dirty="0"/>
              <a:t> design: magnet structure decoupled from the cell unit.</a:t>
            </a:r>
          </a:p>
          <a:p>
            <a:pPr>
              <a:buClr>
                <a:srgbClr val="C00000"/>
              </a:buClr>
            </a:pPr>
            <a:r>
              <a:rPr lang="en-GB" sz="2000" dirty="0"/>
              <a:t>Design improved for </a:t>
            </a:r>
            <a:r>
              <a:rPr lang="en-GB" sz="2000" b="1" dirty="0">
                <a:solidFill>
                  <a:srgbClr val="0070C0"/>
                </a:solidFill>
              </a:rPr>
              <a:t>force intercepting </a:t>
            </a:r>
            <a:r>
              <a:rPr lang="en-GB" sz="2000" dirty="0"/>
              <a:t>and reduced </a:t>
            </a:r>
            <a:r>
              <a:rPr lang="en-GB" sz="2000" b="1" dirty="0">
                <a:solidFill>
                  <a:srgbClr val="0070C0"/>
                </a:solidFill>
              </a:rPr>
              <a:t>cryogenic load</a:t>
            </a:r>
            <a:r>
              <a:rPr lang="en-GB" sz="2000" dirty="0"/>
              <a:t>.</a:t>
            </a:r>
          </a:p>
        </p:txBody>
      </p:sp>
    </p:spTree>
    <p:extLst>
      <p:ext uri="{BB962C8B-B14F-4D97-AF65-F5344CB8AC3E}">
        <p14:creationId xmlns:p14="http://schemas.microsoft.com/office/powerpoint/2010/main" val="1975392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DD90AB-BDE6-B527-D6AB-9990CF66427A}"/>
              </a:ext>
            </a:extLst>
          </p:cNvPr>
          <p:cNvSpPr>
            <a:spLocks noGrp="1"/>
          </p:cNvSpPr>
          <p:nvPr>
            <p:ph type="sldNum" sz="quarter" idx="4"/>
          </p:nvPr>
        </p:nvSpPr>
        <p:spPr/>
        <p:txBody>
          <a:bodyPr/>
          <a:lstStyle/>
          <a:p>
            <a:fld id="{974172A1-1CBF-0B40-9234-7D4D80EC19EA}" type="slidenum">
              <a:rPr lang="en-GB" smtClean="0"/>
              <a:pPr/>
              <a:t>6</a:t>
            </a:fld>
            <a:endParaRPr lang="en-GB" dirty="0"/>
          </a:p>
        </p:txBody>
      </p:sp>
      <p:sp>
        <p:nvSpPr>
          <p:cNvPr id="4" name="Title 3">
            <a:extLst>
              <a:ext uri="{FF2B5EF4-FFF2-40B4-BE49-F238E27FC236}">
                <a16:creationId xmlns:a16="http://schemas.microsoft.com/office/drawing/2014/main" id="{4AE27646-B94F-746E-F662-0E15DB3C4788}"/>
              </a:ext>
            </a:extLst>
          </p:cNvPr>
          <p:cNvSpPr>
            <a:spLocks noGrp="1"/>
          </p:cNvSpPr>
          <p:nvPr>
            <p:ph type="title"/>
          </p:nvPr>
        </p:nvSpPr>
        <p:spPr/>
        <p:txBody>
          <a:bodyPr/>
          <a:lstStyle/>
          <a:p>
            <a:r>
              <a:rPr lang="en-GB" dirty="0"/>
              <a:t>B5 Demo Magnet Design:</a:t>
            </a:r>
            <a:br>
              <a:rPr lang="en-GB" dirty="0"/>
            </a:br>
            <a:r>
              <a:rPr lang="en-GB" dirty="0"/>
              <a:t>Parameter Space and Assumptions</a:t>
            </a:r>
          </a:p>
        </p:txBody>
      </p:sp>
      <p:sp>
        <p:nvSpPr>
          <p:cNvPr id="48" name="TextBox 47">
            <a:extLst>
              <a:ext uri="{FF2B5EF4-FFF2-40B4-BE49-F238E27FC236}">
                <a16:creationId xmlns:a16="http://schemas.microsoft.com/office/drawing/2014/main" id="{FC88A745-B93A-9F88-59FE-1AD22E50B4B2}"/>
              </a:ext>
            </a:extLst>
          </p:cNvPr>
          <p:cNvSpPr txBox="1"/>
          <p:nvPr/>
        </p:nvSpPr>
        <p:spPr>
          <a:xfrm>
            <a:off x="187390" y="6044368"/>
            <a:ext cx="3596640" cy="677108"/>
          </a:xfrm>
          <a:prstGeom prst="rect">
            <a:avLst/>
          </a:prstGeom>
          <a:noFill/>
        </p:spPr>
        <p:txBody>
          <a:bodyPr wrap="square">
            <a:spAutoFit/>
          </a:bodyPr>
          <a:lstStyle/>
          <a:p>
            <a:r>
              <a:rPr lang="en-US" sz="1400" b="1" dirty="0">
                <a:solidFill>
                  <a:srgbClr val="C83964"/>
                </a:solidFill>
              </a:rPr>
              <a:t>*</a:t>
            </a:r>
            <a:r>
              <a:rPr lang="en-US" sz="1200" dirty="0"/>
              <a:t>Tape data from: [</a:t>
            </a:r>
            <a:r>
              <a:rPr lang="en-US" sz="1200" i="1" dirty="0"/>
              <a:t>University of Victoria Wellington, Robinson HTS critical current database, SuperOx YBCO 2G HTS data. https://htsdb.wimbush.eu</a:t>
            </a:r>
            <a:r>
              <a:rPr lang="en-US" sz="1200" dirty="0"/>
              <a:t>]</a:t>
            </a:r>
          </a:p>
        </p:txBody>
      </p:sp>
      <p:sp>
        <p:nvSpPr>
          <p:cNvPr id="56" name="TextBox 55">
            <a:extLst>
              <a:ext uri="{FF2B5EF4-FFF2-40B4-BE49-F238E27FC236}">
                <a16:creationId xmlns:a16="http://schemas.microsoft.com/office/drawing/2014/main" id="{6AC70637-75A1-BDFD-853A-78500F7C244F}"/>
              </a:ext>
            </a:extLst>
          </p:cNvPr>
          <p:cNvSpPr txBox="1"/>
          <p:nvPr/>
        </p:nvSpPr>
        <p:spPr>
          <a:xfrm>
            <a:off x="564818" y="1619212"/>
            <a:ext cx="2152981" cy="400110"/>
          </a:xfrm>
          <a:prstGeom prst="rect">
            <a:avLst/>
          </a:prstGeom>
          <a:noFill/>
        </p:spPr>
        <p:txBody>
          <a:bodyPr wrap="square">
            <a:spAutoFit/>
          </a:bodyPr>
          <a:lstStyle/>
          <a:p>
            <a:r>
              <a:rPr lang="en-GB" sz="2000" b="1" dirty="0">
                <a:solidFill>
                  <a:srgbClr val="C00000"/>
                </a:solidFill>
              </a:rPr>
              <a:t>Parameter Space:</a:t>
            </a:r>
            <a:endParaRPr lang="en-GB" sz="2000" dirty="0"/>
          </a:p>
        </p:txBody>
      </p:sp>
      <p:sp>
        <p:nvSpPr>
          <p:cNvPr id="78" name="Rectangle 77">
            <a:extLst>
              <a:ext uri="{FF2B5EF4-FFF2-40B4-BE49-F238E27FC236}">
                <a16:creationId xmlns:a16="http://schemas.microsoft.com/office/drawing/2014/main" id="{4A2B0DF7-3C7D-4DCA-E12B-4AC92978B9F7}"/>
              </a:ext>
            </a:extLst>
          </p:cNvPr>
          <p:cNvSpPr/>
          <p:nvPr/>
        </p:nvSpPr>
        <p:spPr>
          <a:xfrm>
            <a:off x="564818" y="2746423"/>
            <a:ext cx="4084319" cy="2816160"/>
          </a:xfrm>
          <a:prstGeom prst="rect">
            <a:avLst/>
          </a:prstGeom>
          <a:solidFill>
            <a:srgbClr val="C8C8C8"/>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51DD2F42-7D4A-B0DE-0DBA-8AEF49A7094A}"/>
              </a:ext>
            </a:extLst>
          </p:cNvPr>
          <p:cNvGrpSpPr/>
          <p:nvPr/>
        </p:nvGrpSpPr>
        <p:grpSpPr>
          <a:xfrm>
            <a:off x="826260" y="2144326"/>
            <a:ext cx="3624730" cy="2982786"/>
            <a:chOff x="7711003" y="1312315"/>
            <a:chExt cx="3624730" cy="2982786"/>
          </a:xfrm>
        </p:grpSpPr>
        <p:pic>
          <p:nvPicPr>
            <p:cNvPr id="42" name="Picture 41">
              <a:extLst>
                <a:ext uri="{FF2B5EF4-FFF2-40B4-BE49-F238E27FC236}">
                  <a16:creationId xmlns:a16="http://schemas.microsoft.com/office/drawing/2014/main" id="{CD3A3FD2-33B3-FC6D-7211-254A4D7A0457}"/>
                </a:ext>
              </a:extLst>
            </p:cNvPr>
            <p:cNvPicPr>
              <a:picLocks noChangeAspect="1"/>
            </p:cNvPicPr>
            <p:nvPr/>
          </p:nvPicPr>
          <p:blipFill>
            <a:blip r:embed="rId3"/>
            <a:stretch>
              <a:fillRect/>
            </a:stretch>
          </p:blipFill>
          <p:spPr>
            <a:xfrm>
              <a:off x="7711003" y="1915557"/>
              <a:ext cx="3624730" cy="2379544"/>
            </a:xfrm>
            <a:prstGeom prst="rect">
              <a:avLst/>
            </a:prstGeom>
          </p:spPr>
        </p:pic>
        <p:sp>
          <p:nvSpPr>
            <p:cNvPr id="35" name="TextBox 34">
              <a:extLst>
                <a:ext uri="{FF2B5EF4-FFF2-40B4-BE49-F238E27FC236}">
                  <a16:creationId xmlns:a16="http://schemas.microsoft.com/office/drawing/2014/main" id="{4470C97C-A65B-6CE6-D955-859D7B54D668}"/>
                </a:ext>
              </a:extLst>
            </p:cNvPr>
            <p:cNvSpPr txBox="1"/>
            <p:nvPr/>
          </p:nvSpPr>
          <p:spPr>
            <a:xfrm>
              <a:off x="10226840" y="1953581"/>
              <a:ext cx="94944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C83964"/>
                  </a:solidFill>
                  <a:effectLst/>
                  <a:uLnTx/>
                  <a:uFillTx/>
                  <a:latin typeface="+mj-lt"/>
                </a:rPr>
                <a:t>Coil 1</a:t>
              </a:r>
              <a:endParaRPr kumimoji="0" lang="en-GB" sz="2200" b="0" i="0" u="none" strike="noStrike" kern="0" cap="none" spc="0" normalizeH="0" baseline="0" noProof="0" dirty="0">
                <a:ln>
                  <a:noFill/>
                </a:ln>
                <a:solidFill>
                  <a:srgbClr val="C83964"/>
                </a:solidFill>
                <a:effectLst/>
                <a:uLnTx/>
                <a:uFillTx/>
                <a:latin typeface="+mj-lt"/>
              </a:endParaRPr>
            </a:p>
          </p:txBody>
        </p:sp>
        <p:sp>
          <p:nvSpPr>
            <p:cNvPr id="36" name="TextBox 35">
              <a:extLst>
                <a:ext uri="{FF2B5EF4-FFF2-40B4-BE49-F238E27FC236}">
                  <a16:creationId xmlns:a16="http://schemas.microsoft.com/office/drawing/2014/main" id="{7A145856-7DC8-4AA1-302E-2F8C58E0E40B}"/>
                </a:ext>
              </a:extLst>
            </p:cNvPr>
            <p:cNvSpPr txBox="1"/>
            <p:nvPr/>
          </p:nvSpPr>
          <p:spPr>
            <a:xfrm>
              <a:off x="8745228" y="3857230"/>
              <a:ext cx="87372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C83964"/>
                  </a:solidFill>
                  <a:effectLst/>
                  <a:uLnTx/>
                  <a:uFillTx/>
                  <a:latin typeface="+mj-lt"/>
                </a:rPr>
                <a:t>Coil 2</a:t>
              </a:r>
              <a:endParaRPr kumimoji="0" lang="en-GB" sz="2200" b="0" i="0" u="none" strike="noStrike" kern="0" cap="none" spc="0" normalizeH="0" baseline="0" noProof="0" dirty="0">
                <a:ln>
                  <a:noFill/>
                </a:ln>
                <a:solidFill>
                  <a:srgbClr val="C83964"/>
                </a:solidFill>
                <a:effectLst/>
                <a:uLnTx/>
                <a:uFillTx/>
                <a:latin typeface="+mj-lt"/>
              </a:endParaRPr>
            </a:p>
          </p:txBody>
        </p:sp>
        <p:cxnSp>
          <p:nvCxnSpPr>
            <p:cNvPr id="37" name="Straight Arrow Connector 36">
              <a:extLst>
                <a:ext uri="{FF2B5EF4-FFF2-40B4-BE49-F238E27FC236}">
                  <a16:creationId xmlns:a16="http://schemas.microsoft.com/office/drawing/2014/main" id="{2DC5DFC5-3B8A-CA78-E542-7637F48FCD4A}"/>
                </a:ext>
              </a:extLst>
            </p:cNvPr>
            <p:cNvCxnSpPr>
              <a:cxnSpLocks/>
            </p:cNvCxnSpPr>
            <p:nvPr/>
          </p:nvCxnSpPr>
          <p:spPr>
            <a:xfrm>
              <a:off x="9251150" y="1757583"/>
              <a:ext cx="122678" cy="773833"/>
            </a:xfrm>
            <a:prstGeom prst="straightConnector1">
              <a:avLst/>
            </a:prstGeom>
            <a:noFill/>
            <a:ln w="38100" cap="flat" cmpd="sng" algn="ctr">
              <a:solidFill>
                <a:srgbClr val="0070C0"/>
              </a:solidFill>
              <a:prstDash val="solid"/>
              <a:miter lim="800000"/>
              <a:tailEnd type="triangle"/>
            </a:ln>
            <a:effectLst/>
          </p:spPr>
        </p:cxnSp>
        <p:cxnSp>
          <p:nvCxnSpPr>
            <p:cNvPr id="38" name="Straight Arrow Connector 37">
              <a:extLst>
                <a:ext uri="{FF2B5EF4-FFF2-40B4-BE49-F238E27FC236}">
                  <a16:creationId xmlns:a16="http://schemas.microsoft.com/office/drawing/2014/main" id="{DD791B29-5DC3-0250-948C-D65E1CA9F187}"/>
                </a:ext>
              </a:extLst>
            </p:cNvPr>
            <p:cNvCxnSpPr>
              <a:cxnSpLocks/>
            </p:cNvCxnSpPr>
            <p:nvPr/>
          </p:nvCxnSpPr>
          <p:spPr>
            <a:xfrm flipH="1">
              <a:off x="9749571" y="1686189"/>
              <a:ext cx="256931" cy="1050284"/>
            </a:xfrm>
            <a:prstGeom prst="straightConnector1">
              <a:avLst/>
            </a:prstGeom>
            <a:noFill/>
            <a:ln w="38100" cap="flat" cmpd="sng" algn="ctr">
              <a:solidFill>
                <a:srgbClr val="0070C0"/>
              </a:solidFill>
              <a:prstDash val="solid"/>
              <a:miter lim="800000"/>
              <a:tailEnd type="triangle"/>
            </a:ln>
            <a:effectLst/>
          </p:spPr>
        </p:cxnSp>
        <p:sp>
          <p:nvSpPr>
            <p:cNvPr id="39" name="TextBox 38">
              <a:extLst>
                <a:ext uri="{FF2B5EF4-FFF2-40B4-BE49-F238E27FC236}">
                  <a16:creationId xmlns:a16="http://schemas.microsoft.com/office/drawing/2014/main" id="{42B98FB9-3983-40BC-8485-A4E22B1A3693}"/>
                </a:ext>
              </a:extLst>
            </p:cNvPr>
            <p:cNvSpPr txBox="1"/>
            <p:nvPr/>
          </p:nvSpPr>
          <p:spPr>
            <a:xfrm>
              <a:off x="8376488" y="1419959"/>
              <a:ext cx="1231580" cy="43088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mj-lt"/>
                </a:rPr>
                <a:t>HTS coil</a:t>
              </a:r>
              <a:endParaRPr kumimoji="0" lang="en-GB" sz="2200" b="0" i="0" u="none" strike="noStrike" kern="0" cap="none" spc="0" normalizeH="0" baseline="0" noProof="0" dirty="0">
                <a:ln>
                  <a:noFill/>
                </a:ln>
                <a:solidFill>
                  <a:prstClr val="black"/>
                </a:solidFill>
                <a:effectLst/>
                <a:uLnTx/>
                <a:uFillTx/>
                <a:latin typeface="+mj-lt"/>
              </a:endParaRPr>
            </a:p>
          </p:txBody>
        </p:sp>
        <p:sp>
          <p:nvSpPr>
            <p:cNvPr id="40" name="TextBox 39">
              <a:extLst>
                <a:ext uri="{FF2B5EF4-FFF2-40B4-BE49-F238E27FC236}">
                  <a16:creationId xmlns:a16="http://schemas.microsoft.com/office/drawing/2014/main" id="{1A73FDEC-E003-CBE0-2F27-780D06D3DBC6}"/>
                </a:ext>
              </a:extLst>
            </p:cNvPr>
            <p:cNvSpPr txBox="1"/>
            <p:nvPr/>
          </p:nvSpPr>
          <p:spPr>
            <a:xfrm>
              <a:off x="9492458" y="1312315"/>
              <a:ext cx="1433500"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mj-lt"/>
                </a:rPr>
                <a:t>SS Spacer</a:t>
              </a:r>
              <a:endParaRPr kumimoji="0" lang="en-GB" sz="2200" b="0" i="0" u="none" strike="noStrike" kern="0" cap="none" spc="0" normalizeH="0" baseline="0" noProof="0" dirty="0">
                <a:ln>
                  <a:noFill/>
                </a:ln>
                <a:solidFill>
                  <a:prstClr val="black"/>
                </a:solidFill>
                <a:effectLst/>
                <a:uLnTx/>
                <a:uFillTx/>
                <a:latin typeface="+mj-lt"/>
              </a:endParaRPr>
            </a:p>
          </p:txBody>
        </p:sp>
      </p:grpSp>
      <p:cxnSp>
        <p:nvCxnSpPr>
          <p:cNvPr id="58" name="Straight Arrow Connector 57">
            <a:extLst>
              <a:ext uri="{FF2B5EF4-FFF2-40B4-BE49-F238E27FC236}">
                <a16:creationId xmlns:a16="http://schemas.microsoft.com/office/drawing/2014/main" id="{A0ED3A76-5C9D-67D3-C8F1-FB5B990F7AA3}"/>
              </a:ext>
            </a:extLst>
          </p:cNvPr>
          <p:cNvCxnSpPr>
            <a:cxnSpLocks/>
          </p:cNvCxnSpPr>
          <p:nvPr/>
        </p:nvCxnSpPr>
        <p:spPr>
          <a:xfrm>
            <a:off x="1930496" y="4014876"/>
            <a:ext cx="0" cy="779322"/>
          </a:xfrm>
          <a:prstGeom prst="straightConnector1">
            <a:avLst/>
          </a:prstGeom>
          <a:ln w="19050">
            <a:solidFill>
              <a:srgbClr val="0070C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E5AE718F-D092-1178-0275-917A92A9AD81}"/>
              </a:ext>
            </a:extLst>
          </p:cNvPr>
          <p:cNvCxnSpPr>
            <a:cxnSpLocks/>
          </p:cNvCxnSpPr>
          <p:nvPr/>
        </p:nvCxnSpPr>
        <p:spPr>
          <a:xfrm>
            <a:off x="4152569" y="3163976"/>
            <a:ext cx="0" cy="667947"/>
          </a:xfrm>
          <a:prstGeom prst="straightConnector1">
            <a:avLst/>
          </a:prstGeom>
          <a:ln w="19050">
            <a:solidFill>
              <a:srgbClr val="0070C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5586432C-C5DA-F98E-F41A-673FF1B07B56}"/>
              </a:ext>
            </a:extLst>
          </p:cNvPr>
          <p:cNvCxnSpPr>
            <a:cxnSpLocks/>
          </p:cNvCxnSpPr>
          <p:nvPr/>
        </p:nvCxnSpPr>
        <p:spPr>
          <a:xfrm>
            <a:off x="1178867" y="4857017"/>
            <a:ext cx="705164" cy="0"/>
          </a:xfrm>
          <a:prstGeom prst="straightConnector1">
            <a:avLst/>
          </a:prstGeom>
          <a:ln w="19050">
            <a:solidFill>
              <a:srgbClr val="0070C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AE1AA2E6-36EB-3167-A3EA-D52F6AA4251B}"/>
              </a:ext>
            </a:extLst>
          </p:cNvPr>
          <p:cNvCxnSpPr>
            <a:cxnSpLocks/>
          </p:cNvCxnSpPr>
          <p:nvPr/>
        </p:nvCxnSpPr>
        <p:spPr>
          <a:xfrm>
            <a:off x="1655117" y="3882292"/>
            <a:ext cx="2421251" cy="0"/>
          </a:xfrm>
          <a:prstGeom prst="straightConnector1">
            <a:avLst/>
          </a:prstGeom>
          <a:ln w="19050">
            <a:solidFill>
              <a:srgbClr val="0070C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7C3186CA-16BA-D01C-14FE-534013459A81}"/>
                  </a:ext>
                </a:extLst>
              </p:cNvPr>
              <p:cNvSpPr txBox="1"/>
              <p:nvPr/>
            </p:nvSpPr>
            <p:spPr>
              <a:xfrm>
                <a:off x="1291976" y="4786878"/>
                <a:ext cx="507874" cy="4456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𝑁</m:t>
                          </m:r>
                        </m:e>
                        <m:sub>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𝑤</m:t>
                          </m:r>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,2</m:t>
                          </m:r>
                        </m:sub>
                      </m:sSub>
                    </m:oMath>
                  </m:oMathPara>
                </a14:m>
                <a:endParaRPr/>
              </a:p>
            </p:txBody>
          </p:sp>
        </mc:Choice>
        <mc:Fallback xmlns="">
          <p:sp>
            <p:nvSpPr>
              <p:cNvPr id="73" name="TextBox 72">
                <a:extLst>
                  <a:ext uri="{FF2B5EF4-FFF2-40B4-BE49-F238E27FC236}">
                    <a16:creationId xmlns:a16="http://schemas.microsoft.com/office/drawing/2014/main" id="{7C3186CA-16BA-D01C-14FE-534013459A81}"/>
                  </a:ext>
                </a:extLst>
              </p:cNvPr>
              <p:cNvSpPr txBox="1">
                <a:spLocks noRot="1" noChangeAspect="1" noMove="1" noResize="1" noEditPoints="1" noAdjustHandles="1" noChangeArrowheads="1" noChangeShapeType="1" noTextEdit="1"/>
              </p:cNvSpPr>
              <p:nvPr/>
            </p:nvSpPr>
            <p:spPr>
              <a:xfrm>
                <a:off x="1291976" y="4786878"/>
                <a:ext cx="507874" cy="445699"/>
              </a:xfrm>
              <a:prstGeom prst="rect">
                <a:avLst/>
              </a:prstGeom>
              <a:blipFill>
                <a:blip r:embed="rId5"/>
                <a:stretch>
                  <a:fillRect l="-25301" t="-10959" r="-39759" b="-2328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A3CB8695-80F4-937B-8B8F-31F9B8E44190}"/>
                  </a:ext>
                </a:extLst>
              </p:cNvPr>
              <p:cNvSpPr txBox="1"/>
              <p:nvPr/>
            </p:nvSpPr>
            <p:spPr>
              <a:xfrm>
                <a:off x="1983456" y="4181687"/>
                <a:ext cx="507874" cy="4456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𝑁</m:t>
                          </m:r>
                        </m:e>
                        <m:sub>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𝑡</m:t>
                          </m:r>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,2</m:t>
                          </m:r>
                        </m:sub>
                      </m:sSub>
                    </m:oMath>
                  </m:oMathPara>
                </a14:m>
                <a:endParaRPr/>
              </a:p>
            </p:txBody>
          </p:sp>
        </mc:Choice>
        <mc:Fallback xmlns="">
          <p:sp>
            <p:nvSpPr>
              <p:cNvPr id="74" name="TextBox 73">
                <a:extLst>
                  <a:ext uri="{FF2B5EF4-FFF2-40B4-BE49-F238E27FC236}">
                    <a16:creationId xmlns:a16="http://schemas.microsoft.com/office/drawing/2014/main" id="{A3CB8695-80F4-937B-8B8F-31F9B8E44190}"/>
                  </a:ext>
                </a:extLst>
              </p:cNvPr>
              <p:cNvSpPr txBox="1">
                <a:spLocks noRot="1" noChangeAspect="1" noMove="1" noResize="1" noEditPoints="1" noAdjustHandles="1" noChangeArrowheads="1" noChangeShapeType="1" noTextEdit="1"/>
              </p:cNvSpPr>
              <p:nvPr/>
            </p:nvSpPr>
            <p:spPr>
              <a:xfrm>
                <a:off x="1983456" y="4181687"/>
                <a:ext cx="507874" cy="445699"/>
              </a:xfrm>
              <a:prstGeom prst="rect">
                <a:avLst/>
              </a:prstGeom>
              <a:blipFill>
                <a:blip r:embed="rId6"/>
                <a:stretch>
                  <a:fillRect l="-19048" t="-10959" r="-32143" b="-2191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1B5B562-21FA-473B-6877-B7A7CCD9CD5A}"/>
                  </a:ext>
                </a:extLst>
              </p:cNvPr>
              <p:cNvSpPr txBox="1"/>
              <p:nvPr/>
            </p:nvSpPr>
            <p:spPr>
              <a:xfrm>
                <a:off x="2622280" y="3791090"/>
                <a:ext cx="507874" cy="4456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𝑁</m:t>
                          </m:r>
                        </m:e>
                        <m:sub>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𝑤</m:t>
                          </m:r>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,1</m:t>
                          </m:r>
                        </m:sub>
                      </m:sSub>
                    </m:oMath>
                  </m:oMathPara>
                </a14:m>
                <a:endParaRPr/>
              </a:p>
            </p:txBody>
          </p:sp>
        </mc:Choice>
        <mc:Fallback xmlns="">
          <p:sp>
            <p:nvSpPr>
              <p:cNvPr id="75" name="TextBox 74">
                <a:extLst>
                  <a:ext uri="{FF2B5EF4-FFF2-40B4-BE49-F238E27FC236}">
                    <a16:creationId xmlns:a16="http://schemas.microsoft.com/office/drawing/2014/main" id="{51B5B562-21FA-473B-6877-B7A7CCD9CD5A}"/>
                  </a:ext>
                </a:extLst>
              </p:cNvPr>
              <p:cNvSpPr txBox="1">
                <a:spLocks noRot="1" noChangeAspect="1" noMove="1" noResize="1" noEditPoints="1" noAdjustHandles="1" noChangeArrowheads="1" noChangeShapeType="1" noTextEdit="1"/>
              </p:cNvSpPr>
              <p:nvPr/>
            </p:nvSpPr>
            <p:spPr>
              <a:xfrm>
                <a:off x="2622280" y="3791090"/>
                <a:ext cx="507874" cy="445699"/>
              </a:xfrm>
              <a:prstGeom prst="rect">
                <a:avLst/>
              </a:prstGeom>
              <a:blipFill>
                <a:blip r:embed="rId7"/>
                <a:stretch>
                  <a:fillRect l="-25301" t="-10959" r="-39759" b="-2191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61195E1A-4C1F-0BD3-9E0B-6217DB5FB5F9}"/>
                  </a:ext>
                </a:extLst>
              </p:cNvPr>
              <p:cNvSpPr txBox="1"/>
              <p:nvPr/>
            </p:nvSpPr>
            <p:spPr>
              <a:xfrm>
                <a:off x="4197053" y="3275099"/>
                <a:ext cx="507874" cy="4456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𝑁</m:t>
                          </m:r>
                        </m:e>
                        <m:sub>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𝑡</m:t>
                          </m:r>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,1</m:t>
                          </m:r>
                        </m:sub>
                      </m:sSub>
                    </m:oMath>
                  </m:oMathPara>
                </a14:m>
                <a:endParaRPr/>
              </a:p>
            </p:txBody>
          </p:sp>
        </mc:Choice>
        <mc:Fallback xmlns="">
          <p:sp>
            <p:nvSpPr>
              <p:cNvPr id="77" name="TextBox 76">
                <a:extLst>
                  <a:ext uri="{FF2B5EF4-FFF2-40B4-BE49-F238E27FC236}">
                    <a16:creationId xmlns:a16="http://schemas.microsoft.com/office/drawing/2014/main" id="{61195E1A-4C1F-0BD3-9E0B-6217DB5FB5F9}"/>
                  </a:ext>
                </a:extLst>
              </p:cNvPr>
              <p:cNvSpPr txBox="1">
                <a:spLocks noRot="1" noChangeAspect="1" noMove="1" noResize="1" noEditPoints="1" noAdjustHandles="1" noChangeArrowheads="1" noChangeShapeType="1" noTextEdit="1"/>
              </p:cNvSpPr>
              <p:nvPr/>
            </p:nvSpPr>
            <p:spPr>
              <a:xfrm>
                <a:off x="4197053" y="3275099"/>
                <a:ext cx="507874" cy="445699"/>
              </a:xfrm>
              <a:prstGeom prst="rect">
                <a:avLst/>
              </a:prstGeom>
              <a:blipFill>
                <a:blip r:embed="rId8"/>
                <a:stretch>
                  <a:fillRect l="-19048" t="-9589" r="-32143" b="-23288"/>
                </a:stretch>
              </a:blipFill>
            </p:spPr>
            <p:txBody>
              <a:bodyPr/>
              <a:lstStyle/>
              <a:p>
                <a:r>
                  <a:rPr lang="en-IE">
                    <a:noFill/>
                  </a:rPr>
                  <a:t> </a:t>
                </a:r>
              </a:p>
            </p:txBody>
          </p:sp>
        </mc:Fallback>
      </mc:AlternateContent>
      <p:cxnSp>
        <p:nvCxnSpPr>
          <p:cNvPr id="79" name="Straight Arrow Connector 78">
            <a:extLst>
              <a:ext uri="{FF2B5EF4-FFF2-40B4-BE49-F238E27FC236}">
                <a16:creationId xmlns:a16="http://schemas.microsoft.com/office/drawing/2014/main" id="{2C1DD0B3-3D2D-CAD8-D840-91A352449666}"/>
              </a:ext>
            </a:extLst>
          </p:cNvPr>
          <p:cNvCxnSpPr>
            <a:cxnSpLocks/>
          </p:cNvCxnSpPr>
          <p:nvPr/>
        </p:nvCxnSpPr>
        <p:spPr>
          <a:xfrm>
            <a:off x="564818" y="3483507"/>
            <a:ext cx="1090299" cy="0"/>
          </a:xfrm>
          <a:prstGeom prst="straightConnector1">
            <a:avLst/>
          </a:prstGeom>
          <a:ln w="19050">
            <a:solidFill>
              <a:srgbClr val="0070C0"/>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65BAA4F0-2921-1F46-3499-0B935F5D220C}"/>
              </a:ext>
            </a:extLst>
          </p:cNvPr>
          <p:cNvCxnSpPr>
            <a:cxnSpLocks/>
          </p:cNvCxnSpPr>
          <p:nvPr/>
        </p:nvCxnSpPr>
        <p:spPr>
          <a:xfrm>
            <a:off x="564818" y="4627386"/>
            <a:ext cx="614049" cy="0"/>
          </a:xfrm>
          <a:prstGeom prst="straightConnector1">
            <a:avLst/>
          </a:prstGeom>
          <a:ln w="19050">
            <a:solidFill>
              <a:srgbClr val="0070C0"/>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A44FEC23-83EF-3C08-9573-3675B0F54FA3}"/>
              </a:ext>
            </a:extLst>
          </p:cNvPr>
          <p:cNvCxnSpPr>
            <a:cxnSpLocks/>
          </p:cNvCxnSpPr>
          <p:nvPr/>
        </p:nvCxnSpPr>
        <p:spPr>
          <a:xfrm flipV="1">
            <a:off x="3715511" y="3882292"/>
            <a:ext cx="0" cy="1680291"/>
          </a:xfrm>
          <a:prstGeom prst="straightConnector1">
            <a:avLst/>
          </a:prstGeom>
          <a:ln w="19050">
            <a:solidFill>
              <a:srgbClr val="0070C0"/>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6857F432-9A09-AC78-F0F1-6D6C684AD61E}"/>
              </a:ext>
            </a:extLst>
          </p:cNvPr>
          <p:cNvCxnSpPr>
            <a:cxnSpLocks/>
          </p:cNvCxnSpPr>
          <p:nvPr/>
        </p:nvCxnSpPr>
        <p:spPr>
          <a:xfrm flipV="1">
            <a:off x="1183316" y="4866448"/>
            <a:ext cx="0" cy="696135"/>
          </a:xfrm>
          <a:prstGeom prst="straightConnector1">
            <a:avLst/>
          </a:prstGeom>
          <a:ln w="19050">
            <a:solidFill>
              <a:srgbClr val="0070C0"/>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E4C2D1C5-2F90-52D9-1984-1B7C918EE5D9}"/>
                  </a:ext>
                </a:extLst>
              </p:cNvPr>
              <p:cNvSpPr txBox="1"/>
              <p:nvPr/>
            </p:nvSpPr>
            <p:spPr>
              <a:xfrm>
                <a:off x="3182989" y="4499587"/>
                <a:ext cx="507874" cy="4456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𝑅</m:t>
                          </m:r>
                        </m:e>
                        <m:sub>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𝑖𝑛</m:t>
                          </m:r>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,1</m:t>
                          </m:r>
                        </m:sub>
                      </m:sSub>
                    </m:oMath>
                  </m:oMathPara>
                </a14:m>
                <a:endParaRPr/>
              </a:p>
            </p:txBody>
          </p:sp>
        </mc:Choice>
        <mc:Fallback xmlns="">
          <p:sp>
            <p:nvSpPr>
              <p:cNvPr id="92" name="TextBox 91">
                <a:extLst>
                  <a:ext uri="{FF2B5EF4-FFF2-40B4-BE49-F238E27FC236}">
                    <a16:creationId xmlns:a16="http://schemas.microsoft.com/office/drawing/2014/main" id="{E4C2D1C5-2F90-52D9-1984-1B7C918EE5D9}"/>
                  </a:ext>
                </a:extLst>
              </p:cNvPr>
              <p:cNvSpPr txBox="1">
                <a:spLocks noRot="1" noChangeAspect="1" noMove="1" noResize="1" noEditPoints="1" noAdjustHandles="1" noChangeArrowheads="1" noChangeShapeType="1" noTextEdit="1"/>
              </p:cNvSpPr>
              <p:nvPr/>
            </p:nvSpPr>
            <p:spPr>
              <a:xfrm>
                <a:off x="3182989" y="4499587"/>
                <a:ext cx="507874" cy="445699"/>
              </a:xfrm>
              <a:prstGeom prst="rect">
                <a:avLst/>
              </a:prstGeom>
              <a:blipFill>
                <a:blip r:embed="rId9"/>
                <a:stretch>
                  <a:fillRect l="-28916" t="-10959" r="-44578" b="-2328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791DD-C144-BB1B-03CB-2F8F43057BF5}"/>
                  </a:ext>
                </a:extLst>
              </p:cNvPr>
              <p:cNvSpPr txBox="1"/>
              <p:nvPr/>
            </p:nvSpPr>
            <p:spPr>
              <a:xfrm>
                <a:off x="650794" y="4945286"/>
                <a:ext cx="507874" cy="4456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𝑅</m:t>
                          </m:r>
                        </m:e>
                        <m:sub>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𝑖𝑛</m:t>
                          </m:r>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,2</m:t>
                          </m:r>
                        </m:sub>
                      </m:sSub>
                    </m:oMath>
                  </m:oMathPara>
                </a14:m>
                <a:endParaRPr/>
              </a:p>
            </p:txBody>
          </p:sp>
        </mc:Choice>
        <mc:Fallback xmlns="">
          <p:sp>
            <p:nvSpPr>
              <p:cNvPr id="93" name="TextBox 92">
                <a:extLst>
                  <a:ext uri="{FF2B5EF4-FFF2-40B4-BE49-F238E27FC236}">
                    <a16:creationId xmlns:a16="http://schemas.microsoft.com/office/drawing/2014/main" id="{2DD791DD-C144-BB1B-03CB-2F8F43057BF5}"/>
                  </a:ext>
                </a:extLst>
              </p:cNvPr>
              <p:cNvSpPr txBox="1">
                <a:spLocks noRot="1" noChangeAspect="1" noMove="1" noResize="1" noEditPoints="1" noAdjustHandles="1" noChangeArrowheads="1" noChangeShapeType="1" noTextEdit="1"/>
              </p:cNvSpPr>
              <p:nvPr/>
            </p:nvSpPr>
            <p:spPr>
              <a:xfrm>
                <a:off x="650794" y="4945286"/>
                <a:ext cx="507874" cy="445699"/>
              </a:xfrm>
              <a:prstGeom prst="rect">
                <a:avLst/>
              </a:prstGeom>
              <a:blipFill>
                <a:blip r:embed="rId10"/>
                <a:stretch>
                  <a:fillRect l="-30120" t="-10959" r="-43373" b="-2328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31CF2F0D-90CB-AC0F-6263-A548483EDED0}"/>
                  </a:ext>
                </a:extLst>
              </p:cNvPr>
              <p:cNvSpPr txBox="1"/>
              <p:nvPr/>
            </p:nvSpPr>
            <p:spPr>
              <a:xfrm>
                <a:off x="878884" y="3075435"/>
                <a:ext cx="507874" cy="4456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𝑧</m:t>
                          </m:r>
                        </m:e>
                        <m:sub>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2</m:t>
                          </m:r>
                        </m:sub>
                      </m:sSub>
                    </m:oMath>
                  </m:oMathPara>
                </a14:m>
                <a:endParaRPr/>
              </a:p>
            </p:txBody>
          </p:sp>
        </mc:Choice>
        <mc:Fallback xmlns="">
          <p:sp>
            <p:nvSpPr>
              <p:cNvPr id="98" name="TextBox 97">
                <a:extLst>
                  <a:ext uri="{FF2B5EF4-FFF2-40B4-BE49-F238E27FC236}">
                    <a16:creationId xmlns:a16="http://schemas.microsoft.com/office/drawing/2014/main" id="{31CF2F0D-90CB-AC0F-6263-A548483EDED0}"/>
                  </a:ext>
                </a:extLst>
              </p:cNvPr>
              <p:cNvSpPr txBox="1">
                <a:spLocks noRot="1" noChangeAspect="1" noMove="1" noResize="1" noEditPoints="1" noAdjustHandles="1" noChangeArrowheads="1" noChangeShapeType="1" noTextEdit="1"/>
              </p:cNvSpPr>
              <p:nvPr/>
            </p:nvSpPr>
            <p:spPr>
              <a:xfrm>
                <a:off x="878884" y="3075435"/>
                <a:ext cx="507874" cy="445699"/>
              </a:xfrm>
              <a:prstGeom prst="rect">
                <a:avLst/>
              </a:prstGeom>
              <a:blipFill>
                <a:blip r:embed="rId11"/>
                <a:stretch>
                  <a:fillRect t="-9589" r="-14458" b="-2328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52F11789-5359-AA21-55A8-D1EAAAF40F97}"/>
                  </a:ext>
                </a:extLst>
              </p:cNvPr>
              <p:cNvSpPr txBox="1"/>
              <p:nvPr/>
            </p:nvSpPr>
            <p:spPr>
              <a:xfrm>
                <a:off x="616567" y="4215054"/>
                <a:ext cx="507874" cy="4456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𝑧</m:t>
                          </m:r>
                        </m:e>
                        <m:sub>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1</m:t>
                          </m:r>
                        </m:sub>
                      </m:sSub>
                    </m:oMath>
                  </m:oMathPara>
                </a14:m>
                <a:endParaRPr/>
              </a:p>
            </p:txBody>
          </p:sp>
        </mc:Choice>
        <mc:Fallback xmlns="">
          <p:sp>
            <p:nvSpPr>
              <p:cNvPr id="99" name="TextBox 98">
                <a:extLst>
                  <a:ext uri="{FF2B5EF4-FFF2-40B4-BE49-F238E27FC236}">
                    <a16:creationId xmlns:a16="http://schemas.microsoft.com/office/drawing/2014/main" id="{52F11789-5359-AA21-55A8-D1EAAAF40F97}"/>
                  </a:ext>
                </a:extLst>
              </p:cNvPr>
              <p:cNvSpPr txBox="1">
                <a:spLocks noRot="1" noChangeAspect="1" noMove="1" noResize="1" noEditPoints="1" noAdjustHandles="1" noChangeArrowheads="1" noChangeShapeType="1" noTextEdit="1"/>
              </p:cNvSpPr>
              <p:nvPr/>
            </p:nvSpPr>
            <p:spPr>
              <a:xfrm>
                <a:off x="616567" y="4215054"/>
                <a:ext cx="507874" cy="445699"/>
              </a:xfrm>
              <a:prstGeom prst="rect">
                <a:avLst/>
              </a:prstGeom>
              <a:blipFill>
                <a:blip r:embed="rId12"/>
                <a:stretch>
                  <a:fillRect t="-8108" r="-14458" b="-2297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2D160633-2DF0-9EDE-B9EB-F62242F1248C}"/>
                  </a:ext>
                </a:extLst>
              </p:cNvPr>
              <p:cNvSpPr txBox="1"/>
              <p:nvPr/>
            </p:nvSpPr>
            <p:spPr>
              <a:xfrm>
                <a:off x="3974298" y="4722436"/>
                <a:ext cx="674839" cy="45839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strike="noStrike" kern="0" cap="none" spc="0" normalizeH="0" baseline="0" noProof="0" dirty="0" smtClean="0">
                              <a:ln>
                                <a:noFill/>
                              </a:ln>
                              <a:solidFill>
                                <a:srgbClr val="C00000"/>
                              </a:solidFill>
                              <a:effectLst/>
                              <a:uLnTx/>
                              <a:uFillTx/>
                              <a:latin typeface="Cambria Math" panose="02040503050406030204" pitchFamily="18" charset="0"/>
                            </a:rPr>
                          </m:ctrlPr>
                        </m:sSubPr>
                        <m:e>
                          <m:r>
                            <a:rPr kumimoji="0" lang="it-IT" sz="2200" b="0" i="1" strike="noStrike" kern="0" cap="none" spc="0" normalizeH="0" baseline="0" noProof="0" dirty="0" smtClean="0">
                              <a:ln>
                                <a:noFill/>
                              </a:ln>
                              <a:solidFill>
                                <a:srgbClr val="C00000"/>
                              </a:solidFill>
                              <a:effectLst/>
                              <a:uLnTx/>
                              <a:uFillTx/>
                              <a:latin typeface="Cambria Math" panose="02040503050406030204" pitchFamily="18" charset="0"/>
                            </a:rPr>
                            <m:t>𝐽</m:t>
                          </m:r>
                        </m:e>
                        <m:sub>
                          <m:r>
                            <a:rPr kumimoji="0" lang="it-IT" sz="2200" b="0" i="1" strike="noStrike" kern="0" cap="none" spc="0" normalizeH="0" baseline="0" noProof="0" dirty="0" smtClean="0">
                              <a:ln>
                                <a:noFill/>
                              </a:ln>
                              <a:solidFill>
                                <a:srgbClr val="C00000"/>
                              </a:solidFill>
                              <a:effectLst/>
                              <a:uLnTx/>
                              <a:uFillTx/>
                              <a:latin typeface="Cambria Math" panose="02040503050406030204" pitchFamily="18" charset="0"/>
                            </a:rPr>
                            <m:t>𝑒𝑛𝑔</m:t>
                          </m:r>
                          <m:r>
                            <a:rPr kumimoji="0" lang="it-IT" sz="2200" b="0" i="1" strike="noStrike" kern="0" cap="none" spc="0" normalizeH="0" baseline="0" noProof="0" dirty="0" smtClean="0">
                              <a:ln>
                                <a:noFill/>
                              </a:ln>
                              <a:solidFill>
                                <a:srgbClr val="C00000"/>
                              </a:solidFill>
                              <a:effectLst/>
                              <a:uLnTx/>
                              <a:uFillTx/>
                              <a:latin typeface="Cambria Math" panose="02040503050406030204" pitchFamily="18" charset="0"/>
                            </a:rPr>
                            <m:t>,1</m:t>
                          </m:r>
                        </m:sub>
                      </m:sSub>
                    </m:oMath>
                  </m:oMathPara>
                </a14:m>
                <a:endParaRPr/>
              </a:p>
            </p:txBody>
          </p:sp>
        </mc:Choice>
        <mc:Fallback xmlns="">
          <p:sp>
            <p:nvSpPr>
              <p:cNvPr id="100" name="TextBox 99">
                <a:extLst>
                  <a:ext uri="{FF2B5EF4-FFF2-40B4-BE49-F238E27FC236}">
                    <a16:creationId xmlns:a16="http://schemas.microsoft.com/office/drawing/2014/main" id="{2D160633-2DF0-9EDE-B9EB-F62242F1248C}"/>
                  </a:ext>
                </a:extLst>
              </p:cNvPr>
              <p:cNvSpPr txBox="1">
                <a:spLocks noRot="1" noChangeAspect="1" noMove="1" noResize="1" noEditPoints="1" noAdjustHandles="1" noChangeArrowheads="1" noChangeShapeType="1" noTextEdit="1"/>
              </p:cNvSpPr>
              <p:nvPr/>
            </p:nvSpPr>
            <p:spPr>
              <a:xfrm>
                <a:off x="3974298" y="4722436"/>
                <a:ext cx="674839" cy="458395"/>
              </a:xfrm>
              <a:prstGeom prst="rect">
                <a:avLst/>
              </a:prstGeom>
              <a:blipFill>
                <a:blip r:embed="rId13"/>
                <a:stretch>
                  <a:fillRect l="-19820" t="-10667" r="-27027" b="-18667"/>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A2B55E65-B76A-7270-B620-86023946B233}"/>
                  </a:ext>
                </a:extLst>
              </p:cNvPr>
              <p:cNvSpPr txBox="1"/>
              <p:nvPr/>
            </p:nvSpPr>
            <p:spPr>
              <a:xfrm>
                <a:off x="3974298" y="5099604"/>
                <a:ext cx="674839" cy="45839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strike="noStrike" kern="0" cap="none" spc="0" normalizeH="0" baseline="0" noProof="0" dirty="0" smtClean="0">
                              <a:ln>
                                <a:noFill/>
                              </a:ln>
                              <a:solidFill>
                                <a:srgbClr val="C00000"/>
                              </a:solidFill>
                              <a:effectLst/>
                              <a:uLnTx/>
                              <a:uFillTx/>
                              <a:latin typeface="Cambria Math" panose="02040503050406030204" pitchFamily="18" charset="0"/>
                            </a:rPr>
                          </m:ctrlPr>
                        </m:sSubPr>
                        <m:e>
                          <m:r>
                            <a:rPr kumimoji="0" lang="it-IT" sz="2200" b="0" i="1" strike="noStrike" kern="0" cap="none" spc="0" normalizeH="0" baseline="0" noProof="0" dirty="0" smtClean="0">
                              <a:ln>
                                <a:noFill/>
                              </a:ln>
                              <a:solidFill>
                                <a:srgbClr val="C00000"/>
                              </a:solidFill>
                              <a:effectLst/>
                              <a:uLnTx/>
                              <a:uFillTx/>
                              <a:latin typeface="Cambria Math" panose="02040503050406030204" pitchFamily="18" charset="0"/>
                            </a:rPr>
                            <m:t>𝐽</m:t>
                          </m:r>
                        </m:e>
                        <m:sub>
                          <m:r>
                            <a:rPr kumimoji="0" lang="it-IT" sz="2200" b="0" i="1" strike="noStrike" kern="0" cap="none" spc="0" normalizeH="0" baseline="0" noProof="0" dirty="0" smtClean="0">
                              <a:ln>
                                <a:noFill/>
                              </a:ln>
                              <a:solidFill>
                                <a:srgbClr val="C00000"/>
                              </a:solidFill>
                              <a:effectLst/>
                              <a:uLnTx/>
                              <a:uFillTx/>
                              <a:latin typeface="Cambria Math" panose="02040503050406030204" pitchFamily="18" charset="0"/>
                            </a:rPr>
                            <m:t>𝑒𝑛𝑔</m:t>
                          </m:r>
                          <m:r>
                            <a:rPr kumimoji="0" lang="it-IT" sz="2200" b="0" i="1" strike="noStrike" kern="0" cap="none" spc="0" normalizeH="0" baseline="0" noProof="0" dirty="0" smtClean="0">
                              <a:ln>
                                <a:noFill/>
                              </a:ln>
                              <a:solidFill>
                                <a:srgbClr val="C00000"/>
                              </a:solidFill>
                              <a:effectLst/>
                              <a:uLnTx/>
                              <a:uFillTx/>
                              <a:latin typeface="Cambria Math" panose="02040503050406030204" pitchFamily="18" charset="0"/>
                            </a:rPr>
                            <m:t>,2</m:t>
                          </m:r>
                        </m:sub>
                      </m:sSub>
                    </m:oMath>
                  </m:oMathPara>
                </a14:m>
                <a:endParaRPr/>
              </a:p>
            </p:txBody>
          </p:sp>
        </mc:Choice>
        <mc:Fallback xmlns="">
          <p:sp>
            <p:nvSpPr>
              <p:cNvPr id="101" name="TextBox 100">
                <a:extLst>
                  <a:ext uri="{FF2B5EF4-FFF2-40B4-BE49-F238E27FC236}">
                    <a16:creationId xmlns:a16="http://schemas.microsoft.com/office/drawing/2014/main" id="{A2B55E65-B76A-7270-B620-86023946B233}"/>
                  </a:ext>
                </a:extLst>
              </p:cNvPr>
              <p:cNvSpPr txBox="1">
                <a:spLocks noRot="1" noChangeAspect="1" noMove="1" noResize="1" noEditPoints="1" noAdjustHandles="1" noChangeArrowheads="1" noChangeShapeType="1" noTextEdit="1"/>
              </p:cNvSpPr>
              <p:nvPr/>
            </p:nvSpPr>
            <p:spPr>
              <a:xfrm>
                <a:off x="3974298" y="5099604"/>
                <a:ext cx="674839" cy="458395"/>
              </a:xfrm>
              <a:prstGeom prst="rect">
                <a:avLst/>
              </a:prstGeom>
              <a:blipFill>
                <a:blip r:embed="rId14"/>
                <a:stretch>
                  <a:fillRect l="-19820" t="-10667" r="-27027" b="-18667"/>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5051BF5F-5D0A-38C2-72DD-811F225672FF}"/>
                  </a:ext>
                </a:extLst>
              </p:cNvPr>
              <p:cNvSpPr txBox="1"/>
              <p:nvPr/>
            </p:nvSpPr>
            <p:spPr>
              <a:xfrm>
                <a:off x="1171032" y="2606343"/>
                <a:ext cx="507874" cy="4456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𝑤</m:t>
                          </m:r>
                        </m:e>
                        <m:sub>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𝑆𝑆</m:t>
                          </m:r>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,1</m:t>
                          </m:r>
                        </m:sub>
                      </m:sSub>
                    </m:oMath>
                  </m:oMathPara>
                </a14:m>
                <a:endParaRPr/>
              </a:p>
            </p:txBody>
          </p:sp>
        </mc:Choice>
        <mc:Fallback xmlns="">
          <p:sp>
            <p:nvSpPr>
              <p:cNvPr id="102" name="TextBox 101">
                <a:extLst>
                  <a:ext uri="{FF2B5EF4-FFF2-40B4-BE49-F238E27FC236}">
                    <a16:creationId xmlns:a16="http://schemas.microsoft.com/office/drawing/2014/main" id="{5051BF5F-5D0A-38C2-72DD-811F225672FF}"/>
                  </a:ext>
                </a:extLst>
              </p:cNvPr>
              <p:cNvSpPr txBox="1">
                <a:spLocks noRot="1" noChangeAspect="1" noMove="1" noResize="1" noEditPoints="1" noAdjustHandles="1" noChangeArrowheads="1" noChangeShapeType="1" noTextEdit="1"/>
              </p:cNvSpPr>
              <p:nvPr/>
            </p:nvSpPr>
            <p:spPr>
              <a:xfrm>
                <a:off x="1171032" y="2606343"/>
                <a:ext cx="507874" cy="445699"/>
              </a:xfrm>
              <a:prstGeom prst="rect">
                <a:avLst/>
              </a:prstGeom>
              <a:blipFill>
                <a:blip r:embed="rId15"/>
                <a:stretch>
                  <a:fillRect l="-27711" t="-10959" r="-48193" b="-2191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1C8376B3-0D8A-D945-8E55-CFFBDC040B0E}"/>
                  </a:ext>
                </a:extLst>
              </p:cNvPr>
              <p:cNvSpPr txBox="1"/>
              <p:nvPr/>
            </p:nvSpPr>
            <p:spPr>
              <a:xfrm>
                <a:off x="685104" y="3585560"/>
                <a:ext cx="507874" cy="4456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𝑤</m:t>
                          </m:r>
                        </m:e>
                        <m:sub>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𝑆𝑆</m:t>
                          </m:r>
                          <m:r>
                            <a:rPr kumimoji="0" lang="it-IT" sz="2200" b="0" i="1" strike="noStrike" kern="0" cap="none" spc="0" normalizeH="0" baseline="0" noProof="0" dirty="0" smtClean="0">
                              <a:ln>
                                <a:noFill/>
                              </a:ln>
                              <a:solidFill>
                                <a:prstClr val="black"/>
                              </a:solidFill>
                              <a:effectLst/>
                              <a:uLnTx/>
                              <a:uFillTx/>
                              <a:latin typeface="Cambria Math" panose="02040503050406030204" pitchFamily="18" charset="0"/>
                            </a:rPr>
                            <m:t>,2</m:t>
                          </m:r>
                        </m:sub>
                      </m:sSub>
                    </m:oMath>
                  </m:oMathPara>
                </a14:m>
                <a:endParaRPr/>
              </a:p>
            </p:txBody>
          </p:sp>
        </mc:Choice>
        <mc:Fallback xmlns="">
          <p:sp>
            <p:nvSpPr>
              <p:cNvPr id="103" name="TextBox 102">
                <a:extLst>
                  <a:ext uri="{FF2B5EF4-FFF2-40B4-BE49-F238E27FC236}">
                    <a16:creationId xmlns:a16="http://schemas.microsoft.com/office/drawing/2014/main" id="{1C8376B3-0D8A-D945-8E55-CFFBDC040B0E}"/>
                  </a:ext>
                </a:extLst>
              </p:cNvPr>
              <p:cNvSpPr txBox="1">
                <a:spLocks noRot="1" noChangeAspect="1" noMove="1" noResize="1" noEditPoints="1" noAdjustHandles="1" noChangeArrowheads="1" noChangeShapeType="1" noTextEdit="1"/>
              </p:cNvSpPr>
              <p:nvPr/>
            </p:nvSpPr>
            <p:spPr>
              <a:xfrm>
                <a:off x="685104" y="3585560"/>
                <a:ext cx="507874" cy="445699"/>
              </a:xfrm>
              <a:prstGeom prst="rect">
                <a:avLst/>
              </a:prstGeom>
              <a:blipFill>
                <a:blip r:embed="rId16"/>
                <a:stretch>
                  <a:fillRect l="-27381" t="-10959" r="-47619" b="-23288"/>
                </a:stretch>
              </a:blipFill>
            </p:spPr>
            <p:txBody>
              <a:bodyPr/>
              <a:lstStyle/>
              <a:p>
                <a:r>
                  <a:rPr lang="en-IE">
                    <a:noFill/>
                  </a:rPr>
                  <a:t> </a:t>
                </a:r>
              </a:p>
            </p:txBody>
          </p:sp>
        </mc:Fallback>
      </mc:AlternateContent>
      <p:cxnSp>
        <p:nvCxnSpPr>
          <p:cNvPr id="104" name="Straight Arrow Connector 103">
            <a:extLst>
              <a:ext uri="{FF2B5EF4-FFF2-40B4-BE49-F238E27FC236}">
                <a16:creationId xmlns:a16="http://schemas.microsoft.com/office/drawing/2014/main" id="{1EAA19B1-A419-AC3C-22F8-6E8BBC80C378}"/>
              </a:ext>
            </a:extLst>
          </p:cNvPr>
          <p:cNvCxnSpPr>
            <a:cxnSpLocks/>
          </p:cNvCxnSpPr>
          <p:nvPr/>
        </p:nvCxnSpPr>
        <p:spPr>
          <a:xfrm>
            <a:off x="1546040" y="3017503"/>
            <a:ext cx="392435" cy="189173"/>
          </a:xfrm>
          <a:prstGeom prst="straightConnector1">
            <a:avLst/>
          </a:prstGeom>
          <a:ln w="38100">
            <a:solidFill>
              <a:srgbClr val="0070C0"/>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BF64825E-5EC4-BD52-9064-7CA990C8D872}"/>
              </a:ext>
            </a:extLst>
          </p:cNvPr>
          <p:cNvCxnSpPr>
            <a:cxnSpLocks/>
          </p:cNvCxnSpPr>
          <p:nvPr/>
        </p:nvCxnSpPr>
        <p:spPr>
          <a:xfrm>
            <a:off x="1221240" y="3921046"/>
            <a:ext cx="392435" cy="189173"/>
          </a:xfrm>
          <a:prstGeom prst="straightConnector1">
            <a:avLst/>
          </a:prstGeom>
          <a:ln w="38100">
            <a:solidFill>
              <a:srgbClr val="0070C0"/>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AD5AFDAB-3842-96A3-AD7E-C689EE72C2C8}"/>
                  </a:ext>
                </a:extLst>
              </p:cNvPr>
              <p:cNvSpPr txBox="1"/>
              <p:nvPr/>
            </p:nvSpPr>
            <p:spPr>
              <a:xfrm>
                <a:off x="2237393" y="1631192"/>
                <a:ext cx="5458154" cy="4183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𝑋</m:t>
                      </m:r>
                      <m:r>
                        <a:rPr lang="it-IT" b="0" i="1" smtClean="0">
                          <a:latin typeface="Cambria Math" panose="02040503050406030204" pitchFamily="18" charset="0"/>
                        </a:rPr>
                        <m:t>= </m:t>
                      </m:r>
                      <m:d>
                        <m:dPr>
                          <m:begChr m:val="{"/>
                          <m:endChr m:val="}"/>
                          <m:ctrlPr>
                            <a:rPr lang="it-IT" b="0" i="1" smtClean="0">
                              <a:latin typeface="Cambria Math" panose="02040503050406030204" pitchFamily="18" charset="0"/>
                            </a:rPr>
                          </m:ctrlPr>
                        </m:dPr>
                        <m:e>
                          <m:sSub>
                            <m:sSubPr>
                              <m:ctrlPr>
                                <a:rPr lang="en-US" i="1" kern="0" dirty="0">
                                  <a:solidFill>
                                    <a:prstClr val="black"/>
                                  </a:solidFill>
                                  <a:latin typeface="Cambria Math" panose="02040503050406030204" pitchFamily="18" charset="0"/>
                                </a:rPr>
                              </m:ctrlPr>
                            </m:sSubPr>
                            <m:e>
                              <m:r>
                                <a:rPr lang="it-IT" i="1" kern="0" dirty="0">
                                  <a:solidFill>
                                    <a:prstClr val="black"/>
                                  </a:solidFill>
                                  <a:latin typeface="Cambria Math" panose="02040503050406030204" pitchFamily="18" charset="0"/>
                                </a:rPr>
                                <m:t>𝑅</m:t>
                              </m:r>
                            </m:e>
                            <m:sub>
                              <m:r>
                                <a:rPr lang="it-IT" i="1" kern="0" dirty="0">
                                  <a:solidFill>
                                    <a:prstClr val="black"/>
                                  </a:solidFill>
                                  <a:latin typeface="Cambria Math" panose="02040503050406030204" pitchFamily="18" charset="0"/>
                                </a:rPr>
                                <m:t>𝑖𝑛</m:t>
                              </m:r>
                              <m:r>
                                <a:rPr lang="it-IT" i="1" kern="0" dirty="0">
                                  <a:solidFill>
                                    <a:prstClr val="black"/>
                                  </a:solidFill>
                                  <a:latin typeface="Cambria Math" panose="02040503050406030204" pitchFamily="18" charset="0"/>
                                </a:rPr>
                                <m:t>,</m:t>
                              </m:r>
                              <m:r>
                                <a:rPr lang="it-IT" b="0" i="1" kern="0" dirty="0" smtClean="0">
                                  <a:solidFill>
                                    <a:prstClr val="black"/>
                                  </a:solidFill>
                                  <a:latin typeface="Cambria Math" panose="02040503050406030204" pitchFamily="18" charset="0"/>
                                </a:rPr>
                                <m:t>𝑖</m:t>
                              </m:r>
                            </m:sub>
                          </m:sSub>
                          <m:r>
                            <m:rPr>
                              <m:nor/>
                            </m:rPr>
                            <a:rPr lang="it-IT" b="0" i="0" kern="0" dirty="0" smtClean="0">
                              <a:solidFill>
                                <a:prstClr val="black"/>
                              </a:solidFill>
                              <a:latin typeface="Cambria Math" panose="02040503050406030204" pitchFamily="18" charset="0"/>
                            </a:rPr>
                            <m:t> </m:t>
                          </m:r>
                          <m:r>
                            <m:rPr>
                              <m:nor/>
                            </m:rPr>
                            <a:rPr lang="it-IT" b="0" i="0" kern="0" dirty="0" smtClean="0">
                              <a:solidFill>
                                <a:prstClr val="black"/>
                              </a:solidFill>
                            </a:rPr>
                            <m:t>, </m:t>
                          </m:r>
                          <m:sSub>
                            <m:sSubPr>
                              <m:ctrlPr>
                                <a:rPr lang="en-US" i="1" kern="0" dirty="0">
                                  <a:solidFill>
                                    <a:prstClr val="black"/>
                                  </a:solidFill>
                                  <a:latin typeface="Cambria Math" panose="02040503050406030204" pitchFamily="18" charset="0"/>
                                </a:rPr>
                              </m:ctrlPr>
                            </m:sSubPr>
                            <m:e>
                              <m:r>
                                <a:rPr lang="it-IT" i="1" kern="0" dirty="0">
                                  <a:solidFill>
                                    <a:prstClr val="black"/>
                                  </a:solidFill>
                                  <a:latin typeface="Cambria Math" panose="02040503050406030204" pitchFamily="18" charset="0"/>
                                </a:rPr>
                                <m:t>𝑧</m:t>
                              </m:r>
                            </m:e>
                            <m:sub>
                              <m:r>
                                <a:rPr lang="it-IT" b="0" i="1" kern="0" dirty="0" smtClean="0">
                                  <a:solidFill>
                                    <a:prstClr val="black"/>
                                  </a:solidFill>
                                  <a:latin typeface="Cambria Math" panose="02040503050406030204" pitchFamily="18" charset="0"/>
                                </a:rPr>
                                <m:t>𝑖</m:t>
                              </m:r>
                            </m:sub>
                          </m:sSub>
                          <m:r>
                            <a:rPr lang="it-IT" b="0" i="1" kern="0" dirty="0" smtClean="0">
                              <a:solidFill>
                                <a:prstClr val="black"/>
                              </a:solidFill>
                              <a:latin typeface="Cambria Math" panose="02040503050406030204" pitchFamily="18" charset="0"/>
                            </a:rPr>
                            <m:t> ,</m:t>
                          </m:r>
                          <m:sSub>
                            <m:sSubPr>
                              <m:ctrlPr>
                                <a:rPr lang="en-US" i="1" kern="0" dirty="0" smtClean="0">
                                  <a:solidFill>
                                    <a:prstClr val="black"/>
                                  </a:solidFill>
                                  <a:latin typeface="Cambria Math" panose="02040503050406030204" pitchFamily="18" charset="0"/>
                                </a:rPr>
                              </m:ctrlPr>
                            </m:sSubPr>
                            <m:e>
                              <m:r>
                                <a:rPr lang="it-IT" i="1" kern="0" dirty="0">
                                  <a:solidFill>
                                    <a:prstClr val="black"/>
                                  </a:solidFill>
                                  <a:latin typeface="Cambria Math" panose="02040503050406030204" pitchFamily="18" charset="0"/>
                                </a:rPr>
                                <m:t>𝑁</m:t>
                              </m:r>
                            </m:e>
                            <m:sub>
                              <m:r>
                                <a:rPr lang="it-IT" i="1" kern="0" dirty="0">
                                  <a:solidFill>
                                    <a:prstClr val="black"/>
                                  </a:solidFill>
                                  <a:latin typeface="Cambria Math" panose="02040503050406030204" pitchFamily="18" charset="0"/>
                                </a:rPr>
                                <m:t>𝑤</m:t>
                              </m:r>
                              <m:r>
                                <a:rPr lang="it-IT" i="1" kern="0" dirty="0">
                                  <a:solidFill>
                                    <a:prstClr val="black"/>
                                  </a:solidFill>
                                  <a:latin typeface="Cambria Math" panose="02040503050406030204" pitchFamily="18" charset="0"/>
                                </a:rPr>
                                <m:t>,</m:t>
                              </m:r>
                              <m:r>
                                <a:rPr lang="it-IT" b="0" i="1" kern="0" dirty="0" smtClean="0">
                                  <a:solidFill>
                                    <a:prstClr val="black"/>
                                  </a:solidFill>
                                  <a:latin typeface="Cambria Math" panose="02040503050406030204" pitchFamily="18" charset="0"/>
                                </a:rPr>
                                <m:t>𝑖</m:t>
                              </m:r>
                            </m:sub>
                          </m:sSub>
                          <m:r>
                            <a:rPr lang="it-IT" b="0" i="1" kern="0" dirty="0" smtClean="0">
                              <a:solidFill>
                                <a:prstClr val="black"/>
                              </a:solidFill>
                              <a:latin typeface="Cambria Math" panose="02040503050406030204" pitchFamily="18" charset="0"/>
                            </a:rPr>
                            <m:t> </m:t>
                          </m:r>
                          <m:r>
                            <m:rPr>
                              <m:nor/>
                            </m:rPr>
                            <a:rPr lang="it-IT" b="0" i="0" kern="0" dirty="0" smtClean="0">
                              <a:solidFill>
                                <a:prstClr val="black"/>
                              </a:solidFill>
                              <a:latin typeface="Cambria Math" panose="02040503050406030204" pitchFamily="18" charset="0"/>
                            </a:rPr>
                            <m:t>,</m:t>
                          </m:r>
                          <m:sSub>
                            <m:sSubPr>
                              <m:ctrlPr>
                                <a:rPr lang="en-US" i="1" kern="0" dirty="0">
                                  <a:solidFill>
                                    <a:prstClr val="black"/>
                                  </a:solidFill>
                                  <a:latin typeface="Cambria Math" panose="02040503050406030204" pitchFamily="18" charset="0"/>
                                </a:rPr>
                              </m:ctrlPr>
                            </m:sSubPr>
                            <m:e>
                              <m:r>
                                <a:rPr lang="it-IT" b="0" i="1" kern="0" dirty="0" smtClean="0">
                                  <a:solidFill>
                                    <a:prstClr val="black"/>
                                  </a:solidFill>
                                  <a:latin typeface="Cambria Math" panose="02040503050406030204" pitchFamily="18" charset="0"/>
                                </a:rPr>
                                <m:t> </m:t>
                              </m:r>
                              <m:sSub>
                                <m:sSubPr>
                                  <m:ctrlPr>
                                    <a:rPr lang="en-US" i="1" kern="0" dirty="0">
                                      <a:solidFill>
                                        <a:prstClr val="black"/>
                                      </a:solidFill>
                                      <a:latin typeface="Cambria Math" panose="02040503050406030204" pitchFamily="18" charset="0"/>
                                    </a:rPr>
                                  </m:ctrlPr>
                                </m:sSubPr>
                                <m:e>
                                  <m:r>
                                    <a:rPr lang="it-IT" i="1" kern="0" dirty="0">
                                      <a:solidFill>
                                        <a:prstClr val="black"/>
                                      </a:solidFill>
                                      <a:latin typeface="Cambria Math" panose="02040503050406030204" pitchFamily="18" charset="0"/>
                                    </a:rPr>
                                    <m:t>𝑤</m:t>
                                  </m:r>
                                </m:e>
                                <m:sub>
                                  <m:r>
                                    <a:rPr lang="it-IT" i="1" kern="0" dirty="0">
                                      <a:solidFill>
                                        <a:prstClr val="black"/>
                                      </a:solidFill>
                                      <a:latin typeface="Cambria Math" panose="02040503050406030204" pitchFamily="18" charset="0"/>
                                    </a:rPr>
                                    <m:t>𝑆𝑆</m:t>
                                  </m:r>
                                  <m:r>
                                    <a:rPr lang="it-IT" i="1" kern="0" dirty="0">
                                      <a:solidFill>
                                        <a:prstClr val="black"/>
                                      </a:solidFill>
                                      <a:latin typeface="Cambria Math" panose="02040503050406030204" pitchFamily="18" charset="0"/>
                                    </a:rPr>
                                    <m:t>,</m:t>
                                  </m:r>
                                  <m:r>
                                    <a:rPr lang="it-IT" i="1" kern="0" dirty="0">
                                      <a:solidFill>
                                        <a:prstClr val="black"/>
                                      </a:solidFill>
                                      <a:latin typeface="Cambria Math" panose="02040503050406030204" pitchFamily="18" charset="0"/>
                                    </a:rPr>
                                    <m:t>𝑖</m:t>
                                  </m:r>
                                </m:sub>
                              </m:sSub>
                              <m:r>
                                <a:rPr lang="it-IT" b="0" i="1" kern="0" dirty="0" smtClean="0">
                                  <a:solidFill>
                                    <a:prstClr val="black"/>
                                  </a:solidFill>
                                  <a:latin typeface="Cambria Math" panose="02040503050406030204" pitchFamily="18" charset="0"/>
                                </a:rPr>
                                <m:t> , </m:t>
                              </m:r>
                              <m:r>
                                <a:rPr lang="it-IT" i="1" kern="0" dirty="0">
                                  <a:solidFill>
                                    <a:prstClr val="black"/>
                                  </a:solidFill>
                                  <a:latin typeface="Cambria Math" panose="02040503050406030204" pitchFamily="18" charset="0"/>
                                </a:rPr>
                                <m:t>𝑁</m:t>
                              </m:r>
                            </m:e>
                            <m:sub>
                              <m:r>
                                <a:rPr lang="it-IT" i="1" kern="0" dirty="0">
                                  <a:solidFill>
                                    <a:prstClr val="black"/>
                                  </a:solidFill>
                                  <a:latin typeface="Cambria Math" panose="02040503050406030204" pitchFamily="18" charset="0"/>
                                </a:rPr>
                                <m:t>𝑡</m:t>
                              </m:r>
                              <m:r>
                                <a:rPr lang="it-IT" i="1" kern="0" dirty="0">
                                  <a:solidFill>
                                    <a:prstClr val="black"/>
                                  </a:solidFill>
                                  <a:latin typeface="Cambria Math" panose="02040503050406030204" pitchFamily="18" charset="0"/>
                                </a:rPr>
                                <m:t>,</m:t>
                              </m:r>
                              <m:r>
                                <a:rPr lang="it-IT" b="0" i="1" kern="0" dirty="0" smtClean="0">
                                  <a:solidFill>
                                    <a:prstClr val="black"/>
                                  </a:solidFill>
                                  <a:latin typeface="Cambria Math" panose="02040503050406030204" pitchFamily="18" charset="0"/>
                                </a:rPr>
                                <m:t>𝑖</m:t>
                              </m:r>
                            </m:sub>
                          </m:sSub>
                          <m:r>
                            <a:rPr lang="it-IT" b="0" i="1" kern="0" dirty="0" smtClean="0">
                              <a:solidFill>
                                <a:prstClr val="black"/>
                              </a:solidFill>
                              <a:latin typeface="Cambria Math" panose="02040503050406030204" pitchFamily="18" charset="0"/>
                            </a:rPr>
                            <m:t> </m:t>
                          </m:r>
                          <m:r>
                            <m:rPr>
                              <m:nor/>
                            </m:rPr>
                            <a:rPr lang="it-IT" b="0" i="0" kern="0" dirty="0" smtClean="0">
                              <a:solidFill>
                                <a:prstClr val="black"/>
                              </a:solidFill>
                              <a:latin typeface="Cambria Math" panose="02040503050406030204" pitchFamily="18" charset="0"/>
                            </a:rPr>
                            <m:t>,  </m:t>
                          </m:r>
                          <m:sSub>
                            <m:sSubPr>
                              <m:ctrlPr>
                                <a:rPr lang="en-US" i="1" kern="0" dirty="0">
                                  <a:solidFill>
                                    <a:schemeClr val="tx1"/>
                                  </a:solidFill>
                                  <a:latin typeface="Cambria Math" panose="02040503050406030204" pitchFamily="18" charset="0"/>
                                </a:rPr>
                              </m:ctrlPr>
                            </m:sSubPr>
                            <m:e>
                              <m:r>
                                <a:rPr lang="it-IT" i="1" kern="0" dirty="0">
                                  <a:solidFill>
                                    <a:schemeClr val="tx1"/>
                                  </a:solidFill>
                                  <a:latin typeface="Cambria Math" panose="02040503050406030204" pitchFamily="18" charset="0"/>
                                </a:rPr>
                                <m:t>𝐽</m:t>
                              </m:r>
                            </m:e>
                            <m:sub>
                              <m:r>
                                <a:rPr lang="it-IT" i="1" kern="0" dirty="0">
                                  <a:solidFill>
                                    <a:schemeClr val="tx1"/>
                                  </a:solidFill>
                                  <a:latin typeface="Cambria Math" panose="02040503050406030204" pitchFamily="18" charset="0"/>
                                </a:rPr>
                                <m:t>𝑒𝑛𝑔</m:t>
                              </m:r>
                              <m:r>
                                <a:rPr lang="it-IT" i="1" kern="0" dirty="0">
                                  <a:solidFill>
                                    <a:schemeClr val="tx1"/>
                                  </a:solidFill>
                                  <a:latin typeface="Cambria Math" panose="02040503050406030204" pitchFamily="18" charset="0"/>
                                </a:rPr>
                                <m:t>,</m:t>
                              </m:r>
                              <m:r>
                                <a:rPr lang="it-IT" b="0" i="1" kern="0" dirty="0" smtClean="0">
                                  <a:solidFill>
                                    <a:schemeClr val="tx1"/>
                                  </a:solidFill>
                                  <a:latin typeface="Cambria Math" panose="02040503050406030204" pitchFamily="18" charset="0"/>
                                </a:rPr>
                                <m:t>𝑖</m:t>
                              </m:r>
                            </m:sub>
                          </m:sSub>
                          <m:r>
                            <m:rPr>
                              <m:nor/>
                            </m:rPr>
                            <a:rPr lang="it-IT" b="0" i="0" kern="0" dirty="0" smtClean="0">
                              <a:solidFill>
                                <a:schemeClr val="tx1"/>
                              </a:solidFill>
                              <a:latin typeface="Cambria Math" panose="02040503050406030204" pitchFamily="18" charset="0"/>
                            </a:rPr>
                            <m:t> </m:t>
                          </m:r>
                          <m:d>
                            <m:dPr>
                              <m:begChr m:val="|"/>
                              <m:endChr m:val=""/>
                              <m:ctrlPr>
                                <a:rPr lang="it-IT" b="0" i="1" kern="0" dirty="0" smtClean="0">
                                  <a:solidFill>
                                    <a:schemeClr val="tx1"/>
                                  </a:solidFill>
                                  <a:latin typeface="Cambria Math" panose="02040503050406030204" pitchFamily="18" charset="0"/>
                                </a:rPr>
                              </m:ctrlPr>
                            </m:dPr>
                            <m:e>
                              <m:r>
                                <a:rPr lang="it-IT" b="0" i="1" kern="0" dirty="0" smtClean="0">
                                  <a:solidFill>
                                    <a:schemeClr val="tx1"/>
                                  </a:solidFill>
                                  <a:latin typeface="Cambria Math" panose="02040503050406030204" pitchFamily="18" charset="0"/>
                                </a:rPr>
                                <m:t> </m:t>
                              </m:r>
                              <m:r>
                                <a:rPr lang="it-IT" b="0" i="1" kern="0" dirty="0" smtClean="0">
                                  <a:solidFill>
                                    <a:schemeClr val="tx1"/>
                                  </a:solidFill>
                                  <a:latin typeface="Cambria Math" panose="02040503050406030204" pitchFamily="18" charset="0"/>
                                </a:rPr>
                                <m:t>𝑖</m:t>
                              </m:r>
                              <m:r>
                                <a:rPr lang="it-IT" b="0" i="1" kern="0" dirty="0" smtClean="0">
                                  <a:solidFill>
                                    <a:schemeClr val="tx1"/>
                                  </a:solidFill>
                                  <a:latin typeface="Cambria Math" panose="02040503050406030204" pitchFamily="18" charset="0"/>
                                </a:rPr>
                                <m:t>=1, 2</m:t>
                              </m:r>
                            </m:e>
                          </m:d>
                        </m:e>
                      </m:d>
                    </m:oMath>
                  </m:oMathPara>
                </a14:m>
                <a:endParaRPr lang="en-GB" dirty="0"/>
              </a:p>
            </p:txBody>
          </p:sp>
        </mc:Choice>
        <mc:Fallback xmlns="">
          <p:sp>
            <p:nvSpPr>
              <p:cNvPr id="118" name="TextBox 117">
                <a:extLst>
                  <a:ext uri="{FF2B5EF4-FFF2-40B4-BE49-F238E27FC236}">
                    <a16:creationId xmlns:a16="http://schemas.microsoft.com/office/drawing/2014/main" id="{AD5AFDAB-3842-96A3-AD7E-C689EE72C2C8}"/>
                  </a:ext>
                </a:extLst>
              </p:cNvPr>
              <p:cNvSpPr txBox="1">
                <a:spLocks noRot="1" noChangeAspect="1" noMove="1" noResize="1" noEditPoints="1" noAdjustHandles="1" noChangeArrowheads="1" noChangeShapeType="1" noTextEdit="1"/>
              </p:cNvSpPr>
              <p:nvPr/>
            </p:nvSpPr>
            <p:spPr>
              <a:xfrm>
                <a:off x="2237393" y="1631192"/>
                <a:ext cx="5458154" cy="418384"/>
              </a:xfrm>
              <a:prstGeom prst="rect">
                <a:avLst/>
              </a:prstGeom>
              <a:blipFill>
                <a:blip r:embed="rId17"/>
                <a:stretch>
                  <a:fillRect t="-101471" b="-160294"/>
                </a:stretch>
              </a:blipFill>
            </p:spPr>
            <p:txBody>
              <a:bodyPr/>
              <a:lstStyle/>
              <a:p>
                <a:r>
                  <a:rPr lang="en-IE">
                    <a:noFill/>
                  </a:rPr>
                  <a:t> </a:t>
                </a:r>
              </a:p>
            </p:txBody>
          </p:sp>
        </mc:Fallback>
      </mc:AlternateContent>
      <p:grpSp>
        <p:nvGrpSpPr>
          <p:cNvPr id="139" name="Group 138">
            <a:extLst>
              <a:ext uri="{FF2B5EF4-FFF2-40B4-BE49-F238E27FC236}">
                <a16:creationId xmlns:a16="http://schemas.microsoft.com/office/drawing/2014/main" id="{0E5E0C0B-980C-CCAB-6650-6352FEC2B292}"/>
              </a:ext>
            </a:extLst>
          </p:cNvPr>
          <p:cNvGrpSpPr/>
          <p:nvPr/>
        </p:nvGrpSpPr>
        <p:grpSpPr>
          <a:xfrm>
            <a:off x="9559557" y="1888063"/>
            <a:ext cx="1810486" cy="2269524"/>
            <a:chOff x="9696410" y="1913416"/>
            <a:chExt cx="1810486" cy="2269524"/>
          </a:xfrm>
        </p:grpSpPr>
        <p:pic>
          <p:nvPicPr>
            <p:cNvPr id="140" name="Picture 139">
              <a:extLst>
                <a:ext uri="{FF2B5EF4-FFF2-40B4-BE49-F238E27FC236}">
                  <a16:creationId xmlns:a16="http://schemas.microsoft.com/office/drawing/2014/main" id="{EDE478C7-DE89-AB81-8B8A-147765F4696B}"/>
                </a:ext>
              </a:extLst>
            </p:cNvPr>
            <p:cNvPicPr>
              <a:picLocks noChangeAspect="1"/>
            </p:cNvPicPr>
            <p:nvPr/>
          </p:nvPicPr>
          <p:blipFill>
            <a:blip r:embed="rId18"/>
            <a:stretch>
              <a:fillRect/>
            </a:stretch>
          </p:blipFill>
          <p:spPr>
            <a:xfrm>
              <a:off x="9696410" y="2329219"/>
              <a:ext cx="1810486" cy="1853721"/>
            </a:xfrm>
            <a:prstGeom prst="rect">
              <a:avLst/>
            </a:prstGeom>
          </p:spPr>
        </p:pic>
        <p:sp>
          <p:nvSpPr>
            <p:cNvPr id="141" name="TextBox 140">
              <a:extLst>
                <a:ext uri="{FF2B5EF4-FFF2-40B4-BE49-F238E27FC236}">
                  <a16:creationId xmlns:a16="http://schemas.microsoft.com/office/drawing/2014/main" id="{E67A8BD4-B5FE-F355-7D9D-A881C9F4498F}"/>
                </a:ext>
              </a:extLst>
            </p:cNvPr>
            <p:cNvSpPr txBox="1"/>
            <p:nvPr/>
          </p:nvSpPr>
          <p:spPr>
            <a:xfrm>
              <a:off x="9696410" y="1913416"/>
              <a:ext cx="1764436" cy="338554"/>
            </a:xfrm>
            <a:prstGeom prst="rect">
              <a:avLst/>
            </a:prstGeom>
            <a:noFill/>
          </p:spPr>
          <p:txBody>
            <a:bodyPr wrap="square">
              <a:spAutoFit/>
            </a:bodyPr>
            <a:lstStyle/>
            <a:p>
              <a:pPr algn="ctr"/>
              <a:r>
                <a:rPr lang="en-GB" sz="1600" b="1" dirty="0">
                  <a:solidFill>
                    <a:srgbClr val="C00000"/>
                  </a:solidFill>
                </a:rPr>
                <a:t>Conductor Section</a:t>
              </a:r>
              <a:endParaRPr lang="en-GB" sz="1600" dirty="0">
                <a:solidFill>
                  <a:srgbClr val="C00000"/>
                </a:solidFill>
              </a:endParaRPr>
            </a:p>
          </p:txBody>
        </p:sp>
      </p:grpSp>
      <mc:AlternateContent xmlns:mc="http://schemas.openxmlformats.org/markup-compatibility/2006" xmlns:a14="http://schemas.microsoft.com/office/drawing/2010/main">
        <mc:Choice Requires="a14">
          <p:sp>
            <p:nvSpPr>
              <p:cNvPr id="7" name="Content Placeholder 1">
                <a:extLst>
                  <a:ext uri="{FF2B5EF4-FFF2-40B4-BE49-F238E27FC236}">
                    <a16:creationId xmlns:a16="http://schemas.microsoft.com/office/drawing/2014/main" id="{EBA885E6-3A35-4F39-D93C-34EE611B5190}"/>
                  </a:ext>
                </a:extLst>
              </p:cNvPr>
              <p:cNvSpPr txBox="1">
                <a:spLocks/>
              </p:cNvSpPr>
              <p:nvPr/>
            </p:nvSpPr>
            <p:spPr>
              <a:xfrm>
                <a:off x="5444067" y="3480124"/>
                <a:ext cx="6304391" cy="2976431"/>
              </a:xfrm>
              <a:prstGeom prst="rect">
                <a:avLst/>
              </a:prstGeom>
            </p:spPr>
            <p:txBody>
              <a:bodyPr/>
              <a:lstStyle>
                <a:lvl1pPr marL="457189" indent="-457189" algn="l" defTabSz="609585" rtl="0" eaLnBrk="1" latinLnBrk="0" hangingPunct="1">
                  <a:spcBef>
                    <a:spcPct val="20000"/>
                  </a:spcBef>
                  <a:buClr>
                    <a:srgbClr val="C00000"/>
                  </a:buClr>
                  <a:buFont typeface="Wingdings" charset="2"/>
                  <a:buChar char="§"/>
                  <a:defRPr sz="1800" kern="1200" baseline="0">
                    <a:solidFill>
                      <a:schemeClr val="tx1"/>
                    </a:solidFill>
                    <a:latin typeface="+mn-lt"/>
                    <a:ea typeface="+mn-ea"/>
                    <a:cs typeface="Arial Narrow"/>
                  </a:defRPr>
                </a:lvl1pPr>
                <a:lvl2pPr marL="990575" indent="-380990" algn="l" defTabSz="609585" rtl="0" eaLnBrk="1" latinLnBrk="0" hangingPunct="1">
                  <a:spcBef>
                    <a:spcPct val="20000"/>
                  </a:spcBef>
                  <a:buClr>
                    <a:srgbClr val="C00000"/>
                  </a:buClr>
                  <a:buFont typeface="Wingdings" charset="2"/>
                  <a:buChar char="§"/>
                  <a:defRPr sz="1800" kern="1200" baseline="0">
                    <a:solidFill>
                      <a:schemeClr val="tx1"/>
                    </a:solidFill>
                    <a:latin typeface="+mn-lt"/>
                    <a:ea typeface="+mn-ea"/>
                    <a:cs typeface="Arial Narrow"/>
                  </a:defRPr>
                </a:lvl2pPr>
                <a:lvl3pPr marL="1523962" indent="-304792" algn="l" defTabSz="609585" rtl="0" eaLnBrk="1" latinLnBrk="0" hangingPunct="1">
                  <a:spcBef>
                    <a:spcPct val="20000"/>
                  </a:spcBef>
                  <a:buClr>
                    <a:srgbClr val="C00000"/>
                  </a:buClr>
                  <a:buFont typeface="Wingdings" charset="2"/>
                  <a:buChar char="§"/>
                  <a:defRPr sz="1800" kern="1200" baseline="0">
                    <a:solidFill>
                      <a:schemeClr val="tx1"/>
                    </a:solidFill>
                    <a:latin typeface="+mn-lt"/>
                    <a:ea typeface="+mn-ea"/>
                    <a:cs typeface="Arial Narrow"/>
                  </a:defRPr>
                </a:lvl3pPr>
                <a:lvl4pPr marL="2133547" indent="-304792" algn="l" defTabSz="609585" rtl="0" eaLnBrk="1" latinLnBrk="0" hangingPunct="1">
                  <a:spcBef>
                    <a:spcPct val="20000"/>
                  </a:spcBef>
                  <a:buClr>
                    <a:srgbClr val="C00000"/>
                  </a:buClr>
                  <a:buFont typeface="Wingdings" charset="2"/>
                  <a:buChar char="§"/>
                  <a:defRPr sz="1800" kern="1200" baseline="0">
                    <a:solidFill>
                      <a:schemeClr val="tx1"/>
                    </a:solidFill>
                    <a:latin typeface="+mn-lt"/>
                    <a:ea typeface="+mn-ea"/>
                    <a:cs typeface="Arial Narrow"/>
                  </a:defRPr>
                </a:lvl4pPr>
                <a:lvl5pPr marL="2743131" indent="-304792" algn="l" defTabSz="609585" rtl="0" eaLnBrk="1" latinLnBrk="0" hangingPunct="1">
                  <a:spcBef>
                    <a:spcPct val="20000"/>
                  </a:spcBef>
                  <a:buClr>
                    <a:srgbClr val="C00000"/>
                  </a:buClr>
                  <a:buFont typeface="Wingdings" charset="2"/>
                  <a:buChar char="§"/>
                  <a:defRPr sz="1800" kern="1200" baseline="0">
                    <a:solidFill>
                      <a:schemeClr val="tx1"/>
                    </a:solidFill>
                    <a:latin typeface="+mn-lt"/>
                    <a:ea typeface="+mn-ea"/>
                    <a:cs typeface="Arial Narrow"/>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Wingdings" charset="2"/>
                  <a:buNone/>
                </a:pPr>
                <a:r>
                  <a:rPr lang="en-GB" sz="2000" b="1" dirty="0">
                    <a:solidFill>
                      <a:srgbClr val="C00000"/>
                    </a:solidFill>
                  </a:rPr>
                  <a:t>Assumptions:</a:t>
                </a:r>
              </a:p>
              <a:p>
                <a:r>
                  <a:rPr lang="en-GB" sz="2000" dirty="0"/>
                  <a:t>Operating temperature: </a:t>
                </a:r>
                <a:r>
                  <a:rPr lang="en-GB" sz="2000" b="1" dirty="0">
                    <a:solidFill>
                      <a:srgbClr val="0070C0"/>
                    </a:solidFill>
                  </a:rPr>
                  <a:t>20 K</a:t>
                </a:r>
                <a:r>
                  <a:rPr lang="en-GB" sz="2000" dirty="0"/>
                  <a:t>.</a:t>
                </a:r>
              </a:p>
              <a:p>
                <a:r>
                  <a:rPr lang="en-GB" sz="2000" dirty="0"/>
                  <a:t>Conductor layout: </a:t>
                </a:r>
                <a:r>
                  <a:rPr lang="en-GB" sz="2000" b="1" dirty="0">
                    <a:solidFill>
                      <a:srgbClr val="0070C0"/>
                    </a:solidFill>
                  </a:rPr>
                  <a:t>2x HTS tapes + SS tape</a:t>
                </a:r>
                <a:r>
                  <a:rPr lang="en-GB" sz="2000" dirty="0"/>
                  <a:t> co-wound (dry winding).</a:t>
                </a:r>
              </a:p>
              <a:p>
                <a:r>
                  <a:rPr lang="en-US" sz="2000" dirty="0"/>
                  <a:t>Performance based on industrial production (Faraday Factory Japan tape - </a:t>
                </a:r>
                <a:r>
                  <a:rPr lang="en-US" sz="2000" i="1" dirty="0" err="1"/>
                  <a:t>SuperOx</a:t>
                </a:r>
                <a:r>
                  <a:rPr lang="en-US" sz="2000" i="1" dirty="0"/>
                  <a:t> YBCO 2G HTS</a:t>
                </a:r>
                <a:r>
                  <a:rPr lang="en-US" sz="2400" i="1" dirty="0">
                    <a:solidFill>
                      <a:srgbClr val="C00000"/>
                    </a:solidFill>
                  </a:rPr>
                  <a:t>*</a:t>
                </a:r>
                <a:r>
                  <a:rPr lang="en-US" sz="2000" dirty="0"/>
                  <a:t>).</a:t>
                </a:r>
              </a:p>
              <a:p>
                <a:r>
                  <a:rPr lang="en-US" sz="2000" dirty="0"/>
                  <a:t>Inter-turns contact resistance: </a:t>
                </a:r>
                <a14:m>
                  <m:oMath xmlns:m="http://schemas.openxmlformats.org/officeDocument/2006/math">
                    <m:sSub>
                      <m:sSubPr>
                        <m:ctrlPr>
                          <a:rPr lang="en-US" sz="2000" b="1" i="1" smtClean="0">
                            <a:solidFill>
                              <a:srgbClr val="0070C0"/>
                            </a:solidFill>
                            <a:latin typeface="Cambria Math" panose="02040503050406030204" pitchFamily="18" charset="0"/>
                          </a:rPr>
                        </m:ctrlPr>
                      </m:sSubPr>
                      <m:e>
                        <m:r>
                          <a:rPr lang="it-IT" sz="2000" b="1">
                            <a:solidFill>
                              <a:srgbClr val="0070C0"/>
                            </a:solidFill>
                            <a:latin typeface="Cambria Math" panose="02040503050406030204" pitchFamily="18" charset="0"/>
                          </a:rPr>
                          <m:t>𝐑</m:t>
                        </m:r>
                      </m:e>
                      <m:sub>
                        <m:r>
                          <a:rPr lang="it-IT" sz="2000" b="1">
                            <a:solidFill>
                              <a:srgbClr val="0070C0"/>
                            </a:solidFill>
                            <a:latin typeface="Cambria Math" panose="02040503050406030204" pitchFamily="18" charset="0"/>
                          </a:rPr>
                          <m:t>𝐜𝐭</m:t>
                        </m:r>
                      </m:sub>
                    </m:sSub>
                    <m:r>
                      <a:rPr lang="it-IT" sz="2000" b="1">
                        <a:solidFill>
                          <a:srgbClr val="0070C0"/>
                        </a:solidFill>
                        <a:latin typeface="Cambria Math" panose="02040503050406030204" pitchFamily="18" charset="0"/>
                      </a:rPr>
                      <m:t>=</m:t>
                    </m:r>
                    <m:r>
                      <a:rPr lang="it-IT" sz="2000" b="1">
                        <a:solidFill>
                          <a:srgbClr val="0070C0"/>
                        </a:solidFill>
                        <a:latin typeface="Cambria Math" panose="02040503050406030204" pitchFamily="18" charset="0"/>
                      </a:rPr>
                      <m:t>𝟏</m:t>
                    </m:r>
                    <m:r>
                      <a:rPr lang="it-IT" sz="2000" b="1">
                        <a:solidFill>
                          <a:srgbClr val="0070C0"/>
                        </a:solidFill>
                        <a:latin typeface="Cambria Math" panose="02040503050406030204" pitchFamily="18" charset="0"/>
                      </a:rPr>
                      <m:t> </m:t>
                    </m:r>
                    <m:r>
                      <a:rPr lang="it-IT" sz="2000" b="1" i="0" smtClean="0">
                        <a:solidFill>
                          <a:srgbClr val="0070C0"/>
                        </a:solidFill>
                        <a:latin typeface="Cambria Math" panose="02040503050406030204" pitchFamily="18" charset="0"/>
                      </a:rPr>
                      <m:t>𝐦</m:t>
                    </m:r>
                    <m:r>
                      <a:rPr lang="el-GR" sz="2000" b="1">
                        <a:solidFill>
                          <a:srgbClr val="0070C0"/>
                        </a:solidFill>
                        <a:latin typeface="Cambria Math" panose="02040503050406030204" pitchFamily="18" charset="0"/>
                        <a:ea typeface="Cambria Math" panose="02040503050406030204" pitchFamily="18" charset="0"/>
                      </a:rPr>
                      <m:t>𝛀</m:t>
                    </m:r>
                    <m:sSup>
                      <m:sSupPr>
                        <m:ctrlPr>
                          <a:rPr lang="el-GR" sz="2000" b="1" i="1">
                            <a:solidFill>
                              <a:srgbClr val="0070C0"/>
                            </a:solidFill>
                            <a:latin typeface="Cambria Math" panose="02040503050406030204" pitchFamily="18" charset="0"/>
                            <a:ea typeface="Cambria Math" panose="02040503050406030204" pitchFamily="18" charset="0"/>
                          </a:rPr>
                        </m:ctrlPr>
                      </m:sSupPr>
                      <m:e>
                        <m:r>
                          <a:rPr lang="it-IT" sz="2000" b="1">
                            <a:solidFill>
                              <a:srgbClr val="0070C0"/>
                            </a:solidFill>
                            <a:latin typeface="Cambria Math" panose="02040503050406030204" pitchFamily="18" charset="0"/>
                            <a:ea typeface="Cambria Math" panose="02040503050406030204" pitchFamily="18" charset="0"/>
                          </a:rPr>
                          <m:t> </m:t>
                        </m:r>
                        <m:r>
                          <a:rPr lang="it-IT" sz="2000" b="1">
                            <a:solidFill>
                              <a:srgbClr val="0070C0"/>
                            </a:solidFill>
                            <a:latin typeface="Cambria Math" panose="02040503050406030204" pitchFamily="18" charset="0"/>
                            <a:ea typeface="Cambria Math" panose="02040503050406030204" pitchFamily="18" charset="0"/>
                          </a:rPr>
                          <m:t>𝐜𝐦</m:t>
                        </m:r>
                      </m:e>
                      <m:sup>
                        <m:r>
                          <a:rPr lang="it-IT" sz="2000" b="1">
                            <a:solidFill>
                              <a:srgbClr val="0070C0"/>
                            </a:solidFill>
                            <a:latin typeface="Cambria Math" panose="02040503050406030204" pitchFamily="18" charset="0"/>
                            <a:ea typeface="Cambria Math" panose="02040503050406030204" pitchFamily="18" charset="0"/>
                          </a:rPr>
                          <m:t>𝟐</m:t>
                        </m:r>
                      </m:sup>
                    </m:sSup>
                  </m:oMath>
                </a14:m>
                <a:r>
                  <a:rPr lang="en-GB" sz="2000" dirty="0"/>
                  <a:t>.</a:t>
                </a:r>
              </a:p>
              <a:p>
                <a:r>
                  <a:rPr lang="en-GB" sz="2000" b="1" dirty="0">
                    <a:solidFill>
                      <a:srgbClr val="0070C0"/>
                    </a:solidFill>
                  </a:rPr>
                  <a:t>Stainless steel spacers</a:t>
                </a:r>
                <a:r>
                  <a:rPr lang="en-GB" sz="2000" dirty="0"/>
                  <a:t> separating the coil pancakes.</a:t>
                </a:r>
              </a:p>
            </p:txBody>
          </p:sp>
        </mc:Choice>
        <mc:Fallback xmlns="">
          <p:sp>
            <p:nvSpPr>
              <p:cNvPr id="7" name="Content Placeholder 1">
                <a:extLst>
                  <a:ext uri="{FF2B5EF4-FFF2-40B4-BE49-F238E27FC236}">
                    <a16:creationId xmlns:a16="http://schemas.microsoft.com/office/drawing/2014/main" id="{EBA885E6-3A35-4F39-D93C-34EE611B5190}"/>
                  </a:ext>
                </a:extLst>
              </p:cNvPr>
              <p:cNvSpPr txBox="1">
                <a:spLocks noRot="1" noChangeAspect="1" noMove="1" noResize="1" noEditPoints="1" noAdjustHandles="1" noChangeArrowheads="1" noChangeShapeType="1" noTextEdit="1"/>
              </p:cNvSpPr>
              <p:nvPr/>
            </p:nvSpPr>
            <p:spPr>
              <a:xfrm>
                <a:off x="5444067" y="3480124"/>
                <a:ext cx="6304391" cy="2976431"/>
              </a:xfrm>
              <a:prstGeom prst="rect">
                <a:avLst/>
              </a:prstGeom>
              <a:blipFill>
                <a:blip r:embed="rId19"/>
                <a:stretch>
                  <a:fillRect l="-967" t="-1230" b="-1230"/>
                </a:stretch>
              </a:blipFill>
            </p:spPr>
            <p:txBody>
              <a:bodyPr/>
              <a:lstStyle/>
              <a:p>
                <a:r>
                  <a:rPr lang="en-GB">
                    <a:noFill/>
                  </a:rPr>
                  <a:t> </a:t>
                </a:r>
              </a:p>
            </p:txBody>
          </p:sp>
        </mc:Fallback>
      </mc:AlternateContent>
    </p:spTree>
    <p:extLst>
      <p:ext uri="{BB962C8B-B14F-4D97-AF65-F5344CB8AC3E}">
        <p14:creationId xmlns:p14="http://schemas.microsoft.com/office/powerpoint/2010/main" val="110192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7" grpId="0"/>
      <p:bldP spid="92" grpId="0"/>
      <p:bldP spid="93" grpId="0"/>
      <p:bldP spid="98" grpId="0"/>
      <p:bldP spid="99" grpId="0"/>
      <p:bldP spid="100" grpId="0"/>
      <p:bldP spid="101" grpId="0"/>
      <p:bldP spid="102" grpId="0"/>
      <p:bldP spid="103" grpId="0"/>
      <p:bldP spid="1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ADF07-84B1-2CAB-7705-DCF910A702C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BD7379B8-23ED-79BA-9CDA-B5A44BC3A5A6}"/>
                  </a:ext>
                </a:extLst>
              </p:cNvPr>
              <p:cNvSpPr>
                <a:spLocks noGrp="1"/>
              </p:cNvSpPr>
              <p:nvPr>
                <p:ph sz="quarter" idx="12"/>
              </p:nvPr>
            </p:nvSpPr>
            <p:spPr>
              <a:xfrm>
                <a:off x="5444067" y="3480124"/>
                <a:ext cx="6304391" cy="2976431"/>
              </a:xfrm>
            </p:spPr>
            <p:txBody>
              <a:bodyPr/>
              <a:lstStyle/>
              <a:p>
                <a:pPr marL="0" indent="0">
                  <a:buNone/>
                </a:pPr>
                <a:r>
                  <a:rPr lang="en-GB" sz="2000" b="1" dirty="0">
                    <a:solidFill>
                      <a:srgbClr val="C00000"/>
                    </a:solidFill>
                  </a:rPr>
                  <a:t>Assumptions:</a:t>
                </a:r>
              </a:p>
              <a:p>
                <a:r>
                  <a:rPr lang="en-GB" sz="2000" dirty="0"/>
                  <a:t>Operating temperature: </a:t>
                </a:r>
                <a:r>
                  <a:rPr lang="en-GB" sz="2000" b="1" dirty="0">
                    <a:solidFill>
                      <a:srgbClr val="0070C0"/>
                    </a:solidFill>
                  </a:rPr>
                  <a:t>20 K</a:t>
                </a:r>
                <a:r>
                  <a:rPr lang="en-GB" sz="2000" dirty="0"/>
                  <a:t>.</a:t>
                </a:r>
              </a:p>
              <a:p>
                <a:r>
                  <a:rPr lang="en-GB" sz="2000" dirty="0"/>
                  <a:t>Conductor layout: </a:t>
                </a:r>
                <a:r>
                  <a:rPr lang="en-GB" sz="2000" b="1" dirty="0">
                    <a:solidFill>
                      <a:srgbClr val="0070C0"/>
                    </a:solidFill>
                  </a:rPr>
                  <a:t>2x HTS tapes + SS tape</a:t>
                </a:r>
                <a:r>
                  <a:rPr lang="en-GB" sz="2000" dirty="0"/>
                  <a:t> co-wound (dry winding).</a:t>
                </a:r>
              </a:p>
              <a:p>
                <a:r>
                  <a:rPr lang="en-US" sz="2000" dirty="0"/>
                  <a:t>Performance based on industrial production (Faraday Factory Japan tape - </a:t>
                </a:r>
                <a:r>
                  <a:rPr lang="en-US" sz="2000" i="1" dirty="0" err="1"/>
                  <a:t>SuperOx</a:t>
                </a:r>
                <a:r>
                  <a:rPr lang="en-US" sz="2000" i="1" dirty="0"/>
                  <a:t> YBCO 2G HTS</a:t>
                </a:r>
                <a:r>
                  <a:rPr lang="en-US" sz="2400" i="1" dirty="0">
                    <a:solidFill>
                      <a:srgbClr val="C00000"/>
                    </a:solidFill>
                  </a:rPr>
                  <a:t>*</a:t>
                </a:r>
                <a:r>
                  <a:rPr lang="en-US" sz="2000" dirty="0"/>
                  <a:t>).</a:t>
                </a:r>
              </a:p>
              <a:p>
                <a:r>
                  <a:rPr lang="en-US" sz="2000" dirty="0"/>
                  <a:t>Inter-turns contact resistance: </a:t>
                </a:r>
                <a14:m>
                  <m:oMath xmlns:m="http://schemas.openxmlformats.org/officeDocument/2006/math">
                    <m:sSub>
                      <m:sSubPr>
                        <m:ctrlPr>
                          <a:rPr lang="en-US" sz="2000" b="1" i="1" smtClean="0">
                            <a:solidFill>
                              <a:srgbClr val="0070C0"/>
                            </a:solidFill>
                            <a:latin typeface="Cambria Math" panose="02040503050406030204" pitchFamily="18" charset="0"/>
                          </a:rPr>
                        </m:ctrlPr>
                      </m:sSubPr>
                      <m:e>
                        <m:r>
                          <a:rPr lang="it-IT" sz="2000" b="1">
                            <a:solidFill>
                              <a:srgbClr val="0070C0"/>
                            </a:solidFill>
                            <a:latin typeface="Cambria Math" panose="02040503050406030204" pitchFamily="18" charset="0"/>
                          </a:rPr>
                          <m:t>𝐑</m:t>
                        </m:r>
                      </m:e>
                      <m:sub>
                        <m:r>
                          <a:rPr lang="it-IT" sz="2000" b="1">
                            <a:solidFill>
                              <a:srgbClr val="0070C0"/>
                            </a:solidFill>
                            <a:latin typeface="Cambria Math" panose="02040503050406030204" pitchFamily="18" charset="0"/>
                          </a:rPr>
                          <m:t>𝐜𝐭</m:t>
                        </m:r>
                      </m:sub>
                    </m:sSub>
                    <m:r>
                      <a:rPr lang="it-IT" sz="2000" b="1">
                        <a:solidFill>
                          <a:srgbClr val="0070C0"/>
                        </a:solidFill>
                        <a:latin typeface="Cambria Math" panose="02040503050406030204" pitchFamily="18" charset="0"/>
                      </a:rPr>
                      <m:t>=</m:t>
                    </m:r>
                    <m:r>
                      <a:rPr lang="it-IT" sz="2000" b="1">
                        <a:solidFill>
                          <a:srgbClr val="0070C0"/>
                        </a:solidFill>
                        <a:latin typeface="Cambria Math" panose="02040503050406030204" pitchFamily="18" charset="0"/>
                      </a:rPr>
                      <m:t>𝟏</m:t>
                    </m:r>
                    <m:r>
                      <a:rPr lang="it-IT" sz="2000" b="1">
                        <a:solidFill>
                          <a:srgbClr val="0070C0"/>
                        </a:solidFill>
                        <a:latin typeface="Cambria Math" panose="02040503050406030204" pitchFamily="18" charset="0"/>
                      </a:rPr>
                      <m:t> </m:t>
                    </m:r>
                    <m:r>
                      <a:rPr lang="it-IT" sz="2000" b="1" i="0" smtClean="0">
                        <a:solidFill>
                          <a:srgbClr val="0070C0"/>
                        </a:solidFill>
                        <a:latin typeface="Cambria Math" panose="02040503050406030204" pitchFamily="18" charset="0"/>
                      </a:rPr>
                      <m:t>𝐦</m:t>
                    </m:r>
                    <m:r>
                      <a:rPr lang="el-GR" sz="2000" b="1">
                        <a:solidFill>
                          <a:srgbClr val="0070C0"/>
                        </a:solidFill>
                        <a:latin typeface="Cambria Math" panose="02040503050406030204" pitchFamily="18" charset="0"/>
                        <a:ea typeface="Cambria Math" panose="02040503050406030204" pitchFamily="18" charset="0"/>
                      </a:rPr>
                      <m:t>𝛀</m:t>
                    </m:r>
                    <m:sSup>
                      <m:sSupPr>
                        <m:ctrlPr>
                          <a:rPr lang="el-GR" sz="2000" b="1" i="1">
                            <a:solidFill>
                              <a:srgbClr val="0070C0"/>
                            </a:solidFill>
                            <a:latin typeface="Cambria Math" panose="02040503050406030204" pitchFamily="18" charset="0"/>
                            <a:ea typeface="Cambria Math" panose="02040503050406030204" pitchFamily="18" charset="0"/>
                          </a:rPr>
                        </m:ctrlPr>
                      </m:sSupPr>
                      <m:e>
                        <m:r>
                          <a:rPr lang="it-IT" sz="2000" b="1">
                            <a:solidFill>
                              <a:srgbClr val="0070C0"/>
                            </a:solidFill>
                            <a:latin typeface="Cambria Math" panose="02040503050406030204" pitchFamily="18" charset="0"/>
                            <a:ea typeface="Cambria Math" panose="02040503050406030204" pitchFamily="18" charset="0"/>
                          </a:rPr>
                          <m:t> </m:t>
                        </m:r>
                        <m:r>
                          <a:rPr lang="it-IT" sz="2000" b="1">
                            <a:solidFill>
                              <a:srgbClr val="0070C0"/>
                            </a:solidFill>
                            <a:latin typeface="Cambria Math" panose="02040503050406030204" pitchFamily="18" charset="0"/>
                            <a:ea typeface="Cambria Math" panose="02040503050406030204" pitchFamily="18" charset="0"/>
                          </a:rPr>
                          <m:t>𝐜𝐦</m:t>
                        </m:r>
                      </m:e>
                      <m:sup>
                        <m:r>
                          <a:rPr lang="it-IT" sz="2000" b="1">
                            <a:solidFill>
                              <a:srgbClr val="0070C0"/>
                            </a:solidFill>
                            <a:latin typeface="Cambria Math" panose="02040503050406030204" pitchFamily="18" charset="0"/>
                            <a:ea typeface="Cambria Math" panose="02040503050406030204" pitchFamily="18" charset="0"/>
                          </a:rPr>
                          <m:t>𝟐</m:t>
                        </m:r>
                      </m:sup>
                    </m:sSup>
                  </m:oMath>
                </a14:m>
                <a:r>
                  <a:rPr lang="en-GB" sz="2000" dirty="0"/>
                  <a:t>.</a:t>
                </a:r>
              </a:p>
              <a:p>
                <a:r>
                  <a:rPr lang="en-GB" sz="2000" b="1" dirty="0">
                    <a:solidFill>
                      <a:srgbClr val="0070C0"/>
                    </a:solidFill>
                  </a:rPr>
                  <a:t>Stainless steel spacers</a:t>
                </a:r>
                <a:r>
                  <a:rPr lang="en-GB" sz="2000" dirty="0"/>
                  <a:t> separating the coil pancakes.</a:t>
                </a:r>
              </a:p>
            </p:txBody>
          </p:sp>
        </mc:Choice>
        <mc:Fallback xmlns="">
          <p:sp>
            <p:nvSpPr>
              <p:cNvPr id="2" name="Content Placeholder 1">
                <a:extLst>
                  <a:ext uri="{FF2B5EF4-FFF2-40B4-BE49-F238E27FC236}">
                    <a16:creationId xmlns:a16="http://schemas.microsoft.com/office/drawing/2014/main" id="{BD7379B8-23ED-79BA-9CDA-B5A44BC3A5A6}"/>
                  </a:ext>
                </a:extLst>
              </p:cNvPr>
              <p:cNvSpPr>
                <a:spLocks noGrp="1" noRot="1" noChangeAspect="1" noMove="1" noResize="1" noEditPoints="1" noAdjustHandles="1" noChangeArrowheads="1" noChangeShapeType="1" noTextEdit="1"/>
              </p:cNvSpPr>
              <p:nvPr>
                <p:ph sz="quarter" idx="12"/>
              </p:nvPr>
            </p:nvSpPr>
            <p:spPr>
              <a:xfrm>
                <a:off x="5444067" y="3480124"/>
                <a:ext cx="6304391" cy="2976431"/>
              </a:xfrm>
              <a:blipFill>
                <a:blip r:embed="rId3"/>
                <a:stretch>
                  <a:fillRect l="-967" t="-1230" b="-1230"/>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1662032B-2698-9DC2-E328-383BFCE7CF31}"/>
              </a:ext>
            </a:extLst>
          </p:cNvPr>
          <p:cNvSpPr>
            <a:spLocks noGrp="1"/>
          </p:cNvSpPr>
          <p:nvPr>
            <p:ph type="sldNum" sz="quarter" idx="4"/>
          </p:nvPr>
        </p:nvSpPr>
        <p:spPr/>
        <p:txBody>
          <a:bodyPr/>
          <a:lstStyle/>
          <a:p>
            <a:fld id="{974172A1-1CBF-0B40-9234-7D4D80EC19EA}" type="slidenum">
              <a:rPr lang="en-GB" smtClean="0"/>
              <a:pPr/>
              <a:t>7</a:t>
            </a:fld>
            <a:endParaRPr lang="en-GB" dirty="0"/>
          </a:p>
        </p:txBody>
      </p:sp>
      <p:sp>
        <p:nvSpPr>
          <p:cNvPr id="48" name="TextBox 47">
            <a:extLst>
              <a:ext uri="{FF2B5EF4-FFF2-40B4-BE49-F238E27FC236}">
                <a16:creationId xmlns:a16="http://schemas.microsoft.com/office/drawing/2014/main" id="{B3E6614D-5AFF-6645-B446-A4C985EDC716}"/>
              </a:ext>
            </a:extLst>
          </p:cNvPr>
          <p:cNvSpPr txBox="1"/>
          <p:nvPr/>
        </p:nvSpPr>
        <p:spPr>
          <a:xfrm>
            <a:off x="187390" y="6044368"/>
            <a:ext cx="3596640" cy="677108"/>
          </a:xfrm>
          <a:prstGeom prst="rect">
            <a:avLst/>
          </a:prstGeom>
          <a:noFill/>
        </p:spPr>
        <p:txBody>
          <a:bodyPr wrap="square">
            <a:spAutoFit/>
          </a:bodyPr>
          <a:lstStyle/>
          <a:p>
            <a:r>
              <a:rPr lang="en-US" sz="1400" b="1" dirty="0">
                <a:solidFill>
                  <a:srgbClr val="C83964"/>
                </a:solidFill>
              </a:rPr>
              <a:t>*</a:t>
            </a:r>
            <a:r>
              <a:rPr lang="en-US" sz="1200" dirty="0"/>
              <a:t>Tape data from: [</a:t>
            </a:r>
            <a:r>
              <a:rPr lang="en-US" sz="1200" i="1" dirty="0"/>
              <a:t>University of Victoria Wellington, Robinson HTS critical current database, SuperOx YBCO 2G HTS data. https://htsdb.wimbush.eu</a:t>
            </a:r>
            <a:r>
              <a:rPr lang="en-US" sz="1200" dirty="0"/>
              <a:t>]</a:t>
            </a:r>
          </a:p>
        </p:txBody>
      </p:sp>
      <p:grpSp>
        <p:nvGrpSpPr>
          <p:cNvPr id="117" name="Group 116">
            <a:extLst>
              <a:ext uri="{FF2B5EF4-FFF2-40B4-BE49-F238E27FC236}">
                <a16:creationId xmlns:a16="http://schemas.microsoft.com/office/drawing/2014/main" id="{8C3DBDB9-DF4D-A22D-1AD0-01E98220C943}"/>
              </a:ext>
            </a:extLst>
          </p:cNvPr>
          <p:cNvGrpSpPr/>
          <p:nvPr/>
        </p:nvGrpSpPr>
        <p:grpSpPr>
          <a:xfrm>
            <a:off x="9559557" y="1888063"/>
            <a:ext cx="1810486" cy="2269524"/>
            <a:chOff x="9696410" y="1913416"/>
            <a:chExt cx="1810486" cy="2269524"/>
          </a:xfrm>
        </p:grpSpPr>
        <p:pic>
          <p:nvPicPr>
            <p:cNvPr id="54" name="Picture 53">
              <a:extLst>
                <a:ext uri="{FF2B5EF4-FFF2-40B4-BE49-F238E27FC236}">
                  <a16:creationId xmlns:a16="http://schemas.microsoft.com/office/drawing/2014/main" id="{A579031B-6E25-3BB1-6528-6DFF0BF32AFE}"/>
                </a:ext>
              </a:extLst>
            </p:cNvPr>
            <p:cNvPicPr>
              <a:picLocks noChangeAspect="1"/>
            </p:cNvPicPr>
            <p:nvPr/>
          </p:nvPicPr>
          <p:blipFill>
            <a:blip r:embed="rId4"/>
            <a:stretch>
              <a:fillRect/>
            </a:stretch>
          </p:blipFill>
          <p:spPr>
            <a:xfrm>
              <a:off x="9696410" y="2329219"/>
              <a:ext cx="1810486" cy="1853721"/>
            </a:xfrm>
            <a:prstGeom prst="rect">
              <a:avLst/>
            </a:prstGeom>
          </p:spPr>
        </p:pic>
        <p:sp>
          <p:nvSpPr>
            <p:cNvPr id="116" name="TextBox 115">
              <a:extLst>
                <a:ext uri="{FF2B5EF4-FFF2-40B4-BE49-F238E27FC236}">
                  <a16:creationId xmlns:a16="http://schemas.microsoft.com/office/drawing/2014/main" id="{12594B6D-7D7E-C2AB-C26E-487EFCBECD48}"/>
                </a:ext>
              </a:extLst>
            </p:cNvPr>
            <p:cNvSpPr txBox="1"/>
            <p:nvPr/>
          </p:nvSpPr>
          <p:spPr>
            <a:xfrm>
              <a:off x="9696410" y="1913416"/>
              <a:ext cx="1764436" cy="338554"/>
            </a:xfrm>
            <a:prstGeom prst="rect">
              <a:avLst/>
            </a:prstGeom>
            <a:noFill/>
          </p:spPr>
          <p:txBody>
            <a:bodyPr wrap="square">
              <a:spAutoFit/>
            </a:bodyPr>
            <a:lstStyle/>
            <a:p>
              <a:pPr algn="ctr"/>
              <a:r>
                <a:rPr lang="en-GB" sz="1600" b="1" dirty="0">
                  <a:solidFill>
                    <a:srgbClr val="C00000"/>
                  </a:solidFill>
                </a:rPr>
                <a:t>Conductor Section</a:t>
              </a:r>
              <a:endParaRPr lang="en-GB" sz="1600" dirty="0">
                <a:solidFill>
                  <a:srgbClr val="C00000"/>
                </a:solidFill>
              </a:endParaRPr>
            </a:p>
          </p:txBody>
        </p:sp>
      </p:grpSp>
      <p:sp>
        <p:nvSpPr>
          <p:cNvPr id="13" name="TextBox 12">
            <a:extLst>
              <a:ext uri="{FF2B5EF4-FFF2-40B4-BE49-F238E27FC236}">
                <a16:creationId xmlns:a16="http://schemas.microsoft.com/office/drawing/2014/main" id="{84CEEED0-9A4A-F91E-9DAC-8064A360B99C}"/>
              </a:ext>
            </a:extLst>
          </p:cNvPr>
          <p:cNvSpPr txBox="1"/>
          <p:nvPr/>
        </p:nvSpPr>
        <p:spPr>
          <a:xfrm>
            <a:off x="564818" y="1619212"/>
            <a:ext cx="2152981" cy="400110"/>
          </a:xfrm>
          <a:prstGeom prst="rect">
            <a:avLst/>
          </a:prstGeom>
          <a:noFill/>
        </p:spPr>
        <p:txBody>
          <a:bodyPr wrap="square">
            <a:spAutoFit/>
          </a:bodyPr>
          <a:lstStyle/>
          <a:p>
            <a:r>
              <a:rPr lang="en-GB" sz="2000" b="1" dirty="0">
                <a:solidFill>
                  <a:srgbClr val="C00000"/>
                </a:solidFill>
              </a:rPr>
              <a:t>Constraints:</a:t>
            </a:r>
            <a:endParaRPr lang="en-GB" sz="2000" dirty="0"/>
          </a:p>
        </p:txBody>
      </p:sp>
      <p:pic>
        <p:nvPicPr>
          <p:cNvPr id="21" name="Picture 20">
            <a:extLst>
              <a:ext uri="{FF2B5EF4-FFF2-40B4-BE49-F238E27FC236}">
                <a16:creationId xmlns:a16="http://schemas.microsoft.com/office/drawing/2014/main" id="{F0361ECA-21CB-EB85-0BDE-3CF85A595A91}"/>
              </a:ext>
            </a:extLst>
          </p:cNvPr>
          <p:cNvPicPr>
            <a:picLocks noChangeAspect="1"/>
          </p:cNvPicPr>
          <p:nvPr/>
        </p:nvPicPr>
        <p:blipFill>
          <a:blip r:embed="rId5"/>
          <a:stretch>
            <a:fillRect/>
          </a:stretch>
        </p:blipFill>
        <p:spPr>
          <a:xfrm>
            <a:off x="1085792" y="2420443"/>
            <a:ext cx="3264014" cy="3222803"/>
          </a:xfrm>
          <a:prstGeom prst="rect">
            <a:avLst/>
          </a:prstGeom>
        </p:spPr>
      </p:pic>
      <p:cxnSp>
        <p:nvCxnSpPr>
          <p:cNvPr id="22" name="Straight Arrow Connector 21">
            <a:extLst>
              <a:ext uri="{FF2B5EF4-FFF2-40B4-BE49-F238E27FC236}">
                <a16:creationId xmlns:a16="http://schemas.microsoft.com/office/drawing/2014/main" id="{52044026-8CFA-AE92-19E3-14283A608BC9}"/>
              </a:ext>
            </a:extLst>
          </p:cNvPr>
          <p:cNvCxnSpPr>
            <a:cxnSpLocks/>
          </p:cNvCxnSpPr>
          <p:nvPr/>
        </p:nvCxnSpPr>
        <p:spPr>
          <a:xfrm flipH="1">
            <a:off x="4092875" y="2324383"/>
            <a:ext cx="675596" cy="835368"/>
          </a:xfrm>
          <a:prstGeom prst="straightConnector1">
            <a:avLst/>
          </a:prstGeom>
          <a:noFill/>
          <a:ln w="38100" cap="flat" cmpd="sng" algn="ctr">
            <a:solidFill>
              <a:srgbClr val="C00000"/>
            </a:solidFill>
            <a:prstDash val="solid"/>
            <a:miter lim="800000"/>
            <a:tailEnd type="triangle"/>
          </a:ln>
          <a:effectLst/>
        </p:spPr>
      </p:cxnSp>
      <p:sp>
        <p:nvSpPr>
          <p:cNvPr id="23" name="TextBox 22">
            <a:extLst>
              <a:ext uri="{FF2B5EF4-FFF2-40B4-BE49-F238E27FC236}">
                <a16:creationId xmlns:a16="http://schemas.microsoft.com/office/drawing/2014/main" id="{63540379-7DAE-BCFB-8CB3-CBBD172ED1BC}"/>
              </a:ext>
            </a:extLst>
          </p:cNvPr>
          <p:cNvSpPr txBox="1"/>
          <p:nvPr/>
        </p:nvSpPr>
        <p:spPr>
          <a:xfrm>
            <a:off x="4200539" y="1554942"/>
            <a:ext cx="1947797" cy="76944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mj-lt"/>
              </a:rPr>
              <a:t>Space available for coils</a:t>
            </a:r>
            <a:endParaRPr kumimoji="0" lang="en-GB" sz="2200" b="0" i="0" u="none" strike="noStrike" kern="0" cap="none" spc="0" normalizeH="0" baseline="0" noProof="0" dirty="0">
              <a:ln>
                <a:noFill/>
              </a:ln>
              <a:solidFill>
                <a:prstClr val="black"/>
              </a:solidFill>
              <a:effectLst/>
              <a:uLnTx/>
              <a:uFillTx/>
              <a:latin typeface="+mj-lt"/>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F2ADA58-BCD0-8D27-2E79-F52E2A0D45A7}"/>
                  </a:ext>
                </a:extLst>
              </p:cNvPr>
              <p:cNvSpPr txBox="1"/>
              <p:nvPr/>
            </p:nvSpPr>
            <p:spPr>
              <a:xfrm>
                <a:off x="6483574" y="2027635"/>
                <a:ext cx="2740745" cy="1350241"/>
              </a:xfrm>
              <a:prstGeom prst="rect">
                <a:avLst/>
              </a:prstGeom>
              <a:noFill/>
              <a:ln w="38100">
                <a:solidFill>
                  <a:srgbClr val="C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mj-lt"/>
                  </a:rPr>
                  <a:t>Geometrical</a:t>
                </a:r>
                <a:r>
                  <a:rPr kumimoji="0" lang="en-US" sz="2000" b="0" i="0" u="none" strike="noStrike" kern="0" cap="none" spc="0" normalizeH="0" noProof="0" dirty="0">
                    <a:ln>
                      <a:noFill/>
                    </a:ln>
                    <a:solidFill>
                      <a:prstClr val="black"/>
                    </a:solidFill>
                    <a:effectLst/>
                    <a:uLnTx/>
                    <a:uFillTx/>
                    <a:latin typeface="+mj-lt"/>
                  </a:rPr>
                  <a:t> constraints:</a:t>
                </a:r>
              </a:p>
              <a:p>
                <a:pPr marL="342900" lvl="0" indent="-342900">
                  <a:buClr>
                    <a:srgbClr val="C00000"/>
                  </a:buClr>
                  <a:buFont typeface="Wingdings" panose="05000000000000000000" pitchFamily="2" charset="2"/>
                  <a:buChar char="§"/>
                </a:pPr>
                <a14:m>
                  <m:oMath xmlns:m="http://schemas.openxmlformats.org/officeDocument/2006/math">
                    <m:sSub>
                      <m:sSubPr>
                        <m:ctrlPr>
                          <a:rPr kumimoji="0" lang="en-GB" sz="20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lang="en-GB" sz="2000" i="1" kern="0">
                            <a:solidFill>
                              <a:prstClr val="black"/>
                            </a:solidFill>
                            <a:latin typeface="Cambria Math" panose="02040503050406030204" pitchFamily="18" charset="0"/>
                            <a:ea typeface="Cambria Math" panose="02040503050406030204" pitchFamily="18" charset="0"/>
                          </a:rPr>
                          <m:t>∆</m:t>
                        </m:r>
                        <m:r>
                          <a:rPr kumimoji="0" lang="it-IT" sz="20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𝑧</m:t>
                        </m:r>
                      </m:e>
                      <m:sub>
                        <m:r>
                          <a:rPr kumimoji="0" lang="it-IT" sz="20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𝑚𝑖𝑛</m:t>
                        </m:r>
                      </m:sub>
                    </m:sSub>
                    <m:r>
                      <a:rPr kumimoji="0" lang="it-IT" sz="20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=45 </m:t>
                    </m:r>
                    <m:r>
                      <a:rPr kumimoji="0" lang="it-IT" sz="20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𝑚𝑚</m:t>
                    </m:r>
                  </m:oMath>
                </a14:m>
                <a:endParaRPr kumimoji="0" lang="it-IT" sz="2000" b="0" i="0" u="none" strike="noStrike" kern="0" cap="none" spc="0" normalizeH="0" baseline="0" noProof="0" dirty="0">
                  <a:ln>
                    <a:noFill/>
                  </a:ln>
                  <a:solidFill>
                    <a:prstClr val="black"/>
                  </a:solidFill>
                  <a:effectLst/>
                  <a:uLnTx/>
                  <a:uFillTx/>
                  <a:latin typeface="+mj-lt"/>
                  <a:ea typeface="Cambria Math" panose="02040503050406030204" pitchFamily="18" charset="0"/>
                </a:endParaRPr>
              </a:p>
              <a:p>
                <a:pPr marL="342900" indent="-342900">
                  <a:buClr>
                    <a:srgbClr val="C00000"/>
                  </a:buClr>
                  <a:buFont typeface="Wingdings" panose="05000000000000000000" pitchFamily="2" charset="2"/>
                  <a:buChar char="§"/>
                </a:pPr>
                <a14:m>
                  <m:oMath xmlns:m="http://schemas.openxmlformats.org/officeDocument/2006/math">
                    <m:sSub>
                      <m:sSubPr>
                        <m:ctrlPr>
                          <a:rPr lang="en-GB" sz="2000" i="1" kern="0">
                            <a:solidFill>
                              <a:prstClr val="black"/>
                            </a:solidFill>
                            <a:latin typeface="Cambria Math" panose="02040503050406030204" pitchFamily="18" charset="0"/>
                            <a:ea typeface="Cambria Math" panose="02040503050406030204" pitchFamily="18" charset="0"/>
                          </a:rPr>
                        </m:ctrlPr>
                      </m:sSubPr>
                      <m:e>
                        <m:r>
                          <a:rPr lang="en-GB" sz="2000" i="1" kern="0">
                            <a:solidFill>
                              <a:prstClr val="black"/>
                            </a:solidFill>
                            <a:latin typeface="Cambria Math" panose="02040503050406030204" pitchFamily="18" charset="0"/>
                            <a:ea typeface="Cambria Math" panose="02040503050406030204" pitchFamily="18" charset="0"/>
                          </a:rPr>
                          <m:t>∆</m:t>
                        </m:r>
                        <m:r>
                          <a:rPr lang="it-IT" sz="2000" b="0" i="1" kern="0" smtClean="0">
                            <a:solidFill>
                              <a:prstClr val="black"/>
                            </a:solidFill>
                            <a:latin typeface="Cambria Math" panose="02040503050406030204" pitchFamily="18" charset="0"/>
                            <a:ea typeface="Cambria Math" panose="02040503050406030204" pitchFamily="18" charset="0"/>
                          </a:rPr>
                          <m:t>𝑅</m:t>
                        </m:r>
                      </m:e>
                      <m:sub>
                        <m:r>
                          <a:rPr lang="it-IT" sz="2000" b="0" i="1" kern="0" smtClean="0">
                            <a:solidFill>
                              <a:prstClr val="black"/>
                            </a:solidFill>
                            <a:latin typeface="Cambria Math" panose="02040503050406030204" pitchFamily="18" charset="0"/>
                            <a:ea typeface="Cambria Math" panose="02040503050406030204" pitchFamily="18" charset="0"/>
                          </a:rPr>
                          <m:t>1,2</m:t>
                        </m:r>
                      </m:sub>
                    </m:sSub>
                    <m:r>
                      <a:rPr lang="it-IT" sz="2000" i="1" kern="0">
                        <a:solidFill>
                          <a:prstClr val="black"/>
                        </a:solidFill>
                        <a:latin typeface="Cambria Math" panose="02040503050406030204" pitchFamily="18" charset="0"/>
                        <a:ea typeface="Cambria Math" panose="02040503050406030204" pitchFamily="18" charset="0"/>
                      </a:rPr>
                      <m:t>=</m:t>
                    </m:r>
                    <m:r>
                      <a:rPr lang="it-IT" sz="2000" b="0" i="1" kern="0" smtClean="0">
                        <a:solidFill>
                          <a:prstClr val="black"/>
                        </a:solidFill>
                        <a:latin typeface="Cambria Math" panose="02040503050406030204" pitchFamily="18" charset="0"/>
                        <a:ea typeface="Cambria Math" panose="02040503050406030204" pitchFamily="18" charset="0"/>
                      </a:rPr>
                      <m:t>30</m:t>
                    </m:r>
                    <m:r>
                      <a:rPr lang="it-IT" sz="2000" i="1" kern="0">
                        <a:solidFill>
                          <a:prstClr val="black"/>
                        </a:solidFill>
                        <a:latin typeface="Cambria Math" panose="02040503050406030204" pitchFamily="18" charset="0"/>
                        <a:ea typeface="Cambria Math" panose="02040503050406030204" pitchFamily="18" charset="0"/>
                      </a:rPr>
                      <m:t> </m:t>
                    </m:r>
                    <m:r>
                      <a:rPr lang="it-IT" sz="2000" i="1" kern="0">
                        <a:solidFill>
                          <a:prstClr val="black"/>
                        </a:solidFill>
                        <a:latin typeface="Cambria Math" panose="02040503050406030204" pitchFamily="18" charset="0"/>
                        <a:ea typeface="Cambria Math" panose="02040503050406030204" pitchFamily="18" charset="0"/>
                      </a:rPr>
                      <m:t>𝑚𝑚</m:t>
                    </m:r>
                  </m:oMath>
                </a14:m>
                <a:endParaRPr lang="it-IT" sz="2000" kern="0" dirty="0">
                  <a:solidFill>
                    <a:prstClr val="black"/>
                  </a:solidFill>
                  <a:ea typeface="Cambria Math" panose="02040503050406030204" pitchFamily="18" charset="0"/>
                </a:endParaRPr>
              </a:p>
              <a:p>
                <a:pPr marL="342900" indent="-342900">
                  <a:buClr>
                    <a:srgbClr val="C00000"/>
                  </a:buClr>
                  <a:buFont typeface="Wingdings" panose="05000000000000000000" pitchFamily="2" charset="2"/>
                  <a:buChar char="§"/>
                </a:pPr>
                <a14:m>
                  <m:oMath xmlns:m="http://schemas.openxmlformats.org/officeDocument/2006/math">
                    <m:sSub>
                      <m:sSubPr>
                        <m:ctrlPr>
                          <a:rPr lang="en-GB" sz="2000" i="1" kern="0" smtClean="0">
                            <a:solidFill>
                              <a:prstClr val="black"/>
                            </a:solidFill>
                            <a:latin typeface="Cambria Math" panose="02040503050406030204" pitchFamily="18" charset="0"/>
                            <a:ea typeface="Cambria Math" panose="02040503050406030204" pitchFamily="18" charset="0"/>
                          </a:rPr>
                        </m:ctrlPr>
                      </m:sSubPr>
                      <m:e>
                        <m:r>
                          <a:rPr lang="en-GB" sz="2000" i="1" kern="0">
                            <a:solidFill>
                              <a:prstClr val="black"/>
                            </a:solidFill>
                            <a:latin typeface="Cambria Math" panose="02040503050406030204" pitchFamily="18" charset="0"/>
                            <a:ea typeface="Cambria Math" panose="02040503050406030204" pitchFamily="18" charset="0"/>
                          </a:rPr>
                          <m:t>∆</m:t>
                        </m:r>
                        <m:r>
                          <a:rPr lang="it-IT" sz="2000" i="1" kern="0">
                            <a:solidFill>
                              <a:prstClr val="black"/>
                            </a:solidFill>
                            <a:latin typeface="Cambria Math" panose="02040503050406030204" pitchFamily="18" charset="0"/>
                            <a:ea typeface="Cambria Math" panose="02040503050406030204" pitchFamily="18" charset="0"/>
                          </a:rPr>
                          <m:t>𝑧</m:t>
                        </m:r>
                      </m:e>
                      <m:sub>
                        <m:r>
                          <a:rPr lang="it-IT" sz="2000" b="0" i="1" kern="0" smtClean="0">
                            <a:solidFill>
                              <a:prstClr val="black"/>
                            </a:solidFill>
                            <a:latin typeface="Cambria Math" panose="02040503050406030204" pitchFamily="18" charset="0"/>
                            <a:ea typeface="Cambria Math" panose="02040503050406030204" pitchFamily="18" charset="0"/>
                          </a:rPr>
                          <m:t>1,2</m:t>
                        </m:r>
                      </m:sub>
                    </m:sSub>
                    <m:r>
                      <a:rPr lang="it-IT" sz="2000" i="1" kern="0">
                        <a:solidFill>
                          <a:prstClr val="black"/>
                        </a:solidFill>
                        <a:latin typeface="Cambria Math" panose="02040503050406030204" pitchFamily="18" charset="0"/>
                        <a:ea typeface="Cambria Math" panose="02040503050406030204" pitchFamily="18" charset="0"/>
                      </a:rPr>
                      <m:t>=</m:t>
                    </m:r>
                    <m:r>
                      <a:rPr lang="it-IT" sz="2000" b="0" i="1" kern="0" smtClean="0">
                        <a:solidFill>
                          <a:prstClr val="black"/>
                        </a:solidFill>
                        <a:latin typeface="Cambria Math" panose="02040503050406030204" pitchFamily="18" charset="0"/>
                        <a:ea typeface="Cambria Math" panose="02040503050406030204" pitchFamily="18" charset="0"/>
                      </a:rPr>
                      <m:t>20</m:t>
                    </m:r>
                    <m:r>
                      <a:rPr lang="it-IT" sz="2000" i="1" kern="0">
                        <a:solidFill>
                          <a:prstClr val="black"/>
                        </a:solidFill>
                        <a:latin typeface="Cambria Math" panose="02040503050406030204" pitchFamily="18" charset="0"/>
                        <a:ea typeface="Cambria Math" panose="02040503050406030204" pitchFamily="18" charset="0"/>
                      </a:rPr>
                      <m:t> </m:t>
                    </m:r>
                    <m:r>
                      <a:rPr lang="it-IT" sz="2000" i="1" kern="0">
                        <a:solidFill>
                          <a:prstClr val="black"/>
                        </a:solidFill>
                        <a:latin typeface="Cambria Math" panose="02040503050406030204" pitchFamily="18" charset="0"/>
                        <a:ea typeface="Cambria Math" panose="02040503050406030204" pitchFamily="18" charset="0"/>
                      </a:rPr>
                      <m:t>𝑚𝑚</m:t>
                    </m:r>
                  </m:oMath>
                </a14:m>
                <a:endParaRPr kumimoji="0" lang="en-GB" sz="2000" b="0" i="0" u="none" strike="noStrike" kern="0" cap="none" spc="0" normalizeH="0" baseline="0" noProof="0" dirty="0">
                  <a:ln>
                    <a:noFill/>
                  </a:ln>
                  <a:solidFill>
                    <a:prstClr val="black"/>
                  </a:solidFill>
                  <a:effectLst/>
                  <a:uLnTx/>
                  <a:uFillTx/>
                  <a:latin typeface="+mj-lt"/>
                </a:endParaRPr>
              </a:p>
            </p:txBody>
          </p:sp>
        </mc:Choice>
        <mc:Fallback xmlns="">
          <p:sp>
            <p:nvSpPr>
              <p:cNvPr id="25" name="TextBox 24">
                <a:extLst>
                  <a:ext uri="{FF2B5EF4-FFF2-40B4-BE49-F238E27FC236}">
                    <a16:creationId xmlns:a16="http://schemas.microsoft.com/office/drawing/2014/main" id="{5F2ADA58-BCD0-8D27-2E79-F52E2A0D45A7}"/>
                  </a:ext>
                </a:extLst>
              </p:cNvPr>
              <p:cNvSpPr txBox="1">
                <a:spLocks noRot="1" noChangeAspect="1" noMove="1" noResize="1" noEditPoints="1" noAdjustHandles="1" noChangeArrowheads="1" noChangeShapeType="1" noTextEdit="1"/>
              </p:cNvSpPr>
              <p:nvPr/>
            </p:nvSpPr>
            <p:spPr>
              <a:xfrm>
                <a:off x="6483574" y="2027635"/>
                <a:ext cx="2740745" cy="1350241"/>
              </a:xfrm>
              <a:prstGeom prst="rect">
                <a:avLst/>
              </a:prstGeom>
              <a:blipFill>
                <a:blip r:embed="rId6"/>
                <a:stretch>
                  <a:fillRect l="-1758" t="-1322" r="-1319" b="-3524"/>
                </a:stretch>
              </a:blipFill>
              <a:ln w="38100">
                <a:solidFill>
                  <a:srgbClr val="C00000"/>
                </a:solidFill>
              </a:ln>
            </p:spPr>
            <p:txBody>
              <a:bodyPr/>
              <a:lstStyle/>
              <a:p>
                <a:r>
                  <a:rPr lang="en-IE">
                    <a:noFill/>
                  </a:rPr>
                  <a:t> </a:t>
                </a:r>
              </a:p>
            </p:txBody>
          </p:sp>
        </mc:Fallback>
      </mc:AlternateContent>
      <p:sp>
        <p:nvSpPr>
          <p:cNvPr id="6" name="Title 5">
            <a:extLst>
              <a:ext uri="{FF2B5EF4-FFF2-40B4-BE49-F238E27FC236}">
                <a16:creationId xmlns:a16="http://schemas.microsoft.com/office/drawing/2014/main" id="{03100F5C-382E-1EA8-7430-1C108F4A0BBE}"/>
              </a:ext>
            </a:extLst>
          </p:cNvPr>
          <p:cNvSpPr>
            <a:spLocks noGrp="1"/>
          </p:cNvSpPr>
          <p:nvPr>
            <p:ph type="title"/>
          </p:nvPr>
        </p:nvSpPr>
        <p:spPr/>
        <p:txBody>
          <a:bodyPr/>
          <a:lstStyle/>
          <a:p>
            <a:r>
              <a:rPr lang="en-GB" dirty="0"/>
              <a:t>B5 Demo Magnet Design:</a:t>
            </a:r>
            <a:br>
              <a:rPr lang="en-GB" dirty="0"/>
            </a:br>
            <a:r>
              <a:rPr lang="en-GB" dirty="0"/>
              <a:t>Parameter Space and Assumptions</a:t>
            </a:r>
          </a:p>
        </p:txBody>
      </p:sp>
    </p:spTree>
    <p:extLst>
      <p:ext uri="{BB962C8B-B14F-4D97-AF65-F5344CB8AC3E}">
        <p14:creationId xmlns:p14="http://schemas.microsoft.com/office/powerpoint/2010/main" val="243507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B3726-AF2B-A2BE-52AA-3C6D797A5B9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ADF7B2-C139-DCF5-E2C7-DE4B2928234C}"/>
              </a:ext>
            </a:extLst>
          </p:cNvPr>
          <p:cNvSpPr>
            <a:spLocks noGrp="1"/>
          </p:cNvSpPr>
          <p:nvPr>
            <p:ph type="sldNum" sz="quarter" idx="4"/>
          </p:nvPr>
        </p:nvSpPr>
        <p:spPr/>
        <p:txBody>
          <a:bodyPr/>
          <a:lstStyle/>
          <a:p>
            <a:fld id="{974172A1-1CBF-0B40-9234-7D4D80EC19EA}" type="slidenum">
              <a:rPr lang="en-GB" smtClean="0"/>
              <a:pPr/>
              <a:t>8</a:t>
            </a:fld>
            <a:endParaRPr lang="en-GB" dirty="0"/>
          </a:p>
        </p:txBody>
      </p:sp>
      <p:sp>
        <p:nvSpPr>
          <p:cNvPr id="4" name="Title 3">
            <a:extLst>
              <a:ext uri="{FF2B5EF4-FFF2-40B4-BE49-F238E27FC236}">
                <a16:creationId xmlns:a16="http://schemas.microsoft.com/office/drawing/2014/main" id="{334D67FE-DB53-A8D9-ACA0-CC4CB1240D3A}"/>
              </a:ext>
            </a:extLst>
          </p:cNvPr>
          <p:cNvSpPr>
            <a:spLocks noGrp="1"/>
          </p:cNvSpPr>
          <p:nvPr>
            <p:ph type="title"/>
          </p:nvPr>
        </p:nvSpPr>
        <p:spPr/>
        <p:txBody>
          <a:bodyPr/>
          <a:lstStyle/>
          <a:p>
            <a:r>
              <a:rPr lang="en-GB" sz="3730" dirty="0"/>
              <a:t>B5 Demo Magnet Design:</a:t>
            </a:r>
            <a:br>
              <a:rPr lang="en-GB" sz="3730" dirty="0"/>
            </a:br>
            <a:r>
              <a:rPr lang="en-GB" sz="3730" dirty="0"/>
              <a:t>Optimization Approach</a:t>
            </a:r>
            <a:endParaRPr lang="en-IE" sz="373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FD319A2-CF54-CF21-FFF9-268B533D3C26}"/>
                  </a:ext>
                </a:extLst>
              </p:cNvPr>
              <p:cNvSpPr txBox="1"/>
              <p:nvPr/>
            </p:nvSpPr>
            <p:spPr>
              <a:xfrm>
                <a:off x="695123" y="5416859"/>
                <a:ext cx="4353828" cy="10825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2200" b="0" i="1" smtClean="0">
                          <a:effectLst/>
                          <a:latin typeface="Cambria Math" panose="02040503050406030204" pitchFamily="18" charset="0"/>
                          <a:ea typeface="Times New Roman" panose="02020603050405020304" pitchFamily="18" charset="0"/>
                          <a:cs typeface="Times New Roman" panose="02020603050405020304" pitchFamily="18" charset="0"/>
                        </a:rPr>
                        <m:t>𝐹</m:t>
                      </m:r>
                      <m:d>
                        <m:dPr>
                          <m:ctrlPr>
                            <a:rPr lang="it-IT" sz="2200" b="0" i="1" smtClean="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it-IT" sz="2200" b="0" i="1" smtClean="0">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it-IT" sz="2200" b="0" i="1" smtClean="0">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ctrlPr>
                            <a:rPr lang="it-IT" sz="2200" i="1" smtClean="0">
                              <a:effectLst/>
                              <a:latin typeface="Cambria Math" panose="02040503050406030204" pitchFamily="18" charset="0"/>
                              <a:ea typeface="Times New Roman" panose="02020603050405020304" pitchFamily="18" charset="0"/>
                              <a:cs typeface="Times New Roman" panose="02020603050405020304" pitchFamily="18" charset="0"/>
                            </a:rPr>
                          </m:ctrlPr>
                        </m:naryPr>
                        <m:sub>
                          <m:r>
                            <m:rPr>
                              <m:brk/>
                            </m:rPr>
                            <a:rPr lang="it-IT" sz="2200" b="0" i="1" smtClean="0">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it-IT" sz="2200" b="0" i="1" smtClean="0">
                              <a:effectLst/>
                              <a:latin typeface="Cambria Math" panose="02040503050406030204" pitchFamily="18" charset="0"/>
                              <a:ea typeface="Times New Roman" panose="02020603050405020304" pitchFamily="18" charset="0"/>
                              <a:cs typeface="Times New Roman" panose="02020603050405020304" pitchFamily="18" charset="0"/>
                            </a:rPr>
                            <m:t>𝑁</m:t>
                          </m:r>
                        </m:sup>
                        <m:e>
                          <m:sSub>
                            <m:sSubPr>
                              <m:ctrlPr>
                                <a:rPr lang="en-US" sz="2200" i="1" smtClean="0">
                                  <a:effectLst/>
                                  <a:latin typeface="Cambria Math" panose="02040503050406030204" pitchFamily="18" charset="0"/>
                                  <a:cs typeface="Times New Roman" panose="02020603050405020304" pitchFamily="18" charset="0"/>
                                </a:rPr>
                              </m:ctrlPr>
                            </m:sSubPr>
                            <m:e>
                              <m:r>
                                <a:rPr lang="it-IT" sz="2200" b="0" i="1" smtClean="0">
                                  <a:effectLst/>
                                  <a:latin typeface="Cambria Math" panose="02040503050406030204" pitchFamily="18" charset="0"/>
                                  <a:cs typeface="Times New Roman" panose="02020603050405020304" pitchFamily="18" charset="0"/>
                                </a:rPr>
                                <m:t>𝑤</m:t>
                              </m:r>
                            </m:e>
                            <m:sub>
                              <m:r>
                                <a:rPr lang="it-IT" sz="2200" b="0" i="1" smtClean="0">
                                  <a:effectLst/>
                                  <a:latin typeface="Cambria Math" panose="02040503050406030204" pitchFamily="18" charset="0"/>
                                  <a:cs typeface="Times New Roman" panose="02020603050405020304" pitchFamily="18" charset="0"/>
                                </a:rPr>
                                <m:t>𝑖</m:t>
                              </m:r>
                              <m:r>
                                <a:rPr lang="it-IT" sz="2200" b="0" i="1" smtClean="0">
                                  <a:effectLst/>
                                  <a:latin typeface="Cambria Math" panose="02040503050406030204" pitchFamily="18" charset="0"/>
                                  <a:cs typeface="Times New Roman" panose="02020603050405020304" pitchFamily="18" charset="0"/>
                                </a:rPr>
                                <m:t> </m:t>
                              </m:r>
                            </m:sub>
                          </m:sSub>
                          <m:sSub>
                            <m:sSubPr>
                              <m:ctrlPr>
                                <a:rPr lang="en-US" sz="2200" i="1" smtClean="0">
                                  <a:effectLst/>
                                  <a:latin typeface="Cambria Math" panose="02040503050406030204" pitchFamily="18" charset="0"/>
                                  <a:cs typeface="Times New Roman" panose="02020603050405020304" pitchFamily="18" charset="0"/>
                                </a:rPr>
                              </m:ctrlPr>
                            </m:sSubPr>
                            <m:e>
                              <m:acc>
                                <m:accPr>
                                  <m:chr m:val="̃"/>
                                  <m:ctrlPr>
                                    <a:rPr lang="en-US" sz="2200" b="0" i="1" smtClean="0">
                                      <a:effectLst/>
                                      <a:latin typeface="Cambria Math" panose="02040503050406030204" pitchFamily="18" charset="0"/>
                                      <a:cs typeface="Times New Roman" panose="02020603050405020304" pitchFamily="18" charset="0"/>
                                    </a:rPr>
                                  </m:ctrlPr>
                                </m:accPr>
                                <m:e>
                                  <m:r>
                                    <a:rPr lang="it-IT" sz="2200" b="0" i="1" smtClean="0">
                                      <a:effectLst/>
                                      <a:latin typeface="Cambria Math" panose="02040503050406030204" pitchFamily="18" charset="0"/>
                                      <a:cs typeface="Times New Roman" panose="02020603050405020304" pitchFamily="18" charset="0"/>
                                    </a:rPr>
                                    <m:t>𝑓</m:t>
                                  </m:r>
                                </m:e>
                              </m:acc>
                            </m:e>
                            <m:sub>
                              <m:r>
                                <a:rPr lang="it-IT" sz="2200" b="0" i="1" smtClean="0">
                                  <a:effectLst/>
                                  <a:latin typeface="Cambria Math" panose="02040503050406030204" pitchFamily="18" charset="0"/>
                                  <a:cs typeface="Times New Roman" panose="02020603050405020304" pitchFamily="18" charset="0"/>
                                </a:rPr>
                                <m:t>𝑖</m:t>
                              </m:r>
                            </m:sub>
                          </m:sSub>
                          <m:d>
                            <m:dPr>
                              <m:ctrlPr>
                                <a:rPr lang="en-US" sz="2200" i="1" smtClean="0">
                                  <a:effectLst/>
                                  <a:latin typeface="Cambria Math" panose="02040503050406030204" pitchFamily="18" charset="0"/>
                                  <a:cs typeface="Times New Roman" panose="02020603050405020304" pitchFamily="18" charset="0"/>
                                </a:rPr>
                              </m:ctrlPr>
                            </m:dPr>
                            <m:e>
                              <m:r>
                                <a:rPr lang="it-IT" sz="2200" b="0" i="1" smtClean="0">
                                  <a:effectLst/>
                                  <a:latin typeface="Cambria Math" panose="02040503050406030204" pitchFamily="18" charset="0"/>
                                  <a:cs typeface="Times New Roman" panose="02020603050405020304" pitchFamily="18" charset="0"/>
                                </a:rPr>
                                <m:t>𝑥</m:t>
                              </m:r>
                            </m:e>
                          </m:d>
                        </m:e>
                      </m:nary>
                      <m:r>
                        <a:rPr lang="it-IT" sz="2200" b="0" i="1" smtClean="0">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ctrlPr>
                            <a:rPr lang="it-IT" sz="2200" i="1">
                              <a:latin typeface="Cambria Math" panose="02040503050406030204" pitchFamily="18" charset="0"/>
                              <a:ea typeface="Times New Roman" panose="02020603050405020304" pitchFamily="18" charset="0"/>
                              <a:cs typeface="Times New Roman" panose="02020603050405020304" pitchFamily="18" charset="0"/>
                            </a:rPr>
                          </m:ctrlPr>
                        </m:naryPr>
                        <m:sub>
                          <m:r>
                            <m:rPr>
                              <m:brk/>
                            </m:rPr>
                            <a:rPr lang="it-IT" sz="2200" b="0" i="1" smtClean="0">
                              <a:latin typeface="Cambria Math" panose="02040503050406030204" pitchFamily="18" charset="0"/>
                              <a:ea typeface="Times New Roman" panose="02020603050405020304" pitchFamily="18" charset="0"/>
                              <a:cs typeface="Times New Roman" panose="02020603050405020304" pitchFamily="18" charset="0"/>
                            </a:rPr>
                            <m:t>𝑗</m:t>
                          </m:r>
                          <m:r>
                            <a:rPr lang="en-US" sz="2200" i="1">
                              <a:latin typeface="Cambria Math" panose="02040503050406030204" pitchFamily="18" charset="0"/>
                              <a:ea typeface="Times New Roman" panose="02020603050405020304" pitchFamily="18" charset="0"/>
                              <a:cs typeface="Times New Roman" panose="02020603050405020304" pitchFamily="18" charset="0"/>
                            </a:rPr>
                            <m:t>=1</m:t>
                          </m:r>
                        </m:sub>
                        <m:sup>
                          <m:r>
                            <a:rPr lang="it-IT" sz="2200" b="0" i="1" smtClean="0">
                              <a:latin typeface="Cambria Math" panose="02040503050406030204" pitchFamily="18" charset="0"/>
                              <a:ea typeface="Times New Roman" panose="02020603050405020304" pitchFamily="18" charset="0"/>
                              <a:cs typeface="Times New Roman" panose="02020603050405020304" pitchFamily="18" charset="0"/>
                            </a:rPr>
                            <m:t>𝑀</m:t>
                          </m:r>
                        </m:sup>
                        <m:e>
                          <m:sSub>
                            <m:sSubPr>
                              <m:ctrlPr>
                                <a:rPr lang="it-IT" sz="2200" i="1" smtClean="0">
                                  <a:latin typeface="Cambria Math" panose="02040503050406030204" pitchFamily="18" charset="0"/>
                                  <a:cs typeface="Times New Roman" panose="02020603050405020304" pitchFamily="18" charset="0"/>
                                </a:rPr>
                              </m:ctrlPr>
                            </m:sSubPr>
                            <m:e>
                              <m:r>
                                <m:rPr>
                                  <m:sty m:val="p"/>
                                </m:rPr>
                                <a:rPr lang="el-GR" sz="2200" i="1" smtClean="0">
                                  <a:latin typeface="Cambria Math" panose="02040503050406030204" pitchFamily="18" charset="0"/>
                                  <a:ea typeface="Times New Roman" panose="02020603050405020304" pitchFamily="18" charset="0"/>
                                  <a:cs typeface="Times New Roman" panose="02020603050405020304" pitchFamily="18" charset="0"/>
                                </a:rPr>
                                <m:t>λ</m:t>
                              </m:r>
                            </m:e>
                            <m:sub>
                              <m:r>
                                <a:rPr lang="it-IT" sz="2200" b="0" i="1" smtClean="0">
                                  <a:latin typeface="Cambria Math" panose="02040503050406030204" pitchFamily="18" charset="0"/>
                                  <a:cs typeface="Times New Roman" panose="02020603050405020304" pitchFamily="18" charset="0"/>
                                </a:rPr>
                                <m:t>𝑗</m:t>
                              </m:r>
                            </m:sub>
                          </m:sSub>
                          <m:r>
                            <a:rPr lang="it-IT" sz="2200" b="0" i="1" smtClean="0">
                              <a:latin typeface="Cambria Math" panose="02040503050406030204" pitchFamily="18" charset="0"/>
                              <a:cs typeface="Times New Roman" panose="02020603050405020304" pitchFamily="18" charset="0"/>
                            </a:rPr>
                            <m:t> </m:t>
                          </m:r>
                          <m:sSub>
                            <m:sSubPr>
                              <m:ctrlPr>
                                <a:rPr lang="it-IT" sz="2200" b="0" i="1" smtClean="0">
                                  <a:latin typeface="Cambria Math" panose="02040503050406030204" pitchFamily="18" charset="0"/>
                                  <a:cs typeface="Times New Roman" panose="02020603050405020304" pitchFamily="18" charset="0"/>
                                </a:rPr>
                              </m:ctrlPr>
                            </m:sSubPr>
                            <m:e>
                              <m:r>
                                <a:rPr lang="it-IT" sz="2200" b="0" i="1" smtClean="0">
                                  <a:latin typeface="Cambria Math" panose="02040503050406030204" pitchFamily="18" charset="0"/>
                                  <a:cs typeface="Times New Roman" panose="02020603050405020304" pitchFamily="18" charset="0"/>
                                </a:rPr>
                                <m:t>𝑝</m:t>
                              </m:r>
                            </m:e>
                            <m:sub>
                              <m:r>
                                <a:rPr lang="it-IT" sz="2200" b="0" i="1" smtClean="0">
                                  <a:latin typeface="Cambria Math" panose="02040503050406030204" pitchFamily="18" charset="0"/>
                                  <a:cs typeface="Times New Roman" panose="02020603050405020304" pitchFamily="18" charset="0"/>
                                </a:rPr>
                                <m:t>𝑗</m:t>
                              </m:r>
                            </m:sub>
                          </m:sSub>
                          <m:d>
                            <m:dPr>
                              <m:ctrlPr>
                                <a:rPr lang="it-IT" sz="2200" b="0" i="1" smtClean="0">
                                  <a:latin typeface="Cambria Math" panose="02040503050406030204" pitchFamily="18" charset="0"/>
                                  <a:cs typeface="Times New Roman" panose="02020603050405020304" pitchFamily="18" charset="0"/>
                                </a:rPr>
                              </m:ctrlPr>
                            </m:dPr>
                            <m:e>
                              <m:r>
                                <a:rPr lang="it-IT" sz="2200" b="0" i="1" smtClean="0">
                                  <a:latin typeface="Cambria Math" panose="02040503050406030204" pitchFamily="18" charset="0"/>
                                  <a:cs typeface="Times New Roman" panose="02020603050405020304" pitchFamily="18" charset="0"/>
                                </a:rPr>
                                <m:t>𝑥</m:t>
                              </m:r>
                            </m:e>
                          </m:d>
                        </m:e>
                      </m:nary>
                    </m:oMath>
                  </m:oMathPara>
                </a14:m>
                <a:endParaRPr lang="en-GB" sz="2200" dirty="0"/>
              </a:p>
            </p:txBody>
          </p:sp>
        </mc:Choice>
        <mc:Fallback xmlns="">
          <p:sp>
            <p:nvSpPr>
              <p:cNvPr id="9" name="TextBox 8">
                <a:extLst>
                  <a:ext uri="{FF2B5EF4-FFF2-40B4-BE49-F238E27FC236}">
                    <a16:creationId xmlns:a16="http://schemas.microsoft.com/office/drawing/2014/main" id="{BFD319A2-CF54-CF21-FFF9-268B533D3C26}"/>
                  </a:ext>
                </a:extLst>
              </p:cNvPr>
              <p:cNvSpPr txBox="1">
                <a:spLocks noRot="1" noChangeAspect="1" noMove="1" noResize="1" noEditPoints="1" noAdjustHandles="1" noChangeArrowheads="1" noChangeShapeType="1" noTextEdit="1"/>
              </p:cNvSpPr>
              <p:nvPr/>
            </p:nvSpPr>
            <p:spPr>
              <a:xfrm>
                <a:off x="695123" y="5416859"/>
                <a:ext cx="4353828" cy="1082540"/>
              </a:xfrm>
              <a:prstGeom prst="rect">
                <a:avLst/>
              </a:prstGeom>
              <a:blipFill>
                <a:blip r:embed="rId2"/>
                <a:stretch>
                  <a:fillRect/>
                </a:stretch>
              </a:blipFill>
            </p:spPr>
            <p:txBody>
              <a:bodyPr/>
              <a:lstStyle/>
              <a:p>
                <a:r>
                  <a:rPr lang="en-GB">
                    <a:noFill/>
                  </a:rPr>
                  <a:t> </a:t>
                </a:r>
              </a:p>
            </p:txBody>
          </p:sp>
        </mc:Fallback>
      </mc:AlternateContent>
      <p:grpSp>
        <p:nvGrpSpPr>
          <p:cNvPr id="92" name="Group 91">
            <a:extLst>
              <a:ext uri="{FF2B5EF4-FFF2-40B4-BE49-F238E27FC236}">
                <a16:creationId xmlns:a16="http://schemas.microsoft.com/office/drawing/2014/main" id="{A3E4A518-AA42-0CD7-34F3-A6244A16D8A3}"/>
              </a:ext>
            </a:extLst>
          </p:cNvPr>
          <p:cNvGrpSpPr/>
          <p:nvPr/>
        </p:nvGrpSpPr>
        <p:grpSpPr>
          <a:xfrm>
            <a:off x="1574800" y="2920557"/>
            <a:ext cx="2527300" cy="1282700"/>
            <a:chOff x="7729319" y="2801066"/>
            <a:chExt cx="2527300" cy="1282700"/>
          </a:xfrm>
        </p:grpSpPr>
        <p:sp>
          <p:nvSpPr>
            <p:cNvPr id="93" name="Oval 92">
              <a:extLst>
                <a:ext uri="{FF2B5EF4-FFF2-40B4-BE49-F238E27FC236}">
                  <a16:creationId xmlns:a16="http://schemas.microsoft.com/office/drawing/2014/main" id="{F8E63ED8-ADA2-39DC-5466-5A96C730FBA0}"/>
                </a:ext>
              </a:extLst>
            </p:cNvPr>
            <p:cNvSpPr/>
            <p:nvPr/>
          </p:nvSpPr>
          <p:spPr>
            <a:xfrm>
              <a:off x="7729319" y="2801066"/>
              <a:ext cx="2527300" cy="1282700"/>
            </a:xfrm>
            <a:prstGeom prst="ellipse">
              <a:avLst/>
            </a:prstGeom>
            <a:solidFill>
              <a:schemeClr val="accent6">
                <a:lumMod val="20000"/>
                <a:lumOff val="80000"/>
              </a:schemeClr>
            </a:solid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4" name="TextBox 93">
              <a:extLst>
                <a:ext uri="{FF2B5EF4-FFF2-40B4-BE49-F238E27FC236}">
                  <a16:creationId xmlns:a16="http://schemas.microsoft.com/office/drawing/2014/main" id="{47BF25F1-153A-54F4-FA39-C3429FC76EC5}"/>
                </a:ext>
              </a:extLst>
            </p:cNvPr>
            <p:cNvSpPr txBox="1"/>
            <p:nvPr/>
          </p:nvSpPr>
          <p:spPr>
            <a:xfrm>
              <a:off x="8107310" y="3242361"/>
              <a:ext cx="1838492" cy="400110"/>
            </a:xfrm>
            <a:prstGeom prst="rect">
              <a:avLst/>
            </a:prstGeom>
            <a:noFill/>
          </p:spPr>
          <p:txBody>
            <a:bodyPr wrap="square">
              <a:spAutoFit/>
            </a:bodyPr>
            <a:lstStyle/>
            <a:p>
              <a:r>
                <a:rPr lang="en-GB" sz="2000" b="1" dirty="0">
                  <a:solidFill>
                    <a:srgbClr val="C00000"/>
                  </a:solidFill>
                </a:rPr>
                <a:t>Optimal Design</a:t>
              </a:r>
              <a:endParaRPr lang="en-GB" sz="2000" dirty="0"/>
            </a:p>
          </p:txBody>
        </p:sp>
      </p:grpSp>
      <p:grpSp>
        <p:nvGrpSpPr>
          <p:cNvPr id="95" name="Group 94">
            <a:extLst>
              <a:ext uri="{FF2B5EF4-FFF2-40B4-BE49-F238E27FC236}">
                <a16:creationId xmlns:a16="http://schemas.microsoft.com/office/drawing/2014/main" id="{D18EAE0A-7923-925D-BA12-BA1C0151A266}"/>
              </a:ext>
            </a:extLst>
          </p:cNvPr>
          <p:cNvGrpSpPr/>
          <p:nvPr/>
        </p:nvGrpSpPr>
        <p:grpSpPr>
          <a:xfrm>
            <a:off x="1373572" y="1933548"/>
            <a:ext cx="752075" cy="1095690"/>
            <a:chOff x="7528091" y="1814057"/>
            <a:chExt cx="752075" cy="1095690"/>
          </a:xfrm>
        </p:grpSpPr>
        <p:cxnSp>
          <p:nvCxnSpPr>
            <p:cNvPr id="96" name="Straight Arrow Connector 95">
              <a:extLst>
                <a:ext uri="{FF2B5EF4-FFF2-40B4-BE49-F238E27FC236}">
                  <a16:creationId xmlns:a16="http://schemas.microsoft.com/office/drawing/2014/main" id="{94DCDAC9-05BA-FAF0-71DE-338849C7EFD7}"/>
                </a:ext>
              </a:extLst>
            </p:cNvPr>
            <p:cNvCxnSpPr>
              <a:cxnSpLocks/>
            </p:cNvCxnSpPr>
            <p:nvPr/>
          </p:nvCxnSpPr>
          <p:spPr>
            <a:xfrm>
              <a:off x="7944216" y="2207908"/>
              <a:ext cx="335950" cy="701839"/>
            </a:xfrm>
            <a:prstGeom prst="straightConnector1">
              <a:avLst/>
            </a:prstGeom>
            <a:noFill/>
            <a:ln w="38100" cap="flat" cmpd="sng" algn="ctr">
              <a:solidFill>
                <a:srgbClr val="C00000"/>
              </a:solidFill>
              <a:prstDash val="solid"/>
              <a:miter lim="800000"/>
              <a:tailEnd type="triangle"/>
            </a:ln>
            <a:effectLst/>
          </p:spPr>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C300C8E6-7471-72F6-B70A-92E7C4781C30}"/>
                    </a:ext>
                  </a:extLst>
                </p:cNvPr>
                <p:cNvSpPr txBox="1"/>
                <p:nvPr/>
              </p:nvSpPr>
              <p:spPr>
                <a:xfrm>
                  <a:off x="7624710" y="1814057"/>
                  <a:ext cx="4826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70C0"/>
                                </a:solidFill>
                                <a:latin typeface="Cambria Math" panose="02040503050406030204" pitchFamily="18" charset="0"/>
                                <a:sym typeface="Wingdings" panose="05000000000000000000" pitchFamily="2" charset="2"/>
                              </a:rPr>
                            </m:ctrlPr>
                          </m:sSubPr>
                          <m:e>
                            <m:r>
                              <a:rPr lang="it-IT" sz="1800" b="1" i="1" smtClean="0">
                                <a:solidFill>
                                  <a:srgbClr val="0070C0"/>
                                </a:solidFill>
                                <a:latin typeface="Cambria Math" panose="02040503050406030204" pitchFamily="18" charset="0"/>
                                <a:sym typeface="Wingdings" panose="05000000000000000000" pitchFamily="2" charset="2"/>
                              </a:rPr>
                              <m:t>𝑭</m:t>
                            </m:r>
                          </m:e>
                          <m:sub>
                            <m:r>
                              <a:rPr lang="it-IT" sz="1800" b="1" i="1" smtClean="0">
                                <a:solidFill>
                                  <a:srgbClr val="0070C0"/>
                                </a:solidFill>
                                <a:latin typeface="Cambria Math" panose="02040503050406030204" pitchFamily="18" charset="0"/>
                                <a:sym typeface="Wingdings" panose="05000000000000000000" pitchFamily="2" charset="2"/>
                              </a:rPr>
                              <m:t>𝒛</m:t>
                            </m:r>
                          </m:sub>
                        </m:sSub>
                      </m:oMath>
                    </m:oMathPara>
                  </a14:m>
                  <a:endParaRPr lang="en-GB" dirty="0"/>
                </a:p>
              </p:txBody>
            </p:sp>
          </mc:Choice>
          <mc:Fallback xmlns="">
            <p:sp>
              <p:nvSpPr>
                <p:cNvPr id="40" name="TextBox 39">
                  <a:extLst>
                    <a:ext uri="{FF2B5EF4-FFF2-40B4-BE49-F238E27FC236}">
                      <a16:creationId xmlns:a16="http://schemas.microsoft.com/office/drawing/2014/main" id="{185A50CC-9DE4-7B24-6ABB-3F3927795593}"/>
                    </a:ext>
                  </a:extLst>
                </p:cNvPr>
                <p:cNvSpPr txBox="1">
                  <a:spLocks noRot="1" noChangeAspect="1" noMove="1" noResize="1" noEditPoints="1" noAdjustHandles="1" noChangeArrowheads="1" noChangeShapeType="1" noTextEdit="1"/>
                </p:cNvSpPr>
                <p:nvPr/>
              </p:nvSpPr>
              <p:spPr>
                <a:xfrm>
                  <a:off x="7624710" y="1814057"/>
                  <a:ext cx="482600" cy="369332"/>
                </a:xfrm>
                <a:prstGeom prst="rect">
                  <a:avLst/>
                </a:prstGeom>
                <a:blipFill>
                  <a:blip r:embed="rId5"/>
                  <a:stretch>
                    <a:fillRect/>
                  </a:stretch>
                </a:blipFill>
              </p:spPr>
              <p:txBody>
                <a:bodyPr/>
                <a:lstStyle/>
                <a:p>
                  <a:r>
                    <a:rPr lang="en-IE">
                      <a:noFill/>
                    </a:rPr>
                    <a:t> </a:t>
                  </a:r>
                </a:p>
              </p:txBody>
            </p:sp>
          </mc:Fallback>
        </mc:AlternateContent>
        <p:sp>
          <p:nvSpPr>
            <p:cNvPr id="98" name="Oval 97">
              <a:extLst>
                <a:ext uri="{FF2B5EF4-FFF2-40B4-BE49-F238E27FC236}">
                  <a16:creationId xmlns:a16="http://schemas.microsoft.com/office/drawing/2014/main" id="{1C8AE6C3-2456-AC77-44C4-4EA420089FB6}"/>
                </a:ext>
              </a:extLst>
            </p:cNvPr>
            <p:cNvSpPr/>
            <p:nvPr/>
          </p:nvSpPr>
          <p:spPr>
            <a:xfrm>
              <a:off x="7528091" y="1820639"/>
              <a:ext cx="647700" cy="39848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911523CD-D3DE-6DF4-EF69-AF683845438F}"/>
              </a:ext>
            </a:extLst>
          </p:cNvPr>
          <p:cNvGrpSpPr/>
          <p:nvPr/>
        </p:nvGrpSpPr>
        <p:grpSpPr>
          <a:xfrm>
            <a:off x="1454383" y="4113638"/>
            <a:ext cx="668389" cy="1093566"/>
            <a:chOff x="7608902" y="3994147"/>
            <a:chExt cx="668389" cy="1093566"/>
          </a:xfrm>
        </p:grpSpPr>
        <p:cxnSp>
          <p:nvCxnSpPr>
            <p:cNvPr id="100" name="Straight Arrow Connector 99">
              <a:extLst>
                <a:ext uri="{FF2B5EF4-FFF2-40B4-BE49-F238E27FC236}">
                  <a16:creationId xmlns:a16="http://schemas.microsoft.com/office/drawing/2014/main" id="{FA188A39-7A33-95F6-AA0D-95333FCA597F}"/>
                </a:ext>
              </a:extLst>
            </p:cNvPr>
            <p:cNvCxnSpPr>
              <a:cxnSpLocks/>
            </p:cNvCxnSpPr>
            <p:nvPr/>
          </p:nvCxnSpPr>
          <p:spPr>
            <a:xfrm flipV="1">
              <a:off x="7947091" y="3994147"/>
              <a:ext cx="330200" cy="690628"/>
            </a:xfrm>
            <a:prstGeom prst="straightConnector1">
              <a:avLst/>
            </a:prstGeom>
            <a:noFill/>
            <a:ln w="38100" cap="flat" cmpd="sng" algn="ctr">
              <a:solidFill>
                <a:srgbClr val="C00000"/>
              </a:solidFill>
              <a:prstDash val="solid"/>
              <a:miter lim="800000"/>
              <a:tailEnd type="triangle"/>
            </a:ln>
            <a:effectLst/>
          </p:spPr>
        </p:cxn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D6A1153-9452-F196-EA20-088678125D53}"/>
                    </a:ext>
                  </a:extLst>
                </p:cNvPr>
                <p:cNvSpPr txBox="1"/>
                <p:nvPr/>
              </p:nvSpPr>
              <p:spPr>
                <a:xfrm>
                  <a:off x="7628189" y="4665713"/>
                  <a:ext cx="6477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70C0"/>
                                </a:solidFill>
                                <a:latin typeface="Cambria Math" panose="02040503050406030204" pitchFamily="18" charset="0"/>
                                <a:sym typeface="Wingdings" panose="05000000000000000000" pitchFamily="2" charset="2"/>
                              </a:rPr>
                            </m:ctrlPr>
                          </m:sSubPr>
                          <m:e>
                            <m:r>
                              <a:rPr lang="it-IT" sz="1800" b="1" i="1" smtClean="0">
                                <a:solidFill>
                                  <a:srgbClr val="0070C0"/>
                                </a:solidFill>
                                <a:latin typeface="Cambria Math" panose="02040503050406030204" pitchFamily="18" charset="0"/>
                                <a:sym typeface="Wingdings" panose="05000000000000000000" pitchFamily="2" charset="2"/>
                              </a:rPr>
                              <m:t>𝒍</m:t>
                            </m:r>
                          </m:e>
                          <m:sub>
                            <m:r>
                              <a:rPr lang="it-IT" sz="1800" b="1" i="1" smtClean="0">
                                <a:solidFill>
                                  <a:srgbClr val="0070C0"/>
                                </a:solidFill>
                                <a:latin typeface="Cambria Math" panose="02040503050406030204" pitchFamily="18" charset="0"/>
                                <a:sym typeface="Wingdings" panose="05000000000000000000" pitchFamily="2" charset="2"/>
                              </a:rPr>
                              <m:t>𝑯𝑻𝑺</m:t>
                            </m:r>
                          </m:sub>
                        </m:sSub>
                      </m:oMath>
                    </m:oMathPara>
                  </a14:m>
                  <a:endParaRPr lang="en-GB" dirty="0"/>
                </a:p>
              </p:txBody>
            </p:sp>
          </mc:Choice>
          <mc:Fallback xmlns="">
            <p:sp>
              <p:nvSpPr>
                <p:cNvPr id="46" name="TextBox 45">
                  <a:extLst>
                    <a:ext uri="{FF2B5EF4-FFF2-40B4-BE49-F238E27FC236}">
                      <a16:creationId xmlns:a16="http://schemas.microsoft.com/office/drawing/2014/main" id="{21111291-3B8D-22F4-593C-537F3220189B}"/>
                    </a:ext>
                  </a:extLst>
                </p:cNvPr>
                <p:cNvSpPr txBox="1">
                  <a:spLocks noRot="1" noChangeAspect="1" noMove="1" noResize="1" noEditPoints="1" noAdjustHandles="1" noChangeArrowheads="1" noChangeShapeType="1" noTextEdit="1"/>
                </p:cNvSpPr>
                <p:nvPr/>
              </p:nvSpPr>
              <p:spPr>
                <a:xfrm>
                  <a:off x="7628189" y="4665713"/>
                  <a:ext cx="647700" cy="369332"/>
                </a:xfrm>
                <a:prstGeom prst="rect">
                  <a:avLst/>
                </a:prstGeom>
                <a:blipFill>
                  <a:blip r:embed="rId6"/>
                  <a:stretch>
                    <a:fillRect/>
                  </a:stretch>
                </a:blipFill>
              </p:spPr>
              <p:txBody>
                <a:bodyPr/>
                <a:lstStyle/>
                <a:p>
                  <a:r>
                    <a:rPr lang="en-IE">
                      <a:noFill/>
                    </a:rPr>
                    <a:t> </a:t>
                  </a:r>
                </a:p>
              </p:txBody>
            </p:sp>
          </mc:Fallback>
        </mc:AlternateContent>
        <p:sp>
          <p:nvSpPr>
            <p:cNvPr id="102" name="Oval 101">
              <a:extLst>
                <a:ext uri="{FF2B5EF4-FFF2-40B4-BE49-F238E27FC236}">
                  <a16:creationId xmlns:a16="http://schemas.microsoft.com/office/drawing/2014/main" id="{93B2214C-B156-E3C5-3329-71C6912DDA25}"/>
                </a:ext>
              </a:extLst>
            </p:cNvPr>
            <p:cNvSpPr/>
            <p:nvPr/>
          </p:nvSpPr>
          <p:spPr>
            <a:xfrm>
              <a:off x="7608902" y="4689233"/>
              <a:ext cx="647700" cy="39848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03" name="Group 102">
            <a:extLst>
              <a:ext uri="{FF2B5EF4-FFF2-40B4-BE49-F238E27FC236}">
                <a16:creationId xmlns:a16="http://schemas.microsoft.com/office/drawing/2014/main" id="{386DC8E0-61B6-A7F9-957E-48B209D9813B}"/>
              </a:ext>
            </a:extLst>
          </p:cNvPr>
          <p:cNvGrpSpPr/>
          <p:nvPr/>
        </p:nvGrpSpPr>
        <p:grpSpPr>
          <a:xfrm>
            <a:off x="2508250" y="4203257"/>
            <a:ext cx="660400" cy="1126984"/>
            <a:chOff x="8662769" y="4083766"/>
            <a:chExt cx="660400" cy="1126984"/>
          </a:xfrm>
        </p:grpSpPr>
        <p:cxnSp>
          <p:nvCxnSpPr>
            <p:cNvPr id="104" name="Straight Arrow Connector 103">
              <a:extLst>
                <a:ext uri="{FF2B5EF4-FFF2-40B4-BE49-F238E27FC236}">
                  <a16:creationId xmlns:a16="http://schemas.microsoft.com/office/drawing/2014/main" id="{9591BE73-8FB9-3E45-931D-329FDA1428C6}"/>
                </a:ext>
              </a:extLst>
            </p:cNvPr>
            <p:cNvCxnSpPr>
              <a:cxnSpLocks/>
            </p:cNvCxnSpPr>
            <p:nvPr/>
          </p:nvCxnSpPr>
          <p:spPr>
            <a:xfrm flipV="1">
              <a:off x="8992969" y="4083766"/>
              <a:ext cx="0" cy="739140"/>
            </a:xfrm>
            <a:prstGeom prst="straightConnector1">
              <a:avLst/>
            </a:prstGeom>
            <a:noFill/>
            <a:ln w="38100" cap="flat" cmpd="sng" algn="ctr">
              <a:solidFill>
                <a:srgbClr val="C00000"/>
              </a:solidFill>
              <a:prstDash val="solid"/>
              <a:miter lim="800000"/>
              <a:tailEnd type="triangle"/>
            </a:ln>
            <a:effectLst/>
          </p:spPr>
        </p:cxn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157E26F1-03B3-D827-A2D2-F647E2ABB8CF}"/>
                    </a:ext>
                  </a:extLst>
                </p:cNvPr>
                <p:cNvSpPr txBox="1"/>
                <p:nvPr/>
              </p:nvSpPr>
              <p:spPr>
                <a:xfrm>
                  <a:off x="8662769" y="4799491"/>
                  <a:ext cx="6604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70C0"/>
                                </a:solidFill>
                                <a:latin typeface="Cambria Math" panose="02040503050406030204" pitchFamily="18" charset="0"/>
                                <a:sym typeface="Wingdings" panose="05000000000000000000" pitchFamily="2" charset="2"/>
                              </a:rPr>
                            </m:ctrlPr>
                          </m:sSubPr>
                          <m:e>
                            <m:r>
                              <a:rPr lang="it-IT" sz="1800" b="1" i="1" smtClean="0">
                                <a:solidFill>
                                  <a:srgbClr val="0070C0"/>
                                </a:solidFill>
                                <a:latin typeface="Cambria Math" panose="02040503050406030204" pitchFamily="18" charset="0"/>
                                <a:sym typeface="Wingdings" panose="05000000000000000000" pitchFamily="2" charset="2"/>
                              </a:rPr>
                              <m:t>𝑻</m:t>
                            </m:r>
                          </m:e>
                          <m:sub>
                            <m:r>
                              <a:rPr lang="it-IT" sz="1800" b="1" i="1" smtClean="0">
                                <a:solidFill>
                                  <a:srgbClr val="0070C0"/>
                                </a:solidFill>
                                <a:latin typeface="Cambria Math" panose="02040503050406030204" pitchFamily="18" charset="0"/>
                                <a:sym typeface="Wingdings" panose="05000000000000000000" pitchFamily="2" charset="2"/>
                              </a:rPr>
                              <m:t>𝒉𝒐𝒕</m:t>
                            </m:r>
                          </m:sub>
                        </m:sSub>
                      </m:oMath>
                    </m:oMathPara>
                  </a14:m>
                  <a:endParaRPr lang="en-GB" dirty="0"/>
                </a:p>
              </p:txBody>
            </p:sp>
          </mc:Choice>
          <mc:Fallback xmlns="">
            <p:sp>
              <p:nvSpPr>
                <p:cNvPr id="44" name="TextBox 43">
                  <a:extLst>
                    <a:ext uri="{FF2B5EF4-FFF2-40B4-BE49-F238E27FC236}">
                      <a16:creationId xmlns:a16="http://schemas.microsoft.com/office/drawing/2014/main" id="{D1BBB743-827A-4270-B055-E1AE2125BF6A}"/>
                    </a:ext>
                  </a:extLst>
                </p:cNvPr>
                <p:cNvSpPr txBox="1">
                  <a:spLocks noRot="1" noChangeAspect="1" noMove="1" noResize="1" noEditPoints="1" noAdjustHandles="1" noChangeArrowheads="1" noChangeShapeType="1" noTextEdit="1"/>
                </p:cNvSpPr>
                <p:nvPr/>
              </p:nvSpPr>
              <p:spPr>
                <a:xfrm>
                  <a:off x="8662769" y="4799491"/>
                  <a:ext cx="660400" cy="369332"/>
                </a:xfrm>
                <a:prstGeom prst="rect">
                  <a:avLst/>
                </a:prstGeom>
                <a:blipFill>
                  <a:blip r:embed="rId7"/>
                  <a:stretch>
                    <a:fillRect/>
                  </a:stretch>
                </a:blipFill>
              </p:spPr>
              <p:txBody>
                <a:bodyPr/>
                <a:lstStyle/>
                <a:p>
                  <a:r>
                    <a:rPr lang="en-IE">
                      <a:noFill/>
                    </a:rPr>
                    <a:t> </a:t>
                  </a:r>
                </a:p>
              </p:txBody>
            </p:sp>
          </mc:Fallback>
        </mc:AlternateContent>
        <p:sp>
          <p:nvSpPr>
            <p:cNvPr id="106" name="Oval 105">
              <a:extLst>
                <a:ext uri="{FF2B5EF4-FFF2-40B4-BE49-F238E27FC236}">
                  <a16:creationId xmlns:a16="http://schemas.microsoft.com/office/drawing/2014/main" id="{95142870-1B75-F9A9-DBE1-D449133D7779}"/>
                </a:ext>
              </a:extLst>
            </p:cNvPr>
            <p:cNvSpPr/>
            <p:nvPr/>
          </p:nvSpPr>
          <p:spPr>
            <a:xfrm>
              <a:off x="8675469" y="4812270"/>
              <a:ext cx="647700" cy="39848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07" name="Group 106">
            <a:extLst>
              <a:ext uri="{FF2B5EF4-FFF2-40B4-BE49-F238E27FC236}">
                <a16:creationId xmlns:a16="http://schemas.microsoft.com/office/drawing/2014/main" id="{1DC3B04C-5636-ABD9-7C1E-CD48BB11C4E7}"/>
              </a:ext>
            </a:extLst>
          </p:cNvPr>
          <p:cNvGrpSpPr/>
          <p:nvPr/>
        </p:nvGrpSpPr>
        <p:grpSpPr>
          <a:xfrm>
            <a:off x="3421281" y="1933548"/>
            <a:ext cx="1155700" cy="1129783"/>
            <a:chOff x="9575800" y="1814057"/>
            <a:chExt cx="1155700" cy="1129783"/>
          </a:xfrm>
        </p:grpSpPr>
        <p:cxnSp>
          <p:nvCxnSpPr>
            <p:cNvPr id="108" name="Straight Arrow Connector 107">
              <a:extLst>
                <a:ext uri="{FF2B5EF4-FFF2-40B4-BE49-F238E27FC236}">
                  <a16:creationId xmlns:a16="http://schemas.microsoft.com/office/drawing/2014/main" id="{750B2FBC-68A6-79F9-38E7-7CF0D57B8B6A}"/>
                </a:ext>
              </a:extLst>
            </p:cNvPr>
            <p:cNvCxnSpPr>
              <a:cxnSpLocks/>
            </p:cNvCxnSpPr>
            <p:nvPr/>
          </p:nvCxnSpPr>
          <p:spPr>
            <a:xfrm flipH="1">
              <a:off x="9705773" y="2207908"/>
              <a:ext cx="341629" cy="735932"/>
            </a:xfrm>
            <a:prstGeom prst="straightConnector1">
              <a:avLst/>
            </a:prstGeom>
            <a:noFill/>
            <a:ln w="38100" cap="flat" cmpd="sng" algn="ctr">
              <a:solidFill>
                <a:srgbClr val="C00000"/>
              </a:solidFill>
              <a:prstDash val="solid"/>
              <a:miter lim="800000"/>
              <a:tailEnd type="triangle"/>
            </a:ln>
            <a:effectLst/>
          </p:spPr>
        </p:cxn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3E13876E-146F-64CC-9FBE-FFD044ED15A9}"/>
                    </a:ext>
                  </a:extLst>
                </p:cNvPr>
                <p:cNvSpPr txBox="1"/>
                <p:nvPr/>
              </p:nvSpPr>
              <p:spPr>
                <a:xfrm>
                  <a:off x="9575800" y="1814057"/>
                  <a:ext cx="1155700" cy="369332"/>
                </a:xfrm>
                <a:prstGeom prst="rect">
                  <a:avLst/>
                </a:prstGeom>
                <a:noFill/>
              </p:spPr>
              <p:txBody>
                <a:bodyPr wrap="square">
                  <a:spAutoFit/>
                </a:bodyPr>
                <a:lstStyle/>
                <a:p>
                  <a14:m>
                    <m:oMath xmlns:m="http://schemas.openxmlformats.org/officeDocument/2006/math">
                      <m:sSub>
                        <m:sSubPr>
                          <m:ctrlPr>
                            <a:rPr lang="en-GB" sz="1800" b="1" i="1" smtClean="0">
                              <a:solidFill>
                                <a:srgbClr val="0070C0"/>
                              </a:solidFill>
                              <a:latin typeface="Cambria Math" panose="02040503050406030204" pitchFamily="18" charset="0"/>
                              <a:sym typeface="Wingdings" panose="05000000000000000000" pitchFamily="2" charset="2"/>
                            </a:rPr>
                          </m:ctrlPr>
                        </m:sSubPr>
                        <m:e>
                          <m:r>
                            <a:rPr lang="it-IT" sz="1800" b="1" i="1" smtClean="0">
                              <a:solidFill>
                                <a:srgbClr val="0070C0"/>
                              </a:solidFill>
                              <a:latin typeface="Cambria Math" panose="02040503050406030204" pitchFamily="18" charset="0"/>
                              <a:sym typeface="Wingdings" panose="05000000000000000000" pitchFamily="2" charset="2"/>
                            </a:rPr>
                            <m:t>𝑰</m:t>
                          </m:r>
                        </m:e>
                        <m:sub>
                          <m:r>
                            <a:rPr lang="it-IT" sz="1800" b="1" i="1" smtClean="0">
                              <a:solidFill>
                                <a:srgbClr val="0070C0"/>
                              </a:solidFill>
                              <a:latin typeface="Cambria Math" panose="02040503050406030204" pitchFamily="18" charset="0"/>
                              <a:sym typeface="Wingdings" panose="05000000000000000000" pitchFamily="2" charset="2"/>
                            </a:rPr>
                            <m:t>𝒄</m:t>
                          </m:r>
                        </m:sub>
                      </m:sSub>
                    </m:oMath>
                  </a14:m>
                  <a:r>
                    <a:rPr lang="en-GB" sz="1800" dirty="0">
                      <a:solidFill>
                        <a:srgbClr val="0070C0"/>
                      </a:solidFill>
                    </a:rPr>
                    <a:t> </a:t>
                  </a:r>
                  <a:r>
                    <a:rPr lang="en-GB" sz="1800" b="1" dirty="0">
                      <a:solidFill>
                        <a:srgbClr val="0070C0"/>
                      </a:solidFill>
                    </a:rPr>
                    <a:t>margin</a:t>
                  </a:r>
                  <a:endParaRPr lang="en-GB" dirty="0"/>
                </a:p>
              </p:txBody>
            </p:sp>
          </mc:Choice>
          <mc:Fallback xmlns="">
            <p:sp>
              <p:nvSpPr>
                <p:cNvPr id="42" name="TextBox 41">
                  <a:extLst>
                    <a:ext uri="{FF2B5EF4-FFF2-40B4-BE49-F238E27FC236}">
                      <a16:creationId xmlns:a16="http://schemas.microsoft.com/office/drawing/2014/main" id="{E2E98426-E087-1865-0934-3DAA0F2EE15B}"/>
                    </a:ext>
                  </a:extLst>
                </p:cNvPr>
                <p:cNvSpPr txBox="1">
                  <a:spLocks noRot="1" noChangeAspect="1" noMove="1" noResize="1" noEditPoints="1" noAdjustHandles="1" noChangeArrowheads="1" noChangeShapeType="1" noTextEdit="1"/>
                </p:cNvSpPr>
                <p:nvPr/>
              </p:nvSpPr>
              <p:spPr>
                <a:xfrm>
                  <a:off x="9575800" y="1814057"/>
                  <a:ext cx="1155700" cy="369332"/>
                </a:xfrm>
                <a:prstGeom prst="rect">
                  <a:avLst/>
                </a:prstGeom>
                <a:blipFill>
                  <a:blip r:embed="rId8"/>
                  <a:stretch>
                    <a:fillRect t="-10000" r="-529" b="-26667"/>
                  </a:stretch>
                </a:blipFill>
              </p:spPr>
              <p:txBody>
                <a:bodyPr/>
                <a:lstStyle/>
                <a:p>
                  <a:r>
                    <a:rPr lang="en-IE">
                      <a:noFill/>
                    </a:rPr>
                    <a:t> </a:t>
                  </a:r>
                </a:p>
              </p:txBody>
            </p:sp>
          </mc:Fallback>
        </mc:AlternateContent>
        <p:sp>
          <p:nvSpPr>
            <p:cNvPr id="110" name="Oval 109">
              <a:extLst>
                <a:ext uri="{FF2B5EF4-FFF2-40B4-BE49-F238E27FC236}">
                  <a16:creationId xmlns:a16="http://schemas.microsoft.com/office/drawing/2014/main" id="{89B2704B-0B4D-8C51-8A8A-31D4922B5E55}"/>
                </a:ext>
              </a:extLst>
            </p:cNvPr>
            <p:cNvSpPr/>
            <p:nvPr/>
          </p:nvSpPr>
          <p:spPr>
            <a:xfrm>
              <a:off x="9601883" y="1814057"/>
              <a:ext cx="1059763" cy="39848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11" name="Group 110">
            <a:extLst>
              <a:ext uri="{FF2B5EF4-FFF2-40B4-BE49-F238E27FC236}">
                <a16:creationId xmlns:a16="http://schemas.microsoft.com/office/drawing/2014/main" id="{EE0FFFC2-19F7-9A30-FD8F-A5C13B6C69B4}"/>
              </a:ext>
            </a:extLst>
          </p:cNvPr>
          <p:cNvGrpSpPr/>
          <p:nvPr/>
        </p:nvGrpSpPr>
        <p:grpSpPr>
          <a:xfrm>
            <a:off x="2168690" y="1408542"/>
            <a:ext cx="1311110" cy="1512015"/>
            <a:chOff x="8323209" y="1289051"/>
            <a:chExt cx="1311110" cy="1512015"/>
          </a:xfrm>
        </p:grpSpPr>
        <p:cxnSp>
          <p:nvCxnSpPr>
            <p:cNvPr id="112" name="Straight Arrow Connector 111">
              <a:extLst>
                <a:ext uri="{FF2B5EF4-FFF2-40B4-BE49-F238E27FC236}">
                  <a16:creationId xmlns:a16="http://schemas.microsoft.com/office/drawing/2014/main" id="{69B14828-7589-40F8-48EA-345BC914B60F}"/>
                </a:ext>
              </a:extLst>
            </p:cNvPr>
            <p:cNvCxnSpPr>
              <a:cxnSpLocks/>
            </p:cNvCxnSpPr>
            <p:nvPr/>
          </p:nvCxnSpPr>
          <p:spPr>
            <a:xfrm>
              <a:off x="8992969" y="2061926"/>
              <a:ext cx="0" cy="739140"/>
            </a:xfrm>
            <a:prstGeom prst="straightConnector1">
              <a:avLst/>
            </a:prstGeom>
            <a:noFill/>
            <a:ln w="38100" cap="flat" cmpd="sng" algn="ctr">
              <a:solidFill>
                <a:srgbClr val="C00000"/>
              </a:solidFill>
              <a:prstDash val="solid"/>
              <a:miter lim="800000"/>
              <a:tailEnd type="triangle"/>
            </a:ln>
            <a:effectLst/>
          </p:spPr>
        </p:cxn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1F49D346-F0D5-0940-97C2-6F1B14ED5C37}"/>
                    </a:ext>
                  </a:extLst>
                </p:cNvPr>
                <p:cNvSpPr txBox="1"/>
                <p:nvPr/>
              </p:nvSpPr>
              <p:spPr>
                <a:xfrm>
                  <a:off x="8351619" y="1368781"/>
                  <a:ext cx="1282700" cy="6712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70C0"/>
                                </a:solidFill>
                                <a:latin typeface="Cambria Math" panose="02040503050406030204" pitchFamily="18" charset="0"/>
                                <a:sym typeface="Wingdings" panose="05000000000000000000" pitchFamily="2" charset="2"/>
                              </a:rPr>
                            </m:ctrlPr>
                          </m:sSubPr>
                          <m:e>
                            <m:r>
                              <a:rPr lang="it-IT" b="1" i="1" smtClean="0">
                                <a:solidFill>
                                  <a:srgbClr val="0070C0"/>
                                </a:solidFill>
                                <a:latin typeface="Cambria Math" panose="02040503050406030204" pitchFamily="18" charset="0"/>
                                <a:sym typeface="Wingdings" panose="05000000000000000000" pitchFamily="2" charset="2"/>
                              </a:rPr>
                              <m:t>𝑩</m:t>
                            </m:r>
                          </m:e>
                          <m:sub>
                            <m:r>
                              <a:rPr lang="it-IT" b="1" i="1" smtClean="0">
                                <a:solidFill>
                                  <a:srgbClr val="0070C0"/>
                                </a:solidFill>
                                <a:latin typeface="Cambria Math" panose="02040503050406030204" pitchFamily="18" charset="0"/>
                                <a:sym typeface="Wingdings" panose="05000000000000000000" pitchFamily="2" charset="2"/>
                              </a:rPr>
                              <m:t>𝟏</m:t>
                            </m:r>
                          </m:sub>
                        </m:sSub>
                        <m:r>
                          <a:rPr lang="it-IT" b="0" i="1" smtClean="0">
                            <a:solidFill>
                              <a:srgbClr val="0070C0"/>
                            </a:solidFill>
                            <a:latin typeface="Cambria Math" panose="02040503050406030204" pitchFamily="18" charset="0"/>
                            <a:sym typeface="Wingdings" panose="05000000000000000000" pitchFamily="2" charset="2"/>
                          </a:rPr>
                          <m:t> </m:t>
                        </m:r>
                        <m:r>
                          <a:rPr lang="it-IT" b="0" i="1" smtClean="0">
                            <a:latin typeface="Cambria Math" panose="02040503050406030204" pitchFamily="18" charset="0"/>
                            <a:sym typeface="Wingdings" panose="05000000000000000000" pitchFamily="2" charset="2"/>
                          </a:rPr>
                          <m:t>,</m:t>
                        </m:r>
                        <m:sSub>
                          <m:sSubPr>
                            <m:ctrlPr>
                              <a:rPr lang="en-GB" b="1" i="1" smtClean="0">
                                <a:solidFill>
                                  <a:srgbClr val="0070C0"/>
                                </a:solidFill>
                                <a:latin typeface="Cambria Math" panose="02040503050406030204" pitchFamily="18" charset="0"/>
                                <a:sym typeface="Wingdings" panose="05000000000000000000" pitchFamily="2" charset="2"/>
                              </a:rPr>
                            </m:ctrlPr>
                          </m:sSubPr>
                          <m:e>
                            <m:r>
                              <a:rPr lang="it-IT" b="1" i="1">
                                <a:solidFill>
                                  <a:srgbClr val="0070C0"/>
                                </a:solidFill>
                                <a:latin typeface="Cambria Math" panose="02040503050406030204" pitchFamily="18" charset="0"/>
                                <a:sym typeface="Wingdings" panose="05000000000000000000" pitchFamily="2" charset="2"/>
                              </a:rPr>
                              <m:t>𝑩</m:t>
                            </m:r>
                          </m:e>
                          <m:sub>
                            <m:r>
                              <a:rPr lang="it-IT" b="1" i="1" smtClean="0">
                                <a:solidFill>
                                  <a:srgbClr val="0070C0"/>
                                </a:solidFill>
                                <a:latin typeface="Cambria Math" panose="02040503050406030204" pitchFamily="18" charset="0"/>
                                <a:sym typeface="Wingdings" panose="05000000000000000000" pitchFamily="2" charset="2"/>
                              </a:rPr>
                              <m:t>𝟐</m:t>
                            </m:r>
                          </m:sub>
                        </m:sSub>
                        <m:r>
                          <a:rPr lang="it-IT" b="1" i="1" smtClean="0">
                            <a:solidFill>
                              <a:srgbClr val="0070C0"/>
                            </a:solidFill>
                            <a:latin typeface="Cambria Math" panose="02040503050406030204" pitchFamily="18" charset="0"/>
                            <a:sym typeface="Wingdings" panose="05000000000000000000" pitchFamily="2" charset="2"/>
                          </a:rPr>
                          <m:t> </m:t>
                        </m:r>
                        <m:r>
                          <a:rPr lang="it-IT" b="0" i="1" smtClean="0">
                            <a:latin typeface="Cambria Math" panose="02040503050406030204" pitchFamily="18" charset="0"/>
                            <a:sym typeface="Wingdings" panose="05000000000000000000" pitchFamily="2" charset="2"/>
                          </a:rPr>
                          <m:t>,</m:t>
                        </m:r>
                        <m:sSub>
                          <m:sSubPr>
                            <m:ctrlPr>
                              <a:rPr lang="en-GB" b="1" i="1" smtClean="0">
                                <a:solidFill>
                                  <a:srgbClr val="0070C0"/>
                                </a:solidFill>
                                <a:latin typeface="Cambria Math" panose="02040503050406030204" pitchFamily="18" charset="0"/>
                                <a:sym typeface="Wingdings" panose="05000000000000000000" pitchFamily="2" charset="2"/>
                              </a:rPr>
                            </m:ctrlPr>
                          </m:sSubPr>
                          <m:e>
                            <m:r>
                              <a:rPr lang="it-IT" b="1" i="1">
                                <a:solidFill>
                                  <a:srgbClr val="0070C0"/>
                                </a:solidFill>
                                <a:latin typeface="Cambria Math" panose="02040503050406030204" pitchFamily="18" charset="0"/>
                                <a:sym typeface="Wingdings" panose="05000000000000000000" pitchFamily="2" charset="2"/>
                              </a:rPr>
                              <m:t>𝑩</m:t>
                            </m:r>
                          </m:e>
                          <m:sub>
                            <m:r>
                              <a:rPr lang="it-IT" b="1" i="1" smtClean="0">
                                <a:solidFill>
                                  <a:srgbClr val="0070C0"/>
                                </a:solidFill>
                                <a:latin typeface="Cambria Math" panose="02040503050406030204" pitchFamily="18" charset="0"/>
                                <a:sym typeface="Wingdings" panose="05000000000000000000" pitchFamily="2" charset="2"/>
                              </a:rPr>
                              <m:t>𝟑</m:t>
                            </m:r>
                          </m:sub>
                        </m:sSub>
                      </m:oMath>
                    </m:oMathPara>
                  </a14:m>
                  <a:endParaRPr lang="en-GB" dirty="0"/>
                </a:p>
                <a:p>
                  <a:pPr algn="ctr"/>
                  <a14:m>
                    <m:oMathPara xmlns:m="http://schemas.openxmlformats.org/officeDocument/2006/math">
                      <m:oMathParaPr>
                        <m:jc m:val="centerGroup"/>
                      </m:oMathParaPr>
                      <m:oMath xmlns:m="http://schemas.openxmlformats.org/officeDocument/2006/math">
                        <m:sSub>
                          <m:sSubPr>
                            <m:ctrlPr>
                              <a:rPr lang="en-GB" b="1" i="1" smtClean="0">
                                <a:solidFill>
                                  <a:srgbClr val="0070C0"/>
                                </a:solidFill>
                                <a:latin typeface="Cambria Math" panose="02040503050406030204" pitchFamily="18" charset="0"/>
                                <a:sym typeface="Wingdings" panose="05000000000000000000" pitchFamily="2" charset="2"/>
                              </a:rPr>
                            </m:ctrlPr>
                          </m:sSubPr>
                          <m:e>
                            <m:r>
                              <a:rPr lang="it-IT" b="1" i="1">
                                <a:solidFill>
                                  <a:srgbClr val="0070C0"/>
                                </a:solidFill>
                                <a:latin typeface="Cambria Math" panose="02040503050406030204" pitchFamily="18" charset="0"/>
                                <a:sym typeface="Wingdings" panose="05000000000000000000" pitchFamily="2" charset="2"/>
                              </a:rPr>
                              <m:t>𝑩</m:t>
                            </m:r>
                          </m:e>
                          <m:sub>
                            <m:r>
                              <a:rPr lang="it-IT" b="1" i="1" smtClean="0">
                                <a:solidFill>
                                  <a:srgbClr val="0070C0"/>
                                </a:solidFill>
                                <a:latin typeface="Cambria Math" panose="02040503050406030204" pitchFamily="18" charset="0"/>
                                <a:sym typeface="Wingdings" panose="05000000000000000000" pitchFamily="2" charset="2"/>
                              </a:rPr>
                              <m:t>𝒑𝒆𝒂𝒌</m:t>
                            </m:r>
                          </m:sub>
                        </m:sSub>
                      </m:oMath>
                    </m:oMathPara>
                  </a14:m>
                  <a:endParaRPr lang="en-GB" dirty="0"/>
                </a:p>
              </p:txBody>
            </p:sp>
          </mc:Choice>
          <mc:Fallback xmlns="">
            <p:sp>
              <p:nvSpPr>
                <p:cNvPr id="38" name="TextBox 37">
                  <a:extLst>
                    <a:ext uri="{FF2B5EF4-FFF2-40B4-BE49-F238E27FC236}">
                      <a16:creationId xmlns:a16="http://schemas.microsoft.com/office/drawing/2014/main" id="{1BB728BC-2C29-7A8F-8AE2-D4E24BAC786C}"/>
                    </a:ext>
                  </a:extLst>
                </p:cNvPr>
                <p:cNvSpPr txBox="1">
                  <a:spLocks noRot="1" noChangeAspect="1" noMove="1" noResize="1" noEditPoints="1" noAdjustHandles="1" noChangeArrowheads="1" noChangeShapeType="1" noTextEdit="1"/>
                </p:cNvSpPr>
                <p:nvPr/>
              </p:nvSpPr>
              <p:spPr>
                <a:xfrm>
                  <a:off x="8351619" y="1368781"/>
                  <a:ext cx="1282700" cy="671209"/>
                </a:xfrm>
                <a:prstGeom prst="rect">
                  <a:avLst/>
                </a:prstGeom>
                <a:blipFill>
                  <a:blip r:embed="rId9"/>
                  <a:stretch>
                    <a:fillRect b="-5455"/>
                  </a:stretch>
                </a:blipFill>
              </p:spPr>
              <p:txBody>
                <a:bodyPr/>
                <a:lstStyle/>
                <a:p>
                  <a:r>
                    <a:rPr lang="en-IE">
                      <a:noFill/>
                    </a:rPr>
                    <a:t> </a:t>
                  </a:r>
                </a:p>
              </p:txBody>
            </p:sp>
          </mc:Fallback>
        </mc:AlternateContent>
        <p:sp>
          <p:nvSpPr>
            <p:cNvPr id="114" name="Oval 113">
              <a:extLst>
                <a:ext uri="{FF2B5EF4-FFF2-40B4-BE49-F238E27FC236}">
                  <a16:creationId xmlns:a16="http://schemas.microsoft.com/office/drawing/2014/main" id="{CC41E224-2467-02B9-3173-9ED9E050701D}"/>
                </a:ext>
              </a:extLst>
            </p:cNvPr>
            <p:cNvSpPr/>
            <p:nvPr/>
          </p:nvSpPr>
          <p:spPr>
            <a:xfrm>
              <a:off x="8323209" y="1289051"/>
              <a:ext cx="1311109" cy="772876"/>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15" name="Group 114">
            <a:extLst>
              <a:ext uri="{FF2B5EF4-FFF2-40B4-BE49-F238E27FC236}">
                <a16:creationId xmlns:a16="http://schemas.microsoft.com/office/drawing/2014/main" id="{D7613795-CDEC-15CE-3D99-57F32808F21D}"/>
              </a:ext>
            </a:extLst>
          </p:cNvPr>
          <p:cNvGrpSpPr/>
          <p:nvPr/>
        </p:nvGrpSpPr>
        <p:grpSpPr>
          <a:xfrm>
            <a:off x="3365499" y="4094576"/>
            <a:ext cx="1311109" cy="1275117"/>
            <a:chOff x="9520018" y="3975085"/>
            <a:chExt cx="1311109" cy="1275117"/>
          </a:xfrm>
        </p:grpSpPr>
        <p:cxnSp>
          <p:nvCxnSpPr>
            <p:cNvPr id="116" name="Straight Arrow Connector 115">
              <a:extLst>
                <a:ext uri="{FF2B5EF4-FFF2-40B4-BE49-F238E27FC236}">
                  <a16:creationId xmlns:a16="http://schemas.microsoft.com/office/drawing/2014/main" id="{E6EC2499-A2C9-063E-64EC-FD8BAA17B82B}"/>
                </a:ext>
              </a:extLst>
            </p:cNvPr>
            <p:cNvCxnSpPr>
              <a:cxnSpLocks/>
            </p:cNvCxnSpPr>
            <p:nvPr/>
          </p:nvCxnSpPr>
          <p:spPr>
            <a:xfrm flipH="1" flipV="1">
              <a:off x="9711452" y="3975085"/>
              <a:ext cx="289798" cy="634025"/>
            </a:xfrm>
            <a:prstGeom prst="straightConnector1">
              <a:avLst/>
            </a:prstGeom>
            <a:noFill/>
            <a:ln w="38100" cap="flat" cmpd="sng" algn="ctr">
              <a:solidFill>
                <a:srgbClr val="C00000"/>
              </a:solidFill>
              <a:prstDash val="solid"/>
              <a:miter lim="800000"/>
              <a:tailEnd type="triangle"/>
            </a:ln>
            <a:effectLst/>
          </p:spPr>
        </p:cxnSp>
        <p:sp>
          <p:nvSpPr>
            <p:cNvPr id="117" name="TextBox 116">
              <a:extLst>
                <a:ext uri="{FF2B5EF4-FFF2-40B4-BE49-F238E27FC236}">
                  <a16:creationId xmlns:a16="http://schemas.microsoft.com/office/drawing/2014/main" id="{373E0E17-DFF8-1E76-99AF-3216EA8D30DA}"/>
                </a:ext>
              </a:extLst>
            </p:cNvPr>
            <p:cNvSpPr txBox="1"/>
            <p:nvPr/>
          </p:nvSpPr>
          <p:spPr>
            <a:xfrm>
              <a:off x="9559623" y="4561944"/>
              <a:ext cx="1231900" cy="646331"/>
            </a:xfrm>
            <a:prstGeom prst="rect">
              <a:avLst/>
            </a:prstGeom>
            <a:noFill/>
          </p:spPr>
          <p:txBody>
            <a:bodyPr wrap="square">
              <a:spAutoFit/>
            </a:bodyPr>
            <a:lstStyle/>
            <a:p>
              <a:pPr algn="ctr"/>
              <a:r>
                <a:rPr lang="en-GB" sz="1800" b="1" dirty="0">
                  <a:solidFill>
                    <a:srgbClr val="0070C0"/>
                  </a:solidFill>
                </a:rPr>
                <a:t>spatial constraints</a:t>
              </a:r>
              <a:endParaRPr lang="en-GB" dirty="0"/>
            </a:p>
          </p:txBody>
        </p:sp>
        <p:sp>
          <p:nvSpPr>
            <p:cNvPr id="118" name="Oval 117">
              <a:extLst>
                <a:ext uri="{FF2B5EF4-FFF2-40B4-BE49-F238E27FC236}">
                  <a16:creationId xmlns:a16="http://schemas.microsoft.com/office/drawing/2014/main" id="{4F47858C-A527-807C-92F5-6685BE3B8FB4}"/>
                </a:ext>
              </a:extLst>
            </p:cNvPr>
            <p:cNvSpPr/>
            <p:nvPr/>
          </p:nvSpPr>
          <p:spPr>
            <a:xfrm>
              <a:off x="9520018" y="4609110"/>
              <a:ext cx="1311109" cy="641092"/>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19" name="Picture 118" descr="A graph with blue dots and a red star&#10;&#10;AI-generated content may be incorrect.">
            <a:extLst>
              <a:ext uri="{FF2B5EF4-FFF2-40B4-BE49-F238E27FC236}">
                <a16:creationId xmlns:a16="http://schemas.microsoft.com/office/drawing/2014/main" id="{CE22550F-3F69-BCE2-8A9D-C87A0888B9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69269" y="4014142"/>
            <a:ext cx="4151873" cy="2427507"/>
          </a:xfrm>
          <a:prstGeom prst="rect">
            <a:avLst/>
          </a:prstGeom>
        </p:spPr>
      </p:pic>
      <p:pic>
        <p:nvPicPr>
          <p:cNvPr id="120" name="Picture 119" descr="A graph with different colored lines&#10;&#10;AI-generated content may be incorrect.">
            <a:extLst>
              <a:ext uri="{FF2B5EF4-FFF2-40B4-BE49-F238E27FC236}">
                <a16:creationId xmlns:a16="http://schemas.microsoft.com/office/drawing/2014/main" id="{74942BAA-2969-8A68-CF3A-C7F7C689DE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69269" y="1418017"/>
            <a:ext cx="4151873" cy="2431692"/>
          </a:xfrm>
          <a:prstGeom prst="rect">
            <a:avLst/>
          </a:prstGeom>
        </p:spPr>
      </p:pic>
      <p:sp>
        <p:nvSpPr>
          <p:cNvPr id="44" name="TextBox 43">
            <a:extLst>
              <a:ext uri="{FF2B5EF4-FFF2-40B4-BE49-F238E27FC236}">
                <a16:creationId xmlns:a16="http://schemas.microsoft.com/office/drawing/2014/main" id="{3A308B0E-52FF-6F0F-1425-3FF44D35E0F7}"/>
              </a:ext>
            </a:extLst>
          </p:cNvPr>
          <p:cNvSpPr txBox="1"/>
          <p:nvPr/>
        </p:nvSpPr>
        <p:spPr>
          <a:xfrm>
            <a:off x="5512557" y="2187491"/>
            <a:ext cx="1365272" cy="523220"/>
          </a:xfrm>
          <a:prstGeom prst="rect">
            <a:avLst/>
          </a:prstGeom>
          <a:solidFill>
            <a:schemeClr val="bg1"/>
          </a:solidFill>
          <a:ln w="38100">
            <a:solidFill>
              <a:srgbClr val="C00000"/>
            </a:solidFill>
          </a:ln>
        </p:spPr>
        <p:txBody>
          <a:bodyPr wrap="square">
            <a:spAutoFit/>
          </a:bodyPr>
          <a:lstStyle/>
          <a:p>
            <a:pPr algn="ctr"/>
            <a:r>
              <a:rPr lang="en-GB" sz="1400" b="1" dirty="0">
                <a:solidFill>
                  <a:srgbClr val="0070C0"/>
                </a:solidFill>
              </a:rPr>
              <a:t>Field Obj. – Conductor Cost</a:t>
            </a:r>
          </a:p>
        </p:txBody>
      </p:sp>
      <p:sp>
        <p:nvSpPr>
          <p:cNvPr id="46" name="TextBox 45">
            <a:extLst>
              <a:ext uri="{FF2B5EF4-FFF2-40B4-BE49-F238E27FC236}">
                <a16:creationId xmlns:a16="http://schemas.microsoft.com/office/drawing/2014/main" id="{956B4D35-188C-9427-6E79-EA32FD12B178}"/>
              </a:ext>
            </a:extLst>
          </p:cNvPr>
          <p:cNvSpPr txBox="1"/>
          <p:nvPr/>
        </p:nvSpPr>
        <p:spPr>
          <a:xfrm>
            <a:off x="5512557" y="4811641"/>
            <a:ext cx="1365272" cy="523220"/>
          </a:xfrm>
          <a:prstGeom prst="rect">
            <a:avLst/>
          </a:prstGeom>
          <a:solidFill>
            <a:schemeClr val="bg1"/>
          </a:solidFill>
          <a:ln w="38100">
            <a:solidFill>
              <a:srgbClr val="C00000"/>
            </a:solidFill>
          </a:ln>
        </p:spPr>
        <p:txBody>
          <a:bodyPr wrap="square">
            <a:spAutoFit/>
          </a:bodyPr>
          <a:lstStyle/>
          <a:p>
            <a:pPr algn="ctr"/>
            <a:r>
              <a:rPr lang="en-GB" sz="1400" b="1" dirty="0">
                <a:solidFill>
                  <a:srgbClr val="0070C0"/>
                </a:solidFill>
              </a:rPr>
              <a:t>Field Obj. – Forces on Coils</a:t>
            </a:r>
          </a:p>
        </p:txBody>
      </p:sp>
    </p:spTree>
    <p:extLst>
      <p:ext uri="{BB962C8B-B14F-4D97-AF65-F5344CB8AC3E}">
        <p14:creationId xmlns:p14="http://schemas.microsoft.com/office/powerpoint/2010/main" val="258490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4"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3AAC4-5791-69A5-74FA-306256E2BA5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349993-E99D-5CB3-570D-4CA1B0929D02}"/>
              </a:ext>
            </a:extLst>
          </p:cNvPr>
          <p:cNvSpPr>
            <a:spLocks noGrp="1"/>
          </p:cNvSpPr>
          <p:nvPr>
            <p:ph type="sldNum" sz="quarter" idx="4"/>
          </p:nvPr>
        </p:nvSpPr>
        <p:spPr/>
        <p:txBody>
          <a:bodyPr/>
          <a:lstStyle/>
          <a:p>
            <a:fld id="{974172A1-1CBF-0B40-9234-7D4D80EC19EA}" type="slidenum">
              <a:rPr lang="en-GB" smtClean="0"/>
              <a:pPr/>
              <a:t>9</a:t>
            </a:fld>
            <a:endParaRPr lang="en-GB" dirty="0"/>
          </a:p>
        </p:txBody>
      </p:sp>
      <p:sp>
        <p:nvSpPr>
          <p:cNvPr id="4" name="Title 3">
            <a:extLst>
              <a:ext uri="{FF2B5EF4-FFF2-40B4-BE49-F238E27FC236}">
                <a16:creationId xmlns:a16="http://schemas.microsoft.com/office/drawing/2014/main" id="{ECE46ADF-459B-11C4-ECEC-936C08B79F40}"/>
              </a:ext>
            </a:extLst>
          </p:cNvPr>
          <p:cNvSpPr>
            <a:spLocks noGrp="1"/>
          </p:cNvSpPr>
          <p:nvPr>
            <p:ph type="title"/>
          </p:nvPr>
        </p:nvSpPr>
        <p:spPr/>
        <p:txBody>
          <a:bodyPr/>
          <a:lstStyle/>
          <a:p>
            <a:r>
              <a:rPr lang="en-GB" sz="3730" dirty="0"/>
              <a:t>B5 Demo Magnet Design:</a:t>
            </a:r>
            <a:br>
              <a:rPr lang="en-GB" sz="3730" dirty="0"/>
            </a:br>
            <a:r>
              <a:rPr lang="en-GB" sz="3430" dirty="0">
                <a:solidFill>
                  <a:srgbClr val="0070C0"/>
                </a:solidFill>
              </a:rPr>
              <a:t>B5 Demo Mag 2.4</a:t>
            </a:r>
            <a:endParaRPr lang="en-IE" sz="3430" dirty="0">
              <a:solidFill>
                <a:srgbClr val="0070C0"/>
              </a:solidFill>
            </a:endParaRPr>
          </a:p>
        </p:txBody>
      </p:sp>
      <p:sp>
        <p:nvSpPr>
          <p:cNvPr id="39" name="TextBox 38">
            <a:extLst>
              <a:ext uri="{FF2B5EF4-FFF2-40B4-BE49-F238E27FC236}">
                <a16:creationId xmlns:a16="http://schemas.microsoft.com/office/drawing/2014/main" id="{4653B3AE-49B2-6FB4-974C-20501CE27F21}"/>
              </a:ext>
            </a:extLst>
          </p:cNvPr>
          <p:cNvSpPr txBox="1"/>
          <p:nvPr/>
        </p:nvSpPr>
        <p:spPr>
          <a:xfrm>
            <a:off x="7078298" y="1806991"/>
            <a:ext cx="2945415" cy="646331"/>
          </a:xfrm>
          <a:prstGeom prst="rect">
            <a:avLst/>
          </a:prstGeom>
          <a:noFill/>
          <a:ln w="38100">
            <a:solidFill>
              <a:srgbClr val="C00000"/>
            </a:solidFill>
          </a:ln>
        </p:spPr>
        <p:txBody>
          <a:bodyPr wrap="square">
            <a:spAutoFit/>
          </a:bodyPr>
          <a:lstStyle/>
          <a:p>
            <a:pPr algn="ctr"/>
            <a:r>
              <a:rPr lang="en-GB" dirty="0"/>
              <a:t>Configuration obtained from </a:t>
            </a:r>
            <a:r>
              <a:rPr lang="en-GB" b="1" dirty="0">
                <a:solidFill>
                  <a:srgbClr val="0070C0"/>
                </a:solidFill>
              </a:rPr>
              <a:t>single-objective optimization</a:t>
            </a:r>
          </a:p>
        </p:txBody>
      </p:sp>
      <p:graphicFrame>
        <p:nvGraphicFramePr>
          <p:cNvPr id="5" name="Table 4">
            <a:extLst>
              <a:ext uri="{FF2B5EF4-FFF2-40B4-BE49-F238E27FC236}">
                <a16:creationId xmlns:a16="http://schemas.microsoft.com/office/drawing/2014/main" id="{D768E203-7E2C-D129-C148-9A5CF31FBF65}"/>
              </a:ext>
            </a:extLst>
          </p:cNvPr>
          <p:cNvGraphicFramePr>
            <a:graphicFrameLocks noGrp="1"/>
          </p:cNvGraphicFramePr>
          <p:nvPr>
            <p:extLst>
              <p:ext uri="{D42A27DB-BD31-4B8C-83A1-F6EECF244321}">
                <p14:modId xmlns:p14="http://schemas.microsoft.com/office/powerpoint/2010/main" val="31312045"/>
              </p:ext>
            </p:extLst>
          </p:nvPr>
        </p:nvGraphicFramePr>
        <p:xfrm>
          <a:off x="631103" y="1625175"/>
          <a:ext cx="4777475" cy="4657048"/>
        </p:xfrm>
        <a:graphic>
          <a:graphicData uri="http://schemas.openxmlformats.org/drawingml/2006/table">
            <a:tbl>
              <a:tblPr firstRow="1" bandRow="1"/>
              <a:tblGrid>
                <a:gridCol w="3227930">
                  <a:extLst>
                    <a:ext uri="{9D8B030D-6E8A-4147-A177-3AD203B41FA5}">
                      <a16:colId xmlns:a16="http://schemas.microsoft.com/office/drawing/2014/main" val="1965045513"/>
                    </a:ext>
                  </a:extLst>
                </a:gridCol>
                <a:gridCol w="1549545">
                  <a:extLst>
                    <a:ext uri="{9D8B030D-6E8A-4147-A177-3AD203B41FA5}">
                      <a16:colId xmlns:a16="http://schemas.microsoft.com/office/drawing/2014/main" val="1724022077"/>
                    </a:ext>
                  </a:extLst>
                </a:gridCol>
              </a:tblGrid>
              <a:tr h="553608">
                <a:tc>
                  <a:txBody>
                    <a:bodyPr/>
                    <a:lstStyle>
                      <a:lvl1pPr marL="0" algn="l" defTabSz="609585" rtl="0" eaLnBrk="1" latinLnBrk="0" hangingPunct="1">
                        <a:defRPr sz="2400" b="1" kern="1200">
                          <a:solidFill>
                            <a:schemeClr val="lt1"/>
                          </a:solidFill>
                          <a:latin typeface="Aptos" panose="02110004020202020204"/>
                        </a:defRPr>
                      </a:lvl1pPr>
                      <a:lvl2pPr marL="609585" algn="l" defTabSz="609585" rtl="0" eaLnBrk="1" latinLnBrk="0" hangingPunct="1">
                        <a:defRPr sz="2400" b="1" kern="1200">
                          <a:solidFill>
                            <a:schemeClr val="lt1"/>
                          </a:solidFill>
                          <a:latin typeface="Aptos" panose="02110004020202020204"/>
                        </a:defRPr>
                      </a:lvl2pPr>
                      <a:lvl3pPr marL="1219170" algn="l" defTabSz="609585" rtl="0" eaLnBrk="1" latinLnBrk="0" hangingPunct="1">
                        <a:defRPr sz="2400" b="1" kern="1200">
                          <a:solidFill>
                            <a:schemeClr val="lt1"/>
                          </a:solidFill>
                          <a:latin typeface="Aptos" panose="02110004020202020204"/>
                        </a:defRPr>
                      </a:lvl3pPr>
                      <a:lvl4pPr marL="1828754" algn="l" defTabSz="609585" rtl="0" eaLnBrk="1" latinLnBrk="0" hangingPunct="1">
                        <a:defRPr sz="2400" b="1" kern="1200">
                          <a:solidFill>
                            <a:schemeClr val="lt1"/>
                          </a:solidFill>
                          <a:latin typeface="Aptos" panose="02110004020202020204"/>
                        </a:defRPr>
                      </a:lvl4pPr>
                      <a:lvl5pPr marL="2438339" algn="l" defTabSz="609585" rtl="0" eaLnBrk="1" latinLnBrk="0" hangingPunct="1">
                        <a:defRPr sz="2400" b="1" kern="1200">
                          <a:solidFill>
                            <a:schemeClr val="lt1"/>
                          </a:solidFill>
                          <a:latin typeface="Aptos" panose="02110004020202020204"/>
                        </a:defRPr>
                      </a:lvl5pPr>
                      <a:lvl6pPr marL="3047924" algn="l" defTabSz="609585" rtl="0" eaLnBrk="1" latinLnBrk="0" hangingPunct="1">
                        <a:defRPr sz="2400" b="1" kern="1200">
                          <a:solidFill>
                            <a:schemeClr val="lt1"/>
                          </a:solidFill>
                          <a:latin typeface="Aptos" panose="02110004020202020204"/>
                        </a:defRPr>
                      </a:lvl6pPr>
                      <a:lvl7pPr marL="3657509" algn="l" defTabSz="609585" rtl="0" eaLnBrk="1" latinLnBrk="0" hangingPunct="1">
                        <a:defRPr sz="2400" b="1" kern="1200">
                          <a:solidFill>
                            <a:schemeClr val="lt1"/>
                          </a:solidFill>
                          <a:latin typeface="Aptos" panose="02110004020202020204"/>
                        </a:defRPr>
                      </a:lvl7pPr>
                      <a:lvl8pPr marL="4267093" algn="l" defTabSz="609585" rtl="0" eaLnBrk="1" latinLnBrk="0" hangingPunct="1">
                        <a:defRPr sz="2400" b="1" kern="1200">
                          <a:solidFill>
                            <a:schemeClr val="lt1"/>
                          </a:solidFill>
                          <a:latin typeface="Aptos" panose="02110004020202020204"/>
                        </a:defRPr>
                      </a:lvl8pPr>
                      <a:lvl9pPr marL="4876678" algn="l" defTabSz="609585" rtl="0" eaLnBrk="1" latinLnBrk="0" hangingPunct="1">
                        <a:defRPr sz="2400" b="1" kern="1200">
                          <a:solidFill>
                            <a:schemeClr val="lt1"/>
                          </a:solidFill>
                          <a:latin typeface="Aptos" panose="02110004020202020204"/>
                        </a:defRPr>
                      </a:lvl9pPr>
                    </a:lstStyle>
                    <a:p>
                      <a:pPr algn="ctr"/>
                      <a:r>
                        <a:rPr lang="en-US" sz="1800" i="0" dirty="0"/>
                        <a:t>Obtained Solution</a:t>
                      </a:r>
                    </a:p>
                    <a:p>
                      <a:pPr algn="ctr"/>
                      <a:r>
                        <a:rPr lang="en-US" sz="1800" i="0" dirty="0"/>
                        <a:t>Main Parameters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609585" rtl="0" eaLnBrk="1" latinLnBrk="0" hangingPunct="1">
                        <a:defRPr sz="2400" b="1" kern="1200">
                          <a:solidFill>
                            <a:schemeClr val="lt1"/>
                          </a:solidFill>
                          <a:latin typeface="Aptos" panose="02110004020202020204"/>
                        </a:defRPr>
                      </a:lvl1pPr>
                      <a:lvl2pPr marL="609585" algn="l" defTabSz="609585" rtl="0" eaLnBrk="1" latinLnBrk="0" hangingPunct="1">
                        <a:defRPr sz="2400" b="1" kern="1200">
                          <a:solidFill>
                            <a:schemeClr val="lt1"/>
                          </a:solidFill>
                          <a:latin typeface="Aptos" panose="02110004020202020204"/>
                        </a:defRPr>
                      </a:lvl2pPr>
                      <a:lvl3pPr marL="1219170" algn="l" defTabSz="609585" rtl="0" eaLnBrk="1" latinLnBrk="0" hangingPunct="1">
                        <a:defRPr sz="2400" b="1" kern="1200">
                          <a:solidFill>
                            <a:schemeClr val="lt1"/>
                          </a:solidFill>
                          <a:latin typeface="Aptos" panose="02110004020202020204"/>
                        </a:defRPr>
                      </a:lvl3pPr>
                      <a:lvl4pPr marL="1828754" algn="l" defTabSz="609585" rtl="0" eaLnBrk="1" latinLnBrk="0" hangingPunct="1">
                        <a:defRPr sz="2400" b="1" kern="1200">
                          <a:solidFill>
                            <a:schemeClr val="lt1"/>
                          </a:solidFill>
                          <a:latin typeface="Aptos" panose="02110004020202020204"/>
                        </a:defRPr>
                      </a:lvl4pPr>
                      <a:lvl5pPr marL="2438339" algn="l" defTabSz="609585" rtl="0" eaLnBrk="1" latinLnBrk="0" hangingPunct="1">
                        <a:defRPr sz="2400" b="1" kern="1200">
                          <a:solidFill>
                            <a:schemeClr val="lt1"/>
                          </a:solidFill>
                          <a:latin typeface="Aptos" panose="02110004020202020204"/>
                        </a:defRPr>
                      </a:lvl5pPr>
                      <a:lvl6pPr marL="3047924" algn="l" defTabSz="609585" rtl="0" eaLnBrk="1" latinLnBrk="0" hangingPunct="1">
                        <a:defRPr sz="2400" b="1" kern="1200">
                          <a:solidFill>
                            <a:schemeClr val="lt1"/>
                          </a:solidFill>
                          <a:latin typeface="Aptos" panose="02110004020202020204"/>
                        </a:defRPr>
                      </a:lvl6pPr>
                      <a:lvl7pPr marL="3657509" algn="l" defTabSz="609585" rtl="0" eaLnBrk="1" latinLnBrk="0" hangingPunct="1">
                        <a:defRPr sz="2400" b="1" kern="1200">
                          <a:solidFill>
                            <a:schemeClr val="lt1"/>
                          </a:solidFill>
                          <a:latin typeface="Aptos" panose="02110004020202020204"/>
                        </a:defRPr>
                      </a:lvl7pPr>
                      <a:lvl8pPr marL="4267093" algn="l" defTabSz="609585" rtl="0" eaLnBrk="1" latinLnBrk="0" hangingPunct="1">
                        <a:defRPr sz="2400" b="1" kern="1200">
                          <a:solidFill>
                            <a:schemeClr val="lt1"/>
                          </a:solidFill>
                          <a:latin typeface="Aptos" panose="02110004020202020204"/>
                        </a:defRPr>
                      </a:lvl8pPr>
                      <a:lvl9pPr marL="4876678" algn="l" defTabSz="609585" rtl="0" eaLnBrk="1" latinLnBrk="0" hangingPunct="1">
                        <a:defRPr sz="2400" b="1" kern="1200">
                          <a:solidFill>
                            <a:schemeClr val="lt1"/>
                          </a:solidFill>
                          <a:latin typeface="Aptos" panose="02110004020202020204"/>
                        </a:defRPr>
                      </a:lvl9pPr>
                    </a:lstStyle>
                    <a:p>
                      <a:pPr algn="ctr"/>
                      <a:r>
                        <a:rPr lang="en-US" sz="1800" i="0" dirty="0"/>
                        <a:t>Coil 1 / Coil 2</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extLst>
                  <a:ext uri="{0D108BD9-81ED-4DB2-BD59-A6C34878D82A}">
                    <a16:rowId xmlns:a16="http://schemas.microsoft.com/office/drawing/2014/main" val="3942006331"/>
                  </a:ext>
                </a:extLst>
              </a:tr>
              <a:tr h="553608">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Aptos" panose="020B0004020202020204" pitchFamily="34" charset="0"/>
                          <a:ea typeface="Times New Roman" panose="02020603050405020304" pitchFamily="18" charset="0"/>
                          <a:cs typeface="Times New Roman" panose="02020603050405020304" pitchFamily="18" charset="0"/>
                        </a:rPr>
                        <a:t>Coil current (A) </a:t>
                      </a:r>
                      <a:endParaRPr lang="en-US" sz="1800" b="1" i="0" dirty="0">
                        <a:solidFill>
                          <a:schemeClr val="tx1"/>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algn="ctr"/>
                      <a:r>
                        <a:rPr lang="en-US" sz="1800" b="1" i="0" dirty="0"/>
                        <a:t>761.2</a:t>
                      </a:r>
                    </a:p>
                    <a:p>
                      <a:pPr algn="ctr"/>
                      <a:r>
                        <a:rPr lang="en-US" sz="1800" b="1" i="0" dirty="0"/>
                        <a:t>1193</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2024252650"/>
                  </a:ext>
                </a:extLst>
              </a:tr>
              <a:tr h="553608">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Aptos" panose="020B0004020202020204" pitchFamily="34" charset="0"/>
                          <a:ea typeface="Times New Roman" panose="02020603050405020304" pitchFamily="18" charset="0"/>
                          <a:cs typeface="Times New Roman" panose="02020603050405020304" pitchFamily="18" charset="0"/>
                        </a:rPr>
                        <a:t>SS spacers width (mm)</a:t>
                      </a:r>
                      <a:endParaRPr lang="en-US" sz="1800" b="1" i="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algn="ctr"/>
                      <a:r>
                        <a:rPr lang="en-US" sz="1800" b="1" i="0" dirty="0"/>
                        <a:t>7.9</a:t>
                      </a:r>
                    </a:p>
                    <a:p>
                      <a:pPr algn="ctr"/>
                      <a:r>
                        <a:rPr lang="en-US" sz="1800" b="1" i="0" dirty="0"/>
                        <a:t>13.7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2940728411"/>
                  </a:ext>
                </a:extLst>
              </a:tr>
              <a:tr h="553608">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Axial Force (Total) (MN)</a:t>
                      </a:r>
                      <a:endParaRPr lang="en-US" sz="1800" b="1" i="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algn="ctr"/>
                      <a:r>
                        <a:rPr lang="en-US" sz="1800" b="1" i="0" dirty="0"/>
                        <a:t>-4.6 / 11.7</a:t>
                      </a:r>
                    </a:p>
                    <a:p>
                      <a:pPr algn="ctr"/>
                      <a:r>
                        <a:rPr lang="en-US" sz="1800" b="1" i="0" dirty="0"/>
                        <a:t>(7.09)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3472415809"/>
                  </a:ext>
                </a:extLst>
              </a:tr>
              <a:tr h="408284">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Aptos" panose="020B0004020202020204" pitchFamily="34" charset="0"/>
                          <a:ea typeface="Times New Roman" panose="02020603050405020304" pitchFamily="18" charset="0"/>
                          <a:cs typeface="Times New Roman" panose="02020603050405020304" pitchFamily="18" charset="0"/>
                        </a:rPr>
                        <a:t>Temperature Margin (K)</a:t>
                      </a:r>
                      <a:endParaRPr lang="en-US" sz="1800" b="1" i="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algn="ctr"/>
                      <a:r>
                        <a:rPr lang="en-US" sz="1800" b="1" i="0" dirty="0"/>
                        <a:t>13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3797468861"/>
                  </a:ext>
                </a:extLst>
              </a:tr>
              <a:tr h="553608">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Mag. Energy Density (MJ/m3)</a:t>
                      </a:r>
                      <a:endParaRPr lang="en-US" sz="1800" b="1" i="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56082">
                        <a:tint val="40000"/>
                      </a:srgbClr>
                    </a:solidFill>
                  </a:tcPr>
                </a:tc>
                <a:tc>
                  <a:txBody>
                    <a:bodyPr/>
                    <a:lstStyle>
                      <a:lvl1pPr marL="0" algn="l" defTabSz="609585" rtl="0" eaLnBrk="1" latinLnBrk="0" hangingPunct="1">
                        <a:defRPr sz="2400" kern="1200">
                          <a:solidFill>
                            <a:schemeClr val="dk1"/>
                          </a:solidFill>
                          <a:latin typeface="Aptos" panose="02110004020202020204"/>
                        </a:defRPr>
                      </a:lvl1pPr>
                      <a:lvl2pPr marL="609585" algn="l" defTabSz="609585" rtl="0" eaLnBrk="1" latinLnBrk="0" hangingPunct="1">
                        <a:defRPr sz="2400" kern="1200">
                          <a:solidFill>
                            <a:schemeClr val="dk1"/>
                          </a:solidFill>
                          <a:latin typeface="Aptos" panose="02110004020202020204"/>
                        </a:defRPr>
                      </a:lvl2pPr>
                      <a:lvl3pPr marL="1219170" algn="l" defTabSz="609585" rtl="0" eaLnBrk="1" latinLnBrk="0" hangingPunct="1">
                        <a:defRPr sz="2400" kern="1200">
                          <a:solidFill>
                            <a:schemeClr val="dk1"/>
                          </a:solidFill>
                          <a:latin typeface="Aptos" panose="02110004020202020204"/>
                        </a:defRPr>
                      </a:lvl3pPr>
                      <a:lvl4pPr marL="1828754" algn="l" defTabSz="609585" rtl="0" eaLnBrk="1" latinLnBrk="0" hangingPunct="1">
                        <a:defRPr sz="2400" kern="1200">
                          <a:solidFill>
                            <a:schemeClr val="dk1"/>
                          </a:solidFill>
                          <a:latin typeface="Aptos" panose="02110004020202020204"/>
                        </a:defRPr>
                      </a:lvl4pPr>
                      <a:lvl5pPr marL="2438339" algn="l" defTabSz="609585" rtl="0" eaLnBrk="1" latinLnBrk="0" hangingPunct="1">
                        <a:defRPr sz="2400" kern="1200">
                          <a:solidFill>
                            <a:schemeClr val="dk1"/>
                          </a:solidFill>
                          <a:latin typeface="Aptos" panose="02110004020202020204"/>
                        </a:defRPr>
                      </a:lvl5pPr>
                      <a:lvl6pPr marL="3047924" algn="l" defTabSz="609585" rtl="0" eaLnBrk="1" latinLnBrk="0" hangingPunct="1">
                        <a:defRPr sz="2400" kern="1200">
                          <a:solidFill>
                            <a:schemeClr val="dk1"/>
                          </a:solidFill>
                          <a:latin typeface="Aptos" panose="02110004020202020204"/>
                        </a:defRPr>
                      </a:lvl6pPr>
                      <a:lvl7pPr marL="3657509" algn="l" defTabSz="609585" rtl="0" eaLnBrk="1" latinLnBrk="0" hangingPunct="1">
                        <a:defRPr sz="2400" kern="1200">
                          <a:solidFill>
                            <a:schemeClr val="dk1"/>
                          </a:solidFill>
                          <a:latin typeface="Aptos" panose="02110004020202020204"/>
                        </a:defRPr>
                      </a:lvl7pPr>
                      <a:lvl8pPr marL="4267093" algn="l" defTabSz="609585" rtl="0" eaLnBrk="1" latinLnBrk="0" hangingPunct="1">
                        <a:defRPr sz="2400" kern="1200">
                          <a:solidFill>
                            <a:schemeClr val="dk1"/>
                          </a:solidFill>
                          <a:latin typeface="Aptos" panose="02110004020202020204"/>
                        </a:defRPr>
                      </a:lvl8pPr>
                      <a:lvl9pPr marL="4876678" algn="l" defTabSz="609585" rtl="0" eaLnBrk="1" latinLnBrk="0" hangingPunct="1">
                        <a:defRPr sz="2400" kern="1200">
                          <a:solidFill>
                            <a:schemeClr val="dk1"/>
                          </a:solidFill>
                          <a:latin typeface="Aptos" panose="02110004020202020204"/>
                        </a:defRPr>
                      </a:lvl9pPr>
                    </a:lstStyle>
                    <a:p>
                      <a:pPr algn="ctr"/>
                      <a:r>
                        <a:rPr lang="en-US" sz="1800" b="1" i="0" dirty="0"/>
                        <a:t>152</a:t>
                      </a:r>
                    </a:p>
                    <a:p>
                      <a:pPr algn="ctr"/>
                      <a:r>
                        <a:rPr lang="en-US" sz="1800" b="1" i="0" dirty="0"/>
                        <a:t>147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142978958"/>
                  </a:ext>
                </a:extLst>
              </a:tr>
              <a:tr h="408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rPr>
                        <a:t>Hotspot Temperature (K)</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AED"/>
                    </a:solidFill>
                  </a:tcPr>
                </a:tc>
                <a:tc>
                  <a:txBody>
                    <a:bodyPr/>
                    <a:lstStyle/>
                    <a:p>
                      <a:pPr algn="ctr"/>
                      <a:r>
                        <a:rPr lang="en-US" sz="1800" b="1" i="0" dirty="0"/>
                        <a:t>142</a:t>
                      </a:r>
                    </a:p>
                    <a:p>
                      <a:pPr algn="ctr"/>
                      <a:r>
                        <a:rPr lang="en-US" sz="1800" b="1" i="0" dirty="0"/>
                        <a:t>144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AED"/>
                    </a:solidFill>
                  </a:tcPr>
                </a:tc>
                <a:extLst>
                  <a:ext uri="{0D108BD9-81ED-4DB2-BD59-A6C34878D82A}">
                    <a16:rowId xmlns:a16="http://schemas.microsoft.com/office/drawing/2014/main" val="586058595"/>
                  </a:ext>
                </a:extLst>
              </a:tr>
              <a:tr h="408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rPr>
                        <a:t>Total HTS tape length</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p>
                      <a:pPr algn="ctr"/>
                      <a:r>
                        <a:rPr lang="en-US" sz="1800" b="1" i="0" dirty="0"/>
                        <a:t>50.9</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370474843"/>
                  </a:ext>
                </a:extLst>
              </a:tr>
            </a:tbl>
          </a:graphicData>
        </a:graphic>
      </p:graphicFrame>
      <p:pic>
        <p:nvPicPr>
          <p:cNvPr id="7" name="Picture 6" descr="A diagram of a magnetic field&#10;&#10;AI-generated content may be incorrect.">
            <a:extLst>
              <a:ext uri="{FF2B5EF4-FFF2-40B4-BE49-F238E27FC236}">
                <a16:creationId xmlns:a16="http://schemas.microsoft.com/office/drawing/2014/main" id="{8CFBCAC1-990F-DA68-88E9-62D74EB03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464" y="2732899"/>
            <a:ext cx="5539082" cy="3356714"/>
          </a:xfrm>
          <a:prstGeom prst="rect">
            <a:avLst/>
          </a:prstGeom>
        </p:spPr>
      </p:pic>
    </p:spTree>
    <p:extLst>
      <p:ext uri="{BB962C8B-B14F-4D97-AF65-F5344CB8AC3E}">
        <p14:creationId xmlns:p14="http://schemas.microsoft.com/office/powerpoint/2010/main" val="32253687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SOL LIVELINK TAG" val="&lt;!-- &#10;PropSet elements are populated with properties elements in format &lt;Property name=&quot;&quot; value=&quot;&quot; type=&quot;&quot;/&gt;&#10;LinkType element has either Image, or Table as value.&#10;--&gt;&#10;&lt;Root completeVersion=&quot;6.2.0.x&quot; formatVersion=&quot;2.0.0.0&quot; version=&quot;6.2.0.415&quot;&gt;&#10;  &lt;VersionInformation&gt;&#10;    &lt;Version&gt;1&lt;/Version&gt;&#10;  &lt;/VersionInformation&gt;&#10;  &lt;Entity&gt;/result/feature/pg25&lt;/Entity&gt;&#10;  &lt;Tag&gt;pg25&lt;/Tag&gt;&#10;  &lt;Node&gt;Results &amp;gt; Temperature (ht) 2 {pg25}&lt;/Node&gt;&#10;  &lt;LinkType&gt;Image&lt;/LinkType&gt;&#10;  &lt;ModelLink directoryType=&quot;none&quot;&gt;H:\user\g\gscarant\B5_DEMO_MAG_2_4_Mataira_model_26Apr25_RampTest2_VerticalLeads_SUSIlike_07May25_THERMAL_CondorSubmit10MayOUTPUT.mph&lt;/ModelLink&gt;&#10;  &lt;LocalPath&gt;B5_DEMO_MAG_2_4_Mataira_model_26Apr25_RampTest2_VerticalLeads_SUSIlike_07May25_THERMAL_CondorSubmit10MayOUTPUT.mph&lt;/LocalPath&gt;&#10;  &lt;SDim&gt;3&lt;/SDim&gt;&#10;  &lt;Locked&gt;false&lt;/Locked&gt;&#10;  &lt;PropSet id=&quot;image&quot;&gt;&#10;    &lt;Property name=&quot;view&quot; type=&quot;reference&quot; value=&quot;auto&quot; /&gt;&#10;    &lt;Property name=&quot;animating&quot; type=&quot;bool&quot; value=&quot;off&quot; /&gt;&#10;    &lt;Property name=&quot;isclientfile&quot; type=&quot;bool&quot; value=&quot;on&quot; /&gt;&#10;    &lt;Property name=&quot;isforreport&quot; type=&quot;bool&quot; value=&quot;off&quot; /&gt;&#10;    &lt;Property name=&quot;size&quot; type=&quot;string&quot; value=&quot;presentation&quot; /&gt;&#10;    &lt;Property name=&quot;hiddensize&quot; type=&quot;group&quot; value=&quot;manual&quot; /&gt;&#10;    &lt;Property name=&quot;unit&quot; type=&quot;group&quot; value=&quot;px&quot; /&gt;&#10;    &lt;Property name=&quot;lockratio&quot; type=&quot;bool&quot; value=&quot;off&quot; /&gt;&#10;    &lt;Property name=&quot;aspectratio&quot; type=&quot;real&quot; value=&quot;1&quot; /&gt;&#10;    &lt;Property name=&quot;width&quot; type=&quot;real&quot; value=&quot;874&quot; /&gt;&#10;    &lt;Property name=&quot;height&quot; type=&quot;real&quot; value=&quot;656&quot; /&gt;&#10;    &lt;Property name=&quot;resolution&quot; type=&quot;integer&quot; value=&quot;96&quot; /&gt;&#10;    &lt;Property name=&quot;sizedesc&quot; type=&quot;string&quot; value=&quot;231 x 174 mm&quot; /&gt;&#10;    &lt;Property name=&quot;widthpx&quot; type=&quot;integer&quot; value=&quot;0&quot; /&gt;&#10;    &lt;Property name=&quot;heightpx&quot; type=&quot;integer&quot; value=&quot;0&quot; /&gt;&#10;    &lt;Property name=&quot;widthexact&quot; type=&quot;real&quot; value=&quot;0&quot; /&gt;&#10;    &lt;Property name=&quot;heightexact&quot; type=&quot;real&quot; value=&quot;0&quot; /&gt;&#10;    &lt;Property name=&quot;exactstored&quot; type=&quot;bool&quot; value=&quot;off&quot; /&gt;&#10;    &lt;Property name=&quot;usage&quot; type=&quot;group&quot; value=&quot;dialog&quot; /&gt;&#10;    &lt;Property name=&quot;screensizedesc&quot; type=&quot;string&quot; value=&quot;1336 x 726 px&quot; /&gt;&#10;    &lt;Property name=&quot;zoomextents&quot; type=&quot;bool&quot; value=&quot;off&quot; /&gt;&#10;    &lt;Property name=&quot;antialias&quot; type=&quot;bool&quot; value=&quot;on&quot; /&gt;&#10;    &lt;Property name=&quot;screenwidthpx&quot; type=&quot;integer&quot; value=&quot;1336&quot; /&gt;&#10;    &lt;Property name=&quot;screenheightpx&quot; type=&quot;integer&quot; value=&quot;726&quot; /&gt;&#10;    &lt;Property name=&quot;linkpossible&quot; type=&quot;bool&quot; value=&quot;on&quot; /&gt;&#10;    &lt;Property name=&quot;heightmultiple&quot; type=&quot;integer&quot; value=&quot;1&quot; /&gt;&#10;    &lt;Property name=&quot;zoomlevel&quot; type=&quot;integer&quot; value=&quot;0&quot; /&gt;&#10;    &lt;Property name=&quot;saveepscopy&quot; type=&quot;bool&quot; value=&quot;off&quot; /&gt;&#10;    &lt;Property name=&quot;resizefactor&quot; type=&quot;integer&quot; value=&quot;1&quot; /&gt;&#10;    &lt;Property name=&quot;saveprefs&quot; type=&quot;bool&quot; value=&quot;on&quot; /&gt;&#10;    &lt;Property name=&quot;decorationscale&quot; type=&quot;real&quot; value=&quot;1&quot; /&gt;&#10;    &lt;Property name=&quot;clearfilenameafterwards&quot; type=&quot;bool&quot; value=&quot;off&quot; /&gt;&#10;    &lt;Property name=&quot;allowlinked&quot; type=&quot;bool&quot; value=&quot;on&quot; /&gt;&#10;    &lt;Property name=&quot;allowpaste&quot; type=&quot;group&quot; value=&quot;on&quot; /&gt;&#10;    &lt;Property name=&quot;target&quot; type=&quot;group&quot; value=&quot;linked&quot; /&gt;&#10;    &lt;Property name=&quot;nodelabel&quot; type=&quot;string&quot; value=&quot;Results &amp;gt; Temperature (ht) 2 {pg25}&quot; /&gt;&#10;    &lt;Property name=&quot;lockview&quot; type=&quot;bool&quot; value=&quot;off&quot; /&gt;&#10;    &lt;Property name=&quot;linkedinfo&quot; type=&quot;string&quot; value=&quot;&quot; /&gt;&#10;    &lt;Property name=&quot;alloweps&quot; type=&quot;bool&quot; value=&quot;off&quot; /&gt;&#10;    &lt;Property name=&quot;allowgltf&quot; type=&quot;bool&quot; value=&quot;on&quot; /&gt;&#10;    &lt;Property name=&quot;lastwrittenfile&quot; type=&quot;string&quot; value=&quot;&quot; /&gt;&#10;    &lt;Property name=&quot;lastfiletype&quot; type=&quot;string&quot; value=&quot;png&quot; /&gt;&#10;    &lt;Property name=&quot;context&quot; type=&quot;group&quot; value=&quot;standard&quot; /&gt;&#10;    &lt;Property name=&quot;clusterrootonly&quot; type=&quot;bool&quot; value=&quot;off&quot; /&gt;&#10;    &lt;Property name=&quot;layoutmode&quot; type=&quot;group&quot; value=&quot;image&quot; /&gt;&#10;    &lt;Property name=&quot;sdim&quot; type=&quot;group&quot; value=&quot;3&quot; /&gt;&#10;    &lt;Property name=&quot;options3d&quot; type=&quot;group&quot; value=&quot;on&quot; /&gt;&#10;    &lt;Property name=&quot;title3d&quot; type=&quot;bool&quot; value=&quot;on&quot; /&gt;&#10;    &lt;Property name=&quot;legend3d&quot; type=&quot;bool&quot; value=&quot;on&quot; /&gt;&#10;    &lt;Property name=&quot;grid&quot; type=&quot;bool&quot; value=&quot;off&quot; /&gt;&#10;    &lt;Property name=&quot;axisorientation&quot; type=&quot;bool&quot; value=&quot;off&quot; /&gt;&#10;    &lt;Property name=&quot;logo3d&quot; type=&quot;bool&quot; value=&quot;off&quot; /&gt;&#10;    &lt;Property name=&quot;fontsize&quot; type=&quot;integer&quot; value=&quot;20&quot; /&gt;&#10;    &lt;Property name=&quot;colortheme&quot; type=&quot;string&quot; value=&quot;globaltheme&quot; /&gt;&#10;    &lt;Property name=&quot;background&quot; type=&quot;group&quot; value=&quot;transparent&quot; /&gt;&#10;  &lt;/PropSet&gt;&#10;  &lt;PropSet id=&quot;view&quot;&gt;&#10;    &lt;Property name=&quot;renderwireframe&quot; type=&quot;bool&quot; value=&quot;on&quot; /&gt;&#10;    &lt;Property name=&quot;showlabels&quot; type=&quot;bool&quot; value=&quot;off&quot; /&gt;&#10;    &lt;Property name=&quot;showDirections&quot; type=&quot;bool&quot; value=&quot;off&quot; /&gt;&#10;    &lt;Property name=&quot;showgrid&quot; type=&quot;bool&quot; value=&quot;on&quot; /&gt;&#10;    &lt;Property name=&quot;rendermesh&quot; type=&quot;bool&quot; value=&quot;on&quot; /&gt;&#10;    &lt;Property name=&quot;showaxisorientation&quot; type=&quot;bool&quot; value=&quot;on&quot; /&gt;&#10;    &lt;Property name=&quot;showunits&quot; type=&quot;bool&quot; value=&quot;on&quot; /&gt;&#10;    &lt;Property name=&quot;plotgroupunits&quot; type=&quot;stringarray&quot; value=&quot;, , &quot; /&gt;&#10;    &lt;Property name=&quot;locked&quot; type=&quot;bool&quot; value=&quot;off&quot; /&gt;&#10;    &lt;Property name=&quot;rotcenlocked&quot; type=&quot;bool&quot; value=&quot;off&quot; /&gt;&#10;    &lt;Property name=&quot;istemporary&quot; type=&quot;bool&quot; value=&quot;off&quot; /&gt;&#10;    &lt;Property name=&quot;isx&quot; type=&quot;bool&quot; value=&quot;off&quot; /&gt;&#10;    &lt;Property name=&quot;scenelight&quot; type=&quot;group&quot; value=&quot;off&quot; /&gt;&#10;    &lt;Property name=&quot;totlightintensity&quot; type=&quot;real&quot; value=&quot;1.0&quot; /&gt;&#10;    &lt;Property name=&quot;usediffuse&quot; type=&quot;bool&quot; value=&quot;on&quot; /&gt;&#10;    &lt;Property name=&quot;usespecular&quot; type=&quot;bool&quot; value=&quot;on&quot; /&gt;&#10;    &lt;Property name=&quot;globalambient&quot; type=&quot;group&quot; value=&quot;on&quot; /&gt;&#10;    &lt;Property name=&quot;totambient&quot; type=&quot;real&quot; value=&quot;0.3&quot; /&gt;&#10;    &lt;Property name=&quot;ambientcolor&quot; type=&quot;group&quot; value=&quot;white&quot; /&gt;&#10;    &lt;Property name=&quot;customambientcolor&quot; type=&quot;realarray&quot; value=&quot;1, 1, 1&quot; /&gt;&#10;    &lt;Property name=&quot;ssao&quot; type=&quot;group&quot; value=&quot;off&quot; /&gt;&#10;    &lt;Property name=&quot;ssaoradiustype&quot; type=&quot;group&quot; value=&quot;relative&quot; /&gt;&#10;    &lt;Property name=&quot;ssaoradiusrelative&quot; type=&quot;real&quot; value=&quot;0.4&quot; /&gt;&#10;    &lt;Property name=&quot;ssaoradiusexplicit&quot; type=&quot;real&quot; value=&quot;0.4&quot; /&gt;&#10;    &lt;Property name=&quot;ssaomagnitude&quot; type=&quot;real&quot; value=&quot;1.0&quot; /&gt;&#10;    &lt;Property name=&quot;ssaosqueeze&quot; type=&quot;real&quot; value=&quot;1.0&quot; /&gt;&#10;    &lt;Property name=&quot;ssaopreset&quot; type=&quot;group&quot; value=&quot;medium&quot; /&gt;&#10;    &lt;Property name=&quot;ssaonsamples&quot; type=&quot;integer&quot; value=&quot;64&quot; /&gt;&#10;    &lt;Property name=&quot;ssaoroughness&quot; type=&quot;real&quot; value=&quot;1.0&quot; /&gt;&#10;    &lt;Property name=&quot;ssaokernelrotationstexturewidth&quot; type=&quot;integer&quot; value=&quot;4&quot; /&gt;&#10;    &lt;Property name=&quot;ssaosmooth&quot; type=&quot;integer&quot; value=&quot;2&quot; /&gt;&#10;    &lt;Property name=&quot;ssaonormalawaresmoothing&quot; type=&quot;bool&quot; value=&quot;off&quot; /&gt;&#10;    &lt;Property name=&quot;ssaoresolution&quot; type=&quot;real&quot; value=&quot;1.0&quot; /&gt;&#10;    &lt;Property name=&quot;shadowmapping&quot; type=&quot;group&quot; value=&quot;off&quot; /&gt;&#10;    &lt;Property name=&quot;shadowmappingsoftness&quot; type=&quot;real&quot; value=&quot;0.5&quot; /&gt;&#10;    &lt;Property name=&quot;shadowmappingstrength&quot; type=&quot;real&quot; value=&quot;0.5&quot; /&gt;&#10;    &lt;Property name=&quot;shadowmappingpreset&quot; type=&quot;group&quot; value=&quot;low&quot; /&gt;&#10;    &lt;Property name=&quot;shadowmappingnumberofoccludersamples&quot; type=&quot;integer&quot; value=&quot;8&quot; /&gt;&#10;    &lt;Property name=&quot;shadowmappingnumberofsamples&quot; type=&quot;integer&quot; value=&quot;16&quot; /&gt;&#10;    &lt;Property name=&quot;shadowmappingresolution&quot; type=&quot;real&quot; value=&quot;0.5&quot; /&gt;&#10;    &lt;Property name=&quot;shadowmappingmultisamplingeverywhere&quot; type=&quot;bool&quot; value=&quot;on&quot; /&gt;&#10;    &lt;Property name=&quot;shadowmappinglimitlightviewfrustums&quot; type=&quot;bool&quot; value=&quot;off&quot; /&gt;&#10;    &lt;Property name=&quot;shadowmappingaccuratedepthcomparison&quot; type=&quot;group&quot; value=&quot;off&quot; /&gt;&#10;    &lt;Property name=&quot;shadowmappingnormalawaresmoothing&quot; type=&quot;bool&quot; value=&quot;off&quot; /&gt;&#10;    &lt;Property name=&quot;shadowmappingbiassettings&quot; type=&quot;group&quot; value=&quot;default&quot; /&gt;&#10;    &lt;Property name=&quot;shadowmappingconstantdepthbias&quot; type=&quot;real&quot; value=&quot;0.001&quot; /&gt;&#10;    &lt;Property name=&quot;shadowmappingslopedepthbias&quot; type=&quot;real&quot; value=&quot;0.001&quot; /&gt;&#10;    &lt;Property name=&quot;shadowmappingnormaloffsetbias&quot; type=&quot;real&quot; value=&quot;0.003&quot; /&gt;&#10;    &lt;Property name=&quot;flooreffect&quot; type=&quot;group&quot; value=&quot;off&quot; /&gt;&#10;    &lt;Property name=&quot;flooreffectoriginsettings&quot; type=&quot;group&quot; value=&quot;farthestvertex&quot; /&gt;&#10;    &lt;Property name=&quot;flooreffectshoworigin&quot; type=&quot;group&quot; value=&quot;off&quot; /&gt;&#10;    &lt;Property name=&quot;flooreffectorigin&quot; type=&quot;realarray&quot; value=&quot;0, 0, 0&quot; /&gt;&#10;    &lt;Property name=&quot;flooreffectorigin_vector_method&quot; type=&quot;string&quot; value=&quot;step&quot; /&gt;&#10;    &lt;Property name=&quot;flooreffectorigin_vector_start&quot; type=&quot;string&quot; value=&quot;&quot; /&gt;&#10;    &lt;Property name=&quot;flooreffectorigin_vector_stop&quot; type=&quot;string&quot; value=&quot;&quot; /&gt;&#10;    &lt;Property name=&quot;flooreffectorigin_vector_step&quot; type=&quot;string&quot; value=&quot;&quot; /&gt;&#10;    &lt;Property name=&quot;flooreffectorigin_vector_numvalues&quot; type=&quot;string&quot; value=&quot;&quot; /&gt;&#10;    &lt;Property name=&quot;flooreffectorigin_vector_function&quot; type=&quot;string&quot; value=&quot;none&quot; /&gt;&#10;    &lt;Property name=&quot;flooreffectorigin_vector_interval&quot; type=&quot;string&quot; value=&quot;octave&quot; /&gt;&#10;    &lt;Property name=&quot;flooreffectorigin_vector_freqperdec&quot; type=&quot;string&quot; value=&quot;&quot; /&gt;&#10;    &lt;Property name=&quot;flooreffectoffset&quot; type=&quot;real&quot; value=&quot;0.0&quot; /&gt;&#10;    &lt;Property name=&quot;flooreffectshownormalsettings&quot; type=&quot;group&quot; value=&quot;on&quot; /&gt;&#10;    &lt;Property name=&quot;flooreffectnormalsettings&quot; type=&quot;group&quot; value=&quot;angle&quot; /&gt;&#10;    &lt;Property name=&quot;flooreffectshownormal&quot; type=&quot;group&quot; value=&quot;off&quot; /&gt;&#10;    &lt;Property name=&quot;flooreffectnormalpreset&quot; type=&quot;group&quot; value=&quot;xyplane&quot; /&gt;&#10;    &lt;Property name=&quot;flooreffectnormal&quot; type=&quot;realarray&quot; value=&quot;0, 0, 1&quot; /&gt;&#10;    &lt;Property name=&quot;flooreffectnormal_vector_method&quot; type=&quot;string&quot; value=&quot;step&quot; /&gt;&#10;    &lt;Property name=&quot;flooreffectnormal_vector_start&quot; type=&quot;string&quot; value=&quot;&quot; /&gt;&#10;    &lt;Property name=&quot;flooreffectnormal_vector_stop&quot; type=&quot;string&quot; value=&quot;&quot; /&gt;&#10;    &lt;Property name=&quot;flooreffectnormal_vector_step&quot; type=&quot;string&quot; value=&quot;&quot; /&gt;&#10;    &lt;Property name=&quot;flooreffectnormal_vector_numvalues&quot; type=&quot;string&quot; value=&quot;&quot; /&gt;&#10;    &lt;Property name=&quot;flooreffectnormal_vector_function&quot; type=&quot;string&quot; value=&quot;none&quot; /&gt;&#10;    &lt;Property name=&quot;flooreffectnormal_vector_interval&quot; type=&quot;string&quot; value=&quot;octave&quot; /&gt;&#10;    &lt;Property name=&quot;flooreffectnormal_vector_freqperdec&quot; type=&quot;string&quot; value=&quot;&quot; /&gt;&#10;    &lt;Property name=&quot;flooreffectshowangle&quot; type=&quot;group&quot; value=&quot;on&quot; /&gt;&#10;    &lt;Property name=&quot;flooreffectangle&quot; type=&quot;real&quot; value=&quot;5.0&quot; /&gt;&#10;    &lt;Property name=&quot;flooreffectambientocclusion&quot; type=&quot;bool&quot; value=&quot;on&quot; /&gt;&#10;    &lt;Property name=&quot;flooreffectshadow&quot; type=&quot;group&quot; value=&quot;on&quot; /&gt;&#10;    &lt;Property name=&quot;flooreffectshadowblur&quot; type=&quot;real&quot; value=&quot;0.0&quot; /&gt;&#10;    &lt;Property name=&quot;flooreffecttransparency&quot; type=&quot;real&quot; value=&quot;0&quot; /&gt;&#10;    &lt;Property name=&quot;displayoutput&quot; type=&quot;group&quot; value=&quot;off&quot; /&gt;&#10;    &lt;Property name=&quot;displayoutputpreset&quot; type=&quot;group&quot; value=&quot;default&quot; /&gt;&#10;    &lt;Property name=&quot;displayoutputtonemap&quot; type=&quot;group&quot; value=&quot;4&quot; /&gt;&#10;    &lt;Property name=&quot;displayoutputgamma&quot; type=&quot;real&quot; value=&quot;2.2&quot; /&gt;&#10;    &lt;Property name=&quot;displayoutputexposure&quot; type=&quot;real&quot; value=&quot;0.0&quot; /&gt;&#10;    &lt;Property name=&quot;displayoutputcontrast&quot; type=&quot;real&quot; value=&quot;1.0&quot; /&gt;&#10;    &lt;Property name=&quot;displayoutputsaturation&quot; type=&quot;real&quot; value=&quot;1.0&quot; /&gt;&#10;    &lt;Property name=&quot;displayoutputvibrance&quot; type=&quot;real&quot; value=&quot;0.0&quot; /&gt;&#10;    &lt;Property name=&quot;displayoutputhue&quot; type=&quot;real&quot; value=&quot;0.0&quot; /&gt;&#10;    &lt;Property name=&quot;displayoutputbrightness&quot; type=&quot;real&quot; value=&quot;0.0&quot; /&gt;&#10;    &lt;Property name=&quot;environmentmap&quot; type=&quot;group&quot; value=&quot;envmap_none&quot; /&gt;&#10;    &lt;Property name=&quot;skydirection&quot; type=&quot;group&quot; value=&quot;positivey&quot; /&gt;&#10;    &lt;Property name=&quot;skyrotation&quot; type=&quot;group&quot; value=&quot;skyrotationzero&quot; /&gt;&#10;    &lt;Property name=&quot;environmentreflections&quot; type=&quot;bool&quot; value=&quot;on&quot; /&gt;&#10;    &lt;Property name=&quot;skybox&quot; type=&quot;group&quot; value=&quot;off&quot; /&gt;&#10;    &lt;Property name=&quot;skyboxblurriness&quot; type=&quot;real&quot; value=&quot;0&quot; /&gt;&#10;    &lt;Property name=&quot;skyboxblend&quot; type=&quot;real&quot; value=&quot;0&quot; /&gt;&#10;    &lt;Property name=&quot;skyboxprojection&quot; type=&quot;group&quot; value=&quot;special&quot; /&gt;&#10;    &lt;Property name=&quot;skyboxfov&quot; type=&quot;real&quot; value=&quot;110&quot; /&gt;&#10;    &lt;Property name=&quot;rotateenvironment&quot; type=&quot;bool&quot; value=&quot;off&quot; /&gt;&#10;    &lt;Property name=&quot;transparency&quot; type=&quot;group&quot; value=&quot;off&quot; /&gt;&#10;    &lt;Property name=&quot;transparencylevel&quot; type=&quot;real&quot; value=&quot;0.5&quot; /&gt;&#10;    &lt;Property name=&quot;uniformblending&quot; type=&quot;group&quot; value=&quot;off&quot; /&gt;&#10;    &lt;Property name=&quot;uniformblendinglevel&quot; type=&quot;real&quot; value=&quot;0.5&quot; /&gt;&#10;    &lt;Property name=&quot;showselection&quot; type=&quot;bool&quot; value=&quot;off&quot; /&gt;&#10;    &lt;Property name=&quot;showmaterial&quot; type=&quot;bool&quot; value=&quot;off&quot; /&gt;&#10;    &lt;Property name=&quot;clippingactive&quot; type=&quot;group&quot; value=&quot;off&quot; /&gt;&#10;    &lt;Property name=&quot;clipfaces&quot; type=&quot;bool&quot; value=&quot;on&quot; /&gt;&#10;    &lt;Property name=&quot;clipedges&quot; type=&quot;bool&quot; value=&quot;on&quot; /&gt;&#10;    &lt;Property name=&quot;clippoints&quot; type=&quot;bool&quot; value=&quot;on&quot; /&gt;&#10;    &lt;Property name=&quot;clipprimaryhovereffect&quot; type=&quot;bool&quot; value=&quot;on&quot; /&gt;&#10;    &lt;Property name=&quot;clipsecondaryhovereffect&quot; type=&quot;bool&quot; value=&quot;off&quot; /&gt;&#10;    &lt;Property name=&quot;cliphighlightintersection&quot; type=&quot;group&quot; value=&quot;on&quot; /&gt;&#10;    &lt;Property name=&quot;clipintersectionhighlightcolor&quot; type=&quot;group&quot; value=&quot;fromtheme&quot; /&gt;&#10;    &lt;Property name=&quot;customclipintersectionhighlightcolor&quot; type=&quot;realarray&quot; value=&quot;1, 0, 0&quot; /&gt;&#10;    &lt;Property name=&quot;clipapplyclipping&quot; type=&quot;bool&quot; value=&quot;on&quot; /&gt;&#10;    &lt;Property name=&quot;clipshowframes&quot; type=&quot;bool&quot; value=&quot;on&quot; /&gt;&#10;    &lt;Property name=&quot;clipshowgizmos&quot; type=&quot;bool&quot; value=&quot;off&quot; /&gt;&#10;    &lt;Property name=&quot;clipshowcappedfaces&quot; type=&quot;group&quot; value=&quot;off&quot; /&gt;&#10;    &lt;Property name=&quot;clipcappedfacescolorize&quot; type=&quot;group&quot; value=&quot;on&quot; /&gt;&#10;    &lt;Property name=&quot;clipcappedfacescolorizeper&quot; type=&quot;group&quot; value=&quot;domain&quot; /&gt;&#10;    &lt;Property name=&quot;clipcappedfaceshighlightoverlappingdomains&quot; type=&quot;group&quot; value=&quot;on&quot; /&gt;&#10;    &lt;Property name=&quot;clipcappedfaceshighlightoverlappingdomainscolor&quot; type=&quot;group&quot; value=&quot;fromtheme&quot; /&gt;&#10;    &lt;Property name=&quot;customclipcappedfaceshighlightoverlappingdomainscolor&quot; type=&quot;realarray&quot; value=&quot;1, 0, 0&quot; /&gt;&#10;    &lt;Property name=&quot;clipcappedfacestransparencyenabled&quot; type=&quot;group&quot; value=&quot;on&quot; /&gt;&#10;    &lt;Property name=&quot;clipcappedfacestransparency&quot; type=&quot;real&quot; value=&quot;0.2&quot; /&gt;&#10;    &lt;Property name=&quot;hidestatus&quot; type=&quot;string&quot; value=&quot;ignore&quot; /&gt;&#10;    &lt;Property name=&quot;isnew&quot; type=&quot;bool&quot; value=&quot;off&quot; /&gt;&#10;    &lt;Property name=&quot;postviewkey&quot; type=&quot;string&quot; value=&quot;&quot; /&gt;&#10;    &lt;Property name=&quot;workplaneclip&quot; type=&quot;bool&quot; value=&quot;off&quot; /&gt;&#10;    &lt;Property name=&quot;offscreenoverride&quot; type=&quot;bool&quot; value=&quot;off&quot; /&gt;&#10;  &lt;/PropSet&gt;&#10;  &lt;PropSet id=&quot;camera&quot;&gt;&#10;    &lt;Property name=&quot;projection&quot; type=&quot;group&quot; value=&quot;orthographic&quot; /&gt;&#10;    &lt;Property name=&quot;orthoscale&quot; type=&quot;real&quot; value=&quot;1.5415334701538086&quot; /&gt;&#10;    &lt;Property name=&quot;zoomanglefull&quot; type=&quot;real&quot; value=&quot;7.579859733581543&quot; /&gt;&#10;    &lt;Property name=&quot;forcenoviewscaling&quot; type=&quot;bool&quot; value=&quot;off&quot; /&gt;&#10;    &lt;Property name=&quot;viewscaletype&quot; type=&quot;group&quot; value=&quot;none&quot; /&gt;&#10;    &lt;Property name=&quot;autocontext&quot; type=&quot;group&quot; value=&quot;isotropic&quot; /&gt;&#10;    &lt;Property name=&quot;autoupdate&quot; type=&quot;bool&quot; value=&quot;off&quot; /&gt;&#10;    &lt;Property name=&quot;xweight&quot; type=&quot;real&quot; value=&quot;1&quot; /&gt;&#10;    &lt;Property name=&quot;yweight&quot; type=&quot;real&quot; value=&quot;1&quot; /&gt;&#10;    &lt;Property name=&quot;zweight&quot; type=&quot;real&quot; value=&quot;1&quot; /&gt;&#10;    &lt;Property name=&quot;xscale&quot; type=&quot;real&quot; value=&quot;1&quot; /&gt;&#10;    &lt;Property name=&quot;yscale&quot; type=&quot;real&quot; value=&quot;1&quot; /&gt;&#10;    &lt;Property name=&quot;zscale&quot; type=&quot;real&quot; value=&quot;1&quot; /&gt;&#10;    &lt;Property name=&quot;position&quot; type=&quot;realarray&quot; value=&quot;2.892709255218506, -8.528998374938965, 7.987793922424316&quot; /&gt;&#10;    &lt;Property name=&quot;target&quot; type=&quot;realarray&quot; value=&quot;0.22753548622131348, 0.32732486724853516, 0.08387613296508789&quot; /&gt;&#10;    &lt;Property name=&quot;up&quot; type=&quot;realarray&quot; value=&quot;0.9329097867012024, -0.03876321017742157, -0.3580079674720764&quot; /&gt;&#10;    &lt;Property name=&quot;rotationpoint&quot; type=&quot;realarray&quot; value=&quot;0.03808152675628662, 0, 0.2931640148162842&quot; /&gt;&#10;    &lt;Property name=&quot;viewoffset&quot; type=&quot;realarray&quot; value=&quot;-0.366756409406662, 0.26027639148649107&quot; /&gt;&#10;    &lt;Property name=&quot;manualgrid&quot; type=&quot;group&quot; value=&quot;off&quot; /&gt;&#10;    &lt;Property name=&quot;xspacing&quot; type=&quot;real&quot; value=&quot;1&quot; /&gt;&#10;    &lt;Property name=&quot;yspacing&quot; type=&quot;real&quot; value=&quot;1&quot; /&gt;&#10;    &lt;Property name=&quot;zspacing&quot; type=&quot;real&quot; value=&quot;1&quot; /&gt;&#10;    &lt;Property name=&quot;xextra&quot; type=&quot;realarray&quot; value=&quot;&quot; /&gt;&#10;    &lt;Property name=&quot;xextra_vector_method&quot; type=&quot;string&quot; value=&quot;step&quot; /&gt;&#10;    &lt;Property name=&quot;xextra_vector_start&quot; type=&quot;string&quot; value=&quot;&quot; /&gt;&#10;    &lt;Property name=&quot;xextra_vector_stop&quot; type=&quot;string&quot; value=&quot;&quot; /&gt;&#10;    &lt;Property name=&quot;xextra_vector_step&quot; type=&quot;string&quot; value=&quot;&quot; /&gt;&#10;    &lt;Property name=&quot;xextra_vector_numvalues&quot; type=&quot;string&quot; value=&quot;&quot; /&gt;&#10;    &lt;Property name=&quot;xextra_vector_function&quot; type=&quot;string&quot; value=&quot;none&quot; /&gt;&#10;    &lt;Property name=&quot;xextra_vector_interval&quot; type=&quot;string&quot; value=&quot;octave&quot; /&gt;&#10;    &lt;Property name=&quot;xextra_vector_freqperdec&quot; type=&quot;string&quot; value=&quot;&quot; /&gt;&#10;    &lt;Property name=&quot;yextra&quot; type=&quot;realarray&quot; value=&quot;&quot; /&gt;&#10;    &lt;Property name=&quot;yextra_vector_method&quot; type=&quot;string&quot; value=&quot;step&quot; /&gt;&#10;    &lt;Property name=&quot;yextra_vector_start&quot; type=&quot;string&quot; value=&quot;&quot; /&gt;&#10;    &lt;Property name=&quot;yextra_vector_stop&quot; type=&quot;string&quot; value=&quot;&quot; /&gt;&#10;    &lt;Property name=&quot;yextra_vector_step&quot; type=&quot;string&quot; value=&quot;&quot; /&gt;&#10;    &lt;Property name=&quot;yextra_vector_numvalues&quot; type=&quot;string&quot; value=&quot;&quot; /&gt;&#10;    &lt;Property name=&quot;yextra_vector_function&quot; type=&quot;string&quot; value=&quot;none&quot; /&gt;&#10;    &lt;Property name=&quot;yextra_vector_interval&quot; type=&quot;string&quot; value=&quot;octave&quot; /&gt;&#10;    &lt;Property name=&quot;yextra_vector_freqperdec&quot; type=&quot;string&quot; value=&quot;&quot; /&gt;&#10;    &lt;Property name=&quot;zextra&quot; type=&quot;realarray&quot; value=&quot;&quot; /&gt;&#10;    &lt;Property name=&quot;zextra_vector_method&quot; type=&quot;string&quot; value=&quot;step&quot; /&gt;&#10;    &lt;Property name=&quot;zextra_vector_start&quot; type=&quot;string&quot; value=&quot;&quot; /&gt;&#10;    &lt;Property name=&quot;zextra_vector_stop&quot; type=&quot;string&quot; value=&quot;&quot; /&gt;&#10;    &lt;Property name=&quot;zextra_vector_step&quot; type=&quot;string&quot; value=&quot;&quot; /&gt;&#10;    &lt;Property name=&quot;zextra_vector_numvalues&quot; type=&quot;string&quot; value=&quot;&quot; /&gt;&#10;    &lt;Property name=&quot;zextra_vector_function&quot; type=&quot;string&quot; value=&quot;none&quot; /&gt;&#10;    &lt;Property name=&quot;zextra_vector_interval&quot; type=&quot;string&quot; value=&quot;octave&quot; /&gt;&#10;    &lt;Property name=&quot;zextra_vector_freqperdec&quot; type=&quot;string&quot; value=&quot;&quot; /&gt;&#10;    &lt;Property name=&quot;canvassizedip&quot; type=&quot;realarray&quot; value=&quot;1336, 726&quot; /&gt;&#10;    &lt;Property name=&quot;renderareasizedip&quot; type=&quot;realarray&quot; value=&quot;1336, 726&quot; /&gt;&#10;  &lt;/PropSet&gt;&#10;  &lt;PropSet id=&quot;axis&quot; /&gt;&#10;  &lt;PropSet id=&quot;clip&quot;&gt;&#10;    &lt;PropSet type=&quot;ClipPlane&quot;&gt;&#10;      &lt;Property name=&quot;invertclipping&quot; type=&quot;bool&quot; value=&quot;off&quot; /&gt;&#10;      &lt;Property name=&quot;applyclipping&quot; type=&quot;bool&quot; value=&quot;on&quot; /&gt;&#10;      &lt;Property name=&quot;showframe&quot; type=&quot;bool&quot; value=&quot;on&quot; /&gt;&#10;      &lt;Property name=&quot;showgizmo&quot; type=&quot;bool&quot; value=&quot;on&quot; /&gt;&#10;      &lt;Property name=&quot;drawasintersectionwithgridbox&quot; type=&quot;bool&quot; value=&quot;on&quot; /&gt;&#10;      &lt;Property name=&quot;movetoorigin&quot; type=&quot;action&quot; /&gt;&#10;      &lt;Property name=&quot;movetocenter&quot; type=&quot;action&quot; /&gt;&#10;      &lt;Property name=&quot;translationaxis&quot; type=&quot;group&quot; value=&quot;xgaxis&quot; /&gt;&#10;      &lt;Property name=&quot;customtranslationaxis&quot; type=&quot;realmatrix&quot; value=&quot;1.0,0.0,0.0;&quot; /&gt;&#10;      &lt;Property name=&quot;translationamount&quot; type=&quot;real&quot; value=&quot;0.043200000000000044&quot; /&gt;&#10;      &lt;Property name=&quot;translateclipfeatureforward&quot; type=&quot;action&quot; /&gt;&#10;      &lt;Property name=&quot;translateclipfeaturebackward&quot; type=&quot;action&quot; /&gt;&#10;      &lt;Property name=&quot;position&quot; type=&quot;realarray&quot; value=&quot;8.000000004751635E-8, 0.0642211913110678, 0.15586596288906146&quot; /&gt;&#10;      &lt;Property name=&quot;alignclipfeaturetoaxisx&quot; type=&quot;action&quot; /&gt;&#10;      &lt;Property name=&quot;alignclipfeaturetoaxisy&quot; type=&quot;action&quot; /&gt;&#10;      &lt;Property name=&quot;alignclipfeaturetoaxisz&quot; type=&quot;action&quot; /&gt;&#10;      &lt;Property name=&quot;rotationaxis&quot; type=&quot;group&quot; value=&quot;zgaxis&quot; /&gt;&#10;      &lt;Property name=&quot;customrotationaxis&quot; type=&quot;realmatrix&quot; value=&quot;1.0,0.0,0.0;&quot; /&gt;&#10;      &lt;Property name=&quot;rotationangle&quot; type=&quot;real&quot; value=&quot;30&quot; /&gt;&#10;      &lt;Property name=&quot;rotateclipfeatureclockwise&quot; type=&quot;action&quot; /&gt;&#10;      &lt;Property name=&quot;rotateclipfeaturecounterclockwise&quot; type=&quot;action&quot; /&gt;&#10;      &lt;Property name=&quot;orientationaxes&quot; type=&quot;realmatrix&quot; value=&quot;1.0,-2.449293598294707E-16,1.6640034719505718E-31;-2.449293598294707E-16,-1.0,0.0;1.6640034719505718E-31,0.0,-1.0;&quot; /&gt;&#10;    &lt;/PropSet&gt;&#10;  &lt;/PropSet&gt;&#10;  &lt;PropSet id=&quot;table&quot;&gt;&#10;    &lt;Property name=&quot;header&quot; type=&quot;bool&quot; value=&quot;on&quot; /&gt;&#10;    &lt;Property name=&quot;headers&quot; type=&quot;stringmatrix&quot; value=&quot;&quot; /&gt;&#10;    &lt;Property name=&quot;includetitle&quot; type=&quot;bool&quot; value=&quot;off&quot; /&gt;&#10;    &lt;Property name=&quot;title&quot; type=&quot;string&quot; value=&quot;&quot; /&gt;&#10;    &lt;Property name=&quot;fullprec&quot; type=&quot;bool&quot; value=&quot;on&quot; /&gt;&#10;    &lt;Property name=&quot;precision&quot; type=&quot;integer&quot; value=&quot;5&quot; /&gt;&#10;    &lt;Property name=&quot;notation&quot; type=&quot;string&quot; value=&quot;auto&quot; /&gt;&#10;    &lt;Property name=&quot;complexnotation&quot; type=&quot;string&quot; value=&quot;rectangular&quot; /&gt;&#10;  &lt;/PropSet&gt;&#10;  &lt;UpdateTimeStamp&gt;638827024491104292&lt;/UpdateTimeStamp&gt;&#10;&lt;/Root&gt;"/>
</p:tagLst>
</file>

<file path=ppt/theme/theme1.xml><?xml version="1.0" encoding="utf-8"?>
<a:theme xmlns:a="http://schemas.openxmlformats.org/drawingml/2006/main" name="9_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solidFill>
              <a:srgbClr val="C83964"/>
            </a:solidFill>
            <a:latin typeface="Montserrat" panose="00000500000000000000" pitchFamily="2" charset="0"/>
          </a:defRPr>
        </a:defPPr>
      </a:lstStyle>
    </a:txDef>
  </a:objectDefaults>
  <a:extraClrSchemeLst/>
</a:theme>
</file>

<file path=ppt/theme/theme2.xml><?xml version="1.0" encoding="utf-8"?>
<a:theme xmlns:a="http://schemas.openxmlformats.org/drawingml/2006/main" name="En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0070C0"/>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a:solidFill>
            <a:srgbClr val="0070C0"/>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16251</TotalTime>
  <Words>1623</Words>
  <Application>Microsoft Office PowerPoint</Application>
  <PresentationFormat>Widescreen</PresentationFormat>
  <Paragraphs>296</Paragraphs>
  <Slides>23</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Aptos</vt:lpstr>
      <vt:lpstr>Arial</vt:lpstr>
      <vt:lpstr>Arial </vt:lpstr>
      <vt:lpstr>Arial Narrow</vt:lpstr>
      <vt:lpstr>Calibri</vt:lpstr>
      <vt:lpstr>Cambria Math</vt:lpstr>
      <vt:lpstr>Grandview Display</vt:lpstr>
      <vt:lpstr>Montserrat</vt:lpstr>
      <vt:lpstr>Montserrat SemiBold</vt:lpstr>
      <vt:lpstr>Wingdings</vt:lpstr>
      <vt:lpstr>9_IMCC - 1</vt:lpstr>
      <vt:lpstr>End</vt:lpstr>
      <vt:lpstr>1_IMCC - 1</vt:lpstr>
      <vt:lpstr>High Temperature Superconducting Solenoids for the Muon Collider Cooling Section</vt:lpstr>
      <vt:lpstr>The Muon Collider: Overview</vt:lpstr>
      <vt:lpstr>HTS Magnet Technology: Motivation</vt:lpstr>
      <vt:lpstr>6D Cooling Section</vt:lpstr>
      <vt:lpstr>B5 Demonstrator Cell</vt:lpstr>
      <vt:lpstr>B5 Demo Magnet Design: Parameter Space and Assumptions</vt:lpstr>
      <vt:lpstr>B5 Demo Magnet Design: Parameter Space and Assumptions</vt:lpstr>
      <vt:lpstr>B5 Demo Magnet Design: Optimization Approach</vt:lpstr>
      <vt:lpstr>B5 Demo Magnet Design: B5 Demo Mag 2.4</vt:lpstr>
      <vt:lpstr>B5 Demo Magnet Design: B5 Demo Mag 2.4</vt:lpstr>
      <vt:lpstr>B5 Demo Mag 2.4: Coil Charging Transient</vt:lpstr>
      <vt:lpstr>B5 Demo Cell Design and Integration</vt:lpstr>
      <vt:lpstr>B5 Demo Cell Design and Integration</vt:lpstr>
      <vt:lpstr>HTS Split-Coil Facility for RF Cavity Testing</vt:lpstr>
      <vt:lpstr>HTS Split-Coil Facility for RF Cavity Testing</vt:lpstr>
      <vt:lpstr>HTS Single-Coil Facility: EU funded EPITA </vt:lpstr>
      <vt:lpstr>PowerPoint Presentation</vt:lpstr>
      <vt:lpstr>Soldered Coil Test Campaign</vt:lpstr>
      <vt:lpstr>Current Step Measurements Results</vt:lpstr>
      <vt:lpstr>First Coil Polishing Test</vt:lpstr>
      <vt:lpstr>Polished Coil Measurement Results</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Giuseppe Scarantino</dc:creator>
  <cp:lastModifiedBy>Giuseppe Scarantino</cp:lastModifiedBy>
  <cp:revision>64</cp:revision>
  <dcterms:created xsi:type="dcterms:W3CDTF">2025-09-17T17:03:53Z</dcterms:created>
  <dcterms:modified xsi:type="dcterms:W3CDTF">2025-10-20T08:44:50Z</dcterms:modified>
</cp:coreProperties>
</file>