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48" r:id="rId2"/>
    <p:sldMasterId id="2147483650" r:id="rId3"/>
  </p:sldMasterIdLst>
  <p:notesMasterIdLst>
    <p:notesMasterId r:id="rId52"/>
  </p:notesMasterIdLst>
  <p:sldIdLst>
    <p:sldId id="281" r:id="rId4"/>
    <p:sldId id="351" r:id="rId5"/>
    <p:sldId id="377" r:id="rId6"/>
    <p:sldId id="352" r:id="rId7"/>
    <p:sldId id="384" r:id="rId8"/>
    <p:sldId id="328" r:id="rId9"/>
    <p:sldId id="354" r:id="rId10"/>
    <p:sldId id="378" r:id="rId11"/>
    <p:sldId id="357" r:id="rId12"/>
    <p:sldId id="360" r:id="rId13"/>
    <p:sldId id="358" r:id="rId14"/>
    <p:sldId id="331" r:id="rId15"/>
    <p:sldId id="359" r:id="rId16"/>
    <p:sldId id="379" r:id="rId17"/>
    <p:sldId id="373" r:id="rId18"/>
    <p:sldId id="374" r:id="rId19"/>
    <p:sldId id="375" r:id="rId20"/>
    <p:sldId id="277" r:id="rId21"/>
    <p:sldId id="340" r:id="rId22"/>
    <p:sldId id="308" r:id="rId23"/>
    <p:sldId id="366" r:id="rId24"/>
    <p:sldId id="380" r:id="rId25"/>
    <p:sldId id="298" r:id="rId26"/>
    <p:sldId id="344" r:id="rId27"/>
    <p:sldId id="283" r:id="rId28"/>
    <p:sldId id="345" r:id="rId29"/>
    <p:sldId id="381" r:id="rId30"/>
    <p:sldId id="361" r:id="rId31"/>
    <p:sldId id="362" r:id="rId32"/>
    <p:sldId id="382" r:id="rId33"/>
    <p:sldId id="293" r:id="rId34"/>
    <p:sldId id="383" r:id="rId35"/>
    <p:sldId id="274" r:id="rId36"/>
    <p:sldId id="287" r:id="rId37"/>
    <p:sldId id="322" r:id="rId38"/>
    <p:sldId id="259" r:id="rId39"/>
    <p:sldId id="356" r:id="rId40"/>
    <p:sldId id="363" r:id="rId41"/>
    <p:sldId id="364" r:id="rId42"/>
    <p:sldId id="336" r:id="rId43"/>
    <p:sldId id="365" r:id="rId44"/>
    <p:sldId id="335" r:id="rId45"/>
    <p:sldId id="334" r:id="rId46"/>
    <p:sldId id="342" r:id="rId47"/>
    <p:sldId id="343" r:id="rId48"/>
    <p:sldId id="332" r:id="rId49"/>
    <p:sldId id="260" r:id="rId50"/>
    <p:sldId id="266" r:id="rId51"/>
  </p:sldIdLst>
  <p:sldSz cx="9144000" cy="5143500" type="screen16x9"/>
  <p:notesSz cx="6858000" cy="9144000"/>
  <p:defaultTextStyle>
    <a:defPPr>
      <a:defRPr lang="de-DE"/>
    </a:defPPr>
    <a:lvl1pPr marL="0" algn="l" defTabSz="685727" rtl="0" eaLnBrk="1" latinLnBrk="0" hangingPunct="1">
      <a:defRPr sz="1350" kern="1200">
        <a:solidFill>
          <a:schemeClr val="tx1"/>
        </a:solidFill>
        <a:latin typeface="+mn-lt"/>
        <a:ea typeface="+mn-ea"/>
        <a:cs typeface="+mn-cs"/>
      </a:defRPr>
    </a:lvl1pPr>
    <a:lvl2pPr marL="342863" algn="l" defTabSz="685727" rtl="0" eaLnBrk="1" latinLnBrk="0" hangingPunct="1">
      <a:defRPr sz="1350" kern="1200">
        <a:solidFill>
          <a:schemeClr val="tx1"/>
        </a:solidFill>
        <a:latin typeface="+mn-lt"/>
        <a:ea typeface="+mn-ea"/>
        <a:cs typeface="+mn-cs"/>
      </a:defRPr>
    </a:lvl2pPr>
    <a:lvl3pPr marL="685727" algn="l" defTabSz="685727" rtl="0" eaLnBrk="1" latinLnBrk="0" hangingPunct="1">
      <a:defRPr sz="1350" kern="1200">
        <a:solidFill>
          <a:schemeClr val="tx1"/>
        </a:solidFill>
        <a:latin typeface="+mn-lt"/>
        <a:ea typeface="+mn-ea"/>
        <a:cs typeface="+mn-cs"/>
      </a:defRPr>
    </a:lvl3pPr>
    <a:lvl4pPr marL="1028591" algn="l" defTabSz="685727" rtl="0" eaLnBrk="1" latinLnBrk="0" hangingPunct="1">
      <a:defRPr sz="1350" kern="1200">
        <a:solidFill>
          <a:schemeClr val="tx1"/>
        </a:solidFill>
        <a:latin typeface="+mn-lt"/>
        <a:ea typeface="+mn-ea"/>
        <a:cs typeface="+mn-cs"/>
      </a:defRPr>
    </a:lvl4pPr>
    <a:lvl5pPr marL="1371454" algn="l" defTabSz="685727" rtl="0" eaLnBrk="1" latinLnBrk="0" hangingPunct="1">
      <a:defRPr sz="1350" kern="1200">
        <a:solidFill>
          <a:schemeClr val="tx1"/>
        </a:solidFill>
        <a:latin typeface="+mn-lt"/>
        <a:ea typeface="+mn-ea"/>
        <a:cs typeface="+mn-cs"/>
      </a:defRPr>
    </a:lvl5pPr>
    <a:lvl6pPr marL="1714318" algn="l" defTabSz="685727" rtl="0" eaLnBrk="1" latinLnBrk="0" hangingPunct="1">
      <a:defRPr sz="1350" kern="1200">
        <a:solidFill>
          <a:schemeClr val="tx1"/>
        </a:solidFill>
        <a:latin typeface="+mn-lt"/>
        <a:ea typeface="+mn-ea"/>
        <a:cs typeface="+mn-cs"/>
      </a:defRPr>
    </a:lvl6pPr>
    <a:lvl7pPr marL="2057181" algn="l" defTabSz="685727" rtl="0" eaLnBrk="1" latinLnBrk="0" hangingPunct="1">
      <a:defRPr sz="1350" kern="1200">
        <a:solidFill>
          <a:schemeClr val="tx1"/>
        </a:solidFill>
        <a:latin typeface="+mn-lt"/>
        <a:ea typeface="+mn-ea"/>
        <a:cs typeface="+mn-cs"/>
      </a:defRPr>
    </a:lvl7pPr>
    <a:lvl8pPr marL="2400045" algn="l" defTabSz="685727" rtl="0" eaLnBrk="1" latinLnBrk="0" hangingPunct="1">
      <a:defRPr sz="1350" kern="1200">
        <a:solidFill>
          <a:schemeClr val="tx1"/>
        </a:solidFill>
        <a:latin typeface="+mn-lt"/>
        <a:ea typeface="+mn-ea"/>
        <a:cs typeface="+mn-cs"/>
      </a:defRPr>
    </a:lvl8pPr>
    <a:lvl9pPr marL="2742908" algn="l" defTabSz="685727"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3B035FEC-B7DB-45A1-9532-D96C8BE340EC}">
          <p14:sldIdLst>
            <p14:sldId id="281"/>
            <p14:sldId id="351"/>
          </p14:sldIdLst>
        </p14:section>
        <p14:section name="Introduction" id="{19537439-3F70-487B-A2AE-93DEE444A0EF}">
          <p14:sldIdLst>
            <p14:sldId id="377"/>
            <p14:sldId id="352"/>
            <p14:sldId id="384"/>
            <p14:sldId id="328"/>
            <p14:sldId id="354"/>
          </p14:sldIdLst>
        </p14:section>
        <p14:section name="BIB workflow" id="{87D3DDDF-0807-4B42-B657-78BA7878778C}">
          <p14:sldIdLst>
            <p14:sldId id="378"/>
            <p14:sldId id="357"/>
            <p14:sldId id="360"/>
            <p14:sldId id="358"/>
            <p14:sldId id="331"/>
            <p14:sldId id="359"/>
          </p14:sldIdLst>
        </p14:section>
        <p14:section name="Injection bkg" id="{972D2FBB-FB03-4CE8-9A83-78DD8A17B4D8}">
          <p14:sldIdLst>
            <p14:sldId id="379"/>
            <p14:sldId id="373"/>
            <p14:sldId id="374"/>
            <p14:sldId id="375"/>
            <p14:sldId id="277"/>
            <p14:sldId id="340"/>
            <p14:sldId id="308"/>
            <p14:sldId id="366"/>
          </p14:sldIdLst>
        </p14:section>
        <p14:section name="Fast Instabilities" id="{FA858F9E-1209-49B6-A52E-7595EC406379}">
          <p14:sldIdLst>
            <p14:sldId id="380"/>
            <p14:sldId id="298"/>
            <p14:sldId id="344"/>
            <p14:sldId id="283"/>
            <p14:sldId id="345"/>
          </p14:sldIdLst>
        </p14:section>
        <p14:section name="SUPERKEKB" id="{BA51E666-E4E3-4314-92C3-E2F1D2393895}">
          <p14:sldIdLst>
            <p14:sldId id="381"/>
            <p14:sldId id="361"/>
            <p14:sldId id="362"/>
          </p14:sldIdLst>
        </p14:section>
        <p14:section name="Conclusions" id="{A1612EDE-F670-43B3-AA0F-4C0D88F7612C}">
          <p14:sldIdLst>
            <p14:sldId id="382"/>
            <p14:sldId id="293"/>
            <p14:sldId id="383"/>
            <p14:sldId id="274"/>
          </p14:sldIdLst>
        </p14:section>
        <p14:section name="Backup" id="{413225BE-793F-44A8-8D5A-607BA4EE0645}">
          <p14:sldIdLst>
            <p14:sldId id="287"/>
            <p14:sldId id="322"/>
            <p14:sldId id="259"/>
            <p14:sldId id="356"/>
            <p14:sldId id="363"/>
            <p14:sldId id="364"/>
            <p14:sldId id="336"/>
            <p14:sldId id="365"/>
            <p14:sldId id="335"/>
          </p14:sldIdLst>
        </p14:section>
        <p14:section name="Beam dust" id="{E0AE1025-749D-4CC1-85D0-82D629EB94E9}">
          <p14:sldIdLst>
            <p14:sldId id="334"/>
            <p14:sldId id="342"/>
            <p14:sldId id="343"/>
            <p14:sldId id="332"/>
          </p14:sldIdLst>
        </p14:section>
        <p14:section name="Toolbox Slides" id="{878827CB-F001-431E-8642-0DF02B629B71}">
          <p14:sldIdLst>
            <p14:sldId id="260"/>
            <p14:sldId id="2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000000"/>
    <a:srgbClr val="0F124A"/>
    <a:srgbClr val="DFDFDF"/>
    <a:srgbClr val="F6FDA3"/>
    <a:srgbClr val="D4BEF7"/>
    <a:srgbClr val="B8BAFA"/>
    <a:srgbClr val="DBDBE4"/>
    <a:srgbClr val="FFE4DF"/>
    <a:srgbClr val="DAEE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88" autoAdjust="0"/>
    <p:restoredTop sz="93584" autoAdjust="0"/>
  </p:normalViewPr>
  <p:slideViewPr>
    <p:cSldViewPr>
      <p:cViewPr varScale="1">
        <p:scale>
          <a:sx n="132" d="100"/>
          <a:sy n="132" d="100"/>
        </p:scale>
        <p:origin x="714" y="114"/>
      </p:cViewPr>
      <p:guideLst/>
    </p:cSldViewPr>
  </p:slideViewPr>
  <p:outlineViewPr>
    <p:cViewPr>
      <p:scale>
        <a:sx n="33" d="100"/>
        <a:sy n="33" d="100"/>
      </p:scale>
      <p:origin x="0" y="-941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diagrams/_rels/data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B51B08-3DB5-461A-B50B-71284124D07E}" type="doc">
      <dgm:prSet loTypeId="urn:microsoft.com/office/officeart/2005/8/layout/hList2" loCatId="list" qsTypeId="urn:microsoft.com/office/officeart/2005/8/quickstyle/simple4" qsCatId="simple" csTypeId="urn:microsoft.com/office/officeart/2005/8/colors/accent0_1" csCatId="mainScheme" phldr="1"/>
      <dgm:spPr/>
      <dgm:t>
        <a:bodyPr/>
        <a:lstStyle/>
        <a:p>
          <a:endParaRPr lang="en-US"/>
        </a:p>
      </dgm:t>
    </dgm:pt>
    <dgm:pt modelId="{C4BDAD28-019C-4B84-89AC-2E63586C3EA7}">
      <dgm:prSet phldrT="[Text]" custT="1"/>
      <dgm:spPr/>
      <dgm:t>
        <a:bodyPr/>
        <a:lstStyle/>
        <a:p>
          <a:r>
            <a:rPr lang="en-US" sz="2400" dirty="0">
              <a:solidFill>
                <a:srgbClr val="00B050"/>
              </a:solidFill>
            </a:rPr>
            <a:t>Completed</a:t>
          </a:r>
        </a:p>
      </dgm:t>
    </dgm:pt>
    <dgm:pt modelId="{E0265FE8-B12D-45F4-B8D3-43C48AD6B6B0}" type="parTrans" cxnId="{8C61DD85-FE9E-4202-AEEA-ECFA59B56F66}">
      <dgm:prSet/>
      <dgm:spPr/>
      <dgm:t>
        <a:bodyPr/>
        <a:lstStyle/>
        <a:p>
          <a:endParaRPr lang="en-US"/>
        </a:p>
      </dgm:t>
    </dgm:pt>
    <dgm:pt modelId="{93C760BD-FB24-4426-AF3E-D6F025F2ECBC}" type="sibTrans" cxnId="{8C61DD85-FE9E-4202-AEEA-ECFA59B56F66}">
      <dgm:prSet/>
      <dgm:spPr/>
      <dgm:t>
        <a:bodyPr/>
        <a:lstStyle/>
        <a:p>
          <a:endParaRPr lang="en-US"/>
        </a:p>
      </dgm:t>
    </dgm:pt>
    <dgm:pt modelId="{7448F060-FE34-4368-8329-BB541365D92F}">
      <dgm:prSet phldrT="[Text]" custT="1"/>
      <dgm:spPr>
        <a:gradFill flip="none" rotWithShape="1">
          <a:gsLst>
            <a:gs pos="0">
              <a:schemeClr val="bg1"/>
            </a:gs>
            <a:gs pos="100000">
              <a:schemeClr val="accent4">
                <a:lumMod val="40000"/>
                <a:lumOff val="60000"/>
              </a:schemeClr>
            </a:gs>
            <a:gs pos="86000">
              <a:srgbClr val="D4F2D5"/>
            </a:gs>
          </a:gsLst>
          <a:lin ang="5400000" scaled="1"/>
          <a:tileRect/>
        </a:gradFill>
      </dgm:spPr>
      <dgm:t>
        <a:bodyPr/>
        <a:lstStyle/>
        <a:p>
          <a:pPr>
            <a:buFont typeface="Arial" panose="020B0604020202020204" pitchFamily="34" charset="0"/>
            <a:buChar char="•"/>
          </a:pPr>
          <a:r>
            <a:rPr lang="en-US" sz="1600" dirty="0"/>
            <a:t>Beam halo</a:t>
          </a:r>
        </a:p>
      </dgm:t>
    </dgm:pt>
    <dgm:pt modelId="{C9DFC5EF-A06C-4058-9E9D-6E772518A85F}" type="parTrans" cxnId="{0B3D9886-77D2-4420-8540-0633047C8379}">
      <dgm:prSet/>
      <dgm:spPr/>
      <dgm:t>
        <a:bodyPr/>
        <a:lstStyle/>
        <a:p>
          <a:endParaRPr lang="en-US"/>
        </a:p>
      </dgm:t>
    </dgm:pt>
    <dgm:pt modelId="{94A7CBFA-8C42-4A4A-A1D6-A982E6E7BBE8}" type="sibTrans" cxnId="{0B3D9886-77D2-4420-8540-0633047C8379}">
      <dgm:prSet/>
      <dgm:spPr/>
      <dgm:t>
        <a:bodyPr/>
        <a:lstStyle/>
        <a:p>
          <a:endParaRPr lang="en-US"/>
        </a:p>
      </dgm:t>
    </dgm:pt>
    <dgm:pt modelId="{81FEFB3B-0CC5-4DAA-8191-92E2A2E5415A}">
      <dgm:prSet phldrT="[Text]" custT="1"/>
      <dgm:spPr/>
      <dgm:t>
        <a:bodyPr/>
        <a:lstStyle/>
        <a:p>
          <a:r>
            <a:rPr lang="en-US" sz="2400" dirty="0">
              <a:solidFill>
                <a:srgbClr val="FFC000"/>
              </a:solidFill>
            </a:rPr>
            <a:t>In progress</a:t>
          </a:r>
        </a:p>
      </dgm:t>
    </dgm:pt>
    <dgm:pt modelId="{78D853D2-9AF0-4883-B1A1-7A7AE6EBBA18}" type="parTrans" cxnId="{854DD1BB-8295-4166-8694-B7596627B1E2}">
      <dgm:prSet/>
      <dgm:spPr/>
      <dgm:t>
        <a:bodyPr/>
        <a:lstStyle/>
        <a:p>
          <a:endParaRPr lang="en-US"/>
        </a:p>
      </dgm:t>
    </dgm:pt>
    <dgm:pt modelId="{99E7C12A-1FB7-4E7D-8C58-B4A5832B025A}" type="sibTrans" cxnId="{854DD1BB-8295-4166-8694-B7596627B1E2}">
      <dgm:prSet/>
      <dgm:spPr/>
      <dgm:t>
        <a:bodyPr/>
        <a:lstStyle/>
        <a:p>
          <a:endParaRPr lang="en-US"/>
        </a:p>
      </dgm:t>
    </dgm:pt>
    <dgm:pt modelId="{62892FA7-532E-4814-B272-4F8AE9039AC1}">
      <dgm:prSet phldrT="[Text]" custT="1"/>
      <dgm:spPr>
        <a:gradFill flip="none" rotWithShape="0">
          <a:gsLst>
            <a:gs pos="71000">
              <a:schemeClr val="accent2">
                <a:lumMod val="5000"/>
                <a:lumOff val="95000"/>
              </a:schemeClr>
            </a:gs>
            <a:gs pos="100000">
              <a:srgbClr val="FFE79B"/>
            </a:gs>
          </a:gsLst>
          <a:lin ang="5400000" scaled="1"/>
          <a:tileRect/>
        </a:gradFill>
      </dgm:spPr>
      <dgm:t>
        <a:bodyPr/>
        <a:lstStyle/>
        <a:p>
          <a:pPr>
            <a:buFont typeface="Arial" panose="020B0604020202020204" pitchFamily="34" charset="0"/>
            <a:buChar char="•"/>
          </a:pPr>
          <a:r>
            <a:rPr lang="en-US" sz="1800" dirty="0"/>
            <a:t>Injection failure</a:t>
          </a:r>
        </a:p>
      </dgm:t>
    </dgm:pt>
    <dgm:pt modelId="{1497BF7C-005A-4145-BAA4-7EEA54D195BE}" type="parTrans" cxnId="{AD093B48-3206-478F-AE04-A95A5629AEF6}">
      <dgm:prSet/>
      <dgm:spPr/>
      <dgm:t>
        <a:bodyPr/>
        <a:lstStyle/>
        <a:p>
          <a:endParaRPr lang="en-US"/>
        </a:p>
      </dgm:t>
    </dgm:pt>
    <dgm:pt modelId="{05DF9FAB-A5F2-4218-A51D-54D889356062}" type="sibTrans" cxnId="{AD093B48-3206-478F-AE04-A95A5629AEF6}">
      <dgm:prSet/>
      <dgm:spPr/>
      <dgm:t>
        <a:bodyPr/>
        <a:lstStyle/>
        <a:p>
          <a:endParaRPr lang="en-US"/>
        </a:p>
      </dgm:t>
    </dgm:pt>
    <dgm:pt modelId="{C613C6C0-1955-4A7C-B649-46DB0F834CC2}">
      <dgm:prSet phldrT="[Text]" custT="1"/>
      <dgm:spPr/>
      <dgm:t>
        <a:bodyPr/>
        <a:lstStyle/>
        <a:p>
          <a:r>
            <a:rPr lang="en-US" sz="2400" dirty="0">
              <a:solidFill>
                <a:srgbClr val="C00000"/>
              </a:solidFill>
            </a:rPr>
            <a:t>To be started</a:t>
          </a:r>
        </a:p>
      </dgm:t>
    </dgm:pt>
    <dgm:pt modelId="{191C4F4A-86E1-4DD1-9EEF-E96EE58A916D}" type="parTrans" cxnId="{C977E5AF-44CE-4DD5-A469-DF5D59FCF254}">
      <dgm:prSet/>
      <dgm:spPr/>
      <dgm:t>
        <a:bodyPr/>
        <a:lstStyle/>
        <a:p>
          <a:endParaRPr lang="en-US"/>
        </a:p>
      </dgm:t>
    </dgm:pt>
    <dgm:pt modelId="{1796643D-75B2-4297-91EE-428CCDDD5B60}" type="sibTrans" cxnId="{C977E5AF-44CE-4DD5-A469-DF5D59FCF254}">
      <dgm:prSet/>
      <dgm:spPr/>
      <dgm:t>
        <a:bodyPr/>
        <a:lstStyle/>
        <a:p>
          <a:endParaRPr lang="en-US"/>
        </a:p>
      </dgm:t>
    </dgm:pt>
    <dgm:pt modelId="{D407ADDF-FC60-4EA2-A2E4-29CBAAD8BCC4}">
      <dgm:prSet phldrT="[Text]" custT="1"/>
      <dgm:spPr>
        <a:gradFill flip="none" rotWithShape="0">
          <a:gsLst>
            <a:gs pos="0">
              <a:schemeClr val="bg1"/>
            </a:gs>
            <a:gs pos="100000">
              <a:schemeClr val="accent5">
                <a:lumMod val="60000"/>
                <a:lumOff val="40000"/>
              </a:schemeClr>
            </a:gs>
            <a:gs pos="83000">
              <a:schemeClr val="accent5">
                <a:lumMod val="40000"/>
                <a:lumOff val="60000"/>
              </a:schemeClr>
            </a:gs>
            <a:gs pos="61000">
              <a:schemeClr val="accent5">
                <a:lumMod val="20000"/>
                <a:lumOff val="80000"/>
              </a:schemeClr>
            </a:gs>
          </a:gsLst>
          <a:lin ang="5400000" scaled="1"/>
          <a:tileRect/>
        </a:gradFill>
      </dgm:spPr>
      <dgm:t>
        <a:bodyPr/>
        <a:lstStyle/>
        <a:p>
          <a:pPr>
            <a:buFont typeface="Arial" panose="020B0604020202020204" pitchFamily="34" charset="0"/>
            <a:buChar char="•"/>
          </a:pPr>
          <a:r>
            <a:rPr lang="en-US" sz="1800" dirty="0"/>
            <a:t>Thermal photon</a:t>
          </a:r>
        </a:p>
      </dgm:t>
    </dgm:pt>
    <dgm:pt modelId="{15E53A5E-B54C-4736-9654-3F5C754CEA01}" type="parTrans" cxnId="{27DA8E7A-C641-4506-A7C1-3182A136A8D8}">
      <dgm:prSet/>
      <dgm:spPr/>
      <dgm:t>
        <a:bodyPr/>
        <a:lstStyle/>
        <a:p>
          <a:endParaRPr lang="en-US"/>
        </a:p>
      </dgm:t>
    </dgm:pt>
    <dgm:pt modelId="{E8B114CE-A9F0-4E3A-995B-BF7E046474E6}" type="sibTrans" cxnId="{27DA8E7A-C641-4506-A7C1-3182A136A8D8}">
      <dgm:prSet/>
      <dgm:spPr/>
      <dgm:t>
        <a:bodyPr/>
        <a:lstStyle/>
        <a:p>
          <a:endParaRPr lang="en-US"/>
        </a:p>
      </dgm:t>
    </dgm:pt>
    <dgm:pt modelId="{38A3649E-C12F-46C3-8C5B-293832170CE1}">
      <dgm:prSet custT="1"/>
      <dgm:spPr>
        <a:gradFill flip="none" rotWithShape="1">
          <a:gsLst>
            <a:gs pos="0">
              <a:schemeClr val="bg1"/>
            </a:gs>
            <a:gs pos="100000">
              <a:schemeClr val="accent4">
                <a:lumMod val="40000"/>
                <a:lumOff val="60000"/>
              </a:schemeClr>
            </a:gs>
            <a:gs pos="86000">
              <a:srgbClr val="D4F2D5"/>
            </a:gs>
          </a:gsLst>
          <a:lin ang="5400000" scaled="1"/>
          <a:tileRect/>
        </a:gradFill>
      </dgm:spPr>
      <dgm:t>
        <a:bodyPr/>
        <a:lstStyle/>
        <a:p>
          <a:r>
            <a:rPr lang="en-US" sz="1600" dirty="0"/>
            <a:t>Beam-gas</a:t>
          </a:r>
        </a:p>
      </dgm:t>
    </dgm:pt>
    <dgm:pt modelId="{CA6A866D-5390-4187-81D2-F36F6CF57E25}" type="parTrans" cxnId="{6B92B117-EDB9-42CA-AE62-670C0B8DFE36}">
      <dgm:prSet/>
      <dgm:spPr/>
      <dgm:t>
        <a:bodyPr/>
        <a:lstStyle/>
        <a:p>
          <a:endParaRPr lang="en-US"/>
        </a:p>
      </dgm:t>
    </dgm:pt>
    <dgm:pt modelId="{95DCE8BB-F9F3-40BB-80C6-844D7A26CBEF}" type="sibTrans" cxnId="{6B92B117-EDB9-42CA-AE62-670C0B8DFE36}">
      <dgm:prSet/>
      <dgm:spPr/>
      <dgm:t>
        <a:bodyPr/>
        <a:lstStyle/>
        <a:p>
          <a:endParaRPr lang="en-US"/>
        </a:p>
      </dgm:t>
    </dgm:pt>
    <dgm:pt modelId="{0A117F05-09E4-4586-A0F6-F5B2EB54000F}">
      <dgm:prSet custT="1"/>
      <dgm:spPr>
        <a:gradFill flip="none" rotWithShape="1">
          <a:gsLst>
            <a:gs pos="0">
              <a:schemeClr val="bg1"/>
            </a:gs>
            <a:gs pos="100000">
              <a:schemeClr val="accent4">
                <a:lumMod val="40000"/>
                <a:lumOff val="60000"/>
              </a:schemeClr>
            </a:gs>
            <a:gs pos="86000">
              <a:srgbClr val="D4F2D5"/>
            </a:gs>
          </a:gsLst>
          <a:lin ang="5400000" scaled="1"/>
          <a:tileRect/>
        </a:gradFill>
      </dgm:spPr>
      <dgm:t>
        <a:bodyPr/>
        <a:lstStyle/>
        <a:p>
          <a:r>
            <a:rPr lang="en-US" sz="1600" dirty="0"/>
            <a:t>Beam-beam</a:t>
          </a:r>
        </a:p>
      </dgm:t>
    </dgm:pt>
    <dgm:pt modelId="{F8A378BB-F9E7-483E-8324-D19DC6F89CA7}" type="parTrans" cxnId="{4B4E511E-A6AC-42B4-882A-0A4A2B43E002}">
      <dgm:prSet/>
      <dgm:spPr/>
      <dgm:t>
        <a:bodyPr/>
        <a:lstStyle/>
        <a:p>
          <a:endParaRPr lang="en-US"/>
        </a:p>
      </dgm:t>
    </dgm:pt>
    <dgm:pt modelId="{5E0A2223-5B11-496F-A3EA-179AFE81D3F4}" type="sibTrans" cxnId="{4B4E511E-A6AC-42B4-882A-0A4A2B43E002}">
      <dgm:prSet/>
      <dgm:spPr/>
      <dgm:t>
        <a:bodyPr/>
        <a:lstStyle/>
        <a:p>
          <a:endParaRPr lang="en-US"/>
        </a:p>
      </dgm:t>
    </dgm:pt>
    <dgm:pt modelId="{6BD04EF4-94FF-4295-9D62-A57493D6CE65}">
      <dgm:prSet custT="1"/>
      <dgm:spPr>
        <a:gradFill flip="none" rotWithShape="1">
          <a:gsLst>
            <a:gs pos="0">
              <a:schemeClr val="bg1"/>
            </a:gs>
            <a:gs pos="100000">
              <a:schemeClr val="accent4">
                <a:lumMod val="40000"/>
                <a:lumOff val="60000"/>
              </a:schemeClr>
            </a:gs>
            <a:gs pos="86000">
              <a:srgbClr val="D4F2D5"/>
            </a:gs>
          </a:gsLst>
          <a:lin ang="5400000" scaled="1"/>
          <a:tileRect/>
        </a:gradFill>
      </dgm:spPr>
      <dgm:t>
        <a:bodyPr/>
        <a:lstStyle/>
        <a:p>
          <a:r>
            <a:rPr lang="en-US" sz="1600" dirty="0"/>
            <a:t>Touschek scattering</a:t>
          </a:r>
        </a:p>
      </dgm:t>
    </dgm:pt>
    <dgm:pt modelId="{CAAE7428-8B3D-44CE-B1C0-E9CF5F028993}" type="parTrans" cxnId="{0274F96B-781C-4573-90C2-CF23EE31F31C}">
      <dgm:prSet/>
      <dgm:spPr/>
      <dgm:t>
        <a:bodyPr/>
        <a:lstStyle/>
        <a:p>
          <a:endParaRPr lang="en-US"/>
        </a:p>
      </dgm:t>
    </dgm:pt>
    <dgm:pt modelId="{F6F5C73E-1396-40BD-B107-9A52413F0F28}" type="sibTrans" cxnId="{0274F96B-781C-4573-90C2-CF23EE31F31C}">
      <dgm:prSet/>
      <dgm:spPr/>
      <dgm:t>
        <a:bodyPr/>
        <a:lstStyle/>
        <a:p>
          <a:endParaRPr lang="en-US"/>
        </a:p>
      </dgm:t>
    </dgm:pt>
    <dgm:pt modelId="{1A8A3D22-A8C3-4932-B8AF-6647D2B40200}">
      <dgm:prSet custT="1"/>
      <dgm:spPr>
        <a:gradFill flip="none" rotWithShape="1">
          <a:gsLst>
            <a:gs pos="0">
              <a:schemeClr val="bg1"/>
            </a:gs>
            <a:gs pos="100000">
              <a:schemeClr val="accent4">
                <a:lumMod val="40000"/>
                <a:lumOff val="60000"/>
              </a:schemeClr>
            </a:gs>
            <a:gs pos="86000">
              <a:srgbClr val="D4F2D5"/>
            </a:gs>
          </a:gsLst>
          <a:lin ang="5400000" scaled="1"/>
          <a:tileRect/>
        </a:gradFill>
      </dgm:spPr>
      <dgm:t>
        <a:bodyPr/>
        <a:lstStyle/>
        <a:p>
          <a:r>
            <a:rPr lang="en-US" sz="1600" dirty="0"/>
            <a:t>Synchrotron radiation</a:t>
          </a:r>
        </a:p>
      </dgm:t>
    </dgm:pt>
    <dgm:pt modelId="{CDB6D7BC-A2B5-4CDA-A790-619E2A0B3C6E}" type="parTrans" cxnId="{BF4E69D9-B12C-4977-8D76-1B16C6C9C7DD}">
      <dgm:prSet/>
      <dgm:spPr/>
      <dgm:t>
        <a:bodyPr/>
        <a:lstStyle/>
        <a:p>
          <a:endParaRPr lang="en-US"/>
        </a:p>
      </dgm:t>
    </dgm:pt>
    <dgm:pt modelId="{8753D7E0-1B1F-4973-9535-A58AF48AE97B}" type="sibTrans" cxnId="{BF4E69D9-B12C-4977-8D76-1B16C6C9C7DD}">
      <dgm:prSet/>
      <dgm:spPr/>
      <dgm:t>
        <a:bodyPr/>
        <a:lstStyle/>
        <a:p>
          <a:endParaRPr lang="en-US"/>
        </a:p>
      </dgm:t>
    </dgm:pt>
    <dgm:pt modelId="{8A3CE250-9064-46AD-A7AF-8C3813CA79ED}">
      <dgm:prSet custT="1"/>
      <dgm:spPr>
        <a:gradFill flip="none" rotWithShape="1">
          <a:gsLst>
            <a:gs pos="0">
              <a:schemeClr val="bg1"/>
            </a:gs>
            <a:gs pos="100000">
              <a:schemeClr val="accent4">
                <a:lumMod val="40000"/>
                <a:lumOff val="60000"/>
              </a:schemeClr>
            </a:gs>
            <a:gs pos="86000">
              <a:srgbClr val="D4F2D5"/>
            </a:gs>
          </a:gsLst>
          <a:lin ang="5400000" scaled="1"/>
          <a:tileRect/>
        </a:gradFill>
      </dgm:spPr>
      <dgm:t>
        <a:bodyPr/>
        <a:lstStyle/>
        <a:p>
          <a:r>
            <a:rPr lang="en-US" sz="1600" b="1" dirty="0"/>
            <a:t>Fast instabilities (this talk)</a:t>
          </a:r>
        </a:p>
      </dgm:t>
    </dgm:pt>
    <dgm:pt modelId="{FF10673F-8443-4C06-ACEF-969A28368F4F}" type="parTrans" cxnId="{6A36E51D-B3AC-41EE-A58E-78D10D58762A}">
      <dgm:prSet/>
      <dgm:spPr/>
      <dgm:t>
        <a:bodyPr/>
        <a:lstStyle/>
        <a:p>
          <a:endParaRPr lang="en-US"/>
        </a:p>
      </dgm:t>
    </dgm:pt>
    <dgm:pt modelId="{EE4C2577-3608-4C01-A2F3-1061822233BF}" type="sibTrans" cxnId="{6A36E51D-B3AC-41EE-A58E-78D10D58762A}">
      <dgm:prSet/>
      <dgm:spPr/>
      <dgm:t>
        <a:bodyPr/>
        <a:lstStyle/>
        <a:p>
          <a:endParaRPr lang="en-US"/>
        </a:p>
      </dgm:t>
    </dgm:pt>
    <dgm:pt modelId="{0DDCEB62-66BE-4CA0-85E4-F35A22D05BE9}">
      <dgm:prSet custT="1"/>
      <dgm:spPr>
        <a:gradFill flip="none" rotWithShape="1">
          <a:gsLst>
            <a:gs pos="0">
              <a:schemeClr val="bg1"/>
            </a:gs>
            <a:gs pos="100000">
              <a:schemeClr val="accent4">
                <a:lumMod val="40000"/>
                <a:lumOff val="60000"/>
              </a:schemeClr>
            </a:gs>
            <a:gs pos="86000">
              <a:srgbClr val="D4F2D5"/>
            </a:gs>
          </a:gsLst>
          <a:lin ang="5400000" scaled="1"/>
          <a:tileRect/>
        </a:gradFill>
      </dgm:spPr>
      <dgm:t>
        <a:bodyPr/>
        <a:lstStyle/>
        <a:p>
          <a:r>
            <a:rPr lang="en-US" sz="1600" b="1" dirty="0"/>
            <a:t>Top-up injection (this talk)</a:t>
          </a:r>
        </a:p>
      </dgm:t>
    </dgm:pt>
    <dgm:pt modelId="{8177E68B-AC08-4D94-B73C-FC0E4A49B449}" type="parTrans" cxnId="{BCCB85AD-176F-493C-B925-457671B83C78}">
      <dgm:prSet/>
      <dgm:spPr/>
      <dgm:t>
        <a:bodyPr/>
        <a:lstStyle/>
        <a:p>
          <a:endParaRPr lang="en-US"/>
        </a:p>
      </dgm:t>
    </dgm:pt>
    <dgm:pt modelId="{7785E265-C177-4782-9940-C39BCD158B11}" type="sibTrans" cxnId="{BCCB85AD-176F-493C-B925-457671B83C78}">
      <dgm:prSet/>
      <dgm:spPr/>
      <dgm:t>
        <a:bodyPr/>
        <a:lstStyle/>
        <a:p>
          <a:endParaRPr lang="en-US"/>
        </a:p>
      </dgm:t>
    </dgm:pt>
    <dgm:pt modelId="{07F1F284-9505-44B7-A178-77EF2AFA51D2}">
      <dgm:prSet custT="1"/>
      <dgm:spPr>
        <a:gradFill flip="none" rotWithShape="0">
          <a:gsLst>
            <a:gs pos="71000">
              <a:schemeClr val="accent2">
                <a:lumMod val="5000"/>
                <a:lumOff val="95000"/>
              </a:schemeClr>
            </a:gs>
            <a:gs pos="100000">
              <a:srgbClr val="FFE79B"/>
            </a:gs>
          </a:gsLst>
          <a:lin ang="5400000" scaled="1"/>
          <a:tileRect/>
        </a:gradFill>
      </dgm:spPr>
      <dgm:t>
        <a:bodyPr/>
        <a:lstStyle/>
        <a:p>
          <a:r>
            <a:rPr lang="en-US" sz="1800" dirty="0"/>
            <a:t>SuperKEKB-like sudden beam loss</a:t>
          </a:r>
        </a:p>
      </dgm:t>
    </dgm:pt>
    <dgm:pt modelId="{15057142-5498-42D5-8F01-56580275B13A}" type="parTrans" cxnId="{7F460ABF-1191-46C8-A468-775B05BFCB0B}">
      <dgm:prSet/>
      <dgm:spPr/>
      <dgm:t>
        <a:bodyPr/>
        <a:lstStyle/>
        <a:p>
          <a:endParaRPr lang="en-US"/>
        </a:p>
      </dgm:t>
    </dgm:pt>
    <dgm:pt modelId="{094B222E-95E7-41D8-9519-8B8961F4795C}" type="sibTrans" cxnId="{7F460ABF-1191-46C8-A468-775B05BFCB0B}">
      <dgm:prSet/>
      <dgm:spPr/>
      <dgm:t>
        <a:bodyPr/>
        <a:lstStyle/>
        <a:p>
          <a:endParaRPr lang="en-US"/>
        </a:p>
      </dgm:t>
    </dgm:pt>
    <dgm:pt modelId="{01990DDB-275A-464C-BE58-164257DE518E}">
      <dgm:prSet custT="1"/>
      <dgm:spPr>
        <a:gradFill flip="none" rotWithShape="0">
          <a:gsLst>
            <a:gs pos="0">
              <a:schemeClr val="bg1"/>
            </a:gs>
            <a:gs pos="100000">
              <a:schemeClr val="accent5">
                <a:lumMod val="60000"/>
                <a:lumOff val="40000"/>
              </a:schemeClr>
            </a:gs>
            <a:gs pos="83000">
              <a:schemeClr val="accent5">
                <a:lumMod val="40000"/>
                <a:lumOff val="60000"/>
              </a:schemeClr>
            </a:gs>
            <a:gs pos="61000">
              <a:schemeClr val="accent5">
                <a:lumMod val="20000"/>
                <a:lumOff val="80000"/>
              </a:schemeClr>
            </a:gs>
          </a:gsLst>
          <a:lin ang="5400000" scaled="1"/>
          <a:tileRect/>
        </a:gradFill>
      </dgm:spPr>
      <dgm:t>
        <a:bodyPr/>
        <a:lstStyle/>
        <a:p>
          <a:r>
            <a:rPr lang="en-US" sz="1800" dirty="0"/>
            <a:t>Extraction failure</a:t>
          </a:r>
        </a:p>
      </dgm:t>
    </dgm:pt>
    <dgm:pt modelId="{6C44A790-4FD2-4B55-9DBE-598D54892136}" type="parTrans" cxnId="{D2F90E31-EEA8-45B1-930E-C4AAFD39DE30}">
      <dgm:prSet/>
      <dgm:spPr/>
      <dgm:t>
        <a:bodyPr/>
        <a:lstStyle/>
        <a:p>
          <a:endParaRPr lang="en-US"/>
        </a:p>
      </dgm:t>
    </dgm:pt>
    <dgm:pt modelId="{304F4A03-F40A-4289-9562-654539945650}" type="sibTrans" cxnId="{D2F90E31-EEA8-45B1-930E-C4AAFD39DE30}">
      <dgm:prSet/>
      <dgm:spPr/>
      <dgm:t>
        <a:bodyPr/>
        <a:lstStyle/>
        <a:p>
          <a:endParaRPr lang="en-US"/>
        </a:p>
      </dgm:t>
    </dgm:pt>
    <dgm:pt modelId="{3D65FDE6-C701-458D-BD61-F60B502062AC}">
      <dgm:prSet custT="1"/>
      <dgm:spPr>
        <a:gradFill flip="none" rotWithShape="0">
          <a:gsLst>
            <a:gs pos="0">
              <a:schemeClr val="bg1"/>
            </a:gs>
            <a:gs pos="100000">
              <a:schemeClr val="accent5">
                <a:lumMod val="60000"/>
                <a:lumOff val="40000"/>
              </a:schemeClr>
            </a:gs>
            <a:gs pos="83000">
              <a:schemeClr val="accent5">
                <a:lumMod val="40000"/>
                <a:lumOff val="60000"/>
              </a:schemeClr>
            </a:gs>
            <a:gs pos="61000">
              <a:schemeClr val="accent5">
                <a:lumMod val="20000"/>
                <a:lumOff val="80000"/>
              </a:schemeClr>
            </a:gs>
          </a:gsLst>
          <a:lin ang="5400000" scaled="1"/>
          <a:tileRect/>
        </a:gradFill>
      </dgm:spPr>
      <dgm:t>
        <a:bodyPr/>
        <a:lstStyle/>
        <a:p>
          <a:r>
            <a:rPr lang="en-US" sz="1800" dirty="0"/>
            <a:t>Other failures (extraction, RF, missing beam-beam,…)</a:t>
          </a:r>
        </a:p>
      </dgm:t>
    </dgm:pt>
    <dgm:pt modelId="{B107C846-8D22-4792-ADAC-9EF14587C72C}" type="parTrans" cxnId="{6C467970-4D99-4BC9-89DA-9E3F565B0C12}">
      <dgm:prSet/>
      <dgm:spPr/>
      <dgm:t>
        <a:bodyPr/>
        <a:lstStyle/>
        <a:p>
          <a:endParaRPr lang="en-US"/>
        </a:p>
      </dgm:t>
    </dgm:pt>
    <dgm:pt modelId="{CB64DB66-74CD-4C45-8B68-EF6D8FF410CB}" type="sibTrans" cxnId="{6C467970-4D99-4BC9-89DA-9E3F565B0C12}">
      <dgm:prSet/>
      <dgm:spPr/>
      <dgm:t>
        <a:bodyPr/>
        <a:lstStyle/>
        <a:p>
          <a:endParaRPr lang="en-US"/>
        </a:p>
      </dgm:t>
    </dgm:pt>
    <dgm:pt modelId="{F654DB8B-CAA9-42CE-AD1E-E97945B8D59E}" type="pres">
      <dgm:prSet presAssocID="{E6B51B08-3DB5-461A-B50B-71284124D07E}" presName="linearFlow" presStyleCnt="0">
        <dgm:presLayoutVars>
          <dgm:dir/>
          <dgm:animLvl val="lvl"/>
          <dgm:resizeHandles/>
        </dgm:presLayoutVars>
      </dgm:prSet>
      <dgm:spPr/>
    </dgm:pt>
    <dgm:pt modelId="{71DF229F-2A17-45E8-83DB-5C4B8614273E}" type="pres">
      <dgm:prSet presAssocID="{C4BDAD28-019C-4B84-89AC-2E63586C3EA7}" presName="compositeNode" presStyleCnt="0">
        <dgm:presLayoutVars>
          <dgm:bulletEnabled val="1"/>
        </dgm:presLayoutVars>
      </dgm:prSet>
      <dgm:spPr/>
    </dgm:pt>
    <dgm:pt modelId="{3A20DD66-1A98-4CAF-8D70-44F44F3015FC}" type="pres">
      <dgm:prSet presAssocID="{C4BDAD28-019C-4B84-89AC-2E63586C3EA7}" presName="image" presStyleLbl="fgImgPlace1" presStyleIdx="0" presStyleCnt="3"/>
      <dgm:spPr>
        <a:noFill/>
      </dgm:spPr>
    </dgm:pt>
    <dgm:pt modelId="{B53785AB-9883-4376-BCCC-CDB039C8559B}" type="pres">
      <dgm:prSet presAssocID="{C4BDAD28-019C-4B84-89AC-2E63586C3EA7}" presName="childNode" presStyleLbl="node1" presStyleIdx="0" presStyleCnt="3" custScaleX="130519" custLinFactNeighborX="13754">
        <dgm:presLayoutVars>
          <dgm:bulletEnabled val="1"/>
        </dgm:presLayoutVars>
      </dgm:prSet>
      <dgm:spPr/>
    </dgm:pt>
    <dgm:pt modelId="{FC05BE38-DF9A-4462-A8DD-9997BDD69ED8}" type="pres">
      <dgm:prSet presAssocID="{C4BDAD28-019C-4B84-89AC-2E63586C3EA7}" presName="parentNode" presStyleLbl="revTx" presStyleIdx="0" presStyleCnt="3">
        <dgm:presLayoutVars>
          <dgm:chMax val="0"/>
          <dgm:bulletEnabled val="1"/>
        </dgm:presLayoutVars>
      </dgm:prSet>
      <dgm:spPr/>
    </dgm:pt>
    <dgm:pt modelId="{59D3DAB6-AE9A-464E-93A7-5FC671B160A6}" type="pres">
      <dgm:prSet presAssocID="{93C760BD-FB24-4426-AF3E-D6F025F2ECBC}" presName="sibTrans" presStyleCnt="0"/>
      <dgm:spPr/>
    </dgm:pt>
    <dgm:pt modelId="{BFE4A472-86B6-4279-ABC0-CC715220FA21}" type="pres">
      <dgm:prSet presAssocID="{81FEFB3B-0CC5-4DAA-8191-92E2A2E5415A}" presName="compositeNode" presStyleCnt="0">
        <dgm:presLayoutVars>
          <dgm:bulletEnabled val="1"/>
        </dgm:presLayoutVars>
      </dgm:prSet>
      <dgm:spPr/>
    </dgm:pt>
    <dgm:pt modelId="{415F5537-768A-48BB-88FD-730A87D2AB79}" type="pres">
      <dgm:prSet presAssocID="{81FEFB3B-0CC5-4DAA-8191-92E2A2E5415A}" presName="image" presStyleLbl="fgImgPlace1" presStyleIdx="1" presStyleCnt="3"/>
      <dgm:spPr>
        <a:noFill/>
      </dgm:spPr>
    </dgm:pt>
    <dgm:pt modelId="{C0EF5146-4DFC-42EF-8CBC-E47FAC677F38}" type="pres">
      <dgm:prSet presAssocID="{81FEFB3B-0CC5-4DAA-8191-92E2A2E5415A}" presName="childNode" presStyleLbl="node1" presStyleIdx="1" presStyleCnt="3" custScaleX="115659">
        <dgm:presLayoutVars>
          <dgm:bulletEnabled val="1"/>
        </dgm:presLayoutVars>
      </dgm:prSet>
      <dgm:spPr/>
    </dgm:pt>
    <dgm:pt modelId="{0C46FD7B-B722-4797-B9CE-2C5661D57672}" type="pres">
      <dgm:prSet presAssocID="{81FEFB3B-0CC5-4DAA-8191-92E2A2E5415A}" presName="parentNode" presStyleLbl="revTx" presStyleIdx="1" presStyleCnt="3" custLinFactNeighborX="-36781">
        <dgm:presLayoutVars>
          <dgm:chMax val="0"/>
          <dgm:bulletEnabled val="1"/>
        </dgm:presLayoutVars>
      </dgm:prSet>
      <dgm:spPr/>
    </dgm:pt>
    <dgm:pt modelId="{8D39B840-812C-49E3-AD7F-3FFA5C1F0E2F}" type="pres">
      <dgm:prSet presAssocID="{99E7C12A-1FB7-4E7D-8C58-B4A5832B025A}" presName="sibTrans" presStyleCnt="0"/>
      <dgm:spPr/>
    </dgm:pt>
    <dgm:pt modelId="{B37830D2-0934-467F-8C98-7D396A04AE6E}" type="pres">
      <dgm:prSet presAssocID="{C613C6C0-1955-4A7C-B649-46DB0F834CC2}" presName="compositeNode" presStyleCnt="0">
        <dgm:presLayoutVars>
          <dgm:bulletEnabled val="1"/>
        </dgm:presLayoutVars>
      </dgm:prSet>
      <dgm:spPr/>
    </dgm:pt>
    <dgm:pt modelId="{FF295B7B-8FE8-4192-BDC3-42E52ECBF688}" type="pres">
      <dgm:prSet presAssocID="{C613C6C0-1955-4A7C-B649-46DB0F834CC2}" presName="image" presStyleLbl="fgImgPlace1" presStyleIdx="2" presStyleCnt="3"/>
      <dgm:spPr>
        <a:noFill/>
      </dgm:spPr>
    </dgm:pt>
    <dgm:pt modelId="{AD4081A9-2C5D-4BB2-B25D-8E0AD5A47B73}" type="pres">
      <dgm:prSet presAssocID="{C613C6C0-1955-4A7C-B649-46DB0F834CC2}" presName="childNode" presStyleLbl="node1" presStyleIdx="2" presStyleCnt="3" custScaleX="133089">
        <dgm:presLayoutVars>
          <dgm:bulletEnabled val="1"/>
        </dgm:presLayoutVars>
      </dgm:prSet>
      <dgm:spPr/>
    </dgm:pt>
    <dgm:pt modelId="{3B72EB18-1C67-4E01-91D4-23F6D20EAF05}" type="pres">
      <dgm:prSet presAssocID="{C613C6C0-1955-4A7C-B649-46DB0F834CC2}" presName="parentNode" presStyleLbl="revTx" presStyleIdx="2" presStyleCnt="3" custLinFactNeighborX="-74892">
        <dgm:presLayoutVars>
          <dgm:chMax val="0"/>
          <dgm:bulletEnabled val="1"/>
        </dgm:presLayoutVars>
      </dgm:prSet>
      <dgm:spPr/>
    </dgm:pt>
  </dgm:ptLst>
  <dgm:cxnLst>
    <dgm:cxn modelId="{AE6C050F-189F-47C4-BB7C-D2BC16BE4636}" type="presOf" srcId="{0DDCEB62-66BE-4CA0-85E4-F35A22D05BE9}" destId="{B53785AB-9883-4376-BCCC-CDB039C8559B}" srcOrd="0" destOrd="6" presId="urn:microsoft.com/office/officeart/2005/8/layout/hList2"/>
    <dgm:cxn modelId="{8C407E16-1AE5-4ED8-AFAB-E2B2A4D55E20}" type="presOf" srcId="{38A3649E-C12F-46C3-8C5B-293832170CE1}" destId="{B53785AB-9883-4376-BCCC-CDB039C8559B}" srcOrd="0" destOrd="1" presId="urn:microsoft.com/office/officeart/2005/8/layout/hList2"/>
    <dgm:cxn modelId="{6B92B117-EDB9-42CA-AE62-670C0B8DFE36}" srcId="{C4BDAD28-019C-4B84-89AC-2E63586C3EA7}" destId="{38A3649E-C12F-46C3-8C5B-293832170CE1}" srcOrd="1" destOrd="0" parTransId="{CA6A866D-5390-4187-81D2-F36F6CF57E25}" sibTransId="{95DCE8BB-F9F3-40BB-80C6-844D7A26CBEF}"/>
    <dgm:cxn modelId="{6A36E51D-B3AC-41EE-A58E-78D10D58762A}" srcId="{C4BDAD28-019C-4B84-89AC-2E63586C3EA7}" destId="{8A3CE250-9064-46AD-A7AF-8C3813CA79ED}" srcOrd="5" destOrd="0" parTransId="{FF10673F-8443-4C06-ACEF-969A28368F4F}" sibTransId="{EE4C2577-3608-4C01-A2F3-1061822233BF}"/>
    <dgm:cxn modelId="{4B4E511E-A6AC-42B4-882A-0A4A2B43E002}" srcId="{C4BDAD28-019C-4B84-89AC-2E63586C3EA7}" destId="{0A117F05-09E4-4586-A0F6-F5B2EB54000F}" srcOrd="2" destOrd="0" parTransId="{F8A378BB-F9E7-483E-8324-D19DC6F89CA7}" sibTransId="{5E0A2223-5B11-496F-A3EA-179AFE81D3F4}"/>
    <dgm:cxn modelId="{1FCC9E23-1BD8-4433-A447-BD50E8EA3061}" type="presOf" srcId="{81FEFB3B-0CC5-4DAA-8191-92E2A2E5415A}" destId="{0C46FD7B-B722-4797-B9CE-2C5661D57672}" srcOrd="0" destOrd="0" presId="urn:microsoft.com/office/officeart/2005/8/layout/hList2"/>
    <dgm:cxn modelId="{E10B482C-C301-477D-9764-5A3356F114F6}" type="presOf" srcId="{62892FA7-532E-4814-B272-4F8AE9039AC1}" destId="{C0EF5146-4DFC-42EF-8CBC-E47FAC677F38}" srcOrd="0" destOrd="0" presId="urn:microsoft.com/office/officeart/2005/8/layout/hList2"/>
    <dgm:cxn modelId="{E7917F2F-4484-49FC-89B2-5E240F429034}" type="presOf" srcId="{E6B51B08-3DB5-461A-B50B-71284124D07E}" destId="{F654DB8B-CAA9-42CE-AD1E-E97945B8D59E}" srcOrd="0" destOrd="0" presId="urn:microsoft.com/office/officeart/2005/8/layout/hList2"/>
    <dgm:cxn modelId="{D2F90E31-EEA8-45B1-930E-C4AAFD39DE30}" srcId="{C613C6C0-1955-4A7C-B649-46DB0F834CC2}" destId="{01990DDB-275A-464C-BE58-164257DE518E}" srcOrd="1" destOrd="0" parTransId="{6C44A790-4FD2-4B55-9DBE-598D54892136}" sibTransId="{304F4A03-F40A-4289-9562-654539945650}"/>
    <dgm:cxn modelId="{42AF4140-9ABD-4D4E-833F-455BD3F582C6}" type="presOf" srcId="{1A8A3D22-A8C3-4932-B8AF-6647D2B40200}" destId="{B53785AB-9883-4376-BCCC-CDB039C8559B}" srcOrd="0" destOrd="4" presId="urn:microsoft.com/office/officeart/2005/8/layout/hList2"/>
    <dgm:cxn modelId="{85A11F5D-AD04-47E5-8A7B-98FCFFA35345}" type="presOf" srcId="{8A3CE250-9064-46AD-A7AF-8C3813CA79ED}" destId="{B53785AB-9883-4376-BCCC-CDB039C8559B}" srcOrd="0" destOrd="5" presId="urn:microsoft.com/office/officeart/2005/8/layout/hList2"/>
    <dgm:cxn modelId="{A75D5342-DEC1-45EC-9C7C-82CC71B39C35}" type="presOf" srcId="{C613C6C0-1955-4A7C-B649-46DB0F834CC2}" destId="{3B72EB18-1C67-4E01-91D4-23F6D20EAF05}" srcOrd="0" destOrd="0" presId="urn:microsoft.com/office/officeart/2005/8/layout/hList2"/>
    <dgm:cxn modelId="{26CD0865-34D3-4533-9E2E-BD5080C4EEDD}" type="presOf" srcId="{7448F060-FE34-4368-8329-BB541365D92F}" destId="{B53785AB-9883-4376-BCCC-CDB039C8559B}" srcOrd="0" destOrd="0" presId="urn:microsoft.com/office/officeart/2005/8/layout/hList2"/>
    <dgm:cxn modelId="{AD093B48-3206-478F-AE04-A95A5629AEF6}" srcId="{81FEFB3B-0CC5-4DAA-8191-92E2A2E5415A}" destId="{62892FA7-532E-4814-B272-4F8AE9039AC1}" srcOrd="0" destOrd="0" parTransId="{1497BF7C-005A-4145-BAA4-7EEA54D195BE}" sibTransId="{05DF9FAB-A5F2-4218-A51D-54D889356062}"/>
    <dgm:cxn modelId="{0274F96B-781C-4573-90C2-CF23EE31F31C}" srcId="{C4BDAD28-019C-4B84-89AC-2E63586C3EA7}" destId="{6BD04EF4-94FF-4295-9D62-A57493D6CE65}" srcOrd="3" destOrd="0" parTransId="{CAAE7428-8B3D-44CE-B1C0-E9CF5F028993}" sibTransId="{F6F5C73E-1396-40BD-B107-9A52413F0F28}"/>
    <dgm:cxn modelId="{6C467970-4D99-4BC9-89DA-9E3F565B0C12}" srcId="{C613C6C0-1955-4A7C-B649-46DB0F834CC2}" destId="{3D65FDE6-C701-458D-BD61-F60B502062AC}" srcOrd="2" destOrd="0" parTransId="{B107C846-8D22-4792-ADAC-9EF14587C72C}" sibTransId="{CB64DB66-74CD-4C45-8B68-EF6D8FF410CB}"/>
    <dgm:cxn modelId="{20E15658-7B51-4ABB-9DEF-A3FDE0559DD3}" type="presOf" srcId="{C4BDAD28-019C-4B84-89AC-2E63586C3EA7}" destId="{FC05BE38-DF9A-4462-A8DD-9997BDD69ED8}" srcOrd="0" destOrd="0" presId="urn:microsoft.com/office/officeart/2005/8/layout/hList2"/>
    <dgm:cxn modelId="{27DA8E7A-C641-4506-A7C1-3182A136A8D8}" srcId="{C613C6C0-1955-4A7C-B649-46DB0F834CC2}" destId="{D407ADDF-FC60-4EA2-A2E4-29CBAAD8BCC4}" srcOrd="0" destOrd="0" parTransId="{15E53A5E-B54C-4736-9654-3F5C754CEA01}" sibTransId="{E8B114CE-A9F0-4E3A-995B-BF7E046474E6}"/>
    <dgm:cxn modelId="{F7125F82-769E-4ECA-8951-2A31AA847C3A}" type="presOf" srcId="{D407ADDF-FC60-4EA2-A2E4-29CBAAD8BCC4}" destId="{AD4081A9-2C5D-4BB2-B25D-8E0AD5A47B73}" srcOrd="0" destOrd="0" presId="urn:microsoft.com/office/officeart/2005/8/layout/hList2"/>
    <dgm:cxn modelId="{8C61DD85-FE9E-4202-AEEA-ECFA59B56F66}" srcId="{E6B51B08-3DB5-461A-B50B-71284124D07E}" destId="{C4BDAD28-019C-4B84-89AC-2E63586C3EA7}" srcOrd="0" destOrd="0" parTransId="{E0265FE8-B12D-45F4-B8D3-43C48AD6B6B0}" sibTransId="{93C760BD-FB24-4426-AF3E-D6F025F2ECBC}"/>
    <dgm:cxn modelId="{0B3D9886-77D2-4420-8540-0633047C8379}" srcId="{C4BDAD28-019C-4B84-89AC-2E63586C3EA7}" destId="{7448F060-FE34-4368-8329-BB541365D92F}" srcOrd="0" destOrd="0" parTransId="{C9DFC5EF-A06C-4058-9E9D-6E772518A85F}" sibTransId="{94A7CBFA-8C42-4A4A-A1D6-A982E6E7BBE8}"/>
    <dgm:cxn modelId="{A904748B-E41E-4F41-B3D3-059899FFE5E4}" type="presOf" srcId="{6BD04EF4-94FF-4295-9D62-A57493D6CE65}" destId="{B53785AB-9883-4376-BCCC-CDB039C8559B}" srcOrd="0" destOrd="3" presId="urn:microsoft.com/office/officeart/2005/8/layout/hList2"/>
    <dgm:cxn modelId="{66ABA8A7-33F1-49CE-AC53-E90C79B621C5}" type="presOf" srcId="{07F1F284-9505-44B7-A178-77EF2AFA51D2}" destId="{C0EF5146-4DFC-42EF-8CBC-E47FAC677F38}" srcOrd="0" destOrd="1" presId="urn:microsoft.com/office/officeart/2005/8/layout/hList2"/>
    <dgm:cxn modelId="{BCCB85AD-176F-493C-B925-457671B83C78}" srcId="{C4BDAD28-019C-4B84-89AC-2E63586C3EA7}" destId="{0DDCEB62-66BE-4CA0-85E4-F35A22D05BE9}" srcOrd="6" destOrd="0" parTransId="{8177E68B-AC08-4D94-B73C-FC0E4A49B449}" sibTransId="{7785E265-C177-4782-9940-C39BCD158B11}"/>
    <dgm:cxn modelId="{C977E5AF-44CE-4DD5-A469-DF5D59FCF254}" srcId="{E6B51B08-3DB5-461A-B50B-71284124D07E}" destId="{C613C6C0-1955-4A7C-B649-46DB0F834CC2}" srcOrd="2" destOrd="0" parTransId="{191C4F4A-86E1-4DD1-9EEF-E96EE58A916D}" sibTransId="{1796643D-75B2-4297-91EE-428CCDDD5B60}"/>
    <dgm:cxn modelId="{854DD1BB-8295-4166-8694-B7596627B1E2}" srcId="{E6B51B08-3DB5-461A-B50B-71284124D07E}" destId="{81FEFB3B-0CC5-4DAA-8191-92E2A2E5415A}" srcOrd="1" destOrd="0" parTransId="{78D853D2-9AF0-4883-B1A1-7A7AE6EBBA18}" sibTransId="{99E7C12A-1FB7-4E7D-8C58-B4A5832B025A}"/>
    <dgm:cxn modelId="{7F460ABF-1191-46C8-A468-775B05BFCB0B}" srcId="{81FEFB3B-0CC5-4DAA-8191-92E2A2E5415A}" destId="{07F1F284-9505-44B7-A178-77EF2AFA51D2}" srcOrd="1" destOrd="0" parTransId="{15057142-5498-42D5-8F01-56580275B13A}" sibTransId="{094B222E-95E7-41D8-9519-8B8961F4795C}"/>
    <dgm:cxn modelId="{68F293CE-8FAC-45BA-8940-118D785298EB}" type="presOf" srcId="{01990DDB-275A-464C-BE58-164257DE518E}" destId="{AD4081A9-2C5D-4BB2-B25D-8E0AD5A47B73}" srcOrd="0" destOrd="1" presId="urn:microsoft.com/office/officeart/2005/8/layout/hList2"/>
    <dgm:cxn modelId="{BF4E69D9-B12C-4977-8D76-1B16C6C9C7DD}" srcId="{C4BDAD28-019C-4B84-89AC-2E63586C3EA7}" destId="{1A8A3D22-A8C3-4932-B8AF-6647D2B40200}" srcOrd="4" destOrd="0" parTransId="{CDB6D7BC-A2B5-4CDA-A790-619E2A0B3C6E}" sibTransId="{8753D7E0-1B1F-4973-9535-A58AF48AE97B}"/>
    <dgm:cxn modelId="{71E06DDB-40A2-4333-BE23-93B7424C2BDF}" type="presOf" srcId="{0A117F05-09E4-4586-A0F6-F5B2EB54000F}" destId="{B53785AB-9883-4376-BCCC-CDB039C8559B}" srcOrd="0" destOrd="2" presId="urn:microsoft.com/office/officeart/2005/8/layout/hList2"/>
    <dgm:cxn modelId="{8F267EE4-A759-4CAA-A0F5-88CA68B8C857}" type="presOf" srcId="{3D65FDE6-C701-458D-BD61-F60B502062AC}" destId="{AD4081A9-2C5D-4BB2-B25D-8E0AD5A47B73}" srcOrd="0" destOrd="2" presId="urn:microsoft.com/office/officeart/2005/8/layout/hList2"/>
    <dgm:cxn modelId="{26D25FB3-B2D4-45D6-B9B7-D03759820C4F}" type="presParOf" srcId="{F654DB8B-CAA9-42CE-AD1E-E97945B8D59E}" destId="{71DF229F-2A17-45E8-83DB-5C4B8614273E}" srcOrd="0" destOrd="0" presId="urn:microsoft.com/office/officeart/2005/8/layout/hList2"/>
    <dgm:cxn modelId="{81D807E2-F42D-4EB0-99DA-878B331C90D8}" type="presParOf" srcId="{71DF229F-2A17-45E8-83DB-5C4B8614273E}" destId="{3A20DD66-1A98-4CAF-8D70-44F44F3015FC}" srcOrd="0" destOrd="0" presId="urn:microsoft.com/office/officeart/2005/8/layout/hList2"/>
    <dgm:cxn modelId="{1397CA27-6A60-4BCE-BE97-1DF873BDA39D}" type="presParOf" srcId="{71DF229F-2A17-45E8-83DB-5C4B8614273E}" destId="{B53785AB-9883-4376-BCCC-CDB039C8559B}" srcOrd="1" destOrd="0" presId="urn:microsoft.com/office/officeart/2005/8/layout/hList2"/>
    <dgm:cxn modelId="{3380BEC9-7F1C-4460-8611-20658D65337E}" type="presParOf" srcId="{71DF229F-2A17-45E8-83DB-5C4B8614273E}" destId="{FC05BE38-DF9A-4462-A8DD-9997BDD69ED8}" srcOrd="2" destOrd="0" presId="urn:microsoft.com/office/officeart/2005/8/layout/hList2"/>
    <dgm:cxn modelId="{1C61724D-D3A0-492F-B87C-B7F8932E9718}" type="presParOf" srcId="{F654DB8B-CAA9-42CE-AD1E-E97945B8D59E}" destId="{59D3DAB6-AE9A-464E-93A7-5FC671B160A6}" srcOrd="1" destOrd="0" presId="urn:microsoft.com/office/officeart/2005/8/layout/hList2"/>
    <dgm:cxn modelId="{A16B7507-5F08-4D2C-88BB-E3F1A7CEB690}" type="presParOf" srcId="{F654DB8B-CAA9-42CE-AD1E-E97945B8D59E}" destId="{BFE4A472-86B6-4279-ABC0-CC715220FA21}" srcOrd="2" destOrd="0" presId="urn:microsoft.com/office/officeart/2005/8/layout/hList2"/>
    <dgm:cxn modelId="{F2C9A20E-C600-4F44-BDD7-AB3580A41E89}" type="presParOf" srcId="{BFE4A472-86B6-4279-ABC0-CC715220FA21}" destId="{415F5537-768A-48BB-88FD-730A87D2AB79}" srcOrd="0" destOrd="0" presId="urn:microsoft.com/office/officeart/2005/8/layout/hList2"/>
    <dgm:cxn modelId="{3E42536B-8EA7-4CC0-8EB1-BE7EBB8EACFC}" type="presParOf" srcId="{BFE4A472-86B6-4279-ABC0-CC715220FA21}" destId="{C0EF5146-4DFC-42EF-8CBC-E47FAC677F38}" srcOrd="1" destOrd="0" presId="urn:microsoft.com/office/officeart/2005/8/layout/hList2"/>
    <dgm:cxn modelId="{F57E6D6E-C0D5-47EE-8EC5-6F3FE838F5AA}" type="presParOf" srcId="{BFE4A472-86B6-4279-ABC0-CC715220FA21}" destId="{0C46FD7B-B722-4797-B9CE-2C5661D57672}" srcOrd="2" destOrd="0" presId="urn:microsoft.com/office/officeart/2005/8/layout/hList2"/>
    <dgm:cxn modelId="{D89F95E5-924E-4932-80B7-861EB29C00F4}" type="presParOf" srcId="{F654DB8B-CAA9-42CE-AD1E-E97945B8D59E}" destId="{8D39B840-812C-49E3-AD7F-3FFA5C1F0E2F}" srcOrd="3" destOrd="0" presId="urn:microsoft.com/office/officeart/2005/8/layout/hList2"/>
    <dgm:cxn modelId="{A2D6AF45-E263-491F-8497-BB4A3DFC9C52}" type="presParOf" srcId="{F654DB8B-CAA9-42CE-AD1E-E97945B8D59E}" destId="{B37830D2-0934-467F-8C98-7D396A04AE6E}" srcOrd="4" destOrd="0" presId="urn:microsoft.com/office/officeart/2005/8/layout/hList2"/>
    <dgm:cxn modelId="{1CF24094-9101-402D-B69D-B49832EE0FC6}" type="presParOf" srcId="{B37830D2-0934-467F-8C98-7D396A04AE6E}" destId="{FF295B7B-8FE8-4192-BDC3-42E52ECBF688}" srcOrd="0" destOrd="0" presId="urn:microsoft.com/office/officeart/2005/8/layout/hList2"/>
    <dgm:cxn modelId="{F2B0A636-9D76-49E9-918F-C59B65E69393}" type="presParOf" srcId="{B37830D2-0934-467F-8C98-7D396A04AE6E}" destId="{AD4081A9-2C5D-4BB2-B25D-8E0AD5A47B73}" srcOrd="1" destOrd="0" presId="urn:microsoft.com/office/officeart/2005/8/layout/hList2"/>
    <dgm:cxn modelId="{566A3D80-A9E9-4EA6-9BAB-E53AB20398C1}" type="presParOf" srcId="{B37830D2-0934-467F-8C98-7D396A04AE6E}" destId="{3B72EB18-1C67-4E01-91D4-23F6D20EAF05}" srcOrd="2" destOrd="0" presId="urn:microsoft.com/office/officeart/2005/8/layout/h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2396040-7F40-4629-B2E5-AEE8966FDE62}" type="doc">
      <dgm:prSet loTypeId="urn:microsoft.com/office/officeart/2005/8/layout/list1" loCatId="list" qsTypeId="urn:microsoft.com/office/officeart/2005/8/quickstyle/simple5" qsCatId="simple" csTypeId="urn:microsoft.com/office/officeart/2005/8/colors/colorful4" csCatId="colorful" phldr="1"/>
      <dgm:spPr/>
      <dgm:t>
        <a:bodyPr/>
        <a:lstStyle/>
        <a:p>
          <a:endParaRPr lang="en-US"/>
        </a:p>
      </dgm:t>
    </dgm:pt>
    <dgm:pt modelId="{9047A40A-A953-48AB-8758-835D016E5AE8}">
      <dgm:prSet phldrT="[Text]" phldr="0" custT="1"/>
      <dgm:spPr/>
      <dgm:t>
        <a:bodyPr/>
        <a:lstStyle/>
        <a:p>
          <a:r>
            <a:rPr lang="en-US" sz="1800" dirty="0"/>
            <a:t>Injected beam</a:t>
          </a:r>
        </a:p>
      </dgm:t>
    </dgm:pt>
    <dgm:pt modelId="{5608108C-00CA-44FB-8B1E-9E3123775EC4}" type="parTrans" cxnId="{6294756D-B15B-41FF-B852-1DD64346F015}">
      <dgm:prSet/>
      <dgm:spPr/>
      <dgm:t>
        <a:bodyPr/>
        <a:lstStyle/>
        <a:p>
          <a:endParaRPr lang="en-US" sz="1400"/>
        </a:p>
      </dgm:t>
    </dgm:pt>
    <dgm:pt modelId="{1FD5C60D-0595-4F49-B022-65E9DB71CE4F}" type="sibTrans" cxnId="{6294756D-B15B-41FF-B852-1DD64346F015}">
      <dgm:prSet/>
      <dgm:spPr/>
      <dgm:t>
        <a:bodyPr/>
        <a:lstStyle/>
        <a:p>
          <a:endParaRPr lang="en-US" sz="1400"/>
        </a:p>
      </dgm:t>
    </dgm:pt>
    <dgm:pt modelId="{7CEA8113-B24E-4B88-9043-A5D6F116F06B}">
      <dgm:prSet phldrT="[Text]" custT="1"/>
      <dgm:spPr/>
      <dgm:t>
        <a:bodyPr/>
        <a:lstStyle/>
        <a:p>
          <a:r>
            <a:rPr lang="en-US" sz="1400" b="1" dirty="0"/>
            <a:t>Gaussian beam matched to the chromatic orbit with 𝛿=0.95%.</a:t>
          </a:r>
          <a:endParaRPr lang="en-US" sz="1400" dirty="0"/>
        </a:p>
      </dgm:t>
    </dgm:pt>
    <dgm:pt modelId="{FAF77247-B2A5-45CB-9E90-2CF4C8DF7C90}" type="parTrans" cxnId="{734823C4-70ED-4A56-A8C9-1624C38BBF34}">
      <dgm:prSet/>
      <dgm:spPr/>
      <dgm:t>
        <a:bodyPr/>
        <a:lstStyle/>
        <a:p>
          <a:endParaRPr lang="en-US" sz="1400"/>
        </a:p>
      </dgm:t>
    </dgm:pt>
    <dgm:pt modelId="{85DB200B-7E2F-4FE0-83E5-5527E5A847B9}" type="sibTrans" cxnId="{734823C4-70ED-4A56-A8C9-1624C38BBF34}">
      <dgm:prSet/>
      <dgm:spPr/>
      <dgm:t>
        <a:bodyPr/>
        <a:lstStyle/>
        <a:p>
          <a:endParaRPr lang="en-US" sz="1400"/>
        </a:p>
      </dgm:t>
    </dgm:pt>
    <dgm:pt modelId="{7BBBCCE3-BB2B-4619-A4A0-63C9AE0F4484}">
      <dgm:prSet phldrT="[Text]" custT="1"/>
      <dgm:spPr/>
      <dgm:t>
        <a:bodyPr/>
        <a:lstStyle/>
        <a:p>
          <a:r>
            <a:rPr lang="en-US" sz="1400" dirty="0"/>
            <a:t>Assuming to be able to </a:t>
          </a:r>
          <a:r>
            <a:rPr lang="en-US" sz="1400" b="1" dirty="0"/>
            <a:t>match perfectly to whatever condition at the injection point.</a:t>
          </a:r>
        </a:p>
      </dgm:t>
    </dgm:pt>
    <dgm:pt modelId="{B517A935-A74D-440F-8F09-756FFFBF8E9C}" type="parTrans" cxnId="{EFA6E475-7321-45CB-BB04-4117C66417F4}">
      <dgm:prSet/>
      <dgm:spPr/>
      <dgm:t>
        <a:bodyPr/>
        <a:lstStyle/>
        <a:p>
          <a:endParaRPr lang="en-US" sz="1400"/>
        </a:p>
      </dgm:t>
    </dgm:pt>
    <dgm:pt modelId="{839A7863-8C2F-4059-BCE3-E928538D1199}" type="sibTrans" cxnId="{EFA6E475-7321-45CB-BB04-4117C66417F4}">
      <dgm:prSet/>
      <dgm:spPr/>
      <dgm:t>
        <a:bodyPr/>
        <a:lstStyle/>
        <a:p>
          <a:endParaRPr lang="en-US" sz="1400"/>
        </a:p>
      </dgm:t>
    </dgm:pt>
    <dgm:pt modelId="{A5CDD98D-E43D-4ABA-9C8A-E4865ECF616F}">
      <dgm:prSet phldrT="[Text]" phldr="0" custT="1"/>
      <dgm:spPr/>
      <dgm:t>
        <a:bodyPr/>
        <a:lstStyle/>
        <a:p>
          <a:r>
            <a:rPr lang="en-US" sz="1800" dirty="0"/>
            <a:t>Circulating halo</a:t>
          </a:r>
        </a:p>
      </dgm:t>
    </dgm:pt>
    <dgm:pt modelId="{DDAE40C9-744C-4C5A-882A-ED0F32999348}" type="parTrans" cxnId="{6EACB0C4-BCE9-4D98-B38D-DA29B1109894}">
      <dgm:prSet/>
      <dgm:spPr/>
      <dgm:t>
        <a:bodyPr/>
        <a:lstStyle/>
        <a:p>
          <a:endParaRPr lang="en-US" sz="1400"/>
        </a:p>
      </dgm:t>
    </dgm:pt>
    <dgm:pt modelId="{E0F3A345-A5C8-4F9C-9627-A0277D55B7C8}" type="sibTrans" cxnId="{6EACB0C4-BCE9-4D98-B38D-DA29B1109894}">
      <dgm:prSet/>
      <dgm:spPr/>
      <dgm:t>
        <a:bodyPr/>
        <a:lstStyle/>
        <a:p>
          <a:endParaRPr lang="en-US" sz="1400"/>
        </a:p>
      </dgm:t>
    </dgm:pt>
    <mc:AlternateContent xmlns:mc="http://schemas.openxmlformats.org/markup-compatibility/2006" xmlns:a14="http://schemas.microsoft.com/office/drawing/2010/main">
      <mc:Choice Requires="a14">
        <dgm:pt modelId="{2C9B03F5-A38D-43BA-99DE-07AF1F3BCE03}">
          <dgm:prSet phldrT="[Text]" custT="1"/>
          <dgm:spPr/>
          <dgm:t>
            <a:bodyPr/>
            <a:lstStyle/>
            <a:p>
              <a:r>
                <a:rPr lang="en-US" sz="1400" b="1" dirty="0"/>
                <a:t>Circular sector between </a:t>
              </a:r>
              <a14:m>
                <m:oMath xmlns:m="http://schemas.openxmlformats.org/officeDocument/2006/math">
                  <m:r>
                    <a:rPr lang="it-IT" sz="1400" b="1" i="1">
                      <a:latin typeface="Cambria Math" panose="02040503050406030204" pitchFamily="18" charset="0"/>
                    </a:rPr>
                    <m:t>𝟓</m:t>
                  </m:r>
                  <m:r>
                    <a:rPr lang="it-IT" sz="1400" b="1" i="1">
                      <a:latin typeface="Cambria Math" panose="02040503050406030204" pitchFamily="18" charset="0"/>
                    </a:rPr>
                    <m:t> </m:t>
                  </m:r>
                  <m:r>
                    <a:rPr lang="it-IT" sz="1400" b="1" i="1">
                      <a:latin typeface="Cambria Math" panose="02040503050406030204" pitchFamily="18" charset="0"/>
                    </a:rPr>
                    <m:t>𝝈</m:t>
                  </m:r>
                </m:oMath>
              </a14:m>
              <a:r>
                <a:rPr lang="en-US" sz="1400" b="1" dirty="0"/>
                <a:t> and </a:t>
              </a:r>
              <a14:m>
                <m:oMath xmlns:m="http://schemas.openxmlformats.org/officeDocument/2006/math">
                  <m:r>
                    <a:rPr lang="it-IT" sz="1400" b="1" i="1" dirty="0">
                      <a:latin typeface="Cambria Math" panose="02040503050406030204" pitchFamily="18" charset="0"/>
                    </a:rPr>
                    <m:t>𝟏𝟏</m:t>
                  </m:r>
                  <m:r>
                    <a:rPr lang="it-IT" sz="1400" b="1" i="1">
                      <a:latin typeface="Cambria Math" panose="02040503050406030204" pitchFamily="18" charset="0"/>
                    </a:rPr>
                    <m:t>𝝈</m:t>
                  </m:r>
                </m:oMath>
              </a14:m>
              <a:r>
                <a:rPr lang="en-US" sz="1400" dirty="0"/>
                <a:t>.</a:t>
              </a:r>
            </a:p>
          </dgm:t>
        </dgm:pt>
      </mc:Choice>
      <mc:Fallback xmlns="">
        <dgm:pt modelId="{2C9B03F5-A38D-43BA-99DE-07AF1F3BCE03}">
          <dgm:prSet phldrT="[Text]" custT="1"/>
          <dgm:spPr/>
          <dgm:t>
            <a:bodyPr/>
            <a:lstStyle/>
            <a:p>
              <a:r>
                <a:rPr lang="en-US" sz="1400" b="1" dirty="0"/>
                <a:t>Circular sector between </a:t>
              </a:r>
              <a:r>
                <a:rPr lang="it-IT" sz="1400" b="1" i="0">
                  <a:latin typeface="Cambria Math" panose="02040503050406030204" pitchFamily="18" charset="0"/>
                </a:rPr>
                <a:t>𝟓 𝝈</a:t>
              </a:r>
              <a:r>
                <a:rPr lang="en-US" sz="1400" b="1" dirty="0"/>
                <a:t> and </a:t>
              </a:r>
              <a:r>
                <a:rPr lang="it-IT" sz="1400" b="1" i="0" dirty="0">
                  <a:latin typeface="Cambria Math" panose="02040503050406030204" pitchFamily="18" charset="0"/>
                </a:rPr>
                <a:t>𝟏𝟏</a:t>
              </a:r>
              <a:r>
                <a:rPr lang="it-IT" sz="1400" b="1" i="0">
                  <a:latin typeface="Cambria Math" panose="02040503050406030204" pitchFamily="18" charset="0"/>
                </a:rPr>
                <a:t>𝝈</a:t>
              </a:r>
              <a:r>
                <a:rPr lang="en-US" sz="1400" dirty="0"/>
                <a:t>.</a:t>
              </a:r>
            </a:p>
          </dgm:t>
        </dgm:pt>
      </mc:Fallback>
    </mc:AlternateContent>
    <dgm:pt modelId="{A176C6D8-D7AA-4072-90A1-4656939F0070}" type="parTrans" cxnId="{993909B9-1DE9-4BE5-9A33-A6563D374CB1}">
      <dgm:prSet/>
      <dgm:spPr/>
      <dgm:t>
        <a:bodyPr/>
        <a:lstStyle/>
        <a:p>
          <a:endParaRPr lang="en-US" sz="1400"/>
        </a:p>
      </dgm:t>
    </dgm:pt>
    <dgm:pt modelId="{C7B7EE39-5CDA-4486-BC2F-A121B9C20F6D}" type="sibTrans" cxnId="{993909B9-1DE9-4BE5-9A33-A6563D374CB1}">
      <dgm:prSet/>
      <dgm:spPr/>
      <dgm:t>
        <a:bodyPr/>
        <a:lstStyle/>
        <a:p>
          <a:endParaRPr lang="en-US" sz="1400"/>
        </a:p>
      </dgm:t>
    </dgm:pt>
    <dgm:pt modelId="{601A72A3-3684-448F-A919-95709C1DDEFA}">
      <dgm:prSet phldrT="[Text]" custT="1"/>
      <dgm:spPr/>
      <dgm:t>
        <a:bodyPr/>
        <a:lstStyle/>
        <a:p>
          <a:pPr>
            <a:buFont typeface="Arial" panose="020B0604020202020204" pitchFamily="34" charset="0"/>
            <a:buChar char="•"/>
          </a:pPr>
          <a:r>
            <a:rPr lang="en-US" sz="1400" dirty="0"/>
            <a:t>In the future, </a:t>
          </a:r>
          <a:r>
            <a:rPr lang="en-US" sz="1400" b="1" dirty="0"/>
            <a:t>distribution from the transfer lines should be used</a:t>
          </a:r>
          <a:r>
            <a:rPr lang="en-US" sz="1400" dirty="0"/>
            <a:t>.</a:t>
          </a:r>
        </a:p>
      </dgm:t>
    </dgm:pt>
    <dgm:pt modelId="{8C0D6285-4101-4183-BF10-B5481593760A}" type="parTrans" cxnId="{38049281-600D-4C9B-B2F2-7A6F9E2C8DE8}">
      <dgm:prSet/>
      <dgm:spPr/>
      <dgm:t>
        <a:bodyPr/>
        <a:lstStyle/>
        <a:p>
          <a:endParaRPr lang="en-US" sz="1400"/>
        </a:p>
      </dgm:t>
    </dgm:pt>
    <dgm:pt modelId="{B7613F48-223D-4624-8001-1420A4A2D134}" type="sibTrans" cxnId="{38049281-600D-4C9B-B2F2-7A6F9E2C8DE8}">
      <dgm:prSet/>
      <dgm:spPr/>
      <dgm:t>
        <a:bodyPr/>
        <a:lstStyle/>
        <a:p>
          <a:endParaRPr lang="en-US" sz="1400"/>
        </a:p>
      </dgm:t>
    </dgm:pt>
    <dgm:pt modelId="{825BA182-8489-429D-A2D2-B3B7EF97C483}">
      <dgm:prSet phldrT="[Text]" custT="1"/>
      <dgm:spPr/>
      <dgm:t>
        <a:bodyPr/>
        <a:lstStyle/>
        <a:p>
          <a:r>
            <a:rPr lang="en-US" sz="1400" b="1" dirty="0"/>
            <a:t>To be optimized with a more realistic description </a:t>
          </a:r>
          <a:r>
            <a:rPr lang="en-US" sz="1400" dirty="0"/>
            <a:t>of the halo (studies undergoing).</a:t>
          </a:r>
        </a:p>
      </dgm:t>
    </dgm:pt>
    <dgm:pt modelId="{E937BC95-7EE6-4DDC-83F9-6E16BE737A6B}" type="parTrans" cxnId="{52755CFB-4C8C-439B-9E4A-A05CE805B43D}">
      <dgm:prSet/>
      <dgm:spPr/>
      <dgm:t>
        <a:bodyPr/>
        <a:lstStyle/>
        <a:p>
          <a:endParaRPr lang="en-US" sz="1400"/>
        </a:p>
      </dgm:t>
    </dgm:pt>
    <dgm:pt modelId="{57C1EB4E-F860-4137-976B-EE09383515BE}" type="sibTrans" cxnId="{52755CFB-4C8C-439B-9E4A-A05CE805B43D}">
      <dgm:prSet/>
      <dgm:spPr/>
      <dgm:t>
        <a:bodyPr/>
        <a:lstStyle/>
        <a:p>
          <a:endParaRPr lang="en-US" sz="1400"/>
        </a:p>
      </dgm:t>
    </dgm:pt>
    <mc:AlternateContent xmlns:mc="http://schemas.openxmlformats.org/markup-compatibility/2006" xmlns:a14="http://schemas.microsoft.com/office/drawing/2010/main">
      <mc:Choice Requires="a14">
        <dgm:pt modelId="{97F41C6E-9EBB-4B6F-8775-844C28AD7B7F}">
          <dgm:prSet phldrT="[Text]" custT="1"/>
          <dgm:spPr/>
          <dgm:t>
            <a:bodyPr/>
            <a:lstStyle/>
            <a:p>
              <a:pPr>
                <a:buFont typeface="Arial" panose="020B0604020202020204" pitchFamily="34" charset="0"/>
                <a:buChar char="•"/>
              </a:pPr>
              <a14:m>
                <m:oMath xmlns:m="http://schemas.openxmlformats.org/officeDocument/2006/math">
                  <m:r>
                    <a:rPr lang="it-IT" sz="1400" b="0" i="1" smtClean="0">
                      <a:latin typeface="Cambria Math" panose="02040503050406030204" pitchFamily="18" charset="0"/>
                    </a:rPr>
                    <m:t>5×</m:t>
                  </m:r>
                  <m:sSup>
                    <m:sSupPr>
                      <m:ctrlPr>
                        <a:rPr lang="it-IT" sz="1400" b="0" i="1" smtClean="0">
                          <a:latin typeface="Cambria Math" panose="02040503050406030204" pitchFamily="18" charset="0"/>
                        </a:rPr>
                      </m:ctrlPr>
                    </m:sSupPr>
                    <m:e>
                      <m:r>
                        <a:rPr lang="it-IT" sz="1400" b="0" i="1" smtClean="0">
                          <a:latin typeface="Cambria Math" panose="02040503050406030204" pitchFamily="18" charset="0"/>
                        </a:rPr>
                        <m:t>10</m:t>
                      </m:r>
                    </m:e>
                    <m:sup>
                      <m:r>
                        <a:rPr lang="it-IT" sz="1400" b="0" i="1" smtClean="0">
                          <a:latin typeface="Cambria Math" panose="02040503050406030204" pitchFamily="18" charset="0"/>
                        </a:rPr>
                        <m:t>5</m:t>
                      </m:r>
                    </m:sup>
                  </m:sSup>
                  <m:r>
                    <a:rPr lang="it-IT" sz="1400" b="0" i="1" smtClean="0">
                      <a:latin typeface="Cambria Math" panose="02040503050406030204" pitchFamily="18" charset="0"/>
                    </a:rPr>
                    <m:t> </m:t>
                  </m:r>
                  <m:sSup>
                    <m:sSupPr>
                      <m:ctrlPr>
                        <a:rPr lang="it-IT" sz="1400" b="0" i="1" smtClean="0">
                          <a:latin typeface="Cambria Math" panose="02040503050406030204" pitchFamily="18" charset="0"/>
                        </a:rPr>
                      </m:ctrlPr>
                    </m:sSupPr>
                    <m:e>
                      <m:r>
                        <a:rPr lang="it-IT" sz="1400" b="0" i="1" smtClean="0">
                          <a:latin typeface="Cambria Math" panose="02040503050406030204" pitchFamily="18" charset="0"/>
                        </a:rPr>
                        <m:t>𝑒</m:t>
                      </m:r>
                    </m:e>
                    <m:sup>
                      <m:r>
                        <a:rPr lang="it-IT" sz="1400" b="0" i="1" smtClean="0">
                          <a:latin typeface="Cambria Math" panose="02040503050406030204" pitchFamily="18" charset="0"/>
                        </a:rPr>
                        <m:t>+</m:t>
                      </m:r>
                    </m:sup>
                  </m:sSup>
                </m:oMath>
              </a14:m>
              <a:r>
                <a:rPr lang="en-US" sz="1400" dirty="0"/>
                <a:t> tracked for 2500 turns.</a:t>
              </a:r>
            </a:p>
          </dgm:t>
        </dgm:pt>
      </mc:Choice>
      <mc:Fallback xmlns="">
        <dgm:pt modelId="{97F41C6E-9EBB-4B6F-8775-844C28AD7B7F}">
          <dgm:prSet phldrT="[Text]" custT="1"/>
          <dgm:spPr/>
          <dgm:t>
            <a:bodyPr/>
            <a:lstStyle/>
            <a:p>
              <a:pPr>
                <a:buFont typeface="Arial" panose="020B0604020202020204" pitchFamily="34" charset="0"/>
                <a:buChar char="•"/>
              </a:pPr>
              <a:r>
                <a:rPr lang="it-IT" sz="1400" b="0" i="0">
                  <a:latin typeface="Cambria Math" panose="02040503050406030204" pitchFamily="18" charset="0"/>
                </a:rPr>
                <a:t>5×10^5  𝑒^+</a:t>
              </a:r>
              <a:r>
                <a:rPr lang="en-US" sz="1400" dirty="0"/>
                <a:t> tracked for 2500 turns.</a:t>
              </a:r>
            </a:p>
          </dgm:t>
        </dgm:pt>
      </mc:Fallback>
    </mc:AlternateContent>
    <dgm:pt modelId="{38EB7E95-BB3F-470E-92F3-0F65BF898777}" type="parTrans" cxnId="{83DB233D-2D93-4886-931B-9F9C3BDC533A}">
      <dgm:prSet/>
      <dgm:spPr/>
      <dgm:t>
        <a:bodyPr/>
        <a:lstStyle/>
        <a:p>
          <a:endParaRPr lang="en-US"/>
        </a:p>
      </dgm:t>
    </dgm:pt>
    <dgm:pt modelId="{37AF4486-F45E-4B82-AC71-9A913E2003BD}" type="sibTrans" cxnId="{83DB233D-2D93-4886-931B-9F9C3BDC533A}">
      <dgm:prSet/>
      <dgm:spPr/>
      <dgm:t>
        <a:bodyPr/>
        <a:lstStyle/>
        <a:p>
          <a:endParaRPr lang="en-US"/>
        </a:p>
      </dgm:t>
    </dgm:pt>
    <mc:AlternateContent xmlns:mc="http://schemas.openxmlformats.org/markup-compatibility/2006" xmlns:a14="http://schemas.microsoft.com/office/drawing/2010/main">
      <mc:Choice Requires="a14">
        <dgm:pt modelId="{316C33C2-D7B9-4518-9094-9C16C7691B7D}">
          <dgm:prSet custT="1"/>
          <dgm:spPr/>
          <dgm:t>
            <a:bodyPr/>
            <a:lstStyle/>
            <a:p>
              <a14:m>
                <m:oMath xmlns:m="http://schemas.openxmlformats.org/officeDocument/2006/math">
                  <m:r>
                    <a:rPr lang="it-IT" sz="1400" b="0" i="1" smtClean="0">
                      <a:latin typeface="Cambria Math" panose="02040503050406030204" pitchFamily="18" charset="0"/>
                    </a:rPr>
                    <m:t>5×</m:t>
                  </m:r>
                  <m:sSup>
                    <m:sSupPr>
                      <m:ctrlPr>
                        <a:rPr lang="it-IT" sz="1400" b="0" i="1" smtClean="0">
                          <a:latin typeface="Cambria Math" panose="02040503050406030204" pitchFamily="18" charset="0"/>
                        </a:rPr>
                      </m:ctrlPr>
                    </m:sSupPr>
                    <m:e>
                      <m:r>
                        <a:rPr lang="it-IT" sz="1400" b="0" i="1" smtClean="0">
                          <a:latin typeface="Cambria Math" panose="02040503050406030204" pitchFamily="18" charset="0"/>
                        </a:rPr>
                        <m:t>10</m:t>
                      </m:r>
                    </m:e>
                    <m:sup>
                      <m:r>
                        <a:rPr lang="it-IT" sz="1400" b="0" i="1" smtClean="0">
                          <a:latin typeface="Cambria Math" panose="02040503050406030204" pitchFamily="18" charset="0"/>
                        </a:rPr>
                        <m:t>5</m:t>
                      </m:r>
                    </m:sup>
                  </m:sSup>
                  <m:r>
                    <a:rPr lang="it-IT" sz="1400" b="0" i="1" smtClean="0">
                      <a:latin typeface="Cambria Math" panose="02040503050406030204" pitchFamily="18" charset="0"/>
                    </a:rPr>
                    <m:t> </m:t>
                  </m:r>
                  <m:sSup>
                    <m:sSupPr>
                      <m:ctrlPr>
                        <a:rPr lang="it-IT" sz="1400" b="0" i="1" smtClean="0">
                          <a:latin typeface="Cambria Math" panose="02040503050406030204" pitchFamily="18" charset="0"/>
                        </a:rPr>
                      </m:ctrlPr>
                    </m:sSupPr>
                    <m:e>
                      <m:r>
                        <a:rPr lang="it-IT" sz="1400" b="0" i="1" smtClean="0">
                          <a:latin typeface="Cambria Math" panose="02040503050406030204" pitchFamily="18" charset="0"/>
                        </a:rPr>
                        <m:t>𝑒</m:t>
                      </m:r>
                    </m:e>
                    <m:sup>
                      <m:r>
                        <a:rPr lang="it-IT" sz="1400" b="0" i="1" smtClean="0">
                          <a:latin typeface="Cambria Math" panose="02040503050406030204" pitchFamily="18" charset="0"/>
                        </a:rPr>
                        <m:t>+</m:t>
                      </m:r>
                    </m:sup>
                  </m:sSup>
                </m:oMath>
              </a14:m>
              <a:r>
                <a:rPr lang="en-US" sz="1400" dirty="0"/>
                <a:t> tracked for 100 turns.</a:t>
              </a:r>
            </a:p>
          </dgm:t>
        </dgm:pt>
      </mc:Choice>
      <mc:Fallback xmlns="">
        <dgm:pt modelId="{316C33C2-D7B9-4518-9094-9C16C7691B7D}">
          <dgm:prSet custT="1"/>
          <dgm:spPr/>
          <dgm:t>
            <a:bodyPr/>
            <a:lstStyle/>
            <a:p>
              <a:r>
                <a:rPr lang="it-IT" sz="1400" b="0" i="0">
                  <a:latin typeface="Cambria Math" panose="02040503050406030204" pitchFamily="18" charset="0"/>
                </a:rPr>
                <a:t>5×10^5  𝑒^+</a:t>
              </a:r>
              <a:r>
                <a:rPr lang="en-US" sz="1400" dirty="0"/>
                <a:t> tracked for 100 turns.</a:t>
              </a:r>
            </a:p>
          </dgm:t>
        </dgm:pt>
      </mc:Fallback>
    </mc:AlternateContent>
    <dgm:pt modelId="{AC020426-E44B-48A7-887E-798D160FC61A}" type="parTrans" cxnId="{BD2FEF0F-4EC7-4FFB-A1B9-3C8C83CBABDB}">
      <dgm:prSet/>
      <dgm:spPr/>
      <dgm:t>
        <a:bodyPr/>
        <a:lstStyle/>
        <a:p>
          <a:endParaRPr lang="en-US"/>
        </a:p>
      </dgm:t>
    </dgm:pt>
    <dgm:pt modelId="{AA783FD6-3CDD-4721-8B4A-CC243F0ABA0D}" type="sibTrans" cxnId="{BD2FEF0F-4EC7-4FFB-A1B9-3C8C83CBABDB}">
      <dgm:prSet/>
      <dgm:spPr/>
      <dgm:t>
        <a:bodyPr/>
        <a:lstStyle/>
        <a:p>
          <a:endParaRPr lang="en-US"/>
        </a:p>
      </dgm:t>
    </dgm:pt>
    <dgm:pt modelId="{CC75C284-2B5B-4A2E-879F-F654B2312C79}">
      <dgm:prSet phldrT="[Text]" custT="1"/>
      <dgm:spPr/>
      <dgm:t>
        <a:bodyPr/>
        <a:lstStyle/>
        <a:p>
          <a:r>
            <a:rPr lang="en-US" sz="1400" dirty="0"/>
            <a:t>Assumed storing </a:t>
          </a:r>
          <a:r>
            <a:rPr lang="en-US" sz="1400" b="1" dirty="0"/>
            <a:t>1% of the total beam energy</a:t>
          </a:r>
          <a:r>
            <a:rPr lang="en-US" sz="1400" dirty="0"/>
            <a:t>.</a:t>
          </a:r>
        </a:p>
      </dgm:t>
    </dgm:pt>
    <dgm:pt modelId="{5EA22EFD-9DAC-452F-B922-4D1781665B7B}" type="parTrans" cxnId="{9FB3DBD5-3C08-43AF-BA0C-95A4341AFFC2}">
      <dgm:prSet/>
      <dgm:spPr/>
      <dgm:t>
        <a:bodyPr/>
        <a:lstStyle/>
        <a:p>
          <a:endParaRPr lang="en-US"/>
        </a:p>
      </dgm:t>
    </dgm:pt>
    <dgm:pt modelId="{ACDEFF19-CB24-454E-9F92-2B4B633DB869}" type="sibTrans" cxnId="{9FB3DBD5-3C08-43AF-BA0C-95A4341AFFC2}">
      <dgm:prSet/>
      <dgm:spPr/>
      <dgm:t>
        <a:bodyPr/>
        <a:lstStyle/>
        <a:p>
          <a:endParaRPr lang="en-US"/>
        </a:p>
      </dgm:t>
    </dgm:pt>
    <dgm:pt modelId="{EE364619-0089-4DC1-AEE5-DB7D5C6F6078}" type="pres">
      <dgm:prSet presAssocID="{52396040-7F40-4629-B2E5-AEE8966FDE62}" presName="linear" presStyleCnt="0">
        <dgm:presLayoutVars>
          <dgm:dir/>
          <dgm:animLvl val="lvl"/>
          <dgm:resizeHandles val="exact"/>
        </dgm:presLayoutVars>
      </dgm:prSet>
      <dgm:spPr/>
    </dgm:pt>
    <dgm:pt modelId="{D1EE67FF-0014-4203-9CC9-CF0D62DA8C8F}" type="pres">
      <dgm:prSet presAssocID="{9047A40A-A953-48AB-8758-835D016E5AE8}" presName="parentLin" presStyleCnt="0"/>
      <dgm:spPr/>
    </dgm:pt>
    <dgm:pt modelId="{BC9E9E46-DAD5-4F64-A34E-8B580A8C613C}" type="pres">
      <dgm:prSet presAssocID="{9047A40A-A953-48AB-8758-835D016E5AE8}" presName="parentLeftMargin" presStyleLbl="node1" presStyleIdx="0" presStyleCnt="2"/>
      <dgm:spPr/>
    </dgm:pt>
    <dgm:pt modelId="{1A0F7142-E1E7-4499-AA5B-A9773BC4EA20}" type="pres">
      <dgm:prSet presAssocID="{9047A40A-A953-48AB-8758-835D016E5AE8}" presName="parentText" presStyleLbl="node1" presStyleIdx="0" presStyleCnt="2" custScaleX="42857" custScaleY="52597">
        <dgm:presLayoutVars>
          <dgm:chMax val="0"/>
          <dgm:bulletEnabled val="1"/>
        </dgm:presLayoutVars>
      </dgm:prSet>
      <dgm:spPr/>
    </dgm:pt>
    <dgm:pt modelId="{93BFC974-A0BD-42C8-A427-F7A2FB822C74}" type="pres">
      <dgm:prSet presAssocID="{9047A40A-A953-48AB-8758-835D016E5AE8}" presName="negativeSpace" presStyleCnt="0"/>
      <dgm:spPr/>
    </dgm:pt>
    <dgm:pt modelId="{40CA37A1-61A9-4EB9-B709-E1A05920FF45}" type="pres">
      <dgm:prSet presAssocID="{9047A40A-A953-48AB-8758-835D016E5AE8}" presName="childText" presStyleLbl="conFgAcc1" presStyleIdx="0" presStyleCnt="2" custScaleX="100000">
        <dgm:presLayoutVars>
          <dgm:bulletEnabled val="1"/>
        </dgm:presLayoutVars>
      </dgm:prSet>
      <dgm:spPr/>
    </dgm:pt>
    <dgm:pt modelId="{0620B49C-BB1C-4576-9A68-9B2DA6EF1AA4}" type="pres">
      <dgm:prSet presAssocID="{1FD5C60D-0595-4F49-B022-65E9DB71CE4F}" presName="spaceBetweenRectangles" presStyleCnt="0"/>
      <dgm:spPr/>
    </dgm:pt>
    <dgm:pt modelId="{91091A77-563B-45BC-86AD-28B4C563D218}" type="pres">
      <dgm:prSet presAssocID="{A5CDD98D-E43D-4ABA-9C8A-E4865ECF616F}" presName="parentLin" presStyleCnt="0"/>
      <dgm:spPr/>
    </dgm:pt>
    <dgm:pt modelId="{10CB85FB-59D4-4D1A-81DE-201C7B72A16D}" type="pres">
      <dgm:prSet presAssocID="{A5CDD98D-E43D-4ABA-9C8A-E4865ECF616F}" presName="parentLeftMargin" presStyleLbl="node1" presStyleIdx="0" presStyleCnt="2"/>
      <dgm:spPr/>
    </dgm:pt>
    <dgm:pt modelId="{BBA058E3-F093-400C-84A2-BD14C37C57A2}" type="pres">
      <dgm:prSet presAssocID="{A5CDD98D-E43D-4ABA-9C8A-E4865ECF616F}" presName="parentText" presStyleLbl="node1" presStyleIdx="1" presStyleCnt="2" custScaleX="46754" custScaleY="51383" custLinFactNeighborY="-7798">
        <dgm:presLayoutVars>
          <dgm:chMax val="0"/>
          <dgm:bulletEnabled val="1"/>
        </dgm:presLayoutVars>
      </dgm:prSet>
      <dgm:spPr/>
    </dgm:pt>
    <dgm:pt modelId="{7ED27ABB-CB2A-44E8-A4EA-5FDF362FDCEE}" type="pres">
      <dgm:prSet presAssocID="{A5CDD98D-E43D-4ABA-9C8A-E4865ECF616F}" presName="negativeSpace" presStyleCnt="0"/>
      <dgm:spPr/>
    </dgm:pt>
    <dgm:pt modelId="{025435D1-7B88-4EF2-BD8C-4B297D649325}" type="pres">
      <dgm:prSet presAssocID="{A5CDD98D-E43D-4ABA-9C8A-E4865ECF616F}" presName="childText" presStyleLbl="conFgAcc1" presStyleIdx="1" presStyleCnt="2" custLinFactNeighborY="-15595">
        <dgm:presLayoutVars>
          <dgm:bulletEnabled val="1"/>
        </dgm:presLayoutVars>
      </dgm:prSet>
      <dgm:spPr/>
    </dgm:pt>
  </dgm:ptLst>
  <dgm:cxnLst>
    <dgm:cxn modelId="{BD2FEF0F-4EC7-4FFB-A1B9-3C8C83CBABDB}" srcId="{A5CDD98D-E43D-4ABA-9C8A-E4865ECF616F}" destId="{316C33C2-D7B9-4518-9094-9C16C7691B7D}" srcOrd="3" destOrd="0" parTransId="{AC020426-E44B-48A7-887E-798D160FC61A}" sibTransId="{AA783FD6-3CDD-4721-8B4A-CC243F0ABA0D}"/>
    <dgm:cxn modelId="{1F87EA13-CFC8-45B2-83F1-9B095B4FBF09}" type="presOf" srcId="{601A72A3-3684-448F-A919-95709C1DDEFA}" destId="{40CA37A1-61A9-4EB9-B709-E1A05920FF45}" srcOrd="0" destOrd="2" presId="urn:microsoft.com/office/officeart/2005/8/layout/list1"/>
    <dgm:cxn modelId="{B4871E1B-359C-4C09-9831-0AB7AA5F4D53}" type="presOf" srcId="{9047A40A-A953-48AB-8758-835D016E5AE8}" destId="{1A0F7142-E1E7-4499-AA5B-A9773BC4EA20}" srcOrd="1" destOrd="0" presId="urn:microsoft.com/office/officeart/2005/8/layout/list1"/>
    <dgm:cxn modelId="{4CC6101E-3270-4225-8678-10405A357BCC}" type="presOf" srcId="{9047A40A-A953-48AB-8758-835D016E5AE8}" destId="{BC9E9E46-DAD5-4F64-A34E-8B580A8C613C}" srcOrd="0" destOrd="0" presId="urn:microsoft.com/office/officeart/2005/8/layout/list1"/>
    <dgm:cxn modelId="{6C325623-17D2-44CC-B9D2-588825E72F0C}" type="presOf" srcId="{A5CDD98D-E43D-4ABA-9C8A-E4865ECF616F}" destId="{10CB85FB-59D4-4D1A-81DE-201C7B72A16D}" srcOrd="0" destOrd="0" presId="urn:microsoft.com/office/officeart/2005/8/layout/list1"/>
    <dgm:cxn modelId="{54D0243C-C7E4-4AB0-A76D-061BDF7A29CB}" type="presOf" srcId="{316C33C2-D7B9-4518-9094-9C16C7691B7D}" destId="{025435D1-7B88-4EF2-BD8C-4B297D649325}" srcOrd="0" destOrd="3" presId="urn:microsoft.com/office/officeart/2005/8/layout/list1"/>
    <dgm:cxn modelId="{83DB233D-2D93-4886-931B-9F9C3BDC533A}" srcId="{9047A40A-A953-48AB-8758-835D016E5AE8}" destId="{97F41C6E-9EBB-4B6F-8775-844C28AD7B7F}" srcOrd="3" destOrd="0" parTransId="{38EB7E95-BB3F-470E-92F3-0F65BF898777}" sibTransId="{37AF4486-F45E-4B82-AC71-9A913E2003BD}"/>
    <dgm:cxn modelId="{9D84813E-69DA-4290-B55C-608EA3D5742B}" type="presOf" srcId="{825BA182-8489-429D-A2D2-B3B7EF97C483}" destId="{025435D1-7B88-4EF2-BD8C-4B297D649325}" srcOrd="0" destOrd="1" presId="urn:microsoft.com/office/officeart/2005/8/layout/list1"/>
    <dgm:cxn modelId="{6937C260-C79A-4C22-9EB0-E24408554B57}" type="presOf" srcId="{97F41C6E-9EBB-4B6F-8775-844C28AD7B7F}" destId="{40CA37A1-61A9-4EB9-B709-E1A05920FF45}" srcOrd="0" destOrd="3" presId="urn:microsoft.com/office/officeart/2005/8/layout/list1"/>
    <dgm:cxn modelId="{B9A34269-C597-4E22-92A0-48DB36C73BAB}" type="presOf" srcId="{7CEA8113-B24E-4B88-9043-A5D6F116F06B}" destId="{40CA37A1-61A9-4EB9-B709-E1A05920FF45}" srcOrd="0" destOrd="0" presId="urn:microsoft.com/office/officeart/2005/8/layout/list1"/>
    <dgm:cxn modelId="{1184084B-9118-42E5-A155-087F300D45B3}" type="presOf" srcId="{CC75C284-2B5B-4A2E-879F-F654B2312C79}" destId="{025435D1-7B88-4EF2-BD8C-4B297D649325}" srcOrd="0" destOrd="2" presId="urn:microsoft.com/office/officeart/2005/8/layout/list1"/>
    <dgm:cxn modelId="{6294756D-B15B-41FF-B852-1DD64346F015}" srcId="{52396040-7F40-4629-B2E5-AEE8966FDE62}" destId="{9047A40A-A953-48AB-8758-835D016E5AE8}" srcOrd="0" destOrd="0" parTransId="{5608108C-00CA-44FB-8B1E-9E3123775EC4}" sibTransId="{1FD5C60D-0595-4F49-B022-65E9DB71CE4F}"/>
    <dgm:cxn modelId="{EFA6E475-7321-45CB-BB04-4117C66417F4}" srcId="{9047A40A-A953-48AB-8758-835D016E5AE8}" destId="{7BBBCCE3-BB2B-4619-A4A0-63C9AE0F4484}" srcOrd="1" destOrd="0" parTransId="{B517A935-A74D-440F-8F09-756FFFBF8E9C}" sibTransId="{839A7863-8C2F-4059-BCE3-E928538D1199}"/>
    <dgm:cxn modelId="{38049281-600D-4C9B-B2F2-7A6F9E2C8DE8}" srcId="{9047A40A-A953-48AB-8758-835D016E5AE8}" destId="{601A72A3-3684-448F-A919-95709C1DDEFA}" srcOrd="2" destOrd="0" parTransId="{8C0D6285-4101-4183-BF10-B5481593760A}" sibTransId="{B7613F48-223D-4624-8001-1420A4A2D134}"/>
    <dgm:cxn modelId="{E82D329C-85EE-4E4B-B42B-C0E7C492B262}" type="presOf" srcId="{7BBBCCE3-BB2B-4619-A4A0-63C9AE0F4484}" destId="{40CA37A1-61A9-4EB9-B709-E1A05920FF45}" srcOrd="0" destOrd="1" presId="urn:microsoft.com/office/officeart/2005/8/layout/list1"/>
    <dgm:cxn modelId="{0577DDA7-42E1-4818-9269-0C81D792E019}" type="presOf" srcId="{A5CDD98D-E43D-4ABA-9C8A-E4865ECF616F}" destId="{BBA058E3-F093-400C-84A2-BD14C37C57A2}" srcOrd="1" destOrd="0" presId="urn:microsoft.com/office/officeart/2005/8/layout/list1"/>
    <dgm:cxn modelId="{993909B9-1DE9-4BE5-9A33-A6563D374CB1}" srcId="{A5CDD98D-E43D-4ABA-9C8A-E4865ECF616F}" destId="{2C9B03F5-A38D-43BA-99DE-07AF1F3BCE03}" srcOrd="0" destOrd="0" parTransId="{A176C6D8-D7AA-4072-90A1-4656939F0070}" sibTransId="{C7B7EE39-5CDA-4486-BC2F-A121B9C20F6D}"/>
    <dgm:cxn modelId="{D6AA98BF-228D-42B9-B54F-0CC4025A275C}" type="presOf" srcId="{2C9B03F5-A38D-43BA-99DE-07AF1F3BCE03}" destId="{025435D1-7B88-4EF2-BD8C-4B297D649325}" srcOrd="0" destOrd="0" presId="urn:microsoft.com/office/officeart/2005/8/layout/list1"/>
    <dgm:cxn modelId="{734823C4-70ED-4A56-A8C9-1624C38BBF34}" srcId="{9047A40A-A953-48AB-8758-835D016E5AE8}" destId="{7CEA8113-B24E-4B88-9043-A5D6F116F06B}" srcOrd="0" destOrd="0" parTransId="{FAF77247-B2A5-45CB-9E90-2CF4C8DF7C90}" sibTransId="{85DB200B-7E2F-4FE0-83E5-5527E5A847B9}"/>
    <dgm:cxn modelId="{6EACB0C4-BCE9-4D98-B38D-DA29B1109894}" srcId="{52396040-7F40-4629-B2E5-AEE8966FDE62}" destId="{A5CDD98D-E43D-4ABA-9C8A-E4865ECF616F}" srcOrd="1" destOrd="0" parTransId="{DDAE40C9-744C-4C5A-882A-ED0F32999348}" sibTransId="{E0F3A345-A5C8-4F9C-9627-A0277D55B7C8}"/>
    <dgm:cxn modelId="{9FB3DBD5-3C08-43AF-BA0C-95A4341AFFC2}" srcId="{A5CDD98D-E43D-4ABA-9C8A-E4865ECF616F}" destId="{CC75C284-2B5B-4A2E-879F-F654B2312C79}" srcOrd="2" destOrd="0" parTransId="{5EA22EFD-9DAC-452F-B922-4D1781665B7B}" sibTransId="{ACDEFF19-CB24-454E-9F92-2B4B633DB869}"/>
    <dgm:cxn modelId="{A9FDFEDE-3D65-4F13-84A9-BD187C0757AE}" type="presOf" srcId="{52396040-7F40-4629-B2E5-AEE8966FDE62}" destId="{EE364619-0089-4DC1-AEE5-DB7D5C6F6078}" srcOrd="0" destOrd="0" presId="urn:microsoft.com/office/officeart/2005/8/layout/list1"/>
    <dgm:cxn modelId="{52755CFB-4C8C-439B-9E4A-A05CE805B43D}" srcId="{A5CDD98D-E43D-4ABA-9C8A-E4865ECF616F}" destId="{825BA182-8489-429D-A2D2-B3B7EF97C483}" srcOrd="1" destOrd="0" parTransId="{E937BC95-7EE6-4DDC-83F9-6E16BE737A6B}" sibTransId="{57C1EB4E-F860-4137-976B-EE09383515BE}"/>
    <dgm:cxn modelId="{EE42CBEC-7B51-4F52-B9A9-3CDD846AC4F8}" type="presParOf" srcId="{EE364619-0089-4DC1-AEE5-DB7D5C6F6078}" destId="{D1EE67FF-0014-4203-9CC9-CF0D62DA8C8F}" srcOrd="0" destOrd="0" presId="urn:microsoft.com/office/officeart/2005/8/layout/list1"/>
    <dgm:cxn modelId="{50457519-75BF-48FA-A999-693A39A46B3C}" type="presParOf" srcId="{D1EE67FF-0014-4203-9CC9-CF0D62DA8C8F}" destId="{BC9E9E46-DAD5-4F64-A34E-8B580A8C613C}" srcOrd="0" destOrd="0" presId="urn:microsoft.com/office/officeart/2005/8/layout/list1"/>
    <dgm:cxn modelId="{73DC1355-5ECB-4048-AFB4-63C71531667B}" type="presParOf" srcId="{D1EE67FF-0014-4203-9CC9-CF0D62DA8C8F}" destId="{1A0F7142-E1E7-4499-AA5B-A9773BC4EA20}" srcOrd="1" destOrd="0" presId="urn:microsoft.com/office/officeart/2005/8/layout/list1"/>
    <dgm:cxn modelId="{1D447F14-846E-4486-8E64-193AA2AD1744}" type="presParOf" srcId="{EE364619-0089-4DC1-AEE5-DB7D5C6F6078}" destId="{93BFC974-A0BD-42C8-A427-F7A2FB822C74}" srcOrd="1" destOrd="0" presId="urn:microsoft.com/office/officeart/2005/8/layout/list1"/>
    <dgm:cxn modelId="{4C4ED228-061E-43C4-9F68-EF7772AC95A9}" type="presParOf" srcId="{EE364619-0089-4DC1-AEE5-DB7D5C6F6078}" destId="{40CA37A1-61A9-4EB9-B709-E1A05920FF45}" srcOrd="2" destOrd="0" presId="urn:microsoft.com/office/officeart/2005/8/layout/list1"/>
    <dgm:cxn modelId="{6D85CA4E-07E6-4542-86E5-245073C0093B}" type="presParOf" srcId="{EE364619-0089-4DC1-AEE5-DB7D5C6F6078}" destId="{0620B49C-BB1C-4576-9A68-9B2DA6EF1AA4}" srcOrd="3" destOrd="0" presId="urn:microsoft.com/office/officeart/2005/8/layout/list1"/>
    <dgm:cxn modelId="{40E4393A-8EF0-4414-80CC-59B401C45EF5}" type="presParOf" srcId="{EE364619-0089-4DC1-AEE5-DB7D5C6F6078}" destId="{91091A77-563B-45BC-86AD-28B4C563D218}" srcOrd="4" destOrd="0" presId="urn:microsoft.com/office/officeart/2005/8/layout/list1"/>
    <dgm:cxn modelId="{74D1B6BA-179E-44F4-AFD3-2161B9306979}" type="presParOf" srcId="{91091A77-563B-45BC-86AD-28B4C563D218}" destId="{10CB85FB-59D4-4D1A-81DE-201C7B72A16D}" srcOrd="0" destOrd="0" presId="urn:microsoft.com/office/officeart/2005/8/layout/list1"/>
    <dgm:cxn modelId="{1F95EABE-1CEA-426B-A58D-92E1A82931BE}" type="presParOf" srcId="{91091A77-563B-45BC-86AD-28B4C563D218}" destId="{BBA058E3-F093-400C-84A2-BD14C37C57A2}" srcOrd="1" destOrd="0" presId="urn:microsoft.com/office/officeart/2005/8/layout/list1"/>
    <dgm:cxn modelId="{A9A566AB-C28B-41CC-A367-38B2C1CDE02E}" type="presParOf" srcId="{EE364619-0089-4DC1-AEE5-DB7D5C6F6078}" destId="{7ED27ABB-CB2A-44E8-A4EA-5FDF362FDCEE}" srcOrd="5" destOrd="0" presId="urn:microsoft.com/office/officeart/2005/8/layout/list1"/>
    <dgm:cxn modelId="{BF6763C3-0D31-4493-B2B4-7CE8FDE8724C}" type="presParOf" srcId="{EE364619-0089-4DC1-AEE5-DB7D5C6F6078}" destId="{025435D1-7B88-4EF2-BD8C-4B297D649325}"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396040-7F40-4629-B2E5-AEE8966FDE62}" type="doc">
      <dgm:prSet loTypeId="urn:microsoft.com/office/officeart/2005/8/layout/list1" loCatId="list" qsTypeId="urn:microsoft.com/office/officeart/2005/8/quickstyle/simple5" qsCatId="simple" csTypeId="urn:microsoft.com/office/officeart/2005/8/colors/colorful4" csCatId="colorful" phldr="1"/>
      <dgm:spPr/>
      <dgm:t>
        <a:bodyPr/>
        <a:lstStyle/>
        <a:p>
          <a:endParaRPr lang="en-US"/>
        </a:p>
      </dgm:t>
    </dgm:pt>
    <dgm:pt modelId="{9047A40A-A953-48AB-8758-835D016E5AE8}">
      <dgm:prSet phldrT="[Text]" phldr="0" custT="1"/>
      <dgm:spPr/>
      <dgm:t>
        <a:bodyPr/>
        <a:lstStyle/>
        <a:p>
          <a:r>
            <a:rPr lang="en-US" sz="1800" dirty="0"/>
            <a:t>Injected beam</a:t>
          </a:r>
        </a:p>
      </dgm:t>
    </dgm:pt>
    <dgm:pt modelId="{5608108C-00CA-44FB-8B1E-9E3123775EC4}" type="parTrans" cxnId="{6294756D-B15B-41FF-B852-1DD64346F015}">
      <dgm:prSet/>
      <dgm:spPr/>
      <dgm:t>
        <a:bodyPr/>
        <a:lstStyle/>
        <a:p>
          <a:endParaRPr lang="en-US" sz="1400"/>
        </a:p>
      </dgm:t>
    </dgm:pt>
    <dgm:pt modelId="{1FD5C60D-0595-4F49-B022-65E9DB71CE4F}" type="sibTrans" cxnId="{6294756D-B15B-41FF-B852-1DD64346F015}">
      <dgm:prSet/>
      <dgm:spPr/>
      <dgm:t>
        <a:bodyPr/>
        <a:lstStyle/>
        <a:p>
          <a:endParaRPr lang="en-US" sz="1400"/>
        </a:p>
      </dgm:t>
    </dgm:pt>
    <dgm:pt modelId="{7CEA8113-B24E-4B88-9043-A5D6F116F06B}">
      <dgm:prSet phldrT="[Text]" custT="1"/>
      <dgm:spPr>
        <a:blipFill>
          <a:blip xmlns:r="http://schemas.openxmlformats.org/officeDocument/2006/relationships" r:embed="rId1"/>
          <a:stretch>
            <a:fillRect/>
          </a:stretch>
        </a:blipFill>
      </dgm:spPr>
      <dgm:t>
        <a:bodyPr/>
        <a:lstStyle/>
        <a:p>
          <a:r>
            <a:rPr lang="en-US">
              <a:noFill/>
            </a:rPr>
            <a:t> </a:t>
          </a:r>
        </a:p>
      </dgm:t>
    </dgm:pt>
    <dgm:pt modelId="{FAF77247-B2A5-45CB-9E90-2CF4C8DF7C90}" type="parTrans" cxnId="{734823C4-70ED-4A56-A8C9-1624C38BBF34}">
      <dgm:prSet/>
      <dgm:spPr/>
      <dgm:t>
        <a:bodyPr/>
        <a:lstStyle/>
        <a:p>
          <a:endParaRPr lang="en-US" sz="1400"/>
        </a:p>
      </dgm:t>
    </dgm:pt>
    <dgm:pt modelId="{85DB200B-7E2F-4FE0-83E5-5527E5A847B9}" type="sibTrans" cxnId="{734823C4-70ED-4A56-A8C9-1624C38BBF34}">
      <dgm:prSet/>
      <dgm:spPr/>
      <dgm:t>
        <a:bodyPr/>
        <a:lstStyle/>
        <a:p>
          <a:endParaRPr lang="en-US" sz="1400"/>
        </a:p>
      </dgm:t>
    </dgm:pt>
    <dgm:pt modelId="{7BBBCCE3-BB2B-4619-A4A0-63C9AE0F4484}">
      <dgm:prSet phldrT="[Text]" custT="1"/>
      <dgm:spPr/>
      <dgm:t>
        <a:bodyPr/>
        <a:lstStyle/>
        <a:p>
          <a:r>
            <a:rPr lang="en-US">
              <a:noFill/>
            </a:rPr>
            <a:t> </a:t>
          </a:r>
        </a:p>
      </dgm:t>
    </dgm:pt>
    <dgm:pt modelId="{B517A935-A74D-440F-8F09-756FFFBF8E9C}" type="parTrans" cxnId="{EFA6E475-7321-45CB-BB04-4117C66417F4}">
      <dgm:prSet/>
      <dgm:spPr/>
      <dgm:t>
        <a:bodyPr/>
        <a:lstStyle/>
        <a:p>
          <a:endParaRPr lang="en-US" sz="1400"/>
        </a:p>
      </dgm:t>
    </dgm:pt>
    <dgm:pt modelId="{839A7863-8C2F-4059-BCE3-E928538D1199}" type="sibTrans" cxnId="{EFA6E475-7321-45CB-BB04-4117C66417F4}">
      <dgm:prSet/>
      <dgm:spPr/>
      <dgm:t>
        <a:bodyPr/>
        <a:lstStyle/>
        <a:p>
          <a:endParaRPr lang="en-US" sz="1400"/>
        </a:p>
      </dgm:t>
    </dgm:pt>
    <dgm:pt modelId="{A5CDD98D-E43D-4ABA-9C8A-E4865ECF616F}">
      <dgm:prSet phldrT="[Text]" phldr="0" custT="1"/>
      <dgm:spPr/>
      <dgm:t>
        <a:bodyPr/>
        <a:lstStyle/>
        <a:p>
          <a:r>
            <a:rPr lang="en-US" sz="1800" dirty="0"/>
            <a:t>Circulating halo</a:t>
          </a:r>
        </a:p>
      </dgm:t>
    </dgm:pt>
    <dgm:pt modelId="{DDAE40C9-744C-4C5A-882A-ED0F32999348}" type="parTrans" cxnId="{6EACB0C4-BCE9-4D98-B38D-DA29B1109894}">
      <dgm:prSet/>
      <dgm:spPr/>
      <dgm:t>
        <a:bodyPr/>
        <a:lstStyle/>
        <a:p>
          <a:endParaRPr lang="en-US" sz="1400"/>
        </a:p>
      </dgm:t>
    </dgm:pt>
    <dgm:pt modelId="{E0F3A345-A5C8-4F9C-9627-A0277D55B7C8}" type="sibTrans" cxnId="{6EACB0C4-BCE9-4D98-B38D-DA29B1109894}">
      <dgm:prSet/>
      <dgm:spPr/>
      <dgm:t>
        <a:bodyPr/>
        <a:lstStyle/>
        <a:p>
          <a:endParaRPr lang="en-US" sz="1400"/>
        </a:p>
      </dgm:t>
    </dgm:pt>
    <dgm:pt modelId="{2C9B03F5-A38D-43BA-99DE-07AF1F3BCE03}">
      <dgm:prSet phldrT="[Text]" custT="1"/>
      <dgm:spPr>
        <a:blipFill>
          <a:blip xmlns:r="http://schemas.openxmlformats.org/officeDocument/2006/relationships" r:embed="rId2"/>
          <a:stretch>
            <a:fillRect/>
          </a:stretch>
        </a:blipFill>
      </dgm:spPr>
      <dgm:t>
        <a:bodyPr/>
        <a:lstStyle/>
        <a:p>
          <a:r>
            <a:rPr lang="en-US">
              <a:noFill/>
            </a:rPr>
            <a:t> </a:t>
          </a:r>
        </a:p>
      </dgm:t>
    </dgm:pt>
    <dgm:pt modelId="{A176C6D8-D7AA-4072-90A1-4656939F0070}" type="parTrans" cxnId="{993909B9-1DE9-4BE5-9A33-A6563D374CB1}">
      <dgm:prSet/>
      <dgm:spPr/>
      <dgm:t>
        <a:bodyPr/>
        <a:lstStyle/>
        <a:p>
          <a:endParaRPr lang="en-US" sz="1400"/>
        </a:p>
      </dgm:t>
    </dgm:pt>
    <dgm:pt modelId="{C7B7EE39-5CDA-4486-BC2F-A121B9C20F6D}" type="sibTrans" cxnId="{993909B9-1DE9-4BE5-9A33-A6563D374CB1}">
      <dgm:prSet/>
      <dgm:spPr/>
      <dgm:t>
        <a:bodyPr/>
        <a:lstStyle/>
        <a:p>
          <a:endParaRPr lang="en-US" sz="1400"/>
        </a:p>
      </dgm:t>
    </dgm:pt>
    <dgm:pt modelId="{601A72A3-3684-448F-A919-95709C1DDEFA}">
      <dgm:prSet phldrT="[Text]" custT="1"/>
      <dgm:spPr/>
      <dgm:t>
        <a:bodyPr/>
        <a:lstStyle/>
        <a:p>
          <a:r>
            <a:rPr lang="en-US">
              <a:noFill/>
            </a:rPr>
            <a:t> </a:t>
          </a:r>
        </a:p>
      </dgm:t>
    </dgm:pt>
    <dgm:pt modelId="{8C0D6285-4101-4183-BF10-B5481593760A}" type="parTrans" cxnId="{38049281-600D-4C9B-B2F2-7A6F9E2C8DE8}">
      <dgm:prSet/>
      <dgm:spPr/>
      <dgm:t>
        <a:bodyPr/>
        <a:lstStyle/>
        <a:p>
          <a:endParaRPr lang="en-US" sz="1400"/>
        </a:p>
      </dgm:t>
    </dgm:pt>
    <dgm:pt modelId="{B7613F48-223D-4624-8001-1420A4A2D134}" type="sibTrans" cxnId="{38049281-600D-4C9B-B2F2-7A6F9E2C8DE8}">
      <dgm:prSet/>
      <dgm:spPr/>
      <dgm:t>
        <a:bodyPr/>
        <a:lstStyle/>
        <a:p>
          <a:endParaRPr lang="en-US" sz="1400"/>
        </a:p>
      </dgm:t>
    </dgm:pt>
    <dgm:pt modelId="{825BA182-8489-429D-A2D2-B3B7EF97C483}">
      <dgm:prSet phldrT="[Text]" custT="1"/>
      <dgm:spPr/>
      <dgm:t>
        <a:bodyPr/>
        <a:lstStyle/>
        <a:p>
          <a:r>
            <a:rPr lang="en-US">
              <a:noFill/>
            </a:rPr>
            <a:t> </a:t>
          </a:r>
        </a:p>
      </dgm:t>
    </dgm:pt>
    <dgm:pt modelId="{E937BC95-7EE6-4DDC-83F9-6E16BE737A6B}" type="parTrans" cxnId="{52755CFB-4C8C-439B-9E4A-A05CE805B43D}">
      <dgm:prSet/>
      <dgm:spPr/>
      <dgm:t>
        <a:bodyPr/>
        <a:lstStyle/>
        <a:p>
          <a:endParaRPr lang="en-US" sz="1400"/>
        </a:p>
      </dgm:t>
    </dgm:pt>
    <dgm:pt modelId="{57C1EB4E-F860-4137-976B-EE09383515BE}" type="sibTrans" cxnId="{52755CFB-4C8C-439B-9E4A-A05CE805B43D}">
      <dgm:prSet/>
      <dgm:spPr/>
      <dgm:t>
        <a:bodyPr/>
        <a:lstStyle/>
        <a:p>
          <a:endParaRPr lang="en-US" sz="1400"/>
        </a:p>
      </dgm:t>
    </dgm:pt>
    <dgm:pt modelId="{97F41C6E-9EBB-4B6F-8775-844C28AD7B7F}">
      <dgm:prSet phldrT="[Text]" custT="1"/>
      <dgm:spPr/>
      <dgm:t>
        <a:bodyPr/>
        <a:lstStyle/>
        <a:p>
          <a:r>
            <a:rPr lang="en-US">
              <a:noFill/>
            </a:rPr>
            <a:t> </a:t>
          </a:r>
        </a:p>
      </dgm:t>
    </dgm:pt>
    <dgm:pt modelId="{38EB7E95-BB3F-470E-92F3-0F65BF898777}" type="parTrans" cxnId="{83DB233D-2D93-4886-931B-9F9C3BDC533A}">
      <dgm:prSet/>
      <dgm:spPr/>
      <dgm:t>
        <a:bodyPr/>
        <a:lstStyle/>
        <a:p>
          <a:endParaRPr lang="en-US"/>
        </a:p>
      </dgm:t>
    </dgm:pt>
    <dgm:pt modelId="{37AF4486-F45E-4B82-AC71-9A913E2003BD}" type="sibTrans" cxnId="{83DB233D-2D93-4886-931B-9F9C3BDC533A}">
      <dgm:prSet/>
      <dgm:spPr/>
      <dgm:t>
        <a:bodyPr/>
        <a:lstStyle/>
        <a:p>
          <a:endParaRPr lang="en-US"/>
        </a:p>
      </dgm:t>
    </dgm:pt>
    <dgm:pt modelId="{316C33C2-D7B9-4518-9094-9C16C7691B7D}">
      <dgm:prSet custT="1"/>
      <dgm:spPr/>
      <dgm:t>
        <a:bodyPr/>
        <a:lstStyle/>
        <a:p>
          <a:r>
            <a:rPr lang="en-US">
              <a:noFill/>
            </a:rPr>
            <a:t> </a:t>
          </a:r>
        </a:p>
      </dgm:t>
    </dgm:pt>
    <dgm:pt modelId="{AC020426-E44B-48A7-887E-798D160FC61A}" type="parTrans" cxnId="{BD2FEF0F-4EC7-4FFB-A1B9-3C8C83CBABDB}">
      <dgm:prSet/>
      <dgm:spPr/>
      <dgm:t>
        <a:bodyPr/>
        <a:lstStyle/>
        <a:p>
          <a:endParaRPr lang="en-US"/>
        </a:p>
      </dgm:t>
    </dgm:pt>
    <dgm:pt modelId="{AA783FD6-3CDD-4721-8B4A-CC243F0ABA0D}" type="sibTrans" cxnId="{BD2FEF0F-4EC7-4FFB-A1B9-3C8C83CBABDB}">
      <dgm:prSet/>
      <dgm:spPr/>
      <dgm:t>
        <a:bodyPr/>
        <a:lstStyle/>
        <a:p>
          <a:endParaRPr lang="en-US"/>
        </a:p>
      </dgm:t>
    </dgm:pt>
    <dgm:pt modelId="{CC75C284-2B5B-4A2E-879F-F654B2312C79}">
      <dgm:prSet phldrT="[Text]" custT="1"/>
      <dgm:spPr/>
      <dgm:t>
        <a:bodyPr/>
        <a:lstStyle/>
        <a:p>
          <a:r>
            <a:rPr lang="en-US">
              <a:noFill/>
            </a:rPr>
            <a:t> </a:t>
          </a:r>
        </a:p>
      </dgm:t>
    </dgm:pt>
    <dgm:pt modelId="{5EA22EFD-9DAC-452F-B922-4D1781665B7B}" type="parTrans" cxnId="{9FB3DBD5-3C08-43AF-BA0C-95A4341AFFC2}">
      <dgm:prSet/>
      <dgm:spPr/>
      <dgm:t>
        <a:bodyPr/>
        <a:lstStyle/>
        <a:p>
          <a:endParaRPr lang="en-US"/>
        </a:p>
      </dgm:t>
    </dgm:pt>
    <dgm:pt modelId="{ACDEFF19-CB24-454E-9F92-2B4B633DB869}" type="sibTrans" cxnId="{9FB3DBD5-3C08-43AF-BA0C-95A4341AFFC2}">
      <dgm:prSet/>
      <dgm:spPr/>
      <dgm:t>
        <a:bodyPr/>
        <a:lstStyle/>
        <a:p>
          <a:endParaRPr lang="en-US"/>
        </a:p>
      </dgm:t>
    </dgm:pt>
    <dgm:pt modelId="{EE364619-0089-4DC1-AEE5-DB7D5C6F6078}" type="pres">
      <dgm:prSet presAssocID="{52396040-7F40-4629-B2E5-AEE8966FDE62}" presName="linear" presStyleCnt="0">
        <dgm:presLayoutVars>
          <dgm:dir/>
          <dgm:animLvl val="lvl"/>
          <dgm:resizeHandles val="exact"/>
        </dgm:presLayoutVars>
      </dgm:prSet>
      <dgm:spPr/>
    </dgm:pt>
    <dgm:pt modelId="{D1EE67FF-0014-4203-9CC9-CF0D62DA8C8F}" type="pres">
      <dgm:prSet presAssocID="{9047A40A-A953-48AB-8758-835D016E5AE8}" presName="parentLin" presStyleCnt="0"/>
      <dgm:spPr/>
    </dgm:pt>
    <dgm:pt modelId="{BC9E9E46-DAD5-4F64-A34E-8B580A8C613C}" type="pres">
      <dgm:prSet presAssocID="{9047A40A-A953-48AB-8758-835D016E5AE8}" presName="parentLeftMargin" presStyleLbl="node1" presStyleIdx="0" presStyleCnt="2"/>
      <dgm:spPr/>
    </dgm:pt>
    <dgm:pt modelId="{1A0F7142-E1E7-4499-AA5B-A9773BC4EA20}" type="pres">
      <dgm:prSet presAssocID="{9047A40A-A953-48AB-8758-835D016E5AE8}" presName="parentText" presStyleLbl="node1" presStyleIdx="0" presStyleCnt="2" custScaleX="42857" custScaleY="52597">
        <dgm:presLayoutVars>
          <dgm:chMax val="0"/>
          <dgm:bulletEnabled val="1"/>
        </dgm:presLayoutVars>
      </dgm:prSet>
      <dgm:spPr/>
    </dgm:pt>
    <dgm:pt modelId="{93BFC974-A0BD-42C8-A427-F7A2FB822C74}" type="pres">
      <dgm:prSet presAssocID="{9047A40A-A953-48AB-8758-835D016E5AE8}" presName="negativeSpace" presStyleCnt="0"/>
      <dgm:spPr/>
    </dgm:pt>
    <dgm:pt modelId="{40CA37A1-61A9-4EB9-B709-E1A05920FF45}" type="pres">
      <dgm:prSet presAssocID="{9047A40A-A953-48AB-8758-835D016E5AE8}" presName="childText" presStyleLbl="conFgAcc1" presStyleIdx="0" presStyleCnt="2" custScaleX="100000">
        <dgm:presLayoutVars>
          <dgm:bulletEnabled val="1"/>
        </dgm:presLayoutVars>
      </dgm:prSet>
      <dgm:spPr/>
    </dgm:pt>
    <dgm:pt modelId="{0620B49C-BB1C-4576-9A68-9B2DA6EF1AA4}" type="pres">
      <dgm:prSet presAssocID="{1FD5C60D-0595-4F49-B022-65E9DB71CE4F}" presName="spaceBetweenRectangles" presStyleCnt="0"/>
      <dgm:spPr/>
    </dgm:pt>
    <dgm:pt modelId="{91091A77-563B-45BC-86AD-28B4C563D218}" type="pres">
      <dgm:prSet presAssocID="{A5CDD98D-E43D-4ABA-9C8A-E4865ECF616F}" presName="parentLin" presStyleCnt="0"/>
      <dgm:spPr/>
    </dgm:pt>
    <dgm:pt modelId="{10CB85FB-59D4-4D1A-81DE-201C7B72A16D}" type="pres">
      <dgm:prSet presAssocID="{A5CDD98D-E43D-4ABA-9C8A-E4865ECF616F}" presName="parentLeftMargin" presStyleLbl="node1" presStyleIdx="0" presStyleCnt="2"/>
      <dgm:spPr/>
    </dgm:pt>
    <dgm:pt modelId="{BBA058E3-F093-400C-84A2-BD14C37C57A2}" type="pres">
      <dgm:prSet presAssocID="{A5CDD98D-E43D-4ABA-9C8A-E4865ECF616F}" presName="parentText" presStyleLbl="node1" presStyleIdx="1" presStyleCnt="2" custScaleX="46754" custScaleY="51383" custLinFactNeighborY="-7798">
        <dgm:presLayoutVars>
          <dgm:chMax val="0"/>
          <dgm:bulletEnabled val="1"/>
        </dgm:presLayoutVars>
      </dgm:prSet>
      <dgm:spPr/>
    </dgm:pt>
    <dgm:pt modelId="{7ED27ABB-CB2A-44E8-A4EA-5FDF362FDCEE}" type="pres">
      <dgm:prSet presAssocID="{A5CDD98D-E43D-4ABA-9C8A-E4865ECF616F}" presName="negativeSpace" presStyleCnt="0"/>
      <dgm:spPr/>
    </dgm:pt>
    <dgm:pt modelId="{025435D1-7B88-4EF2-BD8C-4B297D649325}" type="pres">
      <dgm:prSet presAssocID="{A5CDD98D-E43D-4ABA-9C8A-E4865ECF616F}" presName="childText" presStyleLbl="conFgAcc1" presStyleIdx="1" presStyleCnt="2" custLinFactNeighborY="-15595">
        <dgm:presLayoutVars>
          <dgm:bulletEnabled val="1"/>
        </dgm:presLayoutVars>
      </dgm:prSet>
      <dgm:spPr/>
    </dgm:pt>
  </dgm:ptLst>
  <dgm:cxnLst>
    <dgm:cxn modelId="{BD2FEF0F-4EC7-4FFB-A1B9-3C8C83CBABDB}" srcId="{A5CDD98D-E43D-4ABA-9C8A-E4865ECF616F}" destId="{316C33C2-D7B9-4518-9094-9C16C7691B7D}" srcOrd="3" destOrd="0" parTransId="{AC020426-E44B-48A7-887E-798D160FC61A}" sibTransId="{AA783FD6-3CDD-4721-8B4A-CC243F0ABA0D}"/>
    <dgm:cxn modelId="{1F87EA13-CFC8-45B2-83F1-9B095B4FBF09}" type="presOf" srcId="{601A72A3-3684-448F-A919-95709C1DDEFA}" destId="{40CA37A1-61A9-4EB9-B709-E1A05920FF45}" srcOrd="0" destOrd="2" presId="urn:microsoft.com/office/officeart/2005/8/layout/list1"/>
    <dgm:cxn modelId="{B4871E1B-359C-4C09-9831-0AB7AA5F4D53}" type="presOf" srcId="{9047A40A-A953-48AB-8758-835D016E5AE8}" destId="{1A0F7142-E1E7-4499-AA5B-A9773BC4EA20}" srcOrd="1" destOrd="0" presId="urn:microsoft.com/office/officeart/2005/8/layout/list1"/>
    <dgm:cxn modelId="{4CC6101E-3270-4225-8678-10405A357BCC}" type="presOf" srcId="{9047A40A-A953-48AB-8758-835D016E5AE8}" destId="{BC9E9E46-DAD5-4F64-A34E-8B580A8C613C}" srcOrd="0" destOrd="0" presId="urn:microsoft.com/office/officeart/2005/8/layout/list1"/>
    <dgm:cxn modelId="{6C325623-17D2-44CC-B9D2-588825E72F0C}" type="presOf" srcId="{A5CDD98D-E43D-4ABA-9C8A-E4865ECF616F}" destId="{10CB85FB-59D4-4D1A-81DE-201C7B72A16D}" srcOrd="0" destOrd="0" presId="urn:microsoft.com/office/officeart/2005/8/layout/list1"/>
    <dgm:cxn modelId="{54D0243C-C7E4-4AB0-A76D-061BDF7A29CB}" type="presOf" srcId="{316C33C2-D7B9-4518-9094-9C16C7691B7D}" destId="{025435D1-7B88-4EF2-BD8C-4B297D649325}" srcOrd="0" destOrd="3" presId="urn:microsoft.com/office/officeart/2005/8/layout/list1"/>
    <dgm:cxn modelId="{83DB233D-2D93-4886-931B-9F9C3BDC533A}" srcId="{9047A40A-A953-48AB-8758-835D016E5AE8}" destId="{97F41C6E-9EBB-4B6F-8775-844C28AD7B7F}" srcOrd="3" destOrd="0" parTransId="{38EB7E95-BB3F-470E-92F3-0F65BF898777}" sibTransId="{37AF4486-F45E-4B82-AC71-9A913E2003BD}"/>
    <dgm:cxn modelId="{9D84813E-69DA-4290-B55C-608EA3D5742B}" type="presOf" srcId="{825BA182-8489-429D-A2D2-B3B7EF97C483}" destId="{025435D1-7B88-4EF2-BD8C-4B297D649325}" srcOrd="0" destOrd="1" presId="urn:microsoft.com/office/officeart/2005/8/layout/list1"/>
    <dgm:cxn modelId="{6937C260-C79A-4C22-9EB0-E24408554B57}" type="presOf" srcId="{97F41C6E-9EBB-4B6F-8775-844C28AD7B7F}" destId="{40CA37A1-61A9-4EB9-B709-E1A05920FF45}" srcOrd="0" destOrd="3" presId="urn:microsoft.com/office/officeart/2005/8/layout/list1"/>
    <dgm:cxn modelId="{B9A34269-C597-4E22-92A0-48DB36C73BAB}" type="presOf" srcId="{7CEA8113-B24E-4B88-9043-A5D6F116F06B}" destId="{40CA37A1-61A9-4EB9-B709-E1A05920FF45}" srcOrd="0" destOrd="0" presId="urn:microsoft.com/office/officeart/2005/8/layout/list1"/>
    <dgm:cxn modelId="{1184084B-9118-42E5-A155-087F300D45B3}" type="presOf" srcId="{CC75C284-2B5B-4A2E-879F-F654B2312C79}" destId="{025435D1-7B88-4EF2-BD8C-4B297D649325}" srcOrd="0" destOrd="2" presId="urn:microsoft.com/office/officeart/2005/8/layout/list1"/>
    <dgm:cxn modelId="{6294756D-B15B-41FF-B852-1DD64346F015}" srcId="{52396040-7F40-4629-B2E5-AEE8966FDE62}" destId="{9047A40A-A953-48AB-8758-835D016E5AE8}" srcOrd="0" destOrd="0" parTransId="{5608108C-00CA-44FB-8B1E-9E3123775EC4}" sibTransId="{1FD5C60D-0595-4F49-B022-65E9DB71CE4F}"/>
    <dgm:cxn modelId="{EFA6E475-7321-45CB-BB04-4117C66417F4}" srcId="{9047A40A-A953-48AB-8758-835D016E5AE8}" destId="{7BBBCCE3-BB2B-4619-A4A0-63C9AE0F4484}" srcOrd="1" destOrd="0" parTransId="{B517A935-A74D-440F-8F09-756FFFBF8E9C}" sibTransId="{839A7863-8C2F-4059-BCE3-E928538D1199}"/>
    <dgm:cxn modelId="{38049281-600D-4C9B-B2F2-7A6F9E2C8DE8}" srcId="{9047A40A-A953-48AB-8758-835D016E5AE8}" destId="{601A72A3-3684-448F-A919-95709C1DDEFA}" srcOrd="2" destOrd="0" parTransId="{8C0D6285-4101-4183-BF10-B5481593760A}" sibTransId="{B7613F48-223D-4624-8001-1420A4A2D134}"/>
    <dgm:cxn modelId="{E82D329C-85EE-4E4B-B42B-C0E7C492B262}" type="presOf" srcId="{7BBBCCE3-BB2B-4619-A4A0-63C9AE0F4484}" destId="{40CA37A1-61A9-4EB9-B709-E1A05920FF45}" srcOrd="0" destOrd="1" presId="urn:microsoft.com/office/officeart/2005/8/layout/list1"/>
    <dgm:cxn modelId="{0577DDA7-42E1-4818-9269-0C81D792E019}" type="presOf" srcId="{A5CDD98D-E43D-4ABA-9C8A-E4865ECF616F}" destId="{BBA058E3-F093-400C-84A2-BD14C37C57A2}" srcOrd="1" destOrd="0" presId="urn:microsoft.com/office/officeart/2005/8/layout/list1"/>
    <dgm:cxn modelId="{993909B9-1DE9-4BE5-9A33-A6563D374CB1}" srcId="{A5CDD98D-E43D-4ABA-9C8A-E4865ECF616F}" destId="{2C9B03F5-A38D-43BA-99DE-07AF1F3BCE03}" srcOrd="0" destOrd="0" parTransId="{A176C6D8-D7AA-4072-90A1-4656939F0070}" sibTransId="{C7B7EE39-5CDA-4486-BC2F-A121B9C20F6D}"/>
    <dgm:cxn modelId="{D6AA98BF-228D-42B9-B54F-0CC4025A275C}" type="presOf" srcId="{2C9B03F5-A38D-43BA-99DE-07AF1F3BCE03}" destId="{025435D1-7B88-4EF2-BD8C-4B297D649325}" srcOrd="0" destOrd="0" presId="urn:microsoft.com/office/officeart/2005/8/layout/list1"/>
    <dgm:cxn modelId="{734823C4-70ED-4A56-A8C9-1624C38BBF34}" srcId="{9047A40A-A953-48AB-8758-835D016E5AE8}" destId="{7CEA8113-B24E-4B88-9043-A5D6F116F06B}" srcOrd="0" destOrd="0" parTransId="{FAF77247-B2A5-45CB-9E90-2CF4C8DF7C90}" sibTransId="{85DB200B-7E2F-4FE0-83E5-5527E5A847B9}"/>
    <dgm:cxn modelId="{6EACB0C4-BCE9-4D98-B38D-DA29B1109894}" srcId="{52396040-7F40-4629-B2E5-AEE8966FDE62}" destId="{A5CDD98D-E43D-4ABA-9C8A-E4865ECF616F}" srcOrd="1" destOrd="0" parTransId="{DDAE40C9-744C-4C5A-882A-ED0F32999348}" sibTransId="{E0F3A345-A5C8-4F9C-9627-A0277D55B7C8}"/>
    <dgm:cxn modelId="{9FB3DBD5-3C08-43AF-BA0C-95A4341AFFC2}" srcId="{A5CDD98D-E43D-4ABA-9C8A-E4865ECF616F}" destId="{CC75C284-2B5B-4A2E-879F-F654B2312C79}" srcOrd="2" destOrd="0" parTransId="{5EA22EFD-9DAC-452F-B922-4D1781665B7B}" sibTransId="{ACDEFF19-CB24-454E-9F92-2B4B633DB869}"/>
    <dgm:cxn modelId="{A9FDFEDE-3D65-4F13-84A9-BD187C0757AE}" type="presOf" srcId="{52396040-7F40-4629-B2E5-AEE8966FDE62}" destId="{EE364619-0089-4DC1-AEE5-DB7D5C6F6078}" srcOrd="0" destOrd="0" presId="urn:microsoft.com/office/officeart/2005/8/layout/list1"/>
    <dgm:cxn modelId="{52755CFB-4C8C-439B-9E4A-A05CE805B43D}" srcId="{A5CDD98D-E43D-4ABA-9C8A-E4865ECF616F}" destId="{825BA182-8489-429D-A2D2-B3B7EF97C483}" srcOrd="1" destOrd="0" parTransId="{E937BC95-7EE6-4DDC-83F9-6E16BE737A6B}" sibTransId="{57C1EB4E-F860-4137-976B-EE09383515BE}"/>
    <dgm:cxn modelId="{EE42CBEC-7B51-4F52-B9A9-3CDD846AC4F8}" type="presParOf" srcId="{EE364619-0089-4DC1-AEE5-DB7D5C6F6078}" destId="{D1EE67FF-0014-4203-9CC9-CF0D62DA8C8F}" srcOrd="0" destOrd="0" presId="urn:microsoft.com/office/officeart/2005/8/layout/list1"/>
    <dgm:cxn modelId="{50457519-75BF-48FA-A999-693A39A46B3C}" type="presParOf" srcId="{D1EE67FF-0014-4203-9CC9-CF0D62DA8C8F}" destId="{BC9E9E46-DAD5-4F64-A34E-8B580A8C613C}" srcOrd="0" destOrd="0" presId="urn:microsoft.com/office/officeart/2005/8/layout/list1"/>
    <dgm:cxn modelId="{73DC1355-5ECB-4048-AFB4-63C71531667B}" type="presParOf" srcId="{D1EE67FF-0014-4203-9CC9-CF0D62DA8C8F}" destId="{1A0F7142-E1E7-4499-AA5B-A9773BC4EA20}" srcOrd="1" destOrd="0" presId="urn:microsoft.com/office/officeart/2005/8/layout/list1"/>
    <dgm:cxn modelId="{1D447F14-846E-4486-8E64-193AA2AD1744}" type="presParOf" srcId="{EE364619-0089-4DC1-AEE5-DB7D5C6F6078}" destId="{93BFC974-A0BD-42C8-A427-F7A2FB822C74}" srcOrd="1" destOrd="0" presId="urn:microsoft.com/office/officeart/2005/8/layout/list1"/>
    <dgm:cxn modelId="{4C4ED228-061E-43C4-9F68-EF7772AC95A9}" type="presParOf" srcId="{EE364619-0089-4DC1-AEE5-DB7D5C6F6078}" destId="{40CA37A1-61A9-4EB9-B709-E1A05920FF45}" srcOrd="2" destOrd="0" presId="urn:microsoft.com/office/officeart/2005/8/layout/list1"/>
    <dgm:cxn modelId="{6D85CA4E-07E6-4542-86E5-245073C0093B}" type="presParOf" srcId="{EE364619-0089-4DC1-AEE5-DB7D5C6F6078}" destId="{0620B49C-BB1C-4576-9A68-9B2DA6EF1AA4}" srcOrd="3" destOrd="0" presId="urn:microsoft.com/office/officeart/2005/8/layout/list1"/>
    <dgm:cxn modelId="{40E4393A-8EF0-4414-80CC-59B401C45EF5}" type="presParOf" srcId="{EE364619-0089-4DC1-AEE5-DB7D5C6F6078}" destId="{91091A77-563B-45BC-86AD-28B4C563D218}" srcOrd="4" destOrd="0" presId="urn:microsoft.com/office/officeart/2005/8/layout/list1"/>
    <dgm:cxn modelId="{74D1B6BA-179E-44F4-AFD3-2161B9306979}" type="presParOf" srcId="{91091A77-563B-45BC-86AD-28B4C563D218}" destId="{10CB85FB-59D4-4D1A-81DE-201C7B72A16D}" srcOrd="0" destOrd="0" presId="urn:microsoft.com/office/officeart/2005/8/layout/list1"/>
    <dgm:cxn modelId="{1F95EABE-1CEA-426B-A58D-92E1A82931BE}" type="presParOf" srcId="{91091A77-563B-45BC-86AD-28B4C563D218}" destId="{BBA058E3-F093-400C-84A2-BD14C37C57A2}" srcOrd="1" destOrd="0" presId="urn:microsoft.com/office/officeart/2005/8/layout/list1"/>
    <dgm:cxn modelId="{A9A566AB-C28B-41CC-A367-38B2C1CDE02E}" type="presParOf" srcId="{EE364619-0089-4DC1-AEE5-DB7D5C6F6078}" destId="{7ED27ABB-CB2A-44E8-A4EA-5FDF362FDCEE}" srcOrd="5" destOrd="0" presId="urn:microsoft.com/office/officeart/2005/8/layout/list1"/>
    <dgm:cxn modelId="{BF6763C3-0D31-4493-B2B4-7CE8FDE8724C}" type="presParOf" srcId="{EE364619-0089-4DC1-AEE5-DB7D5C6F6078}" destId="{025435D1-7B88-4EF2-BD8C-4B297D649325}"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05BE38-DF9A-4462-A8DD-9997BDD69ED8}">
      <dsp:nvSpPr>
        <dsp:cNvPr id="0" name=""/>
        <dsp:cNvSpPr/>
      </dsp:nvSpPr>
      <dsp:spPr>
        <a:xfrm rot="16200000">
          <a:off x="-848696" y="1735159"/>
          <a:ext cx="2615184" cy="367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3894" bIns="0" numCol="1" spcCol="1270" anchor="t" anchorCtr="0">
          <a:noAutofit/>
        </a:bodyPr>
        <a:lstStyle/>
        <a:p>
          <a:pPr marL="0" lvl="0" indent="0" algn="r" defTabSz="1066800">
            <a:lnSpc>
              <a:spcPct val="90000"/>
            </a:lnSpc>
            <a:spcBef>
              <a:spcPct val="0"/>
            </a:spcBef>
            <a:spcAft>
              <a:spcPct val="35000"/>
            </a:spcAft>
            <a:buNone/>
          </a:pPr>
          <a:r>
            <a:rPr lang="en-US" sz="2400" kern="1200" dirty="0">
              <a:solidFill>
                <a:srgbClr val="00B050"/>
              </a:solidFill>
            </a:rPr>
            <a:t>Completed</a:t>
          </a:r>
        </a:p>
      </dsp:txBody>
      <dsp:txXfrm>
        <a:off x="-848696" y="1735159"/>
        <a:ext cx="2615184" cy="367249"/>
      </dsp:txXfrm>
    </dsp:sp>
    <dsp:sp modelId="{B53785AB-9883-4376-BCCC-CDB039C8559B}">
      <dsp:nvSpPr>
        <dsp:cNvPr id="0" name=""/>
        <dsp:cNvSpPr/>
      </dsp:nvSpPr>
      <dsp:spPr>
        <a:xfrm>
          <a:off x="614980" y="611192"/>
          <a:ext cx="2387573" cy="2615184"/>
        </a:xfrm>
        <a:prstGeom prst="rect">
          <a:avLst/>
        </a:prstGeom>
        <a:gradFill flip="none" rotWithShape="1">
          <a:gsLst>
            <a:gs pos="0">
              <a:schemeClr val="bg1"/>
            </a:gs>
            <a:gs pos="100000">
              <a:schemeClr val="accent4">
                <a:lumMod val="40000"/>
                <a:lumOff val="60000"/>
              </a:schemeClr>
            </a:gs>
            <a:gs pos="86000">
              <a:srgbClr val="D4F2D5"/>
            </a:gs>
          </a:gsLst>
          <a:lin ang="54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323894" rIns="113792" bIns="113792"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t>Beam halo</a:t>
          </a:r>
        </a:p>
        <a:p>
          <a:pPr marL="171450" lvl="1" indent="-171450" algn="l" defTabSz="711200">
            <a:lnSpc>
              <a:spcPct val="90000"/>
            </a:lnSpc>
            <a:spcBef>
              <a:spcPct val="0"/>
            </a:spcBef>
            <a:spcAft>
              <a:spcPct val="15000"/>
            </a:spcAft>
            <a:buChar char="•"/>
          </a:pPr>
          <a:r>
            <a:rPr lang="en-US" sz="1600" kern="1200" dirty="0"/>
            <a:t>Beam-gas</a:t>
          </a:r>
        </a:p>
        <a:p>
          <a:pPr marL="171450" lvl="1" indent="-171450" algn="l" defTabSz="711200">
            <a:lnSpc>
              <a:spcPct val="90000"/>
            </a:lnSpc>
            <a:spcBef>
              <a:spcPct val="0"/>
            </a:spcBef>
            <a:spcAft>
              <a:spcPct val="15000"/>
            </a:spcAft>
            <a:buChar char="•"/>
          </a:pPr>
          <a:r>
            <a:rPr lang="en-US" sz="1600" kern="1200" dirty="0"/>
            <a:t>Beam-beam</a:t>
          </a:r>
        </a:p>
        <a:p>
          <a:pPr marL="171450" lvl="1" indent="-171450" algn="l" defTabSz="711200">
            <a:lnSpc>
              <a:spcPct val="90000"/>
            </a:lnSpc>
            <a:spcBef>
              <a:spcPct val="0"/>
            </a:spcBef>
            <a:spcAft>
              <a:spcPct val="15000"/>
            </a:spcAft>
            <a:buChar char="•"/>
          </a:pPr>
          <a:r>
            <a:rPr lang="en-US" sz="1600" kern="1200" dirty="0"/>
            <a:t>Touschek scattering</a:t>
          </a:r>
        </a:p>
        <a:p>
          <a:pPr marL="171450" lvl="1" indent="-171450" algn="l" defTabSz="711200">
            <a:lnSpc>
              <a:spcPct val="90000"/>
            </a:lnSpc>
            <a:spcBef>
              <a:spcPct val="0"/>
            </a:spcBef>
            <a:spcAft>
              <a:spcPct val="15000"/>
            </a:spcAft>
            <a:buChar char="•"/>
          </a:pPr>
          <a:r>
            <a:rPr lang="en-US" sz="1600" kern="1200" dirty="0"/>
            <a:t>Synchrotron radiation</a:t>
          </a:r>
        </a:p>
        <a:p>
          <a:pPr marL="171450" lvl="1" indent="-171450" algn="l" defTabSz="711200">
            <a:lnSpc>
              <a:spcPct val="90000"/>
            </a:lnSpc>
            <a:spcBef>
              <a:spcPct val="0"/>
            </a:spcBef>
            <a:spcAft>
              <a:spcPct val="15000"/>
            </a:spcAft>
            <a:buChar char="•"/>
          </a:pPr>
          <a:r>
            <a:rPr lang="en-US" sz="1600" b="1" kern="1200" dirty="0"/>
            <a:t>Fast instabilities (this talk)</a:t>
          </a:r>
        </a:p>
        <a:p>
          <a:pPr marL="171450" lvl="1" indent="-171450" algn="l" defTabSz="711200">
            <a:lnSpc>
              <a:spcPct val="90000"/>
            </a:lnSpc>
            <a:spcBef>
              <a:spcPct val="0"/>
            </a:spcBef>
            <a:spcAft>
              <a:spcPct val="15000"/>
            </a:spcAft>
            <a:buChar char="•"/>
          </a:pPr>
          <a:r>
            <a:rPr lang="en-US" sz="1600" b="1" kern="1200" dirty="0"/>
            <a:t>Top-up injection (this talk)</a:t>
          </a:r>
        </a:p>
      </dsp:txBody>
      <dsp:txXfrm>
        <a:off x="614980" y="611192"/>
        <a:ext cx="2387573" cy="2615184"/>
      </dsp:txXfrm>
    </dsp:sp>
    <dsp:sp modelId="{3A20DD66-1A98-4CAF-8D70-44F44F3015FC}">
      <dsp:nvSpPr>
        <dsp:cNvPr id="0" name=""/>
        <dsp:cNvSpPr/>
      </dsp:nvSpPr>
      <dsp:spPr>
        <a:xfrm>
          <a:off x="275270" y="126423"/>
          <a:ext cx="734498" cy="734498"/>
        </a:xfrm>
        <a:prstGeom prst="rect">
          <a:avLst/>
        </a:prstGeom>
        <a:noFill/>
        <a:ln>
          <a:noFill/>
        </a:ln>
        <a:effectLst/>
      </dsp:spPr>
      <dsp:style>
        <a:lnRef idx="0">
          <a:scrgbClr r="0" g="0" b="0"/>
        </a:lnRef>
        <a:fillRef idx="1">
          <a:scrgbClr r="0" g="0" b="0"/>
        </a:fillRef>
        <a:effectRef idx="2">
          <a:scrgbClr r="0" g="0" b="0"/>
        </a:effectRef>
        <a:fontRef idx="minor"/>
      </dsp:style>
    </dsp:sp>
    <dsp:sp modelId="{0C46FD7B-B722-4797-B9CE-2C5661D57672}">
      <dsp:nvSpPr>
        <dsp:cNvPr id="0" name=""/>
        <dsp:cNvSpPr/>
      </dsp:nvSpPr>
      <dsp:spPr>
        <a:xfrm rot="16200000">
          <a:off x="1979703" y="1735159"/>
          <a:ext cx="2615184" cy="367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3894" bIns="0" numCol="1" spcCol="1270" anchor="t" anchorCtr="0">
          <a:noAutofit/>
        </a:bodyPr>
        <a:lstStyle/>
        <a:p>
          <a:pPr marL="0" lvl="0" indent="0" algn="r" defTabSz="1066800">
            <a:lnSpc>
              <a:spcPct val="90000"/>
            </a:lnSpc>
            <a:spcBef>
              <a:spcPct val="0"/>
            </a:spcBef>
            <a:spcAft>
              <a:spcPct val="35000"/>
            </a:spcAft>
            <a:buNone/>
          </a:pPr>
          <a:r>
            <a:rPr lang="en-US" sz="2400" kern="1200" dirty="0">
              <a:solidFill>
                <a:srgbClr val="FFC000"/>
              </a:solidFill>
            </a:rPr>
            <a:t>In progress</a:t>
          </a:r>
        </a:p>
      </dsp:txBody>
      <dsp:txXfrm>
        <a:off x="1979703" y="1735159"/>
        <a:ext cx="2615184" cy="367249"/>
      </dsp:txXfrm>
    </dsp:sp>
    <dsp:sp modelId="{C0EF5146-4DFC-42EF-8CBC-E47FAC677F38}">
      <dsp:nvSpPr>
        <dsp:cNvPr id="0" name=""/>
        <dsp:cNvSpPr/>
      </dsp:nvSpPr>
      <dsp:spPr>
        <a:xfrm>
          <a:off x="3462774" y="611192"/>
          <a:ext cx="2115740" cy="2615184"/>
        </a:xfrm>
        <a:prstGeom prst="rect">
          <a:avLst/>
        </a:prstGeom>
        <a:gradFill flip="none" rotWithShape="0">
          <a:gsLst>
            <a:gs pos="71000">
              <a:schemeClr val="accent2">
                <a:lumMod val="5000"/>
                <a:lumOff val="95000"/>
              </a:schemeClr>
            </a:gs>
            <a:gs pos="100000">
              <a:srgbClr val="FFE79B"/>
            </a:gs>
          </a:gsLst>
          <a:lin ang="54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23894" rIns="128016" bIns="128016"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Injection failure</a:t>
          </a:r>
        </a:p>
        <a:p>
          <a:pPr marL="171450" lvl="1" indent="-171450" algn="l" defTabSz="800100">
            <a:lnSpc>
              <a:spcPct val="90000"/>
            </a:lnSpc>
            <a:spcBef>
              <a:spcPct val="0"/>
            </a:spcBef>
            <a:spcAft>
              <a:spcPct val="15000"/>
            </a:spcAft>
            <a:buChar char="•"/>
          </a:pPr>
          <a:r>
            <a:rPr lang="en-US" sz="1800" kern="1200" dirty="0"/>
            <a:t>SuperKEKB-like sudden beam loss</a:t>
          </a:r>
        </a:p>
      </dsp:txBody>
      <dsp:txXfrm>
        <a:off x="3462774" y="611192"/>
        <a:ext cx="2115740" cy="2615184"/>
      </dsp:txXfrm>
    </dsp:sp>
    <dsp:sp modelId="{415F5537-768A-48BB-88FD-730A87D2AB79}">
      <dsp:nvSpPr>
        <dsp:cNvPr id="0" name=""/>
        <dsp:cNvSpPr/>
      </dsp:nvSpPr>
      <dsp:spPr>
        <a:xfrm>
          <a:off x="3238749" y="126423"/>
          <a:ext cx="734498" cy="734498"/>
        </a:xfrm>
        <a:prstGeom prst="rect">
          <a:avLst/>
        </a:prstGeom>
        <a:noFill/>
        <a:ln>
          <a:noFill/>
        </a:ln>
        <a:effectLst/>
      </dsp:spPr>
      <dsp:style>
        <a:lnRef idx="0">
          <a:scrgbClr r="0" g="0" b="0"/>
        </a:lnRef>
        <a:fillRef idx="1">
          <a:scrgbClr r="0" g="0" b="0"/>
        </a:fillRef>
        <a:effectRef idx="2">
          <a:scrgbClr r="0" g="0" b="0"/>
        </a:effectRef>
        <a:fontRef idx="minor"/>
      </dsp:style>
    </dsp:sp>
    <dsp:sp modelId="{3B72EB18-1C67-4E01-91D4-23F6D20EAF05}">
      <dsp:nvSpPr>
        <dsp:cNvPr id="0" name=""/>
        <dsp:cNvSpPr/>
      </dsp:nvSpPr>
      <dsp:spPr>
        <a:xfrm rot="16200000">
          <a:off x="4667303" y="1735159"/>
          <a:ext cx="2615184" cy="367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3894" bIns="0" numCol="1" spcCol="1270" anchor="t" anchorCtr="0">
          <a:noAutofit/>
        </a:bodyPr>
        <a:lstStyle/>
        <a:p>
          <a:pPr marL="0" lvl="0" indent="0" algn="r" defTabSz="1066800">
            <a:lnSpc>
              <a:spcPct val="90000"/>
            </a:lnSpc>
            <a:spcBef>
              <a:spcPct val="0"/>
            </a:spcBef>
            <a:spcAft>
              <a:spcPct val="35000"/>
            </a:spcAft>
            <a:buNone/>
          </a:pPr>
          <a:r>
            <a:rPr lang="en-US" sz="2400" kern="1200" dirty="0">
              <a:solidFill>
                <a:srgbClr val="C00000"/>
              </a:solidFill>
            </a:rPr>
            <a:t>To be started</a:t>
          </a:r>
        </a:p>
      </dsp:txBody>
      <dsp:txXfrm>
        <a:off x="4667303" y="1735159"/>
        <a:ext cx="2615184" cy="367249"/>
      </dsp:txXfrm>
    </dsp:sp>
    <dsp:sp modelId="{AD4081A9-2C5D-4BB2-B25D-8E0AD5A47B73}">
      <dsp:nvSpPr>
        <dsp:cNvPr id="0" name=""/>
        <dsp:cNvSpPr/>
      </dsp:nvSpPr>
      <dsp:spPr>
        <a:xfrm>
          <a:off x="6130913" y="611192"/>
          <a:ext cx="2434586" cy="2615184"/>
        </a:xfrm>
        <a:prstGeom prst="rect">
          <a:avLst/>
        </a:prstGeom>
        <a:gradFill flip="none" rotWithShape="0">
          <a:gsLst>
            <a:gs pos="0">
              <a:schemeClr val="bg1"/>
            </a:gs>
            <a:gs pos="100000">
              <a:schemeClr val="accent5">
                <a:lumMod val="60000"/>
                <a:lumOff val="40000"/>
              </a:schemeClr>
            </a:gs>
            <a:gs pos="83000">
              <a:schemeClr val="accent5">
                <a:lumMod val="40000"/>
                <a:lumOff val="60000"/>
              </a:schemeClr>
            </a:gs>
            <a:gs pos="61000">
              <a:schemeClr val="accent5">
                <a:lumMod val="20000"/>
                <a:lumOff val="80000"/>
              </a:schemeClr>
            </a:gs>
          </a:gsLst>
          <a:lin ang="54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23894" rIns="128016" bIns="128016"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Thermal photon</a:t>
          </a:r>
        </a:p>
        <a:p>
          <a:pPr marL="171450" lvl="1" indent="-171450" algn="l" defTabSz="800100">
            <a:lnSpc>
              <a:spcPct val="90000"/>
            </a:lnSpc>
            <a:spcBef>
              <a:spcPct val="0"/>
            </a:spcBef>
            <a:spcAft>
              <a:spcPct val="15000"/>
            </a:spcAft>
            <a:buChar char="•"/>
          </a:pPr>
          <a:r>
            <a:rPr lang="en-US" sz="1800" kern="1200" dirty="0"/>
            <a:t>Extraction failure</a:t>
          </a:r>
        </a:p>
        <a:p>
          <a:pPr marL="171450" lvl="1" indent="-171450" algn="l" defTabSz="800100">
            <a:lnSpc>
              <a:spcPct val="90000"/>
            </a:lnSpc>
            <a:spcBef>
              <a:spcPct val="0"/>
            </a:spcBef>
            <a:spcAft>
              <a:spcPct val="15000"/>
            </a:spcAft>
            <a:buChar char="•"/>
          </a:pPr>
          <a:r>
            <a:rPr lang="en-US" sz="1800" kern="1200" dirty="0"/>
            <a:t>Other failures (extraction, RF, missing beam-beam,…)</a:t>
          </a:r>
        </a:p>
      </dsp:txBody>
      <dsp:txXfrm>
        <a:off x="6130913" y="611192"/>
        <a:ext cx="2434586" cy="2615184"/>
      </dsp:txXfrm>
    </dsp:sp>
    <dsp:sp modelId="{FF295B7B-8FE8-4192-BDC3-42E52ECBF688}">
      <dsp:nvSpPr>
        <dsp:cNvPr id="0" name=""/>
        <dsp:cNvSpPr/>
      </dsp:nvSpPr>
      <dsp:spPr>
        <a:xfrm>
          <a:off x="6066310" y="126423"/>
          <a:ext cx="734498" cy="734498"/>
        </a:xfrm>
        <a:prstGeom prst="rect">
          <a:avLst/>
        </a:prstGeom>
        <a:noFill/>
        <a:ln>
          <a:noFill/>
        </a:ln>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A37A1-61A9-4EB9-B709-E1A05920FF45}">
      <dsp:nvSpPr>
        <dsp:cNvPr id="0" name=""/>
        <dsp:cNvSpPr/>
      </dsp:nvSpPr>
      <dsp:spPr>
        <a:xfrm>
          <a:off x="0" y="49984"/>
          <a:ext cx="8382000" cy="18711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50536" tIns="916432" rIns="650536"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Gaussian beam matched to the chromatic orbit with 𝛿=0.95%.</a:t>
          </a:r>
          <a:endParaRPr lang="en-US" sz="1400" kern="1200" dirty="0"/>
        </a:p>
        <a:p>
          <a:pPr marL="114300" lvl="1" indent="-114300" algn="l" defTabSz="622300">
            <a:lnSpc>
              <a:spcPct val="90000"/>
            </a:lnSpc>
            <a:spcBef>
              <a:spcPct val="0"/>
            </a:spcBef>
            <a:spcAft>
              <a:spcPct val="15000"/>
            </a:spcAft>
            <a:buChar char="•"/>
          </a:pPr>
          <a:r>
            <a:rPr lang="en-US" sz="1400" kern="1200" dirty="0"/>
            <a:t>Assuming to be able to </a:t>
          </a:r>
          <a:r>
            <a:rPr lang="en-US" sz="1400" b="1" kern="1200" dirty="0"/>
            <a:t>match perfectly to whatever condition at the injection point.</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In the future, </a:t>
          </a:r>
          <a:r>
            <a:rPr lang="en-US" sz="1400" b="1" kern="1200" dirty="0"/>
            <a:t>distribution from the transfer lines should be used</a:t>
          </a:r>
          <a:r>
            <a:rPr lang="en-US" sz="1400" kern="1200" dirty="0"/>
            <a:t>.</a:t>
          </a:r>
        </a:p>
        <a:p>
          <a:pPr marL="114300" lvl="1" indent="-114300" algn="l" defTabSz="622300">
            <a:lnSpc>
              <a:spcPct val="90000"/>
            </a:lnSpc>
            <a:spcBef>
              <a:spcPct val="0"/>
            </a:spcBef>
            <a:spcAft>
              <a:spcPct val="15000"/>
            </a:spcAft>
            <a:buFont typeface="Arial" panose="020B0604020202020204" pitchFamily="34" charset="0"/>
            <a:buChar char="•"/>
          </a:pPr>
          <a14:m xmlns:a14="http://schemas.microsoft.com/office/drawing/2010/main">
            <m:oMath xmlns:m="http://schemas.openxmlformats.org/officeDocument/2006/math">
              <m:r>
                <a:rPr lang="it-IT" sz="1400" b="0" i="1" kern="1200" smtClean="0">
                  <a:latin typeface="Cambria Math" panose="02040503050406030204" pitchFamily="18" charset="0"/>
                </a:rPr>
                <m:t>5×</m:t>
              </m:r>
              <m:sSup>
                <m:sSupPr>
                  <m:ctrlPr>
                    <a:rPr lang="it-IT" sz="1400" b="0" i="1" kern="1200" smtClean="0">
                      <a:latin typeface="Cambria Math" panose="02040503050406030204" pitchFamily="18" charset="0"/>
                    </a:rPr>
                  </m:ctrlPr>
                </m:sSupPr>
                <m:e>
                  <m:r>
                    <a:rPr lang="it-IT" sz="1400" b="0" i="1" kern="1200" smtClean="0">
                      <a:latin typeface="Cambria Math" panose="02040503050406030204" pitchFamily="18" charset="0"/>
                    </a:rPr>
                    <m:t>10</m:t>
                  </m:r>
                </m:e>
                <m:sup>
                  <m:r>
                    <a:rPr lang="it-IT" sz="1400" b="0" i="1" kern="1200" smtClean="0">
                      <a:latin typeface="Cambria Math" panose="02040503050406030204" pitchFamily="18" charset="0"/>
                    </a:rPr>
                    <m:t>5</m:t>
                  </m:r>
                </m:sup>
              </m:sSup>
              <m:r>
                <a:rPr lang="it-IT" sz="1400" b="0" i="1" kern="1200" smtClean="0">
                  <a:latin typeface="Cambria Math" panose="02040503050406030204" pitchFamily="18" charset="0"/>
                </a:rPr>
                <m:t> </m:t>
              </m:r>
              <m:sSup>
                <m:sSupPr>
                  <m:ctrlPr>
                    <a:rPr lang="it-IT" sz="1400" b="0" i="1" kern="1200" smtClean="0">
                      <a:latin typeface="Cambria Math" panose="02040503050406030204" pitchFamily="18" charset="0"/>
                    </a:rPr>
                  </m:ctrlPr>
                </m:sSupPr>
                <m:e>
                  <m:r>
                    <a:rPr lang="it-IT" sz="1400" b="0" i="1" kern="1200" smtClean="0">
                      <a:latin typeface="Cambria Math" panose="02040503050406030204" pitchFamily="18" charset="0"/>
                    </a:rPr>
                    <m:t>𝑒</m:t>
                  </m:r>
                </m:e>
                <m:sup>
                  <m:r>
                    <a:rPr lang="it-IT" sz="1400" b="0" i="1" kern="1200" smtClean="0">
                      <a:latin typeface="Cambria Math" panose="02040503050406030204" pitchFamily="18" charset="0"/>
                    </a:rPr>
                    <m:t>+</m:t>
                  </m:r>
                </m:sup>
              </m:sSup>
            </m:oMath>
          </a14:m>
          <a:r>
            <a:rPr lang="en-US" sz="1400" kern="1200" dirty="0"/>
            <a:t> tracked for 2500 turns.</a:t>
          </a:r>
        </a:p>
      </dsp:txBody>
      <dsp:txXfrm>
        <a:off x="0" y="49984"/>
        <a:ext cx="8382000" cy="1871100"/>
      </dsp:txXfrm>
    </dsp:sp>
    <dsp:sp modelId="{1A0F7142-E1E7-4499-AA5B-A9773BC4EA20}">
      <dsp:nvSpPr>
        <dsp:cNvPr id="0" name=""/>
        <dsp:cNvSpPr/>
      </dsp:nvSpPr>
      <dsp:spPr>
        <a:xfrm>
          <a:off x="419100" y="16252"/>
          <a:ext cx="2514591" cy="683171"/>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1774" tIns="0" rIns="221774" bIns="0" numCol="1" spcCol="1270" anchor="ctr" anchorCtr="0">
          <a:noAutofit/>
        </a:bodyPr>
        <a:lstStyle/>
        <a:p>
          <a:pPr marL="0" lvl="0" indent="0" algn="l" defTabSz="800100">
            <a:lnSpc>
              <a:spcPct val="90000"/>
            </a:lnSpc>
            <a:spcBef>
              <a:spcPct val="0"/>
            </a:spcBef>
            <a:spcAft>
              <a:spcPct val="35000"/>
            </a:spcAft>
            <a:buNone/>
          </a:pPr>
          <a:r>
            <a:rPr lang="en-US" sz="1800" kern="1200" dirty="0"/>
            <a:t>Injected beam</a:t>
          </a:r>
        </a:p>
      </dsp:txBody>
      <dsp:txXfrm>
        <a:off x="452450" y="49602"/>
        <a:ext cx="2447891" cy="616471"/>
      </dsp:txXfrm>
    </dsp:sp>
    <dsp:sp modelId="{025435D1-7B88-4EF2-BD8C-4B297D649325}">
      <dsp:nvSpPr>
        <dsp:cNvPr id="0" name=""/>
        <dsp:cNvSpPr/>
      </dsp:nvSpPr>
      <dsp:spPr>
        <a:xfrm>
          <a:off x="0" y="2075367"/>
          <a:ext cx="8382000" cy="1871100"/>
        </a:xfrm>
        <a:prstGeom prst="rect">
          <a:avLst/>
        </a:prstGeom>
        <a:solidFill>
          <a:schemeClr val="lt1">
            <a:alpha val="90000"/>
            <a:hueOff val="0"/>
            <a:satOff val="0"/>
            <a:lumOff val="0"/>
            <a:alphaOff val="0"/>
          </a:schemeClr>
        </a:solidFill>
        <a:ln w="6350" cap="flat" cmpd="sng" algn="ctr">
          <a:solidFill>
            <a:schemeClr val="accent4">
              <a:hueOff val="-6783218"/>
              <a:satOff val="48413"/>
              <a:lumOff val="745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50536" tIns="916432" rIns="650536"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Circular sector between </a:t>
          </a:r>
          <a14:m xmlns:a14="http://schemas.microsoft.com/office/drawing/2010/main">
            <m:oMath xmlns:m="http://schemas.openxmlformats.org/officeDocument/2006/math">
              <m:r>
                <a:rPr lang="it-IT" sz="1400" b="1" i="1" kern="1200">
                  <a:latin typeface="Cambria Math" panose="02040503050406030204" pitchFamily="18" charset="0"/>
                </a:rPr>
                <m:t>𝟓</m:t>
              </m:r>
              <m:r>
                <a:rPr lang="it-IT" sz="1400" b="1" i="1" kern="1200">
                  <a:latin typeface="Cambria Math" panose="02040503050406030204" pitchFamily="18" charset="0"/>
                </a:rPr>
                <m:t> </m:t>
              </m:r>
              <m:r>
                <a:rPr lang="it-IT" sz="1400" b="1" i="1" kern="1200">
                  <a:latin typeface="Cambria Math" panose="02040503050406030204" pitchFamily="18" charset="0"/>
                </a:rPr>
                <m:t>𝝈</m:t>
              </m:r>
            </m:oMath>
          </a14:m>
          <a:r>
            <a:rPr lang="en-US" sz="1400" b="1" kern="1200" dirty="0"/>
            <a:t> and </a:t>
          </a:r>
          <a14:m xmlns:a14="http://schemas.microsoft.com/office/drawing/2010/main">
            <m:oMath xmlns:m="http://schemas.openxmlformats.org/officeDocument/2006/math">
              <m:r>
                <a:rPr lang="it-IT" sz="1400" b="1" i="1" kern="1200" dirty="0">
                  <a:latin typeface="Cambria Math" panose="02040503050406030204" pitchFamily="18" charset="0"/>
                </a:rPr>
                <m:t>𝟏𝟏</m:t>
              </m:r>
              <m:r>
                <a:rPr lang="it-IT" sz="1400" b="1" i="1" kern="1200">
                  <a:latin typeface="Cambria Math" panose="02040503050406030204" pitchFamily="18" charset="0"/>
                </a:rPr>
                <m:t>𝝈</m:t>
              </m:r>
            </m:oMath>
          </a14:m>
          <a:r>
            <a:rPr lang="en-US" sz="1400" kern="1200" dirty="0"/>
            <a:t>.</a:t>
          </a:r>
        </a:p>
        <a:p>
          <a:pPr marL="114300" lvl="1" indent="-114300" algn="l" defTabSz="622300">
            <a:lnSpc>
              <a:spcPct val="90000"/>
            </a:lnSpc>
            <a:spcBef>
              <a:spcPct val="0"/>
            </a:spcBef>
            <a:spcAft>
              <a:spcPct val="15000"/>
            </a:spcAft>
            <a:buChar char="•"/>
          </a:pPr>
          <a:r>
            <a:rPr lang="en-US" sz="1400" b="1" kern="1200" dirty="0"/>
            <a:t>To be optimized with a more realistic description </a:t>
          </a:r>
          <a:r>
            <a:rPr lang="en-US" sz="1400" kern="1200" dirty="0"/>
            <a:t>of the halo (studies undergoing).</a:t>
          </a:r>
        </a:p>
        <a:p>
          <a:pPr marL="114300" lvl="1" indent="-114300" algn="l" defTabSz="622300">
            <a:lnSpc>
              <a:spcPct val="90000"/>
            </a:lnSpc>
            <a:spcBef>
              <a:spcPct val="0"/>
            </a:spcBef>
            <a:spcAft>
              <a:spcPct val="15000"/>
            </a:spcAft>
            <a:buChar char="•"/>
          </a:pPr>
          <a:r>
            <a:rPr lang="en-US" sz="1400" kern="1200" dirty="0"/>
            <a:t>Assumed storing </a:t>
          </a:r>
          <a:r>
            <a:rPr lang="en-US" sz="1400" b="1" kern="1200" dirty="0"/>
            <a:t>1% of the total beam energy</a:t>
          </a:r>
          <a:r>
            <a:rPr lang="en-US" sz="1400" kern="1200" dirty="0"/>
            <a:t>.</a:t>
          </a:r>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r>
                <a:rPr lang="it-IT" sz="1400" b="0" i="1" kern="1200" smtClean="0">
                  <a:latin typeface="Cambria Math" panose="02040503050406030204" pitchFamily="18" charset="0"/>
                </a:rPr>
                <m:t>5×</m:t>
              </m:r>
              <m:sSup>
                <m:sSupPr>
                  <m:ctrlPr>
                    <a:rPr lang="it-IT" sz="1400" b="0" i="1" kern="1200" smtClean="0">
                      <a:latin typeface="Cambria Math" panose="02040503050406030204" pitchFamily="18" charset="0"/>
                    </a:rPr>
                  </m:ctrlPr>
                </m:sSupPr>
                <m:e>
                  <m:r>
                    <a:rPr lang="it-IT" sz="1400" b="0" i="1" kern="1200" smtClean="0">
                      <a:latin typeface="Cambria Math" panose="02040503050406030204" pitchFamily="18" charset="0"/>
                    </a:rPr>
                    <m:t>10</m:t>
                  </m:r>
                </m:e>
                <m:sup>
                  <m:r>
                    <a:rPr lang="it-IT" sz="1400" b="0" i="1" kern="1200" smtClean="0">
                      <a:latin typeface="Cambria Math" panose="02040503050406030204" pitchFamily="18" charset="0"/>
                    </a:rPr>
                    <m:t>5</m:t>
                  </m:r>
                </m:sup>
              </m:sSup>
              <m:r>
                <a:rPr lang="it-IT" sz="1400" b="0" i="1" kern="1200" smtClean="0">
                  <a:latin typeface="Cambria Math" panose="02040503050406030204" pitchFamily="18" charset="0"/>
                </a:rPr>
                <m:t> </m:t>
              </m:r>
              <m:sSup>
                <m:sSupPr>
                  <m:ctrlPr>
                    <a:rPr lang="it-IT" sz="1400" b="0" i="1" kern="1200" smtClean="0">
                      <a:latin typeface="Cambria Math" panose="02040503050406030204" pitchFamily="18" charset="0"/>
                    </a:rPr>
                  </m:ctrlPr>
                </m:sSupPr>
                <m:e>
                  <m:r>
                    <a:rPr lang="it-IT" sz="1400" b="0" i="1" kern="1200" smtClean="0">
                      <a:latin typeface="Cambria Math" panose="02040503050406030204" pitchFamily="18" charset="0"/>
                    </a:rPr>
                    <m:t>𝑒</m:t>
                  </m:r>
                </m:e>
                <m:sup>
                  <m:r>
                    <a:rPr lang="it-IT" sz="1400" b="0" i="1" kern="1200" smtClean="0">
                      <a:latin typeface="Cambria Math" panose="02040503050406030204" pitchFamily="18" charset="0"/>
                    </a:rPr>
                    <m:t>+</m:t>
                  </m:r>
                </m:sup>
              </m:sSup>
            </m:oMath>
          </a14:m>
          <a:r>
            <a:rPr lang="en-US" sz="1400" kern="1200" dirty="0"/>
            <a:t> tracked for 100 turns.</a:t>
          </a:r>
        </a:p>
      </dsp:txBody>
      <dsp:txXfrm>
        <a:off x="0" y="2075367"/>
        <a:ext cx="8382000" cy="1871100"/>
      </dsp:txXfrm>
    </dsp:sp>
    <dsp:sp modelId="{BBA058E3-F093-400C-84A2-BD14C37C57A2}">
      <dsp:nvSpPr>
        <dsp:cNvPr id="0" name=""/>
        <dsp:cNvSpPr/>
      </dsp:nvSpPr>
      <dsp:spPr>
        <a:xfrm>
          <a:off x="419100" y="2057397"/>
          <a:ext cx="2743244" cy="667403"/>
        </a:xfrm>
        <a:prstGeom prst="roundRect">
          <a:avLst/>
        </a:prstGeom>
        <a:gradFill rotWithShape="0">
          <a:gsLst>
            <a:gs pos="0">
              <a:schemeClr val="accent4">
                <a:hueOff val="-6783218"/>
                <a:satOff val="48413"/>
                <a:lumOff val="7450"/>
                <a:alphaOff val="0"/>
                <a:satMod val="103000"/>
                <a:lumMod val="102000"/>
                <a:tint val="94000"/>
              </a:schemeClr>
            </a:gs>
            <a:gs pos="50000">
              <a:schemeClr val="accent4">
                <a:hueOff val="-6783218"/>
                <a:satOff val="48413"/>
                <a:lumOff val="7450"/>
                <a:alphaOff val="0"/>
                <a:satMod val="110000"/>
                <a:lumMod val="100000"/>
                <a:shade val="100000"/>
              </a:schemeClr>
            </a:gs>
            <a:gs pos="100000">
              <a:schemeClr val="accent4">
                <a:hueOff val="-6783218"/>
                <a:satOff val="48413"/>
                <a:lumOff val="74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1774" tIns="0" rIns="221774" bIns="0" numCol="1" spcCol="1270" anchor="ctr" anchorCtr="0">
          <a:noAutofit/>
        </a:bodyPr>
        <a:lstStyle/>
        <a:p>
          <a:pPr marL="0" lvl="0" indent="0" algn="l" defTabSz="800100">
            <a:lnSpc>
              <a:spcPct val="90000"/>
            </a:lnSpc>
            <a:spcBef>
              <a:spcPct val="0"/>
            </a:spcBef>
            <a:spcAft>
              <a:spcPct val="35000"/>
            </a:spcAft>
            <a:buNone/>
          </a:pPr>
          <a:r>
            <a:rPr lang="en-US" sz="1800" kern="1200" dirty="0"/>
            <a:t>Circulating halo</a:t>
          </a:r>
        </a:p>
      </dsp:txBody>
      <dsp:txXfrm>
        <a:off x="451680" y="2089977"/>
        <a:ext cx="2678084" cy="602243"/>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05DC35-68C2-4BDA-9BF4-910782E0ECF3}" type="datetimeFigureOut">
              <a:rPr lang="de-AT" smtClean="0"/>
              <a:t>20.10.2025</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7EBA44-2749-4505-B776-1307762B45EE}" type="slidenum">
              <a:rPr lang="de-AT" smtClean="0"/>
              <a:t>‹#›</a:t>
            </a:fld>
            <a:endParaRPr lang="de-AT"/>
          </a:p>
        </p:txBody>
      </p:sp>
    </p:spTree>
    <p:extLst>
      <p:ext uri="{BB962C8B-B14F-4D97-AF65-F5344CB8AC3E}">
        <p14:creationId xmlns:p14="http://schemas.microsoft.com/office/powerpoint/2010/main" val="1618437064"/>
      </p:ext>
    </p:extLst>
  </p:cSld>
  <p:clrMap bg1="lt1" tx1="dk1" bg2="lt2" tx2="dk2" accent1="accent1" accent2="accent2" accent3="accent3" accent4="accent4" accent5="accent5" accent6="accent6" hlink="hlink" folHlink="folHlink"/>
  <p:notesStyle>
    <a:lvl1pPr marL="0" algn="l" defTabSz="342900" rtl="0" eaLnBrk="1" latinLnBrk="0" hangingPunct="1">
      <a:defRPr sz="450" kern="1200">
        <a:solidFill>
          <a:schemeClr val="tx1"/>
        </a:solidFill>
        <a:latin typeface="+mn-lt"/>
        <a:ea typeface="+mn-ea"/>
        <a:cs typeface="+mn-cs"/>
      </a:defRPr>
    </a:lvl1pPr>
    <a:lvl2pPr marL="171450" algn="l" defTabSz="342900" rtl="0" eaLnBrk="1" latinLnBrk="0" hangingPunct="1">
      <a:defRPr sz="450" kern="1200">
        <a:solidFill>
          <a:schemeClr val="tx1"/>
        </a:solidFill>
        <a:latin typeface="+mn-lt"/>
        <a:ea typeface="+mn-ea"/>
        <a:cs typeface="+mn-cs"/>
      </a:defRPr>
    </a:lvl2pPr>
    <a:lvl3pPr marL="342900" algn="l" defTabSz="342900" rtl="0" eaLnBrk="1" latinLnBrk="0" hangingPunct="1">
      <a:defRPr sz="450" kern="1200">
        <a:solidFill>
          <a:schemeClr val="tx1"/>
        </a:solidFill>
        <a:latin typeface="+mn-lt"/>
        <a:ea typeface="+mn-ea"/>
        <a:cs typeface="+mn-cs"/>
      </a:defRPr>
    </a:lvl3pPr>
    <a:lvl4pPr marL="514350" algn="l" defTabSz="342900" rtl="0" eaLnBrk="1" latinLnBrk="0" hangingPunct="1">
      <a:defRPr sz="450" kern="1200">
        <a:solidFill>
          <a:schemeClr val="tx1"/>
        </a:solidFill>
        <a:latin typeface="+mn-lt"/>
        <a:ea typeface="+mn-ea"/>
        <a:cs typeface="+mn-cs"/>
      </a:defRPr>
    </a:lvl4pPr>
    <a:lvl5pPr marL="685800" algn="l" defTabSz="342900" rtl="0" eaLnBrk="1" latinLnBrk="0" hangingPunct="1">
      <a:defRPr sz="450" kern="1200">
        <a:solidFill>
          <a:schemeClr val="tx1"/>
        </a:solidFill>
        <a:latin typeface="+mn-lt"/>
        <a:ea typeface="+mn-ea"/>
        <a:cs typeface="+mn-cs"/>
      </a:defRPr>
    </a:lvl5pPr>
    <a:lvl6pPr marL="857250" algn="l" defTabSz="342900" rtl="0" eaLnBrk="1" latinLnBrk="0" hangingPunct="1">
      <a:defRPr sz="450" kern="1200">
        <a:solidFill>
          <a:schemeClr val="tx1"/>
        </a:solidFill>
        <a:latin typeface="+mn-lt"/>
        <a:ea typeface="+mn-ea"/>
        <a:cs typeface="+mn-cs"/>
      </a:defRPr>
    </a:lvl6pPr>
    <a:lvl7pPr marL="1028700" algn="l" defTabSz="342900" rtl="0" eaLnBrk="1" latinLnBrk="0" hangingPunct="1">
      <a:defRPr sz="450" kern="1200">
        <a:solidFill>
          <a:schemeClr val="tx1"/>
        </a:solidFill>
        <a:latin typeface="+mn-lt"/>
        <a:ea typeface="+mn-ea"/>
        <a:cs typeface="+mn-cs"/>
      </a:defRPr>
    </a:lvl7pPr>
    <a:lvl8pPr marL="1200150" algn="l" defTabSz="342900" rtl="0" eaLnBrk="1" latinLnBrk="0" hangingPunct="1">
      <a:defRPr sz="450" kern="1200">
        <a:solidFill>
          <a:schemeClr val="tx1"/>
        </a:solidFill>
        <a:latin typeface="+mn-lt"/>
        <a:ea typeface="+mn-ea"/>
        <a:cs typeface="+mn-cs"/>
      </a:defRPr>
    </a:lvl8pPr>
    <a:lvl9pPr marL="1371600" algn="l" defTabSz="342900" rtl="0" eaLnBrk="1" latinLnBrk="0" hangingPunct="1">
      <a:defRPr sz="4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roceedings.jacow.org/hb2023/papers/tua2i1.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7EBA44-2749-4505-B776-1307762B45EE}" type="slidenum">
              <a:rPr lang="de-AT" smtClean="0"/>
              <a:t>1</a:t>
            </a:fld>
            <a:endParaRPr lang="de-AT"/>
          </a:p>
        </p:txBody>
      </p:sp>
    </p:spTree>
    <p:extLst>
      <p:ext uri="{BB962C8B-B14F-4D97-AF65-F5344CB8AC3E}">
        <p14:creationId xmlns:p14="http://schemas.microsoft.com/office/powerpoint/2010/main" val="1708856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7EBA44-2749-4505-B776-1307762B45EE}" type="slidenum">
              <a:rPr lang="de-AT" smtClean="0"/>
              <a:t>13</a:t>
            </a:fld>
            <a:endParaRPr lang="de-AT"/>
          </a:p>
        </p:txBody>
      </p:sp>
    </p:spTree>
    <p:extLst>
      <p:ext uri="{BB962C8B-B14F-4D97-AF65-F5344CB8AC3E}">
        <p14:creationId xmlns:p14="http://schemas.microsoft.com/office/powerpoint/2010/main" val="1080838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52E49-C005-B094-1570-E50A2A322C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761C35-C0BC-0430-B459-EB6028297D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F6B1FC-5912-3A66-2EC8-2D85EA636B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ACFF55-BAAA-F149-ED49-05C6EFE5268B}"/>
              </a:ext>
            </a:extLst>
          </p:cNvPr>
          <p:cNvSpPr>
            <a:spLocks noGrp="1"/>
          </p:cNvSpPr>
          <p:nvPr>
            <p:ph type="sldNum" sz="quarter" idx="5"/>
          </p:nvPr>
        </p:nvSpPr>
        <p:spPr/>
        <p:txBody>
          <a:bodyPr/>
          <a:lstStyle/>
          <a:p>
            <a:fld id="{CD7EBA44-2749-4505-B776-1307762B45EE}" type="slidenum">
              <a:rPr lang="de-AT" smtClean="0"/>
              <a:t>14</a:t>
            </a:fld>
            <a:endParaRPr lang="de-AT"/>
          </a:p>
        </p:txBody>
      </p:sp>
    </p:spTree>
    <p:extLst>
      <p:ext uri="{BB962C8B-B14F-4D97-AF65-F5344CB8AC3E}">
        <p14:creationId xmlns:p14="http://schemas.microsoft.com/office/powerpoint/2010/main" val="2232468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27" rtl="0" eaLnBrk="1" fontAlgn="auto" latinLnBrk="0" hangingPunct="1">
              <a:lnSpc>
                <a:spcPct val="100000"/>
              </a:lnSpc>
              <a:spcBef>
                <a:spcPts val="0"/>
              </a:spcBef>
              <a:spcAft>
                <a:spcPts val="0"/>
              </a:spcAft>
              <a:buClrTx/>
              <a:buSzTx/>
              <a:buFontTx/>
              <a:buNone/>
              <a:tabLst/>
              <a:defRPr/>
            </a:pPr>
            <a:fld id="{CD7EBA44-2749-4505-B776-1307762B45EE}"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27" rtl="0" eaLnBrk="1" fontAlgn="auto" latinLnBrk="0" hangingPunct="1">
                <a:lnSpc>
                  <a:spcPct val="100000"/>
                </a:lnSpc>
                <a:spcBef>
                  <a:spcPts val="0"/>
                </a:spcBef>
                <a:spcAft>
                  <a:spcPts val="0"/>
                </a:spcAft>
                <a:buClrTx/>
                <a:buSzTx/>
                <a:buFontTx/>
                <a:buNone/>
                <a:tabLst/>
                <a:defRPr/>
              </a:pPr>
              <a:t>15</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574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7EBA44-2749-4505-B776-1307762B45EE}" type="slidenum">
              <a:rPr lang="de-AT" smtClean="0"/>
              <a:t>17</a:t>
            </a:fld>
            <a:endParaRPr lang="de-AT"/>
          </a:p>
        </p:txBody>
      </p:sp>
    </p:spTree>
    <p:extLst>
      <p:ext uri="{BB962C8B-B14F-4D97-AF65-F5344CB8AC3E}">
        <p14:creationId xmlns:p14="http://schemas.microsoft.com/office/powerpoint/2010/main" val="21321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C45E1-D14A-C93E-0E62-649A64B295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AB24C2-84A4-742C-54BF-499F605AE7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D6313B-F090-6185-A39F-3491BDC5C2B5}"/>
              </a:ext>
            </a:extLst>
          </p:cNvPr>
          <p:cNvSpPr>
            <a:spLocks noGrp="1"/>
          </p:cNvSpPr>
          <p:nvPr>
            <p:ph type="body" idx="1"/>
          </p:nvPr>
        </p:nvSpPr>
        <p:spPr/>
        <p:txBody>
          <a:bodyPr/>
          <a:lstStyle/>
          <a:p>
            <a:r>
              <a:rPr lang="en-US" dirty="0"/>
              <a:t>1.3% of simulated particles get to the detector for halo</a:t>
            </a:r>
          </a:p>
          <a:p>
            <a:r>
              <a:rPr lang="en-US" dirty="0"/>
              <a:t>0.6% of simulated particles get to the detector for injected</a:t>
            </a:r>
          </a:p>
          <a:p>
            <a:endParaRPr lang="en-US" dirty="0"/>
          </a:p>
        </p:txBody>
      </p:sp>
      <p:sp>
        <p:nvSpPr>
          <p:cNvPr id="4" name="Slide Number Placeholder 3">
            <a:extLst>
              <a:ext uri="{FF2B5EF4-FFF2-40B4-BE49-F238E27FC236}">
                <a16:creationId xmlns:a16="http://schemas.microsoft.com/office/drawing/2014/main" id="{A7508F5F-9D52-4B64-A53F-ADED3AC5F2F9}"/>
              </a:ext>
            </a:extLst>
          </p:cNvPr>
          <p:cNvSpPr>
            <a:spLocks noGrp="1"/>
          </p:cNvSpPr>
          <p:nvPr>
            <p:ph type="sldNum" sz="quarter" idx="5"/>
          </p:nvPr>
        </p:nvSpPr>
        <p:spPr/>
        <p:txBody>
          <a:bodyPr/>
          <a:lstStyle/>
          <a:p>
            <a:fld id="{CD7EBA44-2749-4505-B776-1307762B45EE}" type="slidenum">
              <a:rPr lang="de-AT" smtClean="0"/>
              <a:t>20</a:t>
            </a:fld>
            <a:endParaRPr lang="de-AT"/>
          </a:p>
        </p:txBody>
      </p:sp>
    </p:spTree>
    <p:extLst>
      <p:ext uri="{BB962C8B-B14F-4D97-AF65-F5344CB8AC3E}">
        <p14:creationId xmlns:p14="http://schemas.microsoft.com/office/powerpoint/2010/main" val="4204533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4636-BA8A-6BE5-73A5-FE92EF047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BACDF7-0614-41EB-EFAA-A8B0A4DCC5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0D24B1-7E76-F9D2-BD8F-7234B939C4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943F75-F57A-EBEC-6CF7-DDB6F49FE79A}"/>
              </a:ext>
            </a:extLst>
          </p:cNvPr>
          <p:cNvSpPr>
            <a:spLocks noGrp="1"/>
          </p:cNvSpPr>
          <p:nvPr>
            <p:ph type="sldNum" sz="quarter" idx="5"/>
          </p:nvPr>
        </p:nvSpPr>
        <p:spPr/>
        <p:txBody>
          <a:bodyPr/>
          <a:lstStyle/>
          <a:p>
            <a:fld id="{CD7EBA44-2749-4505-B776-1307762B45EE}" type="slidenum">
              <a:rPr lang="de-AT" smtClean="0"/>
              <a:t>22</a:t>
            </a:fld>
            <a:endParaRPr lang="de-AT"/>
          </a:p>
        </p:txBody>
      </p:sp>
    </p:spTree>
    <p:extLst>
      <p:ext uri="{BB962C8B-B14F-4D97-AF65-F5344CB8AC3E}">
        <p14:creationId xmlns:p14="http://schemas.microsoft.com/office/powerpoint/2010/main" val="1496081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DF05D-26E6-19FF-3EB4-90C3CD287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743A56-98C3-A65F-6C25-2A9D4EA02A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22431E-C493-6348-6148-3677E013E0E5}"/>
              </a:ext>
            </a:extLst>
          </p:cNvPr>
          <p:cNvSpPr>
            <a:spLocks noGrp="1"/>
          </p:cNvSpPr>
          <p:nvPr>
            <p:ph type="body" idx="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800" dirty="0"/>
              <a:t>All the kickers are in phase</a:t>
            </a:r>
            <a:r>
              <a:rPr lang="en-US" dirty="0"/>
              <a:t>?</a:t>
            </a:r>
          </a:p>
        </p:txBody>
      </p:sp>
      <p:sp>
        <p:nvSpPr>
          <p:cNvPr id="4" name="Slide Number Placeholder 3">
            <a:extLst>
              <a:ext uri="{FF2B5EF4-FFF2-40B4-BE49-F238E27FC236}">
                <a16:creationId xmlns:a16="http://schemas.microsoft.com/office/drawing/2014/main" id="{7661D792-C402-454C-0097-83122214172E}"/>
              </a:ext>
            </a:extLst>
          </p:cNvPr>
          <p:cNvSpPr>
            <a:spLocks noGrp="1"/>
          </p:cNvSpPr>
          <p:nvPr>
            <p:ph type="sldNum" sz="quarter" idx="5"/>
          </p:nvPr>
        </p:nvSpPr>
        <p:spPr/>
        <p:txBody>
          <a:bodyPr/>
          <a:lstStyle/>
          <a:p>
            <a:fld id="{CD7EBA44-2749-4505-B776-1307762B45EE}" type="slidenum">
              <a:rPr lang="de-AT" smtClean="0"/>
              <a:t>24</a:t>
            </a:fld>
            <a:endParaRPr lang="de-AT"/>
          </a:p>
        </p:txBody>
      </p:sp>
    </p:spTree>
    <p:extLst>
      <p:ext uri="{BB962C8B-B14F-4D97-AF65-F5344CB8AC3E}">
        <p14:creationId xmlns:p14="http://schemas.microsoft.com/office/powerpoint/2010/main" val="1471329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EA84-31F8-7D3D-C0EF-1B1171F8F9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5C497-1157-131E-0D62-D98C274493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A184E-EC48-52E8-F64A-B7215D8797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4F0749-07DD-9484-747C-7D6E2EA36F72}"/>
              </a:ext>
            </a:extLst>
          </p:cNvPr>
          <p:cNvSpPr>
            <a:spLocks noGrp="1"/>
          </p:cNvSpPr>
          <p:nvPr>
            <p:ph type="sldNum" sz="quarter" idx="5"/>
          </p:nvPr>
        </p:nvSpPr>
        <p:spPr/>
        <p:txBody>
          <a:bodyPr/>
          <a:lstStyle/>
          <a:p>
            <a:fld id="{CD7EBA44-2749-4505-B776-1307762B45EE}" type="slidenum">
              <a:rPr lang="de-AT" smtClean="0"/>
              <a:t>27</a:t>
            </a:fld>
            <a:endParaRPr lang="de-AT"/>
          </a:p>
        </p:txBody>
      </p:sp>
    </p:spTree>
    <p:extLst>
      <p:ext uri="{BB962C8B-B14F-4D97-AF65-F5344CB8AC3E}">
        <p14:creationId xmlns:p14="http://schemas.microsoft.com/office/powerpoint/2010/main" val="1652094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7EBA44-2749-4505-B776-1307762B45EE}" type="slidenum">
              <a:rPr lang="de-AT" smtClean="0"/>
              <a:t>29</a:t>
            </a:fld>
            <a:endParaRPr lang="de-AT"/>
          </a:p>
        </p:txBody>
      </p:sp>
    </p:spTree>
    <p:extLst>
      <p:ext uri="{BB962C8B-B14F-4D97-AF65-F5344CB8AC3E}">
        <p14:creationId xmlns:p14="http://schemas.microsoft.com/office/powerpoint/2010/main" val="1579689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0189D-7D42-F94F-CDA9-E307B586C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84F934-E21B-5FE2-87E0-CFE83D691E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5E5701-3937-306A-C9CC-03ED15623A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E4CABB-F473-5D13-432B-89426029CE8D}"/>
              </a:ext>
            </a:extLst>
          </p:cNvPr>
          <p:cNvSpPr>
            <a:spLocks noGrp="1"/>
          </p:cNvSpPr>
          <p:nvPr>
            <p:ph type="sldNum" sz="quarter" idx="5"/>
          </p:nvPr>
        </p:nvSpPr>
        <p:spPr/>
        <p:txBody>
          <a:bodyPr/>
          <a:lstStyle/>
          <a:p>
            <a:fld id="{CD7EBA44-2749-4505-B776-1307762B45EE}" type="slidenum">
              <a:rPr lang="de-AT" smtClean="0"/>
              <a:t>30</a:t>
            </a:fld>
            <a:endParaRPr lang="de-AT"/>
          </a:p>
        </p:txBody>
      </p:sp>
    </p:spTree>
    <p:extLst>
      <p:ext uri="{BB962C8B-B14F-4D97-AF65-F5344CB8AC3E}">
        <p14:creationId xmlns:p14="http://schemas.microsoft.com/office/powerpoint/2010/main" val="587882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7EBA44-2749-4505-B776-1307762B45EE}" type="slidenum">
              <a:rPr lang="de-AT" smtClean="0"/>
              <a:t>2</a:t>
            </a:fld>
            <a:endParaRPr lang="de-AT"/>
          </a:p>
        </p:txBody>
      </p:sp>
    </p:spTree>
    <p:extLst>
      <p:ext uri="{BB962C8B-B14F-4D97-AF65-F5344CB8AC3E}">
        <p14:creationId xmlns:p14="http://schemas.microsoft.com/office/powerpoint/2010/main" val="3214715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rPr>
              <a:t>In addition, even a perfect injection scheme causes losses from part of the halo bumped onto the septum at every injection</a:t>
            </a:r>
            <a:endParaRPr lang="en-US" dirty="0"/>
          </a:p>
        </p:txBody>
      </p:sp>
      <p:sp>
        <p:nvSpPr>
          <p:cNvPr id="4" name="Slide Number Placeholder 3"/>
          <p:cNvSpPr>
            <a:spLocks noGrp="1"/>
          </p:cNvSpPr>
          <p:nvPr>
            <p:ph type="sldNum" sz="quarter" idx="5"/>
          </p:nvPr>
        </p:nvSpPr>
        <p:spPr/>
        <p:txBody>
          <a:bodyPr/>
          <a:lstStyle/>
          <a:p>
            <a:fld id="{CD7EBA44-2749-4505-B776-1307762B45EE}" type="slidenum">
              <a:rPr lang="de-AT" smtClean="0"/>
              <a:t>31</a:t>
            </a:fld>
            <a:endParaRPr lang="de-AT"/>
          </a:p>
        </p:txBody>
      </p:sp>
    </p:spTree>
    <p:extLst>
      <p:ext uri="{BB962C8B-B14F-4D97-AF65-F5344CB8AC3E}">
        <p14:creationId xmlns:p14="http://schemas.microsoft.com/office/powerpoint/2010/main" val="3914198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143B7-9E54-8F61-A104-44E4B749EF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A7653F-8ACE-1785-0931-4A1B68746C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EC7E3-95DB-E5C0-16B3-95953D3F4D36}"/>
              </a:ext>
            </a:extLst>
          </p:cNvPr>
          <p:cNvSpPr>
            <a:spLocks noGrp="1"/>
          </p:cNvSpPr>
          <p:nvPr>
            <p:ph type="body" idx="1"/>
          </p:nvPr>
        </p:nvSpPr>
        <p:spPr/>
        <p:txBody>
          <a:bodyPr/>
          <a:lstStyle/>
          <a:p>
            <a:r>
              <a:rPr lang="en-US" sz="1800" dirty="0">
                <a:effectLst/>
              </a:rPr>
              <a:t>In addition, even a perfect injection scheme causes losses from part of the halo bumped onto the septum at every injection</a:t>
            </a:r>
            <a:endParaRPr lang="en-US" dirty="0"/>
          </a:p>
        </p:txBody>
      </p:sp>
      <p:sp>
        <p:nvSpPr>
          <p:cNvPr id="4" name="Slide Number Placeholder 3">
            <a:extLst>
              <a:ext uri="{FF2B5EF4-FFF2-40B4-BE49-F238E27FC236}">
                <a16:creationId xmlns:a16="http://schemas.microsoft.com/office/drawing/2014/main" id="{85E69B19-1EFA-3D24-F603-2D8764731E9A}"/>
              </a:ext>
            </a:extLst>
          </p:cNvPr>
          <p:cNvSpPr>
            <a:spLocks noGrp="1"/>
          </p:cNvSpPr>
          <p:nvPr>
            <p:ph type="sldNum" sz="quarter" idx="5"/>
          </p:nvPr>
        </p:nvSpPr>
        <p:spPr/>
        <p:txBody>
          <a:bodyPr/>
          <a:lstStyle/>
          <a:p>
            <a:fld id="{CD7EBA44-2749-4505-B776-1307762B45EE}" type="slidenum">
              <a:rPr lang="de-AT" smtClean="0"/>
              <a:t>32</a:t>
            </a:fld>
            <a:endParaRPr lang="de-AT"/>
          </a:p>
        </p:txBody>
      </p:sp>
    </p:spTree>
    <p:extLst>
      <p:ext uri="{BB962C8B-B14F-4D97-AF65-F5344CB8AC3E}">
        <p14:creationId xmlns:p14="http://schemas.microsoft.com/office/powerpoint/2010/main" val="3752742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7EBA44-2749-4505-B776-1307762B45EE}" type="slidenum">
              <a:rPr lang="de-AT" smtClean="0"/>
              <a:t>43</a:t>
            </a:fld>
            <a:endParaRPr lang="de-AT"/>
          </a:p>
        </p:txBody>
      </p:sp>
    </p:spTree>
    <p:extLst>
      <p:ext uri="{BB962C8B-B14F-4D97-AF65-F5344CB8AC3E}">
        <p14:creationId xmlns:p14="http://schemas.microsoft.com/office/powerpoint/2010/main" val="2583144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F05A-0D3A-E34E-C141-723D8A95F3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D4227B-6705-FD49-78A2-A998DBBC97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04DE28-B06A-C632-4ECB-ADF56127CC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F3F0A4-04E9-43BA-C173-DF2B6B3F4EF9}"/>
              </a:ext>
            </a:extLst>
          </p:cNvPr>
          <p:cNvSpPr>
            <a:spLocks noGrp="1"/>
          </p:cNvSpPr>
          <p:nvPr>
            <p:ph type="sldNum" sz="quarter" idx="5"/>
          </p:nvPr>
        </p:nvSpPr>
        <p:spPr/>
        <p:txBody>
          <a:bodyPr/>
          <a:lstStyle/>
          <a:p>
            <a:fld id="{CD7EBA44-2749-4505-B776-1307762B45EE}" type="slidenum">
              <a:rPr lang="de-AT" smtClean="0"/>
              <a:t>44</a:t>
            </a:fld>
            <a:endParaRPr lang="de-AT"/>
          </a:p>
        </p:txBody>
      </p:sp>
    </p:spTree>
    <p:extLst>
      <p:ext uri="{BB962C8B-B14F-4D97-AF65-F5344CB8AC3E}">
        <p14:creationId xmlns:p14="http://schemas.microsoft.com/office/powerpoint/2010/main" val="657703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8BD96-C6C3-1D00-84F3-CDB5539CC9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E18F15-B0F7-8F28-3C85-6C378EE8CE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772B37-6287-C629-C1CB-8F0B2F491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CCFEA0-72DD-C788-9CEF-293DDBF2D93E}"/>
              </a:ext>
            </a:extLst>
          </p:cNvPr>
          <p:cNvSpPr>
            <a:spLocks noGrp="1"/>
          </p:cNvSpPr>
          <p:nvPr>
            <p:ph type="sldNum" sz="quarter" idx="5"/>
          </p:nvPr>
        </p:nvSpPr>
        <p:spPr/>
        <p:txBody>
          <a:bodyPr/>
          <a:lstStyle/>
          <a:p>
            <a:fld id="{CD7EBA44-2749-4505-B776-1307762B45EE}" type="slidenum">
              <a:rPr lang="de-AT" smtClean="0"/>
              <a:t>3</a:t>
            </a:fld>
            <a:endParaRPr lang="de-AT"/>
          </a:p>
        </p:txBody>
      </p:sp>
    </p:spTree>
    <p:extLst>
      <p:ext uri="{BB962C8B-B14F-4D97-AF65-F5344CB8AC3E}">
        <p14:creationId xmlns:p14="http://schemas.microsoft.com/office/powerpoint/2010/main" val="847216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800" dirty="0"/>
              <a:t>Collimation design and performance studies are performed with</a:t>
            </a:r>
          </a:p>
          <a:p>
            <a:pPr>
              <a:lnSpc>
                <a:spcPct val="100000"/>
              </a:lnSpc>
            </a:pPr>
            <a:r>
              <a:rPr lang="en-US" sz="800" b="1" dirty="0">
                <a:solidFill>
                  <a:srgbClr val="00B0F0"/>
                </a:solidFill>
                <a:hlinkClick r:id="rId3">
                  <a:extLst>
                    <a:ext uri="{A12FA001-AC4F-418D-AE19-62706E023703}">
                      <ahyp:hlinkClr xmlns:ahyp="http://schemas.microsoft.com/office/drawing/2018/hyperlinkcolor" val="tx"/>
                    </a:ext>
                  </a:extLst>
                </a:hlinkClick>
              </a:rPr>
              <a:t>Xsuite-BDSIM</a:t>
            </a:r>
            <a:r>
              <a:rPr lang="en-US" sz="800" dirty="0"/>
              <a:t> simulation tool, combining tracking and scattering </a:t>
            </a:r>
          </a:p>
          <a:p>
            <a:pPr>
              <a:lnSpc>
                <a:spcPct val="100000"/>
              </a:lnSpc>
            </a:pPr>
            <a:r>
              <a:rPr lang="en-US" sz="800" dirty="0"/>
              <a:t>routines.</a:t>
            </a:r>
          </a:p>
          <a:p>
            <a:endParaRPr lang="en-US" dirty="0"/>
          </a:p>
        </p:txBody>
      </p:sp>
      <p:sp>
        <p:nvSpPr>
          <p:cNvPr id="4" name="Slide Number Placeholder 3"/>
          <p:cNvSpPr>
            <a:spLocks noGrp="1"/>
          </p:cNvSpPr>
          <p:nvPr>
            <p:ph type="sldNum" sz="quarter" idx="5"/>
          </p:nvPr>
        </p:nvSpPr>
        <p:spPr/>
        <p:txBody>
          <a:bodyPr/>
          <a:lstStyle/>
          <a:p>
            <a:fld id="{CD7EBA44-2749-4505-B776-1307762B45EE}" type="slidenum">
              <a:rPr lang="de-AT" smtClean="0"/>
              <a:t>6</a:t>
            </a:fld>
            <a:endParaRPr lang="de-AT"/>
          </a:p>
        </p:txBody>
      </p:sp>
    </p:spTree>
    <p:extLst>
      <p:ext uri="{BB962C8B-B14F-4D97-AF65-F5344CB8AC3E}">
        <p14:creationId xmlns:p14="http://schemas.microsoft.com/office/powerpoint/2010/main" val="3683952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A924E-FCFC-E203-EA52-28985277A1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5616AA-0F5D-71B8-B8A8-D4DEE4ACD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F6A888-8ECD-1CED-5F65-D574240118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A70682-44AE-CD20-7BD2-9CE5F8BCC81B}"/>
              </a:ext>
            </a:extLst>
          </p:cNvPr>
          <p:cNvSpPr>
            <a:spLocks noGrp="1"/>
          </p:cNvSpPr>
          <p:nvPr>
            <p:ph type="sldNum" sz="quarter" idx="5"/>
          </p:nvPr>
        </p:nvSpPr>
        <p:spPr/>
        <p:txBody>
          <a:bodyPr/>
          <a:lstStyle/>
          <a:p>
            <a:fld id="{CD7EBA44-2749-4505-B776-1307762B45EE}" type="slidenum">
              <a:rPr lang="de-AT" smtClean="0"/>
              <a:t>7</a:t>
            </a:fld>
            <a:endParaRPr lang="de-AT"/>
          </a:p>
        </p:txBody>
      </p:sp>
    </p:spTree>
    <p:extLst>
      <p:ext uri="{BB962C8B-B14F-4D97-AF65-F5344CB8AC3E}">
        <p14:creationId xmlns:p14="http://schemas.microsoft.com/office/powerpoint/2010/main" val="2188585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9862E-2933-F628-AD3C-D8CAC4B9A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B3E7C1-42D3-6445-0104-B268728AE2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AF7A01-E187-35C5-D146-917630ECEA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43E23C-CCEB-16F8-98E8-081316D43732}"/>
              </a:ext>
            </a:extLst>
          </p:cNvPr>
          <p:cNvSpPr>
            <a:spLocks noGrp="1"/>
          </p:cNvSpPr>
          <p:nvPr>
            <p:ph type="sldNum" sz="quarter" idx="5"/>
          </p:nvPr>
        </p:nvSpPr>
        <p:spPr/>
        <p:txBody>
          <a:bodyPr/>
          <a:lstStyle/>
          <a:p>
            <a:fld id="{CD7EBA44-2749-4505-B776-1307762B45EE}" type="slidenum">
              <a:rPr lang="de-AT" smtClean="0"/>
              <a:t>8</a:t>
            </a:fld>
            <a:endParaRPr lang="de-AT"/>
          </a:p>
        </p:txBody>
      </p:sp>
    </p:spTree>
    <p:extLst>
      <p:ext uri="{BB962C8B-B14F-4D97-AF65-F5344CB8AC3E}">
        <p14:creationId xmlns:p14="http://schemas.microsoft.com/office/powerpoint/2010/main" val="1549801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dirty="0"/>
              <a:t>The impacts on the tertiary collimators close to the Ips have been used in the FLUKA geometry of the Interaction region, developed by A. Frasca et al, to track electromagnetic shower that can produce background to the experiment.</a:t>
            </a:r>
          </a:p>
          <a:p>
            <a:endParaRPr lang="en-US" dirty="0"/>
          </a:p>
        </p:txBody>
      </p:sp>
      <p:sp>
        <p:nvSpPr>
          <p:cNvPr id="4" name="Slide Number Placeholder 3"/>
          <p:cNvSpPr>
            <a:spLocks noGrp="1"/>
          </p:cNvSpPr>
          <p:nvPr>
            <p:ph type="sldNum" sz="quarter" idx="5"/>
          </p:nvPr>
        </p:nvSpPr>
        <p:spPr/>
        <p:txBody>
          <a:bodyPr/>
          <a:lstStyle/>
          <a:p>
            <a:fld id="{CD7EBA44-2749-4505-B776-1307762B45EE}" type="slidenum">
              <a:rPr lang="de-AT" smtClean="0"/>
              <a:t>9</a:t>
            </a:fld>
            <a:endParaRPr lang="de-AT"/>
          </a:p>
        </p:txBody>
      </p:sp>
    </p:spTree>
    <p:extLst>
      <p:ext uri="{BB962C8B-B14F-4D97-AF65-F5344CB8AC3E}">
        <p14:creationId xmlns:p14="http://schemas.microsoft.com/office/powerpoint/2010/main" val="1434590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A54F4-FB9D-BA3D-420B-64892AE791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EFA4B-F1F7-0616-D0E2-073CEB56DF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5C9301-A090-D795-38F4-815A1BD3C9C4}"/>
              </a:ext>
            </a:extLst>
          </p:cNvPr>
          <p:cNvSpPr>
            <a:spLocks noGrp="1"/>
          </p:cNvSpPr>
          <p:nvPr>
            <p:ph type="body" idx="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dirty="0"/>
              <a:t>The impacts on the tertiary collimators close to the Ips have been used in the FLUKA geometry of the Interaction region, developed by A. Frasca et al, to track electromagnetic shower that can produce background to the experiment.</a:t>
            </a:r>
          </a:p>
          <a:p>
            <a:endParaRPr lang="en-US" dirty="0"/>
          </a:p>
        </p:txBody>
      </p:sp>
      <p:sp>
        <p:nvSpPr>
          <p:cNvPr id="4" name="Slide Number Placeholder 3">
            <a:extLst>
              <a:ext uri="{FF2B5EF4-FFF2-40B4-BE49-F238E27FC236}">
                <a16:creationId xmlns:a16="http://schemas.microsoft.com/office/drawing/2014/main" id="{1A62C818-2A5A-DC61-D525-B6D868D23FAD}"/>
              </a:ext>
            </a:extLst>
          </p:cNvPr>
          <p:cNvSpPr>
            <a:spLocks noGrp="1"/>
          </p:cNvSpPr>
          <p:nvPr>
            <p:ph type="sldNum" sz="quarter" idx="5"/>
          </p:nvPr>
        </p:nvSpPr>
        <p:spPr/>
        <p:txBody>
          <a:bodyPr/>
          <a:lstStyle/>
          <a:p>
            <a:fld id="{CD7EBA44-2749-4505-B776-1307762B45EE}" type="slidenum">
              <a:rPr lang="de-AT" smtClean="0"/>
              <a:t>11</a:t>
            </a:fld>
            <a:endParaRPr lang="de-AT"/>
          </a:p>
        </p:txBody>
      </p:sp>
    </p:spTree>
    <p:extLst>
      <p:ext uri="{BB962C8B-B14F-4D97-AF65-F5344CB8AC3E}">
        <p14:creationId xmlns:p14="http://schemas.microsoft.com/office/powerpoint/2010/main" val="2043006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70269-E541-72C8-AA3C-A8FD037694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09D461-2CDA-4FC0-246F-AE444F08AA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EBA866-A9EC-0E75-7A1C-E0D05D01B965}"/>
              </a:ext>
            </a:extLst>
          </p:cNvPr>
          <p:cNvSpPr>
            <a:spLocks noGrp="1"/>
          </p:cNvSpPr>
          <p:nvPr>
            <p:ph type="body" idx="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dirty="0"/>
              <a:t>The impacts on the tertiary collimators close to the Ips have been used in the FLUKA geometry of the Interaction region, developed by A. Frasca et al, to track electromagnetic shower that can produce background to the experiment.</a:t>
            </a:r>
          </a:p>
          <a:p>
            <a:endParaRPr lang="en-US" dirty="0"/>
          </a:p>
        </p:txBody>
      </p:sp>
      <p:sp>
        <p:nvSpPr>
          <p:cNvPr id="4" name="Slide Number Placeholder 3">
            <a:extLst>
              <a:ext uri="{FF2B5EF4-FFF2-40B4-BE49-F238E27FC236}">
                <a16:creationId xmlns:a16="http://schemas.microsoft.com/office/drawing/2014/main" id="{E55183A4-BF8D-3001-2DF3-323E5FB322C5}"/>
              </a:ext>
            </a:extLst>
          </p:cNvPr>
          <p:cNvSpPr>
            <a:spLocks noGrp="1"/>
          </p:cNvSpPr>
          <p:nvPr>
            <p:ph type="sldNum" sz="quarter" idx="5"/>
          </p:nvPr>
        </p:nvSpPr>
        <p:spPr/>
        <p:txBody>
          <a:bodyPr/>
          <a:lstStyle/>
          <a:p>
            <a:fld id="{CD7EBA44-2749-4505-B776-1307762B45EE}" type="slidenum">
              <a:rPr lang="de-AT" smtClean="0"/>
              <a:t>12</a:t>
            </a:fld>
            <a:endParaRPr lang="de-AT"/>
          </a:p>
        </p:txBody>
      </p:sp>
    </p:spTree>
    <p:extLst>
      <p:ext uri="{BB962C8B-B14F-4D97-AF65-F5344CB8AC3E}">
        <p14:creationId xmlns:p14="http://schemas.microsoft.com/office/powerpoint/2010/main" val="329877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movie">
    <p:bg>
      <p:bgPr>
        <a:solidFill>
          <a:schemeClr val="accent6"/>
        </a:solidFill>
        <a:effectLst/>
      </p:bgPr>
    </p:bg>
    <p:spTree>
      <p:nvGrpSpPr>
        <p:cNvPr id="1" name=""/>
        <p:cNvGrpSpPr/>
        <p:nvPr/>
      </p:nvGrpSpPr>
      <p:grpSpPr>
        <a:xfrm>
          <a:off x="0" y="0"/>
          <a:ext cx="0" cy="0"/>
          <a:chOff x="0" y="0"/>
          <a:chExt cx="0" cy="0"/>
        </a:xfrm>
      </p:grpSpPr>
      <p:sp>
        <p:nvSpPr>
          <p:cNvPr id="4" name="Medienplatzhalter 3">
            <a:extLst>
              <a:ext uri="{FF2B5EF4-FFF2-40B4-BE49-F238E27FC236}">
                <a16:creationId xmlns:a16="http://schemas.microsoft.com/office/drawing/2014/main" id="{35791F61-4EBB-4F31-815E-D8EAD2B04A66}"/>
              </a:ext>
            </a:extLst>
          </p:cNvPr>
          <p:cNvSpPr>
            <a:spLocks noGrp="1"/>
          </p:cNvSpPr>
          <p:nvPr>
            <p:ph type="media" sz="quarter" idx="10" hasCustomPrompt="1"/>
          </p:nvPr>
        </p:nvSpPr>
        <p:spPr>
          <a:xfrm>
            <a:off x="0" y="0"/>
            <a:ext cx="9144000" cy="5143500"/>
          </a:xfrm>
        </p:spPr>
        <p:txBody>
          <a:bodyPr/>
          <a:lstStyle>
            <a:lvl1pPr algn="ctr">
              <a:lnSpc>
                <a:spcPct val="200000"/>
              </a:lnSpc>
              <a:defRPr sz="3000">
                <a:solidFill>
                  <a:schemeClr val="bg1"/>
                </a:solidFill>
              </a:defRPr>
            </a:lvl1pPr>
          </a:lstStyle>
          <a:p>
            <a:r>
              <a:rPr lang="en-US" noProof="0" dirty="0"/>
              <a:t>Add Movie</a:t>
            </a:r>
          </a:p>
        </p:txBody>
      </p:sp>
    </p:spTree>
    <p:extLst>
      <p:ext uri="{BB962C8B-B14F-4D97-AF65-F5344CB8AC3E}">
        <p14:creationId xmlns:p14="http://schemas.microsoft.com/office/powerpoint/2010/main" val="2594789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442800" y="1404000"/>
            <a:ext cx="4023000" cy="3088800"/>
          </a:xfrm>
        </p:spPr>
        <p:txBody>
          <a:bodyPr/>
          <a:lstStyle>
            <a:lvl1pPr>
              <a:spcBef>
                <a:spcPts val="1388"/>
              </a:spcBef>
              <a:defRPr sz="1400" b="1"/>
            </a:lvl1pPr>
            <a:lvl2pPr marL="472500" indent="0">
              <a:buNone/>
              <a:tabLst>
                <a:tab pos="3955500" algn="r"/>
              </a:tabLst>
              <a:defRPr/>
            </a:lvl2pPr>
            <a:lvl3pPr marL="1120500" indent="0">
              <a:buFont typeface="Arial" panose="020B0604020202020204" pitchFamily="34" charset="0"/>
              <a:buNone/>
              <a:tabLst>
                <a:tab pos="3955500" algn="r"/>
              </a:tabLst>
              <a:defRPr/>
            </a:lvl3pPr>
            <a:lvl4pPr marL="1120500" indent="0">
              <a:buFont typeface="Arial" panose="020B0604020202020204" pitchFamily="34" charset="0"/>
              <a:buNone/>
              <a:tabLst>
                <a:tab pos="3955500" algn="r"/>
              </a:tabLst>
              <a:defRPr/>
            </a:lvl4pPr>
            <a:lvl5pPr marL="1120500" indent="0">
              <a:buFont typeface="Arial" panose="020B0604020202020204" pitchFamily="34" charset="0"/>
              <a:buNone/>
              <a:tabLst>
                <a:tab pos="3955500"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4687200" y="1404000"/>
            <a:ext cx="4023000" cy="3088800"/>
          </a:xfrm>
        </p:spPr>
        <p:txBody>
          <a:bodyPr/>
          <a:lstStyle>
            <a:lvl1pPr>
              <a:spcBef>
                <a:spcPts val="1388"/>
              </a:spcBef>
              <a:defRPr sz="1400" b="1"/>
            </a:lvl1pPr>
            <a:lvl2pPr marL="472500" indent="0">
              <a:buNone/>
              <a:tabLst>
                <a:tab pos="3955500" algn="r"/>
              </a:tabLst>
              <a:defRPr/>
            </a:lvl2pPr>
            <a:lvl3pPr marL="1120500" indent="0">
              <a:buFont typeface="Arial" panose="020B0604020202020204" pitchFamily="34" charset="0"/>
              <a:buNone/>
              <a:tabLst>
                <a:tab pos="3955500" algn="r"/>
              </a:tabLst>
              <a:defRPr/>
            </a:lvl3pPr>
            <a:lvl4pPr marL="1120500" indent="0">
              <a:buFont typeface="Arial" panose="020B0604020202020204" pitchFamily="34" charset="0"/>
              <a:buNone/>
              <a:tabLst>
                <a:tab pos="3955500" algn="r"/>
              </a:tabLst>
              <a:defRPr/>
            </a:lvl4pPr>
            <a:lvl5pPr marL="1120500" indent="0">
              <a:buFont typeface="Arial" panose="020B0604020202020204" pitchFamily="34" charset="0"/>
              <a:buNone/>
              <a:tabLst>
                <a:tab pos="3955500"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442800" y="577800"/>
            <a:ext cx="8263350" cy="804066"/>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990834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339503"/>
            <a:ext cx="9144000" cy="4803998"/>
          </a:xfrm>
          <a:solidFill>
            <a:schemeClr val="bg1">
              <a:lumMod val="50000"/>
              <a:alpha val="50000"/>
            </a:schemeClr>
          </a:solidFill>
        </p:spPr>
        <p:txBody>
          <a:bodyPr anchor="t" anchorCtr="0"/>
          <a:lstStyle>
            <a:lvl1pPr algn="ctr">
              <a:lnSpc>
                <a:spcPct val="150000"/>
              </a:lnSpc>
              <a:spcBef>
                <a:spcPts val="0"/>
              </a:spcBef>
              <a:defRPr sz="3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442800" y="1046081"/>
            <a:ext cx="8263350" cy="1790700"/>
          </a:xfrm>
          <a:prstGeom prst="rect">
            <a:avLst/>
          </a:prstGeom>
        </p:spPr>
        <p:txBody>
          <a:bodyPr anchor="b"/>
          <a:lstStyle>
            <a:lvl1pPr algn="ctr">
              <a:lnSpc>
                <a:spcPts val="3563"/>
              </a:lnSpc>
              <a:defRPr sz="3375"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442800" y="2882284"/>
            <a:ext cx="8263350" cy="1241822"/>
          </a:xfrm>
        </p:spPr>
        <p:txBody>
          <a:bodyPr>
            <a:noAutofit/>
          </a:bodyPr>
          <a:lstStyle>
            <a:lvl1pPr marL="0" indent="0" algn="ctr">
              <a:buNone/>
              <a:defRPr sz="112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3655124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442800" y="1404598"/>
            <a:ext cx="4023000" cy="212558"/>
          </a:xfrm>
        </p:spPr>
        <p:txBody>
          <a:bodyPr>
            <a:noAutofit/>
          </a:bodyPr>
          <a:lstStyle>
            <a:lvl1pPr>
              <a:defRPr sz="1400" b="1"/>
            </a:lvl1pPr>
            <a:lvl2pPr marL="0" indent="0">
              <a:buFontTx/>
              <a:buNone/>
              <a:defRPr sz="1350" b="1"/>
            </a:lvl2pPr>
            <a:lvl3pPr marL="0" indent="0">
              <a:buFontTx/>
              <a:buNone/>
              <a:defRPr sz="1350" b="1"/>
            </a:lvl3pPr>
            <a:lvl4pPr marL="0" indent="0">
              <a:buFontTx/>
              <a:buNone/>
              <a:defRPr sz="1350" b="1"/>
            </a:lvl4pPr>
            <a:lvl5pPr marL="0" indent="0">
              <a:buFontTx/>
              <a:buNone/>
              <a:defRPr sz="135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442800" y="1745550"/>
            <a:ext cx="8263350" cy="2747250"/>
          </a:xfrm>
        </p:spPr>
        <p:txBody>
          <a:bodyPr/>
          <a:lstStyle>
            <a:lvl1pPr>
              <a:lnSpc>
                <a:spcPts val="1950"/>
              </a:lnSpc>
              <a:defRPr sz="1600"/>
            </a:lvl1pPr>
            <a:lvl2pPr marL="340200" indent="-340200">
              <a:lnSpc>
                <a:spcPts val="1950"/>
              </a:lnSpc>
              <a:defRPr sz="1600"/>
            </a:lvl2pPr>
            <a:lvl3pPr marL="680400" indent="-340200">
              <a:lnSpc>
                <a:spcPts val="1950"/>
              </a:lnSpc>
              <a:defRPr sz="1600"/>
            </a:lvl3pPr>
            <a:lvl4pPr marL="1020600" indent="-340200">
              <a:lnSpc>
                <a:spcPts val="1950"/>
              </a:lnSpc>
              <a:defRPr sz="1600"/>
            </a:lvl4pPr>
            <a:lvl5pPr marL="1360800" indent="-340200">
              <a:lnSpc>
                <a:spcPts val="1950"/>
              </a:lnSpc>
              <a:defRPr sz="1600"/>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442800" y="577800"/>
            <a:ext cx="8263350" cy="804066"/>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442913" y="4623750"/>
            <a:ext cx="4023122" cy="341550"/>
          </a:xfrm>
        </p:spPr>
        <p:txBody>
          <a:bodyPr>
            <a:noAutofit/>
          </a:bodyPr>
          <a:lstStyle>
            <a:lvl1pPr>
              <a:lnSpc>
                <a:spcPts val="1013"/>
              </a:lnSpc>
              <a:defRPr sz="1000"/>
            </a:lvl1pPr>
            <a:lvl2pPr marL="0" indent="0">
              <a:lnSpc>
                <a:spcPts val="1013"/>
              </a:lnSpc>
              <a:buNone/>
              <a:defRPr sz="750"/>
            </a:lvl2pPr>
            <a:lvl3pPr marL="0" indent="0">
              <a:lnSpc>
                <a:spcPts val="1013"/>
              </a:lnSpc>
              <a:buFont typeface="Arial" panose="020B0604020202020204" pitchFamily="34" charset="0"/>
              <a:buNone/>
              <a:defRPr sz="750"/>
            </a:lvl3pPr>
            <a:lvl4pPr marL="0" indent="0">
              <a:lnSpc>
                <a:spcPts val="1013"/>
              </a:lnSpc>
              <a:buFont typeface="Arial" panose="020B0604020202020204" pitchFamily="34" charset="0"/>
              <a:buNone/>
              <a:defRPr sz="750"/>
            </a:lvl4pPr>
            <a:lvl5pPr marL="0" indent="0">
              <a:lnSpc>
                <a:spcPts val="1013"/>
              </a:lnSpc>
              <a:buFont typeface="Arial" panose="020B0604020202020204" pitchFamily="34" charset="0"/>
              <a:buNone/>
              <a:defRPr sz="750"/>
            </a:lvl5pPr>
          </a:lstStyle>
          <a:p>
            <a:pPr lvl="0"/>
            <a:r>
              <a:rPr lang="de-DE" dirty="0" err="1"/>
              <a:t>Footnote</a:t>
            </a:r>
            <a:endParaRPr lang="de-AT" dirty="0"/>
          </a:p>
        </p:txBody>
      </p:sp>
    </p:spTree>
    <p:extLst>
      <p:ext uri="{BB962C8B-B14F-4D97-AF65-F5344CB8AC3E}">
        <p14:creationId xmlns:p14="http://schemas.microsoft.com/office/powerpoint/2010/main" val="1757057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442800" y="1404598"/>
            <a:ext cx="4023000" cy="212558"/>
          </a:xfrm>
        </p:spPr>
        <p:txBody>
          <a:bodyPr>
            <a:noAutofit/>
          </a:bodyPr>
          <a:lstStyle>
            <a:lvl1pPr>
              <a:defRPr sz="1400" b="1"/>
            </a:lvl1pPr>
            <a:lvl2pPr marL="0" indent="0">
              <a:buFontTx/>
              <a:buNone/>
              <a:defRPr sz="1350" b="1"/>
            </a:lvl2pPr>
            <a:lvl3pPr marL="0" indent="0">
              <a:buFontTx/>
              <a:buNone/>
              <a:defRPr sz="1350" b="1"/>
            </a:lvl3pPr>
            <a:lvl4pPr marL="0" indent="0">
              <a:buFontTx/>
              <a:buNone/>
              <a:defRPr sz="1350" b="1"/>
            </a:lvl4pPr>
            <a:lvl5pPr marL="0" indent="0">
              <a:buFontTx/>
              <a:buNone/>
              <a:defRPr sz="135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442800" y="1745550"/>
            <a:ext cx="4023000" cy="274725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4687200" y="1745496"/>
            <a:ext cx="4023000" cy="2747250"/>
          </a:xfrm>
        </p:spPr>
        <p:txBody>
          <a:bodyPr/>
          <a:lstStyle>
            <a:lvl1pPr>
              <a:defRPr/>
            </a:lvl1pPr>
            <a:lvl3pPr>
              <a:defRPr/>
            </a:lvl3pPr>
            <a:lvl5pPr>
              <a:defRPr/>
            </a:lvl5pPr>
          </a:lstStyle>
          <a:p>
            <a:pPr marL="0" marR="0" lvl="0" indent="0" algn="l" defTabSz="685800" rtl="0" eaLnBrk="1" fontAlgn="auto" latinLnBrk="0" hangingPunct="1">
              <a:lnSpc>
                <a:spcPts val="1388"/>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442800" y="577800"/>
            <a:ext cx="8263350" cy="804066"/>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442913" y="4623750"/>
            <a:ext cx="4023122" cy="341550"/>
          </a:xfrm>
        </p:spPr>
        <p:txBody>
          <a:bodyPr>
            <a:noAutofit/>
          </a:bodyPr>
          <a:lstStyle>
            <a:lvl1pPr>
              <a:lnSpc>
                <a:spcPts val="1013"/>
              </a:lnSpc>
              <a:defRPr sz="1000"/>
            </a:lvl1pPr>
            <a:lvl2pPr marL="0" indent="0">
              <a:lnSpc>
                <a:spcPts val="1013"/>
              </a:lnSpc>
              <a:buNone/>
              <a:defRPr sz="750"/>
            </a:lvl2pPr>
            <a:lvl3pPr marL="0" indent="0">
              <a:lnSpc>
                <a:spcPts val="1013"/>
              </a:lnSpc>
              <a:buFont typeface="Arial" panose="020B0604020202020204" pitchFamily="34" charset="0"/>
              <a:buNone/>
              <a:defRPr sz="750"/>
            </a:lvl3pPr>
            <a:lvl4pPr marL="0" indent="0">
              <a:lnSpc>
                <a:spcPts val="1013"/>
              </a:lnSpc>
              <a:buFont typeface="Arial" panose="020B0604020202020204" pitchFamily="34" charset="0"/>
              <a:buNone/>
              <a:defRPr sz="750"/>
            </a:lvl4pPr>
            <a:lvl5pPr marL="0" indent="0">
              <a:lnSpc>
                <a:spcPts val="1013"/>
              </a:lnSpc>
              <a:buFont typeface="Arial" panose="020B0604020202020204" pitchFamily="34" charset="0"/>
              <a:buNone/>
              <a:defRPr sz="750"/>
            </a:lvl5pPr>
          </a:lstStyle>
          <a:p>
            <a:pPr lvl="0"/>
            <a:r>
              <a:rPr lang="de-DE" dirty="0" err="1"/>
              <a:t>Footnote</a:t>
            </a:r>
            <a:endParaRPr lang="de-AT" dirty="0"/>
          </a:p>
        </p:txBody>
      </p:sp>
    </p:spTree>
    <p:extLst>
      <p:ext uri="{BB962C8B-B14F-4D97-AF65-F5344CB8AC3E}">
        <p14:creationId xmlns:p14="http://schemas.microsoft.com/office/powerpoint/2010/main" val="1308009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442800" y="4677984"/>
            <a:ext cx="2605500" cy="208547"/>
          </a:xfrm>
        </p:spPr>
        <p:txBody>
          <a:bodyPr wrap="none">
            <a:noAutofit/>
          </a:bodyPr>
          <a:lstStyle>
            <a:lvl1pPr>
              <a:lnSpc>
                <a:spcPts val="1013"/>
              </a:lnSpc>
              <a:defRPr sz="1000" b="0"/>
            </a:lvl1pPr>
            <a:lvl2pPr marL="0" indent="0">
              <a:lnSpc>
                <a:spcPts val="1013"/>
              </a:lnSpc>
              <a:buFontTx/>
              <a:buNone/>
              <a:defRPr sz="750" b="0"/>
            </a:lvl2pPr>
            <a:lvl3pPr marL="0" indent="0">
              <a:lnSpc>
                <a:spcPts val="1013"/>
              </a:lnSpc>
              <a:buFontTx/>
              <a:buNone/>
              <a:defRPr sz="750" b="0"/>
            </a:lvl3pPr>
            <a:lvl4pPr marL="0" indent="0">
              <a:lnSpc>
                <a:spcPts val="1013"/>
              </a:lnSpc>
              <a:buFontTx/>
              <a:buNone/>
              <a:defRPr sz="750" b="0"/>
            </a:lvl4pPr>
            <a:lvl5pPr marL="0" indent="0">
              <a:lnSpc>
                <a:spcPts val="1013"/>
              </a:lnSpc>
              <a:buFontTx/>
              <a:buNone/>
              <a:defRPr sz="750" b="0"/>
            </a:lvl5pPr>
            <a:lvl6pPr marL="1714500"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467320" y="832950"/>
            <a:ext cx="2538413" cy="173475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3302794" y="832950"/>
            <a:ext cx="2538413" cy="1734750"/>
          </a:xfrm>
        </p:spPr>
        <p:txBody>
          <a:bodyPr/>
          <a:lstStyle/>
          <a:p>
            <a:r>
              <a:rPr lang="en-US" noProof="0" dirty="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6138267" y="832950"/>
            <a:ext cx="2538413" cy="1734750"/>
          </a:xfrm>
        </p:spPr>
        <p:txBody>
          <a:bodyPr/>
          <a:lstStyle/>
          <a:p>
            <a:r>
              <a:rPr lang="en-US" noProof="0" dirty="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467320" y="2895750"/>
            <a:ext cx="2538413" cy="1734750"/>
          </a:xfrm>
        </p:spPr>
        <p:txBody>
          <a:bodyPr/>
          <a:lstStyle/>
          <a:p>
            <a:r>
              <a:rPr lang="en-US" noProof="0" dirty="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3302794" y="2895750"/>
            <a:ext cx="2538413" cy="1734750"/>
          </a:xfrm>
        </p:spPr>
        <p:txBody>
          <a:bodyPr/>
          <a:lstStyle/>
          <a:p>
            <a:r>
              <a:rPr lang="en-US" noProof="0" dirty="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6138267" y="2895750"/>
            <a:ext cx="2538413" cy="1734750"/>
          </a:xfrm>
        </p:spPr>
        <p:txBody>
          <a:bodyPr/>
          <a:lstStyle/>
          <a:p>
            <a:r>
              <a:rPr lang="en-US" noProof="0" dirty="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442800" y="2625756"/>
            <a:ext cx="2605500" cy="208547"/>
          </a:xfrm>
        </p:spPr>
        <p:txBody>
          <a:bodyPr wrap="none">
            <a:noAutofit/>
          </a:bodyPr>
          <a:lstStyle>
            <a:lvl1pPr>
              <a:lnSpc>
                <a:spcPts val="1013"/>
              </a:lnSpc>
              <a:defRPr sz="1000" b="0"/>
            </a:lvl1pPr>
            <a:lvl2pPr marL="0" indent="0">
              <a:lnSpc>
                <a:spcPts val="1013"/>
              </a:lnSpc>
              <a:buFontTx/>
              <a:buNone/>
              <a:defRPr sz="750" b="0"/>
            </a:lvl2pPr>
            <a:lvl3pPr marL="0" indent="0">
              <a:lnSpc>
                <a:spcPts val="1013"/>
              </a:lnSpc>
              <a:buFontTx/>
              <a:buNone/>
              <a:defRPr sz="750" b="0"/>
            </a:lvl3pPr>
            <a:lvl4pPr marL="0" indent="0">
              <a:lnSpc>
                <a:spcPts val="1013"/>
              </a:lnSpc>
              <a:buFontTx/>
              <a:buNone/>
              <a:defRPr sz="750" b="0"/>
            </a:lvl4pPr>
            <a:lvl5pPr marL="0" indent="0">
              <a:lnSpc>
                <a:spcPts val="1013"/>
              </a:lnSpc>
              <a:buFontTx/>
              <a:buNone/>
              <a:defRPr sz="750" b="0"/>
            </a:lvl5pPr>
            <a:lvl6pPr marL="1714500"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3269250" y="2625756"/>
            <a:ext cx="2605500" cy="208547"/>
          </a:xfrm>
        </p:spPr>
        <p:txBody>
          <a:bodyPr wrap="none">
            <a:noAutofit/>
          </a:bodyPr>
          <a:lstStyle>
            <a:lvl1pPr>
              <a:lnSpc>
                <a:spcPts val="1013"/>
              </a:lnSpc>
              <a:defRPr sz="1000" b="0"/>
            </a:lvl1pPr>
            <a:lvl2pPr marL="0" indent="0">
              <a:lnSpc>
                <a:spcPts val="1013"/>
              </a:lnSpc>
              <a:buFontTx/>
              <a:buNone/>
              <a:defRPr sz="750" b="0"/>
            </a:lvl2pPr>
            <a:lvl3pPr marL="0" indent="0">
              <a:lnSpc>
                <a:spcPts val="1013"/>
              </a:lnSpc>
              <a:buFontTx/>
              <a:buNone/>
              <a:defRPr sz="750" b="0"/>
            </a:lvl3pPr>
            <a:lvl4pPr marL="0" indent="0">
              <a:lnSpc>
                <a:spcPts val="1013"/>
              </a:lnSpc>
              <a:buFontTx/>
              <a:buNone/>
              <a:defRPr sz="750" b="0"/>
            </a:lvl4pPr>
            <a:lvl5pPr marL="0" indent="0">
              <a:lnSpc>
                <a:spcPts val="1013"/>
              </a:lnSpc>
              <a:buFontTx/>
              <a:buNone/>
              <a:defRPr sz="750" b="0"/>
            </a:lvl5pPr>
            <a:lvl6pPr marL="1714500"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6095700" y="2625756"/>
            <a:ext cx="2605500" cy="208547"/>
          </a:xfrm>
        </p:spPr>
        <p:txBody>
          <a:bodyPr wrap="none">
            <a:noAutofit/>
          </a:bodyPr>
          <a:lstStyle>
            <a:lvl1pPr>
              <a:lnSpc>
                <a:spcPts val="1013"/>
              </a:lnSpc>
              <a:defRPr sz="1000" b="0"/>
            </a:lvl1pPr>
            <a:lvl2pPr marL="0" indent="0">
              <a:lnSpc>
                <a:spcPts val="1013"/>
              </a:lnSpc>
              <a:buFontTx/>
              <a:buNone/>
              <a:defRPr sz="750" b="0"/>
            </a:lvl2pPr>
            <a:lvl3pPr marL="0" indent="0">
              <a:lnSpc>
                <a:spcPts val="1013"/>
              </a:lnSpc>
              <a:buFontTx/>
              <a:buNone/>
              <a:defRPr sz="750" b="0"/>
            </a:lvl3pPr>
            <a:lvl4pPr marL="0" indent="0">
              <a:lnSpc>
                <a:spcPts val="1013"/>
              </a:lnSpc>
              <a:buFontTx/>
              <a:buNone/>
              <a:defRPr sz="750" b="0"/>
            </a:lvl4pPr>
            <a:lvl5pPr marL="0" indent="0">
              <a:lnSpc>
                <a:spcPts val="1013"/>
              </a:lnSpc>
              <a:buFontTx/>
              <a:buNone/>
              <a:defRPr sz="750" b="0"/>
            </a:lvl5pPr>
            <a:lvl6pPr marL="1714500"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3269250" y="4677984"/>
            <a:ext cx="2605500" cy="208547"/>
          </a:xfrm>
        </p:spPr>
        <p:txBody>
          <a:bodyPr wrap="none">
            <a:noAutofit/>
          </a:bodyPr>
          <a:lstStyle>
            <a:lvl1pPr>
              <a:lnSpc>
                <a:spcPts val="1013"/>
              </a:lnSpc>
              <a:defRPr sz="1000" b="0"/>
            </a:lvl1pPr>
            <a:lvl2pPr marL="0" indent="0">
              <a:lnSpc>
                <a:spcPts val="1013"/>
              </a:lnSpc>
              <a:buFontTx/>
              <a:buNone/>
              <a:defRPr sz="750" b="0"/>
            </a:lvl2pPr>
            <a:lvl3pPr marL="0" indent="0">
              <a:lnSpc>
                <a:spcPts val="1013"/>
              </a:lnSpc>
              <a:buFontTx/>
              <a:buNone/>
              <a:defRPr sz="750" b="0"/>
            </a:lvl3pPr>
            <a:lvl4pPr marL="0" indent="0">
              <a:lnSpc>
                <a:spcPts val="1013"/>
              </a:lnSpc>
              <a:buFontTx/>
              <a:buNone/>
              <a:defRPr sz="750" b="0"/>
            </a:lvl4pPr>
            <a:lvl5pPr marL="0" indent="0">
              <a:lnSpc>
                <a:spcPts val="1013"/>
              </a:lnSpc>
              <a:buFontTx/>
              <a:buNone/>
              <a:defRPr sz="750" b="0"/>
            </a:lvl5pPr>
            <a:lvl6pPr marL="1714500"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6095700" y="4677984"/>
            <a:ext cx="2605500" cy="208547"/>
          </a:xfrm>
        </p:spPr>
        <p:txBody>
          <a:bodyPr wrap="none">
            <a:noAutofit/>
          </a:bodyPr>
          <a:lstStyle>
            <a:lvl1pPr>
              <a:lnSpc>
                <a:spcPts val="1013"/>
              </a:lnSpc>
              <a:defRPr sz="1000" b="0"/>
            </a:lvl1pPr>
            <a:lvl2pPr marL="0" indent="0">
              <a:lnSpc>
                <a:spcPts val="1013"/>
              </a:lnSpc>
              <a:buFontTx/>
              <a:buNone/>
              <a:defRPr sz="750" b="0"/>
            </a:lvl2pPr>
            <a:lvl3pPr marL="0" indent="0">
              <a:lnSpc>
                <a:spcPts val="1013"/>
              </a:lnSpc>
              <a:buFontTx/>
              <a:buNone/>
              <a:defRPr sz="750" b="0"/>
            </a:lvl3pPr>
            <a:lvl4pPr marL="0" indent="0">
              <a:lnSpc>
                <a:spcPts val="1013"/>
              </a:lnSpc>
              <a:buFontTx/>
              <a:buNone/>
              <a:defRPr sz="750" b="0"/>
            </a:lvl4pPr>
            <a:lvl5pPr marL="0" indent="0">
              <a:lnSpc>
                <a:spcPts val="1013"/>
              </a:lnSpc>
              <a:buFontTx/>
              <a:buNone/>
              <a:defRPr sz="750" b="0"/>
            </a:lvl5pPr>
            <a:lvl6pPr marL="1714500" indent="0">
              <a:buNone/>
              <a:defRPr/>
            </a:lvl6pPr>
          </a:lstStyle>
          <a:p>
            <a:pPr lvl="0"/>
            <a:r>
              <a:rPr lang="en-US" noProof="0"/>
              <a:t>Caption</a:t>
            </a:r>
          </a:p>
        </p:txBody>
      </p:sp>
    </p:spTree>
    <p:extLst>
      <p:ext uri="{BB962C8B-B14F-4D97-AF65-F5344CB8AC3E}">
        <p14:creationId xmlns:p14="http://schemas.microsoft.com/office/powerpoint/2010/main" val="1536155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467320" y="1428299"/>
            <a:ext cx="3954150" cy="325755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715550" y="1428299"/>
            <a:ext cx="3954150" cy="3257550"/>
          </a:xfrm>
        </p:spPr>
        <p:txBody>
          <a:bodyPr/>
          <a:lstStyle/>
          <a:p>
            <a:r>
              <a:rPr lang="en-US" noProof="0" dirty="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442800" y="577800"/>
            <a:ext cx="8263350" cy="804066"/>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3422320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715550" y="1428299"/>
            <a:ext cx="3954150" cy="2858141"/>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442800" y="1404598"/>
            <a:ext cx="4023000" cy="212558"/>
          </a:xfrm>
        </p:spPr>
        <p:txBody>
          <a:bodyPr>
            <a:noAutofit/>
          </a:bodyPr>
          <a:lstStyle>
            <a:lvl1pPr>
              <a:defRPr sz="1400" b="1"/>
            </a:lvl1pPr>
            <a:lvl2pPr marL="0" indent="0">
              <a:buFontTx/>
              <a:buNone/>
              <a:defRPr sz="1350" b="1"/>
            </a:lvl2pPr>
            <a:lvl3pPr marL="0" indent="0">
              <a:buFontTx/>
              <a:buNone/>
              <a:defRPr sz="1350" b="1"/>
            </a:lvl3pPr>
            <a:lvl4pPr marL="0" indent="0">
              <a:buFontTx/>
              <a:buNone/>
              <a:defRPr sz="1350" b="1"/>
            </a:lvl4pPr>
            <a:lvl5pPr marL="0" indent="0">
              <a:buFontTx/>
              <a:buNone/>
              <a:defRPr sz="135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442800" y="1745550"/>
            <a:ext cx="4023000" cy="274725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4680012" y="4367449"/>
            <a:ext cx="4023000" cy="208547"/>
          </a:xfrm>
        </p:spPr>
        <p:txBody>
          <a:bodyPr wrap="none">
            <a:noAutofit/>
          </a:bodyPr>
          <a:lstStyle>
            <a:lvl1pPr>
              <a:lnSpc>
                <a:spcPts val="1013"/>
              </a:lnSpc>
              <a:defRPr sz="1000" b="0"/>
            </a:lvl1pPr>
            <a:lvl2pPr marL="0" indent="0">
              <a:lnSpc>
                <a:spcPts val="1013"/>
              </a:lnSpc>
              <a:buFontTx/>
              <a:buNone/>
              <a:defRPr sz="750" b="0"/>
            </a:lvl2pPr>
            <a:lvl3pPr marL="0" indent="0">
              <a:lnSpc>
                <a:spcPts val="1013"/>
              </a:lnSpc>
              <a:buFontTx/>
              <a:buNone/>
              <a:defRPr sz="750" b="0"/>
            </a:lvl3pPr>
            <a:lvl4pPr marL="0" indent="0">
              <a:lnSpc>
                <a:spcPts val="1013"/>
              </a:lnSpc>
              <a:buFontTx/>
              <a:buNone/>
              <a:defRPr sz="750" b="0"/>
            </a:lvl4pPr>
            <a:lvl5pPr marL="0" indent="0">
              <a:lnSpc>
                <a:spcPts val="1013"/>
              </a:lnSpc>
              <a:buFontTx/>
              <a:buNone/>
              <a:defRPr sz="750" b="0"/>
            </a:lvl5pPr>
            <a:lvl6pPr marL="1714500"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442913" y="4623750"/>
            <a:ext cx="4023122" cy="341550"/>
          </a:xfrm>
        </p:spPr>
        <p:txBody>
          <a:bodyPr>
            <a:noAutofit/>
          </a:bodyPr>
          <a:lstStyle>
            <a:lvl1pPr>
              <a:lnSpc>
                <a:spcPts val="1013"/>
              </a:lnSpc>
              <a:defRPr sz="1000"/>
            </a:lvl1pPr>
            <a:lvl2pPr marL="0" indent="0">
              <a:lnSpc>
                <a:spcPts val="1013"/>
              </a:lnSpc>
              <a:buNone/>
              <a:defRPr sz="750"/>
            </a:lvl2pPr>
            <a:lvl3pPr marL="0" indent="0">
              <a:lnSpc>
                <a:spcPts val="1013"/>
              </a:lnSpc>
              <a:buFont typeface="Arial" panose="020B0604020202020204" pitchFamily="34" charset="0"/>
              <a:buNone/>
              <a:defRPr sz="750"/>
            </a:lvl3pPr>
            <a:lvl4pPr marL="0" indent="0">
              <a:lnSpc>
                <a:spcPts val="1013"/>
              </a:lnSpc>
              <a:buFont typeface="Arial" panose="020B0604020202020204" pitchFamily="34" charset="0"/>
              <a:buNone/>
              <a:defRPr sz="750"/>
            </a:lvl4pPr>
            <a:lvl5pPr marL="0" indent="0">
              <a:lnSpc>
                <a:spcPts val="1013"/>
              </a:lnSpc>
              <a:buFont typeface="Arial" panose="020B0604020202020204" pitchFamily="34" charset="0"/>
              <a:buNone/>
              <a:defRPr sz="750"/>
            </a:lvl5pPr>
          </a:lstStyle>
          <a:p>
            <a:pPr lvl="0"/>
            <a:r>
              <a:rPr lang="de-DE" dirty="0" err="1"/>
              <a:t>Footnote</a:t>
            </a:r>
            <a:endParaRPr lang="de-AT" dirty="0"/>
          </a:p>
        </p:txBody>
      </p:sp>
    </p:spTree>
    <p:extLst>
      <p:ext uri="{BB962C8B-B14F-4D97-AF65-F5344CB8AC3E}">
        <p14:creationId xmlns:p14="http://schemas.microsoft.com/office/powerpoint/2010/main" val="3648868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67100" y="1428299"/>
            <a:ext cx="3954150" cy="2858141"/>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4687200" y="1404598"/>
            <a:ext cx="4023000" cy="212558"/>
          </a:xfrm>
        </p:spPr>
        <p:txBody>
          <a:bodyPr>
            <a:noAutofit/>
          </a:bodyPr>
          <a:lstStyle>
            <a:lvl1pPr>
              <a:defRPr sz="1400" b="1"/>
            </a:lvl1pPr>
            <a:lvl2pPr marL="0" indent="0">
              <a:buFontTx/>
              <a:buNone/>
              <a:defRPr sz="1350" b="1"/>
            </a:lvl2pPr>
            <a:lvl3pPr marL="0" indent="0">
              <a:buFontTx/>
              <a:buNone/>
              <a:defRPr sz="1350" b="1"/>
            </a:lvl3pPr>
            <a:lvl4pPr marL="0" indent="0">
              <a:buFontTx/>
              <a:buNone/>
              <a:defRPr sz="1350" b="1"/>
            </a:lvl4pPr>
            <a:lvl5pPr marL="0" indent="0">
              <a:buFontTx/>
              <a:buNone/>
              <a:defRPr sz="135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4687200" y="1745550"/>
            <a:ext cx="4023000" cy="274725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442800" y="577800"/>
            <a:ext cx="8263350" cy="804066"/>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442913" y="4623750"/>
            <a:ext cx="4023122" cy="341550"/>
          </a:xfrm>
        </p:spPr>
        <p:txBody>
          <a:bodyPr>
            <a:noAutofit/>
          </a:bodyPr>
          <a:lstStyle>
            <a:lvl1pPr>
              <a:lnSpc>
                <a:spcPts val="1013"/>
              </a:lnSpc>
              <a:defRPr sz="1000"/>
            </a:lvl1pPr>
            <a:lvl2pPr marL="0" indent="0">
              <a:lnSpc>
                <a:spcPts val="1013"/>
              </a:lnSpc>
              <a:buNone/>
              <a:defRPr sz="750"/>
            </a:lvl2pPr>
            <a:lvl3pPr marL="0" indent="0">
              <a:lnSpc>
                <a:spcPts val="1013"/>
              </a:lnSpc>
              <a:buFont typeface="Arial" panose="020B0604020202020204" pitchFamily="34" charset="0"/>
              <a:buNone/>
              <a:defRPr sz="750"/>
            </a:lvl3pPr>
            <a:lvl4pPr marL="0" indent="0">
              <a:lnSpc>
                <a:spcPts val="1013"/>
              </a:lnSpc>
              <a:buFont typeface="Arial" panose="020B0604020202020204" pitchFamily="34" charset="0"/>
              <a:buNone/>
              <a:defRPr sz="750"/>
            </a:lvl4pPr>
            <a:lvl5pPr marL="0" indent="0">
              <a:lnSpc>
                <a:spcPts val="1013"/>
              </a:lnSpc>
              <a:buFont typeface="Arial" panose="020B0604020202020204" pitchFamily="34" charset="0"/>
              <a:buNone/>
              <a:defRPr sz="750"/>
            </a:lvl5pPr>
          </a:lstStyle>
          <a:p>
            <a:pPr lvl="0"/>
            <a:r>
              <a:rPr lang="de-DE" dirty="0" err="1"/>
              <a:t>Footnote</a:t>
            </a:r>
            <a:endParaRPr lang="de-AT" dirty="0"/>
          </a:p>
        </p:txBody>
      </p:sp>
    </p:spTree>
    <p:extLst>
      <p:ext uri="{BB962C8B-B14F-4D97-AF65-F5344CB8AC3E}">
        <p14:creationId xmlns:p14="http://schemas.microsoft.com/office/powerpoint/2010/main" val="4094999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3303450" y="1428300"/>
            <a:ext cx="2538413" cy="15066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442800" y="1404598"/>
            <a:ext cx="2605500" cy="212558"/>
          </a:xfrm>
        </p:spPr>
        <p:txBody>
          <a:bodyPr>
            <a:noAutofit/>
          </a:bodyPr>
          <a:lstStyle>
            <a:lvl1pPr>
              <a:defRPr sz="1400" b="1"/>
            </a:lvl1pPr>
            <a:lvl2pPr marL="0" indent="0">
              <a:buFontTx/>
              <a:buNone/>
              <a:defRPr sz="1350" b="1"/>
            </a:lvl2pPr>
            <a:lvl3pPr marL="0" indent="0">
              <a:buFontTx/>
              <a:buNone/>
              <a:defRPr sz="1350" b="1"/>
            </a:lvl3pPr>
            <a:lvl4pPr marL="0" indent="0">
              <a:buFontTx/>
              <a:buNone/>
              <a:defRPr sz="1350" b="1"/>
            </a:lvl4pPr>
            <a:lvl5pPr marL="0" indent="0">
              <a:buFontTx/>
              <a:buNone/>
              <a:defRPr sz="135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442800" y="1745550"/>
            <a:ext cx="2605500" cy="274725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6095250" y="1745550"/>
            <a:ext cx="2605500" cy="274725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3303450" y="3123900"/>
            <a:ext cx="2538413" cy="15066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442800" y="577800"/>
            <a:ext cx="8263350" cy="804066"/>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442913" y="4623750"/>
            <a:ext cx="2605387" cy="341550"/>
          </a:xfrm>
        </p:spPr>
        <p:txBody>
          <a:bodyPr>
            <a:noAutofit/>
          </a:bodyPr>
          <a:lstStyle>
            <a:lvl1pPr>
              <a:lnSpc>
                <a:spcPts val="1013"/>
              </a:lnSpc>
              <a:defRPr sz="1000"/>
            </a:lvl1pPr>
            <a:lvl2pPr marL="0" indent="0">
              <a:lnSpc>
                <a:spcPts val="1013"/>
              </a:lnSpc>
              <a:buNone/>
              <a:defRPr sz="750"/>
            </a:lvl2pPr>
            <a:lvl3pPr marL="0" indent="0">
              <a:lnSpc>
                <a:spcPts val="1013"/>
              </a:lnSpc>
              <a:buFont typeface="Arial" panose="020B0604020202020204" pitchFamily="34" charset="0"/>
              <a:buNone/>
              <a:defRPr sz="750"/>
            </a:lvl3pPr>
            <a:lvl4pPr marL="0" indent="0">
              <a:lnSpc>
                <a:spcPts val="1013"/>
              </a:lnSpc>
              <a:buFont typeface="Arial" panose="020B0604020202020204" pitchFamily="34" charset="0"/>
              <a:buNone/>
              <a:defRPr sz="750"/>
            </a:lvl4pPr>
            <a:lvl5pPr marL="0" indent="0">
              <a:lnSpc>
                <a:spcPts val="1013"/>
              </a:lnSpc>
              <a:buFont typeface="Arial" panose="020B0604020202020204" pitchFamily="34" charset="0"/>
              <a:buNone/>
              <a:defRPr sz="750"/>
            </a:lvl5pPr>
          </a:lstStyle>
          <a:p>
            <a:pPr lvl="0"/>
            <a:r>
              <a:rPr lang="de-DE" dirty="0" err="1"/>
              <a:t>Footnote</a:t>
            </a:r>
            <a:endParaRPr lang="de-AT" dirty="0"/>
          </a:p>
        </p:txBody>
      </p:sp>
    </p:spTree>
    <p:extLst>
      <p:ext uri="{BB962C8B-B14F-4D97-AF65-F5344CB8AC3E}">
        <p14:creationId xmlns:p14="http://schemas.microsoft.com/office/powerpoint/2010/main" val="1505389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339502"/>
            <a:ext cx="9144000" cy="4803998"/>
          </a:xfrm>
          <a:solidFill>
            <a:schemeClr val="bg1">
              <a:lumMod val="50000"/>
              <a:alpha val="50000"/>
            </a:schemeClr>
          </a:solidFill>
        </p:spPr>
        <p:txBody>
          <a:bodyPr anchor="t" anchorCtr="0"/>
          <a:lstStyle>
            <a:lvl1pPr algn="ctr">
              <a:lnSpc>
                <a:spcPct val="150000"/>
              </a:lnSpc>
              <a:spcBef>
                <a:spcPts val="0"/>
              </a:spcBef>
              <a:defRPr sz="3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3843450"/>
            <a:ext cx="9144000" cy="130005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442800" y="4569972"/>
            <a:ext cx="2598750" cy="283756"/>
          </a:xfrm>
        </p:spPr>
        <p:txBody>
          <a:bodyPr wrap="none">
            <a:noAutofit/>
          </a:bodyPr>
          <a:lstStyle>
            <a:lvl1pPr>
              <a:lnSpc>
                <a:spcPts val="1013"/>
              </a:lnSpc>
              <a:defRPr sz="1000" b="1">
                <a:solidFill>
                  <a:schemeClr val="bg1"/>
                </a:solidFill>
              </a:defRPr>
            </a:lvl1pPr>
            <a:lvl2pPr marL="0" indent="0">
              <a:lnSpc>
                <a:spcPts val="1013"/>
              </a:lnSpc>
              <a:buFontTx/>
              <a:buNone/>
              <a:defRPr sz="1000" b="0">
                <a:solidFill>
                  <a:schemeClr val="bg1"/>
                </a:solidFill>
              </a:defRPr>
            </a:lvl2pPr>
            <a:lvl3pPr marL="0" indent="0">
              <a:lnSpc>
                <a:spcPts val="1013"/>
              </a:lnSpc>
              <a:buFontTx/>
              <a:buNone/>
              <a:defRPr sz="750" b="0">
                <a:solidFill>
                  <a:schemeClr val="bg1"/>
                </a:solidFill>
              </a:defRPr>
            </a:lvl3pPr>
            <a:lvl4pPr marL="0" indent="0">
              <a:lnSpc>
                <a:spcPts val="1013"/>
              </a:lnSpc>
              <a:buFontTx/>
              <a:buNone/>
              <a:defRPr sz="750" b="0">
                <a:solidFill>
                  <a:schemeClr val="bg1"/>
                </a:solidFill>
              </a:defRPr>
            </a:lvl4pPr>
            <a:lvl5pPr marL="0" indent="0">
              <a:lnSpc>
                <a:spcPts val="1013"/>
              </a:lnSpc>
              <a:buFontTx/>
              <a:buNone/>
              <a:defRPr sz="750" b="0">
                <a:solidFill>
                  <a:schemeClr val="bg1"/>
                </a:solidFill>
              </a:defRPr>
            </a:lvl5pPr>
            <a:lvl6pPr marL="1714500"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1657105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slide - 1">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442800" y="1194597"/>
            <a:ext cx="8263350" cy="1790700"/>
          </a:xfrm>
        </p:spPr>
        <p:txBody>
          <a:bodyPr anchor="b"/>
          <a:lstStyle>
            <a:lvl1pPr algn="ctr">
              <a:lnSpc>
                <a:spcPts val="3563"/>
              </a:lnSpc>
              <a:defRPr sz="3600" cap="all"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442800" y="3206637"/>
            <a:ext cx="8263350" cy="1241822"/>
          </a:xfrm>
        </p:spPr>
        <p:txBody>
          <a:bodyPr>
            <a:no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8745299" y="100814"/>
            <a:ext cx="324000" cy="17007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30450" y="95849"/>
            <a:ext cx="447815" cy="180000"/>
          </a:xfrm>
          <a:prstGeom prst="rect">
            <a:avLst/>
          </a:prstGeom>
        </p:spPr>
      </p:pic>
    </p:spTree>
    <p:extLst>
      <p:ext uri="{BB962C8B-B14F-4D97-AF65-F5344CB8AC3E}">
        <p14:creationId xmlns:p14="http://schemas.microsoft.com/office/powerpoint/2010/main" val="164779804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113562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slide - 2">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343D645-9E73-4DF5-987F-AE7051A4FC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16805" y="830505"/>
            <a:ext cx="3537393" cy="3540098"/>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442800" y="1194597"/>
            <a:ext cx="8263350" cy="1790700"/>
          </a:xfrm>
        </p:spPr>
        <p:txBody>
          <a:bodyPr anchor="b"/>
          <a:lstStyle>
            <a:lvl1pPr algn="ctr">
              <a:lnSpc>
                <a:spcPts val="3563"/>
              </a:lnSpc>
              <a:defRPr sz="3600" cap="all" baseline="0">
                <a:solidFill>
                  <a:schemeClr val="tx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442800" y="3206637"/>
            <a:ext cx="8263350" cy="1241822"/>
          </a:xfrm>
        </p:spPr>
        <p:txBody>
          <a:bodyPr>
            <a:noAutofit/>
          </a:bodyPr>
          <a:lstStyle>
            <a:lvl1pPr marL="0" indent="0" algn="ctr">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8745299" y="79187"/>
            <a:ext cx="324000" cy="170071"/>
          </a:xfrm>
          <a:prstGeom prst="rect">
            <a:avLst/>
          </a:prstGeom>
        </p:spPr>
        <p:txBody>
          <a:bodyPr/>
          <a:lstStyle>
            <a:lvl1pPr>
              <a:defRPr>
                <a:solidFill>
                  <a:schemeClr val="tx2"/>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30449" y="74222"/>
            <a:ext cx="448964" cy="180000"/>
          </a:xfrm>
          <a:prstGeom prst="rect">
            <a:avLst/>
          </a:prstGeom>
        </p:spPr>
      </p:pic>
    </p:spTree>
    <p:extLst>
      <p:ext uri="{BB962C8B-B14F-4D97-AF65-F5344CB8AC3E}">
        <p14:creationId xmlns:p14="http://schemas.microsoft.com/office/powerpoint/2010/main" val="129997389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slide - 3">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B76ECB0-B71D-454C-9911-8489B91E50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12" name="Grafik 11" descr="Ein Bild, das Zeichnung enthält.&#10;&#10;Automatisch generierte Beschreibung">
            <a:extLst>
              <a:ext uri="{FF2B5EF4-FFF2-40B4-BE49-F238E27FC236}">
                <a16:creationId xmlns:a16="http://schemas.microsoft.com/office/drawing/2014/main" id="{A869517B-FA4A-4693-A73F-75823C3FCBFB}"/>
              </a:ext>
            </a:extLst>
          </p:cNvPr>
          <p:cNvPicPr>
            <a:picLocks noChangeAspect="1"/>
          </p:cNvPicPr>
          <p:nvPr userDrawn="1"/>
        </p:nvPicPr>
        <p:blipFill>
          <a:blip r:embed="rId3">
            <a:alphaModFix amt="40000"/>
            <a:extLst>
              <a:ext uri="{28A0092B-C50C-407E-A947-70E740481C1C}">
                <a14:useLocalDpi xmlns:a14="http://schemas.microsoft.com/office/drawing/2010/main" val="0"/>
              </a:ext>
            </a:extLst>
          </a:blip>
          <a:stretch>
            <a:fillRect/>
          </a:stretch>
        </p:blipFill>
        <p:spPr>
          <a:xfrm>
            <a:off x="2629800" y="849150"/>
            <a:ext cx="4099482" cy="35991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442800" y="1046081"/>
            <a:ext cx="8263350" cy="1790700"/>
          </a:xfrm>
        </p:spPr>
        <p:txBody>
          <a:bodyPr anchor="b"/>
          <a:lstStyle>
            <a:lvl1pPr algn="ctr">
              <a:lnSpc>
                <a:spcPts val="3563"/>
              </a:lnSpc>
              <a:defRPr sz="3600" cap="all"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442800" y="2895786"/>
            <a:ext cx="8263350" cy="1241822"/>
          </a:xfrm>
        </p:spPr>
        <p:txBody>
          <a:bodyPr>
            <a:no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8745299" y="79098"/>
            <a:ext cx="324000" cy="17007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30450" y="74133"/>
            <a:ext cx="447815" cy="180000"/>
          </a:xfrm>
          <a:prstGeom prst="rect">
            <a:avLst/>
          </a:prstGeom>
        </p:spPr>
      </p:pic>
    </p:spTree>
    <p:extLst>
      <p:ext uri="{BB962C8B-B14F-4D97-AF65-F5344CB8AC3E}">
        <p14:creationId xmlns:p14="http://schemas.microsoft.com/office/powerpoint/2010/main" val="143796611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oodbye Slide">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72"/>
            <a:ext cx="9144000" cy="51435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442800" y="1788663"/>
            <a:ext cx="8263350" cy="1790700"/>
          </a:xfrm>
        </p:spPr>
        <p:txBody>
          <a:bodyPr anchor="ctr" anchorCtr="0"/>
          <a:lstStyle>
            <a:lvl1pPr algn="ctr">
              <a:lnSpc>
                <a:spcPts val="3563"/>
              </a:lnSpc>
              <a:defRPr sz="3600" cap="none" baseline="0">
                <a:solidFill>
                  <a:schemeClr val="bg1"/>
                </a:solidFill>
              </a:defRPr>
            </a:lvl1pPr>
          </a:lstStyle>
          <a:p>
            <a:r>
              <a:rPr lang="en-US" noProof="0" dirty="0"/>
              <a:t>Add Your Final Greetings</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8745299" y="79098"/>
            <a:ext cx="324000" cy="17007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30450" y="74133"/>
            <a:ext cx="447815" cy="180000"/>
          </a:xfrm>
          <a:prstGeom prst="rect">
            <a:avLst/>
          </a:prstGeom>
        </p:spPr>
      </p:pic>
    </p:spTree>
    <p:extLst>
      <p:ext uri="{BB962C8B-B14F-4D97-AF65-F5344CB8AC3E}">
        <p14:creationId xmlns:p14="http://schemas.microsoft.com/office/powerpoint/2010/main" val="124070927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467320" y="1428299"/>
            <a:ext cx="3954150" cy="325755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715550" y="1428299"/>
            <a:ext cx="3954150" cy="3257550"/>
          </a:xfrm>
        </p:spPr>
        <p:txBody>
          <a:bodyPr/>
          <a:lstStyle/>
          <a:p>
            <a:r>
              <a:rPr lang="en-US" noProof="0" dirty="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442800" y="577800"/>
            <a:ext cx="8263350" cy="804066"/>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2544389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250579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442800" y="1404598"/>
            <a:ext cx="4023000" cy="212558"/>
          </a:xfrm>
        </p:spPr>
        <p:txBody>
          <a:bodyPr>
            <a:noAutofit/>
          </a:bodyPr>
          <a:lstStyle>
            <a:lvl1pPr>
              <a:defRPr sz="1400" b="1"/>
            </a:lvl1pPr>
            <a:lvl2pPr marL="0" indent="0">
              <a:buFontTx/>
              <a:buNone/>
              <a:defRPr sz="1350" b="1"/>
            </a:lvl2pPr>
            <a:lvl3pPr marL="0" indent="0">
              <a:buFontTx/>
              <a:buNone/>
              <a:defRPr sz="1350" b="1"/>
            </a:lvl3pPr>
            <a:lvl4pPr marL="0" indent="0">
              <a:buFontTx/>
              <a:buNone/>
              <a:defRPr sz="1350" b="1"/>
            </a:lvl4pPr>
            <a:lvl5pPr marL="0" indent="0">
              <a:buFontTx/>
              <a:buNone/>
              <a:defRPr sz="135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442800" y="1745550"/>
            <a:ext cx="8263350" cy="2747250"/>
          </a:xfrm>
        </p:spPr>
        <p:txBody>
          <a:bodyPr/>
          <a:lstStyle>
            <a:lvl1pPr>
              <a:lnSpc>
                <a:spcPts val="1950"/>
              </a:lnSpc>
              <a:defRPr sz="1600"/>
            </a:lvl1pPr>
            <a:lvl2pPr marL="340200" indent="-340200">
              <a:lnSpc>
                <a:spcPts val="1950"/>
              </a:lnSpc>
              <a:defRPr sz="1600"/>
            </a:lvl2pPr>
            <a:lvl3pPr marL="680400" indent="-340200">
              <a:lnSpc>
                <a:spcPts val="1950"/>
              </a:lnSpc>
              <a:defRPr sz="1600"/>
            </a:lvl3pPr>
            <a:lvl4pPr marL="1020600" indent="-340200">
              <a:lnSpc>
                <a:spcPts val="1950"/>
              </a:lnSpc>
              <a:defRPr sz="1600"/>
            </a:lvl4pPr>
            <a:lvl5pPr marL="1360800" indent="-340200">
              <a:lnSpc>
                <a:spcPts val="1950"/>
              </a:lnSpc>
              <a:defRPr sz="1600"/>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442800" y="577800"/>
            <a:ext cx="8263350" cy="804066"/>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442913" y="4623750"/>
            <a:ext cx="4023122" cy="341550"/>
          </a:xfrm>
        </p:spPr>
        <p:txBody>
          <a:bodyPr>
            <a:noAutofit/>
          </a:bodyPr>
          <a:lstStyle>
            <a:lvl1pPr>
              <a:lnSpc>
                <a:spcPts val="1013"/>
              </a:lnSpc>
              <a:defRPr sz="1000"/>
            </a:lvl1pPr>
            <a:lvl2pPr marL="0" indent="0">
              <a:lnSpc>
                <a:spcPts val="1013"/>
              </a:lnSpc>
              <a:buNone/>
              <a:defRPr sz="750"/>
            </a:lvl2pPr>
            <a:lvl3pPr marL="0" indent="0">
              <a:lnSpc>
                <a:spcPts val="1013"/>
              </a:lnSpc>
              <a:buFont typeface="Arial" panose="020B0604020202020204" pitchFamily="34" charset="0"/>
              <a:buNone/>
              <a:defRPr sz="750"/>
            </a:lvl3pPr>
            <a:lvl4pPr marL="0" indent="0">
              <a:lnSpc>
                <a:spcPts val="1013"/>
              </a:lnSpc>
              <a:buFont typeface="Arial" panose="020B0604020202020204" pitchFamily="34" charset="0"/>
              <a:buNone/>
              <a:defRPr sz="750"/>
            </a:lvl4pPr>
            <a:lvl5pPr marL="0" indent="0">
              <a:lnSpc>
                <a:spcPts val="1013"/>
              </a:lnSpc>
              <a:buFont typeface="Arial" panose="020B0604020202020204" pitchFamily="34" charset="0"/>
              <a:buNone/>
              <a:defRPr sz="750"/>
            </a:lvl5pPr>
          </a:lstStyle>
          <a:p>
            <a:pPr lvl="0"/>
            <a:r>
              <a:rPr lang="de-DE" dirty="0" err="1"/>
              <a:t>Footnote</a:t>
            </a:r>
            <a:endParaRPr lang="de-AT" dirty="0"/>
          </a:p>
        </p:txBody>
      </p:sp>
    </p:spTree>
    <p:extLst>
      <p:ext uri="{BB962C8B-B14F-4D97-AF65-F5344CB8AC3E}">
        <p14:creationId xmlns:p14="http://schemas.microsoft.com/office/powerpoint/2010/main" val="451503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715550" y="1428299"/>
            <a:ext cx="3954150" cy="2858141"/>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442800" y="1404598"/>
            <a:ext cx="4023000" cy="212558"/>
          </a:xfrm>
        </p:spPr>
        <p:txBody>
          <a:bodyPr>
            <a:noAutofit/>
          </a:bodyPr>
          <a:lstStyle>
            <a:lvl1pPr>
              <a:defRPr sz="1400" b="1"/>
            </a:lvl1pPr>
            <a:lvl2pPr marL="0" indent="0">
              <a:buFontTx/>
              <a:buNone/>
              <a:defRPr sz="1350" b="1"/>
            </a:lvl2pPr>
            <a:lvl3pPr marL="0" indent="0">
              <a:buFontTx/>
              <a:buNone/>
              <a:defRPr sz="1350" b="1"/>
            </a:lvl3pPr>
            <a:lvl4pPr marL="0" indent="0">
              <a:buFontTx/>
              <a:buNone/>
              <a:defRPr sz="1350" b="1"/>
            </a:lvl4pPr>
            <a:lvl5pPr marL="0" indent="0">
              <a:buFontTx/>
              <a:buNone/>
              <a:defRPr sz="135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442800" y="1745550"/>
            <a:ext cx="4023000" cy="274725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4680012" y="4367449"/>
            <a:ext cx="4023000" cy="208547"/>
          </a:xfrm>
        </p:spPr>
        <p:txBody>
          <a:bodyPr wrap="none">
            <a:noAutofit/>
          </a:bodyPr>
          <a:lstStyle>
            <a:lvl1pPr>
              <a:lnSpc>
                <a:spcPts val="1013"/>
              </a:lnSpc>
              <a:defRPr sz="1000" b="0"/>
            </a:lvl1pPr>
            <a:lvl2pPr marL="0" indent="0">
              <a:lnSpc>
                <a:spcPts val="1013"/>
              </a:lnSpc>
              <a:buFontTx/>
              <a:buNone/>
              <a:defRPr sz="750" b="0"/>
            </a:lvl2pPr>
            <a:lvl3pPr marL="0" indent="0">
              <a:lnSpc>
                <a:spcPts val="1013"/>
              </a:lnSpc>
              <a:buFontTx/>
              <a:buNone/>
              <a:defRPr sz="750" b="0"/>
            </a:lvl3pPr>
            <a:lvl4pPr marL="0" indent="0">
              <a:lnSpc>
                <a:spcPts val="1013"/>
              </a:lnSpc>
              <a:buFontTx/>
              <a:buNone/>
              <a:defRPr sz="750" b="0"/>
            </a:lvl4pPr>
            <a:lvl5pPr marL="0" indent="0">
              <a:lnSpc>
                <a:spcPts val="1013"/>
              </a:lnSpc>
              <a:buFontTx/>
              <a:buNone/>
              <a:defRPr sz="750" b="0"/>
            </a:lvl5pPr>
            <a:lvl6pPr marL="1714500"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442913" y="4623750"/>
            <a:ext cx="4023122" cy="341550"/>
          </a:xfrm>
        </p:spPr>
        <p:txBody>
          <a:bodyPr>
            <a:noAutofit/>
          </a:bodyPr>
          <a:lstStyle>
            <a:lvl1pPr>
              <a:lnSpc>
                <a:spcPts val="1013"/>
              </a:lnSpc>
              <a:defRPr sz="1000"/>
            </a:lvl1pPr>
            <a:lvl2pPr marL="0" indent="0">
              <a:lnSpc>
                <a:spcPts val="1013"/>
              </a:lnSpc>
              <a:buNone/>
              <a:defRPr sz="750"/>
            </a:lvl2pPr>
            <a:lvl3pPr marL="0" indent="0">
              <a:lnSpc>
                <a:spcPts val="1013"/>
              </a:lnSpc>
              <a:buFont typeface="Arial" panose="020B0604020202020204" pitchFamily="34" charset="0"/>
              <a:buNone/>
              <a:defRPr sz="750"/>
            </a:lvl3pPr>
            <a:lvl4pPr marL="0" indent="0">
              <a:lnSpc>
                <a:spcPts val="1013"/>
              </a:lnSpc>
              <a:buFont typeface="Arial" panose="020B0604020202020204" pitchFamily="34" charset="0"/>
              <a:buNone/>
              <a:defRPr sz="750"/>
            </a:lvl4pPr>
            <a:lvl5pPr marL="0" indent="0">
              <a:lnSpc>
                <a:spcPts val="1013"/>
              </a:lnSpc>
              <a:buFont typeface="Arial" panose="020B0604020202020204" pitchFamily="34" charset="0"/>
              <a:buNone/>
              <a:defRPr sz="750"/>
            </a:lvl5pPr>
          </a:lstStyle>
          <a:p>
            <a:pPr lvl="0"/>
            <a:r>
              <a:rPr lang="de-DE" dirty="0" err="1"/>
              <a:t>Footnote</a:t>
            </a:r>
            <a:endParaRPr lang="de-AT" dirty="0"/>
          </a:p>
        </p:txBody>
      </p:sp>
    </p:spTree>
    <p:extLst>
      <p:ext uri="{BB962C8B-B14F-4D97-AF65-F5344CB8AC3E}">
        <p14:creationId xmlns:p14="http://schemas.microsoft.com/office/powerpoint/2010/main" val="143808689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442800" y="577800"/>
            <a:ext cx="8263350" cy="804066"/>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442800" y="1745437"/>
            <a:ext cx="8263350" cy="274725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First</a:t>
            </a:r>
            <a:r>
              <a:rPr lang="de-DE" dirty="0"/>
              <a:t> Level</a:t>
            </a:r>
          </a:p>
          <a:p>
            <a:pPr lvl="2"/>
            <a:r>
              <a:rPr lang="en-US" noProof="0" dirty="0"/>
              <a:t>Second</a:t>
            </a:r>
            <a:r>
              <a:rPr lang="de-DE" dirty="0"/>
              <a:t> Level</a:t>
            </a:r>
          </a:p>
          <a:p>
            <a:pPr lvl="3"/>
            <a:r>
              <a:rPr lang="en-US" noProof="0" dirty="0"/>
              <a:t>Third</a:t>
            </a:r>
            <a:r>
              <a:rPr lang="de-DE" dirty="0"/>
              <a:t> Level</a:t>
            </a:r>
          </a:p>
          <a:p>
            <a:pPr lvl="4"/>
            <a:r>
              <a:rPr lang="en-US" noProof="0" dirty="0"/>
              <a:t>Fourth Level</a:t>
            </a:r>
          </a:p>
        </p:txBody>
      </p:sp>
    </p:spTree>
    <p:extLst>
      <p:ext uri="{BB962C8B-B14F-4D97-AF65-F5344CB8AC3E}">
        <p14:creationId xmlns:p14="http://schemas.microsoft.com/office/powerpoint/2010/main" val="2137442623"/>
      </p:ext>
    </p:extLst>
  </p:cSld>
  <p:clrMap bg1="lt1" tx1="dk1" bg2="lt2" tx2="dk2" accent1="accent1" accent2="accent2" accent3="accent3" accent4="accent4" accent5="accent5" accent6="accent6" hlink="hlink" folHlink="folHlink"/>
  <p:sldLayoutIdLst>
    <p:sldLayoutId id="2147483666" r:id="rId1"/>
  </p:sldLayoutIdLst>
  <p:hf hdr="0" ftr="0" dt="0"/>
  <p:txStyles>
    <p:titleStyle>
      <a:lvl1pPr algn="l" defTabSz="685800" rtl="0" eaLnBrk="1" latinLnBrk="0" hangingPunct="1">
        <a:lnSpc>
          <a:spcPts val="3000"/>
        </a:lnSpc>
        <a:spcBef>
          <a:spcPct val="0"/>
        </a:spcBef>
        <a:buNone/>
        <a:defRPr sz="3000" kern="1200">
          <a:solidFill>
            <a:schemeClr val="tx1"/>
          </a:solidFill>
          <a:latin typeface="+mj-lt"/>
          <a:ea typeface="+mj-ea"/>
          <a:cs typeface="+mj-cs"/>
        </a:defRPr>
      </a:lvl1pPr>
    </p:titleStyle>
    <p:body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userDrawn="1">
          <p15:clr>
            <a:srgbClr val="F26B43"/>
          </p15:clr>
        </p15:guide>
        <p15:guide id="3" pos="90" userDrawn="1">
          <p15:clr>
            <a:srgbClr val="F26B43"/>
          </p15:clr>
        </p15:guide>
        <p15:guide id="4" pos="294" userDrawn="1">
          <p15:clr>
            <a:srgbClr val="F26B43"/>
          </p15:clr>
        </p15:guide>
        <p15:guide id="5" pos="1009" userDrawn="1">
          <p15:clr>
            <a:srgbClr val="F26B43"/>
          </p15:clr>
        </p15:guide>
        <p15:guide id="6" pos="1196" userDrawn="1">
          <p15:clr>
            <a:srgbClr val="F26B43"/>
          </p15:clr>
        </p15:guide>
        <p15:guide id="7" pos="5670" userDrawn="1">
          <p15:clr>
            <a:srgbClr val="F26B43"/>
          </p15:clr>
        </p15:guide>
        <p15:guide id="8" pos="5466" userDrawn="1">
          <p15:clr>
            <a:srgbClr val="F26B43"/>
          </p15:clr>
        </p15:guide>
        <p15:guide id="9" pos="2081" userDrawn="1">
          <p15:clr>
            <a:srgbClr val="F26B43"/>
          </p15:clr>
        </p15:guide>
        <p15:guide id="10" pos="1893" userDrawn="1">
          <p15:clr>
            <a:srgbClr val="F26B43"/>
          </p15:clr>
        </p15:guide>
        <p15:guide id="12" pos="2973" userDrawn="1">
          <p15:clr>
            <a:srgbClr val="F26B43"/>
          </p15:clr>
        </p15:guide>
        <p15:guide id="13" pos="2787" userDrawn="1">
          <p15:clr>
            <a:srgbClr val="F26B43"/>
          </p15:clr>
        </p15:guide>
        <p15:guide id="14" pos="4751" userDrawn="1">
          <p15:clr>
            <a:srgbClr val="F26B43"/>
          </p15:clr>
        </p15:guide>
        <p15:guide id="15" pos="4564" userDrawn="1">
          <p15:clr>
            <a:srgbClr val="F26B43"/>
          </p15:clr>
        </p15:guide>
        <p15:guide id="16" pos="3867" userDrawn="1">
          <p15:clr>
            <a:srgbClr val="F26B43"/>
          </p15:clr>
        </p15:guide>
        <p15:guide id="17" pos="3680" userDrawn="1">
          <p15:clr>
            <a:srgbClr val="F26B43"/>
          </p15:clr>
        </p15:guide>
        <p15:guide id="19" orient="horz" pos="123" userDrawn="1">
          <p15:clr>
            <a:srgbClr val="F26B43"/>
          </p15:clr>
        </p15:guide>
        <p15:guide id="21" orient="horz" pos="200" userDrawn="1">
          <p15:clr>
            <a:srgbClr val="F26B43"/>
          </p15:clr>
        </p15:guide>
        <p15:guide id="23" orient="horz" pos="387" userDrawn="1">
          <p15:clr>
            <a:srgbClr val="F26B43"/>
          </p15:clr>
        </p15:guide>
        <p15:guide id="24" orient="horz" pos="2819" userDrawn="1">
          <p15:clr>
            <a:srgbClr val="F26B43"/>
          </p15:clr>
        </p15:guide>
        <p15:guide id="25" orient="horz" pos="29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442800" y="579552"/>
            <a:ext cx="8263350" cy="804066"/>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442800" y="1745437"/>
            <a:ext cx="8263350" cy="274725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First</a:t>
            </a:r>
            <a:r>
              <a:rPr lang="de-DE" dirty="0"/>
              <a:t> Level</a:t>
            </a:r>
          </a:p>
          <a:p>
            <a:pPr lvl="2"/>
            <a:r>
              <a:rPr lang="en-US" noProof="0" dirty="0"/>
              <a:t>Second</a:t>
            </a:r>
            <a:r>
              <a:rPr lang="de-DE" dirty="0"/>
              <a:t> Level</a:t>
            </a:r>
          </a:p>
          <a:p>
            <a:pPr lvl="3"/>
            <a:r>
              <a:rPr lang="en-US" noProof="0" dirty="0"/>
              <a:t>Third</a:t>
            </a:r>
            <a:r>
              <a:rPr lang="de-DE" dirty="0"/>
              <a:t> Level</a:t>
            </a:r>
          </a:p>
          <a:p>
            <a:pPr lvl="4"/>
            <a:r>
              <a:rPr lang="en-US" noProof="0" dirty="0"/>
              <a:t>Fourth Level</a:t>
            </a:r>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8745299" y="97423"/>
            <a:ext cx="324000" cy="170071"/>
          </a:xfrm>
          <a:prstGeom prst="rect">
            <a:avLst/>
          </a:prstGeom>
        </p:spPr>
        <p:txBody>
          <a:bodyPr vert="horz" wrap="none" lIns="91440" tIns="45720" rIns="91440" bIns="45720" rtlCol="0" anchor="ctr">
            <a:noAutofit/>
          </a:bodyPr>
          <a:lstStyle>
            <a:lvl1pPr algn="r">
              <a:lnSpc>
                <a:spcPts val="1238"/>
              </a:lnSpc>
              <a:defRPr sz="800">
                <a:solidFill>
                  <a:schemeClr val="tx2"/>
                </a:solidFill>
              </a:defRPr>
            </a:lvl1pPr>
          </a:lstStyle>
          <a:p>
            <a:r>
              <a:rPr lang="de-AT"/>
              <a:t> </a:t>
            </a:r>
            <a:fld id="{88A1DFE4-5FC5-43BD-BB7E-75EAD82B965F}" type="slidenum">
              <a:rPr lang="en-US" smtClean="0"/>
              <a:pPr/>
              <a:t>‹#›</a:t>
            </a:fld>
            <a:endParaRPr lang="en-US" dirty="0"/>
          </a:p>
        </p:txBody>
      </p:sp>
    </p:spTree>
    <p:extLst>
      <p:ext uri="{BB962C8B-B14F-4D97-AF65-F5344CB8AC3E}">
        <p14:creationId xmlns:p14="http://schemas.microsoft.com/office/powerpoint/2010/main" val="231990301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9" r:id="rId3"/>
    <p:sldLayoutId id="2147483663" r:id="rId4"/>
    <p:sldLayoutId id="2147483669" r:id="rId5"/>
    <p:sldLayoutId id="2147483671" r:id="rId6"/>
    <p:sldLayoutId id="2147483672" r:id="rId7"/>
    <p:sldLayoutId id="2147483673" r:id="rId8"/>
  </p:sldLayoutIdLst>
  <p:hf hdr="0" ftr="0" dt="0"/>
  <p:txStyles>
    <p:titleStyle>
      <a:lvl1pPr algn="l" defTabSz="685800" rtl="0" eaLnBrk="1" latinLnBrk="0" hangingPunct="1">
        <a:lnSpc>
          <a:spcPts val="3000"/>
        </a:lnSpc>
        <a:spcBef>
          <a:spcPct val="0"/>
        </a:spcBef>
        <a:buNone/>
        <a:defRPr sz="3000" kern="1200">
          <a:solidFill>
            <a:schemeClr val="tx1"/>
          </a:solidFill>
          <a:latin typeface="+mj-lt"/>
          <a:ea typeface="+mj-ea"/>
          <a:cs typeface="+mj-cs"/>
        </a:defRPr>
      </a:lvl1pPr>
    </p:titleStyle>
    <p:body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userDrawn="1">
          <p15:clr>
            <a:srgbClr val="F26B43"/>
          </p15:clr>
        </p15:guide>
        <p15:guide id="3" pos="90" userDrawn="1">
          <p15:clr>
            <a:srgbClr val="F26B43"/>
          </p15:clr>
        </p15:guide>
        <p15:guide id="4" pos="294" userDrawn="1">
          <p15:clr>
            <a:srgbClr val="F26B43"/>
          </p15:clr>
        </p15:guide>
        <p15:guide id="5" pos="1009" userDrawn="1">
          <p15:clr>
            <a:srgbClr val="F26B43"/>
          </p15:clr>
        </p15:guide>
        <p15:guide id="6" pos="1196" userDrawn="1">
          <p15:clr>
            <a:srgbClr val="F26B43"/>
          </p15:clr>
        </p15:guide>
        <p15:guide id="7" pos="5670" userDrawn="1">
          <p15:clr>
            <a:srgbClr val="F26B43"/>
          </p15:clr>
        </p15:guide>
        <p15:guide id="8" pos="5466" userDrawn="1">
          <p15:clr>
            <a:srgbClr val="F26B43"/>
          </p15:clr>
        </p15:guide>
        <p15:guide id="9" pos="2081" userDrawn="1">
          <p15:clr>
            <a:srgbClr val="F26B43"/>
          </p15:clr>
        </p15:guide>
        <p15:guide id="10" pos="1893" userDrawn="1">
          <p15:clr>
            <a:srgbClr val="F26B43"/>
          </p15:clr>
        </p15:guide>
        <p15:guide id="12" pos="2973" userDrawn="1">
          <p15:clr>
            <a:srgbClr val="F26B43"/>
          </p15:clr>
        </p15:guide>
        <p15:guide id="13" pos="2787" userDrawn="1">
          <p15:clr>
            <a:srgbClr val="F26B43"/>
          </p15:clr>
        </p15:guide>
        <p15:guide id="14" pos="4751" userDrawn="1">
          <p15:clr>
            <a:srgbClr val="F26B43"/>
          </p15:clr>
        </p15:guide>
        <p15:guide id="15" pos="4564" userDrawn="1">
          <p15:clr>
            <a:srgbClr val="F26B43"/>
          </p15:clr>
        </p15:guide>
        <p15:guide id="16" pos="3867" userDrawn="1">
          <p15:clr>
            <a:srgbClr val="F26B43"/>
          </p15:clr>
        </p15:guide>
        <p15:guide id="17" pos="3680" userDrawn="1">
          <p15:clr>
            <a:srgbClr val="F26B43"/>
          </p15:clr>
        </p15:guide>
        <p15:guide id="19" orient="horz" pos="123" userDrawn="1">
          <p15:clr>
            <a:srgbClr val="F26B43"/>
          </p15:clr>
        </p15:guide>
        <p15:guide id="21" orient="horz" pos="200" userDrawn="1">
          <p15:clr>
            <a:srgbClr val="F26B43"/>
          </p15:clr>
        </p15:guide>
        <p15:guide id="23" orient="horz" pos="387" userDrawn="1">
          <p15:clr>
            <a:srgbClr val="F26B43"/>
          </p15:clr>
        </p15:guide>
        <p15:guide id="24" orient="horz" pos="2819" userDrawn="1">
          <p15:clr>
            <a:srgbClr val="F26B43"/>
          </p15:clr>
        </p15:guide>
        <p15:guide id="25" orient="horz" pos="293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442800" y="577800"/>
            <a:ext cx="8263350" cy="804066"/>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442800" y="1745437"/>
            <a:ext cx="8263350" cy="274725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450" y="0"/>
            <a:ext cx="914355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8745299" y="94965"/>
            <a:ext cx="324000" cy="170071"/>
          </a:xfrm>
          <a:prstGeom prst="rect">
            <a:avLst/>
          </a:prstGeom>
        </p:spPr>
        <p:txBody>
          <a:bodyPr vert="horz" wrap="none" lIns="91440" tIns="45720" rIns="91440" bIns="45720" rtlCol="0" anchor="ctr">
            <a:noAutofit/>
          </a:bodyPr>
          <a:lstStyle>
            <a:lvl1pPr algn="r">
              <a:lnSpc>
                <a:spcPts val="1238"/>
              </a:lnSpc>
              <a:defRPr sz="800">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30450" y="90000"/>
            <a:ext cx="447815" cy="180000"/>
          </a:xfrm>
          <a:prstGeom prst="rect">
            <a:avLst/>
          </a:prstGeom>
        </p:spPr>
      </p:pic>
    </p:spTree>
    <p:extLst>
      <p:ext uri="{BB962C8B-B14F-4D97-AF65-F5344CB8AC3E}">
        <p14:creationId xmlns:p14="http://schemas.microsoft.com/office/powerpoint/2010/main" val="3684260606"/>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68" r:id="rId3"/>
    <p:sldLayoutId id="2147483653" r:id="rId4"/>
    <p:sldLayoutId id="2147483655" r:id="rId5"/>
    <p:sldLayoutId id="2147483656" r:id="rId6"/>
    <p:sldLayoutId id="2147483657" r:id="rId7"/>
    <p:sldLayoutId id="2147483658" r:id="rId8"/>
    <p:sldLayoutId id="2147483661" r:id="rId9"/>
    <p:sldLayoutId id="2147483662" r:id="rId10"/>
    <p:sldLayoutId id="2147483667" r:id="rId11"/>
  </p:sldLayoutIdLst>
  <p:hf hdr="0" ftr="0" dt="0"/>
  <p:txStyles>
    <p:titleStyle>
      <a:lvl1pPr algn="l" defTabSz="685800" rtl="0" eaLnBrk="1" latinLnBrk="0" hangingPunct="1">
        <a:lnSpc>
          <a:spcPts val="3000"/>
        </a:lnSpc>
        <a:spcBef>
          <a:spcPct val="0"/>
        </a:spcBef>
        <a:buNone/>
        <a:defRPr sz="3000" kern="1200">
          <a:solidFill>
            <a:schemeClr val="tx1"/>
          </a:solidFill>
          <a:latin typeface="+mj-lt"/>
          <a:ea typeface="+mj-ea"/>
          <a:cs typeface="+mj-cs"/>
        </a:defRPr>
      </a:lvl1pPr>
    </p:titleStyle>
    <p:body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userDrawn="1">
          <p15:clr>
            <a:srgbClr val="F26B43"/>
          </p15:clr>
        </p15:guide>
        <p15:guide id="3" pos="90" userDrawn="1">
          <p15:clr>
            <a:srgbClr val="F26B43"/>
          </p15:clr>
        </p15:guide>
        <p15:guide id="4" pos="294" userDrawn="1">
          <p15:clr>
            <a:srgbClr val="F26B43"/>
          </p15:clr>
        </p15:guide>
        <p15:guide id="5" pos="1009" userDrawn="1">
          <p15:clr>
            <a:srgbClr val="F26B43"/>
          </p15:clr>
        </p15:guide>
        <p15:guide id="6" pos="1196" userDrawn="1">
          <p15:clr>
            <a:srgbClr val="F26B43"/>
          </p15:clr>
        </p15:guide>
        <p15:guide id="7" pos="5670" userDrawn="1">
          <p15:clr>
            <a:srgbClr val="F26B43"/>
          </p15:clr>
        </p15:guide>
        <p15:guide id="8" pos="5466" userDrawn="1">
          <p15:clr>
            <a:srgbClr val="F26B43"/>
          </p15:clr>
        </p15:guide>
        <p15:guide id="9" pos="2081" userDrawn="1">
          <p15:clr>
            <a:srgbClr val="F26B43"/>
          </p15:clr>
        </p15:guide>
        <p15:guide id="10" pos="1893" userDrawn="1">
          <p15:clr>
            <a:srgbClr val="F26B43"/>
          </p15:clr>
        </p15:guide>
        <p15:guide id="12" pos="2973" userDrawn="1">
          <p15:clr>
            <a:srgbClr val="F26B43"/>
          </p15:clr>
        </p15:guide>
        <p15:guide id="13" pos="2787" userDrawn="1">
          <p15:clr>
            <a:srgbClr val="F26B43"/>
          </p15:clr>
        </p15:guide>
        <p15:guide id="14" pos="4751" userDrawn="1">
          <p15:clr>
            <a:srgbClr val="F26B43"/>
          </p15:clr>
        </p15:guide>
        <p15:guide id="15" pos="4564" userDrawn="1">
          <p15:clr>
            <a:srgbClr val="F26B43"/>
          </p15:clr>
        </p15:guide>
        <p15:guide id="16" pos="3867" userDrawn="1">
          <p15:clr>
            <a:srgbClr val="F26B43"/>
          </p15:clr>
        </p15:guide>
        <p15:guide id="17" pos="3680" userDrawn="1">
          <p15:clr>
            <a:srgbClr val="F26B43"/>
          </p15:clr>
        </p15:guide>
        <p15:guide id="19" orient="horz" pos="123" userDrawn="1">
          <p15:clr>
            <a:srgbClr val="F26B43"/>
          </p15:clr>
        </p15:guide>
        <p15:guide id="21" orient="horz" pos="200" userDrawn="1">
          <p15:clr>
            <a:srgbClr val="F26B43"/>
          </p15:clr>
        </p15:guide>
        <p15:guide id="23" orient="horz" pos="387" userDrawn="1">
          <p15:clr>
            <a:srgbClr val="F26B43"/>
          </p15:clr>
        </p15:guide>
        <p15:guide id="24" orient="horz" pos="2819" userDrawn="1">
          <p15:clr>
            <a:srgbClr val="F26B43"/>
          </p15:clr>
        </p15:guide>
        <p15:guide id="25" orient="horz" pos="293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indico.gsi.de/event/19249/timetable/?view=standard#57-xsuite-a-multiplatform-tool" TargetMode="External"/><Relationship Id="rId7" Type="http://schemas.openxmlformats.org/officeDocument/2006/relationships/hyperlink" Target="https://iopscience.iop.org/article/10.1088/1748-0221/19/02/T02004" TargetMode="External"/><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hyperlink" Target="https://proceedings.jacow.org/hb2023/papers/thbp13.pdf" TargetMode="External"/><Relationship Id="rId5" Type="http://schemas.openxmlformats.org/officeDocument/2006/relationships/hyperlink" Target="https://indico.gsi.de/event/19249/contributions/82656/attachments/48844/70973/ICAP_Xcoll.pdf" TargetMode="External"/><Relationship Id="rId4" Type="http://schemas.openxmlformats.org/officeDocument/2006/relationships/hyperlink" Target="https://proceedings.jacow.org/hb2023/papers/tua2i1.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indico.cern.ch/event/1408515/contributions/6499551/"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gitlab.cern.ch/kskoufar/xutil" TargetMode="External"/><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NUL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6.png"/><Relationship Id="rId4" Type="http://schemas.openxmlformats.org/officeDocument/2006/relationships/diagramLayout" Target="../diagrams/layout2.xml"/><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indico.cern.ch/event/1498712/contributions/6350577/attachments/3012886/5313221/Optics_Oide_250212.pdf" TargetMode="Externa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60.png"/><Relationship Id="rId1" Type="http://schemas.openxmlformats.org/officeDocument/2006/relationships/slideLayout" Target="../slideLayouts/slideLayout12.xml"/><Relationship Id="rId6" Type="http://schemas.openxmlformats.org/officeDocument/2006/relationships/image" Target="../media/image300.png"/><Relationship Id="rId5" Type="http://schemas.openxmlformats.org/officeDocument/2006/relationships/image" Target="../media/image290.png"/><Relationship Id="rId4" Type="http://schemas.openxmlformats.org/officeDocument/2006/relationships/image" Target="../media/image28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indico.jacow.org/event/81/contributions/7411/" TargetMode="External"/><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hyperlink" Target="https://journals.aps.org/prab/abstract/10.1103/PhysRevAccelBeams.24.081001"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indico.jacow.org/event/81/contributions/7411/"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hyperlink" Target="https://home.cern/news/news/accelerators/cern-releases-report-feasibility-possible-future-circular-collider" TargetMode="Externa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hyperlink" Target="https://indico.cern.ch/event/1186798/contributions/5062618/attachments/2531252/4355488/skb_col.pd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hyperlink" Target="https://indico.cern.ch/event/1186798/contributions/5062618/attachments/2531252/4355488/skb_col.pdf"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hyperlink" Target="https://indico.cern.ch/event/1408515/contributions/6515064/" TargetMode="Externa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indico.cern.ch/event/1408515/contributions/6499550/" TargetMode="External"/><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74071BD-B290-42F5-9B7A-FB812D611CC0}"/>
              </a:ext>
            </a:extLst>
          </p:cNvPr>
          <p:cNvSpPr>
            <a:spLocks noGrp="1"/>
          </p:cNvSpPr>
          <p:nvPr>
            <p:ph type="ctrTitle"/>
          </p:nvPr>
        </p:nvSpPr>
        <p:spPr/>
        <p:txBody>
          <a:bodyPr/>
          <a:lstStyle/>
          <a:p>
            <a:br>
              <a:rPr lang="en-US" dirty="0"/>
            </a:br>
            <a:r>
              <a:rPr lang="en-US" dirty="0"/>
              <a:t>Beam-induced background studies at the FCC-ee</a:t>
            </a:r>
            <a:br>
              <a:rPr lang="en-US" dirty="0"/>
            </a:br>
            <a:endParaRPr lang="en-US" b="1" dirty="0"/>
          </a:p>
        </p:txBody>
      </p:sp>
      <p:sp>
        <p:nvSpPr>
          <p:cNvPr id="7" name="Untertitel 6">
            <a:extLst>
              <a:ext uri="{FF2B5EF4-FFF2-40B4-BE49-F238E27FC236}">
                <a16:creationId xmlns:a16="http://schemas.microsoft.com/office/drawing/2014/main" id="{BDDF5FE7-61C3-4A63-AC5B-BA33D7F62E61}"/>
              </a:ext>
            </a:extLst>
          </p:cNvPr>
          <p:cNvSpPr>
            <a:spLocks noGrp="1"/>
          </p:cNvSpPr>
          <p:nvPr>
            <p:ph type="subTitle" idx="1"/>
          </p:nvPr>
        </p:nvSpPr>
        <p:spPr>
          <a:xfrm>
            <a:off x="442800" y="2930128"/>
            <a:ext cx="8263350" cy="1241822"/>
          </a:xfrm>
        </p:spPr>
        <p:txBody>
          <a:bodyPr/>
          <a:lstStyle/>
          <a:p>
            <a:pPr>
              <a:lnSpc>
                <a:spcPct val="100000"/>
              </a:lnSpc>
            </a:pPr>
            <a:r>
              <a:rPr lang="en-US" sz="1600" b="1" i="1" dirty="0"/>
              <a:t>G. Nigrelli</a:t>
            </a:r>
            <a:r>
              <a:rPr lang="en-US" sz="1600" b="1" i="1" baseline="30000" dirty="0"/>
              <a:t>1,2,3</a:t>
            </a:r>
          </a:p>
          <a:p>
            <a:pPr>
              <a:lnSpc>
                <a:spcPct val="100000"/>
              </a:lnSpc>
            </a:pPr>
            <a:endParaRPr lang="en-US" sz="1600" b="1" dirty="0"/>
          </a:p>
          <a:p>
            <a:pPr>
              <a:lnSpc>
                <a:spcPct val="100000"/>
              </a:lnSpc>
            </a:pPr>
            <a:r>
              <a:rPr lang="en-US" sz="1600" b="1" dirty="0"/>
              <a:t>Advisor: </a:t>
            </a:r>
            <a:r>
              <a:rPr lang="en-US" sz="1600" b="1" i="1" dirty="0"/>
              <a:t>M. Boscolo</a:t>
            </a:r>
            <a:r>
              <a:rPr lang="en-US" sz="1600" b="1" i="1" baseline="30000" dirty="0"/>
              <a:t>2,3</a:t>
            </a:r>
            <a:r>
              <a:rPr lang="en-US" sz="1600" b="1" i="1" dirty="0"/>
              <a:t>, </a:t>
            </a:r>
          </a:p>
          <a:p>
            <a:pPr>
              <a:lnSpc>
                <a:spcPct val="100000"/>
              </a:lnSpc>
            </a:pPr>
            <a:r>
              <a:rPr lang="en-US" sz="1600" b="1" dirty="0"/>
              <a:t>Supervisors: </a:t>
            </a:r>
            <a:r>
              <a:rPr lang="en-US" sz="1600" b="1" i="1" dirty="0"/>
              <a:t>R. Bruce</a:t>
            </a:r>
            <a:r>
              <a:rPr lang="en-US" sz="1600" b="1" i="1" baseline="30000" dirty="0"/>
              <a:t>2</a:t>
            </a:r>
            <a:r>
              <a:rPr lang="en-US" sz="1600" b="1" i="1" dirty="0"/>
              <a:t>, S. Redaelli</a:t>
            </a:r>
            <a:r>
              <a:rPr lang="en-US" sz="1600" b="1" i="1" baseline="30000" dirty="0"/>
              <a:t>2</a:t>
            </a:r>
          </a:p>
          <a:p>
            <a:endParaRPr lang="en-US" sz="1600" dirty="0"/>
          </a:p>
          <a:p>
            <a:r>
              <a:rPr lang="en-US" sz="1600" baseline="30000" dirty="0"/>
              <a:t>1 </a:t>
            </a:r>
            <a:r>
              <a:rPr lang="en-US" sz="1600" dirty="0"/>
              <a:t>Sapienza Università di Roma, Roma, Italy, </a:t>
            </a:r>
            <a:r>
              <a:rPr lang="en-US" sz="1400" baseline="30000" dirty="0"/>
              <a:t>2 </a:t>
            </a:r>
            <a:r>
              <a:rPr lang="en-US" sz="1400" dirty="0"/>
              <a:t>CERN, Geneva, Switzerland,</a:t>
            </a:r>
          </a:p>
          <a:p>
            <a:r>
              <a:rPr lang="en-US" sz="1400" baseline="30000" dirty="0"/>
              <a:t>3  </a:t>
            </a:r>
            <a:r>
              <a:rPr lang="en-US" sz="1400" dirty="0"/>
              <a:t>INFN-LNF, Frascati, Italy</a:t>
            </a:r>
            <a:endParaRPr lang="de-AT" sz="1400" dirty="0"/>
          </a:p>
          <a:p>
            <a:endParaRPr lang="de-AT" sz="1600" dirty="0"/>
          </a:p>
          <a:p>
            <a:endParaRPr lang="de-AT" sz="1600" dirty="0"/>
          </a:p>
        </p:txBody>
      </p:sp>
      <p:sp>
        <p:nvSpPr>
          <p:cNvPr id="8" name="Foliennummernplatzhalter 7">
            <a:extLst>
              <a:ext uri="{FF2B5EF4-FFF2-40B4-BE49-F238E27FC236}">
                <a16:creationId xmlns:a16="http://schemas.microsoft.com/office/drawing/2014/main" id="{EA65A794-1675-4AFB-B2F6-BBBC54F8E4C9}"/>
              </a:ext>
            </a:extLst>
          </p:cNvPr>
          <p:cNvSpPr>
            <a:spLocks noGrp="1"/>
          </p:cNvSpPr>
          <p:nvPr>
            <p:ph type="sldNum" sz="quarter" idx="12"/>
          </p:nvPr>
        </p:nvSpPr>
        <p:spPr>
          <a:xfrm>
            <a:off x="8745299" y="61740"/>
            <a:ext cx="324000" cy="170071"/>
          </a:xfrm>
        </p:spPr>
        <p:txBody>
          <a:bodyPr/>
          <a:lstStyle/>
          <a:p>
            <a:fld id="{88A1DFE4-5FC5-43BD-BB7E-75EAD82B965F}" type="slidenum">
              <a:rPr lang="de-AT" smtClean="0"/>
              <a:pPr/>
              <a:t>1</a:t>
            </a:fld>
            <a:endParaRPr lang="de-AT" dirty="0"/>
          </a:p>
        </p:txBody>
      </p:sp>
      <p:sp>
        <p:nvSpPr>
          <p:cNvPr id="2" name="Textfeld 1">
            <a:extLst>
              <a:ext uri="{FF2B5EF4-FFF2-40B4-BE49-F238E27FC236}">
                <a16:creationId xmlns:a16="http://schemas.microsoft.com/office/drawing/2014/main" id="{B75C5EC8-F6BE-4EDD-8A1F-E7C4E339CEBA}"/>
              </a:ext>
            </a:extLst>
          </p:cNvPr>
          <p:cNvSpPr txBox="1"/>
          <p:nvPr/>
        </p:nvSpPr>
        <p:spPr>
          <a:xfrm>
            <a:off x="1007830" y="57150"/>
            <a:ext cx="5030870" cy="188715"/>
          </a:xfrm>
          <a:prstGeom prst="rect">
            <a:avLst/>
          </a:prstGeom>
          <a:noFill/>
        </p:spPr>
        <p:txBody>
          <a:bodyPr wrap="square" rtlCol="0">
            <a:noAutofit/>
          </a:bodyPr>
          <a:lstStyle/>
          <a:p>
            <a:pPr>
              <a:lnSpc>
                <a:spcPts val="1238"/>
              </a:lnSpc>
            </a:pPr>
            <a:r>
              <a:rPr lang="en-US" sz="900" dirty="0">
                <a:solidFill>
                  <a:schemeClr val="bg1"/>
                </a:solidFill>
              </a:rPr>
              <a:t>20/10/2025  	</a:t>
            </a:r>
          </a:p>
        </p:txBody>
      </p:sp>
      <p:sp>
        <p:nvSpPr>
          <p:cNvPr id="3" name="Textfeld 2">
            <a:extLst>
              <a:ext uri="{FF2B5EF4-FFF2-40B4-BE49-F238E27FC236}">
                <a16:creationId xmlns:a16="http://schemas.microsoft.com/office/drawing/2014/main" id="{0C80D029-2104-4318-B440-2F5B3EC0DEE2}"/>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
        <p:nvSpPr>
          <p:cNvPr id="12" name="TextBox 11">
            <a:extLst>
              <a:ext uri="{FF2B5EF4-FFF2-40B4-BE49-F238E27FC236}">
                <a16:creationId xmlns:a16="http://schemas.microsoft.com/office/drawing/2014/main" id="{6078CD4C-444A-25DE-DD2B-09D2311855AF}"/>
              </a:ext>
            </a:extLst>
          </p:cNvPr>
          <p:cNvSpPr txBox="1"/>
          <p:nvPr/>
        </p:nvSpPr>
        <p:spPr>
          <a:xfrm>
            <a:off x="1248228" y="698395"/>
            <a:ext cx="6647543" cy="307777"/>
          </a:xfrm>
          <a:prstGeom prst="rect">
            <a:avLst/>
          </a:prstGeom>
          <a:noFill/>
        </p:spPr>
        <p:txBody>
          <a:bodyPr wrap="square">
            <a:spAutoFit/>
          </a:bodyPr>
          <a:lstStyle/>
          <a:p>
            <a:pPr algn="ctr"/>
            <a:r>
              <a:rPr lang="en-US" sz="1400" b="1" dirty="0">
                <a:solidFill>
                  <a:schemeClr val="bg1"/>
                </a:solidFill>
              </a:rPr>
              <a:t>Seminar for the admission to the 3rd year of the PhD in Accelerator Physics</a:t>
            </a:r>
          </a:p>
        </p:txBody>
      </p:sp>
      <p:sp>
        <p:nvSpPr>
          <p:cNvPr id="13" name="TextBox 12">
            <a:extLst>
              <a:ext uri="{FF2B5EF4-FFF2-40B4-BE49-F238E27FC236}">
                <a16:creationId xmlns:a16="http://schemas.microsoft.com/office/drawing/2014/main" id="{21ABCDF8-0413-D9ED-47FA-C90E352EDC92}"/>
              </a:ext>
            </a:extLst>
          </p:cNvPr>
          <p:cNvSpPr txBox="1"/>
          <p:nvPr/>
        </p:nvSpPr>
        <p:spPr>
          <a:xfrm>
            <a:off x="24848" y="4419654"/>
            <a:ext cx="9119152" cy="738664"/>
          </a:xfrm>
          <a:prstGeom prst="rect">
            <a:avLst/>
          </a:prstGeom>
          <a:noFill/>
        </p:spPr>
        <p:txBody>
          <a:bodyPr wrap="square">
            <a:spAutoFit/>
          </a:bodyPr>
          <a:lstStyle/>
          <a:p>
            <a:pPr marL="0" marR="0" lvl="0" indent="0" defTabSz="685800" rtl="0" eaLnBrk="1" fontAlgn="auto" latinLnBrk="0" hangingPunct="1">
              <a:spcBef>
                <a:spcPts val="0"/>
              </a:spcBef>
              <a:spcAft>
                <a:spcPts val="0"/>
              </a:spcAft>
              <a:buClrTx/>
              <a:buSzTx/>
              <a:buFont typeface="Arial" panose="020B0604020202020204" pitchFamily="34" charset="0"/>
              <a:buNone/>
              <a:tabLst/>
              <a:defRPr/>
            </a:pPr>
            <a:r>
              <a:rPr kumimoji="0" lang="de-AT" sz="1400" b="0" i="0" u="none" strike="noStrike" kern="1200" cap="none" spc="0" normalizeH="0" baseline="0" noProof="0" dirty="0">
                <a:ln>
                  <a:noFill/>
                </a:ln>
                <a:solidFill>
                  <a:srgbClr val="FFFFFF"/>
                </a:solidFill>
                <a:effectLst/>
                <a:uLnTx/>
                <a:uFillTx/>
                <a:latin typeface="Arial"/>
                <a:ea typeface="+mn-ea"/>
                <a:cs typeface="+mn-cs"/>
              </a:rPr>
              <a:t>Acknowledgements:</a:t>
            </a:r>
          </a:p>
          <a:p>
            <a:pPr lvl="0" defTabSz="685800">
              <a:defRPr/>
            </a:pPr>
            <a:r>
              <a:rPr kumimoji="0" lang="de-AT" sz="1400" b="0" i="0" u="none" strike="noStrike" kern="1200" cap="none" spc="0" normalizeH="0" baseline="0" noProof="0" dirty="0">
                <a:ln>
                  <a:noFill/>
                </a:ln>
                <a:solidFill>
                  <a:srgbClr val="FFFFFF"/>
                </a:solidFill>
                <a:effectLst/>
                <a:uLnTx/>
                <a:uFillTx/>
                <a:latin typeface="Arial"/>
                <a:ea typeface="+mn-ea"/>
                <a:cs typeface="+mn-cs"/>
              </a:rPr>
              <a:t>K. Andre, X. Buffat, G. Broggi, A. Ciarma, Y. Dutheil, A. Frasca, M. Le Garrec, A. Lechner, G. Iadarola, P. Kicsiny, G. Lerner, S. Marin, T. Mori, H. Nakayama, J. Salvesen, K. Skoufaris, F. Van der Veken, S. Yue.</a:t>
            </a:r>
            <a:endParaRPr kumimoji="0" lang="de-AT" sz="16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14466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3006B1-88E7-2E60-A16D-FC1825365F1A}"/>
              </a:ext>
            </a:extLst>
          </p:cNvPr>
          <p:cNvPicPr>
            <a:picLocks noChangeAspect="1"/>
          </p:cNvPicPr>
          <p:nvPr/>
        </p:nvPicPr>
        <p:blipFill>
          <a:blip r:embed="rId2"/>
          <a:stretch>
            <a:fillRect/>
          </a:stretch>
        </p:blipFill>
        <p:spPr>
          <a:xfrm>
            <a:off x="4356492" y="2343150"/>
            <a:ext cx="4720063" cy="1004583"/>
          </a:xfrm>
          <a:prstGeom prst="rect">
            <a:avLst/>
          </a:prstGeom>
        </p:spPr>
      </p:pic>
      <p:sp>
        <p:nvSpPr>
          <p:cNvPr id="2" name="Slide Number Placeholder 1">
            <a:extLst>
              <a:ext uri="{FF2B5EF4-FFF2-40B4-BE49-F238E27FC236}">
                <a16:creationId xmlns:a16="http://schemas.microsoft.com/office/drawing/2014/main" id="{26A27F4B-A17B-A79B-6EAF-3B6E415242AF}"/>
              </a:ext>
            </a:extLst>
          </p:cNvPr>
          <p:cNvSpPr>
            <a:spLocks noGrp="1"/>
          </p:cNvSpPr>
          <p:nvPr>
            <p:ph type="sldNum" sz="quarter" idx="10"/>
          </p:nvPr>
        </p:nvSpPr>
        <p:spPr/>
        <p:txBody>
          <a:bodyPr/>
          <a:lstStyle/>
          <a:p>
            <a:fld id="{88A1DFE4-5FC5-43BD-BB7E-75EAD82B965F}" type="slidenum">
              <a:rPr lang="en-US" noProof="0" smtClean="0"/>
              <a:pPr/>
              <a:t>10</a:t>
            </a:fld>
            <a:endParaRPr lang="en-US" noProof="0" dirty="0"/>
          </a:p>
        </p:txBody>
      </p:sp>
      <p:sp>
        <p:nvSpPr>
          <p:cNvPr id="4" name="Text Placeholder 3">
            <a:extLst>
              <a:ext uri="{FF2B5EF4-FFF2-40B4-BE49-F238E27FC236}">
                <a16:creationId xmlns:a16="http://schemas.microsoft.com/office/drawing/2014/main" id="{9231B762-6611-035D-99DD-9802A927EB0F}"/>
              </a:ext>
            </a:extLst>
          </p:cNvPr>
          <p:cNvSpPr>
            <a:spLocks noGrp="1"/>
          </p:cNvSpPr>
          <p:nvPr>
            <p:ph type="body" sz="quarter" idx="12"/>
          </p:nvPr>
        </p:nvSpPr>
        <p:spPr>
          <a:xfrm>
            <a:off x="152399" y="1047750"/>
            <a:ext cx="8916899" cy="4130850"/>
          </a:xfrm>
        </p:spPr>
        <p:txBody>
          <a:bodyPr/>
          <a:lstStyle/>
          <a:p>
            <a:pPr marL="285750" indent="-285750">
              <a:buFont typeface="Arial" panose="020B0604020202020204" pitchFamily="34" charset="0"/>
              <a:buChar char="•"/>
            </a:pPr>
            <a:r>
              <a:rPr lang="en-US" sz="1400" dirty="0"/>
              <a:t>Collimation/beam losses studies for </a:t>
            </a:r>
            <a:r>
              <a:rPr lang="en-US" sz="1400" b="1" dirty="0"/>
              <a:t>FCC-ee are mainly conducted with Xsuite</a:t>
            </a:r>
            <a:r>
              <a:rPr lang="en-US" sz="1400" dirty="0"/>
              <a:t> (</a:t>
            </a:r>
            <a:r>
              <a:rPr lang="en-US" sz="1400" dirty="0">
                <a:solidFill>
                  <a:srgbClr val="00B0F0"/>
                </a:solidFill>
                <a:hlinkClick r:id="rId3">
                  <a:extLst>
                    <a:ext uri="{A12FA001-AC4F-418D-AE19-62706E023703}">
                      <ahyp:hlinkClr xmlns:ahyp="http://schemas.microsoft.com/office/drawing/2018/hyperlinkcolor" val="tx"/>
                    </a:ext>
                  </a:extLst>
                </a:hlinkClick>
              </a:rPr>
              <a:t>G. Iadarola - ICAP’24 talk,</a:t>
            </a:r>
            <a:r>
              <a:rPr lang="en-US" sz="1400" dirty="0">
                <a:solidFill>
                  <a:srgbClr val="00B0F0"/>
                </a:solidFill>
              </a:rPr>
              <a:t> </a:t>
            </a:r>
            <a:r>
              <a:rPr lang="en-US" sz="1400" dirty="0">
                <a:solidFill>
                  <a:srgbClr val="00B0F0"/>
                </a:solidFill>
                <a:hlinkClick r:id="rId4">
                  <a:extLst>
                    <a:ext uri="{A12FA001-AC4F-418D-AE19-62706E023703}">
                      <ahyp:hlinkClr xmlns:ahyp="http://schemas.microsoft.com/office/drawing/2018/hyperlinkcolor" val="tx"/>
                    </a:ext>
                  </a:extLst>
                </a:hlinkClick>
              </a:rPr>
              <a:t>HB’23 paper</a:t>
            </a:r>
            <a:r>
              <a:rPr lang="en-US" sz="1400" dirty="0"/>
              <a:t>) .</a:t>
            </a:r>
          </a:p>
          <a:p>
            <a:pPr marL="285750" indent="-285750">
              <a:buFont typeface="Arial" panose="020B0604020202020204" pitchFamily="34" charset="0"/>
              <a:buChar char="•"/>
            </a:pPr>
            <a:r>
              <a:rPr lang="en-US" sz="1400" dirty="0"/>
              <a:t>Xsuite embed both </a:t>
            </a:r>
            <a:r>
              <a:rPr lang="en-US" sz="1400" b="1" dirty="0"/>
              <a:t>accelerator-specific and general-purpose Python tools</a:t>
            </a:r>
            <a:r>
              <a:rPr lang="en-US" sz="1400" dirty="0"/>
              <a:t>.</a:t>
            </a:r>
          </a:p>
          <a:p>
            <a:pPr marL="285750" indent="-285750">
              <a:buFont typeface="Arial" panose="020B0604020202020204" pitchFamily="34" charset="0"/>
              <a:buChar char="•"/>
            </a:pPr>
            <a:r>
              <a:rPr lang="en-US" sz="1400" dirty="0"/>
              <a:t>Allows to study complex simulation scenarios, such as injection process. </a:t>
            </a:r>
          </a:p>
          <a:p>
            <a:pPr marL="285750" indent="-285750">
              <a:buFont typeface="Arial" panose="020B0604020202020204" pitchFamily="34" charset="0"/>
              <a:buChar char="•"/>
            </a:pPr>
            <a:r>
              <a:rPr lang="en-US" sz="1400" b="1" dirty="0" err="1"/>
              <a:t>Xcoll</a:t>
            </a:r>
            <a:r>
              <a:rPr lang="en-US" sz="1400" b="1" dirty="0"/>
              <a:t> module </a:t>
            </a:r>
            <a:r>
              <a:rPr lang="en-US" sz="1400" dirty="0">
                <a:solidFill>
                  <a:srgbClr val="0F124A"/>
                </a:solidFill>
              </a:rPr>
              <a:t>(</a:t>
            </a:r>
            <a:r>
              <a:rPr lang="en-US" sz="1400" dirty="0">
                <a:solidFill>
                  <a:srgbClr val="00B0F0"/>
                </a:solidFill>
                <a:hlinkClick r:id="rId5">
                  <a:extLst>
                    <a:ext uri="{A12FA001-AC4F-418D-AE19-62706E023703}">
                      <ahyp:hlinkClr xmlns:ahyp="http://schemas.microsoft.com/office/drawing/2018/hyperlinkcolor" val="tx"/>
                    </a:ext>
                  </a:extLst>
                </a:hlinkClick>
              </a:rPr>
              <a:t>F. Van der </a:t>
            </a:r>
            <a:r>
              <a:rPr lang="en-US" sz="1400" dirty="0" err="1">
                <a:solidFill>
                  <a:srgbClr val="00B0F0"/>
                </a:solidFill>
                <a:hlinkClick r:id="rId5">
                  <a:extLst>
                    <a:ext uri="{A12FA001-AC4F-418D-AE19-62706E023703}">
                      <ahyp:hlinkClr xmlns:ahyp="http://schemas.microsoft.com/office/drawing/2018/hyperlinkcolor" val="tx"/>
                    </a:ext>
                  </a:extLst>
                </a:hlinkClick>
              </a:rPr>
              <a:t>Veken</a:t>
            </a:r>
            <a:r>
              <a:rPr lang="en-US" sz="1400" dirty="0">
                <a:solidFill>
                  <a:srgbClr val="00B0F0"/>
                </a:solidFill>
                <a:hlinkClick r:id="rId5">
                  <a:extLst>
                    <a:ext uri="{A12FA001-AC4F-418D-AE19-62706E023703}">
                      <ahyp:hlinkClr xmlns:ahyp="http://schemas.microsoft.com/office/drawing/2018/hyperlinkcolor" val="tx"/>
                    </a:ext>
                  </a:extLst>
                </a:hlinkClick>
              </a:rPr>
              <a:t>, ICAP’24 talk</a:t>
            </a:r>
            <a:r>
              <a:rPr lang="en-US" sz="1400" dirty="0">
                <a:solidFill>
                  <a:srgbClr val="00B0F0"/>
                </a:solidFill>
              </a:rPr>
              <a:t>, </a:t>
            </a:r>
            <a:r>
              <a:rPr lang="en-US" sz="1400" dirty="0">
                <a:solidFill>
                  <a:srgbClr val="00B0F0"/>
                </a:solidFill>
                <a:hlinkClick r:id="rId6">
                  <a:extLst>
                    <a:ext uri="{A12FA001-AC4F-418D-AE19-62706E023703}">
                      <ahyp:hlinkClr xmlns:ahyp="http://schemas.microsoft.com/office/drawing/2018/hyperlinkcolor" val="tx"/>
                    </a:ext>
                  </a:extLst>
                </a:hlinkClick>
              </a:rPr>
              <a:t>HB’23 paper</a:t>
            </a:r>
            <a:r>
              <a:rPr lang="en-US" sz="1400" dirty="0"/>
              <a:t>) is </a:t>
            </a:r>
            <a:r>
              <a:rPr lang="en-US" sz="1400" b="1" dirty="0"/>
              <a:t>dedicated to collimation studies </a:t>
            </a:r>
            <a:r>
              <a:rPr lang="en-US" sz="1400" dirty="0"/>
              <a:t>in particle accelerators. </a:t>
            </a:r>
          </a:p>
          <a:p>
            <a:pPr marL="285750" indent="-285750">
              <a:buFont typeface="Arial" panose="020B0604020202020204" pitchFamily="34" charset="0"/>
              <a:buChar char="•"/>
            </a:pPr>
            <a:r>
              <a:rPr lang="en-US" sz="1400" dirty="0"/>
              <a:t>Allows </a:t>
            </a:r>
            <a:r>
              <a:rPr lang="en-US" sz="1400" b="1" dirty="0"/>
              <a:t>integration of detailed aperture models </a:t>
            </a:r>
          </a:p>
          <a:p>
            <a:r>
              <a:rPr lang="en-US" sz="1400" dirty="0"/>
              <a:t>      with </a:t>
            </a:r>
            <a:r>
              <a:rPr lang="en-US" sz="1400" b="1" dirty="0"/>
              <a:t>precise loss location identification</a:t>
            </a:r>
            <a:r>
              <a:rPr lang="en-US" sz="1400" dirty="0"/>
              <a:t>. </a:t>
            </a:r>
          </a:p>
          <a:p>
            <a:pPr marL="285750" indent="-285750">
              <a:buFont typeface="Arial" panose="020B0604020202020204" pitchFamily="34" charset="0"/>
              <a:buChar char="•"/>
            </a:pPr>
            <a:r>
              <a:rPr lang="en-US" sz="1400" dirty="0"/>
              <a:t>Allows </a:t>
            </a:r>
            <a:r>
              <a:rPr lang="en-US" sz="1400" b="1" dirty="0"/>
              <a:t>beam-matter interaction simulations within </a:t>
            </a:r>
          </a:p>
          <a:p>
            <a:r>
              <a:rPr lang="en-US" sz="1400" b="1" dirty="0"/>
              <a:t>      collimators </a:t>
            </a:r>
            <a:r>
              <a:rPr lang="en-US" sz="1400" dirty="0"/>
              <a:t>in particle tracking with various scattering models (Everest-K2, FLUKA, Geant4/BDSIM).</a:t>
            </a:r>
          </a:p>
          <a:p>
            <a:pPr marL="285750" indent="-285750">
              <a:buFont typeface="Arial" panose="020B0604020202020204" pitchFamily="34" charset="0"/>
              <a:buChar char="•"/>
            </a:pPr>
            <a:r>
              <a:rPr lang="en-US" sz="1400" b="1" dirty="0"/>
              <a:t>Xsuite-BDSIM/Geant4 coupling</a:t>
            </a:r>
            <a:r>
              <a:rPr lang="en-US" sz="1400" dirty="0"/>
              <a:t> (</a:t>
            </a:r>
            <a:r>
              <a:rPr lang="en-US" sz="1400" dirty="0">
                <a:solidFill>
                  <a:srgbClr val="00B0F0"/>
                </a:solidFill>
                <a:hlinkClick r:id="rId7">
                  <a:extLst>
                    <a:ext uri="{A12FA001-AC4F-418D-AE19-62706E023703}">
                      <ahyp:hlinkClr xmlns:ahyp="http://schemas.microsoft.com/office/drawing/2018/hyperlinkcolor" val="tx"/>
                    </a:ext>
                  </a:extLst>
                </a:hlinkClick>
              </a:rPr>
              <a:t>A. Abramov, JINST paper</a:t>
            </a:r>
            <a:r>
              <a:rPr lang="en-US" sz="1400" dirty="0"/>
              <a:t>) is the standard for FCC-ee collimation studies.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Even though </a:t>
            </a:r>
            <a:r>
              <a:rPr lang="en-US" sz="1400" b="1" dirty="0"/>
              <a:t>Xsuite capabilities have been proven and benchmarked against hadron colliders</a:t>
            </a:r>
            <a:r>
              <a:rPr lang="en-US" sz="1400" dirty="0"/>
              <a:t>, we still need benchmarks against lepton collider to validate FCC-ee simulation.</a:t>
            </a:r>
          </a:p>
          <a:p>
            <a:pPr marL="285750" indent="-285750">
              <a:buFont typeface="Arial" panose="020B0604020202020204" pitchFamily="34" charset="0"/>
              <a:buChar char="•"/>
            </a:pPr>
            <a:r>
              <a:rPr lang="en-US" sz="1400" b="1" dirty="0"/>
              <a:t>SuperKEKB is an excellent candidate for benchmarks.</a:t>
            </a:r>
          </a:p>
        </p:txBody>
      </p:sp>
      <p:sp>
        <p:nvSpPr>
          <p:cNvPr id="5" name="Title 4">
            <a:extLst>
              <a:ext uri="{FF2B5EF4-FFF2-40B4-BE49-F238E27FC236}">
                <a16:creationId xmlns:a16="http://schemas.microsoft.com/office/drawing/2014/main" id="{8130FA61-1E46-5BA4-1F93-62AC1252678B}"/>
              </a:ext>
            </a:extLst>
          </p:cNvPr>
          <p:cNvSpPr>
            <a:spLocks noGrp="1"/>
          </p:cNvSpPr>
          <p:nvPr>
            <p:ph type="title"/>
          </p:nvPr>
        </p:nvSpPr>
        <p:spPr/>
        <p:txBody>
          <a:bodyPr/>
          <a:lstStyle/>
          <a:p>
            <a:r>
              <a:rPr lang="en-US" dirty="0"/>
              <a:t>Collimation studies with Xsuite</a:t>
            </a:r>
          </a:p>
        </p:txBody>
      </p:sp>
      <p:sp>
        <p:nvSpPr>
          <p:cNvPr id="8" name="Textfeld 2">
            <a:extLst>
              <a:ext uri="{FF2B5EF4-FFF2-40B4-BE49-F238E27FC236}">
                <a16:creationId xmlns:a16="http://schemas.microsoft.com/office/drawing/2014/main" id="{96EE5C4B-38C8-8B30-9289-2AC89F6A5160}"/>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
        <p:nvSpPr>
          <p:cNvPr id="3" name="Textfeld 1">
            <a:extLst>
              <a:ext uri="{FF2B5EF4-FFF2-40B4-BE49-F238E27FC236}">
                <a16:creationId xmlns:a16="http://schemas.microsoft.com/office/drawing/2014/main" id="{F1BAD1FF-F7FC-D74B-8586-F865DAA007D3}"/>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911975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7DD15-7A6D-1A40-EBD0-6AB748B3DDE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0D7D16-3F79-39C1-2D35-C2E29C59AD89}"/>
              </a:ext>
            </a:extLst>
          </p:cNvPr>
          <p:cNvSpPr>
            <a:spLocks noGrp="1"/>
          </p:cNvSpPr>
          <p:nvPr>
            <p:ph type="sldNum" sz="quarter" idx="10"/>
          </p:nvPr>
        </p:nvSpPr>
        <p:spPr/>
        <p:txBody>
          <a:bodyPr/>
          <a:lstStyle/>
          <a:p>
            <a:fld id="{88A1DFE4-5FC5-43BD-BB7E-75EAD82B965F}" type="slidenum">
              <a:rPr lang="en-US" noProof="0" smtClean="0"/>
              <a:pPr/>
              <a:t>11</a:t>
            </a:fld>
            <a:endParaRPr lang="en-US" noProof="0" dirty="0"/>
          </a:p>
        </p:txBody>
      </p:sp>
      <p:sp>
        <p:nvSpPr>
          <p:cNvPr id="5" name="Title 4">
            <a:extLst>
              <a:ext uri="{FF2B5EF4-FFF2-40B4-BE49-F238E27FC236}">
                <a16:creationId xmlns:a16="http://schemas.microsoft.com/office/drawing/2014/main" id="{4BD83D11-3B34-F3BA-2C7F-1B3FC53A24B4}"/>
              </a:ext>
            </a:extLst>
          </p:cNvPr>
          <p:cNvSpPr>
            <a:spLocks noGrp="1"/>
          </p:cNvSpPr>
          <p:nvPr>
            <p:ph type="title"/>
          </p:nvPr>
        </p:nvSpPr>
        <p:spPr/>
        <p:txBody>
          <a:bodyPr/>
          <a:lstStyle/>
          <a:p>
            <a:r>
              <a:rPr lang="en-US" dirty="0"/>
              <a:t>Workflow - step 1&amp;2</a:t>
            </a:r>
          </a:p>
        </p:txBody>
      </p:sp>
      <p:grpSp>
        <p:nvGrpSpPr>
          <p:cNvPr id="64" name="Group 63">
            <a:extLst>
              <a:ext uri="{FF2B5EF4-FFF2-40B4-BE49-F238E27FC236}">
                <a16:creationId xmlns:a16="http://schemas.microsoft.com/office/drawing/2014/main" id="{53608585-85A3-DF6C-8ECC-4895F13B0696}"/>
              </a:ext>
            </a:extLst>
          </p:cNvPr>
          <p:cNvGrpSpPr/>
          <p:nvPr/>
        </p:nvGrpSpPr>
        <p:grpSpPr>
          <a:xfrm>
            <a:off x="6464502" y="498047"/>
            <a:ext cx="2908098" cy="2683303"/>
            <a:chOff x="449034" y="654116"/>
            <a:chExt cx="3575999" cy="3101325"/>
          </a:xfrm>
        </p:grpSpPr>
        <p:sp>
          <p:nvSpPr>
            <p:cNvPr id="7" name="Rectangle: Rounded Corners 6">
              <a:extLst>
                <a:ext uri="{FF2B5EF4-FFF2-40B4-BE49-F238E27FC236}">
                  <a16:creationId xmlns:a16="http://schemas.microsoft.com/office/drawing/2014/main" id="{E2C91A30-E389-655C-A819-6DBBA00FA136}"/>
                </a:ext>
              </a:extLst>
            </p:cNvPr>
            <p:cNvSpPr/>
            <p:nvPr/>
          </p:nvSpPr>
          <p:spPr>
            <a:xfrm>
              <a:off x="1573354" y="2111555"/>
              <a:ext cx="972710" cy="48327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100" b="1" dirty="0"/>
                <a:t>XSUITE</a:t>
              </a:r>
            </a:p>
          </p:txBody>
        </p:sp>
        <p:grpSp>
          <p:nvGrpSpPr>
            <p:cNvPr id="53" name="Group 52">
              <a:extLst>
                <a:ext uri="{FF2B5EF4-FFF2-40B4-BE49-F238E27FC236}">
                  <a16:creationId xmlns:a16="http://schemas.microsoft.com/office/drawing/2014/main" id="{B5109B67-B688-0639-17CB-ED48D0818782}"/>
                </a:ext>
              </a:extLst>
            </p:cNvPr>
            <p:cNvGrpSpPr/>
            <p:nvPr/>
          </p:nvGrpSpPr>
          <p:grpSpPr>
            <a:xfrm>
              <a:off x="449034" y="654116"/>
              <a:ext cx="3575999" cy="3101325"/>
              <a:chOff x="5117716" y="836131"/>
              <a:chExt cx="3575999" cy="3101325"/>
            </a:xfrm>
          </p:grpSpPr>
          <p:sp>
            <p:nvSpPr>
              <p:cNvPr id="18" name="TextBox 17">
                <a:extLst>
                  <a:ext uri="{FF2B5EF4-FFF2-40B4-BE49-F238E27FC236}">
                    <a16:creationId xmlns:a16="http://schemas.microsoft.com/office/drawing/2014/main" id="{5E684B77-B0C0-3707-3FFE-39AD5250C64B}"/>
                  </a:ext>
                </a:extLst>
              </p:cNvPr>
              <p:cNvSpPr txBox="1"/>
              <p:nvPr/>
            </p:nvSpPr>
            <p:spPr>
              <a:xfrm>
                <a:off x="7859767" y="2121092"/>
                <a:ext cx="833948" cy="483273"/>
              </a:xfrm>
              <a:prstGeom prst="rect">
                <a:avLst/>
              </a:prstGeom>
              <a:noFill/>
            </p:spPr>
            <p:txBody>
              <a:bodyPr wrap="square" rtlCol="0">
                <a:spAutoFit/>
              </a:bodyPr>
              <a:lstStyle/>
              <a:p>
                <a:pPr algn="l">
                  <a:lnSpc>
                    <a:spcPts val="3700"/>
                  </a:lnSpc>
                </a:pPr>
                <a:r>
                  <a:rPr lang="en-US" sz="1200" b="1" dirty="0">
                    <a:solidFill>
                      <a:schemeClr val="accent5"/>
                    </a:solidFill>
                  </a:rPr>
                  <a:t>IP</a:t>
                </a:r>
              </a:p>
            </p:txBody>
          </p:sp>
          <p:grpSp>
            <p:nvGrpSpPr>
              <p:cNvPr id="52" name="Group 51">
                <a:extLst>
                  <a:ext uri="{FF2B5EF4-FFF2-40B4-BE49-F238E27FC236}">
                    <a16:creationId xmlns:a16="http://schemas.microsoft.com/office/drawing/2014/main" id="{C6BE5A23-0194-9D9F-71A6-F0969A605F40}"/>
                  </a:ext>
                </a:extLst>
              </p:cNvPr>
              <p:cNvGrpSpPr/>
              <p:nvPr/>
            </p:nvGrpSpPr>
            <p:grpSpPr>
              <a:xfrm>
                <a:off x="5117716" y="836131"/>
                <a:ext cx="3183835" cy="3101325"/>
                <a:chOff x="5117716" y="836131"/>
                <a:chExt cx="3183835" cy="3101325"/>
              </a:xfrm>
            </p:grpSpPr>
            <p:sp>
              <p:nvSpPr>
                <p:cNvPr id="16" name="TextBox 15">
                  <a:extLst>
                    <a:ext uri="{FF2B5EF4-FFF2-40B4-BE49-F238E27FC236}">
                      <a16:creationId xmlns:a16="http://schemas.microsoft.com/office/drawing/2014/main" id="{D12C5241-A11C-899E-CB41-48454D163BA9}"/>
                    </a:ext>
                  </a:extLst>
                </p:cNvPr>
                <p:cNvSpPr txBox="1"/>
                <p:nvPr/>
              </p:nvSpPr>
              <p:spPr>
                <a:xfrm>
                  <a:off x="6530334" y="836131"/>
                  <a:ext cx="627699" cy="483273"/>
                </a:xfrm>
                <a:prstGeom prst="rect">
                  <a:avLst/>
                </a:prstGeom>
                <a:noFill/>
              </p:spPr>
              <p:txBody>
                <a:bodyPr wrap="square" rtlCol="0">
                  <a:spAutoFit/>
                </a:bodyPr>
                <a:lstStyle/>
                <a:p>
                  <a:pPr algn="l">
                    <a:lnSpc>
                      <a:spcPts val="3700"/>
                    </a:lnSpc>
                  </a:pPr>
                  <a:r>
                    <a:rPr lang="en-US" sz="1200" b="1" dirty="0">
                      <a:solidFill>
                        <a:schemeClr val="accent5"/>
                      </a:solidFill>
                    </a:rPr>
                    <a:t>IP</a:t>
                  </a:r>
                  <a:endParaRPr lang="en-US" sz="1800" b="1" dirty="0">
                    <a:solidFill>
                      <a:schemeClr val="accent5"/>
                    </a:solidFill>
                  </a:endParaRPr>
                </a:p>
              </p:txBody>
            </p:sp>
            <p:sp>
              <p:nvSpPr>
                <p:cNvPr id="20" name="TextBox 19">
                  <a:extLst>
                    <a:ext uri="{FF2B5EF4-FFF2-40B4-BE49-F238E27FC236}">
                      <a16:creationId xmlns:a16="http://schemas.microsoft.com/office/drawing/2014/main" id="{924167C6-F572-DFF0-8197-F30886B7929C}"/>
                    </a:ext>
                  </a:extLst>
                </p:cNvPr>
                <p:cNvSpPr txBox="1"/>
                <p:nvPr/>
              </p:nvSpPr>
              <p:spPr>
                <a:xfrm>
                  <a:off x="7467600" y="3029166"/>
                  <a:ext cx="833951" cy="629824"/>
                </a:xfrm>
                <a:prstGeom prst="rect">
                  <a:avLst/>
                </a:prstGeom>
                <a:noFill/>
              </p:spPr>
              <p:txBody>
                <a:bodyPr wrap="square" rtlCol="0">
                  <a:spAutoFit/>
                </a:bodyPr>
                <a:lstStyle/>
                <a:p>
                  <a:pPr algn="l">
                    <a:lnSpc>
                      <a:spcPts val="3700"/>
                    </a:lnSpc>
                  </a:pPr>
                  <a:r>
                    <a:rPr lang="en-US" sz="1200" b="1" dirty="0">
                      <a:solidFill>
                        <a:schemeClr val="tx2"/>
                      </a:solidFill>
                    </a:rPr>
                    <a:t>IPF</a:t>
                  </a:r>
                </a:p>
              </p:txBody>
            </p:sp>
            <p:sp>
              <p:nvSpPr>
                <p:cNvPr id="26" name="Flowchart: Connector 25">
                  <a:extLst>
                    <a:ext uri="{FF2B5EF4-FFF2-40B4-BE49-F238E27FC236}">
                      <a16:creationId xmlns:a16="http://schemas.microsoft.com/office/drawing/2014/main" id="{172781A2-6212-2FBC-B0A9-E3CBDBB6814A}"/>
                    </a:ext>
                  </a:extLst>
                </p:cNvPr>
                <p:cNvSpPr/>
                <p:nvPr/>
              </p:nvSpPr>
              <p:spPr>
                <a:xfrm>
                  <a:off x="5552283" y="1434172"/>
                  <a:ext cx="2322567" cy="2216619"/>
                </a:xfrm>
                <a:prstGeom prst="flowChartConnector">
                  <a:avLst/>
                </a:prstGeom>
                <a:noFill/>
                <a:ln w="28575">
                  <a:solidFill>
                    <a:srgbClr val="0000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lowchart: Connector 35">
                  <a:extLst>
                    <a:ext uri="{FF2B5EF4-FFF2-40B4-BE49-F238E27FC236}">
                      <a16:creationId xmlns:a16="http://schemas.microsoft.com/office/drawing/2014/main" id="{15D6A96C-AF96-2E91-D345-541D3C84F906}"/>
                    </a:ext>
                  </a:extLst>
                </p:cNvPr>
                <p:cNvSpPr/>
                <p:nvPr/>
              </p:nvSpPr>
              <p:spPr>
                <a:xfrm>
                  <a:off x="6713700" y="3598920"/>
                  <a:ext cx="59553" cy="82390"/>
                </a:xfrm>
                <a:prstGeom prst="flowChartConnector">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7" name="Flowchart: Connector 36">
                  <a:extLst>
                    <a:ext uri="{FF2B5EF4-FFF2-40B4-BE49-F238E27FC236}">
                      <a16:creationId xmlns:a16="http://schemas.microsoft.com/office/drawing/2014/main" id="{D0AB476C-0F9D-54BF-E6C5-DCDE438392FB}"/>
                    </a:ext>
                  </a:extLst>
                </p:cNvPr>
                <p:cNvSpPr/>
                <p:nvPr/>
              </p:nvSpPr>
              <p:spPr>
                <a:xfrm>
                  <a:off x="7489960" y="1705231"/>
                  <a:ext cx="59553" cy="82390"/>
                </a:xfrm>
                <a:prstGeom prst="flowChartConnector">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8" name="Flowchart: Connector 37">
                  <a:extLst>
                    <a:ext uri="{FF2B5EF4-FFF2-40B4-BE49-F238E27FC236}">
                      <a16:creationId xmlns:a16="http://schemas.microsoft.com/office/drawing/2014/main" id="{A69E8B7D-4A6E-CAB6-DDED-F4B8E95D6374}"/>
                    </a:ext>
                  </a:extLst>
                </p:cNvPr>
                <p:cNvSpPr/>
                <p:nvPr/>
              </p:nvSpPr>
              <p:spPr>
                <a:xfrm>
                  <a:off x="7489960" y="3311346"/>
                  <a:ext cx="59553" cy="8239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lowchart: Connector 38">
                  <a:extLst>
                    <a:ext uri="{FF2B5EF4-FFF2-40B4-BE49-F238E27FC236}">
                      <a16:creationId xmlns:a16="http://schemas.microsoft.com/office/drawing/2014/main" id="{62E23584-C724-77B5-83B7-FA005FDEA0B2}"/>
                    </a:ext>
                  </a:extLst>
                </p:cNvPr>
                <p:cNvSpPr/>
                <p:nvPr/>
              </p:nvSpPr>
              <p:spPr>
                <a:xfrm>
                  <a:off x="6698951" y="1386572"/>
                  <a:ext cx="59553" cy="82390"/>
                </a:xfrm>
                <a:prstGeom prst="flowChartConnector">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40" name="Flowchart: Connector 39">
                  <a:extLst>
                    <a:ext uri="{FF2B5EF4-FFF2-40B4-BE49-F238E27FC236}">
                      <a16:creationId xmlns:a16="http://schemas.microsoft.com/office/drawing/2014/main" id="{3F550733-9E93-477B-3C25-EF5BF9B23B94}"/>
                    </a:ext>
                  </a:extLst>
                </p:cNvPr>
                <p:cNvSpPr/>
                <p:nvPr/>
              </p:nvSpPr>
              <p:spPr>
                <a:xfrm>
                  <a:off x="5522507" y="2507516"/>
                  <a:ext cx="59553" cy="82390"/>
                </a:xfrm>
                <a:prstGeom prst="flowChartConnector">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41" name="Flowchart: Connector 40">
                  <a:extLst>
                    <a:ext uri="{FF2B5EF4-FFF2-40B4-BE49-F238E27FC236}">
                      <a16:creationId xmlns:a16="http://schemas.microsoft.com/office/drawing/2014/main" id="{490D54CD-AC5F-1080-59C9-0656C79D2576}"/>
                    </a:ext>
                  </a:extLst>
                </p:cNvPr>
                <p:cNvSpPr/>
                <p:nvPr/>
              </p:nvSpPr>
              <p:spPr>
                <a:xfrm>
                  <a:off x="7845735" y="2501285"/>
                  <a:ext cx="59553" cy="82390"/>
                </a:xfrm>
                <a:prstGeom prst="flowChartConnector">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C9286F7B-6A0C-8373-1592-D316322AB198}"/>
                    </a:ext>
                  </a:extLst>
                </p:cNvPr>
                <p:cNvSpPr txBox="1"/>
                <p:nvPr/>
              </p:nvSpPr>
              <p:spPr>
                <a:xfrm>
                  <a:off x="6555014" y="3454183"/>
                  <a:ext cx="530778" cy="483273"/>
                </a:xfrm>
                <a:prstGeom prst="rect">
                  <a:avLst/>
                </a:prstGeom>
                <a:noFill/>
              </p:spPr>
              <p:txBody>
                <a:bodyPr wrap="square" rtlCol="0">
                  <a:spAutoFit/>
                </a:bodyPr>
                <a:lstStyle/>
                <a:p>
                  <a:pPr algn="l">
                    <a:lnSpc>
                      <a:spcPts val="3700"/>
                    </a:lnSpc>
                  </a:pPr>
                  <a:r>
                    <a:rPr lang="en-US" sz="1200" b="1" dirty="0">
                      <a:solidFill>
                        <a:schemeClr val="accent5"/>
                      </a:solidFill>
                    </a:rPr>
                    <a:t>IP</a:t>
                  </a:r>
                </a:p>
              </p:txBody>
            </p:sp>
            <p:sp>
              <p:nvSpPr>
                <p:cNvPr id="43" name="TextBox 42">
                  <a:extLst>
                    <a:ext uri="{FF2B5EF4-FFF2-40B4-BE49-F238E27FC236}">
                      <a16:creationId xmlns:a16="http://schemas.microsoft.com/office/drawing/2014/main" id="{49EC031C-9E62-2817-1D83-50696E59F319}"/>
                    </a:ext>
                  </a:extLst>
                </p:cNvPr>
                <p:cNvSpPr txBox="1"/>
                <p:nvPr/>
              </p:nvSpPr>
              <p:spPr>
                <a:xfrm>
                  <a:off x="5117716" y="2100402"/>
                  <a:ext cx="642188" cy="483273"/>
                </a:xfrm>
                <a:prstGeom prst="rect">
                  <a:avLst/>
                </a:prstGeom>
                <a:noFill/>
              </p:spPr>
              <p:txBody>
                <a:bodyPr wrap="square" rtlCol="0">
                  <a:spAutoFit/>
                </a:bodyPr>
                <a:lstStyle/>
                <a:p>
                  <a:pPr algn="l">
                    <a:lnSpc>
                      <a:spcPts val="3700"/>
                    </a:lnSpc>
                  </a:pPr>
                  <a:r>
                    <a:rPr lang="en-US" sz="1200" b="1" dirty="0">
                      <a:solidFill>
                        <a:schemeClr val="accent5"/>
                      </a:solidFill>
                    </a:rPr>
                    <a:t>IP</a:t>
                  </a:r>
                </a:p>
              </p:txBody>
            </p:sp>
            <p:sp>
              <p:nvSpPr>
                <p:cNvPr id="19" name="TextBox 18">
                  <a:extLst>
                    <a:ext uri="{FF2B5EF4-FFF2-40B4-BE49-F238E27FC236}">
                      <a16:creationId xmlns:a16="http://schemas.microsoft.com/office/drawing/2014/main" id="{9C3B39C3-0BAA-73E5-A2C9-0C758EA9F010}"/>
                    </a:ext>
                  </a:extLst>
                </p:cNvPr>
                <p:cNvSpPr txBox="1"/>
                <p:nvPr/>
              </p:nvSpPr>
              <p:spPr>
                <a:xfrm>
                  <a:off x="7442036" y="1176311"/>
                  <a:ext cx="721981" cy="629824"/>
                </a:xfrm>
                <a:prstGeom prst="rect">
                  <a:avLst/>
                </a:prstGeom>
                <a:noFill/>
              </p:spPr>
              <p:txBody>
                <a:bodyPr wrap="square" rtlCol="0">
                  <a:spAutoFit/>
                </a:bodyPr>
                <a:lstStyle/>
                <a:p>
                  <a:pPr algn="l">
                    <a:lnSpc>
                      <a:spcPts val="3700"/>
                    </a:lnSpc>
                  </a:pPr>
                  <a:r>
                    <a:rPr lang="en-US" sz="1200" b="1" dirty="0">
                      <a:solidFill>
                        <a:schemeClr val="accent3"/>
                      </a:solidFill>
                    </a:rPr>
                    <a:t>IPB</a:t>
                  </a:r>
                </a:p>
              </p:txBody>
            </p:sp>
            <p:sp>
              <p:nvSpPr>
                <p:cNvPr id="48" name="Arc 47">
                  <a:extLst>
                    <a:ext uri="{FF2B5EF4-FFF2-40B4-BE49-F238E27FC236}">
                      <a16:creationId xmlns:a16="http://schemas.microsoft.com/office/drawing/2014/main" id="{5106DEB3-8ABA-CC45-0879-CED9CAA62DD8}"/>
                    </a:ext>
                  </a:extLst>
                </p:cNvPr>
                <p:cNvSpPr/>
                <p:nvPr/>
              </p:nvSpPr>
              <p:spPr>
                <a:xfrm rot="4682655">
                  <a:off x="5980507" y="1748451"/>
                  <a:ext cx="1529382" cy="1918760"/>
                </a:xfrm>
                <a:prstGeom prst="arc">
                  <a:avLst>
                    <a:gd name="adj1" fmla="val 17203874"/>
                    <a:gd name="adj2" fmla="val 20922080"/>
                  </a:avLst>
                </a:prstGeom>
                <a:ln w="254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Arc 48">
                  <a:extLst>
                    <a:ext uri="{FF2B5EF4-FFF2-40B4-BE49-F238E27FC236}">
                      <a16:creationId xmlns:a16="http://schemas.microsoft.com/office/drawing/2014/main" id="{6BB3C120-A1AD-A771-D686-94F83DAF40B0}"/>
                    </a:ext>
                  </a:extLst>
                </p:cNvPr>
                <p:cNvSpPr/>
                <p:nvPr/>
              </p:nvSpPr>
              <p:spPr>
                <a:xfrm rot="10167923">
                  <a:off x="5704500" y="1557809"/>
                  <a:ext cx="1529382" cy="1918760"/>
                </a:xfrm>
                <a:prstGeom prst="arc">
                  <a:avLst>
                    <a:gd name="adj1" fmla="val 17203874"/>
                    <a:gd name="adj2" fmla="val 20922080"/>
                  </a:avLst>
                </a:prstGeom>
                <a:ln w="254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Arc 49">
                  <a:extLst>
                    <a:ext uri="{FF2B5EF4-FFF2-40B4-BE49-F238E27FC236}">
                      <a16:creationId xmlns:a16="http://schemas.microsoft.com/office/drawing/2014/main" id="{1246164D-D302-B8F5-7890-A9C91A4D11C8}"/>
                    </a:ext>
                  </a:extLst>
                </p:cNvPr>
                <p:cNvSpPr/>
                <p:nvPr/>
              </p:nvSpPr>
              <p:spPr>
                <a:xfrm rot="15468112">
                  <a:off x="5953265" y="1373952"/>
                  <a:ext cx="1529382" cy="1918760"/>
                </a:xfrm>
                <a:prstGeom prst="arc">
                  <a:avLst>
                    <a:gd name="adj1" fmla="val 17203874"/>
                    <a:gd name="adj2" fmla="val 20922080"/>
                  </a:avLst>
                </a:prstGeom>
                <a:ln w="254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Arc 50">
                  <a:extLst>
                    <a:ext uri="{FF2B5EF4-FFF2-40B4-BE49-F238E27FC236}">
                      <a16:creationId xmlns:a16="http://schemas.microsoft.com/office/drawing/2014/main" id="{2787A154-B51C-72DF-DE15-8AD61B72621B}"/>
                    </a:ext>
                  </a:extLst>
                </p:cNvPr>
                <p:cNvSpPr/>
                <p:nvPr/>
              </p:nvSpPr>
              <p:spPr>
                <a:xfrm rot="20645033">
                  <a:off x="6221691" y="1644986"/>
                  <a:ext cx="1529382" cy="1918760"/>
                </a:xfrm>
                <a:prstGeom prst="arc">
                  <a:avLst>
                    <a:gd name="adj1" fmla="val 17203874"/>
                    <a:gd name="adj2" fmla="val 20922080"/>
                  </a:avLst>
                </a:prstGeom>
                <a:ln w="254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grpSp>
      <p:sp>
        <p:nvSpPr>
          <p:cNvPr id="141" name="Textfeld 2">
            <a:extLst>
              <a:ext uri="{FF2B5EF4-FFF2-40B4-BE49-F238E27FC236}">
                <a16:creationId xmlns:a16="http://schemas.microsoft.com/office/drawing/2014/main" id="{2704933D-58B8-8BA1-E932-28D062F95E4E}"/>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736FBAB-0F70-5186-E16A-3F8E18977E72}"/>
                  </a:ext>
                </a:extLst>
              </p:cNvPr>
              <p:cNvSpPr txBox="1"/>
              <p:nvPr/>
            </p:nvSpPr>
            <p:spPr>
              <a:xfrm>
                <a:off x="258808" y="1047750"/>
                <a:ext cx="6673556" cy="3970318"/>
              </a:xfrm>
              <a:prstGeom prst="rect">
                <a:avLst/>
              </a:prstGeom>
              <a:noFill/>
            </p:spPr>
            <p:txBody>
              <a:bodyPr wrap="square" rtlCol="0">
                <a:spAutoFit/>
              </a:bodyPr>
              <a:lstStyle/>
              <a:p>
                <a:pPr marL="285750" indent="-285750" algn="l">
                  <a:buFont typeface="Arial" panose="020B0604020202020204" pitchFamily="34" charset="0"/>
                  <a:buChar char="•"/>
                </a:pPr>
                <a:r>
                  <a:rPr lang="en-US" sz="1400" dirty="0"/>
                  <a:t>Multi-turn simulation with full lattice.</a:t>
                </a:r>
              </a:p>
              <a:p>
                <a:pPr marL="285750" indent="-285750">
                  <a:buFont typeface="Arial" panose="020B0604020202020204" pitchFamily="34" charset="0"/>
                  <a:buChar char="•"/>
                </a:pPr>
                <a:r>
                  <a:rPr lang="en-US" sz="1400" dirty="0"/>
                  <a:t>Synchrotron Radiation.</a:t>
                </a:r>
              </a:p>
              <a:p>
                <a:pPr marL="285750" indent="-285750" algn="l">
                  <a:buFont typeface="Arial" panose="020B0604020202020204" pitchFamily="34" charset="0"/>
                  <a:buChar char="•"/>
                </a:pPr>
                <a:r>
                  <a:rPr lang="en-US" sz="1400" dirty="0"/>
                  <a:t>Beam-beam.</a:t>
                </a:r>
              </a:p>
              <a:p>
                <a:pPr marL="285750" indent="-285750" algn="l">
                  <a:buFont typeface="Arial" panose="020B0604020202020204" pitchFamily="34" charset="0"/>
                  <a:buChar char="•"/>
                </a:pPr>
                <a:r>
                  <a:rPr lang="en-US" sz="1400" dirty="0"/>
                  <a:t>Full aperture model &amp; collimation system.</a:t>
                </a:r>
              </a:p>
              <a:p>
                <a:pPr marL="285750" indent="-285750" algn="l">
                  <a:buFont typeface="Arial" panose="020B0604020202020204" pitchFamily="34" charset="0"/>
                  <a:buChar char="•"/>
                </a:pPr>
                <a:r>
                  <a:rPr lang="en-US" sz="1400" b="1" dirty="0"/>
                  <a:t>Background source scenarios are defined at this level.</a:t>
                </a:r>
                <a:endParaRPr lang="en-US" sz="1400" dirty="0"/>
              </a:p>
              <a:p>
                <a:pPr marL="285750" indent="-285750">
                  <a:buFont typeface="Arial" panose="020B0604020202020204" pitchFamily="34" charset="0"/>
                  <a:buChar char="•"/>
                </a:pPr>
                <a:r>
                  <a:rPr lang="en-US" sz="1400" b="1" dirty="0"/>
                  <a:t>Neutral particles are not tracked</a:t>
                </a:r>
                <a:r>
                  <a:rPr lang="en-US" sz="1400" dirty="0"/>
                  <a:t>.</a:t>
                </a:r>
              </a:p>
              <a:p>
                <a:endParaRPr lang="en-US" sz="1400" dirty="0"/>
              </a:p>
              <a:p>
                <a:pPr marL="285750" indent="-285750">
                  <a:buFont typeface="Arial" panose="020B0604020202020204" pitchFamily="34" charset="0"/>
                  <a:buChar char="•"/>
                </a:pPr>
                <a:r>
                  <a:rPr lang="en-US" sz="1400" dirty="0"/>
                  <a:t>If a particles hit a collimator, </a:t>
                </a:r>
                <a:r>
                  <a:rPr lang="en-US" sz="1400" b="1" dirty="0"/>
                  <a:t>the particle-matter interaction is handled by BDSIM</a:t>
                </a:r>
                <a:r>
                  <a:rPr lang="en-US" sz="1400" dirty="0"/>
                  <a: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The 6D coordinates (</a:t>
                </a:r>
                <a14:m>
                  <m:oMath xmlns:m="http://schemas.openxmlformats.org/officeDocument/2006/math">
                    <m:r>
                      <a:rPr lang="it-IT" sz="1400" i="1">
                        <a:latin typeface="Cambria Math" panose="02040503050406030204" pitchFamily="18" charset="0"/>
                      </a:rPr>
                      <m:t> </m:t>
                    </m:r>
                    <m:acc>
                      <m:accPr>
                        <m:chr m:val="̅"/>
                        <m:ctrlPr>
                          <a:rPr lang="it-IT" sz="1400" i="1">
                            <a:latin typeface="Cambria Math" panose="02040503050406030204" pitchFamily="18" charset="0"/>
                          </a:rPr>
                        </m:ctrlPr>
                      </m:accPr>
                      <m:e>
                        <m:r>
                          <a:rPr lang="it-IT" sz="1400" i="1">
                            <a:latin typeface="Cambria Math" panose="02040503050406030204" pitchFamily="18" charset="0"/>
                          </a:rPr>
                          <m:t>𝑥</m:t>
                        </m:r>
                      </m:e>
                    </m:acc>
                    <m:r>
                      <a:rPr lang="it-IT" sz="1400" i="1">
                        <a:latin typeface="Cambria Math" panose="02040503050406030204" pitchFamily="18" charset="0"/>
                      </a:rPr>
                      <m:t>,</m:t>
                    </m:r>
                    <m:acc>
                      <m:accPr>
                        <m:chr m:val="̅"/>
                        <m:ctrlPr>
                          <a:rPr lang="it-IT" sz="1400" i="1">
                            <a:latin typeface="Cambria Math" panose="02040503050406030204" pitchFamily="18" charset="0"/>
                          </a:rPr>
                        </m:ctrlPr>
                      </m:accPr>
                      <m:e>
                        <m:r>
                          <a:rPr lang="it-IT" sz="1400" i="1">
                            <a:latin typeface="Cambria Math" panose="02040503050406030204" pitchFamily="18" charset="0"/>
                          </a:rPr>
                          <m:t>𝑝</m:t>
                        </m:r>
                      </m:e>
                    </m:acc>
                  </m:oMath>
                </a14:m>
                <a:r>
                  <a:rPr lang="en-US" sz="1400" dirty="0"/>
                  <a:t>) of the particle touching the coordinates are propagated in the collimator geometry using GEANT4.</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If the particles are not stopped, they are given back to track for the next turn.</a:t>
                </a:r>
              </a:p>
              <a:p>
                <a:pPr marL="285750" indent="-285750">
                  <a:buFont typeface="Arial" panose="020B0604020202020204" pitchFamily="34" charset="0"/>
                  <a:buChar char="•"/>
                </a:pPr>
                <a:r>
                  <a:rPr lang="en-US" sz="1400" dirty="0"/>
                  <a:t>Any stable charged secondary particle, produced in the beam-collimator interaction, is given back as well.</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b="1" dirty="0"/>
                  <a:t>Every collimator impact is registered.</a:t>
                </a:r>
              </a:p>
            </p:txBody>
          </p:sp>
        </mc:Choice>
        <mc:Fallback xmlns="">
          <p:sp>
            <p:nvSpPr>
              <p:cNvPr id="3" name="TextBox 2">
                <a:extLst>
                  <a:ext uri="{FF2B5EF4-FFF2-40B4-BE49-F238E27FC236}">
                    <a16:creationId xmlns:a16="http://schemas.microsoft.com/office/drawing/2014/main" id="{5736FBAB-0F70-5186-E16A-3F8E18977E72}"/>
                  </a:ext>
                </a:extLst>
              </p:cNvPr>
              <p:cNvSpPr txBox="1">
                <a:spLocks noRot="1" noChangeAspect="1" noMove="1" noResize="1" noEditPoints="1" noAdjustHandles="1" noChangeArrowheads="1" noChangeShapeType="1" noTextEdit="1"/>
              </p:cNvSpPr>
              <p:nvPr/>
            </p:nvSpPr>
            <p:spPr>
              <a:xfrm>
                <a:off x="258808" y="1047750"/>
                <a:ext cx="6673556" cy="3970318"/>
              </a:xfrm>
              <a:prstGeom prst="rect">
                <a:avLst/>
              </a:prstGeom>
              <a:blipFill>
                <a:blip r:embed="rId3"/>
                <a:stretch>
                  <a:fillRect l="-91" t="-307" b="-614"/>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96BC1D79-5EBA-C7CA-09CA-F61BD0D3E8FF}"/>
              </a:ext>
            </a:extLst>
          </p:cNvPr>
          <p:cNvSpPr txBox="1"/>
          <p:nvPr/>
        </p:nvSpPr>
        <p:spPr>
          <a:xfrm>
            <a:off x="4876801" y="389213"/>
            <a:ext cx="4172372" cy="276999"/>
          </a:xfrm>
          <a:prstGeom prst="rect">
            <a:avLst/>
          </a:prstGeom>
          <a:solidFill>
            <a:schemeClr val="accent2"/>
          </a:solidFill>
        </p:spPr>
        <p:txBody>
          <a:bodyPr wrap="square" rtlCol="0">
            <a:spAutoFit/>
          </a:bodyPr>
          <a:lstStyle/>
          <a:p>
            <a:pPr algn="l"/>
            <a:r>
              <a:rPr lang="en-US" sz="1200" dirty="0"/>
              <a:t>* Synchrotron radiation background not studied with xsuite.</a:t>
            </a:r>
            <a:endParaRPr lang="en-US" sz="2400" dirty="0"/>
          </a:p>
        </p:txBody>
      </p:sp>
      <p:pic>
        <p:nvPicPr>
          <p:cNvPr id="21" name="Picture 20">
            <a:extLst>
              <a:ext uri="{FF2B5EF4-FFF2-40B4-BE49-F238E27FC236}">
                <a16:creationId xmlns:a16="http://schemas.microsoft.com/office/drawing/2014/main" id="{854605E5-56C7-C12A-D511-5A3857B1B05D}"/>
              </a:ext>
            </a:extLst>
          </p:cNvPr>
          <p:cNvPicPr>
            <a:picLocks noChangeAspect="1"/>
          </p:cNvPicPr>
          <p:nvPr/>
        </p:nvPicPr>
        <p:blipFill>
          <a:blip r:embed="rId4"/>
          <a:stretch>
            <a:fillRect/>
          </a:stretch>
        </p:blipFill>
        <p:spPr>
          <a:xfrm>
            <a:off x="6822612" y="3261855"/>
            <a:ext cx="1987196" cy="1797939"/>
          </a:xfrm>
          <a:prstGeom prst="rect">
            <a:avLst/>
          </a:prstGeom>
        </p:spPr>
      </p:pic>
      <p:sp>
        <p:nvSpPr>
          <p:cNvPr id="6" name="Textfeld 1">
            <a:extLst>
              <a:ext uri="{FF2B5EF4-FFF2-40B4-BE49-F238E27FC236}">
                <a16:creationId xmlns:a16="http://schemas.microsoft.com/office/drawing/2014/main" id="{8DCC948A-9476-2690-786C-F28346E4CB42}"/>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63391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B0D2C-6318-5C0A-D3DD-BA1107331FAC}"/>
            </a:ext>
          </a:extLst>
        </p:cNvPr>
        <p:cNvGrpSpPr/>
        <p:nvPr/>
      </p:nvGrpSpPr>
      <p:grpSpPr>
        <a:xfrm>
          <a:off x="0" y="0"/>
          <a:ext cx="0" cy="0"/>
          <a:chOff x="0" y="0"/>
          <a:chExt cx="0" cy="0"/>
        </a:xfrm>
      </p:grpSpPr>
      <p:grpSp>
        <p:nvGrpSpPr>
          <p:cNvPr id="63" name="Group 62">
            <a:extLst>
              <a:ext uri="{FF2B5EF4-FFF2-40B4-BE49-F238E27FC236}">
                <a16:creationId xmlns:a16="http://schemas.microsoft.com/office/drawing/2014/main" id="{D5AEBCFB-C18F-2C85-5405-A8EC52E40C21}"/>
              </a:ext>
            </a:extLst>
          </p:cNvPr>
          <p:cNvGrpSpPr/>
          <p:nvPr/>
        </p:nvGrpSpPr>
        <p:grpSpPr>
          <a:xfrm>
            <a:off x="5118017" y="2455722"/>
            <a:ext cx="2903519" cy="2612911"/>
            <a:chOff x="6173041" y="2381234"/>
            <a:chExt cx="2903519" cy="2612911"/>
          </a:xfrm>
        </p:grpSpPr>
        <p:grpSp>
          <p:nvGrpSpPr>
            <p:cNvPr id="4" name="Group 3">
              <a:extLst>
                <a:ext uri="{FF2B5EF4-FFF2-40B4-BE49-F238E27FC236}">
                  <a16:creationId xmlns:a16="http://schemas.microsoft.com/office/drawing/2014/main" id="{F5D68902-0B5A-8312-DFEC-46CDB7631D88}"/>
                </a:ext>
              </a:extLst>
            </p:cNvPr>
            <p:cNvGrpSpPr/>
            <p:nvPr/>
          </p:nvGrpSpPr>
          <p:grpSpPr>
            <a:xfrm>
              <a:off x="6173041" y="2381234"/>
              <a:ext cx="2903519" cy="2612911"/>
              <a:chOff x="6595945" y="1183492"/>
              <a:chExt cx="1947570" cy="1838937"/>
            </a:xfrm>
          </p:grpSpPr>
          <p:pic>
            <p:nvPicPr>
              <p:cNvPr id="6" name="Picture 5">
                <a:extLst>
                  <a:ext uri="{FF2B5EF4-FFF2-40B4-BE49-F238E27FC236}">
                    <a16:creationId xmlns:a16="http://schemas.microsoft.com/office/drawing/2014/main" id="{BB8A3D02-F72B-F665-FF58-348F6D6B9324}"/>
                  </a:ext>
                </a:extLst>
              </p:cNvPr>
              <p:cNvPicPr>
                <a:picLocks noChangeAspect="1"/>
              </p:cNvPicPr>
              <p:nvPr/>
            </p:nvPicPr>
            <p:blipFill>
              <a:blip r:embed="rId3"/>
              <a:srcRect l="2936" t="1847" r="4764" b="1111"/>
              <a:stretch/>
            </p:blipFill>
            <p:spPr>
              <a:xfrm>
                <a:off x="6595945" y="1183492"/>
                <a:ext cx="1947570" cy="1838937"/>
              </a:xfrm>
              <a:prstGeom prst="rect">
                <a:avLst/>
              </a:prstGeom>
            </p:spPr>
          </p:pic>
          <p:grpSp>
            <p:nvGrpSpPr>
              <p:cNvPr id="8" name="Group 7">
                <a:extLst>
                  <a:ext uri="{FF2B5EF4-FFF2-40B4-BE49-F238E27FC236}">
                    <a16:creationId xmlns:a16="http://schemas.microsoft.com/office/drawing/2014/main" id="{530701BC-DD57-8882-98A0-C8D1EE549DC9}"/>
                  </a:ext>
                </a:extLst>
              </p:cNvPr>
              <p:cNvGrpSpPr/>
              <p:nvPr/>
            </p:nvGrpSpPr>
            <p:grpSpPr>
              <a:xfrm>
                <a:off x="6663218" y="1199195"/>
                <a:ext cx="1810034" cy="1795070"/>
                <a:chOff x="6663218" y="1199195"/>
                <a:chExt cx="1810034" cy="1795070"/>
              </a:xfrm>
            </p:grpSpPr>
            <p:cxnSp>
              <p:nvCxnSpPr>
                <p:cNvPr id="9" name="Straight Connector 8">
                  <a:extLst>
                    <a:ext uri="{FF2B5EF4-FFF2-40B4-BE49-F238E27FC236}">
                      <a16:creationId xmlns:a16="http://schemas.microsoft.com/office/drawing/2014/main" id="{016AB31F-4406-DDE0-0E18-C31CC0FD4E86}"/>
                    </a:ext>
                  </a:extLst>
                </p:cNvPr>
                <p:cNvCxnSpPr>
                  <a:cxnSpLocks/>
                </p:cNvCxnSpPr>
                <p:nvPr/>
              </p:nvCxnSpPr>
              <p:spPr>
                <a:xfrm>
                  <a:off x="8458200" y="1212760"/>
                  <a:ext cx="0" cy="1775155"/>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0" name="Straight Connector 9">
                  <a:extLst>
                    <a:ext uri="{FF2B5EF4-FFF2-40B4-BE49-F238E27FC236}">
                      <a16:creationId xmlns:a16="http://schemas.microsoft.com/office/drawing/2014/main" id="{0D4C7E37-34A3-DF2A-D145-61E1FC9FFD74}"/>
                    </a:ext>
                  </a:extLst>
                </p:cNvPr>
                <p:cNvCxnSpPr>
                  <a:cxnSpLocks/>
                </p:cNvCxnSpPr>
                <p:nvPr/>
              </p:nvCxnSpPr>
              <p:spPr>
                <a:xfrm>
                  <a:off x="6670362" y="1199195"/>
                  <a:ext cx="0" cy="1775155"/>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1" name="Straight Connector 10">
                  <a:extLst>
                    <a:ext uri="{FF2B5EF4-FFF2-40B4-BE49-F238E27FC236}">
                      <a16:creationId xmlns:a16="http://schemas.microsoft.com/office/drawing/2014/main" id="{B3FA5406-0B85-D590-F27C-8059CFC3417A}"/>
                    </a:ext>
                  </a:extLst>
                </p:cNvPr>
                <p:cNvCxnSpPr>
                  <a:cxnSpLocks/>
                </p:cNvCxnSpPr>
                <p:nvPr/>
              </p:nvCxnSpPr>
              <p:spPr>
                <a:xfrm>
                  <a:off x="6663218" y="1211579"/>
                  <a:ext cx="1809402" cy="64"/>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2" name="Straight Connector 11">
                  <a:extLst>
                    <a:ext uri="{FF2B5EF4-FFF2-40B4-BE49-F238E27FC236}">
                      <a16:creationId xmlns:a16="http://schemas.microsoft.com/office/drawing/2014/main" id="{300FCEA7-47F2-34B9-3921-C6A2C992EE6C}"/>
                    </a:ext>
                  </a:extLst>
                </p:cNvPr>
                <p:cNvCxnSpPr>
                  <a:cxnSpLocks/>
                </p:cNvCxnSpPr>
                <p:nvPr/>
              </p:nvCxnSpPr>
              <p:spPr>
                <a:xfrm flipH="1" flipV="1">
                  <a:off x="6663218" y="2987915"/>
                  <a:ext cx="1794982" cy="635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3" name="Straight Connector 12">
                  <a:extLst>
                    <a:ext uri="{FF2B5EF4-FFF2-40B4-BE49-F238E27FC236}">
                      <a16:creationId xmlns:a16="http://schemas.microsoft.com/office/drawing/2014/main" id="{017D9842-CACF-2962-CFAC-0B5645C5A467}"/>
                    </a:ext>
                  </a:extLst>
                </p:cNvPr>
                <p:cNvCxnSpPr>
                  <a:cxnSpLocks/>
                </p:cNvCxnSpPr>
                <p:nvPr/>
              </p:nvCxnSpPr>
              <p:spPr>
                <a:xfrm>
                  <a:off x="7885683" y="2068322"/>
                  <a:ext cx="587569" cy="5246"/>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4" name="Straight Connector 13">
                  <a:extLst>
                    <a:ext uri="{FF2B5EF4-FFF2-40B4-BE49-F238E27FC236}">
                      <a16:creationId xmlns:a16="http://schemas.microsoft.com/office/drawing/2014/main" id="{5BBFB858-C6BE-5706-DDE6-7411ABAF91BE}"/>
                    </a:ext>
                  </a:extLst>
                </p:cNvPr>
                <p:cNvCxnSpPr>
                  <a:cxnSpLocks/>
                </p:cNvCxnSpPr>
                <p:nvPr/>
              </p:nvCxnSpPr>
              <p:spPr>
                <a:xfrm>
                  <a:off x="7885684" y="2144525"/>
                  <a:ext cx="586936"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5" name="Straight Connector 14">
                  <a:extLst>
                    <a:ext uri="{FF2B5EF4-FFF2-40B4-BE49-F238E27FC236}">
                      <a16:creationId xmlns:a16="http://schemas.microsoft.com/office/drawing/2014/main" id="{10FE645F-C8AB-528A-8E0C-3BE8747F5BD1}"/>
                    </a:ext>
                  </a:extLst>
                </p:cNvPr>
                <p:cNvCxnSpPr>
                  <a:cxnSpLocks/>
                </p:cNvCxnSpPr>
                <p:nvPr/>
              </p:nvCxnSpPr>
              <p:spPr>
                <a:xfrm>
                  <a:off x="6670362" y="2128619"/>
                  <a:ext cx="538366"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7" name="Straight Connector 16">
                  <a:extLst>
                    <a:ext uri="{FF2B5EF4-FFF2-40B4-BE49-F238E27FC236}">
                      <a16:creationId xmlns:a16="http://schemas.microsoft.com/office/drawing/2014/main" id="{92E0F57E-8186-9935-49D6-DBF1C70AE7A0}"/>
                    </a:ext>
                  </a:extLst>
                </p:cNvPr>
                <p:cNvCxnSpPr>
                  <a:cxnSpLocks/>
                </p:cNvCxnSpPr>
                <p:nvPr/>
              </p:nvCxnSpPr>
              <p:spPr>
                <a:xfrm>
                  <a:off x="6670362" y="2068322"/>
                  <a:ext cx="538366"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grpSp>
        </p:grpSp>
        <p:cxnSp>
          <p:nvCxnSpPr>
            <p:cNvPr id="44" name="Straight Connector 43">
              <a:extLst>
                <a:ext uri="{FF2B5EF4-FFF2-40B4-BE49-F238E27FC236}">
                  <a16:creationId xmlns:a16="http://schemas.microsoft.com/office/drawing/2014/main" id="{67916AA6-B8E4-D2B8-BD1C-1BD10BAFA6C3}"/>
                </a:ext>
              </a:extLst>
            </p:cNvPr>
            <p:cNvCxnSpPr>
              <a:cxnSpLocks/>
            </p:cNvCxnSpPr>
            <p:nvPr/>
          </p:nvCxnSpPr>
          <p:spPr>
            <a:xfrm flipV="1">
              <a:off x="7086602" y="3702692"/>
              <a:ext cx="535495" cy="11788"/>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46" name="Straight Connector 45">
              <a:extLst>
                <a:ext uri="{FF2B5EF4-FFF2-40B4-BE49-F238E27FC236}">
                  <a16:creationId xmlns:a16="http://schemas.microsoft.com/office/drawing/2014/main" id="{830372EF-90E7-8F9C-7AAB-CE503E1FA229}"/>
                </a:ext>
              </a:extLst>
            </p:cNvPr>
            <p:cNvCxnSpPr>
              <a:cxnSpLocks/>
            </p:cNvCxnSpPr>
            <p:nvPr/>
          </p:nvCxnSpPr>
          <p:spPr>
            <a:xfrm>
              <a:off x="7075381" y="3633449"/>
              <a:ext cx="514765" cy="5424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57" name="Straight Connector 56">
              <a:extLst>
                <a:ext uri="{FF2B5EF4-FFF2-40B4-BE49-F238E27FC236}">
                  <a16:creationId xmlns:a16="http://schemas.microsoft.com/office/drawing/2014/main" id="{F4BC5EDD-5384-4ED8-B5B0-8EB19D1E8E10}"/>
                </a:ext>
              </a:extLst>
            </p:cNvPr>
            <p:cNvCxnSpPr>
              <a:cxnSpLocks/>
            </p:cNvCxnSpPr>
            <p:nvPr/>
          </p:nvCxnSpPr>
          <p:spPr>
            <a:xfrm flipV="1">
              <a:off x="7567704" y="3633449"/>
              <a:ext cx="528132" cy="5424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59" name="Straight Connector 58">
              <a:extLst>
                <a:ext uri="{FF2B5EF4-FFF2-40B4-BE49-F238E27FC236}">
                  <a16:creationId xmlns:a16="http://schemas.microsoft.com/office/drawing/2014/main" id="{CE045B7E-1926-C267-2A1F-5507AEF3AA12}"/>
                </a:ext>
              </a:extLst>
            </p:cNvPr>
            <p:cNvCxnSpPr>
              <a:cxnSpLocks/>
            </p:cNvCxnSpPr>
            <p:nvPr/>
          </p:nvCxnSpPr>
          <p:spPr>
            <a:xfrm>
              <a:off x="7622097" y="3702692"/>
              <a:ext cx="484966" cy="44056"/>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grpSp>
      <p:sp>
        <p:nvSpPr>
          <p:cNvPr id="2" name="Slide Number Placeholder 1">
            <a:extLst>
              <a:ext uri="{FF2B5EF4-FFF2-40B4-BE49-F238E27FC236}">
                <a16:creationId xmlns:a16="http://schemas.microsoft.com/office/drawing/2014/main" id="{7D664A92-EE9C-0904-101F-528B7B5D5F6F}"/>
              </a:ext>
            </a:extLst>
          </p:cNvPr>
          <p:cNvSpPr>
            <a:spLocks noGrp="1"/>
          </p:cNvSpPr>
          <p:nvPr>
            <p:ph type="sldNum" sz="quarter" idx="10"/>
          </p:nvPr>
        </p:nvSpPr>
        <p:spPr/>
        <p:txBody>
          <a:bodyPr/>
          <a:lstStyle/>
          <a:p>
            <a:fld id="{88A1DFE4-5FC5-43BD-BB7E-75EAD82B965F}" type="slidenum">
              <a:rPr lang="en-US" noProof="0" smtClean="0"/>
              <a:pPr/>
              <a:t>12</a:t>
            </a:fld>
            <a:endParaRPr lang="en-US" noProof="0" dirty="0"/>
          </a:p>
        </p:txBody>
      </p:sp>
      <p:sp>
        <p:nvSpPr>
          <p:cNvPr id="5" name="Title 4">
            <a:extLst>
              <a:ext uri="{FF2B5EF4-FFF2-40B4-BE49-F238E27FC236}">
                <a16:creationId xmlns:a16="http://schemas.microsoft.com/office/drawing/2014/main" id="{7DF39952-6E4A-ED23-B886-5E3AB7F4F5F8}"/>
              </a:ext>
            </a:extLst>
          </p:cNvPr>
          <p:cNvSpPr>
            <a:spLocks noGrp="1"/>
          </p:cNvSpPr>
          <p:nvPr>
            <p:ph type="title"/>
          </p:nvPr>
        </p:nvSpPr>
        <p:spPr/>
        <p:txBody>
          <a:bodyPr/>
          <a:lstStyle/>
          <a:p>
            <a:r>
              <a:rPr lang="en-US" dirty="0"/>
              <a:t>Workflow - step 3</a:t>
            </a:r>
          </a:p>
        </p:txBody>
      </p:sp>
      <p:sp>
        <p:nvSpPr>
          <p:cNvPr id="141" name="Textfeld 2">
            <a:extLst>
              <a:ext uri="{FF2B5EF4-FFF2-40B4-BE49-F238E27FC236}">
                <a16:creationId xmlns:a16="http://schemas.microsoft.com/office/drawing/2014/main" id="{8E42A278-CDBC-DD12-39EC-615A3549BC81}"/>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
        <p:nvSpPr>
          <p:cNvPr id="3" name="TextBox 2">
            <a:extLst>
              <a:ext uri="{FF2B5EF4-FFF2-40B4-BE49-F238E27FC236}">
                <a16:creationId xmlns:a16="http://schemas.microsoft.com/office/drawing/2014/main" id="{4E77619D-2825-D565-327F-6082B5C6A9C2}"/>
              </a:ext>
            </a:extLst>
          </p:cNvPr>
          <p:cNvSpPr txBox="1"/>
          <p:nvPr/>
        </p:nvSpPr>
        <p:spPr>
          <a:xfrm>
            <a:off x="310257" y="1245319"/>
            <a:ext cx="3544080" cy="3785652"/>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a:t>For background studies the </a:t>
            </a:r>
            <a:r>
              <a:rPr lang="en-US" sz="1600" b="1" dirty="0"/>
              <a:t>relevant impacts </a:t>
            </a:r>
            <a:r>
              <a:rPr lang="en-US" sz="1600" dirty="0"/>
              <a:t>are the one </a:t>
            </a:r>
            <a:r>
              <a:rPr lang="en-US" sz="1600" b="1" dirty="0"/>
              <a:t>in the tertiary collimators</a:t>
            </a:r>
            <a:r>
              <a:rPr lang="en-US" sz="1600" dirty="0"/>
              <a:t>, placed </a:t>
            </a:r>
            <a:r>
              <a:rPr lang="en-US" sz="1600" b="1" dirty="0"/>
              <a:t>upstream of the IP</a:t>
            </a:r>
            <a:r>
              <a:rPr lang="en-US" sz="1600" dirty="0"/>
              <a:t>.</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en-US" sz="1600" dirty="0"/>
              <a:t>The 6D coordinates of every primary electron is </a:t>
            </a:r>
            <a:r>
              <a:rPr lang="en-US" sz="1600" b="1" dirty="0"/>
              <a:t>propagated in FLUKA from the collimators up to the </a:t>
            </a:r>
            <a:r>
              <a:rPr lang="en-US" sz="1600" b="1" dirty="0">
                <a:solidFill>
                  <a:srgbClr val="FF0000"/>
                </a:solidFill>
              </a:rPr>
              <a:t>Machine-Detector Interface surface </a:t>
            </a:r>
            <a:r>
              <a:rPr lang="en-US" sz="1600" b="1" dirty="0"/>
              <a:t>(in red)</a:t>
            </a:r>
            <a:r>
              <a:rPr lang="en-US" sz="1600" dirty="0"/>
              <a:t>.</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en-US" sz="1600" dirty="0"/>
              <a:t>The </a:t>
            </a:r>
            <a:r>
              <a:rPr lang="en-US" sz="1600" b="1" dirty="0"/>
              <a:t>particles reaching the MDI are saved and then converted into HEPEvt format</a:t>
            </a:r>
            <a:r>
              <a:rPr lang="en-US" sz="1600" dirty="0"/>
              <a:t>, ready to be used in detector simulation.</a:t>
            </a:r>
          </a:p>
        </p:txBody>
      </p:sp>
      <p:grpSp>
        <p:nvGrpSpPr>
          <p:cNvPr id="7" name="Group 6">
            <a:extLst>
              <a:ext uri="{FF2B5EF4-FFF2-40B4-BE49-F238E27FC236}">
                <a16:creationId xmlns:a16="http://schemas.microsoft.com/office/drawing/2014/main" id="{D166F3EE-24BB-AC0F-BAD9-CF09928CF4A4}"/>
              </a:ext>
            </a:extLst>
          </p:cNvPr>
          <p:cNvGrpSpPr/>
          <p:nvPr/>
        </p:nvGrpSpPr>
        <p:grpSpPr>
          <a:xfrm>
            <a:off x="4389588" y="2757444"/>
            <a:ext cx="4415126" cy="2146416"/>
            <a:chOff x="3864988" y="3256010"/>
            <a:chExt cx="2330673" cy="1110406"/>
          </a:xfrm>
        </p:grpSpPr>
        <p:pic>
          <p:nvPicPr>
            <p:cNvPr id="22" name="Picture 21">
              <a:extLst>
                <a:ext uri="{FF2B5EF4-FFF2-40B4-BE49-F238E27FC236}">
                  <a16:creationId xmlns:a16="http://schemas.microsoft.com/office/drawing/2014/main" id="{2E7C71D7-29E2-686E-2B93-1F409728818A}"/>
                </a:ext>
              </a:extLst>
            </p:cNvPr>
            <p:cNvPicPr>
              <a:picLocks noChangeAspect="1"/>
            </p:cNvPicPr>
            <p:nvPr/>
          </p:nvPicPr>
          <p:blipFill>
            <a:blip r:embed="rId3"/>
            <a:srcRect l="46758" t="39893" r="5863" b="37976"/>
            <a:stretch>
              <a:fillRect/>
            </a:stretch>
          </p:blipFill>
          <p:spPr>
            <a:xfrm>
              <a:off x="3864988" y="3256010"/>
              <a:ext cx="2330673" cy="1108866"/>
            </a:xfrm>
            <a:prstGeom prst="rect">
              <a:avLst/>
            </a:prstGeom>
          </p:spPr>
        </p:pic>
        <p:cxnSp>
          <p:nvCxnSpPr>
            <p:cNvPr id="23" name="Straight Connector 22">
              <a:extLst>
                <a:ext uri="{FF2B5EF4-FFF2-40B4-BE49-F238E27FC236}">
                  <a16:creationId xmlns:a16="http://schemas.microsoft.com/office/drawing/2014/main" id="{66FE215D-B90D-6A72-5267-3F2A5C3B1B9E}"/>
                </a:ext>
              </a:extLst>
            </p:cNvPr>
            <p:cNvCxnSpPr/>
            <p:nvPr/>
          </p:nvCxnSpPr>
          <p:spPr>
            <a:xfrm>
              <a:off x="4749134" y="3672412"/>
              <a:ext cx="1426042"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4" name="Straight Connector 23">
              <a:extLst>
                <a:ext uri="{FF2B5EF4-FFF2-40B4-BE49-F238E27FC236}">
                  <a16:creationId xmlns:a16="http://schemas.microsoft.com/office/drawing/2014/main" id="{4B23B5A4-6430-7790-F592-23DB550B08CF}"/>
                </a:ext>
              </a:extLst>
            </p:cNvPr>
            <p:cNvCxnSpPr/>
            <p:nvPr/>
          </p:nvCxnSpPr>
          <p:spPr>
            <a:xfrm>
              <a:off x="4749134" y="3872240"/>
              <a:ext cx="1426042"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5" name="Straight Connector 24">
              <a:extLst>
                <a:ext uri="{FF2B5EF4-FFF2-40B4-BE49-F238E27FC236}">
                  <a16:creationId xmlns:a16="http://schemas.microsoft.com/office/drawing/2014/main" id="{9074DA7A-A2AE-CFBB-BF8B-C8D8D1C75A82}"/>
                </a:ext>
              </a:extLst>
            </p:cNvPr>
            <p:cNvCxnSpPr>
              <a:cxnSpLocks/>
            </p:cNvCxnSpPr>
            <p:nvPr/>
          </p:nvCxnSpPr>
          <p:spPr>
            <a:xfrm>
              <a:off x="3931695" y="3796507"/>
              <a:ext cx="817439" cy="77272"/>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7" name="Straight Connector 26">
              <a:extLst>
                <a:ext uri="{FF2B5EF4-FFF2-40B4-BE49-F238E27FC236}">
                  <a16:creationId xmlns:a16="http://schemas.microsoft.com/office/drawing/2014/main" id="{F82963ED-11DA-E52F-FFCD-868F3EC9CA21}"/>
                </a:ext>
              </a:extLst>
            </p:cNvPr>
            <p:cNvCxnSpPr>
              <a:cxnSpLocks/>
            </p:cNvCxnSpPr>
            <p:nvPr/>
          </p:nvCxnSpPr>
          <p:spPr>
            <a:xfrm flipV="1">
              <a:off x="3931695" y="3672412"/>
              <a:ext cx="828916" cy="111546"/>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8" name="Straight Connector 27">
              <a:extLst>
                <a:ext uri="{FF2B5EF4-FFF2-40B4-BE49-F238E27FC236}">
                  <a16:creationId xmlns:a16="http://schemas.microsoft.com/office/drawing/2014/main" id="{5063927A-32EB-F3B7-237B-C3DDAD16420C}"/>
                </a:ext>
              </a:extLst>
            </p:cNvPr>
            <p:cNvCxnSpPr>
              <a:cxnSpLocks/>
            </p:cNvCxnSpPr>
            <p:nvPr/>
          </p:nvCxnSpPr>
          <p:spPr>
            <a:xfrm>
              <a:off x="6032572" y="3257550"/>
              <a:ext cx="0" cy="1108866"/>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grpSp>
      <p:pic>
        <p:nvPicPr>
          <p:cNvPr id="80" name="Picture 79">
            <a:extLst>
              <a:ext uri="{FF2B5EF4-FFF2-40B4-BE49-F238E27FC236}">
                <a16:creationId xmlns:a16="http://schemas.microsoft.com/office/drawing/2014/main" id="{DF91D362-C758-05C3-DC5D-9FBBE41B3A84}"/>
              </a:ext>
            </a:extLst>
          </p:cNvPr>
          <p:cNvPicPr>
            <a:picLocks noChangeAspect="1"/>
          </p:cNvPicPr>
          <p:nvPr/>
        </p:nvPicPr>
        <p:blipFill>
          <a:blip r:embed="rId4"/>
          <a:srcRect t="16" r="668"/>
          <a:stretch>
            <a:fillRect/>
          </a:stretch>
        </p:blipFill>
        <p:spPr>
          <a:xfrm>
            <a:off x="4028345" y="451326"/>
            <a:ext cx="3606799" cy="1928663"/>
          </a:xfrm>
          <a:prstGeom prst="rect">
            <a:avLst/>
          </a:prstGeom>
        </p:spPr>
      </p:pic>
      <p:sp>
        <p:nvSpPr>
          <p:cNvPr id="16" name="Textfeld 1">
            <a:extLst>
              <a:ext uri="{FF2B5EF4-FFF2-40B4-BE49-F238E27FC236}">
                <a16:creationId xmlns:a16="http://schemas.microsoft.com/office/drawing/2014/main" id="{03BBC153-977D-865A-14B3-1B64F5B62FDE}"/>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2146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E92A0F-0E8E-867A-7F90-7572466E692A}"/>
              </a:ext>
            </a:extLst>
          </p:cNvPr>
          <p:cNvSpPr>
            <a:spLocks noGrp="1"/>
          </p:cNvSpPr>
          <p:nvPr>
            <p:ph type="sldNum" sz="quarter" idx="10"/>
          </p:nvPr>
        </p:nvSpPr>
        <p:spPr/>
        <p:txBody>
          <a:bodyPr/>
          <a:lstStyle/>
          <a:p>
            <a:fld id="{88A1DFE4-5FC5-43BD-BB7E-75EAD82B965F}" type="slidenum">
              <a:rPr lang="en-US" noProof="0" smtClean="0"/>
              <a:pPr/>
              <a:t>13</a:t>
            </a:fld>
            <a:endParaRPr lang="en-US" noProof="0" dirty="0"/>
          </a:p>
        </p:txBody>
      </p:sp>
      <p:pic>
        <p:nvPicPr>
          <p:cNvPr id="10" name="Picture 9">
            <a:extLst>
              <a:ext uri="{FF2B5EF4-FFF2-40B4-BE49-F238E27FC236}">
                <a16:creationId xmlns:a16="http://schemas.microsoft.com/office/drawing/2014/main" id="{749E6895-8F88-F6A8-4D06-13CCD13BF4ED}"/>
              </a:ext>
            </a:extLst>
          </p:cNvPr>
          <p:cNvPicPr>
            <a:picLocks noChangeAspect="1"/>
          </p:cNvPicPr>
          <p:nvPr/>
        </p:nvPicPr>
        <p:blipFill>
          <a:blip r:embed="rId3"/>
          <a:stretch>
            <a:fillRect/>
          </a:stretch>
        </p:blipFill>
        <p:spPr>
          <a:xfrm>
            <a:off x="4191000" y="1267014"/>
            <a:ext cx="4704105" cy="3362136"/>
          </a:xfrm>
          <a:prstGeom prst="rect">
            <a:avLst/>
          </a:prstGeom>
        </p:spPr>
      </p:pic>
      <p:sp>
        <p:nvSpPr>
          <p:cNvPr id="13" name="TextBox 12">
            <a:extLst>
              <a:ext uri="{FF2B5EF4-FFF2-40B4-BE49-F238E27FC236}">
                <a16:creationId xmlns:a16="http://schemas.microsoft.com/office/drawing/2014/main" id="{5554F687-6702-FDBB-D7DB-DC9398ECECA9}"/>
              </a:ext>
            </a:extLst>
          </p:cNvPr>
          <p:cNvSpPr txBox="1"/>
          <p:nvPr/>
        </p:nvSpPr>
        <p:spPr>
          <a:xfrm>
            <a:off x="304800" y="1212830"/>
            <a:ext cx="3733800" cy="3693319"/>
          </a:xfrm>
          <a:prstGeom prst="rect">
            <a:avLst/>
          </a:prstGeom>
          <a:noFill/>
        </p:spPr>
        <p:txBody>
          <a:bodyPr wrap="square" rtlCol="0">
            <a:spAutoFit/>
          </a:bodyPr>
          <a:lstStyle/>
          <a:p>
            <a:pPr marL="285750" indent="-285750" algn="l">
              <a:buFont typeface="Arial" panose="020B0604020202020204" pitchFamily="34" charset="0"/>
              <a:buChar char="•"/>
            </a:pPr>
            <a:r>
              <a:rPr lang="en-US" sz="1800" dirty="0"/>
              <a:t>We observed many particles reaching the detector from the outside.</a:t>
            </a:r>
          </a:p>
          <a:p>
            <a:pPr marL="285750" indent="-285750" algn="l">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It is not realistic to have all that empty space in the cavern.</a:t>
            </a:r>
          </a:p>
          <a:p>
            <a:pPr marL="285750" indent="-285750">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 A </a:t>
            </a:r>
            <a:r>
              <a:rPr lang="en-US" sz="1800" b="1" dirty="0"/>
              <a:t>wall in front of the cavern </a:t>
            </a:r>
            <a:r>
              <a:rPr lang="en-US" sz="1800" dirty="0"/>
              <a:t>is been introduced to screen these particles.</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b="1" dirty="0"/>
              <a:t>Needs to be further investigated.</a:t>
            </a:r>
          </a:p>
        </p:txBody>
      </p:sp>
      <p:cxnSp>
        <p:nvCxnSpPr>
          <p:cNvPr id="15" name="Straight Arrow Connector 14">
            <a:extLst>
              <a:ext uri="{FF2B5EF4-FFF2-40B4-BE49-F238E27FC236}">
                <a16:creationId xmlns:a16="http://schemas.microsoft.com/office/drawing/2014/main" id="{6BD84DFD-FBC6-9DD7-8C58-A9BC0C76C7BB}"/>
              </a:ext>
            </a:extLst>
          </p:cNvPr>
          <p:cNvCxnSpPr>
            <a:cxnSpLocks/>
          </p:cNvCxnSpPr>
          <p:nvPr/>
        </p:nvCxnSpPr>
        <p:spPr>
          <a:xfrm flipH="1" flipV="1">
            <a:off x="5791200" y="3248214"/>
            <a:ext cx="1752600" cy="228600"/>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0770D11F-DD95-7674-BFE7-1222967FFED6}"/>
              </a:ext>
            </a:extLst>
          </p:cNvPr>
          <p:cNvSpPr txBox="1"/>
          <p:nvPr/>
        </p:nvSpPr>
        <p:spPr>
          <a:xfrm>
            <a:off x="7162800" y="3629214"/>
            <a:ext cx="1219200" cy="533400"/>
          </a:xfrm>
          <a:prstGeom prst="rect">
            <a:avLst/>
          </a:prstGeom>
          <a:noFill/>
        </p:spPr>
        <p:txBody>
          <a:bodyPr wrap="square" rtlCol="0">
            <a:spAutoFit/>
          </a:bodyPr>
          <a:lstStyle/>
          <a:p>
            <a:pPr algn="l">
              <a:lnSpc>
                <a:spcPts val="3700"/>
              </a:lnSpc>
            </a:pPr>
            <a:r>
              <a:rPr lang="en-US" sz="3000" b="1" dirty="0">
                <a:solidFill>
                  <a:schemeClr val="tx2"/>
                </a:solidFill>
              </a:rPr>
              <a:t>Beam</a:t>
            </a:r>
          </a:p>
        </p:txBody>
      </p:sp>
      <p:sp>
        <p:nvSpPr>
          <p:cNvPr id="3" name="Title 4">
            <a:extLst>
              <a:ext uri="{FF2B5EF4-FFF2-40B4-BE49-F238E27FC236}">
                <a16:creationId xmlns:a16="http://schemas.microsoft.com/office/drawing/2014/main" id="{81084EBE-22C9-BF46-C832-67B8D67E3B5E}"/>
              </a:ext>
            </a:extLst>
          </p:cNvPr>
          <p:cNvSpPr>
            <a:spLocks noGrp="1"/>
          </p:cNvSpPr>
          <p:nvPr>
            <p:ph type="title"/>
          </p:nvPr>
        </p:nvSpPr>
        <p:spPr>
          <a:xfrm>
            <a:off x="442800" y="577800"/>
            <a:ext cx="8263350" cy="804066"/>
          </a:xfrm>
        </p:spPr>
        <p:txBody>
          <a:bodyPr/>
          <a:lstStyle/>
          <a:p>
            <a:r>
              <a:rPr lang="en-US" dirty="0"/>
              <a:t>Workflow - step 3</a:t>
            </a:r>
          </a:p>
        </p:txBody>
      </p:sp>
      <p:sp>
        <p:nvSpPr>
          <p:cNvPr id="8" name="Textfeld 2">
            <a:extLst>
              <a:ext uri="{FF2B5EF4-FFF2-40B4-BE49-F238E27FC236}">
                <a16:creationId xmlns:a16="http://schemas.microsoft.com/office/drawing/2014/main" id="{ABF83FF1-67A2-94AC-6697-81B193490AA7}"/>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
        <p:nvSpPr>
          <p:cNvPr id="4" name="Textfeld 1">
            <a:extLst>
              <a:ext uri="{FF2B5EF4-FFF2-40B4-BE49-F238E27FC236}">
                <a16:creationId xmlns:a16="http://schemas.microsoft.com/office/drawing/2014/main" id="{F3F1BBCA-C335-12E0-B2DC-4B66B56A84FE}"/>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68774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74BCD-FB1A-4ADF-2136-EF213E3317F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C6191F-723A-E6F9-2401-E1D986E06DB4}"/>
              </a:ext>
            </a:extLst>
          </p:cNvPr>
          <p:cNvSpPr>
            <a:spLocks noGrp="1"/>
          </p:cNvSpPr>
          <p:nvPr>
            <p:ph type="sldNum" sz="quarter" idx="10"/>
          </p:nvPr>
        </p:nvSpPr>
        <p:spPr/>
        <p:txBody>
          <a:bodyPr/>
          <a:lstStyle/>
          <a:p>
            <a:pPr marL="0" marR="0" lvl="0" indent="0" algn="r" defTabSz="685727" rtl="0" eaLnBrk="1" fontAlgn="auto" latinLnBrk="0" hangingPunct="1">
              <a:lnSpc>
                <a:spcPts val="1238"/>
              </a:lnSpc>
              <a:spcBef>
                <a:spcPts val="0"/>
              </a:spcBef>
              <a:spcAft>
                <a:spcPts val="0"/>
              </a:spcAft>
              <a:buClrTx/>
              <a:buSzTx/>
              <a:buFontTx/>
              <a:buNone/>
              <a:tabLst/>
              <a:defRPr/>
            </a:pPr>
            <a:fld id="{88A1DFE4-5FC5-43BD-BB7E-75EAD82B965F}" type="slidenum">
              <a:rPr kumimoji="0" lang="en-US" sz="8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727" rtl="0" eaLnBrk="1" fontAlgn="auto" latinLnBrk="0" hangingPunct="1">
                <a:lnSpc>
                  <a:spcPts val="1238"/>
                </a:lnSpc>
                <a:spcBef>
                  <a:spcPts val="0"/>
                </a:spcBef>
                <a:spcAft>
                  <a:spcPts val="0"/>
                </a:spcAft>
                <a:buClrTx/>
                <a:buSzTx/>
                <a:buFontTx/>
                <a:buNone/>
                <a:tabLst/>
                <a:defRPr/>
              </a:pPr>
              <a:t>14</a:t>
            </a:fld>
            <a:endParaRPr kumimoji="0" lang="en-US" sz="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4">
            <a:extLst>
              <a:ext uri="{FF2B5EF4-FFF2-40B4-BE49-F238E27FC236}">
                <a16:creationId xmlns:a16="http://schemas.microsoft.com/office/drawing/2014/main" id="{6CCA5CF4-C29F-F502-58DD-6C2FFE24953B}"/>
              </a:ext>
            </a:extLst>
          </p:cNvPr>
          <p:cNvSpPr>
            <a:spLocks noGrp="1"/>
          </p:cNvSpPr>
          <p:nvPr>
            <p:ph type="title"/>
          </p:nvPr>
        </p:nvSpPr>
        <p:spPr/>
        <p:txBody>
          <a:bodyPr/>
          <a:lstStyle/>
          <a:p>
            <a:r>
              <a:rPr lang="en-US" dirty="0"/>
              <a:t>Outline</a:t>
            </a:r>
          </a:p>
        </p:txBody>
      </p:sp>
      <p:sp>
        <p:nvSpPr>
          <p:cNvPr id="11" name="Text Placeholder 3">
            <a:extLst>
              <a:ext uri="{FF2B5EF4-FFF2-40B4-BE49-F238E27FC236}">
                <a16:creationId xmlns:a16="http://schemas.microsoft.com/office/drawing/2014/main" id="{C56C147D-256B-5535-70E8-2D3072CCB72F}"/>
              </a:ext>
            </a:extLst>
          </p:cNvPr>
          <p:cNvSpPr txBox="1">
            <a:spLocks/>
          </p:cNvSpPr>
          <p:nvPr/>
        </p:nvSpPr>
        <p:spPr>
          <a:xfrm>
            <a:off x="402482" y="1047750"/>
            <a:ext cx="8262937" cy="2747962"/>
          </a:xfrm>
          <a:prstGeom prst="rect">
            <a:avLst/>
          </a:prstGeom>
        </p:spPr>
        <p:txBody>
          <a:bodyPr vert="horz" lIns="91440" tIns="45720" rIns="91440" bIns="45720" rtlCol="0">
            <a:noAutofit/>
          </a:bodyPr>
          <a:lst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Introduction</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FCC: the Future Circular Collider</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FCC-ee collimation overview</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FCC-ee beam induced background (BIB) sources</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altLang="en-US" sz="1800" b="1" dirty="0">
              <a:solidFill>
                <a:schemeClr val="tx1">
                  <a:lumMod val="10000"/>
                  <a:lumOff val="90000"/>
                </a:schemeClr>
              </a:solidFill>
              <a:latin typeface="Arial" panose="020B0604020202020204" pitchFamily="34" charset="0"/>
            </a:endParaRPr>
          </a:p>
          <a:p>
            <a:pPr marL="285750" indent="-285750" defTabSz="914400" eaLnBrk="0" fontAlgn="base" hangingPunct="0">
              <a:lnSpc>
                <a:spcPct val="100000"/>
              </a:lnSpc>
              <a:spcBef>
                <a:spcPct val="0"/>
              </a:spcBef>
              <a:spcAft>
                <a:spcPct val="0"/>
              </a:spcAft>
              <a:buFont typeface="Arial" panose="020B0604020202020204" pitchFamily="34" charset="0"/>
              <a:buChar char="•"/>
              <a:defRPr/>
            </a:pPr>
            <a:r>
              <a:rPr lang="en-US" altLang="en-US" sz="1800" b="1" dirty="0">
                <a:solidFill>
                  <a:schemeClr val="tx1">
                    <a:lumMod val="10000"/>
                    <a:lumOff val="90000"/>
                  </a:schemeClr>
                </a:solidFill>
                <a:latin typeface="Arial" panose="020B0604020202020204" pitchFamily="34" charset="0"/>
              </a:rPr>
              <a:t>Beam Induced Background full simulation workflow</a:t>
            </a:r>
          </a:p>
          <a:p>
            <a:pPr lvl="1" indent="0" defTabSz="914400" eaLnBrk="0" fontAlgn="base" hangingPunct="0">
              <a:lnSpc>
                <a:spcPct val="100000"/>
              </a:lnSpc>
              <a:spcBef>
                <a:spcPct val="0"/>
              </a:spcBef>
              <a:spcAft>
                <a:spcPct val="0"/>
              </a:spcAft>
              <a:buNone/>
              <a:defRPr/>
            </a:pPr>
            <a:endParaRPr lang="en-US" altLang="en-US" sz="1800" b="1" dirty="0">
              <a:solidFill>
                <a:srgbClr val="0F124A"/>
              </a:solidFill>
              <a:latin typeface="Arial" panose="020B0604020202020204" pitchFamily="34" charset="0"/>
            </a:endParaRPr>
          </a:p>
          <a:p>
            <a:pPr marL="285750" lvl="0" indent="-285750" defTabSz="914400" eaLnBrk="0" fontAlgn="base" hangingPunct="0">
              <a:lnSpc>
                <a:spcPct val="100000"/>
              </a:lnSpc>
              <a:spcBef>
                <a:spcPct val="0"/>
              </a:spcBef>
              <a:spcAft>
                <a:spcPct val="0"/>
              </a:spcAft>
              <a:buFont typeface="Arial" panose="020B0604020202020204" pitchFamily="34" charset="0"/>
              <a:buChar char="•"/>
              <a:defRPr/>
            </a:pPr>
            <a:r>
              <a:rPr lang="en-US" altLang="en-US" sz="1800" b="1" dirty="0">
                <a:solidFill>
                  <a:srgbClr val="0F124A"/>
                </a:solidFill>
                <a:latin typeface="Arial" panose="020B0604020202020204" pitchFamily="34" charset="0"/>
              </a:rPr>
              <a:t>Case studies:</a:t>
            </a:r>
            <a:endParaRPr lang="en-US" altLang="en-US" sz="1800" dirty="0">
              <a:solidFill>
                <a:srgbClr val="0F124A"/>
              </a:solidFill>
              <a:latin typeface="Arial" panose="020B0604020202020204" pitchFamily="34" charset="0"/>
            </a:endParaRPr>
          </a:p>
          <a:p>
            <a:pPr marL="528750" lvl="1" indent="-285750" defTabSz="914400" eaLnBrk="0" fontAlgn="base" hangingPunct="0">
              <a:lnSpc>
                <a:spcPct val="100000"/>
              </a:lnSpc>
              <a:spcBef>
                <a:spcPct val="0"/>
              </a:spcBef>
              <a:spcAft>
                <a:spcPct val="0"/>
              </a:spcAft>
              <a:defRPr/>
            </a:pPr>
            <a:r>
              <a:rPr lang="en-US" altLang="en-US" sz="1800" dirty="0">
                <a:latin typeface="Arial" panose="020B0604020202020204" pitchFamily="34" charset="0"/>
              </a:rPr>
              <a:t>Steady loss - injection background</a:t>
            </a:r>
            <a:endParaRPr kumimoji="0" lang="en-US" altLang="en-US" sz="1800" b="0" i="0" u="none" strike="noStrike" kern="1200" cap="none" spc="0" normalizeH="0" baseline="0" noProof="0" dirty="0">
              <a:ln>
                <a:noFill/>
              </a:ln>
              <a:effectLst/>
              <a:uLnTx/>
              <a:uFillTx/>
              <a:latin typeface="Arial" panose="020B0604020202020204" pitchFamily="34" charset="0"/>
              <a:ea typeface="+mn-ea"/>
              <a:cs typeface="+mn-cs"/>
            </a:endParaRP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1800" dirty="0">
                <a:solidFill>
                  <a:schemeClr val="tx1">
                    <a:lumMod val="10000"/>
                    <a:lumOff val="90000"/>
                  </a:schemeClr>
                </a:solidFill>
                <a:latin typeface="Arial" panose="020B0604020202020204" pitchFamily="34" charset="0"/>
              </a:rPr>
              <a:t>Failure case - f</a:t>
            </a:r>
            <a:r>
              <a:rPr kumimoji="0" lang="en-US" altLang="en-US" sz="1800" b="0" i="0" u="none" strike="noStrike" kern="1200" cap="none" spc="0" normalizeH="0" baseline="0" noProof="0" dirty="0" err="1">
                <a:ln>
                  <a:noFill/>
                </a:ln>
                <a:solidFill>
                  <a:schemeClr val="tx1">
                    <a:lumMod val="10000"/>
                    <a:lumOff val="90000"/>
                  </a:schemeClr>
                </a:solidFill>
                <a:effectLst/>
                <a:uLnTx/>
                <a:uFillTx/>
                <a:latin typeface="Arial" panose="020B0604020202020204" pitchFamily="34" charset="0"/>
                <a:ea typeface="+mn-ea"/>
                <a:cs typeface="+mn-cs"/>
              </a:rPr>
              <a:t>ast</a:t>
            </a:r>
            <a:r>
              <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 instabilities</a:t>
            </a:r>
            <a:endParaRPr lang="en-US" altLang="en-US" sz="1800" b="1" dirty="0">
              <a:solidFill>
                <a:schemeClr val="tx1">
                  <a:lumMod val="10000"/>
                  <a:lumOff val="90000"/>
                </a:schemeClr>
              </a:solidFill>
              <a:latin typeface="Arial" panose="020B0604020202020204" pitchFamily="34" charset="0"/>
            </a:endParaRPr>
          </a:p>
          <a:p>
            <a:pPr marL="528750" lvl="1" indent="-285750" defTabSz="914400" eaLnBrk="0" fontAlgn="base" hangingPunct="0">
              <a:lnSpc>
                <a:spcPct val="100000"/>
              </a:lnSpc>
              <a:spcBef>
                <a:spcPct val="0"/>
              </a:spcBef>
              <a:spcAft>
                <a:spcPct val="0"/>
              </a:spcAft>
              <a:defRPr/>
            </a:pPr>
            <a:endParaRPr kumimoji="0" lang="en-US" altLang="en-US" sz="180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endParaRPr>
          </a:p>
          <a:p>
            <a:pPr marL="285750" indent="-285750" defTabSz="914400" eaLnBrk="0" fontAlgn="base" hangingPunct="0">
              <a:lnSpc>
                <a:spcPct val="100000"/>
              </a:lnSpc>
              <a:spcBef>
                <a:spcPct val="0"/>
              </a:spcBef>
              <a:spcAft>
                <a:spcPct val="0"/>
              </a:spcAft>
              <a:buFont typeface="Arial" panose="020B0604020202020204" pitchFamily="34" charset="0"/>
              <a:buChar char="•"/>
              <a:defRPr/>
            </a:pPr>
            <a:r>
              <a:rPr lang="en-US" altLang="en-US" sz="1800" b="1" dirty="0">
                <a:solidFill>
                  <a:schemeClr val="tx1">
                    <a:lumMod val="10000"/>
                    <a:lumOff val="90000"/>
                  </a:schemeClr>
                </a:solidFill>
                <a:latin typeface="Arial" panose="020B0604020202020204" pitchFamily="34" charset="0"/>
              </a:rPr>
              <a:t>SUPERKEKB benchmark plan</a:t>
            </a:r>
          </a:p>
          <a:p>
            <a:pPr marL="285750" indent="-285750" defTabSz="914400" eaLnBrk="0" fontAlgn="base" hangingPunct="0">
              <a:lnSpc>
                <a:spcPct val="100000"/>
              </a:lnSpc>
              <a:spcBef>
                <a:spcPct val="0"/>
              </a:spcBef>
              <a:spcAft>
                <a:spcPct val="0"/>
              </a:spcAft>
              <a:buFont typeface="Arial" panose="020B0604020202020204" pitchFamily="34" charset="0"/>
              <a:buChar char="•"/>
              <a:defRPr/>
            </a:pPr>
            <a:endParaRPr lang="en-US" altLang="en-US" sz="1800" dirty="0">
              <a:solidFill>
                <a:schemeClr val="tx1">
                  <a:lumMod val="10000"/>
                  <a:lumOff val="90000"/>
                </a:schemeClr>
              </a:solidFill>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Conclusions and future steps</a:t>
            </a:r>
          </a:p>
          <a:p>
            <a:pPr marL="0" marR="0" lvl="0" indent="0" algn="l" defTabSz="685800" rtl="0" eaLnBrk="1" fontAlgn="auto" latinLnBrk="0" hangingPunct="1">
              <a:lnSpc>
                <a:spcPts val="1388"/>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0F124A"/>
              </a:solidFill>
              <a:effectLst/>
              <a:uLnTx/>
              <a:uFillTx/>
              <a:latin typeface="Arial"/>
              <a:ea typeface="+mn-ea"/>
              <a:cs typeface="+mn-cs"/>
            </a:endParaRPr>
          </a:p>
        </p:txBody>
      </p:sp>
      <p:sp>
        <p:nvSpPr>
          <p:cNvPr id="3" name="Textfeld 1">
            <a:extLst>
              <a:ext uri="{FF2B5EF4-FFF2-40B4-BE49-F238E27FC236}">
                <a16:creationId xmlns:a16="http://schemas.microsoft.com/office/drawing/2014/main" id="{713D8292-E832-B51A-623A-7FAC9E2364FE}"/>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feld 2">
            <a:extLst>
              <a:ext uri="{FF2B5EF4-FFF2-40B4-BE49-F238E27FC236}">
                <a16:creationId xmlns:a16="http://schemas.microsoft.com/office/drawing/2014/main" id="{54200145-1B89-E024-1EEC-DB116F7900A1}"/>
              </a:ext>
            </a:extLst>
          </p:cNvPr>
          <p:cNvSpPr txBox="1"/>
          <p:nvPr/>
        </p:nvSpPr>
        <p:spPr>
          <a:xfrm>
            <a:off x="6953100" y="52418"/>
            <a:ext cx="203850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Giulia Nigrelli </a:t>
            </a:r>
          </a:p>
        </p:txBody>
      </p:sp>
    </p:spTree>
    <p:extLst>
      <p:ext uri="{BB962C8B-B14F-4D97-AF65-F5344CB8AC3E}">
        <p14:creationId xmlns:p14="http://schemas.microsoft.com/office/powerpoint/2010/main" val="3710619578"/>
      </p:ext>
    </p:extLst>
  </p:cSld>
  <p:clrMapOvr>
    <a:masterClrMapping/>
  </p:clrMapOvr>
  <mc:AlternateContent xmlns:mc="http://schemas.openxmlformats.org/markup-compatibility/2006" xmlns:p14="http://schemas.microsoft.com/office/powerpoint/2010/main">
    <mc:Choice Requires="p14">
      <p:transition spd="slow" p14:dur="2000" advTm="20704"/>
    </mc:Choice>
    <mc:Fallback xmlns="">
      <p:transition spd="slow" advTm="2070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6C2D3A-6D3F-960A-8DE5-7DE21D22F01C}"/>
              </a:ext>
            </a:extLst>
          </p:cNvPr>
          <p:cNvSpPr>
            <a:spLocks noGrp="1"/>
          </p:cNvSpPr>
          <p:nvPr>
            <p:ph type="title"/>
          </p:nvPr>
        </p:nvSpPr>
        <p:spPr>
          <a:xfrm>
            <a:off x="442800" y="577800"/>
            <a:ext cx="8263350" cy="804066"/>
          </a:xfrm>
        </p:spPr>
        <p:txBody>
          <a:bodyPr anchor="t">
            <a:normAutofit/>
          </a:bodyPr>
          <a:lstStyle/>
          <a:p>
            <a:r>
              <a:rPr lang="en-US" dirty="0"/>
              <a:t>Introduction</a:t>
            </a:r>
          </a:p>
        </p:txBody>
      </p:sp>
      <p:sp>
        <p:nvSpPr>
          <p:cNvPr id="39" name="TextBox 38">
            <a:extLst>
              <a:ext uri="{FF2B5EF4-FFF2-40B4-BE49-F238E27FC236}">
                <a16:creationId xmlns:a16="http://schemas.microsoft.com/office/drawing/2014/main" id="{5FBD383B-FA44-4021-0348-5685BCA69C3F}"/>
              </a:ext>
            </a:extLst>
          </p:cNvPr>
          <p:cNvSpPr txBox="1"/>
          <p:nvPr/>
        </p:nvSpPr>
        <p:spPr>
          <a:xfrm>
            <a:off x="437849" y="1123950"/>
            <a:ext cx="8401351" cy="3339376"/>
          </a:xfrm>
          <a:prstGeom prst="rect">
            <a:avLst/>
          </a:prstGeom>
          <a:noFill/>
        </p:spPr>
        <p:txBody>
          <a:bodyPr wrap="square" rtlCol="0">
            <a:spAutoFit/>
          </a:bodyPr>
          <a:lstStyle/>
          <a:p>
            <a:pPr marL="0" marR="0" lvl="0" indent="0" algn="l" defTabSz="685727"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F124A"/>
                </a:solidFill>
                <a:effectLst/>
                <a:uLnTx/>
                <a:uFillTx/>
                <a:latin typeface="Arial"/>
                <a:ea typeface="+mn-ea"/>
                <a:cs typeface="+mn-cs"/>
              </a:rPr>
              <a:t>We focus on </a:t>
            </a:r>
            <a:r>
              <a:rPr kumimoji="0" lang="en-US" sz="1600" b="1" i="0" u="none" strike="noStrike" kern="1200" cap="none" spc="0" normalizeH="0" baseline="0" noProof="0" dirty="0">
                <a:ln>
                  <a:noFill/>
                </a:ln>
                <a:solidFill>
                  <a:srgbClr val="0F124A"/>
                </a:solidFill>
                <a:effectLst/>
                <a:uLnTx/>
                <a:uFillTx/>
                <a:latin typeface="Arial"/>
                <a:ea typeface="+mn-ea"/>
                <a:cs typeface="+mn-cs"/>
              </a:rPr>
              <a:t>ring losses during the injection process</a:t>
            </a:r>
            <a:r>
              <a:rPr kumimoji="0" lang="en-US" sz="1600" b="0" i="0" u="none" strike="noStrike" kern="1200" cap="none" spc="0" normalizeH="0" baseline="0" noProof="0" dirty="0">
                <a:ln>
                  <a:noFill/>
                </a:ln>
                <a:solidFill>
                  <a:srgbClr val="0F124A"/>
                </a:solidFill>
                <a:effectLst/>
                <a:uLnTx/>
                <a:uFillTx/>
                <a:latin typeface="Arial"/>
                <a:ea typeface="+mn-ea"/>
                <a:cs typeface="+mn-cs"/>
              </a:rPr>
              <a:t>, since they might cause backgrounds to the experiment. The cases of interest include:</a:t>
            </a:r>
          </a:p>
          <a:p>
            <a:pPr marL="285750" marR="0" lvl="0" indent="-285750" algn="l" defTabSz="68572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F124A"/>
                </a:solidFill>
                <a:effectLst/>
                <a:uLnTx/>
                <a:uFillTx/>
                <a:latin typeface="Arial"/>
                <a:ea typeface="+mn-ea"/>
                <a:cs typeface="+mn-cs"/>
              </a:rPr>
              <a:t>Perfect injection: </a:t>
            </a:r>
          </a:p>
          <a:p>
            <a:pPr marL="628613" marR="0" lvl="1" indent="-285750" algn="l" defTabSz="68572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B050"/>
                </a:solidFill>
                <a:effectLst/>
                <a:uLnTx/>
                <a:uFillTx/>
                <a:latin typeface="Arial"/>
                <a:ea typeface="+mn-ea"/>
                <a:cs typeface="+mn-cs"/>
              </a:rPr>
              <a:t>Injected beam</a:t>
            </a:r>
            <a:r>
              <a:rPr kumimoji="0" lang="en-US" sz="1600" b="0" i="0" u="none" strike="noStrike" kern="1200" cap="none" spc="0" normalizeH="0" baseline="0" noProof="0" dirty="0">
                <a:ln>
                  <a:noFill/>
                </a:ln>
                <a:solidFill>
                  <a:srgbClr val="0F124A"/>
                </a:solidFill>
                <a:effectLst/>
                <a:uLnTx/>
                <a:uFillTx/>
                <a:latin typeface="Arial"/>
                <a:ea typeface="+mn-ea"/>
                <a:cs typeface="+mn-cs"/>
              </a:rPr>
              <a:t>, losses due not 100% </a:t>
            </a:r>
            <a:r>
              <a:rPr lang="en-US" sz="1600" dirty="0">
                <a:solidFill>
                  <a:srgbClr val="0F124A"/>
                </a:solidFill>
                <a:latin typeface="Arial"/>
              </a:rPr>
              <a:t>efficiency</a:t>
            </a:r>
            <a:r>
              <a:rPr kumimoji="0" lang="en-US" sz="1600" b="0" i="0" u="none" strike="noStrike" kern="1200" cap="none" spc="0" normalizeH="0" baseline="0" noProof="0" dirty="0">
                <a:ln>
                  <a:noFill/>
                </a:ln>
                <a:solidFill>
                  <a:srgbClr val="0F124A"/>
                </a:solidFill>
                <a:effectLst/>
                <a:uLnTx/>
                <a:uFillTx/>
                <a:latin typeface="Arial"/>
                <a:ea typeface="+mn-ea"/>
                <a:cs typeface="+mn-cs"/>
              </a:rPr>
              <a:t>. </a:t>
            </a:r>
          </a:p>
          <a:p>
            <a:pPr marL="628613" marR="0" lvl="1" indent="-285750" algn="l" defTabSz="68572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n-ea"/>
                <a:cs typeface="+mn-cs"/>
              </a:rPr>
              <a:t>Losses due to the bump</a:t>
            </a:r>
            <a:r>
              <a:rPr kumimoji="0" lang="en-US" sz="1600" b="0" i="0" u="none" strike="noStrike" kern="1200" cap="none" spc="0" normalizeH="0" baseline="0" noProof="0" dirty="0">
                <a:ln>
                  <a:noFill/>
                </a:ln>
                <a:solidFill>
                  <a:srgbClr val="0F124A"/>
                </a:solidFill>
                <a:effectLst/>
                <a:uLnTx/>
                <a:uFillTx/>
                <a:latin typeface="Arial"/>
                <a:ea typeface="+mn-ea"/>
                <a:cs typeface="+mn-cs"/>
              </a:rPr>
              <a:t>: the beam circulating in the collider must be brought close to the injected one. In this procedure part of the beam is scraped at the septum/absorber placed at the injection point. (More infor</a:t>
            </a:r>
            <a:r>
              <a:rPr kumimoji="0" lang="en-US" sz="1600" b="0" i="0" u="none" strike="noStrike" kern="1200" cap="none" spc="0" normalizeH="0" baseline="0" noProof="0" dirty="0">
                <a:ln>
                  <a:noFill/>
                </a:ln>
                <a:effectLst/>
                <a:uLnTx/>
                <a:uFillTx/>
                <a:latin typeface="Arial"/>
                <a:ea typeface="+mn-ea"/>
                <a:cs typeface="+mn-cs"/>
              </a:rPr>
              <a:t>mation </a:t>
            </a:r>
            <a:r>
              <a:rPr kumimoji="0" lang="en-US" sz="1600" b="0" i="0" u="none" strike="noStrike" kern="1200" cap="none" spc="0" normalizeH="0" baseline="0" noProof="0" dirty="0">
                <a:ln>
                  <a:noFill/>
                </a:ln>
                <a:effectLst/>
                <a:uLnTx/>
                <a:uFillTx/>
                <a:latin typeface="Arial"/>
                <a:ea typeface="+mn-ea"/>
                <a:cs typeface="+mn-cs"/>
                <a:hlinkClick r:id="rId3">
                  <a:extLst>
                    <a:ext uri="{A12FA001-AC4F-418D-AE19-62706E023703}">
                      <ahyp:hlinkClr xmlns:ahyp="http://schemas.microsoft.com/office/drawing/2018/hyperlinkcolor" val="tx"/>
                    </a:ext>
                  </a:extLst>
                </a:hlinkClick>
              </a:rPr>
              <a:t>here</a:t>
            </a:r>
            <a:r>
              <a:rPr kumimoji="0" lang="en-US" sz="1600" b="0" i="0" u="none" strike="noStrike" kern="1200" cap="none" spc="0" normalizeH="0" baseline="0" noProof="0" dirty="0">
                <a:ln>
                  <a:noFill/>
                </a:ln>
                <a:solidFill>
                  <a:srgbClr val="0F124A"/>
                </a:solidFill>
                <a:effectLst/>
                <a:uLnTx/>
                <a:uFillTx/>
                <a:latin typeface="Arial"/>
                <a:ea typeface="+mn-ea"/>
                <a:cs typeface="+mn-cs"/>
              </a:rPr>
              <a:t>) </a:t>
            </a:r>
          </a:p>
          <a:p>
            <a:pPr marL="285750" marR="0" lvl="0" indent="-285750" algn="l" defTabSz="685727"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F124A"/>
              </a:solidFill>
              <a:effectLst/>
              <a:uLnTx/>
              <a:uFillTx/>
              <a:latin typeface="Arial"/>
              <a:ea typeface="+mn-ea"/>
              <a:cs typeface="+mn-cs"/>
            </a:endParaRPr>
          </a:p>
          <a:p>
            <a:pPr marL="285750" marR="0" lvl="0" indent="-285750" algn="l" defTabSz="685727"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F124A"/>
              </a:solidFill>
              <a:effectLst/>
              <a:uLnTx/>
              <a:uFillTx/>
              <a:latin typeface="Arial"/>
              <a:ea typeface="+mn-ea"/>
              <a:cs typeface="+mn-cs"/>
            </a:endParaRPr>
          </a:p>
          <a:p>
            <a:pPr marL="285750" marR="0" lvl="0" indent="-285750" algn="l" defTabSz="685727"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F124A"/>
              </a:solidFill>
              <a:effectLst/>
              <a:uLnTx/>
              <a:uFillTx/>
              <a:latin typeface="Arial"/>
              <a:ea typeface="+mn-ea"/>
              <a:cs typeface="+mn-cs"/>
            </a:endParaRPr>
          </a:p>
          <a:p>
            <a:pPr marL="285750" marR="0" lvl="0" indent="-285750" algn="l" defTabSz="685727"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F124A"/>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447792B8-87E8-3008-06C2-442D3542A1ED}"/>
              </a:ext>
            </a:extLst>
          </p:cNvPr>
          <p:cNvGrpSpPr/>
          <p:nvPr/>
        </p:nvGrpSpPr>
        <p:grpSpPr>
          <a:xfrm>
            <a:off x="5486400" y="3181350"/>
            <a:ext cx="3429000" cy="1892162"/>
            <a:chOff x="5257800" y="1810547"/>
            <a:chExt cx="3581400" cy="1981424"/>
          </a:xfrm>
        </p:grpSpPr>
        <p:sp>
          <p:nvSpPr>
            <p:cNvPr id="13" name="Rectangle: Rounded Corners 12">
              <a:extLst>
                <a:ext uri="{FF2B5EF4-FFF2-40B4-BE49-F238E27FC236}">
                  <a16:creationId xmlns:a16="http://schemas.microsoft.com/office/drawing/2014/main" id="{BF7A3114-5F92-B27A-04E1-26CE9637E556}"/>
                </a:ext>
              </a:extLst>
            </p:cNvPr>
            <p:cNvSpPr/>
            <p:nvPr/>
          </p:nvSpPr>
          <p:spPr>
            <a:xfrm>
              <a:off x="7374081" y="1810547"/>
              <a:ext cx="325581" cy="145517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91FD7508-7975-8552-9AFE-7576C6EB8091}"/>
                </a:ext>
              </a:extLst>
            </p:cNvPr>
            <p:cNvCxnSpPr>
              <a:cxnSpLocks/>
              <a:stCxn id="13" idx="1"/>
            </p:cNvCxnSpPr>
            <p:nvPr/>
          </p:nvCxnSpPr>
          <p:spPr>
            <a:xfrm flipH="1">
              <a:off x="7129896" y="2538137"/>
              <a:ext cx="244185" cy="768349"/>
            </a:xfrm>
            <a:prstGeom prst="line">
              <a:avLst/>
            </a:prstGeom>
          </p:spPr>
          <p:style>
            <a:lnRef idx="3">
              <a:schemeClr val="accent5"/>
            </a:lnRef>
            <a:fillRef idx="0">
              <a:schemeClr val="accent5"/>
            </a:fillRef>
            <a:effectRef idx="2">
              <a:schemeClr val="accent5"/>
            </a:effectRef>
            <a:fontRef idx="minor">
              <a:schemeClr val="tx1"/>
            </a:fontRef>
          </p:style>
        </p:cxnSp>
        <p:cxnSp>
          <p:nvCxnSpPr>
            <p:cNvPr id="15" name="Straight Connector 14">
              <a:extLst>
                <a:ext uri="{FF2B5EF4-FFF2-40B4-BE49-F238E27FC236}">
                  <a16:creationId xmlns:a16="http://schemas.microsoft.com/office/drawing/2014/main" id="{AC07524F-CFEF-A980-BA57-7C83A0473A1C}"/>
                </a:ext>
              </a:extLst>
            </p:cNvPr>
            <p:cNvCxnSpPr>
              <a:cxnSpLocks/>
            </p:cNvCxnSpPr>
            <p:nvPr/>
          </p:nvCxnSpPr>
          <p:spPr>
            <a:xfrm flipV="1">
              <a:off x="6641523" y="3291593"/>
              <a:ext cx="488373" cy="6633"/>
            </a:xfrm>
            <a:prstGeom prst="line">
              <a:avLst/>
            </a:prstGeom>
          </p:spPr>
          <p:style>
            <a:lnRef idx="3">
              <a:schemeClr val="accent5"/>
            </a:lnRef>
            <a:fillRef idx="0">
              <a:schemeClr val="accent5"/>
            </a:fillRef>
            <a:effectRef idx="2">
              <a:schemeClr val="accent5"/>
            </a:effectRef>
            <a:fontRef idx="minor">
              <a:schemeClr val="tx1"/>
            </a:fontRef>
          </p:style>
        </p:cxnSp>
        <p:cxnSp>
          <p:nvCxnSpPr>
            <p:cNvPr id="16" name="Straight Arrow Connector 15">
              <a:extLst>
                <a:ext uri="{FF2B5EF4-FFF2-40B4-BE49-F238E27FC236}">
                  <a16:creationId xmlns:a16="http://schemas.microsoft.com/office/drawing/2014/main" id="{224035F8-E406-140F-D4AC-E42AD494A568}"/>
                </a:ext>
              </a:extLst>
            </p:cNvPr>
            <p:cNvCxnSpPr>
              <a:cxnSpLocks/>
            </p:cNvCxnSpPr>
            <p:nvPr/>
          </p:nvCxnSpPr>
          <p:spPr>
            <a:xfrm>
              <a:off x="7374081" y="2538137"/>
              <a:ext cx="1465119"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7" name="Straight Connector 16">
              <a:extLst>
                <a:ext uri="{FF2B5EF4-FFF2-40B4-BE49-F238E27FC236}">
                  <a16:creationId xmlns:a16="http://schemas.microsoft.com/office/drawing/2014/main" id="{4CAF2286-73CC-FB54-A796-1AD08084FD6C}"/>
                </a:ext>
              </a:extLst>
            </p:cNvPr>
            <p:cNvCxnSpPr>
              <a:cxnSpLocks/>
              <a:stCxn id="13" idx="3"/>
            </p:cNvCxnSpPr>
            <p:nvPr/>
          </p:nvCxnSpPr>
          <p:spPr>
            <a:xfrm flipH="1">
              <a:off x="7251988" y="2538137"/>
              <a:ext cx="447674" cy="1131803"/>
            </a:xfrm>
            <a:prstGeom prst="line">
              <a:avLst/>
            </a:prstGeom>
          </p:spPr>
          <p:style>
            <a:lnRef idx="3">
              <a:schemeClr val="accent4"/>
            </a:lnRef>
            <a:fillRef idx="0">
              <a:schemeClr val="accent4"/>
            </a:fillRef>
            <a:effectRef idx="2">
              <a:schemeClr val="accent4"/>
            </a:effectRef>
            <a:fontRef idx="minor">
              <a:schemeClr val="tx1"/>
            </a:fontRef>
          </p:style>
        </p:cxnSp>
        <p:cxnSp>
          <p:nvCxnSpPr>
            <p:cNvPr id="18" name="Straight Connector 17">
              <a:extLst>
                <a:ext uri="{FF2B5EF4-FFF2-40B4-BE49-F238E27FC236}">
                  <a16:creationId xmlns:a16="http://schemas.microsoft.com/office/drawing/2014/main" id="{895544D3-9303-AD38-35E5-5F8EAA92A158}"/>
                </a:ext>
              </a:extLst>
            </p:cNvPr>
            <p:cNvCxnSpPr>
              <a:cxnSpLocks/>
            </p:cNvCxnSpPr>
            <p:nvPr/>
          </p:nvCxnSpPr>
          <p:spPr>
            <a:xfrm flipV="1">
              <a:off x="6633895" y="3669940"/>
              <a:ext cx="170416" cy="122031"/>
            </a:xfrm>
            <a:prstGeom prst="line">
              <a:avLst/>
            </a:prstGeom>
          </p:spPr>
          <p:style>
            <a:lnRef idx="3">
              <a:schemeClr val="accent4"/>
            </a:lnRef>
            <a:fillRef idx="0">
              <a:schemeClr val="accent4"/>
            </a:fillRef>
            <a:effectRef idx="2">
              <a:schemeClr val="accent4"/>
            </a:effectRef>
            <a:fontRef idx="minor">
              <a:schemeClr val="tx1"/>
            </a:fontRef>
          </p:style>
        </p:cxnSp>
        <p:cxnSp>
          <p:nvCxnSpPr>
            <p:cNvPr id="19" name="Straight Connector 18">
              <a:extLst>
                <a:ext uri="{FF2B5EF4-FFF2-40B4-BE49-F238E27FC236}">
                  <a16:creationId xmlns:a16="http://schemas.microsoft.com/office/drawing/2014/main" id="{C42411BE-2EC5-B6A2-5454-8C7085815465}"/>
                </a:ext>
              </a:extLst>
            </p:cNvPr>
            <p:cNvCxnSpPr>
              <a:cxnSpLocks/>
            </p:cNvCxnSpPr>
            <p:nvPr/>
          </p:nvCxnSpPr>
          <p:spPr>
            <a:xfrm>
              <a:off x="6804315" y="3669940"/>
              <a:ext cx="447673" cy="0"/>
            </a:xfrm>
            <a:prstGeom prst="line">
              <a:avLst/>
            </a:prstGeom>
          </p:spPr>
          <p:style>
            <a:lnRef idx="3">
              <a:schemeClr val="accent4"/>
            </a:lnRef>
            <a:fillRef idx="0">
              <a:schemeClr val="accent4"/>
            </a:fillRef>
            <a:effectRef idx="2">
              <a:schemeClr val="accent4"/>
            </a:effectRef>
            <a:fontRef idx="minor">
              <a:schemeClr val="tx1"/>
            </a:fontRef>
          </p:style>
        </p:cxnSp>
        <p:sp>
          <p:nvSpPr>
            <p:cNvPr id="20" name="Rectangle: Rounded Corners 19">
              <a:extLst>
                <a:ext uri="{FF2B5EF4-FFF2-40B4-BE49-F238E27FC236}">
                  <a16:creationId xmlns:a16="http://schemas.microsoft.com/office/drawing/2014/main" id="{840F19E3-9706-3F4A-C419-9C69BE6CB252}"/>
                </a:ext>
              </a:extLst>
            </p:cNvPr>
            <p:cNvSpPr/>
            <p:nvPr/>
          </p:nvSpPr>
          <p:spPr>
            <a:xfrm>
              <a:off x="6666959" y="3500724"/>
              <a:ext cx="569769" cy="97009"/>
            </a:xfrm>
            <a:prstGeom prst="roundRect">
              <a:avLst/>
            </a:prstGeom>
            <a:solidFill>
              <a:schemeClr val="accent2">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Rectangle: Rounded Corners 20">
              <a:extLst>
                <a:ext uri="{FF2B5EF4-FFF2-40B4-BE49-F238E27FC236}">
                  <a16:creationId xmlns:a16="http://schemas.microsoft.com/office/drawing/2014/main" id="{491D199C-75BC-0BDF-F697-A2760AABA603}"/>
                </a:ext>
              </a:extLst>
            </p:cNvPr>
            <p:cNvSpPr/>
            <p:nvPr/>
          </p:nvSpPr>
          <p:spPr>
            <a:xfrm>
              <a:off x="6071754" y="1810547"/>
              <a:ext cx="325581" cy="145517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25" name="Straight Connector 24">
              <a:extLst>
                <a:ext uri="{FF2B5EF4-FFF2-40B4-BE49-F238E27FC236}">
                  <a16:creationId xmlns:a16="http://schemas.microsoft.com/office/drawing/2014/main" id="{4A1B2DA6-81B4-CD2E-8C6F-7E4F601F435B}"/>
                </a:ext>
              </a:extLst>
            </p:cNvPr>
            <p:cNvCxnSpPr>
              <a:cxnSpLocks/>
              <a:stCxn id="21" idx="3"/>
            </p:cNvCxnSpPr>
            <p:nvPr/>
          </p:nvCxnSpPr>
          <p:spPr>
            <a:xfrm>
              <a:off x="6397335" y="2538137"/>
              <a:ext cx="244185" cy="760088"/>
            </a:xfrm>
            <a:prstGeom prst="line">
              <a:avLst/>
            </a:prstGeom>
          </p:spPr>
          <p:style>
            <a:lnRef idx="3">
              <a:schemeClr val="accent5"/>
            </a:lnRef>
            <a:fillRef idx="0">
              <a:schemeClr val="accent5"/>
            </a:fillRef>
            <a:effectRef idx="2">
              <a:schemeClr val="accent5"/>
            </a:effectRef>
            <a:fontRef idx="minor">
              <a:schemeClr val="tx1"/>
            </a:fontRef>
          </p:style>
        </p:cxnSp>
        <p:cxnSp>
          <p:nvCxnSpPr>
            <p:cNvPr id="27" name="Straight Connector 26">
              <a:extLst>
                <a:ext uri="{FF2B5EF4-FFF2-40B4-BE49-F238E27FC236}">
                  <a16:creationId xmlns:a16="http://schemas.microsoft.com/office/drawing/2014/main" id="{C3F2412F-4E00-A00E-5179-A44F642C2CBC}"/>
                </a:ext>
              </a:extLst>
            </p:cNvPr>
            <p:cNvCxnSpPr>
              <a:cxnSpLocks/>
              <a:endCxn id="21" idx="3"/>
            </p:cNvCxnSpPr>
            <p:nvPr/>
          </p:nvCxnSpPr>
          <p:spPr>
            <a:xfrm>
              <a:off x="5257800" y="2538137"/>
              <a:ext cx="1139535" cy="0"/>
            </a:xfrm>
            <a:prstGeom prst="line">
              <a:avLst/>
            </a:prstGeom>
          </p:spPr>
          <p:style>
            <a:lnRef idx="3">
              <a:schemeClr val="accent5"/>
            </a:lnRef>
            <a:fillRef idx="0">
              <a:schemeClr val="accent5"/>
            </a:fillRef>
            <a:effectRef idx="2">
              <a:schemeClr val="accent5"/>
            </a:effectRef>
            <a:fontRef idx="minor">
              <a:schemeClr val="tx1"/>
            </a:fontRef>
          </p:style>
        </p:cxnSp>
        <p:sp>
          <p:nvSpPr>
            <p:cNvPr id="29" name="Freeform: Shape 28">
              <a:extLst>
                <a:ext uri="{FF2B5EF4-FFF2-40B4-BE49-F238E27FC236}">
                  <a16:creationId xmlns:a16="http://schemas.microsoft.com/office/drawing/2014/main" id="{4A13674F-CEE0-9DEE-E8A9-056C92735D7D}"/>
                </a:ext>
              </a:extLst>
            </p:cNvPr>
            <p:cNvSpPr/>
            <p:nvPr/>
          </p:nvSpPr>
          <p:spPr>
            <a:xfrm>
              <a:off x="7703054" y="2344590"/>
              <a:ext cx="888568" cy="377866"/>
            </a:xfrm>
            <a:custGeom>
              <a:avLst/>
              <a:gdLst>
                <a:gd name="connsiteX0" fmla="*/ 0 w 415925"/>
                <a:gd name="connsiteY0" fmla="*/ 95297 h 178082"/>
                <a:gd name="connsiteX1" fmla="*/ 19050 w 415925"/>
                <a:gd name="connsiteY1" fmla="*/ 38147 h 178082"/>
                <a:gd name="connsiteX2" fmla="*/ 60325 w 415925"/>
                <a:gd name="connsiteY2" fmla="*/ 158797 h 178082"/>
                <a:gd name="connsiteX3" fmla="*/ 114300 w 415925"/>
                <a:gd name="connsiteY3" fmla="*/ 47 h 178082"/>
                <a:gd name="connsiteX4" fmla="*/ 184150 w 415925"/>
                <a:gd name="connsiteY4" fmla="*/ 177847 h 178082"/>
                <a:gd name="connsiteX5" fmla="*/ 254000 w 415925"/>
                <a:gd name="connsiteY5" fmla="*/ 38147 h 178082"/>
                <a:gd name="connsiteX6" fmla="*/ 415925 w 415925"/>
                <a:gd name="connsiteY6" fmla="*/ 44497 h 178082"/>
                <a:gd name="connsiteX7" fmla="*/ 415925 w 415925"/>
                <a:gd name="connsiteY7" fmla="*/ 44497 h 17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925" h="178082">
                  <a:moveTo>
                    <a:pt x="0" y="95297"/>
                  </a:moveTo>
                  <a:cubicBezTo>
                    <a:pt x="4498" y="61430"/>
                    <a:pt x="8996" y="27564"/>
                    <a:pt x="19050" y="38147"/>
                  </a:cubicBezTo>
                  <a:cubicBezTo>
                    <a:pt x="29104" y="48730"/>
                    <a:pt x="44450" y="165147"/>
                    <a:pt x="60325" y="158797"/>
                  </a:cubicBezTo>
                  <a:cubicBezTo>
                    <a:pt x="76200" y="152447"/>
                    <a:pt x="93663" y="-3128"/>
                    <a:pt x="114300" y="47"/>
                  </a:cubicBezTo>
                  <a:cubicBezTo>
                    <a:pt x="134938" y="3222"/>
                    <a:pt x="160867" y="171497"/>
                    <a:pt x="184150" y="177847"/>
                  </a:cubicBezTo>
                  <a:cubicBezTo>
                    <a:pt x="207433" y="184197"/>
                    <a:pt x="215371" y="60372"/>
                    <a:pt x="254000" y="38147"/>
                  </a:cubicBezTo>
                  <a:cubicBezTo>
                    <a:pt x="292629" y="15922"/>
                    <a:pt x="415925" y="44497"/>
                    <a:pt x="415925" y="44497"/>
                  </a:cubicBezTo>
                  <a:lnTo>
                    <a:pt x="415925" y="44497"/>
                  </a:lnTo>
                </a:path>
              </a:pathLst>
            </a:custGeom>
            <a:ln>
              <a:tailEnd type="triangle"/>
            </a:ln>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F124A"/>
                </a:solidFill>
                <a:effectLst/>
                <a:uLnTx/>
                <a:uFillTx/>
                <a:latin typeface="Arial"/>
                <a:ea typeface="+mn-ea"/>
                <a:cs typeface="+mn-cs"/>
              </a:endParaRPr>
            </a:p>
          </p:txBody>
        </p:sp>
        <p:sp>
          <p:nvSpPr>
            <p:cNvPr id="37" name="Oval 36">
              <a:extLst>
                <a:ext uri="{FF2B5EF4-FFF2-40B4-BE49-F238E27FC236}">
                  <a16:creationId xmlns:a16="http://schemas.microsoft.com/office/drawing/2014/main" id="{83B74A5D-DC56-5EAC-E6B3-1DF5B70FE86B}"/>
                </a:ext>
              </a:extLst>
            </p:cNvPr>
            <p:cNvSpPr/>
            <p:nvPr/>
          </p:nvSpPr>
          <p:spPr>
            <a:xfrm rot="5168390">
              <a:off x="7920988" y="2246655"/>
              <a:ext cx="45719" cy="195869"/>
            </a:xfrm>
            <a:prstGeom prst="ellipse">
              <a:avLst/>
            </a:prstGeom>
            <a:solidFill>
              <a:srgbClr val="92D050"/>
            </a:solidFill>
            <a:ln>
              <a:solidFill>
                <a:schemeClr val="accent4">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38" name="Oval 37">
              <a:extLst>
                <a:ext uri="{FF2B5EF4-FFF2-40B4-BE49-F238E27FC236}">
                  <a16:creationId xmlns:a16="http://schemas.microsoft.com/office/drawing/2014/main" id="{1932E4B5-1DAF-831E-8218-39E98D8CC0DB}"/>
                </a:ext>
              </a:extLst>
            </p:cNvPr>
            <p:cNvSpPr/>
            <p:nvPr/>
          </p:nvSpPr>
          <p:spPr>
            <a:xfrm rot="5400000">
              <a:off x="6699546" y="3161910"/>
              <a:ext cx="479164" cy="244185"/>
            </a:xfrm>
            <a:prstGeom prst="ellipse">
              <a:avLst/>
            </a:prstGeom>
            <a:solidFill>
              <a:srgbClr val="FF0000"/>
            </a:solidFill>
            <a:ln w="111125">
              <a:solidFill>
                <a:schemeClr val="accent5">
                  <a:lumMod val="50000"/>
                  <a:alpha val="82000"/>
                </a:schemeClr>
              </a:solidFill>
              <a:prstDash val="solid"/>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41" name="TextBox 40">
            <a:extLst>
              <a:ext uri="{FF2B5EF4-FFF2-40B4-BE49-F238E27FC236}">
                <a16:creationId xmlns:a16="http://schemas.microsoft.com/office/drawing/2014/main" id="{BCDC5E38-5E80-4205-723E-88965F314EB5}"/>
              </a:ext>
            </a:extLst>
          </p:cNvPr>
          <p:cNvSpPr txBox="1"/>
          <p:nvPr/>
        </p:nvSpPr>
        <p:spPr>
          <a:xfrm>
            <a:off x="431946" y="3244605"/>
            <a:ext cx="5145468" cy="1477328"/>
          </a:xfrm>
          <a:prstGeom prst="rect">
            <a:avLst/>
          </a:prstGeom>
          <a:noFill/>
        </p:spPr>
        <p:txBody>
          <a:bodyPr wrap="square">
            <a:spAutoFit/>
          </a:bodyPr>
          <a:lstStyle/>
          <a:p>
            <a:pPr marL="285750" marR="0" lvl="0" indent="-285750" algn="l" defTabSz="68572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F124A"/>
                </a:solidFill>
                <a:effectLst/>
                <a:uLnTx/>
                <a:uFillTx/>
                <a:latin typeface="Arial"/>
                <a:ea typeface="+mn-ea"/>
                <a:cs typeface="+mn-cs"/>
              </a:rPr>
              <a:t>Injection failures scenarios (</a:t>
            </a:r>
            <a:r>
              <a:rPr lang="en-US" sz="1600" dirty="0">
                <a:solidFill>
                  <a:srgbClr val="0F124A"/>
                </a:solidFill>
                <a:latin typeface="Arial"/>
              </a:rPr>
              <a:t>not yet </a:t>
            </a:r>
            <a:r>
              <a:rPr kumimoji="0" lang="en-US" sz="1600" b="0" i="0" u="none" strike="noStrike" kern="1200" cap="none" spc="0" normalizeH="0" baseline="0" noProof="0" dirty="0">
                <a:ln>
                  <a:noFill/>
                </a:ln>
                <a:solidFill>
                  <a:srgbClr val="0F124A"/>
                </a:solidFill>
                <a:effectLst/>
                <a:uLnTx/>
                <a:uFillTx/>
                <a:latin typeface="Arial"/>
                <a:ea typeface="+mn-ea"/>
                <a:cs typeface="+mn-cs"/>
              </a:rPr>
              <a:t>studied) impact on collimation/experiments:</a:t>
            </a:r>
          </a:p>
          <a:p>
            <a:pPr marL="628613" marR="0" lvl="1" indent="-285750" algn="l" defTabSz="68572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F124A"/>
                </a:solidFill>
                <a:effectLst/>
                <a:uLnTx/>
                <a:uFillTx/>
                <a:latin typeface="Arial"/>
                <a:ea typeface="+mn-ea"/>
                <a:cs typeface="+mn-cs"/>
              </a:rPr>
              <a:t>Issues with the bump, like partial closure.</a:t>
            </a:r>
          </a:p>
          <a:p>
            <a:pPr marL="628613" marR="0" lvl="1" indent="-285750" algn="l" defTabSz="68572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F124A"/>
                </a:solidFill>
                <a:effectLst/>
                <a:uLnTx/>
                <a:uFillTx/>
                <a:latin typeface="Arial"/>
                <a:ea typeface="+mn-ea"/>
                <a:cs typeface="+mn-cs"/>
              </a:rPr>
              <a:t>Mismatched injected beam, like higher energy offset.</a:t>
            </a:r>
          </a:p>
        </p:txBody>
      </p:sp>
      <p:sp>
        <p:nvSpPr>
          <p:cNvPr id="6" name="Slide Number Placeholder 1">
            <a:extLst>
              <a:ext uri="{FF2B5EF4-FFF2-40B4-BE49-F238E27FC236}">
                <a16:creationId xmlns:a16="http://schemas.microsoft.com/office/drawing/2014/main" id="{C2B03803-494C-4016-B0B0-B0BC807CA03F}"/>
              </a:ext>
            </a:extLst>
          </p:cNvPr>
          <p:cNvSpPr>
            <a:spLocks noGrp="1"/>
          </p:cNvSpPr>
          <p:nvPr>
            <p:ph type="sldNum" sz="quarter" idx="10"/>
          </p:nvPr>
        </p:nvSpPr>
        <p:spPr>
          <a:xfrm>
            <a:off x="8745299" y="94965"/>
            <a:ext cx="324000" cy="170071"/>
          </a:xfrm>
        </p:spPr>
        <p:txBody>
          <a:bodyPr/>
          <a:lstStyle/>
          <a:p>
            <a:pPr marL="0" marR="0" lvl="0" indent="0" algn="r" defTabSz="685727" rtl="0" eaLnBrk="1" fontAlgn="auto" latinLnBrk="0" hangingPunct="1">
              <a:lnSpc>
                <a:spcPts val="1238"/>
              </a:lnSpc>
              <a:spcBef>
                <a:spcPts val="0"/>
              </a:spcBef>
              <a:spcAft>
                <a:spcPts val="0"/>
              </a:spcAft>
              <a:buClrTx/>
              <a:buSzTx/>
              <a:buFontTx/>
              <a:buNone/>
              <a:tabLst/>
              <a:defRPr/>
            </a:pPr>
            <a:fld id="{88A1DFE4-5FC5-43BD-BB7E-75EAD82B965F}" type="slidenum">
              <a:rPr kumimoji="0" lang="en-US" sz="8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727" rtl="0" eaLnBrk="1" fontAlgn="auto" latinLnBrk="0" hangingPunct="1">
                <a:lnSpc>
                  <a:spcPts val="1238"/>
                </a:lnSpc>
                <a:spcBef>
                  <a:spcPts val="0"/>
                </a:spcBef>
                <a:spcAft>
                  <a:spcPts val="0"/>
                </a:spcAft>
                <a:buClrTx/>
                <a:buSzTx/>
                <a:buFontTx/>
                <a:buNone/>
                <a:tabLst/>
                <a:defRPr/>
              </a:pPr>
              <a:t>15</a:t>
            </a:fld>
            <a:endParaRPr kumimoji="0" lang="en-US" sz="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52414E8-8BDA-755B-0017-0335C173643A}"/>
              </a:ext>
            </a:extLst>
          </p:cNvPr>
          <p:cNvSpPr txBox="1"/>
          <p:nvPr/>
        </p:nvSpPr>
        <p:spPr>
          <a:xfrm>
            <a:off x="7452853" y="4715993"/>
            <a:ext cx="1210588" cy="276999"/>
          </a:xfrm>
          <a:prstGeom prst="rect">
            <a:avLst/>
          </a:prstGeom>
          <a:noFill/>
        </p:spPr>
        <p:txBody>
          <a:bodyPr wrap="none" rtlCol="0">
            <a:spAutoFit/>
          </a:bodyPr>
          <a:lstStyle/>
          <a:p>
            <a:pPr marL="0" marR="0" lvl="0" indent="0" algn="l" defTabSz="68572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0C245"/>
                </a:solidFill>
                <a:effectLst/>
                <a:uLnTx/>
                <a:uFillTx/>
                <a:latin typeface="Arial"/>
                <a:ea typeface="+mn-ea"/>
                <a:cs typeface="+mn-cs"/>
              </a:rPr>
              <a:t>Injected beam</a:t>
            </a:r>
            <a:endParaRPr kumimoji="0" lang="en-US" sz="3000" b="1" i="0" u="none" strike="noStrike" kern="1200" cap="none" spc="0" normalizeH="0" baseline="0" noProof="0" dirty="0">
              <a:ln>
                <a:noFill/>
              </a:ln>
              <a:solidFill>
                <a:srgbClr val="40C245"/>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278713C-2777-FD4C-74E8-674B9C77BE6D}"/>
                  </a:ext>
                </a:extLst>
              </p:cNvPr>
              <p:cNvSpPr txBox="1"/>
              <p:nvPr/>
            </p:nvSpPr>
            <p:spPr>
              <a:xfrm>
                <a:off x="7824352" y="3121409"/>
                <a:ext cx="860044" cy="276999"/>
              </a:xfrm>
              <a:prstGeom prst="rect">
                <a:avLst/>
              </a:prstGeom>
              <a:noFill/>
            </p:spPr>
            <p:txBody>
              <a:bodyPr wrap="none" rtlCol="0">
                <a:spAutoFit/>
              </a:bodyPr>
              <a:lstStyle/>
              <a:p>
                <a:pPr marL="0" marR="0" lvl="0" indent="0" algn="l" defTabSz="685727"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200" b="1" i="1" u="none" strike="noStrike" kern="1200" cap="none" spc="0" normalizeH="0" baseline="0" noProof="0" smtClean="0">
                        <a:ln>
                          <a:noFill/>
                        </a:ln>
                        <a:solidFill>
                          <a:srgbClr val="0000FF"/>
                        </a:solidFill>
                        <a:effectLst/>
                        <a:uLnTx/>
                        <a:uFillTx/>
                        <a:latin typeface="Cambria Math" panose="02040503050406030204" pitchFamily="18" charset="0"/>
                        <a:ea typeface="Cambria Math" panose="02040503050406030204" pitchFamily="18" charset="0"/>
                        <a:cs typeface="+mn-cs"/>
                      </a:rPr>
                      <m:t>𝝅</m:t>
                    </m:r>
                    <m:r>
                      <a:rPr kumimoji="0" lang="it-IT" sz="1200" b="1" i="1" u="none" strike="noStrike" kern="1200" cap="none" spc="0" normalizeH="0" baseline="0" noProof="0" smtClean="0">
                        <a:ln>
                          <a:noFill/>
                        </a:ln>
                        <a:solidFill>
                          <a:srgbClr val="0000FF"/>
                        </a:solidFill>
                        <a:effectLst/>
                        <a:uLnTx/>
                        <a:uFillTx/>
                        <a:latin typeface="Cambria Math" panose="02040503050406030204" pitchFamily="18" charset="0"/>
                        <a:ea typeface="Cambria Math" panose="02040503050406030204" pitchFamily="18" charset="0"/>
                        <a:cs typeface="+mn-cs"/>
                      </a:rPr>
                      <m:t>−</m:t>
                    </m:r>
                  </m:oMath>
                </a14:m>
                <a:r>
                  <a:rPr kumimoji="0" lang="en-US" sz="1200" b="1" i="0" u="none" strike="noStrike" kern="1200" cap="none" spc="0" normalizeH="0" baseline="0" noProof="0" dirty="0">
                    <a:ln>
                      <a:noFill/>
                    </a:ln>
                    <a:solidFill>
                      <a:srgbClr val="0000FF"/>
                    </a:solidFill>
                    <a:effectLst/>
                    <a:uLnTx/>
                    <a:uFillTx/>
                    <a:latin typeface="Arial"/>
                    <a:ea typeface="+mn-ea"/>
                    <a:cs typeface="+mn-cs"/>
                  </a:rPr>
                  <a:t>bump</a:t>
                </a:r>
                <a:endParaRPr kumimoji="0" lang="en-US" sz="3000" b="1" i="0" u="none" strike="noStrike" kern="1200" cap="none" spc="0" normalizeH="0" baseline="0" noProof="0" dirty="0">
                  <a:ln>
                    <a:noFill/>
                  </a:ln>
                  <a:solidFill>
                    <a:srgbClr val="FF0000"/>
                  </a:solidFill>
                  <a:effectLst/>
                  <a:uLnTx/>
                  <a:uFillTx/>
                  <a:latin typeface="Arial"/>
                  <a:ea typeface="+mn-ea"/>
                  <a:cs typeface="+mn-cs"/>
                </a:endParaRPr>
              </a:p>
            </p:txBody>
          </p:sp>
        </mc:Choice>
        <mc:Fallback xmlns="">
          <p:sp>
            <p:nvSpPr>
              <p:cNvPr id="10" name="TextBox 9">
                <a:extLst>
                  <a:ext uri="{FF2B5EF4-FFF2-40B4-BE49-F238E27FC236}">
                    <a16:creationId xmlns:a16="http://schemas.microsoft.com/office/drawing/2014/main" id="{F278713C-2777-FD4C-74E8-674B9C77BE6D}"/>
                  </a:ext>
                </a:extLst>
              </p:cNvPr>
              <p:cNvSpPr txBox="1">
                <a:spLocks noRot="1" noChangeAspect="1" noMove="1" noResize="1" noEditPoints="1" noAdjustHandles="1" noChangeArrowheads="1" noChangeShapeType="1" noTextEdit="1"/>
              </p:cNvSpPr>
              <p:nvPr/>
            </p:nvSpPr>
            <p:spPr>
              <a:xfrm>
                <a:off x="7824352" y="3121409"/>
                <a:ext cx="860044" cy="276999"/>
              </a:xfrm>
              <a:prstGeom prst="rect">
                <a:avLst/>
              </a:prstGeom>
              <a:blipFill>
                <a:blip r:embed="rId4"/>
                <a:stretch>
                  <a:fillRect t="-2222" b="-15556"/>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FCB854D7-3112-8F92-8519-E39E88B63C51}"/>
              </a:ext>
            </a:extLst>
          </p:cNvPr>
          <p:cNvSpPr txBox="1"/>
          <p:nvPr/>
        </p:nvSpPr>
        <p:spPr>
          <a:xfrm>
            <a:off x="8093917" y="4019550"/>
            <a:ext cx="1032655" cy="461665"/>
          </a:xfrm>
          <a:prstGeom prst="rect">
            <a:avLst/>
          </a:prstGeom>
          <a:noFill/>
        </p:spPr>
        <p:txBody>
          <a:bodyPr wrap="none" rtlCol="0">
            <a:spAutoFit/>
          </a:bodyPr>
          <a:lstStyle/>
          <a:p>
            <a:pPr marL="0" marR="0" lvl="0" indent="0" algn="l" defTabSz="68572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a:ea typeface="+mn-ea"/>
                <a:cs typeface="+mn-cs"/>
              </a:rPr>
              <a:t>Circulating </a:t>
            </a:r>
          </a:p>
          <a:p>
            <a:pPr marL="0" marR="0" lvl="0" indent="0" algn="l" defTabSz="68572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a:ea typeface="+mn-ea"/>
                <a:cs typeface="+mn-cs"/>
              </a:rPr>
              <a:t>beam</a:t>
            </a:r>
            <a:endParaRPr kumimoji="0" lang="en-US" sz="3000" b="1" i="0" u="none" strike="noStrike" kern="1200" cap="none" spc="0" normalizeH="0" baseline="0" noProof="0" dirty="0">
              <a:ln>
                <a:noFill/>
              </a:ln>
              <a:solidFill>
                <a:srgbClr val="FF0000"/>
              </a:solidFill>
              <a:effectLst/>
              <a:uLnTx/>
              <a:uFillTx/>
              <a:latin typeface="Arial"/>
              <a:ea typeface="+mn-ea"/>
              <a:cs typeface="+mn-cs"/>
            </a:endParaRPr>
          </a:p>
        </p:txBody>
      </p:sp>
      <p:sp>
        <p:nvSpPr>
          <p:cNvPr id="32" name="TextBox 31">
            <a:extLst>
              <a:ext uri="{FF2B5EF4-FFF2-40B4-BE49-F238E27FC236}">
                <a16:creationId xmlns:a16="http://schemas.microsoft.com/office/drawing/2014/main" id="{754F67A7-3F25-BB3B-D682-4585DC8AF0C1}"/>
              </a:ext>
            </a:extLst>
          </p:cNvPr>
          <p:cNvSpPr txBox="1"/>
          <p:nvPr/>
        </p:nvSpPr>
        <p:spPr>
          <a:xfrm>
            <a:off x="5444146" y="4703805"/>
            <a:ext cx="1664211" cy="276999"/>
          </a:xfrm>
          <a:prstGeom prst="rect">
            <a:avLst/>
          </a:prstGeom>
          <a:noFill/>
        </p:spPr>
        <p:txBody>
          <a:bodyPr wrap="square" rtlCol="0">
            <a:spAutoFit/>
          </a:bodyPr>
          <a:lstStyle/>
          <a:p>
            <a:pPr marL="0" marR="0" lvl="0" indent="0" algn="l" defTabSz="68572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8FF2E">
                    <a:lumMod val="75000"/>
                  </a:srgbClr>
                </a:solidFill>
                <a:effectLst/>
                <a:uLnTx/>
                <a:uFillTx/>
                <a:latin typeface="Arial"/>
                <a:ea typeface="+mn-ea"/>
                <a:cs typeface="+mn-cs"/>
              </a:rPr>
              <a:t>Septum blade</a:t>
            </a:r>
          </a:p>
        </p:txBody>
      </p:sp>
      <p:sp>
        <p:nvSpPr>
          <p:cNvPr id="33" name="Textfeld 1">
            <a:extLst>
              <a:ext uri="{FF2B5EF4-FFF2-40B4-BE49-F238E27FC236}">
                <a16:creationId xmlns:a16="http://schemas.microsoft.com/office/drawing/2014/main" id="{1ABFC5EC-B866-452D-6D9D-7984B4180409}"/>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34" name="Textfeld 2">
            <a:extLst>
              <a:ext uri="{FF2B5EF4-FFF2-40B4-BE49-F238E27FC236}">
                <a16:creationId xmlns:a16="http://schemas.microsoft.com/office/drawing/2014/main" id="{E98FAE4E-2CCC-6437-BD13-8EEFB401012E}"/>
              </a:ext>
            </a:extLst>
          </p:cNvPr>
          <p:cNvSpPr txBox="1"/>
          <p:nvPr/>
        </p:nvSpPr>
        <p:spPr>
          <a:xfrm>
            <a:off x="6953100" y="52418"/>
            <a:ext cx="203850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Giulia Nigrelli </a:t>
            </a:r>
          </a:p>
        </p:txBody>
      </p:sp>
    </p:spTree>
    <p:extLst>
      <p:ext uri="{BB962C8B-B14F-4D97-AF65-F5344CB8AC3E}">
        <p14:creationId xmlns:p14="http://schemas.microsoft.com/office/powerpoint/2010/main" val="3534599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80B6A-1A5A-1571-A2CA-D1BABBB2261C}"/>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8A71712-AFD2-F118-27E5-5B4CF68A450B}"/>
              </a:ext>
            </a:extLst>
          </p:cNvPr>
          <p:cNvPicPr>
            <a:picLocks noChangeAspect="1"/>
          </p:cNvPicPr>
          <p:nvPr/>
        </p:nvPicPr>
        <p:blipFill>
          <a:blip r:embed="rId2">
            <a:extLst>
              <a:ext uri="{28A0092B-C50C-407E-A947-70E740481C1C}">
                <a14:useLocalDpi xmlns:a14="http://schemas.microsoft.com/office/drawing/2010/main" val="0"/>
              </a:ext>
            </a:extLst>
          </a:blip>
          <a:srcRect l="-227" t="5796" r="11121" b="2750"/>
          <a:stretch/>
        </p:blipFill>
        <p:spPr>
          <a:xfrm>
            <a:off x="5641628" y="2247837"/>
            <a:ext cx="3457093" cy="2838513"/>
          </a:xfrm>
          <a:prstGeom prst="rect">
            <a:avLst/>
          </a:prstGeom>
        </p:spPr>
      </p:pic>
      <p:sp>
        <p:nvSpPr>
          <p:cNvPr id="16" name="Text Placeholder 3">
            <a:extLst>
              <a:ext uri="{FF2B5EF4-FFF2-40B4-BE49-F238E27FC236}">
                <a16:creationId xmlns:a16="http://schemas.microsoft.com/office/drawing/2014/main" id="{C07F199D-B038-13CC-FCE6-B450B2109EDB}"/>
              </a:ext>
            </a:extLst>
          </p:cNvPr>
          <p:cNvSpPr txBox="1">
            <a:spLocks/>
          </p:cNvSpPr>
          <p:nvPr/>
        </p:nvSpPr>
        <p:spPr>
          <a:xfrm>
            <a:off x="304800" y="2038350"/>
            <a:ext cx="5791200" cy="2451150"/>
          </a:xfrm>
          <a:prstGeom prst="rect">
            <a:avLst/>
          </a:prstGeom>
        </p:spPr>
        <p:txBody>
          <a:bodyPr vert="horz" lIns="91440" tIns="45720" rIns="91440" bIns="45720" rtlCol="0">
            <a:noAutofit/>
          </a:bodyPr>
          <a:lstStyle>
            <a:lvl1pPr marL="0" indent="0" algn="l" defTabSz="685800" rtl="0" eaLnBrk="1" latinLnBrk="0" hangingPunct="1">
              <a:lnSpc>
                <a:spcPts val="1950"/>
              </a:lnSpc>
              <a:spcBef>
                <a:spcPts val="0"/>
              </a:spcBef>
              <a:buFont typeface="Arial" panose="020B0604020202020204" pitchFamily="34" charset="0"/>
              <a:buNone/>
              <a:defRPr sz="1600" kern="1200">
                <a:solidFill>
                  <a:schemeClr val="tx1"/>
                </a:solidFill>
                <a:latin typeface="+mn-lt"/>
                <a:ea typeface="+mn-ea"/>
                <a:cs typeface="+mn-cs"/>
              </a:defRPr>
            </a:lvl1pPr>
            <a:lvl2pPr marL="340200" indent="-340200" algn="l" defTabSz="685800" rtl="0" eaLnBrk="1" latinLnBrk="0" hangingPunct="1">
              <a:lnSpc>
                <a:spcPts val="1950"/>
              </a:lnSpc>
              <a:spcBef>
                <a:spcPts val="0"/>
              </a:spcBef>
              <a:buFont typeface="Arial" panose="020B0604020202020204" pitchFamily="34" charset="0"/>
              <a:buChar char="•"/>
              <a:defRPr sz="1600" kern="1200">
                <a:solidFill>
                  <a:schemeClr val="tx1"/>
                </a:solidFill>
                <a:latin typeface="+mn-lt"/>
                <a:ea typeface="+mn-ea"/>
                <a:cs typeface="+mn-cs"/>
              </a:defRPr>
            </a:lvl2pPr>
            <a:lvl3pPr marL="680400" indent="-340200" algn="l" defTabSz="685800" rtl="0" eaLnBrk="1" latinLnBrk="0" hangingPunct="1">
              <a:lnSpc>
                <a:spcPts val="1950"/>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1020600" indent="-340200" algn="l" defTabSz="685800" rtl="0" eaLnBrk="1" latinLnBrk="0" hangingPunct="1">
              <a:lnSpc>
                <a:spcPts val="1950"/>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360800" indent="-340200" algn="l" defTabSz="685800" rtl="0" eaLnBrk="1" latinLnBrk="0" hangingPunct="1">
              <a:lnSpc>
                <a:spcPts val="1950"/>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US" sz="1400" b="1" dirty="0"/>
              <a:t>The injected beam synchronously damps until it merges with the stored one</a:t>
            </a:r>
            <a:r>
              <a:rPr lang="en-US" sz="1400" dirty="0"/>
              <a:t>. </a:t>
            </a:r>
          </a:p>
          <a:p>
            <a:pPr marL="285750" indent="-285750">
              <a:buFont typeface="Arial" panose="020B0604020202020204" pitchFamily="34" charset="0"/>
              <a:buChar char="•"/>
            </a:pPr>
            <a:r>
              <a:rPr lang="en-US" sz="1400" dirty="0"/>
              <a:t>A collimator is introduced at the injection point, as a placeholder for the absorber (not yet being designed).</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8ADB68ED-7B83-62D9-2613-28DC4FA32141}"/>
              </a:ext>
            </a:extLst>
          </p:cNvPr>
          <p:cNvSpPr>
            <a:spLocks noGrp="1"/>
          </p:cNvSpPr>
          <p:nvPr>
            <p:ph type="sldNum" sz="quarter" idx="10"/>
          </p:nvPr>
        </p:nvSpPr>
        <p:spPr/>
        <p:txBody>
          <a:bodyPr/>
          <a:lstStyle/>
          <a:p>
            <a:pPr marL="0" marR="0" lvl="0" indent="0" algn="r" defTabSz="685727" rtl="0" eaLnBrk="1" fontAlgn="auto" latinLnBrk="0" hangingPunct="1">
              <a:lnSpc>
                <a:spcPts val="1238"/>
              </a:lnSpc>
              <a:spcBef>
                <a:spcPts val="0"/>
              </a:spcBef>
              <a:spcAft>
                <a:spcPts val="0"/>
              </a:spcAft>
              <a:buClrTx/>
              <a:buSzTx/>
              <a:buFontTx/>
              <a:buNone/>
              <a:tabLst/>
              <a:defRPr/>
            </a:pPr>
            <a:fld id="{88A1DFE4-5FC5-43BD-BB7E-75EAD82B965F}" type="slidenum">
              <a:rPr kumimoji="0" lang="en-US" sz="8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727" rtl="0" eaLnBrk="1" fontAlgn="auto" latinLnBrk="0" hangingPunct="1">
                <a:lnSpc>
                  <a:spcPts val="1238"/>
                </a:lnSpc>
                <a:spcBef>
                  <a:spcPts val="0"/>
                </a:spcBef>
                <a:spcAft>
                  <a:spcPts val="0"/>
                </a:spcAft>
                <a:buClrTx/>
                <a:buSzTx/>
                <a:buFontTx/>
                <a:buNone/>
                <a:tabLst/>
                <a:defRPr/>
              </a:pPr>
              <a:t>16</a:t>
            </a:fld>
            <a:endParaRPr kumimoji="0" lang="en-US" sz="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A834956F-5C87-EFAF-148A-7F6E8321F1AF}"/>
              </a:ext>
            </a:extLst>
          </p:cNvPr>
          <p:cNvSpPr>
            <a:spLocks noGrp="1"/>
          </p:cNvSpPr>
          <p:nvPr>
            <p:ph type="body" sz="quarter" idx="12"/>
          </p:nvPr>
        </p:nvSpPr>
        <p:spPr>
          <a:xfrm>
            <a:off x="309490" y="1047750"/>
            <a:ext cx="8435810" cy="957443"/>
          </a:xfrm>
        </p:spPr>
        <p:txBody>
          <a:bodyPr/>
          <a:lstStyle/>
          <a:p>
            <a:pPr marL="285750" indent="-285750">
              <a:buFont typeface="Arial" panose="020B0604020202020204" pitchFamily="34" charset="0"/>
              <a:buChar char="•"/>
            </a:pPr>
            <a:r>
              <a:rPr lang="en-US" sz="1400" dirty="0"/>
              <a:t>Beam lifetime during collisions well below 1h → </a:t>
            </a:r>
            <a:r>
              <a:rPr lang="en-US" sz="1400" b="1" dirty="0"/>
              <a:t>top-up injection scheme required</a:t>
            </a:r>
            <a:r>
              <a:rPr lang="en-US" sz="1400" dirty="0"/>
              <a:t>.</a:t>
            </a:r>
          </a:p>
          <a:p>
            <a:pPr marL="285750" indent="-285750">
              <a:buFont typeface="Arial" panose="020B0604020202020204" pitchFamily="34" charset="0"/>
              <a:buChar char="•"/>
            </a:pPr>
            <a:r>
              <a:rPr lang="en-US" sz="1400" b="1" dirty="0"/>
              <a:t>Z-mode most critical for injection </a:t>
            </a:r>
            <a:r>
              <a:rPr lang="en-US" sz="1400" dirty="0"/>
              <a:t>→ up to </a:t>
            </a:r>
            <a:r>
              <a:rPr lang="en-US" sz="1400" b="1" dirty="0"/>
              <a:t>1 % of full beam intensity is injected </a:t>
            </a:r>
            <a:r>
              <a:rPr lang="en-US" sz="1400" dirty="0"/>
              <a:t>every 10 s.</a:t>
            </a:r>
          </a:p>
          <a:p>
            <a:pPr marL="285750" indent="-285750">
              <a:buFont typeface="Arial" panose="020B0604020202020204" pitchFamily="34" charset="0"/>
              <a:buChar char="•"/>
            </a:pPr>
            <a:r>
              <a:rPr lang="en-US" sz="1400" b="1" dirty="0"/>
              <a:t>On-axis &amp; Off-energy current baseline scheme</a:t>
            </a:r>
            <a:r>
              <a:rPr lang="en-US" sz="1400" dirty="0"/>
              <a:t>. Hybrid mode, i.e., Off-axis &amp; Off-energy, is considered as an option, and baseline for W-mode.</a:t>
            </a:r>
          </a:p>
          <a:p>
            <a:pPr marL="285750" indent="-285750">
              <a:buFont typeface="Arial" panose="020B0604020202020204" pitchFamily="34" charset="0"/>
              <a:buChar char="•"/>
            </a:pPr>
            <a:endParaRPr lang="en-US" dirty="0"/>
          </a:p>
        </p:txBody>
      </p:sp>
      <p:sp>
        <p:nvSpPr>
          <p:cNvPr id="5" name="Title 4">
            <a:extLst>
              <a:ext uri="{FF2B5EF4-FFF2-40B4-BE49-F238E27FC236}">
                <a16:creationId xmlns:a16="http://schemas.microsoft.com/office/drawing/2014/main" id="{15C4AF77-D898-273F-0ABB-FA9121EF09A9}"/>
              </a:ext>
            </a:extLst>
          </p:cNvPr>
          <p:cNvSpPr>
            <a:spLocks noGrp="1"/>
          </p:cNvSpPr>
          <p:nvPr>
            <p:ph type="title"/>
          </p:nvPr>
        </p:nvSpPr>
        <p:spPr/>
        <p:txBody>
          <a:bodyPr/>
          <a:lstStyle/>
          <a:p>
            <a:r>
              <a:rPr lang="en-US" dirty="0"/>
              <a:t>Top-up Injection for FCC-ee</a:t>
            </a:r>
          </a:p>
        </p:txBody>
      </p:sp>
      <p:grpSp>
        <p:nvGrpSpPr>
          <p:cNvPr id="155" name="Group 154">
            <a:extLst>
              <a:ext uri="{FF2B5EF4-FFF2-40B4-BE49-F238E27FC236}">
                <a16:creationId xmlns:a16="http://schemas.microsoft.com/office/drawing/2014/main" id="{8A963BC6-AFCA-86E3-0ADF-EAF6CB843BD5}"/>
              </a:ext>
            </a:extLst>
          </p:cNvPr>
          <p:cNvGrpSpPr/>
          <p:nvPr/>
        </p:nvGrpSpPr>
        <p:grpSpPr>
          <a:xfrm>
            <a:off x="9753600" y="3532398"/>
            <a:ext cx="1156532" cy="761203"/>
            <a:chOff x="6266923" y="3944799"/>
            <a:chExt cx="1156532" cy="761203"/>
          </a:xfrm>
        </p:grpSpPr>
        <p:sp>
          <p:nvSpPr>
            <p:cNvPr id="26" name="Rectangle: Rounded Corners 25">
              <a:extLst>
                <a:ext uri="{FF2B5EF4-FFF2-40B4-BE49-F238E27FC236}">
                  <a16:creationId xmlns:a16="http://schemas.microsoft.com/office/drawing/2014/main" id="{6CEB63D2-4B9C-9696-2C0C-34332056F1F5}"/>
                </a:ext>
              </a:extLst>
            </p:cNvPr>
            <p:cNvSpPr/>
            <p:nvPr/>
          </p:nvSpPr>
          <p:spPr>
            <a:xfrm>
              <a:off x="6950328" y="3944799"/>
              <a:ext cx="105139" cy="46908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36" name="Straight Connector 35">
              <a:extLst>
                <a:ext uri="{FF2B5EF4-FFF2-40B4-BE49-F238E27FC236}">
                  <a16:creationId xmlns:a16="http://schemas.microsoft.com/office/drawing/2014/main" id="{D22CAB2A-F448-7572-80EC-8DEA8A04FB39}"/>
                </a:ext>
              </a:extLst>
            </p:cNvPr>
            <p:cNvCxnSpPr>
              <a:cxnSpLocks/>
              <a:stCxn id="26" idx="1"/>
            </p:cNvCxnSpPr>
            <p:nvPr/>
          </p:nvCxnSpPr>
          <p:spPr>
            <a:xfrm flipH="1">
              <a:off x="6871474" y="4179339"/>
              <a:ext cx="78854" cy="247679"/>
            </a:xfrm>
            <a:prstGeom prst="line">
              <a:avLst/>
            </a:prstGeom>
          </p:spPr>
          <p:style>
            <a:lnRef idx="2">
              <a:schemeClr val="accent5"/>
            </a:lnRef>
            <a:fillRef idx="0">
              <a:schemeClr val="accent5"/>
            </a:fillRef>
            <a:effectRef idx="1">
              <a:schemeClr val="accent5"/>
            </a:effectRef>
            <a:fontRef idx="minor">
              <a:schemeClr val="tx1"/>
            </a:fontRef>
          </p:style>
        </p:cxnSp>
        <p:cxnSp>
          <p:nvCxnSpPr>
            <p:cNvPr id="59" name="Straight Connector 58">
              <a:extLst>
                <a:ext uri="{FF2B5EF4-FFF2-40B4-BE49-F238E27FC236}">
                  <a16:creationId xmlns:a16="http://schemas.microsoft.com/office/drawing/2014/main" id="{21F3845A-FEA4-6680-3F99-F7CF6857FAD9}"/>
                </a:ext>
              </a:extLst>
            </p:cNvPr>
            <p:cNvCxnSpPr>
              <a:cxnSpLocks/>
            </p:cNvCxnSpPr>
            <p:nvPr/>
          </p:nvCxnSpPr>
          <p:spPr>
            <a:xfrm flipV="1">
              <a:off x="6713765" y="4422217"/>
              <a:ext cx="157709" cy="2138"/>
            </a:xfrm>
            <a:prstGeom prst="line">
              <a:avLst/>
            </a:prstGeom>
          </p:spPr>
          <p:style>
            <a:lnRef idx="2">
              <a:schemeClr val="accent5"/>
            </a:lnRef>
            <a:fillRef idx="0">
              <a:schemeClr val="accent5"/>
            </a:fillRef>
            <a:effectRef idx="1">
              <a:schemeClr val="accent5"/>
            </a:effectRef>
            <a:fontRef idx="minor">
              <a:schemeClr val="tx1"/>
            </a:fontRef>
          </p:style>
        </p:cxnSp>
        <p:cxnSp>
          <p:nvCxnSpPr>
            <p:cNvPr id="63" name="Straight Arrow Connector 62">
              <a:extLst>
                <a:ext uri="{FF2B5EF4-FFF2-40B4-BE49-F238E27FC236}">
                  <a16:creationId xmlns:a16="http://schemas.microsoft.com/office/drawing/2014/main" id="{2A9DADE3-105B-4173-0494-40B383F7908D}"/>
                </a:ext>
              </a:extLst>
            </p:cNvPr>
            <p:cNvCxnSpPr>
              <a:cxnSpLocks/>
            </p:cNvCxnSpPr>
            <p:nvPr/>
          </p:nvCxnSpPr>
          <p:spPr>
            <a:xfrm>
              <a:off x="6950328" y="4179339"/>
              <a:ext cx="473127"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65" name="Straight Connector 64">
              <a:extLst>
                <a:ext uri="{FF2B5EF4-FFF2-40B4-BE49-F238E27FC236}">
                  <a16:creationId xmlns:a16="http://schemas.microsoft.com/office/drawing/2014/main" id="{DC78F061-40E5-FA70-F7FF-24E02F51F1B7}"/>
                </a:ext>
              </a:extLst>
            </p:cNvPr>
            <p:cNvCxnSpPr>
              <a:cxnSpLocks/>
            </p:cNvCxnSpPr>
            <p:nvPr/>
          </p:nvCxnSpPr>
          <p:spPr>
            <a:xfrm flipH="1">
              <a:off x="6910901" y="4265934"/>
              <a:ext cx="125516" cy="278244"/>
            </a:xfrm>
            <a:prstGeom prst="line">
              <a:avLst/>
            </a:prstGeom>
          </p:spPr>
          <p:style>
            <a:lnRef idx="2">
              <a:schemeClr val="accent4"/>
            </a:lnRef>
            <a:fillRef idx="0">
              <a:schemeClr val="accent4"/>
            </a:fillRef>
            <a:effectRef idx="1">
              <a:schemeClr val="accent4"/>
            </a:effectRef>
            <a:fontRef idx="minor">
              <a:schemeClr val="tx1"/>
            </a:fontRef>
          </p:style>
        </p:cxnSp>
        <p:cxnSp>
          <p:nvCxnSpPr>
            <p:cNvPr id="67" name="Straight Connector 66">
              <a:extLst>
                <a:ext uri="{FF2B5EF4-FFF2-40B4-BE49-F238E27FC236}">
                  <a16:creationId xmlns:a16="http://schemas.microsoft.com/office/drawing/2014/main" id="{8238A902-6636-4E9A-4C8B-9D8BF110F157}"/>
                </a:ext>
              </a:extLst>
            </p:cNvPr>
            <p:cNvCxnSpPr>
              <a:cxnSpLocks/>
            </p:cNvCxnSpPr>
            <p:nvPr/>
          </p:nvCxnSpPr>
          <p:spPr>
            <a:xfrm flipV="1">
              <a:off x="6661195" y="4544178"/>
              <a:ext cx="105139" cy="161824"/>
            </a:xfrm>
            <a:prstGeom prst="line">
              <a:avLst/>
            </a:prstGeom>
          </p:spPr>
          <p:style>
            <a:lnRef idx="2">
              <a:schemeClr val="accent4"/>
            </a:lnRef>
            <a:fillRef idx="0">
              <a:schemeClr val="accent4"/>
            </a:fillRef>
            <a:effectRef idx="1">
              <a:schemeClr val="accent4"/>
            </a:effectRef>
            <a:fontRef idx="minor">
              <a:schemeClr val="tx1"/>
            </a:fontRef>
          </p:style>
        </p:cxnSp>
        <p:cxnSp>
          <p:nvCxnSpPr>
            <p:cNvPr id="68" name="Straight Connector 67">
              <a:extLst>
                <a:ext uri="{FF2B5EF4-FFF2-40B4-BE49-F238E27FC236}">
                  <a16:creationId xmlns:a16="http://schemas.microsoft.com/office/drawing/2014/main" id="{77CA2A30-760A-D223-4238-9F30D6C0E1C2}"/>
                </a:ext>
              </a:extLst>
            </p:cNvPr>
            <p:cNvCxnSpPr>
              <a:cxnSpLocks/>
            </p:cNvCxnSpPr>
            <p:nvPr/>
          </p:nvCxnSpPr>
          <p:spPr>
            <a:xfrm>
              <a:off x="6766335" y="4544178"/>
              <a:ext cx="139638" cy="0"/>
            </a:xfrm>
            <a:prstGeom prst="line">
              <a:avLst/>
            </a:prstGeom>
          </p:spPr>
          <p:style>
            <a:lnRef idx="2">
              <a:schemeClr val="accent4"/>
            </a:lnRef>
            <a:fillRef idx="0">
              <a:schemeClr val="accent4"/>
            </a:fillRef>
            <a:effectRef idx="1">
              <a:schemeClr val="accent4"/>
            </a:effectRef>
            <a:fontRef idx="minor">
              <a:schemeClr val="tx1"/>
            </a:fontRef>
          </p:style>
        </p:cxnSp>
        <p:sp>
          <p:nvSpPr>
            <p:cNvPr id="72" name="Rectangle: Rounded Corners 71">
              <a:extLst>
                <a:ext uri="{FF2B5EF4-FFF2-40B4-BE49-F238E27FC236}">
                  <a16:creationId xmlns:a16="http://schemas.microsoft.com/office/drawing/2014/main" id="{E983E017-43F9-70E5-7024-F76065D1C9C5}"/>
                </a:ext>
              </a:extLst>
            </p:cNvPr>
            <p:cNvSpPr/>
            <p:nvPr/>
          </p:nvSpPr>
          <p:spPr>
            <a:xfrm>
              <a:off x="6721979" y="4489631"/>
              <a:ext cx="183994" cy="31271"/>
            </a:xfrm>
            <a:prstGeom prst="roundRect">
              <a:avLst/>
            </a:prstGeom>
            <a:solidFill>
              <a:schemeClr val="accent2">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82" name="Rectangle: Rounded Corners 81">
              <a:extLst>
                <a:ext uri="{FF2B5EF4-FFF2-40B4-BE49-F238E27FC236}">
                  <a16:creationId xmlns:a16="http://schemas.microsoft.com/office/drawing/2014/main" id="{E11739F9-CA3B-9209-2E9F-4851B46193D0}"/>
                </a:ext>
              </a:extLst>
            </p:cNvPr>
            <p:cNvSpPr/>
            <p:nvPr/>
          </p:nvSpPr>
          <p:spPr>
            <a:xfrm>
              <a:off x="6529771" y="3944799"/>
              <a:ext cx="105139" cy="46908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91" name="Straight Connector 90">
              <a:extLst>
                <a:ext uri="{FF2B5EF4-FFF2-40B4-BE49-F238E27FC236}">
                  <a16:creationId xmlns:a16="http://schemas.microsoft.com/office/drawing/2014/main" id="{1DFD5856-66A6-C8CC-7CF6-55A0150E5FE6}"/>
                </a:ext>
              </a:extLst>
            </p:cNvPr>
            <p:cNvCxnSpPr>
              <a:cxnSpLocks/>
              <a:stCxn id="82" idx="3"/>
            </p:cNvCxnSpPr>
            <p:nvPr/>
          </p:nvCxnSpPr>
          <p:spPr>
            <a:xfrm>
              <a:off x="6634910" y="4179339"/>
              <a:ext cx="78854" cy="245016"/>
            </a:xfrm>
            <a:prstGeom prst="line">
              <a:avLst/>
            </a:prstGeom>
          </p:spPr>
          <p:style>
            <a:lnRef idx="2">
              <a:schemeClr val="accent5"/>
            </a:lnRef>
            <a:fillRef idx="0">
              <a:schemeClr val="accent5"/>
            </a:fillRef>
            <a:effectRef idx="1">
              <a:schemeClr val="accent5"/>
            </a:effectRef>
            <a:fontRef idx="minor">
              <a:schemeClr val="tx1"/>
            </a:fontRef>
          </p:style>
        </p:cxnSp>
        <p:cxnSp>
          <p:nvCxnSpPr>
            <p:cNvPr id="93" name="Straight Connector 92">
              <a:extLst>
                <a:ext uri="{FF2B5EF4-FFF2-40B4-BE49-F238E27FC236}">
                  <a16:creationId xmlns:a16="http://schemas.microsoft.com/office/drawing/2014/main" id="{1CF1F4E9-04B5-804C-66B8-48F0AD5B8A1D}"/>
                </a:ext>
              </a:extLst>
            </p:cNvPr>
            <p:cNvCxnSpPr>
              <a:cxnSpLocks/>
              <a:endCxn id="82" idx="3"/>
            </p:cNvCxnSpPr>
            <p:nvPr/>
          </p:nvCxnSpPr>
          <p:spPr>
            <a:xfrm>
              <a:off x="6266923" y="4179339"/>
              <a:ext cx="367987" cy="0"/>
            </a:xfrm>
            <a:prstGeom prst="line">
              <a:avLst/>
            </a:prstGeom>
          </p:spPr>
          <p:style>
            <a:lnRef idx="2">
              <a:schemeClr val="accent5"/>
            </a:lnRef>
            <a:fillRef idx="0">
              <a:schemeClr val="accent5"/>
            </a:fillRef>
            <a:effectRef idx="1">
              <a:schemeClr val="accent5"/>
            </a:effectRef>
            <a:fontRef idx="minor">
              <a:schemeClr val="tx1"/>
            </a:fontRef>
          </p:style>
        </p:cxnSp>
        <p:sp>
          <p:nvSpPr>
            <p:cNvPr id="135" name="Freeform: Shape 134">
              <a:extLst>
                <a:ext uri="{FF2B5EF4-FFF2-40B4-BE49-F238E27FC236}">
                  <a16:creationId xmlns:a16="http://schemas.microsoft.com/office/drawing/2014/main" id="{575BB648-D771-B0FA-6ABF-85A6B9F89C5E}"/>
                </a:ext>
              </a:extLst>
            </p:cNvPr>
            <p:cNvSpPr/>
            <p:nvPr/>
          </p:nvSpPr>
          <p:spPr>
            <a:xfrm>
              <a:off x="7036417" y="4200833"/>
              <a:ext cx="286943" cy="121806"/>
            </a:xfrm>
            <a:custGeom>
              <a:avLst/>
              <a:gdLst>
                <a:gd name="connsiteX0" fmla="*/ 0 w 415925"/>
                <a:gd name="connsiteY0" fmla="*/ 95297 h 178082"/>
                <a:gd name="connsiteX1" fmla="*/ 19050 w 415925"/>
                <a:gd name="connsiteY1" fmla="*/ 38147 h 178082"/>
                <a:gd name="connsiteX2" fmla="*/ 60325 w 415925"/>
                <a:gd name="connsiteY2" fmla="*/ 158797 h 178082"/>
                <a:gd name="connsiteX3" fmla="*/ 114300 w 415925"/>
                <a:gd name="connsiteY3" fmla="*/ 47 h 178082"/>
                <a:gd name="connsiteX4" fmla="*/ 184150 w 415925"/>
                <a:gd name="connsiteY4" fmla="*/ 177847 h 178082"/>
                <a:gd name="connsiteX5" fmla="*/ 254000 w 415925"/>
                <a:gd name="connsiteY5" fmla="*/ 38147 h 178082"/>
                <a:gd name="connsiteX6" fmla="*/ 415925 w 415925"/>
                <a:gd name="connsiteY6" fmla="*/ 44497 h 178082"/>
                <a:gd name="connsiteX7" fmla="*/ 415925 w 415925"/>
                <a:gd name="connsiteY7" fmla="*/ 44497 h 17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925" h="178082">
                  <a:moveTo>
                    <a:pt x="0" y="95297"/>
                  </a:moveTo>
                  <a:cubicBezTo>
                    <a:pt x="4498" y="61430"/>
                    <a:pt x="8996" y="27564"/>
                    <a:pt x="19050" y="38147"/>
                  </a:cubicBezTo>
                  <a:cubicBezTo>
                    <a:pt x="29104" y="48730"/>
                    <a:pt x="44450" y="165147"/>
                    <a:pt x="60325" y="158797"/>
                  </a:cubicBezTo>
                  <a:cubicBezTo>
                    <a:pt x="76200" y="152447"/>
                    <a:pt x="93663" y="-3128"/>
                    <a:pt x="114300" y="47"/>
                  </a:cubicBezTo>
                  <a:cubicBezTo>
                    <a:pt x="134938" y="3222"/>
                    <a:pt x="160867" y="171497"/>
                    <a:pt x="184150" y="177847"/>
                  </a:cubicBezTo>
                  <a:cubicBezTo>
                    <a:pt x="207433" y="184197"/>
                    <a:pt x="215371" y="60372"/>
                    <a:pt x="254000" y="38147"/>
                  </a:cubicBezTo>
                  <a:cubicBezTo>
                    <a:pt x="292629" y="15922"/>
                    <a:pt x="415925" y="44497"/>
                    <a:pt x="415925" y="44497"/>
                  </a:cubicBezTo>
                  <a:lnTo>
                    <a:pt x="415925" y="44497"/>
                  </a:lnTo>
                </a:path>
              </a:pathLst>
            </a:custGeom>
            <a:ln>
              <a:tailEnd type="triangle"/>
            </a:ln>
          </p:spPr>
          <p:style>
            <a:lnRef idx="2">
              <a:schemeClr val="accent4"/>
            </a:lnRef>
            <a:fillRef idx="0">
              <a:schemeClr val="accent4"/>
            </a:fillRef>
            <a:effectRef idx="1">
              <a:schemeClr val="accent4"/>
            </a:effectRef>
            <a:fontRef idx="minor">
              <a:schemeClr val="tx1"/>
            </a:fontRef>
          </p:style>
          <p:txBody>
            <a:bodyPr rtlCol="0" anchor="ctr"/>
            <a:lstStyle/>
            <a:p>
              <a:pPr marL="0" marR="0" lvl="0" indent="0" algn="ctr" defTabSz="68572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F124A"/>
                </a:solidFill>
                <a:effectLst/>
                <a:uLnTx/>
                <a:uFillTx/>
                <a:latin typeface="Arial"/>
                <a:ea typeface="+mn-ea"/>
                <a:cs typeface="+mn-cs"/>
              </a:endParaRPr>
            </a:p>
          </p:txBody>
        </p:sp>
      </p:grpSp>
      <p:grpSp>
        <p:nvGrpSpPr>
          <p:cNvPr id="8" name="Group 7">
            <a:extLst>
              <a:ext uri="{FF2B5EF4-FFF2-40B4-BE49-F238E27FC236}">
                <a16:creationId xmlns:a16="http://schemas.microsoft.com/office/drawing/2014/main" id="{BD03CC18-E080-101D-3F0A-94046A7CBDC1}"/>
              </a:ext>
            </a:extLst>
          </p:cNvPr>
          <p:cNvGrpSpPr/>
          <p:nvPr/>
        </p:nvGrpSpPr>
        <p:grpSpPr>
          <a:xfrm>
            <a:off x="1066800" y="3181350"/>
            <a:ext cx="3429000" cy="1834156"/>
            <a:chOff x="235324" y="3394240"/>
            <a:chExt cx="2997796" cy="1453156"/>
          </a:xfrm>
        </p:grpSpPr>
        <p:pic>
          <p:nvPicPr>
            <p:cNvPr id="137" name="Picture 136">
              <a:extLst>
                <a:ext uri="{FF2B5EF4-FFF2-40B4-BE49-F238E27FC236}">
                  <a16:creationId xmlns:a16="http://schemas.microsoft.com/office/drawing/2014/main" id="{E811B71E-1635-9E57-1FB5-9E7CA4460DBD}"/>
                </a:ext>
              </a:extLst>
            </p:cNvPr>
            <p:cNvPicPr>
              <a:picLocks noChangeAspect="1"/>
            </p:cNvPicPr>
            <p:nvPr/>
          </p:nvPicPr>
          <p:blipFill>
            <a:blip r:embed="rId3"/>
            <a:stretch>
              <a:fillRect/>
            </a:stretch>
          </p:blipFill>
          <p:spPr>
            <a:xfrm>
              <a:off x="899415" y="3424695"/>
              <a:ext cx="2145224" cy="1422701"/>
            </a:xfrm>
            <a:prstGeom prst="rect">
              <a:avLst/>
            </a:prstGeom>
          </p:spPr>
        </p:pic>
        <p:sp>
          <p:nvSpPr>
            <p:cNvPr id="140" name="TextBox 139">
              <a:extLst>
                <a:ext uri="{FF2B5EF4-FFF2-40B4-BE49-F238E27FC236}">
                  <a16:creationId xmlns:a16="http://schemas.microsoft.com/office/drawing/2014/main" id="{2F780111-9E52-7109-69EF-11232DAC7FCA}"/>
                </a:ext>
              </a:extLst>
            </p:cNvPr>
            <p:cNvSpPr txBox="1"/>
            <p:nvPr/>
          </p:nvSpPr>
          <p:spPr>
            <a:xfrm>
              <a:off x="235324" y="3535483"/>
              <a:ext cx="1032655" cy="461665"/>
            </a:xfrm>
            <a:prstGeom prst="rect">
              <a:avLst/>
            </a:prstGeom>
            <a:noFill/>
          </p:spPr>
          <p:txBody>
            <a:bodyPr wrap="none" rtlCol="0">
              <a:spAutoFit/>
            </a:bodyPr>
            <a:lstStyle/>
            <a:p>
              <a:pPr marL="0" marR="0" lvl="0" indent="0" algn="l" defTabSz="68572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a:ea typeface="+mn-ea"/>
                  <a:cs typeface="+mn-cs"/>
                </a:rPr>
                <a:t>Circulating </a:t>
              </a:r>
            </a:p>
            <a:p>
              <a:pPr marL="0" marR="0" lvl="0" indent="0" algn="l" defTabSz="68572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a:ea typeface="+mn-ea"/>
                  <a:cs typeface="+mn-cs"/>
                </a:rPr>
                <a:t>beam</a:t>
              </a:r>
              <a:endParaRPr kumimoji="0" lang="en-US" sz="3000" b="1" i="0" u="none" strike="noStrike" kern="1200" cap="none" spc="0" normalizeH="0" baseline="0" noProof="0" dirty="0">
                <a:ln>
                  <a:noFill/>
                </a:ln>
                <a:solidFill>
                  <a:srgbClr val="FF0000"/>
                </a:solidFill>
                <a:effectLst/>
                <a:uLnTx/>
                <a:uFillTx/>
                <a:latin typeface="Arial"/>
                <a:ea typeface="+mn-ea"/>
                <a:cs typeface="+mn-cs"/>
              </a:endParaRPr>
            </a:p>
          </p:txBody>
        </p:sp>
        <p:sp>
          <p:nvSpPr>
            <p:cNvPr id="141" name="TextBox 140">
              <a:extLst>
                <a:ext uri="{FF2B5EF4-FFF2-40B4-BE49-F238E27FC236}">
                  <a16:creationId xmlns:a16="http://schemas.microsoft.com/office/drawing/2014/main" id="{EEA4C39C-9F2F-A928-06EB-A90CD809C8CE}"/>
                </a:ext>
              </a:extLst>
            </p:cNvPr>
            <p:cNvSpPr txBox="1"/>
            <p:nvPr/>
          </p:nvSpPr>
          <p:spPr>
            <a:xfrm>
              <a:off x="2022532" y="4452820"/>
              <a:ext cx="1210588" cy="276999"/>
            </a:xfrm>
            <a:prstGeom prst="rect">
              <a:avLst/>
            </a:prstGeom>
            <a:noFill/>
          </p:spPr>
          <p:txBody>
            <a:bodyPr wrap="none" rtlCol="0">
              <a:spAutoFit/>
            </a:bodyPr>
            <a:lstStyle/>
            <a:p>
              <a:pPr marL="0" marR="0" lvl="0" indent="0" algn="l" defTabSz="68572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0C245"/>
                  </a:solidFill>
                  <a:effectLst/>
                  <a:uLnTx/>
                  <a:uFillTx/>
                  <a:latin typeface="Arial"/>
                  <a:ea typeface="+mn-ea"/>
                  <a:cs typeface="+mn-cs"/>
                </a:rPr>
                <a:t>Injected beam</a:t>
              </a:r>
              <a:endParaRPr kumimoji="0" lang="en-US" sz="3000" b="1" i="0" u="none" strike="noStrike" kern="1200" cap="none" spc="0" normalizeH="0" baseline="0" noProof="0" dirty="0">
                <a:ln>
                  <a:noFill/>
                </a:ln>
                <a:solidFill>
                  <a:srgbClr val="40C245"/>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B8A452E5-7953-5A78-D555-FBEF6BDD1766}"/>
                    </a:ext>
                  </a:extLst>
                </p:cNvPr>
                <p:cNvSpPr txBox="1"/>
                <p:nvPr/>
              </p:nvSpPr>
              <p:spPr>
                <a:xfrm>
                  <a:off x="2317905" y="3394240"/>
                  <a:ext cx="860044" cy="276999"/>
                </a:xfrm>
                <a:prstGeom prst="rect">
                  <a:avLst/>
                </a:prstGeom>
                <a:noFill/>
              </p:spPr>
              <p:txBody>
                <a:bodyPr wrap="none" rtlCol="0">
                  <a:spAutoFit/>
                </a:bodyPr>
                <a:lstStyle/>
                <a:p>
                  <a:pPr marL="0" marR="0" lvl="0" indent="0" algn="l" defTabSz="685727"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200" b="1" i="1" u="none" strike="noStrike" kern="1200" cap="none" spc="0" normalizeH="0" baseline="0" noProof="0" smtClean="0">
                          <a:ln>
                            <a:noFill/>
                          </a:ln>
                          <a:solidFill>
                            <a:srgbClr val="0000FF"/>
                          </a:solidFill>
                          <a:effectLst/>
                          <a:uLnTx/>
                          <a:uFillTx/>
                          <a:latin typeface="Cambria Math" panose="02040503050406030204" pitchFamily="18" charset="0"/>
                          <a:ea typeface="Cambria Math" panose="02040503050406030204" pitchFamily="18" charset="0"/>
                          <a:cs typeface="+mn-cs"/>
                        </a:rPr>
                        <m:t>𝝅</m:t>
                      </m:r>
                      <m:r>
                        <a:rPr kumimoji="0" lang="it-IT" sz="1200" b="1" i="1" u="none" strike="noStrike" kern="1200" cap="none" spc="0" normalizeH="0" baseline="0" noProof="0" smtClean="0">
                          <a:ln>
                            <a:noFill/>
                          </a:ln>
                          <a:solidFill>
                            <a:srgbClr val="0000FF"/>
                          </a:solidFill>
                          <a:effectLst/>
                          <a:uLnTx/>
                          <a:uFillTx/>
                          <a:latin typeface="Cambria Math" panose="02040503050406030204" pitchFamily="18" charset="0"/>
                          <a:ea typeface="Cambria Math" panose="02040503050406030204" pitchFamily="18" charset="0"/>
                          <a:cs typeface="+mn-cs"/>
                        </a:rPr>
                        <m:t>−</m:t>
                      </m:r>
                    </m:oMath>
                  </a14:m>
                  <a:r>
                    <a:rPr kumimoji="0" lang="en-US" sz="1200" b="1" i="0" u="none" strike="noStrike" kern="1200" cap="none" spc="0" normalizeH="0" baseline="0" noProof="0" dirty="0">
                      <a:ln>
                        <a:noFill/>
                      </a:ln>
                      <a:solidFill>
                        <a:srgbClr val="0000FF"/>
                      </a:solidFill>
                      <a:effectLst/>
                      <a:uLnTx/>
                      <a:uFillTx/>
                      <a:latin typeface="Arial"/>
                      <a:ea typeface="+mn-ea"/>
                      <a:cs typeface="+mn-cs"/>
                    </a:rPr>
                    <a:t>bump</a:t>
                  </a:r>
                  <a:endParaRPr kumimoji="0" lang="en-US" sz="3000" b="1" i="0" u="none" strike="noStrike" kern="1200" cap="none" spc="0" normalizeH="0" baseline="0" noProof="0" dirty="0">
                    <a:ln>
                      <a:noFill/>
                    </a:ln>
                    <a:solidFill>
                      <a:srgbClr val="FF0000"/>
                    </a:solidFill>
                    <a:effectLst/>
                    <a:uLnTx/>
                    <a:uFillTx/>
                    <a:latin typeface="Arial"/>
                    <a:ea typeface="+mn-ea"/>
                    <a:cs typeface="+mn-cs"/>
                  </a:endParaRPr>
                </a:p>
              </p:txBody>
            </p:sp>
          </mc:Choice>
          <mc:Fallback xmlns="">
            <p:sp>
              <p:nvSpPr>
                <p:cNvPr id="144" name="TextBox 143">
                  <a:extLst>
                    <a:ext uri="{FF2B5EF4-FFF2-40B4-BE49-F238E27FC236}">
                      <a16:creationId xmlns:a16="http://schemas.microsoft.com/office/drawing/2014/main" id="{B8A452E5-7953-5A78-D555-FBEF6BDD1766}"/>
                    </a:ext>
                  </a:extLst>
                </p:cNvPr>
                <p:cNvSpPr txBox="1">
                  <a:spLocks noRot="1" noChangeAspect="1" noMove="1" noResize="1" noEditPoints="1" noAdjustHandles="1" noChangeArrowheads="1" noChangeShapeType="1" noTextEdit="1"/>
                </p:cNvSpPr>
                <p:nvPr/>
              </p:nvSpPr>
              <p:spPr>
                <a:xfrm>
                  <a:off x="2317905" y="3394240"/>
                  <a:ext cx="860044" cy="276999"/>
                </a:xfrm>
                <a:prstGeom prst="rect">
                  <a:avLst/>
                </a:prstGeom>
                <a:blipFill>
                  <a:blip r:embed="rId6"/>
                  <a:stretch>
                    <a:fillRect t="-2174" b="-13043"/>
                  </a:stretch>
                </a:blipFill>
              </p:spPr>
              <p:txBody>
                <a:bodyPr/>
                <a:lstStyle/>
                <a:p>
                  <a:r>
                    <a:rPr lang="en-US">
                      <a:noFill/>
                    </a:rPr>
                    <a:t> </a:t>
                  </a:r>
                </a:p>
              </p:txBody>
            </p:sp>
          </mc:Fallback>
        </mc:AlternateContent>
        <p:sp>
          <p:nvSpPr>
            <p:cNvPr id="145" name="TextBox 144">
              <a:extLst>
                <a:ext uri="{FF2B5EF4-FFF2-40B4-BE49-F238E27FC236}">
                  <a16:creationId xmlns:a16="http://schemas.microsoft.com/office/drawing/2014/main" id="{6845CE8E-61FC-903B-0FE8-A3DD4519EA83}"/>
                </a:ext>
              </a:extLst>
            </p:cNvPr>
            <p:cNvSpPr txBox="1"/>
            <p:nvPr/>
          </p:nvSpPr>
          <p:spPr>
            <a:xfrm>
              <a:off x="374333" y="4380169"/>
              <a:ext cx="1664211" cy="276999"/>
            </a:xfrm>
            <a:prstGeom prst="rect">
              <a:avLst/>
            </a:prstGeom>
            <a:noFill/>
          </p:spPr>
          <p:txBody>
            <a:bodyPr wrap="square" rtlCol="0">
              <a:spAutoFit/>
            </a:bodyPr>
            <a:lstStyle/>
            <a:p>
              <a:pPr marL="0" marR="0" lvl="0" indent="0" algn="l" defTabSz="68572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8FF2E">
                      <a:lumMod val="75000"/>
                    </a:srgbClr>
                  </a:solidFill>
                  <a:effectLst/>
                  <a:uLnTx/>
                  <a:uFillTx/>
                  <a:latin typeface="Arial"/>
                  <a:ea typeface="+mn-ea"/>
                  <a:cs typeface="+mn-cs"/>
                </a:rPr>
                <a:t>Septum blade</a:t>
              </a:r>
            </a:p>
          </p:txBody>
        </p:sp>
      </p:grpSp>
      <p:sp>
        <p:nvSpPr>
          <p:cNvPr id="6" name="TextBox 5">
            <a:extLst>
              <a:ext uri="{FF2B5EF4-FFF2-40B4-BE49-F238E27FC236}">
                <a16:creationId xmlns:a16="http://schemas.microsoft.com/office/drawing/2014/main" id="{59F73B3B-7639-9D26-9B95-A84C37C4F3CE}"/>
              </a:ext>
            </a:extLst>
          </p:cNvPr>
          <p:cNvSpPr txBox="1"/>
          <p:nvPr/>
        </p:nvSpPr>
        <p:spPr>
          <a:xfrm>
            <a:off x="6028651" y="411174"/>
            <a:ext cx="3251914" cy="276999"/>
          </a:xfrm>
          <a:prstGeom prst="rect">
            <a:avLst/>
          </a:prstGeom>
          <a:noFill/>
        </p:spPr>
        <p:txBody>
          <a:bodyPr wrap="square">
            <a:spAutoFit/>
          </a:bodyPr>
          <a:lstStyle/>
          <a:p>
            <a:r>
              <a:rPr lang="en-US" sz="1200" i="1" dirty="0">
                <a:hlinkClick r:id="rId7">
                  <a:extLst>
                    <a:ext uri="{A12FA001-AC4F-418D-AE19-62706E023703}">
                      <ahyp:hlinkClr xmlns:ahyp="http://schemas.microsoft.com/office/drawing/2018/hyperlinkcolor" val="tx"/>
                    </a:ext>
                  </a:extLst>
                </a:hlinkClick>
              </a:rPr>
              <a:t>This results have been produced with </a:t>
            </a:r>
            <a:r>
              <a:rPr lang="en-US" sz="1200" i="1" dirty="0" err="1">
                <a:hlinkClick r:id="rId7">
                  <a:extLst>
                    <a:ext uri="{A12FA001-AC4F-418D-AE19-62706E023703}">
                      <ahyp:hlinkClr xmlns:ahyp="http://schemas.microsoft.com/office/drawing/2018/hyperlinkcolor" val="tx"/>
                    </a:ext>
                  </a:extLst>
                </a:hlinkClick>
              </a:rPr>
              <a:t>xutil</a:t>
            </a:r>
            <a:r>
              <a:rPr lang="en-US" sz="1200" i="1" dirty="0"/>
              <a:t>.</a:t>
            </a:r>
            <a:endParaRPr lang="en-US" sz="1200" dirty="0"/>
          </a:p>
        </p:txBody>
      </p:sp>
      <p:sp>
        <p:nvSpPr>
          <p:cNvPr id="18" name="Textfeld 1">
            <a:extLst>
              <a:ext uri="{FF2B5EF4-FFF2-40B4-BE49-F238E27FC236}">
                <a16:creationId xmlns:a16="http://schemas.microsoft.com/office/drawing/2014/main" id="{81951651-FE05-F55C-3A22-951F88FA4A7C}"/>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Textfeld 2">
            <a:extLst>
              <a:ext uri="{FF2B5EF4-FFF2-40B4-BE49-F238E27FC236}">
                <a16:creationId xmlns:a16="http://schemas.microsoft.com/office/drawing/2014/main" id="{10503CAE-A603-E9FA-793A-BFC38812EB1F}"/>
              </a:ext>
            </a:extLst>
          </p:cNvPr>
          <p:cNvSpPr txBox="1"/>
          <p:nvPr/>
        </p:nvSpPr>
        <p:spPr>
          <a:xfrm>
            <a:off x="6953100" y="52418"/>
            <a:ext cx="203850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Giulia Nigrelli </a:t>
            </a:r>
          </a:p>
        </p:txBody>
      </p:sp>
    </p:spTree>
    <p:extLst>
      <p:ext uri="{BB962C8B-B14F-4D97-AF65-F5344CB8AC3E}">
        <p14:creationId xmlns:p14="http://schemas.microsoft.com/office/powerpoint/2010/main" val="1527234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93E820-02E5-3DDB-75EE-EE940534C69F}"/>
              </a:ext>
            </a:extLst>
          </p:cNvPr>
          <p:cNvSpPr>
            <a:spLocks noGrp="1"/>
          </p:cNvSpPr>
          <p:nvPr>
            <p:ph type="sldNum" sz="quarter" idx="10"/>
          </p:nvPr>
        </p:nvSpPr>
        <p:spPr/>
        <p:txBody>
          <a:bodyPr/>
          <a:lstStyle/>
          <a:p>
            <a:fld id="{88A1DFE4-5FC5-43BD-BB7E-75EAD82B965F}" type="slidenum">
              <a:rPr lang="en-US" noProof="0" smtClean="0"/>
              <a:pPr/>
              <a:t>17</a:t>
            </a:fld>
            <a:endParaRPr lang="en-US" noProof="0" dirty="0"/>
          </a:p>
        </p:txBody>
      </p:sp>
      <p:sp>
        <p:nvSpPr>
          <p:cNvPr id="5" name="Title 4">
            <a:extLst>
              <a:ext uri="{FF2B5EF4-FFF2-40B4-BE49-F238E27FC236}">
                <a16:creationId xmlns:a16="http://schemas.microsoft.com/office/drawing/2014/main" id="{DA607E0C-AF16-B7EB-D349-BE502C2D8992}"/>
              </a:ext>
            </a:extLst>
          </p:cNvPr>
          <p:cNvSpPr>
            <a:spLocks noGrp="1"/>
          </p:cNvSpPr>
          <p:nvPr>
            <p:ph type="title"/>
          </p:nvPr>
        </p:nvSpPr>
        <p:spPr/>
        <p:txBody>
          <a:bodyPr/>
          <a:lstStyle/>
          <a:p>
            <a:r>
              <a:rPr lang="en-US" dirty="0"/>
              <a:t>Simulation setup</a:t>
            </a:r>
          </a:p>
        </p:txBody>
      </p:sp>
      <mc:AlternateContent xmlns:mc="http://schemas.openxmlformats.org/markup-compatibility/2006">
        <mc:Choice xmlns:a14="http://schemas.microsoft.com/office/drawing/2010/main" Requires="a14">
          <p:graphicFrame>
            <p:nvGraphicFramePr>
              <p:cNvPr id="7" name="Diagram 6">
                <a:extLst>
                  <a:ext uri="{FF2B5EF4-FFF2-40B4-BE49-F238E27FC236}">
                    <a16:creationId xmlns:a16="http://schemas.microsoft.com/office/drawing/2014/main" id="{96BF1F0D-8549-AA67-7FC2-7C9FEFCF49A3}"/>
                  </a:ext>
                </a:extLst>
              </p:cNvPr>
              <p:cNvGraphicFramePr/>
              <p:nvPr>
                <p:extLst>
                  <p:ext uri="{D42A27DB-BD31-4B8C-83A1-F6EECF244321}">
                    <p14:modId xmlns:p14="http://schemas.microsoft.com/office/powerpoint/2010/main" val="2850439816"/>
                  </p:ext>
                </p:extLst>
              </p:nvPr>
            </p:nvGraphicFramePr>
            <p:xfrm>
              <a:off x="228600" y="1047750"/>
              <a:ext cx="8382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p:graphicFrame>
            <p:nvGraphicFramePr>
              <p:cNvPr id="7" name="Diagram 6">
                <a:extLst>
                  <a:ext uri="{FF2B5EF4-FFF2-40B4-BE49-F238E27FC236}">
                    <a16:creationId xmlns:a16="http://schemas.microsoft.com/office/drawing/2014/main" id="{96BF1F0D-8549-AA67-7FC2-7C9FEFCF49A3}"/>
                  </a:ext>
                </a:extLst>
              </p:cNvPr>
              <p:cNvGraphicFramePr/>
              <p:nvPr>
                <p:extLst>
                  <p:ext uri="{D42A27DB-BD31-4B8C-83A1-F6EECF244321}">
                    <p14:modId xmlns:p14="http://schemas.microsoft.com/office/powerpoint/2010/main" val="2850439816"/>
                  </p:ext>
                </p:extLst>
              </p:nvPr>
            </p:nvGraphicFramePr>
            <p:xfrm>
              <a:off x="228600" y="1047750"/>
              <a:ext cx="8382000" cy="4064000"/>
            </p:xfrm>
            <a:graphic>
              <a:graphicData uri="http://schemas.openxmlformats.org/drawingml/2006/diagram">
                <dgm:relIds xmlns:dgm="http://schemas.openxmlformats.org/drawingml/2006/diagram" xmlns:r="http://schemas.openxmlformats.org/officeDocument/2006/relationships" r:dm="rId8" r:lo="rId4" r:qs="rId5" r:cs="rId6"/>
              </a:graphicData>
            </a:graphic>
          </p:graphicFrame>
        </mc:Fallback>
      </mc:AlternateContent>
      <p:sp>
        <p:nvSpPr>
          <p:cNvPr id="11" name="Textfeld 1">
            <a:extLst>
              <a:ext uri="{FF2B5EF4-FFF2-40B4-BE49-F238E27FC236}">
                <a16:creationId xmlns:a16="http://schemas.microsoft.com/office/drawing/2014/main" id="{98ABC3FE-E935-80DB-974B-04A9BC34F844}"/>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Textfeld 2">
            <a:extLst>
              <a:ext uri="{FF2B5EF4-FFF2-40B4-BE49-F238E27FC236}">
                <a16:creationId xmlns:a16="http://schemas.microsoft.com/office/drawing/2014/main" id="{8F5E53F5-A940-4DCD-8840-E474B14FDC9E}"/>
              </a:ext>
            </a:extLst>
          </p:cNvPr>
          <p:cNvSpPr txBox="1"/>
          <p:nvPr/>
        </p:nvSpPr>
        <p:spPr>
          <a:xfrm>
            <a:off x="6953100" y="52418"/>
            <a:ext cx="203850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Giulia Nigrelli </a:t>
            </a:r>
          </a:p>
        </p:txBody>
      </p:sp>
      <p:pic>
        <p:nvPicPr>
          <p:cNvPr id="4" name="Picture 3">
            <a:extLst>
              <a:ext uri="{FF2B5EF4-FFF2-40B4-BE49-F238E27FC236}">
                <a16:creationId xmlns:a16="http://schemas.microsoft.com/office/drawing/2014/main" id="{9615D0D4-06BE-C474-2D8D-20044BACE8F7}"/>
              </a:ext>
            </a:extLst>
          </p:cNvPr>
          <p:cNvPicPr>
            <a:picLocks noChangeAspect="1"/>
          </p:cNvPicPr>
          <p:nvPr/>
        </p:nvPicPr>
        <p:blipFill>
          <a:blip r:embed="rId9"/>
          <a:srcRect l="-1" t="10000" r="1407" b="3008"/>
          <a:stretch>
            <a:fillRect/>
          </a:stretch>
        </p:blipFill>
        <p:spPr>
          <a:xfrm>
            <a:off x="6884998" y="2711895"/>
            <a:ext cx="2182802" cy="1540775"/>
          </a:xfrm>
          <a:prstGeom prst="rect">
            <a:avLst/>
          </a:prstGeom>
        </p:spPr>
      </p:pic>
      <p:pic>
        <p:nvPicPr>
          <p:cNvPr id="8" name="Picture 7">
            <a:extLst>
              <a:ext uri="{FF2B5EF4-FFF2-40B4-BE49-F238E27FC236}">
                <a16:creationId xmlns:a16="http://schemas.microsoft.com/office/drawing/2014/main" id="{B5F251B1-B887-C912-9823-019058D1F851}"/>
              </a:ext>
            </a:extLst>
          </p:cNvPr>
          <p:cNvPicPr>
            <a:picLocks noChangeAspect="1"/>
          </p:cNvPicPr>
          <p:nvPr/>
        </p:nvPicPr>
        <p:blipFill>
          <a:blip r:embed="rId10"/>
          <a:srcRect t="10001" b="4073"/>
          <a:stretch>
            <a:fillRect/>
          </a:stretch>
        </p:blipFill>
        <p:spPr>
          <a:xfrm>
            <a:off x="6834198" y="580373"/>
            <a:ext cx="2179173" cy="1497980"/>
          </a:xfrm>
          <a:prstGeom prst="rect">
            <a:avLst/>
          </a:prstGeom>
        </p:spPr>
      </p:pic>
    </p:spTree>
    <p:extLst>
      <p:ext uri="{BB962C8B-B14F-4D97-AF65-F5344CB8AC3E}">
        <p14:creationId xmlns:p14="http://schemas.microsoft.com/office/powerpoint/2010/main" val="1262108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E7285-409A-D10A-B8ED-C7EC8DE8D61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A4D5C7-4757-861B-C5AC-32CFB6C7F552}"/>
              </a:ext>
            </a:extLst>
          </p:cNvPr>
          <p:cNvSpPr>
            <a:spLocks noGrp="1"/>
          </p:cNvSpPr>
          <p:nvPr>
            <p:ph type="sldNum" sz="quarter" idx="10"/>
          </p:nvPr>
        </p:nvSpPr>
        <p:spPr/>
        <p:txBody>
          <a:bodyPr/>
          <a:lstStyle/>
          <a:p>
            <a:fld id="{88A1DFE4-5FC5-43BD-BB7E-75EAD82B965F}" type="slidenum">
              <a:rPr lang="en-US" noProof="0" smtClean="0"/>
              <a:pPr/>
              <a:t>18</a:t>
            </a:fld>
            <a:endParaRPr lang="en-US" noProof="0" dirty="0"/>
          </a:p>
        </p:txBody>
      </p:sp>
      <p:sp>
        <p:nvSpPr>
          <p:cNvPr id="10" name="Picture Placeholder 9">
            <a:extLst>
              <a:ext uri="{FF2B5EF4-FFF2-40B4-BE49-F238E27FC236}">
                <a16:creationId xmlns:a16="http://schemas.microsoft.com/office/drawing/2014/main" id="{47F312A4-9CA9-2080-55F0-AFB17EA60817}"/>
              </a:ext>
            </a:extLst>
          </p:cNvPr>
          <p:cNvSpPr>
            <a:spLocks noGrp="1"/>
          </p:cNvSpPr>
          <p:nvPr>
            <p:ph type="pic" sz="quarter" idx="13"/>
          </p:nvPr>
        </p:nvSpPr>
        <p:spPr/>
        <p:txBody>
          <a:bodyPr/>
          <a:lstStyle/>
          <a:p>
            <a:endParaRPr lang="en-US"/>
          </a:p>
        </p:txBody>
      </p:sp>
      <p:sp>
        <p:nvSpPr>
          <p:cNvPr id="9" name="Text Placeholder 8">
            <a:extLst>
              <a:ext uri="{FF2B5EF4-FFF2-40B4-BE49-F238E27FC236}">
                <a16:creationId xmlns:a16="http://schemas.microsoft.com/office/drawing/2014/main" id="{39AA2647-D9F9-1731-9A52-1D11BD69CF45}"/>
              </a:ext>
            </a:extLst>
          </p:cNvPr>
          <p:cNvSpPr>
            <a:spLocks noGrp="1"/>
          </p:cNvSpPr>
          <p:nvPr>
            <p:ph type="body" sz="quarter" idx="12"/>
          </p:nvPr>
        </p:nvSpPr>
        <p:spPr>
          <a:xfrm>
            <a:off x="4687200" y="1381866"/>
            <a:ext cx="4152000" cy="3110934"/>
          </a:xfrm>
        </p:spPr>
        <p: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F124A"/>
                </a:solidFill>
                <a:effectLst/>
                <a:uLnTx/>
                <a:uFillTx/>
                <a:latin typeface="Arial"/>
                <a:ea typeface="+mn-ea"/>
                <a:cs typeface="+mn-cs"/>
              </a:rPr>
              <a:t>Injection efficiency is assessed in presence of collimator, beam-beam and SR, for the first time at 88% for lattice </a:t>
            </a:r>
            <a:r>
              <a:rPr kumimoji="0" lang="en-US" sz="1600" b="1" i="0" u="none" strike="noStrike" kern="1200" cap="none" spc="0" normalizeH="0" baseline="0" noProof="0" dirty="0">
                <a:ln>
                  <a:noFill/>
                </a:ln>
                <a:solidFill>
                  <a:srgbClr val="0070C0"/>
                </a:solidFill>
                <a:effectLst/>
                <a:uLnTx/>
                <a:uFillTx/>
                <a:latin typeface="Arial"/>
                <a:ea typeface="+mn-ea"/>
                <a:cs typeface="+mn-cs"/>
                <a:hlinkClick r:id="rId2">
                  <a:extLst>
                    <a:ext uri="{A12FA001-AC4F-418D-AE19-62706E023703}">
                      <ahyp:hlinkClr xmlns:ahyp="http://schemas.microsoft.com/office/drawing/2018/hyperlinkcolor" val="tx"/>
                    </a:ext>
                  </a:extLst>
                </a:hlinkClick>
              </a:rPr>
              <a:t>V25.1_GHC</a:t>
            </a:r>
            <a:r>
              <a:rPr kumimoji="0" lang="en-US" sz="1600" b="1" i="0" u="none" strike="noStrike" kern="1200" cap="none" spc="0" normalizeH="0" baseline="0" noProof="0" dirty="0">
                <a:ln>
                  <a:noFill/>
                </a:ln>
                <a:solidFill>
                  <a:srgbClr val="0070C0"/>
                </a:solidFill>
                <a:effectLst/>
                <a:uLnTx/>
                <a:uFillTx/>
                <a:latin typeface="Arial"/>
                <a:ea typeface="+mn-ea"/>
                <a:cs typeface="+mn-cs"/>
              </a:rPr>
              <a:t>.</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F124A"/>
                </a:solidFill>
                <a:effectLst/>
                <a:uLnTx/>
                <a:uFillTx/>
                <a:latin typeface="Arial"/>
                <a:ea typeface="+mn-ea"/>
                <a:cs typeface="+mn-cs"/>
              </a:rPr>
              <a:t>Beam-beam effect reduces the efficiency by a factor 20%.</a:t>
            </a:r>
          </a:p>
          <a:p>
            <a:pPr marL="285750" indent="-285750">
              <a:lnSpc>
                <a:spcPct val="100000"/>
              </a:lnSpc>
              <a:buFont typeface="Arial" panose="020B0604020202020204" pitchFamily="34" charset="0"/>
              <a:buChar char="•"/>
              <a:defRPr/>
            </a:pPr>
            <a:r>
              <a:rPr lang="en-US" sz="1600" b="1" dirty="0">
                <a:solidFill>
                  <a:srgbClr val="0F124A"/>
                </a:solidFill>
              </a:rPr>
              <a:t>Hybrid scheme could improve efficiency by 10%.</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rgbClr val="0F124A"/>
              </a:solidFill>
              <a:effectLst/>
              <a:uLnTx/>
              <a:uFillTx/>
              <a:latin typeface="Arial"/>
              <a:ea typeface="+mn-ea"/>
              <a:cs typeface="+mn-cs"/>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F124A"/>
                </a:solidFill>
                <a:latin typeface="Arial"/>
              </a:rPr>
              <a:t>12% of the beam is lost around the ring.</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F124A"/>
                </a:solidFill>
                <a:latin typeface="Arial"/>
              </a:rPr>
              <a:t>On top of this 50% of the halo is scraped at the injection point and generates losses along the ring</a:t>
            </a:r>
            <a:r>
              <a:rPr lang="en-US" sz="1600" b="1" dirty="0">
                <a:solidFill>
                  <a:srgbClr val="0F124A"/>
                </a:solidFill>
                <a:latin typeface="Arial"/>
              </a:rPr>
              <a:t>.</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rgbClr val="0F124A"/>
              </a:solidFill>
              <a:effectLst/>
              <a:uLnTx/>
              <a:uFillTx/>
              <a:latin typeface="Arial"/>
              <a:ea typeface="+mn-ea"/>
              <a:cs typeface="+mn-cs"/>
            </a:endParaRPr>
          </a:p>
          <a:p>
            <a:pPr marL="285750" marR="0" lvl="0" indent="-285750" algn="l" defTabSz="685800" rtl="0" eaLnBrk="1" fontAlgn="auto" latinLnBrk="0" hangingPunct="1">
              <a:lnSpc>
                <a:spcPts val="1388"/>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rgbClr val="0F124A"/>
              </a:solidFill>
              <a:effectLst/>
              <a:uLnTx/>
              <a:uFillTx/>
              <a:latin typeface="Arial"/>
              <a:ea typeface="+mn-ea"/>
              <a:cs typeface="+mn-cs"/>
            </a:endParaRPr>
          </a:p>
          <a:p>
            <a:endParaRPr lang="en-US" sz="1400" dirty="0"/>
          </a:p>
        </p:txBody>
      </p:sp>
      <p:sp>
        <p:nvSpPr>
          <p:cNvPr id="5" name="Title 4">
            <a:extLst>
              <a:ext uri="{FF2B5EF4-FFF2-40B4-BE49-F238E27FC236}">
                <a16:creationId xmlns:a16="http://schemas.microsoft.com/office/drawing/2014/main" id="{5717EFBE-6F8C-332D-65FB-AEC0C3EC2127}"/>
              </a:ext>
            </a:extLst>
          </p:cNvPr>
          <p:cNvSpPr>
            <a:spLocks noGrp="1"/>
          </p:cNvSpPr>
          <p:nvPr>
            <p:ph type="title"/>
          </p:nvPr>
        </p:nvSpPr>
        <p:spPr/>
        <p:txBody>
          <a:bodyPr/>
          <a:lstStyle/>
          <a:p>
            <a:r>
              <a:rPr lang="en-US" dirty="0"/>
              <a:t>Injection efficiency</a:t>
            </a:r>
          </a:p>
        </p:txBody>
      </p:sp>
      <p:pic>
        <p:nvPicPr>
          <p:cNvPr id="6" name="Picture Placeholder 8">
            <a:extLst>
              <a:ext uri="{FF2B5EF4-FFF2-40B4-BE49-F238E27FC236}">
                <a16:creationId xmlns:a16="http://schemas.microsoft.com/office/drawing/2014/main" id="{3CD488E8-5321-4B4B-57CD-FE235AF02725}"/>
              </a:ext>
            </a:extLst>
          </p:cNvPr>
          <p:cNvPicPr>
            <a:picLocks noChangeAspect="1"/>
          </p:cNvPicPr>
          <p:nvPr/>
        </p:nvPicPr>
        <p:blipFill>
          <a:blip r:embed="rId3">
            <a:extLst>
              <a:ext uri="{28A0092B-C50C-407E-A947-70E740481C1C}">
                <a14:useLocalDpi xmlns:a14="http://schemas.microsoft.com/office/drawing/2010/main" val="0"/>
              </a:ext>
            </a:extLst>
          </a:blip>
          <a:srcRect l="830" r="830"/>
          <a:stretch/>
        </p:blipFill>
        <p:spPr>
          <a:xfrm>
            <a:off x="92811" y="1272625"/>
            <a:ext cx="4446532" cy="3405617"/>
          </a:xfrm>
          <a:prstGeom prst="rect">
            <a:avLst/>
          </a:prstGeom>
        </p:spPr>
      </p:pic>
      <p:sp>
        <p:nvSpPr>
          <p:cNvPr id="14" name="Textfeld 1">
            <a:extLst>
              <a:ext uri="{FF2B5EF4-FFF2-40B4-BE49-F238E27FC236}">
                <a16:creationId xmlns:a16="http://schemas.microsoft.com/office/drawing/2014/main" id="{406DA033-5B52-3BA0-D10C-E49A8CABBEC5}"/>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Textfeld 2">
            <a:extLst>
              <a:ext uri="{FF2B5EF4-FFF2-40B4-BE49-F238E27FC236}">
                <a16:creationId xmlns:a16="http://schemas.microsoft.com/office/drawing/2014/main" id="{9660F4E8-1C6A-737C-D643-89A22DA4BDA0}"/>
              </a:ext>
            </a:extLst>
          </p:cNvPr>
          <p:cNvSpPr txBox="1"/>
          <p:nvPr/>
        </p:nvSpPr>
        <p:spPr>
          <a:xfrm>
            <a:off x="6953100" y="52418"/>
            <a:ext cx="203850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Giulia Nigrelli </a:t>
            </a:r>
          </a:p>
        </p:txBody>
      </p:sp>
    </p:spTree>
    <p:extLst>
      <p:ext uri="{BB962C8B-B14F-4D97-AF65-F5344CB8AC3E}">
        <p14:creationId xmlns:p14="http://schemas.microsoft.com/office/powerpoint/2010/main" val="348624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623DE-FA91-0BE7-01F1-89CA6D7B33F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A8D1ED-F1CE-D099-F198-AB61A3286C2F}"/>
              </a:ext>
            </a:extLst>
          </p:cNvPr>
          <p:cNvSpPr>
            <a:spLocks noGrp="1"/>
          </p:cNvSpPr>
          <p:nvPr>
            <p:ph type="sldNum" sz="quarter" idx="10"/>
          </p:nvPr>
        </p:nvSpPr>
        <p:spPr/>
        <p:txBody>
          <a:bodyPr/>
          <a:lstStyle/>
          <a:p>
            <a:fld id="{88A1DFE4-5FC5-43BD-BB7E-75EAD82B965F}" type="slidenum">
              <a:rPr lang="en-US" noProof="0" smtClean="0"/>
              <a:pPr/>
              <a:t>19</a:t>
            </a:fld>
            <a:endParaRPr lang="en-US" noProof="0" dirty="0"/>
          </a:p>
        </p:txBody>
      </p:sp>
      <p:sp>
        <p:nvSpPr>
          <p:cNvPr id="4" name="Text Placeholder 3">
            <a:extLst>
              <a:ext uri="{FF2B5EF4-FFF2-40B4-BE49-F238E27FC236}">
                <a16:creationId xmlns:a16="http://schemas.microsoft.com/office/drawing/2014/main" id="{BF0FBBEA-A3CE-0F32-6A98-96B4B4A2220D}"/>
              </a:ext>
            </a:extLst>
          </p:cNvPr>
          <p:cNvSpPr>
            <a:spLocks noGrp="1"/>
          </p:cNvSpPr>
          <p:nvPr>
            <p:ph type="body" sz="quarter" idx="12"/>
          </p:nvPr>
        </p:nvSpPr>
        <p:spPr>
          <a:xfrm>
            <a:off x="180165" y="1058394"/>
            <a:ext cx="8727134" cy="903756"/>
          </a:xfrm>
        </p:spPr>
        <p:txBody>
          <a:bodyPr/>
          <a:lstStyle/>
          <a:p>
            <a:pPr marL="285750" indent="-285750">
              <a:lnSpc>
                <a:spcPct val="100000"/>
              </a:lnSpc>
              <a:buFont typeface="Arial" panose="020B0604020202020204" pitchFamily="34" charset="0"/>
              <a:buChar char="•"/>
            </a:pPr>
            <a:r>
              <a:rPr lang="en-US" b="1" dirty="0"/>
              <a:t>Losses are focused on the collimation insertion and around the IPs.</a:t>
            </a:r>
          </a:p>
          <a:p>
            <a:pPr marL="285750" indent="-285750">
              <a:lnSpc>
                <a:spcPct val="100000"/>
              </a:lnSpc>
              <a:buFont typeface="Arial" panose="020B0604020202020204" pitchFamily="34" charset="0"/>
              <a:buChar char="•"/>
            </a:pPr>
            <a:r>
              <a:rPr lang="en-US" dirty="0"/>
              <a:t>The tertiary collimator close to the IPs get as much losses as the collimation insertion in PF.</a:t>
            </a:r>
          </a:p>
          <a:p>
            <a:pPr marL="285750" indent="-285750">
              <a:lnSpc>
                <a:spcPct val="100000"/>
              </a:lnSpc>
              <a:buFont typeface="Arial" panose="020B0604020202020204" pitchFamily="34" charset="0"/>
              <a:buChar char="•"/>
            </a:pPr>
            <a:r>
              <a:rPr lang="en-US" dirty="0"/>
              <a:t>Dedicated studies are needed to assess possible background.</a:t>
            </a:r>
          </a:p>
          <a:p>
            <a:pPr marL="285750" indent="-285750">
              <a:lnSpc>
                <a:spcPct val="100000"/>
              </a:lnSpc>
              <a:buFont typeface="Arial" panose="020B0604020202020204" pitchFamily="34" charset="0"/>
              <a:buChar char="•"/>
            </a:pPr>
            <a:r>
              <a:rPr lang="en-US" dirty="0"/>
              <a:t>The IP immediately downstream of the collimation insertion is better protected.</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dirty="0"/>
          </a:p>
        </p:txBody>
      </p:sp>
      <p:sp>
        <p:nvSpPr>
          <p:cNvPr id="5" name="Title 4">
            <a:extLst>
              <a:ext uri="{FF2B5EF4-FFF2-40B4-BE49-F238E27FC236}">
                <a16:creationId xmlns:a16="http://schemas.microsoft.com/office/drawing/2014/main" id="{0EEBB757-84E9-D003-7B0B-9C85B858B7B8}"/>
              </a:ext>
            </a:extLst>
          </p:cNvPr>
          <p:cNvSpPr>
            <a:spLocks noGrp="1"/>
          </p:cNvSpPr>
          <p:nvPr>
            <p:ph type="title"/>
          </p:nvPr>
        </p:nvSpPr>
        <p:spPr/>
        <p:txBody>
          <a:bodyPr/>
          <a:lstStyle/>
          <a:p>
            <a:r>
              <a:rPr lang="en-US" dirty="0"/>
              <a:t>Losses distribution</a:t>
            </a:r>
          </a:p>
        </p:txBody>
      </p:sp>
      <p:grpSp>
        <p:nvGrpSpPr>
          <p:cNvPr id="33" name="Group 32">
            <a:extLst>
              <a:ext uri="{FF2B5EF4-FFF2-40B4-BE49-F238E27FC236}">
                <a16:creationId xmlns:a16="http://schemas.microsoft.com/office/drawing/2014/main" id="{F42C0E48-FF0C-5317-4702-FE8ED762E5A7}"/>
              </a:ext>
            </a:extLst>
          </p:cNvPr>
          <p:cNvGrpSpPr/>
          <p:nvPr/>
        </p:nvGrpSpPr>
        <p:grpSpPr>
          <a:xfrm>
            <a:off x="152400" y="2038350"/>
            <a:ext cx="9144000" cy="3156246"/>
            <a:chOff x="0" y="1803959"/>
            <a:chExt cx="9520681" cy="3393041"/>
          </a:xfrm>
        </p:grpSpPr>
        <p:pic>
          <p:nvPicPr>
            <p:cNvPr id="32" name="Picture 31">
              <a:extLst>
                <a:ext uri="{FF2B5EF4-FFF2-40B4-BE49-F238E27FC236}">
                  <a16:creationId xmlns:a16="http://schemas.microsoft.com/office/drawing/2014/main" id="{FF2B38BB-7CD2-F877-0432-6DB049E747C9}"/>
                </a:ext>
              </a:extLst>
            </p:cNvPr>
            <p:cNvPicPr>
              <a:picLocks noChangeAspect="1"/>
            </p:cNvPicPr>
            <p:nvPr/>
          </p:nvPicPr>
          <p:blipFill>
            <a:blip r:embed="rId2"/>
            <a:stretch>
              <a:fillRect/>
            </a:stretch>
          </p:blipFill>
          <p:spPr>
            <a:xfrm>
              <a:off x="0" y="2266950"/>
              <a:ext cx="9144000" cy="1621918"/>
            </a:xfrm>
            <a:prstGeom prst="rect">
              <a:avLst/>
            </a:prstGeom>
          </p:spPr>
        </p:pic>
        <p:pic>
          <p:nvPicPr>
            <p:cNvPr id="30" name="Picture 29">
              <a:extLst>
                <a:ext uri="{FF2B5EF4-FFF2-40B4-BE49-F238E27FC236}">
                  <a16:creationId xmlns:a16="http://schemas.microsoft.com/office/drawing/2014/main" id="{0F17D56F-38B2-5118-E33A-10FA55F33CBD}"/>
                </a:ext>
              </a:extLst>
            </p:cNvPr>
            <p:cNvPicPr>
              <a:picLocks noChangeAspect="1"/>
            </p:cNvPicPr>
            <p:nvPr/>
          </p:nvPicPr>
          <p:blipFill>
            <a:blip r:embed="rId3"/>
            <a:stretch>
              <a:fillRect/>
            </a:stretch>
          </p:blipFill>
          <p:spPr>
            <a:xfrm>
              <a:off x="0" y="3525715"/>
              <a:ext cx="9144000" cy="1617785"/>
            </a:xfrm>
            <a:prstGeom prst="rect">
              <a:avLst/>
            </a:prstGeom>
          </p:spPr>
        </p:pic>
        <p:sp>
          <p:nvSpPr>
            <p:cNvPr id="26" name="TextBox 25">
              <a:extLst>
                <a:ext uri="{FF2B5EF4-FFF2-40B4-BE49-F238E27FC236}">
                  <a16:creationId xmlns:a16="http://schemas.microsoft.com/office/drawing/2014/main" id="{50D2A3DB-79A7-EACE-05FC-00CCD4FB5590}"/>
                </a:ext>
              </a:extLst>
            </p:cNvPr>
            <p:cNvSpPr txBox="1"/>
            <p:nvPr/>
          </p:nvSpPr>
          <p:spPr>
            <a:xfrm>
              <a:off x="0" y="4682226"/>
              <a:ext cx="3607124" cy="514774"/>
            </a:xfrm>
            <a:prstGeom prst="rect">
              <a:avLst/>
            </a:prstGeom>
            <a:noFill/>
          </p:spPr>
          <p:txBody>
            <a:bodyPr wrap="none" rtlCol="0">
              <a:spAutoFit/>
            </a:bodyPr>
            <a:lstStyle/>
            <a:p>
              <a:pPr algn="l">
                <a:lnSpc>
                  <a:spcPts val="3700"/>
                </a:lnSpc>
              </a:pPr>
              <a:r>
                <a:rPr lang="en-US" sz="1050" dirty="0"/>
                <a:t>*power calculated over 700 and 100 turns respectively.</a:t>
              </a:r>
              <a:endParaRPr lang="en-US" sz="3000" dirty="0"/>
            </a:p>
          </p:txBody>
        </p:sp>
        <p:grpSp>
          <p:nvGrpSpPr>
            <p:cNvPr id="7" name="Group 6">
              <a:extLst>
                <a:ext uri="{FF2B5EF4-FFF2-40B4-BE49-F238E27FC236}">
                  <a16:creationId xmlns:a16="http://schemas.microsoft.com/office/drawing/2014/main" id="{A3C1F10E-657B-07A1-C104-499B2A4758DF}"/>
                </a:ext>
              </a:extLst>
            </p:cNvPr>
            <p:cNvGrpSpPr/>
            <p:nvPr/>
          </p:nvGrpSpPr>
          <p:grpSpPr>
            <a:xfrm>
              <a:off x="1408259" y="1803959"/>
              <a:ext cx="8112422" cy="436719"/>
              <a:chOff x="1821292" y="1920240"/>
              <a:chExt cx="6217235" cy="526555"/>
            </a:xfrm>
          </p:grpSpPr>
          <p:sp>
            <p:nvSpPr>
              <p:cNvPr id="9" name="TextBox 8">
                <a:extLst>
                  <a:ext uri="{FF2B5EF4-FFF2-40B4-BE49-F238E27FC236}">
                    <a16:creationId xmlns:a16="http://schemas.microsoft.com/office/drawing/2014/main" id="{C3B06D88-6A86-863F-ABAC-9B75C8AFCF89}"/>
                  </a:ext>
                </a:extLst>
              </p:cNvPr>
              <p:cNvSpPr txBox="1"/>
              <p:nvPr/>
            </p:nvSpPr>
            <p:spPr>
              <a:xfrm>
                <a:off x="1821292" y="1951916"/>
                <a:ext cx="533400" cy="494879"/>
              </a:xfrm>
              <a:prstGeom prst="rect">
                <a:avLst/>
              </a:prstGeom>
              <a:noFill/>
            </p:spPr>
            <p:txBody>
              <a:bodyPr wrap="square" rtlCol="0">
                <a:spAutoFit/>
              </a:bodyPr>
              <a:lstStyle/>
              <a:p>
                <a:pPr algn="l">
                  <a:lnSpc>
                    <a:spcPts val="3700"/>
                  </a:lnSpc>
                </a:pPr>
                <a:r>
                  <a:rPr lang="en-US" sz="1600" b="1" dirty="0"/>
                  <a:t>INJ</a:t>
                </a:r>
                <a:endParaRPr lang="en-US" sz="3000" b="1" dirty="0"/>
              </a:p>
            </p:txBody>
          </p:sp>
          <p:sp>
            <p:nvSpPr>
              <p:cNvPr id="14" name="TextBox 13">
                <a:extLst>
                  <a:ext uri="{FF2B5EF4-FFF2-40B4-BE49-F238E27FC236}">
                    <a16:creationId xmlns:a16="http://schemas.microsoft.com/office/drawing/2014/main" id="{F309481B-5891-A6A4-196B-FB91E7F5C242}"/>
                  </a:ext>
                </a:extLst>
              </p:cNvPr>
              <p:cNvSpPr txBox="1"/>
              <p:nvPr/>
            </p:nvSpPr>
            <p:spPr>
              <a:xfrm>
                <a:off x="5881092" y="1920240"/>
                <a:ext cx="533400" cy="494879"/>
              </a:xfrm>
              <a:prstGeom prst="rect">
                <a:avLst/>
              </a:prstGeom>
              <a:noFill/>
            </p:spPr>
            <p:txBody>
              <a:bodyPr wrap="square" rtlCol="0">
                <a:spAutoFit/>
              </a:bodyPr>
              <a:lstStyle/>
              <a:p>
                <a:pPr algn="l">
                  <a:lnSpc>
                    <a:spcPts val="3700"/>
                  </a:lnSpc>
                </a:pPr>
                <a:r>
                  <a:rPr lang="en-US" sz="1600" b="1" dirty="0"/>
                  <a:t>IP</a:t>
                </a:r>
                <a:endParaRPr lang="en-US" sz="3000" b="1" dirty="0"/>
              </a:p>
            </p:txBody>
          </p:sp>
          <p:sp>
            <p:nvSpPr>
              <p:cNvPr id="15" name="TextBox 14">
                <a:extLst>
                  <a:ext uri="{FF2B5EF4-FFF2-40B4-BE49-F238E27FC236}">
                    <a16:creationId xmlns:a16="http://schemas.microsoft.com/office/drawing/2014/main" id="{70942D39-71E8-D0FC-7D10-A1D1EC81FB02}"/>
                  </a:ext>
                </a:extLst>
              </p:cNvPr>
              <p:cNvSpPr txBox="1"/>
              <p:nvPr/>
            </p:nvSpPr>
            <p:spPr>
              <a:xfrm>
                <a:off x="4319788" y="1941020"/>
                <a:ext cx="533400" cy="494879"/>
              </a:xfrm>
              <a:prstGeom prst="rect">
                <a:avLst/>
              </a:prstGeom>
              <a:noFill/>
            </p:spPr>
            <p:txBody>
              <a:bodyPr wrap="square" rtlCol="0">
                <a:spAutoFit/>
              </a:bodyPr>
              <a:lstStyle/>
              <a:p>
                <a:pPr algn="l">
                  <a:lnSpc>
                    <a:spcPts val="3700"/>
                  </a:lnSpc>
                </a:pPr>
                <a:r>
                  <a:rPr lang="en-US" sz="1600" b="1" dirty="0"/>
                  <a:t>IP</a:t>
                </a:r>
                <a:endParaRPr lang="en-US" sz="3000" b="1" dirty="0"/>
              </a:p>
            </p:txBody>
          </p:sp>
          <p:sp>
            <p:nvSpPr>
              <p:cNvPr id="16" name="TextBox 15">
                <a:extLst>
                  <a:ext uri="{FF2B5EF4-FFF2-40B4-BE49-F238E27FC236}">
                    <a16:creationId xmlns:a16="http://schemas.microsoft.com/office/drawing/2014/main" id="{83CB5F95-7638-FC8A-D165-AF2D51063B8A}"/>
                  </a:ext>
                </a:extLst>
              </p:cNvPr>
              <p:cNvSpPr txBox="1"/>
              <p:nvPr/>
            </p:nvSpPr>
            <p:spPr>
              <a:xfrm>
                <a:off x="2665469" y="1951915"/>
                <a:ext cx="533400" cy="494879"/>
              </a:xfrm>
              <a:prstGeom prst="rect">
                <a:avLst/>
              </a:prstGeom>
              <a:noFill/>
            </p:spPr>
            <p:txBody>
              <a:bodyPr wrap="square" rtlCol="0">
                <a:spAutoFit/>
              </a:bodyPr>
              <a:lstStyle/>
              <a:p>
                <a:pPr algn="l">
                  <a:lnSpc>
                    <a:spcPts val="3700"/>
                  </a:lnSpc>
                </a:pPr>
                <a:r>
                  <a:rPr lang="en-US" sz="1600" b="1" dirty="0"/>
                  <a:t>IP</a:t>
                </a:r>
                <a:endParaRPr lang="en-US" sz="3000" b="1" dirty="0"/>
              </a:p>
            </p:txBody>
          </p:sp>
          <p:sp>
            <p:nvSpPr>
              <p:cNvPr id="24" name="TextBox 23">
                <a:extLst>
                  <a:ext uri="{FF2B5EF4-FFF2-40B4-BE49-F238E27FC236}">
                    <a16:creationId xmlns:a16="http://schemas.microsoft.com/office/drawing/2014/main" id="{2F319411-1405-F4ED-8BDF-AD123852C5D0}"/>
                  </a:ext>
                </a:extLst>
              </p:cNvPr>
              <p:cNvSpPr txBox="1"/>
              <p:nvPr/>
            </p:nvSpPr>
            <p:spPr>
              <a:xfrm>
                <a:off x="3314666" y="1934039"/>
                <a:ext cx="800099" cy="494879"/>
              </a:xfrm>
              <a:prstGeom prst="rect">
                <a:avLst/>
              </a:prstGeom>
              <a:noFill/>
            </p:spPr>
            <p:txBody>
              <a:bodyPr wrap="square" rtlCol="0">
                <a:spAutoFit/>
              </a:bodyPr>
              <a:lstStyle/>
              <a:p>
                <a:pPr algn="l">
                  <a:lnSpc>
                    <a:spcPts val="3700"/>
                  </a:lnSpc>
                </a:pPr>
                <a:r>
                  <a:rPr lang="en-US" sz="1600" b="1" dirty="0"/>
                  <a:t>COLL</a:t>
                </a:r>
                <a:endParaRPr lang="en-US" sz="3000" b="1" dirty="0"/>
              </a:p>
            </p:txBody>
          </p:sp>
          <p:sp>
            <p:nvSpPr>
              <p:cNvPr id="27" name="TextBox 26">
                <a:extLst>
                  <a:ext uri="{FF2B5EF4-FFF2-40B4-BE49-F238E27FC236}">
                    <a16:creationId xmlns:a16="http://schemas.microsoft.com/office/drawing/2014/main" id="{D14C7FE9-7BA5-849B-3517-3C7C94E59427}"/>
                  </a:ext>
                </a:extLst>
              </p:cNvPr>
              <p:cNvSpPr txBox="1"/>
              <p:nvPr/>
            </p:nvSpPr>
            <p:spPr>
              <a:xfrm>
                <a:off x="7505127" y="1929221"/>
                <a:ext cx="533400" cy="494879"/>
              </a:xfrm>
              <a:prstGeom prst="rect">
                <a:avLst/>
              </a:prstGeom>
              <a:noFill/>
            </p:spPr>
            <p:txBody>
              <a:bodyPr wrap="square" rtlCol="0">
                <a:spAutoFit/>
              </a:bodyPr>
              <a:lstStyle/>
              <a:p>
                <a:pPr algn="l">
                  <a:lnSpc>
                    <a:spcPts val="3700"/>
                  </a:lnSpc>
                </a:pPr>
                <a:r>
                  <a:rPr lang="en-US" sz="1600" b="1" dirty="0"/>
                  <a:t>IP</a:t>
                </a:r>
                <a:endParaRPr lang="en-US" sz="3000" b="1" dirty="0"/>
              </a:p>
            </p:txBody>
          </p:sp>
        </p:grpSp>
      </p:grpSp>
      <p:sp>
        <p:nvSpPr>
          <p:cNvPr id="3" name="TextBox 2">
            <a:extLst>
              <a:ext uri="{FF2B5EF4-FFF2-40B4-BE49-F238E27FC236}">
                <a16:creationId xmlns:a16="http://schemas.microsoft.com/office/drawing/2014/main" id="{46876D83-1080-5C7F-7783-3EB471E23C3B}"/>
              </a:ext>
            </a:extLst>
          </p:cNvPr>
          <p:cNvSpPr txBox="1"/>
          <p:nvPr/>
        </p:nvSpPr>
        <p:spPr>
          <a:xfrm>
            <a:off x="644189" y="2318337"/>
            <a:ext cx="1108411" cy="494879"/>
          </a:xfrm>
          <a:prstGeom prst="rect">
            <a:avLst/>
          </a:prstGeom>
          <a:noFill/>
        </p:spPr>
        <p:txBody>
          <a:bodyPr wrap="square" rtlCol="0">
            <a:spAutoFit/>
          </a:bodyPr>
          <a:lstStyle/>
          <a:p>
            <a:pPr algn="l">
              <a:lnSpc>
                <a:spcPts val="3700"/>
              </a:lnSpc>
            </a:pPr>
            <a:r>
              <a:rPr lang="en-US" sz="1600" b="1" dirty="0"/>
              <a:t>INJBEAM</a:t>
            </a:r>
            <a:endParaRPr lang="en-US" sz="3000" b="1" dirty="0"/>
          </a:p>
        </p:txBody>
      </p:sp>
      <p:sp>
        <p:nvSpPr>
          <p:cNvPr id="6" name="TextBox 5">
            <a:extLst>
              <a:ext uri="{FF2B5EF4-FFF2-40B4-BE49-F238E27FC236}">
                <a16:creationId xmlns:a16="http://schemas.microsoft.com/office/drawing/2014/main" id="{44D1AE62-5F48-671E-9473-C470016AD360}"/>
              </a:ext>
            </a:extLst>
          </p:cNvPr>
          <p:cNvSpPr txBox="1"/>
          <p:nvPr/>
        </p:nvSpPr>
        <p:spPr>
          <a:xfrm>
            <a:off x="655075" y="3515723"/>
            <a:ext cx="1108411" cy="494879"/>
          </a:xfrm>
          <a:prstGeom prst="rect">
            <a:avLst/>
          </a:prstGeom>
          <a:noFill/>
        </p:spPr>
        <p:txBody>
          <a:bodyPr wrap="square" rtlCol="0">
            <a:spAutoFit/>
          </a:bodyPr>
          <a:lstStyle/>
          <a:p>
            <a:pPr algn="l">
              <a:lnSpc>
                <a:spcPts val="3700"/>
              </a:lnSpc>
            </a:pPr>
            <a:r>
              <a:rPr lang="en-US" sz="1600" b="1" dirty="0"/>
              <a:t>HALO</a:t>
            </a:r>
            <a:endParaRPr lang="en-US" sz="3000" b="1" dirty="0"/>
          </a:p>
        </p:txBody>
      </p:sp>
      <p:sp>
        <p:nvSpPr>
          <p:cNvPr id="13" name="Textfeld 1">
            <a:extLst>
              <a:ext uri="{FF2B5EF4-FFF2-40B4-BE49-F238E27FC236}">
                <a16:creationId xmlns:a16="http://schemas.microsoft.com/office/drawing/2014/main" id="{D2CC40E1-C904-AEA2-4E15-F4D01D9DAA7D}"/>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Textfeld 2">
            <a:extLst>
              <a:ext uri="{FF2B5EF4-FFF2-40B4-BE49-F238E27FC236}">
                <a16:creationId xmlns:a16="http://schemas.microsoft.com/office/drawing/2014/main" id="{198E5388-9141-64E6-E9B4-D5008AB52F96}"/>
              </a:ext>
            </a:extLst>
          </p:cNvPr>
          <p:cNvSpPr txBox="1"/>
          <p:nvPr/>
        </p:nvSpPr>
        <p:spPr>
          <a:xfrm>
            <a:off x="6953100" y="52418"/>
            <a:ext cx="203850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Giulia Nigrelli </a:t>
            </a:r>
          </a:p>
        </p:txBody>
      </p:sp>
    </p:spTree>
    <p:extLst>
      <p:ext uri="{BB962C8B-B14F-4D97-AF65-F5344CB8AC3E}">
        <p14:creationId xmlns:p14="http://schemas.microsoft.com/office/powerpoint/2010/main" val="818484193"/>
      </p:ext>
    </p:extLst>
  </p:cSld>
  <p:clrMapOvr>
    <a:masterClrMapping/>
  </p:clrMapOvr>
  <mc:AlternateContent xmlns:mc="http://schemas.openxmlformats.org/markup-compatibility/2006" xmlns:p14="http://schemas.microsoft.com/office/powerpoint/2010/main">
    <mc:Choice Requires="p14">
      <p:transition spd="slow" p14:dur="2000" advTm="29462"/>
    </mc:Choice>
    <mc:Fallback xmlns="">
      <p:transition spd="slow" advTm="2946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AF0B2-CC48-2959-B9E8-8557EB30595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50E612-4190-E122-1909-C6101E59F160}"/>
              </a:ext>
            </a:extLst>
          </p:cNvPr>
          <p:cNvSpPr>
            <a:spLocks noGrp="1"/>
          </p:cNvSpPr>
          <p:nvPr>
            <p:ph type="sldNum" sz="quarter" idx="10"/>
          </p:nvPr>
        </p:nvSpPr>
        <p:spPr/>
        <p:txBody>
          <a:bodyPr/>
          <a:lstStyle/>
          <a:p>
            <a:pPr marL="0" marR="0" lvl="0" indent="0" algn="r" defTabSz="685727" rtl="0" eaLnBrk="1" fontAlgn="auto" latinLnBrk="0" hangingPunct="1">
              <a:lnSpc>
                <a:spcPts val="1238"/>
              </a:lnSpc>
              <a:spcBef>
                <a:spcPts val="0"/>
              </a:spcBef>
              <a:spcAft>
                <a:spcPts val="0"/>
              </a:spcAft>
              <a:buClrTx/>
              <a:buSzTx/>
              <a:buFontTx/>
              <a:buNone/>
              <a:tabLst/>
              <a:defRPr/>
            </a:pPr>
            <a:fld id="{88A1DFE4-5FC5-43BD-BB7E-75EAD82B965F}" type="slidenum">
              <a:rPr kumimoji="0" lang="en-US" sz="8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727" rtl="0" eaLnBrk="1" fontAlgn="auto" latinLnBrk="0" hangingPunct="1">
                <a:lnSpc>
                  <a:spcPts val="1238"/>
                </a:lnSpc>
                <a:spcBef>
                  <a:spcPts val="0"/>
                </a:spcBef>
                <a:spcAft>
                  <a:spcPts val="0"/>
                </a:spcAft>
                <a:buClrTx/>
                <a:buSzTx/>
                <a:buFontTx/>
                <a:buNone/>
                <a:tabLst/>
                <a:defRPr/>
              </a:pPr>
              <a:t>2</a:t>
            </a:fld>
            <a:endParaRPr kumimoji="0" lang="en-US" sz="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4">
            <a:extLst>
              <a:ext uri="{FF2B5EF4-FFF2-40B4-BE49-F238E27FC236}">
                <a16:creationId xmlns:a16="http://schemas.microsoft.com/office/drawing/2014/main" id="{50A705CD-FB59-227E-6164-847BC798339D}"/>
              </a:ext>
            </a:extLst>
          </p:cNvPr>
          <p:cNvSpPr>
            <a:spLocks noGrp="1"/>
          </p:cNvSpPr>
          <p:nvPr>
            <p:ph type="title"/>
          </p:nvPr>
        </p:nvSpPr>
        <p:spPr/>
        <p:txBody>
          <a:bodyPr/>
          <a:lstStyle/>
          <a:p>
            <a:r>
              <a:rPr lang="en-US" dirty="0"/>
              <a:t>Outline</a:t>
            </a:r>
          </a:p>
        </p:txBody>
      </p:sp>
      <p:sp>
        <p:nvSpPr>
          <p:cNvPr id="11" name="Text Placeholder 3">
            <a:extLst>
              <a:ext uri="{FF2B5EF4-FFF2-40B4-BE49-F238E27FC236}">
                <a16:creationId xmlns:a16="http://schemas.microsoft.com/office/drawing/2014/main" id="{D5923975-C9E1-38EF-F585-45F556F9B084}"/>
              </a:ext>
            </a:extLst>
          </p:cNvPr>
          <p:cNvSpPr txBox="1">
            <a:spLocks/>
          </p:cNvSpPr>
          <p:nvPr/>
        </p:nvSpPr>
        <p:spPr>
          <a:xfrm>
            <a:off x="402482" y="1047750"/>
            <a:ext cx="8262937" cy="2747962"/>
          </a:xfrm>
          <a:prstGeom prst="rect">
            <a:avLst/>
          </a:prstGeom>
        </p:spPr>
        <p:txBody>
          <a:bodyPr vert="horz" lIns="91440" tIns="45720" rIns="91440" bIns="45720" rtlCol="0">
            <a:noAutofit/>
          </a:bodyPr>
          <a:lst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0F124A"/>
                </a:solidFill>
                <a:effectLst/>
                <a:uLnTx/>
                <a:uFillTx/>
                <a:latin typeface="Arial" panose="020B0604020202020204" pitchFamily="34" charset="0"/>
                <a:ea typeface="+mn-ea"/>
                <a:cs typeface="+mn-cs"/>
              </a:rPr>
              <a:t>Introduction</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F124A"/>
                </a:solidFill>
                <a:effectLst/>
                <a:uLnTx/>
                <a:uFillTx/>
                <a:latin typeface="Arial" panose="020B0604020202020204" pitchFamily="34" charset="0"/>
                <a:ea typeface="+mn-ea"/>
                <a:cs typeface="+mn-cs"/>
              </a:rPr>
              <a:t>FCC: the Future Circular Collider</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F124A"/>
                </a:solidFill>
                <a:effectLst/>
                <a:uLnTx/>
                <a:uFillTx/>
                <a:latin typeface="Arial" panose="020B0604020202020204" pitchFamily="34" charset="0"/>
                <a:ea typeface="+mn-ea"/>
                <a:cs typeface="+mn-cs"/>
              </a:rPr>
              <a:t>FCC-ee collimation overview</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F124A"/>
                </a:solidFill>
                <a:effectLst/>
                <a:uLnTx/>
                <a:uFillTx/>
                <a:latin typeface="Arial" panose="020B0604020202020204" pitchFamily="34" charset="0"/>
                <a:ea typeface="+mn-ea"/>
                <a:cs typeface="+mn-cs"/>
              </a:rPr>
              <a:t>FCC-ee beam induced background (BIB) sources</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altLang="en-US" sz="1800" b="1" dirty="0">
              <a:solidFill>
                <a:srgbClr val="0F124A"/>
              </a:solidFill>
              <a:latin typeface="Arial" panose="020B0604020202020204" pitchFamily="34" charset="0"/>
            </a:endParaRPr>
          </a:p>
          <a:p>
            <a:pPr marL="285750" indent="-285750" defTabSz="914400" eaLnBrk="0" fontAlgn="base" hangingPunct="0">
              <a:lnSpc>
                <a:spcPct val="100000"/>
              </a:lnSpc>
              <a:spcBef>
                <a:spcPct val="0"/>
              </a:spcBef>
              <a:spcAft>
                <a:spcPct val="0"/>
              </a:spcAft>
              <a:buFont typeface="Arial" panose="020B0604020202020204" pitchFamily="34" charset="0"/>
              <a:buChar char="•"/>
              <a:defRPr/>
            </a:pPr>
            <a:r>
              <a:rPr lang="en-US" altLang="en-US" sz="1800" b="1" dirty="0">
                <a:solidFill>
                  <a:srgbClr val="0F124A"/>
                </a:solidFill>
                <a:latin typeface="Arial" panose="020B0604020202020204" pitchFamily="34" charset="0"/>
              </a:rPr>
              <a:t>Beam Induced Background full simulation workflow</a:t>
            </a:r>
          </a:p>
          <a:p>
            <a:pPr marL="243000" marR="0" lvl="1"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rgbClr val="0F124A"/>
              </a:solidFill>
              <a:effectLst/>
              <a:uLnTx/>
              <a:uFillTx/>
              <a:latin typeface="Arial" panose="020B060402020202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1800" b="1" dirty="0">
                <a:solidFill>
                  <a:srgbClr val="0F124A"/>
                </a:solidFill>
                <a:latin typeface="Arial" panose="020B0604020202020204" pitchFamily="34" charset="0"/>
              </a:rPr>
              <a:t>C</a:t>
            </a:r>
            <a:r>
              <a:rPr kumimoji="0" lang="en-US" altLang="en-US" sz="1800" b="1" i="0" u="none" strike="noStrike" kern="1200" cap="none" spc="0" normalizeH="0" baseline="0" noProof="0" dirty="0" err="1">
                <a:ln>
                  <a:noFill/>
                </a:ln>
                <a:solidFill>
                  <a:srgbClr val="0F124A"/>
                </a:solidFill>
                <a:effectLst/>
                <a:uLnTx/>
                <a:uFillTx/>
                <a:latin typeface="Arial" panose="020B0604020202020204" pitchFamily="34" charset="0"/>
                <a:ea typeface="+mn-ea"/>
                <a:cs typeface="+mn-cs"/>
              </a:rPr>
              <a:t>ase</a:t>
            </a:r>
            <a:r>
              <a:rPr kumimoji="0" lang="en-US" altLang="en-US" sz="1800" b="1" i="0" u="none" strike="noStrike" kern="1200" cap="none" spc="0" normalizeH="0" baseline="0" noProof="0" dirty="0">
                <a:ln>
                  <a:noFill/>
                </a:ln>
                <a:solidFill>
                  <a:srgbClr val="0F124A"/>
                </a:solidFill>
                <a:effectLst/>
                <a:uLnTx/>
                <a:uFillTx/>
                <a:latin typeface="Arial" panose="020B0604020202020204" pitchFamily="34" charset="0"/>
                <a:ea typeface="+mn-ea"/>
                <a:cs typeface="+mn-cs"/>
              </a:rPr>
              <a:t> studies</a:t>
            </a:r>
            <a:r>
              <a:rPr lang="en-US" altLang="en-US" sz="1800" b="1" dirty="0">
                <a:solidFill>
                  <a:srgbClr val="0F124A"/>
                </a:solidFill>
                <a:latin typeface="Arial" panose="020B0604020202020204" pitchFamily="34" charset="0"/>
              </a:rPr>
              <a:t>:</a:t>
            </a:r>
            <a:endParaRPr kumimoji="0" lang="en-US" altLang="en-US" sz="1800" b="0" i="0" u="none" strike="noStrike" kern="1200" cap="none" spc="0" normalizeH="0" baseline="0" noProof="0" dirty="0">
              <a:ln>
                <a:noFill/>
              </a:ln>
              <a:solidFill>
                <a:srgbClr val="0F124A"/>
              </a:solidFill>
              <a:effectLst/>
              <a:uLnTx/>
              <a:uFillTx/>
              <a:latin typeface="Arial" panose="020B0604020202020204" pitchFamily="34" charset="0"/>
              <a:ea typeface="+mn-ea"/>
              <a:cs typeface="+mn-cs"/>
            </a:endParaRPr>
          </a:p>
          <a:p>
            <a:pPr marL="528750" lvl="1" indent="-285750" defTabSz="914400" eaLnBrk="0" fontAlgn="base" hangingPunct="0">
              <a:lnSpc>
                <a:spcPct val="100000"/>
              </a:lnSpc>
              <a:spcBef>
                <a:spcPct val="0"/>
              </a:spcBef>
              <a:spcAft>
                <a:spcPct val="0"/>
              </a:spcAft>
              <a:defRPr/>
            </a:pPr>
            <a:r>
              <a:rPr lang="en-US" altLang="en-US" sz="1800" dirty="0">
                <a:solidFill>
                  <a:srgbClr val="0F124A"/>
                </a:solidFill>
                <a:latin typeface="Arial" panose="020B0604020202020204" pitchFamily="34" charset="0"/>
              </a:rPr>
              <a:t>Steady loss - injection background</a:t>
            </a:r>
            <a:endParaRPr kumimoji="0" lang="en-US" altLang="en-US" sz="1800" b="0" i="0" u="none" strike="noStrike" kern="1200" cap="none" spc="0" normalizeH="0" baseline="0" noProof="0" dirty="0">
              <a:ln>
                <a:noFill/>
              </a:ln>
              <a:solidFill>
                <a:srgbClr val="0F124A"/>
              </a:solidFill>
              <a:effectLst/>
              <a:uLnTx/>
              <a:uFillTx/>
              <a:latin typeface="Arial" panose="020B0604020202020204" pitchFamily="34" charset="0"/>
              <a:ea typeface="+mn-ea"/>
              <a:cs typeface="+mn-cs"/>
            </a:endParaRP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1800" dirty="0">
                <a:solidFill>
                  <a:srgbClr val="0F124A"/>
                </a:solidFill>
                <a:latin typeface="Arial" panose="020B0604020202020204" pitchFamily="34" charset="0"/>
              </a:rPr>
              <a:t>Failure case - f</a:t>
            </a:r>
            <a:r>
              <a:rPr kumimoji="0" lang="en-US" altLang="en-US" sz="1800" b="0" i="0" u="none" strike="noStrike" kern="1200" cap="none" spc="0" normalizeH="0" baseline="0" noProof="0" dirty="0" err="1">
                <a:ln>
                  <a:noFill/>
                </a:ln>
                <a:solidFill>
                  <a:srgbClr val="0F124A"/>
                </a:solidFill>
                <a:effectLst/>
                <a:uLnTx/>
                <a:uFillTx/>
                <a:latin typeface="Arial" panose="020B0604020202020204" pitchFamily="34" charset="0"/>
                <a:ea typeface="+mn-ea"/>
                <a:cs typeface="+mn-cs"/>
              </a:rPr>
              <a:t>ast</a:t>
            </a:r>
            <a:r>
              <a:rPr kumimoji="0" lang="en-US" altLang="en-US" sz="1800" b="0" i="0" u="none" strike="noStrike" kern="1200" cap="none" spc="0" normalizeH="0" baseline="0" noProof="0" dirty="0">
                <a:ln>
                  <a:noFill/>
                </a:ln>
                <a:solidFill>
                  <a:srgbClr val="0F124A"/>
                </a:solidFill>
                <a:effectLst/>
                <a:uLnTx/>
                <a:uFillTx/>
                <a:latin typeface="Arial" panose="020B0604020202020204" pitchFamily="34" charset="0"/>
                <a:ea typeface="+mn-ea"/>
                <a:cs typeface="+mn-cs"/>
              </a:rPr>
              <a:t> instabilities</a:t>
            </a:r>
            <a:endParaRPr lang="en-US" altLang="en-US" sz="1800" b="1" dirty="0">
              <a:solidFill>
                <a:srgbClr val="0F124A"/>
              </a:solidFill>
              <a:latin typeface="Arial" panose="020B0604020202020204" pitchFamily="34" charset="0"/>
            </a:endParaRPr>
          </a:p>
          <a:p>
            <a:pPr marL="528750" lvl="1" indent="-285750" defTabSz="914400" eaLnBrk="0" fontAlgn="base" hangingPunct="0">
              <a:lnSpc>
                <a:spcPct val="100000"/>
              </a:lnSpc>
              <a:spcBef>
                <a:spcPct val="0"/>
              </a:spcBef>
              <a:spcAft>
                <a:spcPct val="0"/>
              </a:spcAft>
              <a:defRPr/>
            </a:pPr>
            <a:endParaRPr kumimoji="0" lang="en-US" altLang="en-US" sz="1800" i="0" u="none" strike="noStrike" kern="1200" cap="none" spc="0" normalizeH="0" baseline="0" noProof="0" dirty="0">
              <a:ln>
                <a:noFill/>
              </a:ln>
              <a:solidFill>
                <a:srgbClr val="0F124A"/>
              </a:solidFill>
              <a:effectLst/>
              <a:uLnTx/>
              <a:uFillTx/>
              <a:latin typeface="Arial" panose="020B0604020202020204" pitchFamily="34" charset="0"/>
              <a:ea typeface="+mn-ea"/>
              <a:cs typeface="+mn-cs"/>
            </a:endParaRPr>
          </a:p>
          <a:p>
            <a:pPr marL="285750" indent="-285750" defTabSz="914400" eaLnBrk="0" fontAlgn="base" hangingPunct="0">
              <a:lnSpc>
                <a:spcPct val="100000"/>
              </a:lnSpc>
              <a:spcBef>
                <a:spcPct val="0"/>
              </a:spcBef>
              <a:spcAft>
                <a:spcPct val="0"/>
              </a:spcAft>
              <a:buFont typeface="Arial" panose="020B0604020202020204" pitchFamily="34" charset="0"/>
              <a:buChar char="•"/>
              <a:defRPr/>
            </a:pPr>
            <a:r>
              <a:rPr lang="en-US" altLang="en-US" sz="1800" b="1" dirty="0">
                <a:solidFill>
                  <a:srgbClr val="0F124A"/>
                </a:solidFill>
                <a:latin typeface="Arial" panose="020B0604020202020204" pitchFamily="34" charset="0"/>
              </a:rPr>
              <a:t>SUPERKEKB benchmark plan</a:t>
            </a:r>
          </a:p>
          <a:p>
            <a:pPr marL="285750" indent="-285750" defTabSz="914400" eaLnBrk="0" fontAlgn="base" hangingPunct="0">
              <a:lnSpc>
                <a:spcPct val="100000"/>
              </a:lnSpc>
              <a:spcBef>
                <a:spcPct val="0"/>
              </a:spcBef>
              <a:spcAft>
                <a:spcPct val="0"/>
              </a:spcAft>
              <a:buFont typeface="Arial" panose="020B0604020202020204" pitchFamily="34" charset="0"/>
              <a:buChar char="•"/>
              <a:defRPr/>
            </a:pPr>
            <a:endParaRPr lang="en-US" altLang="en-US" sz="1800" dirty="0">
              <a:solidFill>
                <a:srgbClr val="0F124A"/>
              </a:solidFill>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0F124A"/>
                </a:solidFill>
                <a:effectLst/>
                <a:uLnTx/>
                <a:uFillTx/>
                <a:latin typeface="Arial" panose="020B0604020202020204" pitchFamily="34" charset="0"/>
                <a:ea typeface="+mn-ea"/>
                <a:cs typeface="+mn-cs"/>
              </a:rPr>
              <a:t>Conclusions and future steps</a:t>
            </a:r>
          </a:p>
          <a:p>
            <a:pPr marL="0" marR="0" lvl="0" indent="0" algn="l" defTabSz="685800" rtl="0" eaLnBrk="1" fontAlgn="auto" latinLnBrk="0" hangingPunct="1">
              <a:lnSpc>
                <a:spcPts val="1388"/>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0F124A"/>
              </a:solidFill>
              <a:effectLst/>
              <a:uLnTx/>
              <a:uFillTx/>
              <a:latin typeface="Arial"/>
              <a:ea typeface="+mn-ea"/>
              <a:cs typeface="+mn-cs"/>
            </a:endParaRPr>
          </a:p>
        </p:txBody>
      </p:sp>
      <p:sp>
        <p:nvSpPr>
          <p:cNvPr id="3" name="Textfeld 1">
            <a:extLst>
              <a:ext uri="{FF2B5EF4-FFF2-40B4-BE49-F238E27FC236}">
                <a16:creationId xmlns:a16="http://schemas.microsoft.com/office/drawing/2014/main" id="{C3708D3F-23A1-90DE-9EA8-B3493F5959A0}"/>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feld 2">
            <a:extLst>
              <a:ext uri="{FF2B5EF4-FFF2-40B4-BE49-F238E27FC236}">
                <a16:creationId xmlns:a16="http://schemas.microsoft.com/office/drawing/2014/main" id="{9C18FAF9-9699-9EF8-5D9C-E54D8441E361}"/>
              </a:ext>
            </a:extLst>
          </p:cNvPr>
          <p:cNvSpPr txBox="1"/>
          <p:nvPr/>
        </p:nvSpPr>
        <p:spPr>
          <a:xfrm>
            <a:off x="6953100" y="52418"/>
            <a:ext cx="203850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Giulia Nigrelli </a:t>
            </a:r>
          </a:p>
        </p:txBody>
      </p:sp>
    </p:spTree>
    <p:extLst>
      <p:ext uri="{BB962C8B-B14F-4D97-AF65-F5344CB8AC3E}">
        <p14:creationId xmlns:p14="http://schemas.microsoft.com/office/powerpoint/2010/main" val="406921827"/>
      </p:ext>
    </p:extLst>
  </p:cSld>
  <p:clrMapOvr>
    <a:masterClrMapping/>
  </p:clrMapOvr>
  <mc:AlternateContent xmlns:mc="http://schemas.openxmlformats.org/markup-compatibility/2006" xmlns:p14="http://schemas.microsoft.com/office/powerpoint/2010/main">
    <mc:Choice Requires="p14">
      <p:transition spd="slow" p14:dur="2000" advTm="20704"/>
    </mc:Choice>
    <mc:Fallback xmlns="">
      <p:transition spd="slow" advTm="2070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634A4-C12E-D85E-610E-CDDA5681AE8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4CDF71-00A8-40E8-8FDD-D80EDA2BD70E}"/>
              </a:ext>
            </a:extLst>
          </p:cNvPr>
          <p:cNvSpPr>
            <a:spLocks noGrp="1"/>
          </p:cNvSpPr>
          <p:nvPr>
            <p:ph type="sldNum" sz="quarter" idx="10"/>
          </p:nvPr>
        </p:nvSpPr>
        <p:spPr/>
        <p:txBody>
          <a:bodyPr/>
          <a:lstStyle/>
          <a:p>
            <a:fld id="{88A1DFE4-5FC5-43BD-BB7E-75EAD82B965F}" type="slidenum">
              <a:rPr lang="en-US" noProof="0" smtClean="0"/>
              <a:pPr/>
              <a:t>20</a:t>
            </a:fld>
            <a:endParaRPr lang="en-US" noProof="0" dirty="0"/>
          </a:p>
        </p:txBody>
      </p:sp>
      <p:sp>
        <p:nvSpPr>
          <p:cNvPr id="5" name="Title 4">
            <a:extLst>
              <a:ext uri="{FF2B5EF4-FFF2-40B4-BE49-F238E27FC236}">
                <a16:creationId xmlns:a16="http://schemas.microsoft.com/office/drawing/2014/main" id="{D03C77DA-5B61-E902-ECCA-2F209B17D67A}"/>
              </a:ext>
            </a:extLst>
          </p:cNvPr>
          <p:cNvSpPr>
            <a:spLocks noGrp="1"/>
          </p:cNvSpPr>
          <p:nvPr>
            <p:ph type="title"/>
          </p:nvPr>
        </p:nvSpPr>
        <p:spPr>
          <a:xfrm>
            <a:off x="304800" y="544523"/>
            <a:ext cx="8263350" cy="804066"/>
          </a:xfrm>
        </p:spPr>
        <p:txBody>
          <a:bodyPr/>
          <a:lstStyle/>
          <a:p>
            <a:r>
              <a:rPr lang="en-US" dirty="0"/>
              <a:t>Particles at the MDI</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B7FA5DF-CAEE-F4ED-1E21-3DDEB7EB2CA0}"/>
                  </a:ext>
                </a:extLst>
              </p:cNvPr>
              <p:cNvSpPr txBox="1"/>
              <p:nvPr/>
            </p:nvSpPr>
            <p:spPr>
              <a:xfrm>
                <a:off x="4670763" y="819150"/>
                <a:ext cx="4320837" cy="4336059"/>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a:t>The losses near the IRs have been used as input for Step 3 of the BIB workflow.</a:t>
                </a:r>
              </a:p>
              <a:p>
                <a:pPr marL="285750" indent="-285750" algn="l">
                  <a:buFont typeface="Arial" panose="020B0604020202020204" pitchFamily="34" charset="0"/>
                  <a:buChar char="•"/>
                </a:pPr>
                <a:r>
                  <a:rPr lang="en-US" sz="1600" b="1" dirty="0"/>
                  <a:t>Most of the particles reach the external part the detector</a:t>
                </a:r>
                <a:r>
                  <a:rPr lang="en-US" sz="1600" dirty="0"/>
                  <a:t>.</a:t>
                </a:r>
              </a:p>
              <a:p>
                <a:pPr marL="285750" indent="-285750" algn="l">
                  <a:buFont typeface="Arial" panose="020B0604020202020204" pitchFamily="34" charset="0"/>
                  <a:buChar char="•"/>
                </a:pPr>
                <a:r>
                  <a:rPr lang="en-US" sz="1600" dirty="0"/>
                  <a:t>Few of them reach the central beam pipe.</a:t>
                </a:r>
              </a:p>
              <a:p>
                <a:pPr marL="285750" indent="-285750" algn="l">
                  <a:buFont typeface="Arial" panose="020B0604020202020204" pitchFamily="34" charset="0"/>
                  <a:buChar char="•"/>
                </a:pPr>
                <a:r>
                  <a:rPr lang="en-US" sz="1600" b="1" dirty="0"/>
                  <a:t>Majority of these are photons</a:t>
                </a:r>
                <a:r>
                  <a:rPr lang="en-US" sz="1600" dirty="0"/>
                  <a:t>, followed by electrons and positrons.</a:t>
                </a:r>
              </a:p>
              <a:p>
                <a:pPr marL="285750" indent="-285750" algn="l">
                  <a:buFont typeface="Arial" panose="020B0604020202020204" pitchFamily="34" charset="0"/>
                  <a:buChar char="•"/>
                </a:pPr>
                <a:r>
                  <a:rPr lang="en-US" sz="1600" dirty="0"/>
                  <a:t>Few other species, as muons or neutrons.</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en-US" sz="1600" dirty="0"/>
                  <a:t>The rate of particle at the MDI is about:</a:t>
                </a:r>
              </a:p>
              <a:p>
                <a:pPr marL="285750" indent="-285750" algn="l">
                  <a:buFont typeface="Arial" panose="020B0604020202020204" pitchFamily="34" charset="0"/>
                  <a:buChar char="•"/>
                </a:pPr>
                <a:endParaRPr lang="en-US" sz="1600" dirty="0"/>
              </a:p>
              <a:p>
                <a:pPr marL="628613" lvl="1" indent="-285750">
                  <a:buFont typeface="Arial" panose="020B0604020202020204" pitchFamily="34" charset="0"/>
                  <a:buChar char="•"/>
                </a:pPr>
                <a14:m>
                  <m:oMath xmlns:m="http://schemas.openxmlformats.org/officeDocument/2006/math">
                    <m:r>
                      <a:rPr lang="it-IT" sz="1600">
                        <a:solidFill>
                          <a:srgbClr val="0F124A"/>
                        </a:solidFill>
                        <a:latin typeface="Cambria Math" panose="02040503050406030204" pitchFamily="18" charset="0"/>
                      </a:rPr>
                      <m:t>&lt;</m:t>
                    </m:r>
                    <m:r>
                      <m:rPr>
                        <m:sty m:val="p"/>
                      </m:rPr>
                      <a:rPr lang="it-IT" sz="1600" b="0" i="0" smtClean="0">
                        <a:solidFill>
                          <a:srgbClr val="0F124A"/>
                        </a:solidFill>
                        <a:latin typeface="Cambria Math" panose="02040503050406030204" pitchFamily="18" charset="0"/>
                      </a:rPr>
                      <m:t>R</m:t>
                    </m:r>
                    <m:sSubSup>
                      <m:sSubSupPr>
                        <m:ctrlPr>
                          <a:rPr lang="it-IT" sz="1600" b="0" i="1" smtClean="0">
                            <a:solidFill>
                              <a:srgbClr val="0F124A"/>
                            </a:solidFill>
                            <a:latin typeface="Cambria Math" panose="02040503050406030204" pitchFamily="18" charset="0"/>
                          </a:rPr>
                        </m:ctrlPr>
                      </m:sSubSupPr>
                      <m:e>
                        <m:r>
                          <a:rPr lang="it-IT" sz="1600">
                            <a:solidFill>
                              <a:srgbClr val="0F124A"/>
                            </a:solidFill>
                            <a:latin typeface="Cambria Math" panose="02040503050406030204" pitchFamily="18" charset="0"/>
                          </a:rPr>
                          <m:t>&gt;</m:t>
                        </m:r>
                      </m:e>
                      <m:sub>
                        <m:r>
                          <m:rPr>
                            <m:sty m:val="p"/>
                          </m:rPr>
                          <a:rPr lang="it-IT" sz="1600" b="0" i="0" smtClean="0">
                            <a:solidFill>
                              <a:srgbClr val="0F124A"/>
                            </a:solidFill>
                            <a:latin typeface="Cambria Math" panose="02040503050406030204" pitchFamily="18" charset="0"/>
                          </a:rPr>
                          <m:t>MDI</m:t>
                        </m:r>
                      </m:sub>
                      <m:sup>
                        <m:r>
                          <m:rPr>
                            <m:sty m:val="p"/>
                          </m:rPr>
                          <a:rPr lang="it-IT" sz="1600" b="0" i="0" smtClean="0">
                            <a:solidFill>
                              <a:srgbClr val="0F124A"/>
                            </a:solidFill>
                            <a:latin typeface="Cambria Math" panose="02040503050406030204" pitchFamily="18" charset="0"/>
                          </a:rPr>
                          <m:t>INJ</m:t>
                        </m:r>
                      </m:sup>
                    </m:sSubSup>
                    <m:r>
                      <a:rPr lang="it-IT" sz="1600" b="0" i="1" smtClean="0">
                        <a:solidFill>
                          <a:srgbClr val="0F124A"/>
                        </a:solidFill>
                        <a:latin typeface="Cambria Math" panose="02040503050406030204" pitchFamily="18" charset="0"/>
                      </a:rPr>
                      <m:t>  </m:t>
                    </m:r>
                    <m:r>
                      <a:rPr lang="it-IT" sz="1600" i="1">
                        <a:solidFill>
                          <a:srgbClr val="0F124A"/>
                        </a:solidFill>
                        <a:latin typeface="Cambria Math" panose="02040503050406030204" pitchFamily="18" charset="0"/>
                      </a:rPr>
                      <m:t>=2.4±0.8 </m:t>
                    </m:r>
                    <m:r>
                      <a:rPr lang="it-IT" sz="1600" i="1">
                        <a:solidFill>
                          <a:srgbClr val="0F124A"/>
                        </a:solidFill>
                        <a:latin typeface="Cambria Math" panose="02040503050406030204" pitchFamily="18" charset="0"/>
                      </a:rPr>
                      <m:t>𝐺𝐻𝑧</m:t>
                    </m:r>
                  </m:oMath>
                </a14:m>
                <a:r>
                  <a:rPr lang="en-US" sz="1600" b="1" dirty="0"/>
                  <a:t>.</a:t>
                </a:r>
              </a:p>
              <a:p>
                <a:pPr marL="628613" lvl="1" indent="-285750">
                  <a:buFont typeface="Arial" panose="020B0604020202020204" pitchFamily="34" charset="0"/>
                  <a:buChar char="•"/>
                </a:pPr>
                <a14:m>
                  <m:oMath xmlns:m="http://schemas.openxmlformats.org/officeDocument/2006/math">
                    <m:r>
                      <a:rPr lang="it-IT" sz="1600">
                        <a:solidFill>
                          <a:srgbClr val="0F124A"/>
                        </a:solidFill>
                        <a:latin typeface="Cambria Math" panose="02040503050406030204" pitchFamily="18" charset="0"/>
                      </a:rPr>
                      <m:t>&lt;</m:t>
                    </m:r>
                    <m:r>
                      <m:rPr>
                        <m:sty m:val="p"/>
                      </m:rPr>
                      <a:rPr lang="it-IT" sz="1600" b="0" i="0" smtClean="0">
                        <a:solidFill>
                          <a:srgbClr val="0F124A"/>
                        </a:solidFill>
                        <a:latin typeface="Cambria Math" panose="02040503050406030204" pitchFamily="18" charset="0"/>
                      </a:rPr>
                      <m:t>R</m:t>
                    </m:r>
                    <m:sSubSup>
                      <m:sSubSupPr>
                        <m:ctrlPr>
                          <a:rPr lang="it-IT" sz="1600" b="0" i="1" smtClean="0">
                            <a:solidFill>
                              <a:srgbClr val="0F124A"/>
                            </a:solidFill>
                            <a:latin typeface="Cambria Math" panose="02040503050406030204" pitchFamily="18" charset="0"/>
                          </a:rPr>
                        </m:ctrlPr>
                      </m:sSubSupPr>
                      <m:e>
                        <m:r>
                          <a:rPr lang="it-IT" sz="1600" b="0" i="1" smtClean="0">
                            <a:solidFill>
                              <a:srgbClr val="0F124A"/>
                            </a:solidFill>
                            <a:latin typeface="Cambria Math" panose="02040503050406030204" pitchFamily="18" charset="0"/>
                          </a:rPr>
                          <m:t>&gt;</m:t>
                        </m:r>
                      </m:e>
                      <m:sub>
                        <m:r>
                          <a:rPr lang="it-IT" sz="1600" b="0" i="1" smtClean="0">
                            <a:solidFill>
                              <a:srgbClr val="0F124A"/>
                            </a:solidFill>
                            <a:latin typeface="Cambria Math" panose="02040503050406030204" pitchFamily="18" charset="0"/>
                          </a:rPr>
                          <m:t>𝑀𝐷𝐼</m:t>
                        </m:r>
                      </m:sub>
                      <m:sup>
                        <m:r>
                          <a:rPr lang="it-IT" sz="1600" b="0" i="1" smtClean="0">
                            <a:solidFill>
                              <a:srgbClr val="0F124A"/>
                            </a:solidFill>
                            <a:latin typeface="Cambria Math" panose="02040503050406030204" pitchFamily="18" charset="0"/>
                          </a:rPr>
                          <m:t>𝐻𝐴𝐿𝑂</m:t>
                        </m:r>
                      </m:sup>
                    </m:sSubSup>
                    <m:r>
                      <a:rPr lang="it-IT" sz="1600" i="1">
                        <a:solidFill>
                          <a:srgbClr val="0F124A"/>
                        </a:solidFill>
                        <a:latin typeface="Cambria Math" panose="02040503050406030204" pitchFamily="18" charset="0"/>
                      </a:rPr>
                      <m:t>=0.50±0.05 </m:t>
                    </m:r>
                    <m:r>
                      <a:rPr lang="it-IT" sz="1600" i="1">
                        <a:solidFill>
                          <a:srgbClr val="0F124A"/>
                        </a:solidFill>
                        <a:latin typeface="Cambria Math" panose="02040503050406030204" pitchFamily="18" charset="0"/>
                      </a:rPr>
                      <m:t>𝐺𝐻𝑧</m:t>
                    </m:r>
                  </m:oMath>
                </a14:m>
                <a:r>
                  <a:rPr lang="en-US" sz="1600" b="1" dirty="0"/>
                  <a:t>.</a:t>
                </a:r>
              </a:p>
              <a:p>
                <a:pPr marL="628613" lvl="1" indent="-285750">
                  <a:buFont typeface="Arial" panose="020B0604020202020204" pitchFamily="34" charset="0"/>
                  <a:buChar char="•"/>
                </a:pPr>
                <a:endParaRPr lang="en-US" sz="1600" dirty="0"/>
              </a:p>
              <a:p>
                <a:pPr marL="285750" indent="-285750" algn="l">
                  <a:buFont typeface="Arial" panose="020B0604020202020204" pitchFamily="34" charset="0"/>
                  <a:buChar char="•"/>
                </a:pPr>
                <a:r>
                  <a:rPr lang="en-US" sz="1600" dirty="0"/>
                  <a:t>Subdetector occupancies evaluations are undergoing.</a:t>
                </a:r>
              </a:p>
              <a:p>
                <a:pPr algn="l"/>
                <a:endParaRPr lang="en-US" sz="1600" dirty="0"/>
              </a:p>
            </p:txBody>
          </p:sp>
        </mc:Choice>
        <mc:Fallback xmlns="">
          <p:sp>
            <p:nvSpPr>
              <p:cNvPr id="4" name="TextBox 3">
                <a:extLst>
                  <a:ext uri="{FF2B5EF4-FFF2-40B4-BE49-F238E27FC236}">
                    <a16:creationId xmlns:a16="http://schemas.microsoft.com/office/drawing/2014/main" id="{AB7FA5DF-CAEE-F4ED-1E21-3DDEB7EB2CA0}"/>
                  </a:ext>
                </a:extLst>
              </p:cNvPr>
              <p:cNvSpPr txBox="1">
                <a:spLocks noRot="1" noChangeAspect="1" noMove="1" noResize="1" noEditPoints="1" noAdjustHandles="1" noChangeArrowheads="1" noChangeShapeType="1" noTextEdit="1"/>
              </p:cNvSpPr>
              <p:nvPr/>
            </p:nvSpPr>
            <p:spPr>
              <a:xfrm>
                <a:off x="4670763" y="819150"/>
                <a:ext cx="4320837" cy="4336059"/>
              </a:xfrm>
              <a:prstGeom prst="rect">
                <a:avLst/>
              </a:prstGeom>
              <a:blipFill>
                <a:blip r:embed="rId3"/>
                <a:stretch>
                  <a:fillRect l="-564" t="-421" r="-423"/>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C06CA78D-ECC7-6A2D-47DE-DEB0D07EF2D3}"/>
              </a:ext>
            </a:extLst>
          </p:cNvPr>
          <p:cNvGrpSpPr/>
          <p:nvPr/>
        </p:nvGrpSpPr>
        <p:grpSpPr>
          <a:xfrm>
            <a:off x="162177" y="971550"/>
            <a:ext cx="4486023" cy="4128296"/>
            <a:chOff x="162177" y="1186654"/>
            <a:chExt cx="4486023" cy="4128296"/>
          </a:xfrm>
        </p:grpSpPr>
        <p:pic>
          <p:nvPicPr>
            <p:cNvPr id="10" name="Picture 9">
              <a:extLst>
                <a:ext uri="{FF2B5EF4-FFF2-40B4-BE49-F238E27FC236}">
                  <a16:creationId xmlns:a16="http://schemas.microsoft.com/office/drawing/2014/main" id="{8102D36E-665A-28C9-C3B7-839785A515D1}"/>
                </a:ext>
              </a:extLst>
            </p:cNvPr>
            <p:cNvPicPr>
              <a:picLocks noChangeAspect="1"/>
            </p:cNvPicPr>
            <p:nvPr/>
          </p:nvPicPr>
          <p:blipFill>
            <a:blip r:embed="rId4">
              <a:extLst>
                <a:ext uri="{28A0092B-C50C-407E-A947-70E740481C1C}">
                  <a14:useLocalDpi xmlns:a14="http://schemas.microsoft.com/office/drawing/2010/main" val="0"/>
                </a:ext>
              </a:extLst>
            </a:blip>
            <a:srcRect t="2937" b="-671"/>
            <a:stretch>
              <a:fillRect/>
            </a:stretch>
          </p:blipFill>
          <p:spPr>
            <a:xfrm>
              <a:off x="162177" y="1186654"/>
              <a:ext cx="4486023" cy="4128296"/>
            </a:xfrm>
            <a:prstGeom prst="rect">
              <a:avLst/>
            </a:prstGeom>
          </p:spPr>
        </p:pic>
        <p:sp>
          <p:nvSpPr>
            <p:cNvPr id="7" name="Oval 6">
              <a:extLst>
                <a:ext uri="{FF2B5EF4-FFF2-40B4-BE49-F238E27FC236}">
                  <a16:creationId xmlns:a16="http://schemas.microsoft.com/office/drawing/2014/main" id="{3B6EACDB-6AAA-2B08-62DA-ADB0846CCD7D}"/>
                </a:ext>
              </a:extLst>
            </p:cNvPr>
            <p:cNvSpPr/>
            <p:nvPr/>
          </p:nvSpPr>
          <p:spPr>
            <a:xfrm>
              <a:off x="2286000" y="2952750"/>
              <a:ext cx="76200" cy="1524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BC4C4D3-E171-89BE-2687-2988D46C079B}"/>
                </a:ext>
              </a:extLst>
            </p:cNvPr>
            <p:cNvSpPr txBox="1"/>
            <p:nvPr/>
          </p:nvSpPr>
          <p:spPr>
            <a:xfrm>
              <a:off x="1828800" y="3028951"/>
              <a:ext cx="685800" cy="535724"/>
            </a:xfrm>
            <a:prstGeom prst="rect">
              <a:avLst/>
            </a:prstGeom>
            <a:noFill/>
          </p:spPr>
          <p:txBody>
            <a:bodyPr wrap="square" rtlCol="0">
              <a:spAutoFit/>
            </a:bodyPr>
            <a:lstStyle/>
            <a:p>
              <a:pPr algn="l">
                <a:lnSpc>
                  <a:spcPts val="3700"/>
                </a:lnSpc>
              </a:pPr>
              <a:r>
                <a:rPr lang="en-US" sz="3000" dirty="0">
                  <a:solidFill>
                    <a:srgbClr val="FF0000"/>
                  </a:solidFill>
                </a:rPr>
                <a:t>IP</a:t>
              </a:r>
            </a:p>
          </p:txBody>
        </p:sp>
        <p:cxnSp>
          <p:nvCxnSpPr>
            <p:cNvPr id="6" name="Straight Arrow Connector 5">
              <a:extLst>
                <a:ext uri="{FF2B5EF4-FFF2-40B4-BE49-F238E27FC236}">
                  <a16:creationId xmlns:a16="http://schemas.microsoft.com/office/drawing/2014/main" id="{1816ED75-92EA-1B4F-303F-EA1C3E5C9F86}"/>
                </a:ext>
              </a:extLst>
            </p:cNvPr>
            <p:cNvCxnSpPr>
              <a:cxnSpLocks/>
            </p:cNvCxnSpPr>
            <p:nvPr/>
          </p:nvCxnSpPr>
          <p:spPr>
            <a:xfrm flipH="1">
              <a:off x="2514600" y="2311879"/>
              <a:ext cx="609600" cy="48847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75CCB30-83D0-D178-1AEA-C7C3FA53BFE1}"/>
                    </a:ext>
                  </a:extLst>
                </p:cNvPr>
                <p:cNvSpPr txBox="1"/>
                <p:nvPr/>
              </p:nvSpPr>
              <p:spPr>
                <a:xfrm>
                  <a:off x="2895600" y="2292444"/>
                  <a:ext cx="321691" cy="474489"/>
                </a:xfrm>
                <a:prstGeom prst="rect">
                  <a:avLst/>
                </a:prstGeom>
                <a:noFill/>
              </p:spPr>
              <p:txBody>
                <a:bodyPr wrap="none" lIns="0" tIns="0" rIns="0" bIns="0" rtlCol="0">
                  <a:spAutoFit/>
                </a:bodyPr>
                <a:lstStyle/>
                <a:p>
                  <a:pPr algn="l">
                    <a:lnSpc>
                      <a:spcPts val="3700"/>
                    </a:lnSpc>
                  </a:pPr>
                  <a14:m>
                    <m:oMathPara xmlns:m="http://schemas.openxmlformats.org/officeDocument/2006/math">
                      <m:oMathParaPr>
                        <m:jc m:val="centerGroup"/>
                      </m:oMathParaPr>
                      <m:oMath xmlns:m="http://schemas.openxmlformats.org/officeDocument/2006/math">
                        <m:sSup>
                          <m:sSupPr>
                            <m:ctrlPr>
                              <a:rPr lang="it-IT" sz="1800" b="0" i="1" smtClean="0">
                                <a:solidFill>
                                  <a:schemeClr val="accent2"/>
                                </a:solidFill>
                                <a:latin typeface="Cambria Math" panose="02040503050406030204" pitchFamily="18" charset="0"/>
                              </a:rPr>
                            </m:ctrlPr>
                          </m:sSupPr>
                          <m:e>
                            <m:r>
                              <a:rPr lang="it-IT" sz="1800" b="0" i="1" smtClean="0">
                                <a:solidFill>
                                  <a:schemeClr val="accent2"/>
                                </a:solidFill>
                                <a:latin typeface="Cambria Math" panose="02040503050406030204" pitchFamily="18" charset="0"/>
                              </a:rPr>
                              <m:t>𝑒</m:t>
                            </m:r>
                          </m:e>
                          <m:sup>
                            <m:r>
                              <a:rPr lang="it-IT" sz="1800" b="0" i="1" smtClean="0">
                                <a:solidFill>
                                  <a:schemeClr val="accent2"/>
                                </a:solidFill>
                                <a:latin typeface="Cambria Math" panose="02040503050406030204" pitchFamily="18" charset="0"/>
                              </a:rPr>
                              <m:t>−</m:t>
                            </m:r>
                          </m:sup>
                        </m:sSup>
                      </m:oMath>
                    </m:oMathPara>
                  </a14:m>
                  <a:endParaRPr lang="en-US" sz="3000" dirty="0"/>
                </a:p>
              </p:txBody>
            </p:sp>
          </mc:Choice>
          <mc:Fallback xmlns="">
            <p:sp>
              <p:nvSpPr>
                <p:cNvPr id="15" name="TextBox 14">
                  <a:extLst>
                    <a:ext uri="{FF2B5EF4-FFF2-40B4-BE49-F238E27FC236}">
                      <a16:creationId xmlns:a16="http://schemas.microsoft.com/office/drawing/2014/main" id="{775CCB30-83D0-D178-1AEA-C7C3FA53BFE1}"/>
                    </a:ext>
                  </a:extLst>
                </p:cNvPr>
                <p:cNvSpPr txBox="1">
                  <a:spLocks noRot="1" noChangeAspect="1" noMove="1" noResize="1" noEditPoints="1" noAdjustHandles="1" noChangeArrowheads="1" noChangeShapeType="1" noTextEdit="1"/>
                </p:cNvSpPr>
                <p:nvPr/>
              </p:nvSpPr>
              <p:spPr>
                <a:xfrm>
                  <a:off x="2895600" y="2292444"/>
                  <a:ext cx="321691" cy="474489"/>
                </a:xfrm>
                <a:prstGeom prst="rect">
                  <a:avLst/>
                </a:prstGeom>
                <a:blipFill>
                  <a:blip r:embed="rId5"/>
                  <a:stretch>
                    <a:fillRect/>
                  </a:stretch>
                </a:blipFill>
              </p:spPr>
              <p:txBody>
                <a:bodyPr/>
                <a:lstStyle/>
                <a:p>
                  <a:r>
                    <a:rPr lang="en-US">
                      <a:noFill/>
                    </a:rPr>
                    <a:t> </a:t>
                  </a:r>
                </a:p>
              </p:txBody>
            </p:sp>
          </mc:Fallback>
        </mc:AlternateContent>
      </p:grpSp>
      <p:sp>
        <p:nvSpPr>
          <p:cNvPr id="13" name="Textfeld 1">
            <a:extLst>
              <a:ext uri="{FF2B5EF4-FFF2-40B4-BE49-F238E27FC236}">
                <a16:creationId xmlns:a16="http://schemas.microsoft.com/office/drawing/2014/main" id="{77164618-B2F0-4322-2925-44AB6EEBA569}"/>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Textfeld 2">
            <a:extLst>
              <a:ext uri="{FF2B5EF4-FFF2-40B4-BE49-F238E27FC236}">
                <a16:creationId xmlns:a16="http://schemas.microsoft.com/office/drawing/2014/main" id="{C324E14E-5EA3-32CE-5627-5608083B55E4}"/>
              </a:ext>
            </a:extLst>
          </p:cNvPr>
          <p:cNvSpPr txBox="1"/>
          <p:nvPr/>
        </p:nvSpPr>
        <p:spPr>
          <a:xfrm>
            <a:off x="6953100" y="52418"/>
            <a:ext cx="203850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Giulia Nigrelli </a:t>
            </a:r>
          </a:p>
        </p:txBody>
      </p:sp>
    </p:spTree>
    <p:extLst>
      <p:ext uri="{BB962C8B-B14F-4D97-AF65-F5344CB8AC3E}">
        <p14:creationId xmlns:p14="http://schemas.microsoft.com/office/powerpoint/2010/main" val="4144413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43805B-471A-410F-8E50-F606C0DD8246}"/>
              </a:ext>
            </a:extLst>
          </p:cNvPr>
          <p:cNvSpPr>
            <a:spLocks noGrp="1"/>
          </p:cNvSpPr>
          <p:nvPr>
            <p:ph type="sldNum" sz="quarter" idx="10"/>
          </p:nvPr>
        </p:nvSpPr>
        <p:spPr/>
        <p:txBody>
          <a:bodyPr/>
          <a:lstStyle/>
          <a:p>
            <a:fld id="{88A1DFE4-5FC5-43BD-BB7E-75EAD82B965F}" type="slidenum">
              <a:rPr lang="en-US" noProof="0" smtClean="0"/>
              <a:pPr/>
              <a:t>21</a:t>
            </a:fld>
            <a:endParaRPr lang="en-US" noProof="0" dirty="0"/>
          </a:p>
        </p:txBody>
      </p:sp>
      <p:sp>
        <p:nvSpPr>
          <p:cNvPr id="4" name="Text Placeholder 3">
            <a:extLst>
              <a:ext uri="{FF2B5EF4-FFF2-40B4-BE49-F238E27FC236}">
                <a16:creationId xmlns:a16="http://schemas.microsoft.com/office/drawing/2014/main" id="{C5FAC9A7-0E1E-8575-9C40-EA02614AAF85}"/>
              </a:ext>
            </a:extLst>
          </p:cNvPr>
          <p:cNvSpPr>
            <a:spLocks noGrp="1"/>
          </p:cNvSpPr>
          <p:nvPr>
            <p:ph type="body" sz="quarter" idx="12"/>
          </p:nvPr>
        </p:nvSpPr>
        <p:spPr>
          <a:xfrm>
            <a:off x="442800" y="1123950"/>
            <a:ext cx="8263350" cy="457200"/>
          </a:xfrm>
        </p:spPr>
        <p:txBody>
          <a:bodyPr/>
          <a:lstStyle/>
          <a:p>
            <a:r>
              <a:rPr lang="en-US" sz="1400" dirty="0"/>
              <a:t>For each scenario, a hit rate at the MDI is given as a normalization factor. Given the time structure of the particles at the MDI a </a:t>
            </a:r>
            <a:r>
              <a:rPr lang="en-US" sz="1400" b="1" dirty="0"/>
              <a:t>possible normalization taken the time structure into account </a:t>
            </a:r>
            <a:r>
              <a:rPr lang="en-US" sz="1400" dirty="0"/>
              <a:t>is:</a:t>
            </a:r>
          </a:p>
          <a:p>
            <a:endParaRPr lang="en-US" sz="1400" dirty="0"/>
          </a:p>
          <a:p>
            <a:endParaRPr lang="en-US" sz="1400" dirty="0"/>
          </a:p>
          <a:p>
            <a:endParaRPr lang="en-US" sz="1400" dirty="0"/>
          </a:p>
          <a:p>
            <a:endParaRPr lang="en-US" sz="1400" dirty="0"/>
          </a:p>
          <a:p>
            <a:endParaRPr lang="en-US" sz="1400" dirty="0"/>
          </a:p>
          <a:p>
            <a:r>
              <a:rPr lang="en-US" sz="1400" b="1" dirty="0"/>
              <a:t>Different detectors might need different normalization</a:t>
            </a:r>
            <a:r>
              <a:rPr lang="en-US" sz="1400" dirty="0"/>
              <a:t> if integration time is longer.</a:t>
            </a:r>
          </a:p>
          <a:p>
            <a:r>
              <a:rPr lang="en-US" sz="1400" dirty="0"/>
              <a:t>Alternatively, not considering the time structure: </a:t>
            </a:r>
          </a:p>
          <a:p>
            <a:endParaRPr lang="en-US" sz="1400" dirty="0"/>
          </a:p>
          <a:p>
            <a:endParaRPr lang="en-US" sz="1400" dirty="0"/>
          </a:p>
          <a:p>
            <a:endParaRPr lang="en-US" sz="1400" dirty="0"/>
          </a:p>
          <a:p>
            <a:r>
              <a:rPr lang="en-US" sz="1400" dirty="0"/>
              <a:t>N.B. to have enough statistic the same collimator hits are reused, the resampling factor is estimated as:</a:t>
            </a:r>
          </a:p>
          <a:p>
            <a:endParaRPr lang="en-US" dirty="0"/>
          </a:p>
          <a:p>
            <a:endParaRPr lang="en-US" dirty="0"/>
          </a:p>
          <a:p>
            <a:endParaRPr lang="en-US" dirty="0"/>
          </a:p>
          <a:p>
            <a:endParaRPr lang="en-US" dirty="0"/>
          </a:p>
          <a:p>
            <a:endParaRPr lang="en-US" dirty="0"/>
          </a:p>
        </p:txBody>
      </p:sp>
      <p:sp>
        <p:nvSpPr>
          <p:cNvPr id="5" name="Title 4">
            <a:extLst>
              <a:ext uri="{FF2B5EF4-FFF2-40B4-BE49-F238E27FC236}">
                <a16:creationId xmlns:a16="http://schemas.microsoft.com/office/drawing/2014/main" id="{580F5F41-7B25-6714-BA3B-2CA6DA6D678B}"/>
              </a:ext>
            </a:extLst>
          </p:cNvPr>
          <p:cNvSpPr>
            <a:spLocks noGrp="1"/>
          </p:cNvSpPr>
          <p:nvPr>
            <p:ph type="title"/>
          </p:nvPr>
        </p:nvSpPr>
        <p:spPr/>
        <p:txBody>
          <a:bodyPr/>
          <a:lstStyle/>
          <a:p>
            <a:r>
              <a:rPr lang="en-US" dirty="0"/>
              <a:t>Hit at MDI calculation</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42A7CAA-C8FD-1636-3271-27E67D611599}"/>
                  </a:ext>
                </a:extLst>
              </p:cNvPr>
              <p:cNvSpPr txBox="1"/>
              <p:nvPr/>
            </p:nvSpPr>
            <p:spPr>
              <a:xfrm>
                <a:off x="1189769" y="1868661"/>
                <a:ext cx="5820631" cy="474489"/>
              </a:xfrm>
              <a:prstGeom prst="rect">
                <a:avLst/>
              </a:prstGeom>
            </p:spPr>
            <p:style>
              <a:lnRef idx="1">
                <a:schemeClr val="accent2"/>
              </a:lnRef>
              <a:fillRef idx="2">
                <a:schemeClr val="accent2"/>
              </a:fillRef>
              <a:effectRef idx="1">
                <a:schemeClr val="accent2"/>
              </a:effectRef>
              <a:fontRef idx="minor">
                <a:schemeClr val="dk1"/>
              </a:fontRef>
            </p:style>
            <p:txBody>
              <a:bodyPr wrap="none" lIns="0" tIns="0" rIns="0" bIns="0" rtlCol="0">
                <a:spAutoFit/>
              </a:bodyPr>
              <a:lstStyle/>
              <a:p>
                <a:pPr>
                  <a:lnSpc>
                    <a:spcPts val="3700"/>
                  </a:lnSpc>
                </a:pPr>
                <a14:m>
                  <m:oMathPara xmlns:m="http://schemas.openxmlformats.org/officeDocument/2006/math">
                    <m:oMathParaPr>
                      <m:jc m:val="centerGroup"/>
                    </m:oMathParaPr>
                    <m:oMath xmlns:m="http://schemas.openxmlformats.org/officeDocument/2006/math">
                      <m:r>
                        <m:rPr>
                          <m:nor/>
                        </m:rPr>
                        <a:rPr lang="en-US" sz="1800" dirty="0" smtClean="0">
                          <a:latin typeface="Cambria Math" panose="02040503050406030204" pitchFamily="18" charset="0"/>
                        </a:rPr>
                        <m:t>#</m:t>
                      </m:r>
                      <m:r>
                        <m:rPr>
                          <m:nor/>
                        </m:rPr>
                        <a:rPr lang="en-US" sz="1800" dirty="0" smtClean="0"/>
                        <m:t> </m:t>
                      </m:r>
                      <m:r>
                        <m:rPr>
                          <m:nor/>
                        </m:rPr>
                        <a:rPr lang="en-US" sz="1800" dirty="0" smtClean="0"/>
                        <m:t>at</m:t>
                      </m:r>
                      <m:r>
                        <m:rPr>
                          <m:nor/>
                        </m:rPr>
                        <a:rPr lang="en-US" sz="1800" dirty="0" smtClean="0"/>
                        <m:t> </m:t>
                      </m:r>
                      <m:r>
                        <m:rPr>
                          <m:nor/>
                        </m:rPr>
                        <a:rPr lang="en-US" sz="1800" dirty="0" smtClean="0"/>
                        <m:t>MDI</m:t>
                      </m:r>
                      <m:r>
                        <m:rPr>
                          <m:nor/>
                        </m:rPr>
                        <a:rPr lang="en-US" sz="1800" dirty="0" smtClean="0"/>
                        <m:t> </m:t>
                      </m:r>
                      <m:r>
                        <m:rPr>
                          <m:nor/>
                        </m:rPr>
                        <a:rPr lang="en-US" sz="1800" dirty="0" smtClean="0"/>
                        <m:t>per</m:t>
                      </m:r>
                      <m:r>
                        <m:rPr>
                          <m:nor/>
                        </m:rPr>
                        <a:rPr lang="en-US" sz="1800" dirty="0" smtClean="0"/>
                        <m:t> </m:t>
                      </m:r>
                      <m:r>
                        <m:rPr>
                          <m:nor/>
                        </m:rPr>
                        <a:rPr lang="en-US" sz="1800" dirty="0" smtClean="0"/>
                        <m:t>bunch</m:t>
                      </m:r>
                      <m:r>
                        <m:rPr>
                          <m:nor/>
                        </m:rPr>
                        <a:rPr lang="en-US" sz="1800" dirty="0" smtClean="0"/>
                        <m:t>−</m:t>
                      </m:r>
                      <m:r>
                        <m:rPr>
                          <m:nor/>
                        </m:rPr>
                        <a:rPr lang="en-US" sz="1800" dirty="0" smtClean="0"/>
                        <m:t>crossing</m:t>
                      </m:r>
                      <m:r>
                        <a:rPr lang="en-US" sz="1800" i="1">
                          <a:latin typeface="Cambria Math" panose="02040503050406030204" pitchFamily="18" charset="0"/>
                        </a:rPr>
                        <m:t>=</m:t>
                      </m:r>
                      <m:nary>
                        <m:naryPr>
                          <m:ctrlPr>
                            <a:rPr lang="en-US" sz="1800" i="1" smtClean="0">
                              <a:latin typeface="Cambria Math" panose="02040503050406030204" pitchFamily="18" charset="0"/>
                            </a:rPr>
                          </m:ctrlPr>
                        </m:naryPr>
                        <m:sub>
                          <m:r>
                            <m:rPr>
                              <m:brk m:alnAt="23"/>
                            </m:rPr>
                            <a:rPr lang="it-IT" sz="1800" b="0" i="1" smtClean="0">
                              <a:latin typeface="Cambria Math" panose="02040503050406030204" pitchFamily="18" charset="0"/>
                            </a:rPr>
                            <m:t>−</m:t>
                          </m:r>
                          <m:f>
                            <m:fPr>
                              <m:ctrlPr>
                                <a:rPr lang="it-IT" sz="1800" b="0" i="1" smtClean="0">
                                  <a:latin typeface="Cambria Math" panose="02040503050406030204" pitchFamily="18" charset="0"/>
                                </a:rPr>
                              </m:ctrlPr>
                            </m:fPr>
                            <m:num>
                              <m:sSub>
                                <m:sSubPr>
                                  <m:ctrlPr>
                                    <a:rPr lang="it-IT" sz="1800" b="0" i="1" smtClean="0">
                                      <a:latin typeface="Cambria Math" panose="02040503050406030204" pitchFamily="18" charset="0"/>
                                    </a:rPr>
                                  </m:ctrlPr>
                                </m:sSubPr>
                                <m:e>
                                  <m:r>
                                    <m:rPr>
                                      <m:brk m:alnAt="23"/>
                                    </m:rPr>
                                    <a:rPr lang="it-IT" sz="1800" b="0" i="1" smtClean="0">
                                      <a:latin typeface="Cambria Math" panose="02040503050406030204" pitchFamily="18" charset="0"/>
                                    </a:rPr>
                                    <m:t>𝑡</m:t>
                                  </m:r>
                                </m:e>
                                <m:sub>
                                  <m:r>
                                    <a:rPr lang="it-IT" sz="1800" b="0" i="1" smtClean="0">
                                      <a:latin typeface="Cambria Math" panose="02040503050406030204" pitchFamily="18" charset="0"/>
                                    </a:rPr>
                                    <m:t>𝑤</m:t>
                                  </m:r>
                                </m:sub>
                              </m:sSub>
                            </m:num>
                            <m:den>
                              <m:r>
                                <m:rPr>
                                  <m:brk m:alnAt="23"/>
                                </m:rPr>
                                <a:rPr lang="it-IT" sz="1800" b="0" i="1" smtClean="0">
                                  <a:latin typeface="Cambria Math" panose="02040503050406030204" pitchFamily="18" charset="0"/>
                                </a:rPr>
                                <m:t>2</m:t>
                              </m:r>
                            </m:den>
                          </m:f>
                        </m:sub>
                        <m:sup>
                          <m:f>
                            <m:fPr>
                              <m:ctrlPr>
                                <a:rPr lang="it-IT" sz="1800" b="0" i="1" smtClean="0">
                                  <a:latin typeface="Cambria Math" panose="02040503050406030204" pitchFamily="18" charset="0"/>
                                </a:rPr>
                              </m:ctrlPr>
                            </m:fPr>
                            <m:num>
                              <m:sSub>
                                <m:sSubPr>
                                  <m:ctrlPr>
                                    <a:rPr lang="it-IT" sz="1800" b="0" i="1" smtClean="0">
                                      <a:latin typeface="Cambria Math" panose="02040503050406030204" pitchFamily="18" charset="0"/>
                                    </a:rPr>
                                  </m:ctrlPr>
                                </m:sSubPr>
                                <m:e>
                                  <m:r>
                                    <a:rPr lang="it-IT" sz="1800" b="0" i="1" smtClean="0">
                                      <a:latin typeface="Cambria Math" panose="02040503050406030204" pitchFamily="18" charset="0"/>
                                    </a:rPr>
                                    <m:t>𝑡</m:t>
                                  </m:r>
                                </m:e>
                                <m:sub>
                                  <m:r>
                                    <a:rPr lang="it-IT" sz="1800" b="0" i="1" smtClean="0">
                                      <a:latin typeface="Cambria Math" panose="02040503050406030204" pitchFamily="18" charset="0"/>
                                    </a:rPr>
                                    <m:t>𝑤</m:t>
                                  </m:r>
                                </m:sub>
                              </m:sSub>
                            </m:num>
                            <m:den>
                              <m:r>
                                <a:rPr lang="it-IT" sz="1800" b="0" i="1" smtClean="0">
                                  <a:latin typeface="Cambria Math" panose="02040503050406030204" pitchFamily="18" charset="0"/>
                                </a:rPr>
                                <m:t>2</m:t>
                              </m:r>
                            </m:den>
                          </m:f>
                        </m:sup>
                        <m:e>
                          <m:sSub>
                            <m:sSubPr>
                              <m:ctrlPr>
                                <a:rPr lang="en-US" sz="1800" i="1">
                                  <a:latin typeface="Cambria Math" panose="02040503050406030204" pitchFamily="18" charset="0"/>
                                </a:rPr>
                              </m:ctrlPr>
                            </m:sSubPr>
                            <m:e>
                              <m:r>
                                <a:rPr lang="en-US" sz="1800" i="1">
                                  <a:latin typeface="Cambria Math" panose="02040503050406030204" pitchFamily="18" charset="0"/>
                                </a:rPr>
                                <m:t>𝑅</m:t>
                              </m:r>
                            </m:e>
                            <m:sub>
                              <m:r>
                                <a:rPr lang="en-US" sz="1800" i="1">
                                  <a:latin typeface="Cambria Math" panose="02040503050406030204" pitchFamily="18" charset="0"/>
                                </a:rPr>
                                <m:t>𝑇𝐶𝑇𝑠</m:t>
                              </m:r>
                            </m:sub>
                          </m:sSub>
                          <m:r>
                            <a:rPr lang="it-IT" sz="1800" b="0" i="1" smtClean="0">
                              <a:latin typeface="Cambria Math" panose="02040503050406030204" pitchFamily="18" charset="0"/>
                            </a:rPr>
                            <m:t> </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𝑁</m:t>
                              </m:r>
                            </m:e>
                            <m:sub>
                              <m:r>
                                <a:rPr lang="en-US" sz="1800" i="1">
                                  <a:latin typeface="Cambria Math" panose="02040503050406030204" pitchFamily="18" charset="0"/>
                                </a:rPr>
                                <m:t>𝑀𝐷𝐼</m:t>
                              </m:r>
                            </m:sub>
                          </m:sSub>
                          <m:d>
                            <m:dPr>
                              <m:ctrlPr>
                                <a:rPr lang="it-IT" sz="1800" b="0" i="1" smtClean="0">
                                  <a:latin typeface="Cambria Math" panose="02040503050406030204" pitchFamily="18" charset="0"/>
                                </a:rPr>
                              </m:ctrlPr>
                            </m:dPr>
                            <m:e>
                              <m:r>
                                <a:rPr lang="it-IT" sz="1800" b="0" i="1" smtClean="0">
                                  <a:latin typeface="Cambria Math" panose="02040503050406030204" pitchFamily="18" charset="0"/>
                                </a:rPr>
                                <m:t>𝑡</m:t>
                              </m:r>
                            </m:e>
                          </m:d>
                          <m:r>
                            <a:rPr lang="it-IT" sz="1800" b="0" i="1" smtClean="0">
                              <a:latin typeface="Cambria Math" panose="02040503050406030204" pitchFamily="18" charset="0"/>
                            </a:rPr>
                            <m:t> </m:t>
                          </m:r>
                          <m:r>
                            <a:rPr lang="it-IT" sz="1800" b="0" i="1" smtClean="0">
                              <a:latin typeface="Cambria Math" panose="02040503050406030204" pitchFamily="18" charset="0"/>
                            </a:rPr>
                            <m:t>𝛿</m:t>
                          </m:r>
                          <m:r>
                            <a:rPr lang="it-IT" sz="1800" b="0" i="1" smtClean="0">
                              <a:latin typeface="Cambria Math" panose="02040503050406030204" pitchFamily="18" charset="0"/>
                            </a:rPr>
                            <m:t>𝑡</m:t>
                          </m:r>
                        </m:e>
                      </m:nary>
                      <m:r>
                        <a:rPr lang="it-IT" sz="1800" b="0" i="1" smtClean="0">
                          <a:latin typeface="Cambria Math" panose="02040503050406030204" pitchFamily="18" charset="0"/>
                        </a:rPr>
                        <m:t>,</m:t>
                      </m:r>
                    </m:oMath>
                  </m:oMathPara>
                </a14:m>
                <a:endParaRPr lang="en-US" sz="1600" dirty="0"/>
              </a:p>
            </p:txBody>
          </p:sp>
        </mc:Choice>
        <mc:Fallback xmlns="">
          <p:sp>
            <p:nvSpPr>
              <p:cNvPr id="7" name="TextBox 6">
                <a:extLst>
                  <a:ext uri="{FF2B5EF4-FFF2-40B4-BE49-F238E27FC236}">
                    <a16:creationId xmlns:a16="http://schemas.microsoft.com/office/drawing/2014/main" id="{042A7CAA-C8FD-1636-3271-27E67D611599}"/>
                  </a:ext>
                </a:extLst>
              </p:cNvPr>
              <p:cNvSpPr txBox="1">
                <a:spLocks noRot="1" noChangeAspect="1" noMove="1" noResize="1" noEditPoints="1" noAdjustHandles="1" noChangeArrowheads="1" noChangeShapeType="1" noTextEdit="1"/>
              </p:cNvSpPr>
              <p:nvPr/>
            </p:nvSpPr>
            <p:spPr>
              <a:xfrm>
                <a:off x="1189769" y="1868661"/>
                <a:ext cx="5820631" cy="474489"/>
              </a:xfrm>
              <a:prstGeom prst="rect">
                <a:avLst/>
              </a:prstGeom>
              <a:blipFill>
                <a:blip r:embed="rId2"/>
                <a:stretch>
                  <a:fillRect l="-314" t="-278205" b="-3589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DA1683A-2B31-062E-2BD8-E5EA0A04B56A}"/>
                  </a:ext>
                </a:extLst>
              </p:cNvPr>
              <p:cNvSpPr txBox="1"/>
              <p:nvPr/>
            </p:nvSpPr>
            <p:spPr>
              <a:xfrm>
                <a:off x="533400" y="2429878"/>
                <a:ext cx="7857279" cy="917880"/>
              </a:xfrm>
              <a:prstGeom prst="rect">
                <a:avLst/>
              </a:prstGeom>
              <a:noFill/>
            </p:spPr>
            <p:txBody>
              <a:bodyPr wrap="none" lIns="0" tIns="0" rIns="0" bIns="0" rtlCol="0">
                <a:spAutoFit/>
              </a:bodyPr>
              <a:lstStyle/>
              <a:p>
                <a:pPr lvl="0">
                  <a:lnSpc>
                    <a:spcPts val="3700"/>
                  </a:lnSpc>
                </a:pPr>
                <a14:m>
                  <m:oMath xmlns:m="http://schemas.openxmlformats.org/officeDocument/2006/math">
                    <m:sSubSup>
                      <m:sSubSupPr>
                        <m:ctrlPr>
                          <a:rPr lang="it-IT" sz="1800" b="0" i="1" smtClean="0">
                            <a:latin typeface="Cambria Math" panose="02040503050406030204" pitchFamily="18" charset="0"/>
                          </a:rPr>
                        </m:ctrlPr>
                      </m:sSubSupPr>
                      <m:e>
                        <m:r>
                          <a:rPr lang="en-US" sz="1800" b="0" i="1" smtClean="0">
                            <a:latin typeface="Cambria Math" panose="02040503050406030204" pitchFamily="18" charset="0"/>
                          </a:rPr>
                          <m:t>𝑅</m:t>
                        </m:r>
                      </m:e>
                      <m:sub>
                        <m:r>
                          <a:rPr lang="en-US" sz="1800" b="0" i="1" smtClean="0">
                            <a:latin typeface="Cambria Math" panose="02040503050406030204" pitchFamily="18" charset="0"/>
                          </a:rPr>
                          <m:t>𝑇𝐶𝑇𝑠</m:t>
                        </m:r>
                      </m:sub>
                      <m:sup/>
                    </m:sSubSup>
                    <m:r>
                      <a:rPr lang="it-IT" sz="1800" b="0" i="1" smtClean="0">
                        <a:latin typeface="Cambria Math" panose="02040503050406030204" pitchFamily="18" charset="0"/>
                      </a:rPr>
                      <m:t> </m:t>
                    </m:r>
                    <m:r>
                      <a:rPr lang="en-US" sz="1800" b="0" i="1" smtClean="0">
                        <a:latin typeface="Cambria Math" panose="02040503050406030204" pitchFamily="18" charset="0"/>
                      </a:rPr>
                      <m:t>=</m:t>
                    </m:r>
                    <m:r>
                      <a:rPr lang="it-IT" sz="1800" i="1">
                        <a:solidFill>
                          <a:srgbClr val="0F124A"/>
                        </a:solidFill>
                        <a:latin typeface="Cambria Math" panose="02040503050406030204" pitchFamily="18" charset="0"/>
                      </a:rPr>
                      <m:t>(</m:t>
                    </m:r>
                    <m:nary>
                      <m:naryPr>
                        <m:chr m:val="∑"/>
                        <m:ctrlPr>
                          <a:rPr lang="en-US" sz="1800" i="1">
                            <a:solidFill>
                              <a:srgbClr val="0F124A"/>
                            </a:solidFill>
                            <a:latin typeface="Cambria Math" panose="02040503050406030204" pitchFamily="18" charset="0"/>
                          </a:rPr>
                        </m:ctrlPr>
                      </m:naryPr>
                      <m:sub>
                        <m:r>
                          <m:rPr>
                            <m:brk m:alnAt="23"/>
                          </m:rPr>
                          <a:rPr lang="it-IT" sz="1800" i="1">
                            <a:solidFill>
                              <a:srgbClr val="0F124A"/>
                            </a:solidFill>
                            <a:latin typeface="Cambria Math" panose="02040503050406030204" pitchFamily="18" charset="0"/>
                          </a:rPr>
                          <m:t>𝑖</m:t>
                        </m:r>
                        <m:r>
                          <a:rPr lang="it-IT" sz="1800" i="1">
                            <a:solidFill>
                              <a:srgbClr val="0F124A"/>
                            </a:solidFill>
                            <a:latin typeface="Cambria Math" panose="02040503050406030204" pitchFamily="18" charset="0"/>
                          </a:rPr>
                          <m:t>=1</m:t>
                        </m:r>
                      </m:sub>
                      <m:sup>
                        <m:sSub>
                          <m:sSubPr>
                            <m:ctrlPr>
                              <a:rPr lang="it-IT" sz="1800" i="1">
                                <a:solidFill>
                                  <a:srgbClr val="0F124A"/>
                                </a:solidFill>
                                <a:latin typeface="Cambria Math" panose="02040503050406030204" pitchFamily="18" charset="0"/>
                              </a:rPr>
                            </m:ctrlPr>
                          </m:sSubPr>
                          <m:e>
                            <m:r>
                              <a:rPr lang="it-IT" sz="1800" i="1">
                                <a:solidFill>
                                  <a:srgbClr val="0F124A"/>
                                </a:solidFill>
                                <a:latin typeface="Cambria Math" panose="02040503050406030204" pitchFamily="18" charset="0"/>
                              </a:rPr>
                              <m:t>𝑛</m:t>
                            </m:r>
                          </m:e>
                          <m:sub>
                            <m:r>
                              <a:rPr lang="it-IT" sz="1800" i="1">
                                <a:solidFill>
                                  <a:srgbClr val="0F124A"/>
                                </a:solidFill>
                                <a:latin typeface="Cambria Math" panose="02040503050406030204" pitchFamily="18" charset="0"/>
                              </a:rPr>
                              <m:t>𝐼𝑃</m:t>
                            </m:r>
                          </m:sub>
                        </m:sSub>
                      </m:sup>
                      <m:e>
                        <m:sSub>
                          <m:sSubPr>
                            <m:ctrlPr>
                              <a:rPr lang="it-IT" sz="1800" i="1">
                                <a:solidFill>
                                  <a:srgbClr val="0F124A"/>
                                </a:solidFill>
                                <a:latin typeface="Cambria Math" panose="02040503050406030204" pitchFamily="18" charset="0"/>
                              </a:rPr>
                            </m:ctrlPr>
                          </m:sSubPr>
                          <m:e>
                            <m:r>
                              <a:rPr lang="it-IT" sz="1800" i="1">
                                <a:solidFill>
                                  <a:srgbClr val="0F124A"/>
                                </a:solidFill>
                                <a:latin typeface="Cambria Math" panose="02040503050406030204" pitchFamily="18" charset="0"/>
                              </a:rPr>
                              <m:t>𝑛</m:t>
                            </m:r>
                          </m:e>
                          <m:sub>
                            <m:r>
                              <a:rPr lang="it-IT" sz="1800" i="1">
                                <a:solidFill>
                                  <a:srgbClr val="0F124A"/>
                                </a:solidFill>
                                <a:latin typeface="Cambria Math" panose="02040503050406030204" pitchFamily="18" charset="0"/>
                              </a:rPr>
                              <m:t>h𝑖</m:t>
                            </m:r>
                            <m:sSub>
                              <m:sSubPr>
                                <m:ctrlPr>
                                  <a:rPr lang="it-IT" sz="1800" i="1">
                                    <a:solidFill>
                                      <a:srgbClr val="0F124A"/>
                                    </a:solidFill>
                                    <a:latin typeface="Cambria Math" panose="02040503050406030204" pitchFamily="18" charset="0"/>
                                  </a:rPr>
                                </m:ctrlPr>
                              </m:sSubPr>
                              <m:e>
                                <m:r>
                                  <a:rPr lang="it-IT" sz="1800" i="1">
                                    <a:solidFill>
                                      <a:srgbClr val="0F124A"/>
                                    </a:solidFill>
                                    <a:latin typeface="Cambria Math" panose="02040503050406030204" pitchFamily="18" charset="0"/>
                                  </a:rPr>
                                  <m:t>𝑡</m:t>
                                </m:r>
                              </m:e>
                              <m:sub>
                                <m:r>
                                  <a:rPr lang="it-IT" sz="1800" i="1">
                                    <a:solidFill>
                                      <a:srgbClr val="0F124A"/>
                                    </a:solidFill>
                                    <a:latin typeface="Cambria Math" panose="02040503050406030204" pitchFamily="18" charset="0"/>
                                  </a:rPr>
                                  <m:t>𝑇𝐶</m:t>
                                </m:r>
                                <m:sSub>
                                  <m:sSubPr>
                                    <m:ctrlPr>
                                      <a:rPr lang="it-IT" sz="1800" i="1">
                                        <a:solidFill>
                                          <a:srgbClr val="0F124A"/>
                                        </a:solidFill>
                                        <a:latin typeface="Cambria Math" panose="02040503050406030204" pitchFamily="18" charset="0"/>
                                      </a:rPr>
                                    </m:ctrlPr>
                                  </m:sSubPr>
                                  <m:e>
                                    <m:r>
                                      <a:rPr lang="it-IT" sz="1800" i="1">
                                        <a:solidFill>
                                          <a:srgbClr val="0F124A"/>
                                        </a:solidFill>
                                        <a:latin typeface="Cambria Math" panose="02040503050406030204" pitchFamily="18" charset="0"/>
                                      </a:rPr>
                                      <m:t>𝑇</m:t>
                                    </m:r>
                                  </m:e>
                                  <m:sub>
                                    <m:r>
                                      <a:rPr lang="it-IT" sz="1800" i="1">
                                        <a:solidFill>
                                          <a:srgbClr val="0F124A"/>
                                        </a:solidFill>
                                        <a:latin typeface="Cambria Math" panose="02040503050406030204" pitchFamily="18" charset="0"/>
                                      </a:rPr>
                                      <m:t>𝑖</m:t>
                                    </m:r>
                                  </m:sub>
                                </m:sSub>
                              </m:sub>
                            </m:sSub>
                          </m:sub>
                        </m:sSub>
                        <m:r>
                          <a:rPr lang="it-IT" sz="1800" i="1">
                            <a:solidFill>
                              <a:srgbClr val="0F124A"/>
                            </a:solidFill>
                            <a:latin typeface="Cambria Math" panose="02040503050406030204" pitchFamily="18" charset="0"/>
                          </a:rPr>
                          <m:t>×</m:t>
                        </m:r>
                        <m:f>
                          <m:fPr>
                            <m:ctrlPr>
                              <a:rPr lang="it-IT" sz="1800" i="1">
                                <a:solidFill>
                                  <a:srgbClr val="0F124A"/>
                                </a:solidFill>
                                <a:latin typeface="Cambria Math" panose="02040503050406030204" pitchFamily="18" charset="0"/>
                              </a:rPr>
                            </m:ctrlPr>
                          </m:fPr>
                          <m:num>
                            <m:sSub>
                              <m:sSubPr>
                                <m:ctrlPr>
                                  <a:rPr lang="it-IT" sz="1800" i="1">
                                    <a:solidFill>
                                      <a:srgbClr val="0F124A"/>
                                    </a:solidFill>
                                    <a:latin typeface="Cambria Math" panose="02040503050406030204" pitchFamily="18" charset="0"/>
                                  </a:rPr>
                                </m:ctrlPr>
                              </m:sSubPr>
                              <m:e>
                                <m:r>
                                  <a:rPr lang="it-IT" sz="1800" i="1">
                                    <a:solidFill>
                                      <a:srgbClr val="0F124A"/>
                                    </a:solidFill>
                                    <a:latin typeface="Cambria Math" panose="02040503050406030204" pitchFamily="18" charset="0"/>
                                  </a:rPr>
                                  <m:t>𝑛</m:t>
                                </m:r>
                              </m:e>
                              <m:sub>
                                <m:r>
                                  <a:rPr lang="it-IT" sz="1800" i="1">
                                    <a:solidFill>
                                      <a:srgbClr val="0F124A"/>
                                    </a:solidFill>
                                    <a:latin typeface="Cambria Math" panose="02040503050406030204" pitchFamily="18" charset="0"/>
                                  </a:rPr>
                                  <m:t>h𝑖</m:t>
                                </m:r>
                                <m:sSub>
                                  <m:sSubPr>
                                    <m:ctrlPr>
                                      <a:rPr lang="it-IT" sz="1800" i="1">
                                        <a:solidFill>
                                          <a:srgbClr val="0F124A"/>
                                        </a:solidFill>
                                        <a:latin typeface="Cambria Math" panose="02040503050406030204" pitchFamily="18" charset="0"/>
                                      </a:rPr>
                                    </m:ctrlPr>
                                  </m:sSubPr>
                                  <m:e>
                                    <m:r>
                                      <a:rPr lang="it-IT" sz="1800" i="1">
                                        <a:solidFill>
                                          <a:srgbClr val="0F124A"/>
                                        </a:solidFill>
                                        <a:latin typeface="Cambria Math" panose="02040503050406030204" pitchFamily="18" charset="0"/>
                                      </a:rPr>
                                      <m:t>𝑡</m:t>
                                    </m:r>
                                  </m:e>
                                  <m:sub>
                                    <m:r>
                                      <a:rPr lang="it-IT" sz="1800" i="1">
                                        <a:solidFill>
                                          <a:srgbClr val="0F124A"/>
                                        </a:solidFill>
                                        <a:latin typeface="Cambria Math" panose="02040503050406030204" pitchFamily="18" charset="0"/>
                                      </a:rPr>
                                      <m:t>𝑇𝐶</m:t>
                                    </m:r>
                                    <m:sSub>
                                      <m:sSubPr>
                                        <m:ctrlPr>
                                          <a:rPr lang="it-IT" sz="1800" i="1">
                                            <a:solidFill>
                                              <a:srgbClr val="0F124A"/>
                                            </a:solidFill>
                                            <a:latin typeface="Cambria Math" panose="02040503050406030204" pitchFamily="18" charset="0"/>
                                          </a:rPr>
                                        </m:ctrlPr>
                                      </m:sSubPr>
                                      <m:e>
                                        <m:r>
                                          <a:rPr lang="it-IT" sz="1800" i="1">
                                            <a:solidFill>
                                              <a:srgbClr val="0F124A"/>
                                            </a:solidFill>
                                            <a:latin typeface="Cambria Math" panose="02040503050406030204" pitchFamily="18" charset="0"/>
                                          </a:rPr>
                                          <m:t>𝑇</m:t>
                                        </m:r>
                                      </m:e>
                                      <m:sub>
                                        <m:r>
                                          <a:rPr lang="it-IT" sz="1800" i="1">
                                            <a:solidFill>
                                              <a:srgbClr val="0F124A"/>
                                            </a:solidFill>
                                            <a:latin typeface="Cambria Math" panose="02040503050406030204" pitchFamily="18" charset="0"/>
                                          </a:rPr>
                                          <m:t>𝑖</m:t>
                                        </m:r>
                                      </m:sub>
                                    </m:sSub>
                                  </m:sub>
                                </m:sSub>
                              </m:sub>
                            </m:sSub>
                          </m:num>
                          <m:den>
                            <m:sSub>
                              <m:sSubPr>
                                <m:ctrlPr>
                                  <a:rPr lang="it-IT" sz="1800" i="1">
                                    <a:solidFill>
                                      <a:srgbClr val="0F124A"/>
                                    </a:solidFill>
                                    <a:latin typeface="Cambria Math" panose="02040503050406030204" pitchFamily="18" charset="0"/>
                                  </a:rPr>
                                </m:ctrlPr>
                              </m:sSubPr>
                              <m:e>
                                <m:r>
                                  <a:rPr lang="it-IT" sz="1800" i="1">
                                    <a:solidFill>
                                      <a:srgbClr val="0F124A"/>
                                    </a:solidFill>
                                    <a:latin typeface="Cambria Math" panose="02040503050406030204" pitchFamily="18" charset="0"/>
                                  </a:rPr>
                                  <m:t>𝑛</m:t>
                                </m:r>
                              </m:e>
                              <m:sub>
                                <m:r>
                                  <a:rPr lang="it-IT" sz="1800" i="1">
                                    <a:solidFill>
                                      <a:srgbClr val="0F124A"/>
                                    </a:solidFill>
                                    <a:latin typeface="Cambria Math" panose="02040503050406030204" pitchFamily="18" charset="0"/>
                                  </a:rPr>
                                  <m:t>h𝑖</m:t>
                                </m:r>
                                <m:sSubSup>
                                  <m:sSubSupPr>
                                    <m:ctrlPr>
                                      <a:rPr lang="it-IT" sz="1800" i="1">
                                        <a:solidFill>
                                          <a:srgbClr val="0F124A"/>
                                        </a:solidFill>
                                        <a:latin typeface="Cambria Math" panose="02040503050406030204" pitchFamily="18" charset="0"/>
                                      </a:rPr>
                                    </m:ctrlPr>
                                  </m:sSubSupPr>
                                  <m:e>
                                    <m:r>
                                      <a:rPr lang="it-IT" sz="1800" i="1">
                                        <a:solidFill>
                                          <a:srgbClr val="0F124A"/>
                                        </a:solidFill>
                                        <a:latin typeface="Cambria Math" panose="02040503050406030204" pitchFamily="18" charset="0"/>
                                      </a:rPr>
                                      <m:t>𝑡</m:t>
                                    </m:r>
                                  </m:e>
                                  <m:sub>
                                    <m:r>
                                      <a:rPr lang="it-IT" sz="1800" i="1">
                                        <a:solidFill>
                                          <a:srgbClr val="0F124A"/>
                                        </a:solidFill>
                                        <a:latin typeface="Cambria Math" panose="02040503050406030204" pitchFamily="18" charset="0"/>
                                      </a:rPr>
                                      <m:t>𝑇𝐶𝑇</m:t>
                                    </m:r>
                                  </m:sub>
                                  <m:sup>
                                    <m:r>
                                      <a:rPr lang="it-IT" sz="1800" i="1">
                                        <a:solidFill>
                                          <a:srgbClr val="0F124A"/>
                                        </a:solidFill>
                                        <a:latin typeface="Cambria Math" panose="02040503050406030204" pitchFamily="18" charset="0"/>
                                      </a:rPr>
                                      <m:t>𝑀𝐴𝑋</m:t>
                                    </m:r>
                                  </m:sup>
                                </m:sSubSup>
                              </m:sub>
                            </m:sSub>
                          </m:den>
                        </m:f>
                        <m:r>
                          <a:rPr lang="it-IT" sz="1800" i="1">
                            <a:solidFill>
                              <a:srgbClr val="0F124A"/>
                            </a:solidFill>
                            <a:latin typeface="Cambria Math" panose="02040503050406030204" pitchFamily="18" charset="0"/>
                          </a:rPr>
                          <m:t>)</m:t>
                        </m:r>
                      </m:e>
                    </m:nary>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𝑏𝑒𝑎𝑚</m:t>
                        </m:r>
                        <m:r>
                          <a:rPr lang="en-US" sz="1800" b="0" i="1" smtClean="0">
                            <a:latin typeface="Cambria Math" panose="02040503050406030204" pitchFamily="18" charset="0"/>
                          </a:rPr>
                          <m:t>_</m:t>
                        </m:r>
                        <m:r>
                          <a:rPr lang="en-US" sz="1800" b="0" i="1" smtClean="0">
                            <a:latin typeface="Cambria Math" panose="02040503050406030204" pitchFamily="18" charset="0"/>
                          </a:rPr>
                          <m:t>𝑝𝑜𝑝</m:t>
                        </m:r>
                      </m:num>
                      <m:den>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𝑡</m:t>
                            </m:r>
                          </m:e>
                          <m:sub>
                            <m:r>
                              <a:rPr lang="en-US" sz="1800" b="0" i="1" smtClean="0">
                                <a:latin typeface="Cambria Math" panose="02040503050406030204" pitchFamily="18" charset="0"/>
                              </a:rPr>
                              <m:t>𝑠𝑖𝑚</m:t>
                            </m:r>
                          </m:sub>
                        </m:sSub>
                        <m:r>
                          <a:rPr lang="en-US" sz="1800" b="0" i="1" smtClean="0">
                            <a:latin typeface="Cambria Math" panose="02040503050406030204" pitchFamily="18" charset="0"/>
                          </a:rPr>
                          <m:t>×</m:t>
                        </m:r>
                        <m:r>
                          <a:rPr lang="en-US" sz="1800" b="0" i="1" smtClean="0">
                            <a:latin typeface="Cambria Math" panose="02040503050406030204" pitchFamily="18" charset="0"/>
                          </a:rPr>
                          <m:t>𝑛</m:t>
                        </m:r>
                        <m:r>
                          <a:rPr lang="en-US" sz="1800" b="0" i="1" smtClean="0">
                            <a:latin typeface="Cambria Math" panose="02040503050406030204" pitchFamily="18" charset="0"/>
                          </a:rPr>
                          <m:t>_</m:t>
                        </m:r>
                        <m:r>
                          <a:rPr lang="en-US" sz="1800" b="0" i="1" smtClean="0">
                            <a:latin typeface="Cambria Math" panose="02040503050406030204" pitchFamily="18" charset="0"/>
                          </a:rPr>
                          <m:t>𝑝𝑟𝑖𝑚</m:t>
                        </m:r>
                        <m:r>
                          <a:rPr lang="en-US" sz="1800" b="0" i="1" smtClean="0">
                            <a:latin typeface="Cambria Math" panose="02040503050406030204" pitchFamily="18" charset="0"/>
                          </a:rPr>
                          <m:t>_</m:t>
                        </m:r>
                        <m:r>
                          <a:rPr lang="en-US" sz="1800" b="0" i="1" smtClean="0">
                            <a:latin typeface="Cambria Math" panose="02040503050406030204" pitchFamily="18" charset="0"/>
                          </a:rPr>
                          <m:t>𝑥𝑠𝑢𝑖𝑡𝑒</m:t>
                        </m:r>
                      </m:den>
                    </m:f>
                  </m:oMath>
                </a14:m>
                <a:r>
                  <a:rPr lang="en-US" sz="3000" b="0" dirty="0"/>
                  <a:t> </a:t>
                </a:r>
                <a:r>
                  <a:rPr lang="en-US" sz="1200" b="0" dirty="0"/>
                  <a:t>and</a:t>
                </a:r>
                <a:r>
                  <a:rPr lang="en-US" sz="3000" b="0" dirty="0"/>
                  <a:t> </a:t>
                </a:r>
                <a14:m>
                  <m:oMath xmlns:m="http://schemas.openxmlformats.org/officeDocument/2006/math">
                    <m:sSub>
                      <m:sSubPr>
                        <m:ctrlPr>
                          <a:rPr lang="en-US" sz="1800" i="1">
                            <a:solidFill>
                              <a:srgbClr val="0F124A"/>
                            </a:solidFill>
                            <a:latin typeface="Cambria Math" panose="02040503050406030204" pitchFamily="18" charset="0"/>
                          </a:rPr>
                        </m:ctrlPr>
                      </m:sSubPr>
                      <m:e>
                        <m:r>
                          <a:rPr lang="en-US" sz="1800" i="1">
                            <a:solidFill>
                              <a:srgbClr val="0F124A"/>
                            </a:solidFill>
                            <a:latin typeface="Cambria Math" panose="02040503050406030204" pitchFamily="18" charset="0"/>
                          </a:rPr>
                          <m:t>𝑁</m:t>
                        </m:r>
                      </m:e>
                      <m:sub>
                        <m:r>
                          <a:rPr lang="en-US" sz="1800" i="1">
                            <a:solidFill>
                              <a:srgbClr val="0F124A"/>
                            </a:solidFill>
                            <a:latin typeface="Cambria Math" panose="02040503050406030204" pitchFamily="18" charset="0"/>
                          </a:rPr>
                          <m:t>𝑀𝐷𝐼</m:t>
                        </m:r>
                      </m:sub>
                    </m:sSub>
                    <m:r>
                      <a:rPr lang="it-IT" sz="1800" i="1">
                        <a:solidFill>
                          <a:srgbClr val="0F124A"/>
                        </a:solidFill>
                        <a:latin typeface="Cambria Math" panose="02040503050406030204" pitchFamily="18" charset="0"/>
                      </a:rPr>
                      <m:t>(</m:t>
                    </m:r>
                    <m:r>
                      <a:rPr lang="it-IT" sz="1800" i="1">
                        <a:solidFill>
                          <a:srgbClr val="0F124A"/>
                        </a:solidFill>
                        <a:latin typeface="Cambria Math" panose="02040503050406030204" pitchFamily="18" charset="0"/>
                      </a:rPr>
                      <m:t>𝑡</m:t>
                    </m:r>
                    <m:r>
                      <a:rPr lang="it-IT" sz="1800" i="1">
                        <a:solidFill>
                          <a:srgbClr val="0F124A"/>
                        </a:solidFill>
                        <a:latin typeface="Cambria Math" panose="02040503050406030204" pitchFamily="18" charset="0"/>
                      </a:rPr>
                      <m:t>)=</m:t>
                    </m:r>
                    <m:f>
                      <m:fPr>
                        <m:ctrlPr>
                          <a:rPr lang="en-US" sz="1800" i="1">
                            <a:solidFill>
                              <a:srgbClr val="0F124A"/>
                            </a:solidFill>
                            <a:latin typeface="Cambria Math" panose="02040503050406030204" pitchFamily="18" charset="0"/>
                          </a:rPr>
                        </m:ctrlPr>
                      </m:fPr>
                      <m:num>
                        <m:r>
                          <a:rPr lang="en-US" sz="1800" i="1">
                            <a:solidFill>
                              <a:srgbClr val="0F124A"/>
                            </a:solidFill>
                            <a:latin typeface="Cambria Math" panose="02040503050406030204" pitchFamily="18" charset="0"/>
                          </a:rPr>
                          <m:t>𝑛</m:t>
                        </m:r>
                        <m:r>
                          <a:rPr lang="en-US" sz="1800" i="1">
                            <a:solidFill>
                              <a:srgbClr val="0F124A"/>
                            </a:solidFill>
                            <a:latin typeface="Cambria Math" panose="02040503050406030204" pitchFamily="18" charset="0"/>
                          </a:rPr>
                          <m:t>_</m:t>
                        </m:r>
                        <m:r>
                          <a:rPr lang="en-US" sz="1800" i="1">
                            <a:solidFill>
                              <a:srgbClr val="0F124A"/>
                            </a:solidFill>
                            <a:latin typeface="Cambria Math" panose="02040503050406030204" pitchFamily="18" charset="0"/>
                          </a:rPr>
                          <m:t>h𝑖𝑡</m:t>
                        </m:r>
                        <m:r>
                          <a:rPr lang="en-US" sz="1800" i="1">
                            <a:solidFill>
                              <a:srgbClr val="0F124A"/>
                            </a:solidFill>
                            <a:latin typeface="Cambria Math" panose="02040503050406030204" pitchFamily="18" charset="0"/>
                          </a:rPr>
                          <m:t>_</m:t>
                        </m:r>
                        <m:r>
                          <a:rPr lang="en-US" sz="1800" i="1">
                            <a:solidFill>
                              <a:srgbClr val="0F124A"/>
                            </a:solidFill>
                            <a:latin typeface="Cambria Math" panose="02040503050406030204" pitchFamily="18" charset="0"/>
                          </a:rPr>
                          <m:t>𝑀𝐷𝐼</m:t>
                        </m:r>
                        <m:r>
                          <a:rPr lang="it-IT" sz="1800" i="1">
                            <a:solidFill>
                              <a:srgbClr val="0F124A"/>
                            </a:solidFill>
                            <a:latin typeface="Cambria Math" panose="02040503050406030204" pitchFamily="18" charset="0"/>
                          </a:rPr>
                          <m:t>(</m:t>
                        </m:r>
                        <m:r>
                          <a:rPr lang="it-IT" sz="1800" i="1">
                            <a:solidFill>
                              <a:srgbClr val="0F124A"/>
                            </a:solidFill>
                            <a:latin typeface="Cambria Math" panose="02040503050406030204" pitchFamily="18" charset="0"/>
                          </a:rPr>
                          <m:t>𝑡</m:t>
                        </m:r>
                        <m:r>
                          <a:rPr lang="it-IT" sz="1800" i="1">
                            <a:solidFill>
                              <a:srgbClr val="0F124A"/>
                            </a:solidFill>
                            <a:latin typeface="Cambria Math" panose="02040503050406030204" pitchFamily="18" charset="0"/>
                          </a:rPr>
                          <m:t>)</m:t>
                        </m:r>
                      </m:num>
                      <m:den>
                        <m:r>
                          <a:rPr lang="en-US" sz="1800" i="1">
                            <a:solidFill>
                              <a:srgbClr val="0F124A"/>
                            </a:solidFill>
                            <a:latin typeface="Cambria Math" panose="02040503050406030204" pitchFamily="18" charset="0"/>
                          </a:rPr>
                          <m:t>𝑛</m:t>
                        </m:r>
                        <m:r>
                          <a:rPr lang="en-US" sz="1800" i="1">
                            <a:solidFill>
                              <a:srgbClr val="0F124A"/>
                            </a:solidFill>
                            <a:latin typeface="Cambria Math" panose="02040503050406030204" pitchFamily="18" charset="0"/>
                          </a:rPr>
                          <m:t>_</m:t>
                        </m:r>
                        <m:r>
                          <a:rPr lang="en-US" sz="1800" i="1">
                            <a:solidFill>
                              <a:srgbClr val="0F124A"/>
                            </a:solidFill>
                            <a:latin typeface="Cambria Math" panose="02040503050406030204" pitchFamily="18" charset="0"/>
                          </a:rPr>
                          <m:t>𝑝𝑟𝑖</m:t>
                        </m:r>
                        <m:sSub>
                          <m:sSubPr>
                            <m:ctrlPr>
                              <a:rPr lang="en-US" sz="1800" i="1">
                                <a:solidFill>
                                  <a:srgbClr val="0F124A"/>
                                </a:solidFill>
                                <a:latin typeface="Cambria Math" panose="02040503050406030204" pitchFamily="18" charset="0"/>
                              </a:rPr>
                            </m:ctrlPr>
                          </m:sSubPr>
                          <m:e>
                            <m:r>
                              <a:rPr lang="en-US" sz="1800" i="1">
                                <a:solidFill>
                                  <a:srgbClr val="0F124A"/>
                                </a:solidFill>
                                <a:latin typeface="Cambria Math" panose="02040503050406030204" pitchFamily="18" charset="0"/>
                              </a:rPr>
                              <m:t>𝑚</m:t>
                            </m:r>
                          </m:e>
                          <m:sub>
                            <m:r>
                              <a:rPr lang="en-US" sz="1800" i="1">
                                <a:solidFill>
                                  <a:srgbClr val="0F124A"/>
                                </a:solidFill>
                                <a:latin typeface="Cambria Math" panose="02040503050406030204" pitchFamily="18" charset="0"/>
                              </a:rPr>
                              <m:t>𝐹𝐿𝑈𝐾𝐴</m:t>
                            </m:r>
                            <m:r>
                              <a:rPr lang="en-US" sz="1800" i="1">
                                <a:solidFill>
                                  <a:srgbClr val="0F124A"/>
                                </a:solidFill>
                                <a:latin typeface="Cambria Math" panose="02040503050406030204" pitchFamily="18" charset="0"/>
                              </a:rPr>
                              <m:t> </m:t>
                            </m:r>
                          </m:sub>
                        </m:sSub>
                      </m:den>
                    </m:f>
                  </m:oMath>
                </a14:m>
                <a:endParaRPr lang="en-US" sz="3000" dirty="0">
                  <a:solidFill>
                    <a:srgbClr val="0F124A"/>
                  </a:solidFill>
                </a:endParaRPr>
              </a:p>
              <a:p>
                <a:pPr>
                  <a:lnSpc>
                    <a:spcPts val="3700"/>
                  </a:lnSpc>
                </a:pPr>
                <a:endParaRPr lang="en-US" sz="3000" b="0" dirty="0"/>
              </a:p>
            </p:txBody>
          </p:sp>
        </mc:Choice>
        <mc:Fallback xmlns="">
          <p:sp>
            <p:nvSpPr>
              <p:cNvPr id="8" name="TextBox 7">
                <a:extLst>
                  <a:ext uri="{FF2B5EF4-FFF2-40B4-BE49-F238E27FC236}">
                    <a16:creationId xmlns:a16="http://schemas.microsoft.com/office/drawing/2014/main" id="{4DA1683A-2B31-062E-2BD8-E5EA0A04B56A}"/>
                  </a:ext>
                </a:extLst>
              </p:cNvPr>
              <p:cNvSpPr txBox="1">
                <a:spLocks noRot="1" noChangeAspect="1" noMove="1" noResize="1" noEditPoints="1" noAdjustHandles="1" noChangeArrowheads="1" noChangeShapeType="1" noTextEdit="1"/>
              </p:cNvSpPr>
              <p:nvPr/>
            </p:nvSpPr>
            <p:spPr>
              <a:xfrm>
                <a:off x="533400" y="2429878"/>
                <a:ext cx="7857279" cy="917880"/>
              </a:xfrm>
              <a:prstGeom prst="rect">
                <a:avLst/>
              </a:prstGeom>
              <a:blipFill>
                <a:blip r:embed="rId3"/>
                <a:stretch>
                  <a:fillRect t="-5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B0F1AAA-CFDD-07C2-0A65-10750CDE5DD8}"/>
                  </a:ext>
                </a:extLst>
              </p:cNvPr>
              <p:cNvSpPr txBox="1"/>
              <p:nvPr/>
            </p:nvSpPr>
            <p:spPr>
              <a:xfrm>
                <a:off x="2209800" y="4535661"/>
                <a:ext cx="3748910" cy="474489"/>
              </a:xfrm>
              <a:prstGeom prst="rect">
                <a:avLst/>
              </a:prstGeom>
              <a:noFill/>
            </p:spPr>
            <p:txBody>
              <a:bodyPr wrap="none" lIns="0" tIns="0" rIns="0" bIns="0" rtlCol="0">
                <a:spAutoFit/>
              </a:bodyPr>
              <a:lstStyle/>
              <a:p>
                <a:pPr>
                  <a:lnSpc>
                    <a:spcPts val="3700"/>
                  </a:lnSpc>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𝑟𝑒𝑠𝑎𝑚𝑝𝑙𝑖𝑛𝑔</m:t>
                      </m:r>
                      <m:r>
                        <a:rPr lang="en-US" sz="1800" b="0" i="1" smtClean="0">
                          <a:latin typeface="Cambria Math" panose="02040503050406030204" pitchFamily="18" charset="0"/>
                        </a:rPr>
                        <m:t> </m:t>
                      </m:r>
                      <m:r>
                        <a:rPr lang="en-US" sz="1800" b="0" i="1" smtClean="0">
                          <a:latin typeface="Cambria Math" panose="02040503050406030204" pitchFamily="18" charset="0"/>
                        </a:rPr>
                        <m:t>𝑓𝑎𝑐𝑡𝑜𝑟</m:t>
                      </m:r>
                      <m:r>
                        <a:rPr lang="en-US" sz="1800" b="0" i="1" smtClean="0">
                          <a:latin typeface="Cambria Math" panose="02040503050406030204" pitchFamily="18" charset="0"/>
                        </a:rPr>
                        <m:t>= </m:t>
                      </m:r>
                      <m:f>
                        <m:fPr>
                          <m:ctrlPr>
                            <a:rPr lang="en-US" sz="1800" b="0" i="1" smtClean="0">
                              <a:latin typeface="Cambria Math" panose="02040503050406030204" pitchFamily="18" charset="0"/>
                            </a:rPr>
                          </m:ctrlPr>
                        </m:fPr>
                        <m:num>
                          <m:r>
                            <a:rPr lang="en-US" sz="1800" i="1">
                              <a:latin typeface="Cambria Math" panose="02040503050406030204" pitchFamily="18" charset="0"/>
                            </a:rPr>
                            <m:t>𝑛</m:t>
                          </m:r>
                          <m:r>
                            <a:rPr lang="en-US" sz="1800" i="1">
                              <a:latin typeface="Cambria Math" panose="02040503050406030204" pitchFamily="18" charset="0"/>
                            </a:rPr>
                            <m:t>_</m:t>
                          </m:r>
                          <m:r>
                            <a:rPr lang="en-US" sz="1800" i="1">
                              <a:latin typeface="Cambria Math" panose="02040503050406030204" pitchFamily="18" charset="0"/>
                            </a:rPr>
                            <m:t>𝑝𝑟𝑖</m:t>
                          </m:r>
                          <m:sSub>
                            <m:sSubPr>
                              <m:ctrlPr>
                                <a:rPr lang="en-US" sz="1800" i="1">
                                  <a:latin typeface="Cambria Math" panose="02040503050406030204" pitchFamily="18" charset="0"/>
                                </a:rPr>
                              </m:ctrlPr>
                            </m:sSubPr>
                            <m:e>
                              <m:r>
                                <a:rPr lang="en-US" sz="1800" i="1">
                                  <a:latin typeface="Cambria Math" panose="02040503050406030204" pitchFamily="18" charset="0"/>
                                </a:rPr>
                                <m:t>𝑚</m:t>
                              </m:r>
                            </m:e>
                            <m:sub>
                              <m:r>
                                <a:rPr lang="en-US" sz="1800" i="1">
                                  <a:latin typeface="Cambria Math" panose="02040503050406030204" pitchFamily="18" charset="0"/>
                                </a:rPr>
                                <m:t>𝐹𝐿𝑈𝐾𝐴</m:t>
                              </m:r>
                              <m:r>
                                <a:rPr lang="en-US" sz="1800" i="1">
                                  <a:latin typeface="Cambria Math" panose="02040503050406030204" pitchFamily="18" charset="0"/>
                                </a:rPr>
                                <m:t> </m:t>
                              </m:r>
                            </m:sub>
                          </m:sSub>
                        </m:num>
                        <m:den>
                          <m:r>
                            <a:rPr lang="en-US" sz="1800" i="1">
                              <a:latin typeface="Cambria Math" panose="02040503050406030204" pitchFamily="18" charset="0"/>
                            </a:rPr>
                            <m:t>𝑛</m:t>
                          </m:r>
                          <m:r>
                            <a:rPr lang="en-US" sz="1800" i="1">
                              <a:latin typeface="Cambria Math" panose="02040503050406030204" pitchFamily="18" charset="0"/>
                            </a:rPr>
                            <m:t>_</m:t>
                          </m:r>
                          <m:r>
                            <a:rPr lang="en-US" sz="1800" i="1">
                              <a:latin typeface="Cambria Math" panose="02040503050406030204" pitchFamily="18" charset="0"/>
                            </a:rPr>
                            <m:t>h𝑖𝑡</m:t>
                          </m:r>
                          <m:r>
                            <a:rPr lang="en-US" sz="1800" i="1">
                              <a:latin typeface="Cambria Math" panose="02040503050406030204" pitchFamily="18" charset="0"/>
                            </a:rPr>
                            <m:t>_</m:t>
                          </m:r>
                          <m:r>
                            <a:rPr lang="en-US" sz="1800" i="1">
                              <a:latin typeface="Cambria Math" panose="02040503050406030204" pitchFamily="18" charset="0"/>
                            </a:rPr>
                            <m:t>𝑡𝑐𝑡</m:t>
                          </m:r>
                        </m:den>
                      </m:f>
                      <m:r>
                        <a:rPr lang="en-US" sz="1800" b="0" i="1" smtClean="0">
                          <a:latin typeface="Cambria Math" panose="02040503050406030204" pitchFamily="18" charset="0"/>
                        </a:rPr>
                        <m:t> </m:t>
                      </m:r>
                    </m:oMath>
                  </m:oMathPara>
                </a14:m>
                <a:endParaRPr lang="en-US" sz="1800" dirty="0"/>
              </a:p>
            </p:txBody>
          </p:sp>
        </mc:Choice>
        <mc:Fallback xmlns="">
          <p:sp>
            <p:nvSpPr>
              <p:cNvPr id="12" name="TextBox 11">
                <a:extLst>
                  <a:ext uri="{FF2B5EF4-FFF2-40B4-BE49-F238E27FC236}">
                    <a16:creationId xmlns:a16="http://schemas.microsoft.com/office/drawing/2014/main" id="{DB0F1AAA-CFDD-07C2-0A65-10750CDE5DD8}"/>
                  </a:ext>
                </a:extLst>
              </p:cNvPr>
              <p:cNvSpPr txBox="1">
                <a:spLocks noRot="1" noChangeAspect="1" noMove="1" noResize="1" noEditPoints="1" noAdjustHandles="1" noChangeArrowheads="1" noChangeShapeType="1" noTextEdit="1"/>
              </p:cNvSpPr>
              <p:nvPr/>
            </p:nvSpPr>
            <p:spPr>
              <a:xfrm>
                <a:off x="2209800" y="4535661"/>
                <a:ext cx="3748910" cy="474489"/>
              </a:xfrm>
              <a:prstGeom prst="rect">
                <a:avLst/>
              </a:prstGeom>
              <a:blipFill>
                <a:blip r:embed="rId4"/>
                <a:stretch>
                  <a:fillRect l="-1629" t="-19231" b="-14103"/>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C76ECBCC-2087-DE30-4B28-F25EE19D4C32}"/>
              </a:ext>
            </a:extLst>
          </p:cNvPr>
          <p:cNvSpPr txBox="1"/>
          <p:nvPr/>
        </p:nvSpPr>
        <p:spPr>
          <a:xfrm>
            <a:off x="375166" y="3003175"/>
            <a:ext cx="8548800" cy="307777"/>
          </a:xfrm>
          <a:prstGeom prst="rect">
            <a:avLst/>
          </a:prstGeom>
          <a:noFill/>
        </p:spPr>
        <p:txBody>
          <a:bodyPr wrap="square" rtlCol="0">
            <a:spAutoFit/>
          </a:bodyPr>
          <a:lstStyle/>
          <a:p>
            <a:pPr algn="l"/>
            <a:r>
              <a:rPr lang="en-US" sz="1400" dirty="0"/>
              <a:t> </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CB2F47C-6EA8-235E-F0E9-64205260D574}"/>
                  </a:ext>
                </a:extLst>
              </p:cNvPr>
              <p:cNvSpPr txBox="1"/>
              <p:nvPr/>
            </p:nvSpPr>
            <p:spPr>
              <a:xfrm>
                <a:off x="7315200" y="1771988"/>
                <a:ext cx="1691641" cy="577081"/>
              </a:xfrm>
              <a:prstGeom prst="rect">
                <a:avLst/>
              </a:prstGeom>
              <a:noFill/>
            </p:spPr>
            <p:txBody>
              <a:bodyPr wrap="square" rtlCol="0">
                <a:spAutoFit/>
              </a:bodyPr>
              <a:lstStyle/>
              <a:p>
                <a:pPr algn="l"/>
                <a:r>
                  <a:rPr lang="en-US" sz="1050" b="1" dirty="0">
                    <a:solidFill>
                      <a:srgbClr val="FF0000"/>
                    </a:solidFill>
                  </a:rPr>
                  <a:t>*</a:t>
                </a:r>
                <a14:m>
                  <m:oMath xmlns:m="http://schemas.openxmlformats.org/officeDocument/2006/math">
                    <m:sSub>
                      <m:sSubPr>
                        <m:ctrlPr>
                          <a:rPr lang="it-IT" sz="1050" b="1" i="1" smtClean="0">
                            <a:solidFill>
                              <a:srgbClr val="FF0000"/>
                            </a:solidFill>
                            <a:latin typeface="Cambria Math" panose="02040503050406030204" pitchFamily="18" charset="0"/>
                          </a:rPr>
                        </m:ctrlPr>
                      </m:sSubPr>
                      <m:e>
                        <m:r>
                          <a:rPr lang="it-IT" sz="1050" b="1" i="1" smtClean="0">
                            <a:solidFill>
                              <a:srgbClr val="FF0000"/>
                            </a:solidFill>
                            <a:latin typeface="Cambria Math" panose="02040503050406030204" pitchFamily="18" charset="0"/>
                          </a:rPr>
                          <m:t>𝒕</m:t>
                        </m:r>
                      </m:e>
                      <m:sub>
                        <m:r>
                          <a:rPr lang="it-IT" sz="1050" b="1" i="1" smtClean="0">
                            <a:solidFill>
                              <a:srgbClr val="FF0000"/>
                            </a:solidFill>
                            <a:latin typeface="Cambria Math" panose="02040503050406030204" pitchFamily="18" charset="0"/>
                          </a:rPr>
                          <m:t>𝒘</m:t>
                        </m:r>
                      </m:sub>
                    </m:sSub>
                  </m:oMath>
                </a14:m>
                <a:r>
                  <a:rPr lang="en-US" sz="1050" b="1" dirty="0">
                    <a:solidFill>
                      <a:srgbClr val="FF0000"/>
                    </a:solidFill>
                  </a:rPr>
                  <a:t> is the measurement window, for now fixed at 25 ns</a:t>
                </a:r>
              </a:p>
            </p:txBody>
          </p:sp>
        </mc:Choice>
        <mc:Fallback xmlns="">
          <p:sp>
            <p:nvSpPr>
              <p:cNvPr id="22" name="TextBox 21">
                <a:extLst>
                  <a:ext uri="{FF2B5EF4-FFF2-40B4-BE49-F238E27FC236}">
                    <a16:creationId xmlns:a16="http://schemas.microsoft.com/office/drawing/2014/main" id="{4CB2F47C-6EA8-235E-F0E9-64205260D574}"/>
                  </a:ext>
                </a:extLst>
              </p:cNvPr>
              <p:cNvSpPr txBox="1">
                <a:spLocks noRot="1" noChangeAspect="1" noMove="1" noResize="1" noEditPoints="1" noAdjustHandles="1" noChangeArrowheads="1" noChangeShapeType="1" noTextEdit="1"/>
              </p:cNvSpPr>
              <p:nvPr/>
            </p:nvSpPr>
            <p:spPr>
              <a:xfrm>
                <a:off x="7315200" y="1771988"/>
                <a:ext cx="1691641" cy="577081"/>
              </a:xfrm>
              <a:prstGeom prst="rect">
                <a:avLst/>
              </a:prstGeom>
              <a:blipFill>
                <a:blip r:embed="rId5"/>
                <a:stretch>
                  <a:fillRect b="-63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850BA5A-5C6C-4C2F-A354-3A3E163A8D8D}"/>
                  </a:ext>
                </a:extLst>
              </p:cNvPr>
              <p:cNvSpPr txBox="1"/>
              <p:nvPr/>
            </p:nvSpPr>
            <p:spPr>
              <a:xfrm>
                <a:off x="2748046" y="3548633"/>
                <a:ext cx="3195554" cy="474489"/>
              </a:xfrm>
              <a:prstGeom prst="rect">
                <a:avLst/>
              </a:prstGeom>
            </p:spPr>
            <p:style>
              <a:lnRef idx="1">
                <a:schemeClr val="accent2"/>
              </a:lnRef>
              <a:fillRef idx="2">
                <a:schemeClr val="accent2"/>
              </a:fillRef>
              <a:effectRef idx="1">
                <a:schemeClr val="accent2"/>
              </a:effectRef>
              <a:fontRef idx="minor">
                <a:schemeClr val="dk1"/>
              </a:fontRef>
            </p:style>
            <p:txBody>
              <a:bodyPr wrap="square" lIns="0" tIns="0" rIns="0" bIns="0" rtlCol="0">
                <a:spAutoFit/>
              </a:bodyPr>
              <a:lstStyle/>
              <a:p>
                <a:pPr>
                  <a:lnSpc>
                    <a:spcPts val="3700"/>
                  </a:lnSpc>
                </a:pPr>
                <a14:m>
                  <m:oMathPara xmlns:m="http://schemas.openxmlformats.org/officeDocument/2006/math">
                    <m:oMathParaPr>
                      <m:jc m:val="centerGroup"/>
                    </m:oMathParaPr>
                    <m:oMath xmlns:m="http://schemas.openxmlformats.org/officeDocument/2006/math">
                      <m:r>
                        <m:rPr>
                          <m:nor/>
                        </m:rPr>
                        <a:rPr lang="en-US" sz="1800" dirty="0">
                          <a:latin typeface="Cambria Math" panose="02040503050406030204" pitchFamily="18" charset="0"/>
                        </a:rPr>
                        <m:t>r</m:t>
                      </m:r>
                      <m:r>
                        <m:rPr>
                          <m:nor/>
                        </m:rPr>
                        <a:rPr lang="it-IT" sz="1800" b="0" i="0" dirty="0" smtClean="0">
                          <a:latin typeface="Cambria Math" panose="02040503050406030204" pitchFamily="18" charset="0"/>
                        </a:rPr>
                        <m:t>ate</m:t>
                      </m:r>
                      <m:r>
                        <m:rPr>
                          <m:nor/>
                        </m:rPr>
                        <a:rPr lang="en-US" sz="1800" dirty="0" smtClean="0"/>
                        <m:t> </m:t>
                      </m:r>
                      <m:r>
                        <m:rPr>
                          <m:nor/>
                        </m:rPr>
                        <a:rPr lang="en-US" sz="1800" dirty="0" smtClean="0"/>
                        <m:t>at</m:t>
                      </m:r>
                      <m:r>
                        <m:rPr>
                          <m:nor/>
                        </m:rPr>
                        <a:rPr lang="en-US" sz="1800" dirty="0" smtClean="0"/>
                        <m:t> </m:t>
                      </m:r>
                      <m:r>
                        <m:rPr>
                          <m:nor/>
                        </m:rPr>
                        <a:rPr lang="en-US" sz="1800" dirty="0" smtClean="0"/>
                        <m:t>MDI</m:t>
                      </m:r>
                      <m:r>
                        <a:rPr lang="en-US" sz="18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𝑅</m:t>
                          </m:r>
                        </m:e>
                        <m:sub>
                          <m:r>
                            <a:rPr lang="en-US" sz="1600" i="1">
                              <a:latin typeface="Cambria Math" panose="02040503050406030204" pitchFamily="18" charset="0"/>
                            </a:rPr>
                            <m:t>𝑇𝐶𝑇𝑠</m:t>
                          </m:r>
                        </m:sub>
                      </m:sSub>
                      <m:r>
                        <a:rPr lang="it-IT" sz="1600" i="1">
                          <a:latin typeface="Cambria Math" panose="02040503050406030204" pitchFamily="18" charset="0"/>
                        </a:rPr>
                        <m:t> </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𝑁</m:t>
                          </m:r>
                        </m:e>
                        <m:sub>
                          <m:r>
                            <a:rPr lang="en-US" sz="1600" i="1">
                              <a:latin typeface="Cambria Math" panose="02040503050406030204" pitchFamily="18" charset="0"/>
                            </a:rPr>
                            <m:t>𝑀𝐷𝐼</m:t>
                          </m:r>
                        </m:sub>
                      </m:sSub>
                    </m:oMath>
                  </m:oMathPara>
                </a14:m>
                <a:endParaRPr lang="en-US" sz="1600" dirty="0"/>
              </a:p>
            </p:txBody>
          </p:sp>
        </mc:Choice>
        <mc:Fallback xmlns="">
          <p:sp>
            <p:nvSpPr>
              <p:cNvPr id="3" name="TextBox 2">
                <a:extLst>
                  <a:ext uri="{FF2B5EF4-FFF2-40B4-BE49-F238E27FC236}">
                    <a16:creationId xmlns:a16="http://schemas.microsoft.com/office/drawing/2014/main" id="{2850BA5A-5C6C-4C2F-A354-3A3E163A8D8D}"/>
                  </a:ext>
                </a:extLst>
              </p:cNvPr>
              <p:cNvSpPr txBox="1">
                <a:spLocks noRot="1" noChangeAspect="1" noMove="1" noResize="1" noEditPoints="1" noAdjustHandles="1" noChangeArrowheads="1" noChangeShapeType="1" noTextEdit="1"/>
              </p:cNvSpPr>
              <p:nvPr/>
            </p:nvSpPr>
            <p:spPr>
              <a:xfrm>
                <a:off x="2748046" y="3548633"/>
                <a:ext cx="3195554" cy="474489"/>
              </a:xfrm>
              <a:prstGeom prst="rect">
                <a:avLst/>
              </a:prstGeom>
              <a:blipFill>
                <a:blip r:embed="rId6"/>
                <a:stretch>
                  <a:fillRect/>
                </a:stretch>
              </a:blipFill>
            </p:spPr>
            <p:txBody>
              <a:bodyPr/>
              <a:lstStyle/>
              <a:p>
                <a:r>
                  <a:rPr lang="en-US">
                    <a:noFill/>
                  </a:rPr>
                  <a:t> </a:t>
                </a:r>
              </a:p>
            </p:txBody>
          </p:sp>
        </mc:Fallback>
      </mc:AlternateContent>
      <p:sp>
        <p:nvSpPr>
          <p:cNvPr id="6" name="Textfeld 1">
            <a:extLst>
              <a:ext uri="{FF2B5EF4-FFF2-40B4-BE49-F238E27FC236}">
                <a16:creationId xmlns:a16="http://schemas.microsoft.com/office/drawing/2014/main" id="{01E17A6A-7DB0-5783-1573-67C20FCE1728}"/>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feld 2">
            <a:extLst>
              <a:ext uri="{FF2B5EF4-FFF2-40B4-BE49-F238E27FC236}">
                <a16:creationId xmlns:a16="http://schemas.microsoft.com/office/drawing/2014/main" id="{0D56CFE0-F959-87C9-EF20-A609A6BD2B3D}"/>
              </a:ext>
            </a:extLst>
          </p:cNvPr>
          <p:cNvSpPr txBox="1"/>
          <p:nvPr/>
        </p:nvSpPr>
        <p:spPr>
          <a:xfrm>
            <a:off x="6953100" y="52418"/>
            <a:ext cx="203850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Giulia Nigrelli </a:t>
            </a:r>
          </a:p>
        </p:txBody>
      </p:sp>
    </p:spTree>
    <p:extLst>
      <p:ext uri="{BB962C8B-B14F-4D97-AF65-F5344CB8AC3E}">
        <p14:creationId xmlns:p14="http://schemas.microsoft.com/office/powerpoint/2010/main" val="393667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FA130-4F66-D03E-FE87-DA6E09B3C1F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DD514D-DFFB-93E6-AE98-A082D5CF1BDC}"/>
              </a:ext>
            </a:extLst>
          </p:cNvPr>
          <p:cNvSpPr>
            <a:spLocks noGrp="1"/>
          </p:cNvSpPr>
          <p:nvPr>
            <p:ph type="sldNum" sz="quarter" idx="10"/>
          </p:nvPr>
        </p:nvSpPr>
        <p:spPr/>
        <p:txBody>
          <a:bodyPr/>
          <a:lstStyle/>
          <a:p>
            <a:pPr marL="0" marR="0" lvl="0" indent="0" algn="r" defTabSz="685727" rtl="0" eaLnBrk="1" fontAlgn="auto" latinLnBrk="0" hangingPunct="1">
              <a:lnSpc>
                <a:spcPts val="1238"/>
              </a:lnSpc>
              <a:spcBef>
                <a:spcPts val="0"/>
              </a:spcBef>
              <a:spcAft>
                <a:spcPts val="0"/>
              </a:spcAft>
              <a:buClrTx/>
              <a:buSzTx/>
              <a:buFontTx/>
              <a:buNone/>
              <a:tabLst/>
              <a:defRPr/>
            </a:pPr>
            <a:fld id="{88A1DFE4-5FC5-43BD-BB7E-75EAD82B965F}" type="slidenum">
              <a:rPr kumimoji="0" lang="en-US" sz="8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727" rtl="0" eaLnBrk="1" fontAlgn="auto" latinLnBrk="0" hangingPunct="1">
                <a:lnSpc>
                  <a:spcPts val="1238"/>
                </a:lnSpc>
                <a:spcBef>
                  <a:spcPts val="0"/>
                </a:spcBef>
                <a:spcAft>
                  <a:spcPts val="0"/>
                </a:spcAft>
                <a:buClrTx/>
                <a:buSzTx/>
                <a:buFontTx/>
                <a:buNone/>
                <a:tabLst/>
                <a:defRPr/>
              </a:pPr>
              <a:t>22</a:t>
            </a:fld>
            <a:endParaRPr kumimoji="0" lang="en-US" sz="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4">
            <a:extLst>
              <a:ext uri="{FF2B5EF4-FFF2-40B4-BE49-F238E27FC236}">
                <a16:creationId xmlns:a16="http://schemas.microsoft.com/office/drawing/2014/main" id="{0DD5C10B-4A3F-634C-66BC-FD54DB8959C5}"/>
              </a:ext>
            </a:extLst>
          </p:cNvPr>
          <p:cNvSpPr>
            <a:spLocks noGrp="1"/>
          </p:cNvSpPr>
          <p:nvPr>
            <p:ph type="title"/>
          </p:nvPr>
        </p:nvSpPr>
        <p:spPr/>
        <p:txBody>
          <a:bodyPr/>
          <a:lstStyle/>
          <a:p>
            <a:r>
              <a:rPr lang="en-US" dirty="0"/>
              <a:t>Outline</a:t>
            </a:r>
          </a:p>
        </p:txBody>
      </p:sp>
      <p:sp>
        <p:nvSpPr>
          <p:cNvPr id="11" name="Text Placeholder 3">
            <a:extLst>
              <a:ext uri="{FF2B5EF4-FFF2-40B4-BE49-F238E27FC236}">
                <a16:creationId xmlns:a16="http://schemas.microsoft.com/office/drawing/2014/main" id="{DFA0DE62-1C08-2D11-28D5-9AA51CE8EC66}"/>
              </a:ext>
            </a:extLst>
          </p:cNvPr>
          <p:cNvSpPr txBox="1">
            <a:spLocks/>
          </p:cNvSpPr>
          <p:nvPr/>
        </p:nvSpPr>
        <p:spPr>
          <a:xfrm>
            <a:off x="402482" y="1047750"/>
            <a:ext cx="8262937" cy="2747962"/>
          </a:xfrm>
          <a:prstGeom prst="rect">
            <a:avLst/>
          </a:prstGeom>
        </p:spPr>
        <p:txBody>
          <a:bodyPr vert="horz" lIns="91440" tIns="45720" rIns="91440" bIns="45720" rtlCol="0">
            <a:noAutofit/>
          </a:bodyPr>
          <a:lst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Introduction</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FCC: the Future Circular Collider</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FCC-ee collimation overview</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FCC-ee beam induced background (BIB) sources</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altLang="en-US" sz="1800" b="1" dirty="0">
              <a:solidFill>
                <a:schemeClr val="tx1">
                  <a:lumMod val="10000"/>
                  <a:lumOff val="90000"/>
                </a:schemeClr>
              </a:solidFill>
              <a:latin typeface="Arial" panose="020B0604020202020204" pitchFamily="34" charset="0"/>
            </a:endParaRPr>
          </a:p>
          <a:p>
            <a:pPr marL="285750" indent="-285750" defTabSz="914400" eaLnBrk="0" fontAlgn="base" hangingPunct="0">
              <a:lnSpc>
                <a:spcPct val="100000"/>
              </a:lnSpc>
              <a:spcBef>
                <a:spcPct val="0"/>
              </a:spcBef>
              <a:spcAft>
                <a:spcPct val="0"/>
              </a:spcAft>
              <a:buFont typeface="Arial" panose="020B0604020202020204" pitchFamily="34" charset="0"/>
              <a:buChar char="•"/>
              <a:defRPr/>
            </a:pPr>
            <a:r>
              <a:rPr lang="en-US" altLang="en-US" sz="1800" b="1" dirty="0">
                <a:solidFill>
                  <a:schemeClr val="tx1">
                    <a:lumMod val="10000"/>
                    <a:lumOff val="90000"/>
                  </a:schemeClr>
                </a:solidFill>
                <a:latin typeface="Arial" panose="020B0604020202020204" pitchFamily="34" charset="0"/>
              </a:rPr>
              <a:t>Beam Induced Background full simulation workflow</a:t>
            </a:r>
          </a:p>
          <a:p>
            <a:pPr lvl="1" indent="0" defTabSz="914400" eaLnBrk="0" fontAlgn="base" hangingPunct="0">
              <a:lnSpc>
                <a:spcPct val="100000"/>
              </a:lnSpc>
              <a:spcBef>
                <a:spcPct val="0"/>
              </a:spcBef>
              <a:spcAft>
                <a:spcPct val="0"/>
              </a:spcAft>
              <a:buNone/>
              <a:defRPr/>
            </a:pPr>
            <a:endParaRPr lang="en-US" altLang="en-US" sz="1800" b="1" dirty="0">
              <a:solidFill>
                <a:srgbClr val="0F124A"/>
              </a:solidFill>
              <a:latin typeface="Arial" panose="020B0604020202020204" pitchFamily="34" charset="0"/>
            </a:endParaRPr>
          </a:p>
          <a:p>
            <a:pPr marL="285750" lvl="0" indent="-285750" defTabSz="914400" eaLnBrk="0" fontAlgn="base" hangingPunct="0">
              <a:lnSpc>
                <a:spcPct val="100000"/>
              </a:lnSpc>
              <a:spcBef>
                <a:spcPct val="0"/>
              </a:spcBef>
              <a:spcAft>
                <a:spcPct val="0"/>
              </a:spcAft>
              <a:buFont typeface="Arial" panose="020B0604020202020204" pitchFamily="34" charset="0"/>
              <a:buChar char="•"/>
              <a:defRPr/>
            </a:pPr>
            <a:r>
              <a:rPr lang="en-US" altLang="en-US" sz="1800" b="1" dirty="0">
                <a:solidFill>
                  <a:srgbClr val="0F124A"/>
                </a:solidFill>
                <a:latin typeface="Arial" panose="020B0604020202020204" pitchFamily="34" charset="0"/>
              </a:rPr>
              <a:t>Case studies:</a:t>
            </a:r>
            <a:endParaRPr lang="en-US" altLang="en-US" sz="1800" dirty="0">
              <a:solidFill>
                <a:srgbClr val="0F124A"/>
              </a:solidFill>
              <a:latin typeface="Arial" panose="020B0604020202020204" pitchFamily="34" charset="0"/>
            </a:endParaRPr>
          </a:p>
          <a:p>
            <a:pPr marL="528750" lvl="1" indent="-285750" defTabSz="914400" eaLnBrk="0" fontAlgn="base" hangingPunct="0">
              <a:lnSpc>
                <a:spcPct val="100000"/>
              </a:lnSpc>
              <a:spcBef>
                <a:spcPct val="0"/>
              </a:spcBef>
              <a:spcAft>
                <a:spcPct val="0"/>
              </a:spcAft>
              <a:defRPr/>
            </a:pPr>
            <a:r>
              <a:rPr lang="en-US" altLang="en-US" sz="1800" dirty="0">
                <a:solidFill>
                  <a:schemeClr val="tx1">
                    <a:lumMod val="10000"/>
                    <a:lumOff val="90000"/>
                  </a:schemeClr>
                </a:solidFill>
                <a:latin typeface="Arial" panose="020B0604020202020204" pitchFamily="34" charset="0"/>
              </a:rPr>
              <a:t>Steady loss - injection background</a:t>
            </a:r>
            <a:endPar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endParaRP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1800" dirty="0">
                <a:latin typeface="Arial" panose="020B0604020202020204" pitchFamily="34" charset="0"/>
              </a:rPr>
              <a:t>Failure case - f</a:t>
            </a:r>
            <a:r>
              <a:rPr kumimoji="0" lang="en-US" altLang="en-US" sz="1800" b="0" i="0" u="none" strike="noStrike" kern="1200" cap="none" spc="0" normalizeH="0" baseline="0" noProof="0" dirty="0" err="1">
                <a:ln>
                  <a:noFill/>
                </a:ln>
                <a:effectLst/>
                <a:uLnTx/>
                <a:uFillTx/>
                <a:latin typeface="Arial" panose="020B0604020202020204" pitchFamily="34" charset="0"/>
                <a:ea typeface="+mn-ea"/>
                <a:cs typeface="+mn-cs"/>
              </a:rPr>
              <a:t>ast</a:t>
            </a:r>
            <a:r>
              <a:rPr kumimoji="0" lang="en-US" altLang="en-US" sz="1800" b="0" i="0" u="none" strike="noStrike" kern="1200" cap="none" spc="0" normalizeH="0" baseline="0" noProof="0" dirty="0">
                <a:ln>
                  <a:noFill/>
                </a:ln>
                <a:effectLst/>
                <a:uLnTx/>
                <a:uFillTx/>
                <a:latin typeface="Arial" panose="020B0604020202020204" pitchFamily="34" charset="0"/>
                <a:ea typeface="+mn-ea"/>
                <a:cs typeface="+mn-cs"/>
              </a:rPr>
              <a:t> instabilities</a:t>
            </a:r>
            <a:endParaRPr lang="en-US" altLang="en-US" sz="1800" b="1" dirty="0">
              <a:latin typeface="Arial" panose="020B0604020202020204" pitchFamily="34" charset="0"/>
            </a:endParaRPr>
          </a:p>
          <a:p>
            <a:pPr marL="528750" lvl="1" indent="-285750" defTabSz="914400" eaLnBrk="0" fontAlgn="base" hangingPunct="0">
              <a:lnSpc>
                <a:spcPct val="100000"/>
              </a:lnSpc>
              <a:spcBef>
                <a:spcPct val="0"/>
              </a:spcBef>
              <a:spcAft>
                <a:spcPct val="0"/>
              </a:spcAft>
              <a:defRPr/>
            </a:pPr>
            <a:endParaRPr kumimoji="0" lang="en-US" altLang="en-US" sz="180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endParaRPr>
          </a:p>
          <a:p>
            <a:pPr marL="285750" indent="-285750" defTabSz="914400" eaLnBrk="0" fontAlgn="base" hangingPunct="0">
              <a:lnSpc>
                <a:spcPct val="100000"/>
              </a:lnSpc>
              <a:spcBef>
                <a:spcPct val="0"/>
              </a:spcBef>
              <a:spcAft>
                <a:spcPct val="0"/>
              </a:spcAft>
              <a:buFont typeface="Arial" panose="020B0604020202020204" pitchFamily="34" charset="0"/>
              <a:buChar char="•"/>
              <a:defRPr/>
            </a:pPr>
            <a:r>
              <a:rPr lang="en-US" altLang="en-US" sz="1800" b="1" dirty="0">
                <a:solidFill>
                  <a:schemeClr val="tx1">
                    <a:lumMod val="10000"/>
                    <a:lumOff val="90000"/>
                  </a:schemeClr>
                </a:solidFill>
                <a:latin typeface="Arial" panose="020B0604020202020204" pitchFamily="34" charset="0"/>
              </a:rPr>
              <a:t>SUPERKEKB benchmark plan</a:t>
            </a:r>
          </a:p>
          <a:p>
            <a:pPr marL="285750" indent="-285750" defTabSz="914400" eaLnBrk="0" fontAlgn="base" hangingPunct="0">
              <a:lnSpc>
                <a:spcPct val="100000"/>
              </a:lnSpc>
              <a:spcBef>
                <a:spcPct val="0"/>
              </a:spcBef>
              <a:spcAft>
                <a:spcPct val="0"/>
              </a:spcAft>
              <a:buFont typeface="Arial" panose="020B0604020202020204" pitchFamily="34" charset="0"/>
              <a:buChar char="•"/>
              <a:defRPr/>
            </a:pPr>
            <a:endParaRPr lang="en-US" altLang="en-US" sz="1800" dirty="0">
              <a:solidFill>
                <a:schemeClr val="tx1">
                  <a:lumMod val="10000"/>
                  <a:lumOff val="90000"/>
                </a:schemeClr>
              </a:solidFill>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Conclusions and future steps</a:t>
            </a:r>
          </a:p>
          <a:p>
            <a:pPr marL="0" marR="0" lvl="0" indent="0" algn="l" defTabSz="685800" rtl="0" eaLnBrk="1" fontAlgn="auto" latinLnBrk="0" hangingPunct="1">
              <a:lnSpc>
                <a:spcPts val="1388"/>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0F124A"/>
              </a:solidFill>
              <a:effectLst/>
              <a:uLnTx/>
              <a:uFillTx/>
              <a:latin typeface="Arial"/>
              <a:ea typeface="+mn-ea"/>
              <a:cs typeface="+mn-cs"/>
            </a:endParaRPr>
          </a:p>
        </p:txBody>
      </p:sp>
      <p:sp>
        <p:nvSpPr>
          <p:cNvPr id="3" name="Textfeld 1">
            <a:extLst>
              <a:ext uri="{FF2B5EF4-FFF2-40B4-BE49-F238E27FC236}">
                <a16:creationId xmlns:a16="http://schemas.microsoft.com/office/drawing/2014/main" id="{1BAEE693-CD6F-20FF-E385-85A37C94BD54}"/>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feld 2">
            <a:extLst>
              <a:ext uri="{FF2B5EF4-FFF2-40B4-BE49-F238E27FC236}">
                <a16:creationId xmlns:a16="http://schemas.microsoft.com/office/drawing/2014/main" id="{B19F7A4B-AD9C-91C1-F622-4FF43D499B62}"/>
              </a:ext>
            </a:extLst>
          </p:cNvPr>
          <p:cNvSpPr txBox="1"/>
          <p:nvPr/>
        </p:nvSpPr>
        <p:spPr>
          <a:xfrm>
            <a:off x="6953100" y="52418"/>
            <a:ext cx="203850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Giulia Nigrelli </a:t>
            </a:r>
          </a:p>
        </p:txBody>
      </p:sp>
    </p:spTree>
    <p:extLst>
      <p:ext uri="{BB962C8B-B14F-4D97-AF65-F5344CB8AC3E}">
        <p14:creationId xmlns:p14="http://schemas.microsoft.com/office/powerpoint/2010/main" val="789901441"/>
      </p:ext>
    </p:extLst>
  </p:cSld>
  <p:clrMapOvr>
    <a:masterClrMapping/>
  </p:clrMapOvr>
  <mc:AlternateContent xmlns:mc="http://schemas.openxmlformats.org/markup-compatibility/2006" xmlns:p14="http://schemas.microsoft.com/office/powerpoint/2010/main">
    <mc:Choice Requires="p14">
      <p:transition spd="slow" p14:dur="2000" advTm="20704"/>
    </mc:Choice>
    <mc:Fallback xmlns="">
      <p:transition spd="slow" advTm="2070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D5A87-03CC-4101-3961-A8EAB4620ECF}"/>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platzhalter 4">
                <a:extLst>
                  <a:ext uri="{FF2B5EF4-FFF2-40B4-BE49-F238E27FC236}">
                    <a16:creationId xmlns:a16="http://schemas.microsoft.com/office/drawing/2014/main" id="{E3FC1F58-41C1-713E-49F4-3BC8E8827674}"/>
                  </a:ext>
                </a:extLst>
              </p:cNvPr>
              <p:cNvSpPr>
                <a:spLocks noGrp="1"/>
              </p:cNvSpPr>
              <p:nvPr>
                <p:ph type="body" sz="quarter" idx="12"/>
              </p:nvPr>
            </p:nvSpPr>
            <p:spPr>
              <a:xfrm>
                <a:off x="224388" y="1038314"/>
                <a:ext cx="6096001" cy="3971836"/>
              </a:xfrm>
            </p:spPr>
            <p:txBody>
              <a:bodyPr/>
              <a:lstStyle/>
              <a:p>
                <a:pPr marL="285750" indent="-285750">
                  <a:lnSpc>
                    <a:spcPct val="100000"/>
                  </a:lnSpc>
                  <a:buFont typeface="Arial" panose="020B0604020202020204" pitchFamily="34" charset="0"/>
                  <a:buChar char="•"/>
                </a:pPr>
                <a:r>
                  <a:rPr lang="it-IT" sz="1450" dirty="0"/>
                  <a:t>The </a:t>
                </a:r>
                <a:r>
                  <a:rPr lang="it-IT" sz="1450" b="1" dirty="0"/>
                  <a:t>FCC-ee is unstable by design</a:t>
                </a:r>
                <a:r>
                  <a:rPr lang="it-IT" sz="1450" dirty="0"/>
                  <a:t>, </a:t>
                </a:r>
                <a:r>
                  <a:rPr lang="en-US" sz="1450" dirty="0"/>
                  <a:t>ring impedance can cause </a:t>
                </a:r>
                <a:r>
                  <a:rPr lang="en-US" sz="1450" b="1" dirty="0"/>
                  <a:t>coherent beam oscillations</a:t>
                </a:r>
                <a:r>
                  <a:rPr lang="en-US" sz="1450" dirty="0"/>
                  <a:t> that </a:t>
                </a:r>
                <a:r>
                  <a:rPr lang="en-US" sz="1450" b="1" dirty="0"/>
                  <a:t>grow exponentially</a:t>
                </a:r>
                <a:r>
                  <a:rPr lang="en-US" sz="1450" dirty="0"/>
                  <a:t>, potentially </a:t>
                </a:r>
                <a:r>
                  <a:rPr lang="en-US" sz="1450" b="1" dirty="0"/>
                  <a:t>losing the beam within a few turns</a:t>
                </a:r>
                <a:r>
                  <a:rPr lang="en-US" sz="1450" dirty="0"/>
                  <a:t>.</a:t>
                </a:r>
              </a:p>
              <a:p>
                <a:pPr marL="285750" indent="-285750">
                  <a:lnSpc>
                    <a:spcPct val="100000"/>
                  </a:lnSpc>
                  <a:buFont typeface="Arial" panose="020B0604020202020204" pitchFamily="34" charset="0"/>
                  <a:buChar char="•"/>
                </a:pPr>
                <a:endParaRPr lang="en-US" sz="1450" dirty="0"/>
              </a:p>
              <a:p>
                <a:pPr marL="285750" indent="-285750">
                  <a:lnSpc>
                    <a:spcPct val="100000"/>
                  </a:lnSpc>
                  <a:buFont typeface="Arial" panose="020B0604020202020204" pitchFamily="34" charset="0"/>
                  <a:buChar char="•"/>
                </a:pPr>
                <a:r>
                  <a:rPr lang="it-IT" sz="1450" dirty="0"/>
                  <a:t>A </a:t>
                </a:r>
                <a:r>
                  <a:rPr lang="it-IT" sz="1450" b="1" dirty="0"/>
                  <a:t>feedback system </a:t>
                </a:r>
                <a:r>
                  <a:rPr lang="it-IT" sz="1450" dirty="0"/>
                  <a:t>(4 stations for redundancy) </a:t>
                </a:r>
                <a:r>
                  <a:rPr lang="it-IT" sz="1450" b="1" dirty="0"/>
                  <a:t>will damp the instability</a:t>
                </a:r>
                <a:r>
                  <a:rPr lang="it-IT" sz="1450" dirty="0"/>
                  <a:t>. However, </a:t>
                </a:r>
                <a:r>
                  <a:rPr lang="it-IT" sz="1450" b="1" dirty="0"/>
                  <a:t>failures may occur </a:t>
                </a:r>
                <a:r>
                  <a:rPr lang="it-IT" sz="1450" dirty="0"/>
                  <a:t>and must be investigated.</a:t>
                </a:r>
              </a:p>
              <a:p>
                <a:pPr marL="285750" indent="-285750">
                  <a:lnSpc>
                    <a:spcPct val="100000"/>
                  </a:lnSpc>
                  <a:buFont typeface="Arial" panose="020B0604020202020204" pitchFamily="34" charset="0"/>
                  <a:buChar char="•"/>
                </a:pPr>
                <a:endParaRPr lang="it-IT" sz="1450" dirty="0"/>
              </a:p>
              <a:p>
                <a:pPr marL="285750" indent="-285750">
                  <a:lnSpc>
                    <a:spcPct val="100000"/>
                  </a:lnSpc>
                  <a:buFont typeface="Arial" panose="020B0604020202020204" pitchFamily="34" charset="0"/>
                  <a:buChar char="•"/>
                </a:pPr>
                <a:r>
                  <a:rPr lang="en-US" sz="1450" dirty="0"/>
                  <a:t>The </a:t>
                </a:r>
                <a:r>
                  <a:rPr lang="en-US" sz="1450" b="1" dirty="0"/>
                  <a:t>collimation system must withstand and mitigate such failures</a:t>
                </a:r>
                <a:r>
                  <a:rPr lang="en-US" sz="1450" dirty="0"/>
                  <a:t>, or the </a:t>
                </a:r>
                <a:r>
                  <a:rPr lang="en-US" sz="1450" b="1" dirty="0"/>
                  <a:t>beam must be dumped before any damage occur</a:t>
                </a:r>
                <a:r>
                  <a:rPr lang="en-US" sz="1450" dirty="0"/>
                  <a:t>.</a:t>
                </a:r>
              </a:p>
              <a:p>
                <a:pPr marL="528750" lvl="1" indent="-285750">
                  <a:lnSpc>
                    <a:spcPct val="100000"/>
                  </a:lnSpc>
                </a:pPr>
                <a:endParaRPr lang="en-US" sz="1450" dirty="0"/>
              </a:p>
              <a:p>
                <a:pPr marL="285750" lvl="0" indent="-285750">
                  <a:lnSpc>
                    <a:spcPct val="100000"/>
                  </a:lnSpc>
                  <a:buFont typeface="Arial" panose="020B0604020202020204" pitchFamily="34" charset="0"/>
                  <a:buChar char="•"/>
                  <a:defRPr/>
                </a:pPr>
                <a:r>
                  <a:rPr lang="en-US" sz="1450" dirty="0"/>
                  <a:t>Assuming the feedback stations are equivalent and the effect is linear on the rise time, and perfectly compensate the instability:</a:t>
                </a:r>
              </a:p>
              <a:p>
                <a:pPr marL="285750" lvl="0" indent="-285750">
                  <a:lnSpc>
                    <a:spcPct val="100000"/>
                  </a:lnSpc>
                  <a:buFont typeface="Arial" panose="020B0604020202020204" pitchFamily="34" charset="0"/>
                  <a:buChar char="•"/>
                  <a:defRPr/>
                </a:pPr>
                <a:endParaRPr lang="en-US" sz="1450" dirty="0"/>
              </a:p>
              <a:p>
                <a:pPr lvl="0">
                  <a:lnSpc>
                    <a:spcPct val="100000"/>
                  </a:lnSpc>
                  <a:defRPr/>
                </a:pPr>
                <a14:m>
                  <m:oMathPara xmlns:m="http://schemas.openxmlformats.org/officeDocument/2006/math">
                    <m:oMathParaPr>
                      <m:jc m:val="centerGroup"/>
                    </m:oMathParaPr>
                    <m:oMath xmlns:m="http://schemas.openxmlformats.org/officeDocument/2006/math">
                      <m:f>
                        <m:fPr>
                          <m:ctrlPr>
                            <a:rPr lang="it-IT" sz="1450" b="0" i="1" smtClean="0">
                              <a:solidFill>
                                <a:srgbClr val="0F124A"/>
                              </a:solidFill>
                              <a:latin typeface="Cambria Math" panose="02040503050406030204" pitchFamily="18" charset="0"/>
                            </a:rPr>
                          </m:ctrlPr>
                        </m:fPr>
                        <m:num>
                          <m:r>
                            <a:rPr lang="it-IT" sz="1450" b="0" i="1" smtClean="0">
                              <a:solidFill>
                                <a:srgbClr val="0F124A"/>
                              </a:solidFill>
                              <a:latin typeface="Cambria Math" panose="02040503050406030204" pitchFamily="18" charset="0"/>
                            </a:rPr>
                            <m:t>1</m:t>
                          </m:r>
                        </m:num>
                        <m:den>
                          <m:sSub>
                            <m:sSubPr>
                              <m:ctrlPr>
                                <a:rPr lang="it-IT" sz="1450" b="0" i="1" smtClean="0">
                                  <a:solidFill>
                                    <a:srgbClr val="0F124A"/>
                                  </a:solidFill>
                                  <a:latin typeface="Cambria Math" panose="02040503050406030204" pitchFamily="18" charset="0"/>
                                </a:rPr>
                              </m:ctrlPr>
                            </m:sSubPr>
                            <m:e>
                              <m:r>
                                <a:rPr lang="it-IT" sz="1450" b="0" i="1" smtClean="0">
                                  <a:solidFill>
                                    <a:srgbClr val="0F124A"/>
                                  </a:solidFill>
                                  <a:latin typeface="Cambria Math" panose="02040503050406030204" pitchFamily="18" charset="0"/>
                                </a:rPr>
                                <m:t>𝜏</m:t>
                              </m:r>
                            </m:e>
                            <m:sub>
                              <m:r>
                                <a:rPr lang="it-IT" sz="1450" b="0" i="1" smtClean="0">
                                  <a:solidFill>
                                    <a:srgbClr val="0F124A"/>
                                  </a:solidFill>
                                  <a:latin typeface="Cambria Math" panose="02040503050406030204" pitchFamily="18" charset="0"/>
                                </a:rPr>
                                <m:t>𝑇𝑂𝑇</m:t>
                              </m:r>
                            </m:sub>
                          </m:sSub>
                        </m:den>
                      </m:f>
                      <m:r>
                        <a:rPr lang="it-IT" sz="1450" b="0" i="1" smtClean="0">
                          <a:solidFill>
                            <a:srgbClr val="0F124A"/>
                          </a:solidFill>
                          <a:latin typeface="Cambria Math" panose="02040503050406030204" pitchFamily="18" charset="0"/>
                        </a:rPr>
                        <m:t>=</m:t>
                      </m:r>
                      <m:nary>
                        <m:naryPr>
                          <m:chr m:val="∑"/>
                          <m:ctrlPr>
                            <a:rPr lang="it-IT" sz="1450" b="0" i="1" smtClean="0">
                              <a:solidFill>
                                <a:srgbClr val="0F124A"/>
                              </a:solidFill>
                              <a:latin typeface="Cambria Math" panose="02040503050406030204" pitchFamily="18" charset="0"/>
                            </a:rPr>
                          </m:ctrlPr>
                        </m:naryPr>
                        <m:sub>
                          <m:r>
                            <a:rPr lang="it-IT" sz="1450" b="0" i="1" smtClean="0">
                              <a:solidFill>
                                <a:srgbClr val="0F124A"/>
                              </a:solidFill>
                              <a:latin typeface="Cambria Math" panose="02040503050406030204" pitchFamily="18" charset="0"/>
                            </a:rPr>
                            <m:t>𝑖</m:t>
                          </m:r>
                          <m:r>
                            <a:rPr lang="it-IT" sz="1450" b="0" i="1" smtClean="0">
                              <a:solidFill>
                                <a:srgbClr val="0F124A"/>
                              </a:solidFill>
                              <a:latin typeface="Cambria Math" panose="02040503050406030204" pitchFamily="18" charset="0"/>
                            </a:rPr>
                            <m:t>=1</m:t>
                          </m:r>
                        </m:sub>
                        <m:sup>
                          <m:r>
                            <a:rPr lang="it-IT" sz="1450" b="0" i="1" smtClean="0">
                              <a:solidFill>
                                <a:srgbClr val="0F124A"/>
                              </a:solidFill>
                              <a:latin typeface="Cambria Math" panose="02040503050406030204" pitchFamily="18" charset="0"/>
                            </a:rPr>
                            <m:t>4</m:t>
                          </m:r>
                        </m:sup>
                        <m:e>
                          <m:f>
                            <m:fPr>
                              <m:ctrlPr>
                                <a:rPr lang="it-IT" sz="1450" b="0" i="1" smtClean="0">
                                  <a:solidFill>
                                    <a:srgbClr val="0F124A"/>
                                  </a:solidFill>
                                  <a:latin typeface="Cambria Math" panose="02040503050406030204" pitchFamily="18" charset="0"/>
                                </a:rPr>
                              </m:ctrlPr>
                            </m:fPr>
                            <m:num>
                              <m:r>
                                <a:rPr lang="it-IT" sz="1450" b="0" i="1" smtClean="0">
                                  <a:solidFill>
                                    <a:srgbClr val="0F124A"/>
                                  </a:solidFill>
                                  <a:latin typeface="Cambria Math" panose="02040503050406030204" pitchFamily="18" charset="0"/>
                                </a:rPr>
                                <m:t>1</m:t>
                              </m:r>
                            </m:num>
                            <m:den>
                              <m:sSub>
                                <m:sSubPr>
                                  <m:ctrlPr>
                                    <a:rPr lang="it-IT" sz="1450" b="0" i="1" smtClean="0">
                                      <a:solidFill>
                                        <a:srgbClr val="0F124A"/>
                                      </a:solidFill>
                                      <a:latin typeface="Cambria Math" panose="02040503050406030204" pitchFamily="18" charset="0"/>
                                    </a:rPr>
                                  </m:ctrlPr>
                                </m:sSubPr>
                                <m:e>
                                  <m:r>
                                    <a:rPr lang="it-IT" sz="1450" b="0" i="1" smtClean="0">
                                      <a:solidFill>
                                        <a:srgbClr val="0F124A"/>
                                      </a:solidFill>
                                      <a:latin typeface="Cambria Math" panose="02040503050406030204" pitchFamily="18" charset="0"/>
                                    </a:rPr>
                                    <m:t>𝜏</m:t>
                                  </m:r>
                                </m:e>
                                <m:sub>
                                  <m:r>
                                    <a:rPr lang="it-IT" sz="1450" b="0" i="1" smtClean="0">
                                      <a:solidFill>
                                        <a:srgbClr val="0F124A"/>
                                      </a:solidFill>
                                      <a:latin typeface="Cambria Math" panose="02040503050406030204" pitchFamily="18" charset="0"/>
                                    </a:rPr>
                                    <m:t>𝑖</m:t>
                                  </m:r>
                                </m:sub>
                              </m:sSub>
                            </m:den>
                          </m:f>
                          <m:r>
                            <a:rPr lang="it-IT" sz="1450" b="0" i="1" smtClean="0">
                              <a:solidFill>
                                <a:srgbClr val="0F124A"/>
                              </a:solidFill>
                              <a:latin typeface="Cambria Math" panose="02040503050406030204" pitchFamily="18" charset="0"/>
                            </a:rPr>
                            <m:t> </m:t>
                          </m:r>
                        </m:e>
                      </m:nary>
                      <m:r>
                        <a:rPr lang="it-IT" sz="1450" b="0" i="1" smtClean="0">
                          <a:solidFill>
                            <a:srgbClr val="0F124A"/>
                          </a:solidFill>
                          <a:latin typeface="Cambria Math" panose="02040503050406030204" pitchFamily="18" charset="0"/>
                        </a:rPr>
                        <m:t>+</m:t>
                      </m:r>
                      <m:f>
                        <m:fPr>
                          <m:ctrlPr>
                            <a:rPr lang="it-IT" sz="1450" b="0" i="1" smtClean="0">
                              <a:solidFill>
                                <a:srgbClr val="0F124A"/>
                              </a:solidFill>
                              <a:latin typeface="Cambria Math" panose="02040503050406030204" pitchFamily="18" charset="0"/>
                            </a:rPr>
                          </m:ctrlPr>
                        </m:fPr>
                        <m:num>
                          <m:r>
                            <a:rPr lang="it-IT" sz="1450" b="0" i="1" smtClean="0">
                              <a:solidFill>
                                <a:srgbClr val="0F124A"/>
                              </a:solidFill>
                              <a:latin typeface="Cambria Math" panose="02040503050406030204" pitchFamily="18" charset="0"/>
                            </a:rPr>
                            <m:t>1</m:t>
                          </m:r>
                        </m:num>
                        <m:den>
                          <m:sSub>
                            <m:sSubPr>
                              <m:ctrlPr>
                                <a:rPr lang="it-IT" sz="1450" b="0" i="1" smtClean="0">
                                  <a:solidFill>
                                    <a:srgbClr val="0F124A"/>
                                  </a:solidFill>
                                  <a:latin typeface="Cambria Math" panose="02040503050406030204" pitchFamily="18" charset="0"/>
                                </a:rPr>
                              </m:ctrlPr>
                            </m:sSubPr>
                            <m:e>
                              <m:r>
                                <a:rPr lang="it-IT" sz="1450" b="0" i="1" smtClean="0">
                                  <a:solidFill>
                                    <a:srgbClr val="0F124A"/>
                                  </a:solidFill>
                                  <a:latin typeface="Cambria Math" panose="02040503050406030204" pitchFamily="18" charset="0"/>
                                </a:rPr>
                                <m:t>𝜏</m:t>
                              </m:r>
                            </m:e>
                            <m:sub>
                              <m:r>
                                <a:rPr lang="it-IT" sz="1450" b="0" i="1" smtClean="0">
                                  <a:solidFill>
                                    <a:srgbClr val="0F124A"/>
                                  </a:solidFill>
                                  <a:latin typeface="Cambria Math" panose="02040503050406030204" pitchFamily="18" charset="0"/>
                                </a:rPr>
                                <m:t>𝑖𝑛𝑠𝑡</m:t>
                              </m:r>
                            </m:sub>
                          </m:sSub>
                        </m:den>
                      </m:f>
                      <m:r>
                        <a:rPr lang="it-IT" sz="1450" b="0" i="1" smtClean="0">
                          <a:solidFill>
                            <a:srgbClr val="0F124A"/>
                          </a:solidFill>
                          <a:latin typeface="Cambria Math" panose="02040503050406030204" pitchFamily="18" charset="0"/>
                        </a:rPr>
                        <m:t> =</m:t>
                      </m:r>
                      <m:f>
                        <m:fPr>
                          <m:ctrlPr>
                            <a:rPr lang="it-IT" sz="1450" b="0" i="1" smtClean="0">
                              <a:solidFill>
                                <a:srgbClr val="0F124A"/>
                              </a:solidFill>
                              <a:latin typeface="Cambria Math" panose="02040503050406030204" pitchFamily="18" charset="0"/>
                            </a:rPr>
                          </m:ctrlPr>
                        </m:fPr>
                        <m:num>
                          <m:r>
                            <a:rPr lang="it-IT" sz="1450" b="0" i="1" smtClean="0">
                              <a:solidFill>
                                <a:srgbClr val="0F124A"/>
                              </a:solidFill>
                              <a:latin typeface="Cambria Math" panose="02040503050406030204" pitchFamily="18" charset="0"/>
                            </a:rPr>
                            <m:t>4</m:t>
                          </m:r>
                        </m:num>
                        <m:den>
                          <m:sSub>
                            <m:sSubPr>
                              <m:ctrlPr>
                                <a:rPr lang="it-IT" sz="1450" b="0" i="1" smtClean="0">
                                  <a:solidFill>
                                    <a:srgbClr val="0F124A"/>
                                  </a:solidFill>
                                  <a:latin typeface="Cambria Math" panose="02040503050406030204" pitchFamily="18" charset="0"/>
                                </a:rPr>
                              </m:ctrlPr>
                            </m:sSubPr>
                            <m:e>
                              <m:r>
                                <a:rPr lang="it-IT" sz="1450" b="0" i="1" smtClean="0">
                                  <a:solidFill>
                                    <a:srgbClr val="0F124A"/>
                                  </a:solidFill>
                                  <a:latin typeface="Cambria Math" panose="02040503050406030204" pitchFamily="18" charset="0"/>
                                </a:rPr>
                                <m:t>𝜏</m:t>
                              </m:r>
                            </m:e>
                            <m:sub>
                              <m:r>
                                <a:rPr lang="it-IT" sz="1450" b="0" i="1" smtClean="0">
                                  <a:solidFill>
                                    <a:srgbClr val="0F124A"/>
                                  </a:solidFill>
                                  <a:latin typeface="Cambria Math" panose="02040503050406030204" pitchFamily="18" charset="0"/>
                                </a:rPr>
                                <m:t>𝑖</m:t>
                              </m:r>
                            </m:sub>
                          </m:sSub>
                        </m:den>
                      </m:f>
                      <m:r>
                        <a:rPr lang="it-IT" sz="1450" b="0" i="1" smtClean="0">
                          <a:solidFill>
                            <a:srgbClr val="0F124A"/>
                          </a:solidFill>
                          <a:latin typeface="Cambria Math" panose="02040503050406030204" pitchFamily="18" charset="0"/>
                        </a:rPr>
                        <m:t>+</m:t>
                      </m:r>
                      <m:f>
                        <m:fPr>
                          <m:ctrlPr>
                            <a:rPr lang="it-IT" sz="1450" b="0" i="1" smtClean="0">
                              <a:solidFill>
                                <a:srgbClr val="0F124A"/>
                              </a:solidFill>
                              <a:latin typeface="Cambria Math" panose="02040503050406030204" pitchFamily="18" charset="0"/>
                            </a:rPr>
                          </m:ctrlPr>
                        </m:fPr>
                        <m:num>
                          <m:r>
                            <a:rPr lang="it-IT" sz="1450" b="0" i="1" smtClean="0">
                              <a:solidFill>
                                <a:srgbClr val="0F124A"/>
                              </a:solidFill>
                              <a:latin typeface="Cambria Math" panose="02040503050406030204" pitchFamily="18" charset="0"/>
                            </a:rPr>
                            <m:t>1</m:t>
                          </m:r>
                        </m:num>
                        <m:den>
                          <m:sSub>
                            <m:sSubPr>
                              <m:ctrlPr>
                                <a:rPr lang="it-IT" sz="1450" b="0" i="1" smtClean="0">
                                  <a:solidFill>
                                    <a:srgbClr val="0F124A"/>
                                  </a:solidFill>
                                  <a:latin typeface="Cambria Math" panose="02040503050406030204" pitchFamily="18" charset="0"/>
                                </a:rPr>
                              </m:ctrlPr>
                            </m:sSubPr>
                            <m:e>
                              <m:r>
                                <a:rPr lang="it-IT" sz="1450" b="0" i="1" smtClean="0">
                                  <a:solidFill>
                                    <a:srgbClr val="0F124A"/>
                                  </a:solidFill>
                                  <a:latin typeface="Cambria Math" panose="02040503050406030204" pitchFamily="18" charset="0"/>
                                </a:rPr>
                                <m:t>𝜏</m:t>
                              </m:r>
                            </m:e>
                            <m:sub>
                              <m:r>
                                <a:rPr lang="it-IT" sz="1450" b="0" i="1" smtClean="0">
                                  <a:solidFill>
                                    <a:srgbClr val="0F124A"/>
                                  </a:solidFill>
                                  <a:latin typeface="Cambria Math" panose="02040503050406030204" pitchFamily="18" charset="0"/>
                                </a:rPr>
                                <m:t>𝑖𝑛𝑠𝑡</m:t>
                              </m:r>
                            </m:sub>
                          </m:sSub>
                        </m:den>
                      </m:f>
                      <m:r>
                        <a:rPr lang="it-IT" sz="1450" b="0" i="1" smtClean="0">
                          <a:solidFill>
                            <a:srgbClr val="0F124A"/>
                          </a:solidFill>
                          <a:latin typeface="Cambria Math" panose="02040503050406030204" pitchFamily="18" charset="0"/>
                        </a:rPr>
                        <m:t>=0→</m:t>
                      </m:r>
                      <m:sSub>
                        <m:sSubPr>
                          <m:ctrlPr>
                            <a:rPr lang="it-IT" sz="1450" b="0" i="1" smtClean="0">
                              <a:solidFill>
                                <a:srgbClr val="0F124A"/>
                              </a:solidFill>
                              <a:latin typeface="Cambria Math" panose="02040503050406030204" pitchFamily="18" charset="0"/>
                            </a:rPr>
                          </m:ctrlPr>
                        </m:sSubPr>
                        <m:e>
                          <m:r>
                            <a:rPr lang="it-IT" sz="1450" b="0" i="1" smtClean="0">
                              <a:solidFill>
                                <a:srgbClr val="0F124A"/>
                              </a:solidFill>
                              <a:latin typeface="Cambria Math" panose="02040503050406030204" pitchFamily="18" charset="0"/>
                            </a:rPr>
                            <m:t>𝜏</m:t>
                          </m:r>
                        </m:e>
                        <m:sub>
                          <m:r>
                            <a:rPr lang="it-IT" sz="1450" b="0" i="1" smtClean="0">
                              <a:solidFill>
                                <a:srgbClr val="0F124A"/>
                              </a:solidFill>
                              <a:latin typeface="Cambria Math" panose="02040503050406030204" pitchFamily="18" charset="0"/>
                            </a:rPr>
                            <m:t>𝑖</m:t>
                          </m:r>
                        </m:sub>
                      </m:sSub>
                      <m:r>
                        <a:rPr lang="it-IT" sz="1450" b="0" i="1" smtClean="0">
                          <a:solidFill>
                            <a:srgbClr val="0F124A"/>
                          </a:solidFill>
                          <a:latin typeface="Cambria Math" panose="02040503050406030204" pitchFamily="18" charset="0"/>
                        </a:rPr>
                        <m:t>=−4×</m:t>
                      </m:r>
                      <m:sSub>
                        <m:sSubPr>
                          <m:ctrlPr>
                            <a:rPr lang="it-IT" sz="1450" b="0" i="1" smtClean="0">
                              <a:solidFill>
                                <a:srgbClr val="0F124A"/>
                              </a:solidFill>
                              <a:latin typeface="Cambria Math" panose="02040503050406030204" pitchFamily="18" charset="0"/>
                            </a:rPr>
                          </m:ctrlPr>
                        </m:sSubPr>
                        <m:e>
                          <m:r>
                            <a:rPr lang="it-IT" sz="1450" b="0" i="1" smtClean="0">
                              <a:solidFill>
                                <a:srgbClr val="0F124A"/>
                              </a:solidFill>
                              <a:latin typeface="Cambria Math" panose="02040503050406030204" pitchFamily="18" charset="0"/>
                            </a:rPr>
                            <m:t>𝜏</m:t>
                          </m:r>
                        </m:e>
                        <m:sub>
                          <m:r>
                            <a:rPr lang="it-IT" sz="1450" b="0" i="1" smtClean="0">
                              <a:solidFill>
                                <a:srgbClr val="0F124A"/>
                              </a:solidFill>
                              <a:latin typeface="Cambria Math" panose="02040503050406030204" pitchFamily="18" charset="0"/>
                            </a:rPr>
                            <m:t>𝑖𝑛𝑠𝑡</m:t>
                          </m:r>
                        </m:sub>
                      </m:sSub>
                    </m:oMath>
                  </m:oMathPara>
                </a14:m>
                <a:endParaRPr lang="it-IT" sz="1450" b="0" i="1" dirty="0">
                  <a:solidFill>
                    <a:srgbClr val="0F124A"/>
                  </a:solidFill>
                  <a:latin typeface="Cambria Math" panose="02040503050406030204" pitchFamily="18" charset="0"/>
                </a:endParaRPr>
              </a:p>
              <a:p>
                <a:pPr lvl="0">
                  <a:lnSpc>
                    <a:spcPct val="100000"/>
                  </a:lnSpc>
                  <a:defRPr/>
                </a:pPr>
                <a14:m>
                  <m:oMathPara xmlns:m="http://schemas.openxmlformats.org/officeDocument/2006/math">
                    <m:oMathParaPr>
                      <m:jc m:val="centerGroup"/>
                    </m:oMathParaPr>
                    <m:oMath xmlns:m="http://schemas.openxmlformats.org/officeDocument/2006/math">
                      <m:r>
                        <a:rPr lang="it-IT" sz="1450" b="0" i="1" smtClean="0">
                          <a:solidFill>
                            <a:srgbClr val="0F124A"/>
                          </a:solidFill>
                          <a:latin typeface="Cambria Math" panose="02040503050406030204" pitchFamily="18" charset="0"/>
                        </a:rPr>
                        <m:t> </m:t>
                      </m:r>
                    </m:oMath>
                  </m:oMathPara>
                </a14:m>
                <a:endParaRPr lang="it-IT" sz="1450" b="0" dirty="0">
                  <a:solidFill>
                    <a:srgbClr val="0F124A"/>
                  </a:solidFill>
                </a:endParaRPr>
              </a:p>
              <a:p>
                <a:pPr marL="285750" lvl="0" indent="-285750">
                  <a:lnSpc>
                    <a:spcPct val="100000"/>
                  </a:lnSpc>
                  <a:buFont typeface="Arial" panose="020B0604020202020204" pitchFamily="34" charset="0"/>
                  <a:buChar char="•"/>
                  <a:defRPr/>
                </a:pPr>
                <a:endParaRPr lang="it-IT" sz="1450" dirty="0">
                  <a:solidFill>
                    <a:srgbClr val="0F124A"/>
                  </a:solidFill>
                </a:endParaRPr>
              </a:p>
              <a:p>
                <a:pPr marL="285750" indent="-285750">
                  <a:lnSpc>
                    <a:spcPct val="100000"/>
                  </a:lnSpc>
                  <a:buFont typeface="Arial" panose="020B0604020202020204" pitchFamily="34" charset="0"/>
                  <a:buChar char="•"/>
                </a:pPr>
                <a:endParaRPr lang="it-IT" sz="1450" dirty="0"/>
              </a:p>
              <a:p>
                <a:pPr marL="285750" indent="-285750">
                  <a:lnSpc>
                    <a:spcPct val="100000"/>
                  </a:lnSpc>
                  <a:buFont typeface="Arial" panose="020B0604020202020204" pitchFamily="34" charset="0"/>
                  <a:buChar char="•"/>
                </a:pPr>
                <a:endParaRPr lang="it-IT" sz="1450" dirty="0"/>
              </a:p>
              <a:p>
                <a:pPr>
                  <a:lnSpc>
                    <a:spcPct val="100000"/>
                  </a:lnSpc>
                </a:pPr>
                <a:endParaRPr lang="it-IT" sz="1450" dirty="0"/>
              </a:p>
            </p:txBody>
          </p:sp>
        </mc:Choice>
        <mc:Fallback xmlns="">
          <p:sp>
            <p:nvSpPr>
              <p:cNvPr id="5" name="Textplatzhalter 4">
                <a:extLst>
                  <a:ext uri="{FF2B5EF4-FFF2-40B4-BE49-F238E27FC236}">
                    <a16:creationId xmlns:a16="http://schemas.microsoft.com/office/drawing/2014/main" id="{E3FC1F58-41C1-713E-49F4-3BC8E8827674}"/>
                  </a:ext>
                </a:extLst>
              </p:cNvPr>
              <p:cNvSpPr>
                <a:spLocks noGrp="1" noRot="1" noChangeAspect="1" noMove="1" noResize="1" noEditPoints="1" noAdjustHandles="1" noChangeArrowheads="1" noChangeShapeType="1" noTextEdit="1"/>
              </p:cNvSpPr>
              <p:nvPr>
                <p:ph type="body" sz="quarter" idx="12"/>
              </p:nvPr>
            </p:nvSpPr>
            <p:spPr>
              <a:xfrm>
                <a:off x="224388" y="1038314"/>
                <a:ext cx="6096001" cy="3971836"/>
              </a:xfrm>
              <a:blipFill>
                <a:blip r:embed="rId4"/>
                <a:stretch>
                  <a:fillRect l="-200" t="-307"/>
                </a:stretch>
              </a:blipFill>
            </p:spPr>
            <p:txBody>
              <a:bodyPr/>
              <a:lstStyle/>
              <a:p>
                <a:r>
                  <a:rPr lang="en-US">
                    <a:noFill/>
                  </a:rPr>
                  <a:t> </a:t>
                </a:r>
              </a:p>
            </p:txBody>
          </p:sp>
        </mc:Fallback>
      </mc:AlternateContent>
      <p:sp>
        <p:nvSpPr>
          <p:cNvPr id="17" name="Foliennummernplatzhalter 4">
            <a:extLst>
              <a:ext uri="{FF2B5EF4-FFF2-40B4-BE49-F238E27FC236}">
                <a16:creationId xmlns:a16="http://schemas.microsoft.com/office/drawing/2014/main" id="{AFEF89DF-BE3E-098E-D0C2-D6DD05502588}"/>
              </a:ext>
            </a:extLst>
          </p:cNvPr>
          <p:cNvSpPr txBox="1">
            <a:spLocks/>
          </p:cNvSpPr>
          <p:nvPr/>
        </p:nvSpPr>
        <p:spPr>
          <a:xfrm>
            <a:off x="8745299" y="61740"/>
            <a:ext cx="324000" cy="170071"/>
          </a:xfrm>
          <a:prstGeom prst="rect">
            <a:avLst/>
          </a:prstGeom>
        </p:spPr>
        <p:txBody>
          <a:bodyPr vert="horz" lIns="91440" tIns="45720" rIns="91440" bIns="45720" rtlCol="0">
            <a:noAutofit/>
          </a:bodyPr>
          <a:lstStyle>
            <a:lvl1pPr marL="0" indent="0" algn="l" defTabSz="685800" rtl="0" eaLnBrk="1" latinLnBrk="0" hangingPunct="1">
              <a:lnSpc>
                <a:spcPts val="1388"/>
              </a:lnSpc>
              <a:spcBef>
                <a:spcPts val="1388"/>
              </a:spcBef>
              <a:buFont typeface="Arial" panose="020B0604020202020204" pitchFamily="34" charset="0"/>
              <a:buNone/>
              <a:defRPr sz="1400" b="1" kern="1200">
                <a:solidFill>
                  <a:schemeClr val="tx1"/>
                </a:solidFill>
                <a:latin typeface="+mn-lt"/>
                <a:ea typeface="+mn-ea"/>
                <a:cs typeface="+mn-cs"/>
              </a:defRPr>
            </a:lvl1pPr>
            <a:lvl2pPr marL="472500" indent="0" algn="l" defTabSz="685800" rtl="0" eaLnBrk="1" latinLnBrk="0" hangingPunct="1">
              <a:lnSpc>
                <a:spcPts val="1388"/>
              </a:lnSpc>
              <a:spcBef>
                <a:spcPts val="0"/>
              </a:spcBef>
              <a:buFont typeface="Arial" panose="020B0604020202020204" pitchFamily="34" charset="0"/>
              <a:buNone/>
              <a:tabLst>
                <a:tab pos="3955500" algn="r"/>
              </a:tabLst>
              <a:defRPr sz="1200" kern="1200">
                <a:solidFill>
                  <a:schemeClr val="tx1"/>
                </a:solidFill>
                <a:latin typeface="+mn-lt"/>
                <a:ea typeface="+mn-ea"/>
                <a:cs typeface="+mn-cs"/>
              </a:defRPr>
            </a:lvl2pPr>
            <a:lvl3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3pPr>
            <a:lvl4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4pPr>
            <a:lvl5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lnSpc>
                <a:spcPct val="100000"/>
              </a:lnSpc>
            </a:pPr>
            <a:fld id="{88A1DFE4-5FC5-43BD-BB7E-75EAD82B965F}" type="slidenum">
              <a:rPr lang="en-US" sz="800" b="0" smtClean="0">
                <a:solidFill>
                  <a:schemeClr val="bg1"/>
                </a:solidFill>
              </a:rPr>
              <a:pPr algn="r">
                <a:lnSpc>
                  <a:spcPct val="100000"/>
                </a:lnSpc>
              </a:pPr>
              <a:t>23</a:t>
            </a:fld>
            <a:endParaRPr lang="en-US" sz="800" b="0" dirty="0">
              <a:solidFill>
                <a:schemeClr val="bg1"/>
              </a:solidFill>
            </a:endParaRPr>
          </a:p>
        </p:txBody>
      </p:sp>
      <p:sp>
        <p:nvSpPr>
          <p:cNvPr id="7" name="Title 6">
            <a:extLst>
              <a:ext uri="{FF2B5EF4-FFF2-40B4-BE49-F238E27FC236}">
                <a16:creationId xmlns:a16="http://schemas.microsoft.com/office/drawing/2014/main" id="{DDA4155E-EE64-6453-4A4A-B80299DD3676}"/>
              </a:ext>
            </a:extLst>
          </p:cNvPr>
          <p:cNvSpPr>
            <a:spLocks noGrp="1"/>
          </p:cNvSpPr>
          <p:nvPr>
            <p:ph type="title"/>
          </p:nvPr>
        </p:nvSpPr>
        <p:spPr/>
        <p:txBody>
          <a:bodyPr/>
          <a:lstStyle/>
          <a:p>
            <a:r>
              <a:rPr lang="en-US" dirty="0"/>
              <a:t>Fast instabilities</a:t>
            </a:r>
          </a:p>
        </p:txBody>
      </p:sp>
      <p:pic>
        <p:nvPicPr>
          <p:cNvPr id="9" name="particle_data_turns">
            <a:hlinkClick r:id="" action="ppaction://media"/>
            <a:extLst>
              <a:ext uri="{FF2B5EF4-FFF2-40B4-BE49-F238E27FC236}">
                <a16:creationId xmlns:a16="http://schemas.microsoft.com/office/drawing/2014/main" id="{3804C6BC-C783-8BA8-0103-618047828ED8}"/>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5884" r="7342" b="1955"/>
          <a:stretch>
            <a:fillRect/>
          </a:stretch>
        </p:blipFill>
        <p:spPr>
          <a:xfrm>
            <a:off x="6121289" y="1165030"/>
            <a:ext cx="2946511" cy="2930720"/>
          </a:xfrm>
          <a:prstGeom prst="rect">
            <a:avLst/>
          </a:prstGeom>
        </p:spPr>
      </p:pic>
      <p:sp>
        <p:nvSpPr>
          <p:cNvPr id="12" name="Textfeld 2">
            <a:extLst>
              <a:ext uri="{FF2B5EF4-FFF2-40B4-BE49-F238E27FC236}">
                <a16:creationId xmlns:a16="http://schemas.microsoft.com/office/drawing/2014/main" id="{9DA9411D-D6D4-D4E7-EF4A-F8B6CD74C60F}"/>
              </a:ext>
            </a:extLst>
          </p:cNvPr>
          <p:cNvSpPr txBox="1"/>
          <p:nvPr/>
        </p:nvSpPr>
        <p:spPr>
          <a:xfrm>
            <a:off x="6953100" y="52418"/>
            <a:ext cx="15813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
        <p:nvSpPr>
          <p:cNvPr id="4" name="Textfeld 1">
            <a:extLst>
              <a:ext uri="{FF2B5EF4-FFF2-40B4-BE49-F238E27FC236}">
                <a16:creationId xmlns:a16="http://schemas.microsoft.com/office/drawing/2014/main" id="{87F5C0FD-5DBF-DE78-AC81-00D80FCB026B}"/>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93568327"/>
      </p:ext>
    </p:extLst>
  </p:cSld>
  <p:clrMapOvr>
    <a:masterClrMapping/>
  </p:clrMapOvr>
  <mc:AlternateContent xmlns:mc="http://schemas.openxmlformats.org/markup-compatibility/2006" xmlns:p14="http://schemas.microsoft.com/office/powerpoint/2010/main">
    <mc:Choice Requires="p14">
      <p:transition spd="slow" p14:dur="2000" advTm="116276"/>
    </mc:Choice>
    <mc:Fallback xmlns="">
      <p:transition spd="slow" advTm="116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remove" display="0">
                  <p:stCondLst>
                    <p:cond delay="indefinite"/>
                  </p:stCondLst>
                </p:cTn>
                <p:tgtEl>
                  <p:spTgt spid="9"/>
                </p:tgtEl>
              </p:cMediaNode>
            </p:video>
          </p:childTnLst>
        </p:cTn>
      </p:par>
    </p:tnLst>
  </p:timing>
  <p:extLst>
    <p:ext uri="{E180D4A7-C9FB-4DFB-919C-405C955672EB}">
      <p14:showEvtLst xmlns:p14="http://schemas.microsoft.com/office/powerpoint/2010/main">
        <p14:playEvt time="1" objId="9"/>
        <p14:stopEvt time="17526" objId="9"/>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646F3-6F97-1717-1A6A-DD0027AEE529}"/>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E5852A6-2460-0E71-6BEB-1A8FC891D164}"/>
              </a:ext>
            </a:extLst>
          </p:cNvPr>
          <p:cNvSpPr>
            <a:spLocks noGrp="1"/>
          </p:cNvSpPr>
          <p:nvPr>
            <p:ph type="sldNum" sz="quarter" idx="10"/>
          </p:nvPr>
        </p:nvSpPr>
        <p:spPr/>
        <p:txBody>
          <a:bodyPr/>
          <a:lstStyle/>
          <a:p>
            <a:fld id="{88A1DFE4-5FC5-43BD-BB7E-75EAD82B965F}" type="slidenum">
              <a:rPr lang="en-US" noProof="0" smtClean="0"/>
              <a:pPr/>
              <a:t>24</a:t>
            </a:fld>
            <a:endParaRPr lang="en-US" noProof="0" dirty="0"/>
          </a:p>
        </p:txBody>
      </p:sp>
      <mc:AlternateContent xmlns:mc="http://schemas.openxmlformats.org/markup-compatibility/2006" xmlns:a14="http://schemas.microsoft.com/office/drawing/2010/main">
        <mc:Choice Requires="a14">
          <p:sp>
            <p:nvSpPr>
              <p:cNvPr id="5" name="Textplatzhalter 4">
                <a:extLst>
                  <a:ext uri="{FF2B5EF4-FFF2-40B4-BE49-F238E27FC236}">
                    <a16:creationId xmlns:a16="http://schemas.microsoft.com/office/drawing/2014/main" id="{82447F00-3055-6368-17A1-CA6D44776897}"/>
                  </a:ext>
                </a:extLst>
              </p:cNvPr>
              <p:cNvSpPr>
                <a:spLocks noGrp="1"/>
              </p:cNvSpPr>
              <p:nvPr>
                <p:ph type="body" sz="quarter" idx="4294967295"/>
              </p:nvPr>
            </p:nvSpPr>
            <p:spPr>
              <a:xfrm>
                <a:off x="262338" y="908072"/>
                <a:ext cx="6935788" cy="3917950"/>
              </a:xfrm>
            </p:spPr>
            <p:txBody>
              <a:bodyPr/>
              <a:lstStyle/>
              <a:p>
                <a:pPr marL="285750" indent="-285750">
                  <a:lnSpc>
                    <a:spcPct val="100000"/>
                  </a:lnSpc>
                  <a:buFont typeface="Arial" panose="020B0604020202020204" pitchFamily="34" charset="0"/>
                  <a:buChar char="•"/>
                </a:pPr>
                <a:r>
                  <a:rPr lang="en-US" sz="1600" b="1" dirty="0"/>
                  <a:t>Impedance model and single bunch interactions not simulated</a:t>
                </a:r>
                <a:r>
                  <a:rPr lang="en-US" sz="1600" dirty="0"/>
                  <a:t>, </a:t>
                </a:r>
              </a:p>
              <a:p>
                <a:pPr>
                  <a:lnSpc>
                    <a:spcPct val="100000"/>
                  </a:lnSpc>
                </a:pPr>
                <a:r>
                  <a:rPr lang="en-US" sz="1600" dirty="0"/>
                  <a:t>     but it is under studying within the collective effects group.</a:t>
                </a:r>
              </a:p>
              <a:p>
                <a:pPr>
                  <a:lnSpc>
                    <a:spcPct val="100000"/>
                  </a:lnSpc>
                </a:pPr>
                <a:endParaRPr lang="en-US" sz="1600" dirty="0"/>
              </a:p>
              <a:p>
                <a:pPr marL="285750" indent="-285750">
                  <a:lnSpc>
                    <a:spcPct val="100000"/>
                  </a:lnSpc>
                  <a:buFont typeface="Arial" panose="020B0604020202020204" pitchFamily="34" charset="0"/>
                  <a:buChar char="•"/>
                </a:pPr>
                <a:r>
                  <a:rPr lang="en-US" sz="1600" dirty="0"/>
                  <a:t>Fast instability modeled by </a:t>
                </a:r>
                <a:r>
                  <a:rPr lang="en-US" sz="1600" b="1" dirty="0"/>
                  <a:t>8 exciters, giving dipole kicks, placed along the ring </a:t>
                </a:r>
                <a:r>
                  <a:rPr lang="en-US" sz="1600" dirty="0"/>
                  <a:t>(one per arc, shown as green points). </a:t>
                </a:r>
              </a:p>
              <a:p>
                <a:pPr>
                  <a:lnSpc>
                    <a:spcPct val="100000"/>
                  </a:lnSpc>
                </a:pPr>
                <a:endParaRPr lang="en-US" sz="1600" dirty="0"/>
              </a:p>
              <a:p>
                <a:pPr marL="285750" indent="-285750">
                  <a:lnSpc>
                    <a:spcPct val="100000"/>
                  </a:lnSpc>
                  <a:buFont typeface="Arial" panose="020B0604020202020204" pitchFamily="34" charset="0"/>
                  <a:buChar char="•"/>
                </a:pPr>
                <a:r>
                  <a:rPr lang="en-US" sz="1600" dirty="0"/>
                  <a:t>Exciters are synchronized such that the kicks (H/V) are </a:t>
                </a:r>
                <a:r>
                  <a:rPr lang="en-US" sz="1600" b="1" dirty="0"/>
                  <a:t>equally distributed in phase advances across 90° and 180°</a:t>
                </a:r>
                <a:r>
                  <a:rPr lang="en-US" sz="1600" dirty="0"/>
                  <a:t> (smooth </a:t>
                </a:r>
              </a:p>
              <a:p>
                <a:pPr>
                  <a:lnSpc>
                    <a:spcPct val="100000"/>
                  </a:lnSpc>
                </a:pPr>
                <a:r>
                  <a:rPr lang="en-US" sz="1600" dirty="0"/>
                  <a:t>     change in amplitude within 1 turn).</a:t>
                </a:r>
              </a:p>
              <a:p>
                <a:pPr>
                  <a:lnSpc>
                    <a:spcPct val="100000"/>
                  </a:lnSpc>
                </a:pPr>
                <a:endParaRPr lang="en-US" sz="1600" dirty="0"/>
              </a:p>
              <a:p>
                <a:pPr marL="285750" indent="-285750">
                  <a:lnSpc>
                    <a:spcPct val="100000"/>
                  </a:lnSpc>
                  <a:buFont typeface="Arial" panose="020B0604020202020204" pitchFamily="34" charset="0"/>
                  <a:buChar char="•"/>
                </a:pPr>
                <a:r>
                  <a:rPr lang="en-US" sz="1600" dirty="0"/>
                  <a:t>The exciter </a:t>
                </a:r>
                <a:r>
                  <a:rPr lang="en-US" sz="1600" b="1" dirty="0"/>
                  <a:t>strengths change with time</a:t>
                </a:r>
                <a:r>
                  <a:rPr lang="en-US" sz="1600" dirty="0"/>
                  <a:t> as:</a:t>
                </a:r>
              </a:p>
              <a:p>
                <a:pPr algn="ctr">
                  <a:lnSpc>
                    <a:spcPct val="100000"/>
                  </a:lnSpc>
                </a:pPr>
                <a14:m>
                  <m:oMath xmlns:m="http://schemas.openxmlformats.org/officeDocument/2006/math">
                    <m:r>
                      <a:rPr lang="it-IT" sz="1600" b="0" i="1" smtClean="0">
                        <a:latin typeface="Cambria Math" panose="02040503050406030204" pitchFamily="18" charset="0"/>
                      </a:rPr>
                      <m:t>𝑘</m:t>
                    </m:r>
                    <m:r>
                      <a:rPr lang="it-IT" sz="1600" b="0" i="1" smtClean="0">
                        <a:latin typeface="Cambria Math" panose="02040503050406030204" pitchFamily="18" charset="0"/>
                      </a:rPr>
                      <m:t>= </m:t>
                    </m:r>
                    <m:f>
                      <m:fPr>
                        <m:ctrlPr>
                          <a:rPr lang="it-IT" sz="1600" b="0" i="1" smtClean="0">
                            <a:latin typeface="Cambria Math" panose="02040503050406030204" pitchFamily="18" charset="0"/>
                          </a:rPr>
                        </m:ctrlPr>
                      </m:fPr>
                      <m:num>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𝐴</m:t>
                            </m:r>
                          </m:e>
                          <m:sub>
                            <m:r>
                              <a:rPr lang="it-IT" sz="1600" b="0" i="1" smtClean="0">
                                <a:latin typeface="Cambria Math" panose="02040503050406030204" pitchFamily="18" charset="0"/>
                              </a:rPr>
                              <m:t>0</m:t>
                            </m:r>
                          </m:sub>
                        </m:sSub>
                      </m:num>
                      <m:den>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𝜎</m:t>
                            </m:r>
                          </m:e>
                          <m:sub>
                            <m:r>
                              <a:rPr lang="it-IT" sz="1600" b="0" i="1" smtClean="0">
                                <a:latin typeface="Cambria Math" panose="02040503050406030204" pitchFamily="18" charset="0"/>
                              </a:rPr>
                              <m:t>𝑥</m:t>
                            </m:r>
                            <m:r>
                              <a:rPr lang="it-IT" sz="1600" b="0" i="1" smtClean="0">
                                <a:latin typeface="Cambria Math" panose="02040503050406030204" pitchFamily="18" charset="0"/>
                              </a:rPr>
                              <m:t>, </m:t>
                            </m:r>
                            <m:r>
                              <a:rPr lang="it-IT" sz="1600" b="0" i="1" smtClean="0">
                                <a:latin typeface="Cambria Math" panose="02040503050406030204" pitchFamily="18" charset="0"/>
                              </a:rPr>
                              <m:t>𝑦</m:t>
                            </m:r>
                          </m:sub>
                        </m:sSub>
                      </m:den>
                    </m:f>
                    <m:func>
                      <m:funcPr>
                        <m:ctrlPr>
                          <a:rPr lang="it-IT" sz="1600" b="0" i="1" smtClean="0">
                            <a:latin typeface="Cambria Math" panose="02040503050406030204" pitchFamily="18" charset="0"/>
                          </a:rPr>
                        </m:ctrlPr>
                      </m:funcPr>
                      <m:fName>
                        <m:r>
                          <m:rPr>
                            <m:sty m:val="p"/>
                          </m:rPr>
                          <a:rPr lang="it-IT" sz="1600" b="0" i="0" smtClean="0">
                            <a:latin typeface="Cambria Math" panose="02040503050406030204" pitchFamily="18" charset="0"/>
                          </a:rPr>
                          <m:t>cos</m:t>
                        </m:r>
                      </m:fName>
                      <m:e>
                        <m:d>
                          <m:dPr>
                            <m:ctrlPr>
                              <a:rPr lang="it-IT" sz="1600" b="0" i="1" smtClean="0">
                                <a:latin typeface="Cambria Math" panose="02040503050406030204" pitchFamily="18" charset="0"/>
                              </a:rPr>
                            </m:ctrlPr>
                          </m:dPr>
                          <m:e>
                            <m:r>
                              <a:rPr lang="it-IT" sz="1600" b="0" i="1" smtClean="0">
                                <a:latin typeface="Cambria Math" panose="02040503050406030204" pitchFamily="18" charset="0"/>
                              </a:rPr>
                              <m:t>2 </m:t>
                            </m:r>
                            <m:r>
                              <a:rPr lang="it-IT" sz="1600" b="0" i="1" smtClean="0">
                                <a:latin typeface="Cambria Math" panose="02040503050406030204" pitchFamily="18" charset="0"/>
                              </a:rPr>
                              <m:t>𝜋</m:t>
                            </m:r>
                            <m:r>
                              <a:rPr lang="it-IT" sz="1600" b="0" i="1" smtClean="0">
                                <a:latin typeface="Cambria Math" panose="02040503050406030204" pitchFamily="18" charset="0"/>
                              </a:rPr>
                              <m:t> </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𝑄</m:t>
                                </m:r>
                              </m:e>
                              <m:sub>
                                <m:r>
                                  <a:rPr lang="it-IT" sz="1600" b="0" i="1" smtClean="0">
                                    <a:latin typeface="Cambria Math" panose="02040503050406030204" pitchFamily="18" charset="0"/>
                                  </a:rPr>
                                  <m:t>𝑥</m:t>
                                </m:r>
                                <m:r>
                                  <a:rPr lang="it-IT" sz="1600" b="0" i="1" smtClean="0">
                                    <a:latin typeface="Cambria Math" panose="02040503050406030204" pitchFamily="18" charset="0"/>
                                  </a:rPr>
                                  <m:t>,</m:t>
                                </m:r>
                                <m:r>
                                  <a:rPr lang="it-IT" sz="1600" b="0" i="1" smtClean="0">
                                    <a:latin typeface="Cambria Math" panose="02040503050406030204" pitchFamily="18" charset="0"/>
                                  </a:rPr>
                                  <m:t>𝑦</m:t>
                                </m:r>
                              </m:sub>
                            </m:sSub>
                            <m:r>
                              <a:rPr lang="it-IT" sz="1600" b="0" i="1" smtClean="0">
                                <a:latin typeface="Cambria Math" panose="02040503050406030204" pitchFamily="18" charset="0"/>
                              </a:rPr>
                              <m:t> </m:t>
                            </m:r>
                            <m:r>
                              <a:rPr lang="it-IT" sz="1600" b="0" i="1" smtClean="0">
                                <a:latin typeface="Cambria Math" panose="02040503050406030204" pitchFamily="18" charset="0"/>
                              </a:rPr>
                              <m:t>𝑡</m:t>
                            </m:r>
                          </m:e>
                        </m:d>
                      </m:e>
                    </m:func>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𝑒</m:t>
                        </m:r>
                      </m:e>
                      <m:sup>
                        <m:f>
                          <m:fPr>
                            <m:ctrlPr>
                              <a:rPr lang="it-IT" sz="1600" b="0" i="1" smtClean="0">
                                <a:latin typeface="Cambria Math" panose="02040503050406030204" pitchFamily="18" charset="0"/>
                              </a:rPr>
                            </m:ctrlPr>
                          </m:fPr>
                          <m:num>
                            <m:r>
                              <a:rPr lang="it-IT" sz="1600" b="0" i="1" smtClean="0">
                                <a:latin typeface="Cambria Math" panose="02040503050406030204" pitchFamily="18" charset="0"/>
                              </a:rPr>
                              <m:t>𝑡</m:t>
                            </m:r>
                          </m:num>
                          <m:den>
                            <m:r>
                              <a:rPr lang="it-IT" sz="1600" b="0" i="1" smtClean="0">
                                <a:latin typeface="Cambria Math" panose="02040503050406030204" pitchFamily="18" charset="0"/>
                              </a:rPr>
                              <m:t>𝜏</m:t>
                            </m:r>
                          </m:den>
                        </m:f>
                      </m:sup>
                    </m:sSup>
                  </m:oMath>
                </a14:m>
                <a:r>
                  <a:rPr lang="en-US" sz="1600" dirty="0"/>
                  <a:t> , whit </a:t>
                </a:r>
                <a14:m>
                  <m:oMath xmlns:m="http://schemas.openxmlformats.org/officeDocument/2006/math">
                    <m:r>
                      <a:rPr lang="it-IT" sz="1600" b="1" i="1" smtClean="0">
                        <a:latin typeface="Cambria Math" panose="02040503050406030204" pitchFamily="18" charset="0"/>
                      </a:rPr>
                      <m:t>𝝉</m:t>
                    </m:r>
                  </m:oMath>
                </a14:m>
                <a:r>
                  <a:rPr lang="en-US" sz="1600" dirty="0"/>
                  <a:t> the </a:t>
                </a:r>
                <a:r>
                  <a:rPr lang="en-US" sz="1600" b="1" dirty="0"/>
                  <a:t>rise time</a:t>
                </a:r>
                <a:r>
                  <a:rPr lang="en-US" sz="1600" dirty="0"/>
                  <a:t>.</a:t>
                </a:r>
              </a:p>
              <a:p>
                <a:pPr marL="285750" indent="-285750">
                  <a:lnSpc>
                    <a:spcPct val="100000"/>
                  </a:lnSpc>
                  <a:buFont typeface="Arial" panose="020B0604020202020204" pitchFamily="34" charset="0"/>
                  <a:buChar char="•"/>
                </a:pPr>
                <a:r>
                  <a:rPr lang="en-US" sz="1600" dirty="0"/>
                  <a:t>Resulting in </a:t>
                </a:r>
                <a:r>
                  <a:rPr lang="en-US" sz="1600" b="1" dirty="0"/>
                  <a:t>betatron oscillations exponentially growing with time</a:t>
                </a:r>
                <a:r>
                  <a:rPr lang="en-US" sz="1600" dirty="0"/>
                  <a:t>.</a:t>
                </a:r>
                <a:endParaRPr lang="en-US" sz="1400" dirty="0"/>
              </a:p>
              <a:p>
                <a:pPr marL="285750" indent="-285750">
                  <a:lnSpc>
                    <a:spcPct val="100000"/>
                  </a:lnSpc>
                  <a:buFont typeface="Arial" panose="020B0604020202020204" pitchFamily="34" charset="0"/>
                  <a:buChar char="•"/>
                </a:pPr>
                <a:endParaRPr lang="en-US" sz="1600" dirty="0"/>
              </a:p>
              <a:p>
                <a:pPr marL="285750" indent="-285750">
                  <a:lnSpc>
                    <a:spcPct val="100000"/>
                  </a:lnSpc>
                  <a:buFont typeface="Arial" panose="020B0604020202020204" pitchFamily="34" charset="0"/>
                  <a:buChar char="•"/>
                </a:pPr>
                <a:r>
                  <a:rPr lang="en-US" sz="1600" dirty="0"/>
                  <a:t>Beam loss distributions along the ring are produced as outputs.</a:t>
                </a:r>
              </a:p>
              <a:p>
                <a:pPr marL="285750" indent="-285750">
                  <a:buFont typeface="Arial" panose="020B0604020202020204" pitchFamily="34" charset="0"/>
                  <a:buChar char="•"/>
                </a:pPr>
                <a:endParaRPr lang="en-US" sz="1400" dirty="0"/>
              </a:p>
            </p:txBody>
          </p:sp>
        </mc:Choice>
        <mc:Fallback xmlns="">
          <p:sp>
            <p:nvSpPr>
              <p:cNvPr id="5" name="Textplatzhalter 4">
                <a:extLst>
                  <a:ext uri="{FF2B5EF4-FFF2-40B4-BE49-F238E27FC236}">
                    <a16:creationId xmlns:a16="http://schemas.microsoft.com/office/drawing/2014/main" id="{82447F00-3055-6368-17A1-CA6D44776897}"/>
                  </a:ext>
                </a:extLst>
              </p:cNvPr>
              <p:cNvSpPr>
                <a:spLocks noGrp="1" noRot="1" noChangeAspect="1" noMove="1" noResize="1" noEditPoints="1" noAdjustHandles="1" noChangeArrowheads="1" noChangeShapeType="1" noTextEdit="1"/>
              </p:cNvSpPr>
              <p:nvPr>
                <p:ph type="body" sz="quarter" idx="4294967295"/>
              </p:nvPr>
            </p:nvSpPr>
            <p:spPr>
              <a:xfrm>
                <a:off x="262338" y="908072"/>
                <a:ext cx="6935788" cy="3917950"/>
              </a:xfrm>
              <a:blipFill>
                <a:blip r:embed="rId3"/>
                <a:stretch>
                  <a:fillRect l="-351" t="-467" b="-2955"/>
                </a:stretch>
              </a:blipFill>
            </p:spPr>
            <p:txBody>
              <a:bodyPr/>
              <a:lstStyle/>
              <a:p>
                <a:r>
                  <a:rPr lang="en-US">
                    <a:noFill/>
                  </a:rPr>
                  <a:t> </a:t>
                </a:r>
              </a:p>
            </p:txBody>
          </p:sp>
        </mc:Fallback>
      </mc:AlternateContent>
      <p:sp>
        <p:nvSpPr>
          <p:cNvPr id="12" name="Title 11">
            <a:extLst>
              <a:ext uri="{FF2B5EF4-FFF2-40B4-BE49-F238E27FC236}">
                <a16:creationId xmlns:a16="http://schemas.microsoft.com/office/drawing/2014/main" id="{6A5327BA-4DA9-66A4-E3EE-96B415CB4050}"/>
              </a:ext>
            </a:extLst>
          </p:cNvPr>
          <p:cNvSpPr>
            <a:spLocks noGrp="1"/>
          </p:cNvSpPr>
          <p:nvPr>
            <p:ph type="title" idx="4294967295"/>
          </p:nvPr>
        </p:nvSpPr>
        <p:spPr>
          <a:xfrm>
            <a:off x="290505" y="442152"/>
            <a:ext cx="8262937" cy="803275"/>
          </a:xfrm>
        </p:spPr>
        <p:txBody>
          <a:bodyPr/>
          <a:lstStyle/>
          <a:p>
            <a:r>
              <a:rPr lang="en-US" dirty="0"/>
              <a:t>Simulation setup</a:t>
            </a:r>
          </a:p>
        </p:txBody>
      </p:sp>
      <p:grpSp>
        <p:nvGrpSpPr>
          <p:cNvPr id="6" name="Group 5">
            <a:extLst>
              <a:ext uri="{FF2B5EF4-FFF2-40B4-BE49-F238E27FC236}">
                <a16:creationId xmlns:a16="http://schemas.microsoft.com/office/drawing/2014/main" id="{1AD78197-D689-648F-300D-4ACD57B0EE5D}"/>
              </a:ext>
            </a:extLst>
          </p:cNvPr>
          <p:cNvGrpSpPr/>
          <p:nvPr/>
        </p:nvGrpSpPr>
        <p:grpSpPr>
          <a:xfrm>
            <a:off x="6553200" y="133350"/>
            <a:ext cx="2743200" cy="2509929"/>
            <a:chOff x="6248400" y="87895"/>
            <a:chExt cx="2743200" cy="2509929"/>
          </a:xfrm>
        </p:grpSpPr>
        <p:sp>
          <p:nvSpPr>
            <p:cNvPr id="49" name="TextBox 48">
              <a:extLst>
                <a:ext uri="{FF2B5EF4-FFF2-40B4-BE49-F238E27FC236}">
                  <a16:creationId xmlns:a16="http://schemas.microsoft.com/office/drawing/2014/main" id="{22388D35-0F4E-069F-7FE8-2E6E4DA44E7E}"/>
                </a:ext>
              </a:extLst>
            </p:cNvPr>
            <p:cNvSpPr txBox="1"/>
            <p:nvPr/>
          </p:nvSpPr>
          <p:spPr>
            <a:xfrm>
              <a:off x="7347484" y="87895"/>
              <a:ext cx="470774" cy="489045"/>
            </a:xfrm>
            <a:prstGeom prst="rect">
              <a:avLst/>
            </a:prstGeom>
            <a:noFill/>
          </p:spPr>
          <p:txBody>
            <a:bodyPr wrap="square" rtlCol="0">
              <a:spAutoFit/>
            </a:bodyPr>
            <a:lstStyle/>
            <a:p>
              <a:pPr algn="l">
                <a:lnSpc>
                  <a:spcPts val="3700"/>
                </a:lnSpc>
              </a:pPr>
              <a:r>
                <a:rPr lang="en-US" sz="1200" b="1" dirty="0">
                  <a:solidFill>
                    <a:schemeClr val="accent5"/>
                  </a:solidFill>
                </a:rPr>
                <a:t>IPA</a:t>
              </a:r>
              <a:endParaRPr lang="en-US" sz="1800" b="1" dirty="0">
                <a:solidFill>
                  <a:schemeClr val="accent5"/>
                </a:solidFill>
              </a:endParaRPr>
            </a:p>
          </p:txBody>
        </p:sp>
        <p:grpSp>
          <p:nvGrpSpPr>
            <p:cNvPr id="4" name="Group 3">
              <a:extLst>
                <a:ext uri="{FF2B5EF4-FFF2-40B4-BE49-F238E27FC236}">
                  <a16:creationId xmlns:a16="http://schemas.microsoft.com/office/drawing/2014/main" id="{B1A3442E-25E6-EDE3-8C46-043F8EB183F2}"/>
                </a:ext>
              </a:extLst>
            </p:cNvPr>
            <p:cNvGrpSpPr/>
            <p:nvPr/>
          </p:nvGrpSpPr>
          <p:grpSpPr>
            <a:xfrm>
              <a:off x="6248400" y="523287"/>
              <a:ext cx="2454263" cy="2074537"/>
              <a:chOff x="6248400" y="523287"/>
              <a:chExt cx="2454263" cy="2074537"/>
            </a:xfrm>
          </p:grpSpPr>
          <p:sp>
            <p:nvSpPr>
              <p:cNvPr id="46" name="TextBox 45">
                <a:extLst>
                  <a:ext uri="{FF2B5EF4-FFF2-40B4-BE49-F238E27FC236}">
                    <a16:creationId xmlns:a16="http://schemas.microsoft.com/office/drawing/2014/main" id="{CCF92EAF-BA0D-0B9D-C0B2-1391C271FF25}"/>
                  </a:ext>
                </a:extLst>
              </p:cNvPr>
              <p:cNvSpPr txBox="1"/>
              <p:nvPr/>
            </p:nvSpPr>
            <p:spPr>
              <a:xfrm>
                <a:off x="8077200" y="1783676"/>
                <a:ext cx="625463" cy="483274"/>
              </a:xfrm>
              <a:prstGeom prst="rect">
                <a:avLst/>
              </a:prstGeom>
              <a:noFill/>
            </p:spPr>
            <p:txBody>
              <a:bodyPr wrap="square" rtlCol="0">
                <a:spAutoFit/>
              </a:bodyPr>
              <a:lstStyle/>
              <a:p>
                <a:pPr algn="l">
                  <a:lnSpc>
                    <a:spcPts val="3700"/>
                  </a:lnSpc>
                </a:pPr>
                <a:r>
                  <a:rPr lang="en-US" sz="1200" b="1" dirty="0">
                    <a:solidFill>
                      <a:schemeClr val="tx2"/>
                    </a:solidFill>
                  </a:rPr>
                  <a:t>IPF</a:t>
                </a:r>
              </a:p>
            </p:txBody>
          </p:sp>
          <p:grpSp>
            <p:nvGrpSpPr>
              <p:cNvPr id="3" name="Group 2">
                <a:extLst>
                  <a:ext uri="{FF2B5EF4-FFF2-40B4-BE49-F238E27FC236}">
                    <a16:creationId xmlns:a16="http://schemas.microsoft.com/office/drawing/2014/main" id="{A21F3AAA-A467-F932-8456-CBC542B071AA}"/>
                  </a:ext>
                </a:extLst>
              </p:cNvPr>
              <p:cNvGrpSpPr/>
              <p:nvPr/>
            </p:nvGrpSpPr>
            <p:grpSpPr>
              <a:xfrm>
                <a:off x="6248400" y="523287"/>
                <a:ext cx="2157066" cy="2074537"/>
                <a:chOff x="6248400" y="523287"/>
                <a:chExt cx="2157066" cy="2074537"/>
              </a:xfrm>
            </p:grpSpPr>
            <p:sp>
              <p:nvSpPr>
                <p:cNvPr id="18" name="Flowchart: Connector 17">
                  <a:extLst>
                    <a:ext uri="{FF2B5EF4-FFF2-40B4-BE49-F238E27FC236}">
                      <a16:creationId xmlns:a16="http://schemas.microsoft.com/office/drawing/2014/main" id="{19B81EB3-9D28-227C-E972-37F58C9A944D}"/>
                    </a:ext>
                  </a:extLst>
                </p:cNvPr>
                <p:cNvSpPr/>
                <p:nvPr/>
              </p:nvSpPr>
              <p:spPr>
                <a:xfrm>
                  <a:off x="8252138" y="1683811"/>
                  <a:ext cx="89329" cy="91309"/>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19" name="Flowchart: Connector 18">
                  <a:extLst>
                    <a:ext uri="{FF2B5EF4-FFF2-40B4-BE49-F238E27FC236}">
                      <a16:creationId xmlns:a16="http://schemas.microsoft.com/office/drawing/2014/main" id="{C27AE4C4-8F6C-5050-4F13-CE90403459BD}"/>
                    </a:ext>
                  </a:extLst>
                </p:cNvPr>
                <p:cNvSpPr/>
                <p:nvPr/>
              </p:nvSpPr>
              <p:spPr>
                <a:xfrm>
                  <a:off x="7846660" y="2154725"/>
                  <a:ext cx="89329" cy="91309"/>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20" name="Flowchart: Connector 19">
                  <a:extLst>
                    <a:ext uri="{FF2B5EF4-FFF2-40B4-BE49-F238E27FC236}">
                      <a16:creationId xmlns:a16="http://schemas.microsoft.com/office/drawing/2014/main" id="{1C09A416-8952-84E9-CA5B-5069CC809748}"/>
                    </a:ext>
                  </a:extLst>
                </p:cNvPr>
                <p:cNvSpPr/>
                <p:nvPr/>
              </p:nvSpPr>
              <p:spPr>
                <a:xfrm>
                  <a:off x="7132023" y="2169613"/>
                  <a:ext cx="89329" cy="91309"/>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21" name="Flowchart: Connector 20">
                  <a:extLst>
                    <a:ext uri="{FF2B5EF4-FFF2-40B4-BE49-F238E27FC236}">
                      <a16:creationId xmlns:a16="http://schemas.microsoft.com/office/drawing/2014/main" id="{9A90ED62-61CD-C6EB-1DE9-2293F9DB28EC}"/>
                    </a:ext>
                  </a:extLst>
                </p:cNvPr>
                <p:cNvSpPr/>
                <p:nvPr/>
              </p:nvSpPr>
              <p:spPr>
                <a:xfrm>
                  <a:off x="6685377" y="1743834"/>
                  <a:ext cx="89329" cy="91309"/>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32" name="Flowchart: Connector 31">
                  <a:extLst>
                    <a:ext uri="{FF2B5EF4-FFF2-40B4-BE49-F238E27FC236}">
                      <a16:creationId xmlns:a16="http://schemas.microsoft.com/office/drawing/2014/main" id="{C59FCD49-D476-F195-A617-7A93824EDA8C}"/>
                    </a:ext>
                  </a:extLst>
                </p:cNvPr>
                <p:cNvSpPr/>
                <p:nvPr/>
              </p:nvSpPr>
              <p:spPr>
                <a:xfrm>
                  <a:off x="6640712" y="559811"/>
                  <a:ext cx="1741925" cy="1700847"/>
                </a:xfrm>
                <a:prstGeom prst="flowChartConnector">
                  <a:avLst/>
                </a:prstGeom>
                <a:noFill/>
                <a:ln w="28575">
                  <a:solidFill>
                    <a:srgbClr val="0000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Connector 21">
                  <a:extLst>
                    <a:ext uri="{FF2B5EF4-FFF2-40B4-BE49-F238E27FC236}">
                      <a16:creationId xmlns:a16="http://schemas.microsoft.com/office/drawing/2014/main" id="{EE1EFEB8-809B-0F3C-F175-ED955217D11E}"/>
                    </a:ext>
                  </a:extLst>
                </p:cNvPr>
                <p:cNvSpPr/>
                <p:nvPr/>
              </p:nvSpPr>
              <p:spPr>
                <a:xfrm>
                  <a:off x="6685377" y="1009133"/>
                  <a:ext cx="89329" cy="91309"/>
                </a:xfrm>
                <a:prstGeom prst="flowChartConnector">
                  <a:avLst/>
                </a:prstGeom>
                <a:solidFill>
                  <a:srgbClr val="00B050"/>
                </a:solidFill>
                <a:ln>
                  <a:solidFill>
                    <a:schemeClr val="accent6"/>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23" name="Flowchart: Connector 22">
                  <a:extLst>
                    <a:ext uri="{FF2B5EF4-FFF2-40B4-BE49-F238E27FC236}">
                      <a16:creationId xmlns:a16="http://schemas.microsoft.com/office/drawing/2014/main" id="{FCCF5F1E-FFA0-BF35-D6E9-FB4CF4CB6C90}"/>
                    </a:ext>
                  </a:extLst>
                </p:cNvPr>
                <p:cNvSpPr/>
                <p:nvPr/>
              </p:nvSpPr>
              <p:spPr>
                <a:xfrm>
                  <a:off x="7132023" y="565270"/>
                  <a:ext cx="89329" cy="91309"/>
                </a:xfrm>
                <a:prstGeom prst="flowChartConnector">
                  <a:avLst/>
                </a:prstGeom>
                <a:solidFill>
                  <a:srgbClr val="00B050"/>
                </a:solidFill>
                <a:ln>
                  <a:solidFill>
                    <a:schemeClr val="accent6"/>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24" name="Flowchart: Connector 23">
                  <a:extLst>
                    <a:ext uri="{FF2B5EF4-FFF2-40B4-BE49-F238E27FC236}">
                      <a16:creationId xmlns:a16="http://schemas.microsoft.com/office/drawing/2014/main" id="{EC5E9DE7-F300-5215-1345-8EE31A632DFB}"/>
                    </a:ext>
                  </a:extLst>
                </p:cNvPr>
                <p:cNvSpPr/>
                <p:nvPr/>
              </p:nvSpPr>
              <p:spPr>
                <a:xfrm>
                  <a:off x="7788603" y="559811"/>
                  <a:ext cx="89329" cy="91309"/>
                </a:xfrm>
                <a:prstGeom prst="flowChartConnector">
                  <a:avLst/>
                </a:prstGeom>
                <a:solidFill>
                  <a:srgbClr val="00B050"/>
                </a:solidFill>
                <a:ln>
                  <a:solidFill>
                    <a:schemeClr val="accent6"/>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25" name="Flowchart: Connector 24">
                  <a:extLst>
                    <a:ext uri="{FF2B5EF4-FFF2-40B4-BE49-F238E27FC236}">
                      <a16:creationId xmlns:a16="http://schemas.microsoft.com/office/drawing/2014/main" id="{8206B766-91F5-1919-C366-240CA8B9FDD8}"/>
                    </a:ext>
                  </a:extLst>
                </p:cNvPr>
                <p:cNvSpPr/>
                <p:nvPr/>
              </p:nvSpPr>
              <p:spPr>
                <a:xfrm>
                  <a:off x="8248642" y="1047158"/>
                  <a:ext cx="89329" cy="91309"/>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26" name="Flowchart: Connector 25">
                  <a:extLst>
                    <a:ext uri="{FF2B5EF4-FFF2-40B4-BE49-F238E27FC236}">
                      <a16:creationId xmlns:a16="http://schemas.microsoft.com/office/drawing/2014/main" id="{202AA6A7-4681-A513-8572-1E78CC88F7AB}"/>
                    </a:ext>
                  </a:extLst>
                </p:cNvPr>
                <p:cNvSpPr/>
                <p:nvPr/>
              </p:nvSpPr>
              <p:spPr>
                <a:xfrm>
                  <a:off x="8252138" y="1675356"/>
                  <a:ext cx="89329" cy="91309"/>
                </a:xfrm>
                <a:prstGeom prst="flowChartConnector">
                  <a:avLst/>
                </a:prstGeom>
                <a:solidFill>
                  <a:srgbClr val="00B050"/>
                </a:solidFill>
                <a:ln>
                  <a:solidFill>
                    <a:schemeClr val="accent6"/>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27" name="Flowchart: Connector 26">
                  <a:extLst>
                    <a:ext uri="{FF2B5EF4-FFF2-40B4-BE49-F238E27FC236}">
                      <a16:creationId xmlns:a16="http://schemas.microsoft.com/office/drawing/2014/main" id="{744CE8B1-DCA7-E02A-4B68-C0D75BA70D72}"/>
                    </a:ext>
                  </a:extLst>
                </p:cNvPr>
                <p:cNvSpPr/>
                <p:nvPr/>
              </p:nvSpPr>
              <p:spPr>
                <a:xfrm>
                  <a:off x="7846660" y="2146270"/>
                  <a:ext cx="89329" cy="91309"/>
                </a:xfrm>
                <a:prstGeom prst="flowChartConnector">
                  <a:avLst/>
                </a:prstGeom>
                <a:solidFill>
                  <a:srgbClr val="00B050"/>
                </a:solidFill>
                <a:ln>
                  <a:solidFill>
                    <a:schemeClr val="accent6"/>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28" name="Flowchart: Connector 27">
                  <a:extLst>
                    <a:ext uri="{FF2B5EF4-FFF2-40B4-BE49-F238E27FC236}">
                      <a16:creationId xmlns:a16="http://schemas.microsoft.com/office/drawing/2014/main" id="{87F784C8-296A-A0D1-9791-7C6382D115B3}"/>
                    </a:ext>
                  </a:extLst>
                </p:cNvPr>
                <p:cNvSpPr/>
                <p:nvPr/>
              </p:nvSpPr>
              <p:spPr>
                <a:xfrm>
                  <a:off x="7132023" y="2161158"/>
                  <a:ext cx="89329" cy="91309"/>
                </a:xfrm>
                <a:prstGeom prst="flowChartConnector">
                  <a:avLst/>
                </a:prstGeom>
                <a:solidFill>
                  <a:srgbClr val="00B050"/>
                </a:solidFill>
                <a:ln>
                  <a:solidFill>
                    <a:schemeClr val="accent6"/>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29" name="Flowchart: Connector 28">
                  <a:extLst>
                    <a:ext uri="{FF2B5EF4-FFF2-40B4-BE49-F238E27FC236}">
                      <a16:creationId xmlns:a16="http://schemas.microsoft.com/office/drawing/2014/main" id="{873E74CD-A14C-CCBE-604C-36EE963F6BA6}"/>
                    </a:ext>
                  </a:extLst>
                </p:cNvPr>
                <p:cNvSpPr/>
                <p:nvPr/>
              </p:nvSpPr>
              <p:spPr>
                <a:xfrm>
                  <a:off x="6685377" y="1735379"/>
                  <a:ext cx="89329" cy="91309"/>
                </a:xfrm>
                <a:prstGeom prst="flowChartConnector">
                  <a:avLst/>
                </a:prstGeom>
                <a:solidFill>
                  <a:srgbClr val="00B050"/>
                </a:solidFill>
                <a:ln>
                  <a:solidFill>
                    <a:schemeClr val="accent6"/>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30" name="Flowchart: Connector 29">
                  <a:extLst>
                    <a:ext uri="{FF2B5EF4-FFF2-40B4-BE49-F238E27FC236}">
                      <a16:creationId xmlns:a16="http://schemas.microsoft.com/office/drawing/2014/main" id="{20747DBF-24A8-C651-8548-7570893BAD95}"/>
                    </a:ext>
                  </a:extLst>
                </p:cNvPr>
                <p:cNvSpPr/>
                <p:nvPr/>
              </p:nvSpPr>
              <p:spPr>
                <a:xfrm>
                  <a:off x="8248642" y="1038702"/>
                  <a:ext cx="89329" cy="91309"/>
                </a:xfrm>
                <a:prstGeom prst="flowChartConnector">
                  <a:avLst/>
                </a:prstGeom>
                <a:solidFill>
                  <a:srgbClr val="00B050"/>
                </a:solidFill>
                <a:ln>
                  <a:solidFill>
                    <a:schemeClr val="accent6"/>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40" name="Flowchart: Connector 39">
                  <a:extLst>
                    <a:ext uri="{FF2B5EF4-FFF2-40B4-BE49-F238E27FC236}">
                      <a16:creationId xmlns:a16="http://schemas.microsoft.com/office/drawing/2014/main" id="{6606F36D-5915-92DB-C2DD-1DA2FDA97BBA}"/>
                    </a:ext>
                  </a:extLst>
                </p:cNvPr>
                <p:cNvSpPr/>
                <p:nvPr/>
              </p:nvSpPr>
              <p:spPr>
                <a:xfrm>
                  <a:off x="7511775" y="2220857"/>
                  <a:ext cx="44665" cy="63219"/>
                </a:xfrm>
                <a:prstGeom prst="flowChartConnector">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41" name="Flowchart: Connector 40">
                  <a:extLst>
                    <a:ext uri="{FF2B5EF4-FFF2-40B4-BE49-F238E27FC236}">
                      <a16:creationId xmlns:a16="http://schemas.microsoft.com/office/drawing/2014/main" id="{14A5F23E-9C51-DBF8-DE7E-828C25765B07}"/>
                    </a:ext>
                  </a:extLst>
                </p:cNvPr>
                <p:cNvSpPr/>
                <p:nvPr/>
              </p:nvSpPr>
              <p:spPr>
                <a:xfrm>
                  <a:off x="8093970" y="767799"/>
                  <a:ext cx="44665" cy="63219"/>
                </a:xfrm>
                <a:prstGeom prst="flowChartConnector">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42" name="Flowchart: Connector 41">
                  <a:extLst>
                    <a:ext uri="{FF2B5EF4-FFF2-40B4-BE49-F238E27FC236}">
                      <a16:creationId xmlns:a16="http://schemas.microsoft.com/office/drawing/2014/main" id="{D2DF0BF9-ADA8-A408-D3D0-E05B40F66B53}"/>
                    </a:ext>
                  </a:extLst>
                </p:cNvPr>
                <p:cNvSpPr/>
                <p:nvPr/>
              </p:nvSpPr>
              <p:spPr>
                <a:xfrm>
                  <a:off x="8093970" y="2000197"/>
                  <a:ext cx="44665" cy="6321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lowchart: Connector 42">
                  <a:extLst>
                    <a:ext uri="{FF2B5EF4-FFF2-40B4-BE49-F238E27FC236}">
                      <a16:creationId xmlns:a16="http://schemas.microsoft.com/office/drawing/2014/main" id="{D5DD0832-F39B-CE4A-8CCC-2687DE749619}"/>
                    </a:ext>
                  </a:extLst>
                </p:cNvPr>
                <p:cNvSpPr/>
                <p:nvPr/>
              </p:nvSpPr>
              <p:spPr>
                <a:xfrm>
                  <a:off x="7500713" y="523287"/>
                  <a:ext cx="44665" cy="63219"/>
                </a:xfrm>
                <a:prstGeom prst="flowChartConnector">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44" name="Flowchart: Connector 43">
                  <a:extLst>
                    <a:ext uri="{FF2B5EF4-FFF2-40B4-BE49-F238E27FC236}">
                      <a16:creationId xmlns:a16="http://schemas.microsoft.com/office/drawing/2014/main" id="{FE2737A3-A9F7-D9FB-C442-1294931747A5}"/>
                    </a:ext>
                  </a:extLst>
                </p:cNvPr>
                <p:cNvSpPr/>
                <p:nvPr/>
              </p:nvSpPr>
              <p:spPr>
                <a:xfrm>
                  <a:off x="6618380" y="1383405"/>
                  <a:ext cx="44665" cy="63219"/>
                </a:xfrm>
                <a:prstGeom prst="flowChartConnector">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45" name="Flowchart: Connector 44">
                  <a:extLst>
                    <a:ext uri="{FF2B5EF4-FFF2-40B4-BE49-F238E27FC236}">
                      <a16:creationId xmlns:a16="http://schemas.microsoft.com/office/drawing/2014/main" id="{79F77649-9E4A-E31A-89F3-5E5F7176EB23}"/>
                    </a:ext>
                  </a:extLst>
                </p:cNvPr>
                <p:cNvSpPr/>
                <p:nvPr/>
              </p:nvSpPr>
              <p:spPr>
                <a:xfrm>
                  <a:off x="8360801" y="1378624"/>
                  <a:ext cx="44665" cy="63219"/>
                </a:xfrm>
                <a:prstGeom prst="flowChartConnector">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849C67B8-DEEF-F2E7-CB1E-3ADFAF6B1C09}"/>
                    </a:ext>
                  </a:extLst>
                </p:cNvPr>
                <p:cNvSpPr txBox="1"/>
                <p:nvPr/>
              </p:nvSpPr>
              <p:spPr>
                <a:xfrm>
                  <a:off x="7359091" y="2114550"/>
                  <a:ext cx="641909" cy="483274"/>
                </a:xfrm>
                <a:prstGeom prst="rect">
                  <a:avLst/>
                </a:prstGeom>
                <a:noFill/>
              </p:spPr>
              <p:txBody>
                <a:bodyPr wrap="square" rtlCol="0">
                  <a:spAutoFit/>
                </a:bodyPr>
                <a:lstStyle/>
                <a:p>
                  <a:pPr algn="l">
                    <a:lnSpc>
                      <a:spcPts val="3700"/>
                    </a:lnSpc>
                  </a:pPr>
                  <a:r>
                    <a:rPr lang="en-US" sz="1200" b="1" dirty="0">
                      <a:solidFill>
                        <a:schemeClr val="accent5"/>
                      </a:solidFill>
                    </a:rPr>
                    <a:t>IPG</a:t>
                  </a:r>
                </a:p>
              </p:txBody>
            </p:sp>
            <p:sp>
              <p:nvSpPr>
                <p:cNvPr id="50" name="TextBox 49">
                  <a:extLst>
                    <a:ext uri="{FF2B5EF4-FFF2-40B4-BE49-F238E27FC236}">
                      <a16:creationId xmlns:a16="http://schemas.microsoft.com/office/drawing/2014/main" id="{D62A87EA-178D-10F0-DFA1-30E44CEE148E}"/>
                    </a:ext>
                  </a:extLst>
                </p:cNvPr>
                <p:cNvSpPr txBox="1"/>
                <p:nvPr/>
              </p:nvSpPr>
              <p:spPr>
                <a:xfrm>
                  <a:off x="6248400" y="1047750"/>
                  <a:ext cx="481641" cy="483274"/>
                </a:xfrm>
                <a:prstGeom prst="rect">
                  <a:avLst/>
                </a:prstGeom>
                <a:noFill/>
              </p:spPr>
              <p:txBody>
                <a:bodyPr wrap="square" rtlCol="0">
                  <a:spAutoFit/>
                </a:bodyPr>
                <a:lstStyle/>
                <a:p>
                  <a:pPr algn="l">
                    <a:lnSpc>
                      <a:spcPts val="3700"/>
                    </a:lnSpc>
                  </a:pPr>
                  <a:r>
                    <a:rPr lang="en-US" sz="1200" b="1" dirty="0">
                      <a:solidFill>
                        <a:schemeClr val="accent5"/>
                      </a:solidFill>
                    </a:rPr>
                    <a:t>IPJ</a:t>
                  </a:r>
                </a:p>
              </p:txBody>
            </p:sp>
          </p:grpSp>
        </p:grpSp>
        <p:sp>
          <p:nvSpPr>
            <p:cNvPr id="51" name="TextBox 50">
              <a:extLst>
                <a:ext uri="{FF2B5EF4-FFF2-40B4-BE49-F238E27FC236}">
                  <a16:creationId xmlns:a16="http://schemas.microsoft.com/office/drawing/2014/main" id="{61561CA7-3020-ED06-6310-1121FFB33DA3}"/>
                </a:ext>
              </a:extLst>
            </p:cNvPr>
            <p:cNvSpPr txBox="1"/>
            <p:nvPr/>
          </p:nvSpPr>
          <p:spPr>
            <a:xfrm>
              <a:off x="8366138" y="1047750"/>
              <a:ext cx="625462" cy="483274"/>
            </a:xfrm>
            <a:prstGeom prst="rect">
              <a:avLst/>
            </a:prstGeom>
            <a:noFill/>
          </p:spPr>
          <p:txBody>
            <a:bodyPr wrap="square" rtlCol="0">
              <a:spAutoFit/>
            </a:bodyPr>
            <a:lstStyle/>
            <a:p>
              <a:pPr algn="l">
                <a:lnSpc>
                  <a:spcPts val="3700"/>
                </a:lnSpc>
              </a:pPr>
              <a:r>
                <a:rPr lang="en-US" sz="1200" b="1" dirty="0">
                  <a:solidFill>
                    <a:schemeClr val="accent5"/>
                  </a:solidFill>
                </a:rPr>
                <a:t>IPD</a:t>
              </a:r>
            </a:p>
          </p:txBody>
        </p:sp>
        <p:sp>
          <p:nvSpPr>
            <p:cNvPr id="52" name="TextBox 51">
              <a:extLst>
                <a:ext uri="{FF2B5EF4-FFF2-40B4-BE49-F238E27FC236}">
                  <a16:creationId xmlns:a16="http://schemas.microsoft.com/office/drawing/2014/main" id="{7E686162-7A8E-31ED-3FB1-C6F3A20EB174}"/>
                </a:ext>
              </a:extLst>
            </p:cNvPr>
            <p:cNvSpPr txBox="1"/>
            <p:nvPr/>
          </p:nvSpPr>
          <p:spPr>
            <a:xfrm>
              <a:off x="8058027" y="361950"/>
              <a:ext cx="541486" cy="483274"/>
            </a:xfrm>
            <a:prstGeom prst="rect">
              <a:avLst/>
            </a:prstGeom>
            <a:noFill/>
          </p:spPr>
          <p:txBody>
            <a:bodyPr wrap="square" rtlCol="0">
              <a:spAutoFit/>
            </a:bodyPr>
            <a:lstStyle/>
            <a:p>
              <a:pPr algn="l">
                <a:lnSpc>
                  <a:spcPts val="3700"/>
                </a:lnSpc>
              </a:pPr>
              <a:r>
                <a:rPr lang="en-US" sz="1200" b="1" dirty="0">
                  <a:solidFill>
                    <a:schemeClr val="accent3"/>
                  </a:solidFill>
                </a:rPr>
                <a:t>IPB</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74001ED-BED6-9042-D674-DC6E00EA6C9F}"/>
                  </a:ext>
                </a:extLst>
              </p:cNvPr>
              <p:cNvSpPr txBox="1"/>
              <p:nvPr/>
            </p:nvSpPr>
            <p:spPr>
              <a:xfrm>
                <a:off x="6934200" y="2749586"/>
                <a:ext cx="2286000" cy="2795573"/>
              </a:xfrm>
              <a:prstGeom prst="rect">
                <a:avLst/>
              </a:prstGeom>
              <a:noFill/>
            </p:spPr>
            <p:txBody>
              <a:bodyPr wrap="square" rtlCol="0">
                <a:spAutoFit/>
              </a:bodyPr>
              <a:lstStyle/>
              <a:p>
                <a:pPr algn="l">
                  <a:lnSpc>
                    <a:spcPct val="150000"/>
                  </a:lnSpc>
                </a:pPr>
                <a:r>
                  <a:rPr lang="en-US" sz="1100" b="1" dirty="0"/>
                  <a:t>Simulation parameters:</a:t>
                </a:r>
              </a:p>
              <a:p>
                <a:pPr marL="285750" indent="-285750" algn="l">
                  <a:lnSpc>
                    <a:spcPct val="150000"/>
                  </a:lnSpc>
                  <a:buFont typeface="Arial" panose="020B0604020202020204" pitchFamily="34" charset="0"/>
                  <a:buChar char="•"/>
                </a:pPr>
                <a14:m>
                  <m:oMath xmlns:m="http://schemas.openxmlformats.org/officeDocument/2006/math">
                    <m:r>
                      <a:rPr lang="it-IT" sz="1100" b="1" i="1" smtClean="0">
                        <a:latin typeface="Cambria Math" panose="02040503050406030204" pitchFamily="18" charset="0"/>
                      </a:rPr>
                      <m:t>𝟓</m:t>
                    </m:r>
                    <m:r>
                      <a:rPr lang="it-IT" sz="1100" b="1" i="1" smtClean="0">
                        <a:latin typeface="Cambria Math" panose="02040503050406030204" pitchFamily="18" charset="0"/>
                        <a:ea typeface="Cambria Math" panose="02040503050406030204" pitchFamily="18" charset="0"/>
                      </a:rPr>
                      <m:t>×</m:t>
                    </m:r>
                    <m:r>
                      <a:rPr lang="it-IT" sz="1100" b="1" i="1" smtClean="0">
                        <a:latin typeface="Cambria Math" panose="02040503050406030204" pitchFamily="18" charset="0"/>
                        <a:ea typeface="Cambria Math" panose="02040503050406030204" pitchFamily="18" charset="0"/>
                      </a:rPr>
                      <m:t>𝟏</m:t>
                    </m:r>
                    <m:sSup>
                      <m:sSupPr>
                        <m:ctrlPr>
                          <a:rPr lang="it-IT" sz="1100" b="1" i="1" smtClean="0">
                            <a:latin typeface="Cambria Math" panose="02040503050406030204" pitchFamily="18" charset="0"/>
                            <a:ea typeface="Cambria Math" panose="02040503050406030204" pitchFamily="18" charset="0"/>
                          </a:rPr>
                        </m:ctrlPr>
                      </m:sSupPr>
                      <m:e>
                        <m:r>
                          <a:rPr lang="it-IT" sz="1100" b="1" i="1" smtClean="0">
                            <a:latin typeface="Cambria Math" panose="02040503050406030204" pitchFamily="18" charset="0"/>
                            <a:ea typeface="Cambria Math" panose="02040503050406030204" pitchFamily="18" charset="0"/>
                          </a:rPr>
                          <m:t>𝟎</m:t>
                        </m:r>
                      </m:e>
                      <m:sup>
                        <m:r>
                          <a:rPr lang="it-IT" sz="1100" b="1" i="1" smtClean="0">
                            <a:latin typeface="Cambria Math" panose="02040503050406030204" pitchFamily="18" charset="0"/>
                            <a:ea typeface="Cambria Math" panose="02040503050406030204" pitchFamily="18" charset="0"/>
                          </a:rPr>
                          <m:t>𝟓</m:t>
                        </m:r>
                      </m:sup>
                    </m:sSup>
                  </m:oMath>
                </a14:m>
                <a:r>
                  <a:rPr lang="en-US" sz="1100" b="1" dirty="0"/>
                  <a:t> 45.6 GeV electrons</a:t>
                </a:r>
              </a:p>
              <a:p>
                <a:pPr algn="l">
                  <a:lnSpc>
                    <a:spcPct val="150000"/>
                  </a:lnSpc>
                </a:pPr>
                <a:r>
                  <a:rPr lang="en-US" sz="1100" b="1" dirty="0"/>
                  <a:t>      (Z-mode)</a:t>
                </a:r>
                <a:r>
                  <a:rPr lang="en-US" sz="1100" dirty="0"/>
                  <a:t>.</a:t>
                </a:r>
              </a:p>
              <a:p>
                <a:pPr marL="285750" indent="-285750" algn="l">
                  <a:lnSpc>
                    <a:spcPct val="150000"/>
                  </a:lnSpc>
                  <a:buFont typeface="Arial" panose="020B0604020202020204" pitchFamily="34" charset="0"/>
                  <a:buChar char="•"/>
                </a:pPr>
                <a:r>
                  <a:rPr lang="en-US" sz="1100" b="1" dirty="0"/>
                  <a:t>SR</a:t>
                </a:r>
                <a:r>
                  <a:rPr lang="en-US" sz="1100" dirty="0"/>
                  <a:t> (mean model), </a:t>
                </a:r>
                <a:r>
                  <a:rPr lang="en-US" sz="1100" b="1" dirty="0"/>
                  <a:t>RF</a:t>
                </a:r>
                <a:r>
                  <a:rPr lang="en-US" sz="1100" dirty="0"/>
                  <a:t> cavities, magnet </a:t>
                </a:r>
                <a:r>
                  <a:rPr lang="en-US" sz="1100" b="1" dirty="0"/>
                  <a:t>tapering. </a:t>
                </a:r>
              </a:p>
              <a:p>
                <a:pPr marL="285750" indent="-285750" algn="l">
                  <a:lnSpc>
                    <a:spcPct val="150000"/>
                  </a:lnSpc>
                  <a:buFont typeface="Arial" panose="020B0604020202020204" pitchFamily="34" charset="0"/>
                  <a:buChar char="•"/>
                </a:pPr>
                <a:r>
                  <a:rPr lang="en-US" sz="1100" dirty="0"/>
                  <a:t>detailed </a:t>
                </a:r>
                <a:r>
                  <a:rPr lang="en-US" sz="1100" b="1" dirty="0"/>
                  <a:t>aperture model</a:t>
                </a:r>
                <a:r>
                  <a:rPr lang="en-US" sz="1100" dirty="0"/>
                  <a:t>, </a:t>
                </a:r>
                <a:r>
                  <a:rPr lang="en-US" sz="1100" b="1" dirty="0"/>
                  <a:t>halo and tertiary collimators</a:t>
                </a:r>
                <a:r>
                  <a:rPr lang="en-US" sz="1100" dirty="0"/>
                  <a:t>, </a:t>
                </a:r>
                <a:r>
                  <a:rPr lang="en-US" sz="1100" b="1" dirty="0"/>
                  <a:t>SR collimator</a:t>
                </a:r>
                <a:r>
                  <a:rPr lang="en-US" sz="1100" dirty="0"/>
                  <a:t>, wiggler.</a:t>
                </a:r>
              </a:p>
              <a:p>
                <a:pPr marL="285750" indent="-285750" algn="l">
                  <a:lnSpc>
                    <a:spcPts val="3700"/>
                  </a:lnSpc>
                  <a:buFont typeface="Arial" panose="020B0604020202020204" pitchFamily="34" charset="0"/>
                  <a:buChar char="•"/>
                </a:pPr>
                <a:endParaRPr lang="en-US" sz="1800" dirty="0"/>
              </a:p>
            </p:txBody>
          </p:sp>
        </mc:Choice>
        <mc:Fallback xmlns="">
          <p:sp>
            <p:nvSpPr>
              <p:cNvPr id="7" name="TextBox 6">
                <a:extLst>
                  <a:ext uri="{FF2B5EF4-FFF2-40B4-BE49-F238E27FC236}">
                    <a16:creationId xmlns:a16="http://schemas.microsoft.com/office/drawing/2014/main" id="{18FFC01B-17F3-D088-DA3A-02F44D1CA04A}"/>
                  </a:ext>
                </a:extLst>
              </p:cNvPr>
              <p:cNvSpPr txBox="1">
                <a:spLocks noRot="1" noChangeAspect="1" noMove="1" noResize="1" noEditPoints="1" noAdjustHandles="1" noChangeArrowheads="1" noChangeShapeType="1" noTextEdit="1"/>
              </p:cNvSpPr>
              <p:nvPr/>
            </p:nvSpPr>
            <p:spPr>
              <a:xfrm>
                <a:off x="6934200" y="2749586"/>
                <a:ext cx="2286000" cy="2795573"/>
              </a:xfrm>
              <a:prstGeom prst="rect">
                <a:avLst/>
              </a:prstGeom>
              <a:blipFill>
                <a:blip r:embed="rId5"/>
                <a:stretch>
                  <a:fillRect/>
                </a:stretch>
              </a:blipFill>
            </p:spPr>
            <p:txBody>
              <a:bodyPr/>
              <a:lstStyle/>
              <a:p>
                <a:r>
                  <a:rPr lang="en-US">
                    <a:noFill/>
                  </a:rPr>
                  <a:t> </a:t>
                </a:r>
              </a:p>
            </p:txBody>
          </p:sp>
        </mc:Fallback>
      </mc:AlternateContent>
      <p:sp>
        <p:nvSpPr>
          <p:cNvPr id="10" name="Textfeld 2">
            <a:extLst>
              <a:ext uri="{FF2B5EF4-FFF2-40B4-BE49-F238E27FC236}">
                <a16:creationId xmlns:a16="http://schemas.microsoft.com/office/drawing/2014/main" id="{494E3E72-B9BD-3B02-BAA8-74F6FBD1EB76}"/>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
        <p:nvSpPr>
          <p:cNvPr id="8" name="Textfeld 1">
            <a:extLst>
              <a:ext uri="{FF2B5EF4-FFF2-40B4-BE49-F238E27FC236}">
                <a16:creationId xmlns:a16="http://schemas.microsoft.com/office/drawing/2014/main" id="{31D604EA-2047-7D39-71A5-BDBD80412030}"/>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04330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BDE97-FA37-9A42-2676-CC2C8C51156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02CE2B6-E32A-3A3A-05BE-2AACC30D41E1}"/>
              </a:ext>
            </a:extLst>
          </p:cNvPr>
          <p:cNvPicPr>
            <a:picLocks noChangeAspect="1"/>
          </p:cNvPicPr>
          <p:nvPr/>
        </p:nvPicPr>
        <p:blipFill>
          <a:blip r:embed="rId2">
            <a:extLst>
              <a:ext uri="{28A0092B-C50C-407E-A947-70E740481C1C}">
                <a14:useLocalDpi xmlns:a14="http://schemas.microsoft.com/office/drawing/2010/main" val="0"/>
              </a:ext>
            </a:extLst>
          </a:blip>
          <a:srcRect l="45" r="69"/>
          <a:stretch>
            <a:fillRect/>
          </a:stretch>
        </p:blipFill>
        <p:spPr>
          <a:xfrm>
            <a:off x="4191000" y="696764"/>
            <a:ext cx="4572000" cy="2408386"/>
          </a:xfrm>
          <a:prstGeom prst="rect">
            <a:avLst/>
          </a:prstGeom>
        </p:spPr>
      </p:pic>
      <p:sp>
        <p:nvSpPr>
          <p:cNvPr id="5" name="Textplatzhalter 4">
            <a:extLst>
              <a:ext uri="{FF2B5EF4-FFF2-40B4-BE49-F238E27FC236}">
                <a16:creationId xmlns:a16="http://schemas.microsoft.com/office/drawing/2014/main" id="{9FC4AA07-E5F0-3050-2A93-EE03E7FF1782}"/>
              </a:ext>
            </a:extLst>
          </p:cNvPr>
          <p:cNvSpPr>
            <a:spLocks noGrp="1"/>
          </p:cNvSpPr>
          <p:nvPr>
            <p:ph type="body" sz="quarter" idx="12"/>
          </p:nvPr>
        </p:nvSpPr>
        <p:spPr>
          <a:xfrm>
            <a:off x="152400" y="971550"/>
            <a:ext cx="3897270" cy="1981200"/>
          </a:xfrm>
        </p:spPr>
        <p:txBody>
          <a:bodyPr/>
          <a:lstStyle/>
          <a:p>
            <a:pPr marL="285750" indent="-285750">
              <a:buFont typeface="Arial" panose="020B0604020202020204" pitchFamily="34" charset="0"/>
              <a:buChar char="•"/>
            </a:pPr>
            <a:r>
              <a:rPr lang="en-US" sz="1400" dirty="0"/>
              <a:t>Fit of the amplitude growth to the average centroid of the beam.</a:t>
            </a:r>
          </a:p>
          <a:p>
            <a:endParaRPr lang="en-US" sz="1400" dirty="0"/>
          </a:p>
          <a:p>
            <a:pPr marL="285750" indent="-285750">
              <a:buFont typeface="Arial" panose="020B0604020202020204" pitchFamily="34" charset="0"/>
              <a:buChar char="•"/>
            </a:pPr>
            <a:r>
              <a:rPr lang="en-US" sz="1400" dirty="0"/>
              <a:t>Since the instability can start at any point, it is relevant to </a:t>
            </a:r>
            <a:r>
              <a:rPr lang="en-US" sz="1400" b="1" dirty="0"/>
              <a:t>explore the phase dependence</a:t>
            </a:r>
            <a:r>
              <a:rPr lang="en-US" sz="1400" dirty="0"/>
              <a: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Exciters shifted along the ring to have</a:t>
            </a:r>
            <a:r>
              <a:rPr lang="en-US" sz="1400" b="1" dirty="0"/>
              <a:t> four different phase advances between the first exciter and the primary collimator</a:t>
            </a:r>
            <a:r>
              <a:rPr lang="en-US" sz="1400" dirty="0"/>
              <a:t>. </a:t>
            </a:r>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dirty="0"/>
          </a:p>
          <a:p>
            <a:endParaRPr lang="en-US" dirty="0"/>
          </a:p>
        </p:txBody>
      </p:sp>
      <p:sp>
        <p:nvSpPr>
          <p:cNvPr id="2" name="Titel 1">
            <a:extLst>
              <a:ext uri="{FF2B5EF4-FFF2-40B4-BE49-F238E27FC236}">
                <a16:creationId xmlns:a16="http://schemas.microsoft.com/office/drawing/2014/main" id="{6819432B-4AE0-E198-59B0-201E28774E9A}"/>
              </a:ext>
            </a:extLst>
          </p:cNvPr>
          <p:cNvSpPr>
            <a:spLocks noGrp="1"/>
          </p:cNvSpPr>
          <p:nvPr>
            <p:ph type="title"/>
          </p:nvPr>
        </p:nvSpPr>
        <p:spPr>
          <a:xfrm>
            <a:off x="152400" y="472803"/>
            <a:ext cx="8263350" cy="804066"/>
          </a:xfrm>
        </p:spPr>
        <p:txBody>
          <a:bodyPr/>
          <a:lstStyle/>
          <a:p>
            <a:r>
              <a:rPr lang="en-US" b="1" dirty="0"/>
              <a:t>Case studies</a:t>
            </a:r>
          </a:p>
        </p:txBody>
      </p:sp>
      <p:sp>
        <p:nvSpPr>
          <p:cNvPr id="17" name="Foliennummernplatzhalter 4">
            <a:extLst>
              <a:ext uri="{FF2B5EF4-FFF2-40B4-BE49-F238E27FC236}">
                <a16:creationId xmlns:a16="http://schemas.microsoft.com/office/drawing/2014/main" id="{04A72DD3-209F-1675-F2BE-6CBC652D8D6D}"/>
              </a:ext>
            </a:extLst>
          </p:cNvPr>
          <p:cNvSpPr txBox="1">
            <a:spLocks/>
          </p:cNvSpPr>
          <p:nvPr/>
        </p:nvSpPr>
        <p:spPr>
          <a:xfrm>
            <a:off x="8745299" y="61740"/>
            <a:ext cx="324000" cy="170071"/>
          </a:xfrm>
          <a:prstGeom prst="rect">
            <a:avLst/>
          </a:prstGeom>
        </p:spPr>
        <p:txBody>
          <a:bodyPr vert="horz" lIns="91440" tIns="45720" rIns="91440" bIns="45720" rtlCol="0">
            <a:noAutofit/>
          </a:bodyPr>
          <a:lstStyle>
            <a:lvl1pPr marL="0" indent="0" algn="l" defTabSz="685800" rtl="0" eaLnBrk="1" latinLnBrk="0" hangingPunct="1">
              <a:lnSpc>
                <a:spcPts val="1388"/>
              </a:lnSpc>
              <a:spcBef>
                <a:spcPts val="1388"/>
              </a:spcBef>
              <a:buFont typeface="Arial" panose="020B0604020202020204" pitchFamily="34" charset="0"/>
              <a:buNone/>
              <a:defRPr sz="1400" b="1" kern="1200">
                <a:solidFill>
                  <a:schemeClr val="tx1"/>
                </a:solidFill>
                <a:latin typeface="+mn-lt"/>
                <a:ea typeface="+mn-ea"/>
                <a:cs typeface="+mn-cs"/>
              </a:defRPr>
            </a:lvl1pPr>
            <a:lvl2pPr marL="472500" indent="0" algn="l" defTabSz="685800" rtl="0" eaLnBrk="1" latinLnBrk="0" hangingPunct="1">
              <a:lnSpc>
                <a:spcPts val="1388"/>
              </a:lnSpc>
              <a:spcBef>
                <a:spcPts val="0"/>
              </a:spcBef>
              <a:buFont typeface="Arial" panose="020B0604020202020204" pitchFamily="34" charset="0"/>
              <a:buNone/>
              <a:tabLst>
                <a:tab pos="3955500" algn="r"/>
              </a:tabLst>
              <a:defRPr sz="1200" kern="1200">
                <a:solidFill>
                  <a:schemeClr val="tx1"/>
                </a:solidFill>
                <a:latin typeface="+mn-lt"/>
                <a:ea typeface="+mn-ea"/>
                <a:cs typeface="+mn-cs"/>
              </a:defRPr>
            </a:lvl2pPr>
            <a:lvl3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3pPr>
            <a:lvl4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4pPr>
            <a:lvl5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lnSpc>
                <a:spcPct val="100000"/>
              </a:lnSpc>
            </a:pPr>
            <a:fld id="{88A1DFE4-5FC5-43BD-BB7E-75EAD82B965F}" type="slidenum">
              <a:rPr lang="en-US" sz="800" b="0" smtClean="0">
                <a:solidFill>
                  <a:schemeClr val="bg1"/>
                </a:solidFill>
              </a:rPr>
              <a:pPr algn="r">
                <a:lnSpc>
                  <a:spcPct val="100000"/>
                </a:lnSpc>
              </a:pPr>
              <a:t>25</a:t>
            </a:fld>
            <a:endParaRPr lang="en-US" sz="800" b="0" dirty="0">
              <a:solidFill>
                <a:schemeClr val="bg1"/>
              </a:solidFill>
            </a:endParaRP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CAADFCE1-387B-837C-FC32-765B383B6003}"/>
                  </a:ext>
                </a:extLst>
              </p:cNvPr>
              <p:cNvGraphicFramePr>
                <a:graphicFrameLocks noGrp="1"/>
              </p:cNvGraphicFramePr>
              <p:nvPr>
                <p:extLst>
                  <p:ext uri="{D42A27DB-BD31-4B8C-83A1-F6EECF244321}">
                    <p14:modId xmlns:p14="http://schemas.microsoft.com/office/powerpoint/2010/main" val="3406008372"/>
                  </p:ext>
                </p:extLst>
              </p:nvPr>
            </p:nvGraphicFramePr>
            <p:xfrm>
              <a:off x="152400" y="3121166"/>
              <a:ext cx="6172200" cy="1949033"/>
            </p:xfrm>
            <a:graphic>
              <a:graphicData uri="http://schemas.openxmlformats.org/drawingml/2006/table">
                <a:tbl>
                  <a:tblPr firstRow="1" bandRow="1">
                    <a:tableStyleId>{073A0DAA-6AF3-43AB-8588-CEC1D06C72B9}</a:tableStyleId>
                  </a:tblPr>
                  <a:tblGrid>
                    <a:gridCol w="1028700">
                      <a:extLst>
                        <a:ext uri="{9D8B030D-6E8A-4147-A177-3AD203B41FA5}">
                          <a16:colId xmlns:a16="http://schemas.microsoft.com/office/drawing/2014/main" val="3833245703"/>
                        </a:ext>
                      </a:extLst>
                    </a:gridCol>
                    <a:gridCol w="1028700">
                      <a:extLst>
                        <a:ext uri="{9D8B030D-6E8A-4147-A177-3AD203B41FA5}">
                          <a16:colId xmlns:a16="http://schemas.microsoft.com/office/drawing/2014/main" val="421707838"/>
                        </a:ext>
                      </a:extLst>
                    </a:gridCol>
                    <a:gridCol w="1028700">
                      <a:extLst>
                        <a:ext uri="{9D8B030D-6E8A-4147-A177-3AD203B41FA5}">
                          <a16:colId xmlns:a16="http://schemas.microsoft.com/office/drawing/2014/main" val="3607136759"/>
                        </a:ext>
                      </a:extLst>
                    </a:gridCol>
                    <a:gridCol w="1028700">
                      <a:extLst>
                        <a:ext uri="{9D8B030D-6E8A-4147-A177-3AD203B41FA5}">
                          <a16:colId xmlns:a16="http://schemas.microsoft.com/office/drawing/2014/main" val="1104374537"/>
                        </a:ext>
                      </a:extLst>
                    </a:gridCol>
                    <a:gridCol w="1028700">
                      <a:extLst>
                        <a:ext uri="{9D8B030D-6E8A-4147-A177-3AD203B41FA5}">
                          <a16:colId xmlns:a16="http://schemas.microsoft.com/office/drawing/2014/main" val="268612997"/>
                        </a:ext>
                      </a:extLst>
                    </a:gridCol>
                    <a:gridCol w="1028700">
                      <a:extLst>
                        <a:ext uri="{9D8B030D-6E8A-4147-A177-3AD203B41FA5}">
                          <a16:colId xmlns:a16="http://schemas.microsoft.com/office/drawing/2014/main" val="3242028035"/>
                        </a:ext>
                      </a:extLst>
                    </a:gridCol>
                  </a:tblGrid>
                  <a:tr h="442869">
                    <a:tc>
                      <a:txBody>
                        <a:bodyPr/>
                        <a:lstStyle/>
                        <a:p>
                          <a:pPr algn="ctr"/>
                          <a:r>
                            <a:rPr lang="en-US" dirty="0"/>
                            <a:t>Stations failed</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bg1"/>
                              </a:solidFill>
                              <a:effectLst/>
                              <a:uLnTx/>
                              <a:uFillTx/>
                              <a:latin typeface="+mn-lt"/>
                              <a:ea typeface="+mn-ea"/>
                              <a:cs typeface="+mn-cs"/>
                            </a:rPr>
                            <a:t>4</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mn-lt"/>
                              <a:ea typeface="+mn-ea"/>
                              <a:cs typeface="+mn-cs"/>
                            </a:rPr>
                            <a:t>4</a:t>
                          </a:r>
                          <a:endParaRPr kumimoji="0" lang="en-US" sz="1050" b="0" i="0" u="none" strike="noStrike" kern="1200" cap="none" spc="0" normalizeH="0" baseline="0" noProof="0" dirty="0">
                            <a:ln>
                              <a:noFill/>
                            </a:ln>
                            <a:solidFill>
                              <a:srgbClr val="0F124A"/>
                            </a:solidFill>
                            <a:effectLst/>
                            <a:uLnTx/>
                            <a:uFillTx/>
                            <a:latin typeface="+mn-lt"/>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F124A"/>
                              </a:solidFill>
                              <a:effectLst/>
                              <a:uLnTx/>
                              <a:uFillTx/>
                              <a:latin typeface="+mn-lt"/>
                              <a:ea typeface="+mn-ea"/>
                              <a:cs typeface="+mn-cs"/>
                            </a:rPr>
                            <a:t>3</a:t>
                          </a:r>
                          <a:r>
                            <a:rPr kumimoji="0" lang="en-US" sz="1700" b="0" i="0" u="none" strike="noStrike" kern="1200" cap="none" spc="0" normalizeH="0" baseline="0" noProof="0" dirty="0">
                              <a:ln>
                                <a:noFill/>
                              </a:ln>
                              <a:solidFill>
                                <a:srgbClr val="FFFFFF"/>
                              </a:solidFill>
                              <a:effectLst/>
                              <a:uLnTx/>
                              <a:uFillTx/>
                              <a:latin typeface="+mn-lt"/>
                              <a:ea typeface="+mn-ea"/>
                              <a:cs typeface="+mn-cs"/>
                            </a:rPr>
                            <a:t>3</a:t>
                          </a:r>
                          <a:endParaRPr kumimoji="0" lang="en-US" sz="1050" b="0" i="0" u="none" strike="noStrike" kern="1200" cap="none" spc="0" normalizeH="0" baseline="0" noProof="0" dirty="0">
                            <a:ln>
                              <a:noFill/>
                            </a:ln>
                            <a:solidFill>
                              <a:srgbClr val="0F124A"/>
                            </a:solidFill>
                            <a:effectLst/>
                            <a:uLnTx/>
                            <a:uFillTx/>
                            <a:latin typeface="+mn-lt"/>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mn-lt"/>
                              <a:ea typeface="+mn-ea"/>
                              <a:cs typeface="+mn-cs"/>
                            </a:rPr>
                            <a:t>2</a:t>
                          </a:r>
                          <a:endParaRPr kumimoji="0" lang="en-US" sz="1050" b="0" i="0" u="none" strike="noStrike" kern="1200" cap="none" spc="0" normalizeH="0" baseline="0" noProof="0" dirty="0">
                            <a:ln>
                              <a:noFill/>
                            </a:ln>
                            <a:solidFill>
                              <a:srgbClr val="0F124A"/>
                            </a:solidFill>
                            <a:effectLst/>
                            <a:uLnTx/>
                            <a:uFillTx/>
                            <a:latin typeface="+mn-lt"/>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F124A"/>
                              </a:solidFill>
                              <a:effectLst/>
                              <a:uLnTx/>
                              <a:uFillTx/>
                              <a:latin typeface="+mn-lt"/>
                              <a:ea typeface="+mn-ea"/>
                              <a:cs typeface="+mn-cs"/>
                            </a:rPr>
                            <a:t>1</a:t>
                          </a:r>
                          <a:r>
                            <a:rPr kumimoji="0" lang="en-US" sz="1700" b="0" i="0" u="none" strike="noStrike" kern="1200" cap="none" spc="0" normalizeH="0" baseline="0" noProof="0" dirty="0">
                              <a:ln>
                                <a:noFill/>
                              </a:ln>
                              <a:solidFill>
                                <a:srgbClr val="FFFFFF"/>
                              </a:solidFill>
                              <a:effectLst/>
                              <a:uLnTx/>
                              <a:uFillTx/>
                              <a:latin typeface="+mn-lt"/>
                              <a:ea typeface="+mn-ea"/>
                              <a:cs typeface="+mn-cs"/>
                            </a:rPr>
                            <a:t>1</a:t>
                          </a:r>
                          <a:endParaRPr kumimoji="0" lang="en-US" sz="1050" b="0" i="0" u="none" strike="noStrike" kern="1200" cap="none" spc="0" normalizeH="0" baseline="0" noProof="0" dirty="0">
                            <a:ln>
                              <a:noFill/>
                            </a:ln>
                            <a:solidFill>
                              <a:srgbClr val="0F124A"/>
                            </a:solidFill>
                            <a:effectLst/>
                            <a:uLnTx/>
                            <a:uFillTx/>
                            <a:latin typeface="+mn-lt"/>
                            <a:ea typeface="+mn-ea"/>
                            <a:cs typeface="+mn-cs"/>
                          </a:endParaRPr>
                        </a:p>
                      </a:txBody>
                      <a:tcPr anchor="ctr"/>
                    </a:tc>
                    <a:extLst>
                      <a:ext uri="{0D108BD9-81ED-4DB2-BD59-A6C34878D82A}">
                        <a16:rowId xmlns:a16="http://schemas.microsoft.com/office/drawing/2014/main" val="3594357202"/>
                      </a:ext>
                    </a:extLst>
                  </a:tr>
                  <a:tr h="442869">
                    <a:tc>
                      <a:txBody>
                        <a:bodyPr/>
                        <a:lstStyle/>
                        <a:p>
                          <a:pPr algn="ctr"/>
                          <a:r>
                            <a:rPr lang="en-US" dirty="0"/>
                            <a:t>Rise time</a:t>
                          </a:r>
                        </a:p>
                      </a:txBody>
                      <a:tcPr anchor="ctr"/>
                    </a:tc>
                    <a:tc>
                      <a:txBody>
                        <a:bodyPr/>
                        <a:lstStyle/>
                        <a:p>
                          <a:pPr algn="ctr"/>
                          <a14:m>
                            <m:oMathPara xmlns:m="http://schemas.openxmlformats.org/officeDocument/2006/math">
                              <m:oMathParaPr>
                                <m:jc m:val="centerGroup"/>
                              </m:oMathParaPr>
                              <m:oMath xmlns:m="http://schemas.openxmlformats.org/officeDocument/2006/math">
                                <m:r>
                                  <a:rPr lang="it-IT" b="0" smtClean="0">
                                    <a:latin typeface="Cambria Math" panose="02040503050406030204" pitchFamily="18" charset="0"/>
                                  </a:rPr>
                                  <m:t>3 </m:t>
                                </m:r>
                                <m:r>
                                  <a:rPr lang="it-IT" b="0" smtClean="0">
                                    <a:latin typeface="Cambria Math" panose="02040503050406030204" pitchFamily="18" charset="0"/>
                                  </a:rPr>
                                  <m:t>𝑡𝑢𝑟𝑛𝑠</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it-IT" b="0" smtClean="0">
                                    <a:latin typeface="Cambria Math" panose="02040503050406030204" pitchFamily="18" charset="0"/>
                                  </a:rPr>
                                  <m:t>6 </m:t>
                                </m:r>
                                <m:r>
                                  <a:rPr lang="it-IT" b="0" smtClean="0">
                                    <a:latin typeface="Cambria Math" panose="02040503050406030204" pitchFamily="18" charset="0"/>
                                  </a:rPr>
                                  <m:t>𝑡𝑢𝑟𝑛𝑠</m:t>
                                </m:r>
                              </m:oMath>
                            </m:oMathPara>
                          </a14:m>
                          <a:endParaRPr lang="en-US" dirty="0"/>
                        </a:p>
                      </a:txBody>
                      <a:tcPr anchor="ctr"/>
                    </a:tc>
                    <a:tc>
                      <a:txBody>
                        <a:bodyPr/>
                        <a:lstStyle/>
                        <a:p>
                          <a:pPr algn="ctr"/>
                          <a14:m>
                            <m:oMath xmlns:m="http://schemas.openxmlformats.org/officeDocument/2006/math">
                              <m:r>
                                <a:rPr lang="it-IT" b="0" smtClean="0">
                                  <a:latin typeface="Cambria Math" panose="02040503050406030204" pitchFamily="18" charset="0"/>
                                </a:rPr>
                                <m:t>8 </m:t>
                              </m:r>
                              <m:r>
                                <a:rPr lang="it-IT" b="0" smtClean="0">
                                  <a:latin typeface="Cambria Math" panose="02040503050406030204" pitchFamily="18" charset="0"/>
                                </a:rPr>
                                <m:t>𝑡𝑢𝑟𝑛𝑠</m:t>
                              </m:r>
                            </m:oMath>
                          </a14:m>
                          <a:r>
                            <a:rPr lang="en-US" sz="1400" dirty="0"/>
                            <a:t>*</a:t>
                          </a:r>
                          <a:endParaRPr lang="en-US" dirty="0"/>
                        </a:p>
                      </a:txBody>
                      <a:tcPr anchor="ctr"/>
                    </a:tc>
                    <a:tc>
                      <a:txBody>
                        <a:bodyPr/>
                        <a:lstStyle/>
                        <a:p>
                          <a:pPr algn="ctr"/>
                          <a14:m>
                            <m:oMath xmlns:m="http://schemas.openxmlformats.org/officeDocument/2006/math">
                              <m:r>
                                <a:rPr lang="it-IT" b="0" smtClean="0">
                                  <a:latin typeface="Cambria Math" panose="02040503050406030204" pitchFamily="18" charset="0"/>
                                </a:rPr>
                                <m:t>1</m:t>
                              </m:r>
                              <m:r>
                                <a:rPr lang="it-IT" b="0" i="0" smtClean="0">
                                  <a:latin typeface="Cambria Math" panose="02040503050406030204" pitchFamily="18" charset="0"/>
                                </a:rPr>
                                <m:t>2</m:t>
                              </m:r>
                              <m:r>
                                <a:rPr lang="it-IT" b="0" smtClean="0">
                                  <a:latin typeface="Cambria Math" panose="02040503050406030204" pitchFamily="18" charset="0"/>
                                </a:rPr>
                                <m:t> </m:t>
                              </m:r>
                              <m:r>
                                <a:rPr lang="it-IT" b="0" smtClean="0">
                                  <a:latin typeface="Cambria Math" panose="02040503050406030204" pitchFamily="18" charset="0"/>
                                </a:rPr>
                                <m:t>𝑡𝑢𝑟𝑛𝑠</m:t>
                              </m:r>
                            </m:oMath>
                          </a14:m>
                          <a:r>
                            <a:rPr lang="en-US" sz="1400" dirty="0"/>
                            <a:t>*</a:t>
                          </a:r>
                          <a:endParaRPr lang="en-US" dirty="0"/>
                        </a:p>
                      </a:txBody>
                      <a:tcPr anchor="ctr"/>
                    </a:tc>
                    <a:tc>
                      <a:txBody>
                        <a:bodyPr/>
                        <a:lstStyle/>
                        <a:p>
                          <a:pPr algn="ctr"/>
                          <a14:m>
                            <m:oMath xmlns:m="http://schemas.openxmlformats.org/officeDocument/2006/math">
                              <m:r>
                                <a:rPr lang="it-IT" b="0" smtClean="0">
                                  <a:latin typeface="Cambria Math" panose="02040503050406030204" pitchFamily="18" charset="0"/>
                                </a:rPr>
                                <m:t>2</m:t>
                              </m:r>
                              <m:r>
                                <a:rPr lang="it-IT" b="0" i="0" smtClean="0">
                                  <a:latin typeface="Cambria Math" panose="02040503050406030204" pitchFamily="18" charset="0"/>
                                </a:rPr>
                                <m:t>4</m:t>
                              </m:r>
                              <m:r>
                                <a:rPr lang="it-IT" b="0" smtClean="0">
                                  <a:latin typeface="Cambria Math" panose="02040503050406030204" pitchFamily="18" charset="0"/>
                                </a:rPr>
                                <m:t> </m:t>
                              </m:r>
                              <m:r>
                                <a:rPr lang="it-IT" b="0" smtClean="0">
                                  <a:latin typeface="Cambria Math" panose="02040503050406030204" pitchFamily="18" charset="0"/>
                                </a:rPr>
                                <m:t>𝑡𝑢𝑟𝑛𝑠</m:t>
                              </m:r>
                            </m:oMath>
                          </a14:m>
                          <a:r>
                            <a:rPr lang="en-US" sz="1400" dirty="0"/>
                            <a:t>*</a:t>
                          </a:r>
                          <a:endParaRPr lang="en-US" dirty="0"/>
                        </a:p>
                      </a:txBody>
                      <a:tcPr anchor="ctr"/>
                    </a:tc>
                    <a:extLst>
                      <a:ext uri="{0D108BD9-81ED-4DB2-BD59-A6C34878D82A}">
                        <a16:rowId xmlns:a16="http://schemas.microsoft.com/office/drawing/2014/main" val="2465838183"/>
                      </a:ext>
                    </a:extLst>
                  </a:tr>
                  <a:tr h="501622">
                    <a:tc>
                      <a:txBody>
                        <a:bodyPr/>
                        <a:lstStyle/>
                        <a:p>
                          <a:pPr algn="ctr"/>
                          <a:r>
                            <a:rPr lang="en-US" dirty="0"/>
                            <a:t>Horizontal</a:t>
                          </a: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it-IT" sz="1050" b="0" i="1" smtClean="0">
                                        <a:latin typeface="Cambria Math" panose="02040503050406030204" pitchFamily="18" charset="0"/>
                                      </a:rPr>
                                    </m:ctrlPr>
                                  </m:sSubPr>
                                  <m:e>
                                    <m:r>
                                      <m:rPr>
                                        <m:sty m:val="p"/>
                                      </m:rPr>
                                      <a:rPr lang="it-IT" sz="1050" b="0" i="0" smtClean="0">
                                        <a:latin typeface="Cambria Math" panose="02040503050406030204" pitchFamily="18" charset="0"/>
                                      </a:rPr>
                                      <m:t>Δ</m:t>
                                    </m:r>
                                    <m:r>
                                      <a:rPr lang="it-IT" sz="1050" b="0" smtClean="0">
                                        <a:latin typeface="Cambria Math" panose="02040503050406030204" pitchFamily="18" charset="0"/>
                                      </a:rPr>
                                      <m:t>𝜇</m:t>
                                    </m:r>
                                  </m:e>
                                  <m:sub>
                                    <m:r>
                                      <a:rPr lang="it-IT" sz="1050" b="0" smtClean="0">
                                        <a:latin typeface="Cambria Math" panose="02040503050406030204" pitchFamily="18" charset="0"/>
                                      </a:rPr>
                                      <m:t>0</m:t>
                                    </m:r>
                                  </m:sub>
                                </m:sSub>
                                <m:r>
                                  <a:rPr lang="it-IT" sz="1050" b="0" smtClean="0">
                                    <a:latin typeface="Cambria Math" panose="02040503050406030204" pitchFamily="18" charset="0"/>
                                  </a:rPr>
                                  <m:t>=0°, 30°,</m:t>
                                </m:r>
                              </m:oMath>
                            </m:oMathPara>
                          </a14:m>
                          <a:endParaRPr lang="it-IT" sz="1050" b="0" dirty="0"/>
                        </a:p>
                        <a:p>
                          <a:pPr algn="ctr"/>
                          <a14:m>
                            <m:oMathPara xmlns:m="http://schemas.openxmlformats.org/officeDocument/2006/math">
                              <m:oMathParaPr>
                                <m:jc m:val="centerGroup"/>
                              </m:oMathParaPr>
                              <m:oMath xmlns:m="http://schemas.openxmlformats.org/officeDocument/2006/math">
                                <m:r>
                                  <a:rPr lang="it-IT" sz="1050" b="0" smtClean="0">
                                    <a:latin typeface="Cambria Math" panose="02040503050406030204" pitchFamily="18" charset="0"/>
                                  </a:rPr>
                                  <m:t> 60°, 90°</m:t>
                                </m:r>
                              </m:oMath>
                            </m:oMathPara>
                          </a14:m>
                          <a:endParaRPr lang="en-US" sz="1050"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it-IT" sz="1050" b="0" i="1" u="none" strike="noStrike" kern="1200" cap="none" spc="0" normalizeH="0" baseline="0" noProof="0" smtClean="0">
                                        <a:ln>
                                          <a:noFill/>
                                        </a:ln>
                                        <a:solidFill>
                                          <a:srgbClr val="0F124A"/>
                                        </a:solidFill>
                                        <a:effectLst/>
                                        <a:uLnTx/>
                                        <a:uFillTx/>
                                        <a:latin typeface="Cambria Math" panose="02040503050406030204" pitchFamily="18" charset="0"/>
                                      </a:rPr>
                                    </m:ctrlPr>
                                  </m:sSubPr>
                                  <m:e>
                                    <m:r>
                                      <m:rPr>
                                        <m:sty m:val="p"/>
                                      </m:rPr>
                                      <a:rPr kumimoji="0" lang="it-IT" sz="1050" b="0" i="0" u="none" strike="noStrike" kern="1200" cap="none" spc="0" normalizeH="0" baseline="0" noProof="0" smtClean="0">
                                        <a:ln>
                                          <a:noFill/>
                                        </a:ln>
                                        <a:solidFill>
                                          <a:srgbClr val="0F124A"/>
                                        </a:solidFill>
                                        <a:effectLst/>
                                        <a:uLnTx/>
                                        <a:uFillTx/>
                                        <a:latin typeface="Cambria Math" panose="02040503050406030204" pitchFamily="18" charset="0"/>
                                      </a:rPr>
                                      <m:t>Δ</m:t>
                                    </m:r>
                                    <m:r>
                                      <a:rPr kumimoji="0" lang="it-IT" sz="1050" b="0" u="none" strike="noStrike" kern="1200" cap="none" spc="0" normalizeH="0" baseline="0" noProof="0" smtClean="0">
                                        <a:ln>
                                          <a:noFill/>
                                        </a:ln>
                                        <a:solidFill>
                                          <a:srgbClr val="0F124A"/>
                                        </a:solidFill>
                                        <a:effectLst/>
                                        <a:uLnTx/>
                                        <a:uFillTx/>
                                        <a:latin typeface="Cambria Math" panose="02040503050406030204" pitchFamily="18" charset="0"/>
                                      </a:rPr>
                                      <m:t>𝜇</m:t>
                                    </m:r>
                                  </m:e>
                                  <m:sub>
                                    <m:r>
                                      <a:rPr kumimoji="0" lang="it-IT" sz="1050" b="0" u="none" strike="noStrike" kern="1200" cap="none" spc="0" normalizeH="0" baseline="0" noProof="0" smtClean="0">
                                        <a:ln>
                                          <a:noFill/>
                                        </a:ln>
                                        <a:solidFill>
                                          <a:srgbClr val="0F124A"/>
                                        </a:solidFill>
                                        <a:effectLst/>
                                        <a:uLnTx/>
                                        <a:uFillTx/>
                                        <a:latin typeface="Cambria Math" panose="02040503050406030204" pitchFamily="18" charset="0"/>
                                      </a:rPr>
                                      <m:t>0</m:t>
                                    </m:r>
                                  </m:sub>
                                </m:sSub>
                                <m:r>
                                  <a:rPr kumimoji="0" lang="it-IT" sz="1050" b="0" u="none" strike="noStrike" kern="1200" cap="none" spc="0" normalizeH="0" baseline="0" noProof="0" smtClean="0">
                                    <a:ln>
                                      <a:noFill/>
                                    </a:ln>
                                    <a:solidFill>
                                      <a:srgbClr val="0F124A"/>
                                    </a:solidFill>
                                    <a:effectLst/>
                                    <a:uLnTx/>
                                    <a:uFillTx/>
                                    <a:latin typeface="Cambria Math" panose="02040503050406030204" pitchFamily="18" charset="0"/>
                                  </a:rPr>
                                  <m:t>=0°, 30°,</m:t>
                                </m:r>
                              </m:oMath>
                            </m:oMathPara>
                          </a14:m>
                          <a:endParaRPr kumimoji="0" lang="it-IT" sz="1050" b="0" u="none" strike="noStrike" kern="1200" cap="none" spc="0" normalizeH="0" baseline="0" noProof="0" dirty="0">
                            <a:ln>
                              <a:noFill/>
                            </a:ln>
                            <a:solidFill>
                              <a:srgbClr val="0F124A"/>
                            </a:solidFill>
                            <a:effectLst/>
                            <a:uLnTx/>
                            <a:uFillTx/>
                          </a:endParaRPr>
                        </a:p>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it-IT" sz="1050" b="0" u="none" strike="noStrike" kern="1200" cap="none" spc="0" normalizeH="0" baseline="0" noProof="0" smtClean="0">
                                    <a:ln>
                                      <a:noFill/>
                                    </a:ln>
                                    <a:solidFill>
                                      <a:srgbClr val="0F124A"/>
                                    </a:solidFill>
                                    <a:effectLst/>
                                    <a:uLnTx/>
                                    <a:uFillTx/>
                                    <a:latin typeface="Cambria Math" panose="02040503050406030204" pitchFamily="18" charset="0"/>
                                  </a:rPr>
                                  <m:t> 60°, 90°</m:t>
                                </m:r>
                              </m:oMath>
                            </m:oMathPara>
                          </a14:m>
                          <a:endParaRPr kumimoji="0" lang="en-US" sz="1050" b="0" i="0" u="none" strike="noStrike" kern="1200" cap="none" spc="0" normalizeH="0" baseline="0" noProof="0" dirty="0">
                            <a:ln>
                              <a:noFill/>
                            </a:ln>
                            <a:solidFill>
                              <a:srgbClr val="0F124A"/>
                            </a:solidFill>
                            <a:effectLst/>
                            <a:uLnTx/>
                            <a:uFillTx/>
                            <a:latin typeface="+mn-lt"/>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F124A"/>
                              </a:solidFill>
                              <a:effectLst/>
                              <a:uLnTx/>
                              <a:uFillTx/>
                              <a:latin typeface="+mn-lt"/>
                              <a:ea typeface="+mn-ea"/>
                              <a:cs typeface="+mn-cs"/>
                            </a:rPr>
                            <a:t>In progress</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F124A"/>
                              </a:solidFill>
                              <a:effectLst/>
                              <a:uLnTx/>
                              <a:uFillTx/>
                              <a:latin typeface="+mn-lt"/>
                              <a:ea typeface="+mn-ea"/>
                              <a:cs typeface="+mn-cs"/>
                            </a:rPr>
                            <a:t>In progress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F124A"/>
                            </a:solidFill>
                            <a:effectLst/>
                            <a:uLnTx/>
                            <a:uFillTx/>
                            <a:latin typeface="+mn-lt"/>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F124A"/>
                              </a:solidFill>
                              <a:effectLst/>
                              <a:uLnTx/>
                              <a:uFillTx/>
                              <a:latin typeface="+mn-lt"/>
                              <a:ea typeface="+mn-ea"/>
                              <a:cs typeface="+mn-cs"/>
                            </a:rPr>
                            <a:t>In progress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F124A"/>
                            </a:solidFill>
                            <a:effectLst/>
                            <a:uLnTx/>
                            <a:uFillTx/>
                            <a:latin typeface="+mn-lt"/>
                            <a:ea typeface="+mn-ea"/>
                            <a:cs typeface="+mn-cs"/>
                          </a:endParaRPr>
                        </a:p>
                      </a:txBody>
                      <a:tcPr anchor="ctr"/>
                    </a:tc>
                    <a:extLst>
                      <a:ext uri="{0D108BD9-81ED-4DB2-BD59-A6C34878D82A}">
                        <a16:rowId xmlns:a16="http://schemas.microsoft.com/office/drawing/2014/main" val="1736141547"/>
                      </a:ext>
                    </a:extLst>
                  </a:tr>
                  <a:tr h="501622">
                    <a:tc>
                      <a:txBody>
                        <a:bodyPr/>
                        <a:lstStyle/>
                        <a:p>
                          <a:pPr algn="ctr"/>
                          <a:r>
                            <a:rPr lang="en-US" dirty="0"/>
                            <a:t>Vertical </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it-IT" sz="1050" b="0" i="0" u="none" strike="noStrike" kern="1200" cap="none" spc="0" normalizeH="0" baseline="0" noProof="0" smtClean="0">
                                    <a:ln>
                                      <a:noFill/>
                                    </a:ln>
                                    <a:solidFill>
                                      <a:srgbClr val="0F124A"/>
                                    </a:solidFill>
                                    <a:effectLst/>
                                    <a:uLnTx/>
                                    <a:uFillTx/>
                                    <a:latin typeface="Cambria Math" panose="02040503050406030204" pitchFamily="18" charset="0"/>
                                  </a:rPr>
                                  <m:t>Δ</m:t>
                                </m:r>
                                <m:sSub>
                                  <m:sSubPr>
                                    <m:ctrlPr>
                                      <a:rPr kumimoji="0" lang="it-IT" sz="1050" b="0" i="1" u="none" strike="noStrike" kern="1200" cap="none" spc="0" normalizeH="0" baseline="0" noProof="0" smtClean="0">
                                        <a:ln>
                                          <a:noFill/>
                                        </a:ln>
                                        <a:solidFill>
                                          <a:srgbClr val="0F124A"/>
                                        </a:solidFill>
                                        <a:effectLst/>
                                        <a:uLnTx/>
                                        <a:uFillTx/>
                                        <a:latin typeface="Cambria Math" panose="02040503050406030204" pitchFamily="18" charset="0"/>
                                      </a:rPr>
                                    </m:ctrlPr>
                                  </m:sSubPr>
                                  <m:e>
                                    <m:r>
                                      <a:rPr kumimoji="0" lang="it-IT" sz="1050" b="0" u="none" strike="noStrike" kern="1200" cap="none" spc="0" normalizeH="0" baseline="0" noProof="0" smtClean="0">
                                        <a:ln>
                                          <a:noFill/>
                                        </a:ln>
                                        <a:solidFill>
                                          <a:srgbClr val="0F124A"/>
                                        </a:solidFill>
                                        <a:effectLst/>
                                        <a:uLnTx/>
                                        <a:uFillTx/>
                                        <a:latin typeface="Cambria Math" panose="02040503050406030204" pitchFamily="18" charset="0"/>
                                      </a:rPr>
                                      <m:t>𝜇</m:t>
                                    </m:r>
                                  </m:e>
                                  <m:sub>
                                    <m:r>
                                      <a:rPr kumimoji="0" lang="it-IT" sz="1050" b="0" u="none" strike="noStrike" kern="1200" cap="none" spc="0" normalizeH="0" baseline="0" noProof="0" smtClean="0">
                                        <a:ln>
                                          <a:noFill/>
                                        </a:ln>
                                        <a:solidFill>
                                          <a:srgbClr val="0F124A"/>
                                        </a:solidFill>
                                        <a:effectLst/>
                                        <a:uLnTx/>
                                        <a:uFillTx/>
                                        <a:latin typeface="Cambria Math" panose="02040503050406030204" pitchFamily="18" charset="0"/>
                                      </a:rPr>
                                      <m:t>0</m:t>
                                    </m:r>
                                  </m:sub>
                                </m:sSub>
                                <m:r>
                                  <a:rPr kumimoji="0" lang="it-IT" sz="1050" b="0" u="none" strike="noStrike" kern="1200" cap="none" spc="0" normalizeH="0" baseline="0" noProof="0" smtClean="0">
                                    <a:ln>
                                      <a:noFill/>
                                    </a:ln>
                                    <a:solidFill>
                                      <a:srgbClr val="0F124A"/>
                                    </a:solidFill>
                                    <a:effectLst/>
                                    <a:uLnTx/>
                                    <a:uFillTx/>
                                    <a:latin typeface="Cambria Math" panose="02040503050406030204" pitchFamily="18" charset="0"/>
                                  </a:rPr>
                                  <m:t>=0°, 30°,</m:t>
                                </m:r>
                              </m:oMath>
                            </m:oMathPara>
                          </a14:m>
                          <a:endParaRPr kumimoji="0" lang="it-IT" sz="1050" b="0" u="none" strike="noStrike" kern="1200" cap="none" spc="0" normalizeH="0" baseline="0" noProof="0" dirty="0">
                            <a:ln>
                              <a:noFill/>
                            </a:ln>
                            <a:solidFill>
                              <a:srgbClr val="0F124A"/>
                            </a:solidFill>
                            <a:effectLst/>
                            <a:uLnTx/>
                            <a:uFillTx/>
                          </a:endParaRPr>
                        </a:p>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it-IT" sz="1050" b="0" u="none" strike="noStrike" kern="1200" cap="none" spc="0" normalizeH="0" baseline="0" noProof="0" smtClean="0">
                                    <a:ln>
                                      <a:noFill/>
                                    </a:ln>
                                    <a:solidFill>
                                      <a:srgbClr val="0F124A"/>
                                    </a:solidFill>
                                    <a:effectLst/>
                                    <a:uLnTx/>
                                    <a:uFillTx/>
                                    <a:latin typeface="Cambria Math" panose="02040503050406030204" pitchFamily="18" charset="0"/>
                                  </a:rPr>
                                  <m:t> 60°, 90°</m:t>
                                </m:r>
                              </m:oMath>
                            </m:oMathPara>
                          </a14:m>
                          <a:endParaRPr kumimoji="0" lang="en-US" sz="1050" b="0" i="0" u="none" strike="noStrike" kern="1200" cap="none" spc="0" normalizeH="0" baseline="0" noProof="0" dirty="0">
                            <a:ln>
                              <a:noFill/>
                            </a:ln>
                            <a:solidFill>
                              <a:srgbClr val="0F124A"/>
                            </a:solidFill>
                            <a:effectLst/>
                            <a:uLnTx/>
                            <a:uFillTx/>
                            <a:latin typeface="+mn-lt"/>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it-IT" sz="1050" b="0" i="0" u="none" strike="noStrike" kern="1200" cap="none" spc="0" normalizeH="0" baseline="0" noProof="0" smtClean="0">
                                    <a:ln>
                                      <a:noFill/>
                                    </a:ln>
                                    <a:solidFill>
                                      <a:srgbClr val="0F124A"/>
                                    </a:solidFill>
                                    <a:effectLst/>
                                    <a:uLnTx/>
                                    <a:uFillTx/>
                                    <a:latin typeface="Cambria Math" panose="02040503050406030204" pitchFamily="18" charset="0"/>
                                  </a:rPr>
                                  <m:t>Δ</m:t>
                                </m:r>
                                <m:sSub>
                                  <m:sSubPr>
                                    <m:ctrlPr>
                                      <a:rPr kumimoji="0" lang="it-IT" sz="1050" b="0" i="1" u="none" strike="noStrike" kern="1200" cap="none" spc="0" normalizeH="0" baseline="0" noProof="0" smtClean="0">
                                        <a:ln>
                                          <a:noFill/>
                                        </a:ln>
                                        <a:solidFill>
                                          <a:srgbClr val="0F124A"/>
                                        </a:solidFill>
                                        <a:effectLst/>
                                        <a:uLnTx/>
                                        <a:uFillTx/>
                                        <a:latin typeface="Cambria Math" panose="02040503050406030204" pitchFamily="18" charset="0"/>
                                      </a:rPr>
                                    </m:ctrlPr>
                                  </m:sSubPr>
                                  <m:e>
                                    <m:r>
                                      <a:rPr kumimoji="0" lang="it-IT" sz="1050" b="0" u="none" strike="noStrike" kern="1200" cap="none" spc="0" normalizeH="0" baseline="0" noProof="0" smtClean="0">
                                        <a:ln>
                                          <a:noFill/>
                                        </a:ln>
                                        <a:solidFill>
                                          <a:srgbClr val="0F124A"/>
                                        </a:solidFill>
                                        <a:effectLst/>
                                        <a:uLnTx/>
                                        <a:uFillTx/>
                                        <a:latin typeface="Cambria Math" panose="02040503050406030204" pitchFamily="18" charset="0"/>
                                      </a:rPr>
                                      <m:t>𝜇</m:t>
                                    </m:r>
                                  </m:e>
                                  <m:sub>
                                    <m:r>
                                      <a:rPr kumimoji="0" lang="it-IT" sz="1050" b="0" u="none" strike="noStrike" kern="1200" cap="none" spc="0" normalizeH="0" baseline="0" noProof="0" smtClean="0">
                                        <a:ln>
                                          <a:noFill/>
                                        </a:ln>
                                        <a:solidFill>
                                          <a:srgbClr val="0F124A"/>
                                        </a:solidFill>
                                        <a:effectLst/>
                                        <a:uLnTx/>
                                        <a:uFillTx/>
                                        <a:latin typeface="Cambria Math" panose="02040503050406030204" pitchFamily="18" charset="0"/>
                                      </a:rPr>
                                      <m:t>0</m:t>
                                    </m:r>
                                  </m:sub>
                                </m:sSub>
                                <m:r>
                                  <a:rPr kumimoji="0" lang="it-IT" sz="1050" b="0" u="none" strike="noStrike" kern="1200" cap="none" spc="0" normalizeH="0" baseline="0" noProof="0" smtClean="0">
                                    <a:ln>
                                      <a:noFill/>
                                    </a:ln>
                                    <a:solidFill>
                                      <a:srgbClr val="0F124A"/>
                                    </a:solidFill>
                                    <a:effectLst/>
                                    <a:uLnTx/>
                                    <a:uFillTx/>
                                    <a:latin typeface="Cambria Math" panose="02040503050406030204" pitchFamily="18" charset="0"/>
                                  </a:rPr>
                                  <m:t>=0°, 30°,</m:t>
                                </m:r>
                              </m:oMath>
                            </m:oMathPara>
                          </a14:m>
                          <a:endParaRPr kumimoji="0" lang="it-IT" sz="1050" b="0" u="none" strike="noStrike" kern="1200" cap="none" spc="0" normalizeH="0" baseline="0" noProof="0" dirty="0">
                            <a:ln>
                              <a:noFill/>
                            </a:ln>
                            <a:solidFill>
                              <a:srgbClr val="0F124A"/>
                            </a:solidFill>
                            <a:effectLst/>
                            <a:uLnTx/>
                            <a:uFillTx/>
                          </a:endParaRPr>
                        </a:p>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it-IT" sz="1050" b="0" u="none" strike="noStrike" kern="1200" cap="none" spc="0" normalizeH="0" baseline="0" noProof="0" smtClean="0">
                                    <a:ln>
                                      <a:noFill/>
                                    </a:ln>
                                    <a:solidFill>
                                      <a:srgbClr val="0F124A"/>
                                    </a:solidFill>
                                    <a:effectLst/>
                                    <a:uLnTx/>
                                    <a:uFillTx/>
                                    <a:latin typeface="Cambria Math" panose="02040503050406030204" pitchFamily="18" charset="0"/>
                                  </a:rPr>
                                  <m:t> 60°, 90°</m:t>
                                </m:r>
                              </m:oMath>
                            </m:oMathPara>
                          </a14:m>
                          <a:endParaRPr kumimoji="0" lang="en-US" sz="1050" b="0" i="0" u="none" strike="noStrike" kern="1200" cap="none" spc="0" normalizeH="0" baseline="0" noProof="0" dirty="0">
                            <a:ln>
                              <a:noFill/>
                            </a:ln>
                            <a:solidFill>
                              <a:srgbClr val="0F124A"/>
                            </a:solidFill>
                            <a:effectLst/>
                            <a:uLnTx/>
                            <a:uFillTx/>
                            <a:latin typeface="+mn-lt"/>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it-IT" sz="1050" b="0" i="0" u="none" strike="noStrike" kern="1200" cap="none" spc="0" normalizeH="0" baseline="0" noProof="0" smtClean="0">
                                  <a:ln>
                                    <a:noFill/>
                                  </a:ln>
                                  <a:solidFill>
                                    <a:srgbClr val="0F124A"/>
                                  </a:solidFill>
                                  <a:effectLst/>
                                  <a:uLnTx/>
                                  <a:uFillTx/>
                                  <a:latin typeface="Cambria Math" panose="02040503050406030204" pitchFamily="18" charset="0"/>
                                </a:rPr>
                                <m:t>Δ</m:t>
                              </m:r>
                              <m:sSub>
                                <m:sSubPr>
                                  <m:ctrlPr>
                                    <a:rPr kumimoji="0" lang="it-IT" sz="1050" b="0" i="1" u="none" strike="noStrike" kern="1200" cap="none" spc="0" normalizeH="0" baseline="0" noProof="0" smtClean="0">
                                      <a:ln>
                                        <a:noFill/>
                                      </a:ln>
                                      <a:solidFill>
                                        <a:srgbClr val="0F124A"/>
                                      </a:solidFill>
                                      <a:effectLst/>
                                      <a:uLnTx/>
                                      <a:uFillTx/>
                                      <a:latin typeface="Cambria Math" panose="02040503050406030204" pitchFamily="18" charset="0"/>
                                    </a:rPr>
                                  </m:ctrlPr>
                                </m:sSubPr>
                                <m:e>
                                  <m:r>
                                    <a:rPr kumimoji="0" lang="it-IT" sz="1050" b="0" u="none" strike="noStrike" kern="1200" cap="none" spc="0" normalizeH="0" baseline="0" noProof="0" smtClean="0">
                                      <a:ln>
                                        <a:noFill/>
                                      </a:ln>
                                      <a:solidFill>
                                        <a:srgbClr val="0F124A"/>
                                      </a:solidFill>
                                      <a:effectLst/>
                                      <a:uLnTx/>
                                      <a:uFillTx/>
                                      <a:latin typeface="Cambria Math" panose="02040503050406030204" pitchFamily="18" charset="0"/>
                                    </a:rPr>
                                    <m:t>𝜇</m:t>
                                  </m:r>
                                </m:e>
                                <m:sub>
                                  <m:r>
                                    <a:rPr kumimoji="0" lang="it-IT" sz="1050" b="0" u="none" strike="noStrike" kern="1200" cap="none" spc="0" normalizeH="0" baseline="0" noProof="0" smtClean="0">
                                      <a:ln>
                                        <a:noFill/>
                                      </a:ln>
                                      <a:solidFill>
                                        <a:srgbClr val="0F124A"/>
                                      </a:solidFill>
                                      <a:effectLst/>
                                      <a:uLnTx/>
                                      <a:uFillTx/>
                                      <a:latin typeface="Cambria Math" panose="02040503050406030204" pitchFamily="18" charset="0"/>
                                    </a:rPr>
                                    <m:t>0</m:t>
                                  </m:r>
                                </m:sub>
                              </m:sSub>
                              <m:r>
                                <a:rPr kumimoji="0" lang="it-IT" sz="1050" b="0" u="none" strike="noStrike" kern="1200" cap="none" spc="0" normalizeH="0" baseline="0" noProof="0" smtClean="0">
                                  <a:ln>
                                    <a:noFill/>
                                  </a:ln>
                                  <a:solidFill>
                                    <a:srgbClr val="0F124A"/>
                                  </a:solidFill>
                                  <a:effectLst/>
                                  <a:uLnTx/>
                                  <a:uFillTx/>
                                  <a:latin typeface="Cambria Math" panose="02040503050406030204" pitchFamily="18" charset="0"/>
                                </a:rPr>
                                <m:t>=0°, </m:t>
                              </m:r>
                              <m:r>
                                <m:rPr>
                                  <m:sty m:val="p"/>
                                </m:rPr>
                                <a:rPr kumimoji="0" lang="it-IT" sz="1050" b="0" i="0" u="none" strike="noStrike" kern="1200" cap="none" spc="0" normalizeH="0" baseline="0" noProof="0" smtClean="0">
                                  <a:ln>
                                    <a:noFill/>
                                  </a:ln>
                                  <a:solidFill>
                                    <a:srgbClr val="0F124A"/>
                                  </a:solidFill>
                                  <a:effectLst/>
                                  <a:uLnTx/>
                                  <a:uFillTx/>
                                  <a:latin typeface="Cambria Math" panose="02040503050406030204" pitchFamily="18" charset="0"/>
                                </a:rPr>
                                <m:t>i</m:t>
                              </m:r>
                            </m:oMath>
                          </a14:m>
                          <a:r>
                            <a:rPr kumimoji="0" lang="en-US" sz="1050" b="0" i="0" u="none" strike="noStrike" kern="1200" cap="none" spc="0" normalizeH="0" baseline="0" noProof="0" dirty="0">
                              <a:ln>
                                <a:noFill/>
                              </a:ln>
                              <a:solidFill>
                                <a:srgbClr val="0F124A"/>
                              </a:solidFill>
                              <a:effectLst/>
                              <a:uLnTx/>
                              <a:uFillTx/>
                              <a:latin typeface="+mn-lt"/>
                              <a:ea typeface="+mn-ea"/>
                              <a:cs typeface="+mn-cs"/>
                            </a:rPr>
                            <a:t>n progress</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it-IT" sz="1050" b="0" i="0" u="none" strike="noStrike" kern="1200" cap="none" spc="0" normalizeH="0" baseline="0" noProof="0" smtClean="0">
                                  <a:ln>
                                    <a:noFill/>
                                  </a:ln>
                                  <a:solidFill>
                                    <a:srgbClr val="0F124A"/>
                                  </a:solidFill>
                                  <a:effectLst/>
                                  <a:uLnTx/>
                                  <a:uFillTx/>
                                  <a:latin typeface="Cambria Math" panose="02040503050406030204" pitchFamily="18" charset="0"/>
                                </a:rPr>
                                <m:t>Δ</m:t>
                              </m:r>
                              <m:sSub>
                                <m:sSubPr>
                                  <m:ctrlPr>
                                    <a:rPr kumimoji="0" lang="it-IT" sz="1050" b="0" i="1" u="none" strike="noStrike" kern="1200" cap="none" spc="0" normalizeH="0" baseline="0" noProof="0" smtClean="0">
                                      <a:ln>
                                        <a:noFill/>
                                      </a:ln>
                                      <a:solidFill>
                                        <a:srgbClr val="0F124A"/>
                                      </a:solidFill>
                                      <a:effectLst/>
                                      <a:uLnTx/>
                                      <a:uFillTx/>
                                      <a:latin typeface="Cambria Math" panose="02040503050406030204" pitchFamily="18" charset="0"/>
                                    </a:rPr>
                                  </m:ctrlPr>
                                </m:sSubPr>
                                <m:e>
                                  <m:r>
                                    <a:rPr kumimoji="0" lang="it-IT" sz="1050" b="0" u="none" strike="noStrike" kern="1200" cap="none" spc="0" normalizeH="0" baseline="0" noProof="0" smtClean="0">
                                      <a:ln>
                                        <a:noFill/>
                                      </a:ln>
                                      <a:solidFill>
                                        <a:srgbClr val="0F124A"/>
                                      </a:solidFill>
                                      <a:effectLst/>
                                      <a:uLnTx/>
                                      <a:uFillTx/>
                                      <a:latin typeface="Cambria Math" panose="02040503050406030204" pitchFamily="18" charset="0"/>
                                    </a:rPr>
                                    <m:t>𝜇</m:t>
                                  </m:r>
                                </m:e>
                                <m:sub>
                                  <m:r>
                                    <a:rPr kumimoji="0" lang="it-IT" sz="1050" b="0" u="none" strike="noStrike" kern="1200" cap="none" spc="0" normalizeH="0" baseline="0" noProof="0" smtClean="0">
                                      <a:ln>
                                        <a:noFill/>
                                      </a:ln>
                                      <a:solidFill>
                                        <a:srgbClr val="0F124A"/>
                                      </a:solidFill>
                                      <a:effectLst/>
                                      <a:uLnTx/>
                                      <a:uFillTx/>
                                      <a:latin typeface="Cambria Math" panose="02040503050406030204" pitchFamily="18" charset="0"/>
                                    </a:rPr>
                                    <m:t>0</m:t>
                                  </m:r>
                                </m:sub>
                              </m:sSub>
                              <m:r>
                                <a:rPr kumimoji="0" lang="it-IT" sz="1050" b="0" u="none" strike="noStrike" kern="1200" cap="none" spc="0" normalizeH="0" baseline="0" noProof="0" smtClean="0">
                                  <a:ln>
                                    <a:noFill/>
                                  </a:ln>
                                  <a:solidFill>
                                    <a:srgbClr val="0F124A"/>
                                  </a:solidFill>
                                  <a:effectLst/>
                                  <a:uLnTx/>
                                  <a:uFillTx/>
                                  <a:latin typeface="Cambria Math" panose="02040503050406030204" pitchFamily="18" charset="0"/>
                                </a:rPr>
                                <m:t>=0°, </m:t>
                              </m:r>
                              <m:r>
                                <m:rPr>
                                  <m:sty m:val="p"/>
                                </m:rPr>
                                <a:rPr kumimoji="0" lang="it-IT" sz="1050" b="0" i="0" u="none" strike="noStrike" kern="1200" cap="none" spc="0" normalizeH="0" baseline="0" noProof="0" smtClean="0">
                                  <a:ln>
                                    <a:noFill/>
                                  </a:ln>
                                  <a:solidFill>
                                    <a:srgbClr val="0F124A"/>
                                  </a:solidFill>
                                  <a:effectLst/>
                                  <a:uLnTx/>
                                  <a:uFillTx/>
                                  <a:latin typeface="Cambria Math" panose="02040503050406030204" pitchFamily="18" charset="0"/>
                                </a:rPr>
                                <m:t>i</m:t>
                              </m:r>
                            </m:oMath>
                          </a14:m>
                          <a:r>
                            <a:rPr kumimoji="0" lang="en-US" sz="1050" b="0" i="0" u="none" strike="noStrike" kern="1200" cap="none" spc="0" normalizeH="0" baseline="0" noProof="0" dirty="0">
                              <a:ln>
                                <a:noFill/>
                              </a:ln>
                              <a:solidFill>
                                <a:srgbClr val="0F124A"/>
                              </a:solidFill>
                              <a:effectLst/>
                              <a:uLnTx/>
                              <a:uFillTx/>
                              <a:latin typeface="+mn-lt"/>
                              <a:ea typeface="+mn-ea"/>
                              <a:cs typeface="+mn-cs"/>
                            </a:rPr>
                            <a:t>n progress</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it-IT" sz="1050" b="0" i="0" u="none" strike="noStrike" kern="1200" cap="none" spc="0" normalizeH="0" baseline="0" noProof="0" smtClean="0">
                                  <a:ln>
                                    <a:noFill/>
                                  </a:ln>
                                  <a:solidFill>
                                    <a:srgbClr val="0F124A"/>
                                  </a:solidFill>
                                  <a:effectLst/>
                                  <a:uLnTx/>
                                  <a:uFillTx/>
                                  <a:latin typeface="Cambria Math" panose="02040503050406030204" pitchFamily="18" charset="0"/>
                                </a:rPr>
                                <m:t>Δ</m:t>
                              </m:r>
                              <m:sSub>
                                <m:sSubPr>
                                  <m:ctrlPr>
                                    <a:rPr kumimoji="0" lang="it-IT" sz="1050" b="0" i="1" u="none" strike="noStrike" kern="1200" cap="none" spc="0" normalizeH="0" baseline="0" noProof="0" smtClean="0">
                                      <a:ln>
                                        <a:noFill/>
                                      </a:ln>
                                      <a:solidFill>
                                        <a:srgbClr val="0F124A"/>
                                      </a:solidFill>
                                      <a:effectLst/>
                                      <a:uLnTx/>
                                      <a:uFillTx/>
                                      <a:latin typeface="Cambria Math" panose="02040503050406030204" pitchFamily="18" charset="0"/>
                                    </a:rPr>
                                  </m:ctrlPr>
                                </m:sSubPr>
                                <m:e>
                                  <m:r>
                                    <a:rPr kumimoji="0" lang="it-IT" sz="1050" b="0" u="none" strike="noStrike" kern="1200" cap="none" spc="0" normalizeH="0" baseline="0" noProof="0" smtClean="0">
                                      <a:ln>
                                        <a:noFill/>
                                      </a:ln>
                                      <a:solidFill>
                                        <a:srgbClr val="0F124A"/>
                                      </a:solidFill>
                                      <a:effectLst/>
                                      <a:uLnTx/>
                                      <a:uFillTx/>
                                      <a:latin typeface="Cambria Math" panose="02040503050406030204" pitchFamily="18" charset="0"/>
                                    </a:rPr>
                                    <m:t>𝜇</m:t>
                                  </m:r>
                                </m:e>
                                <m:sub>
                                  <m:r>
                                    <a:rPr kumimoji="0" lang="it-IT" sz="1050" b="0" u="none" strike="noStrike" kern="1200" cap="none" spc="0" normalizeH="0" baseline="0" noProof="0" smtClean="0">
                                      <a:ln>
                                        <a:noFill/>
                                      </a:ln>
                                      <a:solidFill>
                                        <a:srgbClr val="0F124A"/>
                                      </a:solidFill>
                                      <a:effectLst/>
                                      <a:uLnTx/>
                                      <a:uFillTx/>
                                      <a:latin typeface="Cambria Math" panose="02040503050406030204" pitchFamily="18" charset="0"/>
                                    </a:rPr>
                                    <m:t>0</m:t>
                                  </m:r>
                                </m:sub>
                              </m:sSub>
                              <m:r>
                                <a:rPr kumimoji="0" lang="it-IT" sz="1050" b="0" u="none" strike="noStrike" kern="1200" cap="none" spc="0" normalizeH="0" baseline="0" noProof="0" smtClean="0">
                                  <a:ln>
                                    <a:noFill/>
                                  </a:ln>
                                  <a:solidFill>
                                    <a:srgbClr val="0F124A"/>
                                  </a:solidFill>
                                  <a:effectLst/>
                                  <a:uLnTx/>
                                  <a:uFillTx/>
                                  <a:latin typeface="Cambria Math" panose="02040503050406030204" pitchFamily="18" charset="0"/>
                                </a:rPr>
                                <m:t>=0°, </m:t>
                              </m:r>
                              <m:r>
                                <m:rPr>
                                  <m:sty m:val="p"/>
                                </m:rPr>
                                <a:rPr kumimoji="0" lang="it-IT" sz="1050" b="0" i="0" u="none" strike="noStrike" kern="1200" cap="none" spc="0" normalizeH="0" baseline="0" noProof="0" smtClean="0">
                                  <a:ln>
                                    <a:noFill/>
                                  </a:ln>
                                  <a:solidFill>
                                    <a:srgbClr val="0F124A"/>
                                  </a:solidFill>
                                  <a:effectLst/>
                                  <a:uLnTx/>
                                  <a:uFillTx/>
                                  <a:latin typeface="Cambria Math" panose="02040503050406030204" pitchFamily="18" charset="0"/>
                                </a:rPr>
                                <m:t>i</m:t>
                              </m:r>
                            </m:oMath>
                          </a14:m>
                          <a:r>
                            <a:rPr kumimoji="0" lang="en-US" sz="1050" b="0" i="0" u="none" strike="noStrike" kern="1200" cap="none" spc="0" normalizeH="0" baseline="0" noProof="0" dirty="0">
                              <a:ln>
                                <a:noFill/>
                              </a:ln>
                              <a:solidFill>
                                <a:srgbClr val="0F124A"/>
                              </a:solidFill>
                              <a:effectLst/>
                              <a:uLnTx/>
                              <a:uFillTx/>
                              <a:latin typeface="+mn-lt"/>
                              <a:ea typeface="+mn-ea"/>
                              <a:cs typeface="+mn-cs"/>
                            </a:rPr>
                            <a:t>n progress</a:t>
                          </a:r>
                        </a:p>
                      </a:txBody>
                      <a:tcPr anchor="ctr"/>
                    </a:tc>
                    <a:extLst>
                      <a:ext uri="{0D108BD9-81ED-4DB2-BD59-A6C34878D82A}">
                        <a16:rowId xmlns:a16="http://schemas.microsoft.com/office/drawing/2014/main" val="4242582864"/>
                      </a:ext>
                    </a:extLst>
                  </a:tr>
                </a:tbl>
              </a:graphicData>
            </a:graphic>
          </p:graphicFrame>
        </mc:Choice>
        <mc:Fallback xmlns="">
          <p:graphicFrame>
            <p:nvGraphicFramePr>
              <p:cNvPr id="4" name="Table 3">
                <a:extLst>
                  <a:ext uri="{FF2B5EF4-FFF2-40B4-BE49-F238E27FC236}">
                    <a16:creationId xmlns:a16="http://schemas.microsoft.com/office/drawing/2014/main" id="{CAADFCE1-387B-837C-FC32-765B383B6003}"/>
                  </a:ext>
                </a:extLst>
              </p:cNvPr>
              <p:cNvGraphicFramePr>
                <a:graphicFrameLocks noGrp="1"/>
              </p:cNvGraphicFramePr>
              <p:nvPr>
                <p:extLst>
                  <p:ext uri="{D42A27DB-BD31-4B8C-83A1-F6EECF244321}">
                    <p14:modId xmlns:p14="http://schemas.microsoft.com/office/powerpoint/2010/main" val="3406008372"/>
                  </p:ext>
                </p:extLst>
              </p:nvPr>
            </p:nvGraphicFramePr>
            <p:xfrm>
              <a:off x="152400" y="3121166"/>
              <a:ext cx="6172200" cy="1949033"/>
            </p:xfrm>
            <a:graphic>
              <a:graphicData uri="http://schemas.openxmlformats.org/drawingml/2006/table">
                <a:tbl>
                  <a:tblPr firstRow="1" bandRow="1">
                    <a:tableStyleId>{073A0DAA-6AF3-43AB-8588-CEC1D06C72B9}</a:tableStyleId>
                  </a:tblPr>
                  <a:tblGrid>
                    <a:gridCol w="1028700">
                      <a:extLst>
                        <a:ext uri="{9D8B030D-6E8A-4147-A177-3AD203B41FA5}">
                          <a16:colId xmlns:a16="http://schemas.microsoft.com/office/drawing/2014/main" val="3833245703"/>
                        </a:ext>
                      </a:extLst>
                    </a:gridCol>
                    <a:gridCol w="1028700">
                      <a:extLst>
                        <a:ext uri="{9D8B030D-6E8A-4147-A177-3AD203B41FA5}">
                          <a16:colId xmlns:a16="http://schemas.microsoft.com/office/drawing/2014/main" val="421707838"/>
                        </a:ext>
                      </a:extLst>
                    </a:gridCol>
                    <a:gridCol w="1028700">
                      <a:extLst>
                        <a:ext uri="{9D8B030D-6E8A-4147-A177-3AD203B41FA5}">
                          <a16:colId xmlns:a16="http://schemas.microsoft.com/office/drawing/2014/main" val="3607136759"/>
                        </a:ext>
                      </a:extLst>
                    </a:gridCol>
                    <a:gridCol w="1028700">
                      <a:extLst>
                        <a:ext uri="{9D8B030D-6E8A-4147-A177-3AD203B41FA5}">
                          <a16:colId xmlns:a16="http://schemas.microsoft.com/office/drawing/2014/main" val="1104374537"/>
                        </a:ext>
                      </a:extLst>
                    </a:gridCol>
                    <a:gridCol w="1028700">
                      <a:extLst>
                        <a:ext uri="{9D8B030D-6E8A-4147-A177-3AD203B41FA5}">
                          <a16:colId xmlns:a16="http://schemas.microsoft.com/office/drawing/2014/main" val="268612997"/>
                        </a:ext>
                      </a:extLst>
                    </a:gridCol>
                    <a:gridCol w="1028700">
                      <a:extLst>
                        <a:ext uri="{9D8B030D-6E8A-4147-A177-3AD203B41FA5}">
                          <a16:colId xmlns:a16="http://schemas.microsoft.com/office/drawing/2014/main" val="3242028035"/>
                        </a:ext>
                      </a:extLst>
                    </a:gridCol>
                  </a:tblGrid>
                  <a:tr h="502920">
                    <a:tc>
                      <a:txBody>
                        <a:bodyPr/>
                        <a:lstStyle/>
                        <a:p>
                          <a:pPr algn="ctr"/>
                          <a:r>
                            <a:rPr lang="en-US" dirty="0"/>
                            <a:t>Stations failed</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bg1"/>
                              </a:solidFill>
                              <a:effectLst/>
                              <a:uLnTx/>
                              <a:uFillTx/>
                              <a:latin typeface="+mn-lt"/>
                              <a:ea typeface="+mn-ea"/>
                              <a:cs typeface="+mn-cs"/>
                            </a:rPr>
                            <a:t>4</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mn-lt"/>
                              <a:ea typeface="+mn-ea"/>
                              <a:cs typeface="+mn-cs"/>
                            </a:rPr>
                            <a:t>4</a:t>
                          </a:r>
                          <a:endParaRPr kumimoji="0" lang="en-US" sz="1050" b="0" i="0" u="none" strike="noStrike" kern="1200" cap="none" spc="0" normalizeH="0" baseline="0" noProof="0" dirty="0">
                            <a:ln>
                              <a:noFill/>
                            </a:ln>
                            <a:solidFill>
                              <a:srgbClr val="0F124A"/>
                            </a:solidFill>
                            <a:effectLst/>
                            <a:uLnTx/>
                            <a:uFillTx/>
                            <a:latin typeface="+mn-lt"/>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F124A"/>
                              </a:solidFill>
                              <a:effectLst/>
                              <a:uLnTx/>
                              <a:uFillTx/>
                              <a:latin typeface="+mn-lt"/>
                              <a:ea typeface="+mn-ea"/>
                              <a:cs typeface="+mn-cs"/>
                            </a:rPr>
                            <a:t>3</a:t>
                          </a:r>
                          <a:r>
                            <a:rPr kumimoji="0" lang="en-US" sz="1700" b="0" i="0" u="none" strike="noStrike" kern="1200" cap="none" spc="0" normalizeH="0" baseline="0" noProof="0" dirty="0">
                              <a:ln>
                                <a:noFill/>
                              </a:ln>
                              <a:solidFill>
                                <a:srgbClr val="FFFFFF"/>
                              </a:solidFill>
                              <a:effectLst/>
                              <a:uLnTx/>
                              <a:uFillTx/>
                              <a:latin typeface="+mn-lt"/>
                              <a:ea typeface="+mn-ea"/>
                              <a:cs typeface="+mn-cs"/>
                            </a:rPr>
                            <a:t>3</a:t>
                          </a:r>
                          <a:endParaRPr kumimoji="0" lang="en-US" sz="1050" b="0" i="0" u="none" strike="noStrike" kern="1200" cap="none" spc="0" normalizeH="0" baseline="0" noProof="0" dirty="0">
                            <a:ln>
                              <a:noFill/>
                            </a:ln>
                            <a:solidFill>
                              <a:srgbClr val="0F124A"/>
                            </a:solidFill>
                            <a:effectLst/>
                            <a:uLnTx/>
                            <a:uFillTx/>
                            <a:latin typeface="+mn-lt"/>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mn-lt"/>
                              <a:ea typeface="+mn-ea"/>
                              <a:cs typeface="+mn-cs"/>
                            </a:rPr>
                            <a:t>2</a:t>
                          </a:r>
                          <a:endParaRPr kumimoji="0" lang="en-US" sz="1050" b="0" i="0" u="none" strike="noStrike" kern="1200" cap="none" spc="0" normalizeH="0" baseline="0" noProof="0" dirty="0">
                            <a:ln>
                              <a:noFill/>
                            </a:ln>
                            <a:solidFill>
                              <a:srgbClr val="0F124A"/>
                            </a:solidFill>
                            <a:effectLst/>
                            <a:uLnTx/>
                            <a:uFillTx/>
                            <a:latin typeface="+mn-lt"/>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F124A"/>
                              </a:solidFill>
                              <a:effectLst/>
                              <a:uLnTx/>
                              <a:uFillTx/>
                              <a:latin typeface="+mn-lt"/>
                              <a:ea typeface="+mn-ea"/>
                              <a:cs typeface="+mn-cs"/>
                            </a:rPr>
                            <a:t>1</a:t>
                          </a:r>
                          <a:r>
                            <a:rPr kumimoji="0" lang="en-US" sz="1700" b="0" i="0" u="none" strike="noStrike" kern="1200" cap="none" spc="0" normalizeH="0" baseline="0" noProof="0" dirty="0">
                              <a:ln>
                                <a:noFill/>
                              </a:ln>
                              <a:solidFill>
                                <a:srgbClr val="FFFFFF"/>
                              </a:solidFill>
                              <a:effectLst/>
                              <a:uLnTx/>
                              <a:uFillTx/>
                              <a:latin typeface="+mn-lt"/>
                              <a:ea typeface="+mn-ea"/>
                              <a:cs typeface="+mn-cs"/>
                            </a:rPr>
                            <a:t>1</a:t>
                          </a:r>
                          <a:endParaRPr kumimoji="0" lang="en-US" sz="1050" b="0" i="0" u="none" strike="noStrike" kern="1200" cap="none" spc="0" normalizeH="0" baseline="0" noProof="0" dirty="0">
                            <a:ln>
                              <a:noFill/>
                            </a:ln>
                            <a:solidFill>
                              <a:srgbClr val="0F124A"/>
                            </a:solidFill>
                            <a:effectLst/>
                            <a:uLnTx/>
                            <a:uFillTx/>
                            <a:latin typeface="+mn-lt"/>
                            <a:ea typeface="+mn-ea"/>
                            <a:cs typeface="+mn-cs"/>
                          </a:endParaRPr>
                        </a:p>
                      </a:txBody>
                      <a:tcPr anchor="ctr"/>
                    </a:tc>
                    <a:extLst>
                      <a:ext uri="{0D108BD9-81ED-4DB2-BD59-A6C34878D82A}">
                        <a16:rowId xmlns:a16="http://schemas.microsoft.com/office/drawing/2014/main" val="3594357202"/>
                      </a:ext>
                    </a:extLst>
                  </a:tr>
                  <a:tr h="442869">
                    <a:tc>
                      <a:txBody>
                        <a:bodyPr/>
                        <a:lstStyle/>
                        <a:p>
                          <a:pPr algn="ctr"/>
                          <a:r>
                            <a:rPr lang="en-US" dirty="0"/>
                            <a:t>Rise time</a:t>
                          </a:r>
                        </a:p>
                      </a:txBody>
                      <a:tcPr anchor="ctr"/>
                    </a:tc>
                    <a:tc>
                      <a:txBody>
                        <a:bodyPr/>
                        <a:lstStyle/>
                        <a:p>
                          <a:endParaRPr lang="en-US"/>
                        </a:p>
                      </a:txBody>
                      <a:tcPr anchor="ctr">
                        <a:blipFill>
                          <a:blip r:embed="rId3"/>
                          <a:stretch>
                            <a:fillRect l="-101183" t="-118056" r="-401775" b="-231944"/>
                          </a:stretch>
                        </a:blipFill>
                      </a:tcPr>
                    </a:tc>
                    <a:tc>
                      <a:txBody>
                        <a:bodyPr/>
                        <a:lstStyle/>
                        <a:p>
                          <a:endParaRPr lang="en-US"/>
                        </a:p>
                      </a:txBody>
                      <a:tcPr anchor="ctr">
                        <a:blipFill>
                          <a:blip r:embed="rId3"/>
                          <a:stretch>
                            <a:fillRect l="-201183" t="-118056" r="-301775" b="-231944"/>
                          </a:stretch>
                        </a:blipFill>
                      </a:tcPr>
                    </a:tc>
                    <a:tc>
                      <a:txBody>
                        <a:bodyPr/>
                        <a:lstStyle/>
                        <a:p>
                          <a:endParaRPr lang="en-US"/>
                        </a:p>
                      </a:txBody>
                      <a:tcPr anchor="ctr">
                        <a:blipFill>
                          <a:blip r:embed="rId3"/>
                          <a:stretch>
                            <a:fillRect l="-302976" t="-118056" r="-203571" b="-231944"/>
                          </a:stretch>
                        </a:blipFill>
                      </a:tcPr>
                    </a:tc>
                    <a:tc>
                      <a:txBody>
                        <a:bodyPr/>
                        <a:lstStyle/>
                        <a:p>
                          <a:endParaRPr lang="en-US"/>
                        </a:p>
                      </a:txBody>
                      <a:tcPr anchor="ctr">
                        <a:blipFill>
                          <a:blip r:embed="rId3"/>
                          <a:stretch>
                            <a:fillRect l="-400592" t="-118056" r="-102367" b="-231944"/>
                          </a:stretch>
                        </a:blipFill>
                      </a:tcPr>
                    </a:tc>
                    <a:tc>
                      <a:txBody>
                        <a:bodyPr/>
                        <a:lstStyle/>
                        <a:p>
                          <a:endParaRPr lang="en-US"/>
                        </a:p>
                      </a:txBody>
                      <a:tcPr anchor="ctr">
                        <a:blipFill>
                          <a:blip r:embed="rId3"/>
                          <a:stretch>
                            <a:fillRect l="-500592" t="-118056" r="-2367" b="-231944"/>
                          </a:stretch>
                        </a:blipFill>
                      </a:tcPr>
                    </a:tc>
                    <a:extLst>
                      <a:ext uri="{0D108BD9-81ED-4DB2-BD59-A6C34878D82A}">
                        <a16:rowId xmlns:a16="http://schemas.microsoft.com/office/drawing/2014/main" val="2465838183"/>
                      </a:ext>
                    </a:extLst>
                  </a:tr>
                  <a:tr h="501622">
                    <a:tc>
                      <a:txBody>
                        <a:bodyPr/>
                        <a:lstStyle/>
                        <a:p>
                          <a:pPr algn="ctr"/>
                          <a:r>
                            <a:rPr lang="en-US" dirty="0"/>
                            <a:t>Horizontal</a:t>
                          </a:r>
                        </a:p>
                      </a:txBody>
                      <a:tcPr anchor="ctr"/>
                    </a:tc>
                    <a:tc>
                      <a:txBody>
                        <a:bodyPr/>
                        <a:lstStyle/>
                        <a:p>
                          <a:endParaRPr lang="en-US"/>
                        </a:p>
                      </a:txBody>
                      <a:tcPr anchor="ctr">
                        <a:blipFill>
                          <a:blip r:embed="rId3"/>
                          <a:stretch>
                            <a:fillRect l="-101183" t="-189157" r="-401775" b="-101205"/>
                          </a:stretch>
                        </a:blipFill>
                      </a:tcPr>
                    </a:tc>
                    <a:tc>
                      <a:txBody>
                        <a:bodyPr/>
                        <a:lstStyle/>
                        <a:p>
                          <a:endParaRPr lang="en-US"/>
                        </a:p>
                      </a:txBody>
                      <a:tcPr anchor="ctr">
                        <a:blipFill>
                          <a:blip r:embed="rId3"/>
                          <a:stretch>
                            <a:fillRect l="-201183" t="-189157" r="-301775" b="-101205"/>
                          </a:stretch>
                        </a:blip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F124A"/>
                              </a:solidFill>
                              <a:effectLst/>
                              <a:uLnTx/>
                              <a:uFillTx/>
                              <a:latin typeface="+mn-lt"/>
                              <a:ea typeface="+mn-ea"/>
                              <a:cs typeface="+mn-cs"/>
                            </a:rPr>
                            <a:t>In progress</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F124A"/>
                              </a:solidFill>
                              <a:effectLst/>
                              <a:uLnTx/>
                              <a:uFillTx/>
                              <a:latin typeface="+mn-lt"/>
                              <a:ea typeface="+mn-ea"/>
                              <a:cs typeface="+mn-cs"/>
                            </a:rPr>
                            <a:t>In progress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F124A"/>
                            </a:solidFill>
                            <a:effectLst/>
                            <a:uLnTx/>
                            <a:uFillTx/>
                            <a:latin typeface="+mn-lt"/>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F124A"/>
                              </a:solidFill>
                              <a:effectLst/>
                              <a:uLnTx/>
                              <a:uFillTx/>
                              <a:latin typeface="+mn-lt"/>
                              <a:ea typeface="+mn-ea"/>
                              <a:cs typeface="+mn-cs"/>
                            </a:rPr>
                            <a:t>In progress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F124A"/>
                            </a:solidFill>
                            <a:effectLst/>
                            <a:uLnTx/>
                            <a:uFillTx/>
                            <a:latin typeface="+mn-lt"/>
                            <a:ea typeface="+mn-ea"/>
                            <a:cs typeface="+mn-cs"/>
                          </a:endParaRPr>
                        </a:p>
                      </a:txBody>
                      <a:tcPr anchor="ctr"/>
                    </a:tc>
                    <a:extLst>
                      <a:ext uri="{0D108BD9-81ED-4DB2-BD59-A6C34878D82A}">
                        <a16:rowId xmlns:a16="http://schemas.microsoft.com/office/drawing/2014/main" val="1736141547"/>
                      </a:ext>
                    </a:extLst>
                  </a:tr>
                  <a:tr h="501622">
                    <a:tc>
                      <a:txBody>
                        <a:bodyPr/>
                        <a:lstStyle/>
                        <a:p>
                          <a:pPr algn="ctr"/>
                          <a:r>
                            <a:rPr lang="en-US" dirty="0"/>
                            <a:t>Vertical </a:t>
                          </a:r>
                        </a:p>
                      </a:txBody>
                      <a:tcPr anchor="ctr"/>
                    </a:tc>
                    <a:tc>
                      <a:txBody>
                        <a:bodyPr/>
                        <a:lstStyle/>
                        <a:p>
                          <a:endParaRPr lang="en-US"/>
                        </a:p>
                      </a:txBody>
                      <a:tcPr anchor="ctr">
                        <a:blipFill>
                          <a:blip r:embed="rId3"/>
                          <a:stretch>
                            <a:fillRect l="-101183" t="-292683" r="-401775" b="-2439"/>
                          </a:stretch>
                        </a:blipFill>
                      </a:tcPr>
                    </a:tc>
                    <a:tc>
                      <a:txBody>
                        <a:bodyPr/>
                        <a:lstStyle/>
                        <a:p>
                          <a:endParaRPr lang="en-US"/>
                        </a:p>
                      </a:txBody>
                      <a:tcPr anchor="ctr">
                        <a:blipFill>
                          <a:blip r:embed="rId3"/>
                          <a:stretch>
                            <a:fillRect l="-201183" t="-292683" r="-301775" b="-2439"/>
                          </a:stretch>
                        </a:blipFill>
                      </a:tcPr>
                    </a:tc>
                    <a:tc>
                      <a:txBody>
                        <a:bodyPr/>
                        <a:lstStyle/>
                        <a:p>
                          <a:endParaRPr lang="en-US"/>
                        </a:p>
                      </a:txBody>
                      <a:tcPr anchor="ctr">
                        <a:blipFill>
                          <a:blip r:embed="rId3"/>
                          <a:stretch>
                            <a:fillRect l="-302976" t="-292683" r="-203571" b="-2439"/>
                          </a:stretch>
                        </a:blipFill>
                      </a:tcPr>
                    </a:tc>
                    <a:tc>
                      <a:txBody>
                        <a:bodyPr/>
                        <a:lstStyle/>
                        <a:p>
                          <a:endParaRPr lang="en-US"/>
                        </a:p>
                      </a:txBody>
                      <a:tcPr anchor="ctr">
                        <a:blipFill>
                          <a:blip r:embed="rId3"/>
                          <a:stretch>
                            <a:fillRect l="-400592" t="-292683" r="-102367" b="-2439"/>
                          </a:stretch>
                        </a:blipFill>
                      </a:tcPr>
                    </a:tc>
                    <a:tc>
                      <a:txBody>
                        <a:bodyPr/>
                        <a:lstStyle/>
                        <a:p>
                          <a:endParaRPr lang="en-US"/>
                        </a:p>
                      </a:txBody>
                      <a:tcPr anchor="ctr">
                        <a:blipFill>
                          <a:blip r:embed="rId3"/>
                          <a:stretch>
                            <a:fillRect l="-500592" t="-292683" r="-2367" b="-2439"/>
                          </a:stretch>
                        </a:blipFill>
                      </a:tcPr>
                    </a:tc>
                    <a:extLst>
                      <a:ext uri="{0D108BD9-81ED-4DB2-BD59-A6C34878D82A}">
                        <a16:rowId xmlns:a16="http://schemas.microsoft.com/office/drawing/2014/main" val="4242582864"/>
                      </a:ext>
                    </a:extLst>
                  </a:tr>
                </a:tbl>
              </a:graphicData>
            </a:graphic>
          </p:graphicFrame>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4035D2C-1A21-50B8-E5F9-39B85DD68FB5}"/>
                  </a:ext>
                </a:extLst>
              </p:cNvPr>
              <p:cNvSpPr txBox="1"/>
              <p:nvPr/>
            </p:nvSpPr>
            <p:spPr>
              <a:xfrm>
                <a:off x="7620000" y="394208"/>
                <a:ext cx="1455971" cy="569964"/>
              </a:xfrm>
              <a:prstGeom prst="rect">
                <a:avLst/>
              </a:prstGeom>
              <a:solidFill>
                <a:schemeClr val="accent6">
                  <a:lumMod val="10000"/>
                  <a:lumOff val="90000"/>
                </a:schemeClr>
              </a:solidFill>
              <a:ln>
                <a:solidFill>
                  <a:schemeClr val="tx1">
                    <a:lumMod val="50000"/>
                  </a:schemeClr>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𝐴</m:t>
                          </m:r>
                        </m:e>
                        <m:sub>
                          <m:r>
                            <a:rPr lang="it-IT" sz="1600" b="0" i="1" smtClean="0">
                              <a:latin typeface="Cambria Math" panose="02040503050406030204" pitchFamily="18" charset="0"/>
                            </a:rPr>
                            <m:t>𝑥</m:t>
                          </m:r>
                        </m:sub>
                      </m:sSub>
                      <m:r>
                        <a:rPr lang="it-IT" sz="1600" b="0" i="1" smtClean="0">
                          <a:latin typeface="Cambria Math" panose="02040503050406030204" pitchFamily="18" charset="0"/>
                        </a:rPr>
                        <m:t>[</m:t>
                      </m:r>
                      <m:r>
                        <a:rPr lang="it-IT" sz="1600" b="0" i="1" smtClean="0">
                          <a:latin typeface="Cambria Math" panose="02040503050406030204" pitchFamily="18" charset="0"/>
                        </a:rPr>
                        <m:t>𝜎</m:t>
                      </m:r>
                      <m:r>
                        <a:rPr lang="it-IT" sz="1600" b="0" i="1" smtClean="0">
                          <a:latin typeface="Cambria Math" panose="02040503050406030204" pitchFamily="18" charset="0"/>
                        </a:rPr>
                        <m:t>]=</m:t>
                      </m:r>
                      <m:f>
                        <m:fPr>
                          <m:ctrlPr>
                            <a:rPr lang="it-IT" sz="1600" i="1">
                              <a:latin typeface="Cambria Math" panose="02040503050406030204" pitchFamily="18" charset="0"/>
                            </a:rPr>
                          </m:ctrlPr>
                        </m:fPr>
                        <m:num>
                          <m:rad>
                            <m:radPr>
                              <m:degHide m:val="on"/>
                              <m:ctrlPr>
                                <a:rPr lang="it-IT" sz="1600" i="1" smtClean="0">
                                  <a:latin typeface="Cambria Math" panose="02040503050406030204" pitchFamily="18" charset="0"/>
                                </a:rPr>
                              </m:ctrlPr>
                            </m:radPr>
                            <m:deg/>
                            <m:e>
                              <m:r>
                                <a:rPr lang="it-IT" sz="1600" i="1">
                                  <a:latin typeface="Cambria Math" panose="02040503050406030204" pitchFamily="18" charset="0"/>
                                </a:rPr>
                                <m:t>2 </m:t>
                              </m:r>
                              <m:sSub>
                                <m:sSubPr>
                                  <m:ctrlPr>
                                    <a:rPr lang="it-IT" sz="1600" i="1">
                                      <a:latin typeface="Cambria Math" panose="02040503050406030204" pitchFamily="18" charset="0"/>
                                    </a:rPr>
                                  </m:ctrlPr>
                                </m:sSubPr>
                                <m:e>
                                  <m:r>
                                    <a:rPr lang="it-IT" sz="1600" i="1">
                                      <a:latin typeface="Cambria Math" panose="02040503050406030204" pitchFamily="18" charset="0"/>
                                    </a:rPr>
                                    <m:t>𝐽</m:t>
                                  </m:r>
                                </m:e>
                                <m:sub>
                                  <m:r>
                                    <a:rPr lang="it-IT" sz="1600" i="1">
                                      <a:latin typeface="Cambria Math" panose="02040503050406030204" pitchFamily="18" charset="0"/>
                                    </a:rPr>
                                    <m:t>𝑥</m:t>
                                  </m:r>
                                </m:sub>
                              </m:sSub>
                              <m:sSub>
                                <m:sSubPr>
                                  <m:ctrlPr>
                                    <a:rPr lang="it-IT" sz="1600" i="1">
                                      <a:latin typeface="Cambria Math" panose="02040503050406030204" pitchFamily="18" charset="0"/>
                                    </a:rPr>
                                  </m:ctrlPr>
                                </m:sSubPr>
                                <m:e>
                                  <m:r>
                                    <a:rPr lang="it-IT" sz="1600" i="1">
                                      <a:latin typeface="Cambria Math" panose="02040503050406030204" pitchFamily="18" charset="0"/>
                                    </a:rPr>
                                    <m:t>𝛽</m:t>
                                  </m:r>
                                </m:e>
                                <m:sub>
                                  <m:r>
                                    <a:rPr lang="it-IT" sz="1600" i="1">
                                      <a:latin typeface="Cambria Math" panose="02040503050406030204" pitchFamily="18" charset="0"/>
                                    </a:rPr>
                                    <m:t>𝑥</m:t>
                                  </m:r>
                                </m:sub>
                              </m:sSub>
                            </m:e>
                          </m:rad>
                        </m:num>
                        <m:den>
                          <m:sSub>
                            <m:sSubPr>
                              <m:ctrlPr>
                                <a:rPr lang="it-IT" sz="1600" i="1">
                                  <a:latin typeface="Cambria Math" panose="02040503050406030204" pitchFamily="18" charset="0"/>
                                </a:rPr>
                              </m:ctrlPr>
                            </m:sSubPr>
                            <m:e>
                              <m:r>
                                <a:rPr lang="it-IT" sz="1600" i="1">
                                  <a:latin typeface="Cambria Math" panose="02040503050406030204" pitchFamily="18" charset="0"/>
                                </a:rPr>
                                <m:t>𝜎</m:t>
                              </m:r>
                            </m:e>
                            <m:sub>
                              <m:r>
                                <a:rPr lang="it-IT" sz="1600" i="1">
                                  <a:latin typeface="Cambria Math" panose="02040503050406030204" pitchFamily="18" charset="0"/>
                                </a:rPr>
                                <m:t>𝑥</m:t>
                              </m:r>
                            </m:sub>
                          </m:sSub>
                        </m:den>
                      </m:f>
                    </m:oMath>
                  </m:oMathPara>
                </a14:m>
                <a:endParaRPr lang="en-US" sz="1600" dirty="0"/>
              </a:p>
            </p:txBody>
          </p:sp>
        </mc:Choice>
        <mc:Fallback xmlns="">
          <p:sp>
            <p:nvSpPr>
              <p:cNvPr id="9" name="TextBox 8">
                <a:extLst>
                  <a:ext uri="{FF2B5EF4-FFF2-40B4-BE49-F238E27FC236}">
                    <a16:creationId xmlns:a16="http://schemas.microsoft.com/office/drawing/2014/main" id="{44035D2C-1A21-50B8-E5F9-39B85DD68FB5}"/>
                  </a:ext>
                </a:extLst>
              </p:cNvPr>
              <p:cNvSpPr txBox="1">
                <a:spLocks noRot="1" noChangeAspect="1" noMove="1" noResize="1" noEditPoints="1" noAdjustHandles="1" noChangeArrowheads="1" noChangeShapeType="1" noTextEdit="1"/>
              </p:cNvSpPr>
              <p:nvPr/>
            </p:nvSpPr>
            <p:spPr>
              <a:xfrm>
                <a:off x="7620000" y="394208"/>
                <a:ext cx="1455971" cy="569964"/>
              </a:xfrm>
              <a:prstGeom prst="rect">
                <a:avLst/>
              </a:prstGeom>
              <a:blipFill>
                <a:blip r:embed="rId4"/>
                <a:stretch>
                  <a:fillRect/>
                </a:stretch>
              </a:blipFill>
              <a:ln>
                <a:solidFill>
                  <a:schemeClr val="tx1">
                    <a:lumMod val="50000"/>
                  </a:schemeClr>
                </a:solidFill>
              </a:ln>
            </p:spPr>
            <p:txBody>
              <a:bodyPr/>
              <a:lstStyle/>
              <a:p>
                <a:r>
                  <a:rPr lang="en-US">
                    <a:noFill/>
                  </a:rPr>
                  <a:t> </a:t>
                </a:r>
              </a:p>
            </p:txBody>
          </p:sp>
        </mc:Fallback>
      </mc:AlternateContent>
      <p:sp>
        <p:nvSpPr>
          <p:cNvPr id="13" name="Textfeld 2">
            <a:extLst>
              <a:ext uri="{FF2B5EF4-FFF2-40B4-BE49-F238E27FC236}">
                <a16:creationId xmlns:a16="http://schemas.microsoft.com/office/drawing/2014/main" id="{A08C67F3-161B-4C5B-AA7D-F24D7EDF53E3}"/>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0BBC9F2-37F5-F519-5A11-1F7740253521}"/>
                  </a:ext>
                </a:extLst>
              </p:cNvPr>
              <p:cNvSpPr txBox="1"/>
              <p:nvPr/>
            </p:nvSpPr>
            <p:spPr>
              <a:xfrm>
                <a:off x="4773328" y="2648842"/>
                <a:ext cx="4419600" cy="506614"/>
              </a:xfrm>
              <a:prstGeom prst="rect">
                <a:avLst/>
              </a:prstGeom>
              <a:noFill/>
            </p:spPr>
            <p:txBody>
              <a:bodyPr wrap="square" rtlCol="0">
                <a:spAutoFit/>
              </a:bodyPr>
              <a:lstStyle/>
              <a:p>
                <a:pPr algn="l">
                  <a:lnSpc>
                    <a:spcPts val="3700"/>
                  </a:lnSpc>
                </a:pPr>
                <a:r>
                  <a:rPr lang="en-US" sz="1800" dirty="0"/>
                  <a:t>*</a:t>
                </a:r>
                <a:r>
                  <a:rPr lang="en-US" sz="1200" dirty="0"/>
                  <a:t>assuming</a:t>
                </a:r>
                <a:r>
                  <a:rPr lang="en-US" sz="1800" dirty="0"/>
                  <a:t> </a:t>
                </a:r>
                <a14:m>
                  <m:oMath xmlns:m="http://schemas.openxmlformats.org/officeDocument/2006/math">
                    <m:sSub>
                      <m:sSubPr>
                        <m:ctrlPr>
                          <a:rPr lang="it-IT" sz="1200" b="0" i="1" smtClean="0">
                            <a:latin typeface="Cambria Math" panose="02040503050406030204" pitchFamily="18" charset="0"/>
                          </a:rPr>
                        </m:ctrlPr>
                      </m:sSubPr>
                      <m:e>
                        <m:r>
                          <a:rPr lang="it-IT" sz="1200" b="0" i="1" smtClean="0">
                            <a:latin typeface="Cambria Math" panose="02040503050406030204" pitchFamily="18" charset="0"/>
                          </a:rPr>
                          <m:t>𝜏</m:t>
                        </m:r>
                      </m:e>
                      <m:sub>
                        <m:r>
                          <a:rPr lang="it-IT" sz="1200" b="0" i="1" smtClean="0">
                            <a:latin typeface="Cambria Math" panose="02040503050406030204" pitchFamily="18" charset="0"/>
                          </a:rPr>
                          <m:t>𝑖𝑛𝑠𝑡</m:t>
                        </m:r>
                      </m:sub>
                    </m:sSub>
                    <m:r>
                      <a:rPr lang="it-IT" sz="1200" b="0" i="1" smtClean="0">
                        <a:latin typeface="Cambria Math" panose="02040503050406030204" pitchFamily="18" charset="0"/>
                      </a:rPr>
                      <m:t>=6</m:t>
                    </m:r>
                  </m:oMath>
                </a14:m>
                <a:endParaRPr lang="en-US" sz="1800" dirty="0"/>
              </a:p>
            </p:txBody>
          </p:sp>
        </mc:Choice>
        <mc:Fallback xmlns="">
          <p:sp>
            <p:nvSpPr>
              <p:cNvPr id="15" name="TextBox 14">
                <a:extLst>
                  <a:ext uri="{FF2B5EF4-FFF2-40B4-BE49-F238E27FC236}">
                    <a16:creationId xmlns:a16="http://schemas.microsoft.com/office/drawing/2014/main" id="{E0BBC9F2-37F5-F519-5A11-1F7740253521}"/>
                  </a:ext>
                </a:extLst>
              </p:cNvPr>
              <p:cNvSpPr txBox="1">
                <a:spLocks noRot="1" noChangeAspect="1" noMove="1" noResize="1" noEditPoints="1" noAdjustHandles="1" noChangeArrowheads="1" noChangeShapeType="1" noTextEdit="1"/>
              </p:cNvSpPr>
              <p:nvPr/>
            </p:nvSpPr>
            <p:spPr>
              <a:xfrm>
                <a:off x="4773328" y="2648842"/>
                <a:ext cx="4419600" cy="506614"/>
              </a:xfrm>
              <a:prstGeom prst="rect">
                <a:avLst/>
              </a:prstGeom>
              <a:blipFill>
                <a:blip r:embed="rId5"/>
                <a:stretch>
                  <a:fillRect l="-1103" b="-18072"/>
                </a:stretch>
              </a:blipFill>
            </p:spPr>
            <p:txBody>
              <a:bodyPr/>
              <a:lstStyle/>
              <a:p>
                <a:r>
                  <a:rPr lang="en-US">
                    <a:noFill/>
                  </a:rPr>
                  <a:t> </a:t>
                </a:r>
              </a:p>
            </p:txBody>
          </p:sp>
        </mc:Fallback>
      </mc:AlternateContent>
      <p:sp>
        <p:nvSpPr>
          <p:cNvPr id="16" name="Textplatzhalter 4">
            <a:extLst>
              <a:ext uri="{FF2B5EF4-FFF2-40B4-BE49-F238E27FC236}">
                <a16:creationId xmlns:a16="http://schemas.microsoft.com/office/drawing/2014/main" id="{8DD71CB6-7420-CFEC-45C0-A9DF75F5E22C}"/>
              </a:ext>
            </a:extLst>
          </p:cNvPr>
          <p:cNvSpPr txBox="1">
            <a:spLocks/>
          </p:cNvSpPr>
          <p:nvPr/>
        </p:nvSpPr>
        <p:spPr>
          <a:xfrm>
            <a:off x="6324600" y="3424630"/>
            <a:ext cx="2742042" cy="1613888"/>
          </a:xfrm>
          <a:prstGeom prst="rect">
            <a:avLst/>
          </a:prstGeom>
        </p:spPr>
        <p:txBody>
          <a:bodyPr vert="horz" lIns="91440" tIns="45720" rIns="91440" bIns="45720" rtlCol="0">
            <a:noAutofit/>
          </a:bodyPr>
          <a:lst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US" sz="1400" dirty="0"/>
              <a:t>Energy deposition studies have shown that the </a:t>
            </a:r>
            <a:r>
              <a:rPr lang="en-US" sz="1400" b="1" dirty="0"/>
              <a:t>complete failure of the feedback cannot be width stand by the collimation system.</a:t>
            </a:r>
            <a:endParaRPr lang="en-US" b="1" dirty="0"/>
          </a:p>
        </p:txBody>
      </p:sp>
      <p:sp>
        <p:nvSpPr>
          <p:cNvPr id="18" name="Textfeld 1">
            <a:extLst>
              <a:ext uri="{FF2B5EF4-FFF2-40B4-BE49-F238E27FC236}">
                <a16:creationId xmlns:a16="http://schemas.microsoft.com/office/drawing/2014/main" id="{E6E2E462-C259-EA30-1BE5-8B9C5C16065B}"/>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40656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62D808-D728-2984-514A-23DFF6C21158}"/>
              </a:ext>
            </a:extLst>
          </p:cNvPr>
          <p:cNvSpPr>
            <a:spLocks noGrp="1"/>
          </p:cNvSpPr>
          <p:nvPr>
            <p:ph type="sldNum" sz="quarter" idx="10"/>
          </p:nvPr>
        </p:nvSpPr>
        <p:spPr/>
        <p:txBody>
          <a:bodyPr/>
          <a:lstStyle/>
          <a:p>
            <a:fld id="{88A1DFE4-5FC5-43BD-BB7E-75EAD82B965F}" type="slidenum">
              <a:rPr lang="en-US" noProof="0" smtClean="0"/>
              <a:pPr/>
              <a:t>26</a:t>
            </a:fld>
            <a:endParaRPr lang="en-US" noProof="0" dirty="0"/>
          </a:p>
        </p:txBody>
      </p:sp>
      <p:sp>
        <p:nvSpPr>
          <p:cNvPr id="4" name="Text Placeholder 3">
            <a:extLst>
              <a:ext uri="{FF2B5EF4-FFF2-40B4-BE49-F238E27FC236}">
                <a16:creationId xmlns:a16="http://schemas.microsoft.com/office/drawing/2014/main" id="{0F258D83-D7F6-32D1-F1C0-BBF6E08E2261}"/>
              </a:ext>
            </a:extLst>
          </p:cNvPr>
          <p:cNvSpPr>
            <a:spLocks noGrp="1"/>
          </p:cNvSpPr>
          <p:nvPr>
            <p:ph type="body" sz="quarter" idx="12"/>
          </p:nvPr>
        </p:nvSpPr>
        <p:spPr>
          <a:xfrm>
            <a:off x="229327" y="1113317"/>
            <a:ext cx="5104673" cy="3368850"/>
          </a:xfrm>
        </p:spPr>
        <p:txBody>
          <a:bodyPr/>
          <a:lstStyle/>
          <a:p>
            <a:pPr marL="285750" indent="-285750">
              <a:lnSpc>
                <a:spcPct val="100000"/>
              </a:lnSpc>
              <a:buFont typeface="Arial" panose="020B0604020202020204" pitchFamily="34" charset="0"/>
              <a:buChar char="•"/>
            </a:pPr>
            <a:r>
              <a:rPr lang="en-US" sz="1500" dirty="0"/>
              <a:t>In general,</a:t>
            </a:r>
            <a:r>
              <a:rPr lang="en-US" sz="1500" b="1" dirty="0"/>
              <a:t> fast</a:t>
            </a:r>
            <a:r>
              <a:rPr lang="en-US" sz="1500" dirty="0"/>
              <a:t> </a:t>
            </a:r>
            <a:r>
              <a:rPr lang="en-US" sz="1500" b="1" dirty="0"/>
              <a:t>instabilities could be dangerous </a:t>
            </a:r>
            <a:r>
              <a:rPr lang="en-US" sz="1500" dirty="0"/>
              <a:t>if more than 1 station fail simultaneously.</a:t>
            </a:r>
          </a:p>
          <a:p>
            <a:pPr marL="285750" indent="-285750">
              <a:lnSpc>
                <a:spcPct val="100000"/>
              </a:lnSpc>
              <a:buFont typeface="Arial" panose="020B0604020202020204" pitchFamily="34" charset="0"/>
              <a:buChar char="•"/>
            </a:pPr>
            <a:endParaRPr lang="en-US" sz="1500" dirty="0"/>
          </a:p>
          <a:p>
            <a:pPr marL="285750" indent="-285750">
              <a:lnSpc>
                <a:spcPct val="100000"/>
              </a:lnSpc>
              <a:buFont typeface="Arial" panose="020B0604020202020204" pitchFamily="34" charset="0"/>
              <a:buChar char="•"/>
            </a:pPr>
            <a:r>
              <a:rPr lang="en-US" sz="1500" b="1" dirty="0"/>
              <a:t>Worst case full beam lost within few turns</a:t>
            </a:r>
            <a:r>
              <a:rPr lang="en-US" sz="1500" dirty="0"/>
              <a:t>.</a:t>
            </a:r>
          </a:p>
          <a:p>
            <a:pPr marL="285750" indent="-285750">
              <a:lnSpc>
                <a:spcPct val="100000"/>
              </a:lnSpc>
              <a:buFont typeface="Arial" panose="020B0604020202020204" pitchFamily="34" charset="0"/>
              <a:buChar char="•"/>
            </a:pPr>
            <a:r>
              <a:rPr lang="en-US" sz="1500" b="1" dirty="0">
                <a:solidFill>
                  <a:srgbClr val="FF0000"/>
                </a:solidFill>
              </a:rPr>
              <a:t>MJ losses in the collimator can be expected</a:t>
            </a:r>
            <a:r>
              <a:rPr lang="en-US" sz="1500" dirty="0"/>
              <a:t>.</a:t>
            </a:r>
          </a:p>
          <a:p>
            <a:pPr marL="285750" indent="-285750">
              <a:lnSpc>
                <a:spcPct val="100000"/>
              </a:lnSpc>
              <a:buFont typeface="Arial" panose="020B0604020202020204" pitchFamily="34" charset="0"/>
              <a:buChar char="•"/>
            </a:pPr>
            <a:endParaRPr lang="en-US" sz="1500" dirty="0"/>
          </a:p>
          <a:p>
            <a:pPr marL="285750" indent="-285750">
              <a:lnSpc>
                <a:spcPct val="100000"/>
              </a:lnSpc>
              <a:buFont typeface="Arial" panose="020B0604020202020204" pitchFamily="34" charset="0"/>
              <a:buChar char="•"/>
            </a:pPr>
            <a:r>
              <a:rPr lang="en-US" sz="1500" b="1" dirty="0"/>
              <a:t>Too fast for beam loss monitor interlocks</a:t>
            </a:r>
            <a:r>
              <a:rPr lang="en-US" sz="1500" dirty="0"/>
              <a:t> → use feedback/orbit-based interlocks.</a:t>
            </a:r>
          </a:p>
          <a:p>
            <a:pPr marL="285750" indent="-285750">
              <a:lnSpc>
                <a:spcPct val="100000"/>
              </a:lnSpc>
              <a:buFont typeface="Arial" panose="020B0604020202020204" pitchFamily="34" charset="0"/>
              <a:buChar char="•"/>
            </a:pPr>
            <a:endParaRPr lang="en-US" sz="1500" dirty="0"/>
          </a:p>
          <a:p>
            <a:pPr marL="285750" indent="-285750">
              <a:lnSpc>
                <a:spcPct val="100000"/>
              </a:lnSpc>
              <a:buFont typeface="Arial" panose="020B0604020202020204" pitchFamily="34" charset="0"/>
              <a:buChar char="•"/>
            </a:pPr>
            <a:r>
              <a:rPr lang="en-US" sz="1500" dirty="0">
                <a:solidFill>
                  <a:srgbClr val="FF0000"/>
                </a:solidFill>
              </a:rPr>
              <a:t>Collimator hierarchy is not always respected </a:t>
            </a:r>
            <a:r>
              <a:rPr lang="en-US" sz="1500" dirty="0"/>
              <a:t>→ collimation system not fully efficient for fast losses.</a:t>
            </a:r>
          </a:p>
          <a:p>
            <a:pPr marL="285750" indent="-285750">
              <a:lnSpc>
                <a:spcPct val="100000"/>
              </a:lnSpc>
              <a:buFont typeface="Arial" panose="020B0604020202020204" pitchFamily="34" charset="0"/>
              <a:buChar char="•"/>
            </a:pPr>
            <a:endParaRPr lang="en-US" sz="1500" dirty="0"/>
          </a:p>
          <a:p>
            <a:pPr marL="285750" indent="-285750">
              <a:lnSpc>
                <a:spcPct val="100000"/>
              </a:lnSpc>
              <a:buFont typeface="Arial" panose="020B0604020202020204" pitchFamily="34" charset="0"/>
              <a:buChar char="•"/>
            </a:pPr>
            <a:r>
              <a:rPr lang="en-US" sz="1500" b="1" dirty="0"/>
              <a:t>Phase dependence is critical.</a:t>
            </a:r>
          </a:p>
          <a:p>
            <a:pPr marL="285750" indent="-285750">
              <a:lnSpc>
                <a:spcPct val="100000"/>
              </a:lnSpc>
              <a:buFont typeface="Arial" panose="020B0604020202020204" pitchFamily="34" charset="0"/>
              <a:buChar char="•"/>
            </a:pPr>
            <a:endParaRPr lang="en-US" sz="1500" b="1" dirty="0"/>
          </a:p>
          <a:p>
            <a:pPr marL="285750" indent="-285750">
              <a:lnSpc>
                <a:spcPct val="100000"/>
              </a:lnSpc>
              <a:buFont typeface="Arial" panose="020B0604020202020204" pitchFamily="34" charset="0"/>
              <a:buChar char="•"/>
            </a:pPr>
            <a:r>
              <a:rPr lang="en-US" sz="1500" b="1" dirty="0">
                <a:solidFill>
                  <a:srgbClr val="FF0000"/>
                </a:solidFill>
              </a:rPr>
              <a:t>High losses in proximity of the interaction regions</a:t>
            </a:r>
            <a:r>
              <a:rPr lang="en-US" sz="1500" dirty="0"/>
              <a:t>, producing potential background to the experiments.</a:t>
            </a:r>
          </a:p>
          <a:p>
            <a:pPr marL="285750" lvl="0" indent="-285750">
              <a:buFont typeface="Arial" panose="020B0604020202020204" pitchFamily="34" charset="0"/>
              <a:buChar char="•"/>
              <a:defRPr/>
            </a:pPr>
            <a:endParaRPr lang="en-US" sz="1500" dirty="0">
              <a:solidFill>
                <a:srgbClr val="0F124A"/>
              </a:solidFill>
            </a:endParaRPr>
          </a:p>
          <a:p>
            <a:pPr marL="382950" indent="-285750">
              <a:lnSpc>
                <a:spcPct val="100000"/>
              </a:lnSpc>
            </a:pPr>
            <a:endParaRPr lang="en-US" sz="1500" dirty="0"/>
          </a:p>
          <a:p>
            <a:endParaRPr lang="en-US" sz="1500" dirty="0"/>
          </a:p>
        </p:txBody>
      </p:sp>
      <p:sp>
        <p:nvSpPr>
          <p:cNvPr id="6" name="Title 5">
            <a:extLst>
              <a:ext uri="{FF2B5EF4-FFF2-40B4-BE49-F238E27FC236}">
                <a16:creationId xmlns:a16="http://schemas.microsoft.com/office/drawing/2014/main" id="{DC466D14-CB9E-A9C9-1C7B-9B3CDCA0CD16}"/>
              </a:ext>
            </a:extLst>
          </p:cNvPr>
          <p:cNvSpPr>
            <a:spLocks noGrp="1"/>
          </p:cNvSpPr>
          <p:nvPr>
            <p:ph type="title"/>
          </p:nvPr>
        </p:nvSpPr>
        <p:spPr/>
        <p:txBody>
          <a:bodyPr/>
          <a:lstStyle/>
          <a:p>
            <a:r>
              <a:rPr lang="en-US" dirty="0"/>
              <a:t>Instability loss patterns</a:t>
            </a:r>
          </a:p>
        </p:txBody>
      </p:sp>
      <p:pic>
        <p:nvPicPr>
          <p:cNvPr id="9" name="Picture 8">
            <a:extLst>
              <a:ext uri="{FF2B5EF4-FFF2-40B4-BE49-F238E27FC236}">
                <a16:creationId xmlns:a16="http://schemas.microsoft.com/office/drawing/2014/main" id="{F187B934-E9CE-2607-078F-31AD27A7F885}"/>
              </a:ext>
            </a:extLst>
          </p:cNvPr>
          <p:cNvPicPr>
            <a:picLocks noChangeAspect="1"/>
          </p:cNvPicPr>
          <p:nvPr/>
        </p:nvPicPr>
        <p:blipFill>
          <a:blip r:embed="rId2">
            <a:extLst>
              <a:ext uri="{28A0092B-C50C-407E-A947-70E740481C1C}">
                <a14:useLocalDpi xmlns:a14="http://schemas.microsoft.com/office/drawing/2010/main" val="0"/>
              </a:ext>
            </a:extLst>
          </a:blip>
          <a:srcRect l="4898" t="10246" r="8793"/>
          <a:stretch>
            <a:fillRect/>
          </a:stretch>
        </p:blipFill>
        <p:spPr>
          <a:xfrm>
            <a:off x="5410200" y="2391151"/>
            <a:ext cx="3489695" cy="265738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5B92091-7348-82A1-1FAA-528608B67809}"/>
                  </a:ext>
                </a:extLst>
              </p:cNvPr>
              <p:cNvSpPr txBox="1"/>
              <p:nvPr/>
            </p:nvSpPr>
            <p:spPr>
              <a:xfrm>
                <a:off x="6695249" y="345014"/>
                <a:ext cx="1327286" cy="474489"/>
              </a:xfrm>
              <a:prstGeom prst="rect">
                <a:avLst/>
              </a:prstGeom>
              <a:noFill/>
            </p:spPr>
            <p:txBody>
              <a:bodyPr wrap="none" lIns="0" tIns="0" rIns="0" bIns="0" rtlCol="0">
                <a:spAutoFit/>
              </a:bodyPr>
              <a:lstStyle/>
              <a:p>
                <a:pPr algn="l">
                  <a:lnSpc>
                    <a:spcPts val="3700"/>
                  </a:lnSpc>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𝝉</m:t>
                      </m:r>
                      <m:r>
                        <a:rPr lang="en-US" sz="1800" b="1" i="1" smtClean="0">
                          <a:latin typeface="Cambria Math" panose="02040503050406030204" pitchFamily="18" charset="0"/>
                        </a:rPr>
                        <m:t>=</m:t>
                      </m:r>
                      <m:r>
                        <a:rPr lang="en-US" sz="1800" b="1" i="1" smtClean="0">
                          <a:latin typeface="Cambria Math" panose="02040503050406030204" pitchFamily="18" charset="0"/>
                        </a:rPr>
                        <m:t>𝟏𝟐</m:t>
                      </m:r>
                      <m:r>
                        <a:rPr lang="en-US" sz="1800" b="1" i="1" smtClean="0">
                          <a:latin typeface="Cambria Math" panose="02040503050406030204" pitchFamily="18" charset="0"/>
                        </a:rPr>
                        <m:t> </m:t>
                      </m:r>
                      <m:r>
                        <a:rPr lang="en-US" sz="1800" b="1" i="1" smtClean="0">
                          <a:latin typeface="Cambria Math" panose="02040503050406030204" pitchFamily="18" charset="0"/>
                        </a:rPr>
                        <m:t>𝒕𝒖𝒓𝒏</m:t>
                      </m:r>
                    </m:oMath>
                  </m:oMathPara>
                </a14:m>
                <a:endParaRPr lang="en-US" sz="1800" b="1" dirty="0"/>
              </a:p>
            </p:txBody>
          </p:sp>
        </mc:Choice>
        <mc:Fallback xmlns="">
          <p:sp>
            <p:nvSpPr>
              <p:cNvPr id="8" name="TextBox 7">
                <a:extLst>
                  <a:ext uri="{FF2B5EF4-FFF2-40B4-BE49-F238E27FC236}">
                    <a16:creationId xmlns:a16="http://schemas.microsoft.com/office/drawing/2014/main" id="{75B92091-7348-82A1-1FAA-528608B67809}"/>
                  </a:ext>
                </a:extLst>
              </p:cNvPr>
              <p:cNvSpPr txBox="1">
                <a:spLocks noRot="1" noChangeAspect="1" noMove="1" noResize="1" noEditPoints="1" noAdjustHandles="1" noChangeArrowheads="1" noChangeShapeType="1" noTextEdit="1"/>
              </p:cNvSpPr>
              <p:nvPr/>
            </p:nvSpPr>
            <p:spPr>
              <a:xfrm>
                <a:off x="6695249" y="345014"/>
                <a:ext cx="1327286" cy="474489"/>
              </a:xfrm>
              <a:prstGeom prst="rect">
                <a:avLst/>
              </a:prstGeom>
              <a:blipFill>
                <a:blip r:embed="rId3"/>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DF0E4F1E-1A4E-2FCA-2517-651B9CDC55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17604" y="1052289"/>
            <a:ext cx="3489695" cy="1313574"/>
          </a:xfrm>
          <a:prstGeom prst="rect">
            <a:avLst/>
          </a:prstGeom>
        </p:spPr>
      </p:pic>
      <p:sp>
        <p:nvSpPr>
          <p:cNvPr id="12" name="TextBox 11">
            <a:extLst>
              <a:ext uri="{FF2B5EF4-FFF2-40B4-BE49-F238E27FC236}">
                <a16:creationId xmlns:a16="http://schemas.microsoft.com/office/drawing/2014/main" id="{EB8E3FB2-BB5A-05EB-FE98-A3184FAC6835}"/>
              </a:ext>
            </a:extLst>
          </p:cNvPr>
          <p:cNvSpPr txBox="1"/>
          <p:nvPr/>
        </p:nvSpPr>
        <p:spPr>
          <a:xfrm>
            <a:off x="8001000" y="3486150"/>
            <a:ext cx="304800" cy="535724"/>
          </a:xfrm>
          <a:prstGeom prst="rect">
            <a:avLst/>
          </a:prstGeom>
          <a:noFill/>
        </p:spPr>
        <p:txBody>
          <a:bodyPr wrap="square" rtlCol="0">
            <a:spAutoFit/>
          </a:bodyPr>
          <a:lstStyle/>
          <a:p>
            <a:pPr algn="l">
              <a:lnSpc>
                <a:spcPts val="3700"/>
              </a:lnSpc>
            </a:pPr>
            <a:endParaRPr lang="en-US" sz="3000" dirty="0"/>
          </a:p>
        </p:txBody>
      </p:sp>
      <p:sp>
        <p:nvSpPr>
          <p:cNvPr id="15" name="TextBox 14">
            <a:extLst>
              <a:ext uri="{FF2B5EF4-FFF2-40B4-BE49-F238E27FC236}">
                <a16:creationId xmlns:a16="http://schemas.microsoft.com/office/drawing/2014/main" id="{7A8ACFB6-3823-CCE7-1BEB-FECE09CF01C7}"/>
              </a:ext>
            </a:extLst>
          </p:cNvPr>
          <p:cNvSpPr txBox="1"/>
          <p:nvPr/>
        </p:nvSpPr>
        <p:spPr>
          <a:xfrm>
            <a:off x="7986091" y="615077"/>
            <a:ext cx="483954" cy="506549"/>
          </a:xfrm>
          <a:prstGeom prst="rect">
            <a:avLst/>
          </a:prstGeom>
          <a:noFill/>
        </p:spPr>
        <p:txBody>
          <a:bodyPr wrap="square" rtlCol="0">
            <a:spAutoFit/>
          </a:bodyPr>
          <a:lstStyle/>
          <a:p>
            <a:pPr algn="l">
              <a:lnSpc>
                <a:spcPts val="3700"/>
              </a:lnSpc>
            </a:pPr>
            <a:r>
              <a:rPr lang="en-US" sz="1800" b="1" dirty="0">
                <a:latin typeface="Cambria Math" panose="02040503050406030204" pitchFamily="18" charset="0"/>
                <a:ea typeface="Cambria Math" panose="02040503050406030204" pitchFamily="18" charset="0"/>
              </a:rPr>
              <a:t>IP</a:t>
            </a:r>
          </a:p>
        </p:txBody>
      </p:sp>
      <p:sp>
        <p:nvSpPr>
          <p:cNvPr id="16" name="TextBox 15">
            <a:extLst>
              <a:ext uri="{FF2B5EF4-FFF2-40B4-BE49-F238E27FC236}">
                <a16:creationId xmlns:a16="http://schemas.microsoft.com/office/drawing/2014/main" id="{31ED56D2-9451-F767-3657-E08EF078BAA4}"/>
              </a:ext>
            </a:extLst>
          </p:cNvPr>
          <p:cNvSpPr txBox="1"/>
          <p:nvPr/>
        </p:nvSpPr>
        <p:spPr>
          <a:xfrm>
            <a:off x="6232612" y="643438"/>
            <a:ext cx="769968" cy="500715"/>
          </a:xfrm>
          <a:prstGeom prst="rect">
            <a:avLst/>
          </a:prstGeom>
          <a:noFill/>
        </p:spPr>
        <p:txBody>
          <a:bodyPr wrap="square" rtlCol="0">
            <a:spAutoFit/>
          </a:bodyPr>
          <a:lstStyle/>
          <a:p>
            <a:pPr algn="l">
              <a:lnSpc>
                <a:spcPts val="3700"/>
              </a:lnSpc>
            </a:pPr>
            <a:r>
              <a:rPr lang="en-US" sz="1800" b="1" dirty="0">
                <a:latin typeface="Cambria Math" panose="02040503050406030204" pitchFamily="18" charset="0"/>
                <a:ea typeface="Cambria Math" panose="02040503050406030204" pitchFamily="18" charset="0"/>
              </a:rPr>
              <a:t>TCT.V</a:t>
            </a:r>
          </a:p>
        </p:txBody>
      </p:sp>
      <p:sp>
        <p:nvSpPr>
          <p:cNvPr id="5" name="Textfeld 2">
            <a:extLst>
              <a:ext uri="{FF2B5EF4-FFF2-40B4-BE49-F238E27FC236}">
                <a16:creationId xmlns:a16="http://schemas.microsoft.com/office/drawing/2014/main" id="{696E9718-317A-D1C8-218C-E0C56F86A05A}"/>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
        <p:nvSpPr>
          <p:cNvPr id="7" name="Textfeld 1">
            <a:extLst>
              <a:ext uri="{FF2B5EF4-FFF2-40B4-BE49-F238E27FC236}">
                <a16:creationId xmlns:a16="http://schemas.microsoft.com/office/drawing/2014/main" id="{32C3E45F-5C1D-1F94-24E6-2D8DCC5C8C76}"/>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090013766"/>
      </p:ext>
    </p:extLst>
  </p:cSld>
  <p:clrMapOvr>
    <a:masterClrMapping/>
  </p:clrMapOvr>
  <mc:AlternateContent xmlns:mc="http://schemas.openxmlformats.org/markup-compatibility/2006" xmlns:p14="http://schemas.microsoft.com/office/powerpoint/2010/main">
    <mc:Choice Requires="p14">
      <p:transition spd="slow" p14:dur="2000" advTm="141051"/>
    </mc:Choice>
    <mc:Fallback xmlns="">
      <p:transition spd="slow" advTm="14105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48B1A-9E76-2918-C649-BC2D8C741B4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F2DD16-AD2C-E66D-80AC-F23609903B65}"/>
              </a:ext>
            </a:extLst>
          </p:cNvPr>
          <p:cNvSpPr>
            <a:spLocks noGrp="1"/>
          </p:cNvSpPr>
          <p:nvPr>
            <p:ph type="sldNum" sz="quarter" idx="10"/>
          </p:nvPr>
        </p:nvSpPr>
        <p:spPr/>
        <p:txBody>
          <a:bodyPr/>
          <a:lstStyle/>
          <a:p>
            <a:pPr marL="0" marR="0" lvl="0" indent="0" algn="r" defTabSz="685727" rtl="0" eaLnBrk="1" fontAlgn="auto" latinLnBrk="0" hangingPunct="1">
              <a:lnSpc>
                <a:spcPts val="1238"/>
              </a:lnSpc>
              <a:spcBef>
                <a:spcPts val="0"/>
              </a:spcBef>
              <a:spcAft>
                <a:spcPts val="0"/>
              </a:spcAft>
              <a:buClrTx/>
              <a:buSzTx/>
              <a:buFontTx/>
              <a:buNone/>
              <a:tabLst/>
              <a:defRPr/>
            </a:pPr>
            <a:fld id="{88A1DFE4-5FC5-43BD-BB7E-75EAD82B965F}" type="slidenum">
              <a:rPr kumimoji="0" lang="en-US" sz="8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727" rtl="0" eaLnBrk="1" fontAlgn="auto" latinLnBrk="0" hangingPunct="1">
                <a:lnSpc>
                  <a:spcPts val="1238"/>
                </a:lnSpc>
                <a:spcBef>
                  <a:spcPts val="0"/>
                </a:spcBef>
                <a:spcAft>
                  <a:spcPts val="0"/>
                </a:spcAft>
                <a:buClrTx/>
                <a:buSzTx/>
                <a:buFontTx/>
                <a:buNone/>
                <a:tabLst/>
                <a:defRPr/>
              </a:pPr>
              <a:t>27</a:t>
            </a:fld>
            <a:endParaRPr kumimoji="0" lang="en-US" sz="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4">
            <a:extLst>
              <a:ext uri="{FF2B5EF4-FFF2-40B4-BE49-F238E27FC236}">
                <a16:creationId xmlns:a16="http://schemas.microsoft.com/office/drawing/2014/main" id="{BF61380B-B34F-7E7D-7862-47EF02C4FC3A}"/>
              </a:ext>
            </a:extLst>
          </p:cNvPr>
          <p:cNvSpPr>
            <a:spLocks noGrp="1"/>
          </p:cNvSpPr>
          <p:nvPr>
            <p:ph type="title"/>
          </p:nvPr>
        </p:nvSpPr>
        <p:spPr/>
        <p:txBody>
          <a:bodyPr/>
          <a:lstStyle/>
          <a:p>
            <a:r>
              <a:rPr lang="en-US" dirty="0"/>
              <a:t>Outline</a:t>
            </a:r>
          </a:p>
        </p:txBody>
      </p:sp>
      <p:sp>
        <p:nvSpPr>
          <p:cNvPr id="11" name="Text Placeholder 3">
            <a:extLst>
              <a:ext uri="{FF2B5EF4-FFF2-40B4-BE49-F238E27FC236}">
                <a16:creationId xmlns:a16="http://schemas.microsoft.com/office/drawing/2014/main" id="{459C4F84-F7E3-C484-5A8F-FAAADD475F66}"/>
              </a:ext>
            </a:extLst>
          </p:cNvPr>
          <p:cNvSpPr txBox="1">
            <a:spLocks/>
          </p:cNvSpPr>
          <p:nvPr/>
        </p:nvSpPr>
        <p:spPr>
          <a:xfrm>
            <a:off x="402482" y="1047750"/>
            <a:ext cx="8262937" cy="2747962"/>
          </a:xfrm>
          <a:prstGeom prst="rect">
            <a:avLst/>
          </a:prstGeom>
        </p:spPr>
        <p:txBody>
          <a:bodyPr vert="horz" lIns="91440" tIns="45720" rIns="91440" bIns="45720" rtlCol="0">
            <a:noAutofit/>
          </a:bodyPr>
          <a:lst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Introduction</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FCC: the Future Circular Collider</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FCC-ee collimation overview</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FCC-ee beam induced background (BIB) sources</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altLang="en-US" sz="1800" b="1" dirty="0">
              <a:solidFill>
                <a:schemeClr val="tx1">
                  <a:lumMod val="10000"/>
                  <a:lumOff val="90000"/>
                </a:schemeClr>
              </a:solidFill>
              <a:latin typeface="Arial" panose="020B0604020202020204" pitchFamily="34" charset="0"/>
            </a:endParaRPr>
          </a:p>
          <a:p>
            <a:pPr marL="285750" indent="-285750" defTabSz="914400" eaLnBrk="0" fontAlgn="base" hangingPunct="0">
              <a:lnSpc>
                <a:spcPct val="100000"/>
              </a:lnSpc>
              <a:spcBef>
                <a:spcPct val="0"/>
              </a:spcBef>
              <a:spcAft>
                <a:spcPct val="0"/>
              </a:spcAft>
              <a:buFont typeface="Arial" panose="020B0604020202020204" pitchFamily="34" charset="0"/>
              <a:buChar char="•"/>
              <a:defRPr/>
            </a:pPr>
            <a:r>
              <a:rPr lang="en-US" altLang="en-US" sz="1800" b="1" dirty="0">
                <a:solidFill>
                  <a:schemeClr val="tx1">
                    <a:lumMod val="10000"/>
                    <a:lumOff val="90000"/>
                  </a:schemeClr>
                </a:solidFill>
                <a:latin typeface="Arial" panose="020B0604020202020204" pitchFamily="34" charset="0"/>
              </a:rPr>
              <a:t>Beam Induced Background full simulation workflow</a:t>
            </a:r>
          </a:p>
          <a:p>
            <a:pPr marL="285750" indent="-285750" defTabSz="914400" eaLnBrk="0" fontAlgn="base" hangingPunct="0">
              <a:lnSpc>
                <a:spcPct val="100000"/>
              </a:lnSpc>
              <a:spcBef>
                <a:spcPct val="0"/>
              </a:spcBef>
              <a:spcAft>
                <a:spcPct val="0"/>
              </a:spcAft>
              <a:buFont typeface="Arial" panose="020B0604020202020204" pitchFamily="34" charset="0"/>
              <a:buChar char="•"/>
              <a:defRPr/>
            </a:pPr>
            <a:endParaRPr lang="en-US" altLang="en-US" sz="1800" b="1" dirty="0">
              <a:solidFill>
                <a:schemeClr val="tx1">
                  <a:lumMod val="10000"/>
                  <a:lumOff val="90000"/>
                </a:schemeClr>
              </a:solidFill>
              <a:latin typeface="Arial" panose="020B0604020202020204" pitchFamily="34" charset="0"/>
            </a:endParaRPr>
          </a:p>
          <a:p>
            <a:pPr marL="285750" indent="-285750" defTabSz="914400" eaLnBrk="0" fontAlgn="base" hangingPunct="0">
              <a:lnSpc>
                <a:spcPct val="100000"/>
              </a:lnSpc>
              <a:spcBef>
                <a:spcPct val="0"/>
              </a:spcBef>
              <a:spcAft>
                <a:spcPct val="0"/>
              </a:spcAft>
              <a:buFont typeface="Arial" panose="020B0604020202020204" pitchFamily="34" charset="0"/>
              <a:buChar char="•"/>
              <a:defRPr/>
            </a:pPr>
            <a:r>
              <a:rPr lang="en-US" altLang="en-US" sz="1800" b="1" dirty="0">
                <a:solidFill>
                  <a:schemeClr val="tx1">
                    <a:lumMod val="10000"/>
                    <a:lumOff val="90000"/>
                  </a:schemeClr>
                </a:solidFill>
                <a:latin typeface="Arial" panose="020B0604020202020204" pitchFamily="34" charset="0"/>
              </a:rPr>
              <a:t>Case studies:</a:t>
            </a:r>
          </a:p>
          <a:p>
            <a:pPr marL="528750" lvl="1" indent="-285750" defTabSz="914400" eaLnBrk="0" fontAlgn="base" hangingPunct="0">
              <a:lnSpc>
                <a:spcPct val="100000"/>
              </a:lnSpc>
              <a:spcBef>
                <a:spcPct val="0"/>
              </a:spcBef>
              <a:spcAft>
                <a:spcPct val="0"/>
              </a:spcAft>
              <a:defRPr/>
            </a:pPr>
            <a:r>
              <a:rPr lang="en-US" altLang="en-US" sz="1800" dirty="0">
                <a:solidFill>
                  <a:schemeClr val="tx1">
                    <a:lumMod val="10000"/>
                    <a:lumOff val="90000"/>
                  </a:schemeClr>
                </a:solidFill>
                <a:latin typeface="Arial" panose="020B0604020202020204" pitchFamily="34" charset="0"/>
              </a:rPr>
              <a:t>Steady loss - injection background</a:t>
            </a:r>
            <a:endPar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endParaRP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1800" dirty="0">
                <a:solidFill>
                  <a:schemeClr val="tx1">
                    <a:lumMod val="10000"/>
                    <a:lumOff val="90000"/>
                  </a:schemeClr>
                </a:solidFill>
                <a:latin typeface="Arial" panose="020B0604020202020204" pitchFamily="34" charset="0"/>
              </a:rPr>
              <a:t>Failure case - f</a:t>
            </a:r>
            <a:r>
              <a:rPr kumimoji="0" lang="en-US" altLang="en-US" sz="1800" b="0" i="0" u="none" strike="noStrike" kern="1200" cap="none" spc="0" normalizeH="0" baseline="0" noProof="0" dirty="0" err="1">
                <a:ln>
                  <a:noFill/>
                </a:ln>
                <a:solidFill>
                  <a:schemeClr val="tx1">
                    <a:lumMod val="10000"/>
                    <a:lumOff val="90000"/>
                  </a:schemeClr>
                </a:solidFill>
                <a:effectLst/>
                <a:uLnTx/>
                <a:uFillTx/>
                <a:latin typeface="Arial" panose="020B0604020202020204" pitchFamily="34" charset="0"/>
                <a:ea typeface="+mn-ea"/>
                <a:cs typeface="+mn-cs"/>
              </a:rPr>
              <a:t>ast</a:t>
            </a:r>
            <a:r>
              <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 instabilities</a:t>
            </a:r>
            <a:endParaRPr lang="en-US" altLang="en-US" sz="1800" b="1" dirty="0">
              <a:solidFill>
                <a:schemeClr val="tx1">
                  <a:lumMod val="10000"/>
                  <a:lumOff val="90000"/>
                </a:schemeClr>
              </a:solidFill>
              <a:latin typeface="Arial" panose="020B0604020202020204" pitchFamily="34" charset="0"/>
            </a:endParaRPr>
          </a:p>
          <a:p>
            <a:pPr marL="528750" lvl="1" indent="-285750" defTabSz="914400" eaLnBrk="0" fontAlgn="base" hangingPunct="0">
              <a:lnSpc>
                <a:spcPct val="100000"/>
              </a:lnSpc>
              <a:spcBef>
                <a:spcPct val="0"/>
              </a:spcBef>
              <a:spcAft>
                <a:spcPct val="0"/>
              </a:spcAft>
              <a:defRPr/>
            </a:pPr>
            <a:endParaRPr kumimoji="0" lang="en-US" altLang="en-US" sz="180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endParaRPr>
          </a:p>
          <a:p>
            <a:pPr marL="285750" indent="-285750" defTabSz="914400" eaLnBrk="0" fontAlgn="base" hangingPunct="0">
              <a:lnSpc>
                <a:spcPct val="100000"/>
              </a:lnSpc>
              <a:spcBef>
                <a:spcPct val="0"/>
              </a:spcBef>
              <a:spcAft>
                <a:spcPct val="0"/>
              </a:spcAft>
              <a:buFont typeface="Arial" panose="020B0604020202020204" pitchFamily="34" charset="0"/>
              <a:buChar char="•"/>
              <a:defRPr/>
            </a:pPr>
            <a:r>
              <a:rPr lang="en-US" altLang="en-US" sz="1800" b="1" dirty="0">
                <a:latin typeface="Arial" panose="020B0604020202020204" pitchFamily="34" charset="0"/>
              </a:rPr>
              <a:t>SUPERKEKB benchmark plan</a:t>
            </a:r>
          </a:p>
          <a:p>
            <a:pPr marL="285750" indent="-285750" defTabSz="914400" eaLnBrk="0" fontAlgn="base" hangingPunct="0">
              <a:lnSpc>
                <a:spcPct val="100000"/>
              </a:lnSpc>
              <a:spcBef>
                <a:spcPct val="0"/>
              </a:spcBef>
              <a:spcAft>
                <a:spcPct val="0"/>
              </a:spcAft>
              <a:buFont typeface="Arial" panose="020B0604020202020204" pitchFamily="34" charset="0"/>
              <a:buChar char="•"/>
              <a:defRPr/>
            </a:pPr>
            <a:endParaRPr lang="en-US" altLang="en-US" sz="1800" dirty="0">
              <a:solidFill>
                <a:schemeClr val="tx1">
                  <a:lumMod val="10000"/>
                  <a:lumOff val="90000"/>
                </a:schemeClr>
              </a:solidFill>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Conclusions and future steps</a:t>
            </a:r>
          </a:p>
          <a:p>
            <a:pPr marL="0" marR="0" lvl="0" indent="0" algn="l" defTabSz="685800" rtl="0" eaLnBrk="1" fontAlgn="auto" latinLnBrk="0" hangingPunct="1">
              <a:lnSpc>
                <a:spcPts val="1388"/>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0F124A"/>
              </a:solidFill>
              <a:effectLst/>
              <a:uLnTx/>
              <a:uFillTx/>
              <a:latin typeface="Arial"/>
              <a:ea typeface="+mn-ea"/>
              <a:cs typeface="+mn-cs"/>
            </a:endParaRPr>
          </a:p>
        </p:txBody>
      </p:sp>
      <p:sp>
        <p:nvSpPr>
          <p:cNvPr id="3" name="Textfeld 1">
            <a:extLst>
              <a:ext uri="{FF2B5EF4-FFF2-40B4-BE49-F238E27FC236}">
                <a16:creationId xmlns:a16="http://schemas.microsoft.com/office/drawing/2014/main" id="{81CA5494-6173-644C-2E2B-77A151B70903}"/>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feld 2">
            <a:extLst>
              <a:ext uri="{FF2B5EF4-FFF2-40B4-BE49-F238E27FC236}">
                <a16:creationId xmlns:a16="http://schemas.microsoft.com/office/drawing/2014/main" id="{5EDBFEEE-E3FA-3C57-23A8-2AB9CF92B92B}"/>
              </a:ext>
            </a:extLst>
          </p:cNvPr>
          <p:cNvSpPr txBox="1"/>
          <p:nvPr/>
        </p:nvSpPr>
        <p:spPr>
          <a:xfrm>
            <a:off x="6953100" y="52418"/>
            <a:ext cx="203850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Giulia Nigrelli </a:t>
            </a:r>
          </a:p>
        </p:txBody>
      </p:sp>
    </p:spTree>
    <p:extLst>
      <p:ext uri="{BB962C8B-B14F-4D97-AF65-F5344CB8AC3E}">
        <p14:creationId xmlns:p14="http://schemas.microsoft.com/office/powerpoint/2010/main" val="2058298545"/>
      </p:ext>
    </p:extLst>
  </p:cSld>
  <p:clrMapOvr>
    <a:masterClrMapping/>
  </p:clrMapOvr>
  <mc:AlternateContent xmlns:mc="http://schemas.openxmlformats.org/markup-compatibility/2006" xmlns:p14="http://schemas.microsoft.com/office/powerpoint/2010/main">
    <mc:Choice Requires="p14">
      <p:transition spd="slow" p14:dur="2000" advTm="20704"/>
    </mc:Choice>
    <mc:Fallback xmlns="">
      <p:transition spd="slow" advTm="20704"/>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DD49C7-0142-E8A1-2C5F-2388B7F282B4}"/>
              </a:ext>
            </a:extLst>
          </p:cNvPr>
          <p:cNvPicPr>
            <a:picLocks noChangeAspect="1"/>
          </p:cNvPicPr>
          <p:nvPr/>
        </p:nvPicPr>
        <p:blipFill>
          <a:blip r:embed="rId2"/>
          <a:stretch>
            <a:fillRect/>
          </a:stretch>
        </p:blipFill>
        <p:spPr>
          <a:xfrm>
            <a:off x="5218243" y="1276350"/>
            <a:ext cx="3943900" cy="3677163"/>
          </a:xfrm>
          <a:prstGeom prst="rect">
            <a:avLst/>
          </a:prstGeom>
        </p:spPr>
      </p:pic>
      <p:sp>
        <p:nvSpPr>
          <p:cNvPr id="2" name="Slide Number Placeholder 1">
            <a:extLst>
              <a:ext uri="{FF2B5EF4-FFF2-40B4-BE49-F238E27FC236}">
                <a16:creationId xmlns:a16="http://schemas.microsoft.com/office/drawing/2014/main" id="{325BA449-52FA-7CB4-6B01-656E67E2E688}"/>
              </a:ext>
            </a:extLst>
          </p:cNvPr>
          <p:cNvSpPr>
            <a:spLocks noGrp="1"/>
          </p:cNvSpPr>
          <p:nvPr>
            <p:ph type="sldNum" sz="quarter" idx="10"/>
          </p:nvPr>
        </p:nvSpPr>
        <p:spPr/>
        <p:txBody>
          <a:bodyPr/>
          <a:lstStyle/>
          <a:p>
            <a:fld id="{88A1DFE4-5FC5-43BD-BB7E-75EAD82B965F}" type="slidenum">
              <a:rPr lang="en-US" noProof="0" smtClean="0"/>
              <a:pPr/>
              <a:t>28</a:t>
            </a:fld>
            <a:endParaRPr lang="en-US" noProof="0" dirty="0"/>
          </a:p>
        </p:txBody>
      </p:sp>
      <p:sp>
        <p:nvSpPr>
          <p:cNvPr id="4" name="Text Placeholder 3">
            <a:extLst>
              <a:ext uri="{FF2B5EF4-FFF2-40B4-BE49-F238E27FC236}">
                <a16:creationId xmlns:a16="http://schemas.microsoft.com/office/drawing/2014/main" id="{6366148C-62F7-78E9-3A38-5128C64CE522}"/>
              </a:ext>
            </a:extLst>
          </p:cNvPr>
          <p:cNvSpPr>
            <a:spLocks noGrp="1"/>
          </p:cNvSpPr>
          <p:nvPr>
            <p:ph type="body" sz="quarter" idx="12"/>
          </p:nvPr>
        </p:nvSpPr>
        <p:spPr>
          <a:xfrm>
            <a:off x="304800" y="1139700"/>
            <a:ext cx="5029200" cy="3870450"/>
          </a:xfrm>
        </p:spPr>
        <p:txBody>
          <a:bodyPr/>
          <a:lstStyle/>
          <a:p>
            <a:pPr marL="285750" indent="-285750">
              <a:lnSpc>
                <a:spcPct val="100000"/>
              </a:lnSpc>
              <a:spcBef>
                <a:spcPts val="150"/>
              </a:spcBef>
              <a:spcAft>
                <a:spcPts val="150"/>
              </a:spcAft>
              <a:buFont typeface="Arial" panose="020B0604020202020204" pitchFamily="34" charset="0"/>
              <a:buChar char="•"/>
            </a:pPr>
            <a:r>
              <a:rPr lang="en-US" b="1" dirty="0"/>
              <a:t>SuperKEKB data have already been used for Xsuite benchmark </a:t>
            </a:r>
            <a:r>
              <a:rPr lang="en-US" dirty="0"/>
              <a:t>(</a:t>
            </a:r>
            <a:r>
              <a:rPr lang="en-US" dirty="0">
                <a:solidFill>
                  <a:srgbClr val="00B0F0"/>
                </a:solidFill>
                <a:hlinkClick r:id="rId3">
                  <a:extLst>
                    <a:ext uri="{A12FA001-AC4F-418D-AE19-62706E023703}">
                      <ahyp:hlinkClr xmlns:ahyp="http://schemas.microsoft.com/office/drawing/2018/hyperlinkcolor" val="tx"/>
                    </a:ext>
                  </a:extLst>
                </a:hlinkClick>
              </a:rPr>
              <a:t>G. Broggi – IPAC’25</a:t>
            </a:r>
            <a:r>
              <a:rPr lang="en-US" dirty="0"/>
              <a:t>).</a:t>
            </a:r>
          </a:p>
          <a:p>
            <a:pPr marL="285750" indent="-285750">
              <a:lnSpc>
                <a:spcPct val="100000"/>
              </a:lnSpc>
              <a:spcBef>
                <a:spcPts val="150"/>
              </a:spcBef>
              <a:spcAft>
                <a:spcPts val="150"/>
              </a:spcAft>
              <a:buFont typeface="Arial" panose="020B0604020202020204" pitchFamily="34" charset="0"/>
              <a:buChar char="•"/>
            </a:pPr>
            <a:r>
              <a:rPr lang="en-US" dirty="0"/>
              <a:t>Backgrounds from beam-gas (Brems, Coulomb) and Touschek scattering have been simulated and compared to data.</a:t>
            </a:r>
          </a:p>
          <a:p>
            <a:pPr marL="285750" indent="-285750">
              <a:lnSpc>
                <a:spcPct val="100000"/>
              </a:lnSpc>
              <a:spcBef>
                <a:spcPts val="150"/>
              </a:spcBef>
              <a:spcAft>
                <a:spcPts val="150"/>
              </a:spcAft>
              <a:buFont typeface="Arial" panose="020B0604020202020204" pitchFamily="34" charset="0"/>
              <a:buChar char="•"/>
            </a:pPr>
            <a:r>
              <a:rPr lang="en-US" dirty="0"/>
              <a:t>Dedicated single-beam background study at SuperKEKB LER (</a:t>
            </a:r>
            <a:r>
              <a:rPr lang="en-US" dirty="0">
                <a:solidFill>
                  <a:srgbClr val="00B0F0"/>
                </a:solidFill>
                <a:hlinkClick r:id="rId4">
                  <a:extLst>
                    <a:ext uri="{A12FA001-AC4F-418D-AE19-62706E023703}">
                      <ahyp:hlinkClr xmlns:ahyp="http://schemas.microsoft.com/office/drawing/2018/hyperlinkcolor" val="tx"/>
                    </a:ext>
                  </a:extLst>
                </a:hlinkClick>
              </a:rPr>
              <a:t>June 2020, A. </a:t>
            </a:r>
            <a:r>
              <a:rPr lang="en-US" dirty="0" err="1">
                <a:solidFill>
                  <a:srgbClr val="00B0F0"/>
                </a:solidFill>
                <a:hlinkClick r:id="rId4">
                  <a:extLst>
                    <a:ext uri="{A12FA001-AC4F-418D-AE19-62706E023703}">
                      <ahyp:hlinkClr xmlns:ahyp="http://schemas.microsoft.com/office/drawing/2018/hyperlinkcolor" val="tx"/>
                    </a:ext>
                  </a:extLst>
                </a:hlinkClick>
              </a:rPr>
              <a:t>Natochii</a:t>
            </a:r>
            <a:r>
              <a:rPr lang="en-US" dirty="0">
                <a:solidFill>
                  <a:srgbClr val="00B0F0"/>
                </a:solidFill>
                <a:hlinkClick r:id="rId4">
                  <a:extLst>
                    <a:ext uri="{A12FA001-AC4F-418D-AE19-62706E023703}">
                      <ahyp:hlinkClr xmlns:ahyp="http://schemas.microsoft.com/office/drawing/2018/hyperlinkcolor" val="tx"/>
                    </a:ext>
                  </a:extLst>
                </a:hlinkClick>
              </a:rPr>
              <a:t>, PRAB</a:t>
            </a:r>
            <a:r>
              <a:rPr lang="en-US" dirty="0"/>
              <a:t>): </a:t>
            </a:r>
          </a:p>
          <a:p>
            <a:pPr marL="625950" lvl="1" indent="-285750">
              <a:lnSpc>
                <a:spcPct val="100000"/>
              </a:lnSpc>
              <a:spcBef>
                <a:spcPts val="150"/>
              </a:spcBef>
              <a:spcAft>
                <a:spcPts val="150"/>
              </a:spcAft>
            </a:pPr>
            <a:r>
              <a:rPr lang="en-US" dirty="0"/>
              <a:t>D06V1 collimator aperture scan.</a:t>
            </a:r>
          </a:p>
          <a:p>
            <a:pPr marL="625950" lvl="1" indent="-285750">
              <a:lnSpc>
                <a:spcPct val="100000"/>
              </a:lnSpc>
              <a:spcBef>
                <a:spcPts val="150"/>
              </a:spcBef>
              <a:spcAft>
                <a:spcPts val="150"/>
              </a:spcAft>
            </a:pPr>
            <a:r>
              <a:rPr lang="en-US" dirty="0"/>
              <a:t>Radiation dose rates measured by Belle II radiation monitors.</a:t>
            </a:r>
          </a:p>
          <a:p>
            <a:pPr marL="285750" indent="-285750">
              <a:lnSpc>
                <a:spcPct val="100000"/>
              </a:lnSpc>
              <a:spcBef>
                <a:spcPts val="150"/>
              </a:spcBef>
              <a:spcAft>
                <a:spcPts val="150"/>
              </a:spcAft>
              <a:buFont typeface="Arial" panose="020B0604020202020204" pitchFamily="34" charset="0"/>
              <a:buChar char="•"/>
            </a:pPr>
            <a:r>
              <a:rPr lang="en-US" b="1" dirty="0"/>
              <a:t>Simulations accurately reproduce the measured background trend.</a:t>
            </a:r>
            <a:r>
              <a:rPr lang="en-US" dirty="0"/>
              <a:t> </a:t>
            </a:r>
          </a:p>
          <a:p>
            <a:pPr marL="285750" indent="-285750">
              <a:lnSpc>
                <a:spcPct val="100000"/>
              </a:lnSpc>
              <a:spcBef>
                <a:spcPts val="150"/>
              </a:spcBef>
              <a:spcAft>
                <a:spcPts val="150"/>
              </a:spcAft>
              <a:buFont typeface="Arial" panose="020B0604020202020204" pitchFamily="34" charset="0"/>
              <a:buChar char="•"/>
            </a:pPr>
            <a:r>
              <a:rPr lang="en-US" b="1" dirty="0"/>
              <a:t>Validates Xsuite–BDSIM for collimation and background studies in lepton machines.</a:t>
            </a:r>
          </a:p>
        </p:txBody>
      </p:sp>
      <p:sp>
        <p:nvSpPr>
          <p:cNvPr id="5" name="Title 4">
            <a:extLst>
              <a:ext uri="{FF2B5EF4-FFF2-40B4-BE49-F238E27FC236}">
                <a16:creationId xmlns:a16="http://schemas.microsoft.com/office/drawing/2014/main" id="{4FCE2FB3-5F5B-8EC6-66F4-9B529CE70B6B}"/>
              </a:ext>
            </a:extLst>
          </p:cNvPr>
          <p:cNvSpPr>
            <a:spLocks noGrp="1"/>
          </p:cNvSpPr>
          <p:nvPr>
            <p:ph type="title"/>
          </p:nvPr>
        </p:nvSpPr>
        <p:spPr/>
        <p:txBody>
          <a:bodyPr/>
          <a:lstStyle/>
          <a:p>
            <a:r>
              <a:rPr lang="en-US" dirty="0"/>
              <a:t>Xsuite benchmark at </a:t>
            </a:r>
            <a:r>
              <a:rPr lang="en-US" dirty="0" err="1"/>
              <a:t>SuperKEKB</a:t>
            </a:r>
            <a:endParaRPr lang="en-US" dirty="0"/>
          </a:p>
        </p:txBody>
      </p:sp>
      <p:sp>
        <p:nvSpPr>
          <p:cNvPr id="10" name="Textfeld 2">
            <a:extLst>
              <a:ext uri="{FF2B5EF4-FFF2-40B4-BE49-F238E27FC236}">
                <a16:creationId xmlns:a16="http://schemas.microsoft.com/office/drawing/2014/main" id="{D4FE5601-1BB4-B61B-8320-3D615884E668}"/>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
        <p:nvSpPr>
          <p:cNvPr id="3" name="Textfeld 1">
            <a:extLst>
              <a:ext uri="{FF2B5EF4-FFF2-40B4-BE49-F238E27FC236}">
                <a16:creationId xmlns:a16="http://schemas.microsoft.com/office/drawing/2014/main" id="{B73E7BD2-0B47-87ED-3F39-B24DBE7ACF4A}"/>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77256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0B982-F351-66D1-ADA8-B179BB43670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3D20A2-4BC3-37D1-4059-62F9C10B21BE}"/>
              </a:ext>
            </a:extLst>
          </p:cNvPr>
          <p:cNvSpPr>
            <a:spLocks noGrp="1"/>
          </p:cNvSpPr>
          <p:nvPr>
            <p:ph type="sldNum" sz="quarter" idx="10"/>
          </p:nvPr>
        </p:nvSpPr>
        <p:spPr/>
        <p:txBody>
          <a:bodyPr/>
          <a:lstStyle/>
          <a:p>
            <a:fld id="{88A1DFE4-5FC5-43BD-BB7E-75EAD82B965F}" type="slidenum">
              <a:rPr lang="en-US" noProof="0" smtClean="0"/>
              <a:pPr/>
              <a:t>29</a:t>
            </a:fld>
            <a:endParaRPr lang="en-US" noProof="0" dirty="0"/>
          </a:p>
        </p:txBody>
      </p:sp>
      <p:sp>
        <p:nvSpPr>
          <p:cNvPr id="4" name="Text Placeholder 3">
            <a:extLst>
              <a:ext uri="{FF2B5EF4-FFF2-40B4-BE49-F238E27FC236}">
                <a16:creationId xmlns:a16="http://schemas.microsoft.com/office/drawing/2014/main" id="{02D9F099-B69E-DC66-525F-97C1D756C032}"/>
              </a:ext>
            </a:extLst>
          </p:cNvPr>
          <p:cNvSpPr>
            <a:spLocks noGrp="1"/>
          </p:cNvSpPr>
          <p:nvPr>
            <p:ph type="body" sz="quarter" idx="12"/>
          </p:nvPr>
        </p:nvSpPr>
        <p:spPr>
          <a:xfrm>
            <a:off x="304800" y="1031700"/>
            <a:ext cx="8610600" cy="3292650"/>
          </a:xfrm>
        </p:spPr>
        <p:txBody>
          <a:bodyPr/>
          <a:lstStyle/>
          <a:p>
            <a:pPr marL="285750" indent="-285750">
              <a:buFont typeface="Arial" panose="020B0604020202020204" pitchFamily="34" charset="0"/>
              <a:buChar char="•"/>
            </a:pPr>
            <a:r>
              <a:rPr lang="en-US" b="1" dirty="0" err="1"/>
              <a:t>SuperKEKB</a:t>
            </a:r>
            <a:r>
              <a:rPr lang="en-US" b="1" dirty="0"/>
              <a:t> data have already been used for Xsuite benchmark </a:t>
            </a:r>
            <a:r>
              <a:rPr lang="en-US" dirty="0"/>
              <a:t>(</a:t>
            </a:r>
            <a:r>
              <a:rPr lang="en-US" dirty="0">
                <a:solidFill>
                  <a:srgbClr val="00B0F0"/>
                </a:solidFill>
                <a:hlinkClick r:id="rId3">
                  <a:extLst>
                    <a:ext uri="{A12FA001-AC4F-418D-AE19-62706E023703}">
                      <ahyp:hlinkClr xmlns:ahyp="http://schemas.microsoft.com/office/drawing/2018/hyperlinkcolor" val="tx"/>
                    </a:ext>
                  </a:extLst>
                </a:hlinkClick>
              </a:rPr>
              <a:t>G. Broggi – IPAC’25</a:t>
            </a:r>
            <a:r>
              <a:rPr lang="en-US" dirty="0"/>
              <a:t>) with promising results.</a:t>
            </a:r>
            <a:endParaRPr lang="en-US" b="1" dirty="0"/>
          </a:p>
          <a:p>
            <a:pPr marL="285750" indent="-285750">
              <a:buFont typeface="Arial" panose="020B0604020202020204" pitchFamily="34" charset="0"/>
              <a:buChar char="•"/>
            </a:pPr>
            <a:r>
              <a:rPr lang="en-US" b="1" dirty="0"/>
              <a:t>We would like to use Xsuite to model also the injection scenario at </a:t>
            </a:r>
            <a:r>
              <a:rPr lang="en-US" b="1" dirty="0" err="1"/>
              <a:t>SuperKEKB</a:t>
            </a:r>
            <a:r>
              <a:rPr lang="en-US" b="1" dirty="0"/>
              <a:t>.</a:t>
            </a:r>
            <a:endParaRPr lang="en-US" dirty="0"/>
          </a:p>
          <a:p>
            <a:pPr marL="625950" lvl="1" indent="-285750"/>
            <a:r>
              <a:rPr lang="en-US" dirty="0"/>
              <a:t>To </a:t>
            </a:r>
            <a:r>
              <a:rPr lang="en-US" b="1" dirty="0"/>
              <a:t>validate our simulation framework </a:t>
            </a:r>
            <a:r>
              <a:rPr lang="en-US" dirty="0"/>
              <a:t>as well as to help </a:t>
            </a:r>
            <a:r>
              <a:rPr lang="en-US" b="1" dirty="0"/>
              <a:t>understanding better this dangerous background</a:t>
            </a:r>
            <a:r>
              <a:rPr lang="en-US" dirty="0"/>
              <a:t>.</a:t>
            </a:r>
          </a:p>
          <a:p>
            <a:pPr marL="625950" lvl="1" indent="-285750"/>
            <a:endParaRPr lang="en-US" dirty="0"/>
          </a:p>
          <a:p>
            <a:pPr marL="285750" indent="-285750">
              <a:buFont typeface="Arial" panose="020B0604020202020204" pitchFamily="34" charset="0"/>
              <a:buChar char="•"/>
            </a:pPr>
            <a:r>
              <a:rPr lang="en-US" dirty="0"/>
              <a:t>Participation at the </a:t>
            </a:r>
            <a:r>
              <a:rPr lang="en-US" b="1" dirty="0"/>
              <a:t>collimator alignment in LER</a:t>
            </a:r>
            <a:r>
              <a:rPr lang="en-US" dirty="0"/>
              <a:t>, planned for this November,</a:t>
            </a:r>
            <a:r>
              <a:rPr lang="en-US" b="1" dirty="0"/>
              <a:t> is a great opportunity to benchmark </a:t>
            </a:r>
            <a:r>
              <a:rPr lang="en-US" dirty="0"/>
              <a:t>Xsuite.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Possible </a:t>
            </a:r>
            <a:r>
              <a:rPr lang="en-US" b="1" dirty="0"/>
              <a:t>observables</a:t>
            </a:r>
            <a:r>
              <a:rPr lang="en-US" dirty="0"/>
              <a:t> (as function of collimator settings):</a:t>
            </a:r>
          </a:p>
          <a:p>
            <a:pPr marL="625950" lvl="1" indent="-285750"/>
            <a:r>
              <a:rPr lang="en-US" dirty="0"/>
              <a:t>Background levels at Belle-II.</a:t>
            </a:r>
          </a:p>
          <a:p>
            <a:pPr marL="625950" lvl="1" indent="-285750"/>
            <a:r>
              <a:rPr lang="en-US" dirty="0"/>
              <a:t>Beam losses close to beam loss monitors(to be used for full chain simulations). </a:t>
            </a:r>
          </a:p>
          <a:p>
            <a:pPr marL="625950" lvl="1" indent="-285750"/>
            <a:r>
              <a:rPr lang="en-US" dirty="0"/>
              <a:t>Injection efficiency.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Collaboration has already started with other injection working groups.</a:t>
            </a:r>
          </a:p>
          <a:p>
            <a:endParaRPr lang="en-US" dirty="0"/>
          </a:p>
        </p:txBody>
      </p:sp>
      <p:sp>
        <p:nvSpPr>
          <p:cNvPr id="5" name="Title 4">
            <a:extLst>
              <a:ext uri="{FF2B5EF4-FFF2-40B4-BE49-F238E27FC236}">
                <a16:creationId xmlns:a16="http://schemas.microsoft.com/office/drawing/2014/main" id="{23DAF49E-EBD3-6B23-33BE-99227211C80C}"/>
              </a:ext>
            </a:extLst>
          </p:cNvPr>
          <p:cNvSpPr>
            <a:spLocks noGrp="1"/>
          </p:cNvSpPr>
          <p:nvPr>
            <p:ph type="title"/>
          </p:nvPr>
        </p:nvSpPr>
        <p:spPr>
          <a:xfrm>
            <a:off x="442800" y="514350"/>
            <a:ext cx="8263350" cy="804066"/>
          </a:xfrm>
        </p:spPr>
        <p:txBody>
          <a:bodyPr/>
          <a:lstStyle/>
          <a:p>
            <a:r>
              <a:rPr lang="en-US" dirty="0"/>
              <a:t>Plan for benchmark at SuperKEKB</a:t>
            </a:r>
          </a:p>
        </p:txBody>
      </p:sp>
      <p:sp>
        <p:nvSpPr>
          <p:cNvPr id="10" name="Textfeld 2">
            <a:extLst>
              <a:ext uri="{FF2B5EF4-FFF2-40B4-BE49-F238E27FC236}">
                <a16:creationId xmlns:a16="http://schemas.microsoft.com/office/drawing/2014/main" id="{6AD0F924-CE8A-48EC-F614-4776CA7F7DD1}"/>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
        <p:nvSpPr>
          <p:cNvPr id="3" name="Textfeld 1">
            <a:extLst>
              <a:ext uri="{FF2B5EF4-FFF2-40B4-BE49-F238E27FC236}">
                <a16:creationId xmlns:a16="http://schemas.microsoft.com/office/drawing/2014/main" id="{124E6C1D-940F-7576-F63E-3743A827CC3E}"/>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58140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0D583-D9B4-CD1A-0533-BC3FCF19E0D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251175-3E13-5DA7-7BDD-8BFB51F90DE5}"/>
              </a:ext>
            </a:extLst>
          </p:cNvPr>
          <p:cNvSpPr>
            <a:spLocks noGrp="1"/>
          </p:cNvSpPr>
          <p:nvPr>
            <p:ph type="sldNum" sz="quarter" idx="10"/>
          </p:nvPr>
        </p:nvSpPr>
        <p:spPr/>
        <p:txBody>
          <a:bodyPr/>
          <a:lstStyle/>
          <a:p>
            <a:pPr marL="0" marR="0" lvl="0" indent="0" algn="r" defTabSz="685727" rtl="0" eaLnBrk="1" fontAlgn="auto" latinLnBrk="0" hangingPunct="1">
              <a:lnSpc>
                <a:spcPts val="1238"/>
              </a:lnSpc>
              <a:spcBef>
                <a:spcPts val="0"/>
              </a:spcBef>
              <a:spcAft>
                <a:spcPts val="0"/>
              </a:spcAft>
              <a:buClrTx/>
              <a:buSzTx/>
              <a:buFontTx/>
              <a:buNone/>
              <a:tabLst/>
              <a:defRPr/>
            </a:pPr>
            <a:fld id="{88A1DFE4-5FC5-43BD-BB7E-75EAD82B965F}" type="slidenum">
              <a:rPr kumimoji="0" lang="en-US" sz="8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727" rtl="0" eaLnBrk="1" fontAlgn="auto" latinLnBrk="0" hangingPunct="1">
                <a:lnSpc>
                  <a:spcPts val="1238"/>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4">
            <a:extLst>
              <a:ext uri="{FF2B5EF4-FFF2-40B4-BE49-F238E27FC236}">
                <a16:creationId xmlns:a16="http://schemas.microsoft.com/office/drawing/2014/main" id="{0D63DAA8-8E4C-28F8-A0A8-6553C9126785}"/>
              </a:ext>
            </a:extLst>
          </p:cNvPr>
          <p:cNvSpPr>
            <a:spLocks noGrp="1"/>
          </p:cNvSpPr>
          <p:nvPr>
            <p:ph type="title"/>
          </p:nvPr>
        </p:nvSpPr>
        <p:spPr/>
        <p:txBody>
          <a:bodyPr/>
          <a:lstStyle/>
          <a:p>
            <a:r>
              <a:rPr lang="en-US" dirty="0"/>
              <a:t>Outline</a:t>
            </a:r>
          </a:p>
        </p:txBody>
      </p:sp>
      <p:sp>
        <p:nvSpPr>
          <p:cNvPr id="11" name="Text Placeholder 3">
            <a:extLst>
              <a:ext uri="{FF2B5EF4-FFF2-40B4-BE49-F238E27FC236}">
                <a16:creationId xmlns:a16="http://schemas.microsoft.com/office/drawing/2014/main" id="{9D9F0BCE-CF74-E1EA-7453-A377B6AA0D21}"/>
              </a:ext>
            </a:extLst>
          </p:cNvPr>
          <p:cNvSpPr txBox="1">
            <a:spLocks/>
          </p:cNvSpPr>
          <p:nvPr/>
        </p:nvSpPr>
        <p:spPr>
          <a:xfrm>
            <a:off x="402482" y="1047750"/>
            <a:ext cx="8262937" cy="2747962"/>
          </a:xfrm>
          <a:prstGeom prst="rect">
            <a:avLst/>
          </a:prstGeom>
        </p:spPr>
        <p:txBody>
          <a:bodyPr vert="horz" lIns="91440" tIns="45720" rIns="91440" bIns="45720" rtlCol="0">
            <a:noAutofit/>
          </a:bodyPr>
          <a:lst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0F124A"/>
                </a:solidFill>
                <a:effectLst/>
                <a:uLnTx/>
                <a:uFillTx/>
                <a:latin typeface="Arial" panose="020B0604020202020204" pitchFamily="34" charset="0"/>
                <a:ea typeface="+mn-ea"/>
                <a:cs typeface="+mn-cs"/>
              </a:rPr>
              <a:t>Introduction</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F124A"/>
                </a:solidFill>
                <a:effectLst/>
                <a:uLnTx/>
                <a:uFillTx/>
                <a:latin typeface="Arial" panose="020B0604020202020204" pitchFamily="34" charset="0"/>
                <a:ea typeface="+mn-ea"/>
                <a:cs typeface="+mn-cs"/>
              </a:rPr>
              <a:t>FCC: the Future Circular Collider</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F124A"/>
                </a:solidFill>
                <a:effectLst/>
                <a:uLnTx/>
                <a:uFillTx/>
                <a:latin typeface="Arial" panose="020B0604020202020204" pitchFamily="34" charset="0"/>
                <a:ea typeface="+mn-ea"/>
                <a:cs typeface="+mn-cs"/>
              </a:rPr>
              <a:t>FCC-ee collimation overview</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F124A"/>
                </a:solidFill>
                <a:effectLst/>
                <a:uLnTx/>
                <a:uFillTx/>
                <a:latin typeface="Arial" panose="020B0604020202020204" pitchFamily="34" charset="0"/>
                <a:ea typeface="+mn-ea"/>
                <a:cs typeface="+mn-cs"/>
              </a:rPr>
              <a:t>FCC-ee beam induced background (BIB) sources</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altLang="en-US" sz="1800" b="1" dirty="0">
              <a:solidFill>
                <a:srgbClr val="0F124A"/>
              </a:solidFill>
              <a:latin typeface="Arial" panose="020B0604020202020204" pitchFamily="34" charset="0"/>
            </a:endParaRPr>
          </a:p>
          <a:p>
            <a:pPr marL="285750" indent="-285750" defTabSz="914400" eaLnBrk="0" fontAlgn="base" hangingPunct="0">
              <a:lnSpc>
                <a:spcPct val="100000"/>
              </a:lnSpc>
              <a:spcBef>
                <a:spcPct val="0"/>
              </a:spcBef>
              <a:spcAft>
                <a:spcPct val="0"/>
              </a:spcAft>
              <a:buFont typeface="Arial" panose="020B0604020202020204" pitchFamily="34" charset="0"/>
              <a:buChar char="•"/>
              <a:defRPr/>
            </a:pPr>
            <a:r>
              <a:rPr lang="en-US" altLang="en-US" sz="1800" b="1" dirty="0">
                <a:solidFill>
                  <a:schemeClr val="tx1">
                    <a:lumMod val="10000"/>
                    <a:lumOff val="90000"/>
                  </a:schemeClr>
                </a:solidFill>
                <a:latin typeface="Arial" panose="020B0604020202020204" pitchFamily="34" charset="0"/>
              </a:rPr>
              <a:t>Beam Induced Background full simulation workflow</a:t>
            </a:r>
          </a:p>
          <a:p>
            <a:pPr marL="285750" indent="-285750" defTabSz="914400" eaLnBrk="0" fontAlgn="base" hangingPunct="0">
              <a:lnSpc>
                <a:spcPct val="100000"/>
              </a:lnSpc>
              <a:spcBef>
                <a:spcPct val="0"/>
              </a:spcBef>
              <a:spcAft>
                <a:spcPct val="0"/>
              </a:spcAft>
              <a:buFont typeface="Arial" panose="020B0604020202020204" pitchFamily="34" charset="0"/>
              <a:buChar char="•"/>
              <a:defRPr/>
            </a:pPr>
            <a:endParaRPr lang="en-US" altLang="en-US" sz="1800" b="1" dirty="0">
              <a:solidFill>
                <a:schemeClr val="tx1">
                  <a:lumMod val="10000"/>
                  <a:lumOff val="90000"/>
                </a:schemeClr>
              </a:solidFill>
              <a:latin typeface="Arial" panose="020B0604020202020204" pitchFamily="34" charset="0"/>
            </a:endParaRPr>
          </a:p>
          <a:p>
            <a:pPr marL="285750" indent="-285750" defTabSz="914400" eaLnBrk="0" fontAlgn="base" hangingPunct="0">
              <a:lnSpc>
                <a:spcPct val="100000"/>
              </a:lnSpc>
              <a:spcBef>
                <a:spcPct val="0"/>
              </a:spcBef>
              <a:spcAft>
                <a:spcPct val="0"/>
              </a:spcAft>
              <a:buFont typeface="Arial" panose="020B0604020202020204" pitchFamily="34" charset="0"/>
              <a:buChar char="•"/>
              <a:defRPr/>
            </a:pPr>
            <a:r>
              <a:rPr lang="en-US" altLang="en-US" sz="1800" b="1" dirty="0">
                <a:solidFill>
                  <a:schemeClr val="tx1">
                    <a:lumMod val="10000"/>
                    <a:lumOff val="90000"/>
                  </a:schemeClr>
                </a:solidFill>
                <a:latin typeface="Arial" panose="020B0604020202020204" pitchFamily="34" charset="0"/>
              </a:rPr>
              <a:t>Case studies:</a:t>
            </a:r>
          </a:p>
          <a:p>
            <a:pPr marL="528750" lvl="1" indent="-285750" defTabSz="914400" eaLnBrk="0" fontAlgn="base" hangingPunct="0">
              <a:lnSpc>
                <a:spcPct val="100000"/>
              </a:lnSpc>
              <a:spcBef>
                <a:spcPct val="0"/>
              </a:spcBef>
              <a:spcAft>
                <a:spcPct val="0"/>
              </a:spcAft>
              <a:defRPr/>
            </a:pPr>
            <a:r>
              <a:rPr lang="en-US" altLang="en-US" sz="1800" dirty="0">
                <a:solidFill>
                  <a:schemeClr val="tx1">
                    <a:lumMod val="10000"/>
                    <a:lumOff val="90000"/>
                  </a:schemeClr>
                </a:solidFill>
                <a:latin typeface="Arial" panose="020B0604020202020204" pitchFamily="34" charset="0"/>
              </a:rPr>
              <a:t>Steady loss - injection background</a:t>
            </a:r>
            <a:endPar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endParaRP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1800" dirty="0">
                <a:solidFill>
                  <a:schemeClr val="tx1">
                    <a:lumMod val="10000"/>
                    <a:lumOff val="90000"/>
                  </a:schemeClr>
                </a:solidFill>
                <a:latin typeface="Arial" panose="020B0604020202020204" pitchFamily="34" charset="0"/>
              </a:rPr>
              <a:t>Failure case - f</a:t>
            </a:r>
            <a:r>
              <a:rPr kumimoji="0" lang="en-US" altLang="en-US" sz="1800" b="0" i="0" u="none" strike="noStrike" kern="1200" cap="none" spc="0" normalizeH="0" baseline="0" noProof="0" dirty="0" err="1">
                <a:ln>
                  <a:noFill/>
                </a:ln>
                <a:solidFill>
                  <a:schemeClr val="tx1">
                    <a:lumMod val="10000"/>
                    <a:lumOff val="90000"/>
                  </a:schemeClr>
                </a:solidFill>
                <a:effectLst/>
                <a:uLnTx/>
                <a:uFillTx/>
                <a:latin typeface="Arial" panose="020B0604020202020204" pitchFamily="34" charset="0"/>
                <a:ea typeface="+mn-ea"/>
                <a:cs typeface="+mn-cs"/>
              </a:rPr>
              <a:t>ast</a:t>
            </a:r>
            <a:r>
              <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 instabilities</a:t>
            </a:r>
            <a:endParaRPr lang="en-US" altLang="en-US" sz="1800" b="1" dirty="0">
              <a:solidFill>
                <a:schemeClr val="tx1">
                  <a:lumMod val="10000"/>
                  <a:lumOff val="90000"/>
                </a:schemeClr>
              </a:solidFill>
              <a:latin typeface="Arial" panose="020B0604020202020204" pitchFamily="34" charset="0"/>
            </a:endParaRPr>
          </a:p>
          <a:p>
            <a:pPr marL="528750" lvl="1" indent="-285750" defTabSz="914400" eaLnBrk="0" fontAlgn="base" hangingPunct="0">
              <a:lnSpc>
                <a:spcPct val="100000"/>
              </a:lnSpc>
              <a:spcBef>
                <a:spcPct val="0"/>
              </a:spcBef>
              <a:spcAft>
                <a:spcPct val="0"/>
              </a:spcAft>
              <a:defRPr/>
            </a:pPr>
            <a:endParaRPr kumimoji="0" lang="en-US" altLang="en-US" sz="180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endParaRPr>
          </a:p>
          <a:p>
            <a:pPr marL="285750" indent="-285750" defTabSz="914400" eaLnBrk="0" fontAlgn="base" hangingPunct="0">
              <a:lnSpc>
                <a:spcPct val="100000"/>
              </a:lnSpc>
              <a:spcBef>
                <a:spcPct val="0"/>
              </a:spcBef>
              <a:spcAft>
                <a:spcPct val="0"/>
              </a:spcAft>
              <a:buFont typeface="Arial" panose="020B0604020202020204" pitchFamily="34" charset="0"/>
              <a:buChar char="•"/>
              <a:defRPr/>
            </a:pPr>
            <a:r>
              <a:rPr lang="en-US" altLang="en-US" sz="1800" b="1" dirty="0">
                <a:solidFill>
                  <a:schemeClr val="tx1">
                    <a:lumMod val="10000"/>
                    <a:lumOff val="90000"/>
                  </a:schemeClr>
                </a:solidFill>
                <a:latin typeface="Arial" panose="020B0604020202020204" pitchFamily="34" charset="0"/>
              </a:rPr>
              <a:t>SUPERKEKB benchmark plan</a:t>
            </a:r>
          </a:p>
          <a:p>
            <a:pPr marL="285750" indent="-285750" defTabSz="914400" eaLnBrk="0" fontAlgn="base" hangingPunct="0">
              <a:lnSpc>
                <a:spcPct val="100000"/>
              </a:lnSpc>
              <a:spcBef>
                <a:spcPct val="0"/>
              </a:spcBef>
              <a:spcAft>
                <a:spcPct val="0"/>
              </a:spcAft>
              <a:buFont typeface="Arial" panose="020B0604020202020204" pitchFamily="34" charset="0"/>
              <a:buChar char="•"/>
              <a:defRPr/>
            </a:pPr>
            <a:endParaRPr lang="en-US" altLang="en-US" sz="1800" dirty="0">
              <a:solidFill>
                <a:schemeClr val="tx1">
                  <a:lumMod val="10000"/>
                  <a:lumOff val="90000"/>
                </a:schemeClr>
              </a:solidFill>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Conclusions and future steps</a:t>
            </a:r>
          </a:p>
          <a:p>
            <a:pPr marL="0" marR="0" lvl="0" indent="0" algn="l" defTabSz="685800" rtl="0" eaLnBrk="1" fontAlgn="auto" latinLnBrk="0" hangingPunct="1">
              <a:lnSpc>
                <a:spcPts val="1388"/>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0F124A"/>
              </a:solidFill>
              <a:effectLst/>
              <a:uLnTx/>
              <a:uFillTx/>
              <a:latin typeface="Arial"/>
              <a:ea typeface="+mn-ea"/>
              <a:cs typeface="+mn-cs"/>
            </a:endParaRPr>
          </a:p>
        </p:txBody>
      </p:sp>
      <p:sp>
        <p:nvSpPr>
          <p:cNvPr id="3" name="Textfeld 1">
            <a:extLst>
              <a:ext uri="{FF2B5EF4-FFF2-40B4-BE49-F238E27FC236}">
                <a16:creationId xmlns:a16="http://schemas.microsoft.com/office/drawing/2014/main" id="{A5980001-F0F7-3C23-4935-C5728FD62453}"/>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feld 2">
            <a:extLst>
              <a:ext uri="{FF2B5EF4-FFF2-40B4-BE49-F238E27FC236}">
                <a16:creationId xmlns:a16="http://schemas.microsoft.com/office/drawing/2014/main" id="{07DF56DD-3FF3-FB5A-11F6-A03E4769726B}"/>
              </a:ext>
            </a:extLst>
          </p:cNvPr>
          <p:cNvSpPr txBox="1"/>
          <p:nvPr/>
        </p:nvSpPr>
        <p:spPr>
          <a:xfrm>
            <a:off x="6953100" y="52418"/>
            <a:ext cx="203850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Giulia Nigrelli </a:t>
            </a:r>
          </a:p>
        </p:txBody>
      </p:sp>
    </p:spTree>
    <p:extLst>
      <p:ext uri="{BB962C8B-B14F-4D97-AF65-F5344CB8AC3E}">
        <p14:creationId xmlns:p14="http://schemas.microsoft.com/office/powerpoint/2010/main" val="135719613"/>
      </p:ext>
    </p:extLst>
  </p:cSld>
  <p:clrMapOvr>
    <a:masterClrMapping/>
  </p:clrMapOvr>
  <mc:AlternateContent xmlns:mc="http://schemas.openxmlformats.org/markup-compatibility/2006" xmlns:p14="http://schemas.microsoft.com/office/powerpoint/2010/main">
    <mc:Choice Requires="p14">
      <p:transition spd="slow" p14:dur="2000" advTm="20704"/>
    </mc:Choice>
    <mc:Fallback xmlns="">
      <p:transition spd="slow" advTm="2070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414DE-E0A3-4B5B-2D75-FEDC31E0679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9C4AB7-33A4-D1C4-F921-D83561C202F9}"/>
              </a:ext>
            </a:extLst>
          </p:cNvPr>
          <p:cNvSpPr>
            <a:spLocks noGrp="1"/>
          </p:cNvSpPr>
          <p:nvPr>
            <p:ph type="sldNum" sz="quarter" idx="10"/>
          </p:nvPr>
        </p:nvSpPr>
        <p:spPr/>
        <p:txBody>
          <a:bodyPr/>
          <a:lstStyle/>
          <a:p>
            <a:pPr marL="0" marR="0" lvl="0" indent="0" algn="r" defTabSz="685727" rtl="0" eaLnBrk="1" fontAlgn="auto" latinLnBrk="0" hangingPunct="1">
              <a:lnSpc>
                <a:spcPts val="1238"/>
              </a:lnSpc>
              <a:spcBef>
                <a:spcPts val="0"/>
              </a:spcBef>
              <a:spcAft>
                <a:spcPts val="0"/>
              </a:spcAft>
              <a:buClrTx/>
              <a:buSzTx/>
              <a:buFontTx/>
              <a:buNone/>
              <a:tabLst/>
              <a:defRPr/>
            </a:pPr>
            <a:fld id="{88A1DFE4-5FC5-43BD-BB7E-75EAD82B965F}" type="slidenum">
              <a:rPr kumimoji="0" lang="en-US" sz="8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727" rtl="0" eaLnBrk="1" fontAlgn="auto" latinLnBrk="0" hangingPunct="1">
                <a:lnSpc>
                  <a:spcPts val="1238"/>
                </a:lnSpc>
                <a:spcBef>
                  <a:spcPts val="0"/>
                </a:spcBef>
                <a:spcAft>
                  <a:spcPts val="0"/>
                </a:spcAft>
                <a:buClrTx/>
                <a:buSzTx/>
                <a:buFontTx/>
                <a:buNone/>
                <a:tabLst/>
                <a:defRPr/>
              </a:pPr>
              <a:t>30</a:t>
            </a:fld>
            <a:endParaRPr kumimoji="0" lang="en-US" sz="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4">
            <a:extLst>
              <a:ext uri="{FF2B5EF4-FFF2-40B4-BE49-F238E27FC236}">
                <a16:creationId xmlns:a16="http://schemas.microsoft.com/office/drawing/2014/main" id="{A08B8E30-9D27-1BBD-6449-C67EC03475B2}"/>
              </a:ext>
            </a:extLst>
          </p:cNvPr>
          <p:cNvSpPr>
            <a:spLocks noGrp="1"/>
          </p:cNvSpPr>
          <p:nvPr>
            <p:ph type="title"/>
          </p:nvPr>
        </p:nvSpPr>
        <p:spPr/>
        <p:txBody>
          <a:bodyPr/>
          <a:lstStyle/>
          <a:p>
            <a:r>
              <a:rPr lang="en-US" dirty="0"/>
              <a:t>Outline</a:t>
            </a:r>
          </a:p>
        </p:txBody>
      </p:sp>
      <p:sp>
        <p:nvSpPr>
          <p:cNvPr id="11" name="Text Placeholder 3">
            <a:extLst>
              <a:ext uri="{FF2B5EF4-FFF2-40B4-BE49-F238E27FC236}">
                <a16:creationId xmlns:a16="http://schemas.microsoft.com/office/drawing/2014/main" id="{0A6A7A6F-88B2-BD11-BFD0-8929235A2FC3}"/>
              </a:ext>
            </a:extLst>
          </p:cNvPr>
          <p:cNvSpPr txBox="1">
            <a:spLocks/>
          </p:cNvSpPr>
          <p:nvPr/>
        </p:nvSpPr>
        <p:spPr>
          <a:xfrm>
            <a:off x="402482" y="1047750"/>
            <a:ext cx="8262937" cy="2747962"/>
          </a:xfrm>
          <a:prstGeom prst="rect">
            <a:avLst/>
          </a:prstGeom>
        </p:spPr>
        <p:txBody>
          <a:bodyPr vert="horz" lIns="91440" tIns="45720" rIns="91440" bIns="45720" rtlCol="0">
            <a:noAutofit/>
          </a:bodyPr>
          <a:lst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Introduction</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FCC: the Future Circular Collider</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FCC-ee collimation overview</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FCC-ee beam induced background (BIB) sources</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altLang="en-US" sz="1800" b="1" dirty="0">
              <a:solidFill>
                <a:schemeClr val="tx1">
                  <a:lumMod val="10000"/>
                  <a:lumOff val="90000"/>
                </a:schemeClr>
              </a:solidFill>
              <a:latin typeface="Arial" panose="020B0604020202020204" pitchFamily="34" charset="0"/>
            </a:endParaRPr>
          </a:p>
          <a:p>
            <a:pPr marL="285750" indent="-285750" defTabSz="914400" eaLnBrk="0" fontAlgn="base" hangingPunct="0">
              <a:lnSpc>
                <a:spcPct val="100000"/>
              </a:lnSpc>
              <a:spcBef>
                <a:spcPct val="0"/>
              </a:spcBef>
              <a:spcAft>
                <a:spcPct val="0"/>
              </a:spcAft>
              <a:buFont typeface="Arial" panose="020B0604020202020204" pitchFamily="34" charset="0"/>
              <a:buChar char="•"/>
              <a:defRPr/>
            </a:pPr>
            <a:r>
              <a:rPr lang="en-US" altLang="en-US" sz="1800" b="1" dirty="0">
                <a:solidFill>
                  <a:schemeClr val="tx1">
                    <a:lumMod val="10000"/>
                    <a:lumOff val="90000"/>
                  </a:schemeClr>
                </a:solidFill>
                <a:latin typeface="Arial" panose="020B0604020202020204" pitchFamily="34" charset="0"/>
              </a:rPr>
              <a:t>Beam Induced Background full simulation workflow</a:t>
            </a:r>
          </a:p>
          <a:p>
            <a:pPr marL="285750" indent="-285750" defTabSz="914400" eaLnBrk="0" fontAlgn="base" hangingPunct="0">
              <a:lnSpc>
                <a:spcPct val="100000"/>
              </a:lnSpc>
              <a:spcBef>
                <a:spcPct val="0"/>
              </a:spcBef>
              <a:spcAft>
                <a:spcPct val="0"/>
              </a:spcAft>
              <a:buFont typeface="Arial" panose="020B0604020202020204" pitchFamily="34" charset="0"/>
              <a:buChar char="•"/>
              <a:defRPr/>
            </a:pPr>
            <a:endParaRPr lang="en-US" altLang="en-US" sz="1800" b="1" dirty="0">
              <a:solidFill>
                <a:schemeClr val="tx1">
                  <a:lumMod val="10000"/>
                  <a:lumOff val="90000"/>
                </a:schemeClr>
              </a:solidFill>
              <a:latin typeface="Arial" panose="020B0604020202020204" pitchFamily="34" charset="0"/>
            </a:endParaRPr>
          </a:p>
          <a:p>
            <a:pPr marL="285750" indent="-285750" defTabSz="914400" eaLnBrk="0" fontAlgn="base" hangingPunct="0">
              <a:lnSpc>
                <a:spcPct val="100000"/>
              </a:lnSpc>
              <a:spcBef>
                <a:spcPct val="0"/>
              </a:spcBef>
              <a:spcAft>
                <a:spcPct val="0"/>
              </a:spcAft>
              <a:buFont typeface="Arial" panose="020B0604020202020204" pitchFamily="34" charset="0"/>
              <a:buChar char="•"/>
              <a:defRPr/>
            </a:pPr>
            <a:r>
              <a:rPr lang="en-US" altLang="en-US" sz="1800" b="1" dirty="0">
                <a:solidFill>
                  <a:schemeClr val="tx1">
                    <a:lumMod val="10000"/>
                    <a:lumOff val="90000"/>
                  </a:schemeClr>
                </a:solidFill>
                <a:latin typeface="Arial" panose="020B0604020202020204" pitchFamily="34" charset="0"/>
              </a:rPr>
              <a:t>Case studies:</a:t>
            </a:r>
          </a:p>
          <a:p>
            <a:pPr marL="528750" lvl="1" indent="-285750" defTabSz="914400" eaLnBrk="0" fontAlgn="base" hangingPunct="0">
              <a:lnSpc>
                <a:spcPct val="100000"/>
              </a:lnSpc>
              <a:spcBef>
                <a:spcPct val="0"/>
              </a:spcBef>
              <a:spcAft>
                <a:spcPct val="0"/>
              </a:spcAft>
              <a:defRPr/>
            </a:pPr>
            <a:r>
              <a:rPr lang="en-US" altLang="en-US" sz="1800" dirty="0">
                <a:solidFill>
                  <a:schemeClr val="tx1">
                    <a:lumMod val="10000"/>
                    <a:lumOff val="90000"/>
                  </a:schemeClr>
                </a:solidFill>
                <a:latin typeface="Arial" panose="020B0604020202020204" pitchFamily="34" charset="0"/>
              </a:rPr>
              <a:t>Steady loss - injection background</a:t>
            </a:r>
            <a:endPar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endParaRP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1800" dirty="0">
                <a:solidFill>
                  <a:schemeClr val="tx1">
                    <a:lumMod val="10000"/>
                    <a:lumOff val="90000"/>
                  </a:schemeClr>
                </a:solidFill>
                <a:latin typeface="Arial" panose="020B0604020202020204" pitchFamily="34" charset="0"/>
              </a:rPr>
              <a:t>Failure case - f</a:t>
            </a:r>
            <a:r>
              <a:rPr kumimoji="0" lang="en-US" altLang="en-US" sz="1800" b="0" i="0" u="none" strike="noStrike" kern="1200" cap="none" spc="0" normalizeH="0" baseline="0" noProof="0" dirty="0" err="1">
                <a:ln>
                  <a:noFill/>
                </a:ln>
                <a:solidFill>
                  <a:schemeClr val="tx1">
                    <a:lumMod val="10000"/>
                    <a:lumOff val="90000"/>
                  </a:schemeClr>
                </a:solidFill>
                <a:effectLst/>
                <a:uLnTx/>
                <a:uFillTx/>
                <a:latin typeface="Arial" panose="020B0604020202020204" pitchFamily="34" charset="0"/>
                <a:ea typeface="+mn-ea"/>
                <a:cs typeface="+mn-cs"/>
              </a:rPr>
              <a:t>ast</a:t>
            </a:r>
            <a:r>
              <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 instabilities</a:t>
            </a:r>
            <a:endParaRPr lang="en-US" altLang="en-US" sz="1800" b="1" dirty="0">
              <a:solidFill>
                <a:schemeClr val="tx1">
                  <a:lumMod val="10000"/>
                  <a:lumOff val="90000"/>
                </a:schemeClr>
              </a:solidFill>
              <a:latin typeface="Arial" panose="020B0604020202020204" pitchFamily="34" charset="0"/>
            </a:endParaRPr>
          </a:p>
          <a:p>
            <a:pPr marL="528750" lvl="1" indent="-285750" defTabSz="914400" eaLnBrk="0" fontAlgn="base" hangingPunct="0">
              <a:lnSpc>
                <a:spcPct val="100000"/>
              </a:lnSpc>
              <a:spcBef>
                <a:spcPct val="0"/>
              </a:spcBef>
              <a:spcAft>
                <a:spcPct val="0"/>
              </a:spcAft>
              <a:defRPr/>
            </a:pPr>
            <a:endParaRPr kumimoji="0" lang="en-US" altLang="en-US" sz="180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endParaRPr>
          </a:p>
          <a:p>
            <a:pPr marL="285750" indent="-285750" defTabSz="914400" eaLnBrk="0" fontAlgn="base" hangingPunct="0">
              <a:lnSpc>
                <a:spcPct val="100000"/>
              </a:lnSpc>
              <a:spcBef>
                <a:spcPct val="0"/>
              </a:spcBef>
              <a:spcAft>
                <a:spcPct val="0"/>
              </a:spcAft>
              <a:buFont typeface="Arial" panose="020B0604020202020204" pitchFamily="34" charset="0"/>
              <a:buChar char="•"/>
              <a:defRPr/>
            </a:pPr>
            <a:r>
              <a:rPr lang="en-US" altLang="en-US" sz="1800" b="1" dirty="0">
                <a:solidFill>
                  <a:schemeClr val="tx1">
                    <a:lumMod val="10000"/>
                    <a:lumOff val="90000"/>
                  </a:schemeClr>
                </a:solidFill>
                <a:latin typeface="Arial" panose="020B0604020202020204" pitchFamily="34" charset="0"/>
              </a:rPr>
              <a:t>SUPERKEKB benchmark plan</a:t>
            </a:r>
          </a:p>
          <a:p>
            <a:pPr marL="285750" indent="-285750" defTabSz="914400" eaLnBrk="0" fontAlgn="base" hangingPunct="0">
              <a:lnSpc>
                <a:spcPct val="100000"/>
              </a:lnSpc>
              <a:spcBef>
                <a:spcPct val="0"/>
              </a:spcBef>
              <a:spcAft>
                <a:spcPct val="0"/>
              </a:spcAft>
              <a:buFont typeface="Arial" panose="020B0604020202020204" pitchFamily="34" charset="0"/>
              <a:buChar char="•"/>
              <a:defRPr/>
            </a:pPr>
            <a:endParaRPr lang="en-US" altLang="en-US" sz="1800" dirty="0">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effectLst/>
                <a:uLnTx/>
                <a:uFillTx/>
                <a:latin typeface="Arial" panose="020B0604020202020204" pitchFamily="34" charset="0"/>
                <a:ea typeface="+mn-ea"/>
                <a:cs typeface="+mn-cs"/>
              </a:rPr>
              <a:t>Conclusions and future steps</a:t>
            </a:r>
          </a:p>
          <a:p>
            <a:pPr marL="0" marR="0" lvl="0" indent="0" algn="l" defTabSz="685800" rtl="0" eaLnBrk="1" fontAlgn="auto" latinLnBrk="0" hangingPunct="1">
              <a:lnSpc>
                <a:spcPts val="1388"/>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0F124A"/>
              </a:solidFill>
              <a:effectLst/>
              <a:uLnTx/>
              <a:uFillTx/>
              <a:latin typeface="Arial"/>
              <a:ea typeface="+mn-ea"/>
              <a:cs typeface="+mn-cs"/>
            </a:endParaRPr>
          </a:p>
        </p:txBody>
      </p:sp>
      <p:sp>
        <p:nvSpPr>
          <p:cNvPr id="3" name="Textfeld 1">
            <a:extLst>
              <a:ext uri="{FF2B5EF4-FFF2-40B4-BE49-F238E27FC236}">
                <a16:creationId xmlns:a16="http://schemas.microsoft.com/office/drawing/2014/main" id="{A4F15613-F83F-3A01-1D07-A87BC07E4BAA}"/>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feld 2">
            <a:extLst>
              <a:ext uri="{FF2B5EF4-FFF2-40B4-BE49-F238E27FC236}">
                <a16:creationId xmlns:a16="http://schemas.microsoft.com/office/drawing/2014/main" id="{0778A440-0541-9E29-B2E4-86DF838CA41C}"/>
              </a:ext>
            </a:extLst>
          </p:cNvPr>
          <p:cNvSpPr txBox="1"/>
          <p:nvPr/>
        </p:nvSpPr>
        <p:spPr>
          <a:xfrm>
            <a:off x="6953100" y="52418"/>
            <a:ext cx="203850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Giulia Nigrelli </a:t>
            </a:r>
          </a:p>
        </p:txBody>
      </p:sp>
    </p:spTree>
    <p:extLst>
      <p:ext uri="{BB962C8B-B14F-4D97-AF65-F5344CB8AC3E}">
        <p14:creationId xmlns:p14="http://schemas.microsoft.com/office/powerpoint/2010/main" val="4196064254"/>
      </p:ext>
    </p:extLst>
  </p:cSld>
  <p:clrMapOvr>
    <a:masterClrMapping/>
  </p:clrMapOvr>
  <mc:AlternateContent xmlns:mc="http://schemas.openxmlformats.org/markup-compatibility/2006" xmlns:p14="http://schemas.microsoft.com/office/powerpoint/2010/main">
    <mc:Choice Requires="p14">
      <p:transition spd="slow" p14:dur="2000" advTm="20704"/>
    </mc:Choice>
    <mc:Fallback xmlns="">
      <p:transition spd="slow" advTm="20704"/>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8FBAF-CA38-3AA0-973D-A4AA177FAE8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4983F0-8B01-6867-D2FE-BEE5DE65CD7E}"/>
              </a:ext>
            </a:extLst>
          </p:cNvPr>
          <p:cNvSpPr>
            <a:spLocks noGrp="1"/>
          </p:cNvSpPr>
          <p:nvPr>
            <p:ph type="sldNum" sz="quarter" idx="10"/>
          </p:nvPr>
        </p:nvSpPr>
        <p:spPr/>
        <p:txBody>
          <a:bodyPr/>
          <a:lstStyle/>
          <a:p>
            <a:fld id="{88A1DFE4-5FC5-43BD-BB7E-75EAD82B965F}" type="slidenum">
              <a:rPr lang="en-US" noProof="0" smtClean="0"/>
              <a:pPr/>
              <a:t>31</a:t>
            </a:fld>
            <a:endParaRPr lang="en-US" noProof="0"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067585AB-5DCE-2FD6-49E1-45C3805FAEE0}"/>
                  </a:ext>
                </a:extLst>
              </p:cNvPr>
              <p:cNvSpPr>
                <a:spLocks noGrp="1"/>
              </p:cNvSpPr>
              <p:nvPr>
                <p:ph type="body" sz="quarter" idx="12"/>
              </p:nvPr>
            </p:nvSpPr>
            <p:spPr>
              <a:xfrm>
                <a:off x="442800" y="1107900"/>
                <a:ext cx="8396400" cy="3902250"/>
              </a:xfrm>
            </p:spPr>
            <p:txBody>
              <a:bodyPr/>
              <a:lstStyle/>
              <a:p>
                <a:pPr marL="285750" indent="-285750">
                  <a:buFont typeface="Arial" panose="020B0604020202020204" pitchFamily="34" charset="0"/>
                  <a:buChar char="•"/>
                </a:pPr>
                <a:r>
                  <a:rPr lang="en-US" b="1" dirty="0"/>
                  <a:t>FCC-ee presents unique challenges for the collimation design and background estimate</a:t>
                </a:r>
                <a:r>
                  <a:rPr lang="en-US" dirty="0"/>
                  <a:t>. </a:t>
                </a:r>
                <a:r>
                  <a:rPr lang="en-US" b="1" dirty="0"/>
                  <a:t>Specific tools have been developed to help the design </a:t>
                </a:r>
                <a:r>
                  <a:rPr lang="en-US" dirty="0"/>
                  <a:t>(Xsuite, Xcoll, Xsuite-BDSIM).</a:t>
                </a:r>
              </a:p>
              <a:p>
                <a:pPr marL="285750" indent="-285750">
                  <a:buFont typeface="Arial" panose="020B0604020202020204" pitchFamily="34" charset="0"/>
                  <a:buChar char="•"/>
                </a:pPr>
                <a:r>
                  <a:rPr lang="en-US" b="1" dirty="0"/>
                  <a:t>Simulations of several beam loss scenarios are ongoing</a:t>
                </a:r>
                <a:r>
                  <a:rPr lang="en-US" dirty="0"/>
                  <a:t> to assess collimation efficiency and possible backgrounds at the experiments.</a:t>
                </a:r>
              </a:p>
              <a:p>
                <a:pPr marL="285750" indent="-285750">
                  <a:buFont typeface="Arial" panose="020B0604020202020204" pitchFamily="34" charset="0"/>
                  <a:buChar char="•"/>
                </a:pPr>
                <a:r>
                  <a:rPr lang="en-US" b="1" dirty="0"/>
                  <a:t>The workflow for the beam induced background estimate has been established and it is being tested.</a:t>
                </a:r>
                <a:endParaRPr lang="en-US" dirty="0"/>
              </a:p>
              <a:p>
                <a:pPr marL="285750" indent="-285750">
                  <a:buFont typeface="Arial" panose="020B0604020202020204" pitchFamily="34" charset="0"/>
                  <a:buChar char="•"/>
                </a:pPr>
                <a:r>
                  <a:rPr lang="en-US" dirty="0"/>
                  <a:t>Within the scope of this thesis, </a:t>
                </a:r>
                <a:r>
                  <a:rPr lang="en-US" b="1" dirty="0"/>
                  <a:t>injection conditions and fast instabilities have been reproduced and investigated</a:t>
                </a:r>
                <a:r>
                  <a:rPr lang="en-US" dirty="0"/>
                  <a:t>.</a:t>
                </a:r>
              </a:p>
              <a:p>
                <a:pPr marL="285750" indent="-285750">
                  <a:buFont typeface="Arial" panose="020B0604020202020204" pitchFamily="34" charset="0"/>
                  <a:buChar char="•"/>
                </a:pPr>
                <a:r>
                  <a:rPr lang="en-US" dirty="0"/>
                  <a:t>The </a:t>
                </a:r>
                <a:r>
                  <a:rPr lang="en-US" b="1" dirty="0">
                    <a:solidFill>
                      <a:srgbClr val="FF0000"/>
                    </a:solidFill>
                  </a:rPr>
                  <a:t>injection efficiency </a:t>
                </a:r>
                <a:r>
                  <a:rPr lang="en-US" dirty="0"/>
                  <a:t>has been assessed at </a:t>
                </a:r>
                <a14:m>
                  <m:oMath xmlns:m="http://schemas.openxmlformats.org/officeDocument/2006/math">
                    <m:r>
                      <a:rPr lang="it-IT" b="1" i="1" smtClean="0">
                        <a:solidFill>
                          <a:srgbClr val="FF0000"/>
                        </a:solidFill>
                        <a:latin typeface="Cambria Math" panose="02040503050406030204" pitchFamily="18" charset="0"/>
                      </a:rPr>
                      <m:t>∼</m:t>
                    </m:r>
                    <m:r>
                      <a:rPr lang="it-IT" b="1" i="1" smtClean="0">
                        <a:solidFill>
                          <a:srgbClr val="FF0000"/>
                        </a:solidFill>
                        <a:latin typeface="Cambria Math" panose="02040503050406030204" pitchFamily="18" charset="0"/>
                      </a:rPr>
                      <m:t>𝟖𝟖</m:t>
                    </m:r>
                    <m:r>
                      <a:rPr lang="it-IT" b="1" i="1" smtClean="0">
                        <a:solidFill>
                          <a:srgbClr val="FF0000"/>
                        </a:solidFill>
                        <a:latin typeface="Cambria Math" panose="02040503050406030204" pitchFamily="18" charset="0"/>
                      </a:rPr>
                      <m:t>%</m:t>
                    </m:r>
                  </m:oMath>
                </a14:m>
                <a:r>
                  <a:rPr lang="en-US" b="1" dirty="0">
                    <a:solidFill>
                      <a:srgbClr val="FF0000"/>
                    </a:solidFill>
                  </a:rPr>
                  <a:t> </a:t>
                </a:r>
                <a:r>
                  <a:rPr lang="en-US" dirty="0"/>
                  <a:t>for the lattice V25.1_GHC.</a:t>
                </a:r>
              </a:p>
              <a:p>
                <a:pPr marL="285750" indent="-285750">
                  <a:buFont typeface="Arial" panose="020B0604020202020204" pitchFamily="34" charset="0"/>
                  <a:buChar char="•"/>
                </a:pPr>
                <a:r>
                  <a:rPr lang="en-US" sz="1600" dirty="0">
                    <a:effectLst/>
                  </a:rPr>
                  <a:t>In addition, </a:t>
                </a:r>
                <a:r>
                  <a:rPr lang="en-US" sz="1600" b="1" dirty="0">
                    <a:solidFill>
                      <a:srgbClr val="FF0000"/>
                    </a:solidFill>
                    <a:effectLst/>
                  </a:rPr>
                  <a:t>even a perfect injection scheme causes losses </a:t>
                </a:r>
                <a:r>
                  <a:rPr lang="en-US" sz="1600" dirty="0">
                    <a:effectLst/>
                  </a:rPr>
                  <a:t>from part of the halo bumped onto the septum at every injection.</a:t>
                </a:r>
                <a:endParaRPr lang="en-US" dirty="0"/>
              </a:p>
              <a:p>
                <a:pPr marL="285750" indent="-285750">
                  <a:buFont typeface="Arial" panose="020B0604020202020204" pitchFamily="34" charset="0"/>
                  <a:buChar char="•"/>
                </a:pPr>
                <a:r>
                  <a:rPr lang="en-US" b="1" dirty="0">
                    <a:solidFill>
                      <a:srgbClr val="FF0000"/>
                    </a:solidFill>
                  </a:rPr>
                  <a:t>Fast instabilities could be dangerous </a:t>
                </a:r>
                <a:r>
                  <a:rPr lang="en-US" dirty="0"/>
                  <a:t>if more than 1 station fail at the same time.</a:t>
                </a:r>
              </a:p>
              <a:p>
                <a:pPr marL="285750" indent="-285750">
                  <a:buFont typeface="Arial" panose="020B0604020202020204" pitchFamily="34" charset="0"/>
                  <a:buChar char="•"/>
                </a:pPr>
                <a:r>
                  <a:rPr lang="en-US" b="1" dirty="0"/>
                  <a:t>Mitigation strategies are under discussion </a:t>
                </a:r>
                <a:r>
                  <a:rPr lang="en-US" dirty="0"/>
                  <a:t>to ensure that this instability never arise with a rise time shorter than 20 turns.</a:t>
                </a:r>
                <a:endParaRPr lang="en-US" b="1" dirty="0"/>
              </a:p>
              <a:p>
                <a:endParaRPr lang="en-US" dirty="0"/>
              </a:p>
            </p:txBody>
          </p:sp>
        </mc:Choice>
        <mc:Fallback xmlns="">
          <p:sp>
            <p:nvSpPr>
              <p:cNvPr id="4" name="Text Placeholder 3">
                <a:extLst>
                  <a:ext uri="{FF2B5EF4-FFF2-40B4-BE49-F238E27FC236}">
                    <a16:creationId xmlns:a16="http://schemas.microsoft.com/office/drawing/2014/main" id="{067585AB-5DCE-2FD6-49E1-45C3805FAEE0}"/>
                  </a:ext>
                </a:extLst>
              </p:cNvPr>
              <p:cNvSpPr>
                <a:spLocks noGrp="1" noRot="1" noChangeAspect="1" noMove="1" noResize="1" noEditPoints="1" noAdjustHandles="1" noChangeArrowheads="1" noChangeShapeType="1" noTextEdit="1"/>
              </p:cNvSpPr>
              <p:nvPr>
                <p:ph type="body" sz="quarter" idx="12"/>
              </p:nvPr>
            </p:nvSpPr>
            <p:spPr>
              <a:xfrm>
                <a:off x="442800" y="1107900"/>
                <a:ext cx="8396400" cy="3902250"/>
              </a:xfrm>
              <a:blipFill>
                <a:blip r:embed="rId3"/>
                <a:stretch>
                  <a:fillRect l="-290" t="-625" b="-1719"/>
                </a:stretch>
              </a:blipFill>
            </p:spPr>
            <p:txBody>
              <a:bodyPr/>
              <a:lstStyle/>
              <a:p>
                <a:r>
                  <a:rPr lang="en-US">
                    <a:noFill/>
                  </a:rPr>
                  <a:t> </a:t>
                </a:r>
              </a:p>
            </p:txBody>
          </p:sp>
        </mc:Fallback>
      </mc:AlternateContent>
      <p:sp>
        <p:nvSpPr>
          <p:cNvPr id="5" name="Title 4">
            <a:extLst>
              <a:ext uri="{FF2B5EF4-FFF2-40B4-BE49-F238E27FC236}">
                <a16:creationId xmlns:a16="http://schemas.microsoft.com/office/drawing/2014/main" id="{7A7D4D62-59B8-46AB-6395-56C1E91AB077}"/>
              </a:ext>
            </a:extLst>
          </p:cNvPr>
          <p:cNvSpPr>
            <a:spLocks noGrp="1"/>
          </p:cNvSpPr>
          <p:nvPr>
            <p:ph type="title"/>
          </p:nvPr>
        </p:nvSpPr>
        <p:spPr>
          <a:xfrm>
            <a:off x="442800" y="577800"/>
            <a:ext cx="8263350" cy="393750"/>
          </a:xfrm>
        </p:spPr>
        <p:txBody>
          <a:bodyPr/>
          <a:lstStyle/>
          <a:p>
            <a:r>
              <a:rPr kumimoji="0" lang="en-US" altLang="en-US" sz="3200" i="0" u="none" strike="noStrike" cap="none" normalizeH="0" baseline="0" dirty="0">
                <a:ln>
                  <a:noFill/>
                </a:ln>
                <a:solidFill>
                  <a:schemeClr val="tx1"/>
                </a:solidFill>
                <a:effectLst/>
                <a:latin typeface="Arial" panose="020B0604020202020204" pitchFamily="34" charset="0"/>
              </a:rPr>
              <a:t>Conclusion</a:t>
            </a:r>
            <a:br>
              <a:rPr lang="en-US" altLang="en-US" sz="3200" dirty="0">
                <a:latin typeface="Arial" panose="020B0604020202020204" pitchFamily="34" charset="0"/>
              </a:rPr>
            </a:br>
            <a:endParaRPr lang="en-US" dirty="0"/>
          </a:p>
        </p:txBody>
      </p:sp>
      <p:sp>
        <p:nvSpPr>
          <p:cNvPr id="8" name="Textfeld 2">
            <a:extLst>
              <a:ext uri="{FF2B5EF4-FFF2-40B4-BE49-F238E27FC236}">
                <a16:creationId xmlns:a16="http://schemas.microsoft.com/office/drawing/2014/main" id="{4CBB07A4-2462-FC58-8931-7D25A823F116}"/>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
        <p:nvSpPr>
          <p:cNvPr id="6" name="Textfeld 1">
            <a:extLst>
              <a:ext uri="{FF2B5EF4-FFF2-40B4-BE49-F238E27FC236}">
                <a16:creationId xmlns:a16="http://schemas.microsoft.com/office/drawing/2014/main" id="{C0552A07-20DE-FC32-D2C1-EE72943FE83D}"/>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60836191"/>
      </p:ext>
    </p:extLst>
  </p:cSld>
  <p:clrMapOvr>
    <a:masterClrMapping/>
  </p:clrMapOvr>
  <mc:AlternateContent xmlns:mc="http://schemas.openxmlformats.org/markup-compatibility/2006" xmlns:p14="http://schemas.microsoft.com/office/powerpoint/2010/main">
    <mc:Choice Requires="p14">
      <p:transition spd="slow" p14:dur="2000" advTm="76312"/>
    </mc:Choice>
    <mc:Fallback xmlns="">
      <p:transition spd="slow" advTm="76312"/>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C8693-417F-0382-F52A-05D403CC537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C2DA79-3E48-C55B-C472-652A10362C1C}"/>
              </a:ext>
            </a:extLst>
          </p:cNvPr>
          <p:cNvSpPr>
            <a:spLocks noGrp="1"/>
          </p:cNvSpPr>
          <p:nvPr>
            <p:ph type="sldNum" sz="quarter" idx="10"/>
          </p:nvPr>
        </p:nvSpPr>
        <p:spPr/>
        <p:txBody>
          <a:bodyPr/>
          <a:lstStyle/>
          <a:p>
            <a:fld id="{88A1DFE4-5FC5-43BD-BB7E-75EAD82B965F}" type="slidenum">
              <a:rPr lang="en-US" noProof="0" smtClean="0"/>
              <a:pPr/>
              <a:t>32</a:t>
            </a:fld>
            <a:endParaRPr lang="en-US" noProof="0" dirty="0"/>
          </a:p>
        </p:txBody>
      </p:sp>
      <p:sp>
        <p:nvSpPr>
          <p:cNvPr id="4" name="Text Placeholder 3">
            <a:extLst>
              <a:ext uri="{FF2B5EF4-FFF2-40B4-BE49-F238E27FC236}">
                <a16:creationId xmlns:a16="http://schemas.microsoft.com/office/drawing/2014/main" id="{66A71F95-2C09-9D7C-2BF2-5F00D7EA4B50}"/>
              </a:ext>
            </a:extLst>
          </p:cNvPr>
          <p:cNvSpPr>
            <a:spLocks noGrp="1"/>
          </p:cNvSpPr>
          <p:nvPr>
            <p:ph type="body" sz="quarter" idx="12"/>
          </p:nvPr>
        </p:nvSpPr>
        <p:spPr>
          <a:xfrm>
            <a:off x="442800" y="1107900"/>
            <a:ext cx="8396400" cy="3902250"/>
          </a:xfrm>
        </p:spPr>
        <p:txBody>
          <a:bodyPr/>
          <a:lstStyle/>
          <a:p>
            <a:pPr marL="285750" indent="-285750">
              <a:buFont typeface="Arial" panose="020B0604020202020204" pitchFamily="34" charset="0"/>
              <a:buChar char="•"/>
            </a:pPr>
            <a:r>
              <a:rPr lang="en-US" sz="1800" b="1" dirty="0"/>
              <a:t>Other beam induced background (BIB) scenarios:</a:t>
            </a:r>
          </a:p>
          <a:p>
            <a:pPr marL="625950" lvl="1" indent="-285750"/>
            <a:r>
              <a:rPr lang="en-US" sz="1800" dirty="0"/>
              <a:t>Reproduce </a:t>
            </a:r>
            <a:r>
              <a:rPr lang="en-US" sz="1800" b="1" dirty="0"/>
              <a:t>injection failure scenarios</a:t>
            </a:r>
            <a:r>
              <a:rPr lang="en-US" sz="1800" dirty="0"/>
              <a:t> and assess impact on </a:t>
            </a:r>
            <a:r>
              <a:rPr lang="en-US" sz="1800" b="1" dirty="0"/>
              <a:t>collimators and detectors.</a:t>
            </a:r>
            <a:endParaRPr lang="en-US" sz="1800" dirty="0"/>
          </a:p>
          <a:p>
            <a:pPr marL="625950" lvl="1" indent="-285750"/>
            <a:r>
              <a:rPr lang="en-US" sz="1800" dirty="0"/>
              <a:t>Model </a:t>
            </a:r>
            <a:r>
              <a:rPr lang="en-US" sz="1800" b="1" dirty="0"/>
              <a:t>sudden beam loss events</a:t>
            </a:r>
            <a:r>
              <a:rPr lang="en-US" sz="1800" dirty="0"/>
              <a:t> (</a:t>
            </a:r>
            <a:r>
              <a:rPr lang="en-US" sz="1800" dirty="0" err="1"/>
              <a:t>SuperKEKB</a:t>
            </a:r>
            <a:r>
              <a:rPr lang="en-US" sz="1800" dirty="0"/>
              <a:t>-like) and </a:t>
            </a:r>
            <a:r>
              <a:rPr lang="en-US" sz="1800" b="1" dirty="0"/>
              <a:t>estimate criticality for FCC-ee.</a:t>
            </a:r>
            <a:endParaRPr lang="en-US" sz="1800" dirty="0"/>
          </a:p>
          <a:p>
            <a:pPr marL="625950" lvl="1" indent="-285750"/>
            <a:endParaRPr lang="en-US" sz="1800" dirty="0"/>
          </a:p>
          <a:p>
            <a:pPr marL="285750" indent="-285750">
              <a:buFont typeface="Arial" panose="020B0604020202020204" pitchFamily="34" charset="0"/>
              <a:buChar char="•"/>
            </a:pPr>
            <a:r>
              <a:rPr lang="en-US" sz="1800" b="1" dirty="0"/>
              <a:t>Full BIB workflow:</a:t>
            </a:r>
          </a:p>
          <a:p>
            <a:pPr marL="625950" lvl="1" indent="-285750"/>
            <a:r>
              <a:rPr lang="en-US" sz="1800" dirty="0"/>
              <a:t>Apply to </a:t>
            </a:r>
            <a:r>
              <a:rPr lang="en-US" sz="1800" b="1" dirty="0"/>
              <a:t>different background sources.</a:t>
            </a:r>
            <a:endParaRPr lang="en-US" sz="1800" dirty="0"/>
          </a:p>
          <a:p>
            <a:pPr marL="625950" lvl="1" indent="-285750"/>
            <a:r>
              <a:rPr lang="en-US" sz="1800" b="1" dirty="0"/>
              <a:t>Evaluate impact</a:t>
            </a:r>
            <a:r>
              <a:rPr lang="en-US" sz="1800" dirty="0"/>
              <a:t> on detector occupancy and performance.</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b="1" dirty="0" err="1"/>
              <a:t>SuperKEKB</a:t>
            </a:r>
            <a:r>
              <a:rPr lang="en-US" sz="1800" b="1" dirty="0"/>
              <a:t> benchmark</a:t>
            </a:r>
          </a:p>
          <a:p>
            <a:pPr marL="625950" lvl="1" indent="-285750"/>
            <a:r>
              <a:rPr lang="en-US" sz="1800" b="1" dirty="0"/>
              <a:t>Participate in </a:t>
            </a:r>
            <a:r>
              <a:rPr lang="en-US" sz="1800" b="1" dirty="0" err="1"/>
              <a:t>SuperKEKB</a:t>
            </a:r>
            <a:r>
              <a:rPr lang="en-US" sz="1800" b="1" dirty="0"/>
              <a:t> operation (November)</a:t>
            </a:r>
            <a:r>
              <a:rPr lang="en-US" sz="1800" dirty="0"/>
              <a:t> to collect data.</a:t>
            </a:r>
          </a:p>
          <a:p>
            <a:pPr marL="625950" lvl="1" indent="-285750"/>
            <a:r>
              <a:rPr lang="en-US" sz="1800" b="1" dirty="0"/>
              <a:t>Validate and tune Xsuite models</a:t>
            </a:r>
            <a:r>
              <a:rPr lang="en-US" sz="1800" dirty="0"/>
              <a:t> for injection studies using data.</a:t>
            </a:r>
          </a:p>
          <a:p>
            <a:pPr marL="625950" lvl="1" indent="-285750"/>
            <a:r>
              <a:rPr lang="en-US" sz="1800" b="1" dirty="0"/>
              <a:t>Simulate synchrotron injection</a:t>
            </a:r>
            <a:r>
              <a:rPr lang="en-US" sz="1800" dirty="0"/>
              <a:t> and propose </a:t>
            </a:r>
            <a:r>
              <a:rPr lang="en-US" sz="1800" b="1" dirty="0"/>
              <a:t>dedicated experiment</a:t>
            </a:r>
            <a:r>
              <a:rPr lang="en-US" sz="1800" dirty="0"/>
              <a:t> (if possible).</a:t>
            </a:r>
          </a:p>
        </p:txBody>
      </p:sp>
      <p:sp>
        <p:nvSpPr>
          <p:cNvPr id="5" name="Title 4">
            <a:extLst>
              <a:ext uri="{FF2B5EF4-FFF2-40B4-BE49-F238E27FC236}">
                <a16:creationId xmlns:a16="http://schemas.microsoft.com/office/drawing/2014/main" id="{E1A7FE21-5949-3AC6-3F17-E5C27FD16533}"/>
              </a:ext>
            </a:extLst>
          </p:cNvPr>
          <p:cNvSpPr>
            <a:spLocks noGrp="1"/>
          </p:cNvSpPr>
          <p:nvPr>
            <p:ph type="title"/>
          </p:nvPr>
        </p:nvSpPr>
        <p:spPr>
          <a:xfrm>
            <a:off x="442800" y="577800"/>
            <a:ext cx="8263350" cy="393750"/>
          </a:xfrm>
        </p:spPr>
        <p:txBody>
          <a:bodyPr/>
          <a:lstStyle/>
          <a:p>
            <a:r>
              <a:rPr kumimoji="0" lang="en-US" altLang="en-US" sz="3200" i="0" u="none" strike="noStrike" cap="none" normalizeH="0" baseline="0" dirty="0">
                <a:ln>
                  <a:noFill/>
                </a:ln>
                <a:solidFill>
                  <a:schemeClr val="tx1"/>
                </a:solidFill>
                <a:effectLst/>
                <a:latin typeface="Arial" panose="020B0604020202020204" pitchFamily="34" charset="0"/>
              </a:rPr>
              <a:t>Future steps</a:t>
            </a:r>
            <a:br>
              <a:rPr lang="en-US" altLang="en-US" sz="3200" dirty="0">
                <a:latin typeface="Arial" panose="020B0604020202020204" pitchFamily="34" charset="0"/>
              </a:rPr>
            </a:br>
            <a:endParaRPr lang="en-US" dirty="0"/>
          </a:p>
        </p:txBody>
      </p:sp>
      <p:sp>
        <p:nvSpPr>
          <p:cNvPr id="8" name="Textfeld 2">
            <a:extLst>
              <a:ext uri="{FF2B5EF4-FFF2-40B4-BE49-F238E27FC236}">
                <a16:creationId xmlns:a16="http://schemas.microsoft.com/office/drawing/2014/main" id="{02A3B6BE-F925-74C9-FF0B-CB755D187E5D}"/>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
        <p:nvSpPr>
          <p:cNvPr id="6" name="Textfeld 1">
            <a:extLst>
              <a:ext uri="{FF2B5EF4-FFF2-40B4-BE49-F238E27FC236}">
                <a16:creationId xmlns:a16="http://schemas.microsoft.com/office/drawing/2014/main" id="{2972B2AC-A24F-57BD-400E-D93CEE0AE675}"/>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584257490"/>
      </p:ext>
    </p:extLst>
  </p:cSld>
  <p:clrMapOvr>
    <a:masterClrMapping/>
  </p:clrMapOvr>
  <mc:AlternateContent xmlns:mc="http://schemas.openxmlformats.org/markup-compatibility/2006" xmlns:p14="http://schemas.microsoft.com/office/powerpoint/2010/main">
    <mc:Choice Requires="p14">
      <p:transition spd="slow" p14:dur="2000" advTm="76312"/>
    </mc:Choice>
    <mc:Fallback xmlns="">
      <p:transition spd="slow" advTm="7631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BE85B2-BABC-412F-8D5C-AE83A32F19DB}"/>
              </a:ext>
            </a:extLst>
          </p:cNvPr>
          <p:cNvSpPr>
            <a:spLocks noGrp="1"/>
          </p:cNvSpPr>
          <p:nvPr>
            <p:ph type="ctrTitle"/>
          </p:nvPr>
        </p:nvSpPr>
        <p:spPr/>
        <p:txBody>
          <a:bodyPr/>
          <a:lstStyle/>
          <a:p>
            <a:r>
              <a:rPr lang="en-US" dirty="0"/>
              <a:t>Thank you </a:t>
            </a:r>
            <a:br>
              <a:rPr lang="en-US" dirty="0"/>
            </a:br>
            <a:r>
              <a:rPr lang="en-US" dirty="0"/>
              <a:t>for your attention!</a:t>
            </a:r>
            <a:endParaRPr lang="de-AT" dirty="0"/>
          </a:p>
        </p:txBody>
      </p:sp>
      <p:sp>
        <p:nvSpPr>
          <p:cNvPr id="8" name="Foliennummernplatzhalter 4">
            <a:extLst>
              <a:ext uri="{FF2B5EF4-FFF2-40B4-BE49-F238E27FC236}">
                <a16:creationId xmlns:a16="http://schemas.microsoft.com/office/drawing/2014/main" id="{8735D142-6BA2-C345-B6B9-41EE415B026D}"/>
              </a:ext>
            </a:extLst>
          </p:cNvPr>
          <p:cNvSpPr>
            <a:spLocks noGrp="1"/>
          </p:cNvSpPr>
          <p:nvPr>
            <p:ph type="sldNum" sz="quarter" idx="12"/>
          </p:nvPr>
        </p:nvSpPr>
        <p:spPr>
          <a:xfrm>
            <a:off x="8745299" y="61740"/>
            <a:ext cx="324000" cy="170071"/>
          </a:xfrm>
        </p:spPr>
        <p:txBody>
          <a:bodyPr lIns="90000"/>
          <a:lstStyle/>
          <a:p>
            <a:fld id="{88A1DFE4-5FC5-43BD-BB7E-75EAD82B965F}" type="slidenum">
              <a:rPr lang="en-US" noProof="0" smtClean="0"/>
              <a:pPr/>
              <a:t>33</a:t>
            </a:fld>
            <a:endParaRPr lang="en-US" noProof="0" dirty="0"/>
          </a:p>
        </p:txBody>
      </p:sp>
      <p:sp>
        <p:nvSpPr>
          <p:cNvPr id="4" name="Textfeld 2">
            <a:extLst>
              <a:ext uri="{FF2B5EF4-FFF2-40B4-BE49-F238E27FC236}">
                <a16:creationId xmlns:a16="http://schemas.microsoft.com/office/drawing/2014/main" id="{CF8C2212-6079-E897-0A1D-17C4E03AA3C7}"/>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
        <p:nvSpPr>
          <p:cNvPr id="6" name="Textfeld 1">
            <a:extLst>
              <a:ext uri="{FF2B5EF4-FFF2-40B4-BE49-F238E27FC236}">
                <a16:creationId xmlns:a16="http://schemas.microsoft.com/office/drawing/2014/main" id="{8F303972-81D4-078B-5558-C758CD570325}"/>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94950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60690-F71F-D83B-B10D-E67C7D34D06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76DA47-A4A9-442E-A5DD-C51FE3C525A0}"/>
              </a:ext>
            </a:extLst>
          </p:cNvPr>
          <p:cNvSpPr>
            <a:spLocks noGrp="1"/>
          </p:cNvSpPr>
          <p:nvPr>
            <p:ph type="ctrTitle"/>
          </p:nvPr>
        </p:nvSpPr>
        <p:spPr/>
        <p:txBody>
          <a:bodyPr/>
          <a:lstStyle/>
          <a:p>
            <a:r>
              <a:rPr lang="en-US" dirty="0"/>
              <a:t>Backup</a:t>
            </a:r>
            <a:endParaRPr lang="de-AT" dirty="0"/>
          </a:p>
        </p:txBody>
      </p:sp>
      <p:sp>
        <p:nvSpPr>
          <p:cNvPr id="8" name="Foliennummernplatzhalter 4">
            <a:extLst>
              <a:ext uri="{FF2B5EF4-FFF2-40B4-BE49-F238E27FC236}">
                <a16:creationId xmlns:a16="http://schemas.microsoft.com/office/drawing/2014/main" id="{9B42CCF6-DA73-AFE0-6F20-DEF015D299DE}"/>
              </a:ext>
            </a:extLst>
          </p:cNvPr>
          <p:cNvSpPr>
            <a:spLocks noGrp="1"/>
          </p:cNvSpPr>
          <p:nvPr>
            <p:ph type="sldNum" sz="quarter" idx="12"/>
          </p:nvPr>
        </p:nvSpPr>
        <p:spPr>
          <a:xfrm>
            <a:off x="8745299" y="61740"/>
            <a:ext cx="324000" cy="170071"/>
          </a:xfrm>
        </p:spPr>
        <p:txBody>
          <a:bodyPr lIns="90000"/>
          <a:lstStyle/>
          <a:p>
            <a:fld id="{88A1DFE4-5FC5-43BD-BB7E-75EAD82B965F}" type="slidenum">
              <a:rPr lang="en-US" noProof="0" smtClean="0"/>
              <a:pPr/>
              <a:t>34</a:t>
            </a:fld>
            <a:endParaRPr lang="en-US" noProof="0" dirty="0"/>
          </a:p>
        </p:txBody>
      </p:sp>
      <p:sp>
        <p:nvSpPr>
          <p:cNvPr id="4" name="Textfeld 2">
            <a:extLst>
              <a:ext uri="{FF2B5EF4-FFF2-40B4-BE49-F238E27FC236}">
                <a16:creationId xmlns:a16="http://schemas.microsoft.com/office/drawing/2014/main" id="{60D4BDFE-8150-08FB-AAC9-9FBA8C73585F}"/>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
        <p:nvSpPr>
          <p:cNvPr id="6" name="Textfeld 1">
            <a:extLst>
              <a:ext uri="{FF2B5EF4-FFF2-40B4-BE49-F238E27FC236}">
                <a16:creationId xmlns:a16="http://schemas.microsoft.com/office/drawing/2014/main" id="{55D1E2B8-342F-61A6-3A74-FA2E403FB0D8}"/>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32157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29494-1033-7CD0-51E8-3BEBB732B0B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6480C5-2824-35F6-6EAE-1CF9E7E09900}"/>
              </a:ext>
            </a:extLst>
          </p:cNvPr>
          <p:cNvSpPr>
            <a:spLocks noGrp="1"/>
          </p:cNvSpPr>
          <p:nvPr>
            <p:ph type="sldNum" sz="quarter" idx="10"/>
          </p:nvPr>
        </p:nvSpPr>
        <p:spPr/>
        <p:txBody>
          <a:bodyPr/>
          <a:lstStyle/>
          <a:p>
            <a:fld id="{88A1DFE4-5FC5-43BD-BB7E-75EAD82B965F}" type="slidenum">
              <a:rPr lang="en-US" noProof="0" smtClean="0"/>
              <a:pPr/>
              <a:t>35</a:t>
            </a:fld>
            <a:endParaRPr lang="en-US" noProof="0" dirty="0"/>
          </a:p>
        </p:txBody>
      </p:sp>
      <p:sp>
        <p:nvSpPr>
          <p:cNvPr id="5" name="Title 4">
            <a:extLst>
              <a:ext uri="{FF2B5EF4-FFF2-40B4-BE49-F238E27FC236}">
                <a16:creationId xmlns:a16="http://schemas.microsoft.com/office/drawing/2014/main" id="{AB9982B3-CF6B-A02E-E465-2803AE5A9735}"/>
              </a:ext>
            </a:extLst>
          </p:cNvPr>
          <p:cNvSpPr>
            <a:spLocks noGrp="1"/>
          </p:cNvSpPr>
          <p:nvPr>
            <p:ph type="title" idx="4294967295"/>
          </p:nvPr>
        </p:nvSpPr>
        <p:spPr>
          <a:xfrm>
            <a:off x="881063" y="514350"/>
            <a:ext cx="8262937" cy="803275"/>
          </a:xfrm>
        </p:spPr>
        <p:txBody>
          <a:bodyPr/>
          <a:lstStyle/>
          <a:p>
            <a:r>
              <a:rPr lang="en-US" dirty="0"/>
              <a:t>Injected beam – hybrid mode</a:t>
            </a:r>
          </a:p>
        </p:txBody>
      </p:sp>
      <p:sp>
        <p:nvSpPr>
          <p:cNvPr id="4" name="TextBox 3">
            <a:extLst>
              <a:ext uri="{FF2B5EF4-FFF2-40B4-BE49-F238E27FC236}">
                <a16:creationId xmlns:a16="http://schemas.microsoft.com/office/drawing/2014/main" id="{52BDA160-2DAA-E319-17BF-B75B0B72EAF7}"/>
              </a:ext>
            </a:extLst>
          </p:cNvPr>
          <p:cNvSpPr txBox="1"/>
          <p:nvPr/>
        </p:nvSpPr>
        <p:spPr>
          <a:xfrm>
            <a:off x="168304" y="971379"/>
            <a:ext cx="8900995" cy="1223412"/>
          </a:xfrm>
          <a:prstGeom prst="rect">
            <a:avLst/>
          </a:prstGeom>
          <a:noFill/>
        </p:spPr>
        <p:txBody>
          <a:bodyPr wrap="square">
            <a:spAutoFit/>
          </a:bodyPr>
          <a:lstStyle/>
          <a:p>
            <a:pPr marL="280423" indent="-285750">
              <a:buFont typeface="Arial" panose="020B0604020202020204" pitchFamily="34" charset="0"/>
              <a:buChar char="•"/>
            </a:pPr>
            <a:r>
              <a:rPr lang="it-IT" sz="1500" dirty="0"/>
              <a:t>In hybrid mode the beam is generated with lower energy offset, compesated by an horizontal offset.</a:t>
            </a:r>
          </a:p>
          <a:p>
            <a:pPr marL="280423" indent="-285750">
              <a:buFont typeface="Arial" panose="020B0604020202020204" pitchFamily="34" charset="0"/>
              <a:buChar char="•"/>
            </a:pPr>
            <a:r>
              <a:rPr lang="it-IT" sz="1500" dirty="0"/>
              <a:t>Injection efficiency increase up to 98.5% hence only </a:t>
            </a:r>
            <a:r>
              <a:rPr lang="it-IT" sz="1500" b="1" dirty="0"/>
              <a:t>1.5% of the injected beam is lost </a:t>
            </a:r>
            <a:r>
              <a:rPr lang="it-IT" sz="1500" dirty="0"/>
              <a:t>and distributed along the whole ring. </a:t>
            </a:r>
            <a:r>
              <a:rPr lang="en-US" sz="1500" dirty="0"/>
              <a:t>With respect to the on-axis scheme, the hybrid mode presents better performances.</a:t>
            </a:r>
          </a:p>
          <a:p>
            <a:pPr marL="280423" indent="-285750">
              <a:buFont typeface="Arial" panose="020B0604020202020204" pitchFamily="34" charset="0"/>
              <a:buChar char="•"/>
            </a:pPr>
            <a:endParaRPr lang="en-US" dirty="0"/>
          </a:p>
        </p:txBody>
      </p:sp>
      <p:pic>
        <p:nvPicPr>
          <p:cNvPr id="13" name="Picture 12">
            <a:extLst>
              <a:ext uri="{FF2B5EF4-FFF2-40B4-BE49-F238E27FC236}">
                <a16:creationId xmlns:a16="http://schemas.microsoft.com/office/drawing/2014/main" id="{B0BEBE0D-F628-9D1A-4F76-529CA6A14C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8437" y="2150037"/>
            <a:ext cx="8232162" cy="3014825"/>
          </a:xfrm>
          <a:prstGeom prst="rect">
            <a:avLst/>
          </a:prstGeom>
        </p:spPr>
      </p:pic>
      <p:sp>
        <p:nvSpPr>
          <p:cNvPr id="14" name="TextBox 13">
            <a:extLst>
              <a:ext uri="{FF2B5EF4-FFF2-40B4-BE49-F238E27FC236}">
                <a16:creationId xmlns:a16="http://schemas.microsoft.com/office/drawing/2014/main" id="{53BA9CA6-221F-28C8-A9B4-357C81542AD2}"/>
              </a:ext>
            </a:extLst>
          </p:cNvPr>
          <p:cNvSpPr txBox="1"/>
          <p:nvPr/>
        </p:nvSpPr>
        <p:spPr>
          <a:xfrm>
            <a:off x="1551463" y="1772069"/>
            <a:ext cx="533400" cy="494879"/>
          </a:xfrm>
          <a:prstGeom prst="rect">
            <a:avLst/>
          </a:prstGeom>
          <a:noFill/>
        </p:spPr>
        <p:txBody>
          <a:bodyPr wrap="square" rtlCol="0">
            <a:spAutoFit/>
          </a:bodyPr>
          <a:lstStyle/>
          <a:p>
            <a:pPr algn="l">
              <a:lnSpc>
                <a:spcPts val="3700"/>
              </a:lnSpc>
            </a:pPr>
            <a:r>
              <a:rPr lang="en-US" sz="1600" b="1" dirty="0"/>
              <a:t>INJ</a:t>
            </a:r>
            <a:endParaRPr lang="en-US" sz="3000" b="1" dirty="0"/>
          </a:p>
        </p:txBody>
      </p:sp>
      <p:sp>
        <p:nvSpPr>
          <p:cNvPr id="19" name="TextBox 18">
            <a:extLst>
              <a:ext uri="{FF2B5EF4-FFF2-40B4-BE49-F238E27FC236}">
                <a16:creationId xmlns:a16="http://schemas.microsoft.com/office/drawing/2014/main" id="{C55DD5B4-1C4D-0739-2697-47DA3D8FFB89}"/>
              </a:ext>
            </a:extLst>
          </p:cNvPr>
          <p:cNvSpPr txBox="1"/>
          <p:nvPr/>
        </p:nvSpPr>
        <p:spPr>
          <a:xfrm>
            <a:off x="6423180" y="1772069"/>
            <a:ext cx="533400" cy="494879"/>
          </a:xfrm>
          <a:prstGeom prst="rect">
            <a:avLst/>
          </a:prstGeom>
          <a:noFill/>
        </p:spPr>
        <p:txBody>
          <a:bodyPr wrap="square" rtlCol="0">
            <a:spAutoFit/>
          </a:bodyPr>
          <a:lstStyle/>
          <a:p>
            <a:pPr algn="l">
              <a:lnSpc>
                <a:spcPts val="3700"/>
              </a:lnSpc>
            </a:pPr>
            <a:r>
              <a:rPr lang="en-US" sz="1600" b="1" dirty="0"/>
              <a:t>IP</a:t>
            </a:r>
            <a:endParaRPr lang="en-US" sz="3000" b="1" dirty="0"/>
          </a:p>
        </p:txBody>
      </p:sp>
      <p:sp>
        <p:nvSpPr>
          <p:cNvPr id="20" name="TextBox 19">
            <a:extLst>
              <a:ext uri="{FF2B5EF4-FFF2-40B4-BE49-F238E27FC236}">
                <a16:creationId xmlns:a16="http://schemas.microsoft.com/office/drawing/2014/main" id="{A7A704E8-2A8C-EA23-45EA-5721F3A50717}"/>
              </a:ext>
            </a:extLst>
          </p:cNvPr>
          <p:cNvSpPr txBox="1"/>
          <p:nvPr/>
        </p:nvSpPr>
        <p:spPr>
          <a:xfrm>
            <a:off x="4594380" y="1772071"/>
            <a:ext cx="533400" cy="494879"/>
          </a:xfrm>
          <a:prstGeom prst="rect">
            <a:avLst/>
          </a:prstGeom>
          <a:noFill/>
        </p:spPr>
        <p:txBody>
          <a:bodyPr wrap="square" rtlCol="0">
            <a:spAutoFit/>
          </a:bodyPr>
          <a:lstStyle/>
          <a:p>
            <a:pPr algn="l">
              <a:lnSpc>
                <a:spcPts val="3700"/>
              </a:lnSpc>
            </a:pPr>
            <a:r>
              <a:rPr lang="en-US" sz="1600" b="1" dirty="0"/>
              <a:t>IP</a:t>
            </a:r>
            <a:endParaRPr lang="en-US" sz="3000" b="1" dirty="0"/>
          </a:p>
        </p:txBody>
      </p:sp>
      <p:sp>
        <p:nvSpPr>
          <p:cNvPr id="21" name="TextBox 20">
            <a:extLst>
              <a:ext uri="{FF2B5EF4-FFF2-40B4-BE49-F238E27FC236}">
                <a16:creationId xmlns:a16="http://schemas.microsoft.com/office/drawing/2014/main" id="{9A3F1773-1429-7477-C013-878423724E18}"/>
              </a:ext>
            </a:extLst>
          </p:cNvPr>
          <p:cNvSpPr txBox="1"/>
          <p:nvPr/>
        </p:nvSpPr>
        <p:spPr>
          <a:xfrm>
            <a:off x="2643661" y="1772070"/>
            <a:ext cx="533400" cy="494879"/>
          </a:xfrm>
          <a:prstGeom prst="rect">
            <a:avLst/>
          </a:prstGeom>
          <a:noFill/>
        </p:spPr>
        <p:txBody>
          <a:bodyPr wrap="square" rtlCol="0">
            <a:spAutoFit/>
          </a:bodyPr>
          <a:lstStyle/>
          <a:p>
            <a:pPr algn="l">
              <a:lnSpc>
                <a:spcPts val="3700"/>
              </a:lnSpc>
            </a:pPr>
            <a:r>
              <a:rPr lang="en-US" sz="1600" b="1" dirty="0"/>
              <a:t>IP</a:t>
            </a:r>
            <a:endParaRPr lang="en-US" sz="3000" b="1" dirty="0"/>
          </a:p>
        </p:txBody>
      </p:sp>
      <p:sp>
        <p:nvSpPr>
          <p:cNvPr id="22" name="TextBox 21">
            <a:extLst>
              <a:ext uri="{FF2B5EF4-FFF2-40B4-BE49-F238E27FC236}">
                <a16:creationId xmlns:a16="http://schemas.microsoft.com/office/drawing/2014/main" id="{F6F5A9E2-0501-FB44-99C4-649EB434F9E8}"/>
              </a:ext>
            </a:extLst>
          </p:cNvPr>
          <p:cNvSpPr txBox="1"/>
          <p:nvPr/>
        </p:nvSpPr>
        <p:spPr>
          <a:xfrm>
            <a:off x="3431907" y="1772071"/>
            <a:ext cx="800099" cy="494879"/>
          </a:xfrm>
          <a:prstGeom prst="rect">
            <a:avLst/>
          </a:prstGeom>
          <a:noFill/>
        </p:spPr>
        <p:txBody>
          <a:bodyPr wrap="square" rtlCol="0">
            <a:spAutoFit/>
          </a:bodyPr>
          <a:lstStyle/>
          <a:p>
            <a:pPr algn="l">
              <a:lnSpc>
                <a:spcPts val="3700"/>
              </a:lnSpc>
            </a:pPr>
            <a:r>
              <a:rPr lang="en-US" sz="1600" b="1" dirty="0"/>
              <a:t>COLL</a:t>
            </a:r>
            <a:endParaRPr lang="en-US" sz="3000" b="1" dirty="0"/>
          </a:p>
        </p:txBody>
      </p:sp>
      <p:sp>
        <p:nvSpPr>
          <p:cNvPr id="23" name="TextBox 22">
            <a:extLst>
              <a:ext uri="{FF2B5EF4-FFF2-40B4-BE49-F238E27FC236}">
                <a16:creationId xmlns:a16="http://schemas.microsoft.com/office/drawing/2014/main" id="{3E01E8BE-D10F-05EA-1A32-C6B170D0F48D}"/>
              </a:ext>
            </a:extLst>
          </p:cNvPr>
          <p:cNvSpPr txBox="1"/>
          <p:nvPr/>
        </p:nvSpPr>
        <p:spPr>
          <a:xfrm>
            <a:off x="8373899" y="1772069"/>
            <a:ext cx="533400" cy="494879"/>
          </a:xfrm>
          <a:prstGeom prst="rect">
            <a:avLst/>
          </a:prstGeom>
          <a:noFill/>
        </p:spPr>
        <p:txBody>
          <a:bodyPr wrap="square" rtlCol="0">
            <a:spAutoFit/>
          </a:bodyPr>
          <a:lstStyle/>
          <a:p>
            <a:pPr algn="l">
              <a:lnSpc>
                <a:spcPts val="3700"/>
              </a:lnSpc>
            </a:pPr>
            <a:r>
              <a:rPr lang="en-US" sz="1600" b="1" dirty="0"/>
              <a:t>IP</a:t>
            </a:r>
            <a:endParaRPr lang="en-US" sz="3000" b="1" dirty="0"/>
          </a:p>
        </p:txBody>
      </p:sp>
      <p:sp>
        <p:nvSpPr>
          <p:cNvPr id="3" name="Textfeld 2">
            <a:extLst>
              <a:ext uri="{FF2B5EF4-FFF2-40B4-BE49-F238E27FC236}">
                <a16:creationId xmlns:a16="http://schemas.microsoft.com/office/drawing/2014/main" id="{0B592BA0-90D0-6719-4FF8-67A62BAA2FD1}"/>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
        <p:nvSpPr>
          <p:cNvPr id="8" name="Textfeld 1">
            <a:extLst>
              <a:ext uri="{FF2B5EF4-FFF2-40B4-BE49-F238E27FC236}">
                <a16:creationId xmlns:a16="http://schemas.microsoft.com/office/drawing/2014/main" id="{1C0FD7C2-0367-7EDF-E4E9-0AFB53721FBA}"/>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32075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platzhalter 4">
                <a:extLst>
                  <a:ext uri="{FF2B5EF4-FFF2-40B4-BE49-F238E27FC236}">
                    <a16:creationId xmlns:a16="http://schemas.microsoft.com/office/drawing/2014/main" id="{195D39DB-C37E-4734-B1D9-42602654B312}"/>
                  </a:ext>
                </a:extLst>
              </p:cNvPr>
              <p:cNvSpPr>
                <a:spLocks noGrp="1"/>
              </p:cNvSpPr>
              <p:nvPr>
                <p:ph type="body" sz="quarter" idx="12"/>
              </p:nvPr>
            </p:nvSpPr>
            <p:spPr>
              <a:xfrm>
                <a:off x="228600" y="1047750"/>
                <a:ext cx="8839200" cy="3886200"/>
              </a:xfrm>
            </p:spPr>
            <p:txBody>
              <a:bodyPr/>
              <a:lstStyle/>
              <a:p>
                <a:r>
                  <a:rPr lang="en-US" sz="1600" dirty="0"/>
                  <a:t>Assuming the beam as a single particle of charge </a:t>
                </a:r>
                <a14:m>
                  <m:oMath xmlns:m="http://schemas.openxmlformats.org/officeDocument/2006/math">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𝑁</m:t>
                        </m:r>
                      </m:e>
                      <m:sub>
                        <m:r>
                          <a:rPr lang="it-IT" sz="1600" b="0" i="1" smtClean="0">
                            <a:latin typeface="Cambria Math" panose="02040503050406030204" pitchFamily="18" charset="0"/>
                          </a:rPr>
                          <m:t>𝑏</m:t>
                        </m:r>
                      </m:sub>
                    </m:sSub>
                    <m:r>
                      <a:rPr lang="it-IT" sz="1600" b="0" i="1" smtClean="0">
                        <a:latin typeface="Cambria Math" panose="02040503050406030204" pitchFamily="18" charset="0"/>
                      </a:rPr>
                      <m:t>𝑒</m:t>
                    </m:r>
                  </m:oMath>
                </a14:m>
                <a:r>
                  <a:rPr lang="en-US" sz="1600" dirty="0"/>
                  <a:t> (no coupling) under the influence of an external force(wake fields/impedance) and neglecting the l</a:t>
                </a:r>
                <a:r>
                  <a:rPr lang="it-IT" sz="1600" dirty="0"/>
                  <a:t>ongitudinal motion.</a:t>
                </a:r>
                <a:endParaRPr lang="en-US" sz="1600" dirty="0"/>
              </a:p>
              <a:p>
                <a:endParaRPr lang="en-US" sz="1600" dirty="0"/>
              </a:p>
              <a:p>
                <a:r>
                  <a:rPr lang="en-US" sz="1600" dirty="0"/>
                  <a:t>A complex tune shift is generated due to the impedance of the ring </a:t>
                </a:r>
                <a14:m>
                  <m:oMath xmlns:m="http://schemas.openxmlformats.org/officeDocument/2006/math">
                    <m:r>
                      <m:rPr>
                        <m:sty m:val="p"/>
                      </m:rPr>
                      <a:rPr lang="it-IT" sz="1600" b="0" i="0" smtClean="0">
                        <a:latin typeface="Cambria Math" panose="02040503050406030204" pitchFamily="18" charset="0"/>
                      </a:rPr>
                      <m:t>Δ</m:t>
                    </m:r>
                    <m:r>
                      <a:rPr lang="it-IT" sz="1600" b="0" i="1" smtClean="0">
                        <a:latin typeface="Cambria Math" panose="02040503050406030204" pitchFamily="18" charset="0"/>
                      </a:rPr>
                      <m:t>𝜔</m:t>
                    </m:r>
                    <m:r>
                      <a:rPr lang="it-IT" sz="1600" b="0" i="1" smtClean="0">
                        <a:latin typeface="Cambria Math" panose="02040503050406030204" pitchFamily="18" charset="0"/>
                      </a:rPr>
                      <m:t>=</m:t>
                    </m:r>
                    <m:r>
                      <a:rPr lang="it-IT" sz="1600" b="0" i="1" smtClean="0">
                        <a:latin typeface="Cambria Math" panose="02040503050406030204" pitchFamily="18" charset="0"/>
                      </a:rPr>
                      <m:t>𝑈</m:t>
                    </m:r>
                    <m:r>
                      <a:rPr lang="it-IT" sz="1600" b="0" i="1" smtClean="0">
                        <a:latin typeface="Cambria Math" panose="02040503050406030204" pitchFamily="18" charset="0"/>
                      </a:rPr>
                      <m:t> −</m:t>
                    </m:r>
                    <m:r>
                      <a:rPr lang="it-IT" sz="1600" b="0" i="1" smtClean="0">
                        <a:latin typeface="Cambria Math" panose="02040503050406030204" pitchFamily="18" charset="0"/>
                      </a:rPr>
                      <m:t>𝑗𝑉</m:t>
                    </m:r>
                  </m:oMath>
                </a14:m>
                <a:r>
                  <a:rPr lang="en-US" sz="1600" dirty="0"/>
                  <a:t>:</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The </a:t>
                </a:r>
                <a:r>
                  <a:rPr lang="en-US" sz="1600" dirty="0" err="1"/>
                  <a:t>betatron</a:t>
                </a:r>
                <a:r>
                  <a:rPr lang="en-US" sz="1600" dirty="0"/>
                  <a:t> motion is influenced by such </a:t>
                </a:r>
              </a:p>
              <a:p>
                <a:r>
                  <a:rPr lang="en-US" sz="1600" dirty="0"/>
                  <a:t>   impedance.</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The real part of the impedance define</a:t>
                </a:r>
              </a:p>
              <a:p>
                <a:r>
                  <a:rPr lang="en-US" sz="1600" dirty="0"/>
                  <a:t>   growth/damping rate of the </a:t>
                </a:r>
                <a:r>
                  <a:rPr lang="en-US" sz="1600" dirty="0" err="1"/>
                  <a:t>betatron</a:t>
                </a:r>
                <a:r>
                  <a:rPr lang="en-US" sz="1600" dirty="0"/>
                  <a:t> oscillation.</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The </a:t>
                </a:r>
                <a:r>
                  <a:rPr lang="en-US" sz="1600" b="1" dirty="0"/>
                  <a:t>instability rise-time </a:t>
                </a:r>
                <a:r>
                  <a:rPr lang="en-US" sz="1600" dirty="0"/>
                  <a:t>is given by:</a:t>
                </a:r>
              </a:p>
              <a:p>
                <a:pPr marL="171450" indent="-171450">
                  <a:buFont typeface="Arial" panose="020B0604020202020204" pitchFamily="34" charset="0"/>
                  <a:buChar char="•"/>
                </a:pPr>
                <a:endParaRPr lang="en-US" sz="1600" dirty="0"/>
              </a:p>
              <a:p>
                <a:endParaRPr lang="en-US" sz="1600" dirty="0"/>
              </a:p>
              <a:p>
                <a:endParaRPr lang="en-US" sz="1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𝜏</m:t>
                          </m:r>
                        </m:e>
                        <m:sub>
                          <m:r>
                            <a:rPr lang="it-IT" sz="1600" b="0" i="1" smtClean="0">
                              <a:latin typeface="Cambria Math" panose="02040503050406030204" pitchFamily="18" charset="0"/>
                            </a:rPr>
                            <m:t>𝑥</m:t>
                          </m:r>
                          <m:r>
                            <a:rPr lang="it-IT" sz="1600" b="0" i="1" smtClean="0">
                              <a:latin typeface="Cambria Math" panose="02040503050406030204" pitchFamily="18" charset="0"/>
                            </a:rPr>
                            <m:t>,</m:t>
                          </m:r>
                          <m:r>
                            <a:rPr lang="it-IT" sz="1600" b="0" i="1" smtClean="0">
                              <a:latin typeface="Cambria Math" panose="02040503050406030204" pitchFamily="18" charset="0"/>
                            </a:rPr>
                            <m:t>𝑦</m:t>
                          </m:r>
                        </m:sub>
                      </m:sSub>
                      <m:r>
                        <a:rPr lang="it-IT" sz="1600" b="0" i="1" smtClean="0">
                          <a:latin typeface="Cambria Math" panose="02040503050406030204" pitchFamily="18" charset="0"/>
                        </a:rPr>
                        <m:t>=</m:t>
                      </m:r>
                      <m:f>
                        <m:fPr>
                          <m:ctrlPr>
                            <a:rPr lang="it-IT" sz="1600" b="0" i="1" smtClean="0">
                              <a:latin typeface="Cambria Math" panose="02040503050406030204" pitchFamily="18" charset="0"/>
                            </a:rPr>
                          </m:ctrlPr>
                        </m:fPr>
                        <m:num>
                          <m:r>
                            <a:rPr lang="it-IT" sz="1600" b="0" i="1" smtClean="0">
                              <a:latin typeface="Cambria Math" panose="02040503050406030204" pitchFamily="18" charset="0"/>
                            </a:rPr>
                            <m:t>1</m:t>
                          </m:r>
                        </m:num>
                        <m:den>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𝑉</m:t>
                              </m:r>
                            </m:e>
                            <m:sub>
                              <m:r>
                                <a:rPr lang="it-IT" sz="1600" b="0" i="1" smtClean="0">
                                  <a:latin typeface="Cambria Math" panose="02040503050406030204" pitchFamily="18" charset="0"/>
                                </a:rPr>
                                <m:t>𝑥</m:t>
                              </m:r>
                              <m:r>
                                <a:rPr lang="it-IT" sz="1600" b="0" i="1" smtClean="0">
                                  <a:latin typeface="Cambria Math" panose="02040503050406030204" pitchFamily="18" charset="0"/>
                                </a:rPr>
                                <m:t>,</m:t>
                              </m:r>
                              <m:r>
                                <a:rPr lang="it-IT" sz="1600" b="0" i="1" smtClean="0">
                                  <a:latin typeface="Cambria Math" panose="02040503050406030204" pitchFamily="18" charset="0"/>
                                </a:rPr>
                                <m:t>𝑦</m:t>
                              </m:r>
                            </m:sub>
                          </m:sSub>
                        </m:den>
                      </m:f>
                      <m:r>
                        <a:rPr lang="it-IT" sz="1600" b="0" i="1" smtClean="0">
                          <a:latin typeface="Cambria Math" panose="02040503050406030204" pitchFamily="18" charset="0"/>
                        </a:rPr>
                        <m:t>= </m:t>
                      </m:r>
                      <m:f>
                        <m:fPr>
                          <m:ctrlPr>
                            <a:rPr lang="it-IT" sz="1600" b="0" i="1" smtClean="0">
                              <a:latin typeface="Cambria Math" panose="02040503050406030204" pitchFamily="18" charset="0"/>
                            </a:rPr>
                          </m:ctrlPr>
                        </m:fPr>
                        <m:num>
                          <m:r>
                            <a:rPr lang="it-IT" sz="1600" b="0" i="1" smtClean="0">
                              <a:latin typeface="Cambria Math" panose="02040503050406030204" pitchFamily="18" charset="0"/>
                            </a:rPr>
                            <m:t>4 </m:t>
                          </m:r>
                          <m:r>
                            <a:rPr lang="it-IT" sz="1600" b="0" i="1" smtClean="0">
                              <a:latin typeface="Cambria Math" panose="02040503050406030204" pitchFamily="18" charset="0"/>
                            </a:rPr>
                            <m:t>𝜋</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𝑄</m:t>
                              </m:r>
                            </m:e>
                            <m:sub>
                              <m:r>
                                <a:rPr lang="it-IT" sz="1600" b="0" i="1" smtClean="0">
                                  <a:latin typeface="Cambria Math" panose="02040503050406030204" pitchFamily="18" charset="0"/>
                                </a:rPr>
                                <m:t>𝑥</m:t>
                              </m:r>
                              <m:r>
                                <a:rPr lang="it-IT" sz="1600" b="0" i="1" smtClean="0">
                                  <a:latin typeface="Cambria Math" panose="02040503050406030204" pitchFamily="18" charset="0"/>
                                </a:rPr>
                                <m:t>,</m:t>
                              </m:r>
                              <m:r>
                                <a:rPr lang="it-IT" sz="1600" b="0" i="1" smtClean="0">
                                  <a:latin typeface="Cambria Math" panose="02040503050406030204" pitchFamily="18" charset="0"/>
                                </a:rPr>
                                <m:t>𝑦</m:t>
                              </m:r>
                            </m:sub>
                          </m:sSub>
                          <m:r>
                            <a:rPr lang="it-IT" sz="1600" b="0" i="1" smtClean="0">
                              <a:latin typeface="Cambria Math" panose="02040503050406030204" pitchFamily="18" charset="0"/>
                            </a:rPr>
                            <m:t>(</m:t>
                          </m:r>
                          <m:f>
                            <m:fPr>
                              <m:ctrlPr>
                                <a:rPr lang="it-IT" sz="1600" b="0" i="1" smtClean="0">
                                  <a:latin typeface="Cambria Math" panose="02040503050406030204" pitchFamily="18" charset="0"/>
                                </a:rPr>
                              </m:ctrlPr>
                            </m:fPr>
                            <m:num>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𝐸</m:t>
                                  </m:r>
                                </m:e>
                                <m:sub>
                                  <m:r>
                                    <a:rPr lang="it-IT" sz="1600" b="0" i="1" smtClean="0">
                                      <a:latin typeface="Cambria Math" panose="02040503050406030204" pitchFamily="18" charset="0"/>
                                    </a:rPr>
                                    <m:t>𝑡</m:t>
                                  </m:r>
                                </m:sub>
                              </m:sSub>
                            </m:num>
                            <m:den>
                              <m:r>
                                <a:rPr lang="it-IT" sz="1600" b="0" i="1" smtClean="0">
                                  <a:latin typeface="Cambria Math" panose="02040503050406030204" pitchFamily="18" charset="0"/>
                                </a:rPr>
                                <m:t>𝑒</m:t>
                              </m:r>
                            </m:den>
                          </m:f>
                          <m:r>
                            <a:rPr lang="it-IT" sz="1600" b="0" i="1" smtClean="0">
                              <a:latin typeface="Cambria Math" panose="02040503050406030204" pitchFamily="18" charset="0"/>
                            </a:rPr>
                            <m:t>)</m:t>
                          </m:r>
                        </m:num>
                        <m:den>
                          <m:r>
                            <a:rPr lang="it-IT" sz="1600" b="0" i="1" smtClean="0">
                              <a:latin typeface="Cambria Math" panose="02040503050406030204" pitchFamily="18" charset="0"/>
                            </a:rPr>
                            <m:t>𝐼</m:t>
                          </m:r>
                          <m:r>
                            <a:rPr lang="it-IT" sz="1600" b="0" i="1" smtClean="0">
                              <a:latin typeface="Cambria Math" panose="02040503050406030204" pitchFamily="18" charset="0"/>
                            </a:rPr>
                            <m:t> </m:t>
                          </m:r>
                          <m:r>
                            <a:rPr lang="it-IT" sz="1600" b="0" i="1" smtClean="0">
                              <a:latin typeface="Cambria Math" panose="02040503050406030204" pitchFamily="18" charset="0"/>
                            </a:rPr>
                            <m:t>𝑐</m:t>
                          </m:r>
                          <m:r>
                            <a:rPr lang="it-IT" sz="1600" b="0" i="1" smtClean="0">
                              <a:latin typeface="Cambria Math" panose="02040503050406030204" pitchFamily="18" charset="0"/>
                            </a:rPr>
                            <m:t> ×{−</m:t>
                          </m:r>
                          <m:r>
                            <a:rPr lang="it-IT" sz="1600" b="0" i="1" smtClean="0">
                              <a:latin typeface="Cambria Math" panose="02040503050406030204" pitchFamily="18" charset="0"/>
                              <a:ea typeface="Cambria Math" panose="02040503050406030204" pitchFamily="18" charset="0"/>
                            </a:rPr>
                            <m:t>𝑅𝑒</m:t>
                          </m:r>
                          <m:r>
                            <a:rPr lang="it-IT" sz="1600" b="0" i="1" smtClean="0">
                              <a:latin typeface="Cambria Math" panose="02040503050406030204" pitchFamily="18" charset="0"/>
                              <a:ea typeface="Cambria Math" panose="02040503050406030204" pitchFamily="18" charset="0"/>
                            </a:rPr>
                            <m:t>[</m:t>
                          </m:r>
                          <m:sSub>
                            <m:sSubPr>
                              <m:ctrlPr>
                                <a:rPr lang="it-IT" sz="1600" b="0" i="1" smtClean="0">
                                  <a:latin typeface="Cambria Math" panose="02040503050406030204" pitchFamily="18" charset="0"/>
                                  <a:ea typeface="Cambria Math" panose="02040503050406030204" pitchFamily="18" charset="0"/>
                                </a:rPr>
                              </m:ctrlPr>
                            </m:sSubPr>
                            <m:e>
                              <m:r>
                                <a:rPr lang="it-IT" sz="1600" b="0" i="1" smtClean="0">
                                  <a:latin typeface="Cambria Math" panose="02040503050406030204" pitchFamily="18" charset="0"/>
                                  <a:ea typeface="Cambria Math" panose="02040503050406030204" pitchFamily="18" charset="0"/>
                                </a:rPr>
                                <m:t>𝑍</m:t>
                              </m:r>
                            </m:e>
                            <m:sub>
                              <m:r>
                                <a:rPr lang="it-IT" sz="1600" b="0" i="1" smtClean="0">
                                  <a:latin typeface="Cambria Math" panose="02040503050406030204" pitchFamily="18" charset="0"/>
                                  <a:ea typeface="Cambria Math" panose="02040503050406030204" pitchFamily="18" charset="0"/>
                                </a:rPr>
                                <m:t>𝑥</m:t>
                              </m:r>
                              <m:r>
                                <a:rPr lang="it-IT" sz="1600" b="0" i="1" smtClean="0">
                                  <a:latin typeface="Cambria Math" panose="02040503050406030204" pitchFamily="18" charset="0"/>
                                  <a:ea typeface="Cambria Math" panose="02040503050406030204" pitchFamily="18" charset="0"/>
                                </a:rPr>
                                <m:t>,</m:t>
                              </m:r>
                              <m:r>
                                <a:rPr lang="it-IT" sz="1600" b="0" i="1" smtClean="0">
                                  <a:latin typeface="Cambria Math" panose="02040503050406030204" pitchFamily="18" charset="0"/>
                                  <a:ea typeface="Cambria Math" panose="02040503050406030204" pitchFamily="18" charset="0"/>
                                </a:rPr>
                                <m:t>𝑦</m:t>
                              </m:r>
                            </m:sub>
                          </m:sSub>
                          <m:r>
                            <a:rPr lang="it-IT" sz="1600" b="0" i="1" smtClean="0">
                              <a:latin typeface="Cambria Math" panose="02040503050406030204" pitchFamily="18" charset="0"/>
                              <a:ea typeface="Cambria Math" panose="02040503050406030204" pitchFamily="18" charset="0"/>
                            </a:rPr>
                            <m:t>(</m:t>
                          </m:r>
                          <m:r>
                            <a:rPr lang="it-IT" sz="1600" b="0" i="1" smtClean="0">
                              <a:latin typeface="Cambria Math" panose="02040503050406030204" pitchFamily="18" charset="0"/>
                              <a:ea typeface="Cambria Math" panose="02040503050406030204" pitchFamily="18" charset="0"/>
                            </a:rPr>
                            <m:t>𝜔</m:t>
                          </m:r>
                          <m:r>
                            <a:rPr lang="it-IT" sz="1600" b="0" i="1" smtClean="0">
                              <a:latin typeface="Cambria Math" panose="02040503050406030204" pitchFamily="18" charset="0"/>
                              <a:ea typeface="Cambria Math" panose="02040503050406030204" pitchFamily="18" charset="0"/>
                            </a:rPr>
                            <m:t>)}</m:t>
                          </m:r>
                        </m:den>
                      </m:f>
                      <m:r>
                        <a:rPr lang="it-IT" sz="1600" b="0" i="1" smtClean="0">
                          <a:latin typeface="Cambria Math" panose="02040503050406030204" pitchFamily="18" charset="0"/>
                        </a:rPr>
                        <m:t>                                                                                                                  </m:t>
                      </m:r>
                    </m:oMath>
                  </m:oMathPara>
                </a14:m>
                <a:endParaRPr lang="it-IT" sz="1600" b="0" dirty="0"/>
              </a:p>
              <a:p>
                <a:endParaRPr lang="en-US" sz="1600" dirty="0"/>
              </a:p>
              <a:p>
                <a:endParaRPr lang="it-IT" sz="1600" dirty="0"/>
              </a:p>
              <a:p>
                <a:pPr marL="285750" indent="-285750">
                  <a:buFont typeface="Arial" panose="020B0604020202020204" pitchFamily="34" charset="0"/>
                  <a:buChar char="•"/>
                </a:pPr>
                <a:r>
                  <a:rPr lang="it-IT" sz="1600" b="1" dirty="0"/>
                  <a:t>If </a:t>
                </a:r>
                <a14:m>
                  <m:oMath xmlns:m="http://schemas.openxmlformats.org/officeDocument/2006/math">
                    <m:r>
                      <a:rPr lang="it-IT" sz="1600" b="1" i="1" smtClean="0">
                        <a:latin typeface="Cambria Math" panose="02040503050406030204" pitchFamily="18" charset="0"/>
                      </a:rPr>
                      <m:t>𝝉</m:t>
                    </m:r>
                    <m:r>
                      <a:rPr lang="it-IT" sz="1600" b="1" i="1" smtClean="0">
                        <a:latin typeface="Cambria Math" panose="02040503050406030204" pitchFamily="18" charset="0"/>
                      </a:rPr>
                      <m:t>&gt;</m:t>
                    </m:r>
                    <m:r>
                      <a:rPr lang="it-IT" sz="1600" b="1" i="1" smtClean="0">
                        <a:latin typeface="Cambria Math" panose="02040503050406030204" pitchFamily="18" charset="0"/>
                      </a:rPr>
                      <m:t>𝟎</m:t>
                    </m:r>
                    <m:r>
                      <a:rPr lang="it-IT" sz="1600" b="1" i="1" smtClean="0">
                        <a:latin typeface="Cambria Math" panose="02040503050406030204" pitchFamily="18" charset="0"/>
                      </a:rPr>
                      <m:t> →</m:t>
                    </m:r>
                  </m:oMath>
                </a14:m>
                <a:r>
                  <a:rPr lang="en-US" sz="1600" b="1" dirty="0"/>
                  <a:t> </a:t>
                </a:r>
                <a:r>
                  <a:rPr lang="en-US" sz="1600" b="1" dirty="0" err="1"/>
                  <a:t>betatron</a:t>
                </a:r>
                <a:r>
                  <a:rPr lang="en-US" sz="1600" b="1" dirty="0"/>
                  <a:t> oscillations grow </a:t>
                </a:r>
              </a:p>
              <a:p>
                <a:r>
                  <a:rPr lang="en-US" sz="1600" b="1" dirty="0"/>
                  <a:t>     exponentially.</a:t>
                </a:r>
              </a:p>
              <a:p>
                <a:pPr marL="285750" indent="-285750">
                  <a:buFont typeface="Arial" panose="020B0604020202020204" pitchFamily="34" charset="0"/>
                  <a:buChar char="•"/>
                </a:pPr>
                <a:endParaRPr lang="en-US" sz="1600" b="1" dirty="0"/>
              </a:p>
              <a:p>
                <a:r>
                  <a:rPr lang="en-US" sz="1400" dirty="0"/>
                  <a:t>For more </a:t>
                </a:r>
                <a:r>
                  <a:rPr lang="en-US" sz="1400" dirty="0" err="1"/>
                  <a:t>detalies</a:t>
                </a:r>
                <a:r>
                  <a:rPr lang="en-US" sz="1400" dirty="0"/>
                  <a:t> X. </a:t>
                </a:r>
                <a:r>
                  <a:rPr lang="en-US" sz="1400" dirty="0" err="1"/>
                  <a:t>Buffat</a:t>
                </a:r>
                <a:r>
                  <a:rPr lang="en-US" sz="1400" dirty="0"/>
                  <a:t>.</a:t>
                </a:r>
              </a:p>
            </p:txBody>
          </p:sp>
        </mc:Choice>
        <mc:Fallback>
          <p:sp>
            <p:nvSpPr>
              <p:cNvPr id="5" name="Textplatzhalter 4">
                <a:extLst>
                  <a:ext uri="{FF2B5EF4-FFF2-40B4-BE49-F238E27FC236}">
                    <a16:creationId xmlns:a16="http://schemas.microsoft.com/office/drawing/2014/main" id="{195D39DB-C37E-4734-B1D9-42602654B312}"/>
                  </a:ext>
                </a:extLst>
              </p:cNvPr>
              <p:cNvSpPr>
                <a:spLocks noGrp="1" noRot="1" noChangeAspect="1" noMove="1" noResize="1" noEditPoints="1" noAdjustHandles="1" noChangeArrowheads="1" noChangeShapeType="1" noTextEdit="1"/>
              </p:cNvSpPr>
              <p:nvPr>
                <p:ph type="body" sz="quarter" idx="12"/>
              </p:nvPr>
            </p:nvSpPr>
            <p:spPr>
              <a:xfrm>
                <a:off x="228600" y="1047750"/>
                <a:ext cx="8839200" cy="3886200"/>
              </a:xfrm>
              <a:blipFill>
                <a:blip r:embed="rId2"/>
                <a:stretch>
                  <a:fillRect l="-414" t="-2041" b="-4710"/>
                </a:stretch>
              </a:blipFill>
            </p:spPr>
            <p:txBody>
              <a:bodyPr/>
              <a:lstStyle/>
              <a:p>
                <a:r>
                  <a:rPr lang="en-US">
                    <a:noFill/>
                  </a:rPr>
                  <a:t> </a:t>
                </a:r>
              </a:p>
            </p:txBody>
          </p:sp>
        </mc:Fallback>
      </mc:AlternateContent>
      <p:sp>
        <p:nvSpPr>
          <p:cNvPr id="2" name="Titel 1">
            <a:extLst>
              <a:ext uri="{FF2B5EF4-FFF2-40B4-BE49-F238E27FC236}">
                <a16:creationId xmlns:a16="http://schemas.microsoft.com/office/drawing/2014/main" id="{A578E5F9-9555-4E9F-B71C-6DDC6B550F1A}"/>
              </a:ext>
            </a:extLst>
          </p:cNvPr>
          <p:cNvSpPr>
            <a:spLocks noGrp="1"/>
          </p:cNvSpPr>
          <p:nvPr>
            <p:ph type="title"/>
          </p:nvPr>
        </p:nvSpPr>
        <p:spPr>
          <a:xfrm>
            <a:off x="228600" y="532813"/>
            <a:ext cx="8263350" cy="588751"/>
          </a:xfrm>
        </p:spPr>
        <p:txBody>
          <a:bodyPr/>
          <a:lstStyle/>
          <a:p>
            <a:r>
              <a:rPr lang="en-US" dirty="0"/>
              <a:t>Fast instability theory</a:t>
            </a:r>
          </a:p>
        </p:txBody>
      </p:sp>
      <p:sp>
        <p:nvSpPr>
          <p:cNvPr id="17" name="Foliennummernplatzhalter 4">
            <a:extLst>
              <a:ext uri="{FF2B5EF4-FFF2-40B4-BE49-F238E27FC236}">
                <a16:creationId xmlns:a16="http://schemas.microsoft.com/office/drawing/2014/main" id="{CF33CDFB-D7A6-4C44-B7F6-BA95D0A33AF6}"/>
              </a:ext>
            </a:extLst>
          </p:cNvPr>
          <p:cNvSpPr txBox="1">
            <a:spLocks/>
          </p:cNvSpPr>
          <p:nvPr/>
        </p:nvSpPr>
        <p:spPr>
          <a:xfrm>
            <a:off x="8745299" y="61740"/>
            <a:ext cx="324000" cy="170071"/>
          </a:xfrm>
          <a:prstGeom prst="rect">
            <a:avLst/>
          </a:prstGeom>
        </p:spPr>
        <p:txBody>
          <a:bodyPr vert="horz" lIns="91440" tIns="45720" rIns="91440" bIns="45720" rtlCol="0">
            <a:noAutofit/>
          </a:bodyPr>
          <a:lstStyle>
            <a:lvl1pPr marL="0" indent="0" algn="l" defTabSz="685800" rtl="0" eaLnBrk="1" latinLnBrk="0" hangingPunct="1">
              <a:lnSpc>
                <a:spcPts val="1388"/>
              </a:lnSpc>
              <a:spcBef>
                <a:spcPts val="1388"/>
              </a:spcBef>
              <a:buFont typeface="Arial" panose="020B0604020202020204" pitchFamily="34" charset="0"/>
              <a:buNone/>
              <a:defRPr sz="1400" b="1" kern="1200">
                <a:solidFill>
                  <a:schemeClr val="tx1"/>
                </a:solidFill>
                <a:latin typeface="+mn-lt"/>
                <a:ea typeface="+mn-ea"/>
                <a:cs typeface="+mn-cs"/>
              </a:defRPr>
            </a:lvl1pPr>
            <a:lvl2pPr marL="472500" indent="0" algn="l" defTabSz="685800" rtl="0" eaLnBrk="1" latinLnBrk="0" hangingPunct="1">
              <a:lnSpc>
                <a:spcPts val="1388"/>
              </a:lnSpc>
              <a:spcBef>
                <a:spcPts val="0"/>
              </a:spcBef>
              <a:buFont typeface="Arial" panose="020B0604020202020204" pitchFamily="34" charset="0"/>
              <a:buNone/>
              <a:tabLst>
                <a:tab pos="3955500" algn="r"/>
              </a:tabLst>
              <a:defRPr sz="1200" kern="1200">
                <a:solidFill>
                  <a:schemeClr val="tx1"/>
                </a:solidFill>
                <a:latin typeface="+mn-lt"/>
                <a:ea typeface="+mn-ea"/>
                <a:cs typeface="+mn-cs"/>
              </a:defRPr>
            </a:lvl2pPr>
            <a:lvl3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3pPr>
            <a:lvl4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4pPr>
            <a:lvl5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lnSpc>
                <a:spcPct val="100000"/>
              </a:lnSpc>
            </a:pPr>
            <a:fld id="{88A1DFE4-5FC5-43BD-BB7E-75EAD82B965F}" type="slidenum">
              <a:rPr lang="en-US" sz="800" b="0" smtClean="0">
                <a:solidFill>
                  <a:schemeClr val="bg1"/>
                </a:solidFill>
              </a:rPr>
              <a:pPr algn="r">
                <a:lnSpc>
                  <a:spcPct val="100000"/>
                </a:lnSpc>
              </a:pPr>
              <a:t>36</a:t>
            </a:fld>
            <a:endParaRPr lang="en-US" sz="800" b="0" dirty="0">
              <a:solidFill>
                <a:schemeClr val="bg1"/>
              </a:solidFill>
            </a:endParaRPr>
          </a:p>
        </p:txBody>
      </p:sp>
      <p:pic>
        <p:nvPicPr>
          <p:cNvPr id="3" name="Picture Placeholder 9" descr="A graph with a line&#10;&#10;Description automatically generated">
            <a:extLst>
              <a:ext uri="{FF2B5EF4-FFF2-40B4-BE49-F238E27FC236}">
                <a16:creationId xmlns:a16="http://schemas.microsoft.com/office/drawing/2014/main" id="{AC6BAC09-F5F7-0F26-EAE6-2EDD70C4C723}"/>
              </a:ext>
            </a:extLst>
          </p:cNvPr>
          <p:cNvPicPr>
            <a:picLocks noChangeAspect="1"/>
          </p:cNvPicPr>
          <p:nvPr/>
        </p:nvPicPr>
        <p:blipFill>
          <a:blip r:embed="rId3"/>
          <a:srcRect t="5794" b="1584"/>
          <a:stretch/>
        </p:blipFill>
        <p:spPr>
          <a:xfrm>
            <a:off x="4653928" y="2098845"/>
            <a:ext cx="4038600" cy="2511842"/>
          </a:xfrm>
          <a:prstGeom prst="rect">
            <a:avLst/>
          </a:prstGeom>
        </p:spPr>
      </p:pic>
      <p:sp>
        <p:nvSpPr>
          <p:cNvPr id="7" name="Slide Number Placeholder 6">
            <a:extLst>
              <a:ext uri="{FF2B5EF4-FFF2-40B4-BE49-F238E27FC236}">
                <a16:creationId xmlns:a16="http://schemas.microsoft.com/office/drawing/2014/main" id="{EBF42A1A-85CF-3249-243A-82CDB0FBA171}"/>
              </a:ext>
            </a:extLst>
          </p:cNvPr>
          <p:cNvSpPr>
            <a:spLocks noGrp="1"/>
          </p:cNvSpPr>
          <p:nvPr>
            <p:ph type="sldNum" sz="quarter" idx="10"/>
          </p:nvPr>
        </p:nvSpPr>
        <p:spPr/>
        <p:txBody>
          <a:bodyPr/>
          <a:lstStyle/>
          <a:p>
            <a:fld id="{88A1DFE4-5FC5-43BD-BB7E-75EAD82B965F}" type="slidenum">
              <a:rPr lang="en-US" noProof="0" smtClean="0"/>
              <a:pPr/>
              <a:t>36</a:t>
            </a:fld>
            <a:endParaRPr lang="en-US" noProof="0" dirty="0"/>
          </a:p>
        </p:txBody>
      </p:sp>
      <p:sp>
        <p:nvSpPr>
          <p:cNvPr id="8" name="Textfeld 2">
            <a:extLst>
              <a:ext uri="{FF2B5EF4-FFF2-40B4-BE49-F238E27FC236}">
                <a16:creationId xmlns:a16="http://schemas.microsoft.com/office/drawing/2014/main" id="{562E24AA-607C-BBB2-FA98-B9215F7EFDDD}"/>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
        <p:nvSpPr>
          <p:cNvPr id="9" name="Textfeld 1">
            <a:extLst>
              <a:ext uri="{FF2B5EF4-FFF2-40B4-BE49-F238E27FC236}">
                <a16:creationId xmlns:a16="http://schemas.microsoft.com/office/drawing/2014/main" id="{B5F12A7A-FC87-4044-8962-C76DF8B9ED86}"/>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2906912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44C850-28EE-D4D2-CD3A-1430B62F43AF}"/>
              </a:ext>
            </a:extLst>
          </p:cNvPr>
          <p:cNvSpPr>
            <a:spLocks noGrp="1"/>
          </p:cNvSpPr>
          <p:nvPr>
            <p:ph type="sldNum" sz="quarter" idx="10"/>
          </p:nvPr>
        </p:nvSpPr>
        <p:spPr/>
        <p:txBody>
          <a:bodyPr/>
          <a:lstStyle/>
          <a:p>
            <a:fld id="{88A1DFE4-5FC5-43BD-BB7E-75EAD82B965F}" type="slidenum">
              <a:rPr lang="en-US" noProof="0" smtClean="0"/>
              <a:pPr/>
              <a:t>37</a:t>
            </a:fld>
            <a:endParaRPr lang="en-US" noProof="0" dirty="0"/>
          </a:p>
        </p:txBody>
      </p:sp>
      <p:pic>
        <p:nvPicPr>
          <p:cNvPr id="8" name="Picture 7">
            <a:extLst>
              <a:ext uri="{FF2B5EF4-FFF2-40B4-BE49-F238E27FC236}">
                <a16:creationId xmlns:a16="http://schemas.microsoft.com/office/drawing/2014/main" id="{DB633F49-2A05-A94D-1350-B3377CDBBDB9}"/>
              </a:ext>
            </a:extLst>
          </p:cNvPr>
          <p:cNvPicPr>
            <a:picLocks noChangeAspect="1"/>
          </p:cNvPicPr>
          <p:nvPr/>
        </p:nvPicPr>
        <p:blipFill>
          <a:blip r:embed="rId2"/>
          <a:stretch>
            <a:fillRect/>
          </a:stretch>
        </p:blipFill>
        <p:spPr>
          <a:xfrm>
            <a:off x="1438470" y="424770"/>
            <a:ext cx="6029130" cy="4718730"/>
          </a:xfrm>
          <a:prstGeom prst="rect">
            <a:avLst/>
          </a:prstGeom>
        </p:spPr>
      </p:pic>
      <p:sp>
        <p:nvSpPr>
          <p:cNvPr id="3" name="Textfeld 2">
            <a:extLst>
              <a:ext uri="{FF2B5EF4-FFF2-40B4-BE49-F238E27FC236}">
                <a16:creationId xmlns:a16="http://schemas.microsoft.com/office/drawing/2014/main" id="{7ABFD440-8743-A539-65F1-93BD9C56C5F2}"/>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
        <p:nvSpPr>
          <p:cNvPr id="4" name="Textfeld 1">
            <a:extLst>
              <a:ext uri="{FF2B5EF4-FFF2-40B4-BE49-F238E27FC236}">
                <a16:creationId xmlns:a16="http://schemas.microsoft.com/office/drawing/2014/main" id="{6FFBCCF2-1F8E-393D-3BF1-23F8A9EA712E}"/>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85003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13BD03-93AB-5FB5-2214-8DB7BEB5E287}"/>
              </a:ext>
            </a:extLst>
          </p:cNvPr>
          <p:cNvPicPr>
            <a:picLocks noChangeAspect="1"/>
          </p:cNvPicPr>
          <p:nvPr/>
        </p:nvPicPr>
        <p:blipFill>
          <a:blip r:embed="rId2"/>
          <a:stretch>
            <a:fillRect/>
          </a:stretch>
        </p:blipFill>
        <p:spPr>
          <a:xfrm>
            <a:off x="4650025" y="1504950"/>
            <a:ext cx="4493975" cy="3391185"/>
          </a:xfrm>
          <a:prstGeom prst="rect">
            <a:avLst/>
          </a:prstGeom>
        </p:spPr>
      </p:pic>
      <p:sp>
        <p:nvSpPr>
          <p:cNvPr id="2" name="Slide Number Placeholder 1">
            <a:extLst>
              <a:ext uri="{FF2B5EF4-FFF2-40B4-BE49-F238E27FC236}">
                <a16:creationId xmlns:a16="http://schemas.microsoft.com/office/drawing/2014/main" id="{1A1111A2-84E4-BCE6-8F74-F2AE624BD308}"/>
              </a:ext>
            </a:extLst>
          </p:cNvPr>
          <p:cNvSpPr>
            <a:spLocks noGrp="1"/>
          </p:cNvSpPr>
          <p:nvPr>
            <p:ph type="sldNum" sz="quarter" idx="10"/>
          </p:nvPr>
        </p:nvSpPr>
        <p:spPr/>
        <p:txBody>
          <a:bodyPr/>
          <a:lstStyle/>
          <a:p>
            <a:fld id="{88A1DFE4-5FC5-43BD-BB7E-75EAD82B965F}" type="slidenum">
              <a:rPr lang="en-US" noProof="0" smtClean="0"/>
              <a:pPr/>
              <a:t>38</a:t>
            </a:fld>
            <a:endParaRPr lang="en-US" noProof="0" dirty="0"/>
          </a:p>
        </p:txBody>
      </p:sp>
      <p:sp>
        <p:nvSpPr>
          <p:cNvPr id="4" name="Text Placeholder 3">
            <a:extLst>
              <a:ext uri="{FF2B5EF4-FFF2-40B4-BE49-F238E27FC236}">
                <a16:creationId xmlns:a16="http://schemas.microsoft.com/office/drawing/2014/main" id="{20F8C136-FB23-1036-3379-C0726A713B37}"/>
              </a:ext>
            </a:extLst>
          </p:cNvPr>
          <p:cNvSpPr>
            <a:spLocks noGrp="1"/>
          </p:cNvSpPr>
          <p:nvPr>
            <p:ph type="body" sz="quarter" idx="12"/>
          </p:nvPr>
        </p:nvSpPr>
        <p:spPr>
          <a:xfrm>
            <a:off x="304800" y="1107900"/>
            <a:ext cx="8263350" cy="3292650"/>
          </a:xfrm>
        </p:spPr>
        <p:txBody>
          <a:bodyPr/>
          <a:lstStyle/>
          <a:p>
            <a:pPr marL="285750" indent="-285750">
              <a:buFont typeface="Arial" panose="020B0604020202020204" pitchFamily="34" charset="0"/>
              <a:buChar char="•"/>
            </a:pPr>
            <a:r>
              <a:rPr lang="en-US" dirty="0"/>
              <a:t>The </a:t>
            </a:r>
            <a:r>
              <a:rPr lang="en-US" b="1" dirty="0"/>
              <a:t>necessary simulation inputs </a:t>
            </a:r>
            <a:r>
              <a:rPr lang="en-US" dirty="0"/>
              <a:t>have already been </a:t>
            </a:r>
            <a:r>
              <a:rPr lang="en-US" b="1" dirty="0"/>
              <a:t>collected </a:t>
            </a:r>
            <a:r>
              <a:rPr lang="en-US" dirty="0"/>
              <a:t>(big thanks to Meng Li), and first simulations have been performed.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Both HER and LER can be simulated</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setup includes:</a:t>
            </a:r>
          </a:p>
          <a:p>
            <a:pPr marL="625950" lvl="1" indent="-285750"/>
            <a:r>
              <a:rPr lang="en-US" dirty="0"/>
              <a:t>Aperture model &amp; collimators,</a:t>
            </a:r>
          </a:p>
          <a:p>
            <a:pPr marL="625950" lvl="1" indent="-285750"/>
            <a:r>
              <a:rPr lang="en-US" dirty="0"/>
              <a:t>Beam-beam effect,</a:t>
            </a:r>
          </a:p>
          <a:p>
            <a:pPr marL="625950" lvl="1" indent="-285750"/>
            <a:r>
              <a:rPr lang="en-US" dirty="0"/>
              <a:t>Synchrotron radiation,</a:t>
            </a:r>
          </a:p>
          <a:p>
            <a:pPr marL="625950" lvl="1" indent="-285750"/>
            <a:r>
              <a:rPr lang="en-US" dirty="0"/>
              <a:t>Distribution from transfer line </a:t>
            </a:r>
          </a:p>
          <a:p>
            <a:pPr lvl="1" indent="0">
              <a:buNone/>
            </a:pPr>
            <a:r>
              <a:rPr lang="en-US" dirty="0"/>
              <a:t>     (from Yoshimoto-</a:t>
            </a:r>
            <a:r>
              <a:rPr lang="en-US" dirty="0" err="1"/>
              <a:t>san</a:t>
            </a:r>
            <a:r>
              <a:rPr lang="en-US" dirty="0"/>
              <a:t>) with emittance </a:t>
            </a:r>
          </a:p>
          <a:p>
            <a:pPr lvl="1" indent="0">
              <a:buNone/>
            </a:pPr>
            <a:r>
              <a:rPr lang="en-US" dirty="0"/>
              <a:t>     adjustment + injection errors,</a:t>
            </a:r>
          </a:p>
          <a:p>
            <a:pPr marL="625950" lvl="1" indent="-285750"/>
            <a:r>
              <a:rPr lang="en-US" dirty="0"/>
              <a:t>Bunch-by-bunch feedback effect. </a:t>
            </a:r>
          </a:p>
          <a:p>
            <a:pPr marL="625950" lvl="1" indent="-285750"/>
            <a:endParaRPr lang="en-US" dirty="0"/>
          </a:p>
          <a:p>
            <a:pPr marL="285750" indent="-285750">
              <a:buFont typeface="Arial" panose="020B0604020202020204" pitchFamily="34" charset="0"/>
              <a:buChar char="•"/>
            </a:pPr>
            <a:r>
              <a:rPr lang="en-US" dirty="0"/>
              <a:t>Additional features can be included in the future.</a:t>
            </a:r>
          </a:p>
          <a:p>
            <a:endParaRPr lang="en-US" dirty="0"/>
          </a:p>
          <a:p>
            <a:endParaRPr lang="en-US" dirty="0"/>
          </a:p>
          <a:p>
            <a:endParaRPr lang="en-US" dirty="0"/>
          </a:p>
        </p:txBody>
      </p:sp>
      <p:sp>
        <p:nvSpPr>
          <p:cNvPr id="5" name="Title 4">
            <a:extLst>
              <a:ext uri="{FF2B5EF4-FFF2-40B4-BE49-F238E27FC236}">
                <a16:creationId xmlns:a16="http://schemas.microsoft.com/office/drawing/2014/main" id="{4947F37E-F6C7-44B8-2D38-253F48DB4C93}"/>
              </a:ext>
            </a:extLst>
          </p:cNvPr>
          <p:cNvSpPr>
            <a:spLocks noGrp="1"/>
          </p:cNvSpPr>
          <p:nvPr>
            <p:ph type="title"/>
          </p:nvPr>
        </p:nvSpPr>
        <p:spPr/>
        <p:txBody>
          <a:bodyPr/>
          <a:lstStyle/>
          <a:p>
            <a:r>
              <a:rPr lang="en-US" dirty="0"/>
              <a:t>Simulation setup of </a:t>
            </a:r>
            <a:r>
              <a:rPr lang="en-US" dirty="0" err="1"/>
              <a:t>SuperKEKB</a:t>
            </a:r>
            <a:r>
              <a:rPr lang="en-US" dirty="0"/>
              <a:t> injection</a:t>
            </a:r>
          </a:p>
        </p:txBody>
      </p:sp>
      <p:sp>
        <p:nvSpPr>
          <p:cNvPr id="9" name="Textfeld 1">
            <a:extLst>
              <a:ext uri="{FF2B5EF4-FFF2-40B4-BE49-F238E27FC236}">
                <a16:creationId xmlns:a16="http://schemas.microsoft.com/office/drawing/2014/main" id="{E0E69BC2-87D8-75D3-2AC8-876582B82D60}"/>
              </a:ext>
            </a:extLst>
          </p:cNvPr>
          <p:cNvSpPr txBox="1"/>
          <p:nvPr/>
        </p:nvSpPr>
        <p:spPr>
          <a:xfrm>
            <a:off x="1007830" y="57150"/>
            <a:ext cx="5030870" cy="188715"/>
          </a:xfrm>
          <a:prstGeom prst="rect">
            <a:avLst/>
          </a:prstGeom>
          <a:noFill/>
        </p:spPr>
        <p:txBody>
          <a:bodyPr wrap="square" rtlCol="0">
            <a:noAutofit/>
          </a:bodyPr>
          <a:lstStyle/>
          <a:p>
            <a:pPr>
              <a:lnSpc>
                <a:spcPts val="1238"/>
              </a:lnSpc>
            </a:pPr>
            <a:r>
              <a:rPr lang="en-US" sz="900" dirty="0">
                <a:solidFill>
                  <a:schemeClr val="bg1"/>
                </a:solidFill>
              </a:rPr>
              <a:t>08/09/2025  	Injection study meeting</a:t>
            </a:r>
          </a:p>
        </p:txBody>
      </p:sp>
      <p:sp>
        <p:nvSpPr>
          <p:cNvPr id="10" name="Textfeld 2">
            <a:extLst>
              <a:ext uri="{FF2B5EF4-FFF2-40B4-BE49-F238E27FC236}">
                <a16:creationId xmlns:a16="http://schemas.microsoft.com/office/drawing/2014/main" id="{A4BA9D78-97A5-3DFC-8CD6-EF7D4AD8E689}"/>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Tree>
    <p:extLst>
      <p:ext uri="{BB962C8B-B14F-4D97-AF65-F5344CB8AC3E}">
        <p14:creationId xmlns:p14="http://schemas.microsoft.com/office/powerpoint/2010/main" val="707863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816364-E5AE-AD7F-4AC2-07260B8BA6FC}"/>
              </a:ext>
            </a:extLst>
          </p:cNvPr>
          <p:cNvSpPr>
            <a:spLocks noGrp="1"/>
          </p:cNvSpPr>
          <p:nvPr>
            <p:ph type="sldNum" sz="quarter" idx="10"/>
          </p:nvPr>
        </p:nvSpPr>
        <p:spPr/>
        <p:txBody>
          <a:bodyPr/>
          <a:lstStyle/>
          <a:p>
            <a:fld id="{88A1DFE4-5FC5-43BD-BB7E-75EAD82B965F}" type="slidenum">
              <a:rPr lang="en-US" noProof="0" smtClean="0"/>
              <a:pPr/>
              <a:t>39</a:t>
            </a:fld>
            <a:endParaRPr lang="en-US" noProof="0" dirty="0"/>
          </a:p>
        </p:txBody>
      </p:sp>
      <p:sp>
        <p:nvSpPr>
          <p:cNvPr id="4" name="Text Placeholder 3">
            <a:extLst>
              <a:ext uri="{FF2B5EF4-FFF2-40B4-BE49-F238E27FC236}">
                <a16:creationId xmlns:a16="http://schemas.microsoft.com/office/drawing/2014/main" id="{AC13E436-BBE5-F374-FE30-210830993525}"/>
              </a:ext>
            </a:extLst>
          </p:cNvPr>
          <p:cNvSpPr>
            <a:spLocks noGrp="1"/>
          </p:cNvSpPr>
          <p:nvPr>
            <p:ph type="body" sz="quarter" idx="12"/>
          </p:nvPr>
        </p:nvSpPr>
        <p:spPr>
          <a:xfrm>
            <a:off x="442800" y="1200150"/>
            <a:ext cx="8263350" cy="3292650"/>
          </a:xfrm>
        </p:spPr>
        <p:txBody>
          <a:bodyPr/>
          <a:lstStyle/>
          <a:p>
            <a:pPr marL="285750" indent="-285750">
              <a:buFontTx/>
              <a:buChar char="-"/>
            </a:pPr>
            <a:endParaRPr lang="en-US" dirty="0"/>
          </a:p>
          <a:p>
            <a:pPr marL="285750" indent="-285750">
              <a:buFontTx/>
              <a:buChar char="-"/>
            </a:pPr>
            <a:endParaRPr lang="en-US" dirty="0"/>
          </a:p>
        </p:txBody>
      </p:sp>
      <p:sp>
        <p:nvSpPr>
          <p:cNvPr id="5" name="Title 4">
            <a:extLst>
              <a:ext uri="{FF2B5EF4-FFF2-40B4-BE49-F238E27FC236}">
                <a16:creationId xmlns:a16="http://schemas.microsoft.com/office/drawing/2014/main" id="{061D0016-E148-2C94-9971-A8C0DC0CF35F}"/>
              </a:ext>
            </a:extLst>
          </p:cNvPr>
          <p:cNvSpPr>
            <a:spLocks noGrp="1"/>
          </p:cNvSpPr>
          <p:nvPr>
            <p:ph type="title"/>
          </p:nvPr>
        </p:nvSpPr>
        <p:spPr/>
        <p:txBody>
          <a:bodyPr/>
          <a:lstStyle/>
          <a:p>
            <a:r>
              <a:rPr lang="en-US" dirty="0"/>
              <a:t>Injection at </a:t>
            </a:r>
            <a:r>
              <a:rPr lang="en-US" dirty="0" err="1"/>
              <a:t>SuperKEKB</a:t>
            </a:r>
            <a:r>
              <a:rPr lang="en-US" dirty="0"/>
              <a:t>: HER</a:t>
            </a:r>
          </a:p>
        </p:txBody>
      </p:sp>
      <p:pic>
        <p:nvPicPr>
          <p:cNvPr id="8" name="Picture 7">
            <a:extLst>
              <a:ext uri="{FF2B5EF4-FFF2-40B4-BE49-F238E27FC236}">
                <a16:creationId xmlns:a16="http://schemas.microsoft.com/office/drawing/2014/main" id="{8EEE5D85-B945-2B4F-D615-EE5A83073D7A}"/>
              </a:ext>
            </a:extLst>
          </p:cNvPr>
          <p:cNvPicPr>
            <a:picLocks noChangeAspect="1"/>
          </p:cNvPicPr>
          <p:nvPr/>
        </p:nvPicPr>
        <p:blipFill>
          <a:blip r:embed="rId2"/>
          <a:srcRect l="3333" t="8519" r="7778"/>
          <a:stretch>
            <a:fillRect/>
          </a:stretch>
        </p:blipFill>
        <p:spPr>
          <a:xfrm>
            <a:off x="0" y="1885950"/>
            <a:ext cx="4146267" cy="3200400"/>
          </a:xfrm>
          <a:prstGeom prst="rect">
            <a:avLst/>
          </a:prstGeom>
        </p:spPr>
      </p:pic>
      <p:pic>
        <p:nvPicPr>
          <p:cNvPr id="12" name="Picture 11">
            <a:extLst>
              <a:ext uri="{FF2B5EF4-FFF2-40B4-BE49-F238E27FC236}">
                <a16:creationId xmlns:a16="http://schemas.microsoft.com/office/drawing/2014/main" id="{D210C98E-A476-7ABE-DB15-9BDAE6D797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13301" y="1854279"/>
            <a:ext cx="5030699" cy="3111498"/>
          </a:xfrm>
          <a:prstGeom prst="rect">
            <a:avLst/>
          </a:prstGeom>
        </p:spPr>
      </p:pic>
      <p:sp>
        <p:nvSpPr>
          <p:cNvPr id="13" name="TextBox 12">
            <a:extLst>
              <a:ext uri="{FF2B5EF4-FFF2-40B4-BE49-F238E27FC236}">
                <a16:creationId xmlns:a16="http://schemas.microsoft.com/office/drawing/2014/main" id="{EC6B278E-7301-571F-FF4D-C002D1683D36}"/>
              </a:ext>
            </a:extLst>
          </p:cNvPr>
          <p:cNvSpPr txBox="1"/>
          <p:nvPr/>
        </p:nvSpPr>
        <p:spPr>
          <a:xfrm>
            <a:off x="414481" y="1123950"/>
            <a:ext cx="8654817" cy="830997"/>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a:t>The injection efficiency shows a similar behavior to Meng’s simulation (10% difference).</a:t>
            </a:r>
          </a:p>
          <a:p>
            <a:pPr marL="285750" indent="-285750" algn="l">
              <a:buFont typeface="Arial" panose="020B0604020202020204" pitchFamily="34" charset="0"/>
              <a:buChar char="•"/>
            </a:pPr>
            <a:r>
              <a:rPr lang="en-US" sz="1600" dirty="0"/>
              <a:t>Also, from the Xsuite simulations emerges the primary role of the D01V1 collimator for the injection background as already found by Meng.</a:t>
            </a:r>
          </a:p>
        </p:txBody>
      </p:sp>
      <p:sp>
        <p:nvSpPr>
          <p:cNvPr id="14" name="Textfeld 1">
            <a:extLst>
              <a:ext uri="{FF2B5EF4-FFF2-40B4-BE49-F238E27FC236}">
                <a16:creationId xmlns:a16="http://schemas.microsoft.com/office/drawing/2014/main" id="{C4201AF9-6BB2-2405-350F-6660EE02872C}"/>
              </a:ext>
            </a:extLst>
          </p:cNvPr>
          <p:cNvSpPr txBox="1"/>
          <p:nvPr/>
        </p:nvSpPr>
        <p:spPr>
          <a:xfrm>
            <a:off x="1007830" y="57150"/>
            <a:ext cx="5030870" cy="188715"/>
          </a:xfrm>
          <a:prstGeom prst="rect">
            <a:avLst/>
          </a:prstGeom>
          <a:noFill/>
        </p:spPr>
        <p:txBody>
          <a:bodyPr wrap="square" rtlCol="0">
            <a:noAutofit/>
          </a:bodyPr>
          <a:lstStyle/>
          <a:p>
            <a:pPr>
              <a:lnSpc>
                <a:spcPts val="1238"/>
              </a:lnSpc>
            </a:pPr>
            <a:r>
              <a:rPr lang="en-US" sz="900" dirty="0">
                <a:solidFill>
                  <a:schemeClr val="bg1"/>
                </a:solidFill>
              </a:rPr>
              <a:t>08/09/2025  	Injection study meeting</a:t>
            </a:r>
          </a:p>
        </p:txBody>
      </p:sp>
      <p:sp>
        <p:nvSpPr>
          <p:cNvPr id="15" name="Textfeld 2">
            <a:extLst>
              <a:ext uri="{FF2B5EF4-FFF2-40B4-BE49-F238E27FC236}">
                <a16:creationId xmlns:a16="http://schemas.microsoft.com/office/drawing/2014/main" id="{02360796-271B-4869-5A02-62CCB7619D7C}"/>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Tree>
    <p:extLst>
      <p:ext uri="{BB962C8B-B14F-4D97-AF65-F5344CB8AC3E}">
        <p14:creationId xmlns:p14="http://schemas.microsoft.com/office/powerpoint/2010/main" val="3039964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0E6232-F8CF-2E8E-6540-0B864C6FD89F}"/>
              </a:ext>
            </a:extLst>
          </p:cNvPr>
          <p:cNvSpPr>
            <a:spLocks noGrp="1"/>
          </p:cNvSpPr>
          <p:nvPr>
            <p:ph type="sldNum" sz="quarter" idx="10"/>
          </p:nvPr>
        </p:nvSpPr>
        <p:spPr/>
        <p:txBody>
          <a:bodyPr/>
          <a:lstStyle/>
          <a:p>
            <a:fld id="{88A1DFE4-5FC5-43BD-BB7E-75EAD82B965F}" type="slidenum">
              <a:rPr lang="en-US" noProof="0" smtClean="0"/>
              <a:pPr/>
              <a:t>4</a:t>
            </a:fld>
            <a:endParaRPr lang="en-US" noProof="0"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DE94460E-7B39-099D-AD5E-31E430E64139}"/>
                  </a:ext>
                </a:extLst>
              </p:cNvPr>
              <p:cNvSpPr>
                <a:spLocks noGrp="1"/>
              </p:cNvSpPr>
              <p:nvPr>
                <p:ph type="body" sz="quarter" idx="12"/>
              </p:nvPr>
            </p:nvSpPr>
            <p:spPr>
              <a:xfrm>
                <a:off x="151650" y="1123950"/>
                <a:ext cx="8840699" cy="3733800"/>
              </a:xfrm>
            </p:spPr>
            <p:txBody>
              <a:bodyPr/>
              <a:lstStyle/>
              <a:p>
                <a:pPr marL="285750" indent="-285750">
                  <a:lnSpc>
                    <a:spcPct val="100000"/>
                  </a:lnSpc>
                  <a:spcBef>
                    <a:spcPts val="150"/>
                  </a:spcBef>
                  <a:spcAft>
                    <a:spcPts val="125"/>
                  </a:spcAft>
                  <a:buFont typeface="Arial" panose="020B0604020202020204" pitchFamily="34" charset="0"/>
                  <a:buChar char="•"/>
                </a:pPr>
                <a:r>
                  <a:rPr lang="en-US" sz="1550" b="1" dirty="0"/>
                  <a:t>FCC-ee is the first stage </a:t>
                </a:r>
                <a14:m>
                  <m:oMath xmlns:m="http://schemas.openxmlformats.org/officeDocument/2006/math">
                    <m:sSup>
                      <m:sSupPr>
                        <m:ctrlPr>
                          <a:rPr lang="it-IT" sz="1550" b="1" i="1" smtClean="0">
                            <a:latin typeface="Cambria Math" panose="02040503050406030204" pitchFamily="18" charset="0"/>
                          </a:rPr>
                        </m:ctrlPr>
                      </m:sSupPr>
                      <m:e>
                        <m:r>
                          <a:rPr lang="it-IT" sz="1550" b="1" i="1" smtClean="0">
                            <a:latin typeface="Cambria Math" panose="02040503050406030204" pitchFamily="18" charset="0"/>
                          </a:rPr>
                          <m:t>𝒆</m:t>
                        </m:r>
                      </m:e>
                      <m:sup>
                        <m:r>
                          <a:rPr lang="it-IT" sz="1550" b="1" i="1" smtClean="0">
                            <a:latin typeface="Cambria Math" panose="02040503050406030204" pitchFamily="18" charset="0"/>
                          </a:rPr>
                          <m:t>+</m:t>
                        </m:r>
                      </m:sup>
                    </m:sSup>
                  </m:oMath>
                </a14:m>
                <a:r>
                  <a:rPr lang="en-US" sz="1550" b="1" dirty="0"/>
                  <a:t>/</a:t>
                </a:r>
                <a:r>
                  <a:rPr lang="it-IT" sz="1550" b="1" dirty="0"/>
                  <a:t> </a:t>
                </a:r>
                <a14:m>
                  <m:oMath xmlns:m="http://schemas.openxmlformats.org/officeDocument/2006/math">
                    <m:sSup>
                      <m:sSupPr>
                        <m:ctrlPr>
                          <a:rPr lang="it-IT" sz="1550" b="1" i="1">
                            <a:latin typeface="Cambria Math" panose="02040503050406030204" pitchFamily="18" charset="0"/>
                          </a:rPr>
                        </m:ctrlPr>
                      </m:sSupPr>
                      <m:e>
                        <m:r>
                          <a:rPr lang="it-IT" sz="1550" b="1" i="1">
                            <a:latin typeface="Cambria Math" panose="02040503050406030204" pitchFamily="18" charset="0"/>
                          </a:rPr>
                          <m:t>𝒆</m:t>
                        </m:r>
                      </m:e>
                      <m:sup>
                        <m:r>
                          <a:rPr lang="it-IT" sz="1550" b="1" i="1" smtClean="0">
                            <a:latin typeface="Cambria Math" panose="02040503050406030204" pitchFamily="18" charset="0"/>
                          </a:rPr>
                          <m:t>−</m:t>
                        </m:r>
                      </m:sup>
                    </m:sSup>
                    <m:r>
                      <a:rPr lang="it-IT" sz="1550" b="1" i="1">
                        <a:latin typeface="Cambria Math" panose="02040503050406030204" pitchFamily="18" charset="0"/>
                      </a:rPr>
                      <m:t> </m:t>
                    </m:r>
                  </m:oMath>
                </a14:m>
                <a:r>
                  <a:rPr lang="en-US" sz="1550" b="1" dirty="0"/>
                  <a:t>collider</a:t>
                </a:r>
                <a:r>
                  <a:rPr lang="en-US" sz="1550" dirty="0"/>
                  <a:t> of the FCC project, later followed by a hadron collider. </a:t>
                </a:r>
              </a:p>
              <a:p>
                <a:pPr marL="285750" indent="-285750">
                  <a:lnSpc>
                    <a:spcPct val="100000"/>
                  </a:lnSpc>
                  <a:spcBef>
                    <a:spcPts val="150"/>
                  </a:spcBef>
                  <a:spcAft>
                    <a:spcPts val="125"/>
                  </a:spcAft>
                  <a:buFont typeface="Arial" panose="020B0604020202020204" pitchFamily="34" charset="0"/>
                  <a:buChar char="•"/>
                </a:pPr>
                <a:r>
                  <a:rPr lang="en-US" sz="1550" dirty="0">
                    <a:solidFill>
                      <a:srgbClr val="00B0F0"/>
                    </a:solidFill>
                    <a:hlinkClick r:id="rId2">
                      <a:extLst>
                        <a:ext uri="{A12FA001-AC4F-418D-AE19-62706E023703}">
                          <ahyp:hlinkClr xmlns:ahyp="http://schemas.microsoft.com/office/drawing/2018/hyperlinkcolor" val="tx"/>
                        </a:ext>
                      </a:extLst>
                    </a:hlinkClick>
                  </a:rPr>
                  <a:t>Feasibility Study Report</a:t>
                </a:r>
                <a:r>
                  <a:rPr lang="en-US" sz="1550" dirty="0">
                    <a:solidFill>
                      <a:srgbClr val="00B0F0"/>
                    </a:solidFill>
                  </a:rPr>
                  <a:t> </a:t>
                </a:r>
                <a:r>
                  <a:rPr lang="en-US" sz="1550" dirty="0"/>
                  <a:t>completed successfully, </a:t>
                </a:r>
              </a:p>
              <a:p>
                <a:pPr>
                  <a:lnSpc>
                    <a:spcPct val="100000"/>
                  </a:lnSpc>
                  <a:spcBef>
                    <a:spcPts val="150"/>
                  </a:spcBef>
                  <a:spcAft>
                    <a:spcPts val="125"/>
                  </a:spcAft>
                </a:pPr>
                <a:r>
                  <a:rPr lang="en-US" sz="1550" dirty="0"/>
                  <a:t>     entering the Pre-TDR phase.</a:t>
                </a:r>
              </a:p>
              <a:p>
                <a:pPr marL="285750" indent="-285750">
                  <a:lnSpc>
                    <a:spcPct val="100000"/>
                  </a:lnSpc>
                  <a:spcBef>
                    <a:spcPts val="150"/>
                  </a:spcBef>
                  <a:spcAft>
                    <a:spcPts val="125"/>
                  </a:spcAft>
                  <a:buFont typeface="Arial" panose="020B0604020202020204" pitchFamily="34" charset="0"/>
                  <a:buChar char="•"/>
                </a:pPr>
                <a:r>
                  <a:rPr lang="en-US" sz="1550" dirty="0"/>
                  <a:t>4 beam operation modes with beam energies :</a:t>
                </a:r>
              </a:p>
              <a:p>
                <a:pPr>
                  <a:lnSpc>
                    <a:spcPct val="100000"/>
                  </a:lnSpc>
                  <a:spcBef>
                    <a:spcPts val="150"/>
                  </a:spcBef>
                  <a:spcAft>
                    <a:spcPts val="125"/>
                  </a:spcAft>
                </a:pPr>
                <a:r>
                  <a:rPr lang="en-US" sz="1550" dirty="0"/>
                  <a:t>     Z (45.6 GeV), W (80 GeV), H (120 GeV), </a:t>
                </a:r>
              </a:p>
              <a:p>
                <a:pPr>
                  <a:lnSpc>
                    <a:spcPct val="100000"/>
                  </a:lnSpc>
                  <a:spcBef>
                    <a:spcPts val="150"/>
                  </a:spcBef>
                  <a:spcAft>
                    <a:spcPts val="125"/>
                  </a:spcAft>
                </a:pPr>
                <a:r>
                  <a:rPr lang="en-US" sz="1550" dirty="0"/>
                  <a:t>     ttbar (182.5 GeV).</a:t>
                </a:r>
              </a:p>
              <a:p>
                <a:pPr marL="285750" indent="-285750">
                  <a:lnSpc>
                    <a:spcPct val="100000"/>
                  </a:lnSpc>
                  <a:spcBef>
                    <a:spcPts val="150"/>
                  </a:spcBef>
                  <a:spcAft>
                    <a:spcPts val="125"/>
                  </a:spcAft>
                  <a:buFont typeface="Arial" panose="020B0604020202020204" pitchFamily="34" charset="0"/>
                  <a:buChar char="•"/>
                </a:pPr>
                <a:r>
                  <a:rPr lang="en-US" sz="1550" b="1" dirty="0"/>
                  <a:t>Double ring with 90.7 km circumference</a:t>
                </a:r>
                <a:r>
                  <a:rPr lang="en-US" sz="1550" dirty="0"/>
                  <a:t>. </a:t>
                </a:r>
              </a:p>
              <a:p>
                <a:pPr marL="285750" indent="-285750">
                  <a:lnSpc>
                    <a:spcPct val="100000"/>
                  </a:lnSpc>
                  <a:spcBef>
                    <a:spcPts val="150"/>
                  </a:spcBef>
                  <a:spcAft>
                    <a:spcPts val="125"/>
                  </a:spcAft>
                  <a:buFont typeface="Arial" panose="020B0604020202020204" pitchFamily="34" charset="0"/>
                  <a:buChar char="•"/>
                </a:pPr>
                <a:r>
                  <a:rPr lang="en-US" sz="1550" dirty="0"/>
                  <a:t>4-fold super-periodicity allowing 2/4 IPs. </a:t>
                </a:r>
              </a:p>
              <a:p>
                <a:pPr marL="285750" indent="-285750">
                  <a:lnSpc>
                    <a:spcPct val="100000"/>
                  </a:lnSpc>
                  <a:spcBef>
                    <a:spcPts val="150"/>
                  </a:spcBef>
                  <a:spcAft>
                    <a:spcPts val="125"/>
                  </a:spcAft>
                  <a:buFont typeface="Arial" panose="020B0604020202020204" pitchFamily="34" charset="0"/>
                  <a:buChar char="•"/>
                </a:pPr>
                <a:r>
                  <a:rPr lang="en-US" sz="1550" dirty="0"/>
                  <a:t>Challenging accelerator design:</a:t>
                </a:r>
              </a:p>
              <a:p>
                <a:pPr marL="625950" lvl="1" indent="-285750">
                  <a:lnSpc>
                    <a:spcPct val="100000"/>
                  </a:lnSpc>
                  <a:spcBef>
                    <a:spcPts val="150"/>
                  </a:spcBef>
                  <a:spcAft>
                    <a:spcPts val="125"/>
                  </a:spcAft>
                </a:pPr>
                <a:r>
                  <a:rPr lang="en-US" sz="1550" dirty="0"/>
                  <a:t>Large horizontal crossing angle 30 mrad.</a:t>
                </a:r>
              </a:p>
              <a:p>
                <a:pPr marL="625950" lvl="1" indent="-285750">
                  <a:lnSpc>
                    <a:spcPct val="100000"/>
                  </a:lnSpc>
                  <a:spcBef>
                    <a:spcPts val="150"/>
                  </a:spcBef>
                  <a:spcAft>
                    <a:spcPts val="125"/>
                  </a:spcAft>
                </a:pPr>
                <a:r>
                  <a:rPr lang="en-US" sz="1550" dirty="0"/>
                  <a:t>Crab-waist collision optics.</a:t>
                </a:r>
              </a:p>
              <a:p>
                <a:pPr marL="625950" lvl="1" indent="-285750">
                  <a:lnSpc>
                    <a:spcPct val="100000"/>
                  </a:lnSpc>
                  <a:spcBef>
                    <a:spcPts val="150"/>
                  </a:spcBef>
                  <a:spcAft>
                    <a:spcPts val="125"/>
                  </a:spcAft>
                </a:pPr>
                <a:r>
                  <a:rPr lang="en-US" sz="1550" b="1" dirty="0"/>
                  <a:t>Top-up injection scheme for high luminosity</a:t>
                </a:r>
                <a:r>
                  <a:rPr lang="en-US" sz="1550" dirty="0"/>
                  <a:t>.</a:t>
                </a:r>
                <a:endParaRPr lang="en-US" sz="1550" b="1" dirty="0"/>
              </a:p>
              <a:p>
                <a:pPr marL="625950" lvl="1" indent="-285750">
                  <a:lnSpc>
                    <a:spcPct val="100000"/>
                  </a:lnSpc>
                  <a:spcBef>
                    <a:spcPts val="150"/>
                  </a:spcBef>
                  <a:spcAft>
                    <a:spcPts val="125"/>
                  </a:spcAft>
                </a:pPr>
                <a:r>
                  <a:rPr lang="en-US" sz="1550" b="1" dirty="0"/>
                  <a:t>Synchrotron radiation (SR) power 50 MW/beam</a:t>
                </a:r>
                <a:r>
                  <a:rPr lang="en-US" sz="1550" dirty="0"/>
                  <a:t>.</a:t>
                </a:r>
              </a:p>
              <a:p>
                <a:pPr marL="625950" lvl="1" indent="-285750">
                  <a:lnSpc>
                    <a:spcPct val="100000"/>
                  </a:lnSpc>
                  <a:spcBef>
                    <a:spcPts val="150"/>
                  </a:spcBef>
                  <a:spcAft>
                    <a:spcPts val="125"/>
                  </a:spcAft>
                </a:pPr>
                <a:r>
                  <a:rPr lang="en-US" sz="1550" dirty="0"/>
                  <a:t>Requires booster synchrotron in collider tunnel and 20 GeV e+/e- source and linac. </a:t>
                </a:r>
              </a:p>
            </p:txBody>
          </p:sp>
        </mc:Choice>
        <mc:Fallback xmlns="">
          <p:sp>
            <p:nvSpPr>
              <p:cNvPr id="4" name="Text Placeholder 3">
                <a:extLst>
                  <a:ext uri="{FF2B5EF4-FFF2-40B4-BE49-F238E27FC236}">
                    <a16:creationId xmlns:a16="http://schemas.microsoft.com/office/drawing/2014/main" id="{DE94460E-7B39-099D-AD5E-31E430E64139}"/>
                  </a:ext>
                </a:extLst>
              </p:cNvPr>
              <p:cNvSpPr>
                <a:spLocks noGrp="1" noRot="1" noChangeAspect="1" noMove="1" noResize="1" noEditPoints="1" noAdjustHandles="1" noChangeArrowheads="1" noChangeShapeType="1" noTextEdit="1"/>
              </p:cNvSpPr>
              <p:nvPr>
                <p:ph type="body" sz="quarter" idx="12"/>
              </p:nvPr>
            </p:nvSpPr>
            <p:spPr>
              <a:xfrm>
                <a:off x="151650" y="1123950"/>
                <a:ext cx="8840699" cy="3733800"/>
              </a:xfrm>
              <a:blipFill>
                <a:blip r:embed="rId3"/>
                <a:stretch>
                  <a:fillRect l="-276" t="-326" r="-345" b="-6036"/>
                </a:stretch>
              </a:blipFill>
            </p:spPr>
            <p:txBody>
              <a:bodyPr/>
              <a:lstStyle/>
              <a:p>
                <a:r>
                  <a:rPr lang="en-US">
                    <a:noFill/>
                  </a:rPr>
                  <a:t> </a:t>
                </a:r>
              </a:p>
            </p:txBody>
          </p:sp>
        </mc:Fallback>
      </mc:AlternateContent>
      <p:sp>
        <p:nvSpPr>
          <p:cNvPr id="5" name="Title 4">
            <a:extLst>
              <a:ext uri="{FF2B5EF4-FFF2-40B4-BE49-F238E27FC236}">
                <a16:creationId xmlns:a16="http://schemas.microsoft.com/office/drawing/2014/main" id="{F220AA78-ED44-EE3C-DE54-C75C9487D15D}"/>
              </a:ext>
            </a:extLst>
          </p:cNvPr>
          <p:cNvSpPr>
            <a:spLocks noGrp="1"/>
          </p:cNvSpPr>
          <p:nvPr>
            <p:ph type="title"/>
          </p:nvPr>
        </p:nvSpPr>
        <p:spPr>
          <a:xfrm>
            <a:off x="442800" y="577800"/>
            <a:ext cx="8263350" cy="546149"/>
          </a:xfrm>
        </p:spPr>
        <p:txBody>
          <a:bodyPr/>
          <a:lstStyle/>
          <a:p>
            <a:r>
              <a:rPr lang="en-US" dirty="0"/>
              <a:t>FCC: the Future Circular Collider</a:t>
            </a:r>
          </a:p>
        </p:txBody>
      </p:sp>
      <p:pic>
        <p:nvPicPr>
          <p:cNvPr id="1026" name="Picture 2" descr="Future Circular Collider - Image selection - CERN Document ...">
            <a:extLst>
              <a:ext uri="{FF2B5EF4-FFF2-40B4-BE49-F238E27FC236}">
                <a16:creationId xmlns:a16="http://schemas.microsoft.com/office/drawing/2014/main" id="{81056322-22AA-DEC7-DCB7-6305391326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41" t="11518" r="9295"/>
          <a:stretch>
            <a:fillRect/>
          </a:stretch>
        </p:blipFill>
        <p:spPr bwMode="auto">
          <a:xfrm>
            <a:off x="4800600" y="1504950"/>
            <a:ext cx="4191000" cy="249396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2">
            <a:extLst>
              <a:ext uri="{FF2B5EF4-FFF2-40B4-BE49-F238E27FC236}">
                <a16:creationId xmlns:a16="http://schemas.microsoft.com/office/drawing/2014/main" id="{7072E663-2207-B8EC-4380-3ECDF0821861}"/>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
        <p:nvSpPr>
          <p:cNvPr id="7" name="Textfeld 1">
            <a:extLst>
              <a:ext uri="{FF2B5EF4-FFF2-40B4-BE49-F238E27FC236}">
                <a16:creationId xmlns:a16="http://schemas.microsoft.com/office/drawing/2014/main" id="{4C7AE973-B8D1-6B1B-2187-4AEA35154717}"/>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024010043"/>
      </p:ext>
    </p:extLst>
  </p:cSld>
  <p:clrMapOvr>
    <a:masterClrMapping/>
  </p:clrMapOvr>
  <mc:AlternateContent xmlns:mc="http://schemas.openxmlformats.org/markup-compatibility/2006" xmlns:p14="http://schemas.microsoft.com/office/powerpoint/2010/main">
    <mc:Choice Requires="p14">
      <p:transition spd="slow" p14:dur="2000" advTm="65779"/>
    </mc:Choice>
    <mc:Fallback xmlns="">
      <p:transition spd="slow" advTm="65779"/>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4B3ADE5-35F6-1986-DCB5-8DE8964344B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231C04-AEFB-4CBC-58E8-6C0B50CCCBFF}"/>
              </a:ext>
            </a:extLst>
          </p:cNvPr>
          <p:cNvSpPr>
            <a:spLocks noGrp="1"/>
          </p:cNvSpPr>
          <p:nvPr>
            <p:ph type="sldNum" sz="quarter" idx="10"/>
          </p:nvPr>
        </p:nvSpPr>
        <p:spPr/>
        <p:txBody>
          <a:bodyPr/>
          <a:lstStyle/>
          <a:p>
            <a:fld id="{88A1DFE4-5FC5-43BD-BB7E-75EAD82B965F}" type="slidenum">
              <a:rPr lang="en-US" noProof="0" smtClean="0"/>
              <a:pPr/>
              <a:t>40</a:t>
            </a:fld>
            <a:endParaRPr lang="en-US" noProof="0" dirty="0"/>
          </a:p>
        </p:txBody>
      </p:sp>
      <p:pic>
        <p:nvPicPr>
          <p:cNvPr id="14" name="Picture Placeholder 13">
            <a:extLst>
              <a:ext uri="{FF2B5EF4-FFF2-40B4-BE49-F238E27FC236}">
                <a16:creationId xmlns:a16="http://schemas.microsoft.com/office/drawing/2014/main" id="{9D1D40D3-14DB-82CA-97E9-9A0D45CFB1C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88" r="288"/>
          <a:stretch/>
        </p:blipFill>
        <p:spPr>
          <a:xfrm>
            <a:off x="4572001" y="1428750"/>
            <a:ext cx="4290584" cy="3390018"/>
          </a:xfrm>
          <a:prstGeom prst="rect">
            <a:avLst/>
          </a:prstGeom>
        </p:spPr>
      </p:pic>
      <p:sp>
        <p:nvSpPr>
          <p:cNvPr id="9" name="Text Placeholder 8">
            <a:extLst>
              <a:ext uri="{FF2B5EF4-FFF2-40B4-BE49-F238E27FC236}">
                <a16:creationId xmlns:a16="http://schemas.microsoft.com/office/drawing/2014/main" id="{49C71B5B-F823-B325-83C1-980D0E57C8CC}"/>
              </a:ext>
            </a:extLst>
          </p:cNvPr>
          <p:cNvSpPr>
            <a:spLocks noGrp="1"/>
          </p:cNvSpPr>
          <p:nvPr>
            <p:ph type="body" sz="quarter" idx="12"/>
          </p:nvPr>
        </p:nvSpPr>
        <p:spPr>
          <a:xfrm>
            <a:off x="442800" y="1455536"/>
            <a:ext cx="4129200" cy="3037264"/>
          </a:xfrm>
        </p:spPr>
        <p:txBody>
          <a:bodyPr/>
          <a:lstStyle/>
          <a:p>
            <a:pPr marL="285750" indent="-285750">
              <a:lnSpc>
                <a:spcPct val="100000"/>
              </a:lnSpc>
              <a:buFont typeface="Arial" panose="020B0604020202020204" pitchFamily="34" charset="0"/>
              <a:buChar char="•"/>
            </a:pPr>
            <a:r>
              <a:rPr lang="en-US" sz="1800" dirty="0"/>
              <a:t>Highest peak at D01V1 as expected.</a:t>
            </a:r>
          </a:p>
          <a:p>
            <a:pPr marL="285750" indent="-285750">
              <a:lnSpc>
                <a:spcPct val="100000"/>
              </a:lnSpc>
              <a:buFont typeface="Arial" panose="020B0604020202020204" pitchFamily="34" charset="0"/>
              <a:buChar char="•"/>
            </a:pPr>
            <a:endParaRPr lang="en-US" sz="1800" dirty="0"/>
          </a:p>
          <a:p>
            <a:pPr marL="285750" indent="-285750">
              <a:lnSpc>
                <a:spcPct val="100000"/>
              </a:lnSpc>
              <a:buFont typeface="Arial" panose="020B0604020202020204" pitchFamily="34" charset="0"/>
              <a:buChar char="•"/>
            </a:pPr>
            <a:r>
              <a:rPr lang="en-US" sz="1800" dirty="0"/>
              <a:t>Very close to the Belle-II detector, likely background comes from there.</a:t>
            </a:r>
          </a:p>
          <a:p>
            <a:pPr marL="285750" indent="-285750">
              <a:lnSpc>
                <a:spcPct val="100000"/>
              </a:lnSpc>
              <a:buFont typeface="Arial" panose="020B0604020202020204" pitchFamily="34" charset="0"/>
              <a:buChar char="•"/>
            </a:pPr>
            <a:endParaRPr lang="en-US" sz="1800" dirty="0"/>
          </a:p>
          <a:p>
            <a:pPr marL="285750" indent="-285750">
              <a:lnSpc>
                <a:spcPct val="100000"/>
              </a:lnSpc>
              <a:buFont typeface="Arial" panose="020B0604020202020204" pitchFamily="34" charset="0"/>
              <a:buChar char="•"/>
            </a:pPr>
            <a:r>
              <a:rPr lang="en-US" sz="1800" dirty="0"/>
              <a:t>The other highest peak is D09V1, mostly impacted just after injection.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7" name="Title 6">
            <a:extLst>
              <a:ext uri="{FF2B5EF4-FFF2-40B4-BE49-F238E27FC236}">
                <a16:creationId xmlns:a16="http://schemas.microsoft.com/office/drawing/2014/main" id="{8E01A43C-DFEA-67A9-7DEE-8ACFD0AC652E}"/>
              </a:ext>
            </a:extLst>
          </p:cNvPr>
          <p:cNvSpPr>
            <a:spLocks noGrp="1"/>
          </p:cNvSpPr>
          <p:nvPr>
            <p:ph type="title"/>
          </p:nvPr>
        </p:nvSpPr>
        <p:spPr/>
        <p:txBody>
          <a:bodyPr/>
          <a:lstStyle/>
          <a:p>
            <a:r>
              <a:rPr lang="en-US" dirty="0"/>
              <a:t>Losses distribution along the ring: HER</a:t>
            </a:r>
          </a:p>
        </p:txBody>
      </p:sp>
      <p:cxnSp>
        <p:nvCxnSpPr>
          <p:cNvPr id="16" name="Straight Arrow Connector 15">
            <a:extLst>
              <a:ext uri="{FF2B5EF4-FFF2-40B4-BE49-F238E27FC236}">
                <a16:creationId xmlns:a16="http://schemas.microsoft.com/office/drawing/2014/main" id="{C389DCF0-442E-77FD-FB95-C245F210D511}"/>
              </a:ext>
            </a:extLst>
          </p:cNvPr>
          <p:cNvCxnSpPr>
            <a:cxnSpLocks/>
          </p:cNvCxnSpPr>
          <p:nvPr/>
        </p:nvCxnSpPr>
        <p:spPr>
          <a:xfrm>
            <a:off x="5181600" y="1543101"/>
            <a:ext cx="0" cy="445200"/>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TextBox 16">
            <a:extLst>
              <a:ext uri="{FF2B5EF4-FFF2-40B4-BE49-F238E27FC236}">
                <a16:creationId xmlns:a16="http://schemas.microsoft.com/office/drawing/2014/main" id="{170BAA7B-7F2C-A240-B20C-E7B7628BE47C}"/>
              </a:ext>
            </a:extLst>
          </p:cNvPr>
          <p:cNvSpPr txBox="1"/>
          <p:nvPr/>
        </p:nvSpPr>
        <p:spPr>
          <a:xfrm>
            <a:off x="4972347" y="1036487"/>
            <a:ext cx="1066799" cy="506614"/>
          </a:xfrm>
          <a:prstGeom prst="rect">
            <a:avLst/>
          </a:prstGeom>
          <a:noFill/>
        </p:spPr>
        <p:txBody>
          <a:bodyPr wrap="square" rtlCol="0">
            <a:spAutoFit/>
          </a:bodyPr>
          <a:lstStyle/>
          <a:p>
            <a:pPr algn="l">
              <a:lnSpc>
                <a:spcPts val="3700"/>
              </a:lnSpc>
            </a:pPr>
            <a:r>
              <a:rPr lang="en-US" sz="2000" b="1" dirty="0"/>
              <a:t>Belle-II</a:t>
            </a:r>
            <a:endParaRPr lang="en-US" sz="3000" b="1" dirty="0"/>
          </a:p>
        </p:txBody>
      </p:sp>
      <p:sp>
        <p:nvSpPr>
          <p:cNvPr id="21" name="TextBox 20">
            <a:extLst>
              <a:ext uri="{FF2B5EF4-FFF2-40B4-BE49-F238E27FC236}">
                <a16:creationId xmlns:a16="http://schemas.microsoft.com/office/drawing/2014/main" id="{E1B87915-98B6-43C7-7AFE-6D8CA565B01F}"/>
              </a:ext>
            </a:extLst>
          </p:cNvPr>
          <p:cNvSpPr txBox="1"/>
          <p:nvPr/>
        </p:nvSpPr>
        <p:spPr>
          <a:xfrm>
            <a:off x="8210255" y="1057094"/>
            <a:ext cx="1314745" cy="506614"/>
          </a:xfrm>
          <a:prstGeom prst="rect">
            <a:avLst/>
          </a:prstGeom>
          <a:noFill/>
        </p:spPr>
        <p:txBody>
          <a:bodyPr wrap="square" rtlCol="0">
            <a:spAutoFit/>
          </a:bodyPr>
          <a:lstStyle/>
          <a:p>
            <a:pPr algn="l">
              <a:lnSpc>
                <a:spcPts val="3700"/>
              </a:lnSpc>
            </a:pPr>
            <a:r>
              <a:rPr lang="en-US" sz="1600" b="1" dirty="0"/>
              <a:t>D01V1</a:t>
            </a:r>
          </a:p>
        </p:txBody>
      </p:sp>
      <p:cxnSp>
        <p:nvCxnSpPr>
          <p:cNvPr id="22" name="Straight Arrow Connector 21">
            <a:extLst>
              <a:ext uri="{FF2B5EF4-FFF2-40B4-BE49-F238E27FC236}">
                <a16:creationId xmlns:a16="http://schemas.microsoft.com/office/drawing/2014/main" id="{A1FE2DED-FAA8-47F3-36BD-008D0BDFA995}"/>
              </a:ext>
            </a:extLst>
          </p:cNvPr>
          <p:cNvCxnSpPr/>
          <p:nvPr/>
        </p:nvCxnSpPr>
        <p:spPr>
          <a:xfrm>
            <a:off x="6934200" y="2952750"/>
            <a:ext cx="0" cy="1054800"/>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TextBox 22">
            <a:extLst>
              <a:ext uri="{FF2B5EF4-FFF2-40B4-BE49-F238E27FC236}">
                <a16:creationId xmlns:a16="http://schemas.microsoft.com/office/drawing/2014/main" id="{0D2D114D-C0DA-DACC-BC98-66B5823EA19E}"/>
              </a:ext>
            </a:extLst>
          </p:cNvPr>
          <p:cNvSpPr txBox="1"/>
          <p:nvPr/>
        </p:nvSpPr>
        <p:spPr>
          <a:xfrm>
            <a:off x="5955295" y="2446136"/>
            <a:ext cx="1523996" cy="506614"/>
          </a:xfrm>
          <a:prstGeom prst="rect">
            <a:avLst/>
          </a:prstGeom>
          <a:noFill/>
        </p:spPr>
        <p:txBody>
          <a:bodyPr wrap="square" rtlCol="0">
            <a:spAutoFit/>
          </a:bodyPr>
          <a:lstStyle/>
          <a:p>
            <a:pPr algn="l">
              <a:lnSpc>
                <a:spcPts val="3700"/>
              </a:lnSpc>
            </a:pPr>
            <a:r>
              <a:rPr lang="en-US" sz="2000" b="1" dirty="0"/>
              <a:t>Injection</a:t>
            </a:r>
            <a:endParaRPr lang="en-US" sz="3000" b="1" dirty="0"/>
          </a:p>
        </p:txBody>
      </p:sp>
      <p:sp>
        <p:nvSpPr>
          <p:cNvPr id="24" name="TextBox 23">
            <a:extLst>
              <a:ext uri="{FF2B5EF4-FFF2-40B4-BE49-F238E27FC236}">
                <a16:creationId xmlns:a16="http://schemas.microsoft.com/office/drawing/2014/main" id="{79ABC0DC-FD93-8CC0-9D41-EB81D4475B61}"/>
              </a:ext>
            </a:extLst>
          </p:cNvPr>
          <p:cNvSpPr txBox="1"/>
          <p:nvPr/>
        </p:nvSpPr>
        <p:spPr>
          <a:xfrm>
            <a:off x="6781800" y="1074536"/>
            <a:ext cx="2000546" cy="506614"/>
          </a:xfrm>
          <a:prstGeom prst="rect">
            <a:avLst/>
          </a:prstGeom>
          <a:noFill/>
        </p:spPr>
        <p:txBody>
          <a:bodyPr wrap="square" rtlCol="0">
            <a:spAutoFit/>
          </a:bodyPr>
          <a:lstStyle/>
          <a:p>
            <a:pPr algn="l">
              <a:lnSpc>
                <a:spcPts val="3700"/>
              </a:lnSpc>
            </a:pPr>
            <a:r>
              <a:rPr lang="en-US" sz="1600" b="1" dirty="0"/>
              <a:t>D09V1</a:t>
            </a:r>
          </a:p>
        </p:txBody>
      </p:sp>
    </p:spTree>
    <p:extLst>
      <p:ext uri="{BB962C8B-B14F-4D97-AF65-F5344CB8AC3E}">
        <p14:creationId xmlns:p14="http://schemas.microsoft.com/office/powerpoint/2010/main" val="2495534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B897476-F360-F68B-A088-E5A815691E2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8537D4-1FBA-674F-C98F-CC702F64C6EB}"/>
              </a:ext>
            </a:extLst>
          </p:cNvPr>
          <p:cNvSpPr>
            <a:spLocks noGrp="1"/>
          </p:cNvSpPr>
          <p:nvPr>
            <p:ph type="sldNum" sz="quarter" idx="10"/>
          </p:nvPr>
        </p:nvSpPr>
        <p:spPr/>
        <p:txBody>
          <a:bodyPr/>
          <a:lstStyle/>
          <a:p>
            <a:fld id="{88A1DFE4-5FC5-43BD-BB7E-75EAD82B965F}" type="slidenum">
              <a:rPr lang="en-US" noProof="0" smtClean="0"/>
              <a:pPr/>
              <a:t>41</a:t>
            </a:fld>
            <a:endParaRPr lang="en-US" noProof="0" dirty="0"/>
          </a:p>
        </p:txBody>
      </p:sp>
      <p:sp>
        <p:nvSpPr>
          <p:cNvPr id="5" name="Title 4">
            <a:extLst>
              <a:ext uri="{FF2B5EF4-FFF2-40B4-BE49-F238E27FC236}">
                <a16:creationId xmlns:a16="http://schemas.microsoft.com/office/drawing/2014/main" id="{1F8F5135-6973-25B2-690D-DFFEC474C678}"/>
              </a:ext>
            </a:extLst>
          </p:cNvPr>
          <p:cNvSpPr>
            <a:spLocks noGrp="1"/>
          </p:cNvSpPr>
          <p:nvPr>
            <p:ph type="title"/>
          </p:nvPr>
        </p:nvSpPr>
        <p:spPr/>
        <p:txBody>
          <a:bodyPr/>
          <a:lstStyle/>
          <a:p>
            <a:r>
              <a:rPr lang="en-US" dirty="0"/>
              <a:t>Injection at </a:t>
            </a:r>
            <a:r>
              <a:rPr lang="en-US" dirty="0" err="1"/>
              <a:t>SuperKEKB</a:t>
            </a:r>
            <a:r>
              <a:rPr lang="en-US" dirty="0"/>
              <a:t>: LER</a:t>
            </a:r>
          </a:p>
        </p:txBody>
      </p:sp>
      <p:pic>
        <p:nvPicPr>
          <p:cNvPr id="7" name="Picture 6">
            <a:extLst>
              <a:ext uri="{FF2B5EF4-FFF2-40B4-BE49-F238E27FC236}">
                <a16:creationId xmlns:a16="http://schemas.microsoft.com/office/drawing/2014/main" id="{FAC0E76B-8AE8-0246-16C1-4BB39851DB24}"/>
              </a:ext>
            </a:extLst>
          </p:cNvPr>
          <p:cNvPicPr>
            <a:picLocks noChangeAspect="1"/>
          </p:cNvPicPr>
          <p:nvPr/>
        </p:nvPicPr>
        <p:blipFill>
          <a:blip r:embed="rId2"/>
          <a:srcRect l="5006" t="9312" r="7300" b="2740"/>
          <a:stretch>
            <a:fillRect/>
          </a:stretch>
        </p:blipFill>
        <p:spPr>
          <a:xfrm>
            <a:off x="76200" y="2010103"/>
            <a:ext cx="4191000" cy="3152447"/>
          </a:xfrm>
          <a:prstGeom prst="rect">
            <a:avLst/>
          </a:prstGeom>
        </p:spPr>
      </p:pic>
      <p:pic>
        <p:nvPicPr>
          <p:cNvPr id="9" name="Picture 8">
            <a:extLst>
              <a:ext uri="{FF2B5EF4-FFF2-40B4-BE49-F238E27FC236}">
                <a16:creationId xmlns:a16="http://schemas.microsoft.com/office/drawing/2014/main" id="{5657E9E8-3B54-DA52-8C00-0574CA4649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30013" y="2025308"/>
            <a:ext cx="4913143" cy="3038789"/>
          </a:xfrm>
          <a:prstGeom prst="rect">
            <a:avLst/>
          </a:prstGeom>
        </p:spPr>
      </p:pic>
      <p:sp>
        <p:nvSpPr>
          <p:cNvPr id="13" name="TextBox 12">
            <a:extLst>
              <a:ext uri="{FF2B5EF4-FFF2-40B4-BE49-F238E27FC236}">
                <a16:creationId xmlns:a16="http://schemas.microsoft.com/office/drawing/2014/main" id="{195F850C-2E68-8218-19BF-86B1BFD23361}"/>
              </a:ext>
            </a:extLst>
          </p:cNvPr>
          <p:cNvSpPr txBox="1"/>
          <p:nvPr/>
        </p:nvSpPr>
        <p:spPr>
          <a:xfrm>
            <a:off x="414481" y="1141159"/>
            <a:ext cx="8654817" cy="830997"/>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a:t>The injection efficiency is much smaller for LER.</a:t>
            </a:r>
          </a:p>
          <a:p>
            <a:pPr marL="285750" indent="-285750" algn="l">
              <a:buFont typeface="Arial" panose="020B0604020202020204" pitchFamily="34" charset="0"/>
              <a:buChar char="•"/>
            </a:pPr>
            <a:r>
              <a:rPr lang="en-US" sz="1600" dirty="0"/>
              <a:t>D02V1 seems to play a major role in this case.</a:t>
            </a:r>
          </a:p>
          <a:p>
            <a:pPr marL="285750" indent="-285750" algn="l">
              <a:buFont typeface="Arial" panose="020B0604020202020204" pitchFamily="34" charset="0"/>
              <a:buChar char="•"/>
            </a:pPr>
            <a:r>
              <a:rPr lang="en-US" sz="1600" dirty="0"/>
              <a:t>Further investigation will be performed towards the collimator alignment in November.</a:t>
            </a:r>
          </a:p>
        </p:txBody>
      </p:sp>
      <p:sp>
        <p:nvSpPr>
          <p:cNvPr id="3" name="Textfeld 1">
            <a:extLst>
              <a:ext uri="{FF2B5EF4-FFF2-40B4-BE49-F238E27FC236}">
                <a16:creationId xmlns:a16="http://schemas.microsoft.com/office/drawing/2014/main" id="{6528B63C-047B-F3C7-8EF8-3C170E20E374}"/>
              </a:ext>
            </a:extLst>
          </p:cNvPr>
          <p:cNvSpPr txBox="1"/>
          <p:nvPr/>
        </p:nvSpPr>
        <p:spPr>
          <a:xfrm>
            <a:off x="1007830" y="57150"/>
            <a:ext cx="5030870" cy="188715"/>
          </a:xfrm>
          <a:prstGeom prst="rect">
            <a:avLst/>
          </a:prstGeom>
          <a:noFill/>
        </p:spPr>
        <p:txBody>
          <a:bodyPr wrap="square" rtlCol="0">
            <a:noAutofit/>
          </a:bodyPr>
          <a:lstStyle/>
          <a:p>
            <a:pPr>
              <a:lnSpc>
                <a:spcPts val="1238"/>
              </a:lnSpc>
            </a:pPr>
            <a:r>
              <a:rPr lang="en-US" sz="900" dirty="0">
                <a:solidFill>
                  <a:schemeClr val="bg1"/>
                </a:solidFill>
              </a:rPr>
              <a:t>08/09/2025  	Injection study meeting</a:t>
            </a:r>
          </a:p>
        </p:txBody>
      </p:sp>
      <p:sp>
        <p:nvSpPr>
          <p:cNvPr id="4" name="Textfeld 2">
            <a:extLst>
              <a:ext uri="{FF2B5EF4-FFF2-40B4-BE49-F238E27FC236}">
                <a16:creationId xmlns:a16="http://schemas.microsoft.com/office/drawing/2014/main" id="{0B83686F-028C-2BEF-5B57-9BA07657BD55}"/>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Tree>
    <p:extLst>
      <p:ext uri="{BB962C8B-B14F-4D97-AF65-F5344CB8AC3E}">
        <p14:creationId xmlns:p14="http://schemas.microsoft.com/office/powerpoint/2010/main" val="2293316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314202-EE85-EDBE-E97A-CDA2FC92C712}"/>
              </a:ext>
            </a:extLst>
          </p:cNvPr>
          <p:cNvSpPr>
            <a:spLocks noGrp="1"/>
          </p:cNvSpPr>
          <p:nvPr>
            <p:ph type="sldNum" sz="quarter" idx="10"/>
          </p:nvPr>
        </p:nvSpPr>
        <p:spPr/>
        <p:txBody>
          <a:bodyPr/>
          <a:lstStyle/>
          <a:p>
            <a:fld id="{88A1DFE4-5FC5-43BD-BB7E-75EAD82B965F}" type="slidenum">
              <a:rPr lang="en-US" noProof="0" smtClean="0"/>
              <a:pPr/>
              <a:t>42</a:t>
            </a:fld>
            <a:endParaRPr lang="en-US" noProof="0" dirty="0"/>
          </a:p>
        </p:txBody>
      </p:sp>
      <p:pic>
        <p:nvPicPr>
          <p:cNvPr id="14" name="Picture Placeholder 13">
            <a:extLst>
              <a:ext uri="{FF2B5EF4-FFF2-40B4-BE49-F238E27FC236}">
                <a16:creationId xmlns:a16="http://schemas.microsoft.com/office/drawing/2014/main" id="{1C843F50-BA21-B891-CFC5-03C10099F6C5}"/>
              </a:ext>
            </a:extLst>
          </p:cNvPr>
          <p:cNvPicPr>
            <a:picLocks noGrp="1" noChangeAspect="1"/>
          </p:cNvPicPr>
          <p:nvPr>
            <p:ph type="pic" sz="quarter" idx="13"/>
          </p:nvPr>
        </p:nvPicPr>
        <p:blipFill>
          <a:blip r:embed="rId2"/>
          <a:srcRect t="-1466" b="-233"/>
          <a:stretch>
            <a:fillRect/>
          </a:stretch>
        </p:blipFill>
        <p:spPr>
          <a:xfrm>
            <a:off x="4572001" y="1428750"/>
            <a:ext cx="4290584" cy="3390018"/>
          </a:xfrm>
          <a:prstGeom prst="rect">
            <a:avLst/>
          </a:prstGeom>
        </p:spPr>
      </p:pic>
      <p:sp>
        <p:nvSpPr>
          <p:cNvPr id="9" name="Text Placeholder 8">
            <a:extLst>
              <a:ext uri="{FF2B5EF4-FFF2-40B4-BE49-F238E27FC236}">
                <a16:creationId xmlns:a16="http://schemas.microsoft.com/office/drawing/2014/main" id="{66D56C98-5FCA-F294-D55E-F485B779790C}"/>
              </a:ext>
            </a:extLst>
          </p:cNvPr>
          <p:cNvSpPr>
            <a:spLocks noGrp="1"/>
          </p:cNvSpPr>
          <p:nvPr>
            <p:ph type="body" sz="quarter" idx="12"/>
          </p:nvPr>
        </p:nvSpPr>
        <p:spPr>
          <a:xfrm>
            <a:off x="442800" y="1455536"/>
            <a:ext cx="4129200" cy="3037264"/>
          </a:xfrm>
        </p:spPr>
        <p:txBody>
          <a:bodyPr/>
          <a:lstStyle/>
          <a:p>
            <a:pPr marL="285750" indent="-285750">
              <a:lnSpc>
                <a:spcPct val="100000"/>
              </a:lnSpc>
              <a:buFont typeface="Arial" panose="020B0604020202020204" pitchFamily="34" charset="0"/>
              <a:buChar char="•"/>
            </a:pPr>
            <a:r>
              <a:rPr lang="en-US" sz="1800" dirty="0"/>
              <a:t>Highest peak at D02V1 as shown before.</a:t>
            </a:r>
          </a:p>
          <a:p>
            <a:pPr marL="285750" indent="-285750">
              <a:lnSpc>
                <a:spcPct val="100000"/>
              </a:lnSpc>
              <a:buFont typeface="Arial" panose="020B0604020202020204" pitchFamily="34" charset="0"/>
              <a:buChar char="•"/>
            </a:pPr>
            <a:endParaRPr lang="en-US" sz="1800" dirty="0"/>
          </a:p>
          <a:p>
            <a:pPr marL="285750" indent="-285750">
              <a:lnSpc>
                <a:spcPct val="100000"/>
              </a:lnSpc>
              <a:buFont typeface="Arial" panose="020B0604020202020204" pitchFamily="34" charset="0"/>
              <a:buChar char="•"/>
            </a:pPr>
            <a:r>
              <a:rPr lang="en-US" sz="1800" dirty="0"/>
              <a:t>Very close to the Belle-II detector, likely background comes from there.</a:t>
            </a:r>
          </a:p>
          <a:p>
            <a:pPr marL="285750" indent="-285750">
              <a:lnSpc>
                <a:spcPct val="100000"/>
              </a:lnSpc>
              <a:buFont typeface="Arial" panose="020B0604020202020204" pitchFamily="34" charset="0"/>
              <a:buChar char="•"/>
            </a:pPr>
            <a:endParaRPr lang="en-US" sz="1800" dirty="0"/>
          </a:p>
          <a:p>
            <a:pPr marL="285750" indent="-285750">
              <a:lnSpc>
                <a:spcPct val="100000"/>
              </a:lnSpc>
              <a:buFont typeface="Arial" panose="020B0604020202020204" pitchFamily="34" charset="0"/>
              <a:buChar char="•"/>
            </a:pPr>
            <a:r>
              <a:rPr lang="en-US" sz="1800" dirty="0"/>
              <a:t>The other two highest peaks are D06H3 and D06H4, mostly impacted just after injection.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7" name="Title 6">
            <a:extLst>
              <a:ext uri="{FF2B5EF4-FFF2-40B4-BE49-F238E27FC236}">
                <a16:creationId xmlns:a16="http://schemas.microsoft.com/office/drawing/2014/main" id="{BA464060-01E3-E0B1-EC95-04775A90BA60}"/>
              </a:ext>
            </a:extLst>
          </p:cNvPr>
          <p:cNvSpPr>
            <a:spLocks noGrp="1"/>
          </p:cNvSpPr>
          <p:nvPr>
            <p:ph type="title"/>
          </p:nvPr>
        </p:nvSpPr>
        <p:spPr/>
        <p:txBody>
          <a:bodyPr/>
          <a:lstStyle/>
          <a:p>
            <a:r>
              <a:rPr lang="en-US" dirty="0"/>
              <a:t>Losses distribution along the ring: LER</a:t>
            </a:r>
          </a:p>
        </p:txBody>
      </p:sp>
      <p:cxnSp>
        <p:nvCxnSpPr>
          <p:cNvPr id="16" name="Straight Arrow Connector 15">
            <a:extLst>
              <a:ext uri="{FF2B5EF4-FFF2-40B4-BE49-F238E27FC236}">
                <a16:creationId xmlns:a16="http://schemas.microsoft.com/office/drawing/2014/main" id="{342406FC-7C33-5383-BF95-D16D22678FDD}"/>
              </a:ext>
            </a:extLst>
          </p:cNvPr>
          <p:cNvCxnSpPr/>
          <p:nvPr/>
        </p:nvCxnSpPr>
        <p:spPr>
          <a:xfrm>
            <a:off x="5181600" y="1962150"/>
            <a:ext cx="0" cy="1054800"/>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TextBox 16">
            <a:extLst>
              <a:ext uri="{FF2B5EF4-FFF2-40B4-BE49-F238E27FC236}">
                <a16:creationId xmlns:a16="http://schemas.microsoft.com/office/drawing/2014/main" id="{CF38D427-2A4C-0BDF-1886-640CCAC4ADB9}"/>
              </a:ext>
            </a:extLst>
          </p:cNvPr>
          <p:cNvSpPr txBox="1"/>
          <p:nvPr/>
        </p:nvSpPr>
        <p:spPr>
          <a:xfrm>
            <a:off x="5029200" y="1455536"/>
            <a:ext cx="1066799" cy="506614"/>
          </a:xfrm>
          <a:prstGeom prst="rect">
            <a:avLst/>
          </a:prstGeom>
          <a:noFill/>
        </p:spPr>
        <p:txBody>
          <a:bodyPr wrap="square" rtlCol="0">
            <a:spAutoFit/>
          </a:bodyPr>
          <a:lstStyle/>
          <a:p>
            <a:pPr algn="l">
              <a:lnSpc>
                <a:spcPts val="3700"/>
              </a:lnSpc>
            </a:pPr>
            <a:r>
              <a:rPr lang="en-US" sz="2000" b="1" dirty="0"/>
              <a:t>Belle-II</a:t>
            </a:r>
            <a:endParaRPr lang="en-US" sz="3000" b="1" dirty="0"/>
          </a:p>
        </p:txBody>
      </p:sp>
      <p:sp>
        <p:nvSpPr>
          <p:cNvPr id="21" name="TextBox 20">
            <a:extLst>
              <a:ext uri="{FF2B5EF4-FFF2-40B4-BE49-F238E27FC236}">
                <a16:creationId xmlns:a16="http://schemas.microsoft.com/office/drawing/2014/main" id="{2CDC1C03-EE59-F930-E27A-E4271D1B251C}"/>
              </a:ext>
            </a:extLst>
          </p:cNvPr>
          <p:cNvSpPr txBox="1"/>
          <p:nvPr/>
        </p:nvSpPr>
        <p:spPr>
          <a:xfrm>
            <a:off x="8210255" y="1057094"/>
            <a:ext cx="1314745" cy="506614"/>
          </a:xfrm>
          <a:prstGeom prst="rect">
            <a:avLst/>
          </a:prstGeom>
          <a:noFill/>
        </p:spPr>
        <p:txBody>
          <a:bodyPr wrap="square" rtlCol="0">
            <a:spAutoFit/>
          </a:bodyPr>
          <a:lstStyle/>
          <a:p>
            <a:pPr algn="l">
              <a:lnSpc>
                <a:spcPts val="3700"/>
              </a:lnSpc>
            </a:pPr>
            <a:r>
              <a:rPr lang="en-US" sz="1600" b="1" dirty="0"/>
              <a:t>D02V1</a:t>
            </a:r>
          </a:p>
        </p:txBody>
      </p:sp>
      <p:cxnSp>
        <p:nvCxnSpPr>
          <p:cNvPr id="22" name="Straight Arrow Connector 21">
            <a:extLst>
              <a:ext uri="{FF2B5EF4-FFF2-40B4-BE49-F238E27FC236}">
                <a16:creationId xmlns:a16="http://schemas.microsoft.com/office/drawing/2014/main" id="{A847EA73-8042-6B47-C1B0-0300AE312EC7}"/>
              </a:ext>
            </a:extLst>
          </p:cNvPr>
          <p:cNvCxnSpPr/>
          <p:nvPr/>
        </p:nvCxnSpPr>
        <p:spPr>
          <a:xfrm>
            <a:off x="6934200" y="2952750"/>
            <a:ext cx="0" cy="1054800"/>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TextBox 22">
            <a:extLst>
              <a:ext uri="{FF2B5EF4-FFF2-40B4-BE49-F238E27FC236}">
                <a16:creationId xmlns:a16="http://schemas.microsoft.com/office/drawing/2014/main" id="{71EEDFB5-93DB-111B-74FA-EDC089D4B25A}"/>
              </a:ext>
            </a:extLst>
          </p:cNvPr>
          <p:cNvSpPr txBox="1"/>
          <p:nvPr/>
        </p:nvSpPr>
        <p:spPr>
          <a:xfrm>
            <a:off x="5955295" y="2446136"/>
            <a:ext cx="1523996" cy="506614"/>
          </a:xfrm>
          <a:prstGeom prst="rect">
            <a:avLst/>
          </a:prstGeom>
          <a:noFill/>
        </p:spPr>
        <p:txBody>
          <a:bodyPr wrap="square" rtlCol="0">
            <a:spAutoFit/>
          </a:bodyPr>
          <a:lstStyle/>
          <a:p>
            <a:pPr algn="l">
              <a:lnSpc>
                <a:spcPts val="3700"/>
              </a:lnSpc>
            </a:pPr>
            <a:r>
              <a:rPr lang="en-US" sz="2000" b="1" dirty="0"/>
              <a:t>Injection</a:t>
            </a:r>
            <a:endParaRPr lang="en-US" sz="3000" b="1" dirty="0"/>
          </a:p>
        </p:txBody>
      </p:sp>
      <p:sp>
        <p:nvSpPr>
          <p:cNvPr id="24" name="TextBox 23">
            <a:extLst>
              <a:ext uri="{FF2B5EF4-FFF2-40B4-BE49-F238E27FC236}">
                <a16:creationId xmlns:a16="http://schemas.microsoft.com/office/drawing/2014/main" id="{77A9B313-9901-CF87-C792-F06AB2CF29F8}"/>
              </a:ext>
            </a:extLst>
          </p:cNvPr>
          <p:cNvSpPr txBox="1"/>
          <p:nvPr/>
        </p:nvSpPr>
        <p:spPr>
          <a:xfrm>
            <a:off x="6533854" y="1074536"/>
            <a:ext cx="2000546" cy="506614"/>
          </a:xfrm>
          <a:prstGeom prst="rect">
            <a:avLst/>
          </a:prstGeom>
          <a:noFill/>
        </p:spPr>
        <p:txBody>
          <a:bodyPr wrap="square" rtlCol="0">
            <a:spAutoFit/>
          </a:bodyPr>
          <a:lstStyle/>
          <a:p>
            <a:pPr algn="l">
              <a:lnSpc>
                <a:spcPts val="3700"/>
              </a:lnSpc>
            </a:pPr>
            <a:r>
              <a:rPr lang="en-US" sz="1600" b="1" dirty="0"/>
              <a:t>D06H3-D06H4</a:t>
            </a:r>
          </a:p>
        </p:txBody>
      </p:sp>
      <p:sp>
        <p:nvSpPr>
          <p:cNvPr id="25" name="Textfeld 1">
            <a:extLst>
              <a:ext uri="{FF2B5EF4-FFF2-40B4-BE49-F238E27FC236}">
                <a16:creationId xmlns:a16="http://schemas.microsoft.com/office/drawing/2014/main" id="{E1EFBB02-CC82-3BA4-1EE9-DCD23B97DFBB}"/>
              </a:ext>
            </a:extLst>
          </p:cNvPr>
          <p:cNvSpPr txBox="1"/>
          <p:nvPr/>
        </p:nvSpPr>
        <p:spPr>
          <a:xfrm>
            <a:off x="1007830" y="57150"/>
            <a:ext cx="5030870" cy="188715"/>
          </a:xfrm>
          <a:prstGeom prst="rect">
            <a:avLst/>
          </a:prstGeom>
          <a:noFill/>
        </p:spPr>
        <p:txBody>
          <a:bodyPr wrap="square" rtlCol="0">
            <a:noAutofit/>
          </a:bodyPr>
          <a:lstStyle/>
          <a:p>
            <a:pPr>
              <a:lnSpc>
                <a:spcPts val="1238"/>
              </a:lnSpc>
            </a:pPr>
            <a:r>
              <a:rPr lang="en-US" sz="900" dirty="0">
                <a:solidFill>
                  <a:schemeClr val="bg1"/>
                </a:solidFill>
              </a:rPr>
              <a:t>08/09/2025  	Injection study meeting</a:t>
            </a:r>
          </a:p>
        </p:txBody>
      </p:sp>
      <p:sp>
        <p:nvSpPr>
          <p:cNvPr id="26" name="Textfeld 2">
            <a:extLst>
              <a:ext uri="{FF2B5EF4-FFF2-40B4-BE49-F238E27FC236}">
                <a16:creationId xmlns:a16="http://schemas.microsoft.com/office/drawing/2014/main" id="{6CC11A63-F3B1-447B-E0C2-68482D715CB5}"/>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Tree>
    <p:extLst>
      <p:ext uri="{BB962C8B-B14F-4D97-AF65-F5344CB8AC3E}">
        <p14:creationId xmlns:p14="http://schemas.microsoft.com/office/powerpoint/2010/main" val="3320063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FB8FFA-6DC6-9076-4A64-85238401813D}"/>
              </a:ext>
            </a:extLst>
          </p:cNvPr>
          <p:cNvPicPr>
            <a:picLocks noChangeAspect="1"/>
          </p:cNvPicPr>
          <p:nvPr/>
        </p:nvPicPr>
        <p:blipFill>
          <a:blip r:embed="rId3"/>
          <a:stretch>
            <a:fillRect/>
          </a:stretch>
        </p:blipFill>
        <p:spPr>
          <a:xfrm>
            <a:off x="4793528" y="1127391"/>
            <a:ext cx="4198072" cy="3159049"/>
          </a:xfrm>
          <a:prstGeom prst="rect">
            <a:avLst/>
          </a:prstGeom>
          <a:noFill/>
        </p:spPr>
      </p:pic>
      <p:sp>
        <p:nvSpPr>
          <p:cNvPr id="5" name="Title 4">
            <a:extLst>
              <a:ext uri="{FF2B5EF4-FFF2-40B4-BE49-F238E27FC236}">
                <a16:creationId xmlns:a16="http://schemas.microsoft.com/office/drawing/2014/main" id="{CFB4391B-E25A-DDC8-9CB2-B2E5ECEBADD7}"/>
              </a:ext>
            </a:extLst>
          </p:cNvPr>
          <p:cNvSpPr>
            <a:spLocks noGrp="1"/>
          </p:cNvSpPr>
          <p:nvPr>
            <p:ph type="title"/>
          </p:nvPr>
        </p:nvSpPr>
        <p:spPr>
          <a:xfrm>
            <a:off x="442800" y="577800"/>
            <a:ext cx="8263350" cy="804066"/>
          </a:xfrm>
        </p:spPr>
        <p:txBody>
          <a:bodyPr anchor="t">
            <a:normAutofit/>
          </a:bodyPr>
          <a:lstStyle/>
          <a:p>
            <a:r>
              <a:rPr lang="en-US" dirty="0"/>
              <a:t>Motivation</a:t>
            </a:r>
          </a:p>
        </p:txBody>
      </p:sp>
      <p:sp>
        <p:nvSpPr>
          <p:cNvPr id="12" name="TextBox 11">
            <a:extLst>
              <a:ext uri="{FF2B5EF4-FFF2-40B4-BE49-F238E27FC236}">
                <a16:creationId xmlns:a16="http://schemas.microsoft.com/office/drawing/2014/main" id="{035EBB43-4401-3A3A-1EB0-4E2A131EBFDA}"/>
              </a:ext>
            </a:extLst>
          </p:cNvPr>
          <p:cNvSpPr txBox="1"/>
          <p:nvPr/>
        </p:nvSpPr>
        <p:spPr>
          <a:xfrm>
            <a:off x="4679402" y="4328200"/>
            <a:ext cx="4572000" cy="507831"/>
          </a:xfrm>
          <a:prstGeom prst="rect">
            <a:avLst/>
          </a:prstGeom>
          <a:noFill/>
        </p:spPr>
        <p:txBody>
          <a:bodyPr wrap="square">
            <a:spAutoFit/>
          </a:bodyPr>
          <a:lstStyle/>
          <a:p>
            <a:r>
              <a:rPr lang="en-US" dirty="0"/>
              <a:t>Damage to coated collimator jaw due to accidental</a:t>
            </a:r>
          </a:p>
          <a:p>
            <a:r>
              <a:rPr lang="en-US" dirty="0"/>
              <a:t>beam loss in SuperKEKB – T. Ishibashi (</a:t>
            </a:r>
            <a:r>
              <a:rPr lang="en-US" dirty="0">
                <a:hlinkClick r:id="rId4">
                  <a:extLst>
                    <a:ext uri="{A12FA001-AC4F-418D-AE19-62706E023703}">
                      <ahyp:hlinkClr xmlns:ahyp="http://schemas.microsoft.com/office/drawing/2018/hyperlinkcolor" val="tx"/>
                    </a:ext>
                  </a:extLst>
                </a:hlinkClick>
              </a:rPr>
              <a:t>slides</a:t>
            </a:r>
            <a:r>
              <a:rPr lang="en-US" dirty="0"/>
              <a:t>)</a:t>
            </a:r>
          </a:p>
        </p:txBody>
      </p:sp>
      <p:sp>
        <p:nvSpPr>
          <p:cNvPr id="3" name="Textfeld 1">
            <a:extLst>
              <a:ext uri="{FF2B5EF4-FFF2-40B4-BE49-F238E27FC236}">
                <a16:creationId xmlns:a16="http://schemas.microsoft.com/office/drawing/2014/main" id="{B60A7F5D-78A1-8CF8-12C6-0DD04C661333}"/>
              </a:ext>
            </a:extLst>
          </p:cNvPr>
          <p:cNvSpPr txBox="1"/>
          <p:nvPr/>
        </p:nvSpPr>
        <p:spPr>
          <a:xfrm>
            <a:off x="1007830" y="57150"/>
            <a:ext cx="5030870" cy="188715"/>
          </a:xfrm>
          <a:prstGeom prst="rect">
            <a:avLst/>
          </a:prstGeom>
          <a:noFill/>
        </p:spPr>
        <p:txBody>
          <a:bodyPr wrap="square" rtlCol="0">
            <a:noAutofit/>
          </a:bodyPr>
          <a:lstStyle/>
          <a:p>
            <a:pPr>
              <a:lnSpc>
                <a:spcPts val="1238"/>
              </a:lnSpc>
            </a:pPr>
            <a:r>
              <a:rPr lang="en-US" sz="900" dirty="0">
                <a:solidFill>
                  <a:schemeClr val="bg1"/>
                </a:solidFill>
              </a:rPr>
              <a:t>19/06/2024  	Topical meeting on FCC-ee beam-dust interactions</a:t>
            </a:r>
          </a:p>
        </p:txBody>
      </p:sp>
      <p:sp>
        <p:nvSpPr>
          <p:cNvPr id="4" name="Slide Number Placeholder 8">
            <a:extLst>
              <a:ext uri="{FF2B5EF4-FFF2-40B4-BE49-F238E27FC236}">
                <a16:creationId xmlns:a16="http://schemas.microsoft.com/office/drawing/2014/main" id="{6ADA5A4F-FF5E-BAD8-3665-5A7EDE5E037F}"/>
              </a:ext>
            </a:extLst>
          </p:cNvPr>
          <p:cNvSpPr>
            <a:spLocks noGrp="1"/>
          </p:cNvSpPr>
          <p:nvPr>
            <p:ph type="sldNum" sz="quarter" idx="10"/>
          </p:nvPr>
        </p:nvSpPr>
        <p:spPr>
          <a:xfrm>
            <a:off x="8745299" y="94965"/>
            <a:ext cx="324000" cy="170071"/>
          </a:xfrm>
        </p:spPr>
        <p:txBody>
          <a:bodyPr/>
          <a:lstStyle/>
          <a:p>
            <a:r>
              <a:rPr lang="en-US" dirty="0"/>
              <a:t>3</a:t>
            </a:r>
            <a:endParaRPr lang="en-US" noProof="0" dirty="0"/>
          </a:p>
        </p:txBody>
      </p:sp>
      <p:sp>
        <p:nvSpPr>
          <p:cNvPr id="6" name="Textfeld 2">
            <a:extLst>
              <a:ext uri="{FF2B5EF4-FFF2-40B4-BE49-F238E27FC236}">
                <a16:creationId xmlns:a16="http://schemas.microsoft.com/office/drawing/2014/main" id="{0B30C214-2BF2-5BDB-DACC-1C7E827713D1}"/>
              </a:ext>
            </a:extLst>
          </p:cNvPr>
          <p:cNvSpPr txBox="1"/>
          <p:nvPr/>
        </p:nvSpPr>
        <p:spPr>
          <a:xfrm>
            <a:off x="54102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
        <p:nvSpPr>
          <p:cNvPr id="13" name="Rectangle 3">
            <a:extLst>
              <a:ext uri="{FF2B5EF4-FFF2-40B4-BE49-F238E27FC236}">
                <a16:creationId xmlns:a16="http://schemas.microsoft.com/office/drawing/2014/main" id="{58D6D095-89A7-3A92-44A1-DA512A864C82}"/>
              </a:ext>
            </a:extLst>
          </p:cNvPr>
          <p:cNvSpPr>
            <a:spLocks noGrp="1" noChangeArrowheads="1"/>
          </p:cNvSpPr>
          <p:nvPr>
            <p:ph type="body" sz="quarter" idx="12"/>
          </p:nvPr>
        </p:nvSpPr>
        <p:spPr bwMode="auto">
          <a:xfrm>
            <a:off x="442800" y="1496780"/>
            <a:ext cx="419807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500" b="0" i="0" u="none" strike="noStrike" cap="none" normalizeH="0" baseline="0" dirty="0">
                <a:ln>
                  <a:noFill/>
                </a:ln>
                <a:solidFill>
                  <a:schemeClr val="tx1"/>
                </a:solidFill>
                <a:effectLst/>
                <a:latin typeface="Arial" panose="020B0604020202020204" pitchFamily="34" charset="0"/>
              </a:rPr>
              <a:t>Experience at SuperKEKB has demonstrated that </a:t>
            </a:r>
            <a:r>
              <a:rPr kumimoji="0" lang="en-US" altLang="en-US" sz="1500" b="1" i="0" u="none" strike="noStrike" cap="none" normalizeH="0" baseline="0" dirty="0">
                <a:ln>
                  <a:noFill/>
                </a:ln>
                <a:solidFill>
                  <a:schemeClr val="tx1"/>
                </a:solidFill>
                <a:effectLst/>
                <a:latin typeface="Arial" panose="020B0604020202020204" pitchFamily="34" charset="0"/>
              </a:rPr>
              <a:t>sudden beam losses pose significant risks to both the machine and detectors</a:t>
            </a:r>
            <a:r>
              <a:rPr kumimoji="0" lang="en-US" altLang="en-US" sz="1500" b="0" i="0" u="none" strike="noStrike" cap="none" normalizeH="0" baseline="0" dirty="0">
                <a:ln>
                  <a:noFill/>
                </a:ln>
                <a:solidFill>
                  <a:schemeClr val="tx1"/>
                </a:solidFill>
                <a:effectLst/>
                <a:latin typeface="Arial" panose="020B0604020202020204"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5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500" b="1" i="0" u="none" strike="noStrike" cap="none" normalizeH="0" baseline="0" dirty="0">
                <a:ln>
                  <a:noFill/>
                </a:ln>
                <a:solidFill>
                  <a:schemeClr val="tx1"/>
                </a:solidFill>
                <a:effectLst/>
                <a:latin typeface="Arial" panose="020B0604020202020204" pitchFamily="34" charset="0"/>
              </a:rPr>
              <a:t>FCC-ee beams are even more destructive</a:t>
            </a:r>
            <a:r>
              <a:rPr kumimoji="0" lang="en-US" altLang="en-US" sz="1500" b="0" i="0" u="none" strike="noStrike" cap="none" normalizeH="0" baseline="0" dirty="0">
                <a:ln>
                  <a:noFill/>
                </a:ln>
                <a:solidFill>
                  <a:schemeClr val="tx1"/>
                </a:solidFill>
                <a:effectLst/>
                <a:latin typeface="Arial" panose="020B0604020202020204" pitchFamily="34" charset="0"/>
              </a:rPr>
              <a:t>, making it essential to understand and mitigate such events.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5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500" b="0" i="0" u="none" strike="noStrike" cap="none" normalizeH="0" baseline="0" dirty="0">
                <a:ln>
                  <a:noFill/>
                </a:ln>
                <a:solidFill>
                  <a:schemeClr val="tx1"/>
                </a:solidFill>
                <a:effectLst/>
                <a:latin typeface="Arial" panose="020B0604020202020204" pitchFamily="34" charset="0"/>
              </a:rPr>
              <a:t>The </a:t>
            </a:r>
            <a:r>
              <a:rPr kumimoji="0" lang="en-US" altLang="en-US" sz="1500" b="1" i="0" u="none" strike="noStrike" cap="none" normalizeH="0" baseline="0" dirty="0">
                <a:ln>
                  <a:noFill/>
                </a:ln>
                <a:solidFill>
                  <a:schemeClr val="tx1"/>
                </a:solidFill>
                <a:effectLst/>
                <a:latin typeface="Arial" panose="020B0604020202020204" pitchFamily="34" charset="0"/>
              </a:rPr>
              <a:t>current collimation system </a:t>
            </a:r>
            <a:r>
              <a:rPr kumimoji="0" lang="en-US" altLang="en-US" sz="1500" b="0" i="0" u="none" strike="noStrike" cap="none" normalizeH="0" baseline="0" dirty="0">
                <a:ln>
                  <a:noFill/>
                </a:ln>
                <a:solidFill>
                  <a:schemeClr val="tx1"/>
                </a:solidFill>
                <a:effectLst/>
                <a:latin typeface="Arial" panose="020B0604020202020204" pitchFamily="34" charset="0"/>
              </a:rPr>
              <a:t>design for FCC-ee </a:t>
            </a:r>
            <a:r>
              <a:rPr kumimoji="0" lang="en-US" altLang="en-US" sz="1500" b="1" i="0" u="none" strike="noStrike" cap="none" normalizeH="0" baseline="0" dirty="0">
                <a:ln>
                  <a:noFill/>
                </a:ln>
                <a:solidFill>
                  <a:schemeClr val="tx1"/>
                </a:solidFill>
                <a:effectLst/>
                <a:latin typeface="Arial" panose="020B0604020202020204" pitchFamily="34" charset="0"/>
              </a:rPr>
              <a:t>does not account for these  beam loss scenarios.</a:t>
            </a:r>
          </a:p>
        </p:txBody>
      </p:sp>
    </p:spTree>
    <p:extLst>
      <p:ext uri="{BB962C8B-B14F-4D97-AF65-F5344CB8AC3E}">
        <p14:creationId xmlns:p14="http://schemas.microsoft.com/office/powerpoint/2010/main" val="3802309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4B44A72-D31B-5DCC-BD3B-A3D9D401ACF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4FF40FA-5C68-3B1B-7C76-391D5F595004}"/>
              </a:ext>
            </a:extLst>
          </p:cNvPr>
          <p:cNvPicPr>
            <a:picLocks noChangeAspect="1"/>
          </p:cNvPicPr>
          <p:nvPr/>
        </p:nvPicPr>
        <p:blipFill>
          <a:blip r:embed="rId3"/>
          <a:stretch>
            <a:fillRect/>
          </a:stretch>
        </p:blipFill>
        <p:spPr>
          <a:xfrm>
            <a:off x="4793528" y="1127391"/>
            <a:ext cx="4198072" cy="3159049"/>
          </a:xfrm>
          <a:prstGeom prst="rect">
            <a:avLst/>
          </a:prstGeom>
          <a:noFill/>
        </p:spPr>
      </p:pic>
      <p:sp>
        <p:nvSpPr>
          <p:cNvPr id="5" name="Title 4">
            <a:extLst>
              <a:ext uri="{FF2B5EF4-FFF2-40B4-BE49-F238E27FC236}">
                <a16:creationId xmlns:a16="http://schemas.microsoft.com/office/drawing/2014/main" id="{883E8F47-03C6-ACE6-20B6-1148DFBAFAA1}"/>
              </a:ext>
            </a:extLst>
          </p:cNvPr>
          <p:cNvSpPr>
            <a:spLocks noGrp="1"/>
          </p:cNvSpPr>
          <p:nvPr>
            <p:ph type="title"/>
          </p:nvPr>
        </p:nvSpPr>
        <p:spPr>
          <a:xfrm>
            <a:off x="442800" y="577800"/>
            <a:ext cx="8263350" cy="804066"/>
          </a:xfrm>
        </p:spPr>
        <p:txBody>
          <a:bodyPr anchor="t">
            <a:normAutofit/>
          </a:bodyPr>
          <a:lstStyle/>
          <a:p>
            <a:r>
              <a:rPr lang="en-US" dirty="0"/>
              <a:t>Motivation</a:t>
            </a:r>
          </a:p>
        </p:txBody>
      </p:sp>
      <p:sp>
        <p:nvSpPr>
          <p:cNvPr id="12" name="TextBox 11">
            <a:extLst>
              <a:ext uri="{FF2B5EF4-FFF2-40B4-BE49-F238E27FC236}">
                <a16:creationId xmlns:a16="http://schemas.microsoft.com/office/drawing/2014/main" id="{7B4D2252-752D-1DB7-56E5-D9871A1B24EC}"/>
              </a:ext>
            </a:extLst>
          </p:cNvPr>
          <p:cNvSpPr txBox="1"/>
          <p:nvPr/>
        </p:nvSpPr>
        <p:spPr>
          <a:xfrm>
            <a:off x="4679402" y="4328200"/>
            <a:ext cx="4572000" cy="507831"/>
          </a:xfrm>
          <a:prstGeom prst="rect">
            <a:avLst/>
          </a:prstGeom>
          <a:noFill/>
        </p:spPr>
        <p:txBody>
          <a:bodyPr wrap="square">
            <a:spAutoFit/>
          </a:bodyPr>
          <a:lstStyle/>
          <a:p>
            <a:r>
              <a:rPr lang="en-US" dirty="0"/>
              <a:t>Damage to coated collimator jaw due to accidental</a:t>
            </a:r>
          </a:p>
          <a:p>
            <a:r>
              <a:rPr lang="en-US" dirty="0"/>
              <a:t>beam loss in SuperKEKB – T. Ishibashi (</a:t>
            </a:r>
            <a:r>
              <a:rPr lang="en-US" dirty="0">
                <a:hlinkClick r:id="rId4">
                  <a:extLst>
                    <a:ext uri="{A12FA001-AC4F-418D-AE19-62706E023703}">
                      <ahyp:hlinkClr xmlns:ahyp="http://schemas.microsoft.com/office/drawing/2018/hyperlinkcolor" val="tx"/>
                    </a:ext>
                  </a:extLst>
                </a:hlinkClick>
              </a:rPr>
              <a:t>slides</a:t>
            </a:r>
            <a:r>
              <a:rPr lang="en-US" dirty="0"/>
              <a:t>)</a:t>
            </a:r>
          </a:p>
        </p:txBody>
      </p:sp>
      <p:sp>
        <p:nvSpPr>
          <p:cNvPr id="3" name="Textfeld 1">
            <a:extLst>
              <a:ext uri="{FF2B5EF4-FFF2-40B4-BE49-F238E27FC236}">
                <a16:creationId xmlns:a16="http://schemas.microsoft.com/office/drawing/2014/main" id="{50F47CE4-3B7D-6460-78EC-3769E1906F6C}"/>
              </a:ext>
            </a:extLst>
          </p:cNvPr>
          <p:cNvSpPr txBox="1"/>
          <p:nvPr/>
        </p:nvSpPr>
        <p:spPr>
          <a:xfrm>
            <a:off x="1007830" y="57150"/>
            <a:ext cx="5030870" cy="188715"/>
          </a:xfrm>
          <a:prstGeom prst="rect">
            <a:avLst/>
          </a:prstGeom>
          <a:noFill/>
        </p:spPr>
        <p:txBody>
          <a:bodyPr wrap="square" rtlCol="0">
            <a:noAutofit/>
          </a:bodyPr>
          <a:lstStyle/>
          <a:p>
            <a:pPr>
              <a:lnSpc>
                <a:spcPts val="1238"/>
              </a:lnSpc>
            </a:pPr>
            <a:r>
              <a:rPr lang="en-US" sz="900" dirty="0">
                <a:solidFill>
                  <a:schemeClr val="bg1"/>
                </a:solidFill>
              </a:rPr>
              <a:t>19/06/2024  	Topical meeting on FCC-ee beam-dust interactions</a:t>
            </a:r>
          </a:p>
        </p:txBody>
      </p:sp>
      <p:sp>
        <p:nvSpPr>
          <p:cNvPr id="4" name="Slide Number Placeholder 8">
            <a:extLst>
              <a:ext uri="{FF2B5EF4-FFF2-40B4-BE49-F238E27FC236}">
                <a16:creationId xmlns:a16="http://schemas.microsoft.com/office/drawing/2014/main" id="{799FE5B8-7C99-0CB7-7456-F05A1AEEA143}"/>
              </a:ext>
            </a:extLst>
          </p:cNvPr>
          <p:cNvSpPr>
            <a:spLocks noGrp="1"/>
          </p:cNvSpPr>
          <p:nvPr>
            <p:ph type="sldNum" sz="quarter" idx="10"/>
          </p:nvPr>
        </p:nvSpPr>
        <p:spPr>
          <a:xfrm>
            <a:off x="8745299" y="94965"/>
            <a:ext cx="324000" cy="170071"/>
          </a:xfrm>
        </p:spPr>
        <p:txBody>
          <a:bodyPr/>
          <a:lstStyle/>
          <a:p>
            <a:r>
              <a:rPr lang="en-US" noProof="0" dirty="0"/>
              <a:t>4</a:t>
            </a:r>
          </a:p>
        </p:txBody>
      </p:sp>
      <p:sp>
        <p:nvSpPr>
          <p:cNvPr id="6" name="Textfeld 2">
            <a:extLst>
              <a:ext uri="{FF2B5EF4-FFF2-40B4-BE49-F238E27FC236}">
                <a16:creationId xmlns:a16="http://schemas.microsoft.com/office/drawing/2014/main" id="{C868F4D1-3FBD-F31E-1729-D2F58ED93307}"/>
              </a:ext>
            </a:extLst>
          </p:cNvPr>
          <p:cNvSpPr txBox="1"/>
          <p:nvPr/>
        </p:nvSpPr>
        <p:spPr>
          <a:xfrm>
            <a:off x="54102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
        <p:nvSpPr>
          <p:cNvPr id="13" name="Rectangle 3">
            <a:extLst>
              <a:ext uri="{FF2B5EF4-FFF2-40B4-BE49-F238E27FC236}">
                <a16:creationId xmlns:a16="http://schemas.microsoft.com/office/drawing/2014/main" id="{7E03F4D2-7DCE-2519-7941-5698126236B3}"/>
              </a:ext>
            </a:extLst>
          </p:cNvPr>
          <p:cNvSpPr>
            <a:spLocks noGrp="1" noChangeArrowheads="1"/>
          </p:cNvSpPr>
          <p:nvPr>
            <p:ph type="body" sz="quarter" idx="12"/>
          </p:nvPr>
        </p:nvSpPr>
        <p:spPr bwMode="auto">
          <a:xfrm>
            <a:off x="442800" y="1496781"/>
            <a:ext cx="419807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endParaRPr kumimoji="0" lang="en-US" altLang="en-US" sz="15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500" b="1" i="0" u="none" strike="noStrike" cap="none" normalizeH="0" baseline="0" dirty="0">
                <a:ln>
                  <a:noFill/>
                </a:ln>
                <a:solidFill>
                  <a:schemeClr val="tx1"/>
                </a:solidFill>
                <a:effectLst/>
                <a:latin typeface="Arial" panose="020B0604020202020204" pitchFamily="34" charset="0"/>
              </a:rPr>
              <a:t>Understanding any unexpected loss scenarios at </a:t>
            </a:r>
            <a:r>
              <a:rPr lang="en-US" altLang="en-US" sz="1500" b="1" dirty="0" err="1">
                <a:latin typeface="Arial" panose="020B0604020202020204" pitchFamily="34" charset="0"/>
              </a:rPr>
              <a:t>Super</a:t>
            </a:r>
            <a:r>
              <a:rPr kumimoji="0" lang="en-US" altLang="en-US" sz="1500" b="1" i="0" u="none" strike="noStrike" cap="none" normalizeH="0" baseline="0" dirty="0" err="1">
                <a:ln>
                  <a:noFill/>
                </a:ln>
                <a:solidFill>
                  <a:schemeClr val="tx1"/>
                </a:solidFill>
                <a:effectLst/>
                <a:latin typeface="Arial" panose="020B0604020202020204" pitchFamily="34" charset="0"/>
              </a:rPr>
              <a:t>KEKB</a:t>
            </a:r>
            <a:r>
              <a:rPr kumimoji="0" lang="en-US" altLang="en-US" sz="1500" b="1" i="0" u="none" strike="noStrike" cap="none" normalizeH="0" baseline="0" dirty="0">
                <a:ln>
                  <a:noFill/>
                </a:ln>
                <a:solidFill>
                  <a:schemeClr val="tx1"/>
                </a:solidFill>
                <a:effectLst/>
                <a:latin typeface="Arial" panose="020B0604020202020204" pitchFamily="34" charset="0"/>
              </a:rPr>
              <a:t> is critical to the design of the FCC-ee </a:t>
            </a:r>
            <a:r>
              <a:rPr lang="en-US" altLang="en-US" sz="1500" b="1" dirty="0">
                <a:latin typeface="Arial" panose="020B0604020202020204" pitchFamily="34" charset="0"/>
              </a:rPr>
              <a:t>c</a:t>
            </a:r>
            <a:r>
              <a:rPr kumimoji="0" lang="en-US" altLang="en-US" sz="1500" b="1" i="0" u="none" strike="noStrike" cap="none" normalizeH="0" baseline="0" dirty="0">
                <a:ln>
                  <a:noFill/>
                </a:ln>
                <a:solidFill>
                  <a:schemeClr val="tx1"/>
                </a:solidFill>
                <a:effectLst/>
                <a:latin typeface="Arial" panose="020B0604020202020204" pitchFamily="34" charset="0"/>
              </a:rPr>
              <a:t>oll</a:t>
            </a:r>
            <a:r>
              <a:rPr lang="en-US" altLang="en-US" sz="1500" b="1" dirty="0">
                <a:latin typeface="Arial" panose="020B0604020202020204" pitchFamily="34" charset="0"/>
              </a:rPr>
              <a:t>imation </a:t>
            </a:r>
            <a:r>
              <a:rPr kumimoji="0" lang="en-US" altLang="en-US" sz="1500" b="1" i="0" u="none" strike="noStrike" cap="none" normalizeH="0" baseline="0" dirty="0">
                <a:ln>
                  <a:noFill/>
                </a:ln>
                <a:solidFill>
                  <a:schemeClr val="tx1"/>
                </a:solidFill>
                <a:effectLst/>
                <a:latin typeface="Arial" panose="020B0604020202020204" pitchFamily="34" charset="0"/>
              </a:rPr>
              <a:t>system</a:t>
            </a:r>
            <a:r>
              <a:rPr kumimoji="0" lang="en-US" altLang="en-US" sz="1500" b="0" i="0" u="none" strike="noStrike" cap="none" normalizeH="0" baseline="0" dirty="0">
                <a:ln>
                  <a:noFill/>
                </a:ln>
                <a:solidFill>
                  <a:schemeClr val="tx1"/>
                </a:solidFill>
                <a:effectLst/>
                <a:latin typeface="Arial" panose="020B0604020202020204"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500" dirty="0">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500" b="0" i="0" u="none" strike="noStrike" cap="none" normalizeH="0" baseline="0" dirty="0">
                <a:ln>
                  <a:noFill/>
                </a:ln>
                <a:solidFill>
                  <a:schemeClr val="tx1"/>
                </a:solidFill>
                <a:effectLst/>
                <a:latin typeface="Arial" panose="020B0604020202020204" pitchFamily="34" charset="0"/>
              </a:rPr>
              <a:t>Interest from collimation side to study global loss pattern following beam-dust interaction</a:t>
            </a:r>
          </a:p>
          <a:p>
            <a:pPr marL="528750" lvl="1" indent="-285750" defTabSz="914400" eaLnBrk="0" fontAlgn="base" hangingPunct="0">
              <a:lnSpc>
                <a:spcPct val="100000"/>
              </a:lnSpc>
              <a:spcBef>
                <a:spcPct val="0"/>
              </a:spcBef>
              <a:spcAft>
                <a:spcPct val="0"/>
              </a:spcAft>
            </a:pPr>
            <a:r>
              <a:rPr lang="en-US" altLang="en-US" sz="1500" dirty="0">
                <a:latin typeface="Arial" panose="020B0604020202020204" pitchFamily="34" charset="0"/>
              </a:rPr>
              <a:t>Losses on collimators,</a:t>
            </a:r>
          </a:p>
          <a:p>
            <a:pPr marL="528750" lvl="1" indent="-285750" defTabSz="914400" eaLnBrk="0" fontAlgn="base" hangingPunct="0">
              <a:lnSpc>
                <a:spcPct val="100000"/>
              </a:lnSpc>
              <a:spcBef>
                <a:spcPct val="0"/>
              </a:spcBef>
              <a:spcAft>
                <a:spcPct val="0"/>
              </a:spcAft>
            </a:pPr>
            <a:r>
              <a:rPr kumimoji="0" lang="en-US" altLang="en-US" sz="1500" b="0" i="0" u="none" strike="noStrike" cap="none" normalizeH="0" baseline="0" dirty="0">
                <a:ln>
                  <a:noFill/>
                </a:ln>
                <a:solidFill>
                  <a:schemeClr val="tx1"/>
                </a:solidFill>
                <a:effectLst/>
                <a:latin typeface="Arial" panose="020B0604020202020204" pitchFamily="34" charset="0"/>
              </a:rPr>
              <a:t>Losses in MDI regions,</a:t>
            </a:r>
          </a:p>
          <a:p>
            <a:pPr marL="528750" lvl="1" indent="-285750" defTabSz="914400" eaLnBrk="0" fontAlgn="base" hangingPunct="0">
              <a:lnSpc>
                <a:spcPct val="100000"/>
              </a:lnSpc>
              <a:spcBef>
                <a:spcPct val="0"/>
              </a:spcBef>
              <a:spcAft>
                <a:spcPct val="0"/>
              </a:spcAft>
            </a:pPr>
            <a:r>
              <a:rPr lang="en-US" altLang="en-US" sz="1500" dirty="0">
                <a:latin typeface="Arial" panose="020B0604020202020204" pitchFamily="34" charset="0"/>
              </a:rPr>
              <a:t>Potential impact on experiment.</a:t>
            </a:r>
          </a:p>
          <a:p>
            <a:pPr marL="528750" lvl="1" indent="-285750" defTabSz="914400" eaLnBrk="0" fontAlgn="base" hangingPunct="0">
              <a:lnSpc>
                <a:spcPct val="100000"/>
              </a:lnSpc>
              <a:spcBef>
                <a:spcPct val="0"/>
              </a:spcBef>
              <a:spcAft>
                <a:spcPct val="0"/>
              </a:spcAft>
            </a:pPr>
            <a:endParaRPr kumimoji="0" lang="en-US" altLang="en-US" sz="1500" b="0" i="0" u="none" strike="noStrike" cap="none" normalizeH="0" baseline="0" dirty="0">
              <a:ln>
                <a:noFill/>
              </a:ln>
              <a:solidFill>
                <a:schemeClr val="tx1"/>
              </a:solidFill>
              <a:effectLst/>
              <a:latin typeface="Arial" panose="020B0604020202020204" pitchFamily="34" charset="0"/>
            </a:endParaRPr>
          </a:p>
          <a:p>
            <a:pPr marL="285750" indent="-285750" defTabSz="914400" eaLnBrk="0" fontAlgn="base" hangingPunct="0">
              <a:lnSpc>
                <a:spcPct val="100000"/>
              </a:lnSpc>
              <a:spcBef>
                <a:spcPct val="0"/>
              </a:spcBef>
              <a:spcAft>
                <a:spcPct val="0"/>
              </a:spcAft>
            </a:pPr>
            <a:endParaRPr kumimoji="0" lang="en-US" altLang="en-US" sz="15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22993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F1B9C4-0639-4396-3CF6-302DBD161766}"/>
              </a:ext>
            </a:extLst>
          </p:cNvPr>
          <p:cNvSpPr>
            <a:spLocks noGrp="1"/>
          </p:cNvSpPr>
          <p:nvPr>
            <p:ph type="sldNum" sz="quarter" idx="10"/>
          </p:nvPr>
        </p:nvSpPr>
        <p:spPr/>
        <p:txBody>
          <a:bodyPr/>
          <a:lstStyle/>
          <a:p>
            <a:fld id="{88A1DFE4-5FC5-43BD-BB7E-75EAD82B965F}" type="slidenum">
              <a:rPr lang="en-US" noProof="0" smtClean="0"/>
              <a:pPr/>
              <a:t>45</a:t>
            </a:fld>
            <a:endParaRPr lang="en-US" noProof="0" dirty="0"/>
          </a:p>
        </p:txBody>
      </p:sp>
      <p:sp>
        <p:nvSpPr>
          <p:cNvPr id="4" name="Text Placeholder 3">
            <a:extLst>
              <a:ext uri="{FF2B5EF4-FFF2-40B4-BE49-F238E27FC236}">
                <a16:creationId xmlns:a16="http://schemas.microsoft.com/office/drawing/2014/main" id="{ABE771A9-E9FD-67AE-643D-E12412A3CD7A}"/>
              </a:ext>
            </a:extLst>
          </p:cNvPr>
          <p:cNvSpPr>
            <a:spLocks noGrp="1"/>
          </p:cNvSpPr>
          <p:nvPr>
            <p:ph type="body" sz="quarter" idx="12"/>
          </p:nvPr>
        </p:nvSpPr>
        <p:spPr>
          <a:xfrm>
            <a:off x="553268" y="1559042"/>
            <a:ext cx="4760845" cy="2747250"/>
          </a:xfrm>
        </p:spPr>
        <p:txBody>
          <a:bodyPr/>
          <a:lstStyle/>
          <a:p>
            <a:r>
              <a:rPr lang="en-US" sz="1400" dirty="0"/>
              <a:t>With </a:t>
            </a:r>
            <a:r>
              <a:rPr lang="en-US" sz="1400" b="1" dirty="0"/>
              <a:t>inputs from external code</a:t>
            </a:r>
            <a:r>
              <a:rPr lang="en-US" sz="1400" dirty="0"/>
              <a:t>:</a:t>
            </a:r>
          </a:p>
          <a:p>
            <a:endParaRPr lang="en-US" sz="1400" dirty="0"/>
          </a:p>
          <a:p>
            <a:pPr lvl="1"/>
            <a:r>
              <a:rPr lang="en-US" sz="1400" dirty="0"/>
              <a:t>Need final-state coordinates bunch-by-bunch from beam-dust interaction.</a:t>
            </a:r>
          </a:p>
          <a:p>
            <a:pPr lvl="1"/>
            <a:r>
              <a:rPr lang="en-US" sz="1400" b="1" dirty="0"/>
              <a:t>Track each bunch individually to obtain loss pattern.</a:t>
            </a:r>
          </a:p>
          <a:p>
            <a:pPr lvl="1"/>
            <a:r>
              <a:rPr lang="en-US" sz="1400" b="1" dirty="0"/>
              <a:t>Multi-turn effect not included.</a:t>
            </a:r>
          </a:p>
          <a:p>
            <a:pPr lvl="1"/>
            <a:endParaRPr lang="en-US" sz="1400" dirty="0"/>
          </a:p>
          <a:p>
            <a:r>
              <a:rPr lang="en-US" sz="1400" dirty="0"/>
              <a:t>With </a:t>
            </a:r>
            <a:r>
              <a:rPr lang="en-US" sz="1400" b="1" dirty="0"/>
              <a:t>dynamic beam-dust element:</a:t>
            </a:r>
          </a:p>
          <a:p>
            <a:endParaRPr lang="en-US" sz="1400" b="1" dirty="0"/>
          </a:p>
          <a:p>
            <a:pPr lvl="1"/>
            <a:r>
              <a:rPr lang="en-US" sz="1400" dirty="0"/>
              <a:t>Could imagine to have </a:t>
            </a:r>
            <a:r>
              <a:rPr lang="en-US" sz="1400" b="1" dirty="0"/>
              <a:t>beam-dust element inside </a:t>
            </a:r>
            <a:r>
              <a:rPr lang="en-US" sz="1400" b="1" dirty="0" err="1"/>
              <a:t>XSuite</a:t>
            </a:r>
            <a:r>
              <a:rPr lang="en-US" sz="1400" b="1" dirty="0"/>
              <a:t> tracking</a:t>
            </a:r>
            <a:r>
              <a:rPr lang="en-US" sz="1400" dirty="0"/>
              <a:t>, similar to FLUKA/BDSIM collimator.</a:t>
            </a:r>
          </a:p>
          <a:p>
            <a:pPr lvl="1"/>
            <a:r>
              <a:rPr lang="en-US" sz="1400" dirty="0"/>
              <a:t>Particle coordinates sent to beam-dust interaction code, final-state coordinates sent back to tracking.</a:t>
            </a:r>
          </a:p>
          <a:p>
            <a:pPr lvl="1"/>
            <a:r>
              <a:rPr lang="en-US" sz="1400" b="1" dirty="0"/>
              <a:t>Multi-turn effects included.</a:t>
            </a:r>
          </a:p>
          <a:p>
            <a:pPr lvl="1"/>
            <a:r>
              <a:rPr lang="en-US" sz="1400" dirty="0"/>
              <a:t>Not done yet – would </a:t>
            </a:r>
            <a:r>
              <a:rPr lang="en-US" sz="1400" b="1" dirty="0"/>
              <a:t>require significant implementation work.</a:t>
            </a:r>
          </a:p>
          <a:p>
            <a:endParaRPr lang="en-US" dirty="0"/>
          </a:p>
        </p:txBody>
      </p:sp>
      <p:sp>
        <p:nvSpPr>
          <p:cNvPr id="6" name="Title 5">
            <a:extLst>
              <a:ext uri="{FF2B5EF4-FFF2-40B4-BE49-F238E27FC236}">
                <a16:creationId xmlns:a16="http://schemas.microsoft.com/office/drawing/2014/main" id="{D4D5CB8F-0691-DBBE-B505-F35A6DEFEB79}"/>
              </a:ext>
            </a:extLst>
          </p:cNvPr>
          <p:cNvSpPr>
            <a:spLocks noGrp="1"/>
          </p:cNvSpPr>
          <p:nvPr>
            <p:ph type="title"/>
          </p:nvPr>
        </p:nvSpPr>
        <p:spPr/>
        <p:txBody>
          <a:bodyPr/>
          <a:lstStyle/>
          <a:p>
            <a:r>
              <a:rPr lang="en-US" sz="3200" dirty="0"/>
              <a:t>Ways to simulated detailed loss patterns from beam-dust interactions</a:t>
            </a:r>
            <a:endParaRPr lang="en-US" dirty="0"/>
          </a:p>
        </p:txBody>
      </p:sp>
      <p:grpSp>
        <p:nvGrpSpPr>
          <p:cNvPr id="8" name="Group 7">
            <a:extLst>
              <a:ext uri="{FF2B5EF4-FFF2-40B4-BE49-F238E27FC236}">
                <a16:creationId xmlns:a16="http://schemas.microsoft.com/office/drawing/2014/main" id="{424BA206-2FD8-FFA8-A545-78C3FCF9F814}"/>
              </a:ext>
            </a:extLst>
          </p:cNvPr>
          <p:cNvGrpSpPr/>
          <p:nvPr/>
        </p:nvGrpSpPr>
        <p:grpSpPr>
          <a:xfrm>
            <a:off x="5562600" y="1657350"/>
            <a:ext cx="2823320" cy="2722323"/>
            <a:chOff x="5791200" y="1883802"/>
            <a:chExt cx="2823320" cy="2722323"/>
          </a:xfrm>
        </p:grpSpPr>
        <p:grpSp>
          <p:nvGrpSpPr>
            <p:cNvPr id="9" name="Group 8">
              <a:extLst>
                <a:ext uri="{FF2B5EF4-FFF2-40B4-BE49-F238E27FC236}">
                  <a16:creationId xmlns:a16="http://schemas.microsoft.com/office/drawing/2014/main" id="{5FD5A74E-6CD2-AFEC-6BDE-786A311B1458}"/>
                </a:ext>
              </a:extLst>
            </p:cNvPr>
            <p:cNvGrpSpPr/>
            <p:nvPr/>
          </p:nvGrpSpPr>
          <p:grpSpPr>
            <a:xfrm>
              <a:off x="5791200" y="1883802"/>
              <a:ext cx="2823320" cy="2667000"/>
              <a:chOff x="1596280" y="2400300"/>
              <a:chExt cx="2823320" cy="2667000"/>
            </a:xfrm>
          </p:grpSpPr>
          <p:sp>
            <p:nvSpPr>
              <p:cNvPr id="16" name="Oval 15">
                <a:extLst>
                  <a:ext uri="{FF2B5EF4-FFF2-40B4-BE49-F238E27FC236}">
                    <a16:creationId xmlns:a16="http://schemas.microsoft.com/office/drawing/2014/main" id="{B815A5D9-E914-3737-0C1A-29C04A7F2786}"/>
                  </a:ext>
                </a:extLst>
              </p:cNvPr>
              <p:cNvSpPr/>
              <p:nvPr/>
            </p:nvSpPr>
            <p:spPr>
              <a:xfrm>
                <a:off x="1828800" y="2400300"/>
                <a:ext cx="2590800" cy="266700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44F3816-0816-9E16-3993-90AD3EB6B329}"/>
                  </a:ext>
                </a:extLst>
              </p:cNvPr>
              <p:cNvSpPr/>
              <p:nvPr/>
            </p:nvSpPr>
            <p:spPr>
              <a:xfrm rot="18880837">
                <a:off x="2005677" y="4546451"/>
                <a:ext cx="2286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2CF1B0F-7BC8-63E6-EE28-07F21694C318}"/>
                  </a:ext>
                </a:extLst>
              </p:cNvPr>
              <p:cNvSpPr/>
              <p:nvPr/>
            </p:nvSpPr>
            <p:spPr>
              <a:xfrm rot="18880837">
                <a:off x="2113138" y="4663933"/>
                <a:ext cx="2286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7">
                <a:extLst>
                  <a:ext uri="{FF2B5EF4-FFF2-40B4-BE49-F238E27FC236}">
                    <a16:creationId xmlns:a16="http://schemas.microsoft.com/office/drawing/2014/main" id="{CE8D6397-E003-1345-36D9-1FBF1C1F2DAC}"/>
                  </a:ext>
                </a:extLst>
              </p:cNvPr>
              <p:cNvSpPr/>
              <p:nvPr/>
            </p:nvSpPr>
            <p:spPr>
              <a:xfrm rot="19823291">
                <a:off x="1824549" y="4207701"/>
                <a:ext cx="304799" cy="304800"/>
              </a:xfrm>
              <a:prstGeom prst="star5">
                <a:avLst/>
              </a:prstGeom>
              <a:solidFill>
                <a:schemeClr val="accent6">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2AFBFB85-F99B-0587-CBDF-876A7D1671B0}"/>
                  </a:ext>
                </a:extLst>
              </p:cNvPr>
              <p:cNvCxnSpPr/>
              <p:nvPr/>
            </p:nvCxnSpPr>
            <p:spPr>
              <a:xfrm flipH="1" flipV="1">
                <a:off x="1810742" y="4566981"/>
                <a:ext cx="154960" cy="1745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B1668D8-C208-A384-E171-8B1BDDAC8DFA}"/>
                  </a:ext>
                </a:extLst>
              </p:cNvPr>
              <p:cNvSpPr/>
              <p:nvPr/>
            </p:nvSpPr>
            <p:spPr>
              <a:xfrm rot="18523227">
                <a:off x="2242622" y="4782950"/>
                <a:ext cx="2286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9726790-EEDE-437D-BC8B-400D08D67B6C}"/>
                  </a:ext>
                </a:extLst>
              </p:cNvPr>
              <p:cNvSpPr/>
              <p:nvPr/>
            </p:nvSpPr>
            <p:spPr>
              <a:xfrm rot="18880837">
                <a:off x="1714499" y="4114200"/>
                <a:ext cx="2286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A05A1EE-3C0E-8EE6-BFBE-CC2D9DEBD3E0}"/>
                  </a:ext>
                </a:extLst>
              </p:cNvPr>
              <p:cNvSpPr/>
              <p:nvPr/>
            </p:nvSpPr>
            <p:spPr>
              <a:xfrm rot="20805226">
                <a:off x="1788574" y="3917912"/>
                <a:ext cx="2286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84D4ECE-A35D-E39E-8800-D2CAA3999CE1}"/>
                  </a:ext>
                </a:extLst>
              </p:cNvPr>
              <p:cNvSpPr/>
              <p:nvPr/>
            </p:nvSpPr>
            <p:spPr>
              <a:xfrm rot="21398086">
                <a:off x="1676920" y="3796827"/>
                <a:ext cx="2286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8765F3FC-421D-3323-447A-EB3142D38417}"/>
                  </a:ext>
                </a:extLst>
              </p:cNvPr>
              <p:cNvCxnSpPr/>
              <p:nvPr/>
            </p:nvCxnSpPr>
            <p:spPr>
              <a:xfrm flipH="1" flipV="1">
                <a:off x="1596280" y="4019289"/>
                <a:ext cx="77480" cy="2410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0" name="Oval 9">
              <a:extLst>
                <a:ext uri="{FF2B5EF4-FFF2-40B4-BE49-F238E27FC236}">
                  <a16:creationId xmlns:a16="http://schemas.microsoft.com/office/drawing/2014/main" id="{84337846-350F-42D8-252E-934604FF46DA}"/>
                </a:ext>
              </a:extLst>
            </p:cNvPr>
            <p:cNvSpPr/>
            <p:nvPr/>
          </p:nvSpPr>
          <p:spPr>
            <a:xfrm>
              <a:off x="6781800" y="456040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A575B29-9D83-2C26-DBE3-5104231AD955}"/>
                </a:ext>
              </a:extLst>
            </p:cNvPr>
            <p:cNvSpPr/>
            <p:nvPr/>
          </p:nvSpPr>
          <p:spPr>
            <a:xfrm>
              <a:off x="6705600" y="450988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CC81D14-C98D-763C-A49E-90CEF49BD1E4}"/>
                </a:ext>
              </a:extLst>
            </p:cNvPr>
            <p:cNvSpPr/>
            <p:nvPr/>
          </p:nvSpPr>
          <p:spPr>
            <a:xfrm>
              <a:off x="6630205" y="445497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4684C63-981A-8806-82F8-FD1694577B84}"/>
                </a:ext>
              </a:extLst>
            </p:cNvPr>
            <p:cNvSpPr/>
            <p:nvPr/>
          </p:nvSpPr>
          <p:spPr>
            <a:xfrm>
              <a:off x="5918350" y="3073574"/>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4AA0163-4443-2DC9-81F7-C5C3ED857D7C}"/>
                </a:ext>
              </a:extLst>
            </p:cNvPr>
            <p:cNvSpPr/>
            <p:nvPr/>
          </p:nvSpPr>
          <p:spPr>
            <a:xfrm>
              <a:off x="5916670" y="299654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A863B4B-5A65-AF58-B319-9E5A8EE508F1}"/>
                </a:ext>
              </a:extLst>
            </p:cNvPr>
            <p:cNvSpPr/>
            <p:nvPr/>
          </p:nvSpPr>
          <p:spPr>
            <a:xfrm>
              <a:off x="5918548" y="291094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feld 1">
            <a:extLst>
              <a:ext uri="{FF2B5EF4-FFF2-40B4-BE49-F238E27FC236}">
                <a16:creationId xmlns:a16="http://schemas.microsoft.com/office/drawing/2014/main" id="{25609C27-E5B1-8071-9A18-9BA1426CDF7E}"/>
              </a:ext>
            </a:extLst>
          </p:cNvPr>
          <p:cNvSpPr txBox="1"/>
          <p:nvPr/>
        </p:nvSpPr>
        <p:spPr>
          <a:xfrm>
            <a:off x="1007830" y="57150"/>
            <a:ext cx="5030870" cy="188715"/>
          </a:xfrm>
          <a:prstGeom prst="rect">
            <a:avLst/>
          </a:prstGeom>
          <a:noFill/>
        </p:spPr>
        <p:txBody>
          <a:bodyPr wrap="square" rtlCol="0">
            <a:noAutofit/>
          </a:bodyPr>
          <a:lstStyle/>
          <a:p>
            <a:pPr>
              <a:lnSpc>
                <a:spcPts val="1238"/>
              </a:lnSpc>
            </a:pPr>
            <a:r>
              <a:rPr lang="en-US" sz="900" dirty="0">
                <a:solidFill>
                  <a:schemeClr val="bg1"/>
                </a:solidFill>
              </a:rPr>
              <a:t>19/06/2024  	Topical meeting on FCC-ee beam-dust interactions</a:t>
            </a:r>
          </a:p>
        </p:txBody>
      </p:sp>
      <p:sp>
        <p:nvSpPr>
          <p:cNvPr id="27" name="Textfeld 2">
            <a:extLst>
              <a:ext uri="{FF2B5EF4-FFF2-40B4-BE49-F238E27FC236}">
                <a16:creationId xmlns:a16="http://schemas.microsoft.com/office/drawing/2014/main" id="{577C1A91-2168-3472-ED33-49D1FB40FB2E}"/>
              </a:ext>
            </a:extLst>
          </p:cNvPr>
          <p:cNvSpPr txBox="1"/>
          <p:nvPr/>
        </p:nvSpPr>
        <p:spPr>
          <a:xfrm>
            <a:off x="54102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Tree>
    <p:extLst>
      <p:ext uri="{BB962C8B-B14F-4D97-AF65-F5344CB8AC3E}">
        <p14:creationId xmlns:p14="http://schemas.microsoft.com/office/powerpoint/2010/main" val="4173543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5DB7E1-E41F-2D0E-25BF-233C2E46E77C}"/>
              </a:ext>
            </a:extLst>
          </p:cNvPr>
          <p:cNvSpPr>
            <a:spLocks noGrp="1"/>
          </p:cNvSpPr>
          <p:nvPr>
            <p:ph type="sldNum" sz="quarter" idx="10"/>
          </p:nvPr>
        </p:nvSpPr>
        <p:spPr/>
        <p:txBody>
          <a:bodyPr/>
          <a:lstStyle/>
          <a:p>
            <a:fld id="{88A1DFE4-5FC5-43BD-BB7E-75EAD82B965F}" type="slidenum">
              <a:rPr lang="en-US" noProof="0" smtClean="0"/>
              <a:pPr/>
              <a:t>46</a:t>
            </a:fld>
            <a:endParaRPr lang="en-US" noProof="0" dirty="0"/>
          </a:p>
        </p:txBody>
      </p:sp>
      <p:sp>
        <p:nvSpPr>
          <p:cNvPr id="4" name="Text Placeholder 3">
            <a:extLst>
              <a:ext uri="{FF2B5EF4-FFF2-40B4-BE49-F238E27FC236}">
                <a16:creationId xmlns:a16="http://schemas.microsoft.com/office/drawing/2014/main" id="{B5902957-287C-6D5C-2713-46A512909077}"/>
              </a:ext>
            </a:extLst>
          </p:cNvPr>
          <p:cNvSpPr>
            <a:spLocks noGrp="1"/>
          </p:cNvSpPr>
          <p:nvPr>
            <p:ph type="body" sz="quarter" idx="12"/>
          </p:nvPr>
        </p:nvSpPr>
        <p:spPr>
          <a:xfrm>
            <a:off x="6275455" y="819150"/>
            <a:ext cx="2725936" cy="3292650"/>
          </a:xfrm>
        </p:spPr>
        <p:txBody>
          <a:bodyPr/>
          <a:lstStyle/>
          <a:p>
            <a:r>
              <a:rPr lang="en-US" sz="1400" b="1" dirty="0"/>
              <a:t>Starting from the output produced by </a:t>
            </a:r>
            <a:r>
              <a:rPr lang="en-US" sz="1400" b="1" dirty="0" err="1"/>
              <a:t>Ohmi</a:t>
            </a:r>
            <a:r>
              <a:rPr lang="en-US" sz="1400" b="1" dirty="0"/>
              <a:t> San’s simulation</a:t>
            </a:r>
            <a:r>
              <a:rPr lang="en-US" sz="1400" dirty="0"/>
              <a:t> of the beam-dust interaction, we have tracked the single bunches just after the interaction.</a:t>
            </a:r>
          </a:p>
          <a:p>
            <a:endParaRPr lang="en-US" sz="1400" dirty="0"/>
          </a:p>
          <a:p>
            <a:r>
              <a:rPr lang="en-US" sz="1400" dirty="0"/>
              <a:t>Conditions:</a:t>
            </a:r>
          </a:p>
          <a:p>
            <a:pPr marL="171450" indent="-171450">
              <a:buFont typeface="Arial" panose="020B0604020202020204" pitchFamily="34" charset="0"/>
              <a:buChar char="•"/>
            </a:pPr>
            <a:r>
              <a:rPr lang="en-US" sz="1400" dirty="0"/>
              <a:t>Interaction in the middle of a defocusing quad,</a:t>
            </a:r>
          </a:p>
          <a:p>
            <a:pPr marL="171450" indent="-171450">
              <a:buFont typeface="Arial" panose="020B0604020202020204" pitchFamily="34" charset="0"/>
              <a:buChar char="•"/>
            </a:pPr>
            <a:r>
              <a:rPr lang="en-US" sz="1400" dirty="0"/>
              <a:t>1000000 e+ just after interaction,</a:t>
            </a:r>
          </a:p>
          <a:p>
            <a:pPr marL="171450" indent="-171450">
              <a:buFont typeface="Arial" panose="020B0604020202020204" pitchFamily="34" charset="0"/>
              <a:buChar char="•"/>
            </a:pPr>
            <a:r>
              <a:rPr lang="en-US" sz="1400" dirty="0"/>
              <a:t>50 micron </a:t>
            </a:r>
            <a:r>
              <a:rPr lang="en-US" sz="1400"/>
              <a:t>dust particle,</a:t>
            </a:r>
            <a:endParaRPr lang="en-US" sz="1400" dirty="0"/>
          </a:p>
          <a:p>
            <a:pPr marL="171450" indent="-171450">
              <a:buFont typeface="Arial" panose="020B0604020202020204" pitchFamily="34" charset="0"/>
              <a:buChar char="•"/>
            </a:pPr>
            <a:r>
              <a:rPr lang="en-US" sz="1400" b="1" dirty="0"/>
              <a:t>dust fusion at the 59</a:t>
            </a:r>
            <a:r>
              <a:rPr lang="en-US" sz="1400" b="1" baseline="30000" dirty="0"/>
              <a:t>th</a:t>
            </a:r>
            <a:r>
              <a:rPr lang="en-US" sz="1400" b="1" dirty="0"/>
              <a:t> bunch pass</a:t>
            </a:r>
            <a:r>
              <a:rPr lang="en-US" sz="1400" dirty="0"/>
              <a:t>,</a:t>
            </a:r>
          </a:p>
          <a:p>
            <a:pPr marL="171450" indent="-171450">
              <a:buFont typeface="Arial" panose="020B0604020202020204" pitchFamily="34" charset="0"/>
              <a:buChar char="•"/>
            </a:pPr>
            <a:r>
              <a:rPr lang="en-US" sz="1400" dirty="0"/>
              <a:t>V25.2_GHC,</a:t>
            </a:r>
          </a:p>
          <a:p>
            <a:pPr marL="171450" indent="-171450">
              <a:buFont typeface="Arial" panose="020B0604020202020204" pitchFamily="34" charset="0"/>
              <a:buChar char="•"/>
            </a:pPr>
            <a:r>
              <a:rPr lang="en-US" sz="1400" dirty="0"/>
              <a:t>100 turn tracking.</a:t>
            </a:r>
          </a:p>
          <a:p>
            <a:pPr marL="171450" indent="-171450">
              <a:buFont typeface="Arial" panose="020B0604020202020204" pitchFamily="34" charset="0"/>
              <a:buChar char="•"/>
            </a:pPr>
            <a:r>
              <a:rPr lang="en-US" sz="1400" dirty="0"/>
              <a:t>Most of the losses within the first 20 turns then stabilize,</a:t>
            </a:r>
          </a:p>
          <a:p>
            <a:pPr marL="171450" indent="-171450">
              <a:buFont typeface="Arial" panose="020B0604020202020204" pitchFamily="34" charset="0"/>
              <a:buChar char="•"/>
            </a:pPr>
            <a:r>
              <a:rPr lang="en-US" sz="1400" b="1" dirty="0"/>
              <a:t>Disclaimer: dust interaction only on the first turn, still need multi turn effects</a:t>
            </a:r>
          </a:p>
          <a:p>
            <a:pPr marL="171450" indent="-171450">
              <a:buFont typeface="Arial" panose="020B0604020202020204" pitchFamily="34" charset="0"/>
              <a:buChar char="•"/>
            </a:pPr>
            <a:r>
              <a:rPr lang="en-US" sz="1400" dirty="0"/>
              <a:t>To be further investigated.</a:t>
            </a:r>
          </a:p>
          <a:p>
            <a:endParaRPr lang="en-US" dirty="0"/>
          </a:p>
        </p:txBody>
      </p:sp>
      <p:sp>
        <p:nvSpPr>
          <p:cNvPr id="6" name="Title 5">
            <a:extLst>
              <a:ext uri="{FF2B5EF4-FFF2-40B4-BE49-F238E27FC236}">
                <a16:creationId xmlns:a16="http://schemas.microsoft.com/office/drawing/2014/main" id="{0B29D569-BB2B-16E2-087E-1C343597D461}"/>
              </a:ext>
            </a:extLst>
          </p:cNvPr>
          <p:cNvSpPr>
            <a:spLocks noGrp="1"/>
          </p:cNvSpPr>
          <p:nvPr>
            <p:ph type="title"/>
          </p:nvPr>
        </p:nvSpPr>
        <p:spPr>
          <a:xfrm>
            <a:off x="133124" y="387124"/>
            <a:ext cx="8263350" cy="804066"/>
          </a:xfrm>
        </p:spPr>
        <p:txBody>
          <a:bodyPr/>
          <a:lstStyle/>
          <a:p>
            <a:r>
              <a:rPr lang="en-US" dirty="0"/>
              <a:t>VERY Preliminary results</a:t>
            </a:r>
          </a:p>
        </p:txBody>
      </p:sp>
      <p:sp>
        <p:nvSpPr>
          <p:cNvPr id="8" name="Textfeld 1">
            <a:extLst>
              <a:ext uri="{FF2B5EF4-FFF2-40B4-BE49-F238E27FC236}">
                <a16:creationId xmlns:a16="http://schemas.microsoft.com/office/drawing/2014/main" id="{00BD3E45-FDE9-75DF-5221-E99F1DA326EA}"/>
              </a:ext>
            </a:extLst>
          </p:cNvPr>
          <p:cNvSpPr txBox="1"/>
          <p:nvPr/>
        </p:nvSpPr>
        <p:spPr>
          <a:xfrm>
            <a:off x="1007830" y="57150"/>
            <a:ext cx="5030870" cy="188715"/>
          </a:xfrm>
          <a:prstGeom prst="rect">
            <a:avLst/>
          </a:prstGeom>
          <a:noFill/>
        </p:spPr>
        <p:txBody>
          <a:bodyPr wrap="square" rtlCol="0">
            <a:noAutofit/>
          </a:bodyPr>
          <a:lstStyle/>
          <a:p>
            <a:pPr>
              <a:lnSpc>
                <a:spcPts val="1238"/>
              </a:lnSpc>
            </a:pPr>
            <a:r>
              <a:rPr lang="en-US" sz="900" dirty="0">
                <a:solidFill>
                  <a:schemeClr val="bg1"/>
                </a:solidFill>
              </a:rPr>
              <a:t>19/06/2024  	Topical meeting on FCC-ee beam-dust interactions</a:t>
            </a:r>
          </a:p>
        </p:txBody>
      </p:sp>
      <p:sp>
        <p:nvSpPr>
          <p:cNvPr id="9" name="Textfeld 2">
            <a:extLst>
              <a:ext uri="{FF2B5EF4-FFF2-40B4-BE49-F238E27FC236}">
                <a16:creationId xmlns:a16="http://schemas.microsoft.com/office/drawing/2014/main" id="{8A7A1F6E-93DB-96F7-1A79-BAEFD52072E2}"/>
              </a:ext>
            </a:extLst>
          </p:cNvPr>
          <p:cNvSpPr txBox="1"/>
          <p:nvPr/>
        </p:nvSpPr>
        <p:spPr>
          <a:xfrm>
            <a:off x="54102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pic>
        <p:nvPicPr>
          <p:cNvPr id="5" name="Picture 4">
            <a:extLst>
              <a:ext uri="{FF2B5EF4-FFF2-40B4-BE49-F238E27FC236}">
                <a16:creationId xmlns:a16="http://schemas.microsoft.com/office/drawing/2014/main" id="{49625CEF-4F27-BF3F-DDAB-1B452C0246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0689" y="811456"/>
            <a:ext cx="2896133" cy="2259372"/>
          </a:xfrm>
          <a:prstGeom prst="rect">
            <a:avLst/>
          </a:prstGeom>
        </p:spPr>
      </p:pic>
      <p:pic>
        <p:nvPicPr>
          <p:cNvPr id="10" name="Picture 9">
            <a:extLst>
              <a:ext uri="{FF2B5EF4-FFF2-40B4-BE49-F238E27FC236}">
                <a16:creationId xmlns:a16="http://schemas.microsoft.com/office/drawing/2014/main" id="{1AC6A314-36B2-977F-D1D1-259FA0A94D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76686" y="811456"/>
            <a:ext cx="2907026" cy="2267870"/>
          </a:xfrm>
          <a:prstGeom prst="rect">
            <a:avLst/>
          </a:prstGeom>
        </p:spPr>
      </p:pic>
      <p:pic>
        <p:nvPicPr>
          <p:cNvPr id="16" name="Picture 15">
            <a:extLst>
              <a:ext uri="{FF2B5EF4-FFF2-40B4-BE49-F238E27FC236}">
                <a16:creationId xmlns:a16="http://schemas.microsoft.com/office/drawing/2014/main" id="{CFD965D3-41EB-9B1E-27CC-A11E39B52B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1235" y="2875629"/>
            <a:ext cx="2907027" cy="2267871"/>
          </a:xfrm>
          <a:prstGeom prst="rect">
            <a:avLst/>
          </a:prstGeom>
        </p:spPr>
      </p:pic>
      <p:pic>
        <p:nvPicPr>
          <p:cNvPr id="18" name="Picture 17">
            <a:extLst>
              <a:ext uri="{FF2B5EF4-FFF2-40B4-BE49-F238E27FC236}">
                <a16:creationId xmlns:a16="http://schemas.microsoft.com/office/drawing/2014/main" id="{0ABCDFA8-FB13-408C-8985-95424A53430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89338" y="2875629"/>
            <a:ext cx="2910259" cy="2270392"/>
          </a:xfrm>
          <a:prstGeom prst="rect">
            <a:avLst/>
          </a:prstGeom>
        </p:spPr>
      </p:pic>
      <p:sp>
        <p:nvSpPr>
          <p:cNvPr id="21" name="TextBox 20">
            <a:extLst>
              <a:ext uri="{FF2B5EF4-FFF2-40B4-BE49-F238E27FC236}">
                <a16:creationId xmlns:a16="http://schemas.microsoft.com/office/drawing/2014/main" id="{7C8CABCA-E0C7-F69A-964B-110B45AC6FD0}"/>
              </a:ext>
            </a:extLst>
          </p:cNvPr>
          <p:cNvSpPr txBox="1"/>
          <p:nvPr/>
        </p:nvSpPr>
        <p:spPr>
          <a:xfrm>
            <a:off x="512530" y="742950"/>
            <a:ext cx="990600" cy="518219"/>
          </a:xfrm>
          <a:prstGeom prst="rect">
            <a:avLst/>
          </a:prstGeom>
          <a:noFill/>
        </p:spPr>
        <p:txBody>
          <a:bodyPr wrap="square" rtlCol="0">
            <a:spAutoFit/>
          </a:bodyPr>
          <a:lstStyle/>
          <a:p>
            <a:pPr algn="l">
              <a:lnSpc>
                <a:spcPts val="3700"/>
              </a:lnSpc>
            </a:pPr>
            <a:r>
              <a:rPr lang="en-US" sz="1800" b="1" dirty="0"/>
              <a:t>58</a:t>
            </a:r>
            <a:r>
              <a:rPr lang="en-US" sz="1800" b="1" baseline="30000" dirty="0"/>
              <a:t>th</a:t>
            </a:r>
            <a:endParaRPr lang="en-US" sz="2400" b="1" baseline="30000" dirty="0"/>
          </a:p>
        </p:txBody>
      </p:sp>
      <p:sp>
        <p:nvSpPr>
          <p:cNvPr id="22" name="TextBox 21">
            <a:extLst>
              <a:ext uri="{FF2B5EF4-FFF2-40B4-BE49-F238E27FC236}">
                <a16:creationId xmlns:a16="http://schemas.microsoft.com/office/drawing/2014/main" id="{45A588E1-9E3B-FA5F-0798-447195970DC5}"/>
              </a:ext>
            </a:extLst>
          </p:cNvPr>
          <p:cNvSpPr txBox="1"/>
          <p:nvPr/>
        </p:nvSpPr>
        <p:spPr>
          <a:xfrm>
            <a:off x="3429000" y="742950"/>
            <a:ext cx="990600" cy="518219"/>
          </a:xfrm>
          <a:prstGeom prst="rect">
            <a:avLst/>
          </a:prstGeom>
          <a:noFill/>
        </p:spPr>
        <p:txBody>
          <a:bodyPr wrap="square" rtlCol="0">
            <a:spAutoFit/>
          </a:bodyPr>
          <a:lstStyle/>
          <a:p>
            <a:pPr algn="l">
              <a:lnSpc>
                <a:spcPts val="3700"/>
              </a:lnSpc>
            </a:pPr>
            <a:r>
              <a:rPr lang="en-US" sz="1800" b="1" dirty="0"/>
              <a:t>100</a:t>
            </a:r>
            <a:r>
              <a:rPr lang="en-US" sz="1800" b="1" baseline="30000" dirty="0"/>
              <a:t>th</a:t>
            </a:r>
            <a:endParaRPr lang="en-US" sz="2400" b="1" baseline="30000" dirty="0"/>
          </a:p>
        </p:txBody>
      </p:sp>
      <p:sp>
        <p:nvSpPr>
          <p:cNvPr id="23" name="TextBox 22">
            <a:extLst>
              <a:ext uri="{FF2B5EF4-FFF2-40B4-BE49-F238E27FC236}">
                <a16:creationId xmlns:a16="http://schemas.microsoft.com/office/drawing/2014/main" id="{D7788EFA-217E-2CFF-8FFF-179D4D9292A7}"/>
              </a:ext>
            </a:extLst>
          </p:cNvPr>
          <p:cNvSpPr txBox="1"/>
          <p:nvPr/>
        </p:nvSpPr>
        <p:spPr>
          <a:xfrm>
            <a:off x="491482" y="2820216"/>
            <a:ext cx="990600" cy="518219"/>
          </a:xfrm>
          <a:prstGeom prst="rect">
            <a:avLst/>
          </a:prstGeom>
          <a:noFill/>
        </p:spPr>
        <p:txBody>
          <a:bodyPr wrap="square" rtlCol="0">
            <a:spAutoFit/>
          </a:bodyPr>
          <a:lstStyle/>
          <a:p>
            <a:pPr algn="l">
              <a:lnSpc>
                <a:spcPts val="3700"/>
              </a:lnSpc>
            </a:pPr>
            <a:r>
              <a:rPr lang="en-US" sz="1800" b="1" dirty="0"/>
              <a:t>150</a:t>
            </a:r>
            <a:r>
              <a:rPr lang="en-US" sz="1800" b="1" baseline="30000" dirty="0"/>
              <a:t>th</a:t>
            </a:r>
            <a:endParaRPr lang="en-US" sz="2400" b="1" baseline="30000" dirty="0"/>
          </a:p>
        </p:txBody>
      </p:sp>
      <p:sp>
        <p:nvSpPr>
          <p:cNvPr id="24" name="TextBox 23">
            <a:extLst>
              <a:ext uri="{FF2B5EF4-FFF2-40B4-BE49-F238E27FC236}">
                <a16:creationId xmlns:a16="http://schemas.microsoft.com/office/drawing/2014/main" id="{E4AB6705-CD12-8A63-FCEA-1EAA9AA04D5F}"/>
              </a:ext>
            </a:extLst>
          </p:cNvPr>
          <p:cNvSpPr txBox="1"/>
          <p:nvPr/>
        </p:nvSpPr>
        <p:spPr>
          <a:xfrm>
            <a:off x="3429000" y="2805650"/>
            <a:ext cx="990600" cy="518219"/>
          </a:xfrm>
          <a:prstGeom prst="rect">
            <a:avLst/>
          </a:prstGeom>
          <a:noFill/>
        </p:spPr>
        <p:txBody>
          <a:bodyPr wrap="square" rtlCol="0">
            <a:spAutoFit/>
          </a:bodyPr>
          <a:lstStyle/>
          <a:p>
            <a:pPr algn="l">
              <a:lnSpc>
                <a:spcPts val="3700"/>
              </a:lnSpc>
            </a:pPr>
            <a:r>
              <a:rPr lang="en-US" sz="1800" b="1" dirty="0"/>
              <a:t>300</a:t>
            </a:r>
            <a:r>
              <a:rPr lang="en-US" sz="1800" b="1" baseline="30000" dirty="0"/>
              <a:t>th</a:t>
            </a:r>
            <a:endParaRPr lang="en-US" sz="2400" b="1" baseline="30000" dirty="0"/>
          </a:p>
        </p:txBody>
      </p:sp>
      <p:cxnSp>
        <p:nvCxnSpPr>
          <p:cNvPr id="7" name="Straight Arrow Connector 6">
            <a:extLst>
              <a:ext uri="{FF2B5EF4-FFF2-40B4-BE49-F238E27FC236}">
                <a16:creationId xmlns:a16="http://schemas.microsoft.com/office/drawing/2014/main" id="{E8901B13-B01F-4F8F-7D01-C7F9127A3251}"/>
              </a:ext>
            </a:extLst>
          </p:cNvPr>
          <p:cNvCxnSpPr/>
          <p:nvPr/>
        </p:nvCxnSpPr>
        <p:spPr>
          <a:xfrm>
            <a:off x="609600" y="1581150"/>
            <a:ext cx="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9C491DC-F986-DEBA-A90D-4517862ECF80}"/>
              </a:ext>
            </a:extLst>
          </p:cNvPr>
          <p:cNvCxnSpPr/>
          <p:nvPr/>
        </p:nvCxnSpPr>
        <p:spPr>
          <a:xfrm>
            <a:off x="3581400" y="1657350"/>
            <a:ext cx="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0D72940-781A-DEBB-02B1-70D6E7091CCD}"/>
              </a:ext>
            </a:extLst>
          </p:cNvPr>
          <p:cNvCxnSpPr/>
          <p:nvPr/>
        </p:nvCxnSpPr>
        <p:spPr>
          <a:xfrm>
            <a:off x="609600" y="3943350"/>
            <a:ext cx="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2B75C68-6B16-CC66-8B51-D767E43956CC}"/>
              </a:ext>
            </a:extLst>
          </p:cNvPr>
          <p:cNvCxnSpPr/>
          <p:nvPr/>
        </p:nvCxnSpPr>
        <p:spPr>
          <a:xfrm>
            <a:off x="3581400" y="4019550"/>
            <a:ext cx="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9021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2537144-C76D-41C8-ACC5-BA411A9586DF}"/>
              </a:ext>
            </a:extLst>
          </p:cNvPr>
          <p:cNvSpPr>
            <a:spLocks noGrp="1"/>
          </p:cNvSpPr>
          <p:nvPr>
            <p:ph type="sldNum" sz="quarter" idx="10"/>
          </p:nvPr>
        </p:nvSpPr>
        <p:spPr/>
        <p:txBody>
          <a:bodyPr/>
          <a:lstStyle/>
          <a:p>
            <a:fld id="{88A1DFE4-5FC5-43BD-BB7E-75EAD82B965F}" type="slidenum">
              <a:rPr lang="de-AT" smtClean="0"/>
              <a:pPr/>
              <a:t>47</a:t>
            </a:fld>
            <a:endParaRPr lang="de-AT" dirty="0"/>
          </a:p>
        </p:txBody>
      </p:sp>
      <p:sp>
        <p:nvSpPr>
          <p:cNvPr id="15" name="Textfeld 14">
            <a:extLst>
              <a:ext uri="{FF2B5EF4-FFF2-40B4-BE49-F238E27FC236}">
                <a16:creationId xmlns:a16="http://schemas.microsoft.com/office/drawing/2014/main" id="{C6D5DA51-3330-4566-B80C-F288DCB86C18}"/>
              </a:ext>
            </a:extLst>
          </p:cNvPr>
          <p:cNvSpPr txBox="1"/>
          <p:nvPr/>
        </p:nvSpPr>
        <p:spPr>
          <a:xfrm>
            <a:off x="616061" y="1223226"/>
            <a:ext cx="793807" cy="259815"/>
          </a:xfrm>
          <a:prstGeom prst="rect">
            <a:avLst/>
          </a:prstGeom>
          <a:noFill/>
        </p:spPr>
        <p:txBody>
          <a:bodyPr wrap="none" rtlCol="0">
            <a:spAutoFit/>
          </a:bodyPr>
          <a:lstStyle/>
          <a:p>
            <a:pPr>
              <a:lnSpc>
                <a:spcPts val="1388"/>
              </a:lnSpc>
            </a:pPr>
            <a:r>
              <a:rPr lang="en-US" sz="1125" cap="all" dirty="0"/>
              <a:t>Colors</a:t>
            </a:r>
          </a:p>
        </p:txBody>
      </p:sp>
      <p:sp>
        <p:nvSpPr>
          <p:cNvPr id="19" name="Textfeld 18">
            <a:extLst>
              <a:ext uri="{FF2B5EF4-FFF2-40B4-BE49-F238E27FC236}">
                <a16:creationId xmlns:a16="http://schemas.microsoft.com/office/drawing/2014/main" id="{7F50DB79-DFD0-4C2D-BC16-796F596C5D45}"/>
              </a:ext>
            </a:extLst>
          </p:cNvPr>
          <p:cNvSpPr txBox="1"/>
          <p:nvPr/>
        </p:nvSpPr>
        <p:spPr>
          <a:xfrm>
            <a:off x="5584613" y="1223226"/>
            <a:ext cx="1314784" cy="259815"/>
          </a:xfrm>
          <a:prstGeom prst="rect">
            <a:avLst/>
          </a:prstGeom>
          <a:noFill/>
        </p:spPr>
        <p:txBody>
          <a:bodyPr wrap="none" rtlCol="0">
            <a:spAutoFit/>
          </a:bodyPr>
          <a:lstStyle/>
          <a:p>
            <a:pPr>
              <a:lnSpc>
                <a:spcPts val="1388"/>
              </a:lnSpc>
            </a:pPr>
            <a:r>
              <a:rPr lang="en-US" sz="1125" cap="all" dirty="0"/>
              <a:t>Backgrounds</a:t>
            </a:r>
          </a:p>
        </p:txBody>
      </p:sp>
      <p:sp>
        <p:nvSpPr>
          <p:cNvPr id="20" name="Ellipse 19">
            <a:extLst>
              <a:ext uri="{FF2B5EF4-FFF2-40B4-BE49-F238E27FC236}">
                <a16:creationId xmlns:a16="http://schemas.microsoft.com/office/drawing/2014/main" id="{F1CB30B2-1956-4E04-A9C9-3D842944693F}"/>
              </a:ext>
            </a:extLst>
          </p:cNvPr>
          <p:cNvSpPr/>
          <p:nvPr/>
        </p:nvSpPr>
        <p:spPr>
          <a:xfrm>
            <a:off x="625050" y="1880550"/>
            <a:ext cx="433350" cy="4333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22" name="Ellipse 21">
            <a:extLst>
              <a:ext uri="{FF2B5EF4-FFF2-40B4-BE49-F238E27FC236}">
                <a16:creationId xmlns:a16="http://schemas.microsoft.com/office/drawing/2014/main" id="{5CDAE17F-2564-49A5-8D3F-B1CF9DB1E0A5}"/>
              </a:ext>
            </a:extLst>
          </p:cNvPr>
          <p:cNvSpPr/>
          <p:nvPr/>
        </p:nvSpPr>
        <p:spPr>
          <a:xfrm>
            <a:off x="1345950" y="1880550"/>
            <a:ext cx="433350" cy="43335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sz="506" dirty="0"/>
          </a:p>
        </p:txBody>
      </p:sp>
      <p:sp>
        <p:nvSpPr>
          <p:cNvPr id="24" name="Ellipse 23">
            <a:extLst>
              <a:ext uri="{FF2B5EF4-FFF2-40B4-BE49-F238E27FC236}">
                <a16:creationId xmlns:a16="http://schemas.microsoft.com/office/drawing/2014/main" id="{3031C471-F307-4224-A1EE-D0BBCB0D3406}"/>
              </a:ext>
            </a:extLst>
          </p:cNvPr>
          <p:cNvSpPr/>
          <p:nvPr/>
        </p:nvSpPr>
        <p:spPr>
          <a:xfrm>
            <a:off x="2066850" y="1880550"/>
            <a:ext cx="433350" cy="43335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AT" sz="506"/>
          </a:p>
        </p:txBody>
      </p:sp>
      <p:sp>
        <p:nvSpPr>
          <p:cNvPr id="26" name="Ellipse 25">
            <a:extLst>
              <a:ext uri="{FF2B5EF4-FFF2-40B4-BE49-F238E27FC236}">
                <a16:creationId xmlns:a16="http://schemas.microsoft.com/office/drawing/2014/main" id="{1073872C-3B69-4EEC-BEA8-1FA590348838}"/>
              </a:ext>
            </a:extLst>
          </p:cNvPr>
          <p:cNvSpPr/>
          <p:nvPr/>
        </p:nvSpPr>
        <p:spPr>
          <a:xfrm>
            <a:off x="2787750" y="1880550"/>
            <a:ext cx="433350" cy="43335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AT" sz="506" dirty="0"/>
          </a:p>
        </p:txBody>
      </p:sp>
      <p:sp>
        <p:nvSpPr>
          <p:cNvPr id="28" name="Ellipse 27">
            <a:extLst>
              <a:ext uri="{FF2B5EF4-FFF2-40B4-BE49-F238E27FC236}">
                <a16:creationId xmlns:a16="http://schemas.microsoft.com/office/drawing/2014/main" id="{CA9EFB5A-2738-4869-9E82-C1CC65620E70}"/>
              </a:ext>
            </a:extLst>
          </p:cNvPr>
          <p:cNvSpPr/>
          <p:nvPr/>
        </p:nvSpPr>
        <p:spPr>
          <a:xfrm>
            <a:off x="3510000" y="1880550"/>
            <a:ext cx="433350" cy="433350"/>
          </a:xfrm>
          <a:prstGeom prst="ellipse">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sz="506"/>
          </a:p>
        </p:txBody>
      </p:sp>
      <p:sp>
        <p:nvSpPr>
          <p:cNvPr id="30" name="Ellipse 29">
            <a:extLst>
              <a:ext uri="{FF2B5EF4-FFF2-40B4-BE49-F238E27FC236}">
                <a16:creationId xmlns:a16="http://schemas.microsoft.com/office/drawing/2014/main" id="{232CC29E-8085-4203-A5D6-91A976A2086E}"/>
              </a:ext>
            </a:extLst>
          </p:cNvPr>
          <p:cNvSpPr/>
          <p:nvPr/>
        </p:nvSpPr>
        <p:spPr>
          <a:xfrm>
            <a:off x="4230900" y="1880550"/>
            <a:ext cx="433350" cy="43335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AT" sz="506"/>
          </a:p>
        </p:txBody>
      </p:sp>
      <p:sp>
        <p:nvSpPr>
          <p:cNvPr id="32" name="Ellipse 31">
            <a:extLst>
              <a:ext uri="{FF2B5EF4-FFF2-40B4-BE49-F238E27FC236}">
                <a16:creationId xmlns:a16="http://schemas.microsoft.com/office/drawing/2014/main" id="{B604B5B2-2159-4A22-9803-4EA9A2686865}"/>
              </a:ext>
            </a:extLst>
          </p:cNvPr>
          <p:cNvSpPr/>
          <p:nvPr/>
        </p:nvSpPr>
        <p:spPr>
          <a:xfrm>
            <a:off x="625050" y="2465100"/>
            <a:ext cx="433350" cy="433350"/>
          </a:xfrm>
          <a:prstGeom prst="ellipse">
            <a:avLst/>
          </a:prstGeom>
          <a:solidFill>
            <a:srgbClr val="66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36" name="Ellipse 35">
            <a:extLst>
              <a:ext uri="{FF2B5EF4-FFF2-40B4-BE49-F238E27FC236}">
                <a16:creationId xmlns:a16="http://schemas.microsoft.com/office/drawing/2014/main" id="{33B7F7C5-425C-443D-8EF5-0F75A0D7867A}"/>
              </a:ext>
            </a:extLst>
          </p:cNvPr>
          <p:cNvSpPr/>
          <p:nvPr/>
        </p:nvSpPr>
        <p:spPr>
          <a:xfrm>
            <a:off x="1345950" y="2465100"/>
            <a:ext cx="433350" cy="433350"/>
          </a:xfrm>
          <a:prstGeom prst="ellipse">
            <a:avLst/>
          </a:prstGeom>
          <a:solidFill>
            <a:srgbClr val="F2F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38" name="Ellipse 37">
            <a:extLst>
              <a:ext uri="{FF2B5EF4-FFF2-40B4-BE49-F238E27FC236}">
                <a16:creationId xmlns:a16="http://schemas.microsoft.com/office/drawing/2014/main" id="{B77E620B-934E-48D4-9826-D2D244F2F335}"/>
              </a:ext>
            </a:extLst>
          </p:cNvPr>
          <p:cNvSpPr/>
          <p:nvPr/>
        </p:nvSpPr>
        <p:spPr>
          <a:xfrm>
            <a:off x="2066850" y="2465100"/>
            <a:ext cx="433350" cy="433350"/>
          </a:xfrm>
          <a:prstGeom prst="ellipse">
            <a:avLst/>
          </a:prstGeom>
          <a:solidFill>
            <a:srgbClr val="BC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40" name="Ellipse 39">
            <a:extLst>
              <a:ext uri="{FF2B5EF4-FFF2-40B4-BE49-F238E27FC236}">
                <a16:creationId xmlns:a16="http://schemas.microsoft.com/office/drawing/2014/main" id="{7A1E3F34-B0A2-4F28-9505-C3E3AB4FFD59}"/>
              </a:ext>
            </a:extLst>
          </p:cNvPr>
          <p:cNvSpPr/>
          <p:nvPr/>
        </p:nvSpPr>
        <p:spPr>
          <a:xfrm>
            <a:off x="2787750" y="2465100"/>
            <a:ext cx="433350" cy="433350"/>
          </a:xfrm>
          <a:prstGeom prst="ellipse">
            <a:avLst/>
          </a:prstGeom>
          <a:solidFill>
            <a:srgbClr val="8CD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42" name="Ellipse 41">
            <a:extLst>
              <a:ext uri="{FF2B5EF4-FFF2-40B4-BE49-F238E27FC236}">
                <a16:creationId xmlns:a16="http://schemas.microsoft.com/office/drawing/2014/main" id="{0BBD4064-2DDE-4C96-9AE6-D9DAF9DB8E52}"/>
              </a:ext>
            </a:extLst>
          </p:cNvPr>
          <p:cNvSpPr/>
          <p:nvPr/>
        </p:nvSpPr>
        <p:spPr>
          <a:xfrm>
            <a:off x="3510000" y="2465100"/>
            <a:ext cx="433350" cy="433350"/>
          </a:xfrm>
          <a:prstGeom prst="ellipse">
            <a:avLst/>
          </a:prstGeom>
          <a:solidFill>
            <a:srgbClr val="FF9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44" name="Ellipse 43">
            <a:extLst>
              <a:ext uri="{FF2B5EF4-FFF2-40B4-BE49-F238E27FC236}">
                <a16:creationId xmlns:a16="http://schemas.microsoft.com/office/drawing/2014/main" id="{A954EF93-4511-4C6D-A0D9-8A2D5549B79D}"/>
              </a:ext>
            </a:extLst>
          </p:cNvPr>
          <p:cNvSpPr/>
          <p:nvPr/>
        </p:nvSpPr>
        <p:spPr>
          <a:xfrm>
            <a:off x="4230900" y="2465100"/>
            <a:ext cx="433350" cy="433350"/>
          </a:xfrm>
          <a:prstGeom prst="ellipse">
            <a:avLst/>
          </a:prstGeom>
          <a:solidFill>
            <a:srgbClr val="6F7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46" name="Ellipse 45">
            <a:extLst>
              <a:ext uri="{FF2B5EF4-FFF2-40B4-BE49-F238E27FC236}">
                <a16:creationId xmlns:a16="http://schemas.microsoft.com/office/drawing/2014/main" id="{B41BFE32-31AA-4EBF-A3B8-D7B23B53689B}"/>
              </a:ext>
            </a:extLst>
          </p:cNvPr>
          <p:cNvSpPr/>
          <p:nvPr/>
        </p:nvSpPr>
        <p:spPr>
          <a:xfrm>
            <a:off x="625050" y="3049650"/>
            <a:ext cx="433350" cy="433350"/>
          </a:xfrm>
          <a:prstGeom prst="ellipse">
            <a:avLst/>
          </a:prstGeom>
          <a:solidFill>
            <a:srgbClr val="D9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48" name="Ellipse 47">
            <a:extLst>
              <a:ext uri="{FF2B5EF4-FFF2-40B4-BE49-F238E27FC236}">
                <a16:creationId xmlns:a16="http://schemas.microsoft.com/office/drawing/2014/main" id="{01666D38-4C6B-455A-93DE-D216B947C6E1}"/>
              </a:ext>
            </a:extLst>
          </p:cNvPr>
          <p:cNvSpPr/>
          <p:nvPr/>
        </p:nvSpPr>
        <p:spPr>
          <a:xfrm>
            <a:off x="1345950" y="3049650"/>
            <a:ext cx="433350" cy="433350"/>
          </a:xfrm>
          <a:prstGeom prst="ellipse">
            <a:avLst/>
          </a:prstGeom>
          <a:solidFill>
            <a:srgbClr val="F9F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50" name="Ellipse 49">
            <a:extLst>
              <a:ext uri="{FF2B5EF4-FFF2-40B4-BE49-F238E27FC236}">
                <a16:creationId xmlns:a16="http://schemas.microsoft.com/office/drawing/2014/main" id="{37A1D7C0-77C1-41B9-832C-032EB6CF56E0}"/>
              </a:ext>
            </a:extLst>
          </p:cNvPr>
          <p:cNvSpPr/>
          <p:nvPr/>
        </p:nvSpPr>
        <p:spPr>
          <a:xfrm>
            <a:off x="2066850" y="3049650"/>
            <a:ext cx="433350" cy="433350"/>
          </a:xfrm>
          <a:prstGeom prst="ellipse">
            <a:avLst/>
          </a:prstGeom>
          <a:solidFill>
            <a:srgbClr val="EE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52" name="Ellipse 51">
            <a:extLst>
              <a:ext uri="{FF2B5EF4-FFF2-40B4-BE49-F238E27FC236}">
                <a16:creationId xmlns:a16="http://schemas.microsoft.com/office/drawing/2014/main" id="{785BF160-493F-4394-8A1E-50869775F419}"/>
              </a:ext>
            </a:extLst>
          </p:cNvPr>
          <p:cNvSpPr/>
          <p:nvPr/>
        </p:nvSpPr>
        <p:spPr>
          <a:xfrm>
            <a:off x="2787750" y="3049650"/>
            <a:ext cx="433350" cy="433350"/>
          </a:xfrm>
          <a:prstGeom prst="ellipse">
            <a:avLst/>
          </a:prstGeom>
          <a:solidFill>
            <a:srgbClr val="DAE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54" name="Ellipse 53">
            <a:extLst>
              <a:ext uri="{FF2B5EF4-FFF2-40B4-BE49-F238E27FC236}">
                <a16:creationId xmlns:a16="http://schemas.microsoft.com/office/drawing/2014/main" id="{992DA950-A8C6-4869-AED4-4F2B903827F4}"/>
              </a:ext>
            </a:extLst>
          </p:cNvPr>
          <p:cNvSpPr/>
          <p:nvPr/>
        </p:nvSpPr>
        <p:spPr>
          <a:xfrm>
            <a:off x="3510000" y="3049650"/>
            <a:ext cx="433350" cy="433350"/>
          </a:xfrm>
          <a:prstGeom prst="ellipse">
            <a:avLst/>
          </a:prstGeom>
          <a:solidFill>
            <a:srgbClr val="FFE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56" name="Ellipse 55">
            <a:extLst>
              <a:ext uri="{FF2B5EF4-FFF2-40B4-BE49-F238E27FC236}">
                <a16:creationId xmlns:a16="http://schemas.microsoft.com/office/drawing/2014/main" id="{1D533092-F3C7-4E15-9CE8-1A075E524356}"/>
              </a:ext>
            </a:extLst>
          </p:cNvPr>
          <p:cNvSpPr/>
          <p:nvPr/>
        </p:nvSpPr>
        <p:spPr>
          <a:xfrm>
            <a:off x="4230900" y="3049650"/>
            <a:ext cx="433350" cy="433350"/>
          </a:xfrm>
          <a:prstGeom prst="ellipse">
            <a:avLst/>
          </a:prstGeom>
          <a:solidFill>
            <a:srgbClr val="DBD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506"/>
          </a:p>
        </p:txBody>
      </p:sp>
      <p:sp>
        <p:nvSpPr>
          <p:cNvPr id="58" name="Textfeld 57">
            <a:extLst>
              <a:ext uri="{FF2B5EF4-FFF2-40B4-BE49-F238E27FC236}">
                <a16:creationId xmlns:a16="http://schemas.microsoft.com/office/drawing/2014/main" id="{84389DBE-6F06-4309-A8E0-A1C043F2F5E6}"/>
              </a:ext>
            </a:extLst>
          </p:cNvPr>
          <p:cNvSpPr txBox="1"/>
          <p:nvPr/>
        </p:nvSpPr>
        <p:spPr>
          <a:xfrm>
            <a:off x="551240" y="3895768"/>
            <a:ext cx="580970" cy="381002"/>
          </a:xfrm>
          <a:prstGeom prst="rect">
            <a:avLst/>
          </a:prstGeom>
          <a:noFill/>
        </p:spPr>
        <p:txBody>
          <a:bodyPr wrap="square" rtlCol="0">
            <a:spAutoFit/>
          </a:bodyPr>
          <a:lstStyle/>
          <a:p>
            <a:pPr algn="ctr"/>
            <a:r>
              <a:rPr lang="en-US" sz="938" dirty="0"/>
              <a:t>Radiant Blue</a:t>
            </a:r>
          </a:p>
        </p:txBody>
      </p:sp>
      <p:sp>
        <p:nvSpPr>
          <p:cNvPr id="64" name="Textfeld 63">
            <a:extLst>
              <a:ext uri="{FF2B5EF4-FFF2-40B4-BE49-F238E27FC236}">
                <a16:creationId xmlns:a16="http://schemas.microsoft.com/office/drawing/2014/main" id="{1D4EE240-5F29-4E8E-984E-B58835093A6F}"/>
              </a:ext>
            </a:extLst>
          </p:cNvPr>
          <p:cNvSpPr txBox="1"/>
          <p:nvPr/>
        </p:nvSpPr>
        <p:spPr>
          <a:xfrm>
            <a:off x="1272140" y="3895768"/>
            <a:ext cx="580970" cy="236668"/>
          </a:xfrm>
          <a:prstGeom prst="rect">
            <a:avLst/>
          </a:prstGeom>
          <a:noFill/>
        </p:spPr>
        <p:txBody>
          <a:bodyPr wrap="square" rtlCol="0">
            <a:spAutoFit/>
          </a:bodyPr>
          <a:lstStyle/>
          <a:p>
            <a:pPr algn="ctr"/>
            <a:r>
              <a:rPr lang="en-US" sz="938" dirty="0"/>
              <a:t>Flash</a:t>
            </a:r>
          </a:p>
        </p:txBody>
      </p:sp>
      <p:sp>
        <p:nvSpPr>
          <p:cNvPr id="66" name="Textfeld 65">
            <a:extLst>
              <a:ext uri="{FF2B5EF4-FFF2-40B4-BE49-F238E27FC236}">
                <a16:creationId xmlns:a16="http://schemas.microsoft.com/office/drawing/2014/main" id="{E44E6D80-4FB6-46ED-804B-DB8C3F433B2F}"/>
              </a:ext>
            </a:extLst>
          </p:cNvPr>
          <p:cNvSpPr txBox="1"/>
          <p:nvPr/>
        </p:nvSpPr>
        <p:spPr>
          <a:xfrm>
            <a:off x="1993040" y="3895768"/>
            <a:ext cx="580970" cy="236668"/>
          </a:xfrm>
          <a:prstGeom prst="rect">
            <a:avLst/>
          </a:prstGeom>
          <a:noFill/>
        </p:spPr>
        <p:txBody>
          <a:bodyPr wrap="square" rtlCol="0">
            <a:spAutoFit/>
          </a:bodyPr>
          <a:lstStyle/>
          <a:p>
            <a:pPr algn="ctr"/>
            <a:r>
              <a:rPr lang="en-US" sz="938" dirty="0"/>
              <a:t>Energy</a:t>
            </a:r>
          </a:p>
        </p:txBody>
      </p:sp>
      <p:sp>
        <p:nvSpPr>
          <p:cNvPr id="68" name="Textfeld 67">
            <a:extLst>
              <a:ext uri="{FF2B5EF4-FFF2-40B4-BE49-F238E27FC236}">
                <a16:creationId xmlns:a16="http://schemas.microsoft.com/office/drawing/2014/main" id="{F375A5C9-D1A1-46BA-9E46-80EBB893A07F}"/>
              </a:ext>
            </a:extLst>
          </p:cNvPr>
          <p:cNvSpPr txBox="1"/>
          <p:nvPr/>
        </p:nvSpPr>
        <p:spPr>
          <a:xfrm>
            <a:off x="2713940" y="3895768"/>
            <a:ext cx="580970" cy="236668"/>
          </a:xfrm>
          <a:prstGeom prst="rect">
            <a:avLst/>
          </a:prstGeom>
          <a:noFill/>
        </p:spPr>
        <p:txBody>
          <a:bodyPr wrap="square" rtlCol="0">
            <a:spAutoFit/>
          </a:bodyPr>
          <a:lstStyle/>
          <a:p>
            <a:pPr algn="ctr"/>
            <a:r>
              <a:rPr lang="en-US" sz="938" dirty="0"/>
              <a:t>Green</a:t>
            </a:r>
          </a:p>
        </p:txBody>
      </p:sp>
      <p:sp>
        <p:nvSpPr>
          <p:cNvPr id="70" name="Textfeld 69">
            <a:extLst>
              <a:ext uri="{FF2B5EF4-FFF2-40B4-BE49-F238E27FC236}">
                <a16:creationId xmlns:a16="http://schemas.microsoft.com/office/drawing/2014/main" id="{533FE36A-B45F-44B8-BBCA-56A40DEC8D08}"/>
              </a:ext>
            </a:extLst>
          </p:cNvPr>
          <p:cNvSpPr txBox="1"/>
          <p:nvPr/>
        </p:nvSpPr>
        <p:spPr>
          <a:xfrm>
            <a:off x="3436190" y="3895768"/>
            <a:ext cx="580970" cy="236668"/>
          </a:xfrm>
          <a:prstGeom prst="rect">
            <a:avLst/>
          </a:prstGeom>
          <a:noFill/>
        </p:spPr>
        <p:txBody>
          <a:bodyPr wrap="square" rtlCol="0">
            <a:spAutoFit/>
          </a:bodyPr>
          <a:lstStyle/>
          <a:p>
            <a:pPr algn="ctr"/>
            <a:r>
              <a:rPr lang="en-US" sz="938" dirty="0"/>
              <a:t>Red</a:t>
            </a:r>
          </a:p>
        </p:txBody>
      </p:sp>
      <p:sp>
        <p:nvSpPr>
          <p:cNvPr id="72" name="Textfeld 71">
            <a:extLst>
              <a:ext uri="{FF2B5EF4-FFF2-40B4-BE49-F238E27FC236}">
                <a16:creationId xmlns:a16="http://schemas.microsoft.com/office/drawing/2014/main" id="{831DAFEC-B480-44C2-BDC8-AB17F4B41518}"/>
              </a:ext>
            </a:extLst>
          </p:cNvPr>
          <p:cNvSpPr txBox="1"/>
          <p:nvPr/>
        </p:nvSpPr>
        <p:spPr>
          <a:xfrm>
            <a:off x="4157090" y="3895768"/>
            <a:ext cx="580970" cy="381002"/>
          </a:xfrm>
          <a:prstGeom prst="rect">
            <a:avLst/>
          </a:prstGeom>
          <a:noFill/>
        </p:spPr>
        <p:txBody>
          <a:bodyPr wrap="square" rtlCol="0">
            <a:spAutoFit/>
          </a:bodyPr>
          <a:lstStyle/>
          <a:p>
            <a:pPr algn="ctr"/>
            <a:r>
              <a:rPr lang="en-US" sz="938" dirty="0"/>
              <a:t>Deep</a:t>
            </a:r>
            <a:br>
              <a:rPr lang="en-US" sz="938" dirty="0"/>
            </a:br>
            <a:r>
              <a:rPr lang="en-US" sz="938" dirty="0"/>
              <a:t>Blue</a:t>
            </a:r>
          </a:p>
        </p:txBody>
      </p:sp>
      <p:sp>
        <p:nvSpPr>
          <p:cNvPr id="74" name="Textfeld 73">
            <a:extLst>
              <a:ext uri="{FF2B5EF4-FFF2-40B4-BE49-F238E27FC236}">
                <a16:creationId xmlns:a16="http://schemas.microsoft.com/office/drawing/2014/main" id="{D67998D2-8B49-440A-B50A-A1A4B98E2F50}"/>
              </a:ext>
            </a:extLst>
          </p:cNvPr>
          <p:cNvSpPr txBox="1"/>
          <p:nvPr/>
        </p:nvSpPr>
        <p:spPr>
          <a:xfrm>
            <a:off x="5589240" y="3629930"/>
            <a:ext cx="1198766" cy="236668"/>
          </a:xfrm>
          <a:prstGeom prst="rect">
            <a:avLst/>
          </a:prstGeom>
          <a:noFill/>
        </p:spPr>
        <p:txBody>
          <a:bodyPr wrap="square" rtlCol="0">
            <a:spAutoFit/>
          </a:bodyPr>
          <a:lstStyle/>
          <a:p>
            <a:r>
              <a:rPr lang="en-US" sz="938" dirty="0"/>
              <a:t>Use for Layout</a:t>
            </a:r>
          </a:p>
        </p:txBody>
      </p:sp>
      <p:sp>
        <p:nvSpPr>
          <p:cNvPr id="75" name="Rechteck 74">
            <a:extLst>
              <a:ext uri="{FF2B5EF4-FFF2-40B4-BE49-F238E27FC236}">
                <a16:creationId xmlns:a16="http://schemas.microsoft.com/office/drawing/2014/main" id="{962AFC47-C193-4846-9CBB-CDFE98D370AE}"/>
              </a:ext>
            </a:extLst>
          </p:cNvPr>
          <p:cNvSpPr/>
          <p:nvPr/>
        </p:nvSpPr>
        <p:spPr>
          <a:xfrm>
            <a:off x="5602500" y="1880550"/>
            <a:ext cx="1409400" cy="799200"/>
          </a:xfrm>
          <a:prstGeom prst="rect">
            <a:avLst/>
          </a:prstGeom>
          <a:solidFill>
            <a:srgbClr val="B8B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638" dirty="0">
                <a:solidFill>
                  <a:schemeClr val="tx1"/>
                </a:solidFill>
              </a:rPr>
              <a:t>Background Blue</a:t>
            </a:r>
          </a:p>
        </p:txBody>
      </p:sp>
      <p:sp>
        <p:nvSpPr>
          <p:cNvPr id="77" name="Rechteck 76">
            <a:extLst>
              <a:ext uri="{FF2B5EF4-FFF2-40B4-BE49-F238E27FC236}">
                <a16:creationId xmlns:a16="http://schemas.microsoft.com/office/drawing/2014/main" id="{BF4F6612-8A4C-48C3-91AD-15D72BC70B28}"/>
              </a:ext>
            </a:extLst>
          </p:cNvPr>
          <p:cNvSpPr/>
          <p:nvPr/>
        </p:nvSpPr>
        <p:spPr>
          <a:xfrm>
            <a:off x="7044300" y="1880550"/>
            <a:ext cx="1409400" cy="799200"/>
          </a:xfrm>
          <a:prstGeom prst="rect">
            <a:avLst/>
          </a:prstGeom>
          <a:solidFill>
            <a:srgbClr val="D4B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638" dirty="0">
                <a:solidFill>
                  <a:schemeClr val="tx1"/>
                </a:solidFill>
              </a:rPr>
              <a:t>Background Purple</a:t>
            </a:r>
          </a:p>
        </p:txBody>
      </p:sp>
      <p:sp>
        <p:nvSpPr>
          <p:cNvPr id="79" name="Rechteck 78">
            <a:extLst>
              <a:ext uri="{FF2B5EF4-FFF2-40B4-BE49-F238E27FC236}">
                <a16:creationId xmlns:a16="http://schemas.microsoft.com/office/drawing/2014/main" id="{102D2A20-0442-4696-911A-7D77C23A3B34}"/>
              </a:ext>
            </a:extLst>
          </p:cNvPr>
          <p:cNvSpPr/>
          <p:nvPr/>
        </p:nvSpPr>
        <p:spPr>
          <a:xfrm>
            <a:off x="5604244" y="2704050"/>
            <a:ext cx="1409400" cy="799200"/>
          </a:xfrm>
          <a:prstGeom prst="rect">
            <a:avLst/>
          </a:prstGeom>
          <a:solidFill>
            <a:srgbClr val="F6F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638" dirty="0">
                <a:solidFill>
                  <a:schemeClr val="tx1"/>
                </a:solidFill>
              </a:rPr>
              <a:t>Background Yellow</a:t>
            </a:r>
          </a:p>
        </p:txBody>
      </p:sp>
      <p:sp>
        <p:nvSpPr>
          <p:cNvPr id="81" name="Rechteck 80">
            <a:extLst>
              <a:ext uri="{FF2B5EF4-FFF2-40B4-BE49-F238E27FC236}">
                <a16:creationId xmlns:a16="http://schemas.microsoft.com/office/drawing/2014/main" id="{2C10CD40-4FD5-42C1-9F2D-5FA356A4CA38}"/>
              </a:ext>
            </a:extLst>
          </p:cNvPr>
          <p:cNvSpPr/>
          <p:nvPr/>
        </p:nvSpPr>
        <p:spPr>
          <a:xfrm>
            <a:off x="7044300" y="2704050"/>
            <a:ext cx="1409400" cy="799200"/>
          </a:xfrm>
          <a:prstGeom prst="rect">
            <a:avLst/>
          </a:prstGeom>
          <a:solidFill>
            <a:srgbClr val="DFD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638" dirty="0">
                <a:solidFill>
                  <a:schemeClr val="tx1"/>
                </a:solidFill>
              </a:rPr>
              <a:t>Background Grey</a:t>
            </a:r>
          </a:p>
        </p:txBody>
      </p:sp>
    </p:spTree>
    <p:extLst>
      <p:ext uri="{BB962C8B-B14F-4D97-AF65-F5344CB8AC3E}">
        <p14:creationId xmlns:p14="http://schemas.microsoft.com/office/powerpoint/2010/main" val="3534796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9591405-AFEF-4DB2-B53C-B4F3BE0D2B71}"/>
              </a:ext>
            </a:extLst>
          </p:cNvPr>
          <p:cNvSpPr>
            <a:spLocks noGrp="1"/>
          </p:cNvSpPr>
          <p:nvPr>
            <p:ph type="sldNum" sz="quarter" idx="10"/>
          </p:nvPr>
        </p:nvSpPr>
        <p:spPr/>
        <p:txBody>
          <a:bodyPr/>
          <a:lstStyle/>
          <a:p>
            <a:fld id="{88A1DFE4-5FC5-43BD-BB7E-75EAD82B965F}" type="slidenum">
              <a:rPr lang="en-US" noProof="0" smtClean="0"/>
              <a:pPr/>
              <a:t>48</a:t>
            </a:fld>
            <a:endParaRPr lang="en-US" noProof="0" dirty="0"/>
          </a:p>
        </p:txBody>
      </p:sp>
      <p:sp>
        <p:nvSpPr>
          <p:cNvPr id="4" name="Textfeld 3">
            <a:extLst>
              <a:ext uri="{FF2B5EF4-FFF2-40B4-BE49-F238E27FC236}">
                <a16:creationId xmlns:a16="http://schemas.microsoft.com/office/drawing/2014/main" id="{61DC7241-6C7F-4396-BBE0-E713DD0D0EBD}"/>
              </a:ext>
            </a:extLst>
          </p:cNvPr>
          <p:cNvSpPr txBox="1"/>
          <p:nvPr/>
        </p:nvSpPr>
        <p:spPr>
          <a:xfrm>
            <a:off x="535052" y="845184"/>
            <a:ext cx="1835759" cy="259815"/>
          </a:xfrm>
          <a:prstGeom prst="rect">
            <a:avLst/>
          </a:prstGeom>
          <a:noFill/>
        </p:spPr>
        <p:txBody>
          <a:bodyPr wrap="none" rtlCol="0">
            <a:spAutoFit/>
          </a:bodyPr>
          <a:lstStyle/>
          <a:p>
            <a:pPr>
              <a:lnSpc>
                <a:spcPts val="1388"/>
              </a:lnSpc>
            </a:pPr>
            <a:r>
              <a:rPr lang="en-US" sz="1125" cap="all" dirty="0"/>
              <a:t>Graphical Elements</a:t>
            </a:r>
          </a:p>
        </p:txBody>
      </p:sp>
      <p:sp>
        <p:nvSpPr>
          <p:cNvPr id="6" name="Textfeld 5">
            <a:extLst>
              <a:ext uri="{FF2B5EF4-FFF2-40B4-BE49-F238E27FC236}">
                <a16:creationId xmlns:a16="http://schemas.microsoft.com/office/drawing/2014/main" id="{73B63A09-AFCE-4666-A5E2-D1B48108B62E}"/>
              </a:ext>
            </a:extLst>
          </p:cNvPr>
          <p:cNvSpPr txBox="1"/>
          <p:nvPr/>
        </p:nvSpPr>
        <p:spPr>
          <a:xfrm>
            <a:off x="6070667" y="845184"/>
            <a:ext cx="785793" cy="259815"/>
          </a:xfrm>
          <a:prstGeom prst="rect">
            <a:avLst/>
          </a:prstGeom>
          <a:noFill/>
        </p:spPr>
        <p:txBody>
          <a:bodyPr wrap="none" rtlCol="0">
            <a:spAutoFit/>
          </a:bodyPr>
          <a:lstStyle/>
          <a:p>
            <a:pPr>
              <a:lnSpc>
                <a:spcPts val="1388"/>
              </a:lnSpc>
            </a:pPr>
            <a:r>
              <a:rPr lang="en-US" sz="1125" cap="all" dirty="0"/>
              <a:t>Badges</a:t>
            </a:r>
          </a:p>
        </p:txBody>
      </p:sp>
      <p:sp>
        <p:nvSpPr>
          <p:cNvPr id="8" name="Textfeld 7">
            <a:extLst>
              <a:ext uri="{FF2B5EF4-FFF2-40B4-BE49-F238E27FC236}">
                <a16:creationId xmlns:a16="http://schemas.microsoft.com/office/drawing/2014/main" id="{98213BA7-6BBA-4808-B967-EA3E3560253E}"/>
              </a:ext>
            </a:extLst>
          </p:cNvPr>
          <p:cNvSpPr txBox="1"/>
          <p:nvPr/>
        </p:nvSpPr>
        <p:spPr>
          <a:xfrm>
            <a:off x="535052" y="2735394"/>
            <a:ext cx="1282723" cy="259815"/>
          </a:xfrm>
          <a:prstGeom prst="rect">
            <a:avLst/>
          </a:prstGeom>
          <a:noFill/>
        </p:spPr>
        <p:txBody>
          <a:bodyPr wrap="none" rtlCol="0">
            <a:spAutoFit/>
          </a:bodyPr>
          <a:lstStyle/>
          <a:p>
            <a:pPr>
              <a:lnSpc>
                <a:spcPts val="1388"/>
              </a:lnSpc>
            </a:pPr>
            <a:r>
              <a:rPr lang="en-US" sz="1125" cap="all" dirty="0"/>
              <a:t>Infographics</a:t>
            </a:r>
          </a:p>
        </p:txBody>
      </p:sp>
      <p:cxnSp>
        <p:nvCxnSpPr>
          <p:cNvPr id="10" name="Gerader Verbinder 9">
            <a:extLst>
              <a:ext uri="{FF2B5EF4-FFF2-40B4-BE49-F238E27FC236}">
                <a16:creationId xmlns:a16="http://schemas.microsoft.com/office/drawing/2014/main" id="{25B431EC-EB71-4137-AF73-FD6748E8E0B6}"/>
              </a:ext>
            </a:extLst>
          </p:cNvPr>
          <p:cNvCxnSpPr/>
          <p:nvPr/>
        </p:nvCxnSpPr>
        <p:spPr>
          <a:xfrm>
            <a:off x="572400" y="1520100"/>
            <a:ext cx="2705400" cy="0"/>
          </a:xfrm>
          <a:prstGeom prst="line">
            <a:avLst/>
          </a:prstGeom>
          <a:ln w="19050">
            <a:solidFill>
              <a:srgbClr val="0F124A"/>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636F0B9A-306C-4260-8B9A-2A44A3387FD2}"/>
              </a:ext>
            </a:extLst>
          </p:cNvPr>
          <p:cNvCxnSpPr/>
          <p:nvPr/>
        </p:nvCxnSpPr>
        <p:spPr>
          <a:xfrm>
            <a:off x="572400" y="1625400"/>
            <a:ext cx="2705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Grafik 12" descr="Ein Bild, das Gebäude, Fenster, Zeichnung enthält.&#10;&#10;Automatisch generierte Beschreibung">
            <a:extLst>
              <a:ext uri="{FF2B5EF4-FFF2-40B4-BE49-F238E27FC236}">
                <a16:creationId xmlns:a16="http://schemas.microsoft.com/office/drawing/2014/main" id="{6262F2A8-08D8-40E1-B2D0-6BA64D1B0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150" y="3273750"/>
            <a:ext cx="4206600" cy="1206544"/>
          </a:xfrm>
          <a:prstGeom prst="rect">
            <a:avLst/>
          </a:prstGeom>
        </p:spPr>
      </p:pic>
      <p:sp>
        <p:nvSpPr>
          <p:cNvPr id="17" name="Textfeld 16">
            <a:extLst>
              <a:ext uri="{FF2B5EF4-FFF2-40B4-BE49-F238E27FC236}">
                <a16:creationId xmlns:a16="http://schemas.microsoft.com/office/drawing/2014/main" id="{8A81B1E8-81E1-4DB3-8939-0AE9AB984F74}"/>
              </a:ext>
            </a:extLst>
          </p:cNvPr>
          <p:cNvSpPr txBox="1"/>
          <p:nvPr/>
        </p:nvSpPr>
        <p:spPr>
          <a:xfrm>
            <a:off x="535051" y="1785287"/>
            <a:ext cx="1326052" cy="381002"/>
          </a:xfrm>
          <a:prstGeom prst="rect">
            <a:avLst/>
          </a:prstGeom>
          <a:noFill/>
        </p:spPr>
        <p:txBody>
          <a:bodyPr wrap="square" rtlCol="0">
            <a:spAutoFit/>
          </a:bodyPr>
          <a:lstStyle/>
          <a:p>
            <a:r>
              <a:rPr lang="en-US" sz="938" dirty="0"/>
              <a:t>Separation lines 1.5 pt</a:t>
            </a:r>
          </a:p>
        </p:txBody>
      </p:sp>
      <p:sp>
        <p:nvSpPr>
          <p:cNvPr id="19" name="Textfeld 18">
            <a:extLst>
              <a:ext uri="{FF2B5EF4-FFF2-40B4-BE49-F238E27FC236}">
                <a16:creationId xmlns:a16="http://schemas.microsoft.com/office/drawing/2014/main" id="{34AE9B2C-233E-4886-AAC4-504E0D58E9DC}"/>
              </a:ext>
            </a:extLst>
          </p:cNvPr>
          <p:cNvSpPr txBox="1"/>
          <p:nvPr/>
        </p:nvSpPr>
        <p:spPr>
          <a:xfrm>
            <a:off x="3626895" y="1987810"/>
            <a:ext cx="1198766" cy="236668"/>
          </a:xfrm>
          <a:prstGeom prst="rect">
            <a:avLst/>
          </a:prstGeom>
          <a:noFill/>
        </p:spPr>
        <p:txBody>
          <a:bodyPr wrap="square" rtlCol="0">
            <a:spAutoFit/>
          </a:bodyPr>
          <a:lstStyle/>
          <a:p>
            <a:r>
              <a:rPr lang="en-US" sz="938" dirty="0"/>
              <a:t>Arrows</a:t>
            </a:r>
          </a:p>
        </p:txBody>
      </p:sp>
      <p:sp>
        <p:nvSpPr>
          <p:cNvPr id="21" name="Textfeld 20">
            <a:extLst>
              <a:ext uri="{FF2B5EF4-FFF2-40B4-BE49-F238E27FC236}">
                <a16:creationId xmlns:a16="http://schemas.microsoft.com/office/drawing/2014/main" id="{47B6243C-3307-4FD5-9EA7-D0761C420828}"/>
              </a:ext>
            </a:extLst>
          </p:cNvPr>
          <p:cNvSpPr txBox="1"/>
          <p:nvPr/>
        </p:nvSpPr>
        <p:spPr>
          <a:xfrm>
            <a:off x="5938519" y="4002909"/>
            <a:ext cx="1198766" cy="161583"/>
          </a:xfrm>
          <a:prstGeom prst="rect">
            <a:avLst/>
          </a:prstGeom>
          <a:noFill/>
        </p:spPr>
        <p:txBody>
          <a:bodyPr wrap="square" rtlCol="0">
            <a:spAutoFit/>
          </a:bodyPr>
          <a:lstStyle/>
          <a:p>
            <a:r>
              <a:rPr lang="en-US" sz="450" dirty="0"/>
              <a:t>Use light badges on dark backgrounds</a:t>
            </a:r>
          </a:p>
        </p:txBody>
      </p:sp>
      <p:sp>
        <p:nvSpPr>
          <p:cNvPr id="23" name="Textfeld 22">
            <a:extLst>
              <a:ext uri="{FF2B5EF4-FFF2-40B4-BE49-F238E27FC236}">
                <a16:creationId xmlns:a16="http://schemas.microsoft.com/office/drawing/2014/main" id="{1E0DF808-1074-406B-AE56-AF1E710042F5}"/>
              </a:ext>
            </a:extLst>
          </p:cNvPr>
          <p:cNvSpPr txBox="1"/>
          <p:nvPr/>
        </p:nvSpPr>
        <p:spPr>
          <a:xfrm>
            <a:off x="5938519" y="2571750"/>
            <a:ext cx="1198766" cy="161583"/>
          </a:xfrm>
          <a:prstGeom prst="rect">
            <a:avLst/>
          </a:prstGeom>
          <a:noFill/>
        </p:spPr>
        <p:txBody>
          <a:bodyPr wrap="square" rtlCol="0">
            <a:spAutoFit/>
          </a:bodyPr>
          <a:lstStyle/>
          <a:p>
            <a:r>
              <a:rPr lang="en-US" sz="450" dirty="0"/>
              <a:t>Use blue badges on light backgrounds</a:t>
            </a:r>
          </a:p>
        </p:txBody>
      </p:sp>
      <p:sp>
        <p:nvSpPr>
          <p:cNvPr id="25" name="Ellipse 24">
            <a:extLst>
              <a:ext uri="{FF2B5EF4-FFF2-40B4-BE49-F238E27FC236}">
                <a16:creationId xmlns:a16="http://schemas.microsoft.com/office/drawing/2014/main" id="{EB093AFF-5829-4E6A-AB6D-039E164C4D97}"/>
              </a:ext>
            </a:extLst>
          </p:cNvPr>
          <p:cNvSpPr/>
          <p:nvPr/>
        </p:nvSpPr>
        <p:spPr>
          <a:xfrm>
            <a:off x="6022350" y="1371600"/>
            <a:ext cx="1119150" cy="11191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t>This information is a badge because it is important!</a:t>
            </a:r>
          </a:p>
        </p:txBody>
      </p:sp>
      <p:sp>
        <p:nvSpPr>
          <p:cNvPr id="27" name="Rechteck 26">
            <a:extLst>
              <a:ext uri="{FF2B5EF4-FFF2-40B4-BE49-F238E27FC236}">
                <a16:creationId xmlns:a16="http://schemas.microsoft.com/office/drawing/2014/main" id="{68B3CFDE-37A7-4FCF-9FCF-9B9E0F6A48E0}"/>
              </a:ext>
            </a:extLst>
          </p:cNvPr>
          <p:cNvSpPr/>
          <p:nvPr/>
        </p:nvSpPr>
        <p:spPr>
          <a:xfrm>
            <a:off x="7422300" y="1530900"/>
            <a:ext cx="1119150" cy="79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t>This information is a badge because it is important!</a:t>
            </a:r>
          </a:p>
        </p:txBody>
      </p:sp>
      <p:sp>
        <p:nvSpPr>
          <p:cNvPr id="29" name="Rechteck 28">
            <a:extLst>
              <a:ext uri="{FF2B5EF4-FFF2-40B4-BE49-F238E27FC236}">
                <a16:creationId xmlns:a16="http://schemas.microsoft.com/office/drawing/2014/main" id="{302B2413-6C41-4949-9AD9-AA125F9AD9F9}"/>
              </a:ext>
            </a:extLst>
          </p:cNvPr>
          <p:cNvSpPr/>
          <p:nvPr/>
        </p:nvSpPr>
        <p:spPr>
          <a:xfrm>
            <a:off x="6022350" y="2921400"/>
            <a:ext cx="1119150" cy="79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solidFill>
                  <a:schemeClr val="tx1"/>
                </a:solidFill>
              </a:rPr>
              <a:t>This information is a badge because it is important!</a:t>
            </a:r>
          </a:p>
        </p:txBody>
      </p:sp>
      <p:sp>
        <p:nvSpPr>
          <p:cNvPr id="31" name="Ellipse 30">
            <a:extLst>
              <a:ext uri="{FF2B5EF4-FFF2-40B4-BE49-F238E27FC236}">
                <a16:creationId xmlns:a16="http://schemas.microsoft.com/office/drawing/2014/main" id="{1B911DDA-BBDF-46D9-BEF0-D2E7AA764E87}"/>
              </a:ext>
            </a:extLst>
          </p:cNvPr>
          <p:cNvSpPr/>
          <p:nvPr/>
        </p:nvSpPr>
        <p:spPr>
          <a:xfrm>
            <a:off x="7422300" y="2762100"/>
            <a:ext cx="1119150" cy="11191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solidFill>
                  <a:schemeClr val="tx1"/>
                </a:solidFill>
              </a:rPr>
              <a:t>This information is a badge because it is important!</a:t>
            </a:r>
          </a:p>
        </p:txBody>
      </p:sp>
      <p:pic>
        <p:nvPicPr>
          <p:cNvPr id="33" name="Grafik 32">
            <a:extLst>
              <a:ext uri="{FF2B5EF4-FFF2-40B4-BE49-F238E27FC236}">
                <a16:creationId xmlns:a16="http://schemas.microsoft.com/office/drawing/2014/main" id="{EA274DA9-BF72-4E87-AAF1-348A0FD64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7400" y="1475452"/>
            <a:ext cx="175022" cy="89297"/>
          </a:xfrm>
          <a:prstGeom prst="rect">
            <a:avLst/>
          </a:prstGeom>
        </p:spPr>
      </p:pic>
      <p:pic>
        <p:nvPicPr>
          <p:cNvPr id="35" name="Grafik 34">
            <a:extLst>
              <a:ext uri="{FF2B5EF4-FFF2-40B4-BE49-F238E27FC236}">
                <a16:creationId xmlns:a16="http://schemas.microsoft.com/office/drawing/2014/main" id="{A69AE9C4-7541-4473-A517-50D6B0C787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7400" y="1734657"/>
            <a:ext cx="175022" cy="89297"/>
          </a:xfrm>
          <a:prstGeom prst="rect">
            <a:avLst/>
          </a:prstGeom>
        </p:spPr>
      </p:pic>
      <p:pic>
        <p:nvPicPr>
          <p:cNvPr id="37" name="Grafik 36">
            <a:extLst>
              <a:ext uri="{FF2B5EF4-FFF2-40B4-BE49-F238E27FC236}">
                <a16:creationId xmlns:a16="http://schemas.microsoft.com/office/drawing/2014/main" id="{EAD51DBA-A8C5-4963-80E3-59B84FAB9D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610" y="1475452"/>
            <a:ext cx="175022" cy="89297"/>
          </a:xfrm>
          <a:prstGeom prst="rect">
            <a:avLst/>
          </a:prstGeom>
        </p:spPr>
      </p:pic>
      <p:pic>
        <p:nvPicPr>
          <p:cNvPr id="39" name="Grafik 38">
            <a:extLst>
              <a:ext uri="{FF2B5EF4-FFF2-40B4-BE49-F238E27FC236}">
                <a16:creationId xmlns:a16="http://schemas.microsoft.com/office/drawing/2014/main" id="{27AD9C89-C4D2-4449-882E-8AF41EE050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5610" y="1734658"/>
            <a:ext cx="175022" cy="89297"/>
          </a:xfrm>
          <a:prstGeom prst="rect">
            <a:avLst/>
          </a:prstGeom>
        </p:spPr>
      </p:pic>
      <p:pic>
        <p:nvPicPr>
          <p:cNvPr id="41" name="Grafik 40">
            <a:extLst>
              <a:ext uri="{FF2B5EF4-FFF2-40B4-BE49-F238E27FC236}">
                <a16:creationId xmlns:a16="http://schemas.microsoft.com/office/drawing/2014/main" id="{1995F2DC-7DF1-421B-B385-005863FC2D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3821" y="1475452"/>
            <a:ext cx="317897" cy="89297"/>
          </a:xfrm>
          <a:prstGeom prst="rect">
            <a:avLst/>
          </a:prstGeom>
        </p:spPr>
      </p:pic>
      <p:pic>
        <p:nvPicPr>
          <p:cNvPr id="43" name="Grafik 42">
            <a:extLst>
              <a:ext uri="{FF2B5EF4-FFF2-40B4-BE49-F238E27FC236}">
                <a16:creationId xmlns:a16="http://schemas.microsoft.com/office/drawing/2014/main" id="{9078D2F1-A3A5-481F-BC8A-56A7B25A91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3821" y="1734658"/>
            <a:ext cx="317897" cy="89297"/>
          </a:xfrm>
          <a:prstGeom prst="rect">
            <a:avLst/>
          </a:prstGeom>
        </p:spPr>
      </p:pic>
    </p:spTree>
    <p:extLst>
      <p:ext uri="{BB962C8B-B14F-4D97-AF65-F5344CB8AC3E}">
        <p14:creationId xmlns:p14="http://schemas.microsoft.com/office/powerpoint/2010/main" val="627213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0340EE-2EBB-F8E2-A61A-16CF7CC22750}"/>
              </a:ext>
            </a:extLst>
          </p:cNvPr>
          <p:cNvSpPr>
            <a:spLocks noGrp="1"/>
          </p:cNvSpPr>
          <p:nvPr>
            <p:ph type="sldNum" sz="quarter" idx="10"/>
          </p:nvPr>
        </p:nvSpPr>
        <p:spPr/>
        <p:txBody>
          <a:bodyPr/>
          <a:lstStyle/>
          <a:p>
            <a:fld id="{88A1DFE4-5FC5-43BD-BB7E-75EAD82B965F}" type="slidenum">
              <a:rPr lang="en-US" noProof="0" smtClean="0"/>
              <a:pPr/>
              <a:t>5</a:t>
            </a:fld>
            <a:endParaRPr lang="en-US" noProof="0" dirty="0"/>
          </a:p>
        </p:txBody>
      </p:sp>
      <p:sp>
        <p:nvSpPr>
          <p:cNvPr id="4" name="Text Placeholder 3">
            <a:extLst>
              <a:ext uri="{FF2B5EF4-FFF2-40B4-BE49-F238E27FC236}">
                <a16:creationId xmlns:a16="http://schemas.microsoft.com/office/drawing/2014/main" id="{CD22B125-C706-E1C8-0803-EE804B1BD4AE}"/>
              </a:ext>
            </a:extLst>
          </p:cNvPr>
          <p:cNvSpPr>
            <a:spLocks noGrp="1"/>
          </p:cNvSpPr>
          <p:nvPr>
            <p:ph type="body" sz="quarter" idx="12"/>
          </p:nvPr>
        </p:nvSpPr>
        <p:spPr>
          <a:xfrm>
            <a:off x="442800" y="1184100"/>
            <a:ext cx="8263350" cy="3445050"/>
          </a:xfrm>
        </p:spPr>
        <p:txBody>
          <a:bodyPr/>
          <a:lstStyle/>
          <a:p>
            <a:pPr marL="285750" indent="-285750">
              <a:lnSpc>
                <a:spcPct val="100000"/>
              </a:lnSpc>
              <a:buFont typeface="Arial" panose="020B0604020202020204" pitchFamily="34" charset="0"/>
              <a:buChar char="•"/>
            </a:pPr>
            <a:r>
              <a:rPr lang="en-US" sz="1800" dirty="0"/>
              <a:t>Identify beam loss mechanisms in FCC-ee that could generate background to the experiment.</a:t>
            </a:r>
          </a:p>
          <a:p>
            <a:pPr marL="285750" indent="-285750">
              <a:lnSpc>
                <a:spcPct val="100000"/>
              </a:lnSpc>
              <a:buFont typeface="Arial" panose="020B0604020202020204" pitchFamily="34" charset="0"/>
              <a:buChar char="•"/>
            </a:pPr>
            <a:endParaRPr lang="en-US" sz="1800" dirty="0"/>
          </a:p>
          <a:p>
            <a:pPr marL="285750" indent="-285750">
              <a:lnSpc>
                <a:spcPct val="100000"/>
              </a:lnSpc>
              <a:buFont typeface="Arial" panose="020B0604020202020204" pitchFamily="34" charset="0"/>
              <a:buChar char="•"/>
            </a:pPr>
            <a:r>
              <a:rPr lang="en-US" sz="1800" dirty="0"/>
              <a:t>Model realistic background source scenario and study their beam dynamics.</a:t>
            </a:r>
          </a:p>
          <a:p>
            <a:pPr marL="285750" indent="-285750">
              <a:lnSpc>
                <a:spcPct val="100000"/>
              </a:lnSpc>
              <a:buFont typeface="Arial" panose="020B0604020202020204" pitchFamily="34" charset="0"/>
              <a:buChar char="•"/>
            </a:pPr>
            <a:endParaRPr lang="en-US" sz="1800" dirty="0"/>
          </a:p>
          <a:p>
            <a:pPr marL="285750" indent="-285750">
              <a:lnSpc>
                <a:spcPct val="100000"/>
              </a:lnSpc>
              <a:buFont typeface="Arial" panose="020B0604020202020204" pitchFamily="34" charset="0"/>
              <a:buChar char="•"/>
            </a:pPr>
            <a:r>
              <a:rPr lang="en-US" sz="1800" dirty="0"/>
              <a:t>Estimate background flux to detectors via Monte Carlo studies.</a:t>
            </a:r>
          </a:p>
          <a:p>
            <a:pPr marL="285750" indent="-285750">
              <a:lnSpc>
                <a:spcPct val="100000"/>
              </a:lnSpc>
              <a:buFont typeface="Arial" panose="020B0604020202020204" pitchFamily="34" charset="0"/>
              <a:buChar char="•"/>
            </a:pPr>
            <a:endParaRPr lang="en-US" sz="1800" dirty="0"/>
          </a:p>
          <a:p>
            <a:pPr marL="285750" indent="-285750">
              <a:lnSpc>
                <a:spcPct val="100000"/>
              </a:lnSpc>
              <a:buFont typeface="Arial" panose="020B0604020202020204" pitchFamily="34" charset="0"/>
              <a:buChar char="•"/>
            </a:pPr>
            <a:r>
              <a:rPr lang="en-US" sz="1800" dirty="0"/>
              <a:t>Propose mitigation strategies (e.g. collimator optimization).</a:t>
            </a:r>
          </a:p>
          <a:p>
            <a:pPr marL="285750" indent="-285750">
              <a:lnSpc>
                <a:spcPct val="100000"/>
              </a:lnSpc>
              <a:buFont typeface="Arial" panose="020B0604020202020204" pitchFamily="34" charset="0"/>
              <a:buChar char="•"/>
            </a:pPr>
            <a:endParaRPr lang="en-US" sz="1800" dirty="0"/>
          </a:p>
          <a:p>
            <a:pPr marL="285750" indent="-285750">
              <a:lnSpc>
                <a:spcPct val="100000"/>
              </a:lnSpc>
              <a:buFont typeface="Arial" panose="020B0604020202020204" pitchFamily="34" charset="0"/>
              <a:buChar char="•"/>
            </a:pPr>
            <a:r>
              <a:rPr lang="en-US" sz="1800" dirty="0"/>
              <a:t>Providing key insights to support detector design.</a:t>
            </a:r>
          </a:p>
          <a:p>
            <a:pPr marL="285750" indent="-285750">
              <a:lnSpc>
                <a:spcPct val="100000"/>
              </a:lnSpc>
              <a:buFont typeface="Arial" panose="020B0604020202020204" pitchFamily="34" charset="0"/>
              <a:buChar char="•"/>
            </a:pPr>
            <a:endParaRPr lang="en-US" sz="1800" b="1" dirty="0"/>
          </a:p>
          <a:p>
            <a:pPr marL="285750" indent="-285750">
              <a:lnSpc>
                <a:spcPct val="100000"/>
              </a:lnSpc>
              <a:buFont typeface="Arial" panose="020B0604020202020204" pitchFamily="34" charset="0"/>
              <a:buChar char="•"/>
            </a:pPr>
            <a:r>
              <a:rPr lang="en-US" sz="1800" b="1" dirty="0"/>
              <a:t>Support FCC-ee design</a:t>
            </a:r>
            <a:r>
              <a:rPr lang="en-US" sz="1800" dirty="0"/>
              <a:t> study with identification of critical background scenario and their effects.</a:t>
            </a:r>
          </a:p>
        </p:txBody>
      </p:sp>
      <p:sp>
        <p:nvSpPr>
          <p:cNvPr id="5" name="Title 4">
            <a:extLst>
              <a:ext uri="{FF2B5EF4-FFF2-40B4-BE49-F238E27FC236}">
                <a16:creationId xmlns:a16="http://schemas.microsoft.com/office/drawing/2014/main" id="{7EB27315-9239-63A6-8C83-3042064C1A8C}"/>
              </a:ext>
            </a:extLst>
          </p:cNvPr>
          <p:cNvSpPr>
            <a:spLocks noGrp="1"/>
          </p:cNvSpPr>
          <p:nvPr>
            <p:ph type="title"/>
          </p:nvPr>
        </p:nvSpPr>
        <p:spPr/>
        <p:txBody>
          <a:bodyPr/>
          <a:lstStyle/>
          <a:p>
            <a:r>
              <a:rPr lang="en-US" dirty="0"/>
              <a:t>Motivation</a:t>
            </a:r>
          </a:p>
        </p:txBody>
      </p:sp>
      <p:sp>
        <p:nvSpPr>
          <p:cNvPr id="8" name="Textfeld 2">
            <a:extLst>
              <a:ext uri="{FF2B5EF4-FFF2-40B4-BE49-F238E27FC236}">
                <a16:creationId xmlns:a16="http://schemas.microsoft.com/office/drawing/2014/main" id="{6E4282C3-162E-B386-4DFB-5CFBCCE5D1B4}"/>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
        <p:nvSpPr>
          <p:cNvPr id="9" name="Textfeld 1">
            <a:extLst>
              <a:ext uri="{FF2B5EF4-FFF2-40B4-BE49-F238E27FC236}">
                <a16:creationId xmlns:a16="http://schemas.microsoft.com/office/drawing/2014/main" id="{B0413364-2204-B645-68B7-5AA4035BABFC}"/>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24195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647452F-6F6F-CBA4-03BA-68588636FEFF}"/>
              </a:ext>
            </a:extLst>
          </p:cNvPr>
          <p:cNvGrpSpPr/>
          <p:nvPr/>
        </p:nvGrpSpPr>
        <p:grpSpPr>
          <a:xfrm>
            <a:off x="6027901" y="2626958"/>
            <a:ext cx="3116099" cy="2437784"/>
            <a:chOff x="5914683" y="2419632"/>
            <a:chExt cx="3116099" cy="2437784"/>
          </a:xfrm>
        </p:grpSpPr>
        <p:pic>
          <p:nvPicPr>
            <p:cNvPr id="13" name="Picture 12">
              <a:extLst>
                <a:ext uri="{FF2B5EF4-FFF2-40B4-BE49-F238E27FC236}">
                  <a16:creationId xmlns:a16="http://schemas.microsoft.com/office/drawing/2014/main" id="{4995E3F2-86AF-B362-9B40-DD1F951B9F63}"/>
                </a:ext>
              </a:extLst>
            </p:cNvPr>
            <p:cNvPicPr>
              <a:picLocks noChangeAspect="1"/>
            </p:cNvPicPr>
            <p:nvPr/>
          </p:nvPicPr>
          <p:blipFill>
            <a:blip r:embed="rId3"/>
            <a:srcRect l="6866" t="4688" r="8970" b="2593"/>
            <a:stretch/>
          </p:blipFill>
          <p:spPr>
            <a:xfrm>
              <a:off x="5914683" y="2419632"/>
              <a:ext cx="3116099" cy="2437784"/>
            </a:xfrm>
            <a:prstGeom prst="rect">
              <a:avLst/>
            </a:prstGeom>
          </p:spPr>
        </p:pic>
        <p:sp>
          <p:nvSpPr>
            <p:cNvPr id="14" name="Oval 13">
              <a:extLst>
                <a:ext uri="{FF2B5EF4-FFF2-40B4-BE49-F238E27FC236}">
                  <a16:creationId xmlns:a16="http://schemas.microsoft.com/office/drawing/2014/main" id="{64CE33C2-E818-B122-B36F-6A12DBF2889D}"/>
                </a:ext>
              </a:extLst>
            </p:cNvPr>
            <p:cNvSpPr/>
            <p:nvPr/>
          </p:nvSpPr>
          <p:spPr>
            <a:xfrm>
              <a:off x="8019288" y="4261104"/>
              <a:ext cx="246797" cy="153822"/>
            </a:xfrm>
            <a:prstGeom prst="ellipse">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dirty="0"/>
            </a:p>
          </p:txBody>
        </p:sp>
        <p:sp>
          <p:nvSpPr>
            <p:cNvPr id="15" name="Oval 14">
              <a:extLst>
                <a:ext uri="{FF2B5EF4-FFF2-40B4-BE49-F238E27FC236}">
                  <a16:creationId xmlns:a16="http://schemas.microsoft.com/office/drawing/2014/main" id="{395D79A9-23CD-D2FC-FAED-60824DE42D9D}"/>
                </a:ext>
              </a:extLst>
            </p:cNvPr>
            <p:cNvSpPr/>
            <p:nvPr/>
          </p:nvSpPr>
          <p:spPr>
            <a:xfrm>
              <a:off x="7349333" y="4488789"/>
              <a:ext cx="246797" cy="153822"/>
            </a:xfrm>
            <a:prstGeom prst="ellipse">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dirty="0"/>
            </a:p>
          </p:txBody>
        </p:sp>
        <p:sp>
          <p:nvSpPr>
            <p:cNvPr id="16" name="Oval 15">
              <a:extLst>
                <a:ext uri="{FF2B5EF4-FFF2-40B4-BE49-F238E27FC236}">
                  <a16:creationId xmlns:a16="http://schemas.microsoft.com/office/drawing/2014/main" id="{717209DD-1014-B507-ACC9-9148D75DCA92}"/>
                </a:ext>
              </a:extLst>
            </p:cNvPr>
            <p:cNvSpPr/>
            <p:nvPr/>
          </p:nvSpPr>
          <p:spPr>
            <a:xfrm>
              <a:off x="7349332" y="2670303"/>
              <a:ext cx="246797" cy="153822"/>
            </a:xfrm>
            <a:prstGeom prst="ellipse">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dirty="0"/>
            </a:p>
          </p:txBody>
        </p:sp>
        <p:sp>
          <p:nvSpPr>
            <p:cNvPr id="17" name="Oval 16">
              <a:extLst>
                <a:ext uri="{FF2B5EF4-FFF2-40B4-BE49-F238E27FC236}">
                  <a16:creationId xmlns:a16="http://schemas.microsoft.com/office/drawing/2014/main" id="{006925F4-FAB0-D7F4-487B-2ECCFD161AE5}"/>
                </a:ext>
              </a:extLst>
            </p:cNvPr>
            <p:cNvSpPr/>
            <p:nvPr/>
          </p:nvSpPr>
          <p:spPr>
            <a:xfrm>
              <a:off x="8247888" y="3584448"/>
              <a:ext cx="246797" cy="153822"/>
            </a:xfrm>
            <a:prstGeom prst="ellipse">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dirty="0"/>
            </a:p>
          </p:txBody>
        </p:sp>
        <p:sp>
          <p:nvSpPr>
            <p:cNvPr id="18" name="Oval 17">
              <a:extLst>
                <a:ext uri="{FF2B5EF4-FFF2-40B4-BE49-F238E27FC236}">
                  <a16:creationId xmlns:a16="http://schemas.microsoft.com/office/drawing/2014/main" id="{BF18993E-9677-084C-9F27-BEABD521762A}"/>
                </a:ext>
              </a:extLst>
            </p:cNvPr>
            <p:cNvSpPr/>
            <p:nvPr/>
          </p:nvSpPr>
          <p:spPr>
            <a:xfrm>
              <a:off x="6446520" y="3593592"/>
              <a:ext cx="246797" cy="153822"/>
            </a:xfrm>
            <a:prstGeom prst="ellipse">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dirty="0"/>
            </a:p>
          </p:txBody>
        </p:sp>
      </p:grpSp>
      <p:sp>
        <p:nvSpPr>
          <p:cNvPr id="2" name="Slide Number Placeholder 1">
            <a:extLst>
              <a:ext uri="{FF2B5EF4-FFF2-40B4-BE49-F238E27FC236}">
                <a16:creationId xmlns:a16="http://schemas.microsoft.com/office/drawing/2014/main" id="{72C235CE-0A3A-263C-FE4F-71C65F7A50AB}"/>
              </a:ext>
            </a:extLst>
          </p:cNvPr>
          <p:cNvSpPr>
            <a:spLocks noGrp="1"/>
          </p:cNvSpPr>
          <p:nvPr>
            <p:ph type="sldNum" sz="quarter" idx="10"/>
          </p:nvPr>
        </p:nvSpPr>
        <p:spPr/>
        <p:txBody>
          <a:bodyPr/>
          <a:lstStyle/>
          <a:p>
            <a:fld id="{88A1DFE4-5FC5-43BD-BB7E-75EAD82B965F}" type="slidenum">
              <a:rPr lang="en-US" noProof="0" smtClean="0"/>
              <a:pPr/>
              <a:t>6</a:t>
            </a:fld>
            <a:endParaRPr lang="en-US" noProof="0" dirty="0"/>
          </a:p>
        </p:txBody>
      </p:sp>
      <p:sp>
        <p:nvSpPr>
          <p:cNvPr id="5" name="Title 4">
            <a:extLst>
              <a:ext uri="{FF2B5EF4-FFF2-40B4-BE49-F238E27FC236}">
                <a16:creationId xmlns:a16="http://schemas.microsoft.com/office/drawing/2014/main" id="{6029BD4B-E812-16E0-595A-6EF43A3B5A96}"/>
              </a:ext>
            </a:extLst>
          </p:cNvPr>
          <p:cNvSpPr>
            <a:spLocks noGrp="1"/>
          </p:cNvSpPr>
          <p:nvPr>
            <p:ph type="title"/>
          </p:nvPr>
        </p:nvSpPr>
        <p:spPr/>
        <p:txBody>
          <a:bodyPr/>
          <a:lstStyle/>
          <a:p>
            <a:r>
              <a:rPr lang="en-US" altLang="en-US" dirty="0">
                <a:latin typeface="Arial" panose="020B0604020202020204" pitchFamily="34" charset="0"/>
              </a:rPr>
              <a:t>Beam collimation challenges</a:t>
            </a:r>
            <a:endParaRPr lang="en-US" dirty="0"/>
          </a:p>
        </p:txBody>
      </p:sp>
      <p:sp>
        <p:nvSpPr>
          <p:cNvPr id="7" name="Text Placeholder 3">
            <a:extLst>
              <a:ext uri="{FF2B5EF4-FFF2-40B4-BE49-F238E27FC236}">
                <a16:creationId xmlns:a16="http://schemas.microsoft.com/office/drawing/2014/main" id="{9C5944BE-4369-AB6A-7D4B-651692DE57D4}"/>
              </a:ext>
            </a:extLst>
          </p:cNvPr>
          <p:cNvSpPr txBox="1">
            <a:spLocks/>
          </p:cNvSpPr>
          <p:nvPr/>
        </p:nvSpPr>
        <p:spPr>
          <a:xfrm>
            <a:off x="381000" y="1047750"/>
            <a:ext cx="8263350" cy="3886200"/>
          </a:xfrm>
          <a:prstGeom prst="rect">
            <a:avLst/>
          </a:prstGeom>
        </p:spPr>
        <p:txBody>
          <a:bodyPr vert="horz" lIns="91440" tIns="45720" rIns="91440" bIns="45720" rtlCol="0">
            <a:noAutofit/>
          </a:bodyPr>
          <a:lstStyle>
            <a:lvl1pPr marL="0" indent="0" algn="l" defTabSz="685800" rtl="0" eaLnBrk="1" latinLnBrk="0" hangingPunct="1">
              <a:lnSpc>
                <a:spcPts val="1950"/>
              </a:lnSpc>
              <a:spcBef>
                <a:spcPts val="0"/>
              </a:spcBef>
              <a:buFont typeface="Arial" panose="020B0604020202020204" pitchFamily="34" charset="0"/>
              <a:buNone/>
              <a:defRPr sz="1600" kern="1200">
                <a:solidFill>
                  <a:schemeClr val="tx1"/>
                </a:solidFill>
                <a:latin typeface="+mn-lt"/>
                <a:ea typeface="+mn-ea"/>
                <a:cs typeface="+mn-cs"/>
              </a:defRPr>
            </a:lvl1pPr>
            <a:lvl2pPr marL="340200" indent="-340200" algn="l" defTabSz="685800" rtl="0" eaLnBrk="1" latinLnBrk="0" hangingPunct="1">
              <a:lnSpc>
                <a:spcPts val="1950"/>
              </a:lnSpc>
              <a:spcBef>
                <a:spcPts val="0"/>
              </a:spcBef>
              <a:buFont typeface="Arial" panose="020B0604020202020204" pitchFamily="34" charset="0"/>
              <a:buChar char="•"/>
              <a:defRPr sz="1600" kern="1200">
                <a:solidFill>
                  <a:schemeClr val="tx1"/>
                </a:solidFill>
                <a:latin typeface="+mn-lt"/>
                <a:ea typeface="+mn-ea"/>
                <a:cs typeface="+mn-cs"/>
              </a:defRPr>
            </a:lvl2pPr>
            <a:lvl3pPr marL="680400" indent="-340200" algn="l" defTabSz="685800" rtl="0" eaLnBrk="1" latinLnBrk="0" hangingPunct="1">
              <a:lnSpc>
                <a:spcPts val="1950"/>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1020600" indent="-340200" algn="l" defTabSz="685800" rtl="0" eaLnBrk="1" latinLnBrk="0" hangingPunct="1">
              <a:lnSpc>
                <a:spcPts val="1950"/>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360800" indent="-340200" algn="l" defTabSz="685800" rtl="0" eaLnBrk="1" latinLnBrk="0" hangingPunct="1">
              <a:lnSpc>
                <a:spcPts val="1950"/>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500" dirty="0"/>
              <a:t>FCC-ee presents unique challenges:</a:t>
            </a:r>
          </a:p>
          <a:p>
            <a:pPr marL="625950" lvl="1" indent="-285750"/>
            <a:r>
              <a:rPr lang="en-US" sz="1500" dirty="0"/>
              <a:t>At Z pole </a:t>
            </a:r>
            <a:r>
              <a:rPr lang="en-US" sz="1500" b="1" dirty="0">
                <a:solidFill>
                  <a:srgbClr val="FF0000"/>
                </a:solidFill>
              </a:rPr>
              <a:t>17.5 MJ of stored beam energy </a:t>
            </a:r>
            <a:r>
              <a:rPr lang="en-US" sz="1500" dirty="0"/>
              <a:t>(two orders of </a:t>
            </a:r>
          </a:p>
          <a:p>
            <a:pPr lvl="1" indent="0">
              <a:buFont typeface="Arial" panose="020B0604020202020204" pitchFamily="34" charset="0"/>
              <a:buNone/>
            </a:pPr>
            <a:r>
              <a:rPr lang="en-US" sz="1500" dirty="0"/>
              <a:t>magnitude bigger than any other lepton collider).</a:t>
            </a:r>
          </a:p>
          <a:p>
            <a:pPr marL="625950" lvl="1" indent="-285750"/>
            <a:r>
              <a:rPr lang="en-US" sz="1500" dirty="0"/>
              <a:t>Beams are highly destructive.</a:t>
            </a:r>
          </a:p>
          <a:p>
            <a:pPr marL="625950" lvl="1" indent="-285750">
              <a:lnSpc>
                <a:spcPts val="1550"/>
              </a:lnSpc>
            </a:pPr>
            <a:endParaRPr lang="en-US" sz="1500" dirty="0"/>
          </a:p>
          <a:p>
            <a:pPr>
              <a:lnSpc>
                <a:spcPts val="1550"/>
              </a:lnSpc>
            </a:pPr>
            <a:r>
              <a:rPr lang="en-US" sz="1500" dirty="0"/>
              <a:t>Collimation system must:</a:t>
            </a:r>
          </a:p>
          <a:p>
            <a:pPr marL="625950" lvl="1" indent="-285750">
              <a:buClr>
                <a:schemeClr val="tx1"/>
              </a:buClr>
            </a:pPr>
            <a:r>
              <a:rPr lang="en-US" sz="1500" b="1" dirty="0"/>
              <a:t>Protect the machine and the detectors </a:t>
            </a:r>
            <a:r>
              <a:rPr lang="en-US" sz="1500" dirty="0"/>
              <a:t>from unavoidable beam losses.</a:t>
            </a:r>
            <a:endParaRPr lang="en-US" sz="1500" dirty="0">
              <a:solidFill>
                <a:srgbClr val="FF0000"/>
              </a:solidFill>
            </a:endParaRPr>
          </a:p>
          <a:p>
            <a:pPr marL="625950" lvl="1" indent="-285750">
              <a:buClr>
                <a:schemeClr val="tx1"/>
              </a:buClr>
            </a:pPr>
            <a:r>
              <a:rPr lang="en-US" sz="1500" dirty="0">
                <a:solidFill>
                  <a:srgbClr val="FF0000"/>
                </a:solidFill>
              </a:rPr>
              <a:t>Minimize background </a:t>
            </a:r>
            <a:r>
              <a:rPr lang="en-US" sz="1500" dirty="0"/>
              <a:t>for the experiments.</a:t>
            </a:r>
          </a:p>
          <a:p>
            <a:endParaRPr lang="en-US" sz="1500" dirty="0"/>
          </a:p>
          <a:p>
            <a:r>
              <a:rPr lang="en-US" sz="1500" dirty="0"/>
              <a:t>Collimation layouts (for details see</a:t>
            </a:r>
            <a:r>
              <a:rPr lang="en-US" sz="1500" dirty="0">
                <a:solidFill>
                  <a:srgbClr val="00B0F0"/>
                </a:solidFill>
              </a:rPr>
              <a:t> </a:t>
            </a:r>
            <a:r>
              <a:rPr lang="en-US" sz="1500" dirty="0">
                <a:solidFill>
                  <a:srgbClr val="00B0F0"/>
                </a:solidFill>
                <a:hlinkClick r:id="rId4">
                  <a:extLst>
                    <a:ext uri="{A12FA001-AC4F-418D-AE19-62706E023703}">
                      <ahyp:hlinkClr xmlns:ahyp="http://schemas.microsoft.com/office/drawing/2018/hyperlinkcolor" val="tx"/>
                    </a:ext>
                  </a:extLst>
                </a:hlinkClick>
              </a:rPr>
              <a:t>here</a:t>
            </a:r>
            <a:r>
              <a:rPr lang="en-US" sz="1500" dirty="0"/>
              <a:t>):</a:t>
            </a:r>
          </a:p>
          <a:p>
            <a:pPr marL="528750" lvl="1" indent="-285750"/>
            <a:r>
              <a:rPr lang="en-US" sz="1500" dirty="0"/>
              <a:t>Global system in PF: 2 stage betatron + momentum.</a:t>
            </a:r>
          </a:p>
          <a:p>
            <a:pPr marL="528750" lvl="1" indent="-285750"/>
            <a:r>
              <a:rPr lang="en-US" sz="1500" dirty="0"/>
              <a:t>Experimental IRs: synchrotron radiation collimators </a:t>
            </a:r>
          </a:p>
          <a:p>
            <a:pPr marL="243000" lvl="1" indent="0">
              <a:buNone/>
            </a:pPr>
            <a:r>
              <a:rPr lang="en-US" sz="1500" dirty="0"/>
              <a:t>     and mask + robust tertiary collimator.</a:t>
            </a:r>
          </a:p>
          <a:p>
            <a:pPr marL="528750" lvl="1" indent="-285750"/>
            <a:r>
              <a:rPr lang="en-US" sz="1500" dirty="0"/>
              <a:t>Local protection for injection, extraction, etc..</a:t>
            </a:r>
          </a:p>
          <a:p>
            <a:pPr marL="528750" lvl="1" indent="-285750"/>
            <a:r>
              <a:rPr lang="en-US" sz="1500" dirty="0"/>
              <a:t>Secondary particle shower absorber.</a:t>
            </a:r>
          </a:p>
          <a:p>
            <a:pPr marL="625950" lvl="1" indent="-285750"/>
            <a:endParaRPr lang="en-US" sz="1500" dirty="0"/>
          </a:p>
          <a:p>
            <a:pPr marL="625950" lvl="1" indent="-285750"/>
            <a:endParaRPr lang="en-US" sz="1500" dirty="0"/>
          </a:p>
        </p:txBody>
      </p:sp>
      <p:pic>
        <p:nvPicPr>
          <p:cNvPr id="10" name="Picture 9">
            <a:extLst>
              <a:ext uri="{FF2B5EF4-FFF2-40B4-BE49-F238E27FC236}">
                <a16:creationId xmlns:a16="http://schemas.microsoft.com/office/drawing/2014/main" id="{0DE650C7-C596-D339-BA4D-CD738BEC56C4}"/>
              </a:ext>
            </a:extLst>
          </p:cNvPr>
          <p:cNvPicPr>
            <a:picLocks noChangeAspect="1"/>
          </p:cNvPicPr>
          <p:nvPr/>
        </p:nvPicPr>
        <p:blipFill>
          <a:blip r:embed="rId5"/>
          <a:srcRect l="2941" r="8824"/>
          <a:stretch/>
        </p:blipFill>
        <p:spPr>
          <a:xfrm>
            <a:off x="6477000" y="466757"/>
            <a:ext cx="2286000" cy="1577666"/>
          </a:xfrm>
          <a:prstGeom prst="rect">
            <a:avLst/>
          </a:prstGeom>
        </p:spPr>
      </p:pic>
      <p:cxnSp>
        <p:nvCxnSpPr>
          <p:cNvPr id="11" name="Straight Arrow Connector 10">
            <a:extLst>
              <a:ext uri="{FF2B5EF4-FFF2-40B4-BE49-F238E27FC236}">
                <a16:creationId xmlns:a16="http://schemas.microsoft.com/office/drawing/2014/main" id="{17141EF7-CEEB-5CE1-DAAD-E287061CBB67}"/>
              </a:ext>
            </a:extLst>
          </p:cNvPr>
          <p:cNvCxnSpPr>
            <a:cxnSpLocks/>
          </p:cNvCxnSpPr>
          <p:nvPr/>
        </p:nvCxnSpPr>
        <p:spPr>
          <a:xfrm flipV="1">
            <a:off x="5486400" y="666750"/>
            <a:ext cx="2286000" cy="58884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9" name="Textfeld 2">
            <a:extLst>
              <a:ext uri="{FF2B5EF4-FFF2-40B4-BE49-F238E27FC236}">
                <a16:creationId xmlns:a16="http://schemas.microsoft.com/office/drawing/2014/main" id="{D5233173-32AA-6CC6-B8BC-3FFC7B05F665}"/>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sp>
        <p:nvSpPr>
          <p:cNvPr id="3" name="Textfeld 1">
            <a:extLst>
              <a:ext uri="{FF2B5EF4-FFF2-40B4-BE49-F238E27FC236}">
                <a16:creationId xmlns:a16="http://schemas.microsoft.com/office/drawing/2014/main" id="{EFF3E369-64BD-77BF-4715-F0C98D778364}"/>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61530206"/>
      </p:ext>
    </p:extLst>
  </p:cSld>
  <p:clrMapOvr>
    <a:masterClrMapping/>
  </p:clrMapOvr>
  <mc:AlternateContent xmlns:mc="http://schemas.openxmlformats.org/markup-compatibility/2006" xmlns:p14="http://schemas.microsoft.com/office/powerpoint/2010/main">
    <mc:Choice Requires="p14">
      <p:transition spd="slow" p14:dur="2000" advTm="67177"/>
    </mc:Choice>
    <mc:Fallback xmlns="">
      <p:transition spd="slow" advTm="6717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05912-3789-AA44-EBF4-7A0F949F570B}"/>
            </a:ext>
          </a:extLst>
        </p:cNvPr>
        <p:cNvGrpSpPr/>
        <p:nvPr/>
      </p:nvGrpSpPr>
      <p:grpSpPr>
        <a:xfrm>
          <a:off x="0" y="0"/>
          <a:ext cx="0" cy="0"/>
          <a:chOff x="0" y="0"/>
          <a:chExt cx="0" cy="0"/>
        </a:xfrm>
      </p:grpSpPr>
      <p:sp>
        <p:nvSpPr>
          <p:cNvPr id="7" name="Textplatzhalter 4">
            <a:extLst>
              <a:ext uri="{FF2B5EF4-FFF2-40B4-BE49-F238E27FC236}">
                <a16:creationId xmlns:a16="http://schemas.microsoft.com/office/drawing/2014/main" id="{F8343F3F-657F-B6F1-7544-1BABD13D7AE6}"/>
              </a:ext>
            </a:extLst>
          </p:cNvPr>
          <p:cNvSpPr txBox="1">
            <a:spLocks/>
          </p:cNvSpPr>
          <p:nvPr/>
        </p:nvSpPr>
        <p:spPr>
          <a:xfrm>
            <a:off x="417530" y="1047326"/>
            <a:ext cx="8574070" cy="838623"/>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oAutofit/>
          </a:bodyPr>
          <a:lstStyle>
            <a:lvl1pPr marL="0" indent="0" algn="l" defTabSz="685800" rtl="0" eaLnBrk="1" latinLnBrk="0" hangingPunct="1">
              <a:lnSpc>
                <a:spcPts val="1950"/>
              </a:lnSpc>
              <a:spcBef>
                <a:spcPts val="0"/>
              </a:spcBef>
              <a:buFont typeface="Arial" panose="020B0604020202020204" pitchFamily="34" charset="0"/>
              <a:buNone/>
              <a:defRPr sz="1600" kern="1200">
                <a:solidFill>
                  <a:schemeClr val="tx1"/>
                </a:solidFill>
                <a:latin typeface="+mn-lt"/>
                <a:ea typeface="+mn-ea"/>
                <a:cs typeface="+mn-cs"/>
              </a:defRPr>
            </a:lvl1pPr>
            <a:lvl2pPr marL="340200" indent="-340200" algn="l" defTabSz="685800" rtl="0" eaLnBrk="1" latinLnBrk="0" hangingPunct="1">
              <a:lnSpc>
                <a:spcPts val="1950"/>
              </a:lnSpc>
              <a:spcBef>
                <a:spcPts val="0"/>
              </a:spcBef>
              <a:buFont typeface="Arial" panose="020B0604020202020204" pitchFamily="34" charset="0"/>
              <a:buChar char="•"/>
              <a:defRPr sz="1600" kern="1200">
                <a:solidFill>
                  <a:schemeClr val="tx1"/>
                </a:solidFill>
                <a:latin typeface="+mn-lt"/>
                <a:ea typeface="+mn-ea"/>
                <a:cs typeface="+mn-cs"/>
              </a:defRPr>
            </a:lvl2pPr>
            <a:lvl3pPr marL="680400" indent="-340200" algn="l" defTabSz="685800" rtl="0" eaLnBrk="1" latinLnBrk="0" hangingPunct="1">
              <a:lnSpc>
                <a:spcPts val="1950"/>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1020600" indent="-340200" algn="l" defTabSz="685800" rtl="0" eaLnBrk="1" latinLnBrk="0" hangingPunct="1">
              <a:lnSpc>
                <a:spcPts val="1950"/>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360800" indent="-340200" algn="l" defTabSz="685800" rtl="0" eaLnBrk="1" latinLnBrk="0" hangingPunct="1">
              <a:lnSpc>
                <a:spcPts val="1950"/>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dirty="0"/>
              <a:t>Important to investigate different beam loss scenarios and identify the most critical ones for the collimation system design. </a:t>
            </a:r>
          </a:p>
          <a:p>
            <a:pPr>
              <a:lnSpc>
                <a:spcPct val="100000"/>
              </a:lnSpc>
            </a:pPr>
            <a:r>
              <a:rPr lang="en-US" dirty="0"/>
              <a:t>Current </a:t>
            </a:r>
            <a:r>
              <a:rPr lang="en-US" b="1" dirty="0"/>
              <a:t>focus on Z mode</a:t>
            </a:r>
            <a:r>
              <a:rPr lang="en-US" dirty="0"/>
              <a:t>, and the status is:</a:t>
            </a:r>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r>
              <a:rPr lang="en-US" dirty="0"/>
              <a:t>More details can be found </a:t>
            </a:r>
            <a:r>
              <a:rPr lang="en-US" dirty="0">
                <a:solidFill>
                  <a:srgbClr val="00B0F0"/>
                </a:solidFill>
                <a:hlinkClick r:id="rId3">
                  <a:extLst>
                    <a:ext uri="{A12FA001-AC4F-418D-AE19-62706E023703}">
                      <ahyp:hlinkClr xmlns:ahyp="http://schemas.microsoft.com/office/drawing/2018/hyperlinkcolor" val="tx"/>
                    </a:ext>
                  </a:extLst>
                </a:hlinkClick>
              </a:rPr>
              <a:t>here</a:t>
            </a:r>
            <a:r>
              <a:rPr lang="en-US" dirty="0"/>
              <a:t>.</a:t>
            </a:r>
            <a:endParaRPr lang="en-US" sz="2400" dirty="0"/>
          </a:p>
          <a:p>
            <a:pPr>
              <a:lnSpc>
                <a:spcPct val="100000"/>
              </a:lnSpc>
            </a:pPr>
            <a:endParaRPr lang="en-US" dirty="0"/>
          </a:p>
          <a:p>
            <a:pPr>
              <a:lnSpc>
                <a:spcPct val="100000"/>
              </a:lnSpc>
            </a:pPr>
            <a:endParaRPr lang="en-US" b="1" dirty="0"/>
          </a:p>
        </p:txBody>
      </p:sp>
      <p:sp>
        <p:nvSpPr>
          <p:cNvPr id="2" name="Slide Number Placeholder 1">
            <a:extLst>
              <a:ext uri="{FF2B5EF4-FFF2-40B4-BE49-F238E27FC236}">
                <a16:creationId xmlns:a16="http://schemas.microsoft.com/office/drawing/2014/main" id="{3A419BE9-F5EA-5048-2698-61677ACA9A22}"/>
              </a:ext>
            </a:extLst>
          </p:cNvPr>
          <p:cNvSpPr>
            <a:spLocks noGrp="1"/>
          </p:cNvSpPr>
          <p:nvPr>
            <p:ph type="sldNum" sz="quarter" idx="10"/>
          </p:nvPr>
        </p:nvSpPr>
        <p:spPr/>
        <p:txBody>
          <a:bodyPr/>
          <a:lstStyle/>
          <a:p>
            <a:fld id="{88A1DFE4-5FC5-43BD-BB7E-75EAD82B965F}" type="slidenum">
              <a:rPr lang="en-US" noProof="0" smtClean="0"/>
              <a:pPr/>
              <a:t>7</a:t>
            </a:fld>
            <a:endParaRPr lang="en-US" noProof="0" dirty="0"/>
          </a:p>
        </p:txBody>
      </p:sp>
      <p:sp>
        <p:nvSpPr>
          <p:cNvPr id="5" name="Title 4">
            <a:extLst>
              <a:ext uri="{FF2B5EF4-FFF2-40B4-BE49-F238E27FC236}">
                <a16:creationId xmlns:a16="http://schemas.microsoft.com/office/drawing/2014/main" id="{01CC6D8D-FEC8-F7BD-6413-F8B374D43BDB}"/>
              </a:ext>
            </a:extLst>
          </p:cNvPr>
          <p:cNvSpPr>
            <a:spLocks noGrp="1"/>
          </p:cNvSpPr>
          <p:nvPr>
            <p:ph type="title"/>
          </p:nvPr>
        </p:nvSpPr>
        <p:spPr/>
        <p:txBody>
          <a:bodyPr/>
          <a:lstStyle/>
          <a:p>
            <a:r>
              <a:rPr lang="en-US" dirty="0"/>
              <a:t>Beam loss scenarios</a:t>
            </a:r>
          </a:p>
        </p:txBody>
      </p:sp>
      <p:sp>
        <p:nvSpPr>
          <p:cNvPr id="6" name="Textfeld 2">
            <a:extLst>
              <a:ext uri="{FF2B5EF4-FFF2-40B4-BE49-F238E27FC236}">
                <a16:creationId xmlns:a16="http://schemas.microsoft.com/office/drawing/2014/main" id="{114D7D17-124A-C83A-E886-0FFD6A454085}"/>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graphicFrame>
        <p:nvGraphicFramePr>
          <p:cNvPr id="39" name="Diagram 38">
            <a:extLst>
              <a:ext uri="{FF2B5EF4-FFF2-40B4-BE49-F238E27FC236}">
                <a16:creationId xmlns:a16="http://schemas.microsoft.com/office/drawing/2014/main" id="{62EF0DC2-6C93-EB50-5F7E-404946294DBD}"/>
              </a:ext>
            </a:extLst>
          </p:cNvPr>
          <p:cNvGraphicFramePr/>
          <p:nvPr/>
        </p:nvGraphicFramePr>
        <p:xfrm>
          <a:off x="228529" y="1200150"/>
          <a:ext cx="8840770" cy="3352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feld 1">
            <a:extLst>
              <a:ext uri="{FF2B5EF4-FFF2-40B4-BE49-F238E27FC236}">
                <a16:creationId xmlns:a16="http://schemas.microsoft.com/office/drawing/2014/main" id="{5CEE8A1D-AC53-1B66-FE81-15D806D6935E}"/>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23448187"/>
      </p:ext>
    </p:extLst>
  </p:cSld>
  <p:clrMapOvr>
    <a:masterClrMapping/>
  </p:clrMapOvr>
  <mc:AlternateContent xmlns:mc="http://schemas.openxmlformats.org/markup-compatibility/2006" xmlns:p14="http://schemas.microsoft.com/office/powerpoint/2010/main">
    <mc:Choice Requires="p14">
      <p:transition spd="slow" p14:dur="2000" advTm="50363"/>
    </mc:Choice>
    <mc:Fallback xmlns="">
      <p:transition spd="slow" advTm="5036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89F79-38C1-A970-624F-179D05B3357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E86923-F505-6307-5160-BBED1F1E5661}"/>
              </a:ext>
            </a:extLst>
          </p:cNvPr>
          <p:cNvSpPr>
            <a:spLocks noGrp="1"/>
          </p:cNvSpPr>
          <p:nvPr>
            <p:ph type="sldNum" sz="quarter" idx="10"/>
          </p:nvPr>
        </p:nvSpPr>
        <p:spPr/>
        <p:txBody>
          <a:bodyPr/>
          <a:lstStyle/>
          <a:p>
            <a:pPr marL="0" marR="0" lvl="0" indent="0" algn="r" defTabSz="685727" rtl="0" eaLnBrk="1" fontAlgn="auto" latinLnBrk="0" hangingPunct="1">
              <a:lnSpc>
                <a:spcPts val="1238"/>
              </a:lnSpc>
              <a:spcBef>
                <a:spcPts val="0"/>
              </a:spcBef>
              <a:spcAft>
                <a:spcPts val="0"/>
              </a:spcAft>
              <a:buClrTx/>
              <a:buSzTx/>
              <a:buFontTx/>
              <a:buNone/>
              <a:tabLst/>
              <a:defRPr/>
            </a:pPr>
            <a:fld id="{88A1DFE4-5FC5-43BD-BB7E-75EAD82B965F}" type="slidenum">
              <a:rPr kumimoji="0" lang="en-US" sz="8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727" rtl="0" eaLnBrk="1" fontAlgn="auto" latinLnBrk="0" hangingPunct="1">
                <a:lnSpc>
                  <a:spcPts val="1238"/>
                </a:lnSpc>
                <a:spcBef>
                  <a:spcPts val="0"/>
                </a:spcBef>
                <a:spcAft>
                  <a:spcPts val="0"/>
                </a:spcAft>
                <a:buClrTx/>
                <a:buSzTx/>
                <a:buFontTx/>
                <a:buNone/>
                <a:tabLst/>
                <a:defRPr/>
              </a:pPr>
              <a:t>8</a:t>
            </a:fld>
            <a:endParaRPr kumimoji="0" lang="en-US" sz="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4">
            <a:extLst>
              <a:ext uri="{FF2B5EF4-FFF2-40B4-BE49-F238E27FC236}">
                <a16:creationId xmlns:a16="http://schemas.microsoft.com/office/drawing/2014/main" id="{8B9B04B4-A44D-EE0E-E93F-C1A4B172D32D}"/>
              </a:ext>
            </a:extLst>
          </p:cNvPr>
          <p:cNvSpPr>
            <a:spLocks noGrp="1"/>
          </p:cNvSpPr>
          <p:nvPr>
            <p:ph type="title"/>
          </p:nvPr>
        </p:nvSpPr>
        <p:spPr/>
        <p:txBody>
          <a:bodyPr/>
          <a:lstStyle/>
          <a:p>
            <a:r>
              <a:rPr lang="en-US" dirty="0"/>
              <a:t>Outline</a:t>
            </a:r>
          </a:p>
        </p:txBody>
      </p:sp>
      <p:sp>
        <p:nvSpPr>
          <p:cNvPr id="11" name="Text Placeholder 3">
            <a:extLst>
              <a:ext uri="{FF2B5EF4-FFF2-40B4-BE49-F238E27FC236}">
                <a16:creationId xmlns:a16="http://schemas.microsoft.com/office/drawing/2014/main" id="{9E9A5A51-681B-4F1E-A3F7-6345A1E38A5C}"/>
              </a:ext>
            </a:extLst>
          </p:cNvPr>
          <p:cNvSpPr txBox="1">
            <a:spLocks/>
          </p:cNvSpPr>
          <p:nvPr/>
        </p:nvSpPr>
        <p:spPr>
          <a:xfrm>
            <a:off x="402482" y="1047750"/>
            <a:ext cx="8262937" cy="2747962"/>
          </a:xfrm>
          <a:prstGeom prst="rect">
            <a:avLst/>
          </a:prstGeom>
        </p:spPr>
        <p:txBody>
          <a:bodyPr vert="horz" lIns="91440" tIns="45720" rIns="91440" bIns="45720" rtlCol="0">
            <a:noAutofit/>
          </a:bodyPr>
          <a:lst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Introduction</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FCC: the Future Circular Collider</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FCC-ee collimation overview</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FCC-ee beam induced background (BIB) sources</a:t>
            </a: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altLang="en-US" sz="1800" b="1" dirty="0">
              <a:solidFill>
                <a:srgbClr val="0F124A"/>
              </a:solidFill>
              <a:latin typeface="Arial" panose="020B0604020202020204" pitchFamily="34" charset="0"/>
            </a:endParaRPr>
          </a:p>
          <a:p>
            <a:pPr marL="285750" indent="-285750" defTabSz="914400" eaLnBrk="0" fontAlgn="base" hangingPunct="0">
              <a:lnSpc>
                <a:spcPct val="100000"/>
              </a:lnSpc>
              <a:spcBef>
                <a:spcPct val="0"/>
              </a:spcBef>
              <a:spcAft>
                <a:spcPct val="0"/>
              </a:spcAft>
              <a:buFont typeface="Arial" panose="020B0604020202020204" pitchFamily="34" charset="0"/>
              <a:buChar char="•"/>
              <a:defRPr/>
            </a:pPr>
            <a:r>
              <a:rPr lang="en-US" altLang="en-US" sz="1800" b="1" dirty="0">
                <a:latin typeface="Arial" panose="020B0604020202020204" pitchFamily="34" charset="0"/>
              </a:rPr>
              <a:t>Beam Induced Background full simulation workflow</a:t>
            </a:r>
          </a:p>
          <a:p>
            <a:pPr marL="285750" indent="-285750" defTabSz="914400" eaLnBrk="0" fontAlgn="base" hangingPunct="0">
              <a:lnSpc>
                <a:spcPct val="100000"/>
              </a:lnSpc>
              <a:spcBef>
                <a:spcPct val="0"/>
              </a:spcBef>
              <a:spcAft>
                <a:spcPct val="0"/>
              </a:spcAft>
              <a:buFont typeface="Arial" panose="020B0604020202020204" pitchFamily="34" charset="0"/>
              <a:buChar char="•"/>
              <a:defRPr/>
            </a:pPr>
            <a:endParaRPr lang="en-US" altLang="en-US" sz="1800" b="1" dirty="0">
              <a:latin typeface="Arial" panose="020B0604020202020204" pitchFamily="34" charset="0"/>
            </a:endParaRPr>
          </a:p>
          <a:p>
            <a:pPr marL="285750" indent="-285750" defTabSz="914400" eaLnBrk="0" fontAlgn="base" hangingPunct="0">
              <a:lnSpc>
                <a:spcPct val="100000"/>
              </a:lnSpc>
              <a:spcBef>
                <a:spcPct val="0"/>
              </a:spcBef>
              <a:spcAft>
                <a:spcPct val="0"/>
              </a:spcAft>
              <a:buFont typeface="Arial" panose="020B0604020202020204" pitchFamily="34" charset="0"/>
              <a:buChar char="•"/>
              <a:defRPr/>
            </a:pPr>
            <a:r>
              <a:rPr lang="en-US" altLang="en-US" sz="1800" b="1" dirty="0">
                <a:solidFill>
                  <a:schemeClr val="tx1">
                    <a:lumMod val="10000"/>
                    <a:lumOff val="90000"/>
                  </a:schemeClr>
                </a:solidFill>
                <a:latin typeface="Arial" panose="020B0604020202020204" pitchFamily="34" charset="0"/>
              </a:rPr>
              <a:t>Case studies:</a:t>
            </a:r>
          </a:p>
          <a:p>
            <a:pPr marL="528750" lvl="1" indent="-285750" defTabSz="914400" eaLnBrk="0" fontAlgn="base" hangingPunct="0">
              <a:lnSpc>
                <a:spcPct val="100000"/>
              </a:lnSpc>
              <a:spcBef>
                <a:spcPct val="0"/>
              </a:spcBef>
              <a:spcAft>
                <a:spcPct val="0"/>
              </a:spcAft>
              <a:defRPr/>
            </a:pPr>
            <a:r>
              <a:rPr lang="en-US" altLang="en-US" sz="1800" dirty="0">
                <a:solidFill>
                  <a:schemeClr val="tx1">
                    <a:lumMod val="10000"/>
                    <a:lumOff val="90000"/>
                  </a:schemeClr>
                </a:solidFill>
                <a:latin typeface="Arial" panose="020B0604020202020204" pitchFamily="34" charset="0"/>
              </a:rPr>
              <a:t>Steady loss - injection background</a:t>
            </a:r>
            <a:endPar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endParaRPr>
          </a:p>
          <a:p>
            <a:pPr marL="5287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1800" dirty="0">
                <a:solidFill>
                  <a:schemeClr val="tx1">
                    <a:lumMod val="10000"/>
                    <a:lumOff val="90000"/>
                  </a:schemeClr>
                </a:solidFill>
                <a:latin typeface="Arial" panose="020B0604020202020204" pitchFamily="34" charset="0"/>
              </a:rPr>
              <a:t>Failure case - f</a:t>
            </a:r>
            <a:r>
              <a:rPr kumimoji="0" lang="en-US" altLang="en-US" sz="1800" b="0" i="0" u="none" strike="noStrike" kern="1200" cap="none" spc="0" normalizeH="0" baseline="0" noProof="0" dirty="0" err="1">
                <a:ln>
                  <a:noFill/>
                </a:ln>
                <a:solidFill>
                  <a:schemeClr val="tx1">
                    <a:lumMod val="10000"/>
                    <a:lumOff val="90000"/>
                  </a:schemeClr>
                </a:solidFill>
                <a:effectLst/>
                <a:uLnTx/>
                <a:uFillTx/>
                <a:latin typeface="Arial" panose="020B0604020202020204" pitchFamily="34" charset="0"/>
                <a:ea typeface="+mn-ea"/>
                <a:cs typeface="+mn-cs"/>
              </a:rPr>
              <a:t>ast</a:t>
            </a:r>
            <a:r>
              <a:rPr kumimoji="0" lang="en-US" altLang="en-US" sz="1800" b="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 instabilities</a:t>
            </a:r>
            <a:endParaRPr lang="en-US" altLang="en-US" sz="1800" b="1" dirty="0">
              <a:solidFill>
                <a:schemeClr val="tx1">
                  <a:lumMod val="10000"/>
                  <a:lumOff val="90000"/>
                </a:schemeClr>
              </a:solidFill>
              <a:latin typeface="Arial" panose="020B0604020202020204" pitchFamily="34" charset="0"/>
            </a:endParaRPr>
          </a:p>
          <a:p>
            <a:pPr marL="528750" lvl="1" indent="-285750" defTabSz="914400" eaLnBrk="0" fontAlgn="base" hangingPunct="0">
              <a:lnSpc>
                <a:spcPct val="100000"/>
              </a:lnSpc>
              <a:spcBef>
                <a:spcPct val="0"/>
              </a:spcBef>
              <a:spcAft>
                <a:spcPct val="0"/>
              </a:spcAft>
              <a:defRPr/>
            </a:pPr>
            <a:endParaRPr kumimoji="0" lang="en-US" altLang="en-US" sz="1800"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endParaRPr>
          </a:p>
          <a:p>
            <a:pPr marL="285750" indent="-285750" defTabSz="914400" eaLnBrk="0" fontAlgn="base" hangingPunct="0">
              <a:lnSpc>
                <a:spcPct val="100000"/>
              </a:lnSpc>
              <a:spcBef>
                <a:spcPct val="0"/>
              </a:spcBef>
              <a:spcAft>
                <a:spcPct val="0"/>
              </a:spcAft>
              <a:buFont typeface="Arial" panose="020B0604020202020204" pitchFamily="34" charset="0"/>
              <a:buChar char="•"/>
              <a:defRPr/>
            </a:pPr>
            <a:r>
              <a:rPr lang="en-US" altLang="en-US" sz="1800" b="1" dirty="0">
                <a:solidFill>
                  <a:schemeClr val="tx1">
                    <a:lumMod val="10000"/>
                    <a:lumOff val="90000"/>
                  </a:schemeClr>
                </a:solidFill>
                <a:latin typeface="Arial" panose="020B0604020202020204" pitchFamily="34" charset="0"/>
              </a:rPr>
              <a:t>SUPERKEKB benchmark plan</a:t>
            </a:r>
          </a:p>
          <a:p>
            <a:pPr marL="285750" indent="-285750" defTabSz="914400" eaLnBrk="0" fontAlgn="base" hangingPunct="0">
              <a:lnSpc>
                <a:spcPct val="100000"/>
              </a:lnSpc>
              <a:spcBef>
                <a:spcPct val="0"/>
              </a:spcBef>
              <a:spcAft>
                <a:spcPct val="0"/>
              </a:spcAft>
              <a:buFont typeface="Arial" panose="020B0604020202020204" pitchFamily="34" charset="0"/>
              <a:buChar char="•"/>
              <a:defRPr/>
            </a:pPr>
            <a:endParaRPr lang="en-US" altLang="en-US" sz="1800" dirty="0">
              <a:solidFill>
                <a:schemeClr val="tx1">
                  <a:lumMod val="10000"/>
                  <a:lumOff val="90000"/>
                </a:schemeClr>
              </a:solidFill>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chemeClr val="tx1">
                    <a:lumMod val="10000"/>
                    <a:lumOff val="90000"/>
                  </a:schemeClr>
                </a:solidFill>
                <a:effectLst/>
                <a:uLnTx/>
                <a:uFillTx/>
                <a:latin typeface="Arial" panose="020B0604020202020204" pitchFamily="34" charset="0"/>
                <a:ea typeface="+mn-ea"/>
                <a:cs typeface="+mn-cs"/>
              </a:rPr>
              <a:t>Conclusions and future steps</a:t>
            </a:r>
          </a:p>
          <a:p>
            <a:pPr marL="0" marR="0" lvl="0" indent="0" algn="l" defTabSz="685800" rtl="0" eaLnBrk="1" fontAlgn="auto" latinLnBrk="0" hangingPunct="1">
              <a:lnSpc>
                <a:spcPts val="1388"/>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0F124A"/>
              </a:solidFill>
              <a:effectLst/>
              <a:uLnTx/>
              <a:uFillTx/>
              <a:latin typeface="Arial"/>
              <a:ea typeface="+mn-ea"/>
              <a:cs typeface="+mn-cs"/>
            </a:endParaRPr>
          </a:p>
        </p:txBody>
      </p:sp>
      <p:sp>
        <p:nvSpPr>
          <p:cNvPr id="3" name="Textfeld 1">
            <a:extLst>
              <a:ext uri="{FF2B5EF4-FFF2-40B4-BE49-F238E27FC236}">
                <a16:creationId xmlns:a16="http://schemas.microsoft.com/office/drawing/2014/main" id="{59DEC9D5-897D-7CD6-E3C3-3B7A02DD8B56}"/>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feld 2">
            <a:extLst>
              <a:ext uri="{FF2B5EF4-FFF2-40B4-BE49-F238E27FC236}">
                <a16:creationId xmlns:a16="http://schemas.microsoft.com/office/drawing/2014/main" id="{263377E7-0FF0-3F4F-9946-29F18F81A4F9}"/>
              </a:ext>
            </a:extLst>
          </p:cNvPr>
          <p:cNvSpPr txBox="1"/>
          <p:nvPr/>
        </p:nvSpPr>
        <p:spPr>
          <a:xfrm>
            <a:off x="6953100" y="52418"/>
            <a:ext cx="203850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Giulia Nigrelli </a:t>
            </a:r>
          </a:p>
        </p:txBody>
      </p:sp>
    </p:spTree>
    <p:extLst>
      <p:ext uri="{BB962C8B-B14F-4D97-AF65-F5344CB8AC3E}">
        <p14:creationId xmlns:p14="http://schemas.microsoft.com/office/powerpoint/2010/main" val="596885819"/>
      </p:ext>
    </p:extLst>
  </p:cSld>
  <p:clrMapOvr>
    <a:masterClrMapping/>
  </p:clrMapOvr>
  <mc:AlternateContent xmlns:mc="http://schemas.openxmlformats.org/markup-compatibility/2006" xmlns:p14="http://schemas.microsoft.com/office/powerpoint/2010/main">
    <mc:Choice Requires="p14">
      <p:transition spd="slow" p14:dur="2000" advTm="20704"/>
    </mc:Choice>
    <mc:Fallback xmlns="">
      <p:transition spd="slow" advTm="2070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78ED49-E39F-24C8-24AB-80AC2D465939}"/>
              </a:ext>
            </a:extLst>
          </p:cNvPr>
          <p:cNvSpPr>
            <a:spLocks noGrp="1"/>
          </p:cNvSpPr>
          <p:nvPr>
            <p:ph type="sldNum" sz="quarter" idx="10"/>
          </p:nvPr>
        </p:nvSpPr>
        <p:spPr/>
        <p:txBody>
          <a:bodyPr/>
          <a:lstStyle/>
          <a:p>
            <a:fld id="{88A1DFE4-5FC5-43BD-BB7E-75EAD82B965F}" type="slidenum">
              <a:rPr lang="en-US" noProof="0" smtClean="0"/>
              <a:pPr/>
              <a:t>9</a:t>
            </a:fld>
            <a:endParaRPr lang="en-US" noProof="0" dirty="0"/>
          </a:p>
        </p:txBody>
      </p:sp>
      <p:sp>
        <p:nvSpPr>
          <p:cNvPr id="5" name="Title 4">
            <a:extLst>
              <a:ext uri="{FF2B5EF4-FFF2-40B4-BE49-F238E27FC236}">
                <a16:creationId xmlns:a16="http://schemas.microsoft.com/office/drawing/2014/main" id="{C40489FD-98F1-2D1C-FD64-F6554A6869C7}"/>
              </a:ext>
            </a:extLst>
          </p:cNvPr>
          <p:cNvSpPr>
            <a:spLocks noGrp="1"/>
          </p:cNvSpPr>
          <p:nvPr>
            <p:ph type="title"/>
          </p:nvPr>
        </p:nvSpPr>
        <p:spPr/>
        <p:txBody>
          <a:bodyPr/>
          <a:lstStyle/>
          <a:p>
            <a:r>
              <a:rPr lang="en-US" dirty="0"/>
              <a:t>Background simulation workflow</a:t>
            </a:r>
          </a:p>
        </p:txBody>
      </p:sp>
      <p:grpSp>
        <p:nvGrpSpPr>
          <p:cNvPr id="64" name="Group 63">
            <a:extLst>
              <a:ext uri="{FF2B5EF4-FFF2-40B4-BE49-F238E27FC236}">
                <a16:creationId xmlns:a16="http://schemas.microsoft.com/office/drawing/2014/main" id="{141F075E-28A5-3491-B700-7D21FBCF7BB2}"/>
              </a:ext>
            </a:extLst>
          </p:cNvPr>
          <p:cNvGrpSpPr/>
          <p:nvPr/>
        </p:nvGrpSpPr>
        <p:grpSpPr>
          <a:xfrm>
            <a:off x="152158" y="809652"/>
            <a:ext cx="2773702" cy="2371698"/>
            <a:chOff x="449034" y="654116"/>
            <a:chExt cx="3575999" cy="3026845"/>
          </a:xfrm>
        </p:grpSpPr>
        <p:sp>
          <p:nvSpPr>
            <p:cNvPr id="7" name="Rectangle: Rounded Corners 6">
              <a:extLst>
                <a:ext uri="{FF2B5EF4-FFF2-40B4-BE49-F238E27FC236}">
                  <a16:creationId xmlns:a16="http://schemas.microsoft.com/office/drawing/2014/main" id="{72139606-A854-B080-8E7D-EF9EA99CD729}"/>
                </a:ext>
              </a:extLst>
            </p:cNvPr>
            <p:cNvSpPr/>
            <p:nvPr/>
          </p:nvSpPr>
          <p:spPr>
            <a:xfrm>
              <a:off x="1573354" y="2111555"/>
              <a:ext cx="972710" cy="48327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100" b="1" dirty="0"/>
                <a:t>XSUITE</a:t>
              </a:r>
            </a:p>
          </p:txBody>
        </p:sp>
        <p:grpSp>
          <p:nvGrpSpPr>
            <p:cNvPr id="53" name="Group 52">
              <a:extLst>
                <a:ext uri="{FF2B5EF4-FFF2-40B4-BE49-F238E27FC236}">
                  <a16:creationId xmlns:a16="http://schemas.microsoft.com/office/drawing/2014/main" id="{A9D77B9B-1E04-F90A-78AE-8310F729694C}"/>
                </a:ext>
              </a:extLst>
            </p:cNvPr>
            <p:cNvGrpSpPr/>
            <p:nvPr/>
          </p:nvGrpSpPr>
          <p:grpSpPr>
            <a:xfrm>
              <a:off x="449034" y="654116"/>
              <a:ext cx="3575999" cy="3026845"/>
              <a:chOff x="5117716" y="836131"/>
              <a:chExt cx="3575999" cy="3026845"/>
            </a:xfrm>
          </p:grpSpPr>
          <p:sp>
            <p:nvSpPr>
              <p:cNvPr id="18" name="TextBox 17">
                <a:extLst>
                  <a:ext uri="{FF2B5EF4-FFF2-40B4-BE49-F238E27FC236}">
                    <a16:creationId xmlns:a16="http://schemas.microsoft.com/office/drawing/2014/main" id="{860ACFAF-E66E-1031-B0CF-57B6593BEB02}"/>
                  </a:ext>
                </a:extLst>
              </p:cNvPr>
              <p:cNvSpPr txBox="1"/>
              <p:nvPr/>
            </p:nvSpPr>
            <p:spPr>
              <a:xfrm>
                <a:off x="7859767" y="2121092"/>
                <a:ext cx="833948" cy="483273"/>
              </a:xfrm>
              <a:prstGeom prst="rect">
                <a:avLst/>
              </a:prstGeom>
              <a:noFill/>
            </p:spPr>
            <p:txBody>
              <a:bodyPr wrap="square" rtlCol="0">
                <a:spAutoFit/>
              </a:bodyPr>
              <a:lstStyle/>
              <a:p>
                <a:pPr algn="l">
                  <a:lnSpc>
                    <a:spcPts val="3700"/>
                  </a:lnSpc>
                </a:pPr>
                <a:r>
                  <a:rPr lang="en-US" sz="1200" b="1" dirty="0">
                    <a:solidFill>
                      <a:schemeClr val="accent5"/>
                    </a:solidFill>
                  </a:rPr>
                  <a:t>IP</a:t>
                </a:r>
              </a:p>
            </p:txBody>
          </p:sp>
          <p:grpSp>
            <p:nvGrpSpPr>
              <p:cNvPr id="52" name="Group 51">
                <a:extLst>
                  <a:ext uri="{FF2B5EF4-FFF2-40B4-BE49-F238E27FC236}">
                    <a16:creationId xmlns:a16="http://schemas.microsoft.com/office/drawing/2014/main" id="{2E2FA810-E401-D2AC-621E-D3D371F746FF}"/>
                  </a:ext>
                </a:extLst>
              </p:cNvPr>
              <p:cNvGrpSpPr/>
              <p:nvPr/>
            </p:nvGrpSpPr>
            <p:grpSpPr>
              <a:xfrm>
                <a:off x="5117716" y="836131"/>
                <a:ext cx="3183835" cy="3026845"/>
                <a:chOff x="5117716" y="836131"/>
                <a:chExt cx="3183835" cy="3026845"/>
              </a:xfrm>
            </p:grpSpPr>
            <p:sp>
              <p:nvSpPr>
                <p:cNvPr id="16" name="TextBox 15">
                  <a:extLst>
                    <a:ext uri="{FF2B5EF4-FFF2-40B4-BE49-F238E27FC236}">
                      <a16:creationId xmlns:a16="http://schemas.microsoft.com/office/drawing/2014/main" id="{0D2D7395-9EDD-1AC7-04C4-AC05D5401411}"/>
                    </a:ext>
                  </a:extLst>
                </p:cNvPr>
                <p:cNvSpPr txBox="1"/>
                <p:nvPr/>
              </p:nvSpPr>
              <p:spPr>
                <a:xfrm>
                  <a:off x="6530334" y="836131"/>
                  <a:ext cx="627699" cy="483273"/>
                </a:xfrm>
                <a:prstGeom prst="rect">
                  <a:avLst/>
                </a:prstGeom>
                <a:noFill/>
              </p:spPr>
              <p:txBody>
                <a:bodyPr wrap="square" rtlCol="0">
                  <a:spAutoFit/>
                </a:bodyPr>
                <a:lstStyle/>
                <a:p>
                  <a:pPr algn="l">
                    <a:lnSpc>
                      <a:spcPts val="3700"/>
                    </a:lnSpc>
                  </a:pPr>
                  <a:r>
                    <a:rPr lang="en-US" sz="1200" b="1" dirty="0">
                      <a:solidFill>
                        <a:schemeClr val="accent5"/>
                      </a:solidFill>
                    </a:rPr>
                    <a:t>IP</a:t>
                  </a:r>
                  <a:endParaRPr lang="en-US" sz="1800" b="1" dirty="0">
                    <a:solidFill>
                      <a:schemeClr val="accent5"/>
                    </a:solidFill>
                  </a:endParaRPr>
                </a:p>
              </p:txBody>
            </p:sp>
            <p:sp>
              <p:nvSpPr>
                <p:cNvPr id="20" name="TextBox 19">
                  <a:extLst>
                    <a:ext uri="{FF2B5EF4-FFF2-40B4-BE49-F238E27FC236}">
                      <a16:creationId xmlns:a16="http://schemas.microsoft.com/office/drawing/2014/main" id="{C47ABDBA-264F-34DA-384D-3A8BE80F673E}"/>
                    </a:ext>
                  </a:extLst>
                </p:cNvPr>
                <p:cNvSpPr txBox="1"/>
                <p:nvPr/>
              </p:nvSpPr>
              <p:spPr>
                <a:xfrm>
                  <a:off x="7467600" y="3029166"/>
                  <a:ext cx="833951" cy="629824"/>
                </a:xfrm>
                <a:prstGeom prst="rect">
                  <a:avLst/>
                </a:prstGeom>
                <a:noFill/>
              </p:spPr>
              <p:txBody>
                <a:bodyPr wrap="square" rtlCol="0">
                  <a:spAutoFit/>
                </a:bodyPr>
                <a:lstStyle/>
                <a:p>
                  <a:pPr algn="l">
                    <a:lnSpc>
                      <a:spcPts val="3700"/>
                    </a:lnSpc>
                  </a:pPr>
                  <a:r>
                    <a:rPr lang="en-US" sz="1200" b="1" dirty="0">
                      <a:solidFill>
                        <a:schemeClr val="tx2"/>
                      </a:solidFill>
                    </a:rPr>
                    <a:t>IPF</a:t>
                  </a:r>
                </a:p>
              </p:txBody>
            </p:sp>
            <p:sp>
              <p:nvSpPr>
                <p:cNvPr id="26" name="Flowchart: Connector 25">
                  <a:extLst>
                    <a:ext uri="{FF2B5EF4-FFF2-40B4-BE49-F238E27FC236}">
                      <a16:creationId xmlns:a16="http://schemas.microsoft.com/office/drawing/2014/main" id="{339DDB22-9F73-190A-D763-736CD7EA83C0}"/>
                    </a:ext>
                  </a:extLst>
                </p:cNvPr>
                <p:cNvSpPr/>
                <p:nvPr/>
              </p:nvSpPr>
              <p:spPr>
                <a:xfrm>
                  <a:off x="5552283" y="1434172"/>
                  <a:ext cx="2322567" cy="2216619"/>
                </a:xfrm>
                <a:prstGeom prst="flowChartConnector">
                  <a:avLst/>
                </a:prstGeom>
                <a:noFill/>
                <a:ln w="28575">
                  <a:solidFill>
                    <a:srgbClr val="0000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lowchart: Connector 35">
                  <a:extLst>
                    <a:ext uri="{FF2B5EF4-FFF2-40B4-BE49-F238E27FC236}">
                      <a16:creationId xmlns:a16="http://schemas.microsoft.com/office/drawing/2014/main" id="{62EA811B-E014-E4E4-7B96-CE0AD4D3D56B}"/>
                    </a:ext>
                  </a:extLst>
                </p:cNvPr>
                <p:cNvSpPr/>
                <p:nvPr/>
              </p:nvSpPr>
              <p:spPr>
                <a:xfrm>
                  <a:off x="6713700" y="3598920"/>
                  <a:ext cx="59553" cy="82390"/>
                </a:xfrm>
                <a:prstGeom prst="flowChartConnector">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7" name="Flowchart: Connector 36">
                  <a:extLst>
                    <a:ext uri="{FF2B5EF4-FFF2-40B4-BE49-F238E27FC236}">
                      <a16:creationId xmlns:a16="http://schemas.microsoft.com/office/drawing/2014/main" id="{A8FB18C9-8B4E-B129-F7A1-DC53199A1C7B}"/>
                    </a:ext>
                  </a:extLst>
                </p:cNvPr>
                <p:cNvSpPr/>
                <p:nvPr/>
              </p:nvSpPr>
              <p:spPr>
                <a:xfrm>
                  <a:off x="7489960" y="1705231"/>
                  <a:ext cx="59553" cy="82390"/>
                </a:xfrm>
                <a:prstGeom prst="flowChartConnector">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8" name="Flowchart: Connector 37">
                  <a:extLst>
                    <a:ext uri="{FF2B5EF4-FFF2-40B4-BE49-F238E27FC236}">
                      <a16:creationId xmlns:a16="http://schemas.microsoft.com/office/drawing/2014/main" id="{E470CE5E-51F3-DAC4-B912-9A3FB5246A81}"/>
                    </a:ext>
                  </a:extLst>
                </p:cNvPr>
                <p:cNvSpPr/>
                <p:nvPr/>
              </p:nvSpPr>
              <p:spPr>
                <a:xfrm>
                  <a:off x="7489960" y="3311346"/>
                  <a:ext cx="59553" cy="8239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lowchart: Connector 38">
                  <a:extLst>
                    <a:ext uri="{FF2B5EF4-FFF2-40B4-BE49-F238E27FC236}">
                      <a16:creationId xmlns:a16="http://schemas.microsoft.com/office/drawing/2014/main" id="{28C464B0-DB7A-B3C3-9746-D813A796E87D}"/>
                    </a:ext>
                  </a:extLst>
                </p:cNvPr>
                <p:cNvSpPr/>
                <p:nvPr/>
              </p:nvSpPr>
              <p:spPr>
                <a:xfrm>
                  <a:off x="6698951" y="1386572"/>
                  <a:ext cx="59553" cy="82390"/>
                </a:xfrm>
                <a:prstGeom prst="flowChartConnector">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40" name="Flowchart: Connector 39">
                  <a:extLst>
                    <a:ext uri="{FF2B5EF4-FFF2-40B4-BE49-F238E27FC236}">
                      <a16:creationId xmlns:a16="http://schemas.microsoft.com/office/drawing/2014/main" id="{F496E9B1-C3D4-5354-BA4A-EC5C89E452D3}"/>
                    </a:ext>
                  </a:extLst>
                </p:cNvPr>
                <p:cNvSpPr/>
                <p:nvPr/>
              </p:nvSpPr>
              <p:spPr>
                <a:xfrm>
                  <a:off x="5522507" y="2507516"/>
                  <a:ext cx="59553" cy="82390"/>
                </a:xfrm>
                <a:prstGeom prst="flowChartConnector">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41" name="Flowchart: Connector 40">
                  <a:extLst>
                    <a:ext uri="{FF2B5EF4-FFF2-40B4-BE49-F238E27FC236}">
                      <a16:creationId xmlns:a16="http://schemas.microsoft.com/office/drawing/2014/main" id="{3315AD2A-6696-B88E-C892-285DAE6C8219}"/>
                    </a:ext>
                  </a:extLst>
                </p:cNvPr>
                <p:cNvSpPr/>
                <p:nvPr/>
              </p:nvSpPr>
              <p:spPr>
                <a:xfrm>
                  <a:off x="7845735" y="2501285"/>
                  <a:ext cx="59553" cy="82390"/>
                </a:xfrm>
                <a:prstGeom prst="flowChartConnector">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7D9451E4-4B74-FCB4-BC24-B6CD06FA0453}"/>
                    </a:ext>
                  </a:extLst>
                </p:cNvPr>
                <p:cNvSpPr txBox="1"/>
                <p:nvPr/>
              </p:nvSpPr>
              <p:spPr>
                <a:xfrm>
                  <a:off x="6555014" y="3379703"/>
                  <a:ext cx="530778" cy="483273"/>
                </a:xfrm>
                <a:prstGeom prst="rect">
                  <a:avLst/>
                </a:prstGeom>
                <a:noFill/>
              </p:spPr>
              <p:txBody>
                <a:bodyPr wrap="square" rtlCol="0">
                  <a:spAutoFit/>
                </a:bodyPr>
                <a:lstStyle/>
                <a:p>
                  <a:pPr algn="l">
                    <a:lnSpc>
                      <a:spcPts val="3700"/>
                    </a:lnSpc>
                  </a:pPr>
                  <a:r>
                    <a:rPr lang="en-US" sz="1200" b="1" dirty="0">
                      <a:solidFill>
                        <a:schemeClr val="accent5"/>
                      </a:solidFill>
                    </a:rPr>
                    <a:t>IP</a:t>
                  </a:r>
                </a:p>
              </p:txBody>
            </p:sp>
            <p:sp>
              <p:nvSpPr>
                <p:cNvPr id="43" name="TextBox 42">
                  <a:extLst>
                    <a:ext uri="{FF2B5EF4-FFF2-40B4-BE49-F238E27FC236}">
                      <a16:creationId xmlns:a16="http://schemas.microsoft.com/office/drawing/2014/main" id="{1680CE51-0926-3432-41FF-EAB381E53B12}"/>
                    </a:ext>
                  </a:extLst>
                </p:cNvPr>
                <p:cNvSpPr txBox="1"/>
                <p:nvPr/>
              </p:nvSpPr>
              <p:spPr>
                <a:xfrm>
                  <a:off x="5117716" y="2100402"/>
                  <a:ext cx="642188" cy="483273"/>
                </a:xfrm>
                <a:prstGeom prst="rect">
                  <a:avLst/>
                </a:prstGeom>
                <a:noFill/>
              </p:spPr>
              <p:txBody>
                <a:bodyPr wrap="square" rtlCol="0">
                  <a:spAutoFit/>
                </a:bodyPr>
                <a:lstStyle/>
                <a:p>
                  <a:pPr algn="l">
                    <a:lnSpc>
                      <a:spcPts val="3700"/>
                    </a:lnSpc>
                  </a:pPr>
                  <a:r>
                    <a:rPr lang="en-US" sz="1200" b="1" dirty="0">
                      <a:solidFill>
                        <a:schemeClr val="accent5"/>
                      </a:solidFill>
                    </a:rPr>
                    <a:t>IP</a:t>
                  </a:r>
                </a:p>
              </p:txBody>
            </p:sp>
            <p:sp>
              <p:nvSpPr>
                <p:cNvPr id="19" name="TextBox 18">
                  <a:extLst>
                    <a:ext uri="{FF2B5EF4-FFF2-40B4-BE49-F238E27FC236}">
                      <a16:creationId xmlns:a16="http://schemas.microsoft.com/office/drawing/2014/main" id="{46129B06-415C-6881-F890-2003D1CCFB4F}"/>
                    </a:ext>
                  </a:extLst>
                </p:cNvPr>
                <p:cNvSpPr txBox="1"/>
                <p:nvPr/>
              </p:nvSpPr>
              <p:spPr>
                <a:xfrm>
                  <a:off x="7442036" y="1176311"/>
                  <a:ext cx="721981" cy="629824"/>
                </a:xfrm>
                <a:prstGeom prst="rect">
                  <a:avLst/>
                </a:prstGeom>
                <a:noFill/>
              </p:spPr>
              <p:txBody>
                <a:bodyPr wrap="square" rtlCol="0">
                  <a:spAutoFit/>
                </a:bodyPr>
                <a:lstStyle/>
                <a:p>
                  <a:pPr algn="l">
                    <a:lnSpc>
                      <a:spcPts val="3700"/>
                    </a:lnSpc>
                  </a:pPr>
                  <a:r>
                    <a:rPr lang="en-US" sz="1200" b="1" dirty="0">
                      <a:solidFill>
                        <a:schemeClr val="accent3"/>
                      </a:solidFill>
                    </a:rPr>
                    <a:t>IPB</a:t>
                  </a:r>
                </a:p>
              </p:txBody>
            </p:sp>
            <p:sp>
              <p:nvSpPr>
                <p:cNvPr id="48" name="Arc 47">
                  <a:extLst>
                    <a:ext uri="{FF2B5EF4-FFF2-40B4-BE49-F238E27FC236}">
                      <a16:creationId xmlns:a16="http://schemas.microsoft.com/office/drawing/2014/main" id="{D327C4BC-CF70-E6C2-FD92-0D290CB7FF7B}"/>
                    </a:ext>
                  </a:extLst>
                </p:cNvPr>
                <p:cNvSpPr/>
                <p:nvPr/>
              </p:nvSpPr>
              <p:spPr>
                <a:xfrm rot="4682655">
                  <a:off x="5980507" y="1748451"/>
                  <a:ext cx="1529382" cy="1918760"/>
                </a:xfrm>
                <a:prstGeom prst="arc">
                  <a:avLst>
                    <a:gd name="adj1" fmla="val 17203874"/>
                    <a:gd name="adj2" fmla="val 20922080"/>
                  </a:avLst>
                </a:prstGeom>
                <a:ln w="254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Arc 48">
                  <a:extLst>
                    <a:ext uri="{FF2B5EF4-FFF2-40B4-BE49-F238E27FC236}">
                      <a16:creationId xmlns:a16="http://schemas.microsoft.com/office/drawing/2014/main" id="{97253246-8E75-D524-731D-6C60D8ECF141}"/>
                    </a:ext>
                  </a:extLst>
                </p:cNvPr>
                <p:cNvSpPr/>
                <p:nvPr/>
              </p:nvSpPr>
              <p:spPr>
                <a:xfrm rot="10167923">
                  <a:off x="5704500" y="1557809"/>
                  <a:ext cx="1529382" cy="1918760"/>
                </a:xfrm>
                <a:prstGeom prst="arc">
                  <a:avLst>
                    <a:gd name="adj1" fmla="val 17203874"/>
                    <a:gd name="adj2" fmla="val 20922080"/>
                  </a:avLst>
                </a:prstGeom>
                <a:ln w="254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Arc 49">
                  <a:extLst>
                    <a:ext uri="{FF2B5EF4-FFF2-40B4-BE49-F238E27FC236}">
                      <a16:creationId xmlns:a16="http://schemas.microsoft.com/office/drawing/2014/main" id="{99CBE7BF-8FE7-5351-F48D-3E9A4EFC85B1}"/>
                    </a:ext>
                  </a:extLst>
                </p:cNvPr>
                <p:cNvSpPr/>
                <p:nvPr/>
              </p:nvSpPr>
              <p:spPr>
                <a:xfrm rot="15468112">
                  <a:off x="5953265" y="1373952"/>
                  <a:ext cx="1529382" cy="1918760"/>
                </a:xfrm>
                <a:prstGeom prst="arc">
                  <a:avLst>
                    <a:gd name="adj1" fmla="val 17203874"/>
                    <a:gd name="adj2" fmla="val 20922080"/>
                  </a:avLst>
                </a:prstGeom>
                <a:ln w="254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Arc 50">
                  <a:extLst>
                    <a:ext uri="{FF2B5EF4-FFF2-40B4-BE49-F238E27FC236}">
                      <a16:creationId xmlns:a16="http://schemas.microsoft.com/office/drawing/2014/main" id="{1AFED413-66DE-8512-CBD3-0098528B71D0}"/>
                    </a:ext>
                  </a:extLst>
                </p:cNvPr>
                <p:cNvSpPr/>
                <p:nvPr/>
              </p:nvSpPr>
              <p:spPr>
                <a:xfrm rot="20645033">
                  <a:off x="6221691" y="1644986"/>
                  <a:ext cx="1529382" cy="1918760"/>
                </a:xfrm>
                <a:prstGeom prst="arc">
                  <a:avLst>
                    <a:gd name="adj1" fmla="val 17203874"/>
                    <a:gd name="adj2" fmla="val 20922080"/>
                  </a:avLst>
                </a:prstGeom>
                <a:ln w="254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grpSp>
      <p:grpSp>
        <p:nvGrpSpPr>
          <p:cNvPr id="81" name="Group 80">
            <a:extLst>
              <a:ext uri="{FF2B5EF4-FFF2-40B4-BE49-F238E27FC236}">
                <a16:creationId xmlns:a16="http://schemas.microsoft.com/office/drawing/2014/main" id="{C005A867-0D08-D68A-AC8D-DF6DD43F8EB0}"/>
              </a:ext>
            </a:extLst>
          </p:cNvPr>
          <p:cNvGrpSpPr/>
          <p:nvPr/>
        </p:nvGrpSpPr>
        <p:grpSpPr>
          <a:xfrm>
            <a:off x="3396675" y="1371834"/>
            <a:ext cx="1735040" cy="1559434"/>
            <a:chOff x="3294162" y="1113204"/>
            <a:chExt cx="1735040" cy="1559434"/>
          </a:xfrm>
        </p:grpSpPr>
        <p:sp>
          <p:nvSpPr>
            <p:cNvPr id="57" name="Rectangle: Rounded Corners 56">
              <a:extLst>
                <a:ext uri="{FF2B5EF4-FFF2-40B4-BE49-F238E27FC236}">
                  <a16:creationId xmlns:a16="http://schemas.microsoft.com/office/drawing/2014/main" id="{E8EE4076-1065-FB09-3D22-24282D3534B5}"/>
                </a:ext>
              </a:extLst>
            </p:cNvPr>
            <p:cNvSpPr/>
            <p:nvPr/>
          </p:nvSpPr>
          <p:spPr>
            <a:xfrm>
              <a:off x="3294162" y="1113204"/>
              <a:ext cx="1735040" cy="1559434"/>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rgbClr val="0F124A"/>
                  </a:solidFill>
                </a:rPr>
                <a:t>BDSIM</a:t>
              </a:r>
            </a:p>
            <a:p>
              <a:pPr algn="ctr"/>
              <a:endParaRPr lang="en-US" dirty="0"/>
            </a:p>
            <a:p>
              <a:pPr algn="ctr"/>
              <a:endParaRPr lang="en-US" dirty="0"/>
            </a:p>
            <a:p>
              <a:pPr algn="ctr"/>
              <a:endParaRPr lang="en-US" dirty="0"/>
            </a:p>
            <a:p>
              <a:pPr algn="ctr"/>
              <a:endParaRPr lang="en-US" dirty="0"/>
            </a:p>
            <a:p>
              <a:pPr algn="ctr"/>
              <a:endParaRPr lang="en-US" dirty="0"/>
            </a:p>
          </p:txBody>
        </p:sp>
        <p:sp>
          <p:nvSpPr>
            <p:cNvPr id="54" name="Rectangle 53">
              <a:extLst>
                <a:ext uri="{FF2B5EF4-FFF2-40B4-BE49-F238E27FC236}">
                  <a16:creationId xmlns:a16="http://schemas.microsoft.com/office/drawing/2014/main" id="{33441E98-4009-44BC-7B2E-EDDEF3B7590A}"/>
                </a:ext>
              </a:extLst>
            </p:cNvPr>
            <p:cNvSpPr/>
            <p:nvPr/>
          </p:nvSpPr>
          <p:spPr>
            <a:xfrm>
              <a:off x="3661658" y="1529211"/>
              <a:ext cx="1047080" cy="323188"/>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468DA41E-04FA-F2AC-0367-0B69D03EF240}"/>
                </a:ext>
              </a:extLst>
            </p:cNvPr>
            <p:cNvSpPr/>
            <p:nvPr/>
          </p:nvSpPr>
          <p:spPr>
            <a:xfrm>
              <a:off x="3661658" y="2093430"/>
              <a:ext cx="1047080" cy="323188"/>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cxnSp>
          <p:nvCxnSpPr>
            <p:cNvPr id="59" name="Straight Arrow Connector 58">
              <a:extLst>
                <a:ext uri="{FF2B5EF4-FFF2-40B4-BE49-F238E27FC236}">
                  <a16:creationId xmlns:a16="http://schemas.microsoft.com/office/drawing/2014/main" id="{A28878EE-E17B-40C4-F2FE-F8AF6258645A}"/>
                </a:ext>
              </a:extLst>
            </p:cNvPr>
            <p:cNvCxnSpPr>
              <a:cxnSpLocks/>
              <a:endCxn id="54" idx="2"/>
            </p:cNvCxnSpPr>
            <p:nvPr/>
          </p:nvCxnSpPr>
          <p:spPr>
            <a:xfrm flipV="1">
              <a:off x="3388626" y="1852399"/>
              <a:ext cx="796572" cy="129882"/>
            </a:xfrm>
            <a:prstGeom prst="straightConnector1">
              <a:avLst/>
            </a:prstGeom>
            <a:ln>
              <a:headEnd type="none"/>
              <a:tailEnd type="stealth" w="sm" len="sm"/>
            </a:ln>
          </p:spPr>
          <p:style>
            <a:lnRef idx="3">
              <a:schemeClr val="accent5"/>
            </a:lnRef>
            <a:fillRef idx="0">
              <a:schemeClr val="accent5"/>
            </a:fillRef>
            <a:effectRef idx="2">
              <a:schemeClr val="accent5"/>
            </a:effectRef>
            <a:fontRef idx="minor">
              <a:schemeClr val="tx1"/>
            </a:fontRef>
          </p:style>
        </p:cxnSp>
        <p:cxnSp>
          <p:nvCxnSpPr>
            <p:cNvPr id="69" name="Straight Arrow Connector 68">
              <a:extLst>
                <a:ext uri="{FF2B5EF4-FFF2-40B4-BE49-F238E27FC236}">
                  <a16:creationId xmlns:a16="http://schemas.microsoft.com/office/drawing/2014/main" id="{650430CD-44C8-55D7-2379-AC7772B1592D}"/>
                </a:ext>
              </a:extLst>
            </p:cNvPr>
            <p:cNvCxnSpPr>
              <a:cxnSpLocks/>
            </p:cNvCxnSpPr>
            <p:nvPr/>
          </p:nvCxnSpPr>
          <p:spPr>
            <a:xfrm flipV="1">
              <a:off x="3381456" y="1822949"/>
              <a:ext cx="530335" cy="155111"/>
            </a:xfrm>
            <a:prstGeom prst="straightConnector1">
              <a:avLst/>
            </a:prstGeom>
            <a:ln>
              <a:headEnd type="none"/>
              <a:tailEnd type="stealth" w="sm" len="sm"/>
            </a:ln>
          </p:spPr>
          <p:style>
            <a:lnRef idx="3">
              <a:schemeClr val="accent5"/>
            </a:lnRef>
            <a:fillRef idx="0">
              <a:schemeClr val="accent5"/>
            </a:fillRef>
            <a:effectRef idx="2">
              <a:schemeClr val="accent5"/>
            </a:effectRef>
            <a:fontRef idx="minor">
              <a:schemeClr val="tx1"/>
            </a:fontRef>
          </p:style>
        </p:cxnSp>
        <p:cxnSp>
          <p:nvCxnSpPr>
            <p:cNvPr id="70" name="Straight Arrow Connector 69">
              <a:extLst>
                <a:ext uri="{FF2B5EF4-FFF2-40B4-BE49-F238E27FC236}">
                  <a16:creationId xmlns:a16="http://schemas.microsoft.com/office/drawing/2014/main" id="{7CFE2A22-2F14-93B5-97AA-FF3695421A66}"/>
                </a:ext>
              </a:extLst>
            </p:cNvPr>
            <p:cNvCxnSpPr>
              <a:cxnSpLocks/>
              <a:endCxn id="54" idx="1"/>
            </p:cNvCxnSpPr>
            <p:nvPr/>
          </p:nvCxnSpPr>
          <p:spPr>
            <a:xfrm flipV="1">
              <a:off x="3351410" y="1690805"/>
              <a:ext cx="310249" cy="305758"/>
            </a:xfrm>
            <a:prstGeom prst="straightConnector1">
              <a:avLst/>
            </a:prstGeom>
            <a:ln>
              <a:headEnd type="none"/>
              <a:tailEnd type="stealth" w="sm" len="sm"/>
            </a:ln>
          </p:spPr>
          <p:style>
            <a:lnRef idx="3">
              <a:schemeClr val="accent5"/>
            </a:lnRef>
            <a:fillRef idx="0">
              <a:schemeClr val="accent5"/>
            </a:fillRef>
            <a:effectRef idx="2">
              <a:schemeClr val="accent5"/>
            </a:effectRef>
            <a:fontRef idx="minor">
              <a:schemeClr val="tx1"/>
            </a:fontRef>
          </p:style>
        </p:cxnSp>
        <p:cxnSp>
          <p:nvCxnSpPr>
            <p:cNvPr id="71" name="Straight Arrow Connector 70">
              <a:extLst>
                <a:ext uri="{FF2B5EF4-FFF2-40B4-BE49-F238E27FC236}">
                  <a16:creationId xmlns:a16="http://schemas.microsoft.com/office/drawing/2014/main" id="{634E4F8D-6C23-59DA-6FF5-613962EF681C}"/>
                </a:ext>
              </a:extLst>
            </p:cNvPr>
            <p:cNvCxnSpPr>
              <a:cxnSpLocks/>
            </p:cNvCxnSpPr>
            <p:nvPr/>
          </p:nvCxnSpPr>
          <p:spPr>
            <a:xfrm>
              <a:off x="3362391" y="1993454"/>
              <a:ext cx="419265" cy="57994"/>
            </a:xfrm>
            <a:prstGeom prst="straightConnector1">
              <a:avLst/>
            </a:prstGeom>
            <a:ln>
              <a:headEnd type="none"/>
              <a:tailEnd type="stealth" w="sm" len="sm"/>
            </a:ln>
          </p:spPr>
          <p:style>
            <a:lnRef idx="3">
              <a:schemeClr val="accent5"/>
            </a:lnRef>
            <a:fillRef idx="0">
              <a:schemeClr val="accent5"/>
            </a:fillRef>
            <a:effectRef idx="2">
              <a:schemeClr val="accent5"/>
            </a:effectRef>
            <a:fontRef idx="minor">
              <a:schemeClr val="tx1"/>
            </a:fontRef>
          </p:style>
        </p:cxnSp>
        <p:cxnSp>
          <p:nvCxnSpPr>
            <p:cNvPr id="72" name="Straight Arrow Connector 71">
              <a:extLst>
                <a:ext uri="{FF2B5EF4-FFF2-40B4-BE49-F238E27FC236}">
                  <a16:creationId xmlns:a16="http://schemas.microsoft.com/office/drawing/2014/main" id="{7D9705E6-C0F2-BC3A-BB9F-C334C1D338DC}"/>
                </a:ext>
              </a:extLst>
            </p:cNvPr>
            <p:cNvCxnSpPr>
              <a:cxnSpLocks/>
            </p:cNvCxnSpPr>
            <p:nvPr/>
          </p:nvCxnSpPr>
          <p:spPr>
            <a:xfrm>
              <a:off x="3364196" y="1982280"/>
              <a:ext cx="543075" cy="252205"/>
            </a:xfrm>
            <a:prstGeom prst="straightConnector1">
              <a:avLst/>
            </a:prstGeom>
            <a:ln>
              <a:headEnd type="none"/>
              <a:tailEnd type="stealth" w="sm" len="sm"/>
            </a:ln>
          </p:spPr>
          <p:style>
            <a:lnRef idx="3">
              <a:schemeClr val="accent5"/>
            </a:lnRef>
            <a:fillRef idx="0">
              <a:schemeClr val="accent5"/>
            </a:fillRef>
            <a:effectRef idx="2">
              <a:schemeClr val="accent5"/>
            </a:effectRef>
            <a:fontRef idx="minor">
              <a:schemeClr val="tx1"/>
            </a:fontRef>
          </p:style>
        </p:cxnSp>
      </p:grpSp>
      <p:sp>
        <p:nvSpPr>
          <p:cNvPr id="82" name="Arrow: Right 81">
            <a:extLst>
              <a:ext uri="{FF2B5EF4-FFF2-40B4-BE49-F238E27FC236}">
                <a16:creationId xmlns:a16="http://schemas.microsoft.com/office/drawing/2014/main" id="{403CE90A-5005-70FA-CE20-E936410BE488}"/>
              </a:ext>
            </a:extLst>
          </p:cNvPr>
          <p:cNvSpPr/>
          <p:nvPr/>
        </p:nvSpPr>
        <p:spPr>
          <a:xfrm>
            <a:off x="5261614" y="2128028"/>
            <a:ext cx="284413" cy="1116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Rounded Corners 84">
            <a:extLst>
              <a:ext uri="{FF2B5EF4-FFF2-40B4-BE49-F238E27FC236}">
                <a16:creationId xmlns:a16="http://schemas.microsoft.com/office/drawing/2014/main" id="{48E13CE2-C916-B4AF-84E5-F8118115B21A}"/>
              </a:ext>
            </a:extLst>
          </p:cNvPr>
          <p:cNvSpPr/>
          <p:nvPr/>
        </p:nvSpPr>
        <p:spPr>
          <a:xfrm>
            <a:off x="6892839" y="993162"/>
            <a:ext cx="754477" cy="37867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100" b="1" dirty="0"/>
              <a:t>FLUKA*</a:t>
            </a:r>
          </a:p>
        </p:txBody>
      </p:sp>
      <p:pic>
        <p:nvPicPr>
          <p:cNvPr id="131" name="Picture 130">
            <a:extLst>
              <a:ext uri="{FF2B5EF4-FFF2-40B4-BE49-F238E27FC236}">
                <a16:creationId xmlns:a16="http://schemas.microsoft.com/office/drawing/2014/main" id="{D514A483-4ADD-C9F4-C12E-8FB5F0611173}"/>
              </a:ext>
            </a:extLst>
          </p:cNvPr>
          <p:cNvPicPr>
            <a:picLocks noChangeAspect="1"/>
          </p:cNvPicPr>
          <p:nvPr/>
        </p:nvPicPr>
        <p:blipFill>
          <a:blip r:embed="rId3"/>
          <a:srcRect r="47738"/>
          <a:stretch>
            <a:fillRect/>
          </a:stretch>
        </p:blipFill>
        <p:spPr>
          <a:xfrm>
            <a:off x="5017305" y="3346711"/>
            <a:ext cx="1688295" cy="1663439"/>
          </a:xfrm>
          <a:prstGeom prst="rect">
            <a:avLst/>
          </a:prstGeom>
        </p:spPr>
      </p:pic>
      <p:grpSp>
        <p:nvGrpSpPr>
          <p:cNvPr id="129" name="Group 128">
            <a:extLst>
              <a:ext uri="{FF2B5EF4-FFF2-40B4-BE49-F238E27FC236}">
                <a16:creationId xmlns:a16="http://schemas.microsoft.com/office/drawing/2014/main" id="{677C05DD-80D3-7819-37AC-FC84F0926C14}"/>
              </a:ext>
            </a:extLst>
          </p:cNvPr>
          <p:cNvGrpSpPr/>
          <p:nvPr/>
        </p:nvGrpSpPr>
        <p:grpSpPr>
          <a:xfrm>
            <a:off x="7266316" y="3333750"/>
            <a:ext cx="381000" cy="1120924"/>
            <a:chOff x="7239000" y="3500724"/>
            <a:chExt cx="381000" cy="609600"/>
          </a:xfrm>
        </p:grpSpPr>
        <p:cxnSp>
          <p:nvCxnSpPr>
            <p:cNvPr id="126" name="Straight Connector 125">
              <a:extLst>
                <a:ext uri="{FF2B5EF4-FFF2-40B4-BE49-F238E27FC236}">
                  <a16:creationId xmlns:a16="http://schemas.microsoft.com/office/drawing/2014/main" id="{FFB078C4-526D-A3C0-C67D-ABDFFD1D524F}"/>
                </a:ext>
              </a:extLst>
            </p:cNvPr>
            <p:cNvCxnSpPr/>
            <p:nvPr/>
          </p:nvCxnSpPr>
          <p:spPr>
            <a:xfrm>
              <a:off x="7620000" y="3500724"/>
              <a:ext cx="0" cy="60960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27" name="Straight Connector 126">
              <a:extLst>
                <a:ext uri="{FF2B5EF4-FFF2-40B4-BE49-F238E27FC236}">
                  <a16:creationId xmlns:a16="http://schemas.microsoft.com/office/drawing/2014/main" id="{F5DFF036-0393-CADA-8B4D-42962EDE9428}"/>
                </a:ext>
              </a:extLst>
            </p:cNvPr>
            <p:cNvCxnSpPr>
              <a:cxnSpLocks/>
            </p:cNvCxnSpPr>
            <p:nvPr/>
          </p:nvCxnSpPr>
          <p:spPr>
            <a:xfrm flipH="1">
              <a:off x="7239000" y="4098500"/>
              <a:ext cx="381000" cy="0"/>
            </a:xfrm>
            <a:prstGeom prst="line">
              <a:avLst/>
            </a:prstGeom>
            <a:ln w="38100">
              <a:tailEnd type="triangle"/>
            </a:ln>
          </p:spPr>
          <p:style>
            <a:lnRef idx="3">
              <a:schemeClr val="accent1"/>
            </a:lnRef>
            <a:fillRef idx="0">
              <a:schemeClr val="accent1"/>
            </a:fillRef>
            <a:effectRef idx="2">
              <a:schemeClr val="accent1"/>
            </a:effectRef>
            <a:fontRef idx="minor">
              <a:schemeClr val="tx1"/>
            </a:fontRef>
          </p:style>
        </p:cxnSp>
      </p:grpSp>
      <p:sp>
        <p:nvSpPr>
          <p:cNvPr id="141" name="Textfeld 2">
            <a:extLst>
              <a:ext uri="{FF2B5EF4-FFF2-40B4-BE49-F238E27FC236}">
                <a16:creationId xmlns:a16="http://schemas.microsoft.com/office/drawing/2014/main" id="{5F68E718-D673-39F9-2F89-F1EA5A4EBCFA}"/>
              </a:ext>
            </a:extLst>
          </p:cNvPr>
          <p:cNvSpPr txBox="1"/>
          <p:nvPr/>
        </p:nvSpPr>
        <p:spPr>
          <a:xfrm>
            <a:off x="6953100" y="52418"/>
            <a:ext cx="2038500" cy="188715"/>
          </a:xfrm>
          <a:prstGeom prst="rect">
            <a:avLst/>
          </a:prstGeom>
          <a:noFill/>
        </p:spPr>
        <p:txBody>
          <a:bodyPr wrap="square" rtlCol="0">
            <a:noAutofit/>
          </a:bodyPr>
          <a:lstStyle/>
          <a:p>
            <a:pPr>
              <a:lnSpc>
                <a:spcPts val="1238"/>
              </a:lnSpc>
            </a:pPr>
            <a:r>
              <a:rPr lang="en-US" sz="900" dirty="0">
                <a:solidFill>
                  <a:schemeClr val="bg1"/>
                </a:solidFill>
              </a:rPr>
              <a:t>Giulia Nigrelli </a:t>
            </a:r>
          </a:p>
        </p:txBody>
      </p:sp>
      <p:pic>
        <p:nvPicPr>
          <p:cNvPr id="11" name="Picture 10">
            <a:extLst>
              <a:ext uri="{FF2B5EF4-FFF2-40B4-BE49-F238E27FC236}">
                <a16:creationId xmlns:a16="http://schemas.microsoft.com/office/drawing/2014/main" id="{F75D9911-3E0F-0161-8EB4-147186C38EBA}"/>
              </a:ext>
            </a:extLst>
          </p:cNvPr>
          <p:cNvPicPr>
            <a:picLocks noChangeAspect="1"/>
          </p:cNvPicPr>
          <p:nvPr/>
        </p:nvPicPr>
        <p:blipFill>
          <a:blip r:embed="rId4"/>
          <a:srcRect t="16" r="668"/>
          <a:stretch>
            <a:fillRect/>
          </a:stretch>
        </p:blipFill>
        <p:spPr>
          <a:xfrm>
            <a:off x="5632857" y="1456439"/>
            <a:ext cx="3274442" cy="1750942"/>
          </a:xfrm>
          <a:prstGeom prst="rect">
            <a:avLst/>
          </a:prstGeom>
        </p:spPr>
      </p:pic>
      <p:pic>
        <p:nvPicPr>
          <p:cNvPr id="14" name="Picture 13">
            <a:extLst>
              <a:ext uri="{FF2B5EF4-FFF2-40B4-BE49-F238E27FC236}">
                <a16:creationId xmlns:a16="http://schemas.microsoft.com/office/drawing/2014/main" id="{F95051BA-519A-EF21-677A-0B4AFFB32603}"/>
              </a:ext>
            </a:extLst>
          </p:cNvPr>
          <p:cNvPicPr>
            <a:picLocks noChangeAspect="1"/>
          </p:cNvPicPr>
          <p:nvPr/>
        </p:nvPicPr>
        <p:blipFill>
          <a:blip r:embed="rId5">
            <a:extLst>
              <a:ext uri="{28A0092B-C50C-407E-A947-70E740481C1C}">
                <a14:useLocalDpi xmlns:a14="http://schemas.microsoft.com/office/drawing/2010/main" val="0"/>
              </a:ext>
            </a:extLst>
          </a:blip>
          <a:srcRect l="2869"/>
          <a:stretch>
            <a:fillRect/>
          </a:stretch>
        </p:blipFill>
        <p:spPr>
          <a:xfrm>
            <a:off x="2827008" y="3395304"/>
            <a:ext cx="1806323" cy="1452215"/>
          </a:xfrm>
          <a:prstGeom prst="rect">
            <a:avLst/>
          </a:prstGeom>
        </p:spPr>
      </p:pic>
      <p:pic>
        <p:nvPicPr>
          <p:cNvPr id="24" name="Picture 23">
            <a:extLst>
              <a:ext uri="{FF2B5EF4-FFF2-40B4-BE49-F238E27FC236}">
                <a16:creationId xmlns:a16="http://schemas.microsoft.com/office/drawing/2014/main" id="{F40D8DF7-1D4A-F401-D5A0-212523F4AA7A}"/>
              </a:ext>
            </a:extLst>
          </p:cNvPr>
          <p:cNvPicPr>
            <a:picLocks noChangeAspect="1"/>
          </p:cNvPicPr>
          <p:nvPr/>
        </p:nvPicPr>
        <p:blipFill>
          <a:blip r:embed="rId6"/>
          <a:stretch>
            <a:fillRect/>
          </a:stretch>
        </p:blipFill>
        <p:spPr>
          <a:xfrm>
            <a:off x="855944" y="3257550"/>
            <a:ext cx="1579482" cy="1636447"/>
          </a:xfrm>
          <a:prstGeom prst="rect">
            <a:avLst/>
          </a:prstGeom>
        </p:spPr>
      </p:pic>
      <p:sp>
        <p:nvSpPr>
          <p:cNvPr id="3" name="TextBox 2">
            <a:extLst>
              <a:ext uri="{FF2B5EF4-FFF2-40B4-BE49-F238E27FC236}">
                <a16:creationId xmlns:a16="http://schemas.microsoft.com/office/drawing/2014/main" id="{0E54C88C-9F39-CFFB-5D3B-054621468AA7}"/>
              </a:ext>
            </a:extLst>
          </p:cNvPr>
          <p:cNvSpPr txBox="1"/>
          <p:nvPr/>
        </p:nvSpPr>
        <p:spPr>
          <a:xfrm>
            <a:off x="7787594" y="3422082"/>
            <a:ext cx="1204006" cy="1615827"/>
          </a:xfrm>
          <a:prstGeom prst="rect">
            <a:avLst/>
          </a:prstGeom>
          <a:solidFill>
            <a:schemeClr val="accent2"/>
          </a:solid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l"/>
            <a:r>
              <a:rPr lang="en-US" sz="1100" dirty="0"/>
              <a:t>* FLUKA geometry includes detailed description of beam line elements from IP up to 700 m downstream</a:t>
            </a:r>
          </a:p>
        </p:txBody>
      </p:sp>
      <p:sp>
        <p:nvSpPr>
          <p:cNvPr id="4" name="TextBox 3">
            <a:extLst>
              <a:ext uri="{FF2B5EF4-FFF2-40B4-BE49-F238E27FC236}">
                <a16:creationId xmlns:a16="http://schemas.microsoft.com/office/drawing/2014/main" id="{BD624FEC-1AB6-DD36-FDC8-D97922A09E2E}"/>
              </a:ext>
            </a:extLst>
          </p:cNvPr>
          <p:cNvSpPr txBox="1"/>
          <p:nvPr/>
        </p:nvSpPr>
        <p:spPr>
          <a:xfrm>
            <a:off x="25772" y="4873830"/>
            <a:ext cx="3509436" cy="276999"/>
          </a:xfrm>
          <a:prstGeom prst="rect">
            <a:avLst/>
          </a:prstGeom>
          <a:noFill/>
        </p:spPr>
        <p:txBody>
          <a:bodyPr wrap="square" rtlCol="0">
            <a:spAutoFit/>
          </a:bodyPr>
          <a:lstStyle/>
          <a:p>
            <a:pPr algn="l"/>
            <a:r>
              <a:rPr lang="en-US" sz="1200" dirty="0"/>
              <a:t>*Geometry provided by A. Frasca</a:t>
            </a:r>
            <a:endParaRPr lang="en-US" sz="2000" dirty="0"/>
          </a:p>
        </p:txBody>
      </p:sp>
      <p:sp>
        <p:nvSpPr>
          <p:cNvPr id="9" name="Arrow: Left-Right 8">
            <a:extLst>
              <a:ext uri="{FF2B5EF4-FFF2-40B4-BE49-F238E27FC236}">
                <a16:creationId xmlns:a16="http://schemas.microsoft.com/office/drawing/2014/main" id="{059A90C3-D558-383C-F8D8-19D8342D4626}"/>
              </a:ext>
            </a:extLst>
          </p:cNvPr>
          <p:cNvSpPr/>
          <p:nvPr/>
        </p:nvSpPr>
        <p:spPr>
          <a:xfrm>
            <a:off x="2730283" y="2081579"/>
            <a:ext cx="431856" cy="12320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feld 1">
            <a:extLst>
              <a:ext uri="{FF2B5EF4-FFF2-40B4-BE49-F238E27FC236}">
                <a16:creationId xmlns:a16="http://schemas.microsoft.com/office/drawing/2014/main" id="{1B8A7103-0BDD-DE7E-5B34-AC350035D754}"/>
              </a:ext>
            </a:extLst>
          </p:cNvPr>
          <p:cNvSpPr txBox="1"/>
          <p:nvPr/>
        </p:nvSpPr>
        <p:spPr>
          <a:xfrm>
            <a:off x="1007830" y="57150"/>
            <a:ext cx="5030870" cy="188715"/>
          </a:xfrm>
          <a:prstGeom prst="rect">
            <a:avLst/>
          </a:prstGeom>
          <a:noFill/>
        </p:spPr>
        <p:txBody>
          <a:bodyPr wrap="square" rtlCol="0">
            <a:noAutofit/>
          </a:bodyPr>
          <a:lstStyle/>
          <a:p>
            <a:pPr marL="0" marR="0" lvl="0" indent="0" algn="l" defTabSz="685727" rtl="0" eaLnBrk="1" fontAlgn="auto" latinLnBrk="0" hangingPunct="1">
              <a:lnSpc>
                <a:spcPts val="1238"/>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20/10/2025  	Seminar for the admission to the 3rd year of the PhD in Accelerator Physics</a:t>
            </a:r>
          </a:p>
          <a:p>
            <a:pPr marL="0" marR="0" lvl="0" indent="0" algn="l" defTabSz="685727" rtl="0" eaLnBrk="1" fontAlgn="auto" latinLnBrk="0" hangingPunct="1">
              <a:lnSpc>
                <a:spcPts val="1238"/>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62194287"/>
      </p:ext>
    </p:extLst>
  </p:cSld>
  <p:clrMapOvr>
    <a:masterClrMapping/>
  </p:clrMapOvr>
</p:sld>
</file>

<file path=ppt/theme/theme1.xml><?xml version="1.0" encoding="utf-8"?>
<a:theme xmlns:a="http://schemas.openxmlformats.org/drawingml/2006/main" name="Introslides">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CC-2011110001-BLEED_FCC_PresentationTemplate_16x9_onscreen" id="{793AB792-361D-0145-88B4-1694BCC907D6}" vid="{4B4FCAA3-11E4-AB45-B52B-DF74168EF75C}"/>
    </a:ext>
  </a:extLst>
</a:theme>
</file>

<file path=ppt/theme/theme2.xml><?xml version="1.0" encoding="utf-8"?>
<a:theme xmlns:a="http://schemas.openxmlformats.org/drawingml/2006/main" name="Titleslides, Conclusion">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CC-2011110001-BLEED_FCC_PresentationTemplate_16x9_onscreen" id="{793AB792-361D-0145-88B4-1694BCC907D6}" vid="{72BB91BA-D48B-374C-B02D-B1939E895556}"/>
    </a:ext>
  </a:extLst>
</a:theme>
</file>

<file path=ppt/theme/theme3.xml><?xml version="1.0" encoding="utf-8"?>
<a:theme xmlns:a="http://schemas.openxmlformats.org/drawingml/2006/main" name="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FCC-2011110001-BLEED_FCC_PresentationTemplate_16x9_onscreen" id="{793AB792-361D-0145-88B4-1694BCC907D6}" vid="{DD2D8671-E3F2-8B4E-BCFC-6E9DC91A47EB}"/>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InjectionBkg_update</Template>
  <TotalTime>8217</TotalTime>
  <Words>4902</Words>
  <Application>Microsoft Office PowerPoint</Application>
  <PresentationFormat>On-screen Show (16:9)</PresentationFormat>
  <Paragraphs>823</Paragraphs>
  <Slides>48</Slides>
  <Notes>23</Notes>
  <HiddenSlides>14</HiddenSlides>
  <MMClips>1</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48</vt:i4>
      </vt:variant>
    </vt:vector>
  </HeadingPairs>
  <TitlesOfParts>
    <vt:vector size="54" baseType="lpstr">
      <vt:lpstr>Arial</vt:lpstr>
      <vt:lpstr>Calibri</vt:lpstr>
      <vt:lpstr>Cambria Math</vt:lpstr>
      <vt:lpstr>Introslides</vt:lpstr>
      <vt:lpstr>Titleslides, Conclusion</vt:lpstr>
      <vt:lpstr>Content Slides - Deep Blue</vt:lpstr>
      <vt:lpstr> Beam-induced background studies at the FCC-ee </vt:lpstr>
      <vt:lpstr>Outline</vt:lpstr>
      <vt:lpstr>Outline</vt:lpstr>
      <vt:lpstr>FCC: the Future Circular Collider</vt:lpstr>
      <vt:lpstr>Motivation</vt:lpstr>
      <vt:lpstr>Beam collimation challenges</vt:lpstr>
      <vt:lpstr>Beam loss scenarios</vt:lpstr>
      <vt:lpstr>Outline</vt:lpstr>
      <vt:lpstr>Background simulation workflow</vt:lpstr>
      <vt:lpstr>Collimation studies with Xsuite</vt:lpstr>
      <vt:lpstr>Workflow - step 1&amp;2</vt:lpstr>
      <vt:lpstr>Workflow - step 3</vt:lpstr>
      <vt:lpstr>Workflow - step 3</vt:lpstr>
      <vt:lpstr>Outline</vt:lpstr>
      <vt:lpstr>Introduction</vt:lpstr>
      <vt:lpstr>Top-up Injection for FCC-ee</vt:lpstr>
      <vt:lpstr>Simulation setup</vt:lpstr>
      <vt:lpstr>Injection efficiency</vt:lpstr>
      <vt:lpstr>Losses distribution</vt:lpstr>
      <vt:lpstr>Particles at the MDI</vt:lpstr>
      <vt:lpstr>Hit at MDI calculation</vt:lpstr>
      <vt:lpstr>Outline</vt:lpstr>
      <vt:lpstr>Fast instabilities</vt:lpstr>
      <vt:lpstr>Simulation setup</vt:lpstr>
      <vt:lpstr>Case studies</vt:lpstr>
      <vt:lpstr>Instability loss patterns</vt:lpstr>
      <vt:lpstr>Outline</vt:lpstr>
      <vt:lpstr>Xsuite benchmark at SuperKEKB</vt:lpstr>
      <vt:lpstr>Plan for benchmark at SuperKEKB</vt:lpstr>
      <vt:lpstr>Outline</vt:lpstr>
      <vt:lpstr>Conclusion </vt:lpstr>
      <vt:lpstr>Future steps </vt:lpstr>
      <vt:lpstr>Thank you  for your attention!</vt:lpstr>
      <vt:lpstr>Backup</vt:lpstr>
      <vt:lpstr>Injected beam – hybrid mode</vt:lpstr>
      <vt:lpstr>Fast instability theory</vt:lpstr>
      <vt:lpstr>PowerPoint Presentation</vt:lpstr>
      <vt:lpstr>Simulation setup of SuperKEKB injection</vt:lpstr>
      <vt:lpstr>Injection at SuperKEKB: HER</vt:lpstr>
      <vt:lpstr>Losses distribution along the ring: HER</vt:lpstr>
      <vt:lpstr>Injection at SuperKEKB: LER</vt:lpstr>
      <vt:lpstr>Losses distribution along the ring: LER</vt:lpstr>
      <vt:lpstr>Motivation</vt:lpstr>
      <vt:lpstr>Motivation</vt:lpstr>
      <vt:lpstr>Ways to simulated detailed loss patterns from beam-dust interactions</vt:lpstr>
      <vt:lpstr>VERY Preliminary results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Giulia Nigrelli</dc:creator>
  <cp:lastModifiedBy>Giulia Nigrelli</cp:lastModifiedBy>
  <cp:revision>51</cp:revision>
  <dcterms:created xsi:type="dcterms:W3CDTF">2025-03-21T14:38:46Z</dcterms:created>
  <dcterms:modified xsi:type="dcterms:W3CDTF">2025-10-20T07:46:34Z</dcterms:modified>
</cp:coreProperties>
</file>